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10" r:id="rId4"/>
  </p:sldMasterIdLst>
  <p:notesMasterIdLst>
    <p:notesMasterId r:id="rId24"/>
  </p:notesMasterIdLst>
  <p:handoutMasterIdLst>
    <p:handoutMasterId r:id="rId25"/>
  </p:handoutMasterIdLst>
  <p:sldIdLst>
    <p:sldId id="270" r:id="rId5"/>
    <p:sldId id="515" r:id="rId6"/>
    <p:sldId id="516" r:id="rId7"/>
    <p:sldId id="517" r:id="rId8"/>
    <p:sldId id="519" r:id="rId9"/>
    <p:sldId id="520" r:id="rId10"/>
    <p:sldId id="521" r:id="rId11"/>
    <p:sldId id="522" r:id="rId12"/>
    <p:sldId id="525" r:id="rId13"/>
    <p:sldId id="524" r:id="rId14"/>
    <p:sldId id="523" r:id="rId15"/>
    <p:sldId id="526" r:id="rId16"/>
    <p:sldId id="527" r:id="rId17"/>
    <p:sldId id="528" r:id="rId18"/>
    <p:sldId id="529" r:id="rId19"/>
    <p:sldId id="530" r:id="rId20"/>
    <p:sldId id="531" r:id="rId21"/>
    <p:sldId id="532" r:id="rId22"/>
    <p:sldId id="518" r:id="rId23"/>
  </p:sldIdLst>
  <p:sldSz cx="12192000" cy="6858000"/>
  <p:notesSz cx="7010400" cy="9296400"/>
  <p:defaultTextStyle>
    <a:defPPr>
      <a:defRPr lang="en-US"/>
    </a:defPPr>
    <a:lvl1pPr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12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254"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379"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50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5633" algn="l" defTabSz="914254" rtl="0" eaLnBrk="1" latinLnBrk="0" hangingPunct="1">
      <a:defRPr kern="1200">
        <a:solidFill>
          <a:schemeClr val="tx1"/>
        </a:solidFill>
        <a:latin typeface="Arial" pitchFamily="34" charset="0"/>
        <a:ea typeface="ヒラギノ角ゴ Pro W3"/>
        <a:cs typeface="ヒラギノ角ゴ Pro W3"/>
      </a:defRPr>
    </a:lvl6pPr>
    <a:lvl7pPr marL="2742759" algn="l" defTabSz="914254" rtl="0" eaLnBrk="1" latinLnBrk="0" hangingPunct="1">
      <a:defRPr kern="1200">
        <a:solidFill>
          <a:schemeClr val="tx1"/>
        </a:solidFill>
        <a:latin typeface="Arial" pitchFamily="34" charset="0"/>
        <a:ea typeface="ヒラギノ角ゴ Pro W3"/>
        <a:cs typeface="ヒラギノ角ゴ Pro W3"/>
      </a:defRPr>
    </a:lvl7pPr>
    <a:lvl8pPr marL="3199886" algn="l" defTabSz="914254" rtl="0" eaLnBrk="1" latinLnBrk="0" hangingPunct="1">
      <a:defRPr kern="1200">
        <a:solidFill>
          <a:schemeClr val="tx1"/>
        </a:solidFill>
        <a:latin typeface="Arial" pitchFamily="34" charset="0"/>
        <a:ea typeface="ヒラギノ角ゴ Pro W3"/>
        <a:cs typeface="ヒラギノ角ゴ Pro W3"/>
      </a:defRPr>
    </a:lvl8pPr>
    <a:lvl9pPr marL="3657012" algn="l" defTabSz="914254"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64308"/>
    <a:srgbClr val="FFAE1A"/>
    <a:srgbClr val="E7E9DE"/>
    <a:srgbClr val="0F0C8F"/>
    <a:srgbClr val="CC00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2" autoAdjust="0"/>
    <p:restoredTop sz="77168" autoAdjust="0"/>
  </p:normalViewPr>
  <p:slideViewPr>
    <p:cSldViewPr snapToObjects="1">
      <p:cViewPr>
        <p:scale>
          <a:sx n="50" d="100"/>
          <a:sy n="50" d="100"/>
        </p:scale>
        <p:origin x="418" y="1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73" d="100"/>
          <a:sy n="73" d="100"/>
        </p:scale>
        <p:origin x="2982" y="54"/>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1183" y="0"/>
            <a:ext cx="3037628" cy="466412"/>
          </a:xfrm>
          <a:prstGeom prst="rect">
            <a:avLst/>
          </a:prstGeom>
        </p:spPr>
        <p:txBody>
          <a:bodyPr vert="horz" lIns="91637" tIns="45818" rIns="91637" bIns="45818" rtlCol="0"/>
          <a:lstStyle>
            <a:lvl1pPr algn="r">
              <a:defRPr sz="1200"/>
            </a:lvl1pPr>
          </a:lstStyle>
          <a:p>
            <a:r>
              <a:rPr lang="en-US" sz="900" dirty="0" smtClean="0"/>
              <a:t>3 May 2023</a:t>
            </a:r>
            <a:endParaRPr lang="en-US" sz="900" dirty="0"/>
          </a:p>
        </p:txBody>
      </p:sp>
      <p:sp>
        <p:nvSpPr>
          <p:cNvPr id="14" name="Header Placeholder 13"/>
          <p:cNvSpPr>
            <a:spLocks noGrp="1"/>
          </p:cNvSpPr>
          <p:nvPr>
            <p:ph type="hdr" sz="quarter"/>
          </p:nvPr>
        </p:nvSpPr>
        <p:spPr>
          <a:xfrm>
            <a:off x="1" y="0"/>
            <a:ext cx="3037628" cy="466412"/>
          </a:xfrm>
          <a:prstGeom prst="rect">
            <a:avLst/>
          </a:prstGeom>
        </p:spPr>
        <p:txBody>
          <a:bodyPr vert="horz" lIns="91637" tIns="45818" rIns="91637" bIns="45818" rtlCol="0"/>
          <a:lstStyle>
            <a:lvl1pPr algn="l">
              <a:defRPr sz="1200"/>
            </a:lvl1pPr>
          </a:lstStyle>
          <a:p>
            <a:r>
              <a:rPr lang="en-US" sz="900" dirty="0" smtClean="0"/>
              <a:t>FRIB PowerPoint Template 16x9 Status</a:t>
            </a:r>
            <a:endParaRPr lang="en-US" sz="900" dirty="0"/>
          </a:p>
          <a:p>
            <a:r>
              <a:rPr lang="en-US" sz="900" dirty="0"/>
              <a:t>Alex Parsons, FRIB Creative Director</a:t>
            </a:r>
          </a:p>
        </p:txBody>
      </p:sp>
      <p:sp>
        <p:nvSpPr>
          <p:cNvPr id="5" name="Footer Placeholder 1"/>
          <p:cNvSpPr>
            <a:spLocks noGrp="1"/>
          </p:cNvSpPr>
          <p:nvPr>
            <p:ph type="ftr" sz="quarter" idx="2"/>
          </p:nvPr>
        </p:nvSpPr>
        <p:spPr>
          <a:xfrm>
            <a:off x="795131" y="8505419"/>
            <a:ext cx="4770781" cy="708286"/>
          </a:xfrm>
          <a:prstGeom prst="rect">
            <a:avLst/>
          </a:prstGeom>
        </p:spPr>
        <p:txBody>
          <a:bodyPr vert="horz" lIns="94851" tIns="47425" rIns="94851" bIns="47425" rtlCol="0" anchor="b"/>
          <a:lstStyle>
            <a:lvl1pPr algn="l">
              <a:defRPr sz="1200"/>
            </a:lvl1pPr>
          </a:lstStyle>
          <a:p>
            <a:r>
              <a:rPr lang="en-US" sz="900" dirty="0"/>
              <a:t>Facility for Rare Isotope Beams</a:t>
            </a:r>
          </a:p>
          <a:p>
            <a:r>
              <a:rPr lang="en-US" sz="900" dirty="0"/>
              <a:t>U.S. Department of Energy Office of Science | Michigan State University</a:t>
            </a:r>
          </a:p>
          <a:p>
            <a:r>
              <a:rPr lang="en-US" sz="900" dirty="0"/>
              <a:t>640 South Shaw Lane • East Lansing, MI </a:t>
            </a:r>
            <a:r>
              <a:rPr lang="en-US" sz="900" dirty="0" smtClean="0"/>
              <a:t>48824, USA</a:t>
            </a:r>
          </a:p>
          <a:p>
            <a:r>
              <a:rPr lang="en-US" sz="900" dirty="0" smtClean="0"/>
              <a:t>frib.msu.edu</a:t>
            </a:r>
            <a:endParaRPr lang="en-US" sz="9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18" y="8458200"/>
            <a:ext cx="648443" cy="755504"/>
          </a:xfrm>
          <a:prstGeom prst="rect">
            <a:avLst/>
          </a:prstGeom>
        </p:spPr>
      </p:pic>
      <p:sp>
        <p:nvSpPr>
          <p:cNvPr id="2" name="Slide Number Placeholder 1"/>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C3F6D33-7C2E-44BB-B6EF-2876F56DBD42}" type="slidenum">
              <a:rPr lang="en-US" sz="900" smtClean="0"/>
              <a:t>‹#›</a:t>
            </a:fld>
            <a:endParaRPr lang="en-US" sz="900" dirty="0"/>
          </a:p>
        </p:txBody>
      </p:sp>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741"/>
          </a:xfrm>
          <a:prstGeom prst="rect">
            <a:avLst/>
          </a:prstGeom>
        </p:spPr>
        <p:txBody>
          <a:bodyPr vert="horz" wrap="square" lIns="92599" tIns="46299" rIns="92599" bIns="46299"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70938" y="1"/>
            <a:ext cx="3037840" cy="464741"/>
          </a:xfrm>
          <a:prstGeom prst="rect">
            <a:avLst/>
          </a:prstGeom>
        </p:spPr>
        <p:txBody>
          <a:bodyPr vert="horz" wrap="square" lIns="92599" tIns="46299" rIns="92599" bIns="46299"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6/19/2024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wrap="square" lIns="92599" tIns="46299" rIns="92599" bIns="46299"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701040" y="4415832"/>
            <a:ext cx="5608320" cy="4182661"/>
          </a:xfrm>
          <a:prstGeom prst="rect">
            <a:avLst/>
          </a:prstGeom>
        </p:spPr>
        <p:txBody>
          <a:bodyPr vert="horz" wrap="square" lIns="92599" tIns="46299" rIns="92599" bIns="46299"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1" y="8830063"/>
            <a:ext cx="3037840" cy="464740"/>
          </a:xfrm>
          <a:prstGeom prst="rect">
            <a:avLst/>
          </a:prstGeom>
        </p:spPr>
        <p:txBody>
          <a:bodyPr vert="horz" wrap="square" lIns="92599" tIns="46299" rIns="92599" bIns="46299"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70938" y="8830063"/>
            <a:ext cx="3037840" cy="464740"/>
          </a:xfrm>
          <a:prstGeom prst="rect">
            <a:avLst/>
          </a:prstGeom>
        </p:spPr>
        <p:txBody>
          <a:bodyPr vert="horz" wrap="square" lIns="92599" tIns="46299" rIns="92599" bIns="46299"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126"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831" indent="-285705" algn="l" defTabSz="457126"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2817" indent="-228563" algn="l" defTabSz="457126"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599942" indent="-228563" algn="l" defTabSz="457126"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070" indent="-228563" algn="l" defTabSz="457126"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5633" algn="l" defTabSz="457126" rtl="0" eaLnBrk="1" latinLnBrk="0" hangingPunct="1">
      <a:defRPr sz="1200" kern="1200">
        <a:solidFill>
          <a:schemeClr val="tx1"/>
        </a:solidFill>
        <a:latin typeface="+mn-lt"/>
        <a:ea typeface="+mn-ea"/>
        <a:cs typeface="+mn-cs"/>
      </a:defRPr>
    </a:lvl6pPr>
    <a:lvl7pPr marL="2742759" algn="l" defTabSz="457126" rtl="0" eaLnBrk="1" latinLnBrk="0" hangingPunct="1">
      <a:defRPr sz="1200" kern="1200">
        <a:solidFill>
          <a:schemeClr val="tx1"/>
        </a:solidFill>
        <a:latin typeface="+mn-lt"/>
        <a:ea typeface="+mn-ea"/>
        <a:cs typeface="+mn-cs"/>
      </a:defRPr>
    </a:lvl7pPr>
    <a:lvl8pPr marL="3199886" algn="l" defTabSz="457126" rtl="0" eaLnBrk="1" latinLnBrk="0" hangingPunct="1">
      <a:defRPr sz="1200" kern="1200">
        <a:solidFill>
          <a:schemeClr val="tx1"/>
        </a:solidFill>
        <a:latin typeface="+mn-lt"/>
        <a:ea typeface="+mn-ea"/>
        <a:cs typeface="+mn-cs"/>
      </a:defRPr>
    </a:lvl8pPr>
    <a:lvl9pPr marL="3657012" algn="l" defTabSz="4571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64087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introduces </a:t>
            </a:r>
            <a:r>
              <a:rPr lang="en-US" dirty="0" err="1"/>
              <a:t>JLab</a:t>
            </a:r>
            <a:endParaRPr lang="en-US" dirty="0"/>
          </a:p>
        </p:txBody>
      </p:sp>
    </p:spTree>
    <p:extLst>
      <p:ext uri="{BB962C8B-B14F-4D97-AF65-F5344CB8AC3E}">
        <p14:creationId xmlns:p14="http://schemas.microsoft.com/office/powerpoint/2010/main" val="3525487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graphic on this slide taken from David Dean’s talk at the June 2024 </a:t>
            </a:r>
            <a:r>
              <a:rPr lang="en-US" dirty="0" err="1"/>
              <a:t>Jlab</a:t>
            </a:r>
            <a:r>
              <a:rPr lang="en-US" dirty="0"/>
              <a:t> User’s Group Meeting.</a:t>
            </a:r>
          </a:p>
          <a:p>
            <a:r>
              <a:rPr lang="en-US" dirty="0"/>
              <a:t>https://</a:t>
            </a:r>
            <a:r>
              <a:rPr lang="en-US" dirty="0" err="1"/>
              <a:t>indico.jlab.org</a:t>
            </a:r>
            <a:r>
              <a:rPr lang="en-US" dirty="0"/>
              <a:t>/event/856/</a:t>
            </a:r>
          </a:p>
          <a:p>
            <a:endParaRPr lang="en-US" dirty="0"/>
          </a:p>
        </p:txBody>
      </p:sp>
    </p:spTree>
    <p:extLst>
      <p:ext uri="{BB962C8B-B14F-4D97-AF65-F5344CB8AC3E}">
        <p14:creationId xmlns:p14="http://schemas.microsoft.com/office/powerpoint/2010/main" val="3480238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29BD5-38CB-DFBD-DF05-B301DB649A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3CBA6-E9F7-EEC3-B371-D66F530EF6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F48567-6985-9114-574B-BCAAB9DA19B6}"/>
              </a:ext>
            </a:extLst>
          </p:cNvPr>
          <p:cNvSpPr>
            <a:spLocks noGrp="1"/>
          </p:cNvSpPr>
          <p:nvPr>
            <p:ph type="body" idx="1"/>
          </p:nvPr>
        </p:nvSpPr>
        <p:spPr/>
        <p:txBody>
          <a:bodyPr/>
          <a:lstStyle/>
          <a:p>
            <a:r>
              <a:rPr lang="en-US" dirty="0"/>
              <a:t>The graphic on this slide taken from David Dean’s talk at the June 2024 </a:t>
            </a:r>
            <a:r>
              <a:rPr lang="en-US" dirty="0" err="1"/>
              <a:t>Jlab</a:t>
            </a:r>
            <a:r>
              <a:rPr lang="en-US" dirty="0"/>
              <a:t> User’s Group Meeting.</a:t>
            </a:r>
          </a:p>
          <a:p>
            <a:r>
              <a:rPr lang="en-US" dirty="0"/>
              <a:t>https://</a:t>
            </a:r>
            <a:r>
              <a:rPr lang="en-US" dirty="0" err="1"/>
              <a:t>indico.jlab.org</a:t>
            </a:r>
            <a:r>
              <a:rPr lang="en-US" dirty="0"/>
              <a:t>/event/856/</a:t>
            </a:r>
          </a:p>
          <a:p>
            <a:endParaRPr lang="en-US" dirty="0"/>
          </a:p>
        </p:txBody>
      </p:sp>
    </p:spTree>
    <p:extLst>
      <p:ext uri="{BB962C8B-B14F-4D97-AF65-F5344CB8AC3E}">
        <p14:creationId xmlns:p14="http://schemas.microsoft.com/office/powerpoint/2010/main" val="3344187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location should already be well-known to everyone attending since they will be at </a:t>
            </a:r>
            <a:r>
              <a:rPr lang="en-US" dirty="0" err="1"/>
              <a:t>JLab</a:t>
            </a:r>
            <a:r>
              <a:rPr lang="en-US" dirty="0"/>
              <a:t>. The pictures give a view of the accelerator in both diagram and photo form for those who are unfamiliar with it.</a:t>
            </a:r>
          </a:p>
          <a:p>
            <a:r>
              <a:rPr lang="en-US" dirty="0"/>
              <a:t>Note that FRIB is not shown on the DOE National Labs map. I did not see one that shows it. I assume because it is a DOE facility at MSU. By contrast, CEBAF is a DOE facility at the </a:t>
            </a:r>
            <a:r>
              <a:rPr lang="en-US" dirty="0" err="1"/>
              <a:t>JLab</a:t>
            </a:r>
            <a:r>
              <a:rPr lang="en-US" dirty="0"/>
              <a:t> DOE national lab,  </a:t>
            </a:r>
          </a:p>
        </p:txBody>
      </p:sp>
    </p:spTree>
    <p:extLst>
      <p:ext uri="{BB962C8B-B14F-4D97-AF65-F5344CB8AC3E}">
        <p14:creationId xmlns:p14="http://schemas.microsoft.com/office/powerpoint/2010/main" val="1818123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content of this slide taken from Stuart Henderson’s talk at the June 2024 </a:t>
            </a:r>
            <a:r>
              <a:rPr lang="en-US" dirty="0" err="1"/>
              <a:t>Jlab</a:t>
            </a:r>
            <a:r>
              <a:rPr lang="en-US" dirty="0"/>
              <a:t> User’s Group Meeting.</a:t>
            </a:r>
          </a:p>
          <a:p>
            <a:r>
              <a:rPr lang="en-US" dirty="0"/>
              <a:t>https://</a:t>
            </a:r>
            <a:r>
              <a:rPr lang="en-US" dirty="0" err="1"/>
              <a:t>indico.jlab.org</a:t>
            </a:r>
            <a:r>
              <a:rPr lang="en-US" dirty="0"/>
              <a:t>/event/856/</a:t>
            </a:r>
          </a:p>
          <a:p>
            <a:endParaRPr lang="en-US" dirty="0"/>
          </a:p>
        </p:txBody>
      </p:sp>
    </p:spTree>
    <p:extLst>
      <p:ext uri="{BB962C8B-B14F-4D97-AF65-F5344CB8AC3E}">
        <p14:creationId xmlns:p14="http://schemas.microsoft.com/office/powerpoint/2010/main" val="1732263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3ABB7-C49D-1240-674C-D0521067B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726285-8AF0-F1A0-DDCF-AAD59C270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78729-2EEC-5B05-9CBF-92DD1183318C}"/>
              </a:ext>
            </a:extLst>
          </p:cNvPr>
          <p:cNvSpPr>
            <a:spLocks noGrp="1"/>
          </p:cNvSpPr>
          <p:nvPr>
            <p:ph type="body" idx="1"/>
          </p:nvPr>
        </p:nvSpPr>
        <p:spPr/>
        <p:txBody>
          <a:bodyPr/>
          <a:lstStyle/>
          <a:p>
            <a:r>
              <a:rPr lang="en-US" dirty="0"/>
              <a:t>This slide describes the EJFAT system. </a:t>
            </a:r>
            <a:br>
              <a:rPr lang="en-US" dirty="0"/>
            </a:br>
            <a:r>
              <a:rPr lang="en-US" dirty="0"/>
              <a:t>The diagram on the left is an overview of the architecture. Notice the colored shapes in the bottom part. The colors represent different time slices. The shapes represent different data streams (it is easiest to think of the shapes as representing different subdetectors.) The various sources have their clocks synchronized so to get a snapshot of the full detector, one needs to send all time frames of the same color to the same node on the compute farm.</a:t>
            </a:r>
          </a:p>
          <a:p>
            <a:endParaRPr lang="en-US" dirty="0"/>
          </a:p>
          <a:p>
            <a:r>
              <a:rPr lang="en-US" dirty="0"/>
              <a:t>Another important feature to note here is that the stream sources (i.e. subdetectors) do not actually know the final destination of their stream. They basically send to an address that can be thought of as “The EJFAT network for experiment X”. The Load Balancer is aware of what nodes are currently allocated for experiment X at the destination compute farm and redirects packets there.</a:t>
            </a:r>
          </a:p>
          <a:p>
            <a:endParaRPr lang="en-US" dirty="0"/>
          </a:p>
          <a:p>
            <a:r>
              <a:rPr lang="en-US" dirty="0"/>
              <a:t>The graphics in the bottom half of the right side show results of a test where some archival data from the CLAS12 detector was streamed to NERSC where some minimal processing was done on Perlmutter. The point where the blue part starts indicates when we modified the test to send all of the data back to </a:t>
            </a:r>
            <a:r>
              <a:rPr lang="en-US" dirty="0" err="1"/>
              <a:t>Jlab</a:t>
            </a:r>
            <a:r>
              <a:rPr lang="en-US" dirty="0"/>
              <a:t> just to demonstrate bi-directional high bandwidth capability. </a:t>
            </a:r>
          </a:p>
          <a:p>
            <a:endParaRPr lang="en-US" dirty="0"/>
          </a:p>
        </p:txBody>
      </p:sp>
    </p:spTree>
    <p:extLst>
      <p:ext uri="{BB962C8B-B14F-4D97-AF65-F5344CB8AC3E}">
        <p14:creationId xmlns:p14="http://schemas.microsoft.com/office/powerpoint/2010/main" val="2754448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CFECA-3A65-EA69-D72E-4D42699549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69D76-386B-1964-A193-7E1C8BDC93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961F7-5AF3-1542-D4AE-D29BE4A06168}"/>
              </a:ext>
            </a:extLst>
          </p:cNvPr>
          <p:cNvSpPr>
            <a:spLocks noGrp="1"/>
          </p:cNvSpPr>
          <p:nvPr>
            <p:ph type="body" idx="1"/>
          </p:nvPr>
        </p:nvSpPr>
        <p:spPr/>
        <p:txBody>
          <a:bodyPr>
            <a:normAutofit lnSpcReduction="10000"/>
          </a:bodyPr>
          <a:lstStyle/>
          <a:p>
            <a:r>
              <a:rPr lang="en-US" dirty="0"/>
              <a:t>This project uses AI to control the HV on the </a:t>
            </a:r>
            <a:r>
              <a:rPr lang="en-US" dirty="0" err="1"/>
              <a:t>GlueX</a:t>
            </a:r>
            <a:r>
              <a:rPr lang="en-US" dirty="0"/>
              <a:t> Central Drift Chambers. A couple of interesting notes:</a:t>
            </a:r>
          </a:p>
          <a:p>
            <a:endParaRPr lang="en-US" dirty="0"/>
          </a:p>
          <a:p>
            <a:pPr marL="228600" indent="-228600">
              <a:buAutoNum type="arabicPeriod"/>
            </a:pPr>
            <a:r>
              <a:rPr lang="en-US" dirty="0"/>
              <a:t>We trained the AI model to predict the calibration constants that would eventually be derived from the data after it was taken with environmental values known just before the data was taken. We did this using the calibrations derived from the first few years of </a:t>
            </a:r>
            <a:r>
              <a:rPr lang="en-US" dirty="0" err="1"/>
              <a:t>GlueX</a:t>
            </a:r>
            <a:r>
              <a:rPr lang="en-US" dirty="0"/>
              <a:t> running. This allows us to adjust the HV just before we take data so that the data comes out very close to being completely calibrated already</a:t>
            </a:r>
          </a:p>
          <a:p>
            <a:pPr marL="228600" indent="-228600">
              <a:buAutoNum type="arabicPeriod"/>
            </a:pPr>
            <a:r>
              <a:rPr lang="en-US" dirty="0"/>
              <a:t>A lot of the work consisted of uncertainty quantification, guardrails for production operation, and generally deciding on policy and implementing it in a way that the collaboration was comfortable with.</a:t>
            </a:r>
          </a:p>
          <a:p>
            <a:endParaRPr lang="en-US" dirty="0"/>
          </a:p>
          <a:p>
            <a:r>
              <a:rPr lang="en-US" dirty="0"/>
              <a:t>The plot on the lower left shows the normalized Gain Correction Factor (calibration constant). Orange points are when the AI was controlling the HV and blue points are when it was not. The grey points are the atmospheric pressure to chamber gas temperature ratio plotted vs the right hand axis. The green box shows the +/-5% goal of the project.</a:t>
            </a:r>
          </a:p>
          <a:p>
            <a:endParaRPr lang="en-US" dirty="0"/>
          </a:p>
          <a:p>
            <a:r>
              <a:rPr lang="en-US" dirty="0"/>
              <a:t>The animated plot on the bottom left is the boundary of the uncertainty. The animation is just a way of showing the surface for various thresholds of uncertainty. The model is a Gaussian Process Regression model that provides its own estimate of the uncertainty of the prediction.</a:t>
            </a:r>
          </a:p>
        </p:txBody>
      </p:sp>
    </p:spTree>
    <p:extLst>
      <p:ext uri="{BB962C8B-B14F-4D97-AF65-F5344CB8AC3E}">
        <p14:creationId xmlns:p14="http://schemas.microsoft.com/office/powerpoint/2010/main" val="13808834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703" y="1238250"/>
            <a:ext cx="9986635" cy="44738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7040"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432277" indent="0" algn="ctr">
              <a:buNone/>
              <a:defRPr/>
            </a:lvl2pPr>
            <a:lvl3pPr marL="864551" indent="0" algn="ctr">
              <a:buNone/>
              <a:defRPr/>
            </a:lvl3pPr>
            <a:lvl4pPr marL="1296827" indent="0" algn="ctr">
              <a:buNone/>
              <a:defRPr/>
            </a:lvl4pPr>
            <a:lvl5pPr marL="1729104" indent="0" algn="ctr">
              <a:buNone/>
              <a:defRPr/>
            </a:lvl5pPr>
            <a:lvl6pPr marL="2161379" indent="0" algn="ctr">
              <a:buNone/>
              <a:defRPr/>
            </a:lvl6pPr>
            <a:lvl7pPr marL="2593655" indent="0" algn="ctr">
              <a:buNone/>
              <a:defRPr/>
            </a:lvl7pPr>
            <a:lvl8pPr marL="3025929" indent="0" algn="ctr">
              <a:buNone/>
              <a:defRPr/>
            </a:lvl8pPr>
            <a:lvl9pPr marL="3458205" indent="0" algn="ctr">
              <a:buNone/>
              <a:defRPr/>
            </a:lvl9pPr>
          </a:lstStyle>
          <a:p>
            <a:r>
              <a:rPr lang="en-US" smtClean="0"/>
              <a:t>Click to edit Master subtitle style</a:t>
            </a:r>
            <a:endParaRPr lang="en-US" dirty="0"/>
          </a:p>
        </p:txBody>
      </p:sp>
      <p:sp>
        <p:nvSpPr>
          <p:cNvPr id="7" name="Rectangle 2"/>
          <p:cNvSpPr>
            <a:spLocks noGrp="1" noChangeArrowheads="1"/>
          </p:cNvSpPr>
          <p:nvPr>
            <p:ph type="title"/>
          </p:nvPr>
        </p:nvSpPr>
        <p:spPr bwMode="auto">
          <a:xfrm>
            <a:off x="95255" y="3147284"/>
            <a:ext cx="12001499" cy="478612"/>
          </a:xfrm>
          <a:prstGeom prst="rect">
            <a:avLst/>
          </a:prstGeom>
          <a:noFill/>
          <a:ln w="12700">
            <a:noFill/>
            <a:miter lim="800000"/>
            <a:headEnd/>
            <a:tailEnd/>
          </a:ln>
        </p:spPr>
        <p:txBody>
          <a:bodyPr lIns="56061" tIns="22425" rIns="56061" bIns="22425"/>
          <a:lstStyle/>
          <a:p>
            <a:pPr lvl="0"/>
            <a:r>
              <a:rPr lang="en-US" smtClean="0"/>
              <a:t>Click to edit Master title style</a:t>
            </a:r>
            <a:endParaRPr lang="en-US" dirty="0"/>
          </a:p>
        </p:txBody>
      </p:sp>
      <p:sp>
        <p:nvSpPr>
          <p:cNvPr id="6" name="TextBox 5"/>
          <p:cNvSpPr txBox="1"/>
          <p:nvPr userDrawn="1"/>
        </p:nvSpPr>
        <p:spPr>
          <a:xfrm>
            <a:off x="0" y="6387154"/>
            <a:ext cx="12192000" cy="425885"/>
          </a:xfrm>
          <a:prstGeom prst="rect">
            <a:avLst/>
          </a:prstGeom>
          <a:noFill/>
        </p:spPr>
        <p:txBody>
          <a:bodyPr wrap="square" lIns="86486" tIns="43243" rIns="86486" bIns="43243" rtlCol="0">
            <a:spAutoFit/>
          </a:bodyPr>
          <a:lstStyle/>
          <a:p>
            <a:pPr algn="ctr"/>
            <a:r>
              <a:rPr lang="en-US" sz="1100" kern="1200" dirty="0" smtClean="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1100" kern="1200" dirty="0" smtClean="0">
                <a:solidFill>
                  <a:schemeClr val="tx1"/>
                </a:solidFill>
                <a:latin typeface="+mn-lt"/>
                <a:ea typeface="ヒラギノ角ゴ Pro W3"/>
                <a:cs typeface="ヒラギノ角ゴ Pro W3"/>
              </a:rPr>
              <a:t>the</a:t>
            </a:r>
            <a:r>
              <a:rPr lang="en-US" sz="1100" kern="1200" baseline="0" dirty="0" smtClean="0">
                <a:solidFill>
                  <a:schemeClr val="tx1"/>
                </a:solidFill>
                <a:latin typeface="+mn-lt"/>
                <a:ea typeface="ヒラギノ角ゴ Pro W3"/>
                <a:cs typeface="ヒラギノ角ゴ Pro W3"/>
              </a:rPr>
              <a:t> </a:t>
            </a:r>
            <a:r>
              <a:rPr lang="en-US" sz="1100" kern="1200" dirty="0" smtClean="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5"/>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19800" y="5642530"/>
            <a:ext cx="3200400" cy="701322"/>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44083" y="5642961"/>
            <a:ext cx="2651760" cy="627065"/>
          </a:xfrm>
          <a:prstGeom prst="rect">
            <a:avLst/>
          </a:prstGeom>
        </p:spPr>
      </p:pic>
    </p:spTree>
    <p:extLst>
      <p:ext uri="{BB962C8B-B14F-4D97-AF65-F5344CB8AC3E}">
        <p14:creationId xmlns:p14="http://schemas.microsoft.com/office/powerpoint/2010/main" val="33022411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C1B74398-39EA-0749-9F74-6FE982C11DA9}" type="datetime2">
              <a:rPr lang="en-US" smtClean="0"/>
              <a:pPr/>
              <a:t>Wednesday, June 19, 2024</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2511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937460"/>
          </a:xfrm>
        </p:spPr>
        <p:txBody>
          <a:bodyPr/>
          <a:lstStyle>
            <a:lvl3pPr>
              <a:defRPr sz="180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a:xfrm>
            <a:off x="6096000" y="6356450"/>
            <a:ext cx="5080007" cy="364628"/>
          </a:xfrm>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dirty="0" smtClean="0"/>
              <a:t>S.N. Liddick, May 2024 Oslo</a:t>
            </a:r>
            <a:endParaRPr lang="en-US" dirty="0"/>
          </a:p>
        </p:txBody>
      </p:sp>
      <p:sp>
        <p:nvSpPr>
          <p:cNvPr id="10" name="Slide Number Placeholder 4"/>
          <p:cNvSpPr>
            <a:spLocks noGrp="1"/>
          </p:cNvSpPr>
          <p:nvPr>
            <p:ph type="sldNum" sz="quarter" idx="11"/>
          </p:nvPr>
        </p:nvSpPr>
        <p:spPr/>
        <p:txBody>
          <a:bodyPr/>
          <a:lstStyle>
            <a:lvl1pPr>
              <a:defRPr sz="1200"/>
            </a:lvl1pPr>
          </a:lstStyle>
          <a:p>
            <a:pPr>
              <a:defRPr/>
            </a:pPr>
            <a:r>
              <a:rPr lang="en-US" dirty="0" smtClean="0"/>
              <a:t>, Slide </a:t>
            </a:r>
            <a:fld id="{35AD4620-7552-4207-8973-898801ED212B}" type="slidenum">
              <a:rPr lang="en-US" smtClean="0"/>
              <a:pPr>
                <a:defRPr/>
              </a:pPr>
              <a:t>‹#›</a:t>
            </a:fld>
            <a:endParaRPr lang="en-US" dirty="0"/>
          </a:p>
        </p:txBody>
      </p:sp>
      <p:sp>
        <p:nvSpPr>
          <p:cNvPr id="2" name="TextBox 1"/>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smtClean="0">
                <a:solidFill>
                  <a:schemeClr val="tx1"/>
                </a:solidFill>
                <a:latin typeface="Arial" pitchFamily="34" charset="0"/>
                <a:ea typeface="ヒラギノ角ゴ Pro W3" charset="-128"/>
                <a:cs typeface="+mn-cs"/>
              </a:rPr>
              <a:t>Facility for Rare Isotope Beams</a:t>
            </a:r>
          </a:p>
          <a:p>
            <a:pPr>
              <a:lnSpc>
                <a:spcPts val="1300"/>
              </a:lnSpc>
            </a:pPr>
            <a:r>
              <a:rPr lang="en-US" sz="1200" kern="1200" dirty="0" smtClean="0">
                <a:solidFill>
                  <a:schemeClr val="tx1"/>
                </a:solidFill>
                <a:latin typeface="Arial" pitchFamily="34" charset="0"/>
                <a:ea typeface="ヒラギノ角ゴ Pro W3" charset="-128"/>
                <a:cs typeface="+mn-cs"/>
              </a:rPr>
              <a:t>U.S. Department of Energy Office of Science | Michigan State University</a:t>
            </a:r>
          </a:p>
          <a:p>
            <a:pPr>
              <a:lnSpc>
                <a:spcPts val="1300"/>
              </a:lnSpc>
            </a:pPr>
            <a:r>
              <a:rPr lang="en-US" sz="1200" kern="1200" dirty="0" smtClean="0">
                <a:solidFill>
                  <a:schemeClr val="tx1"/>
                </a:solidFill>
                <a:latin typeface="Arial" pitchFamily="34" charset="0"/>
                <a:ea typeface="ヒラギノ角ゴ Pro W3" charset="-128"/>
                <a:cs typeface="+mn-cs"/>
              </a:rPr>
              <a:t>640 South Shaw Lane • East Lansing, MI 48824, USA</a:t>
            </a:r>
          </a:p>
          <a:p>
            <a:pPr>
              <a:lnSpc>
                <a:spcPts val="1300"/>
              </a:lnSpc>
            </a:pPr>
            <a:r>
              <a:rPr lang="en-US" sz="1200" kern="1200" dirty="0" smtClean="0">
                <a:solidFill>
                  <a:schemeClr val="tx1"/>
                </a:solidFill>
                <a:latin typeface="Arial" pitchFamily="34" charset="0"/>
                <a:ea typeface="ヒラギノ角ゴ Pro W3" charset="-128"/>
                <a:cs typeface="+mn-cs"/>
              </a:rPr>
              <a:t>frib.msu.edu</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spTree>
    <p:extLst>
      <p:ext uri="{BB962C8B-B14F-4D97-AF65-F5344CB8AC3E}">
        <p14:creationId xmlns:p14="http://schemas.microsoft.com/office/powerpoint/2010/main" val="10907982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sp>
        <p:nvSpPr>
          <p:cNvPr id="23" name="Rectangle 22"/>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266900"/>
          </a:xfrm>
        </p:spPr>
        <p:txBody>
          <a:bodyPr/>
          <a:lstStyle>
            <a:lvl3pPr>
              <a:defRPr sz="180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dirty="0" smtClean="0"/>
              <a:t>S.N. Liddick, May 2024 Oslo</a:t>
            </a:r>
            <a:endParaRPr lang="en-US" dirty="0"/>
          </a:p>
        </p:txBody>
      </p:sp>
      <p:sp>
        <p:nvSpPr>
          <p:cNvPr id="10" name="Slide Number Placeholder 4"/>
          <p:cNvSpPr>
            <a:spLocks noGrp="1"/>
          </p:cNvSpPr>
          <p:nvPr>
            <p:ph type="sldNum" sz="quarter" idx="11"/>
          </p:nvPr>
        </p:nvSpPr>
        <p:spPr/>
        <p:txBody>
          <a:bodyPr/>
          <a:lstStyle>
            <a:lvl1pPr>
              <a:defRPr sz="1200"/>
            </a:lvl1pPr>
          </a:lstStyle>
          <a:p>
            <a:pPr>
              <a:defRPr/>
            </a:pPr>
            <a:r>
              <a:rPr lang="en-US" dirty="0" smtClean="0"/>
              <a:t>, Slide </a:t>
            </a:r>
            <a:fld id="{35AD4620-7552-4207-8973-898801ED212B}" type="slidenum">
              <a:rPr lang="en-US" smtClean="0"/>
              <a:pPr>
                <a:defRPr/>
              </a:pPr>
              <a:t>‹#›</a:t>
            </a:fld>
            <a:endParaRPr lang="en-US" dirty="0"/>
          </a:p>
        </p:txBody>
      </p:sp>
      <p:sp>
        <p:nvSpPr>
          <p:cNvPr id="11" name="Rectangle 8"/>
          <p:cNvSpPr>
            <a:spLocks noChangeArrowheads="1"/>
          </p:cNvSpPr>
          <p:nvPr userDrawn="1"/>
        </p:nvSpPr>
        <p:spPr bwMode="auto">
          <a:xfrm>
            <a:off x="0" y="5410200"/>
            <a:ext cx="12192000" cy="685800"/>
          </a:xfrm>
          <a:prstGeom prst="rect">
            <a:avLst/>
          </a:prstGeom>
          <a:solidFill>
            <a:schemeClr val="bg2">
              <a:lumMod val="90000"/>
            </a:schemeClr>
          </a:solidFill>
          <a:ln w="9525">
            <a:noFill/>
            <a:miter lim="800000"/>
            <a:headEnd/>
            <a:tailEnd/>
          </a:ln>
        </p:spPr>
        <p:txBody>
          <a:bodyPr wrap="none" lIns="91399" tIns="45700" rIns="91399" bIns="45700" anchor="ctr"/>
          <a:lstStyle/>
          <a:p>
            <a:endParaRPr lang="en-US" dirty="0"/>
          </a:p>
        </p:txBody>
      </p:sp>
      <p:sp>
        <p:nvSpPr>
          <p:cNvPr id="12" name="Rectangle 9"/>
          <p:cNvSpPr>
            <a:spLocks noChangeArrowheads="1"/>
          </p:cNvSpPr>
          <p:nvPr userDrawn="1"/>
        </p:nvSpPr>
        <p:spPr bwMode="auto">
          <a:xfrm>
            <a:off x="0" y="6007095"/>
            <a:ext cx="12192000" cy="76200"/>
          </a:xfrm>
          <a:prstGeom prst="rect">
            <a:avLst/>
          </a:prstGeom>
          <a:solidFill>
            <a:srgbClr val="006633"/>
          </a:solidFill>
          <a:ln w="9525">
            <a:noFill/>
            <a:miter lim="800000"/>
            <a:headEnd/>
            <a:tailEnd/>
          </a:ln>
          <a:effectLst/>
        </p:spPr>
        <p:txBody>
          <a:bodyPr wrap="none" lIns="91399" tIns="45700" rIns="91399" bIns="45700" anchor="ctr"/>
          <a:lstStyle/>
          <a:p>
            <a:endParaRPr lang="en-US" dirty="0"/>
          </a:p>
        </p:txBody>
      </p:sp>
      <p:sp>
        <p:nvSpPr>
          <p:cNvPr id="14" name="Text Placeholder 21"/>
          <p:cNvSpPr>
            <a:spLocks noGrp="1"/>
          </p:cNvSpPr>
          <p:nvPr>
            <p:ph type="body" sz="quarter" idx="12" hasCustomPrompt="1"/>
          </p:nvPr>
        </p:nvSpPr>
        <p:spPr>
          <a:xfrm>
            <a:off x="1" y="5410200"/>
            <a:ext cx="12089496" cy="584200"/>
          </a:xfrm>
        </p:spPr>
        <p:txBody>
          <a:bodyPr anchor="ctr"/>
          <a:lstStyle>
            <a:lvl1pPr marL="137112" indent="0">
              <a:spcBef>
                <a:spcPts val="0"/>
              </a:spcBef>
              <a:buNone/>
              <a:defRPr b="1" baseline="0"/>
            </a:lvl1pPr>
          </a:lstStyle>
          <a:p>
            <a:pPr lvl="0"/>
            <a:r>
              <a:rPr lang="en-US" dirty="0" smtClean="0"/>
              <a:t>Add takeaway message</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sp>
        <p:nvSpPr>
          <p:cNvPr id="15" name="TextBox 14"/>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smtClean="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93552796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sp>
        <p:nvSpPr>
          <p:cNvPr id="17" name="Rectangle 16"/>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6" y="285757"/>
            <a:ext cx="11988797" cy="478624"/>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80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6192767" y="1071570"/>
            <a:ext cx="5897636" cy="5027414"/>
          </a:xfrm>
        </p:spPr>
        <p:txBody>
          <a:bodyPr/>
          <a:lstStyle>
            <a:lvl3pPr>
              <a:defRPr sz="180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dirty="0" smtClean="0"/>
              <a:t>S.N. Liddick, May 2024 Oslo</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4F88C639-55E7-4D97-AC8D-4B42A67367B5}" type="slidenum">
              <a:rPr lang="en-US"/>
              <a:pPr>
                <a:defRPr/>
              </a:pPr>
              <a:t>‹#›</a:t>
            </a:fld>
            <a:endParaRPr lang="en-US" dirty="0"/>
          </a:p>
        </p:txBody>
      </p:sp>
      <p:sp>
        <p:nvSpPr>
          <p:cNvPr id="13" name="TextBox 12"/>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smtClean="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56905653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sp>
        <p:nvSpPr>
          <p:cNvPr id="16" name="Rectangle 15"/>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2" y="1067105"/>
            <a:ext cx="11988805"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101602" y="3581407"/>
            <a:ext cx="11988805"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dirty="0" smtClean="0"/>
              <a:t>S.N. Liddick, May 2024 Oslo</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BCDB990A-6268-4898-A641-7F04AAB15EE6}" type="slidenum">
              <a:rPr lang="en-US"/>
              <a:pPr>
                <a:defRPr/>
              </a:pPr>
              <a:t>‹#›</a:t>
            </a:fld>
            <a:endParaRPr lang="en-US" dirty="0"/>
          </a:p>
        </p:txBody>
      </p:sp>
      <p:sp>
        <p:nvSpPr>
          <p:cNvPr id="13" name="TextBox 12"/>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smtClean="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4567409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sp>
        <p:nvSpPr>
          <p:cNvPr id="22" name="Rectangle 21"/>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8"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9"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6" y="285757"/>
            <a:ext cx="11988797" cy="478624"/>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1" y="1067105"/>
            <a:ext cx="5892800"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1"/>
          </p:nvPr>
        </p:nvSpPr>
        <p:spPr>
          <a:xfrm>
            <a:off x="6167379" y="1067105"/>
            <a:ext cx="5923033"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2"/>
          </p:nvPr>
        </p:nvSpPr>
        <p:spPr>
          <a:xfrm>
            <a:off x="101613" y="3581407"/>
            <a:ext cx="5892799"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idx="13"/>
          </p:nvPr>
        </p:nvSpPr>
        <p:spPr>
          <a:xfrm>
            <a:off x="6167379" y="3581407"/>
            <a:ext cx="5923033"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dirty="0" smtClean="0"/>
              <a:t>S.N. Liddick, May 2024 Oslo</a:t>
            </a: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dirty="0"/>
              <a:t>, Slide </a:t>
            </a:r>
            <a:fld id="{74887700-F8AD-4E75-9DA6-99EB4D2760D1}" type="slidenum">
              <a:rPr lang="en-US"/>
              <a:pPr>
                <a:defRPr/>
              </a:pPr>
              <a:t>‹#›</a:t>
            </a:fld>
            <a:endParaRPr lang="en-US" dirty="0"/>
          </a:p>
        </p:txBody>
      </p:sp>
      <p:sp>
        <p:nvSpPr>
          <p:cNvPr id="16" name="TextBox 15"/>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smtClean="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11780283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4" name="Picture 5"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dirty="0" smtClean="0"/>
              <a:t>S.N. Liddick, May 2024 Oslo</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dirty="0"/>
              <a:t>, Slide </a:t>
            </a:r>
            <a:fld id="{CF988859-7953-4624-98C4-717249B46A15}" type="slidenum">
              <a:rPr lang="en-US"/>
              <a:pPr>
                <a:defRPr/>
              </a:pPr>
              <a:t>‹#›</a:t>
            </a:fld>
            <a:endParaRPr lang="en-US" dirty="0"/>
          </a:p>
        </p:txBody>
      </p:sp>
      <p:sp>
        <p:nvSpPr>
          <p:cNvPr id="11" name="TextBox 10"/>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smtClean="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3095164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smtClean="0"/>
              <a:t>Click to edit Master title style</a:t>
            </a:r>
            <a:endParaRPr lang="en-US" dirty="0"/>
          </a:p>
        </p:txBody>
      </p:sp>
      <p:sp>
        <p:nvSpPr>
          <p:cNvPr id="9" name="Rectangle 8"/>
          <p:cNvSpPr/>
          <p:nvPr userDrawn="1"/>
        </p:nvSpPr>
        <p:spPr>
          <a:xfrm>
            <a:off x="-16079" y="6063452"/>
            <a:ext cx="12192000"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62868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9" name="Rectangle 18"/>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dirty="0" smtClean="0"/>
              <a:t>S.N. Liddick, May 2024 Oslo</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dirty="0"/>
              <a:t>, Slide </a:t>
            </a:r>
            <a:fld id="{35AD4620-7552-4207-8973-898801ED212B}" type="slidenum">
              <a:rPr lang="en-US"/>
              <a:pPr>
                <a:defRPr/>
              </a:pPr>
              <a:t>‹#›</a:t>
            </a:fld>
            <a:endParaRPr lang="en-US" dirty="0"/>
          </a:p>
        </p:txBody>
      </p:sp>
      <p:sp>
        <p:nvSpPr>
          <p:cNvPr id="12" name="TextBox 11"/>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smtClean="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89377001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798" y="79927"/>
            <a:ext cx="11990413" cy="478624"/>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smtClean="0"/>
              <a:t>Click to edit Master title style</a:t>
            </a:r>
          </a:p>
        </p:txBody>
      </p:sp>
      <p:sp>
        <p:nvSpPr>
          <p:cNvPr id="1027" name="Rectangle 6"/>
          <p:cNvSpPr>
            <a:spLocks noGrp="1" noChangeArrowheads="1"/>
          </p:cNvSpPr>
          <p:nvPr>
            <p:ph type="body" idx="1"/>
          </p:nvPr>
        </p:nvSpPr>
        <p:spPr bwMode="auto">
          <a:xfrm>
            <a:off x="100798" y="1067100"/>
            <a:ext cx="11990413"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Footer Placeholder 6"/>
          <p:cNvSpPr>
            <a:spLocks noGrp="1"/>
          </p:cNvSpPr>
          <p:nvPr>
            <p:ph type="ftr" sz="quarter" idx="3"/>
          </p:nvPr>
        </p:nvSpPr>
        <p:spPr>
          <a:xfrm>
            <a:off x="5520912" y="6356450"/>
            <a:ext cx="5655095" cy="364628"/>
          </a:xfrm>
          <a:prstGeom prst="rect">
            <a:avLst/>
          </a:prstGeom>
        </p:spPr>
        <p:txBody>
          <a:bodyPr lIns="0" tIns="45712" rIns="0" bIns="45712" anchor="b"/>
          <a:lstStyle>
            <a:lvl1pPr algn="r" eaLnBrk="0" hangingPunct="0">
              <a:lnSpc>
                <a:spcPct val="90000"/>
              </a:lnSpc>
              <a:defRPr sz="1200" smtClean="0">
                <a:solidFill>
                  <a:srgbClr val="064308"/>
                </a:solidFill>
                <a:latin typeface="Arial"/>
                <a:ea typeface="+mn-ea"/>
                <a:cs typeface="Arial"/>
              </a:defRPr>
            </a:lvl1pPr>
          </a:lstStyle>
          <a:p>
            <a:pPr>
              <a:defRPr/>
            </a:pPr>
            <a:r>
              <a:rPr lang="en-US" dirty="0" smtClean="0"/>
              <a:t>S.N. Liddick, May 2024 Oslo</a:t>
            </a:r>
            <a:endParaRPr lang="en-US" dirty="0"/>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1200">
                <a:solidFill>
                  <a:srgbClr val="064308"/>
                </a:solidFill>
                <a:ea typeface="ヒラギノ角ゴ Pro W3" charset="-128"/>
                <a:cs typeface="+mn-cs"/>
              </a:defRPr>
            </a:lvl1pPr>
          </a:lstStyle>
          <a:p>
            <a:pPr>
              <a:defRPr/>
            </a:pPr>
            <a:r>
              <a:rPr lang="en-US" dirty="0" smtClean="0"/>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3239425277"/>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Lst>
  <p:timing>
    <p:tnLst>
      <p:par>
        <p:cTn id="1" dur="indefinite" restart="never" nodeType="tmRoot"/>
      </p:par>
    </p:tnLst>
  </p:timing>
  <p:hf hdr="0" dt="0"/>
  <p:txStyles>
    <p:titleStyle>
      <a:lvl1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80"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162"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241"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323"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162" rtl="0" eaLnBrk="1" latinLnBrk="0" hangingPunct="1">
        <a:defRPr sz="1800" kern="1200">
          <a:solidFill>
            <a:schemeClr val="tx1"/>
          </a:solidFill>
          <a:latin typeface="+mn-lt"/>
          <a:ea typeface="+mn-ea"/>
          <a:cs typeface="+mn-cs"/>
        </a:defRPr>
      </a:lvl1pPr>
      <a:lvl2pPr marL="457080" algn="l" defTabSz="914162" rtl="0" eaLnBrk="1" latinLnBrk="0" hangingPunct="1">
        <a:defRPr sz="1800" kern="1200">
          <a:solidFill>
            <a:schemeClr val="tx1"/>
          </a:solidFill>
          <a:latin typeface="+mn-lt"/>
          <a:ea typeface="+mn-ea"/>
          <a:cs typeface="+mn-cs"/>
        </a:defRPr>
      </a:lvl2pPr>
      <a:lvl3pPr marL="914162" algn="l" defTabSz="914162" rtl="0" eaLnBrk="1" latinLnBrk="0" hangingPunct="1">
        <a:defRPr sz="1800" kern="1200">
          <a:solidFill>
            <a:schemeClr val="tx1"/>
          </a:solidFill>
          <a:latin typeface="+mn-lt"/>
          <a:ea typeface="+mn-ea"/>
          <a:cs typeface="+mn-cs"/>
        </a:defRPr>
      </a:lvl3pPr>
      <a:lvl4pPr marL="1371241" algn="l" defTabSz="914162" rtl="0" eaLnBrk="1" latinLnBrk="0" hangingPunct="1">
        <a:defRPr sz="1800" kern="1200">
          <a:solidFill>
            <a:schemeClr val="tx1"/>
          </a:solidFill>
          <a:latin typeface="+mn-lt"/>
          <a:ea typeface="+mn-ea"/>
          <a:cs typeface="+mn-cs"/>
        </a:defRPr>
      </a:lvl4pPr>
      <a:lvl5pPr marL="1828323" algn="l" defTabSz="914162" rtl="0" eaLnBrk="1" latinLnBrk="0" hangingPunct="1">
        <a:defRPr sz="1800" kern="1200">
          <a:solidFill>
            <a:schemeClr val="tx1"/>
          </a:solidFill>
          <a:latin typeface="+mn-lt"/>
          <a:ea typeface="+mn-ea"/>
          <a:cs typeface="+mn-cs"/>
        </a:defRPr>
      </a:lvl5pPr>
      <a:lvl6pPr marL="2285406" algn="l" defTabSz="914162" rtl="0" eaLnBrk="1" latinLnBrk="0" hangingPunct="1">
        <a:defRPr sz="1800" kern="1200">
          <a:solidFill>
            <a:schemeClr val="tx1"/>
          </a:solidFill>
          <a:latin typeface="+mn-lt"/>
          <a:ea typeface="+mn-ea"/>
          <a:cs typeface="+mn-cs"/>
        </a:defRPr>
      </a:lvl6pPr>
      <a:lvl7pPr marL="2742487" algn="l" defTabSz="914162" rtl="0" eaLnBrk="1" latinLnBrk="0" hangingPunct="1">
        <a:defRPr sz="1800" kern="1200">
          <a:solidFill>
            <a:schemeClr val="tx1"/>
          </a:solidFill>
          <a:latin typeface="+mn-lt"/>
          <a:ea typeface="+mn-ea"/>
          <a:cs typeface="+mn-cs"/>
        </a:defRPr>
      </a:lvl7pPr>
      <a:lvl8pPr marL="3199566" algn="l" defTabSz="914162" rtl="0" eaLnBrk="1" latinLnBrk="0" hangingPunct="1">
        <a:defRPr sz="1800" kern="1200">
          <a:solidFill>
            <a:schemeClr val="tx1"/>
          </a:solidFill>
          <a:latin typeface="+mn-lt"/>
          <a:ea typeface="+mn-ea"/>
          <a:cs typeface="+mn-cs"/>
        </a:defRPr>
      </a:lvl8pPr>
      <a:lvl9pPr marL="3656647" algn="l" defTabSz="91416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42.jpe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emf"/><Relationship Id="rId10" Type="http://schemas.openxmlformats.org/officeDocument/2006/relationships/image" Target="../media/image49.png"/><Relationship Id="rId4" Type="http://schemas.openxmlformats.org/officeDocument/2006/relationships/hyperlink" Target="https://www.osti.gov/biblio/2274730" TargetMode="External"/><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6"/>
          <p:cNvSpPr>
            <a:spLocks noGrp="1"/>
          </p:cNvSpPr>
          <p:nvPr>
            <p:ph type="subTitle" idx="1"/>
          </p:nvPr>
        </p:nvSpPr>
        <p:spPr/>
        <p:txBody>
          <a:bodyPr/>
          <a:lstStyle/>
          <a:p>
            <a:r>
              <a:rPr lang="en-US" dirty="0" smtClean="0"/>
              <a:t>Sean Liddick</a:t>
            </a:r>
            <a:br>
              <a:rPr lang="en-US" dirty="0" smtClean="0"/>
            </a:br>
            <a:r>
              <a:rPr lang="en-US" dirty="0" smtClean="0"/>
              <a:t>SANPC Workshop</a:t>
            </a:r>
          </a:p>
          <a:p>
            <a:r>
              <a:rPr lang="en-US" dirty="0" smtClean="0"/>
              <a:t>June 2024</a:t>
            </a:r>
            <a:br>
              <a:rPr lang="en-US" dirty="0" smtClean="0"/>
            </a:br>
            <a:endParaRPr lang="en-US" dirty="0" smtClean="0"/>
          </a:p>
        </p:txBody>
      </p:sp>
      <p:sp>
        <p:nvSpPr>
          <p:cNvPr id="9219" name="Title 5"/>
          <p:cNvSpPr>
            <a:spLocks noGrp="1"/>
          </p:cNvSpPr>
          <p:nvPr>
            <p:ph type="title"/>
          </p:nvPr>
        </p:nvSpPr>
        <p:spPr/>
        <p:txBody>
          <a:bodyPr/>
          <a:lstStyle/>
          <a:p>
            <a:r>
              <a:rPr lang="en-US" dirty="0" err="1" smtClean="0"/>
              <a:t>Exp</a:t>
            </a:r>
            <a:r>
              <a:rPr lang="en-US" dirty="0"/>
              <a:t> </a:t>
            </a:r>
            <a:r>
              <a:rPr lang="en-US" dirty="0" smtClean="0"/>
              <a:t>– </a:t>
            </a:r>
            <a:r>
              <a:rPr lang="en-US" dirty="0" err="1" smtClean="0"/>
              <a:t>JLab</a:t>
            </a:r>
            <a:r>
              <a:rPr lang="en-US" dirty="0" smtClean="0"/>
              <a:t>/FRIB</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143000"/>
            <a:ext cx="6400800" cy="4594176"/>
          </a:xfrm>
        </p:spPr>
        <p:txBody>
          <a:bodyPr/>
          <a:lstStyle/>
          <a:p>
            <a:r>
              <a:rPr lang="en-US" sz="2000" dirty="0"/>
              <a:t>GRETA is a 4π tracking detector </a:t>
            </a:r>
            <a:r>
              <a:rPr lang="en-US" sz="2000" dirty="0" smtClean="0"/>
              <a:t>which </a:t>
            </a:r>
            <a:r>
              <a:rPr lang="en-US" sz="2000" dirty="0"/>
              <a:t>can reconstruct the </a:t>
            </a:r>
            <a:r>
              <a:rPr lang="en-US" sz="2000" dirty="0" smtClean="0"/>
              <a:t>energy </a:t>
            </a:r>
            <a:r>
              <a:rPr lang="en-US" sz="2000" dirty="0"/>
              <a:t>and 3d-position of </a:t>
            </a:r>
            <a:r>
              <a:rPr lang="en-US" sz="2000" dirty="0" smtClean="0"/>
              <a:t>gamma-ray interactions</a:t>
            </a:r>
          </a:p>
          <a:p>
            <a:r>
              <a:rPr lang="en-US" sz="2000" dirty="0"/>
              <a:t> Experiments are of </a:t>
            </a:r>
            <a:r>
              <a:rPr lang="en-US" sz="2000" dirty="0" smtClean="0"/>
              <a:t>relatively short </a:t>
            </a:r>
            <a:r>
              <a:rPr lang="en-US" sz="2000" dirty="0"/>
              <a:t>duration (1-5 days)</a:t>
            </a:r>
          </a:p>
          <a:p>
            <a:pPr lvl="1"/>
            <a:r>
              <a:rPr lang="en-US" sz="1800" dirty="0" smtClean="0"/>
              <a:t>often </a:t>
            </a:r>
            <a:r>
              <a:rPr lang="en-US" sz="1800" dirty="0"/>
              <a:t>will have </a:t>
            </a:r>
            <a:r>
              <a:rPr lang="en-US" sz="2000" dirty="0" smtClean="0"/>
              <a:t>multiple </a:t>
            </a:r>
            <a:r>
              <a:rPr lang="en-US" sz="2000" dirty="0"/>
              <a:t>beam and target </a:t>
            </a:r>
            <a:r>
              <a:rPr lang="en-US" sz="2000" dirty="0" smtClean="0"/>
              <a:t>combinations</a:t>
            </a:r>
          </a:p>
          <a:p>
            <a:pPr lvl="1"/>
            <a:r>
              <a:rPr lang="en-US" sz="1800" dirty="0" smtClean="0"/>
              <a:t>Constant </a:t>
            </a:r>
            <a:r>
              <a:rPr lang="en-US" sz="1800" dirty="0"/>
              <a:t>changes to complex </a:t>
            </a:r>
            <a:r>
              <a:rPr lang="en-US" sz="2000" dirty="0" smtClean="0"/>
              <a:t>experimental </a:t>
            </a:r>
            <a:r>
              <a:rPr lang="en-US" sz="2000" dirty="0"/>
              <a:t>setups and device </a:t>
            </a:r>
            <a:r>
              <a:rPr lang="en-US" sz="2000" dirty="0" smtClean="0"/>
              <a:t>configurations</a:t>
            </a:r>
          </a:p>
          <a:p>
            <a:pPr lvl="1"/>
            <a:r>
              <a:rPr lang="en-US" sz="1800" dirty="0" smtClean="0"/>
              <a:t>Need </a:t>
            </a:r>
            <a:r>
              <a:rPr lang="en-US" sz="1800" dirty="0"/>
              <a:t>to debug / optimize without </a:t>
            </a:r>
            <a:r>
              <a:rPr lang="en-US" sz="2000" dirty="0" smtClean="0"/>
              <a:t>resorting </a:t>
            </a:r>
            <a:r>
              <a:rPr lang="en-US" sz="2000" dirty="0"/>
              <a:t>to offline analysis</a:t>
            </a:r>
          </a:p>
          <a:p>
            <a:r>
              <a:rPr lang="en-US" sz="2000" dirty="0" smtClean="0"/>
              <a:t>Require </a:t>
            </a:r>
            <a:r>
              <a:rPr lang="en-US" sz="2000" dirty="0"/>
              <a:t>a streaming data </a:t>
            </a:r>
            <a:r>
              <a:rPr lang="en-US" sz="2000" dirty="0" smtClean="0"/>
              <a:t>acquisition </a:t>
            </a:r>
            <a:r>
              <a:rPr lang="en-US" sz="2000" dirty="0"/>
              <a:t>system - inline </a:t>
            </a:r>
            <a:r>
              <a:rPr lang="en-US" sz="2000" dirty="0" smtClean="0"/>
              <a:t>processing </a:t>
            </a:r>
            <a:r>
              <a:rPr lang="en-US" sz="2000" dirty="0"/>
              <a:t>with seconds of </a:t>
            </a:r>
            <a:r>
              <a:rPr lang="en-US" sz="2000" dirty="0" smtClean="0"/>
              <a:t>latency</a:t>
            </a:r>
          </a:p>
          <a:p>
            <a:r>
              <a:rPr lang="en-US" sz="2000" dirty="0" smtClean="0"/>
              <a:t>Eventual move toward streaming data readout. Test developments ongoing between GRETA and </a:t>
            </a:r>
            <a:r>
              <a:rPr lang="en-US" sz="2000" dirty="0" err="1" smtClean="0"/>
              <a:t>Esnet</a:t>
            </a:r>
            <a:r>
              <a:rPr lang="en-US" sz="2000" dirty="0" smtClean="0"/>
              <a:t>.</a:t>
            </a:r>
          </a:p>
          <a:p>
            <a:r>
              <a:rPr lang="en-US" sz="2000" dirty="0" smtClean="0"/>
              <a:t>Detector </a:t>
            </a:r>
            <a:r>
              <a:rPr lang="en-US" sz="2000" dirty="0" smtClean="0"/>
              <a:t>moves between facilities </a:t>
            </a:r>
          </a:p>
        </p:txBody>
      </p:sp>
      <p:sp>
        <p:nvSpPr>
          <p:cNvPr id="3" name="Title 2"/>
          <p:cNvSpPr>
            <a:spLocks noGrp="1"/>
          </p:cNvSpPr>
          <p:nvPr>
            <p:ph type="title"/>
          </p:nvPr>
        </p:nvSpPr>
        <p:spPr>
          <a:xfrm>
            <a:off x="101600" y="316396"/>
            <a:ext cx="11988800" cy="424506"/>
          </a:xfrm>
        </p:spPr>
        <p:txBody>
          <a:bodyPr/>
          <a:lstStyle/>
          <a:p>
            <a:r>
              <a:rPr lang="en-US" sz="2800" dirty="0" smtClean="0"/>
              <a:t>Case Study: GRETA</a:t>
            </a:r>
            <a:endParaRPr lang="en-US" sz="2800" dirty="0"/>
          </a:p>
        </p:txBody>
      </p:sp>
      <p:pic>
        <p:nvPicPr>
          <p:cNvPr id="4" name="Picture 3">
            <a:extLst>
              <a:ext uri="{FF2B5EF4-FFF2-40B4-BE49-F238E27FC236}">
                <a16:creationId xmlns:a16="http://schemas.microsoft.com/office/drawing/2014/main" id="{EED44F2C-4BE7-D84C-8C1C-02F7DE5B41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34150" y="1142802"/>
            <a:ext cx="4493198" cy="1972186"/>
          </a:xfrm>
          <a:prstGeom prst="rect">
            <a:avLst/>
          </a:prstGeom>
          <a:ln w="28575">
            <a:noFill/>
          </a:ln>
        </p:spPr>
      </p:pic>
      <p:sp>
        <p:nvSpPr>
          <p:cNvPr id="5" name="Rectangle 4"/>
          <p:cNvSpPr/>
          <p:nvPr/>
        </p:nvSpPr>
        <p:spPr>
          <a:xfrm>
            <a:off x="10111803" y="1142802"/>
            <a:ext cx="1106095" cy="646331"/>
          </a:xfrm>
          <a:prstGeom prst="rect">
            <a:avLst/>
          </a:prstGeom>
        </p:spPr>
        <p:txBody>
          <a:bodyPr wrap="square">
            <a:spAutoFit/>
          </a:bodyPr>
          <a:lstStyle/>
          <a:p>
            <a:r>
              <a:rPr lang="en-US" dirty="0" smtClean="0"/>
              <a:t>GRETA</a:t>
            </a:r>
          </a:p>
          <a:p>
            <a:r>
              <a:rPr lang="en-US" dirty="0" smtClean="0"/>
              <a:t>&gt; 2024</a:t>
            </a:r>
            <a:endParaRPr lang="en-US" dirty="0"/>
          </a:p>
        </p:txBody>
      </p:sp>
      <p:pic>
        <p:nvPicPr>
          <p:cNvPr id="6" name="Picture 5"/>
          <p:cNvPicPr>
            <a:picLocks noChangeAspect="1"/>
          </p:cNvPicPr>
          <p:nvPr/>
        </p:nvPicPr>
        <p:blipFill>
          <a:blip r:embed="rId3"/>
          <a:stretch>
            <a:fillRect/>
          </a:stretch>
        </p:blipFill>
        <p:spPr>
          <a:xfrm>
            <a:off x="6515100" y="3315113"/>
            <a:ext cx="5124450" cy="2183837"/>
          </a:xfrm>
          <a:prstGeom prst="rect">
            <a:avLst/>
          </a:prstGeom>
        </p:spPr>
      </p:pic>
    </p:spTree>
    <p:extLst>
      <p:ext uri="{BB962C8B-B14F-4D97-AF65-F5344CB8AC3E}">
        <p14:creationId xmlns:p14="http://schemas.microsoft.com/office/powerpoint/2010/main" val="36149585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1600" y="316396"/>
            <a:ext cx="11988800" cy="424506"/>
          </a:xfrm>
        </p:spPr>
        <p:txBody>
          <a:bodyPr/>
          <a:lstStyle/>
          <a:p>
            <a:r>
              <a:rPr lang="en-US" sz="2800" dirty="0" smtClean="0"/>
              <a:t>Case Study: Integration of ML Techniques</a:t>
            </a:r>
            <a:endParaRPr lang="en-US" sz="2800" dirty="0"/>
          </a:p>
        </p:txBody>
      </p:sp>
      <p:sp>
        <p:nvSpPr>
          <p:cNvPr id="5" name="Content Placeholder 1"/>
          <p:cNvSpPr txBox="1">
            <a:spLocks/>
          </p:cNvSpPr>
          <p:nvPr/>
        </p:nvSpPr>
        <p:spPr bwMode="auto">
          <a:xfrm>
            <a:off x="127000" y="1066800"/>
            <a:ext cx="11684000" cy="12192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sz="2000" kern="0" dirty="0" smtClean="0"/>
              <a:t>The adoption of ML algorithms can speed up the analysis by several order of magnitude</a:t>
            </a:r>
          </a:p>
          <a:p>
            <a:pPr lvl="1"/>
            <a:r>
              <a:rPr lang="en-US" sz="1800" kern="0" dirty="0" smtClean="0"/>
              <a:t>Ability to train data at the beginning of an experiment </a:t>
            </a:r>
          </a:p>
          <a:p>
            <a:pPr lvl="1"/>
            <a:r>
              <a:rPr lang="en-US" sz="1800" kern="0" dirty="0" smtClean="0"/>
              <a:t>Inference can then follow in real time</a:t>
            </a:r>
          </a:p>
        </p:txBody>
      </p:sp>
      <p:sp>
        <p:nvSpPr>
          <p:cNvPr id="6" name="Content Placeholder 1"/>
          <p:cNvSpPr txBox="1">
            <a:spLocks/>
          </p:cNvSpPr>
          <p:nvPr/>
        </p:nvSpPr>
        <p:spPr bwMode="auto">
          <a:xfrm>
            <a:off x="127000" y="1981200"/>
            <a:ext cx="7264400" cy="45941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sz="2000" kern="0" dirty="0" smtClean="0"/>
              <a:t>Data analysis models (old vs new)</a:t>
            </a:r>
          </a:p>
          <a:p>
            <a:pPr lvl="1"/>
            <a:r>
              <a:rPr lang="en-US" sz="1800" kern="0" dirty="0" smtClean="0"/>
              <a:t>Old</a:t>
            </a:r>
          </a:p>
          <a:p>
            <a:pPr lvl="2"/>
            <a:r>
              <a:rPr lang="en-US" sz="1600" kern="0" dirty="0" smtClean="0"/>
              <a:t>Estimating parameters using </a:t>
            </a:r>
            <a:r>
              <a:rPr lang="en-US" sz="1600" kern="0" dirty="0" err="1" smtClean="0"/>
              <a:t>Levenberg</a:t>
            </a:r>
            <a:r>
              <a:rPr lang="en-US" sz="1600" kern="0" dirty="0" smtClean="0"/>
              <a:t>-Marquardt curve fitting</a:t>
            </a:r>
          </a:p>
          <a:p>
            <a:pPr lvl="2"/>
            <a:r>
              <a:rPr lang="en-US" sz="1600" kern="0" dirty="0" smtClean="0"/>
              <a:t>Principal Component Analysis (PCA) + binary classifier</a:t>
            </a:r>
          </a:p>
          <a:p>
            <a:pPr lvl="1"/>
            <a:r>
              <a:rPr lang="en-US" sz="1800" kern="0" dirty="0" smtClean="0"/>
              <a:t>New</a:t>
            </a:r>
          </a:p>
          <a:p>
            <a:pPr lvl="2"/>
            <a:r>
              <a:rPr lang="en-US" sz="1600" kern="0" dirty="0" smtClean="0"/>
              <a:t>Auto-encoders with an additional parameter estimation branch that combines PCA and parameter estimation</a:t>
            </a:r>
          </a:p>
          <a:p>
            <a:pPr lvl="1"/>
            <a:r>
              <a:rPr lang="en-US" sz="1800" kern="0" dirty="0" smtClean="0"/>
              <a:t>Advantages:</a:t>
            </a:r>
          </a:p>
          <a:p>
            <a:pPr lvl="2"/>
            <a:r>
              <a:rPr lang="en-US" sz="1600" kern="0" dirty="0" smtClean="0"/>
              <a:t>Less computational expensive (no Jacobian estimation)</a:t>
            </a:r>
          </a:p>
          <a:p>
            <a:pPr lvl="2"/>
            <a:r>
              <a:rPr lang="en-US" sz="1600" kern="0" dirty="0" smtClean="0"/>
              <a:t>End-to-end model for high data throughput</a:t>
            </a:r>
          </a:p>
          <a:p>
            <a:pPr lvl="2"/>
            <a:r>
              <a:rPr lang="en-US" sz="1600" kern="0" dirty="0" smtClean="0"/>
              <a:t>Increased in performance and speed</a:t>
            </a:r>
          </a:p>
          <a:p>
            <a:r>
              <a:rPr lang="en-US" sz="2000" kern="0" dirty="0" smtClean="0"/>
              <a:t>In the analysis pipeline this can be turned on or off according to the needs (or adapted for the available computational resources)</a:t>
            </a:r>
            <a:endParaRPr lang="en-US" sz="1800" kern="0" dirty="0" smtClean="0"/>
          </a:p>
        </p:txBody>
      </p:sp>
      <p:graphicFrame>
        <p:nvGraphicFramePr>
          <p:cNvPr id="7" name="Table 6"/>
          <p:cNvGraphicFramePr>
            <a:graphicFrameLocks noGrp="1"/>
          </p:cNvGraphicFramePr>
          <p:nvPr>
            <p:extLst>
              <p:ext uri="{D42A27DB-BD31-4B8C-83A1-F6EECF244321}">
                <p14:modId xmlns:p14="http://schemas.microsoft.com/office/powerpoint/2010/main" val="949490114"/>
              </p:ext>
            </p:extLst>
          </p:nvPr>
        </p:nvGraphicFramePr>
        <p:xfrm>
          <a:off x="7289801" y="2362200"/>
          <a:ext cx="4800599" cy="1854200"/>
        </p:xfrm>
        <a:graphic>
          <a:graphicData uri="http://schemas.openxmlformats.org/drawingml/2006/table">
            <a:tbl>
              <a:tblPr firstRow="1" bandRow="1">
                <a:tableStyleId>{00A15C55-8517-42AA-B614-E9B94910E393}</a:tableStyleId>
              </a:tblPr>
              <a:tblGrid>
                <a:gridCol w="2880360">
                  <a:extLst>
                    <a:ext uri="{9D8B030D-6E8A-4147-A177-3AD203B41FA5}">
                      <a16:colId xmlns:a16="http://schemas.microsoft.com/office/drawing/2014/main" val="605744239"/>
                    </a:ext>
                  </a:extLst>
                </a:gridCol>
                <a:gridCol w="1028700">
                  <a:extLst>
                    <a:ext uri="{9D8B030D-6E8A-4147-A177-3AD203B41FA5}">
                      <a16:colId xmlns:a16="http://schemas.microsoft.com/office/drawing/2014/main" val="4235410769"/>
                    </a:ext>
                  </a:extLst>
                </a:gridCol>
                <a:gridCol w="891539">
                  <a:extLst>
                    <a:ext uri="{9D8B030D-6E8A-4147-A177-3AD203B41FA5}">
                      <a16:colId xmlns:a16="http://schemas.microsoft.com/office/drawing/2014/main" val="728965682"/>
                    </a:ext>
                  </a:extLst>
                </a:gridCol>
              </a:tblGrid>
              <a:tr h="370840">
                <a:tc>
                  <a:txBody>
                    <a:bodyPr/>
                    <a:lstStyle/>
                    <a:p>
                      <a:endParaRPr lang="en-US" dirty="0"/>
                    </a:p>
                  </a:txBody>
                  <a:tcPr/>
                </a:tc>
                <a:tc>
                  <a:txBody>
                    <a:bodyPr/>
                    <a:lstStyle/>
                    <a:p>
                      <a:r>
                        <a:rPr lang="en-US" dirty="0" err="1" smtClean="0"/>
                        <a:t>LMFit</a:t>
                      </a:r>
                      <a:endParaRPr lang="en-US" dirty="0"/>
                    </a:p>
                  </a:txBody>
                  <a:tcPr/>
                </a:tc>
                <a:tc>
                  <a:txBody>
                    <a:bodyPr/>
                    <a:lstStyle/>
                    <a:p>
                      <a:r>
                        <a:rPr lang="en-US" dirty="0" smtClean="0"/>
                        <a:t>ML</a:t>
                      </a:r>
                      <a:endParaRPr lang="en-US" dirty="0"/>
                    </a:p>
                  </a:txBody>
                  <a:tcPr/>
                </a:tc>
                <a:extLst>
                  <a:ext uri="{0D108BD9-81ED-4DB2-BD59-A6C34878D82A}">
                    <a16:rowId xmlns:a16="http://schemas.microsoft.com/office/drawing/2014/main" val="1219208366"/>
                  </a:ext>
                </a:extLst>
              </a:tr>
              <a:tr h="370840">
                <a:tc>
                  <a:txBody>
                    <a:bodyPr/>
                    <a:lstStyle/>
                    <a:p>
                      <a:r>
                        <a:rPr lang="en-US" dirty="0" smtClean="0"/>
                        <a:t>Avg. mean sq.</a:t>
                      </a:r>
                      <a:r>
                        <a:rPr lang="en-US" baseline="0" dirty="0" smtClean="0"/>
                        <a:t> error</a:t>
                      </a:r>
                      <a:endParaRPr lang="en-US" dirty="0"/>
                    </a:p>
                  </a:txBody>
                  <a:tcPr/>
                </a:tc>
                <a:tc>
                  <a:txBody>
                    <a:bodyPr/>
                    <a:lstStyle/>
                    <a:p>
                      <a:r>
                        <a:rPr lang="en-US" dirty="0" smtClean="0"/>
                        <a:t>0.0012</a:t>
                      </a:r>
                      <a:endParaRPr lang="en-US" dirty="0"/>
                    </a:p>
                  </a:txBody>
                  <a:tcPr/>
                </a:tc>
                <a:tc>
                  <a:txBody>
                    <a:bodyPr/>
                    <a:lstStyle/>
                    <a:p>
                      <a:r>
                        <a:rPr lang="en-US" dirty="0" smtClean="0"/>
                        <a:t>0.0004</a:t>
                      </a:r>
                      <a:endParaRPr lang="en-US" dirty="0"/>
                    </a:p>
                  </a:txBody>
                  <a:tcPr/>
                </a:tc>
                <a:extLst>
                  <a:ext uri="{0D108BD9-81ED-4DB2-BD59-A6C34878D82A}">
                    <a16:rowId xmlns:a16="http://schemas.microsoft.com/office/drawing/2014/main" val="1367999813"/>
                  </a:ext>
                </a:extLst>
              </a:tr>
              <a:tr h="370840">
                <a:tc>
                  <a:txBody>
                    <a:bodyPr/>
                    <a:lstStyle/>
                    <a:p>
                      <a:r>
                        <a:rPr lang="en-US" dirty="0" smtClean="0"/>
                        <a:t>Inference run-time</a:t>
                      </a:r>
                      <a:endParaRPr lang="en-US" dirty="0"/>
                    </a:p>
                  </a:txBody>
                  <a:tcPr/>
                </a:tc>
                <a:tc>
                  <a:txBody>
                    <a:bodyPr/>
                    <a:lstStyle/>
                    <a:p>
                      <a:r>
                        <a:rPr lang="en-US" dirty="0" smtClean="0"/>
                        <a:t>4,000s</a:t>
                      </a:r>
                      <a:endParaRPr lang="en-US" dirty="0"/>
                    </a:p>
                  </a:txBody>
                  <a:tcPr/>
                </a:tc>
                <a:tc>
                  <a:txBody>
                    <a:bodyPr/>
                    <a:lstStyle/>
                    <a:p>
                      <a:r>
                        <a:rPr lang="en-US" dirty="0" smtClean="0"/>
                        <a:t>5s</a:t>
                      </a:r>
                      <a:endParaRPr lang="en-US" dirty="0"/>
                    </a:p>
                  </a:txBody>
                  <a:tcPr/>
                </a:tc>
                <a:extLst>
                  <a:ext uri="{0D108BD9-81ED-4DB2-BD59-A6C34878D82A}">
                    <a16:rowId xmlns:a16="http://schemas.microsoft.com/office/drawing/2014/main" val="288660997"/>
                  </a:ext>
                </a:extLst>
              </a:tr>
              <a:tr h="370840">
                <a:tc>
                  <a:txBody>
                    <a:bodyPr/>
                    <a:lstStyle/>
                    <a:p>
                      <a:r>
                        <a:rPr lang="en-US" dirty="0" smtClean="0"/>
                        <a:t>Training</a:t>
                      </a:r>
                      <a:r>
                        <a:rPr lang="en-US" baseline="0" dirty="0" smtClean="0"/>
                        <a:t> run-time</a:t>
                      </a:r>
                      <a:endParaRPr lang="en-US" dirty="0"/>
                    </a:p>
                  </a:txBody>
                  <a:tcPr/>
                </a:tc>
                <a:tc>
                  <a:txBody>
                    <a:bodyPr/>
                    <a:lstStyle/>
                    <a:p>
                      <a:r>
                        <a:rPr lang="en-US" dirty="0" smtClean="0"/>
                        <a:t>0s</a:t>
                      </a:r>
                      <a:endParaRPr lang="en-US" dirty="0"/>
                    </a:p>
                  </a:txBody>
                  <a:tcPr/>
                </a:tc>
                <a:tc>
                  <a:txBody>
                    <a:bodyPr/>
                    <a:lstStyle/>
                    <a:p>
                      <a:r>
                        <a:rPr lang="en-US" dirty="0" smtClean="0"/>
                        <a:t>3,600s</a:t>
                      </a:r>
                      <a:endParaRPr lang="en-US" dirty="0"/>
                    </a:p>
                  </a:txBody>
                  <a:tcPr/>
                </a:tc>
                <a:extLst>
                  <a:ext uri="{0D108BD9-81ED-4DB2-BD59-A6C34878D82A}">
                    <a16:rowId xmlns:a16="http://schemas.microsoft.com/office/drawing/2014/main" val="511547000"/>
                  </a:ext>
                </a:extLst>
              </a:tr>
              <a:tr h="370840">
                <a:tc>
                  <a:txBody>
                    <a:bodyPr/>
                    <a:lstStyle/>
                    <a:p>
                      <a:r>
                        <a:rPr lang="en-US" dirty="0" smtClean="0"/>
                        <a:t>Classification</a:t>
                      </a:r>
                      <a:r>
                        <a:rPr lang="en-US" baseline="0" dirty="0" smtClean="0"/>
                        <a:t> accuracy</a:t>
                      </a:r>
                      <a:endParaRPr lang="en-US" dirty="0"/>
                    </a:p>
                  </a:txBody>
                  <a:tcPr/>
                </a:tc>
                <a:tc>
                  <a:txBody>
                    <a:bodyPr/>
                    <a:lstStyle/>
                    <a:p>
                      <a:r>
                        <a:rPr lang="en-US" dirty="0" smtClean="0"/>
                        <a:t>92.3%</a:t>
                      </a:r>
                      <a:endParaRPr lang="en-US" dirty="0"/>
                    </a:p>
                  </a:txBody>
                  <a:tcPr/>
                </a:tc>
                <a:tc>
                  <a:txBody>
                    <a:bodyPr/>
                    <a:lstStyle/>
                    <a:p>
                      <a:r>
                        <a:rPr lang="en-US" dirty="0" smtClean="0"/>
                        <a:t>99.8%</a:t>
                      </a:r>
                      <a:endParaRPr lang="en-US" dirty="0"/>
                    </a:p>
                  </a:txBody>
                  <a:tcPr/>
                </a:tc>
                <a:extLst>
                  <a:ext uri="{0D108BD9-81ED-4DB2-BD59-A6C34878D82A}">
                    <a16:rowId xmlns:a16="http://schemas.microsoft.com/office/drawing/2014/main" val="1882395616"/>
                  </a:ext>
                </a:extLst>
              </a:tr>
            </a:tbl>
          </a:graphicData>
        </a:graphic>
      </p:graphicFrame>
      <p:sp>
        <p:nvSpPr>
          <p:cNvPr id="8" name="TextBox 7"/>
          <p:cNvSpPr txBox="1"/>
          <p:nvPr/>
        </p:nvSpPr>
        <p:spPr>
          <a:xfrm>
            <a:off x="8492067" y="4274234"/>
            <a:ext cx="3581400" cy="646331"/>
          </a:xfrm>
          <a:prstGeom prst="rect">
            <a:avLst/>
          </a:prstGeom>
          <a:noFill/>
        </p:spPr>
        <p:txBody>
          <a:bodyPr wrap="square" rtlCol="0">
            <a:spAutoFit/>
          </a:bodyPr>
          <a:lstStyle/>
          <a:p>
            <a:r>
              <a:rPr lang="en-US" sz="1200" dirty="0" smtClean="0"/>
              <a:t>Comparison test:</a:t>
            </a:r>
          </a:p>
          <a:p>
            <a:pPr marL="285750" indent="-285750">
              <a:buFont typeface="Arial" panose="020B0604020202020204" pitchFamily="34" charset="0"/>
              <a:buChar char="•"/>
            </a:pPr>
            <a:r>
              <a:rPr lang="en-US" sz="1200" dirty="0" smtClean="0"/>
              <a:t>~70k events (single and double peak traces)</a:t>
            </a:r>
          </a:p>
          <a:p>
            <a:pPr marL="285750" indent="-285750">
              <a:buFont typeface="Arial" panose="020B0604020202020204" pitchFamily="34" charset="0"/>
              <a:buChar char="•"/>
            </a:pPr>
            <a:r>
              <a:rPr lang="en-US" sz="1200" dirty="0" smtClean="0"/>
              <a:t>Apple M1 Pro (16G RAM) with python3</a:t>
            </a:r>
            <a:endParaRPr lang="en-US" sz="1200" dirty="0"/>
          </a:p>
        </p:txBody>
      </p:sp>
    </p:spTree>
    <p:extLst>
      <p:ext uri="{BB962C8B-B14F-4D97-AF65-F5344CB8AC3E}">
        <p14:creationId xmlns:p14="http://schemas.microsoft.com/office/powerpoint/2010/main" val="36438613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969EF-513C-E429-2516-A99253C3A5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CD11C-7FE1-C16A-E174-D07C089AF3C8}"/>
              </a:ext>
            </a:extLst>
          </p:cNvPr>
          <p:cNvSpPr txBox="1">
            <a:spLocks/>
          </p:cNvSpPr>
          <p:nvPr/>
        </p:nvSpPr>
        <p:spPr bwMode="auto">
          <a:xfrm>
            <a:off x="413373" y="119894"/>
            <a:ext cx="9399510" cy="1023106"/>
          </a:xfrm>
          <a:prstGeom prst="rect">
            <a:avLst/>
          </a:prstGeom>
          <a:noFill/>
          <a:ln w="9525">
            <a:noFill/>
            <a:miter lim="800000"/>
            <a:headEnd/>
            <a:tailEnd/>
          </a:ln>
          <a:effectLst/>
        </p:spPr>
        <p:txBody>
          <a:bodyPr vert="horz" wrap="square" lIns="91416" tIns="45708" rIns="91416" bIns="45708" numCol="1" anchor="ctr" anchorCtr="0" compatLnSpc="1">
            <a:prstTxWarp prst="textNoShape">
              <a:avLst/>
            </a:prstTxWarp>
          </a:bodyPr>
          <a:lstStyle/>
          <a:p>
            <a:pPr defTabSz="914126" fontAlgn="auto">
              <a:spcBef>
                <a:spcPts val="0"/>
              </a:spcBef>
              <a:spcAft>
                <a:spcPts val="0"/>
              </a:spcAft>
              <a:defRPr/>
            </a:pPr>
            <a:r>
              <a:rPr lang="en-US" sz="3000" b="1" dirty="0">
                <a:solidFill>
                  <a:schemeClr val="accent4">
                    <a:lumMod val="50000"/>
                  </a:schemeClr>
                </a:solidFill>
                <a:latin typeface="+mn-lt"/>
                <a:ea typeface="+mj-ea"/>
                <a:cs typeface="+mj-cs"/>
              </a:rPr>
              <a:t>Thomas Jefferson National Accelerator Facility</a:t>
            </a:r>
          </a:p>
        </p:txBody>
      </p:sp>
      <p:graphicFrame>
        <p:nvGraphicFramePr>
          <p:cNvPr id="4" name="Table 3">
            <a:extLst>
              <a:ext uri="{FF2B5EF4-FFF2-40B4-BE49-F238E27FC236}">
                <a16:creationId xmlns:a16="http://schemas.microsoft.com/office/drawing/2014/main" id="{D39D6AE5-39FF-955E-AA2C-7170B3A50E12}"/>
              </a:ext>
            </a:extLst>
          </p:cNvPr>
          <p:cNvGraphicFramePr>
            <a:graphicFrameLocks noGrp="1"/>
          </p:cNvGraphicFramePr>
          <p:nvPr>
            <p:extLst/>
          </p:nvPr>
        </p:nvGraphicFramePr>
        <p:xfrm>
          <a:off x="280916" y="1905000"/>
          <a:ext cx="11883790" cy="1969015"/>
        </p:xfrm>
        <a:graphic>
          <a:graphicData uri="http://schemas.openxmlformats.org/drawingml/2006/table">
            <a:tbl>
              <a:tblPr firstRow="1" bandRow="1"/>
              <a:tblGrid>
                <a:gridCol w="11883790">
                  <a:extLst>
                    <a:ext uri="{9D8B030D-6E8A-4147-A177-3AD203B41FA5}">
                      <a16:colId xmlns:a16="http://schemas.microsoft.com/office/drawing/2014/main" val="20000"/>
                    </a:ext>
                  </a:extLst>
                </a:gridCol>
              </a:tblGrid>
              <a:tr h="957308">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342900" marR="0" lvl="0" indent="-342900" algn="l" defTabSz="914400" rtl="0" eaLnBrk="0" fontAlgn="base" latinLnBrk="0" hangingPunct="0">
                        <a:lnSpc>
                          <a:spcPct val="100000"/>
                        </a:lnSpc>
                        <a:spcBef>
                          <a:spcPts val="432"/>
                        </a:spcBef>
                        <a:spcAft>
                          <a:spcPct val="0"/>
                        </a:spcAft>
                        <a:buClrTx/>
                        <a:buSzTx/>
                        <a:buFontTx/>
                        <a:buChar char="•"/>
                        <a:tabLst/>
                        <a:defRPr/>
                      </a:pPr>
                      <a:r>
                        <a:rPr kumimoji="0" lang="en-US" sz="1800" b="0" i="0" u="none" strike="noStrike" kern="0" cap="none" spc="0" normalizeH="0" baseline="0" noProof="0" dirty="0">
                          <a:ln>
                            <a:noFill/>
                          </a:ln>
                          <a:solidFill>
                            <a:schemeClr val="tx1"/>
                          </a:solidFill>
                          <a:effectLst/>
                          <a:uLnTx/>
                          <a:uFillTx/>
                          <a:latin typeface="Arial" pitchFamily="34" charset="0"/>
                          <a:ea typeface="+mn-ea"/>
                          <a:cs typeface="Arial" pitchFamily="34" charset="0"/>
                        </a:rPr>
                        <a:t>Created in the 1980s to build and operate the Continuous Electron Beam Accelerator Facility (CEBAF), a world-unique scientific user facility used by more than 1,900 scientists from around the world.</a:t>
                      </a:r>
                    </a:p>
                    <a:p>
                      <a:pPr marL="342900" marR="0" lvl="0" indent="-342900" algn="l" defTabSz="914400" rtl="0" eaLnBrk="0" fontAlgn="base" latinLnBrk="0" hangingPunct="0">
                        <a:lnSpc>
                          <a:spcPct val="100000"/>
                        </a:lnSpc>
                        <a:spcBef>
                          <a:spcPts val="432"/>
                        </a:spcBef>
                        <a:spcAft>
                          <a:spcPct val="0"/>
                        </a:spcAft>
                        <a:buClrTx/>
                        <a:buSzTx/>
                        <a:buFontTx/>
                        <a:buChar char="•"/>
                        <a:tabLst/>
                        <a:defRPr/>
                      </a:pPr>
                      <a:r>
                        <a:rPr kumimoji="0" lang="en-US" sz="1800" b="0" i="0" u="none" strike="noStrike" kern="0" cap="none" spc="0" normalizeH="0" baseline="0" noProof="0" dirty="0">
                          <a:ln>
                            <a:noFill/>
                          </a:ln>
                          <a:solidFill>
                            <a:schemeClr val="tx1"/>
                          </a:solidFill>
                          <a:effectLst/>
                          <a:uLnTx/>
                          <a:uFillTx/>
                          <a:latin typeface="Arial" pitchFamily="34" charset="0"/>
                          <a:ea typeface="+mn-ea"/>
                          <a:cs typeface="Arial" pitchFamily="34" charset="0"/>
                        </a:rPr>
                        <a:t>Our mission is to explore the fundamental science of protons, neutrons and </a:t>
                      </a:r>
                      <a:r>
                        <a:rPr lang="en-US" sz="1800" b="0" kern="0" dirty="0">
                          <a:solidFill>
                            <a:schemeClr val="tx1"/>
                          </a:solidFill>
                          <a:latin typeface="Arial" pitchFamily="34" charset="0"/>
                          <a:cs typeface="Arial" pitchFamily="34" charset="0"/>
                        </a:rPr>
                        <a:t>atomic nuclei using CEBAF, theory and supercomputing.</a:t>
                      </a:r>
                      <a:endParaRPr lang="en-US" sz="1800" b="0" dirty="0">
                        <a:solidFill>
                          <a:schemeClr val="tx1"/>
                        </a:solidFill>
                      </a:endParaRPr>
                    </a:p>
                    <a:p>
                      <a:pPr marL="342900" marR="0" lvl="0" indent="-342900" algn="l" defTabSz="914400" rtl="0" eaLnBrk="0" fontAlgn="base" latinLnBrk="0" hangingPunct="0">
                        <a:lnSpc>
                          <a:spcPct val="100000"/>
                        </a:lnSpc>
                        <a:spcBef>
                          <a:spcPts val="432"/>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a:txBody>
                  <a:tcPr marL="91416" marR="91416" marT="45708" marB="45708">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04399">
                <a:tc>
                  <a:txBody>
                    <a:bodyPr/>
                    <a:lstStyle/>
                    <a:p>
                      <a:pPr marL="342900" marR="0" lvl="0" indent="-342900" algn="l" defTabSz="914400" rtl="0" eaLnBrk="0" fontAlgn="base" latinLnBrk="0" hangingPunct="0">
                        <a:lnSpc>
                          <a:spcPct val="100000"/>
                        </a:lnSpc>
                        <a:spcBef>
                          <a:spcPts val="432"/>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a:txBody>
                  <a:tcPr marL="91416" marR="91416" marT="45708" marB="45708">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1826992"/>
                  </a:ext>
                </a:extLst>
              </a:tr>
            </a:tbl>
          </a:graphicData>
        </a:graphic>
      </p:graphicFrame>
      <p:sp>
        <p:nvSpPr>
          <p:cNvPr id="5" name="TextBox 4">
            <a:extLst>
              <a:ext uri="{FF2B5EF4-FFF2-40B4-BE49-F238E27FC236}">
                <a16:creationId xmlns:a16="http://schemas.microsoft.com/office/drawing/2014/main" id="{6115B50E-49AF-0B98-70F6-A8056DAC666E}"/>
              </a:ext>
            </a:extLst>
          </p:cNvPr>
          <p:cNvSpPr txBox="1"/>
          <p:nvPr/>
        </p:nvSpPr>
        <p:spPr>
          <a:xfrm>
            <a:off x="5477603" y="5965600"/>
            <a:ext cx="3104534" cy="261542"/>
          </a:xfrm>
          <a:prstGeom prst="rect">
            <a:avLst/>
          </a:prstGeom>
          <a:noFill/>
        </p:spPr>
        <p:txBody>
          <a:bodyPr wrap="square" rtlCol="0">
            <a:spAutoFit/>
          </a:bodyPr>
          <a:lstStyle/>
          <a:p>
            <a:pPr algn="ctr" defTabSz="914126" fontAlgn="auto">
              <a:spcBef>
                <a:spcPts val="0"/>
              </a:spcBef>
              <a:spcAft>
                <a:spcPts val="0"/>
              </a:spcAft>
              <a:defRPr/>
            </a:pPr>
            <a:r>
              <a:rPr lang="en-US" sz="1100" i="1">
                <a:solidFill>
                  <a:srgbClr val="000000"/>
                </a:solidFill>
                <a:latin typeface="Calibri" panose="020F0502020204030204"/>
                <a:cs typeface="+mn-cs"/>
              </a:rPr>
              <a:t>Hall A</a:t>
            </a:r>
          </a:p>
        </p:txBody>
      </p:sp>
      <p:sp>
        <p:nvSpPr>
          <p:cNvPr id="7" name="Hexagon 6">
            <a:extLst>
              <a:ext uri="{FF2B5EF4-FFF2-40B4-BE49-F238E27FC236}">
                <a16:creationId xmlns:a16="http://schemas.microsoft.com/office/drawing/2014/main" id="{9EEF7038-50CB-5945-95F3-F637B3B1E14C}"/>
              </a:ext>
            </a:extLst>
          </p:cNvPr>
          <p:cNvSpPr/>
          <p:nvPr/>
        </p:nvSpPr>
        <p:spPr>
          <a:xfrm>
            <a:off x="2511420" y="4046057"/>
            <a:ext cx="2140417" cy="1865544"/>
          </a:xfrm>
          <a:prstGeom prst="hexagon">
            <a:avLst/>
          </a:prstGeom>
          <a:blipFill dpi="0" rotWithShape="0">
            <a:blip r:embed="rId3" cstate="print">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srgbClr val="FFFFFF"/>
              </a:solidFill>
              <a:latin typeface="Calibri" panose="020F0502020204030204"/>
            </a:endParaRPr>
          </a:p>
        </p:txBody>
      </p:sp>
      <p:sp>
        <p:nvSpPr>
          <p:cNvPr id="8" name="Hexagon 7">
            <a:extLst>
              <a:ext uri="{FF2B5EF4-FFF2-40B4-BE49-F238E27FC236}">
                <a16:creationId xmlns:a16="http://schemas.microsoft.com/office/drawing/2014/main" id="{F849F7FF-EC68-C50D-31B8-59977F651DF8}"/>
              </a:ext>
            </a:extLst>
          </p:cNvPr>
          <p:cNvSpPr/>
          <p:nvPr/>
        </p:nvSpPr>
        <p:spPr>
          <a:xfrm>
            <a:off x="5959664" y="4046057"/>
            <a:ext cx="2140417" cy="1865544"/>
          </a:xfrm>
          <a:prstGeom prst="hexagon">
            <a:avLst/>
          </a:prstGeom>
          <a:blipFill dpi="0" rotWithShape="1">
            <a:blip r:embed="rId4" cstate="print">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srgbClr val="FFFFFF"/>
              </a:solidFill>
              <a:latin typeface="Calibri" panose="020F0502020204030204"/>
            </a:endParaRPr>
          </a:p>
        </p:txBody>
      </p:sp>
      <p:sp>
        <p:nvSpPr>
          <p:cNvPr id="9" name="Hexagon 8">
            <a:extLst>
              <a:ext uri="{FF2B5EF4-FFF2-40B4-BE49-F238E27FC236}">
                <a16:creationId xmlns:a16="http://schemas.microsoft.com/office/drawing/2014/main" id="{C31C2CF0-6916-CE80-05E8-283D37BAECCE}"/>
              </a:ext>
            </a:extLst>
          </p:cNvPr>
          <p:cNvSpPr/>
          <p:nvPr/>
        </p:nvSpPr>
        <p:spPr>
          <a:xfrm>
            <a:off x="4235021" y="3083390"/>
            <a:ext cx="2140417" cy="1865544"/>
          </a:xfrm>
          <a:prstGeom prst="hexagon">
            <a:avLst/>
          </a:prstGeom>
          <a:blipFill dpi="0" rotWithShape="0">
            <a:blip r:embed="rId5" cstate="print">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srgbClr val="FFFFFF"/>
              </a:solidFill>
              <a:latin typeface="Calibri" panose="020F0502020204030204"/>
            </a:endParaRPr>
          </a:p>
        </p:txBody>
      </p:sp>
      <p:sp>
        <p:nvSpPr>
          <p:cNvPr id="10" name="Hexagon 9">
            <a:extLst>
              <a:ext uri="{FF2B5EF4-FFF2-40B4-BE49-F238E27FC236}">
                <a16:creationId xmlns:a16="http://schemas.microsoft.com/office/drawing/2014/main" id="{FBA0F1FF-0702-18B9-815A-6FA430E130D9}"/>
              </a:ext>
            </a:extLst>
          </p:cNvPr>
          <p:cNvSpPr/>
          <p:nvPr/>
        </p:nvSpPr>
        <p:spPr>
          <a:xfrm>
            <a:off x="7671087" y="3069608"/>
            <a:ext cx="2140417" cy="1865544"/>
          </a:xfrm>
          <a:prstGeom prst="hexagon">
            <a:avLst/>
          </a:prstGeom>
          <a:blipFill dpi="0" rotWithShape="1">
            <a:blip r:embed="rId6" cstate="print">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a:solidFill>
                <a:srgbClr val="FFFFFF"/>
              </a:solidFill>
              <a:latin typeface="Calibri" panose="020F0502020204030204"/>
            </a:endParaRPr>
          </a:p>
        </p:txBody>
      </p:sp>
      <p:sp>
        <p:nvSpPr>
          <p:cNvPr id="11" name="TextBox 10">
            <a:extLst>
              <a:ext uri="{FF2B5EF4-FFF2-40B4-BE49-F238E27FC236}">
                <a16:creationId xmlns:a16="http://schemas.microsoft.com/office/drawing/2014/main" id="{2BB6A604-C7E6-83A3-BA4A-89853C1671A6}"/>
              </a:ext>
            </a:extLst>
          </p:cNvPr>
          <p:cNvSpPr txBox="1"/>
          <p:nvPr/>
        </p:nvSpPr>
        <p:spPr>
          <a:xfrm>
            <a:off x="2473936" y="5911601"/>
            <a:ext cx="2140417" cy="430775"/>
          </a:xfrm>
          <a:prstGeom prst="rect">
            <a:avLst/>
          </a:prstGeom>
          <a:noFill/>
        </p:spPr>
        <p:txBody>
          <a:bodyPr wrap="square" rtlCol="0">
            <a:spAutoFit/>
          </a:bodyPr>
          <a:lstStyle/>
          <a:p>
            <a:pPr algn="ctr" defTabSz="914126" fontAlgn="auto">
              <a:spcBef>
                <a:spcPts val="0"/>
              </a:spcBef>
              <a:spcAft>
                <a:spcPts val="0"/>
              </a:spcAft>
              <a:defRPr/>
            </a:pPr>
            <a:r>
              <a:rPr lang="en-US" sz="1100" i="1" dirty="0">
                <a:solidFill>
                  <a:srgbClr val="000000"/>
                </a:solidFill>
                <a:latin typeface="Calibri" panose="020F0502020204030204"/>
                <a:cs typeface="+mn-cs"/>
              </a:rPr>
              <a:t>SRF Institute </a:t>
            </a:r>
          </a:p>
          <a:p>
            <a:pPr algn="ctr" defTabSz="914126" fontAlgn="auto">
              <a:spcBef>
                <a:spcPts val="0"/>
              </a:spcBef>
              <a:spcAft>
                <a:spcPts val="0"/>
              </a:spcAft>
              <a:defRPr/>
            </a:pPr>
            <a:r>
              <a:rPr lang="en-US" sz="1100" i="1" dirty="0">
                <a:solidFill>
                  <a:srgbClr val="000000"/>
                </a:solidFill>
                <a:latin typeface="Calibri" panose="020F0502020204030204"/>
                <a:cs typeface="+mn-cs"/>
              </a:rPr>
              <a:t>Cryomodule Building</a:t>
            </a:r>
          </a:p>
        </p:txBody>
      </p:sp>
      <p:sp>
        <p:nvSpPr>
          <p:cNvPr id="12" name="TextBox 11">
            <a:extLst>
              <a:ext uri="{FF2B5EF4-FFF2-40B4-BE49-F238E27FC236}">
                <a16:creationId xmlns:a16="http://schemas.microsoft.com/office/drawing/2014/main" id="{5CB93DAE-6F3F-FCD2-46AF-743829E4497B}"/>
              </a:ext>
            </a:extLst>
          </p:cNvPr>
          <p:cNvSpPr txBox="1"/>
          <p:nvPr/>
        </p:nvSpPr>
        <p:spPr>
          <a:xfrm>
            <a:off x="4364247" y="5032830"/>
            <a:ext cx="1881967" cy="430775"/>
          </a:xfrm>
          <a:prstGeom prst="rect">
            <a:avLst/>
          </a:prstGeom>
          <a:noFill/>
        </p:spPr>
        <p:txBody>
          <a:bodyPr wrap="square" rtlCol="0">
            <a:spAutoFit/>
          </a:bodyPr>
          <a:lstStyle/>
          <a:p>
            <a:pPr algn="ctr" defTabSz="914126" fontAlgn="auto">
              <a:spcBef>
                <a:spcPts val="0"/>
              </a:spcBef>
              <a:spcAft>
                <a:spcPts val="0"/>
              </a:spcAft>
              <a:defRPr/>
            </a:pPr>
            <a:r>
              <a:rPr lang="en-US" sz="1100" i="1">
                <a:solidFill>
                  <a:srgbClr val="000000"/>
                </a:solidFill>
                <a:latin typeface="Calibri" panose="020F0502020204030204"/>
                <a:cs typeface="+mn-cs"/>
              </a:rPr>
              <a:t>LCLS-II Cryomodule </a:t>
            </a:r>
          </a:p>
          <a:p>
            <a:pPr algn="ctr" defTabSz="914126" fontAlgn="auto">
              <a:spcBef>
                <a:spcPts val="0"/>
              </a:spcBef>
              <a:spcAft>
                <a:spcPts val="0"/>
              </a:spcAft>
              <a:defRPr/>
            </a:pPr>
            <a:r>
              <a:rPr lang="en-US" sz="1100" i="1">
                <a:solidFill>
                  <a:srgbClr val="000000"/>
                </a:solidFill>
                <a:latin typeface="Calibri" panose="020F0502020204030204"/>
                <a:cs typeface="+mn-cs"/>
              </a:rPr>
              <a:t>Assembly</a:t>
            </a:r>
          </a:p>
        </p:txBody>
      </p:sp>
      <p:sp>
        <p:nvSpPr>
          <p:cNvPr id="13" name="TextBox 12">
            <a:extLst>
              <a:ext uri="{FF2B5EF4-FFF2-40B4-BE49-F238E27FC236}">
                <a16:creationId xmlns:a16="http://schemas.microsoft.com/office/drawing/2014/main" id="{8AA2DB19-B508-A53B-81B6-62FC6EA41FE7}"/>
              </a:ext>
            </a:extLst>
          </p:cNvPr>
          <p:cNvSpPr txBox="1"/>
          <p:nvPr/>
        </p:nvSpPr>
        <p:spPr>
          <a:xfrm>
            <a:off x="7411066" y="4951156"/>
            <a:ext cx="3104534" cy="261542"/>
          </a:xfrm>
          <a:prstGeom prst="rect">
            <a:avLst/>
          </a:prstGeom>
          <a:noFill/>
        </p:spPr>
        <p:txBody>
          <a:bodyPr wrap="square" rtlCol="0">
            <a:spAutoFit/>
          </a:bodyPr>
          <a:lstStyle/>
          <a:p>
            <a:pPr algn="ctr" defTabSz="914126" fontAlgn="auto">
              <a:spcBef>
                <a:spcPts val="0"/>
              </a:spcBef>
              <a:spcAft>
                <a:spcPts val="0"/>
              </a:spcAft>
              <a:defRPr/>
            </a:pPr>
            <a:r>
              <a:rPr lang="en-US" sz="1100" i="1">
                <a:solidFill>
                  <a:srgbClr val="000000"/>
                </a:solidFill>
                <a:latin typeface="Calibri" panose="020F0502020204030204"/>
                <a:cs typeface="+mn-cs"/>
              </a:rPr>
              <a:t>Central Helium Liquefier</a:t>
            </a:r>
          </a:p>
        </p:txBody>
      </p:sp>
      <p:sp>
        <p:nvSpPr>
          <p:cNvPr id="14" name="Rectangle 13">
            <a:extLst>
              <a:ext uri="{FF2B5EF4-FFF2-40B4-BE49-F238E27FC236}">
                <a16:creationId xmlns:a16="http://schemas.microsoft.com/office/drawing/2014/main" id="{27494B35-DD81-F04B-2F41-A64757EDAA19}"/>
              </a:ext>
            </a:extLst>
          </p:cNvPr>
          <p:cNvSpPr/>
          <p:nvPr/>
        </p:nvSpPr>
        <p:spPr>
          <a:xfrm>
            <a:off x="1356078" y="1352594"/>
            <a:ext cx="9479844" cy="400006"/>
          </a:xfrm>
          <a:prstGeom prst="rect">
            <a:avLst/>
          </a:prstGeom>
        </p:spPr>
        <p:txBody>
          <a:bodyPr wrap="square">
            <a:spAutoFit/>
          </a:bodyPr>
          <a:lstStyle/>
          <a:p>
            <a:pPr algn="ctr" defTabSz="914126" eaLnBrk="0" hangingPunct="0">
              <a:spcBef>
                <a:spcPts val="432"/>
              </a:spcBef>
              <a:defRPr/>
            </a:pPr>
            <a:r>
              <a:rPr lang="en-US" sz="1999" b="1" kern="0" dirty="0">
                <a:solidFill>
                  <a:srgbClr val="BE1D1D"/>
                </a:solidFill>
                <a:latin typeface="Arial" pitchFamily="34" charset="0"/>
                <a:cs typeface="Arial" pitchFamily="34" charset="0"/>
              </a:rPr>
              <a:t>Jefferson Lab is one of the Department of Energy’s 17 National Laboratories. </a:t>
            </a:r>
          </a:p>
        </p:txBody>
      </p:sp>
      <p:sp>
        <p:nvSpPr>
          <p:cNvPr id="3" name="TextBox 2"/>
          <p:cNvSpPr txBox="1"/>
          <p:nvPr/>
        </p:nvSpPr>
        <p:spPr>
          <a:xfrm>
            <a:off x="6733360" y="6550223"/>
            <a:ext cx="2733441" cy="307777"/>
          </a:xfrm>
          <a:prstGeom prst="rect">
            <a:avLst/>
          </a:prstGeom>
          <a:noFill/>
        </p:spPr>
        <p:txBody>
          <a:bodyPr wrap="none" rtlCol="0">
            <a:spAutoFit/>
          </a:bodyPr>
          <a:lstStyle/>
          <a:p>
            <a:r>
              <a:rPr lang="en-US" sz="1400" dirty="0" smtClean="0"/>
              <a:t>Slides courtesy David Lawrence</a:t>
            </a:r>
            <a:endParaRPr lang="en-US" sz="1400" dirty="0"/>
          </a:p>
        </p:txBody>
      </p:sp>
    </p:spTree>
    <p:extLst>
      <p:ext uri="{BB962C8B-B14F-4D97-AF65-F5344CB8AC3E}">
        <p14:creationId xmlns:p14="http://schemas.microsoft.com/office/powerpoint/2010/main" val="1931939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EFEEB-5F78-358D-1F2F-63934B74EE6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1817F2E-6580-3D3E-F22A-BCE09CFAADD4}"/>
              </a:ext>
            </a:extLst>
          </p:cNvPr>
          <p:cNvGrpSpPr/>
          <p:nvPr/>
        </p:nvGrpSpPr>
        <p:grpSpPr>
          <a:xfrm>
            <a:off x="308720" y="1447800"/>
            <a:ext cx="11349880" cy="4958330"/>
            <a:chOff x="308720" y="758964"/>
            <a:chExt cx="11526544" cy="5647166"/>
          </a:xfrm>
        </p:grpSpPr>
        <p:sp>
          <p:nvSpPr>
            <p:cNvPr id="4" name="Freeform 26">
              <a:extLst>
                <a:ext uri="{FF2B5EF4-FFF2-40B4-BE49-F238E27FC236}">
                  <a16:creationId xmlns:a16="http://schemas.microsoft.com/office/drawing/2014/main" id="{DFD99334-6951-52A5-2434-3EDC611F4E39}"/>
                </a:ext>
              </a:extLst>
            </p:cNvPr>
            <p:cNvSpPr>
              <a:spLocks/>
            </p:cNvSpPr>
            <p:nvPr/>
          </p:nvSpPr>
          <p:spPr bwMode="auto">
            <a:xfrm>
              <a:off x="7438520" y="1784974"/>
              <a:ext cx="530147" cy="476461"/>
            </a:xfrm>
            <a:custGeom>
              <a:avLst/>
              <a:gdLst>
                <a:gd name="T0" fmla="*/ 105 w 134"/>
                <a:gd name="T1" fmla="*/ 92 h 120"/>
                <a:gd name="T2" fmla="*/ 90 w 134"/>
                <a:gd name="T3" fmla="*/ 83 h 120"/>
                <a:gd name="T4" fmla="*/ 92 w 134"/>
                <a:gd name="T5" fmla="*/ 74 h 120"/>
                <a:gd name="T6" fmla="*/ 72 w 134"/>
                <a:gd name="T7" fmla="*/ 49 h 120"/>
                <a:gd name="T8" fmla="*/ 72 w 134"/>
                <a:gd name="T9" fmla="*/ 33 h 120"/>
                <a:gd name="T10" fmla="*/ 84 w 134"/>
                <a:gd name="T11" fmla="*/ 17 h 120"/>
                <a:gd name="T12" fmla="*/ 67 w 134"/>
                <a:gd name="T13" fmla="*/ 0 h 120"/>
                <a:gd name="T14" fmla="*/ 51 w 134"/>
                <a:gd name="T15" fmla="*/ 17 h 120"/>
                <a:gd name="T16" fmla="*/ 63 w 134"/>
                <a:gd name="T17" fmla="*/ 33 h 120"/>
                <a:gd name="T18" fmla="*/ 63 w 134"/>
                <a:gd name="T19" fmla="*/ 49 h 120"/>
                <a:gd name="T20" fmla="*/ 42 w 134"/>
                <a:gd name="T21" fmla="*/ 74 h 120"/>
                <a:gd name="T22" fmla="*/ 44 w 134"/>
                <a:gd name="T23" fmla="*/ 83 h 120"/>
                <a:gd name="T24" fmla="*/ 29 w 134"/>
                <a:gd name="T25" fmla="*/ 92 h 120"/>
                <a:gd name="T26" fmla="*/ 17 w 134"/>
                <a:gd name="T27" fmla="*/ 87 h 120"/>
                <a:gd name="T28" fmla="*/ 0 w 134"/>
                <a:gd name="T29" fmla="*/ 104 h 120"/>
                <a:gd name="T30" fmla="*/ 17 w 134"/>
                <a:gd name="T31" fmla="*/ 120 h 120"/>
                <a:gd name="T32" fmla="*/ 34 w 134"/>
                <a:gd name="T33" fmla="*/ 104 h 120"/>
                <a:gd name="T34" fmla="*/ 33 w 134"/>
                <a:gd name="T35" fmla="*/ 99 h 120"/>
                <a:gd name="T36" fmla="*/ 49 w 134"/>
                <a:gd name="T37" fmla="*/ 90 h 120"/>
                <a:gd name="T38" fmla="*/ 67 w 134"/>
                <a:gd name="T39" fmla="*/ 98 h 120"/>
                <a:gd name="T40" fmla="*/ 86 w 134"/>
                <a:gd name="T41" fmla="*/ 90 h 120"/>
                <a:gd name="T42" fmla="*/ 101 w 134"/>
                <a:gd name="T43" fmla="*/ 99 h 120"/>
                <a:gd name="T44" fmla="*/ 101 w 134"/>
                <a:gd name="T45" fmla="*/ 104 h 120"/>
                <a:gd name="T46" fmla="*/ 117 w 134"/>
                <a:gd name="T47" fmla="*/ 120 h 120"/>
                <a:gd name="T48" fmla="*/ 134 w 134"/>
                <a:gd name="T49" fmla="*/ 104 h 120"/>
                <a:gd name="T50" fmla="*/ 117 w 134"/>
                <a:gd name="T51" fmla="*/ 87 h 120"/>
                <a:gd name="T52" fmla="*/ 105 w 134"/>
                <a:gd name="T53"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4" h="120">
                  <a:moveTo>
                    <a:pt x="105" y="92"/>
                  </a:moveTo>
                  <a:cubicBezTo>
                    <a:pt x="90" y="83"/>
                    <a:pt x="90" y="83"/>
                    <a:pt x="90" y="83"/>
                  </a:cubicBezTo>
                  <a:cubicBezTo>
                    <a:pt x="92" y="80"/>
                    <a:pt x="92" y="77"/>
                    <a:pt x="92" y="74"/>
                  </a:cubicBezTo>
                  <a:cubicBezTo>
                    <a:pt x="92" y="61"/>
                    <a:pt x="83" y="51"/>
                    <a:pt x="72" y="49"/>
                  </a:cubicBezTo>
                  <a:cubicBezTo>
                    <a:pt x="72" y="33"/>
                    <a:pt x="72" y="33"/>
                    <a:pt x="72" y="33"/>
                  </a:cubicBezTo>
                  <a:cubicBezTo>
                    <a:pt x="79" y="31"/>
                    <a:pt x="84" y="25"/>
                    <a:pt x="84" y="17"/>
                  </a:cubicBezTo>
                  <a:cubicBezTo>
                    <a:pt x="84" y="8"/>
                    <a:pt x="77" y="0"/>
                    <a:pt x="67" y="0"/>
                  </a:cubicBezTo>
                  <a:cubicBezTo>
                    <a:pt x="58" y="0"/>
                    <a:pt x="51" y="8"/>
                    <a:pt x="51" y="17"/>
                  </a:cubicBezTo>
                  <a:cubicBezTo>
                    <a:pt x="51" y="25"/>
                    <a:pt x="56" y="31"/>
                    <a:pt x="63" y="33"/>
                  </a:cubicBezTo>
                  <a:cubicBezTo>
                    <a:pt x="63" y="49"/>
                    <a:pt x="63" y="49"/>
                    <a:pt x="63" y="49"/>
                  </a:cubicBezTo>
                  <a:cubicBezTo>
                    <a:pt x="51" y="51"/>
                    <a:pt x="42" y="61"/>
                    <a:pt x="42" y="74"/>
                  </a:cubicBezTo>
                  <a:cubicBezTo>
                    <a:pt x="42" y="77"/>
                    <a:pt x="43" y="80"/>
                    <a:pt x="44" y="83"/>
                  </a:cubicBezTo>
                  <a:cubicBezTo>
                    <a:pt x="29" y="92"/>
                    <a:pt x="29" y="92"/>
                    <a:pt x="29" y="92"/>
                  </a:cubicBezTo>
                  <a:cubicBezTo>
                    <a:pt x="26" y="89"/>
                    <a:pt x="22" y="87"/>
                    <a:pt x="17" y="87"/>
                  </a:cubicBezTo>
                  <a:cubicBezTo>
                    <a:pt x="8" y="87"/>
                    <a:pt x="0" y="94"/>
                    <a:pt x="0" y="104"/>
                  </a:cubicBezTo>
                  <a:cubicBezTo>
                    <a:pt x="0" y="113"/>
                    <a:pt x="8" y="120"/>
                    <a:pt x="17" y="120"/>
                  </a:cubicBezTo>
                  <a:cubicBezTo>
                    <a:pt x="26" y="120"/>
                    <a:pt x="34" y="113"/>
                    <a:pt x="34" y="104"/>
                  </a:cubicBezTo>
                  <a:cubicBezTo>
                    <a:pt x="34" y="102"/>
                    <a:pt x="34" y="101"/>
                    <a:pt x="33" y="99"/>
                  </a:cubicBezTo>
                  <a:cubicBezTo>
                    <a:pt x="49" y="90"/>
                    <a:pt x="49" y="90"/>
                    <a:pt x="49" y="90"/>
                  </a:cubicBezTo>
                  <a:cubicBezTo>
                    <a:pt x="53" y="95"/>
                    <a:pt x="60" y="98"/>
                    <a:pt x="67" y="98"/>
                  </a:cubicBezTo>
                  <a:cubicBezTo>
                    <a:pt x="75" y="98"/>
                    <a:pt x="81" y="95"/>
                    <a:pt x="86" y="90"/>
                  </a:cubicBezTo>
                  <a:cubicBezTo>
                    <a:pt x="101" y="99"/>
                    <a:pt x="101" y="99"/>
                    <a:pt x="101" y="99"/>
                  </a:cubicBezTo>
                  <a:cubicBezTo>
                    <a:pt x="101" y="101"/>
                    <a:pt x="101" y="102"/>
                    <a:pt x="101" y="104"/>
                  </a:cubicBezTo>
                  <a:cubicBezTo>
                    <a:pt x="101" y="113"/>
                    <a:pt x="108" y="120"/>
                    <a:pt x="117" y="120"/>
                  </a:cubicBezTo>
                  <a:cubicBezTo>
                    <a:pt x="127" y="120"/>
                    <a:pt x="134" y="113"/>
                    <a:pt x="134" y="104"/>
                  </a:cubicBezTo>
                  <a:cubicBezTo>
                    <a:pt x="134" y="94"/>
                    <a:pt x="127" y="87"/>
                    <a:pt x="117" y="87"/>
                  </a:cubicBezTo>
                  <a:cubicBezTo>
                    <a:pt x="113" y="87"/>
                    <a:pt x="109" y="89"/>
                    <a:pt x="105" y="92"/>
                  </a:cubicBezTo>
                  <a:close/>
                </a:path>
              </a:pathLst>
            </a:custGeom>
            <a:solidFill>
              <a:schemeClr val="tx1"/>
            </a:solidFill>
            <a:ln>
              <a:no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5" name="Freeform 54">
              <a:extLst>
                <a:ext uri="{FF2B5EF4-FFF2-40B4-BE49-F238E27FC236}">
                  <a16:creationId xmlns:a16="http://schemas.microsoft.com/office/drawing/2014/main" id="{94E8DF60-3C9B-195A-B846-E02DAD79DD51}"/>
                </a:ext>
              </a:extLst>
            </p:cNvPr>
            <p:cNvSpPr>
              <a:spLocks noEditPoints="1"/>
            </p:cNvSpPr>
            <p:nvPr/>
          </p:nvSpPr>
          <p:spPr bwMode="auto">
            <a:xfrm>
              <a:off x="5954582" y="2746144"/>
              <a:ext cx="293865" cy="240059"/>
            </a:xfrm>
            <a:custGeom>
              <a:avLst/>
              <a:gdLst>
                <a:gd name="T0" fmla="*/ 7 w 60"/>
                <a:gd name="T1" fmla="*/ 0 h 49"/>
                <a:gd name="T2" fmla="*/ 0 w 60"/>
                <a:gd name="T3" fmla="*/ 19 h 49"/>
                <a:gd name="T4" fmla="*/ 30 w 60"/>
                <a:gd name="T5" fmla="*/ 49 h 49"/>
                <a:gd name="T6" fmla="*/ 60 w 60"/>
                <a:gd name="T7" fmla="*/ 19 h 49"/>
                <a:gd name="T8" fmla="*/ 53 w 60"/>
                <a:gd name="T9" fmla="*/ 0 h 49"/>
                <a:gd name="T10" fmla="*/ 7 w 60"/>
                <a:gd name="T11" fmla="*/ 0 h 49"/>
                <a:gd name="T12" fmla="*/ 22 w 60"/>
                <a:gd name="T13" fmla="*/ 41 h 49"/>
                <a:gd name="T14" fmla="*/ 14 w 60"/>
                <a:gd name="T15" fmla="*/ 34 h 49"/>
                <a:gd name="T16" fmla="*/ 22 w 60"/>
                <a:gd name="T17" fmla="*/ 26 h 49"/>
                <a:gd name="T18" fmla="*/ 29 w 60"/>
                <a:gd name="T19" fmla="*/ 34 h 49"/>
                <a:gd name="T20" fmla="*/ 22 w 60"/>
                <a:gd name="T21" fmla="*/ 41 h 49"/>
                <a:gd name="T22" fmla="*/ 22 w 60"/>
                <a:gd name="T23" fmla="*/ 19 h 49"/>
                <a:gd name="T24" fmla="*/ 14 w 60"/>
                <a:gd name="T25" fmla="*/ 11 h 49"/>
                <a:gd name="T26" fmla="*/ 22 w 60"/>
                <a:gd name="T27" fmla="*/ 4 h 49"/>
                <a:gd name="T28" fmla="*/ 29 w 60"/>
                <a:gd name="T29" fmla="*/ 11 h 49"/>
                <a:gd name="T30" fmla="*/ 22 w 60"/>
                <a:gd name="T31" fmla="*/ 19 h 49"/>
                <a:gd name="T32" fmla="*/ 41 w 60"/>
                <a:gd name="T33" fmla="*/ 32 h 49"/>
                <a:gd name="T34" fmla="*/ 34 w 60"/>
                <a:gd name="T35" fmla="*/ 25 h 49"/>
                <a:gd name="T36" fmla="*/ 41 w 60"/>
                <a:gd name="T37" fmla="*/ 17 h 49"/>
                <a:gd name="T38" fmla="*/ 49 w 60"/>
                <a:gd name="T39" fmla="*/ 25 h 49"/>
                <a:gd name="T40" fmla="*/ 41 w 60"/>
                <a:gd name="T41"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49">
                  <a:moveTo>
                    <a:pt x="7" y="0"/>
                  </a:moveTo>
                  <a:cubicBezTo>
                    <a:pt x="2" y="5"/>
                    <a:pt x="0" y="12"/>
                    <a:pt x="0" y="19"/>
                  </a:cubicBezTo>
                  <a:cubicBezTo>
                    <a:pt x="0" y="36"/>
                    <a:pt x="13" y="49"/>
                    <a:pt x="30" y="49"/>
                  </a:cubicBezTo>
                  <a:cubicBezTo>
                    <a:pt x="46" y="49"/>
                    <a:pt x="60" y="36"/>
                    <a:pt x="60" y="19"/>
                  </a:cubicBezTo>
                  <a:cubicBezTo>
                    <a:pt x="60" y="12"/>
                    <a:pt x="57" y="5"/>
                    <a:pt x="53" y="0"/>
                  </a:cubicBezTo>
                  <a:lnTo>
                    <a:pt x="7" y="0"/>
                  </a:lnTo>
                  <a:close/>
                  <a:moveTo>
                    <a:pt x="22" y="41"/>
                  </a:moveTo>
                  <a:cubicBezTo>
                    <a:pt x="18" y="41"/>
                    <a:pt x="14" y="38"/>
                    <a:pt x="14" y="34"/>
                  </a:cubicBezTo>
                  <a:cubicBezTo>
                    <a:pt x="14" y="30"/>
                    <a:pt x="18" y="26"/>
                    <a:pt x="22" y="26"/>
                  </a:cubicBezTo>
                  <a:cubicBezTo>
                    <a:pt x="26" y="26"/>
                    <a:pt x="29" y="30"/>
                    <a:pt x="29" y="34"/>
                  </a:cubicBezTo>
                  <a:cubicBezTo>
                    <a:pt x="29" y="38"/>
                    <a:pt x="26" y="41"/>
                    <a:pt x="22" y="41"/>
                  </a:cubicBezTo>
                  <a:close/>
                  <a:moveTo>
                    <a:pt x="22" y="19"/>
                  </a:moveTo>
                  <a:cubicBezTo>
                    <a:pt x="18" y="19"/>
                    <a:pt x="14" y="15"/>
                    <a:pt x="14" y="11"/>
                  </a:cubicBezTo>
                  <a:cubicBezTo>
                    <a:pt x="14" y="7"/>
                    <a:pt x="18" y="4"/>
                    <a:pt x="22" y="4"/>
                  </a:cubicBezTo>
                  <a:cubicBezTo>
                    <a:pt x="26" y="4"/>
                    <a:pt x="29" y="7"/>
                    <a:pt x="29" y="11"/>
                  </a:cubicBezTo>
                  <a:cubicBezTo>
                    <a:pt x="29" y="15"/>
                    <a:pt x="26" y="19"/>
                    <a:pt x="22" y="19"/>
                  </a:cubicBezTo>
                  <a:close/>
                  <a:moveTo>
                    <a:pt x="41" y="32"/>
                  </a:moveTo>
                  <a:cubicBezTo>
                    <a:pt x="37" y="32"/>
                    <a:pt x="34" y="29"/>
                    <a:pt x="34" y="25"/>
                  </a:cubicBezTo>
                  <a:cubicBezTo>
                    <a:pt x="34" y="21"/>
                    <a:pt x="37" y="17"/>
                    <a:pt x="41" y="17"/>
                  </a:cubicBezTo>
                  <a:cubicBezTo>
                    <a:pt x="46" y="17"/>
                    <a:pt x="49" y="21"/>
                    <a:pt x="49" y="25"/>
                  </a:cubicBezTo>
                  <a:cubicBezTo>
                    <a:pt x="49" y="29"/>
                    <a:pt x="46" y="32"/>
                    <a:pt x="41" y="32"/>
                  </a:cubicBezTo>
                  <a:close/>
                </a:path>
              </a:pathLst>
            </a:custGeom>
            <a:solidFill>
              <a:schemeClr val="tx1"/>
            </a:solidFill>
            <a:ln>
              <a:no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6" name="Freeform 53">
              <a:extLst>
                <a:ext uri="{FF2B5EF4-FFF2-40B4-BE49-F238E27FC236}">
                  <a16:creationId xmlns:a16="http://schemas.microsoft.com/office/drawing/2014/main" id="{BD7B8A15-D617-F946-CFE8-34CE10EC4CF3}"/>
                </a:ext>
              </a:extLst>
            </p:cNvPr>
            <p:cNvSpPr>
              <a:spLocks noEditPoints="1"/>
            </p:cNvSpPr>
            <p:nvPr/>
          </p:nvSpPr>
          <p:spPr bwMode="auto">
            <a:xfrm>
              <a:off x="5867664" y="2369500"/>
              <a:ext cx="463560" cy="703621"/>
            </a:xfrm>
            <a:custGeom>
              <a:avLst/>
              <a:gdLst>
                <a:gd name="T0" fmla="*/ 66 w 95"/>
                <a:gd name="T1" fmla="*/ 52 h 144"/>
                <a:gd name="T2" fmla="*/ 66 w 95"/>
                <a:gd name="T3" fmla="*/ 29 h 144"/>
                <a:gd name="T4" fmla="*/ 69 w 95"/>
                <a:gd name="T5" fmla="*/ 29 h 144"/>
                <a:gd name="T6" fmla="*/ 73 w 95"/>
                <a:gd name="T7" fmla="*/ 29 h 144"/>
                <a:gd name="T8" fmla="*/ 73 w 95"/>
                <a:gd name="T9" fmla="*/ 0 h 144"/>
                <a:gd name="T10" fmla="*/ 22 w 95"/>
                <a:gd name="T11" fmla="*/ 0 h 144"/>
                <a:gd name="T12" fmla="*/ 22 w 95"/>
                <a:gd name="T13" fmla="*/ 29 h 144"/>
                <a:gd name="T14" fmla="*/ 29 w 95"/>
                <a:gd name="T15" fmla="*/ 29 h 144"/>
                <a:gd name="T16" fmla="*/ 29 w 95"/>
                <a:gd name="T17" fmla="*/ 52 h 144"/>
                <a:gd name="T18" fmla="*/ 0 w 95"/>
                <a:gd name="T19" fmla="*/ 96 h 144"/>
                <a:gd name="T20" fmla="*/ 48 w 95"/>
                <a:gd name="T21" fmla="*/ 144 h 144"/>
                <a:gd name="T22" fmla="*/ 95 w 95"/>
                <a:gd name="T23" fmla="*/ 96 h 144"/>
                <a:gd name="T24" fmla="*/ 66 w 95"/>
                <a:gd name="T25" fmla="*/ 52 h 144"/>
                <a:gd name="T26" fmla="*/ 75 w 95"/>
                <a:gd name="T27" fmla="*/ 124 h 144"/>
                <a:gd name="T28" fmla="*/ 48 w 95"/>
                <a:gd name="T29" fmla="*/ 135 h 144"/>
                <a:gd name="T30" fmla="*/ 20 w 95"/>
                <a:gd name="T31" fmla="*/ 124 h 144"/>
                <a:gd name="T32" fmla="*/ 9 w 95"/>
                <a:gd name="T33" fmla="*/ 96 h 144"/>
                <a:gd name="T34" fmla="*/ 35 w 95"/>
                <a:gd name="T35" fmla="*/ 60 h 144"/>
                <a:gd name="T36" fmla="*/ 38 w 95"/>
                <a:gd name="T37" fmla="*/ 59 h 144"/>
                <a:gd name="T38" fmla="*/ 38 w 95"/>
                <a:gd name="T39" fmla="*/ 20 h 144"/>
                <a:gd name="T40" fmla="*/ 31 w 95"/>
                <a:gd name="T41" fmla="*/ 20 h 144"/>
                <a:gd name="T42" fmla="*/ 31 w 95"/>
                <a:gd name="T43" fmla="*/ 9 h 144"/>
                <a:gd name="T44" fmla="*/ 64 w 95"/>
                <a:gd name="T45" fmla="*/ 9 h 144"/>
                <a:gd name="T46" fmla="*/ 64 w 95"/>
                <a:gd name="T47" fmla="*/ 20 h 144"/>
                <a:gd name="T48" fmla="*/ 61 w 95"/>
                <a:gd name="T49" fmla="*/ 20 h 144"/>
                <a:gd name="T50" fmla="*/ 57 w 95"/>
                <a:gd name="T51" fmla="*/ 20 h 144"/>
                <a:gd name="T52" fmla="*/ 57 w 95"/>
                <a:gd name="T53" fmla="*/ 59 h 144"/>
                <a:gd name="T54" fmla="*/ 60 w 95"/>
                <a:gd name="T55" fmla="*/ 60 h 144"/>
                <a:gd name="T56" fmla="*/ 86 w 95"/>
                <a:gd name="T57" fmla="*/ 96 h 144"/>
                <a:gd name="T58" fmla="*/ 75 w 95"/>
                <a:gd name="T59"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5" h="144">
                  <a:moveTo>
                    <a:pt x="66" y="52"/>
                  </a:moveTo>
                  <a:cubicBezTo>
                    <a:pt x="66" y="29"/>
                    <a:pt x="66" y="29"/>
                    <a:pt x="66" y="29"/>
                  </a:cubicBezTo>
                  <a:cubicBezTo>
                    <a:pt x="69" y="29"/>
                    <a:pt x="69" y="29"/>
                    <a:pt x="69" y="29"/>
                  </a:cubicBezTo>
                  <a:cubicBezTo>
                    <a:pt x="73" y="29"/>
                    <a:pt x="73" y="29"/>
                    <a:pt x="73" y="29"/>
                  </a:cubicBezTo>
                  <a:cubicBezTo>
                    <a:pt x="73" y="0"/>
                    <a:pt x="73" y="0"/>
                    <a:pt x="73" y="0"/>
                  </a:cubicBezTo>
                  <a:cubicBezTo>
                    <a:pt x="22" y="0"/>
                    <a:pt x="22" y="0"/>
                    <a:pt x="22" y="0"/>
                  </a:cubicBezTo>
                  <a:cubicBezTo>
                    <a:pt x="22" y="29"/>
                    <a:pt x="22" y="29"/>
                    <a:pt x="22" y="29"/>
                  </a:cubicBezTo>
                  <a:cubicBezTo>
                    <a:pt x="29" y="29"/>
                    <a:pt x="29" y="29"/>
                    <a:pt x="29" y="29"/>
                  </a:cubicBezTo>
                  <a:cubicBezTo>
                    <a:pt x="29" y="52"/>
                    <a:pt x="29" y="52"/>
                    <a:pt x="29" y="52"/>
                  </a:cubicBezTo>
                  <a:cubicBezTo>
                    <a:pt x="12" y="60"/>
                    <a:pt x="0" y="77"/>
                    <a:pt x="0" y="96"/>
                  </a:cubicBezTo>
                  <a:cubicBezTo>
                    <a:pt x="0" y="122"/>
                    <a:pt x="21" y="144"/>
                    <a:pt x="48" y="144"/>
                  </a:cubicBezTo>
                  <a:cubicBezTo>
                    <a:pt x="74" y="144"/>
                    <a:pt x="95" y="122"/>
                    <a:pt x="95" y="96"/>
                  </a:cubicBezTo>
                  <a:cubicBezTo>
                    <a:pt x="95" y="77"/>
                    <a:pt x="83" y="60"/>
                    <a:pt x="66" y="52"/>
                  </a:cubicBezTo>
                  <a:close/>
                  <a:moveTo>
                    <a:pt x="75" y="124"/>
                  </a:moveTo>
                  <a:cubicBezTo>
                    <a:pt x="68" y="130"/>
                    <a:pt x="58" y="135"/>
                    <a:pt x="48" y="135"/>
                  </a:cubicBezTo>
                  <a:cubicBezTo>
                    <a:pt x="37" y="135"/>
                    <a:pt x="27" y="130"/>
                    <a:pt x="20" y="124"/>
                  </a:cubicBezTo>
                  <a:cubicBezTo>
                    <a:pt x="13" y="117"/>
                    <a:pt x="9" y="107"/>
                    <a:pt x="9" y="96"/>
                  </a:cubicBezTo>
                  <a:cubicBezTo>
                    <a:pt x="9" y="79"/>
                    <a:pt x="20" y="65"/>
                    <a:pt x="35" y="60"/>
                  </a:cubicBezTo>
                  <a:cubicBezTo>
                    <a:pt x="38" y="59"/>
                    <a:pt x="38" y="59"/>
                    <a:pt x="38" y="59"/>
                  </a:cubicBezTo>
                  <a:cubicBezTo>
                    <a:pt x="38" y="20"/>
                    <a:pt x="38" y="20"/>
                    <a:pt x="38" y="20"/>
                  </a:cubicBezTo>
                  <a:cubicBezTo>
                    <a:pt x="31" y="20"/>
                    <a:pt x="31" y="20"/>
                    <a:pt x="31" y="20"/>
                  </a:cubicBezTo>
                  <a:cubicBezTo>
                    <a:pt x="31" y="9"/>
                    <a:pt x="31" y="9"/>
                    <a:pt x="31" y="9"/>
                  </a:cubicBezTo>
                  <a:cubicBezTo>
                    <a:pt x="64" y="9"/>
                    <a:pt x="64" y="9"/>
                    <a:pt x="64" y="9"/>
                  </a:cubicBezTo>
                  <a:cubicBezTo>
                    <a:pt x="64" y="20"/>
                    <a:pt x="64" y="20"/>
                    <a:pt x="64" y="20"/>
                  </a:cubicBezTo>
                  <a:cubicBezTo>
                    <a:pt x="61" y="20"/>
                    <a:pt x="61" y="20"/>
                    <a:pt x="61" y="20"/>
                  </a:cubicBezTo>
                  <a:cubicBezTo>
                    <a:pt x="57" y="20"/>
                    <a:pt x="57" y="20"/>
                    <a:pt x="57" y="20"/>
                  </a:cubicBezTo>
                  <a:cubicBezTo>
                    <a:pt x="57" y="59"/>
                    <a:pt x="57" y="59"/>
                    <a:pt x="57" y="59"/>
                  </a:cubicBezTo>
                  <a:cubicBezTo>
                    <a:pt x="60" y="60"/>
                    <a:pt x="60" y="60"/>
                    <a:pt x="60" y="60"/>
                  </a:cubicBezTo>
                  <a:cubicBezTo>
                    <a:pt x="75" y="65"/>
                    <a:pt x="86" y="79"/>
                    <a:pt x="86" y="96"/>
                  </a:cubicBezTo>
                  <a:cubicBezTo>
                    <a:pt x="86" y="107"/>
                    <a:pt x="82" y="117"/>
                    <a:pt x="75" y="124"/>
                  </a:cubicBezTo>
                  <a:close/>
                </a:path>
              </a:pathLst>
            </a:custGeom>
            <a:solidFill>
              <a:schemeClr val="tx1"/>
            </a:solidFill>
            <a:ln>
              <a:no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7" name="Oval 78">
              <a:extLst>
                <a:ext uri="{FF2B5EF4-FFF2-40B4-BE49-F238E27FC236}">
                  <a16:creationId xmlns:a16="http://schemas.microsoft.com/office/drawing/2014/main" id="{96EEAB11-5932-0C2C-F5E3-416CC7B70286}"/>
                </a:ext>
              </a:extLst>
            </p:cNvPr>
            <p:cNvSpPr>
              <a:spLocks noChangeArrowheads="1"/>
            </p:cNvSpPr>
            <p:nvPr/>
          </p:nvSpPr>
          <p:spPr bwMode="auto">
            <a:xfrm>
              <a:off x="3076421" y="2547781"/>
              <a:ext cx="149858" cy="151541"/>
            </a:xfrm>
            <a:prstGeom prst="ellipse">
              <a:avLst/>
            </a:prstGeom>
            <a:solidFill>
              <a:schemeClr val="tx1"/>
            </a:solidFill>
            <a:ln>
              <a:solidFill>
                <a:schemeClr val="bg2"/>
              </a:solid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8" name="Oval 79">
              <a:extLst>
                <a:ext uri="{FF2B5EF4-FFF2-40B4-BE49-F238E27FC236}">
                  <a16:creationId xmlns:a16="http://schemas.microsoft.com/office/drawing/2014/main" id="{13626959-82DC-0C38-9A61-DAAA11B2D2BE}"/>
                </a:ext>
              </a:extLst>
            </p:cNvPr>
            <p:cNvSpPr>
              <a:spLocks noChangeArrowheads="1"/>
            </p:cNvSpPr>
            <p:nvPr/>
          </p:nvSpPr>
          <p:spPr bwMode="auto">
            <a:xfrm>
              <a:off x="2781760" y="2547781"/>
              <a:ext cx="149858" cy="151541"/>
            </a:xfrm>
            <a:prstGeom prst="ellipse">
              <a:avLst/>
            </a:prstGeom>
            <a:solidFill>
              <a:schemeClr val="tx1"/>
            </a:solidFill>
            <a:ln>
              <a:solidFill>
                <a:schemeClr val="bg2"/>
              </a:solid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9" name="Freeform 80">
              <a:extLst>
                <a:ext uri="{FF2B5EF4-FFF2-40B4-BE49-F238E27FC236}">
                  <a16:creationId xmlns:a16="http://schemas.microsoft.com/office/drawing/2014/main" id="{86C6A628-0963-9CCF-7EA7-89A294B1D950}"/>
                </a:ext>
              </a:extLst>
            </p:cNvPr>
            <p:cNvSpPr>
              <a:spLocks/>
            </p:cNvSpPr>
            <p:nvPr/>
          </p:nvSpPr>
          <p:spPr bwMode="auto">
            <a:xfrm>
              <a:off x="2682416" y="2672381"/>
              <a:ext cx="636469" cy="190268"/>
            </a:xfrm>
            <a:custGeom>
              <a:avLst/>
              <a:gdLst>
                <a:gd name="T0" fmla="*/ 135 w 186"/>
                <a:gd name="T1" fmla="*/ 11 h 56"/>
                <a:gd name="T2" fmla="*/ 92 w 186"/>
                <a:gd name="T3" fmla="*/ 26 h 56"/>
                <a:gd name="T4" fmla="*/ 51 w 186"/>
                <a:gd name="T5" fmla="*/ 11 h 56"/>
                <a:gd name="T6" fmla="*/ 0 w 186"/>
                <a:gd name="T7" fmla="*/ 55 h 56"/>
                <a:gd name="T8" fmla="*/ 101 w 186"/>
                <a:gd name="T9" fmla="*/ 56 h 56"/>
                <a:gd name="T10" fmla="*/ 101 w 186"/>
                <a:gd name="T11" fmla="*/ 55 h 56"/>
                <a:gd name="T12" fmla="*/ 185 w 186"/>
                <a:gd name="T13" fmla="*/ 56 h 56"/>
                <a:gd name="T14" fmla="*/ 135 w 186"/>
                <a:gd name="T15" fmla="*/ 11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56">
                  <a:moveTo>
                    <a:pt x="135" y="11"/>
                  </a:moveTo>
                  <a:cubicBezTo>
                    <a:pt x="135" y="11"/>
                    <a:pt x="106" y="5"/>
                    <a:pt x="92" y="26"/>
                  </a:cubicBezTo>
                  <a:cubicBezTo>
                    <a:pt x="85" y="15"/>
                    <a:pt x="73" y="7"/>
                    <a:pt x="51" y="11"/>
                  </a:cubicBezTo>
                  <a:cubicBezTo>
                    <a:pt x="51" y="11"/>
                    <a:pt x="0" y="0"/>
                    <a:pt x="0" y="55"/>
                  </a:cubicBezTo>
                  <a:cubicBezTo>
                    <a:pt x="101" y="56"/>
                    <a:pt x="101" y="56"/>
                    <a:pt x="101" y="56"/>
                  </a:cubicBezTo>
                  <a:cubicBezTo>
                    <a:pt x="101" y="56"/>
                    <a:pt x="101" y="56"/>
                    <a:pt x="101" y="55"/>
                  </a:cubicBezTo>
                  <a:cubicBezTo>
                    <a:pt x="185" y="56"/>
                    <a:pt x="185" y="56"/>
                    <a:pt x="185" y="56"/>
                  </a:cubicBezTo>
                  <a:cubicBezTo>
                    <a:pt x="185" y="56"/>
                    <a:pt x="186" y="2"/>
                    <a:pt x="135" y="11"/>
                  </a:cubicBezTo>
                  <a:close/>
                </a:path>
              </a:pathLst>
            </a:custGeom>
            <a:solidFill>
              <a:schemeClr val="tx1"/>
            </a:solidFill>
            <a:ln>
              <a:solidFill>
                <a:schemeClr val="bg2"/>
              </a:solid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10" name="Freeform 81">
              <a:extLst>
                <a:ext uri="{FF2B5EF4-FFF2-40B4-BE49-F238E27FC236}">
                  <a16:creationId xmlns:a16="http://schemas.microsoft.com/office/drawing/2014/main" id="{CCDB4E4E-9369-EE90-812A-75A39EAAA993}"/>
                </a:ext>
              </a:extLst>
            </p:cNvPr>
            <p:cNvSpPr>
              <a:spLocks/>
            </p:cNvSpPr>
            <p:nvPr/>
          </p:nvSpPr>
          <p:spPr bwMode="auto">
            <a:xfrm>
              <a:off x="2830588" y="2881170"/>
              <a:ext cx="348543" cy="191951"/>
            </a:xfrm>
            <a:custGeom>
              <a:avLst/>
              <a:gdLst>
                <a:gd name="T0" fmla="*/ 51 w 102"/>
                <a:gd name="T1" fmla="*/ 11 h 56"/>
                <a:gd name="T2" fmla="*/ 1 w 102"/>
                <a:gd name="T3" fmla="*/ 55 h 56"/>
                <a:gd name="T4" fmla="*/ 101 w 102"/>
                <a:gd name="T5" fmla="*/ 56 h 56"/>
                <a:gd name="T6" fmla="*/ 51 w 102"/>
                <a:gd name="T7" fmla="*/ 11 h 56"/>
              </a:gdLst>
              <a:ahLst/>
              <a:cxnLst>
                <a:cxn ang="0">
                  <a:pos x="T0" y="T1"/>
                </a:cxn>
                <a:cxn ang="0">
                  <a:pos x="T2" y="T3"/>
                </a:cxn>
                <a:cxn ang="0">
                  <a:pos x="T4" y="T5"/>
                </a:cxn>
                <a:cxn ang="0">
                  <a:pos x="T6" y="T7"/>
                </a:cxn>
              </a:cxnLst>
              <a:rect l="0" t="0" r="r" b="b"/>
              <a:pathLst>
                <a:path w="102" h="56">
                  <a:moveTo>
                    <a:pt x="51" y="11"/>
                  </a:moveTo>
                  <a:cubicBezTo>
                    <a:pt x="51" y="11"/>
                    <a:pt x="0" y="0"/>
                    <a:pt x="1" y="55"/>
                  </a:cubicBezTo>
                  <a:cubicBezTo>
                    <a:pt x="101" y="56"/>
                    <a:pt x="101" y="56"/>
                    <a:pt x="101" y="56"/>
                  </a:cubicBezTo>
                  <a:cubicBezTo>
                    <a:pt x="101" y="56"/>
                    <a:pt x="102" y="3"/>
                    <a:pt x="51" y="11"/>
                  </a:cubicBezTo>
                  <a:close/>
                </a:path>
              </a:pathLst>
            </a:custGeom>
            <a:solidFill>
              <a:schemeClr val="tx1"/>
            </a:solidFill>
            <a:ln>
              <a:solidFill>
                <a:schemeClr val="bg2"/>
              </a:solid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11" name="Oval 82">
              <a:extLst>
                <a:ext uri="{FF2B5EF4-FFF2-40B4-BE49-F238E27FC236}">
                  <a16:creationId xmlns:a16="http://schemas.microsoft.com/office/drawing/2014/main" id="{CC1C6FBC-6A46-84AB-3FD2-5162905DD678}"/>
                </a:ext>
              </a:extLst>
            </p:cNvPr>
            <p:cNvSpPr>
              <a:spLocks noChangeArrowheads="1"/>
            </p:cNvSpPr>
            <p:nvPr/>
          </p:nvSpPr>
          <p:spPr bwMode="auto">
            <a:xfrm>
              <a:off x="2918146" y="2753203"/>
              <a:ext cx="161643" cy="161643"/>
            </a:xfrm>
            <a:prstGeom prst="ellipse">
              <a:avLst/>
            </a:prstGeom>
            <a:solidFill>
              <a:schemeClr val="tx1"/>
            </a:solidFill>
            <a:ln w="12700" cap="flat">
              <a:solidFill>
                <a:schemeClr val="bg2"/>
              </a:solidFill>
              <a:prstDash val="solid"/>
              <a:miter lim="800000"/>
              <a:headEnd/>
              <a:tailEnd/>
            </a:ln>
          </p:spPr>
          <p:txBody>
            <a:bodyPr vert="horz" wrap="square" lIns="91392" tIns="45696" rIns="91392" bIns="45696" numCol="1" anchor="t" anchorCtr="0" compatLnSpc="1">
              <a:prstTxWarp prst="textNoShape">
                <a:avLst/>
              </a:prstTxWarp>
            </a:bodyPr>
            <a:lstStyle/>
            <a:p>
              <a:endParaRPr lang="en-US" dirty="0">
                <a:latin typeface="+mj-lt"/>
              </a:endParaRPr>
            </a:p>
          </p:txBody>
        </p:sp>
        <p:grpSp>
          <p:nvGrpSpPr>
            <p:cNvPr id="12" name="Group 11">
              <a:extLst>
                <a:ext uri="{FF2B5EF4-FFF2-40B4-BE49-F238E27FC236}">
                  <a16:creationId xmlns:a16="http://schemas.microsoft.com/office/drawing/2014/main" id="{7129FB17-A89E-E2B1-3B97-81B5908ECA35}"/>
                </a:ext>
              </a:extLst>
            </p:cNvPr>
            <p:cNvGrpSpPr/>
            <p:nvPr/>
          </p:nvGrpSpPr>
          <p:grpSpPr>
            <a:xfrm>
              <a:off x="9010914" y="4954117"/>
              <a:ext cx="539221" cy="580230"/>
              <a:chOff x="8898467" y="4954117"/>
              <a:chExt cx="638961" cy="687556"/>
            </a:xfrm>
            <a:solidFill>
              <a:schemeClr val="tx1"/>
            </a:solidFill>
          </p:grpSpPr>
          <p:sp>
            <p:nvSpPr>
              <p:cNvPr id="78" name="Freeform 11">
                <a:extLst>
                  <a:ext uri="{FF2B5EF4-FFF2-40B4-BE49-F238E27FC236}">
                    <a16:creationId xmlns:a16="http://schemas.microsoft.com/office/drawing/2014/main" id="{F2CEBCFA-7072-66AD-67E7-ABBD642903D4}"/>
                  </a:ext>
                </a:extLst>
              </p:cNvPr>
              <p:cNvSpPr>
                <a:spLocks/>
              </p:cNvSpPr>
              <p:nvPr/>
            </p:nvSpPr>
            <p:spPr bwMode="auto">
              <a:xfrm>
                <a:off x="9119852" y="5494083"/>
                <a:ext cx="192588" cy="147590"/>
              </a:xfrm>
              <a:custGeom>
                <a:avLst/>
                <a:gdLst>
                  <a:gd name="T0" fmla="*/ 321 w 442"/>
                  <a:gd name="T1" fmla="*/ 12 h 337"/>
                  <a:gd name="T2" fmla="*/ 230 w 442"/>
                  <a:gd name="T3" fmla="*/ 192 h 337"/>
                  <a:gd name="T4" fmla="*/ 136 w 442"/>
                  <a:gd name="T5" fmla="*/ 0 h 337"/>
                  <a:gd name="T6" fmla="*/ 0 w 442"/>
                  <a:gd name="T7" fmla="*/ 49 h 337"/>
                  <a:gd name="T8" fmla="*/ 230 w 442"/>
                  <a:gd name="T9" fmla="*/ 337 h 337"/>
                  <a:gd name="T10" fmla="*/ 442 w 442"/>
                  <a:gd name="T11" fmla="*/ 107 h 337"/>
                  <a:gd name="T12" fmla="*/ 321 w 442"/>
                  <a:gd name="T13" fmla="*/ 12 h 337"/>
                </a:gdLst>
                <a:ahLst/>
                <a:cxnLst>
                  <a:cxn ang="0">
                    <a:pos x="T0" y="T1"/>
                  </a:cxn>
                  <a:cxn ang="0">
                    <a:pos x="T2" y="T3"/>
                  </a:cxn>
                  <a:cxn ang="0">
                    <a:pos x="T4" y="T5"/>
                  </a:cxn>
                  <a:cxn ang="0">
                    <a:pos x="T6" y="T7"/>
                  </a:cxn>
                  <a:cxn ang="0">
                    <a:pos x="T8" y="T9"/>
                  </a:cxn>
                  <a:cxn ang="0">
                    <a:pos x="T10" y="T11"/>
                  </a:cxn>
                  <a:cxn ang="0">
                    <a:pos x="T12" y="T13"/>
                  </a:cxn>
                </a:cxnLst>
                <a:rect l="0" t="0" r="r" b="b"/>
                <a:pathLst>
                  <a:path w="442" h="337">
                    <a:moveTo>
                      <a:pt x="321" y="12"/>
                    </a:moveTo>
                    <a:cubicBezTo>
                      <a:pt x="284" y="145"/>
                      <a:pt x="242" y="188"/>
                      <a:pt x="230" y="192"/>
                    </a:cubicBezTo>
                    <a:cubicBezTo>
                      <a:pt x="217" y="188"/>
                      <a:pt x="173" y="142"/>
                      <a:pt x="136" y="0"/>
                    </a:cubicBezTo>
                    <a:cubicBezTo>
                      <a:pt x="89" y="19"/>
                      <a:pt x="44" y="36"/>
                      <a:pt x="0" y="49"/>
                    </a:cubicBezTo>
                    <a:cubicBezTo>
                      <a:pt x="40" y="192"/>
                      <a:pt x="109" y="337"/>
                      <a:pt x="230" y="337"/>
                    </a:cubicBezTo>
                    <a:cubicBezTo>
                      <a:pt x="335" y="337"/>
                      <a:pt x="401" y="228"/>
                      <a:pt x="442" y="107"/>
                    </a:cubicBezTo>
                    <a:cubicBezTo>
                      <a:pt x="391" y="92"/>
                      <a:pt x="348" y="58"/>
                      <a:pt x="321" y="12"/>
                    </a:cubicBezTo>
                    <a:close/>
                  </a:path>
                </a:pathLst>
              </a:custGeom>
              <a:grpFill/>
              <a:ln>
                <a:noFill/>
              </a:ln>
            </p:spPr>
            <p:txBody>
              <a:bodyPr vert="horz" wrap="square" lIns="91392" tIns="45696" rIns="91392" bIns="45696" numCol="1" anchor="t" anchorCtr="0" compatLnSpc="1">
                <a:prstTxWarp prst="textNoShape">
                  <a:avLst/>
                </a:prstTxWarp>
              </a:bodyPr>
              <a:lstStyle/>
              <a:p>
                <a:endParaRPr lang="en-US" dirty="0">
                  <a:latin typeface="+mj-lt"/>
                </a:endParaRPr>
              </a:p>
            </p:txBody>
          </p:sp>
          <p:grpSp>
            <p:nvGrpSpPr>
              <p:cNvPr id="79" name="Group 78">
                <a:extLst>
                  <a:ext uri="{FF2B5EF4-FFF2-40B4-BE49-F238E27FC236}">
                    <a16:creationId xmlns:a16="http://schemas.microsoft.com/office/drawing/2014/main" id="{3B5E2599-D4F2-4C17-7555-73669848B5EE}"/>
                  </a:ext>
                </a:extLst>
              </p:cNvPr>
              <p:cNvGrpSpPr/>
              <p:nvPr/>
            </p:nvGrpSpPr>
            <p:grpSpPr>
              <a:xfrm>
                <a:off x="8898467" y="4954117"/>
                <a:ext cx="638961" cy="557965"/>
                <a:chOff x="8606076" y="4282678"/>
                <a:chExt cx="567131" cy="495241"/>
              </a:xfrm>
              <a:grpFill/>
            </p:grpSpPr>
            <p:sp>
              <p:nvSpPr>
                <p:cNvPr id="80" name="Freeform 8">
                  <a:extLst>
                    <a:ext uri="{FF2B5EF4-FFF2-40B4-BE49-F238E27FC236}">
                      <a16:creationId xmlns:a16="http://schemas.microsoft.com/office/drawing/2014/main" id="{04CA9D43-44C4-EBFB-B5C1-7C064D2D95AA}"/>
                    </a:ext>
                  </a:extLst>
                </p:cNvPr>
                <p:cNvSpPr>
                  <a:spLocks/>
                </p:cNvSpPr>
                <p:nvPr/>
              </p:nvSpPr>
              <p:spPr bwMode="auto">
                <a:xfrm>
                  <a:off x="8802574" y="4282678"/>
                  <a:ext cx="178926" cy="130999"/>
                </a:xfrm>
                <a:custGeom>
                  <a:avLst/>
                  <a:gdLst>
                    <a:gd name="T0" fmla="*/ 56 w 460"/>
                    <a:gd name="T1" fmla="*/ 139 h 337"/>
                    <a:gd name="T2" fmla="*/ 0 w 460"/>
                    <a:gd name="T3" fmla="*/ 288 h 337"/>
                    <a:gd name="T4" fmla="*/ 136 w 460"/>
                    <a:gd name="T5" fmla="*/ 337 h 337"/>
                    <a:gd name="T6" fmla="*/ 230 w 460"/>
                    <a:gd name="T7" fmla="*/ 145 h 337"/>
                    <a:gd name="T8" fmla="*/ 324 w 460"/>
                    <a:gd name="T9" fmla="*/ 337 h 337"/>
                    <a:gd name="T10" fmla="*/ 460 w 460"/>
                    <a:gd name="T11" fmla="*/ 288 h 337"/>
                    <a:gd name="T12" fmla="*/ 230 w 460"/>
                    <a:gd name="T13" fmla="*/ 0 h 337"/>
                    <a:gd name="T14" fmla="*/ 56 w 460"/>
                    <a:gd name="T15" fmla="*/ 139 h 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0" h="337">
                      <a:moveTo>
                        <a:pt x="56" y="139"/>
                      </a:moveTo>
                      <a:cubicBezTo>
                        <a:pt x="35" y="180"/>
                        <a:pt x="16" y="230"/>
                        <a:pt x="0" y="288"/>
                      </a:cubicBezTo>
                      <a:cubicBezTo>
                        <a:pt x="44" y="302"/>
                        <a:pt x="89" y="318"/>
                        <a:pt x="136" y="337"/>
                      </a:cubicBezTo>
                      <a:cubicBezTo>
                        <a:pt x="173" y="195"/>
                        <a:pt x="218" y="149"/>
                        <a:pt x="230" y="145"/>
                      </a:cubicBezTo>
                      <a:cubicBezTo>
                        <a:pt x="243" y="149"/>
                        <a:pt x="287" y="195"/>
                        <a:pt x="324" y="337"/>
                      </a:cubicBezTo>
                      <a:cubicBezTo>
                        <a:pt x="371" y="318"/>
                        <a:pt x="416" y="301"/>
                        <a:pt x="460" y="288"/>
                      </a:cubicBezTo>
                      <a:cubicBezTo>
                        <a:pt x="421" y="145"/>
                        <a:pt x="351" y="1"/>
                        <a:pt x="230" y="0"/>
                      </a:cubicBezTo>
                      <a:cubicBezTo>
                        <a:pt x="183" y="0"/>
                        <a:pt x="114" y="25"/>
                        <a:pt x="56" y="139"/>
                      </a:cubicBezTo>
                      <a:close/>
                    </a:path>
                  </a:pathLst>
                </a:custGeom>
                <a:grpFill/>
                <a:ln>
                  <a:no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81" name="Freeform 9">
                  <a:extLst>
                    <a:ext uri="{FF2B5EF4-FFF2-40B4-BE49-F238E27FC236}">
                      <a16:creationId xmlns:a16="http://schemas.microsoft.com/office/drawing/2014/main" id="{78D40BB4-8111-3CB2-8052-53BE8B94E71E}"/>
                    </a:ext>
                  </a:extLst>
                </p:cNvPr>
                <p:cNvSpPr>
                  <a:spLocks/>
                </p:cNvSpPr>
                <p:nvPr/>
              </p:nvSpPr>
              <p:spPr bwMode="auto">
                <a:xfrm>
                  <a:off x="8606076" y="4402495"/>
                  <a:ext cx="254011" cy="166145"/>
                </a:xfrm>
                <a:custGeom>
                  <a:avLst/>
                  <a:gdLst>
                    <a:gd name="T0" fmla="*/ 300 w 652"/>
                    <a:gd name="T1" fmla="*/ 332 h 425"/>
                    <a:gd name="T2" fmla="*/ 268 w 652"/>
                    <a:gd name="T3" fmla="*/ 299 h 425"/>
                    <a:gd name="T4" fmla="*/ 180 w 652"/>
                    <a:gd name="T5" fmla="*/ 154 h 425"/>
                    <a:gd name="T6" fmla="*/ 239 w 652"/>
                    <a:gd name="T7" fmla="*/ 144 h 425"/>
                    <a:gd name="T8" fmla="*/ 410 w 652"/>
                    <a:gd name="T9" fmla="*/ 173 h 425"/>
                    <a:gd name="T10" fmla="*/ 507 w 652"/>
                    <a:gd name="T11" fmla="*/ 149 h 425"/>
                    <a:gd name="T12" fmla="*/ 564 w 652"/>
                    <a:gd name="T13" fmla="*/ 157 h 425"/>
                    <a:gd name="T14" fmla="*/ 652 w 652"/>
                    <a:gd name="T15" fmla="*/ 109 h 425"/>
                    <a:gd name="T16" fmla="*/ 239 w 652"/>
                    <a:gd name="T17" fmla="*/ 0 h 425"/>
                    <a:gd name="T18" fmla="*/ 55 w 652"/>
                    <a:gd name="T19" fmla="*/ 82 h 425"/>
                    <a:gd name="T20" fmla="*/ 189 w 652"/>
                    <a:gd name="T21" fmla="*/ 425 h 425"/>
                    <a:gd name="T22" fmla="*/ 300 w 652"/>
                    <a:gd name="T23" fmla="*/ 33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2" h="425">
                      <a:moveTo>
                        <a:pt x="300" y="332"/>
                      </a:moveTo>
                      <a:cubicBezTo>
                        <a:pt x="289" y="321"/>
                        <a:pt x="278" y="310"/>
                        <a:pt x="268" y="299"/>
                      </a:cubicBezTo>
                      <a:cubicBezTo>
                        <a:pt x="189" y="212"/>
                        <a:pt x="179" y="164"/>
                        <a:pt x="180" y="154"/>
                      </a:cubicBezTo>
                      <a:cubicBezTo>
                        <a:pt x="184" y="151"/>
                        <a:pt x="202" y="144"/>
                        <a:pt x="239" y="144"/>
                      </a:cubicBezTo>
                      <a:cubicBezTo>
                        <a:pt x="285" y="144"/>
                        <a:pt x="344" y="154"/>
                        <a:pt x="410" y="173"/>
                      </a:cubicBezTo>
                      <a:cubicBezTo>
                        <a:pt x="439" y="158"/>
                        <a:pt x="472" y="149"/>
                        <a:pt x="507" y="149"/>
                      </a:cubicBezTo>
                      <a:cubicBezTo>
                        <a:pt x="527" y="149"/>
                        <a:pt x="546" y="152"/>
                        <a:pt x="564" y="157"/>
                      </a:cubicBezTo>
                      <a:cubicBezTo>
                        <a:pt x="593" y="140"/>
                        <a:pt x="623" y="124"/>
                        <a:pt x="652" y="109"/>
                      </a:cubicBezTo>
                      <a:cubicBezTo>
                        <a:pt x="492" y="39"/>
                        <a:pt x="346" y="0"/>
                        <a:pt x="239" y="0"/>
                      </a:cubicBezTo>
                      <a:cubicBezTo>
                        <a:pt x="126" y="0"/>
                        <a:pt x="77" y="44"/>
                        <a:pt x="55" y="82"/>
                      </a:cubicBezTo>
                      <a:cubicBezTo>
                        <a:pt x="0" y="177"/>
                        <a:pt x="69" y="303"/>
                        <a:pt x="189" y="425"/>
                      </a:cubicBezTo>
                      <a:cubicBezTo>
                        <a:pt x="223" y="394"/>
                        <a:pt x="260" y="363"/>
                        <a:pt x="300" y="332"/>
                      </a:cubicBezTo>
                      <a:close/>
                    </a:path>
                  </a:pathLst>
                </a:custGeom>
                <a:grpFill/>
                <a:ln>
                  <a:no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82" name="Freeform 10">
                  <a:extLst>
                    <a:ext uri="{FF2B5EF4-FFF2-40B4-BE49-F238E27FC236}">
                      <a16:creationId xmlns:a16="http://schemas.microsoft.com/office/drawing/2014/main" id="{BAB98B0A-078F-3FB4-A57D-C6A516174DBC}"/>
                    </a:ext>
                  </a:extLst>
                </p:cNvPr>
                <p:cNvSpPr>
                  <a:spLocks/>
                </p:cNvSpPr>
                <p:nvPr/>
              </p:nvSpPr>
              <p:spPr bwMode="auto">
                <a:xfrm>
                  <a:off x="8614063" y="4402495"/>
                  <a:ext cx="554351" cy="369034"/>
                </a:xfrm>
                <a:custGeom>
                  <a:avLst/>
                  <a:gdLst>
                    <a:gd name="T0" fmla="*/ 533 w 1426"/>
                    <a:gd name="T1" fmla="*/ 787 h 949"/>
                    <a:gd name="T2" fmla="*/ 470 w 1426"/>
                    <a:gd name="T3" fmla="*/ 749 h 949"/>
                    <a:gd name="T4" fmla="*/ 217 w 1426"/>
                    <a:gd name="T5" fmla="*/ 805 h 949"/>
                    <a:gd name="T6" fmla="*/ 158 w 1426"/>
                    <a:gd name="T7" fmla="*/ 795 h 949"/>
                    <a:gd name="T8" fmla="*/ 265 w 1426"/>
                    <a:gd name="T9" fmla="*/ 630 h 949"/>
                    <a:gd name="T10" fmla="*/ 435 w 1426"/>
                    <a:gd name="T11" fmla="*/ 484 h 949"/>
                    <a:gd name="T12" fmla="*/ 485 w 1426"/>
                    <a:gd name="T13" fmla="*/ 493 h 949"/>
                    <a:gd name="T14" fmla="*/ 621 w 1426"/>
                    <a:gd name="T15" fmla="*/ 361 h 949"/>
                    <a:gd name="T16" fmla="*/ 641 w 1426"/>
                    <a:gd name="T17" fmla="*/ 349 h 949"/>
                    <a:gd name="T18" fmla="*/ 1210 w 1426"/>
                    <a:gd name="T19" fmla="*/ 144 h 949"/>
                    <a:gd name="T20" fmla="*/ 1268 w 1426"/>
                    <a:gd name="T21" fmla="*/ 154 h 949"/>
                    <a:gd name="T22" fmla="*/ 1161 w 1426"/>
                    <a:gd name="T23" fmla="*/ 319 h 949"/>
                    <a:gd name="T24" fmla="*/ 1148 w 1426"/>
                    <a:gd name="T25" fmla="*/ 332 h 949"/>
                    <a:gd name="T26" fmla="*/ 1259 w 1426"/>
                    <a:gd name="T27" fmla="*/ 425 h 949"/>
                    <a:gd name="T28" fmla="*/ 1279 w 1426"/>
                    <a:gd name="T29" fmla="*/ 404 h 949"/>
                    <a:gd name="T30" fmla="*/ 1390 w 1426"/>
                    <a:gd name="T31" fmla="*/ 249 h 949"/>
                    <a:gd name="T32" fmla="*/ 1393 w 1426"/>
                    <a:gd name="T33" fmla="*/ 82 h 949"/>
                    <a:gd name="T34" fmla="*/ 1210 w 1426"/>
                    <a:gd name="T35" fmla="*/ 0 h 949"/>
                    <a:gd name="T36" fmla="*/ 569 w 1426"/>
                    <a:gd name="T37" fmla="*/ 225 h 949"/>
                    <a:gd name="T38" fmla="*/ 548 w 1426"/>
                    <a:gd name="T39" fmla="*/ 237 h 949"/>
                    <a:gd name="T40" fmla="*/ 485 w 1426"/>
                    <a:gd name="T41" fmla="*/ 221 h 949"/>
                    <a:gd name="T42" fmla="*/ 349 w 1426"/>
                    <a:gd name="T43" fmla="*/ 357 h 949"/>
                    <a:gd name="T44" fmla="*/ 350 w 1426"/>
                    <a:gd name="T45" fmla="*/ 368 h 949"/>
                    <a:gd name="T46" fmla="*/ 147 w 1426"/>
                    <a:gd name="T47" fmla="*/ 545 h 949"/>
                    <a:gd name="T48" fmla="*/ 36 w 1426"/>
                    <a:gd name="T49" fmla="*/ 700 h 949"/>
                    <a:gd name="T50" fmla="*/ 33 w 1426"/>
                    <a:gd name="T51" fmla="*/ 867 h 949"/>
                    <a:gd name="T52" fmla="*/ 217 w 1426"/>
                    <a:gd name="T53" fmla="*/ 949 h 949"/>
                    <a:gd name="T54" fmla="*/ 630 w 1426"/>
                    <a:gd name="T55" fmla="*/ 840 h 949"/>
                    <a:gd name="T56" fmla="*/ 533 w 1426"/>
                    <a:gd name="T57" fmla="*/ 787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26" h="949">
                      <a:moveTo>
                        <a:pt x="533" y="787"/>
                      </a:moveTo>
                      <a:cubicBezTo>
                        <a:pt x="512" y="775"/>
                        <a:pt x="491" y="762"/>
                        <a:pt x="470" y="749"/>
                      </a:cubicBezTo>
                      <a:cubicBezTo>
                        <a:pt x="370" y="785"/>
                        <a:pt x="282" y="805"/>
                        <a:pt x="217" y="805"/>
                      </a:cubicBezTo>
                      <a:cubicBezTo>
                        <a:pt x="180" y="805"/>
                        <a:pt x="162" y="798"/>
                        <a:pt x="158" y="795"/>
                      </a:cubicBezTo>
                      <a:cubicBezTo>
                        <a:pt x="156" y="784"/>
                        <a:pt x="169" y="729"/>
                        <a:pt x="265" y="630"/>
                      </a:cubicBezTo>
                      <a:cubicBezTo>
                        <a:pt x="312" y="582"/>
                        <a:pt x="370" y="533"/>
                        <a:pt x="435" y="484"/>
                      </a:cubicBezTo>
                      <a:cubicBezTo>
                        <a:pt x="451" y="490"/>
                        <a:pt x="468" y="493"/>
                        <a:pt x="485" y="493"/>
                      </a:cubicBezTo>
                      <a:cubicBezTo>
                        <a:pt x="559" y="493"/>
                        <a:pt x="619" y="434"/>
                        <a:pt x="621" y="361"/>
                      </a:cubicBezTo>
                      <a:cubicBezTo>
                        <a:pt x="628" y="357"/>
                        <a:pt x="634" y="353"/>
                        <a:pt x="641" y="349"/>
                      </a:cubicBezTo>
                      <a:cubicBezTo>
                        <a:pt x="857" y="224"/>
                        <a:pt x="1081" y="144"/>
                        <a:pt x="1210" y="144"/>
                      </a:cubicBezTo>
                      <a:cubicBezTo>
                        <a:pt x="1247" y="144"/>
                        <a:pt x="1264" y="151"/>
                        <a:pt x="1268" y="154"/>
                      </a:cubicBezTo>
                      <a:cubicBezTo>
                        <a:pt x="1270" y="166"/>
                        <a:pt x="1257" y="220"/>
                        <a:pt x="1161" y="319"/>
                      </a:cubicBezTo>
                      <a:cubicBezTo>
                        <a:pt x="1157" y="323"/>
                        <a:pt x="1153" y="328"/>
                        <a:pt x="1148" y="332"/>
                      </a:cubicBezTo>
                      <a:cubicBezTo>
                        <a:pt x="1188" y="363"/>
                        <a:pt x="1226" y="394"/>
                        <a:pt x="1259" y="425"/>
                      </a:cubicBezTo>
                      <a:cubicBezTo>
                        <a:pt x="1266" y="418"/>
                        <a:pt x="1273" y="411"/>
                        <a:pt x="1279" y="404"/>
                      </a:cubicBezTo>
                      <a:cubicBezTo>
                        <a:pt x="1331" y="349"/>
                        <a:pt x="1368" y="296"/>
                        <a:pt x="1390" y="249"/>
                      </a:cubicBezTo>
                      <a:cubicBezTo>
                        <a:pt x="1426" y="169"/>
                        <a:pt x="1411" y="114"/>
                        <a:pt x="1393" y="82"/>
                      </a:cubicBezTo>
                      <a:cubicBezTo>
                        <a:pt x="1371" y="44"/>
                        <a:pt x="1322" y="0"/>
                        <a:pt x="1210" y="0"/>
                      </a:cubicBezTo>
                      <a:cubicBezTo>
                        <a:pt x="1052" y="0"/>
                        <a:pt x="813" y="84"/>
                        <a:pt x="569" y="225"/>
                      </a:cubicBezTo>
                      <a:cubicBezTo>
                        <a:pt x="562" y="229"/>
                        <a:pt x="555" y="233"/>
                        <a:pt x="548" y="237"/>
                      </a:cubicBezTo>
                      <a:cubicBezTo>
                        <a:pt x="529" y="227"/>
                        <a:pt x="508" y="221"/>
                        <a:pt x="485" y="221"/>
                      </a:cubicBezTo>
                      <a:cubicBezTo>
                        <a:pt x="410" y="221"/>
                        <a:pt x="349" y="282"/>
                        <a:pt x="349" y="357"/>
                      </a:cubicBezTo>
                      <a:cubicBezTo>
                        <a:pt x="349" y="361"/>
                        <a:pt x="349" y="364"/>
                        <a:pt x="350" y="368"/>
                      </a:cubicBezTo>
                      <a:cubicBezTo>
                        <a:pt x="271" y="426"/>
                        <a:pt x="202" y="486"/>
                        <a:pt x="147" y="545"/>
                      </a:cubicBezTo>
                      <a:cubicBezTo>
                        <a:pt x="95" y="601"/>
                        <a:pt x="58" y="653"/>
                        <a:pt x="36" y="700"/>
                      </a:cubicBezTo>
                      <a:cubicBezTo>
                        <a:pt x="0" y="780"/>
                        <a:pt x="15" y="835"/>
                        <a:pt x="33" y="867"/>
                      </a:cubicBezTo>
                      <a:cubicBezTo>
                        <a:pt x="55" y="905"/>
                        <a:pt x="104" y="949"/>
                        <a:pt x="217" y="949"/>
                      </a:cubicBezTo>
                      <a:cubicBezTo>
                        <a:pt x="324" y="949"/>
                        <a:pt x="470" y="910"/>
                        <a:pt x="630" y="840"/>
                      </a:cubicBezTo>
                      <a:cubicBezTo>
                        <a:pt x="598" y="823"/>
                        <a:pt x="565" y="805"/>
                        <a:pt x="533" y="787"/>
                      </a:cubicBezTo>
                      <a:close/>
                    </a:path>
                  </a:pathLst>
                </a:custGeom>
                <a:grpFill/>
                <a:ln>
                  <a:no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83" name="Freeform 12">
                  <a:extLst>
                    <a:ext uri="{FF2B5EF4-FFF2-40B4-BE49-F238E27FC236}">
                      <a16:creationId xmlns:a16="http://schemas.microsoft.com/office/drawing/2014/main" id="{09727EEC-B7E3-2CBB-057A-4E01EEB599F3}"/>
                    </a:ext>
                  </a:extLst>
                </p:cNvPr>
                <p:cNvSpPr>
                  <a:spLocks/>
                </p:cNvSpPr>
                <p:nvPr/>
              </p:nvSpPr>
              <p:spPr bwMode="auto">
                <a:xfrm>
                  <a:off x="8765831" y="4511128"/>
                  <a:ext cx="407376" cy="266791"/>
                </a:xfrm>
                <a:custGeom>
                  <a:avLst/>
                  <a:gdLst>
                    <a:gd name="T0" fmla="*/ 645 w 1044"/>
                    <a:gd name="T1" fmla="*/ 59 h 686"/>
                    <a:gd name="T2" fmla="*/ 645 w 1044"/>
                    <a:gd name="T3" fmla="*/ 59 h 686"/>
                    <a:gd name="T4" fmla="*/ 644 w 1044"/>
                    <a:gd name="T5" fmla="*/ 58 h 686"/>
                    <a:gd name="T6" fmla="*/ 624 w 1044"/>
                    <a:gd name="T7" fmla="*/ 44 h 686"/>
                    <a:gd name="T8" fmla="*/ 600 w 1044"/>
                    <a:gd name="T9" fmla="*/ 28 h 686"/>
                    <a:gd name="T10" fmla="*/ 558 w 1044"/>
                    <a:gd name="T11" fmla="*/ 0 h 686"/>
                    <a:gd name="T12" fmla="*/ 398 w 1044"/>
                    <a:gd name="T13" fmla="*/ 71 h 686"/>
                    <a:gd name="T14" fmla="*/ 520 w 1044"/>
                    <a:gd name="T15" fmla="*/ 148 h 686"/>
                    <a:gd name="T16" fmla="*/ 542 w 1044"/>
                    <a:gd name="T17" fmla="*/ 162 h 686"/>
                    <a:gd name="T18" fmla="*/ 804 w 1044"/>
                    <a:gd name="T19" fmla="*/ 386 h 686"/>
                    <a:gd name="T20" fmla="*/ 877 w 1044"/>
                    <a:gd name="T21" fmla="*/ 515 h 686"/>
                    <a:gd name="T22" fmla="*/ 724 w 1044"/>
                    <a:gd name="T23" fmla="*/ 515 h 686"/>
                    <a:gd name="T24" fmla="*/ 592 w 1044"/>
                    <a:gd name="T25" fmla="*/ 414 h 686"/>
                    <a:gd name="T26" fmla="*/ 505 w 1044"/>
                    <a:gd name="T27" fmla="*/ 446 h 686"/>
                    <a:gd name="T28" fmla="*/ 286 w 1044"/>
                    <a:gd name="T29" fmla="*/ 340 h 686"/>
                    <a:gd name="T30" fmla="*/ 274 w 1044"/>
                    <a:gd name="T31" fmla="*/ 334 h 686"/>
                    <a:gd name="T32" fmla="*/ 250 w 1044"/>
                    <a:gd name="T33" fmla="*/ 320 h 686"/>
                    <a:gd name="T34" fmla="*/ 205 w 1044"/>
                    <a:gd name="T35" fmla="*/ 293 h 686"/>
                    <a:gd name="T36" fmla="*/ 178 w 1044"/>
                    <a:gd name="T37" fmla="*/ 277 h 686"/>
                    <a:gd name="T38" fmla="*/ 170 w 1044"/>
                    <a:gd name="T39" fmla="*/ 271 h 686"/>
                    <a:gd name="T40" fmla="*/ 94 w 1044"/>
                    <a:gd name="T41" fmla="*/ 285 h 686"/>
                    <a:gd name="T42" fmla="*/ 60 w 1044"/>
                    <a:gd name="T43" fmla="*/ 282 h 686"/>
                    <a:gd name="T44" fmla="*/ 0 w 1044"/>
                    <a:gd name="T45" fmla="*/ 331 h 686"/>
                    <a:gd name="T46" fmla="*/ 102 w 1044"/>
                    <a:gd name="T47" fmla="*/ 399 h 686"/>
                    <a:gd name="T48" fmla="*/ 178 w 1044"/>
                    <a:gd name="T49" fmla="*/ 444 h 686"/>
                    <a:gd name="T50" fmla="*/ 460 w 1044"/>
                    <a:gd name="T51" fmla="*/ 583 h 686"/>
                    <a:gd name="T52" fmla="*/ 592 w 1044"/>
                    <a:gd name="T53" fmla="*/ 686 h 686"/>
                    <a:gd name="T54" fmla="*/ 682 w 1044"/>
                    <a:gd name="T55" fmla="*/ 653 h 686"/>
                    <a:gd name="T56" fmla="*/ 819 w 1044"/>
                    <a:gd name="T57" fmla="*/ 669 h 686"/>
                    <a:gd name="T58" fmla="*/ 856 w 1044"/>
                    <a:gd name="T59" fmla="*/ 668 h 686"/>
                    <a:gd name="T60" fmla="*/ 1002 w 1044"/>
                    <a:gd name="T61" fmla="*/ 587 h 686"/>
                    <a:gd name="T62" fmla="*/ 924 w 1044"/>
                    <a:gd name="T63" fmla="*/ 307 h 686"/>
                    <a:gd name="T64" fmla="*/ 645 w 1044"/>
                    <a:gd name="T65" fmla="*/ 59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4" h="686">
                      <a:moveTo>
                        <a:pt x="645" y="59"/>
                      </a:moveTo>
                      <a:cubicBezTo>
                        <a:pt x="645" y="59"/>
                        <a:pt x="645" y="59"/>
                        <a:pt x="645" y="59"/>
                      </a:cubicBezTo>
                      <a:cubicBezTo>
                        <a:pt x="645" y="59"/>
                        <a:pt x="644" y="58"/>
                        <a:pt x="644" y="58"/>
                      </a:cubicBezTo>
                      <a:cubicBezTo>
                        <a:pt x="637" y="53"/>
                        <a:pt x="630" y="48"/>
                        <a:pt x="624" y="44"/>
                      </a:cubicBezTo>
                      <a:cubicBezTo>
                        <a:pt x="616" y="38"/>
                        <a:pt x="608" y="33"/>
                        <a:pt x="600" y="28"/>
                      </a:cubicBezTo>
                      <a:cubicBezTo>
                        <a:pt x="586" y="19"/>
                        <a:pt x="572" y="9"/>
                        <a:pt x="558" y="0"/>
                      </a:cubicBezTo>
                      <a:cubicBezTo>
                        <a:pt x="508" y="19"/>
                        <a:pt x="454" y="43"/>
                        <a:pt x="398" y="71"/>
                      </a:cubicBezTo>
                      <a:cubicBezTo>
                        <a:pt x="440" y="96"/>
                        <a:pt x="481" y="121"/>
                        <a:pt x="520" y="148"/>
                      </a:cubicBezTo>
                      <a:cubicBezTo>
                        <a:pt x="528" y="153"/>
                        <a:pt x="535" y="158"/>
                        <a:pt x="542" y="162"/>
                      </a:cubicBezTo>
                      <a:cubicBezTo>
                        <a:pt x="650" y="237"/>
                        <a:pt x="743" y="316"/>
                        <a:pt x="804" y="386"/>
                      </a:cubicBezTo>
                      <a:cubicBezTo>
                        <a:pt x="877" y="471"/>
                        <a:pt x="877" y="509"/>
                        <a:pt x="877" y="515"/>
                      </a:cubicBezTo>
                      <a:cubicBezTo>
                        <a:pt x="869" y="521"/>
                        <a:pt x="826" y="535"/>
                        <a:pt x="724" y="515"/>
                      </a:cubicBezTo>
                      <a:cubicBezTo>
                        <a:pt x="708" y="457"/>
                        <a:pt x="655" y="414"/>
                        <a:pt x="592" y="414"/>
                      </a:cubicBezTo>
                      <a:cubicBezTo>
                        <a:pt x="559" y="414"/>
                        <a:pt x="529" y="426"/>
                        <a:pt x="505" y="446"/>
                      </a:cubicBezTo>
                      <a:cubicBezTo>
                        <a:pt x="434" y="417"/>
                        <a:pt x="360" y="381"/>
                        <a:pt x="286" y="340"/>
                      </a:cubicBezTo>
                      <a:cubicBezTo>
                        <a:pt x="282" y="338"/>
                        <a:pt x="278" y="336"/>
                        <a:pt x="274" y="334"/>
                      </a:cubicBezTo>
                      <a:cubicBezTo>
                        <a:pt x="266" y="329"/>
                        <a:pt x="258" y="324"/>
                        <a:pt x="250" y="320"/>
                      </a:cubicBezTo>
                      <a:cubicBezTo>
                        <a:pt x="235" y="311"/>
                        <a:pt x="220" y="302"/>
                        <a:pt x="205" y="293"/>
                      </a:cubicBezTo>
                      <a:cubicBezTo>
                        <a:pt x="196" y="288"/>
                        <a:pt x="187" y="282"/>
                        <a:pt x="178" y="277"/>
                      </a:cubicBezTo>
                      <a:cubicBezTo>
                        <a:pt x="175" y="275"/>
                        <a:pt x="173" y="273"/>
                        <a:pt x="170" y="271"/>
                      </a:cubicBezTo>
                      <a:cubicBezTo>
                        <a:pt x="146" y="280"/>
                        <a:pt x="121" y="285"/>
                        <a:pt x="94" y="285"/>
                      </a:cubicBezTo>
                      <a:cubicBezTo>
                        <a:pt x="82" y="285"/>
                        <a:pt x="71" y="284"/>
                        <a:pt x="60" y="282"/>
                      </a:cubicBezTo>
                      <a:cubicBezTo>
                        <a:pt x="39" y="299"/>
                        <a:pt x="19" y="315"/>
                        <a:pt x="0" y="331"/>
                      </a:cubicBezTo>
                      <a:cubicBezTo>
                        <a:pt x="34" y="355"/>
                        <a:pt x="68" y="377"/>
                        <a:pt x="102" y="399"/>
                      </a:cubicBezTo>
                      <a:cubicBezTo>
                        <a:pt x="127" y="414"/>
                        <a:pt x="152" y="430"/>
                        <a:pt x="178" y="444"/>
                      </a:cubicBezTo>
                      <a:cubicBezTo>
                        <a:pt x="273" y="499"/>
                        <a:pt x="369" y="546"/>
                        <a:pt x="460" y="583"/>
                      </a:cubicBezTo>
                      <a:cubicBezTo>
                        <a:pt x="475" y="642"/>
                        <a:pt x="529" y="686"/>
                        <a:pt x="592" y="686"/>
                      </a:cubicBezTo>
                      <a:cubicBezTo>
                        <a:pt x="627" y="686"/>
                        <a:pt x="658" y="674"/>
                        <a:pt x="682" y="653"/>
                      </a:cubicBezTo>
                      <a:cubicBezTo>
                        <a:pt x="733" y="664"/>
                        <a:pt x="779" y="669"/>
                        <a:pt x="819" y="669"/>
                      </a:cubicBezTo>
                      <a:cubicBezTo>
                        <a:pt x="832" y="669"/>
                        <a:pt x="844" y="669"/>
                        <a:pt x="856" y="668"/>
                      </a:cubicBezTo>
                      <a:cubicBezTo>
                        <a:pt x="943" y="659"/>
                        <a:pt x="984" y="619"/>
                        <a:pt x="1002" y="587"/>
                      </a:cubicBezTo>
                      <a:cubicBezTo>
                        <a:pt x="1044" y="514"/>
                        <a:pt x="1018" y="420"/>
                        <a:pt x="924" y="307"/>
                      </a:cubicBezTo>
                      <a:cubicBezTo>
                        <a:pt x="859" y="228"/>
                        <a:pt x="761" y="141"/>
                        <a:pt x="645" y="59"/>
                      </a:cubicBezTo>
                      <a:close/>
                    </a:path>
                  </a:pathLst>
                </a:custGeom>
                <a:grpFill/>
                <a:ln>
                  <a:noFill/>
                </a:ln>
              </p:spPr>
              <p:txBody>
                <a:bodyPr vert="horz" wrap="square" lIns="91392" tIns="45696" rIns="91392" bIns="45696" numCol="1" anchor="t" anchorCtr="0" compatLnSpc="1">
                  <a:prstTxWarp prst="textNoShape">
                    <a:avLst/>
                  </a:prstTxWarp>
                </a:bodyPr>
                <a:lstStyle/>
                <a:p>
                  <a:endParaRPr lang="en-US" dirty="0">
                    <a:latin typeface="+mj-lt"/>
                  </a:endParaRPr>
                </a:p>
              </p:txBody>
            </p:sp>
          </p:grpSp>
        </p:grpSp>
        <p:sp>
          <p:nvSpPr>
            <p:cNvPr id="13" name="Freeform 229">
              <a:extLst>
                <a:ext uri="{FF2B5EF4-FFF2-40B4-BE49-F238E27FC236}">
                  <a16:creationId xmlns:a16="http://schemas.microsoft.com/office/drawing/2014/main" id="{56882B04-4C64-97B3-C42D-CF59ABA5F23A}"/>
                </a:ext>
              </a:extLst>
            </p:cNvPr>
            <p:cNvSpPr>
              <a:spLocks/>
            </p:cNvSpPr>
            <p:nvPr/>
          </p:nvSpPr>
          <p:spPr bwMode="auto">
            <a:xfrm>
              <a:off x="1105624" y="3429000"/>
              <a:ext cx="480688" cy="480688"/>
            </a:xfrm>
            <a:custGeom>
              <a:avLst/>
              <a:gdLst>
                <a:gd name="T0" fmla="*/ 594 w 1382"/>
                <a:gd name="T1" fmla="*/ 283 h 1383"/>
                <a:gd name="T2" fmla="*/ 517 w 1382"/>
                <a:gd name="T3" fmla="*/ 306 h 1383"/>
                <a:gd name="T4" fmla="*/ 442 w 1382"/>
                <a:gd name="T5" fmla="*/ 371 h 1383"/>
                <a:gd name="T6" fmla="*/ 410 w 1382"/>
                <a:gd name="T7" fmla="*/ 444 h 1383"/>
                <a:gd name="T8" fmla="*/ 406 w 1382"/>
                <a:gd name="T9" fmla="*/ 525 h 1383"/>
                <a:gd name="T10" fmla="*/ 434 w 1382"/>
                <a:gd name="T11" fmla="*/ 608 h 1383"/>
                <a:gd name="T12" fmla="*/ 490 w 1382"/>
                <a:gd name="T13" fmla="*/ 664 h 1383"/>
                <a:gd name="T14" fmla="*/ 560 w 1382"/>
                <a:gd name="T15" fmla="*/ 702 h 1383"/>
                <a:gd name="T16" fmla="*/ 644 w 1382"/>
                <a:gd name="T17" fmla="*/ 736 h 1383"/>
                <a:gd name="T18" fmla="*/ 727 w 1382"/>
                <a:gd name="T19" fmla="*/ 770 h 1383"/>
                <a:gd name="T20" fmla="*/ 772 w 1382"/>
                <a:gd name="T21" fmla="*/ 812 h 1383"/>
                <a:gd name="T22" fmla="*/ 783 w 1382"/>
                <a:gd name="T23" fmla="*/ 890 h 1383"/>
                <a:gd name="T24" fmla="*/ 735 w 1382"/>
                <a:gd name="T25" fmla="*/ 951 h 1383"/>
                <a:gd name="T26" fmla="*/ 659 w 1382"/>
                <a:gd name="T27" fmla="*/ 964 h 1383"/>
                <a:gd name="T28" fmla="*/ 593 w 1382"/>
                <a:gd name="T29" fmla="*/ 938 h 1383"/>
                <a:gd name="T30" fmla="*/ 548 w 1382"/>
                <a:gd name="T31" fmla="*/ 888 h 1383"/>
                <a:gd name="T32" fmla="*/ 528 w 1382"/>
                <a:gd name="T33" fmla="*/ 828 h 1383"/>
                <a:gd name="T34" fmla="*/ 403 w 1382"/>
                <a:gd name="T35" fmla="*/ 793 h 1383"/>
                <a:gd name="T36" fmla="*/ 531 w 1382"/>
                <a:gd name="T37" fmla="*/ 1009 h 1383"/>
                <a:gd name="T38" fmla="*/ 568 w 1382"/>
                <a:gd name="T39" fmla="*/ 1044 h 1383"/>
                <a:gd name="T40" fmla="*/ 609 w 1382"/>
                <a:gd name="T41" fmla="*/ 1193 h 1383"/>
                <a:gd name="T42" fmla="*/ 769 w 1382"/>
                <a:gd name="T43" fmla="*/ 1071 h 1383"/>
                <a:gd name="T44" fmla="*/ 843 w 1382"/>
                <a:gd name="T45" fmla="*/ 1039 h 1383"/>
                <a:gd name="T46" fmla="*/ 900 w 1382"/>
                <a:gd name="T47" fmla="*/ 979 h 1383"/>
                <a:gd name="T48" fmla="*/ 929 w 1382"/>
                <a:gd name="T49" fmla="*/ 899 h 1383"/>
                <a:gd name="T50" fmla="*/ 932 w 1382"/>
                <a:gd name="T51" fmla="*/ 821 h 1383"/>
                <a:gd name="T52" fmla="*/ 913 w 1382"/>
                <a:gd name="T53" fmla="*/ 753 h 1383"/>
                <a:gd name="T54" fmla="*/ 882 w 1382"/>
                <a:gd name="T55" fmla="*/ 705 h 1383"/>
                <a:gd name="T56" fmla="*/ 842 w 1382"/>
                <a:gd name="T57" fmla="*/ 670 h 1383"/>
                <a:gd name="T58" fmla="*/ 790 w 1382"/>
                <a:gd name="T59" fmla="*/ 641 h 1383"/>
                <a:gd name="T60" fmla="*/ 727 w 1382"/>
                <a:gd name="T61" fmla="*/ 615 h 1383"/>
                <a:gd name="T62" fmla="*/ 637 w 1382"/>
                <a:gd name="T63" fmla="*/ 578 h 1383"/>
                <a:gd name="T64" fmla="*/ 563 w 1382"/>
                <a:gd name="T65" fmla="*/ 524 h 1383"/>
                <a:gd name="T66" fmla="*/ 558 w 1382"/>
                <a:gd name="T67" fmla="*/ 455 h 1383"/>
                <a:gd name="T68" fmla="*/ 607 w 1382"/>
                <a:gd name="T69" fmla="*/ 407 h 1383"/>
                <a:gd name="T70" fmla="*/ 688 w 1382"/>
                <a:gd name="T71" fmla="*/ 403 h 1383"/>
                <a:gd name="T72" fmla="*/ 736 w 1382"/>
                <a:gd name="T73" fmla="*/ 426 h 1383"/>
                <a:gd name="T74" fmla="*/ 771 w 1382"/>
                <a:gd name="T75" fmla="*/ 466 h 1383"/>
                <a:gd name="T76" fmla="*/ 792 w 1382"/>
                <a:gd name="T77" fmla="*/ 528 h 1383"/>
                <a:gd name="T78" fmla="*/ 918 w 1382"/>
                <a:gd name="T79" fmla="*/ 297 h 1383"/>
                <a:gd name="T80" fmla="*/ 784 w 1382"/>
                <a:gd name="T81" fmla="*/ 335 h 1383"/>
                <a:gd name="T82" fmla="*/ 753 w 1382"/>
                <a:gd name="T83" fmla="*/ 308 h 1383"/>
                <a:gd name="T84" fmla="*/ 645 w 1382"/>
                <a:gd name="T85" fmla="*/ 170 h 1383"/>
                <a:gd name="T86" fmla="*/ 605 w 1382"/>
                <a:gd name="T87" fmla="*/ 6 h 1383"/>
                <a:gd name="T88" fmla="*/ 674 w 1382"/>
                <a:gd name="T89" fmla="*/ 0 h 1383"/>
                <a:gd name="T90" fmla="*/ 896 w 1382"/>
                <a:gd name="T91" fmla="*/ 31 h 1383"/>
                <a:gd name="T92" fmla="*/ 1131 w 1382"/>
                <a:gd name="T93" fmla="*/ 158 h 1383"/>
                <a:gd name="T94" fmla="*/ 1299 w 1382"/>
                <a:gd name="T95" fmla="*/ 361 h 1383"/>
                <a:gd name="T96" fmla="*/ 1379 w 1382"/>
                <a:gd name="T97" fmla="*/ 621 h 1383"/>
                <a:gd name="T98" fmla="*/ 1351 w 1382"/>
                <a:gd name="T99" fmla="*/ 897 h 1383"/>
                <a:gd name="T100" fmla="*/ 1224 w 1382"/>
                <a:gd name="T101" fmla="*/ 1131 h 1383"/>
                <a:gd name="T102" fmla="*/ 1020 w 1382"/>
                <a:gd name="T103" fmla="*/ 1299 h 1383"/>
                <a:gd name="T104" fmla="*/ 761 w 1382"/>
                <a:gd name="T105" fmla="*/ 1379 h 1383"/>
                <a:gd name="T106" fmla="*/ 486 w 1382"/>
                <a:gd name="T107" fmla="*/ 1352 h 1383"/>
                <a:gd name="T108" fmla="*/ 251 w 1382"/>
                <a:gd name="T109" fmla="*/ 1225 h 1383"/>
                <a:gd name="T110" fmla="*/ 83 w 1382"/>
                <a:gd name="T111" fmla="*/ 1021 h 1383"/>
                <a:gd name="T112" fmla="*/ 4 w 1382"/>
                <a:gd name="T113" fmla="*/ 761 h 1383"/>
                <a:gd name="T114" fmla="*/ 24 w 1382"/>
                <a:gd name="T115" fmla="*/ 510 h 1383"/>
                <a:gd name="T116" fmla="*/ 123 w 1382"/>
                <a:gd name="T117" fmla="*/ 297 h 1383"/>
                <a:gd name="T118" fmla="*/ 286 w 1382"/>
                <a:gd name="T119" fmla="*/ 131 h 1383"/>
                <a:gd name="T120" fmla="*/ 496 w 1382"/>
                <a:gd name="T121" fmla="*/ 28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82" h="1383">
                  <a:moveTo>
                    <a:pt x="645" y="170"/>
                  </a:moveTo>
                  <a:lnTo>
                    <a:pt x="609" y="170"/>
                  </a:lnTo>
                  <a:lnTo>
                    <a:pt x="609" y="281"/>
                  </a:lnTo>
                  <a:lnTo>
                    <a:pt x="594" y="283"/>
                  </a:lnTo>
                  <a:lnTo>
                    <a:pt x="576" y="287"/>
                  </a:lnTo>
                  <a:lnTo>
                    <a:pt x="558" y="291"/>
                  </a:lnTo>
                  <a:lnTo>
                    <a:pt x="538" y="298"/>
                  </a:lnTo>
                  <a:lnTo>
                    <a:pt x="517" y="306"/>
                  </a:lnTo>
                  <a:lnTo>
                    <a:pt x="496" y="319"/>
                  </a:lnTo>
                  <a:lnTo>
                    <a:pt x="476" y="334"/>
                  </a:lnTo>
                  <a:lnTo>
                    <a:pt x="456" y="353"/>
                  </a:lnTo>
                  <a:lnTo>
                    <a:pt x="442" y="371"/>
                  </a:lnTo>
                  <a:lnTo>
                    <a:pt x="432" y="389"/>
                  </a:lnTo>
                  <a:lnTo>
                    <a:pt x="423" y="407"/>
                  </a:lnTo>
                  <a:lnTo>
                    <a:pt x="416" y="426"/>
                  </a:lnTo>
                  <a:lnTo>
                    <a:pt x="410" y="444"/>
                  </a:lnTo>
                  <a:lnTo>
                    <a:pt x="407" y="463"/>
                  </a:lnTo>
                  <a:lnTo>
                    <a:pt x="406" y="481"/>
                  </a:lnTo>
                  <a:lnTo>
                    <a:pt x="404" y="500"/>
                  </a:lnTo>
                  <a:lnTo>
                    <a:pt x="406" y="525"/>
                  </a:lnTo>
                  <a:lnTo>
                    <a:pt x="409" y="549"/>
                  </a:lnTo>
                  <a:lnTo>
                    <a:pt x="416" y="571"/>
                  </a:lnTo>
                  <a:lnTo>
                    <a:pt x="424" y="591"/>
                  </a:lnTo>
                  <a:lnTo>
                    <a:pt x="434" y="608"/>
                  </a:lnTo>
                  <a:lnTo>
                    <a:pt x="446" y="624"/>
                  </a:lnTo>
                  <a:lnTo>
                    <a:pt x="458" y="639"/>
                  </a:lnTo>
                  <a:lnTo>
                    <a:pt x="473" y="653"/>
                  </a:lnTo>
                  <a:lnTo>
                    <a:pt x="490" y="664"/>
                  </a:lnTo>
                  <a:lnTo>
                    <a:pt x="506" y="676"/>
                  </a:lnTo>
                  <a:lnTo>
                    <a:pt x="523" y="685"/>
                  </a:lnTo>
                  <a:lnTo>
                    <a:pt x="541" y="694"/>
                  </a:lnTo>
                  <a:lnTo>
                    <a:pt x="560" y="702"/>
                  </a:lnTo>
                  <a:lnTo>
                    <a:pt x="578" y="710"/>
                  </a:lnTo>
                  <a:lnTo>
                    <a:pt x="597" y="717"/>
                  </a:lnTo>
                  <a:lnTo>
                    <a:pt x="615" y="724"/>
                  </a:lnTo>
                  <a:lnTo>
                    <a:pt x="644" y="736"/>
                  </a:lnTo>
                  <a:lnTo>
                    <a:pt x="669" y="745"/>
                  </a:lnTo>
                  <a:lnTo>
                    <a:pt x="691" y="754"/>
                  </a:lnTo>
                  <a:lnTo>
                    <a:pt x="711" y="762"/>
                  </a:lnTo>
                  <a:lnTo>
                    <a:pt x="727" y="770"/>
                  </a:lnTo>
                  <a:lnTo>
                    <a:pt x="741" y="778"/>
                  </a:lnTo>
                  <a:lnTo>
                    <a:pt x="752" y="787"/>
                  </a:lnTo>
                  <a:lnTo>
                    <a:pt x="761" y="797"/>
                  </a:lnTo>
                  <a:lnTo>
                    <a:pt x="772" y="812"/>
                  </a:lnTo>
                  <a:lnTo>
                    <a:pt x="779" y="829"/>
                  </a:lnTo>
                  <a:lnTo>
                    <a:pt x="784" y="847"/>
                  </a:lnTo>
                  <a:lnTo>
                    <a:pt x="786" y="866"/>
                  </a:lnTo>
                  <a:lnTo>
                    <a:pt x="783" y="890"/>
                  </a:lnTo>
                  <a:lnTo>
                    <a:pt x="776" y="910"/>
                  </a:lnTo>
                  <a:lnTo>
                    <a:pt x="765" y="927"/>
                  </a:lnTo>
                  <a:lnTo>
                    <a:pt x="751" y="941"/>
                  </a:lnTo>
                  <a:lnTo>
                    <a:pt x="735" y="951"/>
                  </a:lnTo>
                  <a:lnTo>
                    <a:pt x="716" y="959"/>
                  </a:lnTo>
                  <a:lnTo>
                    <a:pt x="697" y="964"/>
                  </a:lnTo>
                  <a:lnTo>
                    <a:pt x="677" y="965"/>
                  </a:lnTo>
                  <a:lnTo>
                    <a:pt x="659" y="964"/>
                  </a:lnTo>
                  <a:lnTo>
                    <a:pt x="642" y="960"/>
                  </a:lnTo>
                  <a:lnTo>
                    <a:pt x="624" y="954"/>
                  </a:lnTo>
                  <a:lnTo>
                    <a:pt x="608" y="948"/>
                  </a:lnTo>
                  <a:lnTo>
                    <a:pt x="593" y="938"/>
                  </a:lnTo>
                  <a:lnTo>
                    <a:pt x="579" y="928"/>
                  </a:lnTo>
                  <a:lnTo>
                    <a:pt x="568" y="915"/>
                  </a:lnTo>
                  <a:lnTo>
                    <a:pt x="558" y="903"/>
                  </a:lnTo>
                  <a:lnTo>
                    <a:pt x="548" y="888"/>
                  </a:lnTo>
                  <a:lnTo>
                    <a:pt x="541" y="873"/>
                  </a:lnTo>
                  <a:lnTo>
                    <a:pt x="536" y="858"/>
                  </a:lnTo>
                  <a:lnTo>
                    <a:pt x="531" y="843"/>
                  </a:lnTo>
                  <a:lnTo>
                    <a:pt x="528" y="828"/>
                  </a:lnTo>
                  <a:lnTo>
                    <a:pt x="525" y="815"/>
                  </a:lnTo>
                  <a:lnTo>
                    <a:pt x="523" y="802"/>
                  </a:lnTo>
                  <a:lnTo>
                    <a:pt x="522" y="793"/>
                  </a:lnTo>
                  <a:lnTo>
                    <a:pt x="403" y="793"/>
                  </a:lnTo>
                  <a:lnTo>
                    <a:pt x="403" y="1067"/>
                  </a:lnTo>
                  <a:lnTo>
                    <a:pt x="521" y="1067"/>
                  </a:lnTo>
                  <a:lnTo>
                    <a:pt x="523" y="997"/>
                  </a:lnTo>
                  <a:lnTo>
                    <a:pt x="531" y="1009"/>
                  </a:lnTo>
                  <a:lnTo>
                    <a:pt x="540" y="1018"/>
                  </a:lnTo>
                  <a:lnTo>
                    <a:pt x="548" y="1028"/>
                  </a:lnTo>
                  <a:lnTo>
                    <a:pt x="558" y="1036"/>
                  </a:lnTo>
                  <a:lnTo>
                    <a:pt x="568" y="1044"/>
                  </a:lnTo>
                  <a:lnTo>
                    <a:pt x="579" y="1051"/>
                  </a:lnTo>
                  <a:lnTo>
                    <a:pt x="593" y="1058"/>
                  </a:lnTo>
                  <a:lnTo>
                    <a:pt x="609" y="1064"/>
                  </a:lnTo>
                  <a:lnTo>
                    <a:pt x="609" y="1193"/>
                  </a:lnTo>
                  <a:lnTo>
                    <a:pt x="731" y="1193"/>
                  </a:lnTo>
                  <a:lnTo>
                    <a:pt x="731" y="1078"/>
                  </a:lnTo>
                  <a:lnTo>
                    <a:pt x="750" y="1075"/>
                  </a:lnTo>
                  <a:lnTo>
                    <a:pt x="769" y="1071"/>
                  </a:lnTo>
                  <a:lnTo>
                    <a:pt x="788" y="1065"/>
                  </a:lnTo>
                  <a:lnTo>
                    <a:pt x="807" y="1058"/>
                  </a:lnTo>
                  <a:lnTo>
                    <a:pt x="825" y="1050"/>
                  </a:lnTo>
                  <a:lnTo>
                    <a:pt x="843" y="1039"/>
                  </a:lnTo>
                  <a:lnTo>
                    <a:pt x="859" y="1026"/>
                  </a:lnTo>
                  <a:lnTo>
                    <a:pt x="875" y="1011"/>
                  </a:lnTo>
                  <a:lnTo>
                    <a:pt x="888" y="996"/>
                  </a:lnTo>
                  <a:lnTo>
                    <a:pt x="900" y="979"/>
                  </a:lnTo>
                  <a:lnTo>
                    <a:pt x="910" y="960"/>
                  </a:lnTo>
                  <a:lnTo>
                    <a:pt x="918" y="942"/>
                  </a:lnTo>
                  <a:lnTo>
                    <a:pt x="925" y="921"/>
                  </a:lnTo>
                  <a:lnTo>
                    <a:pt x="929" y="899"/>
                  </a:lnTo>
                  <a:lnTo>
                    <a:pt x="933" y="877"/>
                  </a:lnTo>
                  <a:lnTo>
                    <a:pt x="934" y="855"/>
                  </a:lnTo>
                  <a:lnTo>
                    <a:pt x="933" y="838"/>
                  </a:lnTo>
                  <a:lnTo>
                    <a:pt x="932" y="821"/>
                  </a:lnTo>
                  <a:lnTo>
                    <a:pt x="928" y="804"/>
                  </a:lnTo>
                  <a:lnTo>
                    <a:pt x="925" y="786"/>
                  </a:lnTo>
                  <a:lnTo>
                    <a:pt x="920" y="769"/>
                  </a:lnTo>
                  <a:lnTo>
                    <a:pt x="913" y="753"/>
                  </a:lnTo>
                  <a:lnTo>
                    <a:pt x="906" y="739"/>
                  </a:lnTo>
                  <a:lnTo>
                    <a:pt x="898" y="725"/>
                  </a:lnTo>
                  <a:lnTo>
                    <a:pt x="890" y="715"/>
                  </a:lnTo>
                  <a:lnTo>
                    <a:pt x="882" y="705"/>
                  </a:lnTo>
                  <a:lnTo>
                    <a:pt x="873" y="695"/>
                  </a:lnTo>
                  <a:lnTo>
                    <a:pt x="864" y="686"/>
                  </a:lnTo>
                  <a:lnTo>
                    <a:pt x="853" y="678"/>
                  </a:lnTo>
                  <a:lnTo>
                    <a:pt x="842" y="670"/>
                  </a:lnTo>
                  <a:lnTo>
                    <a:pt x="830" y="663"/>
                  </a:lnTo>
                  <a:lnTo>
                    <a:pt x="818" y="655"/>
                  </a:lnTo>
                  <a:lnTo>
                    <a:pt x="804" y="648"/>
                  </a:lnTo>
                  <a:lnTo>
                    <a:pt x="790" y="641"/>
                  </a:lnTo>
                  <a:lnTo>
                    <a:pt x="775" y="635"/>
                  </a:lnTo>
                  <a:lnTo>
                    <a:pt x="760" y="629"/>
                  </a:lnTo>
                  <a:lnTo>
                    <a:pt x="743" y="622"/>
                  </a:lnTo>
                  <a:lnTo>
                    <a:pt x="727" y="615"/>
                  </a:lnTo>
                  <a:lnTo>
                    <a:pt x="708" y="607"/>
                  </a:lnTo>
                  <a:lnTo>
                    <a:pt x="690" y="600"/>
                  </a:lnTo>
                  <a:lnTo>
                    <a:pt x="662" y="589"/>
                  </a:lnTo>
                  <a:lnTo>
                    <a:pt x="637" y="578"/>
                  </a:lnTo>
                  <a:lnTo>
                    <a:pt x="614" y="566"/>
                  </a:lnTo>
                  <a:lnTo>
                    <a:pt x="593" y="554"/>
                  </a:lnTo>
                  <a:lnTo>
                    <a:pt x="576" y="540"/>
                  </a:lnTo>
                  <a:lnTo>
                    <a:pt x="563" y="524"/>
                  </a:lnTo>
                  <a:lnTo>
                    <a:pt x="555" y="505"/>
                  </a:lnTo>
                  <a:lnTo>
                    <a:pt x="552" y="483"/>
                  </a:lnTo>
                  <a:lnTo>
                    <a:pt x="553" y="470"/>
                  </a:lnTo>
                  <a:lnTo>
                    <a:pt x="558" y="455"/>
                  </a:lnTo>
                  <a:lnTo>
                    <a:pt x="566" y="441"/>
                  </a:lnTo>
                  <a:lnTo>
                    <a:pt x="576" y="427"/>
                  </a:lnTo>
                  <a:lnTo>
                    <a:pt x="590" y="417"/>
                  </a:lnTo>
                  <a:lnTo>
                    <a:pt x="607" y="407"/>
                  </a:lnTo>
                  <a:lnTo>
                    <a:pt x="628" y="402"/>
                  </a:lnTo>
                  <a:lnTo>
                    <a:pt x="651" y="399"/>
                  </a:lnTo>
                  <a:lnTo>
                    <a:pt x="670" y="401"/>
                  </a:lnTo>
                  <a:lnTo>
                    <a:pt x="688" y="403"/>
                  </a:lnTo>
                  <a:lnTo>
                    <a:pt x="703" y="407"/>
                  </a:lnTo>
                  <a:lnTo>
                    <a:pt x="716" y="413"/>
                  </a:lnTo>
                  <a:lnTo>
                    <a:pt x="727" y="420"/>
                  </a:lnTo>
                  <a:lnTo>
                    <a:pt x="736" y="426"/>
                  </a:lnTo>
                  <a:lnTo>
                    <a:pt x="744" y="433"/>
                  </a:lnTo>
                  <a:lnTo>
                    <a:pt x="750" y="439"/>
                  </a:lnTo>
                  <a:lnTo>
                    <a:pt x="761" y="452"/>
                  </a:lnTo>
                  <a:lnTo>
                    <a:pt x="771" y="466"/>
                  </a:lnTo>
                  <a:lnTo>
                    <a:pt x="779" y="482"/>
                  </a:lnTo>
                  <a:lnTo>
                    <a:pt x="784" y="497"/>
                  </a:lnTo>
                  <a:lnTo>
                    <a:pt x="789" y="512"/>
                  </a:lnTo>
                  <a:lnTo>
                    <a:pt x="792" y="528"/>
                  </a:lnTo>
                  <a:lnTo>
                    <a:pt x="795" y="542"/>
                  </a:lnTo>
                  <a:lnTo>
                    <a:pt x="797" y="556"/>
                  </a:lnTo>
                  <a:lnTo>
                    <a:pt x="918" y="556"/>
                  </a:lnTo>
                  <a:lnTo>
                    <a:pt x="918" y="297"/>
                  </a:lnTo>
                  <a:lnTo>
                    <a:pt x="799" y="297"/>
                  </a:lnTo>
                  <a:lnTo>
                    <a:pt x="797" y="351"/>
                  </a:lnTo>
                  <a:lnTo>
                    <a:pt x="790" y="342"/>
                  </a:lnTo>
                  <a:lnTo>
                    <a:pt x="784" y="335"/>
                  </a:lnTo>
                  <a:lnTo>
                    <a:pt x="777" y="327"/>
                  </a:lnTo>
                  <a:lnTo>
                    <a:pt x="771" y="320"/>
                  </a:lnTo>
                  <a:lnTo>
                    <a:pt x="762" y="314"/>
                  </a:lnTo>
                  <a:lnTo>
                    <a:pt x="753" y="308"/>
                  </a:lnTo>
                  <a:lnTo>
                    <a:pt x="743" y="303"/>
                  </a:lnTo>
                  <a:lnTo>
                    <a:pt x="731" y="297"/>
                  </a:lnTo>
                  <a:lnTo>
                    <a:pt x="731" y="170"/>
                  </a:lnTo>
                  <a:lnTo>
                    <a:pt x="645" y="170"/>
                  </a:lnTo>
                  <a:lnTo>
                    <a:pt x="555" y="14"/>
                  </a:lnTo>
                  <a:lnTo>
                    <a:pt x="571" y="10"/>
                  </a:lnTo>
                  <a:lnTo>
                    <a:pt x="589" y="8"/>
                  </a:lnTo>
                  <a:lnTo>
                    <a:pt x="605" y="6"/>
                  </a:lnTo>
                  <a:lnTo>
                    <a:pt x="622" y="3"/>
                  </a:lnTo>
                  <a:lnTo>
                    <a:pt x="639" y="2"/>
                  </a:lnTo>
                  <a:lnTo>
                    <a:pt x="657" y="1"/>
                  </a:lnTo>
                  <a:lnTo>
                    <a:pt x="674" y="0"/>
                  </a:lnTo>
                  <a:lnTo>
                    <a:pt x="691" y="0"/>
                  </a:lnTo>
                  <a:lnTo>
                    <a:pt x="761" y="3"/>
                  </a:lnTo>
                  <a:lnTo>
                    <a:pt x="830" y="14"/>
                  </a:lnTo>
                  <a:lnTo>
                    <a:pt x="896" y="31"/>
                  </a:lnTo>
                  <a:lnTo>
                    <a:pt x="959" y="54"/>
                  </a:lnTo>
                  <a:lnTo>
                    <a:pt x="1020" y="83"/>
                  </a:lnTo>
                  <a:lnTo>
                    <a:pt x="1077" y="118"/>
                  </a:lnTo>
                  <a:lnTo>
                    <a:pt x="1131" y="158"/>
                  </a:lnTo>
                  <a:lnTo>
                    <a:pt x="1179" y="203"/>
                  </a:lnTo>
                  <a:lnTo>
                    <a:pt x="1224" y="251"/>
                  </a:lnTo>
                  <a:lnTo>
                    <a:pt x="1263" y="305"/>
                  </a:lnTo>
                  <a:lnTo>
                    <a:pt x="1299" y="361"/>
                  </a:lnTo>
                  <a:lnTo>
                    <a:pt x="1328" y="422"/>
                  </a:lnTo>
                  <a:lnTo>
                    <a:pt x="1351" y="486"/>
                  </a:lnTo>
                  <a:lnTo>
                    <a:pt x="1368" y="551"/>
                  </a:lnTo>
                  <a:lnTo>
                    <a:pt x="1379" y="621"/>
                  </a:lnTo>
                  <a:lnTo>
                    <a:pt x="1382" y="691"/>
                  </a:lnTo>
                  <a:lnTo>
                    <a:pt x="1379" y="761"/>
                  </a:lnTo>
                  <a:lnTo>
                    <a:pt x="1368" y="830"/>
                  </a:lnTo>
                  <a:lnTo>
                    <a:pt x="1351" y="897"/>
                  </a:lnTo>
                  <a:lnTo>
                    <a:pt x="1328" y="960"/>
                  </a:lnTo>
                  <a:lnTo>
                    <a:pt x="1299" y="1021"/>
                  </a:lnTo>
                  <a:lnTo>
                    <a:pt x="1263" y="1078"/>
                  </a:lnTo>
                  <a:lnTo>
                    <a:pt x="1224" y="1131"/>
                  </a:lnTo>
                  <a:lnTo>
                    <a:pt x="1179" y="1180"/>
                  </a:lnTo>
                  <a:lnTo>
                    <a:pt x="1131" y="1225"/>
                  </a:lnTo>
                  <a:lnTo>
                    <a:pt x="1077" y="1264"/>
                  </a:lnTo>
                  <a:lnTo>
                    <a:pt x="1020" y="1299"/>
                  </a:lnTo>
                  <a:lnTo>
                    <a:pt x="959" y="1329"/>
                  </a:lnTo>
                  <a:lnTo>
                    <a:pt x="896" y="1352"/>
                  </a:lnTo>
                  <a:lnTo>
                    <a:pt x="830" y="1369"/>
                  </a:lnTo>
                  <a:lnTo>
                    <a:pt x="761" y="1379"/>
                  </a:lnTo>
                  <a:lnTo>
                    <a:pt x="691" y="1383"/>
                  </a:lnTo>
                  <a:lnTo>
                    <a:pt x="621" y="1379"/>
                  </a:lnTo>
                  <a:lnTo>
                    <a:pt x="552" y="1369"/>
                  </a:lnTo>
                  <a:lnTo>
                    <a:pt x="486" y="1352"/>
                  </a:lnTo>
                  <a:lnTo>
                    <a:pt x="423" y="1329"/>
                  </a:lnTo>
                  <a:lnTo>
                    <a:pt x="362" y="1299"/>
                  </a:lnTo>
                  <a:lnTo>
                    <a:pt x="305" y="1264"/>
                  </a:lnTo>
                  <a:lnTo>
                    <a:pt x="251" y="1225"/>
                  </a:lnTo>
                  <a:lnTo>
                    <a:pt x="203" y="1180"/>
                  </a:lnTo>
                  <a:lnTo>
                    <a:pt x="158" y="1131"/>
                  </a:lnTo>
                  <a:lnTo>
                    <a:pt x="119" y="1078"/>
                  </a:lnTo>
                  <a:lnTo>
                    <a:pt x="83" y="1021"/>
                  </a:lnTo>
                  <a:lnTo>
                    <a:pt x="54" y="960"/>
                  </a:lnTo>
                  <a:lnTo>
                    <a:pt x="31" y="897"/>
                  </a:lnTo>
                  <a:lnTo>
                    <a:pt x="14" y="830"/>
                  </a:lnTo>
                  <a:lnTo>
                    <a:pt x="4" y="761"/>
                  </a:lnTo>
                  <a:lnTo>
                    <a:pt x="0" y="691"/>
                  </a:lnTo>
                  <a:lnTo>
                    <a:pt x="2" y="629"/>
                  </a:lnTo>
                  <a:lnTo>
                    <a:pt x="11" y="569"/>
                  </a:lnTo>
                  <a:lnTo>
                    <a:pt x="24" y="510"/>
                  </a:lnTo>
                  <a:lnTo>
                    <a:pt x="43" y="452"/>
                  </a:lnTo>
                  <a:lnTo>
                    <a:pt x="65" y="398"/>
                  </a:lnTo>
                  <a:lnTo>
                    <a:pt x="92" y="346"/>
                  </a:lnTo>
                  <a:lnTo>
                    <a:pt x="123" y="297"/>
                  </a:lnTo>
                  <a:lnTo>
                    <a:pt x="159" y="250"/>
                  </a:lnTo>
                  <a:lnTo>
                    <a:pt x="198" y="207"/>
                  </a:lnTo>
                  <a:lnTo>
                    <a:pt x="241" y="167"/>
                  </a:lnTo>
                  <a:lnTo>
                    <a:pt x="286" y="131"/>
                  </a:lnTo>
                  <a:lnTo>
                    <a:pt x="335" y="99"/>
                  </a:lnTo>
                  <a:lnTo>
                    <a:pt x="386" y="70"/>
                  </a:lnTo>
                  <a:lnTo>
                    <a:pt x="440" y="47"/>
                  </a:lnTo>
                  <a:lnTo>
                    <a:pt x="496" y="28"/>
                  </a:lnTo>
                  <a:lnTo>
                    <a:pt x="555" y="14"/>
                  </a:lnTo>
                  <a:lnTo>
                    <a:pt x="645" y="170"/>
                  </a:lnTo>
                  <a:close/>
                </a:path>
              </a:pathLst>
            </a:custGeom>
            <a:solidFill>
              <a:schemeClr val="tx1"/>
            </a:solidFill>
            <a:ln>
              <a:noFill/>
            </a:ln>
          </p:spPr>
          <p:txBody>
            <a:bodyPr vert="horz" wrap="square" lIns="91392" tIns="45696" rIns="91392" bIns="45696" numCol="1" anchor="t" anchorCtr="0" compatLnSpc="1">
              <a:prstTxWarp prst="textNoShape">
                <a:avLst/>
              </a:prstTxWarp>
            </a:bodyPr>
            <a:lstStyle/>
            <a:p>
              <a:endParaRPr lang="en-US" dirty="0">
                <a:latin typeface="+mj-lt"/>
              </a:endParaRPr>
            </a:p>
          </p:txBody>
        </p:sp>
        <p:sp>
          <p:nvSpPr>
            <p:cNvPr id="14" name="Hexagon 13">
              <a:extLst>
                <a:ext uri="{FF2B5EF4-FFF2-40B4-BE49-F238E27FC236}">
                  <a16:creationId xmlns:a16="http://schemas.microsoft.com/office/drawing/2014/main" id="{61549533-F122-3F5F-5762-F02D81B79C6A}"/>
                </a:ext>
              </a:extLst>
            </p:cNvPr>
            <p:cNvSpPr/>
            <p:nvPr/>
          </p:nvSpPr>
          <p:spPr>
            <a:xfrm>
              <a:off x="3526133" y="3984395"/>
              <a:ext cx="1981721" cy="1612715"/>
            </a:xfrm>
            <a:prstGeom prst="hexagon">
              <a:avLst/>
            </a:prstGeom>
            <a:solidFill>
              <a:schemeClr val="accent5">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2398" dirty="0">
                  <a:solidFill>
                    <a:schemeClr val="tx1"/>
                  </a:solidFill>
                  <a:latin typeface="+mj-lt"/>
                  <a:cs typeface="Arial" panose="020B0604020202020204" pitchFamily="34" charset="0"/>
                </a:rPr>
                <a:t>1,905</a:t>
              </a:r>
              <a:r>
                <a:rPr lang="en-US" sz="1600" dirty="0">
                  <a:solidFill>
                    <a:schemeClr val="tx1"/>
                  </a:solidFill>
                  <a:latin typeface="+mj-lt"/>
                  <a:cs typeface="Arial" panose="020B0604020202020204" pitchFamily="34" charset="0"/>
                </a:rPr>
                <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research</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guests </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annually</a:t>
              </a:r>
            </a:p>
          </p:txBody>
        </p:sp>
        <p:sp>
          <p:nvSpPr>
            <p:cNvPr id="15" name="Hexagon 14">
              <a:extLst>
                <a:ext uri="{FF2B5EF4-FFF2-40B4-BE49-F238E27FC236}">
                  <a16:creationId xmlns:a16="http://schemas.microsoft.com/office/drawing/2014/main" id="{445B10AB-6F59-5F4C-05AC-54E1181EF731}"/>
                </a:ext>
              </a:extLst>
            </p:cNvPr>
            <p:cNvSpPr/>
            <p:nvPr/>
          </p:nvSpPr>
          <p:spPr>
            <a:xfrm>
              <a:off x="3531765" y="2376305"/>
              <a:ext cx="1981721" cy="1612715"/>
            </a:xfrm>
            <a:prstGeom prst="hexagon">
              <a:avLst/>
            </a:prstGeom>
            <a:solidFill>
              <a:schemeClr val="accent1">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1600" dirty="0">
                  <a:solidFill>
                    <a:schemeClr val="tx1"/>
                  </a:solidFill>
                  <a:latin typeface="+mj-lt"/>
                  <a:cs typeface="Arial" panose="020B0604020202020204" pitchFamily="34" charset="0"/>
                </a:rPr>
                <a:t>Nuclear Physics </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Research </a:t>
              </a:r>
            </a:p>
          </p:txBody>
        </p:sp>
        <p:sp>
          <p:nvSpPr>
            <p:cNvPr id="16" name="Hexagon 15">
              <a:extLst>
                <a:ext uri="{FF2B5EF4-FFF2-40B4-BE49-F238E27FC236}">
                  <a16:creationId xmlns:a16="http://schemas.microsoft.com/office/drawing/2014/main" id="{AF222229-80C3-28F4-27FD-8D221E462B19}"/>
                </a:ext>
              </a:extLst>
            </p:cNvPr>
            <p:cNvSpPr/>
            <p:nvPr/>
          </p:nvSpPr>
          <p:spPr>
            <a:xfrm>
              <a:off x="362427" y="3984395"/>
              <a:ext cx="1981721" cy="1612715"/>
            </a:xfrm>
            <a:prstGeom prst="hexagon">
              <a:avLst/>
            </a:prstGeom>
            <a:solidFill>
              <a:schemeClr val="accent5">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pPr>
              <a:r>
                <a:rPr lang="en-US" sz="2398" dirty="0">
                  <a:solidFill>
                    <a:schemeClr val="tx1"/>
                  </a:solidFill>
                  <a:latin typeface="+mj-lt"/>
                  <a:cs typeface="Arial" panose="020B0604020202020204" pitchFamily="34" charset="0"/>
                </a:rPr>
                <a:t>$206M </a:t>
              </a:r>
              <a:br>
                <a:rPr lang="en-US" sz="2398"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FY23</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expenditures</a:t>
              </a:r>
            </a:p>
          </p:txBody>
        </p:sp>
        <p:sp>
          <p:nvSpPr>
            <p:cNvPr id="17" name="Hexagon 16">
              <a:extLst>
                <a:ext uri="{FF2B5EF4-FFF2-40B4-BE49-F238E27FC236}">
                  <a16:creationId xmlns:a16="http://schemas.microsoft.com/office/drawing/2014/main" id="{8F4152C7-C872-AD55-813C-2B1F1A93B55D}"/>
                </a:ext>
              </a:extLst>
            </p:cNvPr>
            <p:cNvSpPr/>
            <p:nvPr/>
          </p:nvSpPr>
          <p:spPr>
            <a:xfrm>
              <a:off x="5107986" y="3178037"/>
              <a:ext cx="1981721" cy="1612715"/>
            </a:xfrm>
            <a:prstGeom prst="hexagon">
              <a:avLst/>
            </a:prstGeom>
            <a:solidFill>
              <a:schemeClr val="accent1">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1600" dirty="0">
                  <a:solidFill>
                    <a:schemeClr val="tx1"/>
                  </a:solidFill>
                  <a:cs typeface="Arial" panose="020B0604020202020204" pitchFamily="34" charset="0"/>
                </a:rPr>
                <a:t>Two National User</a:t>
              </a:r>
              <a:br>
                <a:rPr lang="en-US" sz="1600" dirty="0">
                  <a:solidFill>
                    <a:schemeClr val="tx1"/>
                  </a:solidFill>
                  <a:cs typeface="Arial" panose="020B0604020202020204" pitchFamily="34" charset="0"/>
                </a:rPr>
              </a:br>
              <a:r>
                <a:rPr lang="en-US" sz="1600" dirty="0">
                  <a:solidFill>
                    <a:schemeClr val="tx1"/>
                  </a:solidFill>
                  <a:cs typeface="Arial" panose="020B0604020202020204" pitchFamily="34" charset="0"/>
                </a:rPr>
                <a:t>Facilities:</a:t>
              </a:r>
              <a:br>
                <a:rPr lang="en-US" sz="1600" dirty="0">
                  <a:solidFill>
                    <a:schemeClr val="tx1"/>
                  </a:solidFill>
                  <a:cs typeface="Arial" panose="020B0604020202020204" pitchFamily="34" charset="0"/>
                </a:rPr>
              </a:br>
              <a:r>
                <a:rPr lang="en-US" sz="1600" dirty="0">
                  <a:solidFill>
                    <a:schemeClr val="tx1"/>
                  </a:solidFill>
                  <a:cs typeface="Arial" panose="020B0604020202020204" pitchFamily="34" charset="0"/>
                </a:rPr>
                <a:t>CEBAF &amp; HPDF</a:t>
              </a:r>
            </a:p>
          </p:txBody>
        </p:sp>
        <p:sp>
          <p:nvSpPr>
            <p:cNvPr id="18" name="Hexagon 17">
              <a:extLst>
                <a:ext uri="{FF2B5EF4-FFF2-40B4-BE49-F238E27FC236}">
                  <a16:creationId xmlns:a16="http://schemas.microsoft.com/office/drawing/2014/main" id="{166CF81E-249F-95AD-566E-912168102848}"/>
                </a:ext>
              </a:extLst>
            </p:cNvPr>
            <p:cNvSpPr/>
            <p:nvPr/>
          </p:nvSpPr>
          <p:spPr>
            <a:xfrm>
              <a:off x="5107986" y="4793415"/>
              <a:ext cx="1981721" cy="1612715"/>
            </a:xfrm>
            <a:prstGeom prst="hexagon">
              <a:avLst/>
            </a:prstGeom>
            <a:solidFill>
              <a:schemeClr val="accent1">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1600" dirty="0">
                  <a:solidFill>
                    <a:schemeClr val="tx1"/>
                  </a:solidFill>
                  <a:latin typeface="+mj-lt"/>
                  <a:cs typeface="Arial" panose="020B0604020202020204" pitchFamily="34" charset="0"/>
                </a:rPr>
                <a:t>Systems </a:t>
              </a:r>
            </a:p>
            <a:p>
              <a:pPr algn="ctr">
                <a:lnSpc>
                  <a:spcPct val="90000"/>
                </a:lnSpc>
              </a:pPr>
              <a:r>
                <a:rPr lang="en-US" sz="1600" dirty="0">
                  <a:solidFill>
                    <a:schemeClr val="tx1"/>
                  </a:solidFill>
                  <a:latin typeface="+mj-lt"/>
                  <a:cs typeface="Arial" panose="020B0604020202020204" pitchFamily="34" charset="0"/>
                </a:rPr>
                <a:t>Engineering</a:t>
              </a:r>
            </a:p>
          </p:txBody>
        </p:sp>
        <p:sp>
          <p:nvSpPr>
            <p:cNvPr id="19" name="Hexagon 18">
              <a:extLst>
                <a:ext uri="{FF2B5EF4-FFF2-40B4-BE49-F238E27FC236}">
                  <a16:creationId xmlns:a16="http://schemas.microsoft.com/office/drawing/2014/main" id="{632F248D-E77F-137E-C4CD-FD61798B040D}"/>
                </a:ext>
              </a:extLst>
            </p:cNvPr>
            <p:cNvSpPr/>
            <p:nvPr/>
          </p:nvSpPr>
          <p:spPr>
            <a:xfrm>
              <a:off x="6689839" y="3984395"/>
              <a:ext cx="1981721" cy="1612715"/>
            </a:xfrm>
            <a:prstGeom prst="hexagon">
              <a:avLst/>
            </a:prstGeom>
            <a:solidFill>
              <a:schemeClr val="accent1">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1600" dirty="0">
                  <a:solidFill>
                    <a:schemeClr val="tx1"/>
                  </a:solidFill>
                  <a:latin typeface="+mj-lt"/>
                  <a:cs typeface="Arial" panose="020B0604020202020204" pitchFamily="34" charset="0"/>
                </a:rPr>
                <a:t>Mechanical</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Engineering &amp;</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Design</a:t>
              </a:r>
            </a:p>
          </p:txBody>
        </p:sp>
        <p:sp>
          <p:nvSpPr>
            <p:cNvPr id="20" name="Hexagon 19">
              <a:extLst>
                <a:ext uri="{FF2B5EF4-FFF2-40B4-BE49-F238E27FC236}">
                  <a16:creationId xmlns:a16="http://schemas.microsoft.com/office/drawing/2014/main" id="{2861970D-4C21-456A-AABF-43327D1FDB7D}"/>
                </a:ext>
              </a:extLst>
            </p:cNvPr>
            <p:cNvSpPr/>
            <p:nvPr/>
          </p:nvSpPr>
          <p:spPr>
            <a:xfrm>
              <a:off x="1943148" y="4793415"/>
              <a:ext cx="1981721" cy="1612715"/>
            </a:xfrm>
            <a:prstGeom prst="hexagon">
              <a:avLst/>
            </a:prstGeom>
            <a:solidFill>
              <a:schemeClr val="accent5">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2398" dirty="0">
                  <a:solidFill>
                    <a:schemeClr val="tx1"/>
                  </a:solidFill>
                  <a:latin typeface="+mj-lt"/>
                  <a:cs typeface="Arial" panose="020B0604020202020204" pitchFamily="34" charset="0"/>
                </a:rPr>
                <a:t>$200M </a:t>
              </a:r>
              <a:r>
                <a:rPr lang="en-US" sz="1600" dirty="0">
                  <a:solidFill>
                    <a:schemeClr val="tx1"/>
                  </a:solidFill>
                  <a:latin typeface="+mj-lt"/>
                  <a:cs typeface="Arial" panose="020B0604020202020204" pitchFamily="34" charset="0"/>
                </a:rPr>
                <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modernization </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investment</a:t>
              </a:r>
            </a:p>
          </p:txBody>
        </p:sp>
        <p:sp>
          <p:nvSpPr>
            <p:cNvPr id="21" name="Hexagon 20">
              <a:extLst>
                <a:ext uri="{FF2B5EF4-FFF2-40B4-BE49-F238E27FC236}">
                  <a16:creationId xmlns:a16="http://schemas.microsoft.com/office/drawing/2014/main" id="{623333BA-5938-26A1-7F8B-AC274B7C0B49}"/>
                </a:ext>
              </a:extLst>
            </p:cNvPr>
            <p:cNvSpPr/>
            <p:nvPr/>
          </p:nvSpPr>
          <p:spPr>
            <a:xfrm>
              <a:off x="1944280" y="3178037"/>
              <a:ext cx="1981721" cy="1612715"/>
            </a:xfrm>
            <a:prstGeom prst="hexagon">
              <a:avLst/>
            </a:prstGeom>
            <a:solidFill>
              <a:schemeClr val="accent5">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2398" dirty="0">
                  <a:solidFill>
                    <a:schemeClr val="tx1"/>
                  </a:solidFill>
                  <a:latin typeface="+mj-lt"/>
                  <a:cs typeface="Arial" panose="020B0604020202020204" pitchFamily="34" charset="0"/>
                </a:rPr>
                <a:t>938</a:t>
              </a:r>
              <a:br>
                <a:rPr lang="en-US" sz="2398"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employees</a:t>
              </a:r>
            </a:p>
          </p:txBody>
        </p:sp>
        <p:sp>
          <p:nvSpPr>
            <p:cNvPr id="22" name="Hexagon 21">
              <a:extLst>
                <a:ext uri="{FF2B5EF4-FFF2-40B4-BE49-F238E27FC236}">
                  <a16:creationId xmlns:a16="http://schemas.microsoft.com/office/drawing/2014/main" id="{4DE6E574-0121-D7E2-276C-8330CDAFFC2A}"/>
                </a:ext>
              </a:extLst>
            </p:cNvPr>
            <p:cNvSpPr/>
            <p:nvPr/>
          </p:nvSpPr>
          <p:spPr>
            <a:xfrm>
              <a:off x="6689839" y="2376305"/>
              <a:ext cx="1981721" cy="1612715"/>
            </a:xfrm>
            <a:prstGeom prst="hexagon">
              <a:avLst/>
            </a:prstGeom>
            <a:solidFill>
              <a:schemeClr val="accent1">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1600" dirty="0">
                  <a:solidFill>
                    <a:schemeClr val="tx1"/>
                  </a:solidFill>
                  <a:latin typeface="+mj-lt"/>
                  <a:cs typeface="Arial" panose="020B0604020202020204" pitchFamily="34" charset="0"/>
                </a:rPr>
                <a:t>Advanced</a:t>
              </a:r>
            </a:p>
            <a:p>
              <a:pPr algn="ctr">
                <a:lnSpc>
                  <a:spcPct val="90000"/>
                </a:lnSpc>
              </a:pPr>
              <a:r>
                <a:rPr lang="en-US" sz="1600" dirty="0">
                  <a:solidFill>
                    <a:schemeClr val="tx1"/>
                  </a:solidFill>
                  <a:latin typeface="+mj-lt"/>
                  <a:cs typeface="Arial" panose="020B0604020202020204" pitchFamily="34" charset="0"/>
                </a:rPr>
                <a:t>Computer Science,</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Visualization, &amp;	</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Data</a:t>
              </a:r>
            </a:p>
          </p:txBody>
        </p:sp>
        <p:sp>
          <p:nvSpPr>
            <p:cNvPr id="23" name="Hexagon 22">
              <a:extLst>
                <a:ext uri="{FF2B5EF4-FFF2-40B4-BE49-F238E27FC236}">
                  <a16:creationId xmlns:a16="http://schemas.microsoft.com/office/drawing/2014/main" id="{E9E5E79C-0024-2BA6-3139-ED23D3A403F6}"/>
                </a:ext>
              </a:extLst>
            </p:cNvPr>
            <p:cNvSpPr/>
            <p:nvPr/>
          </p:nvSpPr>
          <p:spPr>
            <a:xfrm>
              <a:off x="8269706" y="3178037"/>
              <a:ext cx="1981721" cy="1612715"/>
            </a:xfrm>
            <a:prstGeom prst="hexagon">
              <a:avLst/>
            </a:prstGeom>
            <a:solidFill>
              <a:schemeClr val="accent1">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1600" dirty="0">
                  <a:solidFill>
                    <a:schemeClr val="tx1"/>
                  </a:solidFill>
                  <a:latin typeface="+mj-lt"/>
                  <a:cs typeface="Arial" panose="020B0604020202020204" pitchFamily="34" charset="0"/>
                </a:rPr>
                <a:t> Accelerator</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Science &amp; </a:t>
              </a:r>
            </a:p>
            <a:p>
              <a:pPr algn="ctr">
                <a:lnSpc>
                  <a:spcPct val="90000"/>
                </a:lnSpc>
              </a:pPr>
              <a:r>
                <a:rPr lang="en-US" sz="1600" dirty="0">
                  <a:solidFill>
                    <a:schemeClr val="tx1"/>
                  </a:solidFill>
                  <a:latin typeface="+mj-lt"/>
                  <a:cs typeface="Arial" panose="020B0604020202020204" pitchFamily="34" charset="0"/>
                </a:rPr>
                <a:t>Technology</a:t>
              </a:r>
            </a:p>
          </p:txBody>
        </p:sp>
        <p:sp>
          <p:nvSpPr>
            <p:cNvPr id="24" name="Hexagon 23">
              <a:extLst>
                <a:ext uri="{FF2B5EF4-FFF2-40B4-BE49-F238E27FC236}">
                  <a16:creationId xmlns:a16="http://schemas.microsoft.com/office/drawing/2014/main" id="{69D235F5-278B-9B16-DFE6-7E460F4FF104}"/>
                </a:ext>
              </a:extLst>
            </p:cNvPr>
            <p:cNvSpPr/>
            <p:nvPr/>
          </p:nvSpPr>
          <p:spPr>
            <a:xfrm>
              <a:off x="8269706" y="1560105"/>
              <a:ext cx="1981721" cy="1612715"/>
            </a:xfrm>
            <a:prstGeom prst="hexagon">
              <a:avLst/>
            </a:prstGeom>
            <a:solidFill>
              <a:schemeClr val="accent2">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2398" dirty="0">
                  <a:solidFill>
                    <a:schemeClr val="tx1"/>
                  </a:solidFill>
                  <a:latin typeface="+mj-lt"/>
                  <a:cs typeface="Arial" panose="020B0604020202020204" pitchFamily="34" charset="0"/>
                </a:rPr>
                <a:t>2444</a:t>
              </a:r>
              <a:r>
                <a:rPr lang="en-US" sz="1600" dirty="0">
                  <a:solidFill>
                    <a:schemeClr val="tx1"/>
                  </a:solidFill>
                  <a:latin typeface="+mj-lt"/>
                  <a:cs typeface="Arial" panose="020B0604020202020204" pitchFamily="34" charset="0"/>
                </a:rPr>
                <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Journal articles </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published </a:t>
              </a:r>
              <a:br>
                <a:rPr lang="en-US" sz="1600" dirty="0">
                  <a:solidFill>
                    <a:schemeClr val="tx1"/>
                  </a:solidFill>
                  <a:latin typeface="+mj-lt"/>
                  <a:cs typeface="Arial" panose="020B0604020202020204" pitchFamily="34" charset="0"/>
                </a:rPr>
              </a:br>
              <a:endParaRPr lang="en-US" sz="1600" dirty="0">
                <a:solidFill>
                  <a:schemeClr val="tx1"/>
                </a:solidFill>
                <a:latin typeface="+mj-lt"/>
                <a:cs typeface="Arial" panose="020B0604020202020204" pitchFamily="34" charset="0"/>
              </a:endParaRPr>
            </a:p>
          </p:txBody>
        </p:sp>
        <p:sp>
          <p:nvSpPr>
            <p:cNvPr id="25" name="Hexagon 24">
              <a:extLst>
                <a:ext uri="{FF2B5EF4-FFF2-40B4-BE49-F238E27FC236}">
                  <a16:creationId xmlns:a16="http://schemas.microsoft.com/office/drawing/2014/main" id="{B6533B48-EA96-E6B9-F9B2-CD941EAF8A82}"/>
                </a:ext>
              </a:extLst>
            </p:cNvPr>
            <p:cNvSpPr/>
            <p:nvPr/>
          </p:nvSpPr>
          <p:spPr>
            <a:xfrm>
              <a:off x="9853543" y="758964"/>
              <a:ext cx="1981721" cy="1612715"/>
            </a:xfrm>
            <a:prstGeom prst="hexagon">
              <a:avLst/>
            </a:prstGeom>
            <a:solidFill>
              <a:schemeClr val="accent2">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2398" dirty="0">
                  <a:solidFill>
                    <a:schemeClr val="tx1"/>
                  </a:solidFill>
                  <a:latin typeface="+mj-lt"/>
                  <a:cs typeface="Arial" panose="020B0604020202020204" pitchFamily="34" charset="0"/>
                </a:rPr>
                <a:t>187</a:t>
              </a:r>
              <a:r>
                <a:rPr lang="en-US" sz="1600" dirty="0">
                  <a:solidFill>
                    <a:schemeClr val="tx1"/>
                  </a:solidFill>
                  <a:latin typeface="+mj-lt"/>
                  <a:cs typeface="Arial" panose="020B0604020202020204" pitchFamily="34" charset="0"/>
                </a:rPr>
                <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Patents granted</a:t>
              </a:r>
            </a:p>
          </p:txBody>
        </p:sp>
        <p:sp>
          <p:nvSpPr>
            <p:cNvPr id="26" name="Hexagon 25">
              <a:extLst>
                <a:ext uri="{FF2B5EF4-FFF2-40B4-BE49-F238E27FC236}">
                  <a16:creationId xmlns:a16="http://schemas.microsoft.com/office/drawing/2014/main" id="{3D197022-436E-FCBF-C32C-0624D807F309}"/>
                </a:ext>
              </a:extLst>
            </p:cNvPr>
            <p:cNvSpPr/>
            <p:nvPr/>
          </p:nvSpPr>
          <p:spPr>
            <a:xfrm>
              <a:off x="9853543" y="2369308"/>
              <a:ext cx="1981721" cy="1612715"/>
            </a:xfrm>
            <a:prstGeom prst="hexagon">
              <a:avLst/>
            </a:prstGeom>
            <a:solidFill>
              <a:schemeClr val="accent2">
                <a:lumMod val="40000"/>
                <a:lumOff val="6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18810" anchor="ctr"/>
            <a:lstStyle/>
            <a:p>
              <a:pPr algn="ctr">
                <a:lnSpc>
                  <a:spcPct val="90000"/>
                </a:lnSpc>
              </a:pPr>
              <a:r>
                <a:rPr lang="en-US" sz="2398" dirty="0">
                  <a:solidFill>
                    <a:schemeClr val="tx1"/>
                  </a:solidFill>
                  <a:latin typeface="+mj-lt"/>
                  <a:cs typeface="Arial" panose="020B0604020202020204" pitchFamily="34" charset="0"/>
                </a:rPr>
                <a:t>755</a:t>
              </a:r>
              <a:r>
                <a:rPr lang="en-US" sz="1600" dirty="0">
                  <a:solidFill>
                    <a:schemeClr val="tx1"/>
                  </a:solidFill>
                  <a:latin typeface="+mj-lt"/>
                  <a:cs typeface="Arial" panose="020B0604020202020204" pitchFamily="34" charset="0"/>
                </a:rPr>
                <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PhDs granted</a:t>
              </a:r>
              <a:br>
                <a:rPr lang="en-US" sz="1600" dirty="0">
                  <a:solidFill>
                    <a:schemeClr val="tx1"/>
                  </a:solidFill>
                  <a:latin typeface="+mj-lt"/>
                  <a:cs typeface="Arial" panose="020B0604020202020204" pitchFamily="34" charset="0"/>
                </a:rPr>
              </a:br>
              <a:r>
                <a:rPr lang="en-US" sz="1600" dirty="0">
                  <a:solidFill>
                    <a:schemeClr val="tx1"/>
                  </a:solidFill>
                  <a:latin typeface="+mj-lt"/>
                  <a:cs typeface="Arial" panose="020B0604020202020204" pitchFamily="34" charset="0"/>
                </a:rPr>
                <a:t>(236 in progress)</a:t>
              </a:r>
            </a:p>
          </p:txBody>
        </p:sp>
        <p:sp>
          <p:nvSpPr>
            <p:cNvPr id="27" name="Oval 26">
              <a:extLst>
                <a:ext uri="{FF2B5EF4-FFF2-40B4-BE49-F238E27FC236}">
                  <a16:creationId xmlns:a16="http://schemas.microsoft.com/office/drawing/2014/main" id="{F6C6D06F-1E27-47A3-744B-25EB6C6D9075}"/>
                </a:ext>
              </a:extLst>
            </p:cNvPr>
            <p:cNvSpPr/>
            <p:nvPr/>
          </p:nvSpPr>
          <p:spPr>
            <a:xfrm>
              <a:off x="1890448" y="3933829"/>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8" name="Oval 27">
              <a:extLst>
                <a:ext uri="{FF2B5EF4-FFF2-40B4-BE49-F238E27FC236}">
                  <a16:creationId xmlns:a16="http://schemas.microsoft.com/office/drawing/2014/main" id="{16C43036-806C-B24A-DB7F-A65260F0CEA3}"/>
                </a:ext>
              </a:extLst>
            </p:cNvPr>
            <p:cNvSpPr/>
            <p:nvPr/>
          </p:nvSpPr>
          <p:spPr>
            <a:xfrm>
              <a:off x="2303800" y="4760812"/>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9" name="Oval 28">
              <a:extLst>
                <a:ext uri="{FF2B5EF4-FFF2-40B4-BE49-F238E27FC236}">
                  <a16:creationId xmlns:a16="http://schemas.microsoft.com/office/drawing/2014/main" id="{01C24B05-E94A-908D-0905-6C9B20901730}"/>
                </a:ext>
              </a:extLst>
            </p:cNvPr>
            <p:cNvSpPr/>
            <p:nvPr/>
          </p:nvSpPr>
          <p:spPr>
            <a:xfrm>
              <a:off x="3486569" y="4760812"/>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0" name="Oval 29">
              <a:extLst>
                <a:ext uri="{FF2B5EF4-FFF2-40B4-BE49-F238E27FC236}">
                  <a16:creationId xmlns:a16="http://schemas.microsoft.com/office/drawing/2014/main" id="{998D5963-E855-79B3-E94F-AB9AE857AB4A}"/>
                </a:ext>
              </a:extLst>
            </p:cNvPr>
            <p:cNvSpPr/>
            <p:nvPr/>
          </p:nvSpPr>
          <p:spPr>
            <a:xfrm>
              <a:off x="3862932" y="3933829"/>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1" name="Oval 30">
              <a:extLst>
                <a:ext uri="{FF2B5EF4-FFF2-40B4-BE49-F238E27FC236}">
                  <a16:creationId xmlns:a16="http://schemas.microsoft.com/office/drawing/2014/main" id="{06229698-F51B-3954-116D-D0192950B601}"/>
                </a:ext>
              </a:extLst>
            </p:cNvPr>
            <p:cNvSpPr/>
            <p:nvPr/>
          </p:nvSpPr>
          <p:spPr>
            <a:xfrm>
              <a:off x="5080654" y="3933829"/>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2" name="Oval 31">
              <a:extLst>
                <a:ext uri="{FF2B5EF4-FFF2-40B4-BE49-F238E27FC236}">
                  <a16:creationId xmlns:a16="http://schemas.microsoft.com/office/drawing/2014/main" id="{D00C3FDB-F6F5-9CE6-D659-12528976C9EB}"/>
                </a:ext>
              </a:extLst>
            </p:cNvPr>
            <p:cNvSpPr/>
            <p:nvPr/>
          </p:nvSpPr>
          <p:spPr>
            <a:xfrm>
              <a:off x="5465143" y="3120496"/>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3" name="Oval 32">
              <a:extLst>
                <a:ext uri="{FF2B5EF4-FFF2-40B4-BE49-F238E27FC236}">
                  <a16:creationId xmlns:a16="http://schemas.microsoft.com/office/drawing/2014/main" id="{2B60D64E-700B-9A5A-190F-32AB75EF74D3}"/>
                </a:ext>
              </a:extLst>
            </p:cNvPr>
            <p:cNvSpPr/>
            <p:nvPr/>
          </p:nvSpPr>
          <p:spPr>
            <a:xfrm>
              <a:off x="6651842" y="3120496"/>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4" name="Oval 33">
              <a:extLst>
                <a:ext uri="{FF2B5EF4-FFF2-40B4-BE49-F238E27FC236}">
                  <a16:creationId xmlns:a16="http://schemas.microsoft.com/office/drawing/2014/main" id="{18F83C4E-D53B-B003-5898-D5135C8AC005}"/>
                </a:ext>
              </a:extLst>
            </p:cNvPr>
            <p:cNvSpPr/>
            <p:nvPr/>
          </p:nvSpPr>
          <p:spPr>
            <a:xfrm>
              <a:off x="7060066" y="3960073"/>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5" name="Oval 34">
              <a:extLst>
                <a:ext uri="{FF2B5EF4-FFF2-40B4-BE49-F238E27FC236}">
                  <a16:creationId xmlns:a16="http://schemas.microsoft.com/office/drawing/2014/main" id="{8E4D6254-5D84-1557-9136-BF1E0D9E3375}"/>
                </a:ext>
              </a:extLst>
            </p:cNvPr>
            <p:cNvSpPr/>
            <p:nvPr/>
          </p:nvSpPr>
          <p:spPr>
            <a:xfrm>
              <a:off x="8226907" y="3960073"/>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6" name="Oval 35">
              <a:extLst>
                <a:ext uri="{FF2B5EF4-FFF2-40B4-BE49-F238E27FC236}">
                  <a16:creationId xmlns:a16="http://schemas.microsoft.com/office/drawing/2014/main" id="{275612BB-CD79-B723-518E-0CB80B4113E8}"/>
                </a:ext>
              </a:extLst>
            </p:cNvPr>
            <p:cNvSpPr/>
            <p:nvPr/>
          </p:nvSpPr>
          <p:spPr>
            <a:xfrm>
              <a:off x="8626524" y="3147893"/>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7" name="Oval 36">
              <a:extLst>
                <a:ext uri="{FF2B5EF4-FFF2-40B4-BE49-F238E27FC236}">
                  <a16:creationId xmlns:a16="http://schemas.microsoft.com/office/drawing/2014/main" id="{C8627D3D-7335-87EA-B45C-450CEB73FA79}"/>
                </a:ext>
              </a:extLst>
            </p:cNvPr>
            <p:cNvSpPr/>
            <p:nvPr/>
          </p:nvSpPr>
          <p:spPr>
            <a:xfrm>
              <a:off x="9806523" y="3128558"/>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8" name="Oval 37">
              <a:extLst>
                <a:ext uri="{FF2B5EF4-FFF2-40B4-BE49-F238E27FC236}">
                  <a16:creationId xmlns:a16="http://schemas.microsoft.com/office/drawing/2014/main" id="{A8BC40BB-8A4C-6877-9110-939D211FA04E}"/>
                </a:ext>
              </a:extLst>
            </p:cNvPr>
            <p:cNvSpPr/>
            <p:nvPr/>
          </p:nvSpPr>
          <p:spPr>
            <a:xfrm>
              <a:off x="10208628" y="2312421"/>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9" name="Oval 38">
              <a:extLst>
                <a:ext uri="{FF2B5EF4-FFF2-40B4-BE49-F238E27FC236}">
                  <a16:creationId xmlns:a16="http://schemas.microsoft.com/office/drawing/2014/main" id="{09F8EBB2-9512-0CA1-C86E-9BEDEB8298DD}"/>
                </a:ext>
              </a:extLst>
            </p:cNvPr>
            <p:cNvSpPr/>
            <p:nvPr/>
          </p:nvSpPr>
          <p:spPr>
            <a:xfrm>
              <a:off x="11390824" y="2312421"/>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0" name="Freeform 15">
              <a:extLst>
                <a:ext uri="{FF2B5EF4-FFF2-40B4-BE49-F238E27FC236}">
                  <a16:creationId xmlns:a16="http://schemas.microsoft.com/office/drawing/2014/main" id="{7B6424A0-3BD5-E070-F570-5D21A795EC4A}"/>
                </a:ext>
              </a:extLst>
            </p:cNvPr>
            <p:cNvSpPr>
              <a:spLocks/>
            </p:cNvSpPr>
            <p:nvPr/>
          </p:nvSpPr>
          <p:spPr bwMode="auto">
            <a:xfrm>
              <a:off x="7451768" y="5724140"/>
              <a:ext cx="43720" cy="119234"/>
            </a:xfrm>
            <a:custGeom>
              <a:avLst/>
              <a:gdLst>
                <a:gd name="T0" fmla="*/ 14 w 14"/>
                <a:gd name="T1" fmla="*/ 38 h 38"/>
                <a:gd name="T2" fmla="*/ 14 w 14"/>
                <a:gd name="T3" fmla="*/ 0 h 38"/>
                <a:gd name="T4" fmla="*/ 11 w 14"/>
                <a:gd name="T5" fmla="*/ 0 h 38"/>
                <a:gd name="T6" fmla="*/ 7 w 14"/>
                <a:gd name="T7" fmla="*/ 5 h 38"/>
                <a:gd name="T8" fmla="*/ 0 w 14"/>
                <a:gd name="T9" fmla="*/ 9 h 38"/>
                <a:gd name="T10" fmla="*/ 0 w 14"/>
                <a:gd name="T11" fmla="*/ 14 h 38"/>
                <a:gd name="T12" fmla="*/ 5 w 14"/>
                <a:gd name="T13" fmla="*/ 11 h 38"/>
                <a:gd name="T14" fmla="*/ 9 w 14"/>
                <a:gd name="T15" fmla="*/ 8 h 38"/>
                <a:gd name="T16" fmla="*/ 9 w 14"/>
                <a:gd name="T17" fmla="*/ 38 h 38"/>
                <a:gd name="T18" fmla="*/ 14 w 14"/>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8">
                  <a:moveTo>
                    <a:pt x="14" y="38"/>
                  </a:moveTo>
                  <a:cubicBezTo>
                    <a:pt x="14" y="0"/>
                    <a:pt x="14" y="0"/>
                    <a:pt x="14" y="0"/>
                  </a:cubicBezTo>
                  <a:cubicBezTo>
                    <a:pt x="11" y="0"/>
                    <a:pt x="11" y="0"/>
                    <a:pt x="11" y="0"/>
                  </a:cubicBezTo>
                  <a:cubicBezTo>
                    <a:pt x="10" y="1"/>
                    <a:pt x="9" y="3"/>
                    <a:pt x="7" y="5"/>
                  </a:cubicBezTo>
                  <a:cubicBezTo>
                    <a:pt x="5" y="7"/>
                    <a:pt x="2" y="8"/>
                    <a:pt x="0" y="9"/>
                  </a:cubicBezTo>
                  <a:cubicBezTo>
                    <a:pt x="0" y="14"/>
                    <a:pt x="0" y="14"/>
                    <a:pt x="0" y="14"/>
                  </a:cubicBezTo>
                  <a:cubicBezTo>
                    <a:pt x="1" y="13"/>
                    <a:pt x="3" y="12"/>
                    <a:pt x="5" y="11"/>
                  </a:cubicBezTo>
                  <a:cubicBezTo>
                    <a:pt x="7" y="10"/>
                    <a:pt x="8" y="9"/>
                    <a:pt x="9" y="8"/>
                  </a:cubicBezTo>
                  <a:cubicBezTo>
                    <a:pt x="9" y="38"/>
                    <a:pt x="9" y="38"/>
                    <a:pt x="9" y="38"/>
                  </a:cubicBezTo>
                  <a:lnTo>
                    <a:pt x="14"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6">
              <a:extLst>
                <a:ext uri="{FF2B5EF4-FFF2-40B4-BE49-F238E27FC236}">
                  <a16:creationId xmlns:a16="http://schemas.microsoft.com/office/drawing/2014/main" id="{7A5FF07E-6747-4072-B752-798D941A1A93}"/>
                </a:ext>
              </a:extLst>
            </p:cNvPr>
            <p:cNvSpPr>
              <a:spLocks noEditPoints="1"/>
            </p:cNvSpPr>
            <p:nvPr/>
          </p:nvSpPr>
          <p:spPr bwMode="auto">
            <a:xfrm>
              <a:off x="7532583" y="5724140"/>
              <a:ext cx="75516" cy="119234"/>
            </a:xfrm>
            <a:custGeom>
              <a:avLst/>
              <a:gdLst>
                <a:gd name="T0" fmla="*/ 21 w 24"/>
                <a:gd name="T1" fmla="*/ 5 h 38"/>
                <a:gd name="T2" fmla="*/ 17 w 24"/>
                <a:gd name="T3" fmla="*/ 1 h 38"/>
                <a:gd name="T4" fmla="*/ 12 w 24"/>
                <a:gd name="T5" fmla="*/ 0 h 38"/>
                <a:gd name="T6" fmla="*/ 5 w 24"/>
                <a:gd name="T7" fmla="*/ 2 h 38"/>
                <a:gd name="T8" fmla="*/ 1 w 24"/>
                <a:gd name="T9" fmla="*/ 8 h 38"/>
                <a:gd name="T10" fmla="*/ 0 w 24"/>
                <a:gd name="T11" fmla="*/ 19 h 38"/>
                <a:gd name="T12" fmla="*/ 3 w 24"/>
                <a:gd name="T13" fmla="*/ 34 h 38"/>
                <a:gd name="T14" fmla="*/ 12 w 24"/>
                <a:gd name="T15" fmla="*/ 38 h 38"/>
                <a:gd name="T16" fmla="*/ 19 w 24"/>
                <a:gd name="T17" fmla="*/ 36 h 38"/>
                <a:gd name="T18" fmla="*/ 23 w 24"/>
                <a:gd name="T19" fmla="*/ 30 h 38"/>
                <a:gd name="T20" fmla="*/ 24 w 24"/>
                <a:gd name="T21" fmla="*/ 19 h 38"/>
                <a:gd name="T22" fmla="*/ 23 w 24"/>
                <a:gd name="T23" fmla="*/ 10 h 38"/>
                <a:gd name="T24" fmla="*/ 21 w 24"/>
                <a:gd name="T25" fmla="*/ 5 h 38"/>
                <a:gd name="T26" fmla="*/ 17 w 24"/>
                <a:gd name="T27" fmla="*/ 31 h 38"/>
                <a:gd name="T28" fmla="*/ 12 w 24"/>
                <a:gd name="T29" fmla="*/ 35 h 38"/>
                <a:gd name="T30" fmla="*/ 7 w 24"/>
                <a:gd name="T31" fmla="*/ 31 h 38"/>
                <a:gd name="T32" fmla="*/ 4 w 24"/>
                <a:gd name="T33" fmla="*/ 19 h 38"/>
                <a:gd name="T34" fmla="*/ 7 w 24"/>
                <a:gd name="T35" fmla="*/ 6 h 38"/>
                <a:gd name="T36" fmla="*/ 12 w 24"/>
                <a:gd name="T37" fmla="*/ 4 h 38"/>
                <a:gd name="T38" fmla="*/ 17 w 24"/>
                <a:gd name="T39" fmla="*/ 7 h 38"/>
                <a:gd name="T40" fmla="*/ 20 w 24"/>
                <a:gd name="T41" fmla="*/ 19 h 38"/>
                <a:gd name="T42" fmla="*/ 17 w 24"/>
                <a:gd name="T43"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8">
                  <a:moveTo>
                    <a:pt x="21" y="5"/>
                  </a:moveTo>
                  <a:cubicBezTo>
                    <a:pt x="20" y="3"/>
                    <a:pt x="19" y="2"/>
                    <a:pt x="17" y="1"/>
                  </a:cubicBezTo>
                  <a:cubicBezTo>
                    <a:pt x="16" y="0"/>
                    <a:pt x="14" y="0"/>
                    <a:pt x="12" y="0"/>
                  </a:cubicBezTo>
                  <a:cubicBezTo>
                    <a:pt x="9" y="0"/>
                    <a:pt x="7" y="1"/>
                    <a:pt x="5" y="2"/>
                  </a:cubicBezTo>
                  <a:cubicBezTo>
                    <a:pt x="3" y="3"/>
                    <a:pt x="2" y="6"/>
                    <a:pt x="1" y="8"/>
                  </a:cubicBezTo>
                  <a:cubicBezTo>
                    <a:pt x="0" y="11"/>
                    <a:pt x="0" y="15"/>
                    <a:pt x="0" y="19"/>
                  </a:cubicBezTo>
                  <a:cubicBezTo>
                    <a:pt x="0" y="26"/>
                    <a:pt x="1" y="31"/>
                    <a:pt x="3" y="34"/>
                  </a:cubicBezTo>
                  <a:cubicBezTo>
                    <a:pt x="5" y="37"/>
                    <a:pt x="8" y="38"/>
                    <a:pt x="12" y="38"/>
                  </a:cubicBezTo>
                  <a:cubicBezTo>
                    <a:pt x="15" y="38"/>
                    <a:pt x="17" y="38"/>
                    <a:pt x="19" y="36"/>
                  </a:cubicBezTo>
                  <a:cubicBezTo>
                    <a:pt x="21" y="35"/>
                    <a:pt x="22" y="33"/>
                    <a:pt x="23" y="30"/>
                  </a:cubicBezTo>
                  <a:cubicBezTo>
                    <a:pt x="24" y="27"/>
                    <a:pt x="24" y="24"/>
                    <a:pt x="24" y="19"/>
                  </a:cubicBezTo>
                  <a:cubicBezTo>
                    <a:pt x="24" y="15"/>
                    <a:pt x="24" y="12"/>
                    <a:pt x="23" y="10"/>
                  </a:cubicBezTo>
                  <a:cubicBezTo>
                    <a:pt x="23" y="8"/>
                    <a:pt x="22" y="6"/>
                    <a:pt x="21" y="5"/>
                  </a:cubicBezTo>
                  <a:close/>
                  <a:moveTo>
                    <a:pt x="17" y="31"/>
                  </a:moveTo>
                  <a:cubicBezTo>
                    <a:pt x="16" y="33"/>
                    <a:pt x="14" y="35"/>
                    <a:pt x="12" y="35"/>
                  </a:cubicBezTo>
                  <a:cubicBezTo>
                    <a:pt x="10" y="35"/>
                    <a:pt x="8" y="33"/>
                    <a:pt x="7" y="31"/>
                  </a:cubicBezTo>
                  <a:cubicBezTo>
                    <a:pt x="5" y="29"/>
                    <a:pt x="4" y="25"/>
                    <a:pt x="4" y="19"/>
                  </a:cubicBezTo>
                  <a:cubicBezTo>
                    <a:pt x="4" y="13"/>
                    <a:pt x="5" y="9"/>
                    <a:pt x="7" y="6"/>
                  </a:cubicBezTo>
                  <a:cubicBezTo>
                    <a:pt x="8" y="5"/>
                    <a:pt x="10" y="4"/>
                    <a:pt x="12" y="4"/>
                  </a:cubicBezTo>
                  <a:cubicBezTo>
                    <a:pt x="14" y="4"/>
                    <a:pt x="16" y="5"/>
                    <a:pt x="17" y="7"/>
                  </a:cubicBezTo>
                  <a:cubicBezTo>
                    <a:pt x="19" y="9"/>
                    <a:pt x="20" y="13"/>
                    <a:pt x="20" y="19"/>
                  </a:cubicBezTo>
                  <a:cubicBezTo>
                    <a:pt x="20" y="25"/>
                    <a:pt x="19" y="29"/>
                    <a:pt x="17" y="3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7">
              <a:extLst>
                <a:ext uri="{FF2B5EF4-FFF2-40B4-BE49-F238E27FC236}">
                  <a16:creationId xmlns:a16="http://schemas.microsoft.com/office/drawing/2014/main" id="{81AA851B-B607-EE87-9638-E1E9AD59F1A6}"/>
                </a:ext>
              </a:extLst>
            </p:cNvPr>
            <p:cNvSpPr>
              <a:spLocks/>
            </p:cNvSpPr>
            <p:nvPr/>
          </p:nvSpPr>
          <p:spPr bwMode="auto">
            <a:xfrm>
              <a:off x="7637244" y="5724140"/>
              <a:ext cx="39745" cy="59618"/>
            </a:xfrm>
            <a:custGeom>
              <a:avLst/>
              <a:gdLst>
                <a:gd name="T0" fmla="*/ 13 w 13"/>
                <a:gd name="T1" fmla="*/ 0 h 19"/>
                <a:gd name="T2" fmla="*/ 10 w 13"/>
                <a:gd name="T3" fmla="*/ 0 h 19"/>
                <a:gd name="T4" fmla="*/ 6 w 13"/>
                <a:gd name="T5" fmla="*/ 5 h 19"/>
                <a:gd name="T6" fmla="*/ 0 w 13"/>
                <a:gd name="T7" fmla="*/ 9 h 19"/>
                <a:gd name="T8" fmla="*/ 0 w 13"/>
                <a:gd name="T9" fmla="*/ 14 h 19"/>
                <a:gd name="T10" fmla="*/ 4 w 13"/>
                <a:gd name="T11" fmla="*/ 11 h 19"/>
                <a:gd name="T12" fmla="*/ 9 w 13"/>
                <a:gd name="T13" fmla="*/ 8 h 19"/>
                <a:gd name="T14" fmla="*/ 9 w 13"/>
                <a:gd name="T15" fmla="*/ 19 h 19"/>
                <a:gd name="T16" fmla="*/ 13 w 13"/>
                <a:gd name="T17" fmla="*/ 16 h 19"/>
                <a:gd name="T18" fmla="*/ 13 w 13"/>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9">
                  <a:moveTo>
                    <a:pt x="13" y="0"/>
                  </a:moveTo>
                  <a:cubicBezTo>
                    <a:pt x="10" y="0"/>
                    <a:pt x="10" y="0"/>
                    <a:pt x="10" y="0"/>
                  </a:cubicBezTo>
                  <a:cubicBezTo>
                    <a:pt x="10" y="1"/>
                    <a:pt x="8" y="3"/>
                    <a:pt x="6" y="5"/>
                  </a:cubicBezTo>
                  <a:cubicBezTo>
                    <a:pt x="4" y="7"/>
                    <a:pt x="2" y="8"/>
                    <a:pt x="0" y="9"/>
                  </a:cubicBezTo>
                  <a:cubicBezTo>
                    <a:pt x="0" y="14"/>
                    <a:pt x="0" y="14"/>
                    <a:pt x="0" y="14"/>
                  </a:cubicBezTo>
                  <a:cubicBezTo>
                    <a:pt x="1" y="13"/>
                    <a:pt x="3" y="12"/>
                    <a:pt x="4" y="11"/>
                  </a:cubicBezTo>
                  <a:cubicBezTo>
                    <a:pt x="6" y="10"/>
                    <a:pt x="8" y="9"/>
                    <a:pt x="9" y="8"/>
                  </a:cubicBezTo>
                  <a:cubicBezTo>
                    <a:pt x="9" y="19"/>
                    <a:pt x="9" y="19"/>
                    <a:pt x="9" y="19"/>
                  </a:cubicBezTo>
                  <a:cubicBezTo>
                    <a:pt x="10" y="18"/>
                    <a:pt x="12" y="17"/>
                    <a:pt x="13" y="16"/>
                  </a:cubicBezTo>
                  <a:lnTo>
                    <a:pt x="13"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8">
              <a:extLst>
                <a:ext uri="{FF2B5EF4-FFF2-40B4-BE49-F238E27FC236}">
                  <a16:creationId xmlns:a16="http://schemas.microsoft.com/office/drawing/2014/main" id="{38E83938-ED34-8FD2-B61A-A099C6F6D3BB}"/>
                </a:ext>
              </a:extLst>
            </p:cNvPr>
            <p:cNvSpPr>
              <a:spLocks/>
            </p:cNvSpPr>
            <p:nvPr/>
          </p:nvSpPr>
          <p:spPr bwMode="auto">
            <a:xfrm>
              <a:off x="7727332" y="5827477"/>
              <a:ext cx="56968" cy="15898"/>
            </a:xfrm>
            <a:custGeom>
              <a:avLst/>
              <a:gdLst>
                <a:gd name="T0" fmla="*/ 5 w 18"/>
                <a:gd name="T1" fmla="*/ 0 h 5"/>
                <a:gd name="T2" fmla="*/ 0 w 18"/>
                <a:gd name="T3" fmla="*/ 1 h 5"/>
                <a:gd name="T4" fmla="*/ 0 w 18"/>
                <a:gd name="T5" fmla="*/ 1 h 5"/>
                <a:gd name="T6" fmla="*/ 9 w 18"/>
                <a:gd name="T7" fmla="*/ 5 h 5"/>
                <a:gd name="T8" fmla="*/ 16 w 18"/>
                <a:gd name="T9" fmla="*/ 3 h 5"/>
                <a:gd name="T10" fmla="*/ 18 w 18"/>
                <a:gd name="T11" fmla="*/ 1 h 5"/>
                <a:gd name="T12" fmla="*/ 13 w 18"/>
                <a:gd name="T13" fmla="*/ 0 h 5"/>
                <a:gd name="T14" fmla="*/ 9 w 18"/>
                <a:gd name="T15" fmla="*/ 2 h 5"/>
                <a:gd name="T16" fmla="*/ 5 w 18"/>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
                  <a:moveTo>
                    <a:pt x="5" y="0"/>
                  </a:moveTo>
                  <a:cubicBezTo>
                    <a:pt x="3" y="0"/>
                    <a:pt x="2" y="1"/>
                    <a:pt x="0" y="1"/>
                  </a:cubicBezTo>
                  <a:cubicBezTo>
                    <a:pt x="0" y="1"/>
                    <a:pt x="0" y="1"/>
                    <a:pt x="0" y="1"/>
                  </a:cubicBezTo>
                  <a:cubicBezTo>
                    <a:pt x="2" y="4"/>
                    <a:pt x="5" y="5"/>
                    <a:pt x="9" y="5"/>
                  </a:cubicBezTo>
                  <a:cubicBezTo>
                    <a:pt x="11" y="5"/>
                    <a:pt x="14" y="5"/>
                    <a:pt x="16" y="3"/>
                  </a:cubicBezTo>
                  <a:cubicBezTo>
                    <a:pt x="16" y="2"/>
                    <a:pt x="17" y="2"/>
                    <a:pt x="18" y="1"/>
                  </a:cubicBezTo>
                  <a:cubicBezTo>
                    <a:pt x="16" y="0"/>
                    <a:pt x="14" y="0"/>
                    <a:pt x="13" y="0"/>
                  </a:cubicBezTo>
                  <a:cubicBezTo>
                    <a:pt x="11" y="1"/>
                    <a:pt x="10" y="2"/>
                    <a:pt x="9" y="2"/>
                  </a:cubicBezTo>
                  <a:cubicBezTo>
                    <a:pt x="7" y="2"/>
                    <a:pt x="6" y="1"/>
                    <a:pt x="5"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9">
              <a:extLst>
                <a:ext uri="{FF2B5EF4-FFF2-40B4-BE49-F238E27FC236}">
                  <a16:creationId xmlns:a16="http://schemas.microsoft.com/office/drawing/2014/main" id="{1A7A5D43-515D-1AB4-89A6-2C92E74044E9}"/>
                </a:ext>
              </a:extLst>
            </p:cNvPr>
            <p:cNvSpPr>
              <a:spLocks/>
            </p:cNvSpPr>
            <p:nvPr/>
          </p:nvSpPr>
          <p:spPr bwMode="auto">
            <a:xfrm>
              <a:off x="7718059" y="5724140"/>
              <a:ext cx="72866" cy="38420"/>
            </a:xfrm>
            <a:custGeom>
              <a:avLst/>
              <a:gdLst>
                <a:gd name="T0" fmla="*/ 7 w 23"/>
                <a:gd name="T1" fmla="*/ 6 h 12"/>
                <a:gd name="T2" fmla="*/ 12 w 23"/>
                <a:gd name="T3" fmla="*/ 4 h 12"/>
                <a:gd name="T4" fmla="*/ 17 w 23"/>
                <a:gd name="T5" fmla="*/ 7 h 12"/>
                <a:gd name="T6" fmla="*/ 19 w 23"/>
                <a:gd name="T7" fmla="*/ 11 h 12"/>
                <a:gd name="T8" fmla="*/ 23 w 23"/>
                <a:gd name="T9" fmla="*/ 11 h 12"/>
                <a:gd name="T10" fmla="*/ 23 w 23"/>
                <a:gd name="T11" fmla="*/ 10 h 12"/>
                <a:gd name="T12" fmla="*/ 21 w 23"/>
                <a:gd name="T13" fmla="*/ 5 h 12"/>
                <a:gd name="T14" fmla="*/ 17 w 23"/>
                <a:gd name="T15" fmla="*/ 1 h 12"/>
                <a:gd name="T16" fmla="*/ 12 w 23"/>
                <a:gd name="T17" fmla="*/ 0 h 12"/>
                <a:gd name="T18" fmla="*/ 5 w 23"/>
                <a:gd name="T19" fmla="*/ 2 h 12"/>
                <a:gd name="T20" fmla="*/ 1 w 23"/>
                <a:gd name="T21" fmla="*/ 8 h 12"/>
                <a:gd name="T22" fmla="*/ 0 w 23"/>
                <a:gd name="T23" fmla="*/ 12 h 12"/>
                <a:gd name="T24" fmla="*/ 5 w 23"/>
                <a:gd name="T25" fmla="*/ 11 h 12"/>
                <a:gd name="T26" fmla="*/ 7 w 23"/>
                <a:gd name="T2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12">
                  <a:moveTo>
                    <a:pt x="7" y="6"/>
                  </a:moveTo>
                  <a:cubicBezTo>
                    <a:pt x="8" y="5"/>
                    <a:pt x="9" y="4"/>
                    <a:pt x="12" y="4"/>
                  </a:cubicBezTo>
                  <a:cubicBezTo>
                    <a:pt x="14" y="4"/>
                    <a:pt x="16" y="5"/>
                    <a:pt x="17" y="7"/>
                  </a:cubicBezTo>
                  <a:cubicBezTo>
                    <a:pt x="18" y="8"/>
                    <a:pt x="18" y="9"/>
                    <a:pt x="19" y="11"/>
                  </a:cubicBezTo>
                  <a:cubicBezTo>
                    <a:pt x="20" y="11"/>
                    <a:pt x="22" y="11"/>
                    <a:pt x="23" y="11"/>
                  </a:cubicBezTo>
                  <a:cubicBezTo>
                    <a:pt x="23" y="11"/>
                    <a:pt x="23" y="11"/>
                    <a:pt x="23" y="10"/>
                  </a:cubicBezTo>
                  <a:cubicBezTo>
                    <a:pt x="23" y="8"/>
                    <a:pt x="22" y="6"/>
                    <a:pt x="21" y="5"/>
                  </a:cubicBezTo>
                  <a:cubicBezTo>
                    <a:pt x="20" y="3"/>
                    <a:pt x="19" y="2"/>
                    <a:pt x="17" y="1"/>
                  </a:cubicBezTo>
                  <a:cubicBezTo>
                    <a:pt x="15" y="0"/>
                    <a:pt x="14" y="0"/>
                    <a:pt x="12" y="0"/>
                  </a:cubicBezTo>
                  <a:cubicBezTo>
                    <a:pt x="9" y="0"/>
                    <a:pt x="7" y="1"/>
                    <a:pt x="5" y="2"/>
                  </a:cubicBezTo>
                  <a:cubicBezTo>
                    <a:pt x="3" y="3"/>
                    <a:pt x="2" y="6"/>
                    <a:pt x="1" y="8"/>
                  </a:cubicBezTo>
                  <a:cubicBezTo>
                    <a:pt x="0" y="9"/>
                    <a:pt x="0" y="11"/>
                    <a:pt x="0" y="12"/>
                  </a:cubicBezTo>
                  <a:cubicBezTo>
                    <a:pt x="1" y="12"/>
                    <a:pt x="3" y="11"/>
                    <a:pt x="5" y="11"/>
                  </a:cubicBezTo>
                  <a:cubicBezTo>
                    <a:pt x="5" y="9"/>
                    <a:pt x="6" y="7"/>
                    <a:pt x="7" y="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20">
              <a:extLst>
                <a:ext uri="{FF2B5EF4-FFF2-40B4-BE49-F238E27FC236}">
                  <a16:creationId xmlns:a16="http://schemas.microsoft.com/office/drawing/2014/main" id="{D3A0C357-6D80-3989-CC05-E7C2BB777A5F}"/>
                </a:ext>
              </a:extLst>
            </p:cNvPr>
            <p:cNvSpPr>
              <a:spLocks/>
            </p:cNvSpPr>
            <p:nvPr/>
          </p:nvSpPr>
          <p:spPr bwMode="auto">
            <a:xfrm>
              <a:off x="7818746" y="5724140"/>
              <a:ext cx="43720" cy="62267"/>
            </a:xfrm>
            <a:custGeom>
              <a:avLst/>
              <a:gdLst>
                <a:gd name="T0" fmla="*/ 5 w 14"/>
                <a:gd name="T1" fmla="*/ 11 h 20"/>
                <a:gd name="T2" fmla="*/ 10 w 14"/>
                <a:gd name="T3" fmla="*/ 8 h 20"/>
                <a:gd name="T4" fmla="*/ 10 w 14"/>
                <a:gd name="T5" fmla="*/ 17 h 20"/>
                <a:gd name="T6" fmla="*/ 14 w 14"/>
                <a:gd name="T7" fmla="*/ 20 h 20"/>
                <a:gd name="T8" fmla="*/ 14 w 14"/>
                <a:gd name="T9" fmla="*/ 0 h 20"/>
                <a:gd name="T10" fmla="*/ 11 w 14"/>
                <a:gd name="T11" fmla="*/ 0 h 20"/>
                <a:gd name="T12" fmla="*/ 7 w 14"/>
                <a:gd name="T13" fmla="*/ 5 h 20"/>
                <a:gd name="T14" fmla="*/ 0 w 14"/>
                <a:gd name="T15" fmla="*/ 9 h 20"/>
                <a:gd name="T16" fmla="*/ 0 w 14"/>
                <a:gd name="T17" fmla="*/ 13 h 20"/>
                <a:gd name="T18" fmla="*/ 1 w 14"/>
                <a:gd name="T19" fmla="*/ 14 h 20"/>
                <a:gd name="T20" fmla="*/ 5 w 14"/>
                <a:gd name="T21"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0">
                  <a:moveTo>
                    <a:pt x="5" y="11"/>
                  </a:moveTo>
                  <a:cubicBezTo>
                    <a:pt x="7" y="10"/>
                    <a:pt x="8" y="9"/>
                    <a:pt x="10" y="8"/>
                  </a:cubicBezTo>
                  <a:cubicBezTo>
                    <a:pt x="10" y="17"/>
                    <a:pt x="10" y="17"/>
                    <a:pt x="10" y="17"/>
                  </a:cubicBezTo>
                  <a:cubicBezTo>
                    <a:pt x="11" y="18"/>
                    <a:pt x="13" y="19"/>
                    <a:pt x="14" y="20"/>
                  </a:cubicBezTo>
                  <a:cubicBezTo>
                    <a:pt x="14" y="0"/>
                    <a:pt x="14" y="0"/>
                    <a:pt x="14" y="0"/>
                  </a:cubicBezTo>
                  <a:cubicBezTo>
                    <a:pt x="11" y="0"/>
                    <a:pt x="11" y="0"/>
                    <a:pt x="11" y="0"/>
                  </a:cubicBezTo>
                  <a:cubicBezTo>
                    <a:pt x="10" y="1"/>
                    <a:pt x="9" y="3"/>
                    <a:pt x="7" y="5"/>
                  </a:cubicBezTo>
                  <a:cubicBezTo>
                    <a:pt x="5" y="7"/>
                    <a:pt x="3" y="8"/>
                    <a:pt x="0" y="9"/>
                  </a:cubicBezTo>
                  <a:cubicBezTo>
                    <a:pt x="0" y="13"/>
                    <a:pt x="0" y="13"/>
                    <a:pt x="0" y="13"/>
                  </a:cubicBezTo>
                  <a:cubicBezTo>
                    <a:pt x="1" y="14"/>
                    <a:pt x="1" y="14"/>
                    <a:pt x="1" y="14"/>
                  </a:cubicBezTo>
                  <a:cubicBezTo>
                    <a:pt x="2" y="13"/>
                    <a:pt x="4" y="12"/>
                    <a:pt x="5" y="1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21">
              <a:extLst>
                <a:ext uri="{FF2B5EF4-FFF2-40B4-BE49-F238E27FC236}">
                  <a16:creationId xmlns:a16="http://schemas.microsoft.com/office/drawing/2014/main" id="{549E3612-9F60-D415-C3A1-3E79A648FDE3}"/>
                </a:ext>
              </a:extLst>
            </p:cNvPr>
            <p:cNvSpPr>
              <a:spLocks/>
            </p:cNvSpPr>
            <p:nvPr/>
          </p:nvSpPr>
          <p:spPr bwMode="auto">
            <a:xfrm>
              <a:off x="7899560" y="5724140"/>
              <a:ext cx="45044" cy="119234"/>
            </a:xfrm>
            <a:custGeom>
              <a:avLst/>
              <a:gdLst>
                <a:gd name="T0" fmla="*/ 14 w 14"/>
                <a:gd name="T1" fmla="*/ 38 h 38"/>
                <a:gd name="T2" fmla="*/ 14 w 14"/>
                <a:gd name="T3" fmla="*/ 0 h 38"/>
                <a:gd name="T4" fmla="*/ 11 w 14"/>
                <a:gd name="T5" fmla="*/ 0 h 38"/>
                <a:gd name="T6" fmla="*/ 6 w 14"/>
                <a:gd name="T7" fmla="*/ 5 h 38"/>
                <a:gd name="T8" fmla="*/ 0 w 14"/>
                <a:gd name="T9" fmla="*/ 9 h 38"/>
                <a:gd name="T10" fmla="*/ 0 w 14"/>
                <a:gd name="T11" fmla="*/ 14 h 38"/>
                <a:gd name="T12" fmla="*/ 5 w 14"/>
                <a:gd name="T13" fmla="*/ 11 h 38"/>
                <a:gd name="T14" fmla="*/ 9 w 14"/>
                <a:gd name="T15" fmla="*/ 8 h 38"/>
                <a:gd name="T16" fmla="*/ 9 w 14"/>
                <a:gd name="T17" fmla="*/ 38 h 38"/>
                <a:gd name="T18" fmla="*/ 14 w 14"/>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8">
                  <a:moveTo>
                    <a:pt x="14" y="38"/>
                  </a:moveTo>
                  <a:cubicBezTo>
                    <a:pt x="14" y="0"/>
                    <a:pt x="14" y="0"/>
                    <a:pt x="14" y="0"/>
                  </a:cubicBezTo>
                  <a:cubicBezTo>
                    <a:pt x="11" y="0"/>
                    <a:pt x="11" y="0"/>
                    <a:pt x="11" y="0"/>
                  </a:cubicBezTo>
                  <a:cubicBezTo>
                    <a:pt x="10" y="1"/>
                    <a:pt x="8" y="3"/>
                    <a:pt x="6" y="5"/>
                  </a:cubicBezTo>
                  <a:cubicBezTo>
                    <a:pt x="5" y="7"/>
                    <a:pt x="2" y="8"/>
                    <a:pt x="0" y="9"/>
                  </a:cubicBezTo>
                  <a:cubicBezTo>
                    <a:pt x="0" y="14"/>
                    <a:pt x="0" y="14"/>
                    <a:pt x="0" y="14"/>
                  </a:cubicBezTo>
                  <a:cubicBezTo>
                    <a:pt x="1" y="13"/>
                    <a:pt x="3" y="12"/>
                    <a:pt x="5" y="11"/>
                  </a:cubicBezTo>
                  <a:cubicBezTo>
                    <a:pt x="6" y="10"/>
                    <a:pt x="8" y="9"/>
                    <a:pt x="9" y="8"/>
                  </a:cubicBezTo>
                  <a:cubicBezTo>
                    <a:pt x="9" y="38"/>
                    <a:pt x="9" y="38"/>
                    <a:pt x="9" y="38"/>
                  </a:cubicBezTo>
                  <a:lnTo>
                    <a:pt x="14"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22">
              <a:extLst>
                <a:ext uri="{FF2B5EF4-FFF2-40B4-BE49-F238E27FC236}">
                  <a16:creationId xmlns:a16="http://schemas.microsoft.com/office/drawing/2014/main" id="{B38E9CE6-AD0C-C184-42ED-FC1BF6042FDE}"/>
                </a:ext>
              </a:extLst>
            </p:cNvPr>
            <p:cNvSpPr>
              <a:spLocks noEditPoints="1"/>
            </p:cNvSpPr>
            <p:nvPr/>
          </p:nvSpPr>
          <p:spPr bwMode="auto">
            <a:xfrm>
              <a:off x="7438520" y="5865897"/>
              <a:ext cx="79490" cy="121884"/>
            </a:xfrm>
            <a:custGeom>
              <a:avLst/>
              <a:gdLst>
                <a:gd name="T0" fmla="*/ 22 w 25"/>
                <a:gd name="T1" fmla="*/ 5 h 39"/>
                <a:gd name="T2" fmla="*/ 18 w 25"/>
                <a:gd name="T3" fmla="*/ 1 h 39"/>
                <a:gd name="T4" fmla="*/ 13 w 25"/>
                <a:gd name="T5" fmla="*/ 0 h 39"/>
                <a:gd name="T6" fmla="*/ 6 w 25"/>
                <a:gd name="T7" fmla="*/ 2 h 39"/>
                <a:gd name="T8" fmla="*/ 2 w 25"/>
                <a:gd name="T9" fmla="*/ 9 h 39"/>
                <a:gd name="T10" fmla="*/ 0 w 25"/>
                <a:gd name="T11" fmla="*/ 19 h 39"/>
                <a:gd name="T12" fmla="*/ 4 w 25"/>
                <a:gd name="T13" fmla="*/ 35 h 39"/>
                <a:gd name="T14" fmla="*/ 13 w 25"/>
                <a:gd name="T15" fmla="*/ 39 h 39"/>
                <a:gd name="T16" fmla="*/ 20 w 25"/>
                <a:gd name="T17" fmla="*/ 36 h 39"/>
                <a:gd name="T18" fmla="*/ 24 w 25"/>
                <a:gd name="T19" fmla="*/ 30 h 39"/>
                <a:gd name="T20" fmla="*/ 25 w 25"/>
                <a:gd name="T21" fmla="*/ 19 h 39"/>
                <a:gd name="T22" fmla="*/ 24 w 25"/>
                <a:gd name="T23" fmla="*/ 10 h 39"/>
                <a:gd name="T24" fmla="*/ 22 w 25"/>
                <a:gd name="T25" fmla="*/ 5 h 39"/>
                <a:gd name="T26" fmla="*/ 18 w 25"/>
                <a:gd name="T27" fmla="*/ 32 h 39"/>
                <a:gd name="T28" fmla="*/ 13 w 25"/>
                <a:gd name="T29" fmla="*/ 35 h 39"/>
                <a:gd name="T30" fmla="*/ 7 w 25"/>
                <a:gd name="T31" fmla="*/ 32 h 39"/>
                <a:gd name="T32" fmla="*/ 5 w 25"/>
                <a:gd name="T33" fmla="*/ 19 h 39"/>
                <a:gd name="T34" fmla="*/ 7 w 25"/>
                <a:gd name="T35" fmla="*/ 7 h 39"/>
                <a:gd name="T36" fmla="*/ 13 w 25"/>
                <a:gd name="T37" fmla="*/ 4 h 39"/>
                <a:gd name="T38" fmla="*/ 18 w 25"/>
                <a:gd name="T39" fmla="*/ 7 h 39"/>
                <a:gd name="T40" fmla="*/ 20 w 25"/>
                <a:gd name="T41" fmla="*/ 19 h 39"/>
                <a:gd name="T42" fmla="*/ 18 w 25"/>
                <a:gd name="T43"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39">
                  <a:moveTo>
                    <a:pt x="22" y="5"/>
                  </a:moveTo>
                  <a:cubicBezTo>
                    <a:pt x="21" y="3"/>
                    <a:pt x="19" y="2"/>
                    <a:pt x="18" y="1"/>
                  </a:cubicBezTo>
                  <a:cubicBezTo>
                    <a:pt x="16" y="0"/>
                    <a:pt x="15" y="0"/>
                    <a:pt x="13" y="0"/>
                  </a:cubicBezTo>
                  <a:cubicBezTo>
                    <a:pt x="10" y="0"/>
                    <a:pt x="8" y="1"/>
                    <a:pt x="6" y="2"/>
                  </a:cubicBezTo>
                  <a:cubicBezTo>
                    <a:pt x="4" y="4"/>
                    <a:pt x="3" y="6"/>
                    <a:pt x="2" y="9"/>
                  </a:cubicBezTo>
                  <a:cubicBezTo>
                    <a:pt x="1" y="11"/>
                    <a:pt x="0" y="15"/>
                    <a:pt x="0" y="19"/>
                  </a:cubicBezTo>
                  <a:cubicBezTo>
                    <a:pt x="0" y="26"/>
                    <a:pt x="2" y="32"/>
                    <a:pt x="4" y="35"/>
                  </a:cubicBezTo>
                  <a:cubicBezTo>
                    <a:pt x="6" y="37"/>
                    <a:pt x="9" y="39"/>
                    <a:pt x="13" y="39"/>
                  </a:cubicBezTo>
                  <a:cubicBezTo>
                    <a:pt x="15" y="39"/>
                    <a:pt x="18" y="38"/>
                    <a:pt x="20" y="36"/>
                  </a:cubicBezTo>
                  <a:cubicBezTo>
                    <a:pt x="21" y="35"/>
                    <a:pt x="23" y="33"/>
                    <a:pt x="24" y="30"/>
                  </a:cubicBezTo>
                  <a:cubicBezTo>
                    <a:pt x="24" y="27"/>
                    <a:pt x="25" y="24"/>
                    <a:pt x="25" y="19"/>
                  </a:cubicBezTo>
                  <a:cubicBezTo>
                    <a:pt x="25" y="16"/>
                    <a:pt x="25" y="13"/>
                    <a:pt x="24" y="10"/>
                  </a:cubicBezTo>
                  <a:cubicBezTo>
                    <a:pt x="24" y="8"/>
                    <a:pt x="23" y="6"/>
                    <a:pt x="22" y="5"/>
                  </a:cubicBezTo>
                  <a:close/>
                  <a:moveTo>
                    <a:pt x="18" y="32"/>
                  </a:moveTo>
                  <a:cubicBezTo>
                    <a:pt x="17" y="34"/>
                    <a:pt x="15" y="35"/>
                    <a:pt x="13" y="35"/>
                  </a:cubicBezTo>
                  <a:cubicBezTo>
                    <a:pt x="11" y="35"/>
                    <a:pt x="9" y="34"/>
                    <a:pt x="7" y="32"/>
                  </a:cubicBezTo>
                  <a:cubicBezTo>
                    <a:pt x="6" y="30"/>
                    <a:pt x="5" y="26"/>
                    <a:pt x="5" y="19"/>
                  </a:cubicBezTo>
                  <a:cubicBezTo>
                    <a:pt x="5" y="13"/>
                    <a:pt x="6" y="9"/>
                    <a:pt x="7" y="7"/>
                  </a:cubicBezTo>
                  <a:cubicBezTo>
                    <a:pt x="9" y="5"/>
                    <a:pt x="10" y="4"/>
                    <a:pt x="13" y="4"/>
                  </a:cubicBezTo>
                  <a:cubicBezTo>
                    <a:pt x="15" y="4"/>
                    <a:pt x="17" y="5"/>
                    <a:pt x="18" y="7"/>
                  </a:cubicBezTo>
                  <a:cubicBezTo>
                    <a:pt x="19" y="9"/>
                    <a:pt x="20" y="13"/>
                    <a:pt x="20" y="19"/>
                  </a:cubicBezTo>
                  <a:cubicBezTo>
                    <a:pt x="20" y="25"/>
                    <a:pt x="19" y="30"/>
                    <a:pt x="18" y="3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23">
              <a:extLst>
                <a:ext uri="{FF2B5EF4-FFF2-40B4-BE49-F238E27FC236}">
                  <a16:creationId xmlns:a16="http://schemas.microsoft.com/office/drawing/2014/main" id="{1F808ED7-0D27-4E65-A5AF-CF3CB6BADD28}"/>
                </a:ext>
              </a:extLst>
            </p:cNvPr>
            <p:cNvSpPr>
              <a:spLocks/>
            </p:cNvSpPr>
            <p:nvPr/>
          </p:nvSpPr>
          <p:spPr bwMode="auto">
            <a:xfrm>
              <a:off x="7543182" y="5865897"/>
              <a:ext cx="43720" cy="43720"/>
            </a:xfrm>
            <a:custGeom>
              <a:avLst/>
              <a:gdLst>
                <a:gd name="T0" fmla="*/ 14 w 14"/>
                <a:gd name="T1" fmla="*/ 0 h 14"/>
                <a:gd name="T2" fmla="*/ 11 w 14"/>
                <a:gd name="T3" fmla="*/ 0 h 14"/>
                <a:gd name="T4" fmla="*/ 7 w 14"/>
                <a:gd name="T5" fmla="*/ 5 h 14"/>
                <a:gd name="T6" fmla="*/ 0 w 14"/>
                <a:gd name="T7" fmla="*/ 9 h 14"/>
                <a:gd name="T8" fmla="*/ 0 w 14"/>
                <a:gd name="T9" fmla="*/ 14 h 14"/>
                <a:gd name="T10" fmla="*/ 5 w 14"/>
                <a:gd name="T11" fmla="*/ 12 h 14"/>
                <a:gd name="T12" fmla="*/ 9 w 14"/>
                <a:gd name="T13" fmla="*/ 8 h 14"/>
                <a:gd name="T14" fmla="*/ 9 w 14"/>
                <a:gd name="T15" fmla="*/ 14 h 14"/>
                <a:gd name="T16" fmla="*/ 14 w 14"/>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4" y="0"/>
                  </a:moveTo>
                  <a:cubicBezTo>
                    <a:pt x="11" y="0"/>
                    <a:pt x="11" y="0"/>
                    <a:pt x="11" y="0"/>
                  </a:cubicBezTo>
                  <a:cubicBezTo>
                    <a:pt x="10" y="2"/>
                    <a:pt x="9" y="3"/>
                    <a:pt x="7" y="5"/>
                  </a:cubicBezTo>
                  <a:cubicBezTo>
                    <a:pt x="5" y="7"/>
                    <a:pt x="3" y="8"/>
                    <a:pt x="0" y="9"/>
                  </a:cubicBezTo>
                  <a:cubicBezTo>
                    <a:pt x="0" y="14"/>
                    <a:pt x="0" y="14"/>
                    <a:pt x="0" y="14"/>
                  </a:cubicBezTo>
                  <a:cubicBezTo>
                    <a:pt x="2" y="13"/>
                    <a:pt x="3" y="13"/>
                    <a:pt x="5" y="12"/>
                  </a:cubicBezTo>
                  <a:cubicBezTo>
                    <a:pt x="7" y="11"/>
                    <a:pt x="8" y="9"/>
                    <a:pt x="9" y="8"/>
                  </a:cubicBezTo>
                  <a:cubicBezTo>
                    <a:pt x="9" y="14"/>
                    <a:pt x="9" y="14"/>
                    <a:pt x="9" y="14"/>
                  </a:cubicBezTo>
                  <a:cubicBezTo>
                    <a:pt x="11" y="9"/>
                    <a:pt x="12" y="5"/>
                    <a:pt x="14"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24">
              <a:extLst>
                <a:ext uri="{FF2B5EF4-FFF2-40B4-BE49-F238E27FC236}">
                  <a16:creationId xmlns:a16="http://schemas.microsoft.com/office/drawing/2014/main" id="{1D5CB056-49DB-7BE5-5B21-D0AB99999116}"/>
                </a:ext>
              </a:extLst>
            </p:cNvPr>
            <p:cNvSpPr>
              <a:spLocks/>
            </p:cNvSpPr>
            <p:nvPr/>
          </p:nvSpPr>
          <p:spPr bwMode="auto">
            <a:xfrm>
              <a:off x="7651818" y="5871196"/>
              <a:ext cx="15898" cy="113935"/>
            </a:xfrm>
            <a:custGeom>
              <a:avLst/>
              <a:gdLst>
                <a:gd name="T0" fmla="*/ 5 w 5"/>
                <a:gd name="T1" fmla="*/ 36 h 36"/>
                <a:gd name="T2" fmla="*/ 5 w 5"/>
                <a:gd name="T3" fmla="*/ 0 h 36"/>
                <a:gd name="T4" fmla="*/ 0 w 5"/>
                <a:gd name="T5" fmla="*/ 7 h 36"/>
                <a:gd name="T6" fmla="*/ 0 w 5"/>
                <a:gd name="T7" fmla="*/ 36 h 36"/>
                <a:gd name="T8" fmla="*/ 5 w 5"/>
                <a:gd name="T9" fmla="*/ 36 h 36"/>
              </a:gdLst>
              <a:ahLst/>
              <a:cxnLst>
                <a:cxn ang="0">
                  <a:pos x="T0" y="T1"/>
                </a:cxn>
                <a:cxn ang="0">
                  <a:pos x="T2" y="T3"/>
                </a:cxn>
                <a:cxn ang="0">
                  <a:pos x="T4" y="T5"/>
                </a:cxn>
                <a:cxn ang="0">
                  <a:pos x="T6" y="T7"/>
                </a:cxn>
                <a:cxn ang="0">
                  <a:pos x="T8" y="T9"/>
                </a:cxn>
              </a:cxnLst>
              <a:rect l="0" t="0" r="r" b="b"/>
              <a:pathLst>
                <a:path w="5" h="36">
                  <a:moveTo>
                    <a:pt x="5" y="36"/>
                  </a:moveTo>
                  <a:cubicBezTo>
                    <a:pt x="5" y="0"/>
                    <a:pt x="5" y="0"/>
                    <a:pt x="5" y="0"/>
                  </a:cubicBezTo>
                  <a:cubicBezTo>
                    <a:pt x="3" y="2"/>
                    <a:pt x="1" y="4"/>
                    <a:pt x="0" y="7"/>
                  </a:cubicBezTo>
                  <a:cubicBezTo>
                    <a:pt x="0" y="36"/>
                    <a:pt x="0" y="36"/>
                    <a:pt x="0" y="36"/>
                  </a:cubicBezTo>
                  <a:lnTo>
                    <a:pt x="5"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25">
              <a:extLst>
                <a:ext uri="{FF2B5EF4-FFF2-40B4-BE49-F238E27FC236}">
                  <a16:creationId xmlns:a16="http://schemas.microsoft.com/office/drawing/2014/main" id="{EC8BCAF1-AA65-AE97-C227-DA1255D3C517}"/>
                </a:ext>
              </a:extLst>
            </p:cNvPr>
            <p:cNvSpPr>
              <a:spLocks noEditPoints="1"/>
            </p:cNvSpPr>
            <p:nvPr/>
          </p:nvSpPr>
          <p:spPr bwMode="auto">
            <a:xfrm>
              <a:off x="7702161" y="5865897"/>
              <a:ext cx="78165" cy="121884"/>
            </a:xfrm>
            <a:custGeom>
              <a:avLst/>
              <a:gdLst>
                <a:gd name="T0" fmla="*/ 22 w 25"/>
                <a:gd name="T1" fmla="*/ 5 h 39"/>
                <a:gd name="T2" fmla="*/ 18 w 25"/>
                <a:gd name="T3" fmla="*/ 1 h 39"/>
                <a:gd name="T4" fmla="*/ 13 w 25"/>
                <a:gd name="T5" fmla="*/ 0 h 39"/>
                <a:gd name="T6" fmla="*/ 6 w 25"/>
                <a:gd name="T7" fmla="*/ 2 h 39"/>
                <a:gd name="T8" fmla="*/ 2 w 25"/>
                <a:gd name="T9" fmla="*/ 9 h 39"/>
                <a:gd name="T10" fmla="*/ 0 w 25"/>
                <a:gd name="T11" fmla="*/ 19 h 39"/>
                <a:gd name="T12" fmla="*/ 4 w 25"/>
                <a:gd name="T13" fmla="*/ 35 h 39"/>
                <a:gd name="T14" fmla="*/ 13 w 25"/>
                <a:gd name="T15" fmla="*/ 39 h 39"/>
                <a:gd name="T16" fmla="*/ 20 w 25"/>
                <a:gd name="T17" fmla="*/ 36 h 39"/>
                <a:gd name="T18" fmla="*/ 24 w 25"/>
                <a:gd name="T19" fmla="*/ 30 h 39"/>
                <a:gd name="T20" fmla="*/ 25 w 25"/>
                <a:gd name="T21" fmla="*/ 19 h 39"/>
                <a:gd name="T22" fmla="*/ 24 w 25"/>
                <a:gd name="T23" fmla="*/ 10 h 39"/>
                <a:gd name="T24" fmla="*/ 22 w 25"/>
                <a:gd name="T25" fmla="*/ 5 h 39"/>
                <a:gd name="T26" fmla="*/ 18 w 25"/>
                <a:gd name="T27" fmla="*/ 32 h 39"/>
                <a:gd name="T28" fmla="*/ 13 w 25"/>
                <a:gd name="T29" fmla="*/ 35 h 39"/>
                <a:gd name="T30" fmla="*/ 7 w 25"/>
                <a:gd name="T31" fmla="*/ 32 h 39"/>
                <a:gd name="T32" fmla="*/ 5 w 25"/>
                <a:gd name="T33" fmla="*/ 19 h 39"/>
                <a:gd name="T34" fmla="*/ 8 w 25"/>
                <a:gd name="T35" fmla="*/ 7 h 39"/>
                <a:gd name="T36" fmla="*/ 13 w 25"/>
                <a:gd name="T37" fmla="*/ 4 h 39"/>
                <a:gd name="T38" fmla="*/ 18 w 25"/>
                <a:gd name="T39" fmla="*/ 7 h 39"/>
                <a:gd name="T40" fmla="*/ 20 w 25"/>
                <a:gd name="T41" fmla="*/ 19 h 39"/>
                <a:gd name="T42" fmla="*/ 18 w 25"/>
                <a:gd name="T43"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39">
                  <a:moveTo>
                    <a:pt x="22" y="5"/>
                  </a:moveTo>
                  <a:cubicBezTo>
                    <a:pt x="21" y="3"/>
                    <a:pt x="20" y="2"/>
                    <a:pt x="18" y="1"/>
                  </a:cubicBezTo>
                  <a:cubicBezTo>
                    <a:pt x="17" y="0"/>
                    <a:pt x="15" y="0"/>
                    <a:pt x="13" y="0"/>
                  </a:cubicBezTo>
                  <a:cubicBezTo>
                    <a:pt x="10" y="0"/>
                    <a:pt x="8" y="1"/>
                    <a:pt x="6" y="2"/>
                  </a:cubicBezTo>
                  <a:cubicBezTo>
                    <a:pt x="4" y="4"/>
                    <a:pt x="3" y="6"/>
                    <a:pt x="2" y="9"/>
                  </a:cubicBezTo>
                  <a:cubicBezTo>
                    <a:pt x="1" y="11"/>
                    <a:pt x="0" y="15"/>
                    <a:pt x="0" y="19"/>
                  </a:cubicBezTo>
                  <a:cubicBezTo>
                    <a:pt x="0" y="26"/>
                    <a:pt x="2" y="32"/>
                    <a:pt x="4" y="35"/>
                  </a:cubicBezTo>
                  <a:cubicBezTo>
                    <a:pt x="6" y="37"/>
                    <a:pt x="9" y="39"/>
                    <a:pt x="13" y="39"/>
                  </a:cubicBezTo>
                  <a:cubicBezTo>
                    <a:pt x="16" y="39"/>
                    <a:pt x="18" y="38"/>
                    <a:pt x="20" y="36"/>
                  </a:cubicBezTo>
                  <a:cubicBezTo>
                    <a:pt x="21" y="35"/>
                    <a:pt x="23" y="33"/>
                    <a:pt x="24" y="30"/>
                  </a:cubicBezTo>
                  <a:cubicBezTo>
                    <a:pt x="25" y="27"/>
                    <a:pt x="25" y="24"/>
                    <a:pt x="25" y="19"/>
                  </a:cubicBezTo>
                  <a:cubicBezTo>
                    <a:pt x="25" y="16"/>
                    <a:pt x="25" y="13"/>
                    <a:pt x="24" y="10"/>
                  </a:cubicBezTo>
                  <a:cubicBezTo>
                    <a:pt x="24" y="8"/>
                    <a:pt x="23" y="6"/>
                    <a:pt x="22" y="5"/>
                  </a:cubicBezTo>
                  <a:close/>
                  <a:moveTo>
                    <a:pt x="18" y="32"/>
                  </a:moveTo>
                  <a:cubicBezTo>
                    <a:pt x="17" y="34"/>
                    <a:pt x="15" y="35"/>
                    <a:pt x="13" y="35"/>
                  </a:cubicBezTo>
                  <a:cubicBezTo>
                    <a:pt x="11" y="35"/>
                    <a:pt x="9" y="34"/>
                    <a:pt x="7" y="32"/>
                  </a:cubicBezTo>
                  <a:cubicBezTo>
                    <a:pt x="6" y="30"/>
                    <a:pt x="5" y="26"/>
                    <a:pt x="5" y="19"/>
                  </a:cubicBezTo>
                  <a:cubicBezTo>
                    <a:pt x="5" y="13"/>
                    <a:pt x="6" y="9"/>
                    <a:pt x="8" y="7"/>
                  </a:cubicBezTo>
                  <a:cubicBezTo>
                    <a:pt x="9" y="5"/>
                    <a:pt x="11" y="4"/>
                    <a:pt x="13" y="4"/>
                  </a:cubicBezTo>
                  <a:cubicBezTo>
                    <a:pt x="15" y="4"/>
                    <a:pt x="17" y="5"/>
                    <a:pt x="18" y="7"/>
                  </a:cubicBezTo>
                  <a:cubicBezTo>
                    <a:pt x="20" y="9"/>
                    <a:pt x="20" y="13"/>
                    <a:pt x="20" y="19"/>
                  </a:cubicBezTo>
                  <a:cubicBezTo>
                    <a:pt x="20" y="25"/>
                    <a:pt x="20" y="30"/>
                    <a:pt x="18" y="3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26">
              <a:extLst>
                <a:ext uri="{FF2B5EF4-FFF2-40B4-BE49-F238E27FC236}">
                  <a16:creationId xmlns:a16="http://schemas.microsoft.com/office/drawing/2014/main" id="{7E5A39A0-0879-96FC-BE6F-CCADFDD593DD}"/>
                </a:ext>
              </a:extLst>
            </p:cNvPr>
            <p:cNvSpPr>
              <a:spLocks/>
            </p:cNvSpPr>
            <p:nvPr/>
          </p:nvSpPr>
          <p:spPr bwMode="auto">
            <a:xfrm>
              <a:off x="7805498" y="5865897"/>
              <a:ext cx="45044" cy="119234"/>
            </a:xfrm>
            <a:custGeom>
              <a:avLst/>
              <a:gdLst>
                <a:gd name="T0" fmla="*/ 10 w 14"/>
                <a:gd name="T1" fmla="*/ 8 h 38"/>
                <a:gd name="T2" fmla="*/ 10 w 14"/>
                <a:gd name="T3" fmla="*/ 38 h 38"/>
                <a:gd name="T4" fmla="*/ 14 w 14"/>
                <a:gd name="T5" fmla="*/ 38 h 38"/>
                <a:gd name="T6" fmla="*/ 14 w 14"/>
                <a:gd name="T7" fmla="*/ 0 h 38"/>
                <a:gd name="T8" fmla="*/ 11 w 14"/>
                <a:gd name="T9" fmla="*/ 0 h 38"/>
                <a:gd name="T10" fmla="*/ 7 w 14"/>
                <a:gd name="T11" fmla="*/ 5 h 38"/>
                <a:gd name="T12" fmla="*/ 0 w 14"/>
                <a:gd name="T13" fmla="*/ 9 h 38"/>
                <a:gd name="T14" fmla="*/ 0 w 14"/>
                <a:gd name="T15" fmla="*/ 14 h 38"/>
                <a:gd name="T16" fmla="*/ 5 w 14"/>
                <a:gd name="T17" fmla="*/ 12 h 38"/>
                <a:gd name="T18" fmla="*/ 10 w 14"/>
                <a:gd name="T19"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8">
                  <a:moveTo>
                    <a:pt x="10" y="8"/>
                  </a:moveTo>
                  <a:cubicBezTo>
                    <a:pt x="10" y="38"/>
                    <a:pt x="10" y="38"/>
                    <a:pt x="10" y="38"/>
                  </a:cubicBezTo>
                  <a:cubicBezTo>
                    <a:pt x="14" y="38"/>
                    <a:pt x="14" y="38"/>
                    <a:pt x="14" y="38"/>
                  </a:cubicBezTo>
                  <a:cubicBezTo>
                    <a:pt x="14" y="0"/>
                    <a:pt x="14" y="0"/>
                    <a:pt x="14" y="0"/>
                  </a:cubicBezTo>
                  <a:cubicBezTo>
                    <a:pt x="11" y="0"/>
                    <a:pt x="11" y="0"/>
                    <a:pt x="11" y="0"/>
                  </a:cubicBezTo>
                  <a:cubicBezTo>
                    <a:pt x="10" y="2"/>
                    <a:pt x="9" y="3"/>
                    <a:pt x="7" y="5"/>
                  </a:cubicBezTo>
                  <a:cubicBezTo>
                    <a:pt x="5" y="7"/>
                    <a:pt x="3" y="8"/>
                    <a:pt x="0" y="9"/>
                  </a:cubicBezTo>
                  <a:cubicBezTo>
                    <a:pt x="0" y="14"/>
                    <a:pt x="0" y="14"/>
                    <a:pt x="0" y="14"/>
                  </a:cubicBezTo>
                  <a:cubicBezTo>
                    <a:pt x="2" y="13"/>
                    <a:pt x="3" y="13"/>
                    <a:pt x="5" y="12"/>
                  </a:cubicBezTo>
                  <a:cubicBezTo>
                    <a:pt x="7" y="11"/>
                    <a:pt x="8" y="9"/>
                    <a:pt x="10" y="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27">
              <a:extLst>
                <a:ext uri="{FF2B5EF4-FFF2-40B4-BE49-F238E27FC236}">
                  <a16:creationId xmlns:a16="http://schemas.microsoft.com/office/drawing/2014/main" id="{6D169F20-3DAD-5C08-9D19-59B8AF03469C}"/>
                </a:ext>
              </a:extLst>
            </p:cNvPr>
            <p:cNvSpPr>
              <a:spLocks/>
            </p:cNvSpPr>
            <p:nvPr/>
          </p:nvSpPr>
          <p:spPr bwMode="auto">
            <a:xfrm>
              <a:off x="7451768" y="6006329"/>
              <a:ext cx="43720" cy="119234"/>
            </a:xfrm>
            <a:custGeom>
              <a:avLst/>
              <a:gdLst>
                <a:gd name="T0" fmla="*/ 7 w 14"/>
                <a:gd name="T1" fmla="*/ 5 h 38"/>
                <a:gd name="T2" fmla="*/ 0 w 14"/>
                <a:gd name="T3" fmla="*/ 10 h 38"/>
                <a:gd name="T4" fmla="*/ 0 w 14"/>
                <a:gd name="T5" fmla="*/ 14 h 38"/>
                <a:gd name="T6" fmla="*/ 5 w 14"/>
                <a:gd name="T7" fmla="*/ 12 h 38"/>
                <a:gd name="T8" fmla="*/ 9 w 14"/>
                <a:gd name="T9" fmla="*/ 9 h 38"/>
                <a:gd name="T10" fmla="*/ 9 w 14"/>
                <a:gd name="T11" fmla="*/ 38 h 38"/>
                <a:gd name="T12" fmla="*/ 14 w 14"/>
                <a:gd name="T13" fmla="*/ 38 h 38"/>
                <a:gd name="T14" fmla="*/ 14 w 14"/>
                <a:gd name="T15" fmla="*/ 0 h 38"/>
                <a:gd name="T16" fmla="*/ 11 w 14"/>
                <a:gd name="T17" fmla="*/ 0 h 38"/>
                <a:gd name="T18" fmla="*/ 7 w 14"/>
                <a:gd name="T19"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8">
                  <a:moveTo>
                    <a:pt x="7" y="5"/>
                  </a:moveTo>
                  <a:cubicBezTo>
                    <a:pt x="5" y="7"/>
                    <a:pt x="2" y="8"/>
                    <a:pt x="0" y="10"/>
                  </a:cubicBezTo>
                  <a:cubicBezTo>
                    <a:pt x="0" y="14"/>
                    <a:pt x="0" y="14"/>
                    <a:pt x="0" y="14"/>
                  </a:cubicBezTo>
                  <a:cubicBezTo>
                    <a:pt x="1" y="14"/>
                    <a:pt x="3" y="13"/>
                    <a:pt x="5" y="12"/>
                  </a:cubicBezTo>
                  <a:cubicBezTo>
                    <a:pt x="7" y="11"/>
                    <a:pt x="8" y="10"/>
                    <a:pt x="9" y="9"/>
                  </a:cubicBezTo>
                  <a:cubicBezTo>
                    <a:pt x="9" y="38"/>
                    <a:pt x="9" y="38"/>
                    <a:pt x="9" y="38"/>
                  </a:cubicBezTo>
                  <a:cubicBezTo>
                    <a:pt x="14" y="38"/>
                    <a:pt x="14" y="38"/>
                    <a:pt x="14" y="38"/>
                  </a:cubicBezTo>
                  <a:cubicBezTo>
                    <a:pt x="14" y="0"/>
                    <a:pt x="14" y="0"/>
                    <a:pt x="14" y="0"/>
                  </a:cubicBezTo>
                  <a:cubicBezTo>
                    <a:pt x="11" y="0"/>
                    <a:pt x="11" y="0"/>
                    <a:pt x="11" y="0"/>
                  </a:cubicBezTo>
                  <a:cubicBezTo>
                    <a:pt x="10" y="2"/>
                    <a:pt x="9" y="4"/>
                    <a:pt x="7" y="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28">
              <a:extLst>
                <a:ext uri="{FF2B5EF4-FFF2-40B4-BE49-F238E27FC236}">
                  <a16:creationId xmlns:a16="http://schemas.microsoft.com/office/drawing/2014/main" id="{7CC8E89C-A677-EDE0-4394-8D928FC21051}"/>
                </a:ext>
              </a:extLst>
            </p:cNvPr>
            <p:cNvSpPr>
              <a:spLocks/>
            </p:cNvSpPr>
            <p:nvPr/>
          </p:nvSpPr>
          <p:spPr bwMode="auto">
            <a:xfrm>
              <a:off x="7532583" y="6006329"/>
              <a:ext cx="75516" cy="121884"/>
            </a:xfrm>
            <a:custGeom>
              <a:avLst/>
              <a:gdLst>
                <a:gd name="T0" fmla="*/ 19 w 24"/>
                <a:gd name="T1" fmla="*/ 14 h 39"/>
                <a:gd name="T2" fmla="*/ 20 w 24"/>
                <a:gd name="T3" fmla="*/ 20 h 39"/>
                <a:gd name="T4" fmla="*/ 17 w 24"/>
                <a:gd name="T5" fmla="*/ 32 h 39"/>
                <a:gd name="T6" fmla="*/ 12 w 24"/>
                <a:gd name="T7" fmla="*/ 35 h 39"/>
                <a:gd name="T8" fmla="*/ 7 w 24"/>
                <a:gd name="T9" fmla="*/ 32 h 39"/>
                <a:gd name="T10" fmla="*/ 4 w 24"/>
                <a:gd name="T11" fmla="*/ 20 h 39"/>
                <a:gd name="T12" fmla="*/ 7 w 24"/>
                <a:gd name="T13" fmla="*/ 7 h 39"/>
                <a:gd name="T14" fmla="*/ 12 w 24"/>
                <a:gd name="T15" fmla="*/ 4 h 39"/>
                <a:gd name="T16" fmla="*/ 15 w 24"/>
                <a:gd name="T17" fmla="*/ 5 h 39"/>
                <a:gd name="T18" fmla="*/ 13 w 24"/>
                <a:gd name="T19" fmla="*/ 0 h 39"/>
                <a:gd name="T20" fmla="*/ 12 w 24"/>
                <a:gd name="T21" fmla="*/ 0 h 39"/>
                <a:gd name="T22" fmla="*/ 5 w 24"/>
                <a:gd name="T23" fmla="*/ 2 h 39"/>
                <a:gd name="T24" fmla="*/ 1 w 24"/>
                <a:gd name="T25" fmla="*/ 9 h 39"/>
                <a:gd name="T26" fmla="*/ 0 w 24"/>
                <a:gd name="T27" fmla="*/ 20 h 39"/>
                <a:gd name="T28" fmla="*/ 3 w 24"/>
                <a:gd name="T29" fmla="*/ 35 h 39"/>
                <a:gd name="T30" fmla="*/ 12 w 24"/>
                <a:gd name="T31" fmla="*/ 39 h 39"/>
                <a:gd name="T32" fmla="*/ 19 w 24"/>
                <a:gd name="T33" fmla="*/ 37 h 39"/>
                <a:gd name="T34" fmla="*/ 23 w 24"/>
                <a:gd name="T35" fmla="*/ 30 h 39"/>
                <a:gd name="T36" fmla="*/ 24 w 24"/>
                <a:gd name="T37" fmla="*/ 22 h 39"/>
                <a:gd name="T38" fmla="*/ 21 w 24"/>
                <a:gd name="T39" fmla="*/ 18 h 39"/>
                <a:gd name="T40" fmla="*/ 19 w 24"/>
                <a:gd name="T4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39">
                  <a:moveTo>
                    <a:pt x="19" y="14"/>
                  </a:moveTo>
                  <a:cubicBezTo>
                    <a:pt x="19" y="16"/>
                    <a:pt x="20" y="17"/>
                    <a:pt x="20" y="20"/>
                  </a:cubicBezTo>
                  <a:cubicBezTo>
                    <a:pt x="20" y="26"/>
                    <a:pt x="19" y="30"/>
                    <a:pt x="17" y="32"/>
                  </a:cubicBezTo>
                  <a:cubicBezTo>
                    <a:pt x="16" y="34"/>
                    <a:pt x="14" y="35"/>
                    <a:pt x="12" y="35"/>
                  </a:cubicBezTo>
                  <a:cubicBezTo>
                    <a:pt x="10" y="35"/>
                    <a:pt x="8" y="34"/>
                    <a:pt x="7" y="32"/>
                  </a:cubicBezTo>
                  <a:cubicBezTo>
                    <a:pt x="5" y="30"/>
                    <a:pt x="4" y="26"/>
                    <a:pt x="4" y="20"/>
                  </a:cubicBezTo>
                  <a:cubicBezTo>
                    <a:pt x="4" y="13"/>
                    <a:pt x="5" y="9"/>
                    <a:pt x="7" y="7"/>
                  </a:cubicBezTo>
                  <a:cubicBezTo>
                    <a:pt x="8" y="5"/>
                    <a:pt x="10" y="4"/>
                    <a:pt x="12" y="4"/>
                  </a:cubicBezTo>
                  <a:cubicBezTo>
                    <a:pt x="13" y="4"/>
                    <a:pt x="14" y="4"/>
                    <a:pt x="15" y="5"/>
                  </a:cubicBezTo>
                  <a:cubicBezTo>
                    <a:pt x="14" y="3"/>
                    <a:pt x="14" y="2"/>
                    <a:pt x="13" y="0"/>
                  </a:cubicBezTo>
                  <a:cubicBezTo>
                    <a:pt x="13" y="0"/>
                    <a:pt x="12" y="0"/>
                    <a:pt x="12" y="0"/>
                  </a:cubicBezTo>
                  <a:cubicBezTo>
                    <a:pt x="9" y="0"/>
                    <a:pt x="7" y="1"/>
                    <a:pt x="5" y="2"/>
                  </a:cubicBezTo>
                  <a:cubicBezTo>
                    <a:pt x="3" y="4"/>
                    <a:pt x="2" y="6"/>
                    <a:pt x="1" y="9"/>
                  </a:cubicBezTo>
                  <a:cubicBezTo>
                    <a:pt x="0" y="11"/>
                    <a:pt x="0" y="15"/>
                    <a:pt x="0" y="20"/>
                  </a:cubicBezTo>
                  <a:cubicBezTo>
                    <a:pt x="0" y="27"/>
                    <a:pt x="1" y="32"/>
                    <a:pt x="3" y="35"/>
                  </a:cubicBezTo>
                  <a:cubicBezTo>
                    <a:pt x="5" y="37"/>
                    <a:pt x="8" y="39"/>
                    <a:pt x="12" y="39"/>
                  </a:cubicBezTo>
                  <a:cubicBezTo>
                    <a:pt x="15" y="39"/>
                    <a:pt x="17" y="38"/>
                    <a:pt x="19" y="37"/>
                  </a:cubicBezTo>
                  <a:cubicBezTo>
                    <a:pt x="21" y="35"/>
                    <a:pt x="22" y="33"/>
                    <a:pt x="23" y="30"/>
                  </a:cubicBezTo>
                  <a:cubicBezTo>
                    <a:pt x="24" y="28"/>
                    <a:pt x="24" y="25"/>
                    <a:pt x="24" y="22"/>
                  </a:cubicBezTo>
                  <a:cubicBezTo>
                    <a:pt x="23" y="20"/>
                    <a:pt x="22" y="19"/>
                    <a:pt x="21" y="18"/>
                  </a:cubicBezTo>
                  <a:cubicBezTo>
                    <a:pt x="21" y="16"/>
                    <a:pt x="20" y="15"/>
                    <a:pt x="19"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29">
              <a:extLst>
                <a:ext uri="{FF2B5EF4-FFF2-40B4-BE49-F238E27FC236}">
                  <a16:creationId xmlns:a16="http://schemas.microsoft.com/office/drawing/2014/main" id="{AD9921A9-45E6-8C9E-08B0-AD66B448A609}"/>
                </a:ext>
              </a:extLst>
            </p:cNvPr>
            <p:cNvSpPr>
              <a:spLocks/>
            </p:cNvSpPr>
            <p:nvPr/>
          </p:nvSpPr>
          <p:spPr bwMode="auto">
            <a:xfrm>
              <a:off x="7658441" y="6006329"/>
              <a:ext cx="18548" cy="41070"/>
            </a:xfrm>
            <a:custGeom>
              <a:avLst/>
              <a:gdLst>
                <a:gd name="T0" fmla="*/ 3 w 6"/>
                <a:gd name="T1" fmla="*/ 0 h 13"/>
                <a:gd name="T2" fmla="*/ 0 w 6"/>
                <a:gd name="T3" fmla="*/ 5 h 13"/>
                <a:gd name="T4" fmla="*/ 0 w 6"/>
                <a:gd name="T5" fmla="*/ 5 h 13"/>
                <a:gd name="T6" fmla="*/ 6 w 6"/>
                <a:gd name="T7" fmla="*/ 13 h 13"/>
                <a:gd name="T8" fmla="*/ 6 w 6"/>
                <a:gd name="T9" fmla="*/ 0 h 13"/>
                <a:gd name="T10" fmla="*/ 3 w 6"/>
                <a:gd name="T11" fmla="*/ 0 h 13"/>
              </a:gdLst>
              <a:ahLst/>
              <a:cxnLst>
                <a:cxn ang="0">
                  <a:pos x="T0" y="T1"/>
                </a:cxn>
                <a:cxn ang="0">
                  <a:pos x="T2" y="T3"/>
                </a:cxn>
                <a:cxn ang="0">
                  <a:pos x="T4" y="T5"/>
                </a:cxn>
                <a:cxn ang="0">
                  <a:pos x="T6" y="T7"/>
                </a:cxn>
                <a:cxn ang="0">
                  <a:pos x="T8" y="T9"/>
                </a:cxn>
                <a:cxn ang="0">
                  <a:pos x="T10" y="T11"/>
                </a:cxn>
              </a:cxnLst>
              <a:rect l="0" t="0" r="r" b="b"/>
              <a:pathLst>
                <a:path w="6" h="13">
                  <a:moveTo>
                    <a:pt x="3" y="0"/>
                  </a:moveTo>
                  <a:cubicBezTo>
                    <a:pt x="3" y="2"/>
                    <a:pt x="1" y="3"/>
                    <a:pt x="0" y="5"/>
                  </a:cubicBezTo>
                  <a:cubicBezTo>
                    <a:pt x="0" y="5"/>
                    <a:pt x="0" y="5"/>
                    <a:pt x="0" y="5"/>
                  </a:cubicBezTo>
                  <a:cubicBezTo>
                    <a:pt x="2" y="8"/>
                    <a:pt x="4" y="11"/>
                    <a:pt x="6" y="13"/>
                  </a:cubicBezTo>
                  <a:cubicBezTo>
                    <a:pt x="6" y="0"/>
                    <a:pt x="6" y="0"/>
                    <a:pt x="6" y="0"/>
                  </a:cubicBezTo>
                  <a:lnTo>
                    <a:pt x="3"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30">
              <a:extLst>
                <a:ext uri="{FF2B5EF4-FFF2-40B4-BE49-F238E27FC236}">
                  <a16:creationId xmlns:a16="http://schemas.microsoft.com/office/drawing/2014/main" id="{997752BC-A919-78C5-A6AC-41E42C6C5B9A}"/>
                </a:ext>
              </a:extLst>
            </p:cNvPr>
            <p:cNvSpPr>
              <a:spLocks/>
            </p:cNvSpPr>
            <p:nvPr/>
          </p:nvSpPr>
          <p:spPr bwMode="auto">
            <a:xfrm>
              <a:off x="7715409" y="6006329"/>
              <a:ext cx="43720" cy="75516"/>
            </a:xfrm>
            <a:custGeom>
              <a:avLst/>
              <a:gdLst>
                <a:gd name="T0" fmla="*/ 11 w 14"/>
                <a:gd name="T1" fmla="*/ 0 h 24"/>
                <a:gd name="T2" fmla="*/ 7 w 14"/>
                <a:gd name="T3" fmla="*/ 5 h 24"/>
                <a:gd name="T4" fmla="*/ 0 w 14"/>
                <a:gd name="T5" fmla="*/ 10 h 24"/>
                <a:gd name="T6" fmla="*/ 0 w 14"/>
                <a:gd name="T7" fmla="*/ 14 h 24"/>
                <a:gd name="T8" fmla="*/ 5 w 14"/>
                <a:gd name="T9" fmla="*/ 12 h 24"/>
                <a:gd name="T10" fmla="*/ 9 w 14"/>
                <a:gd name="T11" fmla="*/ 9 h 24"/>
                <a:gd name="T12" fmla="*/ 9 w 14"/>
                <a:gd name="T13" fmla="*/ 23 h 24"/>
                <a:gd name="T14" fmla="*/ 14 w 14"/>
                <a:gd name="T15" fmla="*/ 24 h 24"/>
                <a:gd name="T16" fmla="*/ 14 w 14"/>
                <a:gd name="T17" fmla="*/ 0 h 24"/>
                <a:gd name="T18" fmla="*/ 11 w 1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4">
                  <a:moveTo>
                    <a:pt x="11" y="0"/>
                  </a:moveTo>
                  <a:cubicBezTo>
                    <a:pt x="10" y="2"/>
                    <a:pt x="9" y="4"/>
                    <a:pt x="7" y="5"/>
                  </a:cubicBezTo>
                  <a:cubicBezTo>
                    <a:pt x="5" y="7"/>
                    <a:pt x="3" y="8"/>
                    <a:pt x="0" y="10"/>
                  </a:cubicBezTo>
                  <a:cubicBezTo>
                    <a:pt x="0" y="14"/>
                    <a:pt x="0" y="14"/>
                    <a:pt x="0" y="14"/>
                  </a:cubicBezTo>
                  <a:cubicBezTo>
                    <a:pt x="1" y="14"/>
                    <a:pt x="3" y="13"/>
                    <a:pt x="5" y="12"/>
                  </a:cubicBezTo>
                  <a:cubicBezTo>
                    <a:pt x="7" y="11"/>
                    <a:pt x="8" y="10"/>
                    <a:pt x="9" y="9"/>
                  </a:cubicBezTo>
                  <a:cubicBezTo>
                    <a:pt x="9" y="23"/>
                    <a:pt x="9" y="23"/>
                    <a:pt x="9" y="23"/>
                  </a:cubicBezTo>
                  <a:cubicBezTo>
                    <a:pt x="11" y="24"/>
                    <a:pt x="12" y="24"/>
                    <a:pt x="14" y="24"/>
                  </a:cubicBezTo>
                  <a:cubicBezTo>
                    <a:pt x="14" y="0"/>
                    <a:pt x="14" y="0"/>
                    <a:pt x="14" y="0"/>
                  </a:cubicBezTo>
                  <a:lnTo>
                    <a:pt x="1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31">
              <a:extLst>
                <a:ext uri="{FF2B5EF4-FFF2-40B4-BE49-F238E27FC236}">
                  <a16:creationId xmlns:a16="http://schemas.microsoft.com/office/drawing/2014/main" id="{8FE6AF92-363E-AF06-0E3F-D4E5B30FED51}"/>
                </a:ext>
              </a:extLst>
            </p:cNvPr>
            <p:cNvSpPr>
              <a:spLocks/>
            </p:cNvSpPr>
            <p:nvPr/>
          </p:nvSpPr>
          <p:spPr bwMode="auto">
            <a:xfrm>
              <a:off x="7796223" y="6006329"/>
              <a:ext cx="68891" cy="72866"/>
            </a:xfrm>
            <a:custGeom>
              <a:avLst/>
              <a:gdLst>
                <a:gd name="T0" fmla="*/ 17 w 22"/>
                <a:gd name="T1" fmla="*/ 1 h 23"/>
                <a:gd name="T2" fmla="*/ 12 w 22"/>
                <a:gd name="T3" fmla="*/ 0 h 23"/>
                <a:gd name="T4" fmla="*/ 5 w 22"/>
                <a:gd name="T5" fmla="*/ 2 h 23"/>
                <a:gd name="T6" fmla="*/ 1 w 22"/>
                <a:gd name="T7" fmla="*/ 9 h 23"/>
                <a:gd name="T8" fmla="*/ 0 w 22"/>
                <a:gd name="T9" fmla="*/ 20 h 23"/>
                <a:gd name="T10" fmla="*/ 0 w 22"/>
                <a:gd name="T11" fmla="*/ 23 h 23"/>
                <a:gd name="T12" fmla="*/ 5 w 22"/>
                <a:gd name="T13" fmla="*/ 21 h 23"/>
                <a:gd name="T14" fmla="*/ 5 w 22"/>
                <a:gd name="T15" fmla="*/ 20 h 23"/>
                <a:gd name="T16" fmla="*/ 7 w 22"/>
                <a:gd name="T17" fmla="*/ 7 h 23"/>
                <a:gd name="T18" fmla="*/ 12 w 22"/>
                <a:gd name="T19" fmla="*/ 4 h 23"/>
                <a:gd name="T20" fmla="*/ 17 w 22"/>
                <a:gd name="T21" fmla="*/ 7 h 23"/>
                <a:gd name="T22" fmla="*/ 19 w 22"/>
                <a:gd name="T23" fmla="*/ 12 h 23"/>
                <a:gd name="T24" fmla="*/ 22 w 22"/>
                <a:gd name="T25" fmla="*/ 7 h 23"/>
                <a:gd name="T26" fmla="*/ 21 w 22"/>
                <a:gd name="T27" fmla="*/ 5 h 23"/>
                <a:gd name="T28" fmla="*/ 17 w 22"/>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3">
                  <a:moveTo>
                    <a:pt x="17" y="1"/>
                  </a:moveTo>
                  <a:cubicBezTo>
                    <a:pt x="16" y="1"/>
                    <a:pt x="14" y="0"/>
                    <a:pt x="12" y="0"/>
                  </a:cubicBezTo>
                  <a:cubicBezTo>
                    <a:pt x="9" y="0"/>
                    <a:pt x="7" y="1"/>
                    <a:pt x="5" y="2"/>
                  </a:cubicBezTo>
                  <a:cubicBezTo>
                    <a:pt x="3" y="4"/>
                    <a:pt x="2" y="6"/>
                    <a:pt x="1" y="9"/>
                  </a:cubicBezTo>
                  <a:cubicBezTo>
                    <a:pt x="0" y="11"/>
                    <a:pt x="0" y="15"/>
                    <a:pt x="0" y="20"/>
                  </a:cubicBezTo>
                  <a:cubicBezTo>
                    <a:pt x="0" y="21"/>
                    <a:pt x="0" y="22"/>
                    <a:pt x="0" y="23"/>
                  </a:cubicBezTo>
                  <a:cubicBezTo>
                    <a:pt x="2" y="23"/>
                    <a:pt x="3" y="22"/>
                    <a:pt x="5" y="21"/>
                  </a:cubicBezTo>
                  <a:cubicBezTo>
                    <a:pt x="5" y="21"/>
                    <a:pt x="5" y="20"/>
                    <a:pt x="5" y="20"/>
                  </a:cubicBezTo>
                  <a:cubicBezTo>
                    <a:pt x="5" y="13"/>
                    <a:pt x="5" y="9"/>
                    <a:pt x="7" y="7"/>
                  </a:cubicBezTo>
                  <a:cubicBezTo>
                    <a:pt x="8" y="5"/>
                    <a:pt x="10" y="4"/>
                    <a:pt x="12" y="4"/>
                  </a:cubicBezTo>
                  <a:cubicBezTo>
                    <a:pt x="14" y="4"/>
                    <a:pt x="16" y="5"/>
                    <a:pt x="17" y="7"/>
                  </a:cubicBezTo>
                  <a:cubicBezTo>
                    <a:pt x="18" y="8"/>
                    <a:pt x="19" y="10"/>
                    <a:pt x="19" y="12"/>
                  </a:cubicBezTo>
                  <a:cubicBezTo>
                    <a:pt x="20" y="10"/>
                    <a:pt x="21" y="9"/>
                    <a:pt x="22" y="7"/>
                  </a:cubicBezTo>
                  <a:cubicBezTo>
                    <a:pt x="22" y="7"/>
                    <a:pt x="22" y="6"/>
                    <a:pt x="21" y="5"/>
                  </a:cubicBezTo>
                  <a:cubicBezTo>
                    <a:pt x="20" y="3"/>
                    <a:pt x="19" y="2"/>
                    <a:pt x="17"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32">
              <a:extLst>
                <a:ext uri="{FF2B5EF4-FFF2-40B4-BE49-F238E27FC236}">
                  <a16:creationId xmlns:a16="http://schemas.microsoft.com/office/drawing/2014/main" id="{E7838ED6-CAD0-E7AF-9C39-1CAC535DB011}"/>
                </a:ext>
              </a:extLst>
            </p:cNvPr>
            <p:cNvSpPr>
              <a:spLocks/>
            </p:cNvSpPr>
            <p:nvPr/>
          </p:nvSpPr>
          <p:spPr bwMode="auto">
            <a:xfrm>
              <a:off x="7828019" y="6088468"/>
              <a:ext cx="213297" cy="259666"/>
            </a:xfrm>
            <a:custGeom>
              <a:avLst/>
              <a:gdLst>
                <a:gd name="T0" fmla="*/ 65 w 68"/>
                <a:gd name="T1" fmla="*/ 60 h 83"/>
                <a:gd name="T2" fmla="*/ 34 w 68"/>
                <a:gd name="T3" fmla="*/ 12 h 83"/>
                <a:gd name="T4" fmla="*/ 32 w 68"/>
                <a:gd name="T5" fmla="*/ 9 h 83"/>
                <a:gd name="T6" fmla="*/ 26 w 68"/>
                <a:gd name="T7" fmla="*/ 0 h 83"/>
                <a:gd name="T8" fmla="*/ 14 w 68"/>
                <a:gd name="T9" fmla="*/ 11 h 83"/>
                <a:gd name="T10" fmla="*/ 0 w 68"/>
                <a:gd name="T11" fmla="*/ 17 h 83"/>
                <a:gd name="T12" fmla="*/ 39 w 68"/>
                <a:gd name="T13" fmla="*/ 78 h 83"/>
                <a:gd name="T14" fmla="*/ 51 w 68"/>
                <a:gd name="T15" fmla="*/ 80 h 83"/>
                <a:gd name="T16" fmla="*/ 63 w 68"/>
                <a:gd name="T17" fmla="*/ 72 h 83"/>
                <a:gd name="T18" fmla="*/ 65 w 68"/>
                <a:gd name="T19" fmla="*/ 6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83">
                  <a:moveTo>
                    <a:pt x="65" y="60"/>
                  </a:moveTo>
                  <a:cubicBezTo>
                    <a:pt x="34" y="12"/>
                    <a:pt x="34" y="12"/>
                    <a:pt x="34" y="12"/>
                  </a:cubicBezTo>
                  <a:cubicBezTo>
                    <a:pt x="32" y="9"/>
                    <a:pt x="32" y="9"/>
                    <a:pt x="32" y="9"/>
                  </a:cubicBezTo>
                  <a:cubicBezTo>
                    <a:pt x="26" y="0"/>
                    <a:pt x="26" y="0"/>
                    <a:pt x="26" y="0"/>
                  </a:cubicBezTo>
                  <a:cubicBezTo>
                    <a:pt x="23" y="4"/>
                    <a:pt x="19" y="8"/>
                    <a:pt x="14" y="11"/>
                  </a:cubicBezTo>
                  <a:cubicBezTo>
                    <a:pt x="10" y="13"/>
                    <a:pt x="5" y="16"/>
                    <a:pt x="0" y="17"/>
                  </a:cubicBezTo>
                  <a:cubicBezTo>
                    <a:pt x="39" y="78"/>
                    <a:pt x="39" y="78"/>
                    <a:pt x="39" y="78"/>
                  </a:cubicBezTo>
                  <a:cubicBezTo>
                    <a:pt x="42" y="82"/>
                    <a:pt x="47" y="83"/>
                    <a:pt x="51" y="80"/>
                  </a:cubicBezTo>
                  <a:cubicBezTo>
                    <a:pt x="63" y="72"/>
                    <a:pt x="63" y="72"/>
                    <a:pt x="63" y="72"/>
                  </a:cubicBezTo>
                  <a:cubicBezTo>
                    <a:pt x="67" y="70"/>
                    <a:pt x="68" y="64"/>
                    <a:pt x="65" y="6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33">
              <a:extLst>
                <a:ext uri="{FF2B5EF4-FFF2-40B4-BE49-F238E27FC236}">
                  <a16:creationId xmlns:a16="http://schemas.microsoft.com/office/drawing/2014/main" id="{E1BF4EBE-8ACC-4E7A-5503-72D4E1C7BF81}"/>
                </a:ext>
              </a:extLst>
            </p:cNvPr>
            <p:cNvSpPr>
              <a:spLocks noEditPoints="1"/>
            </p:cNvSpPr>
            <p:nvPr/>
          </p:nvSpPr>
          <p:spPr bwMode="auto">
            <a:xfrm>
              <a:off x="7577627" y="5767860"/>
              <a:ext cx="376251" cy="373601"/>
            </a:xfrm>
            <a:custGeom>
              <a:avLst/>
              <a:gdLst>
                <a:gd name="T0" fmla="*/ 113 w 120"/>
                <a:gd name="T1" fmla="*/ 35 h 119"/>
                <a:gd name="T2" fmla="*/ 111 w 120"/>
                <a:gd name="T3" fmla="*/ 31 h 119"/>
                <a:gd name="T4" fmla="*/ 108 w 120"/>
                <a:gd name="T5" fmla="*/ 27 h 119"/>
                <a:gd name="T6" fmla="*/ 91 w 120"/>
                <a:gd name="T7" fmla="*/ 10 h 119"/>
                <a:gd name="T8" fmla="*/ 87 w 120"/>
                <a:gd name="T9" fmla="*/ 7 h 119"/>
                <a:gd name="T10" fmla="*/ 69 w 120"/>
                <a:gd name="T11" fmla="*/ 1 h 119"/>
                <a:gd name="T12" fmla="*/ 64 w 120"/>
                <a:gd name="T13" fmla="*/ 0 h 119"/>
                <a:gd name="T14" fmla="*/ 58 w 120"/>
                <a:gd name="T15" fmla="*/ 0 h 119"/>
                <a:gd name="T16" fmla="*/ 49 w 120"/>
                <a:gd name="T17" fmla="*/ 1 h 119"/>
                <a:gd name="T18" fmla="*/ 44 w 120"/>
                <a:gd name="T19" fmla="*/ 2 h 119"/>
                <a:gd name="T20" fmla="*/ 32 w 120"/>
                <a:gd name="T21" fmla="*/ 6 h 119"/>
                <a:gd name="T22" fmla="*/ 28 w 120"/>
                <a:gd name="T23" fmla="*/ 9 h 119"/>
                <a:gd name="T24" fmla="*/ 27 w 120"/>
                <a:gd name="T25" fmla="*/ 10 h 119"/>
                <a:gd name="T26" fmla="*/ 3 w 120"/>
                <a:gd name="T27" fmla="*/ 41 h 119"/>
                <a:gd name="T28" fmla="*/ 1 w 120"/>
                <a:gd name="T29" fmla="*/ 69 h 119"/>
                <a:gd name="T30" fmla="*/ 4 w 120"/>
                <a:gd name="T31" fmla="*/ 78 h 119"/>
                <a:gd name="T32" fmla="*/ 10 w 120"/>
                <a:gd name="T33" fmla="*/ 91 h 119"/>
                <a:gd name="T34" fmla="*/ 10 w 120"/>
                <a:gd name="T35" fmla="*/ 92 h 119"/>
                <a:gd name="T36" fmla="*/ 28 w 120"/>
                <a:gd name="T37" fmla="*/ 109 h 119"/>
                <a:gd name="T38" fmla="*/ 32 w 120"/>
                <a:gd name="T39" fmla="*/ 112 h 119"/>
                <a:gd name="T40" fmla="*/ 60 w 120"/>
                <a:gd name="T41" fmla="*/ 119 h 119"/>
                <a:gd name="T42" fmla="*/ 78 w 120"/>
                <a:gd name="T43" fmla="*/ 116 h 119"/>
                <a:gd name="T44" fmla="*/ 82 w 120"/>
                <a:gd name="T45" fmla="*/ 115 h 119"/>
                <a:gd name="T46" fmla="*/ 91 w 120"/>
                <a:gd name="T47" fmla="*/ 110 h 119"/>
                <a:gd name="T48" fmla="*/ 92 w 120"/>
                <a:gd name="T49" fmla="*/ 109 h 119"/>
                <a:gd name="T50" fmla="*/ 104 w 120"/>
                <a:gd name="T51" fmla="*/ 99 h 119"/>
                <a:gd name="T52" fmla="*/ 112 w 120"/>
                <a:gd name="T53" fmla="*/ 87 h 119"/>
                <a:gd name="T54" fmla="*/ 116 w 120"/>
                <a:gd name="T55" fmla="*/ 76 h 119"/>
                <a:gd name="T56" fmla="*/ 113 w 120"/>
                <a:gd name="T57" fmla="*/ 35 h 119"/>
                <a:gd name="T58" fmla="*/ 94 w 120"/>
                <a:gd name="T59" fmla="*/ 88 h 119"/>
                <a:gd name="T60" fmla="*/ 90 w 120"/>
                <a:gd name="T61" fmla="*/ 92 h 119"/>
                <a:gd name="T62" fmla="*/ 84 w 120"/>
                <a:gd name="T63" fmla="*/ 97 h 119"/>
                <a:gd name="T64" fmla="*/ 75 w 120"/>
                <a:gd name="T65" fmla="*/ 101 h 119"/>
                <a:gd name="T66" fmla="*/ 70 w 120"/>
                <a:gd name="T67" fmla="*/ 103 h 119"/>
                <a:gd name="T68" fmla="*/ 60 w 120"/>
                <a:gd name="T69" fmla="*/ 104 h 119"/>
                <a:gd name="T70" fmla="*/ 58 w 120"/>
                <a:gd name="T71" fmla="*/ 104 h 119"/>
                <a:gd name="T72" fmla="*/ 53 w 120"/>
                <a:gd name="T73" fmla="*/ 103 h 119"/>
                <a:gd name="T74" fmla="*/ 32 w 120"/>
                <a:gd name="T75" fmla="*/ 94 h 119"/>
                <a:gd name="T76" fmla="*/ 28 w 120"/>
                <a:gd name="T77" fmla="*/ 89 h 119"/>
                <a:gd name="T78" fmla="*/ 25 w 120"/>
                <a:gd name="T79" fmla="*/ 87 h 119"/>
                <a:gd name="T80" fmla="*/ 23 w 120"/>
                <a:gd name="T81" fmla="*/ 83 h 119"/>
                <a:gd name="T82" fmla="*/ 23 w 120"/>
                <a:gd name="T83" fmla="*/ 83 h 119"/>
                <a:gd name="T84" fmla="*/ 18 w 120"/>
                <a:gd name="T85" fmla="*/ 43 h 119"/>
                <a:gd name="T86" fmla="*/ 22 w 120"/>
                <a:gd name="T87" fmla="*/ 35 h 119"/>
                <a:gd name="T88" fmla="*/ 35 w 120"/>
                <a:gd name="T89" fmla="*/ 22 h 119"/>
                <a:gd name="T90" fmla="*/ 46 w 120"/>
                <a:gd name="T91" fmla="*/ 17 h 119"/>
                <a:gd name="T92" fmla="*/ 51 w 120"/>
                <a:gd name="T93" fmla="*/ 16 h 119"/>
                <a:gd name="T94" fmla="*/ 58 w 120"/>
                <a:gd name="T95" fmla="*/ 15 h 119"/>
                <a:gd name="T96" fmla="*/ 63 w 120"/>
                <a:gd name="T97" fmla="*/ 16 h 119"/>
                <a:gd name="T98" fmla="*/ 67 w 120"/>
                <a:gd name="T99" fmla="*/ 16 h 119"/>
                <a:gd name="T100" fmla="*/ 96 w 120"/>
                <a:gd name="T101" fmla="*/ 36 h 119"/>
                <a:gd name="T102" fmla="*/ 99 w 120"/>
                <a:gd name="T103" fmla="*/ 41 h 119"/>
                <a:gd name="T104" fmla="*/ 100 w 120"/>
                <a:gd name="T105" fmla="*/ 44 h 119"/>
                <a:gd name="T106" fmla="*/ 94 w 120"/>
                <a:gd name="T107" fmla="*/ 8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119">
                  <a:moveTo>
                    <a:pt x="113" y="35"/>
                  </a:moveTo>
                  <a:cubicBezTo>
                    <a:pt x="112" y="34"/>
                    <a:pt x="111" y="32"/>
                    <a:pt x="111" y="31"/>
                  </a:cubicBezTo>
                  <a:cubicBezTo>
                    <a:pt x="110" y="30"/>
                    <a:pt x="109" y="29"/>
                    <a:pt x="108" y="27"/>
                  </a:cubicBezTo>
                  <a:cubicBezTo>
                    <a:pt x="104" y="20"/>
                    <a:pt x="98" y="14"/>
                    <a:pt x="91" y="10"/>
                  </a:cubicBezTo>
                  <a:cubicBezTo>
                    <a:pt x="90" y="9"/>
                    <a:pt x="88" y="8"/>
                    <a:pt x="87" y="7"/>
                  </a:cubicBezTo>
                  <a:cubicBezTo>
                    <a:pt x="81" y="4"/>
                    <a:pt x="75" y="2"/>
                    <a:pt x="69" y="1"/>
                  </a:cubicBezTo>
                  <a:cubicBezTo>
                    <a:pt x="67" y="1"/>
                    <a:pt x="66" y="1"/>
                    <a:pt x="64" y="0"/>
                  </a:cubicBezTo>
                  <a:cubicBezTo>
                    <a:pt x="62" y="0"/>
                    <a:pt x="60" y="0"/>
                    <a:pt x="58" y="0"/>
                  </a:cubicBezTo>
                  <a:cubicBezTo>
                    <a:pt x="55" y="0"/>
                    <a:pt x="52" y="0"/>
                    <a:pt x="49" y="1"/>
                  </a:cubicBezTo>
                  <a:cubicBezTo>
                    <a:pt x="48" y="1"/>
                    <a:pt x="46" y="1"/>
                    <a:pt x="44" y="2"/>
                  </a:cubicBezTo>
                  <a:cubicBezTo>
                    <a:pt x="40" y="3"/>
                    <a:pt x="36" y="4"/>
                    <a:pt x="32" y="6"/>
                  </a:cubicBezTo>
                  <a:cubicBezTo>
                    <a:pt x="31" y="7"/>
                    <a:pt x="29" y="8"/>
                    <a:pt x="28" y="9"/>
                  </a:cubicBezTo>
                  <a:cubicBezTo>
                    <a:pt x="27" y="9"/>
                    <a:pt x="27" y="9"/>
                    <a:pt x="27" y="10"/>
                  </a:cubicBezTo>
                  <a:cubicBezTo>
                    <a:pt x="15" y="17"/>
                    <a:pt x="7" y="29"/>
                    <a:pt x="3" y="41"/>
                  </a:cubicBezTo>
                  <a:cubicBezTo>
                    <a:pt x="0" y="50"/>
                    <a:pt x="0" y="60"/>
                    <a:pt x="1" y="69"/>
                  </a:cubicBezTo>
                  <a:cubicBezTo>
                    <a:pt x="2" y="72"/>
                    <a:pt x="3" y="75"/>
                    <a:pt x="4" y="78"/>
                  </a:cubicBezTo>
                  <a:cubicBezTo>
                    <a:pt x="5" y="82"/>
                    <a:pt x="7" y="87"/>
                    <a:pt x="10" y="91"/>
                  </a:cubicBezTo>
                  <a:cubicBezTo>
                    <a:pt x="10" y="92"/>
                    <a:pt x="10" y="92"/>
                    <a:pt x="10" y="92"/>
                  </a:cubicBezTo>
                  <a:cubicBezTo>
                    <a:pt x="15" y="99"/>
                    <a:pt x="21" y="105"/>
                    <a:pt x="28" y="109"/>
                  </a:cubicBezTo>
                  <a:cubicBezTo>
                    <a:pt x="29" y="110"/>
                    <a:pt x="31" y="111"/>
                    <a:pt x="32" y="112"/>
                  </a:cubicBezTo>
                  <a:cubicBezTo>
                    <a:pt x="41" y="116"/>
                    <a:pt x="51" y="119"/>
                    <a:pt x="60" y="119"/>
                  </a:cubicBezTo>
                  <a:cubicBezTo>
                    <a:pt x="66" y="119"/>
                    <a:pt x="72" y="118"/>
                    <a:pt x="78" y="116"/>
                  </a:cubicBezTo>
                  <a:cubicBezTo>
                    <a:pt x="79" y="116"/>
                    <a:pt x="80" y="115"/>
                    <a:pt x="82" y="115"/>
                  </a:cubicBezTo>
                  <a:cubicBezTo>
                    <a:pt x="85" y="113"/>
                    <a:pt x="88" y="112"/>
                    <a:pt x="91" y="110"/>
                  </a:cubicBezTo>
                  <a:cubicBezTo>
                    <a:pt x="92" y="109"/>
                    <a:pt x="92" y="109"/>
                    <a:pt x="92" y="109"/>
                  </a:cubicBezTo>
                  <a:cubicBezTo>
                    <a:pt x="97" y="106"/>
                    <a:pt x="101" y="103"/>
                    <a:pt x="104" y="99"/>
                  </a:cubicBezTo>
                  <a:cubicBezTo>
                    <a:pt x="107" y="95"/>
                    <a:pt x="110" y="91"/>
                    <a:pt x="112" y="87"/>
                  </a:cubicBezTo>
                  <a:cubicBezTo>
                    <a:pt x="114" y="84"/>
                    <a:pt x="115" y="80"/>
                    <a:pt x="116" y="76"/>
                  </a:cubicBezTo>
                  <a:cubicBezTo>
                    <a:pt x="120" y="63"/>
                    <a:pt x="119" y="48"/>
                    <a:pt x="113" y="35"/>
                  </a:cubicBezTo>
                  <a:close/>
                  <a:moveTo>
                    <a:pt x="94" y="88"/>
                  </a:moveTo>
                  <a:cubicBezTo>
                    <a:pt x="93" y="89"/>
                    <a:pt x="91" y="91"/>
                    <a:pt x="90" y="92"/>
                  </a:cubicBezTo>
                  <a:cubicBezTo>
                    <a:pt x="88" y="94"/>
                    <a:pt x="86" y="96"/>
                    <a:pt x="84" y="97"/>
                  </a:cubicBezTo>
                  <a:cubicBezTo>
                    <a:pt x="81" y="99"/>
                    <a:pt x="78" y="100"/>
                    <a:pt x="75" y="101"/>
                  </a:cubicBezTo>
                  <a:cubicBezTo>
                    <a:pt x="73" y="102"/>
                    <a:pt x="72" y="102"/>
                    <a:pt x="70" y="103"/>
                  </a:cubicBezTo>
                  <a:cubicBezTo>
                    <a:pt x="67" y="103"/>
                    <a:pt x="64" y="104"/>
                    <a:pt x="60" y="104"/>
                  </a:cubicBezTo>
                  <a:cubicBezTo>
                    <a:pt x="60" y="104"/>
                    <a:pt x="59" y="104"/>
                    <a:pt x="58" y="104"/>
                  </a:cubicBezTo>
                  <a:cubicBezTo>
                    <a:pt x="56" y="104"/>
                    <a:pt x="55" y="103"/>
                    <a:pt x="53" y="103"/>
                  </a:cubicBezTo>
                  <a:cubicBezTo>
                    <a:pt x="46" y="102"/>
                    <a:pt x="38" y="99"/>
                    <a:pt x="32" y="94"/>
                  </a:cubicBezTo>
                  <a:cubicBezTo>
                    <a:pt x="31" y="92"/>
                    <a:pt x="29" y="91"/>
                    <a:pt x="28" y="89"/>
                  </a:cubicBezTo>
                  <a:cubicBezTo>
                    <a:pt x="27" y="89"/>
                    <a:pt x="26" y="88"/>
                    <a:pt x="25" y="87"/>
                  </a:cubicBezTo>
                  <a:cubicBezTo>
                    <a:pt x="25" y="85"/>
                    <a:pt x="24" y="84"/>
                    <a:pt x="23" y="83"/>
                  </a:cubicBezTo>
                  <a:cubicBezTo>
                    <a:pt x="23" y="83"/>
                    <a:pt x="23" y="83"/>
                    <a:pt x="23" y="83"/>
                  </a:cubicBezTo>
                  <a:cubicBezTo>
                    <a:pt x="15" y="71"/>
                    <a:pt x="14" y="56"/>
                    <a:pt x="18" y="43"/>
                  </a:cubicBezTo>
                  <a:cubicBezTo>
                    <a:pt x="19" y="40"/>
                    <a:pt x="21" y="38"/>
                    <a:pt x="22" y="35"/>
                  </a:cubicBezTo>
                  <a:cubicBezTo>
                    <a:pt x="25" y="30"/>
                    <a:pt x="30" y="26"/>
                    <a:pt x="35" y="22"/>
                  </a:cubicBezTo>
                  <a:cubicBezTo>
                    <a:pt x="39" y="20"/>
                    <a:pt x="42" y="18"/>
                    <a:pt x="46" y="17"/>
                  </a:cubicBezTo>
                  <a:cubicBezTo>
                    <a:pt x="48" y="17"/>
                    <a:pt x="49" y="16"/>
                    <a:pt x="51" y="16"/>
                  </a:cubicBezTo>
                  <a:cubicBezTo>
                    <a:pt x="53" y="15"/>
                    <a:pt x="56" y="15"/>
                    <a:pt x="58" y="15"/>
                  </a:cubicBezTo>
                  <a:cubicBezTo>
                    <a:pt x="60" y="15"/>
                    <a:pt x="61" y="15"/>
                    <a:pt x="63" y="16"/>
                  </a:cubicBezTo>
                  <a:cubicBezTo>
                    <a:pt x="64" y="16"/>
                    <a:pt x="66" y="16"/>
                    <a:pt x="67" y="16"/>
                  </a:cubicBezTo>
                  <a:cubicBezTo>
                    <a:pt x="79" y="19"/>
                    <a:pt x="89" y="25"/>
                    <a:pt x="96" y="36"/>
                  </a:cubicBezTo>
                  <a:cubicBezTo>
                    <a:pt x="97" y="37"/>
                    <a:pt x="98" y="39"/>
                    <a:pt x="99" y="41"/>
                  </a:cubicBezTo>
                  <a:cubicBezTo>
                    <a:pt x="99" y="42"/>
                    <a:pt x="100" y="43"/>
                    <a:pt x="100" y="44"/>
                  </a:cubicBezTo>
                  <a:cubicBezTo>
                    <a:pt x="106" y="59"/>
                    <a:pt x="103" y="76"/>
                    <a:pt x="94" y="8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
              <a:extLst>
                <a:ext uri="{FF2B5EF4-FFF2-40B4-BE49-F238E27FC236}">
                  <a16:creationId xmlns:a16="http://schemas.microsoft.com/office/drawing/2014/main" id="{399AE49A-F96A-2BAB-3CC9-141C48502BB5}"/>
                </a:ext>
              </a:extLst>
            </p:cNvPr>
            <p:cNvSpPr>
              <a:spLocks noEditPoints="1"/>
            </p:cNvSpPr>
            <p:nvPr/>
          </p:nvSpPr>
          <p:spPr bwMode="auto">
            <a:xfrm>
              <a:off x="9280525" y="925513"/>
              <a:ext cx="23813" cy="68263"/>
            </a:xfrm>
            <a:custGeom>
              <a:avLst/>
              <a:gdLst>
                <a:gd name="T0" fmla="*/ 24 w 48"/>
                <a:gd name="T1" fmla="*/ 144 h 144"/>
                <a:gd name="T2" fmla="*/ 48 w 48"/>
                <a:gd name="T3" fmla="*/ 120 h 144"/>
                <a:gd name="T4" fmla="*/ 48 w 48"/>
                <a:gd name="T5" fmla="*/ 24 h 144"/>
                <a:gd name="T6" fmla="*/ 24 w 48"/>
                <a:gd name="T7" fmla="*/ 0 h 144"/>
                <a:gd name="T8" fmla="*/ 0 w 48"/>
                <a:gd name="T9" fmla="*/ 24 h 144"/>
                <a:gd name="T10" fmla="*/ 0 w 48"/>
                <a:gd name="T11" fmla="*/ 120 h 144"/>
                <a:gd name="T12" fmla="*/ 24 w 48"/>
                <a:gd name="T13" fmla="*/ 144 h 144"/>
                <a:gd name="T14" fmla="*/ 24 w 48"/>
                <a:gd name="T15" fmla="*/ 144 h 144"/>
                <a:gd name="T16" fmla="*/ 24 w 48"/>
                <a:gd name="T1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44">
                  <a:moveTo>
                    <a:pt x="24" y="144"/>
                  </a:moveTo>
                  <a:cubicBezTo>
                    <a:pt x="37" y="144"/>
                    <a:pt x="48" y="133"/>
                    <a:pt x="48" y="120"/>
                  </a:cubicBezTo>
                  <a:cubicBezTo>
                    <a:pt x="48" y="24"/>
                    <a:pt x="48" y="24"/>
                    <a:pt x="48" y="24"/>
                  </a:cubicBezTo>
                  <a:cubicBezTo>
                    <a:pt x="48" y="11"/>
                    <a:pt x="37" y="0"/>
                    <a:pt x="24" y="0"/>
                  </a:cubicBezTo>
                  <a:cubicBezTo>
                    <a:pt x="11" y="0"/>
                    <a:pt x="0" y="11"/>
                    <a:pt x="0" y="24"/>
                  </a:cubicBezTo>
                  <a:cubicBezTo>
                    <a:pt x="0" y="120"/>
                    <a:pt x="0" y="120"/>
                    <a:pt x="0" y="120"/>
                  </a:cubicBezTo>
                  <a:cubicBezTo>
                    <a:pt x="0" y="133"/>
                    <a:pt x="11" y="144"/>
                    <a:pt x="24" y="144"/>
                  </a:cubicBezTo>
                  <a:close/>
                  <a:moveTo>
                    <a:pt x="24" y="144"/>
                  </a:moveTo>
                  <a:cubicBezTo>
                    <a:pt x="24" y="144"/>
                    <a:pt x="24" y="144"/>
                    <a:pt x="24" y="144"/>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6">
              <a:extLst>
                <a:ext uri="{FF2B5EF4-FFF2-40B4-BE49-F238E27FC236}">
                  <a16:creationId xmlns:a16="http://schemas.microsoft.com/office/drawing/2014/main" id="{6373112C-1B25-ADC4-F8DD-DD58355DFAF9}"/>
                </a:ext>
              </a:extLst>
            </p:cNvPr>
            <p:cNvSpPr>
              <a:spLocks noEditPoints="1"/>
            </p:cNvSpPr>
            <p:nvPr/>
          </p:nvSpPr>
          <p:spPr bwMode="auto">
            <a:xfrm>
              <a:off x="9280525" y="1016001"/>
              <a:ext cx="23813" cy="312738"/>
            </a:xfrm>
            <a:custGeom>
              <a:avLst/>
              <a:gdLst>
                <a:gd name="T0" fmla="*/ 24 w 48"/>
                <a:gd name="T1" fmla="*/ 665 h 665"/>
                <a:gd name="T2" fmla="*/ 48 w 48"/>
                <a:gd name="T3" fmla="*/ 641 h 665"/>
                <a:gd name="T4" fmla="*/ 48 w 48"/>
                <a:gd name="T5" fmla="*/ 24 h 665"/>
                <a:gd name="T6" fmla="*/ 24 w 48"/>
                <a:gd name="T7" fmla="*/ 0 h 665"/>
                <a:gd name="T8" fmla="*/ 0 w 48"/>
                <a:gd name="T9" fmla="*/ 24 h 665"/>
                <a:gd name="T10" fmla="*/ 0 w 48"/>
                <a:gd name="T11" fmla="*/ 641 h 665"/>
                <a:gd name="T12" fmla="*/ 24 w 48"/>
                <a:gd name="T13" fmla="*/ 665 h 665"/>
                <a:gd name="T14" fmla="*/ 24 w 48"/>
                <a:gd name="T15" fmla="*/ 665 h 665"/>
                <a:gd name="T16" fmla="*/ 24 w 48"/>
                <a:gd name="T17" fmla="*/ 665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65">
                  <a:moveTo>
                    <a:pt x="24" y="665"/>
                  </a:moveTo>
                  <a:cubicBezTo>
                    <a:pt x="37" y="665"/>
                    <a:pt x="48" y="654"/>
                    <a:pt x="48" y="641"/>
                  </a:cubicBezTo>
                  <a:cubicBezTo>
                    <a:pt x="48" y="24"/>
                    <a:pt x="48" y="24"/>
                    <a:pt x="48" y="24"/>
                  </a:cubicBezTo>
                  <a:cubicBezTo>
                    <a:pt x="48" y="11"/>
                    <a:pt x="37" y="0"/>
                    <a:pt x="24" y="0"/>
                  </a:cubicBezTo>
                  <a:cubicBezTo>
                    <a:pt x="11" y="0"/>
                    <a:pt x="0" y="11"/>
                    <a:pt x="0" y="24"/>
                  </a:cubicBezTo>
                  <a:cubicBezTo>
                    <a:pt x="0" y="641"/>
                    <a:pt x="0" y="641"/>
                    <a:pt x="0" y="641"/>
                  </a:cubicBezTo>
                  <a:cubicBezTo>
                    <a:pt x="0" y="654"/>
                    <a:pt x="11" y="665"/>
                    <a:pt x="24" y="665"/>
                  </a:cubicBezTo>
                  <a:close/>
                  <a:moveTo>
                    <a:pt x="24" y="665"/>
                  </a:moveTo>
                  <a:cubicBezTo>
                    <a:pt x="24" y="665"/>
                    <a:pt x="24" y="665"/>
                    <a:pt x="24" y="665"/>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7">
              <a:extLst>
                <a:ext uri="{FF2B5EF4-FFF2-40B4-BE49-F238E27FC236}">
                  <a16:creationId xmlns:a16="http://schemas.microsoft.com/office/drawing/2014/main" id="{EA07C85A-172D-C718-F47F-C44EC160D1EA}"/>
                </a:ext>
              </a:extLst>
            </p:cNvPr>
            <p:cNvSpPr>
              <a:spLocks noEditPoints="1"/>
            </p:cNvSpPr>
            <p:nvPr/>
          </p:nvSpPr>
          <p:spPr bwMode="auto">
            <a:xfrm>
              <a:off x="8937625" y="903288"/>
              <a:ext cx="709613" cy="525463"/>
            </a:xfrm>
            <a:custGeom>
              <a:avLst/>
              <a:gdLst>
                <a:gd name="T0" fmla="*/ 1480 w 1504"/>
                <a:gd name="T1" fmla="*/ 0 h 1116"/>
                <a:gd name="T2" fmla="*/ 1456 w 1504"/>
                <a:gd name="T3" fmla="*/ 24 h 1116"/>
                <a:gd name="T4" fmla="*/ 1456 w 1504"/>
                <a:gd name="T5" fmla="*/ 1029 h 1116"/>
                <a:gd name="T6" fmla="*/ 844 w 1504"/>
                <a:gd name="T7" fmla="*/ 1029 h 1116"/>
                <a:gd name="T8" fmla="*/ 813 w 1504"/>
                <a:gd name="T9" fmla="*/ 1044 h 1116"/>
                <a:gd name="T10" fmla="*/ 792 w 1504"/>
                <a:gd name="T11" fmla="*/ 1068 h 1116"/>
                <a:gd name="T12" fmla="*/ 712 w 1504"/>
                <a:gd name="T13" fmla="*/ 1068 h 1116"/>
                <a:gd name="T14" fmla="*/ 691 w 1504"/>
                <a:gd name="T15" fmla="*/ 1044 h 1116"/>
                <a:gd name="T16" fmla="*/ 660 w 1504"/>
                <a:gd name="T17" fmla="*/ 1029 h 1116"/>
                <a:gd name="T18" fmla="*/ 48 w 1504"/>
                <a:gd name="T19" fmla="*/ 1029 h 1116"/>
                <a:gd name="T20" fmla="*/ 48 w 1504"/>
                <a:gd name="T21" fmla="*/ 24 h 1116"/>
                <a:gd name="T22" fmla="*/ 24 w 1504"/>
                <a:gd name="T23" fmla="*/ 0 h 1116"/>
                <a:gd name="T24" fmla="*/ 0 w 1504"/>
                <a:gd name="T25" fmla="*/ 24 h 1116"/>
                <a:gd name="T26" fmla="*/ 0 w 1504"/>
                <a:gd name="T27" fmla="*/ 1053 h 1116"/>
                <a:gd name="T28" fmla="*/ 24 w 1504"/>
                <a:gd name="T29" fmla="*/ 1077 h 1116"/>
                <a:gd name="T30" fmla="*/ 655 w 1504"/>
                <a:gd name="T31" fmla="*/ 1077 h 1116"/>
                <a:gd name="T32" fmla="*/ 682 w 1504"/>
                <a:gd name="T33" fmla="*/ 1108 h 1116"/>
                <a:gd name="T34" fmla="*/ 701 w 1504"/>
                <a:gd name="T35" fmla="*/ 1116 h 1116"/>
                <a:gd name="T36" fmla="*/ 803 w 1504"/>
                <a:gd name="T37" fmla="*/ 1116 h 1116"/>
                <a:gd name="T38" fmla="*/ 822 w 1504"/>
                <a:gd name="T39" fmla="*/ 1108 h 1116"/>
                <a:gd name="T40" fmla="*/ 849 w 1504"/>
                <a:gd name="T41" fmla="*/ 1077 h 1116"/>
                <a:gd name="T42" fmla="*/ 1480 w 1504"/>
                <a:gd name="T43" fmla="*/ 1077 h 1116"/>
                <a:gd name="T44" fmla="*/ 1504 w 1504"/>
                <a:gd name="T45" fmla="*/ 1053 h 1116"/>
                <a:gd name="T46" fmla="*/ 1504 w 1504"/>
                <a:gd name="T47" fmla="*/ 24 h 1116"/>
                <a:gd name="T48" fmla="*/ 1480 w 1504"/>
                <a:gd name="T49" fmla="*/ 0 h 1116"/>
                <a:gd name="T50" fmla="*/ 1480 w 1504"/>
                <a:gd name="T51" fmla="*/ 0 h 1116"/>
                <a:gd name="T52" fmla="*/ 1480 w 1504"/>
                <a:gd name="T53"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04" h="1116">
                  <a:moveTo>
                    <a:pt x="1480" y="0"/>
                  </a:moveTo>
                  <a:cubicBezTo>
                    <a:pt x="1467" y="0"/>
                    <a:pt x="1456" y="10"/>
                    <a:pt x="1456" y="24"/>
                  </a:cubicBezTo>
                  <a:cubicBezTo>
                    <a:pt x="1456" y="1029"/>
                    <a:pt x="1456" y="1029"/>
                    <a:pt x="1456" y="1029"/>
                  </a:cubicBezTo>
                  <a:cubicBezTo>
                    <a:pt x="844" y="1029"/>
                    <a:pt x="844" y="1029"/>
                    <a:pt x="844" y="1029"/>
                  </a:cubicBezTo>
                  <a:cubicBezTo>
                    <a:pt x="832" y="1029"/>
                    <a:pt x="820" y="1034"/>
                    <a:pt x="813" y="1044"/>
                  </a:cubicBezTo>
                  <a:cubicBezTo>
                    <a:pt x="792" y="1068"/>
                    <a:pt x="792" y="1068"/>
                    <a:pt x="792" y="1068"/>
                  </a:cubicBezTo>
                  <a:cubicBezTo>
                    <a:pt x="712" y="1068"/>
                    <a:pt x="712" y="1068"/>
                    <a:pt x="712" y="1068"/>
                  </a:cubicBezTo>
                  <a:cubicBezTo>
                    <a:pt x="691" y="1044"/>
                    <a:pt x="691" y="1044"/>
                    <a:pt x="691" y="1044"/>
                  </a:cubicBezTo>
                  <a:cubicBezTo>
                    <a:pt x="684" y="1034"/>
                    <a:pt x="672" y="1029"/>
                    <a:pt x="660" y="1029"/>
                  </a:cubicBezTo>
                  <a:cubicBezTo>
                    <a:pt x="48" y="1029"/>
                    <a:pt x="48" y="1029"/>
                    <a:pt x="48" y="1029"/>
                  </a:cubicBezTo>
                  <a:cubicBezTo>
                    <a:pt x="48" y="24"/>
                    <a:pt x="48" y="24"/>
                    <a:pt x="48" y="24"/>
                  </a:cubicBezTo>
                  <a:cubicBezTo>
                    <a:pt x="48" y="10"/>
                    <a:pt x="37" y="0"/>
                    <a:pt x="24" y="0"/>
                  </a:cubicBezTo>
                  <a:cubicBezTo>
                    <a:pt x="11" y="0"/>
                    <a:pt x="0" y="10"/>
                    <a:pt x="0" y="24"/>
                  </a:cubicBezTo>
                  <a:cubicBezTo>
                    <a:pt x="0" y="1053"/>
                    <a:pt x="0" y="1053"/>
                    <a:pt x="0" y="1053"/>
                  </a:cubicBezTo>
                  <a:cubicBezTo>
                    <a:pt x="0" y="1066"/>
                    <a:pt x="11" y="1077"/>
                    <a:pt x="24" y="1077"/>
                  </a:cubicBezTo>
                  <a:cubicBezTo>
                    <a:pt x="655" y="1077"/>
                    <a:pt x="655" y="1077"/>
                    <a:pt x="655" y="1077"/>
                  </a:cubicBezTo>
                  <a:cubicBezTo>
                    <a:pt x="682" y="1108"/>
                    <a:pt x="682" y="1108"/>
                    <a:pt x="682" y="1108"/>
                  </a:cubicBezTo>
                  <a:cubicBezTo>
                    <a:pt x="687" y="1113"/>
                    <a:pt x="694" y="1116"/>
                    <a:pt x="701" y="1116"/>
                  </a:cubicBezTo>
                  <a:cubicBezTo>
                    <a:pt x="803" y="1116"/>
                    <a:pt x="803" y="1116"/>
                    <a:pt x="803" y="1116"/>
                  </a:cubicBezTo>
                  <a:cubicBezTo>
                    <a:pt x="810" y="1116"/>
                    <a:pt x="817" y="1113"/>
                    <a:pt x="822" y="1108"/>
                  </a:cubicBezTo>
                  <a:cubicBezTo>
                    <a:pt x="849" y="1077"/>
                    <a:pt x="849" y="1077"/>
                    <a:pt x="849" y="1077"/>
                  </a:cubicBezTo>
                  <a:cubicBezTo>
                    <a:pt x="1480" y="1077"/>
                    <a:pt x="1480" y="1077"/>
                    <a:pt x="1480" y="1077"/>
                  </a:cubicBezTo>
                  <a:cubicBezTo>
                    <a:pt x="1493" y="1077"/>
                    <a:pt x="1504" y="1066"/>
                    <a:pt x="1504" y="1053"/>
                  </a:cubicBezTo>
                  <a:cubicBezTo>
                    <a:pt x="1504" y="24"/>
                    <a:pt x="1504" y="24"/>
                    <a:pt x="1504" y="24"/>
                  </a:cubicBezTo>
                  <a:cubicBezTo>
                    <a:pt x="1504" y="10"/>
                    <a:pt x="1493" y="0"/>
                    <a:pt x="1480" y="0"/>
                  </a:cubicBezTo>
                  <a:close/>
                  <a:moveTo>
                    <a:pt x="1480" y="0"/>
                  </a:moveTo>
                  <a:cubicBezTo>
                    <a:pt x="1480" y="0"/>
                    <a:pt x="1480" y="0"/>
                    <a:pt x="1480"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8">
              <a:extLst>
                <a:ext uri="{FF2B5EF4-FFF2-40B4-BE49-F238E27FC236}">
                  <a16:creationId xmlns:a16="http://schemas.microsoft.com/office/drawing/2014/main" id="{55CEADD5-E46F-2771-D1C0-EE9D86566259}"/>
                </a:ext>
              </a:extLst>
            </p:cNvPr>
            <p:cNvSpPr>
              <a:spLocks noEditPoints="1"/>
            </p:cNvSpPr>
            <p:nvPr/>
          </p:nvSpPr>
          <p:spPr bwMode="auto">
            <a:xfrm>
              <a:off x="8983663" y="857251"/>
              <a:ext cx="617538" cy="530225"/>
            </a:xfrm>
            <a:custGeom>
              <a:avLst/>
              <a:gdLst>
                <a:gd name="T0" fmla="*/ 24 w 1312"/>
                <a:gd name="T1" fmla="*/ 1077 h 1126"/>
                <a:gd name="T2" fmla="*/ 564 w 1312"/>
                <a:gd name="T3" fmla="*/ 1077 h 1126"/>
                <a:gd name="T4" fmla="*/ 636 w 1312"/>
                <a:gd name="T5" fmla="*/ 1115 h 1126"/>
                <a:gd name="T6" fmla="*/ 656 w 1312"/>
                <a:gd name="T7" fmla="*/ 1126 h 1126"/>
                <a:gd name="T8" fmla="*/ 676 w 1312"/>
                <a:gd name="T9" fmla="*/ 1115 h 1126"/>
                <a:gd name="T10" fmla="*/ 748 w 1312"/>
                <a:gd name="T11" fmla="*/ 1077 h 1126"/>
                <a:gd name="T12" fmla="*/ 1288 w 1312"/>
                <a:gd name="T13" fmla="*/ 1077 h 1126"/>
                <a:gd name="T14" fmla="*/ 1312 w 1312"/>
                <a:gd name="T15" fmla="*/ 1053 h 1126"/>
                <a:gd name="T16" fmla="*/ 1312 w 1312"/>
                <a:gd name="T17" fmla="*/ 24 h 1126"/>
                <a:gd name="T18" fmla="*/ 1288 w 1312"/>
                <a:gd name="T19" fmla="*/ 0 h 1126"/>
                <a:gd name="T20" fmla="*/ 748 w 1312"/>
                <a:gd name="T21" fmla="*/ 0 h 1126"/>
                <a:gd name="T22" fmla="*/ 656 w 1312"/>
                <a:gd name="T23" fmla="*/ 36 h 1126"/>
                <a:gd name="T24" fmla="*/ 564 w 1312"/>
                <a:gd name="T25" fmla="*/ 0 h 1126"/>
                <a:gd name="T26" fmla="*/ 24 w 1312"/>
                <a:gd name="T27" fmla="*/ 0 h 1126"/>
                <a:gd name="T28" fmla="*/ 0 w 1312"/>
                <a:gd name="T29" fmla="*/ 24 h 1126"/>
                <a:gd name="T30" fmla="*/ 0 w 1312"/>
                <a:gd name="T31" fmla="*/ 1053 h 1126"/>
                <a:gd name="T32" fmla="*/ 24 w 1312"/>
                <a:gd name="T33" fmla="*/ 1077 h 1126"/>
                <a:gd name="T34" fmla="*/ 48 w 1312"/>
                <a:gd name="T35" fmla="*/ 48 h 1126"/>
                <a:gd name="T36" fmla="*/ 564 w 1312"/>
                <a:gd name="T37" fmla="*/ 48 h 1126"/>
                <a:gd name="T38" fmla="*/ 636 w 1312"/>
                <a:gd name="T39" fmla="*/ 86 h 1126"/>
                <a:gd name="T40" fmla="*/ 656 w 1312"/>
                <a:gd name="T41" fmla="*/ 97 h 1126"/>
                <a:gd name="T42" fmla="*/ 676 w 1312"/>
                <a:gd name="T43" fmla="*/ 86 h 1126"/>
                <a:gd name="T44" fmla="*/ 748 w 1312"/>
                <a:gd name="T45" fmla="*/ 48 h 1126"/>
                <a:gd name="T46" fmla="*/ 1264 w 1312"/>
                <a:gd name="T47" fmla="*/ 48 h 1126"/>
                <a:gd name="T48" fmla="*/ 1264 w 1312"/>
                <a:gd name="T49" fmla="*/ 1029 h 1126"/>
                <a:gd name="T50" fmla="*/ 748 w 1312"/>
                <a:gd name="T51" fmla="*/ 1029 h 1126"/>
                <a:gd name="T52" fmla="*/ 656 w 1312"/>
                <a:gd name="T53" fmla="*/ 1065 h 1126"/>
                <a:gd name="T54" fmla="*/ 564 w 1312"/>
                <a:gd name="T55" fmla="*/ 1029 h 1126"/>
                <a:gd name="T56" fmla="*/ 48 w 1312"/>
                <a:gd name="T57" fmla="*/ 1029 h 1126"/>
                <a:gd name="T58" fmla="*/ 48 w 1312"/>
                <a:gd name="T59" fmla="*/ 48 h 1126"/>
                <a:gd name="T60" fmla="*/ 48 w 1312"/>
                <a:gd name="T61" fmla="*/ 48 h 1126"/>
                <a:gd name="T62" fmla="*/ 48 w 1312"/>
                <a:gd name="T63" fmla="*/ 48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2" h="1126">
                  <a:moveTo>
                    <a:pt x="24" y="1077"/>
                  </a:moveTo>
                  <a:cubicBezTo>
                    <a:pt x="564" y="1077"/>
                    <a:pt x="564" y="1077"/>
                    <a:pt x="564" y="1077"/>
                  </a:cubicBezTo>
                  <a:cubicBezTo>
                    <a:pt x="593" y="1077"/>
                    <a:pt x="620" y="1091"/>
                    <a:pt x="636" y="1115"/>
                  </a:cubicBezTo>
                  <a:cubicBezTo>
                    <a:pt x="640" y="1122"/>
                    <a:pt x="648" y="1126"/>
                    <a:pt x="656" y="1126"/>
                  </a:cubicBezTo>
                  <a:cubicBezTo>
                    <a:pt x="664" y="1126"/>
                    <a:pt x="672" y="1122"/>
                    <a:pt x="676" y="1115"/>
                  </a:cubicBezTo>
                  <a:cubicBezTo>
                    <a:pt x="692" y="1091"/>
                    <a:pt x="719" y="1077"/>
                    <a:pt x="748" y="1077"/>
                  </a:cubicBezTo>
                  <a:cubicBezTo>
                    <a:pt x="1288" y="1077"/>
                    <a:pt x="1288" y="1077"/>
                    <a:pt x="1288" y="1077"/>
                  </a:cubicBezTo>
                  <a:cubicBezTo>
                    <a:pt x="1301" y="1077"/>
                    <a:pt x="1312" y="1066"/>
                    <a:pt x="1312" y="1053"/>
                  </a:cubicBezTo>
                  <a:cubicBezTo>
                    <a:pt x="1312" y="24"/>
                    <a:pt x="1312" y="24"/>
                    <a:pt x="1312" y="24"/>
                  </a:cubicBezTo>
                  <a:cubicBezTo>
                    <a:pt x="1312" y="10"/>
                    <a:pt x="1301" y="0"/>
                    <a:pt x="1288" y="0"/>
                  </a:cubicBezTo>
                  <a:cubicBezTo>
                    <a:pt x="748" y="0"/>
                    <a:pt x="748" y="0"/>
                    <a:pt x="748" y="0"/>
                  </a:cubicBezTo>
                  <a:cubicBezTo>
                    <a:pt x="713" y="0"/>
                    <a:pt x="681" y="13"/>
                    <a:pt x="656" y="36"/>
                  </a:cubicBezTo>
                  <a:cubicBezTo>
                    <a:pt x="631" y="13"/>
                    <a:pt x="599" y="0"/>
                    <a:pt x="564" y="0"/>
                  </a:cubicBezTo>
                  <a:cubicBezTo>
                    <a:pt x="24" y="0"/>
                    <a:pt x="24" y="0"/>
                    <a:pt x="24" y="0"/>
                  </a:cubicBezTo>
                  <a:cubicBezTo>
                    <a:pt x="11" y="0"/>
                    <a:pt x="0" y="10"/>
                    <a:pt x="0" y="24"/>
                  </a:cubicBezTo>
                  <a:cubicBezTo>
                    <a:pt x="0" y="1053"/>
                    <a:pt x="0" y="1053"/>
                    <a:pt x="0" y="1053"/>
                  </a:cubicBezTo>
                  <a:cubicBezTo>
                    <a:pt x="0" y="1066"/>
                    <a:pt x="11" y="1077"/>
                    <a:pt x="24" y="1077"/>
                  </a:cubicBezTo>
                  <a:close/>
                  <a:moveTo>
                    <a:pt x="48" y="48"/>
                  </a:moveTo>
                  <a:cubicBezTo>
                    <a:pt x="564" y="48"/>
                    <a:pt x="564" y="48"/>
                    <a:pt x="564" y="48"/>
                  </a:cubicBezTo>
                  <a:cubicBezTo>
                    <a:pt x="593" y="48"/>
                    <a:pt x="620" y="62"/>
                    <a:pt x="636" y="86"/>
                  </a:cubicBezTo>
                  <a:cubicBezTo>
                    <a:pt x="640" y="93"/>
                    <a:pt x="648" y="97"/>
                    <a:pt x="656" y="97"/>
                  </a:cubicBezTo>
                  <a:cubicBezTo>
                    <a:pt x="664" y="97"/>
                    <a:pt x="672" y="93"/>
                    <a:pt x="676" y="86"/>
                  </a:cubicBezTo>
                  <a:cubicBezTo>
                    <a:pt x="692" y="62"/>
                    <a:pt x="719" y="48"/>
                    <a:pt x="748" y="48"/>
                  </a:cubicBezTo>
                  <a:cubicBezTo>
                    <a:pt x="1264" y="48"/>
                    <a:pt x="1264" y="48"/>
                    <a:pt x="1264" y="48"/>
                  </a:cubicBezTo>
                  <a:cubicBezTo>
                    <a:pt x="1264" y="1029"/>
                    <a:pt x="1264" y="1029"/>
                    <a:pt x="1264" y="1029"/>
                  </a:cubicBezTo>
                  <a:cubicBezTo>
                    <a:pt x="748" y="1029"/>
                    <a:pt x="748" y="1029"/>
                    <a:pt x="748" y="1029"/>
                  </a:cubicBezTo>
                  <a:cubicBezTo>
                    <a:pt x="713" y="1029"/>
                    <a:pt x="681" y="1042"/>
                    <a:pt x="656" y="1065"/>
                  </a:cubicBezTo>
                  <a:cubicBezTo>
                    <a:pt x="631" y="1042"/>
                    <a:pt x="599" y="1029"/>
                    <a:pt x="564" y="1029"/>
                  </a:cubicBezTo>
                  <a:cubicBezTo>
                    <a:pt x="48" y="1029"/>
                    <a:pt x="48" y="1029"/>
                    <a:pt x="48" y="1029"/>
                  </a:cubicBezTo>
                  <a:lnTo>
                    <a:pt x="48" y="48"/>
                  </a:lnTo>
                  <a:close/>
                  <a:moveTo>
                    <a:pt x="48" y="48"/>
                  </a:moveTo>
                  <a:cubicBezTo>
                    <a:pt x="48" y="48"/>
                    <a:pt x="48" y="48"/>
                    <a:pt x="48"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9">
              <a:extLst>
                <a:ext uri="{FF2B5EF4-FFF2-40B4-BE49-F238E27FC236}">
                  <a16:creationId xmlns:a16="http://schemas.microsoft.com/office/drawing/2014/main" id="{E857204A-0344-C75C-1631-6A106B8C3251}"/>
                </a:ext>
              </a:extLst>
            </p:cNvPr>
            <p:cNvSpPr>
              <a:spLocks noEditPoints="1"/>
            </p:cNvSpPr>
            <p:nvPr/>
          </p:nvSpPr>
          <p:spPr bwMode="auto">
            <a:xfrm>
              <a:off x="9043988" y="917576"/>
              <a:ext cx="200025" cy="22225"/>
            </a:xfrm>
            <a:custGeom>
              <a:avLst/>
              <a:gdLst>
                <a:gd name="T0" fmla="*/ 400 w 424"/>
                <a:gd name="T1" fmla="*/ 0 h 48"/>
                <a:gd name="T2" fmla="*/ 24 w 424"/>
                <a:gd name="T3" fmla="*/ 0 h 48"/>
                <a:gd name="T4" fmla="*/ 0 w 424"/>
                <a:gd name="T5" fmla="*/ 24 h 48"/>
                <a:gd name="T6" fmla="*/ 24 w 424"/>
                <a:gd name="T7" fmla="*/ 48 h 48"/>
                <a:gd name="T8" fmla="*/ 400 w 424"/>
                <a:gd name="T9" fmla="*/ 48 h 48"/>
                <a:gd name="T10" fmla="*/ 424 w 424"/>
                <a:gd name="T11" fmla="*/ 24 h 48"/>
                <a:gd name="T12" fmla="*/ 400 w 424"/>
                <a:gd name="T13" fmla="*/ 0 h 48"/>
                <a:gd name="T14" fmla="*/ 400 w 424"/>
                <a:gd name="T15" fmla="*/ 0 h 48"/>
                <a:gd name="T16" fmla="*/ 400 w 42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400" y="0"/>
                  </a:moveTo>
                  <a:cubicBezTo>
                    <a:pt x="24" y="0"/>
                    <a:pt x="24" y="0"/>
                    <a:pt x="24" y="0"/>
                  </a:cubicBezTo>
                  <a:cubicBezTo>
                    <a:pt x="11" y="0"/>
                    <a:pt x="0" y="10"/>
                    <a:pt x="0" y="24"/>
                  </a:cubicBezTo>
                  <a:cubicBezTo>
                    <a:pt x="0" y="37"/>
                    <a:pt x="11" y="48"/>
                    <a:pt x="24" y="48"/>
                  </a:cubicBezTo>
                  <a:cubicBezTo>
                    <a:pt x="400" y="48"/>
                    <a:pt x="400" y="48"/>
                    <a:pt x="400" y="48"/>
                  </a:cubicBezTo>
                  <a:cubicBezTo>
                    <a:pt x="413" y="48"/>
                    <a:pt x="424" y="37"/>
                    <a:pt x="424" y="24"/>
                  </a:cubicBezTo>
                  <a:cubicBezTo>
                    <a:pt x="424" y="10"/>
                    <a:pt x="413" y="0"/>
                    <a:pt x="400" y="0"/>
                  </a:cubicBezTo>
                  <a:close/>
                  <a:moveTo>
                    <a:pt x="400" y="0"/>
                  </a:moveTo>
                  <a:cubicBezTo>
                    <a:pt x="400" y="0"/>
                    <a:pt x="400" y="0"/>
                    <a:pt x="400"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0">
              <a:extLst>
                <a:ext uri="{FF2B5EF4-FFF2-40B4-BE49-F238E27FC236}">
                  <a16:creationId xmlns:a16="http://schemas.microsoft.com/office/drawing/2014/main" id="{F21D7A47-EB05-3158-59CE-145C5A0C190D}"/>
                </a:ext>
              </a:extLst>
            </p:cNvPr>
            <p:cNvSpPr>
              <a:spLocks noEditPoints="1"/>
            </p:cNvSpPr>
            <p:nvPr/>
          </p:nvSpPr>
          <p:spPr bwMode="auto">
            <a:xfrm>
              <a:off x="9043988" y="963613"/>
              <a:ext cx="200025" cy="22225"/>
            </a:xfrm>
            <a:custGeom>
              <a:avLst/>
              <a:gdLst>
                <a:gd name="T0" fmla="*/ 400 w 424"/>
                <a:gd name="T1" fmla="*/ 0 h 48"/>
                <a:gd name="T2" fmla="*/ 24 w 424"/>
                <a:gd name="T3" fmla="*/ 0 h 48"/>
                <a:gd name="T4" fmla="*/ 0 w 424"/>
                <a:gd name="T5" fmla="*/ 24 h 48"/>
                <a:gd name="T6" fmla="*/ 24 w 424"/>
                <a:gd name="T7" fmla="*/ 48 h 48"/>
                <a:gd name="T8" fmla="*/ 400 w 424"/>
                <a:gd name="T9" fmla="*/ 48 h 48"/>
                <a:gd name="T10" fmla="*/ 424 w 424"/>
                <a:gd name="T11" fmla="*/ 24 h 48"/>
                <a:gd name="T12" fmla="*/ 400 w 424"/>
                <a:gd name="T13" fmla="*/ 0 h 48"/>
                <a:gd name="T14" fmla="*/ 400 w 424"/>
                <a:gd name="T15" fmla="*/ 0 h 48"/>
                <a:gd name="T16" fmla="*/ 400 w 42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400" y="0"/>
                  </a:moveTo>
                  <a:cubicBezTo>
                    <a:pt x="24" y="0"/>
                    <a:pt x="24" y="0"/>
                    <a:pt x="24" y="0"/>
                  </a:cubicBezTo>
                  <a:cubicBezTo>
                    <a:pt x="11" y="0"/>
                    <a:pt x="0" y="10"/>
                    <a:pt x="0" y="24"/>
                  </a:cubicBezTo>
                  <a:cubicBezTo>
                    <a:pt x="0" y="37"/>
                    <a:pt x="11" y="48"/>
                    <a:pt x="24" y="48"/>
                  </a:cubicBezTo>
                  <a:cubicBezTo>
                    <a:pt x="400" y="48"/>
                    <a:pt x="400" y="48"/>
                    <a:pt x="400" y="48"/>
                  </a:cubicBezTo>
                  <a:cubicBezTo>
                    <a:pt x="413" y="48"/>
                    <a:pt x="424" y="37"/>
                    <a:pt x="424" y="24"/>
                  </a:cubicBezTo>
                  <a:cubicBezTo>
                    <a:pt x="424" y="10"/>
                    <a:pt x="413" y="0"/>
                    <a:pt x="400" y="0"/>
                  </a:cubicBezTo>
                  <a:close/>
                  <a:moveTo>
                    <a:pt x="400" y="0"/>
                  </a:moveTo>
                  <a:cubicBezTo>
                    <a:pt x="400" y="0"/>
                    <a:pt x="400" y="0"/>
                    <a:pt x="400"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1">
              <a:extLst>
                <a:ext uri="{FF2B5EF4-FFF2-40B4-BE49-F238E27FC236}">
                  <a16:creationId xmlns:a16="http://schemas.microsoft.com/office/drawing/2014/main" id="{0915AFF0-99FB-5012-F038-CE3956129F06}"/>
                </a:ext>
              </a:extLst>
            </p:cNvPr>
            <p:cNvSpPr>
              <a:spLocks noEditPoints="1"/>
            </p:cNvSpPr>
            <p:nvPr/>
          </p:nvSpPr>
          <p:spPr bwMode="auto">
            <a:xfrm>
              <a:off x="9043988" y="1008063"/>
              <a:ext cx="200025" cy="22225"/>
            </a:xfrm>
            <a:custGeom>
              <a:avLst/>
              <a:gdLst>
                <a:gd name="T0" fmla="*/ 400 w 424"/>
                <a:gd name="T1" fmla="*/ 0 h 48"/>
                <a:gd name="T2" fmla="*/ 24 w 424"/>
                <a:gd name="T3" fmla="*/ 0 h 48"/>
                <a:gd name="T4" fmla="*/ 0 w 424"/>
                <a:gd name="T5" fmla="*/ 24 h 48"/>
                <a:gd name="T6" fmla="*/ 24 w 424"/>
                <a:gd name="T7" fmla="*/ 48 h 48"/>
                <a:gd name="T8" fmla="*/ 400 w 424"/>
                <a:gd name="T9" fmla="*/ 48 h 48"/>
                <a:gd name="T10" fmla="*/ 424 w 424"/>
                <a:gd name="T11" fmla="*/ 24 h 48"/>
                <a:gd name="T12" fmla="*/ 400 w 424"/>
                <a:gd name="T13" fmla="*/ 0 h 48"/>
                <a:gd name="T14" fmla="*/ 400 w 424"/>
                <a:gd name="T15" fmla="*/ 0 h 48"/>
                <a:gd name="T16" fmla="*/ 400 w 42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400" y="0"/>
                  </a:moveTo>
                  <a:cubicBezTo>
                    <a:pt x="24" y="0"/>
                    <a:pt x="24" y="0"/>
                    <a:pt x="24" y="0"/>
                  </a:cubicBezTo>
                  <a:cubicBezTo>
                    <a:pt x="11" y="0"/>
                    <a:pt x="0" y="10"/>
                    <a:pt x="0" y="24"/>
                  </a:cubicBezTo>
                  <a:cubicBezTo>
                    <a:pt x="0" y="37"/>
                    <a:pt x="11" y="48"/>
                    <a:pt x="24" y="48"/>
                  </a:cubicBezTo>
                  <a:cubicBezTo>
                    <a:pt x="400" y="48"/>
                    <a:pt x="400" y="48"/>
                    <a:pt x="400" y="48"/>
                  </a:cubicBezTo>
                  <a:cubicBezTo>
                    <a:pt x="413" y="48"/>
                    <a:pt x="424" y="37"/>
                    <a:pt x="424" y="24"/>
                  </a:cubicBezTo>
                  <a:cubicBezTo>
                    <a:pt x="424" y="10"/>
                    <a:pt x="413" y="0"/>
                    <a:pt x="400" y="0"/>
                  </a:cubicBezTo>
                  <a:close/>
                  <a:moveTo>
                    <a:pt x="400" y="0"/>
                  </a:moveTo>
                  <a:cubicBezTo>
                    <a:pt x="400" y="0"/>
                    <a:pt x="400" y="0"/>
                    <a:pt x="400"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2">
              <a:extLst>
                <a:ext uri="{FF2B5EF4-FFF2-40B4-BE49-F238E27FC236}">
                  <a16:creationId xmlns:a16="http://schemas.microsoft.com/office/drawing/2014/main" id="{BD6D0DF4-6D7D-168A-CFC9-011A744B067C}"/>
                </a:ext>
              </a:extLst>
            </p:cNvPr>
            <p:cNvSpPr>
              <a:spLocks noEditPoints="1"/>
            </p:cNvSpPr>
            <p:nvPr/>
          </p:nvSpPr>
          <p:spPr bwMode="auto">
            <a:xfrm>
              <a:off x="9043988" y="1054101"/>
              <a:ext cx="200025" cy="22225"/>
            </a:xfrm>
            <a:custGeom>
              <a:avLst/>
              <a:gdLst>
                <a:gd name="T0" fmla="*/ 400 w 424"/>
                <a:gd name="T1" fmla="*/ 0 h 48"/>
                <a:gd name="T2" fmla="*/ 24 w 424"/>
                <a:gd name="T3" fmla="*/ 0 h 48"/>
                <a:gd name="T4" fmla="*/ 0 w 424"/>
                <a:gd name="T5" fmla="*/ 24 h 48"/>
                <a:gd name="T6" fmla="*/ 24 w 424"/>
                <a:gd name="T7" fmla="*/ 48 h 48"/>
                <a:gd name="T8" fmla="*/ 400 w 424"/>
                <a:gd name="T9" fmla="*/ 48 h 48"/>
                <a:gd name="T10" fmla="*/ 424 w 424"/>
                <a:gd name="T11" fmla="*/ 24 h 48"/>
                <a:gd name="T12" fmla="*/ 400 w 424"/>
                <a:gd name="T13" fmla="*/ 0 h 48"/>
                <a:gd name="T14" fmla="*/ 400 w 424"/>
                <a:gd name="T15" fmla="*/ 0 h 48"/>
                <a:gd name="T16" fmla="*/ 400 w 42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400" y="0"/>
                  </a:moveTo>
                  <a:cubicBezTo>
                    <a:pt x="24" y="0"/>
                    <a:pt x="24" y="0"/>
                    <a:pt x="24" y="0"/>
                  </a:cubicBezTo>
                  <a:cubicBezTo>
                    <a:pt x="11" y="0"/>
                    <a:pt x="0" y="10"/>
                    <a:pt x="0" y="24"/>
                  </a:cubicBezTo>
                  <a:cubicBezTo>
                    <a:pt x="0" y="37"/>
                    <a:pt x="11" y="48"/>
                    <a:pt x="24" y="48"/>
                  </a:cubicBezTo>
                  <a:cubicBezTo>
                    <a:pt x="400" y="48"/>
                    <a:pt x="400" y="48"/>
                    <a:pt x="400" y="48"/>
                  </a:cubicBezTo>
                  <a:cubicBezTo>
                    <a:pt x="413" y="48"/>
                    <a:pt x="424" y="37"/>
                    <a:pt x="424" y="24"/>
                  </a:cubicBezTo>
                  <a:cubicBezTo>
                    <a:pt x="424" y="10"/>
                    <a:pt x="413" y="0"/>
                    <a:pt x="400" y="0"/>
                  </a:cubicBezTo>
                  <a:close/>
                  <a:moveTo>
                    <a:pt x="400" y="0"/>
                  </a:moveTo>
                  <a:cubicBezTo>
                    <a:pt x="400" y="0"/>
                    <a:pt x="400" y="0"/>
                    <a:pt x="400"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3">
              <a:extLst>
                <a:ext uri="{FF2B5EF4-FFF2-40B4-BE49-F238E27FC236}">
                  <a16:creationId xmlns:a16="http://schemas.microsoft.com/office/drawing/2014/main" id="{75861901-0AD9-1211-73F2-4250E962D2D0}"/>
                </a:ext>
              </a:extLst>
            </p:cNvPr>
            <p:cNvSpPr>
              <a:spLocks noEditPoints="1"/>
            </p:cNvSpPr>
            <p:nvPr/>
          </p:nvSpPr>
          <p:spPr bwMode="auto">
            <a:xfrm>
              <a:off x="9043988" y="1098551"/>
              <a:ext cx="200025" cy="22225"/>
            </a:xfrm>
            <a:custGeom>
              <a:avLst/>
              <a:gdLst>
                <a:gd name="T0" fmla="*/ 400 w 424"/>
                <a:gd name="T1" fmla="*/ 0 h 48"/>
                <a:gd name="T2" fmla="*/ 24 w 424"/>
                <a:gd name="T3" fmla="*/ 0 h 48"/>
                <a:gd name="T4" fmla="*/ 0 w 424"/>
                <a:gd name="T5" fmla="*/ 24 h 48"/>
                <a:gd name="T6" fmla="*/ 24 w 424"/>
                <a:gd name="T7" fmla="*/ 48 h 48"/>
                <a:gd name="T8" fmla="*/ 400 w 424"/>
                <a:gd name="T9" fmla="*/ 48 h 48"/>
                <a:gd name="T10" fmla="*/ 424 w 424"/>
                <a:gd name="T11" fmla="*/ 24 h 48"/>
                <a:gd name="T12" fmla="*/ 400 w 424"/>
                <a:gd name="T13" fmla="*/ 0 h 48"/>
                <a:gd name="T14" fmla="*/ 400 w 424"/>
                <a:gd name="T15" fmla="*/ 0 h 48"/>
                <a:gd name="T16" fmla="*/ 400 w 42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400" y="0"/>
                  </a:moveTo>
                  <a:cubicBezTo>
                    <a:pt x="24" y="0"/>
                    <a:pt x="24" y="0"/>
                    <a:pt x="24" y="0"/>
                  </a:cubicBezTo>
                  <a:cubicBezTo>
                    <a:pt x="11" y="0"/>
                    <a:pt x="0" y="10"/>
                    <a:pt x="0" y="24"/>
                  </a:cubicBezTo>
                  <a:cubicBezTo>
                    <a:pt x="0" y="37"/>
                    <a:pt x="11" y="48"/>
                    <a:pt x="24" y="48"/>
                  </a:cubicBezTo>
                  <a:cubicBezTo>
                    <a:pt x="400" y="48"/>
                    <a:pt x="400" y="48"/>
                    <a:pt x="400" y="48"/>
                  </a:cubicBezTo>
                  <a:cubicBezTo>
                    <a:pt x="413" y="48"/>
                    <a:pt x="424" y="37"/>
                    <a:pt x="424" y="24"/>
                  </a:cubicBezTo>
                  <a:cubicBezTo>
                    <a:pt x="424" y="10"/>
                    <a:pt x="413" y="0"/>
                    <a:pt x="400" y="0"/>
                  </a:cubicBezTo>
                  <a:close/>
                  <a:moveTo>
                    <a:pt x="400" y="0"/>
                  </a:moveTo>
                  <a:cubicBezTo>
                    <a:pt x="400" y="0"/>
                    <a:pt x="400" y="0"/>
                    <a:pt x="400"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4">
              <a:extLst>
                <a:ext uri="{FF2B5EF4-FFF2-40B4-BE49-F238E27FC236}">
                  <a16:creationId xmlns:a16="http://schemas.microsoft.com/office/drawing/2014/main" id="{591E4471-802B-DB3A-3930-81B6FB3A456C}"/>
                </a:ext>
              </a:extLst>
            </p:cNvPr>
            <p:cNvSpPr>
              <a:spLocks noEditPoints="1"/>
            </p:cNvSpPr>
            <p:nvPr/>
          </p:nvSpPr>
          <p:spPr bwMode="auto">
            <a:xfrm>
              <a:off x="9043988" y="1144588"/>
              <a:ext cx="111125" cy="22225"/>
            </a:xfrm>
            <a:custGeom>
              <a:avLst/>
              <a:gdLst>
                <a:gd name="T0" fmla="*/ 24 w 236"/>
                <a:gd name="T1" fmla="*/ 48 h 48"/>
                <a:gd name="T2" fmla="*/ 212 w 236"/>
                <a:gd name="T3" fmla="*/ 48 h 48"/>
                <a:gd name="T4" fmla="*/ 236 w 236"/>
                <a:gd name="T5" fmla="*/ 24 h 48"/>
                <a:gd name="T6" fmla="*/ 212 w 236"/>
                <a:gd name="T7" fmla="*/ 0 h 48"/>
                <a:gd name="T8" fmla="*/ 24 w 236"/>
                <a:gd name="T9" fmla="*/ 0 h 48"/>
                <a:gd name="T10" fmla="*/ 0 w 236"/>
                <a:gd name="T11" fmla="*/ 24 h 48"/>
                <a:gd name="T12" fmla="*/ 24 w 236"/>
                <a:gd name="T13" fmla="*/ 48 h 48"/>
                <a:gd name="T14" fmla="*/ 24 w 236"/>
                <a:gd name="T15" fmla="*/ 48 h 48"/>
                <a:gd name="T16" fmla="*/ 24 w 236"/>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48">
                  <a:moveTo>
                    <a:pt x="24" y="48"/>
                  </a:moveTo>
                  <a:cubicBezTo>
                    <a:pt x="212" y="48"/>
                    <a:pt x="212" y="48"/>
                    <a:pt x="212" y="48"/>
                  </a:cubicBezTo>
                  <a:cubicBezTo>
                    <a:pt x="225" y="48"/>
                    <a:pt x="236" y="37"/>
                    <a:pt x="236" y="24"/>
                  </a:cubicBezTo>
                  <a:cubicBezTo>
                    <a:pt x="236" y="10"/>
                    <a:pt x="225" y="0"/>
                    <a:pt x="212"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5">
              <a:extLst>
                <a:ext uri="{FF2B5EF4-FFF2-40B4-BE49-F238E27FC236}">
                  <a16:creationId xmlns:a16="http://schemas.microsoft.com/office/drawing/2014/main" id="{9C36813A-E677-6F19-A51C-6B2342FAC011}"/>
                </a:ext>
              </a:extLst>
            </p:cNvPr>
            <p:cNvSpPr>
              <a:spLocks noEditPoints="1"/>
            </p:cNvSpPr>
            <p:nvPr/>
          </p:nvSpPr>
          <p:spPr bwMode="auto">
            <a:xfrm>
              <a:off x="9043988" y="1189038"/>
              <a:ext cx="200025" cy="115888"/>
            </a:xfrm>
            <a:custGeom>
              <a:avLst/>
              <a:gdLst>
                <a:gd name="T0" fmla="*/ 400 w 424"/>
                <a:gd name="T1" fmla="*/ 0 h 245"/>
                <a:gd name="T2" fmla="*/ 24 w 424"/>
                <a:gd name="T3" fmla="*/ 0 h 245"/>
                <a:gd name="T4" fmla="*/ 0 w 424"/>
                <a:gd name="T5" fmla="*/ 24 h 245"/>
                <a:gd name="T6" fmla="*/ 0 w 424"/>
                <a:gd name="T7" fmla="*/ 221 h 245"/>
                <a:gd name="T8" fmla="*/ 24 w 424"/>
                <a:gd name="T9" fmla="*/ 245 h 245"/>
                <a:gd name="T10" fmla="*/ 400 w 424"/>
                <a:gd name="T11" fmla="*/ 245 h 245"/>
                <a:gd name="T12" fmla="*/ 424 w 424"/>
                <a:gd name="T13" fmla="*/ 221 h 245"/>
                <a:gd name="T14" fmla="*/ 424 w 424"/>
                <a:gd name="T15" fmla="*/ 24 h 245"/>
                <a:gd name="T16" fmla="*/ 400 w 424"/>
                <a:gd name="T17" fmla="*/ 0 h 245"/>
                <a:gd name="T18" fmla="*/ 376 w 424"/>
                <a:gd name="T19" fmla="*/ 197 h 245"/>
                <a:gd name="T20" fmla="*/ 48 w 424"/>
                <a:gd name="T21" fmla="*/ 197 h 245"/>
                <a:gd name="T22" fmla="*/ 48 w 424"/>
                <a:gd name="T23" fmla="*/ 48 h 245"/>
                <a:gd name="T24" fmla="*/ 376 w 424"/>
                <a:gd name="T25" fmla="*/ 48 h 245"/>
                <a:gd name="T26" fmla="*/ 376 w 424"/>
                <a:gd name="T27" fmla="*/ 197 h 245"/>
                <a:gd name="T28" fmla="*/ 376 w 424"/>
                <a:gd name="T29" fmla="*/ 197 h 245"/>
                <a:gd name="T30" fmla="*/ 376 w 424"/>
                <a:gd name="T31" fmla="*/ 19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4" h="245">
                  <a:moveTo>
                    <a:pt x="400" y="0"/>
                  </a:moveTo>
                  <a:cubicBezTo>
                    <a:pt x="24" y="0"/>
                    <a:pt x="24" y="0"/>
                    <a:pt x="24" y="0"/>
                  </a:cubicBezTo>
                  <a:cubicBezTo>
                    <a:pt x="11" y="0"/>
                    <a:pt x="0" y="10"/>
                    <a:pt x="0" y="24"/>
                  </a:cubicBezTo>
                  <a:cubicBezTo>
                    <a:pt x="0" y="221"/>
                    <a:pt x="0" y="221"/>
                    <a:pt x="0" y="221"/>
                  </a:cubicBezTo>
                  <a:cubicBezTo>
                    <a:pt x="0" y="234"/>
                    <a:pt x="11" y="245"/>
                    <a:pt x="24" y="245"/>
                  </a:cubicBezTo>
                  <a:cubicBezTo>
                    <a:pt x="400" y="245"/>
                    <a:pt x="400" y="245"/>
                    <a:pt x="400" y="245"/>
                  </a:cubicBezTo>
                  <a:cubicBezTo>
                    <a:pt x="413" y="245"/>
                    <a:pt x="424" y="234"/>
                    <a:pt x="424" y="221"/>
                  </a:cubicBezTo>
                  <a:cubicBezTo>
                    <a:pt x="424" y="24"/>
                    <a:pt x="424" y="24"/>
                    <a:pt x="424" y="24"/>
                  </a:cubicBezTo>
                  <a:cubicBezTo>
                    <a:pt x="424" y="10"/>
                    <a:pt x="413" y="0"/>
                    <a:pt x="400" y="0"/>
                  </a:cubicBezTo>
                  <a:close/>
                  <a:moveTo>
                    <a:pt x="376" y="197"/>
                  </a:moveTo>
                  <a:cubicBezTo>
                    <a:pt x="48" y="197"/>
                    <a:pt x="48" y="197"/>
                    <a:pt x="48" y="197"/>
                  </a:cubicBezTo>
                  <a:cubicBezTo>
                    <a:pt x="48" y="48"/>
                    <a:pt x="48" y="48"/>
                    <a:pt x="48" y="48"/>
                  </a:cubicBezTo>
                  <a:cubicBezTo>
                    <a:pt x="376" y="48"/>
                    <a:pt x="376" y="48"/>
                    <a:pt x="376" y="48"/>
                  </a:cubicBezTo>
                  <a:lnTo>
                    <a:pt x="376" y="197"/>
                  </a:lnTo>
                  <a:close/>
                  <a:moveTo>
                    <a:pt x="376" y="197"/>
                  </a:moveTo>
                  <a:cubicBezTo>
                    <a:pt x="376" y="197"/>
                    <a:pt x="376" y="197"/>
                    <a:pt x="376" y="19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6">
              <a:extLst>
                <a:ext uri="{FF2B5EF4-FFF2-40B4-BE49-F238E27FC236}">
                  <a16:creationId xmlns:a16="http://schemas.microsoft.com/office/drawing/2014/main" id="{0ACABEF9-F456-A7CE-07E9-2C60D69EACA8}"/>
                </a:ext>
              </a:extLst>
            </p:cNvPr>
            <p:cNvSpPr>
              <a:spLocks noEditPoints="1"/>
            </p:cNvSpPr>
            <p:nvPr/>
          </p:nvSpPr>
          <p:spPr bwMode="auto">
            <a:xfrm>
              <a:off x="9326563" y="1101726"/>
              <a:ext cx="200025" cy="22225"/>
            </a:xfrm>
            <a:custGeom>
              <a:avLst/>
              <a:gdLst>
                <a:gd name="T0" fmla="*/ 24 w 424"/>
                <a:gd name="T1" fmla="*/ 48 h 48"/>
                <a:gd name="T2" fmla="*/ 400 w 424"/>
                <a:gd name="T3" fmla="*/ 48 h 48"/>
                <a:gd name="T4" fmla="*/ 424 w 424"/>
                <a:gd name="T5" fmla="*/ 24 h 48"/>
                <a:gd name="T6" fmla="*/ 400 w 424"/>
                <a:gd name="T7" fmla="*/ 0 h 48"/>
                <a:gd name="T8" fmla="*/ 24 w 424"/>
                <a:gd name="T9" fmla="*/ 0 h 48"/>
                <a:gd name="T10" fmla="*/ 0 w 424"/>
                <a:gd name="T11" fmla="*/ 24 h 48"/>
                <a:gd name="T12" fmla="*/ 24 w 424"/>
                <a:gd name="T13" fmla="*/ 48 h 48"/>
                <a:gd name="T14" fmla="*/ 24 w 424"/>
                <a:gd name="T15" fmla="*/ 48 h 48"/>
                <a:gd name="T16" fmla="*/ 24 w 424"/>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24" y="48"/>
                  </a:moveTo>
                  <a:cubicBezTo>
                    <a:pt x="400" y="48"/>
                    <a:pt x="400" y="48"/>
                    <a:pt x="400" y="48"/>
                  </a:cubicBezTo>
                  <a:cubicBezTo>
                    <a:pt x="413" y="48"/>
                    <a:pt x="424" y="37"/>
                    <a:pt x="424" y="24"/>
                  </a:cubicBezTo>
                  <a:cubicBezTo>
                    <a:pt x="424" y="10"/>
                    <a:pt x="413" y="0"/>
                    <a:pt x="400"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7">
              <a:extLst>
                <a:ext uri="{FF2B5EF4-FFF2-40B4-BE49-F238E27FC236}">
                  <a16:creationId xmlns:a16="http://schemas.microsoft.com/office/drawing/2014/main" id="{E4CAF7B3-68E2-D68A-6E91-40FA826AB991}"/>
                </a:ext>
              </a:extLst>
            </p:cNvPr>
            <p:cNvSpPr>
              <a:spLocks noEditPoints="1"/>
            </p:cNvSpPr>
            <p:nvPr/>
          </p:nvSpPr>
          <p:spPr bwMode="auto">
            <a:xfrm>
              <a:off x="9326563" y="1146176"/>
              <a:ext cx="200025" cy="22225"/>
            </a:xfrm>
            <a:custGeom>
              <a:avLst/>
              <a:gdLst>
                <a:gd name="T0" fmla="*/ 24 w 424"/>
                <a:gd name="T1" fmla="*/ 48 h 48"/>
                <a:gd name="T2" fmla="*/ 400 w 424"/>
                <a:gd name="T3" fmla="*/ 48 h 48"/>
                <a:gd name="T4" fmla="*/ 424 w 424"/>
                <a:gd name="T5" fmla="*/ 24 h 48"/>
                <a:gd name="T6" fmla="*/ 400 w 424"/>
                <a:gd name="T7" fmla="*/ 0 h 48"/>
                <a:gd name="T8" fmla="*/ 24 w 424"/>
                <a:gd name="T9" fmla="*/ 0 h 48"/>
                <a:gd name="T10" fmla="*/ 0 w 424"/>
                <a:gd name="T11" fmla="*/ 24 h 48"/>
                <a:gd name="T12" fmla="*/ 24 w 424"/>
                <a:gd name="T13" fmla="*/ 48 h 48"/>
                <a:gd name="T14" fmla="*/ 24 w 424"/>
                <a:gd name="T15" fmla="*/ 48 h 48"/>
                <a:gd name="T16" fmla="*/ 24 w 424"/>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24" y="48"/>
                  </a:moveTo>
                  <a:cubicBezTo>
                    <a:pt x="400" y="48"/>
                    <a:pt x="400" y="48"/>
                    <a:pt x="400" y="48"/>
                  </a:cubicBezTo>
                  <a:cubicBezTo>
                    <a:pt x="413" y="48"/>
                    <a:pt x="424" y="37"/>
                    <a:pt x="424" y="24"/>
                  </a:cubicBezTo>
                  <a:cubicBezTo>
                    <a:pt x="424" y="10"/>
                    <a:pt x="413" y="0"/>
                    <a:pt x="400"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8">
              <a:extLst>
                <a:ext uri="{FF2B5EF4-FFF2-40B4-BE49-F238E27FC236}">
                  <a16:creationId xmlns:a16="http://schemas.microsoft.com/office/drawing/2014/main" id="{B9AE63DC-5B33-843C-503A-9F828B768DF6}"/>
                </a:ext>
              </a:extLst>
            </p:cNvPr>
            <p:cNvSpPr>
              <a:spLocks noEditPoints="1"/>
            </p:cNvSpPr>
            <p:nvPr/>
          </p:nvSpPr>
          <p:spPr bwMode="auto">
            <a:xfrm>
              <a:off x="9326563" y="1190626"/>
              <a:ext cx="200025" cy="23813"/>
            </a:xfrm>
            <a:custGeom>
              <a:avLst/>
              <a:gdLst>
                <a:gd name="T0" fmla="*/ 24 w 424"/>
                <a:gd name="T1" fmla="*/ 48 h 48"/>
                <a:gd name="T2" fmla="*/ 400 w 424"/>
                <a:gd name="T3" fmla="*/ 48 h 48"/>
                <a:gd name="T4" fmla="*/ 424 w 424"/>
                <a:gd name="T5" fmla="*/ 24 h 48"/>
                <a:gd name="T6" fmla="*/ 400 w 424"/>
                <a:gd name="T7" fmla="*/ 0 h 48"/>
                <a:gd name="T8" fmla="*/ 24 w 424"/>
                <a:gd name="T9" fmla="*/ 0 h 48"/>
                <a:gd name="T10" fmla="*/ 0 w 424"/>
                <a:gd name="T11" fmla="*/ 24 h 48"/>
                <a:gd name="T12" fmla="*/ 24 w 424"/>
                <a:gd name="T13" fmla="*/ 48 h 48"/>
                <a:gd name="T14" fmla="*/ 24 w 424"/>
                <a:gd name="T15" fmla="*/ 48 h 48"/>
                <a:gd name="T16" fmla="*/ 24 w 424"/>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24" y="48"/>
                  </a:moveTo>
                  <a:cubicBezTo>
                    <a:pt x="400" y="48"/>
                    <a:pt x="400" y="48"/>
                    <a:pt x="400" y="48"/>
                  </a:cubicBezTo>
                  <a:cubicBezTo>
                    <a:pt x="413" y="48"/>
                    <a:pt x="424" y="37"/>
                    <a:pt x="424" y="24"/>
                  </a:cubicBezTo>
                  <a:cubicBezTo>
                    <a:pt x="424" y="10"/>
                    <a:pt x="413" y="0"/>
                    <a:pt x="400"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9">
              <a:extLst>
                <a:ext uri="{FF2B5EF4-FFF2-40B4-BE49-F238E27FC236}">
                  <a16:creationId xmlns:a16="http://schemas.microsoft.com/office/drawing/2014/main" id="{C06F4E79-2C53-DFCF-49CD-C342C9EA0762}"/>
                </a:ext>
              </a:extLst>
            </p:cNvPr>
            <p:cNvSpPr>
              <a:spLocks noEditPoints="1"/>
            </p:cNvSpPr>
            <p:nvPr/>
          </p:nvSpPr>
          <p:spPr bwMode="auto">
            <a:xfrm>
              <a:off x="9326563" y="1236663"/>
              <a:ext cx="200025" cy="22225"/>
            </a:xfrm>
            <a:custGeom>
              <a:avLst/>
              <a:gdLst>
                <a:gd name="T0" fmla="*/ 24 w 424"/>
                <a:gd name="T1" fmla="*/ 48 h 48"/>
                <a:gd name="T2" fmla="*/ 400 w 424"/>
                <a:gd name="T3" fmla="*/ 48 h 48"/>
                <a:gd name="T4" fmla="*/ 424 w 424"/>
                <a:gd name="T5" fmla="*/ 24 h 48"/>
                <a:gd name="T6" fmla="*/ 400 w 424"/>
                <a:gd name="T7" fmla="*/ 0 h 48"/>
                <a:gd name="T8" fmla="*/ 24 w 424"/>
                <a:gd name="T9" fmla="*/ 0 h 48"/>
                <a:gd name="T10" fmla="*/ 0 w 424"/>
                <a:gd name="T11" fmla="*/ 24 h 48"/>
                <a:gd name="T12" fmla="*/ 24 w 424"/>
                <a:gd name="T13" fmla="*/ 48 h 48"/>
                <a:gd name="T14" fmla="*/ 24 w 424"/>
                <a:gd name="T15" fmla="*/ 48 h 48"/>
                <a:gd name="T16" fmla="*/ 24 w 424"/>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8">
                  <a:moveTo>
                    <a:pt x="24" y="48"/>
                  </a:moveTo>
                  <a:cubicBezTo>
                    <a:pt x="400" y="48"/>
                    <a:pt x="400" y="48"/>
                    <a:pt x="400" y="48"/>
                  </a:cubicBezTo>
                  <a:cubicBezTo>
                    <a:pt x="413" y="48"/>
                    <a:pt x="424" y="37"/>
                    <a:pt x="424" y="24"/>
                  </a:cubicBezTo>
                  <a:cubicBezTo>
                    <a:pt x="424" y="10"/>
                    <a:pt x="413" y="0"/>
                    <a:pt x="400"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20">
              <a:extLst>
                <a:ext uri="{FF2B5EF4-FFF2-40B4-BE49-F238E27FC236}">
                  <a16:creationId xmlns:a16="http://schemas.microsoft.com/office/drawing/2014/main" id="{04974FB1-856D-3D8A-AB16-9C6634C5FC7A}"/>
                </a:ext>
              </a:extLst>
            </p:cNvPr>
            <p:cNvSpPr>
              <a:spLocks noEditPoints="1"/>
            </p:cNvSpPr>
            <p:nvPr/>
          </p:nvSpPr>
          <p:spPr bwMode="auto">
            <a:xfrm>
              <a:off x="9326563" y="1281113"/>
              <a:ext cx="111125" cy="23813"/>
            </a:xfrm>
            <a:custGeom>
              <a:avLst/>
              <a:gdLst>
                <a:gd name="T0" fmla="*/ 24 w 236"/>
                <a:gd name="T1" fmla="*/ 48 h 48"/>
                <a:gd name="T2" fmla="*/ 212 w 236"/>
                <a:gd name="T3" fmla="*/ 48 h 48"/>
                <a:gd name="T4" fmla="*/ 236 w 236"/>
                <a:gd name="T5" fmla="*/ 24 h 48"/>
                <a:gd name="T6" fmla="*/ 212 w 236"/>
                <a:gd name="T7" fmla="*/ 0 h 48"/>
                <a:gd name="T8" fmla="*/ 24 w 236"/>
                <a:gd name="T9" fmla="*/ 0 h 48"/>
                <a:gd name="T10" fmla="*/ 0 w 236"/>
                <a:gd name="T11" fmla="*/ 24 h 48"/>
                <a:gd name="T12" fmla="*/ 24 w 236"/>
                <a:gd name="T13" fmla="*/ 48 h 48"/>
                <a:gd name="T14" fmla="*/ 24 w 236"/>
                <a:gd name="T15" fmla="*/ 48 h 48"/>
                <a:gd name="T16" fmla="*/ 24 w 236"/>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48">
                  <a:moveTo>
                    <a:pt x="24" y="48"/>
                  </a:moveTo>
                  <a:cubicBezTo>
                    <a:pt x="212" y="48"/>
                    <a:pt x="212" y="48"/>
                    <a:pt x="212" y="48"/>
                  </a:cubicBezTo>
                  <a:cubicBezTo>
                    <a:pt x="225" y="48"/>
                    <a:pt x="236" y="37"/>
                    <a:pt x="236" y="24"/>
                  </a:cubicBezTo>
                  <a:cubicBezTo>
                    <a:pt x="236" y="10"/>
                    <a:pt x="225" y="0"/>
                    <a:pt x="212" y="0"/>
                  </a:cubicBezTo>
                  <a:cubicBezTo>
                    <a:pt x="24" y="0"/>
                    <a:pt x="24" y="0"/>
                    <a:pt x="24" y="0"/>
                  </a:cubicBezTo>
                  <a:cubicBezTo>
                    <a:pt x="11" y="0"/>
                    <a:pt x="0" y="10"/>
                    <a:pt x="0" y="24"/>
                  </a:cubicBezTo>
                  <a:cubicBezTo>
                    <a:pt x="0" y="37"/>
                    <a:pt x="11" y="48"/>
                    <a:pt x="24" y="48"/>
                  </a:cubicBezTo>
                  <a:close/>
                  <a:moveTo>
                    <a:pt x="24" y="48"/>
                  </a:moveTo>
                  <a:cubicBezTo>
                    <a:pt x="24" y="48"/>
                    <a:pt x="24" y="48"/>
                    <a:pt x="24"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21">
              <a:extLst>
                <a:ext uri="{FF2B5EF4-FFF2-40B4-BE49-F238E27FC236}">
                  <a16:creationId xmlns:a16="http://schemas.microsoft.com/office/drawing/2014/main" id="{302D10EE-2274-AD2C-6B2A-A0FBF40B7D43}"/>
                </a:ext>
              </a:extLst>
            </p:cNvPr>
            <p:cNvSpPr>
              <a:spLocks noEditPoints="1"/>
            </p:cNvSpPr>
            <p:nvPr/>
          </p:nvSpPr>
          <p:spPr bwMode="auto">
            <a:xfrm>
              <a:off x="9326563" y="917576"/>
              <a:ext cx="200025" cy="160338"/>
            </a:xfrm>
            <a:custGeom>
              <a:avLst/>
              <a:gdLst>
                <a:gd name="T0" fmla="*/ 24 w 424"/>
                <a:gd name="T1" fmla="*/ 293 h 341"/>
                <a:gd name="T2" fmla="*/ 0 w 424"/>
                <a:gd name="T3" fmla="*/ 317 h 341"/>
                <a:gd name="T4" fmla="*/ 24 w 424"/>
                <a:gd name="T5" fmla="*/ 341 h 341"/>
                <a:gd name="T6" fmla="*/ 112 w 424"/>
                <a:gd name="T7" fmla="*/ 318 h 341"/>
                <a:gd name="T8" fmla="*/ 116 w 424"/>
                <a:gd name="T9" fmla="*/ 316 h 341"/>
                <a:gd name="T10" fmla="*/ 212 w 424"/>
                <a:gd name="T11" fmla="*/ 214 h 341"/>
                <a:gd name="T12" fmla="*/ 308 w 424"/>
                <a:gd name="T13" fmla="*/ 316 h 341"/>
                <a:gd name="T14" fmla="*/ 312 w 424"/>
                <a:gd name="T15" fmla="*/ 318 h 341"/>
                <a:gd name="T16" fmla="*/ 400 w 424"/>
                <a:gd name="T17" fmla="*/ 341 h 341"/>
                <a:gd name="T18" fmla="*/ 424 w 424"/>
                <a:gd name="T19" fmla="*/ 317 h 341"/>
                <a:gd name="T20" fmla="*/ 400 w 424"/>
                <a:gd name="T21" fmla="*/ 293 h 341"/>
                <a:gd name="T22" fmla="*/ 346 w 424"/>
                <a:gd name="T23" fmla="*/ 282 h 341"/>
                <a:gd name="T24" fmla="*/ 346 w 424"/>
                <a:gd name="T25" fmla="*/ 59 h 341"/>
                <a:gd name="T26" fmla="*/ 400 w 424"/>
                <a:gd name="T27" fmla="*/ 48 h 341"/>
                <a:gd name="T28" fmla="*/ 424 w 424"/>
                <a:gd name="T29" fmla="*/ 24 h 341"/>
                <a:gd name="T30" fmla="*/ 400 w 424"/>
                <a:gd name="T31" fmla="*/ 0 h 341"/>
                <a:gd name="T32" fmla="*/ 312 w 424"/>
                <a:gd name="T33" fmla="*/ 23 h 341"/>
                <a:gd name="T34" fmla="*/ 308 w 424"/>
                <a:gd name="T35" fmla="*/ 25 h 341"/>
                <a:gd name="T36" fmla="*/ 212 w 424"/>
                <a:gd name="T37" fmla="*/ 126 h 341"/>
                <a:gd name="T38" fmla="*/ 116 w 424"/>
                <a:gd name="T39" fmla="*/ 25 h 341"/>
                <a:gd name="T40" fmla="*/ 112 w 424"/>
                <a:gd name="T41" fmla="*/ 23 h 341"/>
                <a:gd name="T42" fmla="*/ 24 w 424"/>
                <a:gd name="T43" fmla="*/ 0 h 341"/>
                <a:gd name="T44" fmla="*/ 0 w 424"/>
                <a:gd name="T45" fmla="*/ 24 h 341"/>
                <a:gd name="T46" fmla="*/ 24 w 424"/>
                <a:gd name="T47" fmla="*/ 48 h 341"/>
                <a:gd name="T48" fmla="*/ 78 w 424"/>
                <a:gd name="T49" fmla="*/ 59 h 341"/>
                <a:gd name="T50" fmla="*/ 78 w 424"/>
                <a:gd name="T51" fmla="*/ 282 h 341"/>
                <a:gd name="T52" fmla="*/ 24 w 424"/>
                <a:gd name="T53" fmla="*/ 293 h 341"/>
                <a:gd name="T54" fmla="*/ 298 w 424"/>
                <a:gd name="T55" fmla="*/ 93 h 341"/>
                <a:gd name="T56" fmla="*/ 298 w 424"/>
                <a:gd name="T57" fmla="*/ 247 h 341"/>
                <a:gd name="T58" fmla="*/ 241 w 424"/>
                <a:gd name="T59" fmla="*/ 170 h 341"/>
                <a:gd name="T60" fmla="*/ 298 w 424"/>
                <a:gd name="T61" fmla="*/ 93 h 341"/>
                <a:gd name="T62" fmla="*/ 126 w 424"/>
                <a:gd name="T63" fmla="*/ 93 h 341"/>
                <a:gd name="T64" fmla="*/ 183 w 424"/>
                <a:gd name="T65" fmla="*/ 170 h 341"/>
                <a:gd name="T66" fmla="*/ 126 w 424"/>
                <a:gd name="T67" fmla="*/ 247 h 341"/>
                <a:gd name="T68" fmla="*/ 126 w 424"/>
                <a:gd name="T69" fmla="*/ 93 h 341"/>
                <a:gd name="T70" fmla="*/ 126 w 424"/>
                <a:gd name="T71" fmla="*/ 93 h 341"/>
                <a:gd name="T72" fmla="*/ 126 w 424"/>
                <a:gd name="T73" fmla="*/ 93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4" h="341">
                  <a:moveTo>
                    <a:pt x="24" y="293"/>
                  </a:moveTo>
                  <a:cubicBezTo>
                    <a:pt x="11" y="293"/>
                    <a:pt x="0" y="303"/>
                    <a:pt x="0" y="317"/>
                  </a:cubicBezTo>
                  <a:cubicBezTo>
                    <a:pt x="0" y="330"/>
                    <a:pt x="11" y="341"/>
                    <a:pt x="24" y="341"/>
                  </a:cubicBezTo>
                  <a:cubicBezTo>
                    <a:pt x="58" y="341"/>
                    <a:pt x="87" y="332"/>
                    <a:pt x="112" y="318"/>
                  </a:cubicBezTo>
                  <a:cubicBezTo>
                    <a:pt x="114" y="317"/>
                    <a:pt x="115" y="317"/>
                    <a:pt x="116" y="316"/>
                  </a:cubicBezTo>
                  <a:cubicBezTo>
                    <a:pt x="156" y="292"/>
                    <a:pt x="186" y="253"/>
                    <a:pt x="212" y="214"/>
                  </a:cubicBezTo>
                  <a:cubicBezTo>
                    <a:pt x="238" y="253"/>
                    <a:pt x="268" y="292"/>
                    <a:pt x="308" y="316"/>
                  </a:cubicBezTo>
                  <a:cubicBezTo>
                    <a:pt x="309" y="317"/>
                    <a:pt x="311" y="317"/>
                    <a:pt x="312" y="318"/>
                  </a:cubicBezTo>
                  <a:cubicBezTo>
                    <a:pt x="337" y="332"/>
                    <a:pt x="366" y="341"/>
                    <a:pt x="400" y="341"/>
                  </a:cubicBezTo>
                  <a:cubicBezTo>
                    <a:pt x="413" y="341"/>
                    <a:pt x="424" y="330"/>
                    <a:pt x="424" y="317"/>
                  </a:cubicBezTo>
                  <a:cubicBezTo>
                    <a:pt x="424" y="303"/>
                    <a:pt x="413" y="293"/>
                    <a:pt x="400" y="293"/>
                  </a:cubicBezTo>
                  <a:cubicBezTo>
                    <a:pt x="380" y="293"/>
                    <a:pt x="362" y="289"/>
                    <a:pt x="346" y="282"/>
                  </a:cubicBezTo>
                  <a:cubicBezTo>
                    <a:pt x="346" y="59"/>
                    <a:pt x="346" y="59"/>
                    <a:pt x="346" y="59"/>
                  </a:cubicBezTo>
                  <a:cubicBezTo>
                    <a:pt x="362" y="52"/>
                    <a:pt x="380" y="48"/>
                    <a:pt x="400" y="48"/>
                  </a:cubicBezTo>
                  <a:cubicBezTo>
                    <a:pt x="413" y="48"/>
                    <a:pt x="424" y="37"/>
                    <a:pt x="424" y="24"/>
                  </a:cubicBezTo>
                  <a:cubicBezTo>
                    <a:pt x="424" y="10"/>
                    <a:pt x="413" y="0"/>
                    <a:pt x="400" y="0"/>
                  </a:cubicBezTo>
                  <a:cubicBezTo>
                    <a:pt x="366" y="0"/>
                    <a:pt x="337" y="8"/>
                    <a:pt x="312" y="23"/>
                  </a:cubicBezTo>
                  <a:cubicBezTo>
                    <a:pt x="311" y="23"/>
                    <a:pt x="309" y="24"/>
                    <a:pt x="308" y="25"/>
                  </a:cubicBezTo>
                  <a:cubicBezTo>
                    <a:pt x="268" y="49"/>
                    <a:pt x="238" y="87"/>
                    <a:pt x="212" y="126"/>
                  </a:cubicBezTo>
                  <a:cubicBezTo>
                    <a:pt x="186" y="87"/>
                    <a:pt x="156" y="49"/>
                    <a:pt x="116" y="25"/>
                  </a:cubicBezTo>
                  <a:cubicBezTo>
                    <a:pt x="115" y="24"/>
                    <a:pt x="114" y="23"/>
                    <a:pt x="112" y="23"/>
                  </a:cubicBezTo>
                  <a:cubicBezTo>
                    <a:pt x="87" y="8"/>
                    <a:pt x="58" y="0"/>
                    <a:pt x="24" y="0"/>
                  </a:cubicBezTo>
                  <a:cubicBezTo>
                    <a:pt x="11" y="0"/>
                    <a:pt x="0" y="10"/>
                    <a:pt x="0" y="24"/>
                  </a:cubicBezTo>
                  <a:cubicBezTo>
                    <a:pt x="0" y="37"/>
                    <a:pt x="11" y="48"/>
                    <a:pt x="24" y="48"/>
                  </a:cubicBezTo>
                  <a:cubicBezTo>
                    <a:pt x="44" y="48"/>
                    <a:pt x="62" y="52"/>
                    <a:pt x="78" y="59"/>
                  </a:cubicBezTo>
                  <a:cubicBezTo>
                    <a:pt x="78" y="282"/>
                    <a:pt x="78" y="282"/>
                    <a:pt x="78" y="282"/>
                  </a:cubicBezTo>
                  <a:cubicBezTo>
                    <a:pt x="62" y="289"/>
                    <a:pt x="44" y="293"/>
                    <a:pt x="24" y="293"/>
                  </a:cubicBezTo>
                  <a:close/>
                  <a:moveTo>
                    <a:pt x="298" y="93"/>
                  </a:moveTo>
                  <a:cubicBezTo>
                    <a:pt x="298" y="247"/>
                    <a:pt x="298" y="247"/>
                    <a:pt x="298" y="247"/>
                  </a:cubicBezTo>
                  <a:cubicBezTo>
                    <a:pt x="277" y="226"/>
                    <a:pt x="259" y="199"/>
                    <a:pt x="241" y="170"/>
                  </a:cubicBezTo>
                  <a:cubicBezTo>
                    <a:pt x="259" y="141"/>
                    <a:pt x="277" y="114"/>
                    <a:pt x="298" y="93"/>
                  </a:cubicBezTo>
                  <a:close/>
                  <a:moveTo>
                    <a:pt x="126" y="93"/>
                  </a:moveTo>
                  <a:cubicBezTo>
                    <a:pt x="147" y="114"/>
                    <a:pt x="165" y="141"/>
                    <a:pt x="183" y="170"/>
                  </a:cubicBezTo>
                  <a:cubicBezTo>
                    <a:pt x="165" y="199"/>
                    <a:pt x="147" y="226"/>
                    <a:pt x="126" y="247"/>
                  </a:cubicBezTo>
                  <a:lnTo>
                    <a:pt x="126" y="93"/>
                  </a:lnTo>
                  <a:close/>
                  <a:moveTo>
                    <a:pt x="126" y="93"/>
                  </a:moveTo>
                  <a:cubicBezTo>
                    <a:pt x="126" y="93"/>
                    <a:pt x="126" y="93"/>
                    <a:pt x="126" y="9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Oval 75">
              <a:extLst>
                <a:ext uri="{FF2B5EF4-FFF2-40B4-BE49-F238E27FC236}">
                  <a16:creationId xmlns:a16="http://schemas.microsoft.com/office/drawing/2014/main" id="{187FD9B1-4983-88B7-22B5-A062129923DE}"/>
                </a:ext>
              </a:extLst>
            </p:cNvPr>
            <p:cNvSpPr/>
            <p:nvPr/>
          </p:nvSpPr>
          <p:spPr>
            <a:xfrm>
              <a:off x="716129" y="3933829"/>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7" name="Oval 76">
              <a:extLst>
                <a:ext uri="{FF2B5EF4-FFF2-40B4-BE49-F238E27FC236}">
                  <a16:creationId xmlns:a16="http://schemas.microsoft.com/office/drawing/2014/main" id="{D4975A3E-E8BB-A46F-6D59-A1EE1B11A29E}"/>
                </a:ext>
              </a:extLst>
            </p:cNvPr>
            <p:cNvSpPr/>
            <p:nvPr/>
          </p:nvSpPr>
          <p:spPr>
            <a:xfrm>
              <a:off x="308720" y="4738428"/>
              <a:ext cx="104647" cy="104647"/>
            </a:xfrm>
            <a:prstGeom prst="ellipse">
              <a:avLst/>
            </a:prstGeom>
            <a:solidFill>
              <a:schemeClr val="tx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84" name="Title 1">
            <a:extLst>
              <a:ext uri="{FF2B5EF4-FFF2-40B4-BE49-F238E27FC236}">
                <a16:creationId xmlns:a16="http://schemas.microsoft.com/office/drawing/2014/main" id="{C56FD85C-04F9-3FA6-CF0F-B05B94CF770F}"/>
              </a:ext>
            </a:extLst>
          </p:cNvPr>
          <p:cNvSpPr txBox="1">
            <a:spLocks/>
          </p:cNvSpPr>
          <p:nvPr/>
        </p:nvSpPr>
        <p:spPr bwMode="auto">
          <a:xfrm>
            <a:off x="347563" y="310208"/>
            <a:ext cx="11425236" cy="484748"/>
          </a:xfrm>
          <a:prstGeom prst="rect">
            <a:avLst/>
          </a:prstGeom>
          <a:noFill/>
          <a:ln w="12700">
            <a:noFill/>
            <a:miter lim="800000"/>
            <a:headEnd/>
            <a:tailEnd/>
          </a:ln>
        </p:spPr>
        <p:txBody>
          <a:bodyPr vert="horz" wrap="square" lIns="56076" tIns="22431" rIns="56076" bIns="22431" numCol="1" anchor="b" anchorCtr="0" compatLnSpc="1">
            <a:prstTxWarp prst="textNoShape">
              <a:avLst/>
            </a:prstTxWarp>
            <a:noAutofit/>
          </a:bodyPr>
          <a:lstStyle>
            <a:lvl1pPr algn="l" defTabSz="803370" rtl="0" eaLnBrk="1" fontAlgn="base" hangingPunct="1">
              <a:lnSpc>
                <a:spcPct val="88000"/>
              </a:lnSpc>
              <a:spcBef>
                <a:spcPct val="0"/>
              </a:spcBef>
              <a:spcAft>
                <a:spcPct val="0"/>
              </a:spcAft>
              <a:defRPr sz="3000" b="1" cap="none" baseline="0">
                <a:solidFill>
                  <a:srgbClr val="064308"/>
                </a:solidFill>
                <a:latin typeface="Arial" charset="0"/>
                <a:ea typeface="ＭＳ Ｐゴシック" pitchFamily="-65" charset="-128"/>
                <a:cs typeface="ＭＳ Ｐゴシック" pitchFamily="-65" charset="-128"/>
              </a:defRPr>
            </a:lvl1pPr>
            <a:lvl2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80"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162"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241"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323"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r>
              <a:rPr lang="en-US" kern="0" dirty="0"/>
              <a:t>Jefferson Lab By The Numbers</a:t>
            </a:r>
          </a:p>
        </p:txBody>
      </p:sp>
    </p:spTree>
    <p:extLst>
      <p:ext uri="{BB962C8B-B14F-4D97-AF65-F5344CB8AC3E}">
        <p14:creationId xmlns:p14="http://schemas.microsoft.com/office/powerpoint/2010/main" val="101118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5D729-FF93-80C8-19D3-0F74451DA7CB}"/>
            </a:ext>
          </a:extLst>
        </p:cNvPr>
        <p:cNvGrpSpPr/>
        <p:nvPr/>
      </p:nvGrpSpPr>
      <p:grpSpPr>
        <a:xfrm>
          <a:off x="0" y="0"/>
          <a:ext cx="0" cy="0"/>
          <a:chOff x="0" y="0"/>
          <a:chExt cx="0" cy="0"/>
        </a:xfrm>
      </p:grpSpPr>
      <p:sp>
        <p:nvSpPr>
          <p:cNvPr id="84" name="Title 1">
            <a:extLst>
              <a:ext uri="{FF2B5EF4-FFF2-40B4-BE49-F238E27FC236}">
                <a16:creationId xmlns:a16="http://schemas.microsoft.com/office/drawing/2014/main" id="{7291A9CD-452D-7D6E-B91D-942671471586}"/>
              </a:ext>
            </a:extLst>
          </p:cNvPr>
          <p:cNvSpPr txBox="1">
            <a:spLocks/>
          </p:cNvSpPr>
          <p:nvPr/>
        </p:nvSpPr>
        <p:spPr bwMode="auto">
          <a:xfrm>
            <a:off x="347563" y="152400"/>
            <a:ext cx="11425236" cy="484748"/>
          </a:xfrm>
          <a:prstGeom prst="rect">
            <a:avLst/>
          </a:prstGeom>
          <a:noFill/>
          <a:ln w="12700">
            <a:noFill/>
            <a:miter lim="800000"/>
            <a:headEnd/>
            <a:tailEnd/>
          </a:ln>
        </p:spPr>
        <p:txBody>
          <a:bodyPr vert="horz" wrap="square" lIns="56076" tIns="22431" rIns="56076" bIns="22431" numCol="1" anchor="b" anchorCtr="0" compatLnSpc="1">
            <a:prstTxWarp prst="textNoShape">
              <a:avLst/>
            </a:prstTxWarp>
            <a:noAutofit/>
          </a:bodyPr>
          <a:lstStyle>
            <a:lvl1pPr algn="l" defTabSz="803370" rtl="0" eaLnBrk="1" fontAlgn="base" hangingPunct="1">
              <a:lnSpc>
                <a:spcPct val="88000"/>
              </a:lnSpc>
              <a:spcBef>
                <a:spcPct val="0"/>
              </a:spcBef>
              <a:spcAft>
                <a:spcPct val="0"/>
              </a:spcAft>
              <a:defRPr sz="3000" b="1" cap="none" baseline="0">
                <a:solidFill>
                  <a:srgbClr val="064308"/>
                </a:solidFill>
                <a:latin typeface="Arial" charset="0"/>
                <a:ea typeface="ＭＳ Ｐゴシック" pitchFamily="-65" charset="-128"/>
                <a:cs typeface="ＭＳ Ｐゴシック" pitchFamily="-65" charset="-128"/>
              </a:defRPr>
            </a:lvl1pPr>
            <a:lvl2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80"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162"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241"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323"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r>
              <a:rPr lang="en-US" dirty="0">
                <a:latin typeface="Arial" panose="020B0604020202020204" pitchFamily="34" charset="0"/>
              </a:rPr>
              <a:t>Jefferson Lab’s Science and Technology Vision</a:t>
            </a:r>
            <a:endParaRPr lang="en-US" kern="0" dirty="0"/>
          </a:p>
        </p:txBody>
      </p:sp>
      <p:pic>
        <p:nvPicPr>
          <p:cNvPr id="2" name="Picture 1">
            <a:extLst>
              <a:ext uri="{FF2B5EF4-FFF2-40B4-BE49-F238E27FC236}">
                <a16:creationId xmlns:a16="http://schemas.microsoft.com/office/drawing/2014/main" id="{827EBFD7-7448-DB62-4BBF-AAFCE73DFE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3" y="747300"/>
            <a:ext cx="12192000" cy="5540825"/>
          </a:xfrm>
          <a:prstGeom prst="rect">
            <a:avLst/>
          </a:prstGeom>
        </p:spPr>
      </p:pic>
      <p:sp>
        <p:nvSpPr>
          <p:cNvPr id="3" name="TextBox 2">
            <a:extLst>
              <a:ext uri="{FF2B5EF4-FFF2-40B4-BE49-F238E27FC236}">
                <a16:creationId xmlns:a16="http://schemas.microsoft.com/office/drawing/2014/main" id="{90FE8853-66F0-C425-0B3B-7FF4F0D4B73E}"/>
              </a:ext>
            </a:extLst>
          </p:cNvPr>
          <p:cNvSpPr txBox="1"/>
          <p:nvPr/>
        </p:nvSpPr>
        <p:spPr>
          <a:xfrm>
            <a:off x="160072" y="3046556"/>
            <a:ext cx="2654247" cy="307777"/>
          </a:xfrm>
          <a:prstGeom prst="rect">
            <a:avLst/>
          </a:prstGeom>
          <a:noFill/>
        </p:spPr>
        <p:txBody>
          <a:bodyPr wrap="square" rtlCol="0">
            <a:spAutoFit/>
          </a:bodyPr>
          <a:lstStyle/>
          <a:p>
            <a:pPr>
              <a:defRPr/>
            </a:pPr>
            <a:r>
              <a:rPr lang="en-US" sz="1400" b="1">
                <a:solidFill>
                  <a:srgbClr val="000000"/>
                </a:solidFill>
                <a:latin typeface="Avenir" panose="020B0503020203020204" pitchFamily="34" charset="0"/>
              </a:rPr>
              <a:t>Nuclear Physics at  CEBAF</a:t>
            </a:r>
          </a:p>
        </p:txBody>
      </p:sp>
      <p:sp>
        <p:nvSpPr>
          <p:cNvPr id="4" name="TextBox 3">
            <a:extLst>
              <a:ext uri="{FF2B5EF4-FFF2-40B4-BE49-F238E27FC236}">
                <a16:creationId xmlns:a16="http://schemas.microsoft.com/office/drawing/2014/main" id="{601781F0-7624-5759-3FB5-4FF2B2ABCCDD}"/>
              </a:ext>
            </a:extLst>
          </p:cNvPr>
          <p:cNvSpPr txBox="1"/>
          <p:nvPr/>
        </p:nvSpPr>
        <p:spPr>
          <a:xfrm>
            <a:off x="3187753" y="3046556"/>
            <a:ext cx="2295728" cy="307777"/>
          </a:xfrm>
          <a:prstGeom prst="rect">
            <a:avLst/>
          </a:prstGeom>
          <a:noFill/>
        </p:spPr>
        <p:txBody>
          <a:bodyPr wrap="square" rtlCol="0">
            <a:spAutoFit/>
          </a:bodyPr>
          <a:lstStyle/>
          <a:p>
            <a:pPr>
              <a:defRPr/>
            </a:pPr>
            <a:r>
              <a:rPr lang="en-US" sz="1400" b="1">
                <a:solidFill>
                  <a:srgbClr val="000000"/>
                </a:solidFill>
                <a:latin typeface="Avenir" panose="020B0503020203020204" pitchFamily="34" charset="0"/>
              </a:rPr>
              <a:t>Electron-Ion Collider</a:t>
            </a:r>
          </a:p>
        </p:txBody>
      </p:sp>
      <p:sp>
        <p:nvSpPr>
          <p:cNvPr id="5" name="TextBox 4">
            <a:extLst>
              <a:ext uri="{FF2B5EF4-FFF2-40B4-BE49-F238E27FC236}">
                <a16:creationId xmlns:a16="http://schemas.microsoft.com/office/drawing/2014/main" id="{4850A1CC-24FD-A8DE-CCF1-7917775F816A}"/>
              </a:ext>
            </a:extLst>
          </p:cNvPr>
          <p:cNvSpPr txBox="1"/>
          <p:nvPr/>
        </p:nvSpPr>
        <p:spPr>
          <a:xfrm>
            <a:off x="9261597" y="2931393"/>
            <a:ext cx="2117604" cy="523220"/>
          </a:xfrm>
          <a:prstGeom prst="rect">
            <a:avLst/>
          </a:prstGeom>
          <a:noFill/>
        </p:spPr>
        <p:txBody>
          <a:bodyPr wrap="square" rtlCol="0">
            <a:spAutoFit/>
          </a:bodyPr>
          <a:lstStyle/>
          <a:p>
            <a:pPr>
              <a:defRPr/>
            </a:pPr>
            <a:r>
              <a:rPr lang="en-US" sz="1400" b="1">
                <a:solidFill>
                  <a:srgbClr val="000000"/>
                </a:solidFill>
                <a:latin typeface="Avenir" panose="020B0503020203020204" pitchFamily="34" charset="0"/>
              </a:rPr>
              <a:t>Accelerator Science &amp; Technology</a:t>
            </a:r>
          </a:p>
        </p:txBody>
      </p:sp>
      <p:sp>
        <p:nvSpPr>
          <p:cNvPr id="6" name="TextBox 5">
            <a:extLst>
              <a:ext uri="{FF2B5EF4-FFF2-40B4-BE49-F238E27FC236}">
                <a16:creationId xmlns:a16="http://schemas.microsoft.com/office/drawing/2014/main" id="{72ECA6A4-8962-DD95-44DE-FF0F5A130449}"/>
              </a:ext>
            </a:extLst>
          </p:cNvPr>
          <p:cNvSpPr txBox="1"/>
          <p:nvPr/>
        </p:nvSpPr>
        <p:spPr>
          <a:xfrm>
            <a:off x="6231449" y="2940253"/>
            <a:ext cx="2455352" cy="523220"/>
          </a:xfrm>
          <a:prstGeom prst="rect">
            <a:avLst/>
          </a:prstGeom>
          <a:noFill/>
        </p:spPr>
        <p:txBody>
          <a:bodyPr wrap="square" rtlCol="0">
            <a:spAutoFit/>
          </a:bodyPr>
          <a:lstStyle/>
          <a:p>
            <a:pPr>
              <a:defRPr/>
            </a:pPr>
            <a:r>
              <a:rPr lang="en-US" sz="1400" b="1">
                <a:solidFill>
                  <a:srgbClr val="000000"/>
                </a:solidFill>
                <a:latin typeface="Avenir" panose="020B0503020203020204" pitchFamily="34" charset="0"/>
              </a:rPr>
              <a:t>Computational Science &amp; </a:t>
            </a:r>
            <a:br>
              <a:rPr lang="en-US" sz="1400" b="1">
                <a:solidFill>
                  <a:srgbClr val="000000"/>
                </a:solidFill>
                <a:latin typeface="Avenir" panose="020B0503020203020204" pitchFamily="34" charset="0"/>
              </a:rPr>
            </a:br>
            <a:r>
              <a:rPr lang="en-US" sz="1400" b="1">
                <a:solidFill>
                  <a:srgbClr val="000000"/>
                </a:solidFill>
                <a:latin typeface="Avenir" panose="020B0503020203020204" pitchFamily="34" charset="0"/>
              </a:rPr>
              <a:t>Technology</a:t>
            </a:r>
          </a:p>
        </p:txBody>
      </p:sp>
      <p:sp>
        <p:nvSpPr>
          <p:cNvPr id="7" name="TextBox 6">
            <a:extLst>
              <a:ext uri="{FF2B5EF4-FFF2-40B4-BE49-F238E27FC236}">
                <a16:creationId xmlns:a16="http://schemas.microsoft.com/office/drawing/2014/main" id="{F98162A5-D9D5-08F8-6CD5-671A58551CCA}"/>
              </a:ext>
            </a:extLst>
          </p:cNvPr>
          <p:cNvSpPr txBox="1"/>
          <p:nvPr/>
        </p:nvSpPr>
        <p:spPr>
          <a:xfrm>
            <a:off x="3735902" y="5903186"/>
            <a:ext cx="5312369" cy="338554"/>
          </a:xfrm>
          <a:prstGeom prst="rect">
            <a:avLst/>
          </a:prstGeom>
          <a:noFill/>
        </p:spPr>
        <p:txBody>
          <a:bodyPr wrap="square" rtlCol="0">
            <a:spAutoFit/>
          </a:bodyPr>
          <a:lstStyle/>
          <a:p>
            <a:pPr>
              <a:defRPr/>
            </a:pPr>
            <a:r>
              <a:rPr lang="en-US" sz="1600" b="1" i="1">
                <a:solidFill>
                  <a:srgbClr val="000000"/>
                </a:solidFill>
                <a:latin typeface="Avenir" panose="020B0503020203020204" pitchFamily="34" charset="0"/>
                <a:cs typeface="Arial" panose="020B0604020202020204" pitchFamily="34" charset="0"/>
              </a:rPr>
              <a:t>S&amp;T thrusts are synergistic and mutually supportive</a:t>
            </a:r>
          </a:p>
        </p:txBody>
      </p:sp>
      <p:sp>
        <p:nvSpPr>
          <p:cNvPr id="8" name="TextBox 7">
            <a:extLst>
              <a:ext uri="{FF2B5EF4-FFF2-40B4-BE49-F238E27FC236}">
                <a16:creationId xmlns:a16="http://schemas.microsoft.com/office/drawing/2014/main" id="{D8DBCEA5-548B-E3BD-3212-48554E8FB6B5}"/>
              </a:ext>
            </a:extLst>
          </p:cNvPr>
          <p:cNvSpPr txBox="1"/>
          <p:nvPr/>
        </p:nvSpPr>
        <p:spPr>
          <a:xfrm>
            <a:off x="160072" y="3517713"/>
            <a:ext cx="2463555" cy="22511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rPr>
              <a:t>Vibrant nuclear physics research program at </a:t>
            </a:r>
            <a:r>
              <a:rPr kumimoji="0" lang="en-US" sz="1250" b="1" i="0" u="none" strike="noStrike" kern="1200" cap="none" spc="0" normalizeH="0" baseline="0" noProof="0">
                <a:ln>
                  <a:noFill/>
                </a:ln>
                <a:solidFill>
                  <a:srgbClr val="000000"/>
                </a:solidFill>
                <a:effectLst/>
                <a:uLnTx/>
                <a:uFillTx/>
                <a:latin typeface="Avenir" panose="020B0503020203020204" pitchFamily="34" charset="0"/>
                <a:ea typeface="+mn-ea"/>
                <a:cs typeface="+mn-cs"/>
              </a:rPr>
              <a:t>CEBAF </a:t>
            </a:r>
            <a:r>
              <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rPr>
              <a:t>supporting ~1,900 annual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venir" panose="020B0503020203020204" pitchFamily="34" charset="0"/>
                <a:ea typeface="+mn-ea"/>
                <a:cs typeface="+mn-cs"/>
              </a:rPr>
              <a:t>MOLLER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rPr>
              <a:t>Future opportunities complementary to EIC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rPr>
              <a:t>Theory and computation supporting NP goals</a:t>
            </a:r>
          </a:p>
        </p:txBody>
      </p:sp>
      <p:sp>
        <p:nvSpPr>
          <p:cNvPr id="9" name="TextBox 8">
            <a:extLst>
              <a:ext uri="{FF2B5EF4-FFF2-40B4-BE49-F238E27FC236}">
                <a16:creationId xmlns:a16="http://schemas.microsoft.com/office/drawing/2014/main" id="{1094AAEA-769A-CC98-2A52-C400F073E522}"/>
              </a:ext>
            </a:extLst>
          </p:cNvPr>
          <p:cNvSpPr txBox="1"/>
          <p:nvPr/>
        </p:nvSpPr>
        <p:spPr>
          <a:xfrm>
            <a:off x="3210409" y="3517713"/>
            <a:ext cx="2552514" cy="22082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venir" panose="020B0503020203020204" pitchFamily="34" charset="0"/>
                <a:ea typeface="+mn-ea"/>
                <a:cs typeface="+mn-cs"/>
              </a:rPr>
              <a:t>Partnering </a:t>
            </a:r>
            <a:r>
              <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rPr>
              <a:t>with BNL in the management, design, and construction of the Electron-Ion Collider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rPr>
              <a:t>Leadership in EIC scientific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endParaRPr>
          </a:p>
          <a:p>
            <a:pPr>
              <a:defRPr/>
            </a:pPr>
            <a:r>
              <a:rPr lang="en-US" sz="1250">
                <a:solidFill>
                  <a:srgbClr val="000000"/>
                </a:solidFill>
                <a:latin typeface="Avenir" panose="020B0503020203020204" pitchFamily="34" charset="0"/>
              </a:rPr>
              <a:t>Leadership of the Generic EIC–related Detector R&amp;D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endParaRPr>
          </a:p>
        </p:txBody>
      </p:sp>
      <p:sp>
        <p:nvSpPr>
          <p:cNvPr id="10" name="TextBox 9">
            <a:extLst>
              <a:ext uri="{FF2B5EF4-FFF2-40B4-BE49-F238E27FC236}">
                <a16:creationId xmlns:a16="http://schemas.microsoft.com/office/drawing/2014/main" id="{4D2F187E-F8F2-C092-F8FE-E60443F4EB24}"/>
              </a:ext>
            </a:extLst>
          </p:cNvPr>
          <p:cNvSpPr txBox="1"/>
          <p:nvPr/>
        </p:nvSpPr>
        <p:spPr>
          <a:xfrm>
            <a:off x="6275305" y="3517713"/>
            <a:ext cx="2915350" cy="18235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rPr>
              <a:t>Design, construction, operation of first-of-its-kind data-intensive computing facility: </a:t>
            </a:r>
            <a:r>
              <a:rPr kumimoji="0" lang="en-US" sz="1250" b="1" i="0" u="none" strike="noStrike" kern="1200" cap="none" spc="0" normalizeH="0" baseline="0" noProof="0">
                <a:ln>
                  <a:noFill/>
                </a:ln>
                <a:solidFill>
                  <a:srgbClr val="000000"/>
                </a:solidFill>
                <a:effectLst/>
                <a:uLnTx/>
                <a:uFillTx/>
                <a:latin typeface="Avenir" panose="020B0503020203020204" pitchFamily="34" charset="0"/>
                <a:ea typeface="+mn-ea"/>
                <a:cs typeface="+mn-cs"/>
              </a:rPr>
              <a:t>High Performance Data Facility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rPr>
              <a:t>Building out data science, domain science capabilities in support of HPDF and to take advantage of HPDF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endParaRPr>
          </a:p>
        </p:txBody>
      </p:sp>
      <p:sp>
        <p:nvSpPr>
          <p:cNvPr id="11" name="TextBox 10">
            <a:extLst>
              <a:ext uri="{FF2B5EF4-FFF2-40B4-BE49-F238E27FC236}">
                <a16:creationId xmlns:a16="http://schemas.microsoft.com/office/drawing/2014/main" id="{929B9500-BFB9-5260-0FFC-A807A2A7E751}"/>
              </a:ext>
            </a:extLst>
          </p:cNvPr>
          <p:cNvSpPr txBox="1"/>
          <p:nvPr/>
        </p:nvSpPr>
        <p:spPr>
          <a:xfrm>
            <a:off x="9303879" y="3517713"/>
            <a:ext cx="2636808" cy="22082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rPr>
              <a:t>Accelerator component production for DOE construction projects </a:t>
            </a:r>
            <a:r>
              <a:rPr kumimoji="0" lang="en-US" sz="1250" b="1" i="0" u="none" strike="noStrike" kern="1200" cap="none" spc="0" normalizeH="0" baseline="0" noProof="0">
                <a:ln>
                  <a:noFill/>
                </a:ln>
                <a:solidFill>
                  <a:srgbClr val="000000"/>
                </a:solidFill>
                <a:effectLst/>
                <a:uLnTx/>
                <a:uFillTx/>
                <a:latin typeface="Avenir" panose="020B0503020203020204" pitchFamily="34" charset="0"/>
                <a:ea typeface="+mn-ea"/>
                <a:cs typeface="+mn-cs"/>
              </a:rPr>
              <a:t>partnering</a:t>
            </a:r>
            <a:r>
              <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rPr>
              <a:t> across the National Lab complex.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rPr>
              <a:t>Develop CEBAF upgrade concepts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000000"/>
                </a:solidFill>
                <a:effectLst/>
                <a:uLnTx/>
                <a:uFillTx/>
                <a:latin typeface="Avenir" panose="020B0503020203020204" pitchFamily="34" charset="0"/>
                <a:ea typeface="+mn-ea"/>
                <a:cs typeface="+mn-cs"/>
              </a:rPr>
              <a:t>R&amp;D in accelerator, detectors and applications in nuclear imaging and medicine</a:t>
            </a:r>
          </a:p>
        </p:txBody>
      </p:sp>
    </p:spTree>
    <p:extLst>
      <p:ext uri="{BB962C8B-B14F-4D97-AF65-F5344CB8AC3E}">
        <p14:creationId xmlns:p14="http://schemas.microsoft.com/office/powerpoint/2010/main" val="3905357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08E9FD9-FBC6-C955-B910-5BB25E563FEE}"/>
              </a:ext>
            </a:extLst>
          </p:cNvPr>
          <p:cNvSpPr txBox="1">
            <a:spLocks/>
          </p:cNvSpPr>
          <p:nvPr/>
        </p:nvSpPr>
        <p:spPr bwMode="auto">
          <a:xfrm>
            <a:off x="347563" y="310208"/>
            <a:ext cx="11425236" cy="484748"/>
          </a:xfrm>
          <a:prstGeom prst="rect">
            <a:avLst/>
          </a:prstGeom>
          <a:noFill/>
          <a:ln w="12700">
            <a:noFill/>
            <a:miter lim="800000"/>
            <a:headEnd/>
            <a:tailEnd/>
          </a:ln>
        </p:spPr>
        <p:txBody>
          <a:bodyPr vert="horz" wrap="square" lIns="56076" tIns="22431" rIns="56076" bIns="22431" numCol="1" anchor="b" anchorCtr="0" compatLnSpc="1">
            <a:prstTxWarp prst="textNoShape">
              <a:avLst/>
            </a:prstTxWarp>
            <a:noAutofit/>
          </a:bodyPr>
          <a:lstStyle>
            <a:lvl1pPr algn="l" defTabSz="803370" rtl="0" eaLnBrk="1" fontAlgn="base" hangingPunct="1">
              <a:lnSpc>
                <a:spcPct val="88000"/>
              </a:lnSpc>
              <a:spcBef>
                <a:spcPct val="0"/>
              </a:spcBef>
              <a:spcAft>
                <a:spcPct val="0"/>
              </a:spcAft>
              <a:defRPr sz="3000" b="1" cap="none" baseline="0">
                <a:solidFill>
                  <a:srgbClr val="064308"/>
                </a:solidFill>
                <a:latin typeface="Arial" charset="0"/>
                <a:ea typeface="ＭＳ Ｐゴシック" pitchFamily="-65" charset="-128"/>
                <a:cs typeface="ＭＳ Ｐゴシック" pitchFamily="-65" charset="-128"/>
              </a:defRPr>
            </a:lvl1pPr>
            <a:lvl2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80"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162"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241"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323"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r>
              <a:rPr lang="en-US" kern="0" dirty="0"/>
              <a:t>Jefferson Lab Electron Accelerator Facility - CEBAF</a:t>
            </a:r>
          </a:p>
        </p:txBody>
      </p:sp>
      <p:pic>
        <p:nvPicPr>
          <p:cNvPr id="9" name="Picture 2" descr="Schematic of the CEBAF accelerator showing the four experimental halls (A, B, C, and D) and indicating the locations of accelerating sections. The north and south linacs are comprised of 25 cryomodules each. The five most downstream cryomodules of each linac are populated by C100s. The remaining two C100s are located in the injector with one additional one in the north linac.">
            <a:extLst>
              <a:ext uri="{FF2B5EF4-FFF2-40B4-BE49-F238E27FC236}">
                <a16:creationId xmlns:a16="http://schemas.microsoft.com/office/drawing/2014/main" id="{489095C2-9947-B93D-2E36-696A76A2C3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32801"/>
            <a:ext cx="3446873" cy="330459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8C717D9C-D009-30FB-36EE-6072CB3D0BBF}"/>
              </a:ext>
            </a:extLst>
          </p:cNvPr>
          <p:cNvGrpSpPr/>
          <p:nvPr/>
        </p:nvGrpSpPr>
        <p:grpSpPr>
          <a:xfrm>
            <a:off x="8458200" y="1548076"/>
            <a:ext cx="3565843" cy="4163363"/>
            <a:chOff x="3814366" y="1106156"/>
            <a:chExt cx="3565843" cy="4163363"/>
          </a:xfrm>
        </p:grpSpPr>
        <p:pic>
          <p:nvPicPr>
            <p:cNvPr id="11" name="Picture 4">
              <a:extLst>
                <a:ext uri="{FF2B5EF4-FFF2-40B4-BE49-F238E27FC236}">
                  <a16:creationId xmlns:a16="http://schemas.microsoft.com/office/drawing/2014/main" id="{FEBCACD9-1124-8831-2D41-720A6C1D04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4366" y="1106156"/>
              <a:ext cx="3565843" cy="41633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4748A75-1156-3640-A7F9-34726CDA0BEC}"/>
                </a:ext>
              </a:extLst>
            </p:cNvPr>
            <p:cNvSpPr txBox="1"/>
            <p:nvPr/>
          </p:nvSpPr>
          <p:spPr>
            <a:xfrm>
              <a:off x="5859834" y="4187072"/>
              <a:ext cx="351378"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A</a:t>
              </a:r>
            </a:p>
          </p:txBody>
        </p:sp>
        <p:sp>
          <p:nvSpPr>
            <p:cNvPr id="13" name="TextBox 12">
              <a:extLst>
                <a:ext uri="{FF2B5EF4-FFF2-40B4-BE49-F238E27FC236}">
                  <a16:creationId xmlns:a16="http://schemas.microsoft.com/office/drawing/2014/main" id="{36D7BE9B-D631-FD7A-E2B3-5BFE2078292B}"/>
                </a:ext>
              </a:extLst>
            </p:cNvPr>
            <p:cNvSpPr txBox="1"/>
            <p:nvPr/>
          </p:nvSpPr>
          <p:spPr>
            <a:xfrm>
              <a:off x="6201822" y="4191000"/>
              <a:ext cx="351378"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B</a:t>
              </a:r>
            </a:p>
          </p:txBody>
        </p:sp>
        <p:sp>
          <p:nvSpPr>
            <p:cNvPr id="14" name="TextBox 13">
              <a:extLst>
                <a:ext uri="{FF2B5EF4-FFF2-40B4-BE49-F238E27FC236}">
                  <a16:creationId xmlns:a16="http://schemas.microsoft.com/office/drawing/2014/main" id="{92376B42-59F4-6884-9989-0F5779FCC7DF}"/>
                </a:ext>
              </a:extLst>
            </p:cNvPr>
            <p:cNvSpPr txBox="1"/>
            <p:nvPr/>
          </p:nvSpPr>
          <p:spPr>
            <a:xfrm>
              <a:off x="6582822" y="4191000"/>
              <a:ext cx="351378"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C</a:t>
              </a:r>
            </a:p>
          </p:txBody>
        </p:sp>
        <p:sp>
          <p:nvSpPr>
            <p:cNvPr id="15" name="TextBox 14">
              <a:extLst>
                <a:ext uri="{FF2B5EF4-FFF2-40B4-BE49-F238E27FC236}">
                  <a16:creationId xmlns:a16="http://schemas.microsoft.com/office/drawing/2014/main" id="{07AAFF6B-9659-FDD2-1320-DE98B9CC0BE7}"/>
                </a:ext>
              </a:extLst>
            </p:cNvPr>
            <p:cNvSpPr txBox="1"/>
            <p:nvPr/>
          </p:nvSpPr>
          <p:spPr>
            <a:xfrm>
              <a:off x="5247661" y="1905000"/>
              <a:ext cx="351378"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D</a:t>
              </a:r>
            </a:p>
          </p:txBody>
        </p:sp>
      </p:grpSp>
      <p:pic>
        <p:nvPicPr>
          <p:cNvPr id="16" name="Picture 6" descr="2963E2B5-C1BE-4EF1-83AA-F993760AE231@jlab">
            <a:extLst>
              <a:ext uri="{FF2B5EF4-FFF2-40B4-BE49-F238E27FC236}">
                <a16:creationId xmlns:a16="http://schemas.microsoft.com/office/drawing/2014/main" id="{376B52B6-8357-C0C2-1EBF-CCA3F1A19A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531585"/>
            <a:ext cx="4513673" cy="258402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85EA4BC-C4DE-704C-E7B0-DAD5C872BA05}"/>
              </a:ext>
            </a:extLst>
          </p:cNvPr>
          <p:cNvSpPr txBox="1"/>
          <p:nvPr/>
        </p:nvSpPr>
        <p:spPr>
          <a:xfrm>
            <a:off x="2362200" y="5243678"/>
            <a:ext cx="723275" cy="369332"/>
          </a:xfrm>
          <a:prstGeom prst="rect">
            <a:avLst/>
          </a:prstGeom>
          <a:noFill/>
        </p:spPr>
        <p:txBody>
          <a:bodyPr wrap="none" rtlCol="0">
            <a:spAutoFit/>
          </a:bodyPr>
          <a:lstStyle/>
          <a:p>
            <a:r>
              <a:rPr lang="en-US" b="1" dirty="0" err="1">
                <a:solidFill>
                  <a:srgbClr val="FF0000"/>
                </a:solidFill>
              </a:rPr>
              <a:t>JLab</a:t>
            </a:r>
            <a:endParaRPr lang="en-US" b="1" dirty="0">
              <a:solidFill>
                <a:srgbClr val="FF0000"/>
              </a:solidFill>
            </a:endParaRPr>
          </a:p>
        </p:txBody>
      </p:sp>
      <p:cxnSp>
        <p:nvCxnSpPr>
          <p:cNvPr id="18" name="Straight Arrow Connector 17">
            <a:extLst>
              <a:ext uri="{FF2B5EF4-FFF2-40B4-BE49-F238E27FC236}">
                <a16:creationId xmlns:a16="http://schemas.microsoft.com/office/drawing/2014/main" id="{842C019B-D349-AD86-46C2-59D3F57A3E2F}"/>
              </a:ext>
            </a:extLst>
          </p:cNvPr>
          <p:cNvCxnSpPr>
            <a:cxnSpLocks/>
            <a:stCxn id="17" idx="0"/>
          </p:cNvCxnSpPr>
          <p:nvPr/>
        </p:nvCxnSpPr>
        <p:spPr>
          <a:xfrm flipV="1">
            <a:off x="2723838" y="3761601"/>
            <a:ext cx="1162362" cy="148207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9" name="TextBox 18">
            <a:extLst>
              <a:ext uri="{FF2B5EF4-FFF2-40B4-BE49-F238E27FC236}">
                <a16:creationId xmlns:a16="http://schemas.microsoft.com/office/drawing/2014/main" id="{A9A0A4F0-2DE7-C29B-40C9-629F7E0A45C2}"/>
              </a:ext>
            </a:extLst>
          </p:cNvPr>
          <p:cNvSpPr txBox="1"/>
          <p:nvPr/>
        </p:nvSpPr>
        <p:spPr>
          <a:xfrm>
            <a:off x="4724400" y="5219581"/>
            <a:ext cx="3425490" cy="523220"/>
          </a:xfrm>
          <a:prstGeom prst="rect">
            <a:avLst/>
          </a:prstGeom>
          <a:noFill/>
        </p:spPr>
        <p:txBody>
          <a:bodyPr wrap="none" rtlCol="0">
            <a:spAutoFit/>
          </a:bodyPr>
          <a:lstStyle/>
          <a:p>
            <a:pPr algn="r"/>
            <a:r>
              <a:rPr lang="en-US" sz="1600" dirty="0"/>
              <a:t>CEBAF:</a:t>
            </a:r>
          </a:p>
          <a:p>
            <a:pPr algn="r"/>
            <a:r>
              <a:rPr lang="en-US" sz="1200" b="1" dirty="0"/>
              <a:t>C</a:t>
            </a:r>
            <a:r>
              <a:rPr lang="en-US" sz="1200" dirty="0"/>
              <a:t>ontinuous </a:t>
            </a:r>
            <a:r>
              <a:rPr lang="en-US" sz="1200" b="1" dirty="0"/>
              <a:t>E</a:t>
            </a:r>
            <a:r>
              <a:rPr lang="en-US" sz="1200" dirty="0"/>
              <a:t>lectron </a:t>
            </a:r>
            <a:r>
              <a:rPr lang="en-US" sz="1200" b="1" dirty="0"/>
              <a:t>B</a:t>
            </a:r>
            <a:r>
              <a:rPr lang="en-US" sz="1200" dirty="0"/>
              <a:t>eam </a:t>
            </a:r>
            <a:r>
              <a:rPr lang="en-US" sz="1200" b="1" dirty="0"/>
              <a:t>A</a:t>
            </a:r>
            <a:r>
              <a:rPr lang="en-US" sz="1200" dirty="0"/>
              <a:t>ccelerator </a:t>
            </a:r>
            <a:r>
              <a:rPr lang="en-US" sz="1200" b="1" dirty="0"/>
              <a:t>F</a:t>
            </a:r>
            <a:r>
              <a:rPr lang="en-US" sz="1200" dirty="0"/>
              <a:t>acility</a:t>
            </a:r>
          </a:p>
        </p:txBody>
      </p:sp>
      <p:sp>
        <p:nvSpPr>
          <p:cNvPr id="20" name="TextBox 19">
            <a:extLst>
              <a:ext uri="{FF2B5EF4-FFF2-40B4-BE49-F238E27FC236}">
                <a16:creationId xmlns:a16="http://schemas.microsoft.com/office/drawing/2014/main" id="{CD422EC1-1FA3-CED2-68CC-EDCF8D6CE267}"/>
              </a:ext>
            </a:extLst>
          </p:cNvPr>
          <p:cNvSpPr txBox="1"/>
          <p:nvPr/>
        </p:nvSpPr>
        <p:spPr>
          <a:xfrm>
            <a:off x="10453165" y="5666601"/>
            <a:ext cx="1747594" cy="276999"/>
          </a:xfrm>
          <a:prstGeom prst="rect">
            <a:avLst/>
          </a:prstGeom>
          <a:noFill/>
        </p:spPr>
        <p:txBody>
          <a:bodyPr wrap="none" rtlCol="0">
            <a:spAutoFit/>
          </a:bodyPr>
          <a:lstStyle/>
          <a:p>
            <a:r>
              <a:rPr lang="en-US" sz="1200" i="1" dirty="0"/>
              <a:t>Aerial Photo of CEBAF</a:t>
            </a:r>
          </a:p>
        </p:txBody>
      </p:sp>
      <p:sp>
        <p:nvSpPr>
          <p:cNvPr id="21" name="TextBox 20">
            <a:extLst>
              <a:ext uri="{FF2B5EF4-FFF2-40B4-BE49-F238E27FC236}">
                <a16:creationId xmlns:a16="http://schemas.microsoft.com/office/drawing/2014/main" id="{5904E2AC-384F-ABEB-C385-E60A04401338}"/>
              </a:ext>
            </a:extLst>
          </p:cNvPr>
          <p:cNvSpPr txBox="1"/>
          <p:nvPr/>
        </p:nvSpPr>
        <p:spPr>
          <a:xfrm>
            <a:off x="-19833" y="2128998"/>
            <a:ext cx="4896634" cy="338554"/>
          </a:xfrm>
          <a:prstGeom prst="rect">
            <a:avLst/>
          </a:prstGeom>
          <a:noFill/>
        </p:spPr>
        <p:txBody>
          <a:bodyPr wrap="square" rtlCol="0">
            <a:spAutoFit/>
          </a:bodyPr>
          <a:lstStyle/>
          <a:p>
            <a:r>
              <a:rPr lang="en-US" sz="1600" dirty="0"/>
              <a:t>Jefferson Lab is located in Newport News, Virginia</a:t>
            </a:r>
          </a:p>
        </p:txBody>
      </p:sp>
    </p:spTree>
    <p:extLst>
      <p:ext uri="{BB962C8B-B14F-4D97-AF65-F5344CB8AC3E}">
        <p14:creationId xmlns:p14="http://schemas.microsoft.com/office/powerpoint/2010/main" val="1313467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F97BB-1A21-FBBE-CE5D-7B59C9E03B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BDDB1B-84B7-A7AE-5987-CF7196980F64}"/>
              </a:ext>
            </a:extLst>
          </p:cNvPr>
          <p:cNvSpPr txBox="1">
            <a:spLocks/>
          </p:cNvSpPr>
          <p:nvPr/>
        </p:nvSpPr>
        <p:spPr bwMode="auto">
          <a:xfrm>
            <a:off x="411892" y="240539"/>
            <a:ext cx="11285837" cy="487490"/>
          </a:xfrm>
          <a:prstGeom prst="rect">
            <a:avLst/>
          </a:prstGeom>
          <a:noFill/>
          <a:ln w="12700">
            <a:noFill/>
            <a:miter lim="800000"/>
            <a:headEnd/>
            <a:tailEnd/>
          </a:ln>
        </p:spPr>
        <p:txBody>
          <a:bodyPr vert="horz" wrap="square" lIns="56076" tIns="22431" rIns="56076" bIns="22431" numCol="1" anchor="b" anchorCtr="0" compatLnSpc="1">
            <a:prstTxWarp prst="textNoShape">
              <a:avLst/>
            </a:prstTxWarp>
            <a:noAutofit/>
          </a:bodyPr>
          <a:lstStyle>
            <a:lvl1pPr algn="l" defTabSz="803370" rtl="0" eaLnBrk="1" fontAlgn="base" hangingPunct="1">
              <a:lnSpc>
                <a:spcPct val="88000"/>
              </a:lnSpc>
              <a:spcBef>
                <a:spcPct val="0"/>
              </a:spcBef>
              <a:spcAft>
                <a:spcPct val="0"/>
              </a:spcAft>
              <a:defRPr sz="3000" b="1" cap="none" baseline="0">
                <a:solidFill>
                  <a:srgbClr val="064308"/>
                </a:solidFill>
                <a:latin typeface="Arial" charset="0"/>
                <a:ea typeface="ＭＳ Ｐゴシック" pitchFamily="-65" charset="-128"/>
                <a:cs typeface="ＭＳ Ｐゴシック" pitchFamily="-65" charset="-128"/>
              </a:defRPr>
            </a:lvl1pPr>
            <a:lvl2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80"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162"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241"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323"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r>
              <a:rPr lang="en-US" kern="0" dirty="0"/>
              <a:t>Recent Scientific Results From Jefferson Lab</a:t>
            </a:r>
          </a:p>
        </p:txBody>
      </p:sp>
      <p:pic>
        <p:nvPicPr>
          <p:cNvPr id="3" name="Picture 2" descr="A picture containing vegetable&#10;&#10;Description automatically generated">
            <a:extLst>
              <a:ext uri="{FF2B5EF4-FFF2-40B4-BE49-F238E27FC236}">
                <a16:creationId xmlns:a16="http://schemas.microsoft.com/office/drawing/2014/main" id="{6236E400-3753-6562-E377-A89EC58A55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9687260" y="4177637"/>
            <a:ext cx="1974451" cy="2207323"/>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94C2445F-1A25-1084-2E68-B11D9D287DDA}"/>
              </a:ext>
            </a:extLst>
          </p:cNvPr>
          <p:cNvSpPr txBox="1"/>
          <p:nvPr/>
        </p:nvSpPr>
        <p:spPr>
          <a:xfrm>
            <a:off x="7985178" y="4140392"/>
            <a:ext cx="1839137" cy="138499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a:ea typeface="+mn-ea"/>
                <a:cs typeface="Arial"/>
              </a:rPr>
              <a:t>“Determining the </a:t>
            </a:r>
            <a:r>
              <a:rPr kumimoji="0" lang="en-US" sz="1400" b="0" i="1" u="none" strike="noStrike" kern="1200" cap="none" spc="0" normalizeH="0" baseline="0" noProof="0" dirty="0" err="1">
                <a:ln>
                  <a:noFill/>
                </a:ln>
                <a:solidFill>
                  <a:srgbClr val="000000"/>
                </a:solidFill>
                <a:effectLst/>
                <a:uLnTx/>
                <a:uFillTx/>
                <a:latin typeface="Arial"/>
                <a:ea typeface="+mn-ea"/>
                <a:cs typeface="Arial"/>
              </a:rPr>
              <a:t>gluonic</a:t>
            </a:r>
            <a:r>
              <a:rPr kumimoji="0" lang="en-US" sz="1400" b="0" i="1" u="none" strike="noStrike" kern="1200" cap="none" spc="0" normalizeH="0" baseline="0" noProof="0" dirty="0">
                <a:ln>
                  <a:noFill/>
                </a:ln>
                <a:solidFill>
                  <a:srgbClr val="000000"/>
                </a:solidFill>
                <a:effectLst/>
                <a:uLnTx/>
                <a:uFillTx/>
                <a:latin typeface="Arial"/>
                <a:ea typeface="+mn-ea"/>
                <a:cs typeface="Arial"/>
              </a:rPr>
              <a:t> gravitational form factors of the proton," Duran et al, Nature 615, 813 (2023)</a:t>
            </a:r>
          </a:p>
        </p:txBody>
      </p:sp>
      <p:sp>
        <p:nvSpPr>
          <p:cNvPr id="5" name="TextBox 4">
            <a:extLst>
              <a:ext uri="{FF2B5EF4-FFF2-40B4-BE49-F238E27FC236}">
                <a16:creationId xmlns:a16="http://schemas.microsoft.com/office/drawing/2014/main" id="{048D2B81-5F24-2111-6E08-3E65D213ED3C}"/>
              </a:ext>
            </a:extLst>
          </p:cNvPr>
          <p:cNvSpPr txBox="1"/>
          <p:nvPr/>
        </p:nvSpPr>
        <p:spPr>
          <a:xfrm>
            <a:off x="4324766" y="6122731"/>
            <a:ext cx="3661028" cy="43088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363636"/>
                </a:solidFill>
                <a:effectLst/>
                <a:uLnTx/>
                <a:uFillTx/>
                <a:latin typeface="Arial"/>
                <a:ea typeface="Times New Roman" panose="02020603050405020304" pitchFamily="18" charset="0"/>
                <a:cs typeface="Arial"/>
              </a:rPr>
              <a:t>Burkert, V.D., et al., </a:t>
            </a:r>
            <a:r>
              <a:rPr lang="en-US" sz="1100" i="1" kern="1200">
                <a:solidFill>
                  <a:srgbClr val="1D61A2"/>
                </a:solidFill>
                <a:latin typeface="Arial"/>
                <a:ea typeface="Times New Roman" panose="02020603050405020304" pitchFamily="18" charset="0"/>
                <a:cs typeface="Arial"/>
                <a:hlinkClick r:id="rId4"/>
              </a:rPr>
              <a:t>Gravitational</a:t>
            </a:r>
            <a:r>
              <a:rPr kumimoji="0" lang="en-US" sz="1100" b="0" i="1" u="none" strike="noStrike" kern="1200" cap="none" spc="0" normalizeH="0" baseline="0" noProof="0">
                <a:ln>
                  <a:noFill/>
                </a:ln>
                <a:solidFill>
                  <a:srgbClr val="1D61A2"/>
                </a:solidFill>
                <a:effectLst/>
                <a:uLnTx/>
                <a:uFillTx/>
                <a:latin typeface="Arial"/>
                <a:ea typeface="Times New Roman" panose="02020603050405020304" pitchFamily="18" charset="0"/>
                <a:cs typeface="Arial"/>
                <a:hlinkClick r:id="rId4"/>
              </a:rPr>
              <a:t> form factors of the proton</a:t>
            </a:r>
            <a:r>
              <a:rPr kumimoji="0" lang="en-US" sz="1100" b="0" i="1" u="none" strike="noStrike" kern="1200" cap="none" spc="0" normalizeH="0" baseline="0" noProof="0">
                <a:ln>
                  <a:noFill/>
                </a:ln>
                <a:solidFill>
                  <a:srgbClr val="363636"/>
                </a:solidFill>
                <a:effectLst/>
                <a:uLnTx/>
                <a:uFillTx/>
                <a:latin typeface="Arial"/>
                <a:ea typeface="Times New Roman" panose="02020603050405020304" pitchFamily="18" charset="0"/>
                <a:cs typeface="Arial"/>
              </a:rPr>
              <a:t>. Reviews of Modern Physics </a:t>
            </a:r>
            <a:r>
              <a:rPr kumimoji="0" lang="en-US" sz="1100" b="1" i="1" u="none" strike="noStrike" kern="1200" cap="none" spc="0" normalizeH="0" baseline="0" noProof="0">
                <a:ln>
                  <a:noFill/>
                </a:ln>
                <a:solidFill>
                  <a:srgbClr val="363636"/>
                </a:solidFill>
                <a:effectLst/>
                <a:uLnTx/>
                <a:uFillTx/>
                <a:latin typeface="Arial"/>
                <a:ea typeface="Times New Roman" panose="02020603050405020304" pitchFamily="18" charset="0"/>
                <a:cs typeface="Arial"/>
              </a:rPr>
              <a:t>95</a:t>
            </a:r>
            <a:r>
              <a:rPr kumimoji="0" lang="en-US" sz="1100" b="0" i="1" u="none" strike="noStrike" kern="1200" cap="none" spc="0" normalizeH="0" baseline="0" noProof="0">
                <a:ln>
                  <a:noFill/>
                </a:ln>
                <a:solidFill>
                  <a:srgbClr val="363636"/>
                </a:solidFill>
                <a:effectLst/>
                <a:uLnTx/>
                <a:uFillTx/>
                <a:latin typeface="Arial"/>
                <a:ea typeface="Times New Roman" panose="02020603050405020304" pitchFamily="18" charset="0"/>
                <a:cs typeface="Arial"/>
              </a:rPr>
              <a:t>, 041002 (2023)</a:t>
            </a:r>
          </a:p>
        </p:txBody>
      </p:sp>
      <p:sp>
        <p:nvSpPr>
          <p:cNvPr id="6" name="TextBox 5">
            <a:extLst>
              <a:ext uri="{FF2B5EF4-FFF2-40B4-BE49-F238E27FC236}">
                <a16:creationId xmlns:a16="http://schemas.microsoft.com/office/drawing/2014/main" id="{93220F5F-C53B-9A07-F013-1C58CFF8DB5E}"/>
              </a:ext>
            </a:extLst>
          </p:cNvPr>
          <p:cNvSpPr txBox="1"/>
          <p:nvPr/>
        </p:nvSpPr>
        <p:spPr>
          <a:xfrm>
            <a:off x="6344526" y="4342457"/>
            <a:ext cx="1408454" cy="1384995"/>
          </a:xfrm>
          <a:prstGeom prst="rect">
            <a:avLst/>
          </a:prstGeom>
          <a:noFill/>
        </p:spPr>
        <p:txBody>
          <a:bodyPr wrap="square" lIns="91440" tIns="45720" rIns="91440" bIns="45720" anchor="t">
            <a:spAutoFit/>
          </a:bodyPr>
          <a:lstStyle/>
          <a:p>
            <a:pPr rtl="0">
              <a:defRPr/>
            </a:pPr>
            <a:r>
              <a:rPr kumimoji="0" lang="en-US" sz="1200" b="0" i="0" u="none" strike="noStrike" kern="1200" cap="none" spc="0" normalizeH="0" baseline="0" noProof="0">
                <a:ln>
                  <a:noFill/>
                </a:ln>
                <a:solidFill>
                  <a:srgbClr val="7030A0"/>
                </a:solidFill>
                <a:effectLst/>
                <a:uLnTx/>
                <a:uFillTx/>
                <a:latin typeface="Arial"/>
                <a:ea typeface="+mn-ea"/>
                <a:cs typeface="Arial"/>
              </a:rPr>
              <a:t>Tangential stress force inside the proton changes direction near r ~ 0.45 </a:t>
            </a:r>
            <a:r>
              <a:rPr kumimoji="0" lang="en-US" sz="1200" b="0" i="0" u="none" strike="noStrike" kern="1200" cap="none" spc="0" normalizeH="0" baseline="0" noProof="0" err="1">
                <a:ln>
                  <a:noFill/>
                </a:ln>
                <a:solidFill>
                  <a:srgbClr val="7030A0"/>
                </a:solidFill>
                <a:effectLst/>
                <a:uLnTx/>
                <a:uFillTx/>
                <a:latin typeface="Arial"/>
                <a:ea typeface="+mn-ea"/>
                <a:cs typeface="Arial"/>
              </a:rPr>
              <a:t>fm</a:t>
            </a:r>
            <a:r>
              <a:rPr lang="en-US" sz="1200" kern="1200">
                <a:solidFill>
                  <a:srgbClr val="7030A0"/>
                </a:solidFill>
                <a:latin typeface="Arial"/>
                <a:ea typeface="+mn-ea"/>
                <a:cs typeface="Arial"/>
              </a:rPr>
              <a:t>  </a:t>
            </a:r>
            <a:endParaRPr lang="en-US" sz="12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030A0"/>
                </a:solidFill>
                <a:effectLst/>
                <a:uLnTx/>
                <a:uFillTx/>
                <a:latin typeface="Arial"/>
                <a:ea typeface="+mn-ea"/>
                <a:cs typeface="Arial"/>
              </a:rPr>
              <a:t>Peak: 38,000 N (4 metric tons)</a:t>
            </a:r>
            <a:endParaRPr lang="en-US" sz="1200" b="0" i="0" u="none" strike="noStrike" kern="1200" cap="none" spc="0" normalizeH="0" baseline="0" noProof="0">
              <a:ln>
                <a:noFill/>
              </a:ln>
              <a:solidFill>
                <a:srgbClr val="7030A0"/>
              </a:solidFill>
              <a:effectLst/>
              <a:uLnTx/>
              <a:uFillTx/>
              <a:latin typeface="Arial"/>
              <a:ea typeface="Times New Roman" panose="02020603050405020304" pitchFamily="18" charset="0"/>
              <a:cs typeface="Arial"/>
            </a:endParaRPr>
          </a:p>
        </p:txBody>
      </p:sp>
      <p:pic>
        <p:nvPicPr>
          <p:cNvPr id="7" name="Picture 6">
            <a:extLst>
              <a:ext uri="{FF2B5EF4-FFF2-40B4-BE49-F238E27FC236}">
                <a16:creationId xmlns:a16="http://schemas.microsoft.com/office/drawing/2014/main" id="{B7379E9F-8B90-981E-28E4-0C421C91362F}"/>
              </a:ext>
            </a:extLst>
          </p:cNvPr>
          <p:cNvPicPr>
            <a:picLocks noChangeAspect="1"/>
          </p:cNvPicPr>
          <p:nvPr/>
        </p:nvPicPr>
        <p:blipFill>
          <a:blip r:embed="rId5"/>
          <a:stretch>
            <a:fillRect/>
          </a:stretch>
        </p:blipFill>
        <p:spPr>
          <a:xfrm>
            <a:off x="191628" y="1295400"/>
            <a:ext cx="3719532" cy="1733231"/>
          </a:xfrm>
          <a:prstGeom prst="rect">
            <a:avLst/>
          </a:prstGeom>
        </p:spPr>
      </p:pic>
      <p:sp>
        <p:nvSpPr>
          <p:cNvPr id="8" name="TextBox 7">
            <a:extLst>
              <a:ext uri="{FF2B5EF4-FFF2-40B4-BE49-F238E27FC236}">
                <a16:creationId xmlns:a16="http://schemas.microsoft.com/office/drawing/2014/main" id="{1C85ED13-3E32-4FD4-35C4-5523DBC58B83}"/>
              </a:ext>
            </a:extLst>
          </p:cNvPr>
          <p:cNvSpPr txBox="1"/>
          <p:nvPr/>
        </p:nvSpPr>
        <p:spPr>
          <a:xfrm>
            <a:off x="650473" y="2982113"/>
            <a:ext cx="3068294" cy="261610"/>
          </a:xfrm>
          <a:prstGeom prst="rect">
            <a:avLst/>
          </a:prstGeom>
          <a:noFill/>
        </p:spPr>
        <p:txBody>
          <a:bodyPr wrap="square" rtlCol="0">
            <a:spAutoFit/>
          </a:bodyPr>
          <a:lstStyle/>
          <a:p>
            <a:r>
              <a:rPr lang="en-US" sz="1100" i="1">
                <a:latin typeface="Arial" panose="020B0604020202020204" pitchFamily="34" charset="0"/>
                <a:cs typeface="Arial" panose="020B0604020202020204" pitchFamily="34" charset="0"/>
              </a:rPr>
              <a:t>Proton Radius: Nature 575, 147 (2019)</a:t>
            </a:r>
          </a:p>
        </p:txBody>
      </p:sp>
      <p:pic>
        <p:nvPicPr>
          <p:cNvPr id="9" name="Picture 8">
            <a:extLst>
              <a:ext uri="{FF2B5EF4-FFF2-40B4-BE49-F238E27FC236}">
                <a16:creationId xmlns:a16="http://schemas.microsoft.com/office/drawing/2014/main" id="{31F8EFA3-432F-2A53-6821-447D57CC5A3A}"/>
              </a:ext>
            </a:extLst>
          </p:cNvPr>
          <p:cNvPicPr>
            <a:picLocks noChangeAspect="1"/>
          </p:cNvPicPr>
          <p:nvPr/>
        </p:nvPicPr>
        <p:blipFill rotWithShape="1">
          <a:blip r:embed="rId6"/>
          <a:srcRect t="10554"/>
          <a:stretch/>
        </p:blipFill>
        <p:spPr>
          <a:xfrm>
            <a:off x="194191" y="3604793"/>
            <a:ext cx="3525340" cy="2408326"/>
          </a:xfrm>
          <a:prstGeom prst="rect">
            <a:avLst/>
          </a:prstGeom>
        </p:spPr>
      </p:pic>
      <p:sp>
        <p:nvSpPr>
          <p:cNvPr id="10" name="TextBox 9">
            <a:extLst>
              <a:ext uri="{FF2B5EF4-FFF2-40B4-BE49-F238E27FC236}">
                <a16:creationId xmlns:a16="http://schemas.microsoft.com/office/drawing/2014/main" id="{557E6168-2924-E1E1-EB8E-8B9744D3F1A6}"/>
              </a:ext>
            </a:extLst>
          </p:cNvPr>
          <p:cNvSpPr txBox="1"/>
          <p:nvPr/>
        </p:nvSpPr>
        <p:spPr>
          <a:xfrm>
            <a:off x="354870" y="6004864"/>
            <a:ext cx="3661028" cy="549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ct val="90000"/>
              </a:lnSpc>
            </a:pPr>
            <a:r>
              <a:rPr lang="en-US" sz="1100" kern="1200" dirty="0">
                <a:solidFill>
                  <a:schemeClr val="tx1"/>
                </a:solidFill>
                <a:latin typeface="Arial"/>
                <a:ea typeface="+mn-ea"/>
                <a:cs typeface="Arial"/>
              </a:rPr>
              <a:t>PREX-II  </a:t>
            </a:r>
            <a:r>
              <a:rPr lang="en-US" sz="1100" i="1" kern="1200" dirty="0">
                <a:solidFill>
                  <a:schemeClr val="tx1"/>
                </a:solidFill>
                <a:latin typeface="Arial"/>
                <a:ea typeface="+mn-ea"/>
                <a:cs typeface="Arial"/>
              </a:rPr>
              <a:t>PRL 126, 172502 (2021)</a:t>
            </a:r>
            <a:endParaRPr lang="en-US" sz="1600" i="1" dirty="0">
              <a:solidFill>
                <a:schemeClr val="tx1"/>
              </a:solidFill>
              <a:ea typeface="+mn-ea"/>
            </a:endParaRPr>
          </a:p>
          <a:p>
            <a:pPr algn="l">
              <a:lnSpc>
                <a:spcPct val="90000"/>
              </a:lnSpc>
            </a:pPr>
            <a:r>
              <a:rPr lang="en-US" sz="1100" kern="1200" dirty="0">
                <a:solidFill>
                  <a:schemeClr val="tx1"/>
                </a:solidFill>
                <a:latin typeface="Arial"/>
                <a:ea typeface="+mn-ea"/>
                <a:cs typeface="Arial"/>
              </a:rPr>
              <a:t>CREX  </a:t>
            </a:r>
            <a:r>
              <a:rPr lang="en-US" sz="1100" i="1" kern="1200" dirty="0">
                <a:solidFill>
                  <a:schemeClr val="tx1"/>
                </a:solidFill>
                <a:latin typeface="Arial"/>
                <a:ea typeface="+mn-ea"/>
                <a:cs typeface="Arial"/>
              </a:rPr>
              <a:t>Phys. Rev. Lett. 129, 4, 042501 (2022)</a:t>
            </a:r>
          </a:p>
          <a:p>
            <a:pPr algn="l">
              <a:lnSpc>
                <a:spcPct val="90000"/>
              </a:lnSpc>
              <a:buChar char="•"/>
            </a:pPr>
            <a:endParaRPr lang="en-US" sz="1100" i="1" kern="1200" dirty="0">
              <a:solidFill>
                <a:schemeClr val="tx1"/>
              </a:solidFill>
              <a:latin typeface="Arial"/>
              <a:ea typeface="+mn-ea"/>
              <a:cs typeface="Calibri"/>
            </a:endParaRPr>
          </a:p>
        </p:txBody>
      </p:sp>
      <p:pic>
        <p:nvPicPr>
          <p:cNvPr id="11" name="Picture 10">
            <a:extLst>
              <a:ext uri="{FF2B5EF4-FFF2-40B4-BE49-F238E27FC236}">
                <a16:creationId xmlns:a16="http://schemas.microsoft.com/office/drawing/2014/main" id="{65E47D03-61C4-BEFD-CF85-288BFAE0EF06}"/>
              </a:ext>
            </a:extLst>
          </p:cNvPr>
          <p:cNvPicPr>
            <a:picLocks noChangeAspect="1"/>
          </p:cNvPicPr>
          <p:nvPr/>
        </p:nvPicPr>
        <p:blipFill rotWithShape="1">
          <a:blip r:embed="rId7"/>
          <a:srcRect t="9175" r="-498" b="4438"/>
          <a:stretch/>
        </p:blipFill>
        <p:spPr>
          <a:xfrm>
            <a:off x="4325132" y="3886200"/>
            <a:ext cx="2015315" cy="2238914"/>
          </a:xfrm>
          <a:prstGeom prst="rect">
            <a:avLst/>
          </a:prstGeom>
        </p:spPr>
      </p:pic>
      <p:pic>
        <p:nvPicPr>
          <p:cNvPr id="12" name="Picture 11">
            <a:extLst>
              <a:ext uri="{FF2B5EF4-FFF2-40B4-BE49-F238E27FC236}">
                <a16:creationId xmlns:a16="http://schemas.microsoft.com/office/drawing/2014/main" id="{3FCD528B-D756-4A3F-EE09-89E53D3C7411}"/>
              </a:ext>
            </a:extLst>
          </p:cNvPr>
          <p:cNvPicPr>
            <a:picLocks noChangeAspect="1"/>
          </p:cNvPicPr>
          <p:nvPr/>
        </p:nvPicPr>
        <p:blipFill>
          <a:blip r:embed="rId8"/>
          <a:stretch>
            <a:fillRect/>
          </a:stretch>
        </p:blipFill>
        <p:spPr>
          <a:xfrm>
            <a:off x="4425754" y="1594040"/>
            <a:ext cx="2812014" cy="2054927"/>
          </a:xfrm>
          <a:prstGeom prst="rect">
            <a:avLst/>
          </a:prstGeom>
        </p:spPr>
      </p:pic>
      <p:sp>
        <p:nvSpPr>
          <p:cNvPr id="13" name="TextBox 12">
            <a:extLst>
              <a:ext uri="{FF2B5EF4-FFF2-40B4-BE49-F238E27FC236}">
                <a16:creationId xmlns:a16="http://schemas.microsoft.com/office/drawing/2014/main" id="{A57C3A01-0ECA-4DD8-C37B-EE4DECBA3683}"/>
              </a:ext>
            </a:extLst>
          </p:cNvPr>
          <p:cNvSpPr txBox="1"/>
          <p:nvPr/>
        </p:nvSpPr>
        <p:spPr>
          <a:xfrm>
            <a:off x="320551" y="3259701"/>
            <a:ext cx="3646749" cy="461665"/>
          </a:xfrm>
          <a:prstGeom prst="rect">
            <a:avLst/>
          </a:prstGeom>
          <a:noFill/>
        </p:spPr>
        <p:txBody>
          <a:bodyPr wrap="square" lIns="91440" tIns="45720" rIns="91440" bIns="45720" anchor="t">
            <a:spAutoFit/>
          </a:bodyPr>
          <a:lstStyle/>
          <a:p>
            <a:pPr algn="l">
              <a:defRPr/>
            </a:pPr>
            <a:r>
              <a:rPr lang="en-US" sz="1200" kern="1200">
                <a:solidFill>
                  <a:srgbClr val="0066CC"/>
                </a:solidFill>
                <a:latin typeface="Arial"/>
                <a:ea typeface="+mn-ea"/>
                <a:cs typeface="Arial"/>
              </a:rPr>
              <a:t>Neutron radii measured by parity violating electron scattering – implications for neutron stars</a:t>
            </a:r>
            <a:endParaRPr lang="en-US">
              <a:solidFill>
                <a:srgbClr val="0066CC"/>
              </a:solidFill>
            </a:endParaRPr>
          </a:p>
        </p:txBody>
      </p:sp>
      <p:sp>
        <p:nvSpPr>
          <p:cNvPr id="14" name="TextBox 13">
            <a:extLst>
              <a:ext uri="{FF2B5EF4-FFF2-40B4-BE49-F238E27FC236}">
                <a16:creationId xmlns:a16="http://schemas.microsoft.com/office/drawing/2014/main" id="{301849C7-B3B3-B510-9988-D40B16A07C3C}"/>
              </a:ext>
            </a:extLst>
          </p:cNvPr>
          <p:cNvSpPr txBox="1"/>
          <p:nvPr/>
        </p:nvSpPr>
        <p:spPr>
          <a:xfrm>
            <a:off x="4591007" y="1280628"/>
            <a:ext cx="2788274" cy="461665"/>
          </a:xfrm>
          <a:prstGeom prst="rect">
            <a:avLst/>
          </a:prstGeom>
          <a:noFill/>
        </p:spPr>
        <p:txBody>
          <a:bodyPr wrap="square" lIns="91440" tIns="45720" rIns="91440" bIns="45720" anchor="t">
            <a:spAutoFit/>
          </a:bodyPr>
          <a:lstStyle/>
          <a:p>
            <a:pPr algn="ctr">
              <a:defRPr/>
            </a:pPr>
            <a:r>
              <a:rPr lang="en-US" sz="1200" kern="1200">
                <a:solidFill>
                  <a:srgbClr val="0066CC"/>
                </a:solidFill>
                <a:latin typeface="Arial"/>
                <a:ea typeface="+mn-ea"/>
                <a:cs typeface="Arial"/>
              </a:rPr>
              <a:t>MARATHON used mirror nuclei to assess neutron valence structure</a:t>
            </a:r>
            <a:endParaRPr lang="en-US"/>
          </a:p>
        </p:txBody>
      </p:sp>
      <p:sp>
        <p:nvSpPr>
          <p:cNvPr id="15" name="TextBox 14">
            <a:extLst>
              <a:ext uri="{FF2B5EF4-FFF2-40B4-BE49-F238E27FC236}">
                <a16:creationId xmlns:a16="http://schemas.microsoft.com/office/drawing/2014/main" id="{98D09C3B-EC3F-A6AF-E203-6F9586740B77}"/>
              </a:ext>
            </a:extLst>
          </p:cNvPr>
          <p:cNvSpPr txBox="1"/>
          <p:nvPr/>
        </p:nvSpPr>
        <p:spPr>
          <a:xfrm>
            <a:off x="4423649" y="3548390"/>
            <a:ext cx="333580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i="1" dirty="0">
                <a:latin typeface="Arial" panose="020B0604020202020204" pitchFamily="34" charset="0"/>
                <a:cs typeface="Arial" panose="020B0604020202020204" pitchFamily="34" charset="0"/>
              </a:rPr>
              <a:t>Phys. Rev. Lett.</a:t>
            </a:r>
            <a:r>
              <a:rPr lang="en-US" sz="1100" dirty="0">
                <a:latin typeface="Arial" panose="020B0604020202020204" pitchFamily="34" charset="0"/>
                <a:cs typeface="Arial" panose="020B0604020202020204" pitchFamily="34" charset="0"/>
              </a:rPr>
              <a:t> 128, 13, 132003 (2022)</a:t>
            </a:r>
          </a:p>
        </p:txBody>
      </p:sp>
      <p:pic>
        <p:nvPicPr>
          <p:cNvPr id="16" name="Picture 15">
            <a:extLst>
              <a:ext uri="{FF2B5EF4-FFF2-40B4-BE49-F238E27FC236}">
                <a16:creationId xmlns:a16="http://schemas.microsoft.com/office/drawing/2014/main" id="{502FA4EB-F420-F4C5-DE3B-D54566F1CAA5}"/>
              </a:ext>
            </a:extLst>
          </p:cNvPr>
          <p:cNvPicPr>
            <a:picLocks noChangeAspect="1"/>
          </p:cNvPicPr>
          <p:nvPr/>
        </p:nvPicPr>
        <p:blipFill rotWithShape="1">
          <a:blip r:embed="rId9"/>
          <a:srcRect l="21524" t="15914" r="22634" b="13339"/>
          <a:stretch/>
        </p:blipFill>
        <p:spPr>
          <a:xfrm>
            <a:off x="7956056" y="980864"/>
            <a:ext cx="3464373" cy="2926095"/>
          </a:xfrm>
          <a:prstGeom prst="rect">
            <a:avLst/>
          </a:prstGeom>
        </p:spPr>
      </p:pic>
      <p:pic>
        <p:nvPicPr>
          <p:cNvPr id="17" name="Picture 16">
            <a:extLst>
              <a:ext uri="{FF2B5EF4-FFF2-40B4-BE49-F238E27FC236}">
                <a16:creationId xmlns:a16="http://schemas.microsoft.com/office/drawing/2014/main" id="{80BA30CF-FD38-4475-2F8A-B97BAD759CDA}"/>
              </a:ext>
            </a:extLst>
          </p:cNvPr>
          <p:cNvPicPr>
            <a:picLocks noChangeAspect="1"/>
          </p:cNvPicPr>
          <p:nvPr/>
        </p:nvPicPr>
        <p:blipFill rotWithShape="1">
          <a:blip r:embed="rId10"/>
          <a:srcRect l="2347" t="12611" r="88680" b="82090"/>
          <a:stretch/>
        </p:blipFill>
        <p:spPr>
          <a:xfrm>
            <a:off x="10966086" y="927406"/>
            <a:ext cx="1007378" cy="396602"/>
          </a:xfrm>
          <a:prstGeom prst="rect">
            <a:avLst/>
          </a:prstGeom>
        </p:spPr>
      </p:pic>
      <p:sp>
        <p:nvSpPr>
          <p:cNvPr id="18" name="Slide Number Placeholder 3">
            <a:extLst>
              <a:ext uri="{FF2B5EF4-FFF2-40B4-BE49-F238E27FC236}">
                <a16:creationId xmlns:a16="http://schemas.microsoft.com/office/drawing/2014/main" id="{9C1355D5-F154-B602-E56A-AE406A96DD34}"/>
              </a:ext>
            </a:extLst>
          </p:cNvPr>
          <p:cNvSpPr txBox="1">
            <a:spLocks/>
          </p:cNvSpPr>
          <p:nvPr/>
        </p:nvSpPr>
        <p:spPr>
          <a:xfrm>
            <a:off x="5635743" y="6521447"/>
            <a:ext cx="714877" cy="209157"/>
          </a:xfrm>
        </p:spPr>
        <p:txBody>
          <a:bodyPr/>
          <a:lstStyle>
            <a:defPPr>
              <a:defRPr lang="en-US"/>
            </a:defPPr>
            <a:lvl1pPr algn="ctr" defTabSz="457126" rtl="0" fontAlgn="base">
              <a:spcBef>
                <a:spcPct val="0"/>
              </a:spcBef>
              <a:spcAft>
                <a:spcPct val="0"/>
              </a:spcAft>
              <a:defRPr kern="1200" baseline="0">
                <a:solidFill>
                  <a:schemeClr val="tx1"/>
                </a:solidFill>
                <a:latin typeface="Arial" charset="0"/>
                <a:ea typeface="ヒラギノ角ゴ Pro W3"/>
                <a:cs typeface="ヒラギノ角ゴ Pro W3"/>
              </a:defRPr>
            </a:lvl1pPr>
            <a:lvl2pPr marL="45712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254"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379"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50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5633" algn="l" defTabSz="914254" rtl="0" eaLnBrk="1" latinLnBrk="0" hangingPunct="1">
              <a:defRPr kern="1200">
                <a:solidFill>
                  <a:schemeClr val="tx1"/>
                </a:solidFill>
                <a:latin typeface="Arial" pitchFamily="34" charset="0"/>
                <a:ea typeface="ヒラギノ角ゴ Pro W3"/>
                <a:cs typeface="ヒラギノ角ゴ Pro W3"/>
              </a:defRPr>
            </a:lvl6pPr>
            <a:lvl7pPr marL="2742759" algn="l" defTabSz="914254" rtl="0" eaLnBrk="1" latinLnBrk="0" hangingPunct="1">
              <a:defRPr kern="1200">
                <a:solidFill>
                  <a:schemeClr val="tx1"/>
                </a:solidFill>
                <a:latin typeface="Arial" pitchFamily="34" charset="0"/>
                <a:ea typeface="ヒラギノ角ゴ Pro W3"/>
                <a:cs typeface="ヒラギノ角ゴ Pro W3"/>
              </a:defRPr>
            </a:lvl7pPr>
            <a:lvl8pPr marL="3199886" algn="l" defTabSz="914254" rtl="0" eaLnBrk="1" latinLnBrk="0" hangingPunct="1">
              <a:defRPr kern="1200">
                <a:solidFill>
                  <a:schemeClr val="tx1"/>
                </a:solidFill>
                <a:latin typeface="Arial" pitchFamily="34" charset="0"/>
                <a:ea typeface="ヒラギノ角ゴ Pro W3"/>
                <a:cs typeface="ヒラギノ角ゴ Pro W3"/>
              </a:defRPr>
            </a:lvl8pPr>
            <a:lvl9pPr marL="3657012" algn="l" defTabSz="914254" rtl="0" eaLnBrk="1" latinLnBrk="0" hangingPunct="1">
              <a:defRPr kern="1200">
                <a:solidFill>
                  <a:schemeClr val="tx1"/>
                </a:solidFill>
                <a:latin typeface="Arial" pitchFamily="34" charset="0"/>
                <a:ea typeface="ヒラギノ角ゴ Pro W3"/>
                <a:cs typeface="ヒラギノ角ゴ Pro W3"/>
              </a:defRPr>
            </a:lvl9pPr>
          </a:lstStyle>
          <a:p>
            <a:fld id="{07E1C93C-5050-FC42-8F10-D22D4F119D13}" type="slidenum">
              <a:rPr lang="en-US" sz="900" smtClean="0"/>
              <a:pPr/>
              <a:t>16</a:t>
            </a:fld>
            <a:endParaRPr lang="en-US" sz="900" dirty="0"/>
          </a:p>
        </p:txBody>
      </p:sp>
    </p:spTree>
    <p:extLst>
      <p:ext uri="{BB962C8B-B14F-4D97-AF65-F5344CB8AC3E}">
        <p14:creationId xmlns:p14="http://schemas.microsoft.com/office/powerpoint/2010/main" val="859630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7E53C-F4C4-DB3D-8225-F65D2C20610A}"/>
            </a:ext>
          </a:extLst>
        </p:cNvPr>
        <p:cNvGrpSpPr/>
        <p:nvPr/>
      </p:nvGrpSpPr>
      <p:grpSpPr>
        <a:xfrm>
          <a:off x="0" y="0"/>
          <a:ext cx="0" cy="0"/>
          <a:chOff x="0" y="0"/>
          <a:chExt cx="0" cy="0"/>
        </a:xfrm>
      </p:grpSpPr>
      <p:sp>
        <p:nvSpPr>
          <p:cNvPr id="84" name="Title 1">
            <a:extLst>
              <a:ext uri="{FF2B5EF4-FFF2-40B4-BE49-F238E27FC236}">
                <a16:creationId xmlns:a16="http://schemas.microsoft.com/office/drawing/2014/main" id="{7D403CA0-6FE4-9EB0-C005-A91BD373F176}"/>
              </a:ext>
            </a:extLst>
          </p:cNvPr>
          <p:cNvSpPr txBox="1">
            <a:spLocks/>
          </p:cNvSpPr>
          <p:nvPr/>
        </p:nvSpPr>
        <p:spPr bwMode="auto">
          <a:xfrm>
            <a:off x="347563" y="310208"/>
            <a:ext cx="11425236" cy="484748"/>
          </a:xfrm>
          <a:prstGeom prst="rect">
            <a:avLst/>
          </a:prstGeom>
          <a:noFill/>
          <a:ln w="12700">
            <a:noFill/>
            <a:miter lim="800000"/>
            <a:headEnd/>
            <a:tailEnd/>
          </a:ln>
        </p:spPr>
        <p:txBody>
          <a:bodyPr vert="horz" wrap="square" lIns="56076" tIns="22431" rIns="56076" bIns="22431" numCol="1" anchor="b" anchorCtr="0" compatLnSpc="1">
            <a:prstTxWarp prst="textNoShape">
              <a:avLst/>
            </a:prstTxWarp>
            <a:noAutofit/>
          </a:bodyPr>
          <a:lstStyle>
            <a:lvl1pPr algn="l" defTabSz="803370" rtl="0" eaLnBrk="1" fontAlgn="base" hangingPunct="1">
              <a:lnSpc>
                <a:spcPct val="88000"/>
              </a:lnSpc>
              <a:spcBef>
                <a:spcPct val="0"/>
              </a:spcBef>
              <a:spcAft>
                <a:spcPct val="0"/>
              </a:spcAft>
              <a:defRPr sz="3000" b="1" cap="none" baseline="0">
                <a:solidFill>
                  <a:srgbClr val="064308"/>
                </a:solidFill>
                <a:latin typeface="Arial" charset="0"/>
                <a:ea typeface="ＭＳ Ｐゴシック" pitchFamily="-65" charset="-128"/>
                <a:cs typeface="ＭＳ Ｐゴシック" pitchFamily="-65" charset="-128"/>
              </a:defRPr>
            </a:lvl1pPr>
            <a:lvl2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80"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162"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241"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323"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r>
              <a:rPr lang="en-US" kern="0" dirty="0"/>
              <a:t>EJFAT: </a:t>
            </a:r>
            <a:r>
              <a:rPr lang="en-US" kern="0" dirty="0" err="1"/>
              <a:t>ESNet</a:t>
            </a:r>
            <a:r>
              <a:rPr lang="en-US" kern="0" dirty="0"/>
              <a:t>/</a:t>
            </a:r>
            <a:r>
              <a:rPr lang="en-US" kern="0" dirty="0" err="1"/>
              <a:t>JLab</a:t>
            </a:r>
            <a:r>
              <a:rPr lang="en-US" kern="0" dirty="0"/>
              <a:t> FPGA-based Accelerated Transport</a:t>
            </a:r>
          </a:p>
        </p:txBody>
      </p:sp>
      <p:pic>
        <p:nvPicPr>
          <p:cNvPr id="3" name="Picture 2">
            <a:extLst>
              <a:ext uri="{FF2B5EF4-FFF2-40B4-BE49-F238E27FC236}">
                <a16:creationId xmlns:a16="http://schemas.microsoft.com/office/drawing/2014/main" id="{9C5EF32C-DC7F-36AD-DD19-2624A15CF912}"/>
              </a:ext>
            </a:extLst>
          </p:cNvPr>
          <p:cNvPicPr>
            <a:picLocks noChangeAspect="1"/>
          </p:cNvPicPr>
          <p:nvPr/>
        </p:nvPicPr>
        <p:blipFill rotWithShape="1">
          <a:blip r:embed="rId3"/>
          <a:srcRect l="11504" t="10724" r="15929" b="6551"/>
          <a:stretch/>
        </p:blipFill>
        <p:spPr>
          <a:xfrm>
            <a:off x="0" y="1676400"/>
            <a:ext cx="6248400" cy="4114800"/>
          </a:xfrm>
          <a:prstGeom prst="rect">
            <a:avLst/>
          </a:prstGeom>
          <a:ln>
            <a:solidFill>
              <a:schemeClr val="bg1">
                <a:lumMod val="50000"/>
              </a:schemeClr>
            </a:solidFill>
          </a:ln>
          <a:effectLst>
            <a:outerShdw blurRad="50800" dist="139700" dir="2700000" algn="tl" rotWithShape="0">
              <a:prstClr val="black">
                <a:alpha val="40000"/>
              </a:prstClr>
            </a:outerShdw>
          </a:effectLst>
        </p:spPr>
      </p:pic>
      <p:sp>
        <p:nvSpPr>
          <p:cNvPr id="85" name="TextBox 84">
            <a:extLst>
              <a:ext uri="{FF2B5EF4-FFF2-40B4-BE49-F238E27FC236}">
                <a16:creationId xmlns:a16="http://schemas.microsoft.com/office/drawing/2014/main" id="{A155CEE5-B6BB-E602-14F7-84E55735556D}"/>
              </a:ext>
            </a:extLst>
          </p:cNvPr>
          <p:cNvSpPr txBox="1"/>
          <p:nvPr/>
        </p:nvSpPr>
        <p:spPr>
          <a:xfrm>
            <a:off x="6781800" y="1384518"/>
            <a:ext cx="5257800" cy="1815882"/>
          </a:xfrm>
          <a:prstGeom prst="rect">
            <a:avLst/>
          </a:prstGeom>
          <a:noFill/>
        </p:spPr>
        <p:txBody>
          <a:bodyPr wrap="square" rtlCol="0">
            <a:spAutoFit/>
          </a:bodyPr>
          <a:lstStyle/>
          <a:p>
            <a:r>
              <a:rPr lang="en-US" sz="1600" kern="100" dirty="0">
                <a:solidFill>
                  <a:schemeClr val="tx2"/>
                </a:solidFill>
                <a:latin typeface="+mn-lt"/>
                <a:ea typeface="Calibri" panose="020F0502020204030204" pitchFamily="34" charset="0"/>
                <a:cs typeface="Times New Roman" panose="02020603050405020304" pitchFamily="18" charset="0"/>
              </a:rPr>
              <a:t>Smart packet routing in-network to destinations in HTC allocated resource.</a:t>
            </a:r>
          </a:p>
          <a:p>
            <a:endParaRPr lang="en-US" sz="1600" kern="100" dirty="0">
              <a:solidFill>
                <a:schemeClr val="tx2"/>
              </a:solidFill>
              <a:latin typeface="+mn-lt"/>
              <a:ea typeface="Calibri" panose="020F0502020204030204" pitchFamily="34" charset="0"/>
              <a:cs typeface="Times New Roman" panose="02020603050405020304" pitchFamily="18" charset="0"/>
            </a:endParaRPr>
          </a:p>
          <a:p>
            <a:r>
              <a:rPr lang="en-US" sz="1600" kern="100" dirty="0">
                <a:solidFill>
                  <a:schemeClr val="tx2"/>
                </a:solidFill>
                <a:latin typeface="+mn-lt"/>
                <a:ea typeface="Calibri" panose="020F0502020204030204" pitchFamily="34" charset="0"/>
                <a:cs typeface="Times New Roman" panose="02020603050405020304" pitchFamily="18" charset="0"/>
              </a:rPr>
              <a:t>Designed to </a:t>
            </a:r>
            <a:r>
              <a:rPr lang="en-US" sz="1600" b="0" dirty="0">
                <a:solidFill>
                  <a:schemeClr val="tx2"/>
                </a:solidFill>
                <a:effectLst/>
                <a:latin typeface="+mn-lt"/>
              </a:rPr>
              <a:t>load balance work to the destination compute farm endpoints with low latency </a:t>
            </a:r>
          </a:p>
          <a:p>
            <a:r>
              <a:rPr lang="en-US" sz="1600" b="0" dirty="0">
                <a:solidFill>
                  <a:schemeClr val="tx2"/>
                </a:solidFill>
                <a:effectLst/>
                <a:latin typeface="+mn-lt"/>
              </a:rPr>
              <a:t>and full line rate bandwidth </a:t>
            </a:r>
            <a:r>
              <a:rPr lang="en-US" sz="1600" dirty="0">
                <a:solidFill>
                  <a:schemeClr val="tx2"/>
                </a:solidFill>
                <a:latin typeface="+mn-lt"/>
              </a:rPr>
              <a:t>(e.g. </a:t>
            </a:r>
            <a:r>
              <a:rPr lang="en-US" sz="1600" b="0" dirty="0">
                <a:solidFill>
                  <a:schemeClr val="tx2"/>
                </a:solidFill>
                <a:effectLst/>
                <a:latin typeface="+mn-lt"/>
              </a:rPr>
              <a:t>100 Gbps) with feedback from the destination compute farm</a:t>
            </a:r>
            <a:r>
              <a:rPr lang="en-US" sz="1600" b="0" i="1" dirty="0">
                <a:solidFill>
                  <a:srgbClr val="202122"/>
                </a:solidFill>
                <a:effectLst/>
                <a:latin typeface="+mn-lt"/>
              </a:rPr>
              <a:t>.</a:t>
            </a:r>
            <a:endParaRPr lang="en-US" sz="1600" kern="100" dirty="0">
              <a:solidFill>
                <a:schemeClr val="tx2"/>
              </a:solidFill>
              <a:effectLst/>
              <a:latin typeface="+mn-lt"/>
              <a:ea typeface="Calibri" panose="020F0502020204030204" pitchFamily="34" charset="0"/>
              <a:cs typeface="Times New Roman" panose="02020603050405020304" pitchFamily="18" charset="0"/>
            </a:endParaRPr>
          </a:p>
        </p:txBody>
      </p:sp>
      <p:pic>
        <p:nvPicPr>
          <p:cNvPr id="4098" name="Picture 2">
            <a:extLst>
              <a:ext uri="{FF2B5EF4-FFF2-40B4-BE49-F238E27FC236}">
                <a16:creationId xmlns:a16="http://schemas.microsoft.com/office/drawing/2014/main" id="{242E0B53-53EB-64A1-E73B-D1C04B9A95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91" t="48889" r="3768" b="2703"/>
          <a:stretch/>
        </p:blipFill>
        <p:spPr bwMode="auto">
          <a:xfrm>
            <a:off x="6477000" y="4117282"/>
            <a:ext cx="5685934" cy="2211804"/>
          </a:xfrm>
          <a:prstGeom prst="rect">
            <a:avLst/>
          </a:prstGeom>
          <a:noFill/>
          <a:extLst>
            <a:ext uri="{909E8E84-426E-40DD-AFC4-6F175D3DCCD1}">
              <a14:hiddenFill xmlns:a14="http://schemas.microsoft.com/office/drawing/2010/main">
                <a:solidFill>
                  <a:srgbClr val="FFFFFF"/>
                </a:solidFill>
              </a14:hiddenFill>
            </a:ext>
          </a:extLst>
        </p:spPr>
      </p:pic>
      <p:cxnSp>
        <p:nvCxnSpPr>
          <p:cNvPr id="89" name="Straight Connector 88">
            <a:extLst>
              <a:ext uri="{FF2B5EF4-FFF2-40B4-BE49-F238E27FC236}">
                <a16:creationId xmlns:a16="http://schemas.microsoft.com/office/drawing/2014/main" id="{2D410572-A343-2280-5E2F-AA010E1BEAB8}"/>
              </a:ext>
            </a:extLst>
          </p:cNvPr>
          <p:cNvCxnSpPr/>
          <p:nvPr/>
        </p:nvCxnSpPr>
        <p:spPr>
          <a:xfrm flipH="1">
            <a:off x="6477000" y="4876800"/>
            <a:ext cx="5181600" cy="0"/>
          </a:xfrm>
          <a:prstGeom prst="line">
            <a:avLst/>
          </a:prstGeom>
          <a:ln w="19050">
            <a:solidFill>
              <a:srgbClr val="FF0000"/>
            </a:solidFill>
            <a:prstDash val="sysDash"/>
          </a:ln>
        </p:spPr>
        <p:style>
          <a:lnRef idx="3">
            <a:schemeClr val="accent2"/>
          </a:lnRef>
          <a:fillRef idx="0">
            <a:schemeClr val="accent2"/>
          </a:fillRef>
          <a:effectRef idx="2">
            <a:schemeClr val="accent2"/>
          </a:effectRef>
          <a:fontRef idx="minor">
            <a:schemeClr val="tx1"/>
          </a:fontRef>
        </p:style>
      </p:cxnSp>
      <p:cxnSp>
        <p:nvCxnSpPr>
          <p:cNvPr id="90" name="Straight Connector 89">
            <a:extLst>
              <a:ext uri="{FF2B5EF4-FFF2-40B4-BE49-F238E27FC236}">
                <a16:creationId xmlns:a16="http://schemas.microsoft.com/office/drawing/2014/main" id="{D03E6B7E-9C96-F45A-FCD8-977E9BE65310}"/>
              </a:ext>
            </a:extLst>
          </p:cNvPr>
          <p:cNvCxnSpPr/>
          <p:nvPr/>
        </p:nvCxnSpPr>
        <p:spPr>
          <a:xfrm flipH="1">
            <a:off x="6477000" y="5791200"/>
            <a:ext cx="5181600" cy="0"/>
          </a:xfrm>
          <a:prstGeom prst="line">
            <a:avLst/>
          </a:prstGeom>
          <a:ln w="19050">
            <a:solidFill>
              <a:srgbClr val="FF0000"/>
            </a:solidFill>
            <a:prstDash val="sysDash"/>
          </a:ln>
        </p:spPr>
        <p:style>
          <a:lnRef idx="3">
            <a:schemeClr val="accent2"/>
          </a:lnRef>
          <a:fillRef idx="0">
            <a:schemeClr val="accent2"/>
          </a:fillRef>
          <a:effectRef idx="2">
            <a:schemeClr val="accent2"/>
          </a:effectRef>
          <a:fontRef idx="minor">
            <a:schemeClr val="tx1"/>
          </a:fontRef>
        </p:style>
      </p:cxnSp>
      <p:sp>
        <p:nvSpPr>
          <p:cNvPr id="91" name="TextBox 90">
            <a:extLst>
              <a:ext uri="{FF2B5EF4-FFF2-40B4-BE49-F238E27FC236}">
                <a16:creationId xmlns:a16="http://schemas.microsoft.com/office/drawing/2014/main" id="{B8E613A4-73E9-3286-AC15-7FD17EA79938}"/>
              </a:ext>
            </a:extLst>
          </p:cNvPr>
          <p:cNvSpPr txBox="1"/>
          <p:nvPr/>
        </p:nvSpPr>
        <p:spPr>
          <a:xfrm>
            <a:off x="6705600" y="4663921"/>
            <a:ext cx="1773242" cy="316548"/>
          </a:xfrm>
          <a:prstGeom prst="rect">
            <a:avLst/>
          </a:prstGeom>
          <a:noFill/>
        </p:spPr>
        <p:txBody>
          <a:bodyPr wrap="none" rtlCol="0">
            <a:spAutoFit/>
          </a:bodyPr>
          <a:lstStyle/>
          <a:p>
            <a:r>
              <a:rPr lang="en-US" sz="1100" i="1" dirty="0">
                <a:solidFill>
                  <a:srgbClr val="FF0000"/>
                </a:solidFill>
              </a:rPr>
              <a:t>80Gbps returning to </a:t>
            </a:r>
            <a:r>
              <a:rPr lang="en-US" sz="1100" i="1" dirty="0" err="1">
                <a:solidFill>
                  <a:srgbClr val="FF0000"/>
                </a:solidFill>
              </a:rPr>
              <a:t>JLab</a:t>
            </a:r>
            <a:endParaRPr lang="en-US" sz="1100" i="1" dirty="0">
              <a:solidFill>
                <a:srgbClr val="FF0000"/>
              </a:solidFill>
            </a:endParaRPr>
          </a:p>
        </p:txBody>
      </p:sp>
      <p:sp>
        <p:nvSpPr>
          <p:cNvPr id="92" name="TextBox 91">
            <a:extLst>
              <a:ext uri="{FF2B5EF4-FFF2-40B4-BE49-F238E27FC236}">
                <a16:creationId xmlns:a16="http://schemas.microsoft.com/office/drawing/2014/main" id="{3026249C-437A-96B0-233E-303D9FD0FC32}"/>
              </a:ext>
            </a:extLst>
          </p:cNvPr>
          <p:cNvSpPr txBox="1"/>
          <p:nvPr/>
        </p:nvSpPr>
        <p:spPr>
          <a:xfrm>
            <a:off x="6705600" y="5779452"/>
            <a:ext cx="2064989" cy="261610"/>
          </a:xfrm>
          <a:prstGeom prst="rect">
            <a:avLst/>
          </a:prstGeom>
          <a:noFill/>
        </p:spPr>
        <p:txBody>
          <a:bodyPr wrap="none" rtlCol="0">
            <a:spAutoFit/>
          </a:bodyPr>
          <a:lstStyle/>
          <a:p>
            <a:r>
              <a:rPr lang="en-US" sz="1100" i="1" dirty="0">
                <a:solidFill>
                  <a:srgbClr val="FF0000"/>
                </a:solidFill>
              </a:rPr>
              <a:t>100Gbps from </a:t>
            </a:r>
            <a:r>
              <a:rPr lang="en-US" sz="1100" i="1" dirty="0" err="1">
                <a:solidFill>
                  <a:srgbClr val="FF0000"/>
                </a:solidFill>
              </a:rPr>
              <a:t>Jlab</a:t>
            </a:r>
            <a:r>
              <a:rPr lang="en-US" sz="1100" i="1" dirty="0">
                <a:solidFill>
                  <a:srgbClr val="FF0000"/>
                </a:solidFill>
              </a:rPr>
              <a:t> to NERSC</a:t>
            </a:r>
          </a:p>
        </p:txBody>
      </p:sp>
      <p:pic>
        <p:nvPicPr>
          <p:cNvPr id="4100" name="Picture 4">
            <a:extLst>
              <a:ext uri="{FF2B5EF4-FFF2-40B4-BE49-F238E27FC236}">
                <a16:creationId xmlns:a16="http://schemas.microsoft.com/office/drawing/2014/main" id="{099CBA79-4868-4407-4BB6-D60DFC2AB3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76" t="20581" r="14210" b="32275"/>
          <a:stretch/>
        </p:blipFill>
        <p:spPr bwMode="auto">
          <a:xfrm>
            <a:off x="10134600" y="3437623"/>
            <a:ext cx="807871" cy="37234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8469DA0E-AB2C-B98D-7D31-A58D3F05CC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563" t="6855" r="13965" b="6494"/>
          <a:stretch/>
        </p:blipFill>
        <p:spPr bwMode="auto">
          <a:xfrm>
            <a:off x="7452934" y="3292779"/>
            <a:ext cx="570320" cy="691446"/>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4DBBF174-0370-F737-D05D-3871431AB1D3}"/>
              </a:ext>
            </a:extLst>
          </p:cNvPr>
          <p:cNvSpPr txBox="1"/>
          <p:nvPr/>
        </p:nvSpPr>
        <p:spPr>
          <a:xfrm>
            <a:off x="9958008" y="3776990"/>
            <a:ext cx="1319592" cy="261610"/>
          </a:xfrm>
          <a:prstGeom prst="rect">
            <a:avLst/>
          </a:prstGeom>
          <a:noFill/>
        </p:spPr>
        <p:txBody>
          <a:bodyPr wrap="none" rtlCol="0">
            <a:spAutoFit/>
          </a:bodyPr>
          <a:lstStyle/>
          <a:p>
            <a:pPr rtl="0">
              <a:spcBef>
                <a:spcPts val="0"/>
              </a:spcBef>
              <a:spcAft>
                <a:spcPts val="0"/>
              </a:spcAft>
            </a:pPr>
            <a:r>
              <a:rPr lang="en-US" sz="1100" b="0" i="0" u="none" strike="noStrike" dirty="0">
                <a:solidFill>
                  <a:srgbClr val="000000"/>
                </a:solidFill>
                <a:effectLst/>
                <a:latin typeface="Copperplate Gothic Bold" panose="020E0705020206020404" pitchFamily="34" charset="77"/>
              </a:rPr>
              <a:t>Virginia (</a:t>
            </a:r>
            <a:r>
              <a:rPr lang="en-US" sz="1100" b="0" i="0" u="none" strike="noStrike" dirty="0" err="1">
                <a:solidFill>
                  <a:srgbClr val="000000"/>
                </a:solidFill>
                <a:effectLst/>
                <a:latin typeface="Copperplate Gothic Bold" panose="020E0705020206020404" pitchFamily="34" charset="77"/>
              </a:rPr>
              <a:t>Jlab</a:t>
            </a:r>
            <a:r>
              <a:rPr lang="en-US" sz="1100" b="0" i="0" u="none" strike="noStrike" dirty="0">
                <a:solidFill>
                  <a:srgbClr val="000000"/>
                </a:solidFill>
                <a:effectLst/>
                <a:latin typeface="Copperplate Gothic Bold" panose="020E0705020206020404" pitchFamily="34" charset="77"/>
              </a:rPr>
              <a:t>)</a:t>
            </a:r>
            <a:endParaRPr lang="en-US" sz="1100" b="0" dirty="0">
              <a:effectLst/>
              <a:latin typeface="Copperplate Gothic Bold" panose="020E0705020206020404" pitchFamily="34" charset="77"/>
            </a:endParaRPr>
          </a:p>
        </p:txBody>
      </p:sp>
      <p:sp>
        <p:nvSpPr>
          <p:cNvPr id="94" name="TextBox 93">
            <a:extLst>
              <a:ext uri="{FF2B5EF4-FFF2-40B4-BE49-F238E27FC236}">
                <a16:creationId xmlns:a16="http://schemas.microsoft.com/office/drawing/2014/main" id="{002ED4F7-8264-D707-BD62-E8F10CE264ED}"/>
              </a:ext>
            </a:extLst>
          </p:cNvPr>
          <p:cNvSpPr txBox="1"/>
          <p:nvPr/>
        </p:nvSpPr>
        <p:spPr>
          <a:xfrm>
            <a:off x="6934200" y="3929390"/>
            <a:ext cx="1741182" cy="261610"/>
          </a:xfrm>
          <a:prstGeom prst="rect">
            <a:avLst/>
          </a:prstGeom>
          <a:noFill/>
        </p:spPr>
        <p:txBody>
          <a:bodyPr wrap="none" rtlCol="0">
            <a:spAutoFit/>
          </a:bodyPr>
          <a:lstStyle/>
          <a:p>
            <a:pPr rtl="0">
              <a:spcBef>
                <a:spcPts val="0"/>
              </a:spcBef>
              <a:spcAft>
                <a:spcPts val="0"/>
              </a:spcAft>
            </a:pPr>
            <a:r>
              <a:rPr lang="en-US" sz="1100" b="0" i="0" u="none" strike="noStrike" dirty="0">
                <a:solidFill>
                  <a:srgbClr val="000000"/>
                </a:solidFill>
                <a:effectLst/>
                <a:latin typeface="Copperplate Gothic Bold" panose="020E0705020206020404" pitchFamily="34" charset="77"/>
              </a:rPr>
              <a:t>California (NERSC)</a:t>
            </a:r>
            <a:endParaRPr lang="en-US" sz="1100" b="0" dirty="0">
              <a:effectLst/>
              <a:latin typeface="Copperplate Gothic Bold" panose="020E0705020206020404" pitchFamily="34" charset="77"/>
            </a:endParaRPr>
          </a:p>
        </p:txBody>
      </p:sp>
      <p:cxnSp>
        <p:nvCxnSpPr>
          <p:cNvPr id="96" name="Straight Arrow Connector 95">
            <a:extLst>
              <a:ext uri="{FF2B5EF4-FFF2-40B4-BE49-F238E27FC236}">
                <a16:creationId xmlns:a16="http://schemas.microsoft.com/office/drawing/2014/main" id="{C8986FC6-4D8B-2C9B-07F2-CECF47706F6F}"/>
              </a:ext>
            </a:extLst>
          </p:cNvPr>
          <p:cNvCxnSpPr>
            <a:stCxn id="4100" idx="1"/>
            <a:endCxn id="4102" idx="3"/>
          </p:cNvCxnSpPr>
          <p:nvPr/>
        </p:nvCxnSpPr>
        <p:spPr>
          <a:xfrm flipH="1">
            <a:off x="8023254" y="3623795"/>
            <a:ext cx="2111346" cy="14707"/>
          </a:xfrm>
          <a:prstGeom prst="straightConnector1">
            <a:avLst/>
          </a:prstGeom>
          <a:ln w="57150">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7" name="TextBox 96">
            <a:extLst>
              <a:ext uri="{FF2B5EF4-FFF2-40B4-BE49-F238E27FC236}">
                <a16:creationId xmlns:a16="http://schemas.microsoft.com/office/drawing/2014/main" id="{DC1DF0B0-4511-355C-860F-0F593850D130}"/>
              </a:ext>
            </a:extLst>
          </p:cNvPr>
          <p:cNvSpPr txBox="1"/>
          <p:nvPr/>
        </p:nvSpPr>
        <p:spPr>
          <a:xfrm>
            <a:off x="8519826" y="3349823"/>
            <a:ext cx="1309974" cy="307777"/>
          </a:xfrm>
          <a:prstGeom prst="rect">
            <a:avLst/>
          </a:prstGeom>
          <a:noFill/>
        </p:spPr>
        <p:txBody>
          <a:bodyPr wrap="none" rtlCol="0">
            <a:spAutoFit/>
          </a:bodyPr>
          <a:lstStyle/>
          <a:p>
            <a:r>
              <a:rPr lang="en-US" sz="1400" dirty="0">
                <a:solidFill>
                  <a:srgbClr val="7030A0"/>
                </a:solidFill>
              </a:rPr>
              <a:t>CLAS12 Data</a:t>
            </a:r>
          </a:p>
        </p:txBody>
      </p:sp>
      <p:sp>
        <p:nvSpPr>
          <p:cNvPr id="98" name="TextBox 97">
            <a:extLst>
              <a:ext uri="{FF2B5EF4-FFF2-40B4-BE49-F238E27FC236}">
                <a16:creationId xmlns:a16="http://schemas.microsoft.com/office/drawing/2014/main" id="{5703D659-AF88-25A2-F2A0-46DC09D7F3D3}"/>
              </a:ext>
            </a:extLst>
          </p:cNvPr>
          <p:cNvSpPr txBox="1"/>
          <p:nvPr/>
        </p:nvSpPr>
        <p:spPr>
          <a:xfrm>
            <a:off x="8760047" y="3624590"/>
            <a:ext cx="764953" cy="261610"/>
          </a:xfrm>
          <a:prstGeom prst="rect">
            <a:avLst/>
          </a:prstGeom>
          <a:noFill/>
        </p:spPr>
        <p:txBody>
          <a:bodyPr wrap="none" rtlCol="0">
            <a:spAutoFit/>
          </a:bodyPr>
          <a:lstStyle/>
          <a:p>
            <a:r>
              <a:rPr lang="en-US" sz="1100" dirty="0">
                <a:solidFill>
                  <a:srgbClr val="7030A0"/>
                </a:solidFill>
              </a:rPr>
              <a:t>(archival)</a:t>
            </a:r>
          </a:p>
        </p:txBody>
      </p:sp>
    </p:spTree>
    <p:extLst>
      <p:ext uri="{BB962C8B-B14F-4D97-AF65-F5344CB8AC3E}">
        <p14:creationId xmlns:p14="http://schemas.microsoft.com/office/powerpoint/2010/main" val="3147054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7740E-A791-9D20-1082-16EBC3E6D2B0}"/>
            </a:ext>
          </a:extLst>
        </p:cNvPr>
        <p:cNvGrpSpPr/>
        <p:nvPr/>
      </p:nvGrpSpPr>
      <p:grpSpPr>
        <a:xfrm>
          <a:off x="0" y="0"/>
          <a:ext cx="0" cy="0"/>
          <a:chOff x="0" y="0"/>
          <a:chExt cx="0" cy="0"/>
        </a:xfrm>
      </p:grpSpPr>
      <p:pic>
        <p:nvPicPr>
          <p:cNvPr id="35" name="Google Shape;195;p32">
            <a:extLst>
              <a:ext uri="{FF2B5EF4-FFF2-40B4-BE49-F238E27FC236}">
                <a16:creationId xmlns:a16="http://schemas.microsoft.com/office/drawing/2014/main" id="{4E4DFC6F-EFCC-A3F3-0C12-697E068365A0}"/>
              </a:ext>
            </a:extLst>
          </p:cNvPr>
          <p:cNvPicPr preferRelativeResize="0"/>
          <p:nvPr/>
        </p:nvPicPr>
        <p:blipFill rotWithShape="1">
          <a:blip r:embed="rId3">
            <a:alphaModFix/>
          </a:blip>
          <a:srcRect/>
          <a:stretch/>
        </p:blipFill>
        <p:spPr>
          <a:xfrm>
            <a:off x="7227168" y="3391429"/>
            <a:ext cx="2844401" cy="2844401"/>
          </a:xfrm>
          <a:prstGeom prst="rect">
            <a:avLst/>
          </a:prstGeom>
          <a:noFill/>
          <a:ln>
            <a:noFill/>
          </a:ln>
        </p:spPr>
      </p:pic>
      <p:sp>
        <p:nvSpPr>
          <p:cNvPr id="84" name="Title 1">
            <a:extLst>
              <a:ext uri="{FF2B5EF4-FFF2-40B4-BE49-F238E27FC236}">
                <a16:creationId xmlns:a16="http://schemas.microsoft.com/office/drawing/2014/main" id="{36AC3B8F-0A1C-16BE-89EB-E62091879E4E}"/>
              </a:ext>
            </a:extLst>
          </p:cNvPr>
          <p:cNvSpPr txBox="1">
            <a:spLocks/>
          </p:cNvSpPr>
          <p:nvPr/>
        </p:nvSpPr>
        <p:spPr bwMode="auto">
          <a:xfrm>
            <a:off x="347563" y="310208"/>
            <a:ext cx="11425236" cy="484748"/>
          </a:xfrm>
          <a:prstGeom prst="rect">
            <a:avLst/>
          </a:prstGeom>
          <a:noFill/>
          <a:ln w="12700">
            <a:noFill/>
            <a:miter lim="800000"/>
            <a:headEnd/>
            <a:tailEnd/>
          </a:ln>
        </p:spPr>
        <p:txBody>
          <a:bodyPr vert="horz" wrap="square" lIns="56076" tIns="22431" rIns="56076" bIns="22431" numCol="1" anchor="b" anchorCtr="0" compatLnSpc="1">
            <a:prstTxWarp prst="textNoShape">
              <a:avLst/>
            </a:prstTxWarp>
            <a:noAutofit/>
          </a:bodyPr>
          <a:lstStyle>
            <a:lvl1pPr algn="l" defTabSz="803370" rtl="0" eaLnBrk="1" fontAlgn="base" hangingPunct="1">
              <a:lnSpc>
                <a:spcPct val="88000"/>
              </a:lnSpc>
              <a:spcBef>
                <a:spcPct val="0"/>
              </a:spcBef>
              <a:spcAft>
                <a:spcPct val="0"/>
              </a:spcAft>
              <a:defRPr sz="3000" b="1" cap="none" baseline="0">
                <a:solidFill>
                  <a:srgbClr val="064308"/>
                </a:solidFill>
                <a:latin typeface="Arial" charset="0"/>
                <a:ea typeface="ＭＳ Ｐゴシック" pitchFamily="-65" charset="-128"/>
                <a:cs typeface="ＭＳ Ｐゴシック" pitchFamily="-65" charset="-128"/>
              </a:defRPr>
            </a:lvl1pPr>
            <a:lvl2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80"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162"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241"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323"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r>
              <a:rPr lang="en" dirty="0"/>
              <a:t>AIEC - AI for Experimental Controls</a:t>
            </a:r>
            <a:endParaRPr lang="en-US" kern="0" dirty="0"/>
          </a:p>
        </p:txBody>
      </p:sp>
      <p:sp>
        <p:nvSpPr>
          <p:cNvPr id="2" name="Google Shape;200;p32">
            <a:extLst>
              <a:ext uri="{FF2B5EF4-FFF2-40B4-BE49-F238E27FC236}">
                <a16:creationId xmlns:a16="http://schemas.microsoft.com/office/drawing/2014/main" id="{51EEC101-65A1-C171-0DB3-98B0CE025A4F}"/>
              </a:ext>
            </a:extLst>
          </p:cNvPr>
          <p:cNvSpPr txBox="1"/>
          <p:nvPr/>
        </p:nvSpPr>
        <p:spPr>
          <a:xfrm>
            <a:off x="2855133" y="2117596"/>
            <a:ext cx="1980800" cy="276959"/>
          </a:xfrm>
          <a:prstGeom prst="rect">
            <a:avLst/>
          </a:prstGeom>
          <a:noFill/>
          <a:ln>
            <a:noFill/>
          </a:ln>
        </p:spPr>
        <p:txBody>
          <a:bodyPr spcFirstLastPara="1" wrap="square" lIns="91433" tIns="45700" rIns="91433" bIns="45700" anchor="t" anchorCtr="0">
            <a:spAutoFit/>
          </a:bodyPr>
          <a:lstStyle/>
          <a:p>
            <a:pPr>
              <a:spcBef>
                <a:spcPts val="0"/>
              </a:spcBef>
              <a:spcAft>
                <a:spcPts val="0"/>
              </a:spcAft>
            </a:pPr>
            <a:r>
              <a:rPr lang="en" sz="1200" b="1">
                <a:solidFill>
                  <a:srgbClr val="808000"/>
                </a:solidFill>
                <a:latin typeface="Century Gothic"/>
                <a:ea typeface="Century Gothic"/>
                <a:cs typeface="Century Gothic"/>
                <a:sym typeface="Century Gothic"/>
              </a:rPr>
              <a:t>Atmospheric pressure</a:t>
            </a:r>
            <a:endParaRPr sz="1200" b="1">
              <a:solidFill>
                <a:srgbClr val="808000"/>
              </a:solidFill>
              <a:latin typeface="Century Gothic"/>
              <a:ea typeface="Century Gothic"/>
              <a:cs typeface="Century Gothic"/>
              <a:sym typeface="Century Gothic"/>
            </a:endParaRPr>
          </a:p>
        </p:txBody>
      </p:sp>
      <p:sp>
        <p:nvSpPr>
          <p:cNvPr id="3" name="Google Shape;201;p32">
            <a:extLst>
              <a:ext uri="{FF2B5EF4-FFF2-40B4-BE49-F238E27FC236}">
                <a16:creationId xmlns:a16="http://schemas.microsoft.com/office/drawing/2014/main" id="{476447D8-7344-2C56-38A3-2751C5A76EBD}"/>
              </a:ext>
            </a:extLst>
          </p:cNvPr>
          <p:cNvSpPr txBox="1"/>
          <p:nvPr/>
        </p:nvSpPr>
        <p:spPr>
          <a:xfrm>
            <a:off x="2367630" y="2930977"/>
            <a:ext cx="589200" cy="276959"/>
          </a:xfrm>
          <a:prstGeom prst="rect">
            <a:avLst/>
          </a:prstGeom>
          <a:noFill/>
          <a:ln>
            <a:noFill/>
          </a:ln>
        </p:spPr>
        <p:txBody>
          <a:bodyPr spcFirstLastPara="1" wrap="square" lIns="91433" tIns="45700" rIns="91433" bIns="45700" anchor="t" anchorCtr="0">
            <a:spAutoFit/>
          </a:bodyPr>
          <a:lstStyle/>
          <a:p>
            <a:pPr>
              <a:spcBef>
                <a:spcPts val="0"/>
              </a:spcBef>
              <a:spcAft>
                <a:spcPts val="0"/>
              </a:spcAft>
            </a:pPr>
            <a:r>
              <a:rPr lang="en" sz="1200" b="1">
                <a:solidFill>
                  <a:srgbClr val="1E77B4"/>
                </a:solidFill>
                <a:latin typeface="Century Gothic"/>
                <a:ea typeface="Century Gothic"/>
                <a:cs typeface="Century Gothic"/>
                <a:sym typeface="Century Gothic"/>
              </a:rPr>
              <a:t>Flux</a:t>
            </a:r>
            <a:endParaRPr sz="1200" b="1">
              <a:solidFill>
                <a:srgbClr val="1E77B4"/>
              </a:solidFill>
              <a:latin typeface="Century Gothic"/>
              <a:ea typeface="Century Gothic"/>
              <a:cs typeface="Century Gothic"/>
              <a:sym typeface="Century Gothic"/>
            </a:endParaRPr>
          </a:p>
        </p:txBody>
      </p:sp>
      <p:sp>
        <p:nvSpPr>
          <p:cNvPr id="4" name="Google Shape;202;p32">
            <a:extLst>
              <a:ext uri="{FF2B5EF4-FFF2-40B4-BE49-F238E27FC236}">
                <a16:creationId xmlns:a16="http://schemas.microsoft.com/office/drawing/2014/main" id="{0BF73566-C4B7-8ABC-4227-F5A78A968C6C}"/>
              </a:ext>
            </a:extLst>
          </p:cNvPr>
          <p:cNvSpPr/>
          <p:nvPr/>
        </p:nvSpPr>
        <p:spPr>
          <a:xfrm>
            <a:off x="3337666" y="2400155"/>
            <a:ext cx="619088" cy="341780"/>
          </a:xfrm>
          <a:custGeom>
            <a:avLst/>
            <a:gdLst/>
            <a:ahLst/>
            <a:cxnLst/>
            <a:rect l="l" t="t" r="r" b="b"/>
            <a:pathLst>
              <a:path w="722671" h="770932" extrusionOk="0">
                <a:moveTo>
                  <a:pt x="0" y="608700"/>
                </a:moveTo>
                <a:cubicBezTo>
                  <a:pt x="52849" y="458758"/>
                  <a:pt x="105698" y="308817"/>
                  <a:pt x="162233" y="284236"/>
                </a:cubicBezTo>
                <a:cubicBezTo>
                  <a:pt x="218769" y="259655"/>
                  <a:pt x="280220" y="507919"/>
                  <a:pt x="339213" y="461216"/>
                </a:cubicBezTo>
                <a:cubicBezTo>
                  <a:pt x="398206" y="414513"/>
                  <a:pt x="452284" y="-47603"/>
                  <a:pt x="516194" y="4016"/>
                </a:cubicBezTo>
                <a:cubicBezTo>
                  <a:pt x="580104" y="55635"/>
                  <a:pt x="683342" y="638197"/>
                  <a:pt x="722671" y="770932"/>
                </a:cubicBezTo>
              </a:path>
            </a:pathLst>
          </a:custGeom>
          <a:noFill/>
          <a:ln w="25400" cap="flat" cmpd="sng">
            <a:solidFill>
              <a:srgbClr val="38761D"/>
            </a:solidFill>
            <a:prstDash val="solid"/>
            <a:miter lim="800000"/>
            <a:headEnd type="none" w="sm" len="sm"/>
            <a:tailEnd type="none" w="sm" len="sm"/>
          </a:ln>
        </p:spPr>
        <p:txBody>
          <a:bodyPr spcFirstLastPara="1" wrap="square" lIns="91433" tIns="45700" rIns="91433" bIns="45700" anchor="ctr" anchorCtr="0">
            <a:noAutofit/>
          </a:bodyPr>
          <a:lstStyle/>
          <a:p>
            <a:pPr algn="ctr">
              <a:spcBef>
                <a:spcPts val="0"/>
              </a:spcBef>
              <a:spcAft>
                <a:spcPts val="0"/>
              </a:spcAft>
            </a:pPr>
            <a:endParaRPr sz="1867">
              <a:solidFill>
                <a:schemeClr val="lt1"/>
              </a:solidFill>
              <a:latin typeface="Calibri"/>
              <a:ea typeface="Calibri"/>
              <a:cs typeface="Calibri"/>
              <a:sym typeface="Calibri"/>
            </a:endParaRPr>
          </a:p>
        </p:txBody>
      </p:sp>
      <p:sp>
        <p:nvSpPr>
          <p:cNvPr id="5" name="Google Shape;203;p32">
            <a:extLst>
              <a:ext uri="{FF2B5EF4-FFF2-40B4-BE49-F238E27FC236}">
                <a16:creationId xmlns:a16="http://schemas.microsoft.com/office/drawing/2014/main" id="{DA1DBFF8-1EDD-1717-18EF-2B384D410BD8}"/>
              </a:ext>
            </a:extLst>
          </p:cNvPr>
          <p:cNvSpPr/>
          <p:nvPr/>
        </p:nvSpPr>
        <p:spPr>
          <a:xfrm rot="10800000" flipH="1">
            <a:off x="3957378" y="2668836"/>
            <a:ext cx="619088" cy="346920"/>
          </a:xfrm>
          <a:custGeom>
            <a:avLst/>
            <a:gdLst/>
            <a:ahLst/>
            <a:cxnLst/>
            <a:rect l="l" t="t" r="r" b="b"/>
            <a:pathLst>
              <a:path w="722671" h="770932" extrusionOk="0">
                <a:moveTo>
                  <a:pt x="0" y="608700"/>
                </a:moveTo>
                <a:cubicBezTo>
                  <a:pt x="52849" y="458758"/>
                  <a:pt x="105698" y="308817"/>
                  <a:pt x="162233" y="284236"/>
                </a:cubicBezTo>
                <a:cubicBezTo>
                  <a:pt x="218769" y="259655"/>
                  <a:pt x="280220" y="507919"/>
                  <a:pt x="339213" y="461216"/>
                </a:cubicBezTo>
                <a:cubicBezTo>
                  <a:pt x="398206" y="414513"/>
                  <a:pt x="452284" y="-47603"/>
                  <a:pt x="516194" y="4016"/>
                </a:cubicBezTo>
                <a:cubicBezTo>
                  <a:pt x="580104" y="55635"/>
                  <a:pt x="683342" y="638197"/>
                  <a:pt x="722671" y="770932"/>
                </a:cubicBezTo>
              </a:path>
            </a:pathLst>
          </a:custGeom>
          <a:noFill/>
          <a:ln w="25400" cap="flat" cmpd="sng">
            <a:solidFill>
              <a:srgbClr val="38761D"/>
            </a:solidFill>
            <a:prstDash val="solid"/>
            <a:miter lim="800000"/>
            <a:headEnd type="none" w="sm" len="sm"/>
            <a:tailEnd type="none" w="sm" len="sm"/>
          </a:ln>
        </p:spPr>
        <p:txBody>
          <a:bodyPr spcFirstLastPara="1" wrap="square" lIns="91433" tIns="45700" rIns="91433" bIns="45700" anchor="ctr" anchorCtr="0">
            <a:noAutofit/>
          </a:bodyPr>
          <a:lstStyle/>
          <a:p>
            <a:pPr algn="ctr">
              <a:spcBef>
                <a:spcPts val="0"/>
              </a:spcBef>
              <a:spcAft>
                <a:spcPts val="0"/>
              </a:spcAft>
            </a:pPr>
            <a:endParaRPr sz="1867">
              <a:solidFill>
                <a:schemeClr val="lt1"/>
              </a:solidFill>
              <a:latin typeface="Calibri"/>
              <a:ea typeface="Calibri"/>
              <a:cs typeface="Calibri"/>
              <a:sym typeface="Calibri"/>
            </a:endParaRPr>
          </a:p>
        </p:txBody>
      </p:sp>
      <p:sp>
        <p:nvSpPr>
          <p:cNvPr id="6" name="Google Shape;204;p32">
            <a:extLst>
              <a:ext uri="{FF2B5EF4-FFF2-40B4-BE49-F238E27FC236}">
                <a16:creationId xmlns:a16="http://schemas.microsoft.com/office/drawing/2014/main" id="{896BC6D5-3E84-B656-95D5-E15E09F813A5}"/>
              </a:ext>
            </a:extLst>
          </p:cNvPr>
          <p:cNvSpPr/>
          <p:nvPr/>
        </p:nvSpPr>
        <p:spPr>
          <a:xfrm>
            <a:off x="8492694" y="3030019"/>
            <a:ext cx="619088" cy="41116"/>
          </a:xfrm>
          <a:custGeom>
            <a:avLst/>
            <a:gdLst/>
            <a:ahLst/>
            <a:cxnLst/>
            <a:rect l="l" t="t" r="r" b="b"/>
            <a:pathLst>
              <a:path w="722671" h="770932" extrusionOk="0">
                <a:moveTo>
                  <a:pt x="0" y="608700"/>
                </a:moveTo>
                <a:cubicBezTo>
                  <a:pt x="52849" y="458758"/>
                  <a:pt x="105698" y="308817"/>
                  <a:pt x="162233" y="284236"/>
                </a:cubicBezTo>
                <a:cubicBezTo>
                  <a:pt x="218769" y="259655"/>
                  <a:pt x="280220" y="507919"/>
                  <a:pt x="339213" y="461216"/>
                </a:cubicBezTo>
                <a:cubicBezTo>
                  <a:pt x="398206" y="414513"/>
                  <a:pt x="452284" y="-47603"/>
                  <a:pt x="516194" y="4016"/>
                </a:cubicBezTo>
                <a:cubicBezTo>
                  <a:pt x="580104" y="55635"/>
                  <a:pt x="683342" y="638197"/>
                  <a:pt x="722671" y="770932"/>
                </a:cubicBezTo>
              </a:path>
            </a:pathLst>
          </a:custGeom>
          <a:noFill/>
          <a:ln w="25400" cap="flat" cmpd="sng">
            <a:solidFill>
              <a:srgbClr val="C00000"/>
            </a:solidFill>
            <a:prstDash val="solid"/>
            <a:miter lim="800000"/>
            <a:headEnd type="none" w="sm" len="sm"/>
            <a:tailEnd type="none" w="sm" len="sm"/>
          </a:ln>
        </p:spPr>
        <p:txBody>
          <a:bodyPr spcFirstLastPara="1" wrap="square" lIns="91433" tIns="45700" rIns="91433" bIns="45700" anchor="ctr" anchorCtr="0">
            <a:noAutofit/>
          </a:bodyPr>
          <a:lstStyle/>
          <a:p>
            <a:pPr algn="ctr">
              <a:spcBef>
                <a:spcPts val="0"/>
              </a:spcBef>
              <a:spcAft>
                <a:spcPts val="0"/>
              </a:spcAft>
            </a:pPr>
            <a:endParaRPr sz="1867">
              <a:solidFill>
                <a:schemeClr val="lt1"/>
              </a:solidFill>
              <a:latin typeface="Calibri"/>
              <a:ea typeface="Calibri"/>
              <a:cs typeface="Calibri"/>
              <a:sym typeface="Calibri"/>
            </a:endParaRPr>
          </a:p>
        </p:txBody>
      </p:sp>
      <p:sp>
        <p:nvSpPr>
          <p:cNvPr id="7" name="Google Shape;205;p32">
            <a:extLst>
              <a:ext uri="{FF2B5EF4-FFF2-40B4-BE49-F238E27FC236}">
                <a16:creationId xmlns:a16="http://schemas.microsoft.com/office/drawing/2014/main" id="{005344B8-E02A-7CAD-EB11-F852B01162EE}"/>
              </a:ext>
            </a:extLst>
          </p:cNvPr>
          <p:cNvSpPr/>
          <p:nvPr/>
        </p:nvSpPr>
        <p:spPr>
          <a:xfrm rot="10800000" flipH="1">
            <a:off x="9112405" y="3064770"/>
            <a:ext cx="619088" cy="41116"/>
          </a:xfrm>
          <a:custGeom>
            <a:avLst/>
            <a:gdLst/>
            <a:ahLst/>
            <a:cxnLst/>
            <a:rect l="l" t="t" r="r" b="b"/>
            <a:pathLst>
              <a:path w="722671" h="770932" extrusionOk="0">
                <a:moveTo>
                  <a:pt x="0" y="608700"/>
                </a:moveTo>
                <a:cubicBezTo>
                  <a:pt x="52849" y="458758"/>
                  <a:pt x="105698" y="308817"/>
                  <a:pt x="162233" y="284236"/>
                </a:cubicBezTo>
                <a:cubicBezTo>
                  <a:pt x="218769" y="259655"/>
                  <a:pt x="280220" y="507919"/>
                  <a:pt x="339213" y="461216"/>
                </a:cubicBezTo>
                <a:cubicBezTo>
                  <a:pt x="398206" y="414513"/>
                  <a:pt x="452284" y="-47603"/>
                  <a:pt x="516194" y="4016"/>
                </a:cubicBezTo>
                <a:cubicBezTo>
                  <a:pt x="580104" y="55635"/>
                  <a:pt x="683342" y="638197"/>
                  <a:pt x="722671" y="770932"/>
                </a:cubicBezTo>
              </a:path>
            </a:pathLst>
          </a:custGeom>
          <a:noFill/>
          <a:ln w="25400" cap="flat" cmpd="sng">
            <a:solidFill>
              <a:srgbClr val="C00000"/>
            </a:solidFill>
            <a:prstDash val="solid"/>
            <a:miter lim="800000"/>
            <a:headEnd type="none" w="sm" len="sm"/>
            <a:tailEnd type="none" w="sm" len="sm"/>
          </a:ln>
        </p:spPr>
        <p:txBody>
          <a:bodyPr spcFirstLastPara="1" wrap="square" lIns="91433" tIns="45700" rIns="91433" bIns="45700" anchor="ctr" anchorCtr="0">
            <a:noAutofit/>
          </a:bodyPr>
          <a:lstStyle/>
          <a:p>
            <a:pPr algn="ctr">
              <a:spcBef>
                <a:spcPts val="0"/>
              </a:spcBef>
              <a:spcAft>
                <a:spcPts val="0"/>
              </a:spcAft>
            </a:pPr>
            <a:endParaRPr sz="1867">
              <a:solidFill>
                <a:schemeClr val="lt1"/>
              </a:solidFill>
              <a:latin typeface="Calibri"/>
              <a:ea typeface="Calibri"/>
              <a:cs typeface="Calibri"/>
              <a:sym typeface="Calibri"/>
            </a:endParaRPr>
          </a:p>
        </p:txBody>
      </p:sp>
      <p:sp>
        <p:nvSpPr>
          <p:cNvPr id="8" name="Google Shape;206;p32">
            <a:extLst>
              <a:ext uri="{FF2B5EF4-FFF2-40B4-BE49-F238E27FC236}">
                <a16:creationId xmlns:a16="http://schemas.microsoft.com/office/drawing/2014/main" id="{22657D95-EB69-72DD-648A-4948A8024A1F}"/>
              </a:ext>
            </a:extLst>
          </p:cNvPr>
          <p:cNvSpPr txBox="1"/>
          <p:nvPr/>
        </p:nvSpPr>
        <p:spPr>
          <a:xfrm>
            <a:off x="8596162" y="2627521"/>
            <a:ext cx="1269200" cy="379615"/>
          </a:xfrm>
          <a:prstGeom prst="rect">
            <a:avLst/>
          </a:prstGeom>
          <a:noFill/>
          <a:ln>
            <a:noFill/>
          </a:ln>
        </p:spPr>
        <p:txBody>
          <a:bodyPr spcFirstLastPara="1" wrap="square" lIns="91433" tIns="45700" rIns="91433" bIns="45700" anchor="t" anchorCtr="0">
            <a:spAutoFit/>
          </a:bodyPr>
          <a:lstStyle/>
          <a:p>
            <a:pPr>
              <a:spcBef>
                <a:spcPts val="0"/>
              </a:spcBef>
              <a:spcAft>
                <a:spcPts val="0"/>
              </a:spcAft>
            </a:pPr>
            <a:r>
              <a:rPr lang="en" sz="1867">
                <a:solidFill>
                  <a:schemeClr val="dk1"/>
                </a:solidFill>
                <a:latin typeface="Calibri"/>
                <a:ea typeface="Calibri"/>
                <a:cs typeface="Calibri"/>
                <a:sym typeface="Calibri"/>
              </a:rPr>
              <a:t>CDC HV</a:t>
            </a:r>
            <a:endParaRPr sz="1467"/>
          </a:p>
        </p:txBody>
      </p:sp>
      <p:sp>
        <p:nvSpPr>
          <p:cNvPr id="9" name="Google Shape;207;p32">
            <a:extLst>
              <a:ext uri="{FF2B5EF4-FFF2-40B4-BE49-F238E27FC236}">
                <a16:creationId xmlns:a16="http://schemas.microsoft.com/office/drawing/2014/main" id="{46A41D70-7D04-73C4-9763-C803F19B9DB6}"/>
              </a:ext>
            </a:extLst>
          </p:cNvPr>
          <p:cNvSpPr txBox="1"/>
          <p:nvPr/>
        </p:nvSpPr>
        <p:spPr>
          <a:xfrm>
            <a:off x="5241964" y="2565778"/>
            <a:ext cx="870000" cy="1015622"/>
          </a:xfrm>
          <a:prstGeom prst="rect">
            <a:avLst/>
          </a:prstGeom>
          <a:noFill/>
          <a:ln w="63500" cap="flat" cmpd="sng">
            <a:solidFill>
              <a:schemeClr val="dk1"/>
            </a:solidFill>
            <a:prstDash val="solid"/>
            <a:round/>
            <a:headEnd type="none" w="sm" len="sm"/>
            <a:tailEnd type="none" w="sm" len="sm"/>
          </a:ln>
        </p:spPr>
        <p:txBody>
          <a:bodyPr spcFirstLastPara="1" wrap="square" lIns="91433" tIns="45700" rIns="91433" bIns="45700" anchor="ctr" anchorCtr="1">
            <a:spAutoFit/>
          </a:bodyPr>
          <a:lstStyle/>
          <a:p>
            <a:pPr algn="ctr">
              <a:spcBef>
                <a:spcPts val="0"/>
              </a:spcBef>
              <a:spcAft>
                <a:spcPts val="0"/>
              </a:spcAft>
            </a:pPr>
            <a:r>
              <a:rPr lang="en" sz="6000">
                <a:solidFill>
                  <a:schemeClr val="dk1"/>
                </a:solidFill>
                <a:latin typeface="Calibri"/>
                <a:ea typeface="Calibri"/>
                <a:cs typeface="Calibri"/>
                <a:sym typeface="Calibri"/>
              </a:rPr>
              <a:t>AI</a:t>
            </a:r>
            <a:r>
              <a:rPr lang="en" sz="1867">
                <a:solidFill>
                  <a:schemeClr val="dk1"/>
                </a:solidFill>
                <a:latin typeface="Calibri"/>
                <a:ea typeface="Calibri"/>
                <a:cs typeface="Calibri"/>
                <a:sym typeface="Calibri"/>
              </a:rPr>
              <a:t> </a:t>
            </a:r>
            <a:endParaRPr sz="1467"/>
          </a:p>
        </p:txBody>
      </p:sp>
      <p:sp>
        <p:nvSpPr>
          <p:cNvPr id="10" name="Google Shape;208;p32">
            <a:extLst>
              <a:ext uri="{FF2B5EF4-FFF2-40B4-BE49-F238E27FC236}">
                <a16:creationId xmlns:a16="http://schemas.microsoft.com/office/drawing/2014/main" id="{4F9F9600-1E89-5294-86DE-7B66CE141F15}"/>
              </a:ext>
            </a:extLst>
          </p:cNvPr>
          <p:cNvSpPr txBox="1"/>
          <p:nvPr/>
        </p:nvSpPr>
        <p:spPr>
          <a:xfrm>
            <a:off x="10697669" y="2643721"/>
            <a:ext cx="1436000" cy="379615"/>
          </a:xfrm>
          <a:prstGeom prst="rect">
            <a:avLst/>
          </a:prstGeom>
          <a:noFill/>
          <a:ln>
            <a:noFill/>
          </a:ln>
        </p:spPr>
        <p:txBody>
          <a:bodyPr spcFirstLastPara="1" wrap="square" lIns="91433" tIns="45700" rIns="91433" bIns="45700" anchor="t" anchorCtr="0">
            <a:spAutoFit/>
          </a:bodyPr>
          <a:lstStyle/>
          <a:p>
            <a:pPr>
              <a:spcBef>
                <a:spcPts val="0"/>
              </a:spcBef>
              <a:spcAft>
                <a:spcPts val="0"/>
              </a:spcAft>
            </a:pPr>
            <a:r>
              <a:rPr lang="en" sz="1867">
                <a:solidFill>
                  <a:schemeClr val="dk1"/>
                </a:solidFill>
                <a:latin typeface="Calibri"/>
                <a:ea typeface="Calibri"/>
                <a:cs typeface="Calibri"/>
                <a:sym typeface="Calibri"/>
              </a:rPr>
              <a:t>CDC gain</a:t>
            </a:r>
            <a:endParaRPr sz="1467"/>
          </a:p>
        </p:txBody>
      </p:sp>
      <p:cxnSp>
        <p:nvCxnSpPr>
          <p:cNvPr id="11" name="Google Shape;209;p32">
            <a:extLst>
              <a:ext uri="{FF2B5EF4-FFF2-40B4-BE49-F238E27FC236}">
                <a16:creationId xmlns:a16="http://schemas.microsoft.com/office/drawing/2014/main" id="{4C19D51B-EF83-8147-2F63-F6FB18F5E9B4}"/>
              </a:ext>
            </a:extLst>
          </p:cNvPr>
          <p:cNvCxnSpPr/>
          <p:nvPr/>
        </p:nvCxnSpPr>
        <p:spPr>
          <a:xfrm>
            <a:off x="10559454" y="3071361"/>
            <a:ext cx="1239600" cy="0"/>
          </a:xfrm>
          <a:prstGeom prst="straightConnector1">
            <a:avLst/>
          </a:prstGeom>
          <a:noFill/>
          <a:ln w="25400" cap="flat" cmpd="sng">
            <a:solidFill>
              <a:schemeClr val="dk1"/>
            </a:solidFill>
            <a:prstDash val="solid"/>
            <a:miter lim="800000"/>
            <a:headEnd type="none" w="sm" len="sm"/>
            <a:tailEnd type="none" w="sm" len="sm"/>
          </a:ln>
        </p:spPr>
      </p:cxnSp>
      <p:sp>
        <p:nvSpPr>
          <p:cNvPr id="12" name="Google Shape;210;p32">
            <a:extLst>
              <a:ext uri="{FF2B5EF4-FFF2-40B4-BE49-F238E27FC236}">
                <a16:creationId xmlns:a16="http://schemas.microsoft.com/office/drawing/2014/main" id="{F7C7D532-B01F-99D8-5A59-5724BAA0367D}"/>
              </a:ext>
            </a:extLst>
          </p:cNvPr>
          <p:cNvSpPr/>
          <p:nvPr/>
        </p:nvSpPr>
        <p:spPr>
          <a:xfrm>
            <a:off x="7992205" y="2974186"/>
            <a:ext cx="322800" cy="198400"/>
          </a:xfrm>
          <a:prstGeom prst="rightArrow">
            <a:avLst>
              <a:gd name="adj1" fmla="val 50000"/>
              <a:gd name="adj2" fmla="val 50000"/>
            </a:avLst>
          </a:prstGeom>
          <a:solidFill>
            <a:srgbClr val="AEABAB"/>
          </a:solidFill>
          <a:ln w="12700" cap="flat" cmpd="sng">
            <a:solidFill>
              <a:srgbClr val="7F7F7F"/>
            </a:solidFill>
            <a:prstDash val="solid"/>
            <a:miter lim="800000"/>
            <a:headEnd type="none" w="sm" len="sm"/>
            <a:tailEnd type="none" w="sm" len="sm"/>
          </a:ln>
        </p:spPr>
        <p:txBody>
          <a:bodyPr spcFirstLastPara="1" wrap="square" lIns="91433" tIns="45700" rIns="91433" bIns="45700" anchor="ctr" anchorCtr="0">
            <a:noAutofit/>
          </a:bodyPr>
          <a:lstStyle/>
          <a:p>
            <a:pPr algn="ctr">
              <a:spcBef>
                <a:spcPts val="0"/>
              </a:spcBef>
              <a:spcAft>
                <a:spcPts val="0"/>
              </a:spcAft>
            </a:pPr>
            <a:endParaRPr sz="1867">
              <a:solidFill>
                <a:schemeClr val="lt1"/>
              </a:solidFill>
              <a:latin typeface="Calibri"/>
              <a:ea typeface="Calibri"/>
              <a:cs typeface="Calibri"/>
              <a:sym typeface="Calibri"/>
            </a:endParaRPr>
          </a:p>
        </p:txBody>
      </p:sp>
      <p:sp>
        <p:nvSpPr>
          <p:cNvPr id="13" name="Google Shape;211;p32">
            <a:extLst>
              <a:ext uri="{FF2B5EF4-FFF2-40B4-BE49-F238E27FC236}">
                <a16:creationId xmlns:a16="http://schemas.microsoft.com/office/drawing/2014/main" id="{3A2126F1-E03F-B592-4639-644235B88B72}"/>
              </a:ext>
            </a:extLst>
          </p:cNvPr>
          <p:cNvSpPr/>
          <p:nvPr/>
        </p:nvSpPr>
        <p:spPr>
          <a:xfrm>
            <a:off x="6271290" y="2973221"/>
            <a:ext cx="322800" cy="198400"/>
          </a:xfrm>
          <a:prstGeom prst="rightArrow">
            <a:avLst>
              <a:gd name="adj1" fmla="val 50000"/>
              <a:gd name="adj2" fmla="val 50000"/>
            </a:avLst>
          </a:prstGeom>
          <a:solidFill>
            <a:srgbClr val="AEABAB"/>
          </a:solidFill>
          <a:ln w="12700" cap="flat" cmpd="sng">
            <a:solidFill>
              <a:srgbClr val="7F7F7F"/>
            </a:solidFill>
            <a:prstDash val="solid"/>
            <a:miter lim="800000"/>
            <a:headEnd type="none" w="sm" len="sm"/>
            <a:tailEnd type="none" w="sm" len="sm"/>
          </a:ln>
        </p:spPr>
        <p:txBody>
          <a:bodyPr spcFirstLastPara="1" wrap="square" lIns="91433" tIns="45700" rIns="91433" bIns="45700" anchor="ctr" anchorCtr="0">
            <a:noAutofit/>
          </a:bodyPr>
          <a:lstStyle/>
          <a:p>
            <a:pPr algn="ctr">
              <a:spcBef>
                <a:spcPts val="0"/>
              </a:spcBef>
              <a:spcAft>
                <a:spcPts val="0"/>
              </a:spcAft>
            </a:pPr>
            <a:endParaRPr sz="1867">
              <a:solidFill>
                <a:schemeClr val="lt1"/>
              </a:solidFill>
              <a:latin typeface="Calibri"/>
              <a:ea typeface="Calibri"/>
              <a:cs typeface="Calibri"/>
              <a:sym typeface="Calibri"/>
            </a:endParaRPr>
          </a:p>
        </p:txBody>
      </p:sp>
      <p:sp>
        <p:nvSpPr>
          <p:cNvPr id="14" name="Google Shape;212;p32">
            <a:extLst>
              <a:ext uri="{FF2B5EF4-FFF2-40B4-BE49-F238E27FC236}">
                <a16:creationId xmlns:a16="http://schemas.microsoft.com/office/drawing/2014/main" id="{2ACD0085-5F10-09B7-0DA8-74AFCC64A4D6}"/>
              </a:ext>
            </a:extLst>
          </p:cNvPr>
          <p:cNvSpPr txBox="1"/>
          <p:nvPr/>
        </p:nvSpPr>
        <p:spPr>
          <a:xfrm>
            <a:off x="6656132" y="2609488"/>
            <a:ext cx="1336000" cy="954260"/>
          </a:xfrm>
          <a:prstGeom prst="rect">
            <a:avLst/>
          </a:prstGeom>
          <a:noFill/>
          <a:ln>
            <a:noFill/>
          </a:ln>
        </p:spPr>
        <p:txBody>
          <a:bodyPr spcFirstLastPara="1" wrap="square" lIns="91433" tIns="45700" rIns="91433" bIns="45700" anchor="t" anchorCtr="0">
            <a:spAutoFit/>
          </a:bodyPr>
          <a:lstStyle/>
          <a:p>
            <a:pPr algn="ctr">
              <a:spcBef>
                <a:spcPts val="0"/>
              </a:spcBef>
              <a:spcAft>
                <a:spcPts val="0"/>
              </a:spcAft>
            </a:pPr>
            <a:r>
              <a:rPr lang="en" sz="1867">
                <a:solidFill>
                  <a:schemeClr val="dk1"/>
                </a:solidFill>
                <a:latin typeface="Calibri"/>
                <a:ea typeface="Calibri"/>
                <a:cs typeface="Calibri"/>
                <a:sym typeface="Calibri"/>
              </a:rPr>
              <a:t>Gain</a:t>
            </a:r>
            <a:endParaRPr sz="1467"/>
          </a:p>
          <a:p>
            <a:pPr algn="ctr">
              <a:spcBef>
                <a:spcPts val="0"/>
              </a:spcBef>
              <a:spcAft>
                <a:spcPts val="0"/>
              </a:spcAft>
            </a:pPr>
            <a:r>
              <a:rPr lang="en" sz="1867">
                <a:solidFill>
                  <a:schemeClr val="dk1"/>
                </a:solidFill>
                <a:latin typeface="Calibri"/>
                <a:ea typeface="Calibri"/>
                <a:cs typeface="Calibri"/>
                <a:sym typeface="Calibri"/>
              </a:rPr>
              <a:t>Calibration Factors</a:t>
            </a:r>
            <a:endParaRPr sz="1467"/>
          </a:p>
        </p:txBody>
      </p:sp>
      <p:sp>
        <p:nvSpPr>
          <p:cNvPr id="15" name="Google Shape;213;p32">
            <a:extLst>
              <a:ext uri="{FF2B5EF4-FFF2-40B4-BE49-F238E27FC236}">
                <a16:creationId xmlns:a16="http://schemas.microsoft.com/office/drawing/2014/main" id="{15659EBE-3721-D71F-806C-C075A71F83C8}"/>
              </a:ext>
            </a:extLst>
          </p:cNvPr>
          <p:cNvSpPr/>
          <p:nvPr/>
        </p:nvSpPr>
        <p:spPr>
          <a:xfrm>
            <a:off x="10035253" y="2972590"/>
            <a:ext cx="322800" cy="198400"/>
          </a:xfrm>
          <a:prstGeom prst="rightArrow">
            <a:avLst>
              <a:gd name="adj1" fmla="val 50000"/>
              <a:gd name="adj2" fmla="val 50000"/>
            </a:avLst>
          </a:prstGeom>
          <a:solidFill>
            <a:srgbClr val="AEABAB"/>
          </a:solidFill>
          <a:ln w="12700" cap="flat" cmpd="sng">
            <a:solidFill>
              <a:srgbClr val="7F7F7F"/>
            </a:solidFill>
            <a:prstDash val="solid"/>
            <a:miter lim="800000"/>
            <a:headEnd type="none" w="sm" len="sm"/>
            <a:tailEnd type="none" w="sm" len="sm"/>
          </a:ln>
        </p:spPr>
        <p:txBody>
          <a:bodyPr spcFirstLastPara="1" wrap="square" lIns="91433" tIns="45700" rIns="91433" bIns="45700" anchor="ctr" anchorCtr="0">
            <a:noAutofit/>
          </a:bodyPr>
          <a:lstStyle/>
          <a:p>
            <a:pPr algn="ctr">
              <a:spcBef>
                <a:spcPts val="0"/>
              </a:spcBef>
              <a:spcAft>
                <a:spcPts val="0"/>
              </a:spcAft>
            </a:pPr>
            <a:endParaRPr sz="1867">
              <a:solidFill>
                <a:schemeClr val="lt1"/>
              </a:solidFill>
              <a:latin typeface="Calibri"/>
              <a:ea typeface="Calibri"/>
              <a:cs typeface="Calibri"/>
              <a:sym typeface="Calibri"/>
            </a:endParaRPr>
          </a:p>
        </p:txBody>
      </p:sp>
      <p:sp>
        <p:nvSpPr>
          <p:cNvPr id="16" name="Google Shape;214;p32">
            <a:extLst>
              <a:ext uri="{FF2B5EF4-FFF2-40B4-BE49-F238E27FC236}">
                <a16:creationId xmlns:a16="http://schemas.microsoft.com/office/drawing/2014/main" id="{CC7953DA-E863-DC01-F3B7-4BA1DA643A80}"/>
              </a:ext>
            </a:extLst>
          </p:cNvPr>
          <p:cNvSpPr/>
          <p:nvPr/>
        </p:nvSpPr>
        <p:spPr>
          <a:xfrm>
            <a:off x="4759445" y="2805370"/>
            <a:ext cx="322800" cy="198400"/>
          </a:xfrm>
          <a:prstGeom prst="rightArrow">
            <a:avLst>
              <a:gd name="adj1" fmla="val 50000"/>
              <a:gd name="adj2" fmla="val 50000"/>
            </a:avLst>
          </a:prstGeom>
          <a:solidFill>
            <a:srgbClr val="AEABAB"/>
          </a:solidFill>
          <a:ln w="12700" cap="flat" cmpd="sng">
            <a:solidFill>
              <a:srgbClr val="7F7F7F"/>
            </a:solidFill>
            <a:prstDash val="solid"/>
            <a:miter lim="800000"/>
            <a:headEnd type="none" w="sm" len="sm"/>
            <a:tailEnd type="none" w="sm" len="sm"/>
          </a:ln>
        </p:spPr>
        <p:txBody>
          <a:bodyPr spcFirstLastPara="1" wrap="square" lIns="91433" tIns="45700" rIns="91433" bIns="45700" anchor="ctr" anchorCtr="0">
            <a:noAutofit/>
          </a:bodyPr>
          <a:lstStyle/>
          <a:p>
            <a:pPr algn="ctr">
              <a:spcBef>
                <a:spcPts val="0"/>
              </a:spcBef>
              <a:spcAft>
                <a:spcPts val="0"/>
              </a:spcAft>
            </a:pPr>
            <a:endParaRPr sz="1867">
              <a:solidFill>
                <a:schemeClr val="lt1"/>
              </a:solidFill>
              <a:latin typeface="Calibri"/>
              <a:ea typeface="Calibri"/>
              <a:cs typeface="Calibri"/>
              <a:sym typeface="Calibri"/>
            </a:endParaRPr>
          </a:p>
        </p:txBody>
      </p:sp>
      <p:sp>
        <p:nvSpPr>
          <p:cNvPr id="17" name="Google Shape;215;p32">
            <a:extLst>
              <a:ext uri="{FF2B5EF4-FFF2-40B4-BE49-F238E27FC236}">
                <a16:creationId xmlns:a16="http://schemas.microsoft.com/office/drawing/2014/main" id="{3A0C05E3-DEC4-76A1-1A4E-2BBD05FC85A8}"/>
              </a:ext>
            </a:extLst>
          </p:cNvPr>
          <p:cNvSpPr/>
          <p:nvPr/>
        </p:nvSpPr>
        <p:spPr>
          <a:xfrm>
            <a:off x="4759824" y="3180697"/>
            <a:ext cx="322800" cy="198400"/>
          </a:xfrm>
          <a:prstGeom prst="rightArrow">
            <a:avLst>
              <a:gd name="adj1" fmla="val 50000"/>
              <a:gd name="adj2" fmla="val 50000"/>
            </a:avLst>
          </a:prstGeom>
          <a:solidFill>
            <a:srgbClr val="AEABAB"/>
          </a:solidFill>
          <a:ln w="12700" cap="flat" cmpd="sng">
            <a:solidFill>
              <a:srgbClr val="7F7F7F"/>
            </a:solidFill>
            <a:prstDash val="solid"/>
            <a:miter lim="800000"/>
            <a:headEnd type="none" w="sm" len="sm"/>
            <a:tailEnd type="none" w="sm" len="sm"/>
          </a:ln>
        </p:spPr>
        <p:txBody>
          <a:bodyPr spcFirstLastPara="1" wrap="square" lIns="91433" tIns="45700" rIns="91433" bIns="45700" anchor="ctr" anchorCtr="0">
            <a:noAutofit/>
          </a:bodyPr>
          <a:lstStyle/>
          <a:p>
            <a:pPr algn="ctr">
              <a:spcBef>
                <a:spcPts val="0"/>
              </a:spcBef>
              <a:spcAft>
                <a:spcPts val="0"/>
              </a:spcAft>
            </a:pPr>
            <a:endParaRPr sz="1867">
              <a:solidFill>
                <a:schemeClr val="lt1"/>
              </a:solidFill>
              <a:latin typeface="Calibri"/>
              <a:ea typeface="Calibri"/>
              <a:cs typeface="Calibri"/>
              <a:sym typeface="Calibri"/>
            </a:endParaRPr>
          </a:p>
        </p:txBody>
      </p:sp>
      <p:sp>
        <p:nvSpPr>
          <p:cNvPr id="18" name="Google Shape;216;p32">
            <a:extLst>
              <a:ext uri="{FF2B5EF4-FFF2-40B4-BE49-F238E27FC236}">
                <a16:creationId xmlns:a16="http://schemas.microsoft.com/office/drawing/2014/main" id="{178E63F5-72C0-705C-2287-FF9A9B5094AF}"/>
              </a:ext>
            </a:extLst>
          </p:cNvPr>
          <p:cNvSpPr/>
          <p:nvPr/>
        </p:nvSpPr>
        <p:spPr>
          <a:xfrm>
            <a:off x="3198934" y="3206888"/>
            <a:ext cx="1336000" cy="369200"/>
          </a:xfrm>
          <a:prstGeom prst="rect">
            <a:avLst/>
          </a:prstGeom>
          <a:noFill/>
          <a:ln>
            <a:noFill/>
          </a:ln>
        </p:spPr>
        <p:txBody>
          <a:bodyPr spcFirstLastPara="1" wrap="square" lIns="91433" tIns="45700" rIns="91433" bIns="45700" anchor="t" anchorCtr="0">
            <a:noAutofit/>
          </a:bodyPr>
          <a:lstStyle/>
          <a:p>
            <a:pPr>
              <a:spcBef>
                <a:spcPts val="0"/>
              </a:spcBef>
              <a:spcAft>
                <a:spcPts val="0"/>
              </a:spcAft>
            </a:pPr>
            <a:r>
              <a:rPr lang="en" sz="1200" b="1">
                <a:solidFill>
                  <a:schemeClr val="dk1"/>
                </a:solidFill>
                <a:latin typeface="Century Gothic"/>
                <a:ea typeface="Century Gothic"/>
                <a:cs typeface="Century Gothic"/>
                <a:sym typeface="Century Gothic"/>
              </a:rPr>
              <a:t>Temperature</a:t>
            </a:r>
            <a:endParaRPr sz="1200" b="1">
              <a:latin typeface="Century Gothic"/>
              <a:ea typeface="Century Gothic"/>
              <a:cs typeface="Century Gothic"/>
              <a:sym typeface="Century Gothic"/>
            </a:endParaRPr>
          </a:p>
        </p:txBody>
      </p:sp>
      <p:sp>
        <p:nvSpPr>
          <p:cNvPr id="19" name="Google Shape;217;p32">
            <a:extLst>
              <a:ext uri="{FF2B5EF4-FFF2-40B4-BE49-F238E27FC236}">
                <a16:creationId xmlns:a16="http://schemas.microsoft.com/office/drawing/2014/main" id="{F3BE1E9B-9A19-9227-A83A-7E414A82D179}"/>
              </a:ext>
            </a:extLst>
          </p:cNvPr>
          <p:cNvSpPr/>
          <p:nvPr/>
        </p:nvSpPr>
        <p:spPr>
          <a:xfrm rot="10800000" flipH="1">
            <a:off x="3109786" y="3446962"/>
            <a:ext cx="1137003" cy="46256"/>
          </a:xfrm>
          <a:custGeom>
            <a:avLst/>
            <a:gdLst/>
            <a:ahLst/>
            <a:cxnLst/>
            <a:rect l="l" t="t" r="r" b="b"/>
            <a:pathLst>
              <a:path w="722671" h="770932" extrusionOk="0">
                <a:moveTo>
                  <a:pt x="0" y="608700"/>
                </a:moveTo>
                <a:cubicBezTo>
                  <a:pt x="52849" y="458758"/>
                  <a:pt x="105698" y="308817"/>
                  <a:pt x="162233" y="284236"/>
                </a:cubicBezTo>
                <a:cubicBezTo>
                  <a:pt x="218769" y="259655"/>
                  <a:pt x="280220" y="507919"/>
                  <a:pt x="339213" y="461216"/>
                </a:cubicBezTo>
                <a:cubicBezTo>
                  <a:pt x="398206" y="414513"/>
                  <a:pt x="452284" y="-47603"/>
                  <a:pt x="516194" y="4016"/>
                </a:cubicBezTo>
                <a:cubicBezTo>
                  <a:pt x="580104" y="55635"/>
                  <a:pt x="683342" y="638197"/>
                  <a:pt x="722671" y="770932"/>
                </a:cubicBezTo>
              </a:path>
            </a:pathLst>
          </a:custGeom>
          <a:noFill/>
          <a:ln w="25400" cap="flat" cmpd="sng">
            <a:solidFill>
              <a:schemeClr val="accent2"/>
            </a:solidFill>
            <a:prstDash val="solid"/>
            <a:miter lim="800000"/>
            <a:headEnd type="none" w="sm" len="sm"/>
            <a:tailEnd type="none" w="sm" len="sm"/>
          </a:ln>
        </p:spPr>
        <p:txBody>
          <a:bodyPr spcFirstLastPara="1" wrap="square" lIns="91433" tIns="45700" rIns="91433" bIns="45700" anchor="ctr" anchorCtr="0">
            <a:noAutofit/>
          </a:bodyPr>
          <a:lstStyle/>
          <a:p>
            <a:pPr algn="ctr">
              <a:spcBef>
                <a:spcPts val="0"/>
              </a:spcBef>
              <a:spcAft>
                <a:spcPts val="0"/>
              </a:spcAft>
            </a:pPr>
            <a:endParaRPr sz="1867">
              <a:solidFill>
                <a:schemeClr val="accent2"/>
              </a:solidFill>
              <a:highlight>
                <a:srgbClr val="808000"/>
              </a:highlight>
              <a:latin typeface="Calibri"/>
              <a:ea typeface="Calibri"/>
              <a:cs typeface="Calibri"/>
              <a:sym typeface="Calibri"/>
            </a:endParaRPr>
          </a:p>
        </p:txBody>
      </p:sp>
      <p:cxnSp>
        <p:nvCxnSpPr>
          <p:cNvPr id="20" name="Google Shape;218;p32">
            <a:extLst>
              <a:ext uri="{FF2B5EF4-FFF2-40B4-BE49-F238E27FC236}">
                <a16:creationId xmlns:a16="http://schemas.microsoft.com/office/drawing/2014/main" id="{F97F1989-69FD-A3D2-861F-7415264912E7}"/>
              </a:ext>
            </a:extLst>
          </p:cNvPr>
          <p:cNvCxnSpPr/>
          <p:nvPr/>
        </p:nvCxnSpPr>
        <p:spPr>
          <a:xfrm rot="10800000" flipH="1">
            <a:off x="2241992" y="3045460"/>
            <a:ext cx="1269200" cy="174000"/>
          </a:xfrm>
          <a:prstGeom prst="bentConnector3">
            <a:avLst>
              <a:gd name="adj1" fmla="val 50000"/>
            </a:avLst>
          </a:prstGeom>
          <a:noFill/>
          <a:ln w="25400" cap="flat" cmpd="sng">
            <a:solidFill>
              <a:schemeClr val="accent1"/>
            </a:solidFill>
            <a:prstDash val="solid"/>
            <a:miter lim="800000"/>
            <a:headEnd type="none" w="sm" len="sm"/>
            <a:tailEnd type="none" w="sm" len="sm"/>
          </a:ln>
        </p:spPr>
      </p:cxnSp>
      <p:sp>
        <p:nvSpPr>
          <p:cNvPr id="21" name="Google Shape;219;p32">
            <a:extLst>
              <a:ext uri="{FF2B5EF4-FFF2-40B4-BE49-F238E27FC236}">
                <a16:creationId xmlns:a16="http://schemas.microsoft.com/office/drawing/2014/main" id="{377D3098-626D-E409-F215-D80BA8490E06}"/>
              </a:ext>
            </a:extLst>
          </p:cNvPr>
          <p:cNvSpPr txBox="1"/>
          <p:nvPr/>
        </p:nvSpPr>
        <p:spPr>
          <a:xfrm>
            <a:off x="76200" y="1905000"/>
            <a:ext cx="2049200" cy="1733200"/>
          </a:xfrm>
          <a:prstGeom prst="rect">
            <a:avLst/>
          </a:prstGeom>
          <a:noFill/>
          <a:ln>
            <a:noFill/>
          </a:ln>
        </p:spPr>
        <p:txBody>
          <a:bodyPr spcFirstLastPara="1" wrap="square" lIns="121900" tIns="121900" rIns="121900" bIns="121900" anchor="t" anchorCtr="0">
            <a:noAutofit/>
          </a:bodyPr>
          <a:lstStyle/>
          <a:p>
            <a:pPr>
              <a:spcBef>
                <a:spcPts val="0"/>
              </a:spcBef>
              <a:spcAft>
                <a:spcPts val="0"/>
              </a:spcAft>
            </a:pPr>
            <a:r>
              <a:rPr lang="en" sz="1467" i="1" dirty="0">
                <a:solidFill>
                  <a:srgbClr val="980000"/>
                </a:solidFill>
              </a:rPr>
              <a:t>AI trained on existing calibrations derived from data. </a:t>
            </a:r>
            <a:r>
              <a:rPr lang="en" sz="1467" b="1" i="1" dirty="0">
                <a:solidFill>
                  <a:srgbClr val="980000"/>
                </a:solidFill>
              </a:rPr>
              <a:t>Predicts calibrations from environmental values known prior to data taking.</a:t>
            </a:r>
            <a:endParaRPr sz="1467" b="1" i="1" dirty="0">
              <a:solidFill>
                <a:srgbClr val="980000"/>
              </a:solidFill>
            </a:endParaRPr>
          </a:p>
        </p:txBody>
      </p:sp>
      <p:sp>
        <p:nvSpPr>
          <p:cNvPr id="22" name="Google Shape;191;p32">
            <a:extLst>
              <a:ext uri="{FF2B5EF4-FFF2-40B4-BE49-F238E27FC236}">
                <a16:creationId xmlns:a16="http://schemas.microsoft.com/office/drawing/2014/main" id="{0E753940-20AB-5C10-52FC-E2459B9C4C27}"/>
              </a:ext>
            </a:extLst>
          </p:cNvPr>
          <p:cNvSpPr/>
          <p:nvPr/>
        </p:nvSpPr>
        <p:spPr>
          <a:xfrm>
            <a:off x="5965562" y="4143216"/>
            <a:ext cx="304800" cy="304800"/>
          </a:xfrm>
          <a:prstGeom prst="rect">
            <a:avLst/>
          </a:prstGeom>
          <a:noFill/>
          <a:ln>
            <a:noFill/>
          </a:ln>
        </p:spPr>
        <p:txBody>
          <a:bodyPr spcFirstLastPara="1" wrap="square" lIns="91433" tIns="45700" rIns="91433" bIns="45700" anchor="t" anchorCtr="0">
            <a:noAutofit/>
          </a:bodyPr>
          <a:lstStyle/>
          <a:p>
            <a:pPr>
              <a:spcBef>
                <a:spcPts val="0"/>
              </a:spcBef>
              <a:spcAft>
                <a:spcPts val="0"/>
              </a:spcAft>
            </a:pPr>
            <a:endParaRPr sz="1867">
              <a:solidFill>
                <a:schemeClr val="dk1"/>
              </a:solidFill>
              <a:latin typeface="Calibri"/>
              <a:ea typeface="Calibri"/>
              <a:cs typeface="Calibri"/>
              <a:sym typeface="Calibri"/>
            </a:endParaRPr>
          </a:p>
        </p:txBody>
      </p:sp>
      <p:pic>
        <p:nvPicPr>
          <p:cNvPr id="23" name="Google Shape;192;p32" descr="Chart, scatter chart&#10;&#10;Description automatically generated">
            <a:extLst>
              <a:ext uri="{FF2B5EF4-FFF2-40B4-BE49-F238E27FC236}">
                <a16:creationId xmlns:a16="http://schemas.microsoft.com/office/drawing/2014/main" id="{BCFF6C1F-2B3E-4C39-8B72-77F8E96C8EB1}"/>
              </a:ext>
            </a:extLst>
          </p:cNvPr>
          <p:cNvPicPr preferRelativeResize="0"/>
          <p:nvPr/>
        </p:nvPicPr>
        <p:blipFill rotWithShape="1">
          <a:blip r:embed="rId4">
            <a:alphaModFix/>
          </a:blip>
          <a:srcRect/>
          <a:stretch/>
        </p:blipFill>
        <p:spPr>
          <a:xfrm>
            <a:off x="178494" y="4244012"/>
            <a:ext cx="6525901" cy="2152733"/>
          </a:xfrm>
          <a:prstGeom prst="rect">
            <a:avLst/>
          </a:prstGeom>
          <a:noFill/>
          <a:ln>
            <a:noFill/>
          </a:ln>
        </p:spPr>
      </p:pic>
      <p:sp>
        <p:nvSpPr>
          <p:cNvPr id="24" name="Google Shape;193;p32">
            <a:extLst>
              <a:ext uri="{FF2B5EF4-FFF2-40B4-BE49-F238E27FC236}">
                <a16:creationId xmlns:a16="http://schemas.microsoft.com/office/drawing/2014/main" id="{42BDFE54-B3E6-CA4B-973A-B75AD3399978}"/>
              </a:ext>
            </a:extLst>
          </p:cNvPr>
          <p:cNvSpPr txBox="1"/>
          <p:nvPr/>
        </p:nvSpPr>
        <p:spPr>
          <a:xfrm rot="-5400000">
            <a:off x="-841743" y="5053793"/>
            <a:ext cx="2022000" cy="338514"/>
          </a:xfrm>
          <a:prstGeom prst="rect">
            <a:avLst/>
          </a:prstGeom>
          <a:solidFill>
            <a:schemeClr val="lt1"/>
          </a:solidFill>
          <a:ln>
            <a:noFill/>
          </a:ln>
        </p:spPr>
        <p:txBody>
          <a:bodyPr spcFirstLastPara="1" wrap="square" lIns="91433" tIns="45700" rIns="91433" bIns="45700" anchor="t" anchorCtr="0">
            <a:spAutoFit/>
          </a:bodyPr>
          <a:lstStyle/>
          <a:p>
            <a:pPr>
              <a:spcBef>
                <a:spcPts val="0"/>
              </a:spcBef>
              <a:spcAft>
                <a:spcPts val="0"/>
              </a:spcAft>
            </a:pPr>
            <a:r>
              <a:rPr lang="en" sz="1600">
                <a:solidFill>
                  <a:schemeClr val="dk1"/>
                </a:solidFill>
                <a:latin typeface="Calibri"/>
                <a:ea typeface="Calibri"/>
                <a:cs typeface="Calibri"/>
                <a:sym typeface="Calibri"/>
              </a:rPr>
              <a:t>GCF/Ideal GCF (0.144)</a:t>
            </a:r>
            <a:endParaRPr sz="1200"/>
          </a:p>
        </p:txBody>
      </p:sp>
      <p:sp>
        <p:nvSpPr>
          <p:cNvPr id="25" name="Google Shape;194;p32">
            <a:extLst>
              <a:ext uri="{FF2B5EF4-FFF2-40B4-BE49-F238E27FC236}">
                <a16:creationId xmlns:a16="http://schemas.microsoft.com/office/drawing/2014/main" id="{2C5687C6-2819-B0CB-74B6-096D0B2B8AD7}"/>
              </a:ext>
            </a:extLst>
          </p:cNvPr>
          <p:cNvSpPr/>
          <p:nvPr/>
        </p:nvSpPr>
        <p:spPr>
          <a:xfrm>
            <a:off x="548595" y="5027716"/>
            <a:ext cx="5721600" cy="757600"/>
          </a:xfrm>
          <a:prstGeom prst="rect">
            <a:avLst/>
          </a:prstGeom>
          <a:noFill/>
          <a:ln w="38100" cap="flat" cmpd="sng">
            <a:solidFill>
              <a:srgbClr val="00B050">
                <a:alpha val="33730"/>
              </a:srgbClr>
            </a:solidFill>
            <a:prstDash val="solid"/>
            <a:miter lim="800000"/>
            <a:headEnd type="none" w="sm" len="sm"/>
            <a:tailEnd type="none" w="sm" len="sm"/>
          </a:ln>
        </p:spPr>
        <p:txBody>
          <a:bodyPr spcFirstLastPara="1" wrap="square" lIns="91433" tIns="45700" rIns="91433" bIns="45700" anchor="ctr" anchorCtr="0">
            <a:noAutofit/>
          </a:bodyPr>
          <a:lstStyle/>
          <a:p>
            <a:pPr algn="ctr">
              <a:spcBef>
                <a:spcPts val="0"/>
              </a:spcBef>
              <a:spcAft>
                <a:spcPts val="0"/>
              </a:spcAft>
            </a:pPr>
            <a:endParaRPr sz="1867">
              <a:solidFill>
                <a:schemeClr val="lt1"/>
              </a:solidFill>
              <a:latin typeface="Calibri"/>
              <a:ea typeface="Calibri"/>
              <a:cs typeface="Calibri"/>
              <a:sym typeface="Calibri"/>
            </a:endParaRPr>
          </a:p>
        </p:txBody>
      </p:sp>
      <p:sp>
        <p:nvSpPr>
          <p:cNvPr id="26" name="Google Shape;196;p32">
            <a:extLst>
              <a:ext uri="{FF2B5EF4-FFF2-40B4-BE49-F238E27FC236}">
                <a16:creationId xmlns:a16="http://schemas.microsoft.com/office/drawing/2014/main" id="{62B6811C-943B-8085-637A-C40C064FE227}"/>
              </a:ext>
            </a:extLst>
          </p:cNvPr>
          <p:cNvSpPr txBox="1"/>
          <p:nvPr/>
        </p:nvSpPr>
        <p:spPr>
          <a:xfrm>
            <a:off x="285162" y="3733800"/>
            <a:ext cx="8753600" cy="615600"/>
          </a:xfrm>
          <a:prstGeom prst="rect">
            <a:avLst/>
          </a:prstGeom>
          <a:noFill/>
          <a:ln>
            <a:noFill/>
          </a:ln>
        </p:spPr>
        <p:txBody>
          <a:bodyPr spcFirstLastPara="1" wrap="square" lIns="121900" tIns="121900" rIns="121900" bIns="121900" anchor="t" anchorCtr="0">
            <a:noAutofit/>
          </a:bodyPr>
          <a:lstStyle/>
          <a:p>
            <a:pPr>
              <a:spcBef>
                <a:spcPts val="0"/>
              </a:spcBef>
              <a:spcAft>
                <a:spcPts val="0"/>
              </a:spcAft>
              <a:buClr>
                <a:schemeClr val="dk1"/>
              </a:buClr>
              <a:buSzPts val="1100"/>
            </a:pPr>
            <a:r>
              <a:rPr lang="en" sz="2133" i="1">
                <a:solidFill>
                  <a:schemeClr val="dk1"/>
                </a:solidFill>
              </a:rPr>
              <a:t>Deployment 3 – PrimEx-η June-Dec 2022</a:t>
            </a:r>
            <a:endParaRPr sz="1333" i="1">
              <a:solidFill>
                <a:schemeClr val="dk2"/>
              </a:solidFill>
            </a:endParaRPr>
          </a:p>
        </p:txBody>
      </p:sp>
      <p:sp>
        <p:nvSpPr>
          <p:cNvPr id="27" name="Google Shape;198;p32">
            <a:extLst>
              <a:ext uri="{FF2B5EF4-FFF2-40B4-BE49-F238E27FC236}">
                <a16:creationId xmlns:a16="http://schemas.microsoft.com/office/drawing/2014/main" id="{801C8249-F51A-B117-C33D-6979E7170AFB}"/>
              </a:ext>
            </a:extLst>
          </p:cNvPr>
          <p:cNvSpPr txBox="1"/>
          <p:nvPr/>
        </p:nvSpPr>
        <p:spPr>
          <a:xfrm>
            <a:off x="10071562" y="4366783"/>
            <a:ext cx="1980800" cy="1805200"/>
          </a:xfrm>
          <a:prstGeom prst="rect">
            <a:avLst/>
          </a:prstGeom>
          <a:noFill/>
          <a:ln>
            <a:noFill/>
          </a:ln>
        </p:spPr>
        <p:txBody>
          <a:bodyPr spcFirstLastPara="1" wrap="square" lIns="121900" tIns="121900" rIns="121900" bIns="121900" anchor="t" anchorCtr="0">
            <a:noAutofit/>
          </a:bodyPr>
          <a:lstStyle/>
          <a:p>
            <a:pPr>
              <a:spcBef>
                <a:spcPts val="0"/>
              </a:spcBef>
              <a:spcAft>
                <a:spcPts val="0"/>
              </a:spcAft>
            </a:pPr>
            <a:r>
              <a:rPr lang="en" sz="1467" b="1">
                <a:solidFill>
                  <a:srgbClr val="434343"/>
                </a:solidFill>
              </a:rPr>
              <a:t>final policy:</a:t>
            </a:r>
            <a:r>
              <a:rPr lang="en" sz="1467" b="1">
                <a:solidFill>
                  <a:schemeClr val="dk2"/>
                </a:solidFill>
              </a:rPr>
              <a:t> </a:t>
            </a:r>
            <a:r>
              <a:rPr lang="en" sz="1467" i="1">
                <a:solidFill>
                  <a:schemeClr val="dk2"/>
                </a:solidFill>
              </a:rPr>
              <a:t>when outside the volume of confidence revert to observation mode in order to gather more training data</a:t>
            </a:r>
            <a:endParaRPr sz="1467" i="1">
              <a:solidFill>
                <a:schemeClr val="dk2"/>
              </a:solidFill>
            </a:endParaRPr>
          </a:p>
        </p:txBody>
      </p:sp>
      <p:sp>
        <p:nvSpPr>
          <p:cNvPr id="34" name="Google Shape;199;p32">
            <a:extLst>
              <a:ext uri="{FF2B5EF4-FFF2-40B4-BE49-F238E27FC236}">
                <a16:creationId xmlns:a16="http://schemas.microsoft.com/office/drawing/2014/main" id="{964FDA8B-7812-9121-6074-8E585F2EFB96}"/>
              </a:ext>
            </a:extLst>
          </p:cNvPr>
          <p:cNvSpPr txBox="1"/>
          <p:nvPr/>
        </p:nvSpPr>
        <p:spPr>
          <a:xfrm>
            <a:off x="42000" y="1181021"/>
            <a:ext cx="9404400" cy="800179"/>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dirty="0">
                <a:solidFill>
                  <a:schemeClr val="dk1"/>
                </a:solidFill>
              </a:rPr>
              <a:t>Developed system that uses AI/ML to determine control settings that are automatically applied during production data taking to stabilize gains of drift chambers.</a:t>
            </a:r>
            <a:endParaRPr dirty="0">
              <a:solidFill>
                <a:schemeClr val="dk1"/>
              </a:solidFill>
            </a:endParaRPr>
          </a:p>
        </p:txBody>
      </p:sp>
      <p:sp>
        <p:nvSpPr>
          <p:cNvPr id="36" name="Google Shape;197;p32">
            <a:extLst>
              <a:ext uri="{FF2B5EF4-FFF2-40B4-BE49-F238E27FC236}">
                <a16:creationId xmlns:a16="http://schemas.microsoft.com/office/drawing/2014/main" id="{4B5110E5-FE4C-68A8-EE3C-2EDFE9E99455}"/>
              </a:ext>
            </a:extLst>
          </p:cNvPr>
          <p:cNvSpPr txBox="1"/>
          <p:nvPr/>
        </p:nvSpPr>
        <p:spPr>
          <a:xfrm>
            <a:off x="9372600" y="1355764"/>
            <a:ext cx="2740800" cy="646400"/>
          </a:xfrm>
          <a:prstGeom prst="rect">
            <a:avLst/>
          </a:prstGeom>
          <a:noFill/>
          <a:ln>
            <a:noFill/>
          </a:ln>
        </p:spPr>
        <p:txBody>
          <a:bodyPr spcFirstLastPara="1" wrap="square" lIns="121900" tIns="121900" rIns="121900" bIns="121900" anchor="t" anchorCtr="0">
            <a:noAutofit/>
          </a:bodyPr>
          <a:lstStyle/>
          <a:p>
            <a:pPr algn="r">
              <a:spcBef>
                <a:spcPts val="0"/>
              </a:spcBef>
              <a:spcAft>
                <a:spcPts val="0"/>
              </a:spcAft>
            </a:pPr>
            <a:r>
              <a:rPr lang="en" sz="1067" b="1" i="1" dirty="0">
                <a:solidFill>
                  <a:srgbClr val="9900FF"/>
                </a:solidFill>
              </a:rPr>
              <a:t>DOE NP LAB-20-2261</a:t>
            </a:r>
            <a:endParaRPr sz="1067" b="1" i="1" dirty="0">
              <a:solidFill>
                <a:srgbClr val="9900FF"/>
              </a:solidFill>
            </a:endParaRPr>
          </a:p>
          <a:p>
            <a:pPr algn="r">
              <a:spcBef>
                <a:spcPts val="0"/>
              </a:spcBef>
              <a:spcAft>
                <a:spcPts val="0"/>
              </a:spcAft>
            </a:pPr>
            <a:r>
              <a:rPr lang="en" sz="1067" b="1" i="1" dirty="0">
                <a:solidFill>
                  <a:srgbClr val="9900FF"/>
                </a:solidFill>
              </a:rPr>
              <a:t>PI: David Lawrence</a:t>
            </a:r>
            <a:endParaRPr sz="1067" b="1" i="1" dirty="0">
              <a:solidFill>
                <a:srgbClr val="9900FF"/>
              </a:solidFill>
            </a:endParaRPr>
          </a:p>
          <a:p>
            <a:pPr algn="r">
              <a:spcBef>
                <a:spcPts val="0"/>
              </a:spcBef>
              <a:spcAft>
                <a:spcPts val="0"/>
              </a:spcAft>
            </a:pPr>
            <a:r>
              <a:rPr lang="en" sz="1067" b="1" i="1" dirty="0">
                <a:solidFill>
                  <a:srgbClr val="9900FF"/>
                </a:solidFill>
              </a:rPr>
              <a:t>Co-PIs: Thomas Britton, Naomi Jarvis</a:t>
            </a:r>
            <a:endParaRPr sz="1067" b="1" i="1" dirty="0">
              <a:solidFill>
                <a:srgbClr val="9900FF"/>
              </a:solidFill>
            </a:endParaRPr>
          </a:p>
        </p:txBody>
      </p:sp>
    </p:spTree>
    <p:extLst>
      <p:ext uri="{BB962C8B-B14F-4D97-AF65-F5344CB8AC3E}">
        <p14:creationId xmlns:p14="http://schemas.microsoft.com/office/powerpoint/2010/main" val="11474193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143000"/>
            <a:ext cx="10058400" cy="4594176"/>
          </a:xfrm>
        </p:spPr>
        <p:txBody>
          <a:bodyPr/>
          <a:lstStyle/>
          <a:p>
            <a:r>
              <a:rPr lang="en-US" sz="1800" dirty="0" smtClean="0"/>
              <a:t>Nuclear science programs require dedicated knowledge from computer science and data science</a:t>
            </a:r>
          </a:p>
          <a:p>
            <a:pPr lvl="1"/>
            <a:r>
              <a:rPr lang="en-US" sz="1600" dirty="0" smtClean="0"/>
              <a:t>Minimize time between acquiring data and publishing science </a:t>
            </a:r>
          </a:p>
          <a:p>
            <a:pPr lvl="1"/>
            <a:r>
              <a:rPr lang="en-US" sz="1600" dirty="0" smtClean="0"/>
              <a:t>Inform experimental conditions to make optimal use of limited beam time</a:t>
            </a:r>
          </a:p>
          <a:p>
            <a:r>
              <a:rPr lang="en-US" sz="1800" dirty="0" smtClean="0"/>
              <a:t>Not always practical for a single experimental collaboration to retain computer/data science expertise (not necessarily a constant full FTE of need depending on experimental group).</a:t>
            </a:r>
          </a:p>
          <a:p>
            <a:pPr lvl="1"/>
            <a:r>
              <a:rPr lang="en-US" sz="1600" dirty="0" smtClean="0"/>
              <a:t>However, a pooled resource of individuals across an entire program would greatly benefit entire facilities</a:t>
            </a:r>
          </a:p>
          <a:p>
            <a:r>
              <a:rPr lang="en-US" sz="1800" dirty="0"/>
              <a:t>Need viable career path for involved computer science/data science individuals</a:t>
            </a:r>
          </a:p>
          <a:p>
            <a:r>
              <a:rPr lang="en-US" sz="1800" dirty="0" smtClean="0"/>
              <a:t>Focus on development of frameworks that could be shared broadly amongst fields</a:t>
            </a:r>
          </a:p>
          <a:p>
            <a:pPr lvl="1"/>
            <a:r>
              <a:rPr lang="en-US" sz="1600" dirty="0" smtClean="0"/>
              <a:t>e.g. EJFAT</a:t>
            </a:r>
          </a:p>
          <a:p>
            <a:r>
              <a:rPr lang="en-US" sz="1800" dirty="0" smtClean="0"/>
              <a:t>Requires buy-in from science collaboration from the very beginning to ease adoption by rest of scientific community once development is completed</a:t>
            </a:r>
          </a:p>
          <a:p>
            <a:r>
              <a:rPr lang="en-US" sz="1800" dirty="0" smtClean="0"/>
              <a:t>Administrative agreements between institutions are required.</a:t>
            </a:r>
          </a:p>
          <a:p>
            <a:pPr lvl="1"/>
            <a:r>
              <a:rPr lang="en-US" sz="1600" dirty="0" smtClean="0"/>
              <a:t>API </a:t>
            </a:r>
            <a:r>
              <a:rPr lang="en-US" sz="1600" dirty="0" smtClean="0"/>
              <a:t>standardizations</a:t>
            </a:r>
          </a:p>
          <a:p>
            <a:pPr lvl="1"/>
            <a:r>
              <a:rPr lang="en-US" sz="1600" dirty="0" smtClean="0"/>
              <a:t>Policy agreements among </a:t>
            </a:r>
            <a:r>
              <a:rPr lang="en-US" sz="1600" dirty="0" smtClean="0"/>
              <a:t>labs</a:t>
            </a:r>
          </a:p>
          <a:p>
            <a:pPr lvl="1"/>
            <a:r>
              <a:rPr lang="en-US" sz="1600" dirty="0" smtClean="0"/>
              <a:t>…</a:t>
            </a:r>
            <a:endParaRPr lang="en-US" sz="1600" dirty="0" smtClean="0"/>
          </a:p>
        </p:txBody>
      </p:sp>
      <p:sp>
        <p:nvSpPr>
          <p:cNvPr id="3" name="Title 2"/>
          <p:cNvSpPr>
            <a:spLocks noGrp="1"/>
          </p:cNvSpPr>
          <p:nvPr>
            <p:ph type="title"/>
          </p:nvPr>
        </p:nvSpPr>
        <p:spPr>
          <a:xfrm>
            <a:off x="101600" y="289337"/>
            <a:ext cx="11988800" cy="478624"/>
          </a:xfrm>
        </p:spPr>
        <p:txBody>
          <a:bodyPr/>
          <a:lstStyle/>
          <a:p>
            <a:r>
              <a:rPr lang="en-US" dirty="0" smtClean="0"/>
              <a:t>Summary</a:t>
            </a:r>
            <a:endParaRPr lang="en-US" dirty="0"/>
          </a:p>
        </p:txBody>
      </p:sp>
    </p:spTree>
    <p:extLst>
      <p:ext uri="{BB962C8B-B14F-4D97-AF65-F5344CB8AC3E}">
        <p14:creationId xmlns:p14="http://schemas.microsoft.com/office/powerpoint/2010/main" val="7466425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1" y="1219200"/>
            <a:ext cx="5994400" cy="4594176"/>
          </a:xfrm>
        </p:spPr>
        <p:txBody>
          <a:bodyPr/>
          <a:lstStyle/>
          <a:p>
            <a:r>
              <a:rPr lang="en-US" dirty="0"/>
              <a:t>FRIB is a scientific user facility funded by the US Department of Energy Office of Science (DOE-SC), Michigan State University (MSU), and the State of Michigan</a:t>
            </a:r>
          </a:p>
          <a:p>
            <a:pPr lvl="1"/>
            <a:r>
              <a:rPr lang="en-US" dirty="0"/>
              <a:t>Open to researchers from around the world</a:t>
            </a:r>
          </a:p>
          <a:p>
            <a:pPr lvl="1"/>
            <a:r>
              <a:rPr lang="en-US" dirty="0"/>
              <a:t>User Organization: 1800 members (125 colleges and universities, 13 national labs, 53 countries)</a:t>
            </a:r>
          </a:p>
          <a:p>
            <a:pPr lvl="1"/>
            <a:r>
              <a:rPr lang="en-US" dirty="0"/>
              <a:t>Experimental program began in May, 2022</a:t>
            </a:r>
          </a:p>
          <a:p>
            <a:r>
              <a:rPr lang="en-US" dirty="0"/>
              <a:t>Key feature of FRIB: high-power LINAC, 400 kW at 200 MeV/u for </a:t>
            </a:r>
            <a:r>
              <a:rPr lang="en-US" baseline="30000" dirty="0"/>
              <a:t>238</a:t>
            </a:r>
            <a:r>
              <a:rPr lang="en-US" dirty="0"/>
              <a:t>U</a:t>
            </a:r>
          </a:p>
          <a:p>
            <a:pPr lvl="1"/>
            <a:r>
              <a:rPr lang="en-US" dirty="0"/>
              <a:t>Beams from oxygen to uranium</a:t>
            </a:r>
          </a:p>
          <a:p>
            <a:r>
              <a:rPr lang="en-US" dirty="0"/>
              <a:t>FRIB also provides stopped and low-energy re-accelerated beams (&lt; 12 MeV/u)</a:t>
            </a:r>
          </a:p>
          <a:p>
            <a:r>
              <a:rPr lang="en-US" b="1" dirty="0"/>
              <a:t>Access to atomic nuclei across the nuclear chart at a range of </a:t>
            </a:r>
            <a:r>
              <a:rPr lang="en-US" b="1" dirty="0" smtClean="0"/>
              <a:t>energies</a:t>
            </a:r>
            <a:endParaRPr lang="en-US" b="1" dirty="0"/>
          </a:p>
        </p:txBody>
      </p:sp>
      <p:sp>
        <p:nvSpPr>
          <p:cNvPr id="3" name="Title 2"/>
          <p:cNvSpPr>
            <a:spLocks noGrp="1"/>
          </p:cNvSpPr>
          <p:nvPr>
            <p:ph type="title"/>
          </p:nvPr>
        </p:nvSpPr>
        <p:spPr>
          <a:xfrm>
            <a:off x="101600" y="72675"/>
            <a:ext cx="11988800" cy="911948"/>
          </a:xfrm>
        </p:spPr>
        <p:txBody>
          <a:bodyPr/>
          <a:lstStyle/>
          <a:p>
            <a:r>
              <a:rPr lang="en-US" dirty="0" smtClean="0"/>
              <a:t>The Facility for Rare Isotope Beams (FRIB) Located on the campus of Michigan State University</a:t>
            </a:r>
            <a:endParaRPr lang="en-US" dirty="0"/>
          </a:p>
        </p:txBody>
      </p:sp>
      <p:pic>
        <p:nvPicPr>
          <p:cNvPr id="9" name="Content Placeholder 9"/>
          <p:cNvPicPr>
            <a:picLocks noChangeAspect="1"/>
          </p:cNvPicPr>
          <p:nvPr/>
        </p:nvPicPr>
        <p:blipFill>
          <a:blip r:embed="rId2"/>
          <a:stretch>
            <a:fillRect/>
          </a:stretch>
        </p:blipFill>
        <p:spPr>
          <a:xfrm>
            <a:off x="7062907" y="1066800"/>
            <a:ext cx="4132024" cy="2433638"/>
          </a:xfrm>
          <a:prstGeom prst="rect">
            <a:avLst/>
          </a:prstGeom>
        </p:spPr>
      </p:pic>
      <p:pic>
        <p:nvPicPr>
          <p:cNvPr id="10" name="Content Placeholder 8"/>
          <p:cNvPicPr>
            <a:picLocks noChangeAspect="1"/>
          </p:cNvPicPr>
          <p:nvPr/>
        </p:nvPicPr>
        <p:blipFill>
          <a:blip r:embed="rId3"/>
          <a:stretch>
            <a:fillRect/>
          </a:stretch>
        </p:blipFill>
        <p:spPr>
          <a:xfrm>
            <a:off x="6956986" y="3581400"/>
            <a:ext cx="4343865" cy="2433638"/>
          </a:xfrm>
          <a:prstGeom prst="rect">
            <a:avLst/>
          </a:prstGeom>
        </p:spPr>
      </p:pic>
    </p:spTree>
    <p:extLst>
      <p:ext uri="{BB962C8B-B14F-4D97-AF65-F5344CB8AC3E}">
        <p14:creationId xmlns:p14="http://schemas.microsoft.com/office/powerpoint/2010/main" val="40683163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399" y="1219200"/>
            <a:ext cx="5486401" cy="4594176"/>
          </a:xfrm>
        </p:spPr>
        <p:txBody>
          <a:bodyPr/>
          <a:lstStyle/>
          <a:p>
            <a:r>
              <a:rPr lang="en-US" dirty="0"/>
              <a:t>Nuclear structure</a:t>
            </a:r>
          </a:p>
          <a:p>
            <a:pPr lvl="1"/>
            <a:r>
              <a:rPr lang="en-US" dirty="0"/>
              <a:t>How does subatomic matter arrange itself and how does it evolve?</a:t>
            </a:r>
          </a:p>
          <a:p>
            <a:pPr lvl="1"/>
            <a:r>
              <a:rPr lang="en-US" dirty="0"/>
              <a:t>What combinations of neutrons and protons form bound atomic nuclei?</a:t>
            </a:r>
          </a:p>
          <a:p>
            <a:r>
              <a:rPr lang="en-US" dirty="0"/>
              <a:t>Nuclear astrophysics</a:t>
            </a:r>
          </a:p>
          <a:p>
            <a:pPr lvl="1"/>
            <a:r>
              <a:rPr lang="en-US" dirty="0"/>
              <a:t>How are the chemical elements created?</a:t>
            </a:r>
          </a:p>
          <a:p>
            <a:pPr lvl="1"/>
            <a:r>
              <a:rPr lang="en-US" dirty="0"/>
              <a:t>What is the nature of matter at extreme temperatures and densities?</a:t>
            </a:r>
          </a:p>
          <a:p>
            <a:r>
              <a:rPr lang="en-US" dirty="0"/>
              <a:t>Fundamental symmetries</a:t>
            </a:r>
          </a:p>
          <a:p>
            <a:pPr lvl="1"/>
            <a:r>
              <a:rPr lang="en-US" dirty="0"/>
              <a:t>Why is there more matter than antimatter?</a:t>
            </a:r>
          </a:p>
          <a:p>
            <a:pPr lvl="1"/>
            <a:r>
              <a:rPr lang="en-US" dirty="0"/>
              <a:t>Are neutrinos their own antiparticles?</a:t>
            </a:r>
          </a:p>
          <a:p>
            <a:r>
              <a:rPr lang="en-US" dirty="0"/>
              <a:t>Societal applications and benefits</a:t>
            </a:r>
          </a:p>
          <a:p>
            <a:pPr lvl="1"/>
            <a:r>
              <a:rPr lang="en-US" dirty="0">
                <a:latin typeface="Arial"/>
                <a:cs typeface="Arial"/>
              </a:rPr>
              <a:t>Medicine, energy, material s</a:t>
            </a:r>
            <a:r>
              <a:rPr lang="en-US" spc="5" dirty="0">
                <a:latin typeface="Arial"/>
                <a:cs typeface="Arial"/>
              </a:rPr>
              <a:t>ciences, </a:t>
            </a:r>
            <a:r>
              <a:rPr lang="en-US" dirty="0">
                <a:latin typeface="Arial"/>
                <a:cs typeface="Arial"/>
              </a:rPr>
              <a:t>environment, workforce development, etc.</a:t>
            </a:r>
          </a:p>
          <a:p>
            <a:pPr lvl="1"/>
            <a:endParaRPr lang="en-US" dirty="0"/>
          </a:p>
        </p:txBody>
      </p:sp>
      <p:sp>
        <p:nvSpPr>
          <p:cNvPr id="3" name="Title 2"/>
          <p:cNvSpPr>
            <a:spLocks noGrp="1"/>
          </p:cNvSpPr>
          <p:nvPr>
            <p:ph type="title"/>
          </p:nvPr>
        </p:nvSpPr>
        <p:spPr>
          <a:xfrm>
            <a:off x="101600" y="72675"/>
            <a:ext cx="11988800" cy="911948"/>
          </a:xfrm>
        </p:spPr>
        <p:txBody>
          <a:bodyPr/>
          <a:lstStyle/>
          <a:p>
            <a:r>
              <a:rPr lang="en-US" dirty="0" smtClean="0"/>
              <a:t>FRIB Addresses Multiple Questions in Nuclear Science Long Range Plan Through Access to Designed Nuclei</a:t>
            </a:r>
            <a:endParaRPr lang="en-US" dirty="0"/>
          </a:p>
        </p:txBody>
      </p:sp>
      <p:pic>
        <p:nvPicPr>
          <p:cNvPr id="6" name="Content Placeholder 5"/>
          <p:cNvPicPr>
            <a:picLocks noChangeAspect="1"/>
          </p:cNvPicPr>
          <p:nvPr/>
        </p:nvPicPr>
        <p:blipFill rotWithShape="1">
          <a:blip r:embed="rId2" cstate="print">
            <a:extLst>
              <a:ext uri="{28A0092B-C50C-407E-A947-70E740481C1C}">
                <a14:useLocalDpi xmlns:a14="http://schemas.microsoft.com/office/drawing/2010/main"/>
              </a:ext>
            </a:extLst>
          </a:blip>
          <a:stretch/>
        </p:blipFill>
        <p:spPr>
          <a:xfrm>
            <a:off x="6192838" y="1385738"/>
            <a:ext cx="5897562" cy="4399262"/>
          </a:xfrm>
          <a:prstGeom prst="rect">
            <a:avLst/>
          </a:prstGeom>
        </p:spPr>
      </p:pic>
      <p:sp>
        <p:nvSpPr>
          <p:cNvPr id="7" name="object 5"/>
          <p:cNvSpPr/>
          <p:nvPr/>
        </p:nvSpPr>
        <p:spPr>
          <a:xfrm>
            <a:off x="147002" y="5170573"/>
            <a:ext cx="620627" cy="62062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61"/>
          </a:p>
        </p:txBody>
      </p:sp>
      <p:sp>
        <p:nvSpPr>
          <p:cNvPr id="8" name="object 6"/>
          <p:cNvSpPr/>
          <p:nvPr/>
        </p:nvSpPr>
        <p:spPr>
          <a:xfrm>
            <a:off x="147003" y="4114800"/>
            <a:ext cx="620627" cy="614326"/>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61"/>
          </a:p>
        </p:txBody>
      </p:sp>
      <p:sp>
        <p:nvSpPr>
          <p:cNvPr id="11" name="object 7"/>
          <p:cNvSpPr/>
          <p:nvPr/>
        </p:nvSpPr>
        <p:spPr>
          <a:xfrm>
            <a:off x="124754" y="2819400"/>
            <a:ext cx="617476" cy="626928"/>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61"/>
          </a:p>
        </p:txBody>
      </p:sp>
      <p:sp>
        <p:nvSpPr>
          <p:cNvPr id="12" name="object 8"/>
          <p:cNvSpPr/>
          <p:nvPr/>
        </p:nvSpPr>
        <p:spPr>
          <a:xfrm>
            <a:off x="101600" y="1219200"/>
            <a:ext cx="620627" cy="604875"/>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61"/>
          </a:p>
        </p:txBody>
      </p:sp>
    </p:spTree>
    <p:extLst>
      <p:ext uri="{BB962C8B-B14F-4D97-AF65-F5344CB8AC3E}">
        <p14:creationId xmlns:p14="http://schemas.microsoft.com/office/powerpoint/2010/main" val="29318561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143000"/>
            <a:ext cx="5486401" cy="4594176"/>
          </a:xfrm>
        </p:spPr>
        <p:txBody>
          <a:bodyPr/>
          <a:lstStyle/>
          <a:p>
            <a:r>
              <a:rPr lang="en-US" sz="2000" dirty="0"/>
              <a:t>Users organized as part of independent FRIB Users Organization (FRIBUO)</a:t>
            </a:r>
          </a:p>
          <a:p>
            <a:pPr lvl="1"/>
            <a:r>
              <a:rPr lang="en-US" sz="1600" dirty="0">
                <a:solidFill>
                  <a:prstClr val="black"/>
                </a:solidFill>
              </a:rPr>
              <a:t>Chartered organization with an elected executive committee </a:t>
            </a:r>
          </a:p>
          <a:p>
            <a:pPr lvl="1"/>
            <a:r>
              <a:rPr lang="en-US" sz="1600" dirty="0"/>
              <a:t>1,800 members (125 U.S. colleges and universities, 13 national laboratories, 53 countries) as of 31 January 2024</a:t>
            </a:r>
          </a:p>
          <a:p>
            <a:pPr lvl="1"/>
            <a:r>
              <a:rPr lang="en-US" sz="1600" dirty="0"/>
              <a:t>21 working groups on instruments</a:t>
            </a:r>
          </a:p>
          <a:p>
            <a:r>
              <a:rPr lang="en-US" sz="2000" dirty="0"/>
              <a:t>Strong interest from user community wanting to </a:t>
            </a:r>
            <a:r>
              <a:rPr lang="en-US" sz="2000" dirty="0" smtClean="0"/>
              <a:t>use FRIB </a:t>
            </a:r>
            <a:r>
              <a:rPr lang="en-US" sz="2000" dirty="0"/>
              <a:t>beams</a:t>
            </a:r>
            <a:endParaRPr lang="en-US" sz="2000" dirty="0">
              <a:solidFill>
                <a:srgbClr val="FF0000"/>
              </a:solidFill>
            </a:endParaRPr>
          </a:p>
          <a:p>
            <a:pPr lvl="1"/>
            <a:r>
              <a:rPr lang="en-US" sz="1600" dirty="0"/>
              <a:t>Users establishing programs for FRIB science</a:t>
            </a:r>
          </a:p>
          <a:p>
            <a:pPr lvl="1"/>
            <a:r>
              <a:rPr lang="en-US" sz="1600" dirty="0"/>
              <a:t>Two PACs run to date</a:t>
            </a:r>
          </a:p>
          <a:p>
            <a:pPr lvl="1"/>
            <a:r>
              <a:rPr lang="en-US" sz="1600" dirty="0"/>
              <a:t>&gt;20,000 </a:t>
            </a:r>
            <a:r>
              <a:rPr lang="en-US" sz="1600" dirty="0" err="1"/>
              <a:t>hrs</a:t>
            </a:r>
            <a:r>
              <a:rPr lang="en-US" sz="1600" dirty="0"/>
              <a:t> of beam-on-target </a:t>
            </a:r>
            <a:r>
              <a:rPr lang="en-US" sz="1600" dirty="0" smtClean="0"/>
              <a:t>requested</a:t>
            </a:r>
          </a:p>
          <a:p>
            <a:r>
              <a:rPr lang="en-US" sz="1800" dirty="0" smtClean="0"/>
              <a:t>Mix of facility-supported experimental equipment and collaboration supported experimental equipment.</a:t>
            </a:r>
            <a:endParaRPr lang="en-US" sz="1800" dirty="0"/>
          </a:p>
        </p:txBody>
      </p:sp>
      <p:sp>
        <p:nvSpPr>
          <p:cNvPr id="3" name="Title 2"/>
          <p:cNvSpPr>
            <a:spLocks noGrp="1"/>
          </p:cNvSpPr>
          <p:nvPr>
            <p:ph type="title"/>
          </p:nvPr>
        </p:nvSpPr>
        <p:spPr>
          <a:xfrm>
            <a:off x="101600" y="72675"/>
            <a:ext cx="11988800" cy="911948"/>
          </a:xfrm>
        </p:spPr>
        <p:txBody>
          <a:bodyPr/>
          <a:lstStyle/>
          <a:p>
            <a:r>
              <a:rPr lang="en-US" dirty="0" smtClean="0"/>
              <a:t>Needs </a:t>
            </a:r>
            <a:r>
              <a:rPr lang="en-US" dirty="0"/>
              <a:t>of Experimental Groups Depends Greatly on Experimental Collaboration</a:t>
            </a:r>
          </a:p>
        </p:txBody>
      </p:sp>
      <p:pic>
        <p:nvPicPr>
          <p:cNvPr id="10" name="Picture 9">
            <a:extLst>
              <a:ext uri="{FF2B5EF4-FFF2-40B4-BE49-F238E27FC236}">
                <a16:creationId xmlns:a16="http://schemas.microsoft.com/office/drawing/2014/main" id="{62D0CB5E-39CA-67E5-93E3-85F31233B05B}"/>
              </a:ext>
            </a:extLst>
          </p:cNvPr>
          <p:cNvPicPr>
            <a:picLocks noChangeAspect="1"/>
          </p:cNvPicPr>
          <p:nvPr/>
        </p:nvPicPr>
        <p:blipFill rotWithShape="1">
          <a:blip r:embed="rId2"/>
          <a:srcRect l="3447"/>
          <a:stretch/>
        </p:blipFill>
        <p:spPr>
          <a:xfrm>
            <a:off x="9250682" y="1752600"/>
            <a:ext cx="2896096" cy="2362200"/>
          </a:xfrm>
          <a:prstGeom prst="rect">
            <a:avLst/>
          </a:prstGeom>
        </p:spPr>
      </p:pic>
      <p:pic>
        <p:nvPicPr>
          <p:cNvPr id="13" name="Picture 12" descr="C:\Users\bollen\Desktop\S&amp;T movies\20210825_154925.jpg"/>
          <p:cNvPicPr/>
          <p:nvPr/>
        </p:nvPicPr>
        <p:blipFill rotWithShape="1">
          <a:blip r:embed="rId3" cstate="print">
            <a:extLst>
              <a:ext uri="{28A0092B-C50C-407E-A947-70E740481C1C}">
                <a14:useLocalDpi xmlns:a14="http://schemas.microsoft.com/office/drawing/2010/main" val="0"/>
              </a:ext>
            </a:extLst>
          </a:blip>
          <a:srcRect l="20277" r="12514"/>
          <a:stretch/>
        </p:blipFill>
        <p:spPr bwMode="auto">
          <a:xfrm>
            <a:off x="5438725" y="3786474"/>
            <a:ext cx="1421728" cy="1586372"/>
          </a:xfrm>
          <a:prstGeom prst="rect">
            <a:avLst/>
          </a:prstGeom>
          <a:ln w="28575">
            <a:solidFill>
              <a:schemeClr val="bg1">
                <a:lumMod val="85000"/>
              </a:schemeClr>
            </a:solidFill>
          </a:ln>
        </p:spPr>
      </p:pic>
      <p:grpSp>
        <p:nvGrpSpPr>
          <p:cNvPr id="14" name="Group 11"/>
          <p:cNvGrpSpPr>
            <a:grpSpLocks/>
          </p:cNvGrpSpPr>
          <p:nvPr/>
        </p:nvGrpSpPr>
        <p:grpSpPr bwMode="auto">
          <a:xfrm>
            <a:off x="7239000" y="2492197"/>
            <a:ext cx="1714500" cy="1636790"/>
            <a:chOff x="604947" y="1447799"/>
            <a:chExt cx="4038743" cy="3916311"/>
          </a:xfrm>
        </p:grpSpPr>
        <p:pic>
          <p:nvPicPr>
            <p:cNvPr id="15" name="Picture 10" descr="http://www.nscl.msu.edu/~gretina/photo/20120615/full/31.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4947" y="1447799"/>
              <a:ext cx="4038743" cy="3916311"/>
            </a:xfrm>
            <a:prstGeom prst="rect">
              <a:avLst/>
            </a:prstGeom>
            <a:ln w="28575">
              <a:solidFill>
                <a:schemeClr val="bg1">
                  <a:lumMod val="85000"/>
                </a:schemeClr>
              </a:solidFill>
            </a:ln>
          </p:spPr>
        </p:pic>
        <p:pic>
          <p:nvPicPr>
            <p:cNvPr id="16" name="Picture 5" descr="Gretina_7-w_atom-KF_copy"/>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05561" y="1546283"/>
              <a:ext cx="761950" cy="761999"/>
            </a:xfrm>
            <a:prstGeom prst="rect">
              <a:avLst/>
            </a:prstGeom>
            <a:ln w="28575">
              <a:solidFill>
                <a:schemeClr val="bg1">
                  <a:lumMod val="85000"/>
                </a:schemeClr>
              </a:solidFill>
            </a:ln>
          </p:spPr>
        </p:pic>
      </p:gr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9500" y="4343400"/>
            <a:ext cx="2806551" cy="1676914"/>
          </a:xfrm>
          <a:prstGeom prst="rect">
            <a:avLst/>
          </a:prstGeom>
          <a:ln w="28575">
            <a:solidFill>
              <a:schemeClr val="bg1">
                <a:lumMod val="85000"/>
              </a:schemeClr>
            </a:solidFill>
          </a:ln>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4200" y="4455595"/>
            <a:ext cx="2179757" cy="1568588"/>
          </a:xfrm>
          <a:prstGeom prst="rect">
            <a:avLst/>
          </a:prstGeom>
          <a:ln w="28575">
            <a:solidFill>
              <a:schemeClr val="bg1">
                <a:lumMod val="85000"/>
              </a:schemeClr>
            </a:solidFill>
          </a:ln>
        </p:spPr>
      </p:pic>
      <p:sp>
        <p:nvSpPr>
          <p:cNvPr id="19" name="Rectangle 18"/>
          <p:cNvSpPr/>
          <p:nvPr/>
        </p:nvSpPr>
        <p:spPr>
          <a:xfrm>
            <a:off x="7942922" y="3505045"/>
            <a:ext cx="1210588" cy="369332"/>
          </a:xfrm>
          <a:prstGeom prst="rect">
            <a:avLst/>
          </a:prstGeom>
        </p:spPr>
        <p:txBody>
          <a:bodyPr wrap="none">
            <a:spAutoFit/>
          </a:bodyPr>
          <a:lstStyle/>
          <a:p>
            <a:r>
              <a:rPr lang="en-US" dirty="0" smtClean="0">
                <a:solidFill>
                  <a:schemeClr val="bg1"/>
                </a:solidFill>
              </a:rPr>
              <a:t>GRETINA</a:t>
            </a:r>
            <a:endParaRPr lang="en-US" dirty="0">
              <a:solidFill>
                <a:schemeClr val="bg1"/>
              </a:solidFill>
            </a:endParaRPr>
          </a:p>
        </p:txBody>
      </p:sp>
      <p:pic>
        <p:nvPicPr>
          <p:cNvPr id="20" name="Picture 19">
            <a:extLst>
              <a:ext uri="{FF2B5EF4-FFF2-40B4-BE49-F238E27FC236}">
                <a16:creationId xmlns:a16="http://schemas.microsoft.com/office/drawing/2014/main" id="{EED44F2C-4BE7-D84C-8C1C-02F7DE5B419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858000" y="1431830"/>
            <a:ext cx="2391149" cy="1049540"/>
          </a:xfrm>
          <a:prstGeom prst="rect">
            <a:avLst/>
          </a:prstGeom>
          <a:ln w="28575">
            <a:noFill/>
          </a:ln>
        </p:spPr>
      </p:pic>
      <p:sp>
        <p:nvSpPr>
          <p:cNvPr id="21" name="Rectangle 20"/>
          <p:cNvSpPr/>
          <p:nvPr/>
        </p:nvSpPr>
        <p:spPr>
          <a:xfrm>
            <a:off x="11552127" y="4343399"/>
            <a:ext cx="723275" cy="369332"/>
          </a:xfrm>
          <a:prstGeom prst="rect">
            <a:avLst/>
          </a:prstGeom>
        </p:spPr>
        <p:txBody>
          <a:bodyPr wrap="none">
            <a:spAutoFit/>
          </a:bodyPr>
          <a:lstStyle/>
          <a:p>
            <a:r>
              <a:rPr lang="en-US" dirty="0" smtClean="0">
                <a:solidFill>
                  <a:schemeClr val="bg1"/>
                </a:solidFill>
              </a:rPr>
              <a:t>S800</a:t>
            </a:r>
            <a:endParaRPr lang="en-US" dirty="0">
              <a:solidFill>
                <a:schemeClr val="bg1"/>
              </a:solidFill>
            </a:endParaRPr>
          </a:p>
        </p:txBody>
      </p:sp>
      <p:sp>
        <p:nvSpPr>
          <p:cNvPr id="22" name="Rectangle 21"/>
          <p:cNvSpPr/>
          <p:nvPr/>
        </p:nvSpPr>
        <p:spPr>
          <a:xfrm>
            <a:off x="5801094" y="5009929"/>
            <a:ext cx="1184940" cy="369332"/>
          </a:xfrm>
          <a:prstGeom prst="rect">
            <a:avLst/>
          </a:prstGeom>
        </p:spPr>
        <p:txBody>
          <a:bodyPr wrap="none">
            <a:spAutoFit/>
          </a:bodyPr>
          <a:lstStyle/>
          <a:p>
            <a:r>
              <a:rPr lang="en-US" dirty="0" smtClean="0">
                <a:solidFill>
                  <a:schemeClr val="bg1"/>
                </a:solidFill>
              </a:rPr>
              <a:t>SOLARIS</a:t>
            </a:r>
            <a:endParaRPr lang="en-US" dirty="0">
              <a:solidFill>
                <a:schemeClr val="bg1"/>
              </a:solidFill>
            </a:endParaRPr>
          </a:p>
        </p:txBody>
      </p:sp>
      <p:sp>
        <p:nvSpPr>
          <p:cNvPr id="23" name="Rectangle 22"/>
          <p:cNvSpPr/>
          <p:nvPr/>
        </p:nvSpPr>
        <p:spPr>
          <a:xfrm>
            <a:off x="6985126" y="5384030"/>
            <a:ext cx="1454244" cy="369332"/>
          </a:xfrm>
          <a:prstGeom prst="rect">
            <a:avLst/>
          </a:prstGeom>
        </p:spPr>
        <p:txBody>
          <a:bodyPr wrap="none">
            <a:spAutoFit/>
          </a:bodyPr>
          <a:lstStyle/>
          <a:p>
            <a:r>
              <a:rPr lang="en-US" dirty="0" smtClean="0">
                <a:solidFill>
                  <a:schemeClr val="bg1"/>
                </a:solidFill>
              </a:rPr>
              <a:t>MONA-LISA</a:t>
            </a:r>
            <a:endParaRPr lang="en-US" dirty="0">
              <a:solidFill>
                <a:schemeClr val="bg1"/>
              </a:solidFill>
            </a:endParaRPr>
          </a:p>
        </p:txBody>
      </p:sp>
      <p:sp>
        <p:nvSpPr>
          <p:cNvPr id="24" name="Rectangle 23"/>
          <p:cNvSpPr/>
          <p:nvPr/>
        </p:nvSpPr>
        <p:spPr>
          <a:xfrm>
            <a:off x="8266505" y="1030069"/>
            <a:ext cx="1106095" cy="646331"/>
          </a:xfrm>
          <a:prstGeom prst="rect">
            <a:avLst/>
          </a:prstGeom>
        </p:spPr>
        <p:txBody>
          <a:bodyPr wrap="square">
            <a:spAutoFit/>
          </a:bodyPr>
          <a:lstStyle/>
          <a:p>
            <a:r>
              <a:rPr lang="en-US" dirty="0" smtClean="0"/>
              <a:t>GRETA</a:t>
            </a:r>
          </a:p>
          <a:p>
            <a:r>
              <a:rPr lang="en-US" dirty="0" smtClean="0"/>
              <a:t>&gt; 2025</a:t>
            </a:r>
            <a:endParaRPr lang="en-US" dirty="0"/>
          </a:p>
        </p:txBody>
      </p:sp>
    </p:spTree>
    <p:extLst>
      <p:ext uri="{BB962C8B-B14F-4D97-AF65-F5344CB8AC3E}">
        <p14:creationId xmlns:p14="http://schemas.microsoft.com/office/powerpoint/2010/main" val="19517472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143000"/>
            <a:ext cx="5486401" cy="4594176"/>
          </a:xfrm>
        </p:spPr>
        <p:txBody>
          <a:bodyPr/>
          <a:lstStyle/>
          <a:p>
            <a:r>
              <a:rPr lang="en-US" sz="2000" dirty="0" smtClean="0"/>
              <a:t>Three energy regimes for beam delivery</a:t>
            </a:r>
          </a:p>
          <a:p>
            <a:pPr lvl="1"/>
            <a:r>
              <a:rPr lang="en-US" sz="1600" dirty="0" smtClean="0"/>
              <a:t>Fast (~200 </a:t>
            </a:r>
            <a:r>
              <a:rPr lang="en-US" sz="1600" dirty="0" err="1" smtClean="0"/>
              <a:t>Gev</a:t>
            </a:r>
            <a:r>
              <a:rPr lang="en-US" sz="1600" dirty="0" smtClean="0"/>
              <a:t>/u)</a:t>
            </a:r>
          </a:p>
          <a:p>
            <a:pPr lvl="1"/>
            <a:r>
              <a:rPr lang="en-US" sz="1600" dirty="0" smtClean="0"/>
              <a:t>Stopped (thermal)</a:t>
            </a:r>
          </a:p>
          <a:p>
            <a:pPr lvl="1"/>
            <a:r>
              <a:rPr lang="en-US" sz="1600" dirty="0" smtClean="0"/>
              <a:t>Reaccelerated (~3-12 MeV/u)</a:t>
            </a:r>
            <a:endParaRPr lang="en-US" sz="1800" dirty="0" smtClean="0"/>
          </a:p>
          <a:p>
            <a:r>
              <a:rPr lang="en-US" sz="2000" dirty="0" smtClean="0"/>
              <a:t>Experiments </a:t>
            </a:r>
            <a:r>
              <a:rPr lang="en-US" sz="2000" dirty="0"/>
              <a:t>Request Approximately</a:t>
            </a:r>
          </a:p>
          <a:p>
            <a:pPr lvl="1"/>
            <a:r>
              <a:rPr lang="en-US" sz="1600" dirty="0"/>
              <a:t>One week beam time</a:t>
            </a:r>
          </a:p>
          <a:p>
            <a:pPr lvl="1"/>
            <a:r>
              <a:rPr lang="en-US" sz="1600" dirty="0"/>
              <a:t>Data sizes range widely 2GB – 70 TB (avg. 4 TB</a:t>
            </a:r>
            <a:r>
              <a:rPr lang="en-US" sz="1600" dirty="0" smtClean="0"/>
              <a:t>)</a:t>
            </a:r>
          </a:p>
          <a:p>
            <a:pPr lvl="1"/>
            <a:r>
              <a:rPr lang="en-US" sz="1600" dirty="0" smtClean="0"/>
              <a:t>New isotopes for each experiment</a:t>
            </a:r>
          </a:p>
          <a:p>
            <a:r>
              <a:rPr lang="en-US" sz="2000" dirty="0" smtClean="0"/>
              <a:t>Few permanent experimental installations</a:t>
            </a:r>
            <a:endParaRPr lang="en-US" sz="2000" dirty="0"/>
          </a:p>
          <a:p>
            <a:pPr lvl="1"/>
            <a:r>
              <a:rPr lang="en-US" sz="1600" dirty="0"/>
              <a:t>Setup time on order of weeks</a:t>
            </a:r>
          </a:p>
          <a:p>
            <a:pPr lvl="1"/>
            <a:r>
              <a:rPr lang="en-US" sz="1600" dirty="0"/>
              <a:t>Take down times on order of </a:t>
            </a:r>
            <a:r>
              <a:rPr lang="en-US" sz="1600" dirty="0" smtClean="0"/>
              <a:t>                                  weeks</a:t>
            </a:r>
            <a:endParaRPr lang="en-US" sz="1600" dirty="0"/>
          </a:p>
        </p:txBody>
      </p:sp>
      <p:sp>
        <p:nvSpPr>
          <p:cNvPr id="3" name="Title 2"/>
          <p:cNvSpPr>
            <a:spLocks noGrp="1"/>
          </p:cNvSpPr>
          <p:nvPr>
            <p:ph type="title"/>
          </p:nvPr>
        </p:nvSpPr>
        <p:spPr>
          <a:xfrm>
            <a:off x="101600" y="72675"/>
            <a:ext cx="11988800" cy="911948"/>
          </a:xfrm>
        </p:spPr>
        <p:txBody>
          <a:bodyPr/>
          <a:lstStyle/>
          <a:p>
            <a:r>
              <a:rPr lang="en-US" dirty="0"/>
              <a:t>Typical Experimental Program Involves Frequent Changes of Facility-Delivered Isotopes and Experimental </a:t>
            </a:r>
            <a:r>
              <a:rPr lang="en-US" dirty="0" smtClean="0"/>
              <a:t>Equipment</a:t>
            </a:r>
            <a:endParaRPr lang="en-US" dirty="0"/>
          </a:p>
        </p:txBody>
      </p:sp>
      <p:grpSp>
        <p:nvGrpSpPr>
          <p:cNvPr id="5" name="Group 4">
            <a:extLst>
              <a:ext uri="{FF2B5EF4-FFF2-40B4-BE49-F238E27FC236}">
                <a16:creationId xmlns:a16="http://schemas.microsoft.com/office/drawing/2014/main" id="{CCFBC4FD-B521-F94D-A2F8-315C52E990A9}"/>
              </a:ext>
            </a:extLst>
          </p:cNvPr>
          <p:cNvGrpSpPr/>
          <p:nvPr/>
        </p:nvGrpSpPr>
        <p:grpSpPr>
          <a:xfrm>
            <a:off x="6109885" y="2419878"/>
            <a:ext cx="3200400" cy="2013976"/>
            <a:chOff x="2971800" y="2438400"/>
            <a:chExt cx="3200400" cy="2013976"/>
          </a:xfrm>
          <a:solidFill>
            <a:schemeClr val="accent6">
              <a:lumMod val="20000"/>
              <a:lumOff val="80000"/>
            </a:schemeClr>
          </a:solidFill>
        </p:grpSpPr>
        <p:sp>
          <p:nvSpPr>
            <p:cNvPr id="6" name="Rectangle 5">
              <a:extLst>
                <a:ext uri="{FF2B5EF4-FFF2-40B4-BE49-F238E27FC236}">
                  <a16:creationId xmlns:a16="http://schemas.microsoft.com/office/drawing/2014/main" id="{72F309F6-942C-3140-937F-35EBA796B64E}"/>
                </a:ext>
              </a:extLst>
            </p:cNvPr>
            <p:cNvSpPr/>
            <p:nvPr/>
          </p:nvSpPr>
          <p:spPr>
            <a:xfrm>
              <a:off x="2971800" y="3918976"/>
              <a:ext cx="3200400" cy="5334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5FF067-473D-9648-90BA-AF0E94F12F73}"/>
                </a:ext>
              </a:extLst>
            </p:cNvPr>
            <p:cNvSpPr/>
            <p:nvPr/>
          </p:nvSpPr>
          <p:spPr>
            <a:xfrm>
              <a:off x="5334001" y="2438400"/>
              <a:ext cx="838199" cy="174278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92A42DE8-6A5C-E445-AA12-BC431016499B}"/>
              </a:ext>
            </a:extLst>
          </p:cNvPr>
          <p:cNvSpPr/>
          <p:nvPr/>
        </p:nvSpPr>
        <p:spPr>
          <a:xfrm>
            <a:off x="9310285" y="2419878"/>
            <a:ext cx="2362200" cy="1742782"/>
          </a:xfrm>
          <a:prstGeom prst="rect">
            <a:avLst/>
          </a:prstGeom>
          <a:solidFill>
            <a:srgbClr val="D9EC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48934FF-9B83-8746-BBCE-5137F88AC9AC}"/>
              </a:ext>
            </a:extLst>
          </p:cNvPr>
          <p:cNvSpPr/>
          <p:nvPr/>
        </p:nvSpPr>
        <p:spPr>
          <a:xfrm>
            <a:off x="5652686" y="4433393"/>
            <a:ext cx="3224662" cy="725470"/>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D93BD0D-BDD2-314E-8CAB-EB691D0A0B0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45104" y="2343678"/>
            <a:ext cx="8915966" cy="3676122"/>
          </a:xfrm>
          <a:prstGeom prst="rect">
            <a:avLst/>
          </a:prstGeom>
        </p:spPr>
      </p:pic>
      <p:sp>
        <p:nvSpPr>
          <p:cNvPr id="11" name="TextBox 10">
            <a:extLst>
              <a:ext uri="{FF2B5EF4-FFF2-40B4-BE49-F238E27FC236}">
                <a16:creationId xmlns:a16="http://schemas.microsoft.com/office/drawing/2014/main" id="{6E393F13-72A6-4541-814F-415AD5C65479}"/>
              </a:ext>
            </a:extLst>
          </p:cNvPr>
          <p:cNvSpPr txBox="1"/>
          <p:nvPr/>
        </p:nvSpPr>
        <p:spPr>
          <a:xfrm>
            <a:off x="8394782" y="1932679"/>
            <a:ext cx="899605" cy="523220"/>
          </a:xfrm>
          <a:prstGeom prst="rect">
            <a:avLst/>
          </a:prstGeom>
          <a:noFill/>
        </p:spPr>
        <p:txBody>
          <a:bodyPr wrap="none" rtlCol="0">
            <a:spAutoFit/>
          </a:bodyPr>
          <a:lstStyle/>
          <a:p>
            <a:r>
              <a:rPr lang="en-US" sz="1400" b="1" dirty="0"/>
              <a:t>Stopped</a:t>
            </a:r>
          </a:p>
          <a:p>
            <a:r>
              <a:rPr lang="en-US" sz="1400" b="1" dirty="0"/>
              <a:t>Beams</a:t>
            </a:r>
          </a:p>
        </p:txBody>
      </p:sp>
      <p:sp>
        <p:nvSpPr>
          <p:cNvPr id="12" name="TextBox 11">
            <a:extLst>
              <a:ext uri="{FF2B5EF4-FFF2-40B4-BE49-F238E27FC236}">
                <a16:creationId xmlns:a16="http://schemas.microsoft.com/office/drawing/2014/main" id="{B53FE85B-C8B0-3045-B9CB-5BE22569DDD3}"/>
              </a:ext>
            </a:extLst>
          </p:cNvPr>
          <p:cNvSpPr txBox="1"/>
          <p:nvPr/>
        </p:nvSpPr>
        <p:spPr>
          <a:xfrm>
            <a:off x="9601199" y="4371093"/>
            <a:ext cx="2590801" cy="307777"/>
          </a:xfrm>
          <a:prstGeom prst="rect">
            <a:avLst/>
          </a:prstGeom>
          <a:noFill/>
        </p:spPr>
        <p:txBody>
          <a:bodyPr wrap="square" rtlCol="0">
            <a:spAutoFit/>
          </a:bodyPr>
          <a:lstStyle/>
          <a:p>
            <a:r>
              <a:rPr lang="en-US" sz="1400" b="1" dirty="0">
                <a:solidFill>
                  <a:schemeClr val="accent3">
                    <a:lumMod val="60000"/>
                    <a:lumOff val="40000"/>
                  </a:schemeClr>
                </a:solidFill>
              </a:rPr>
              <a:t>Reaccelerated Beams</a:t>
            </a:r>
          </a:p>
        </p:txBody>
      </p:sp>
      <p:sp>
        <p:nvSpPr>
          <p:cNvPr id="13" name="TextBox 12">
            <a:extLst>
              <a:ext uri="{FF2B5EF4-FFF2-40B4-BE49-F238E27FC236}">
                <a16:creationId xmlns:a16="http://schemas.microsoft.com/office/drawing/2014/main" id="{98C93207-6983-4A44-A7A6-CA5C5FFDBA93}"/>
              </a:ext>
            </a:extLst>
          </p:cNvPr>
          <p:cNvSpPr txBox="1"/>
          <p:nvPr/>
        </p:nvSpPr>
        <p:spPr>
          <a:xfrm>
            <a:off x="8818082" y="4534138"/>
            <a:ext cx="2590801" cy="523220"/>
          </a:xfrm>
          <a:prstGeom prst="rect">
            <a:avLst/>
          </a:prstGeom>
          <a:noFill/>
        </p:spPr>
        <p:txBody>
          <a:bodyPr wrap="square" rtlCol="0">
            <a:spAutoFit/>
          </a:bodyPr>
          <a:lstStyle/>
          <a:p>
            <a:r>
              <a:rPr lang="en-US" sz="1400" b="1" dirty="0">
                <a:solidFill>
                  <a:schemeClr val="accent4"/>
                </a:solidFill>
              </a:rPr>
              <a:t>Fast </a:t>
            </a:r>
            <a:br>
              <a:rPr lang="en-US" sz="1400" b="1" dirty="0">
                <a:solidFill>
                  <a:schemeClr val="accent4"/>
                </a:solidFill>
              </a:rPr>
            </a:br>
            <a:r>
              <a:rPr lang="en-US" sz="1400" b="1" dirty="0">
                <a:solidFill>
                  <a:schemeClr val="accent4"/>
                </a:solidFill>
              </a:rPr>
              <a:t>Beams</a:t>
            </a:r>
          </a:p>
        </p:txBody>
      </p:sp>
      <p:sp>
        <p:nvSpPr>
          <p:cNvPr id="14" name="TextBox 13">
            <a:extLst>
              <a:ext uri="{FF2B5EF4-FFF2-40B4-BE49-F238E27FC236}">
                <a16:creationId xmlns:a16="http://schemas.microsoft.com/office/drawing/2014/main" id="{F758C244-F0FE-BE4A-AFED-5E9EF9BB9BBD}"/>
              </a:ext>
            </a:extLst>
          </p:cNvPr>
          <p:cNvSpPr txBox="1"/>
          <p:nvPr/>
        </p:nvSpPr>
        <p:spPr>
          <a:xfrm>
            <a:off x="9773613" y="4183225"/>
            <a:ext cx="575799" cy="276999"/>
          </a:xfrm>
          <a:prstGeom prst="rect">
            <a:avLst/>
          </a:prstGeom>
          <a:noFill/>
        </p:spPr>
        <p:txBody>
          <a:bodyPr wrap="none" rtlCol="0">
            <a:spAutoFit/>
          </a:bodyPr>
          <a:lstStyle/>
          <a:p>
            <a:r>
              <a:rPr lang="en-US" sz="1200" b="1" dirty="0">
                <a:solidFill>
                  <a:schemeClr val="accent3">
                    <a:lumMod val="75000"/>
                  </a:schemeClr>
                </a:solidFill>
              </a:rPr>
              <a:t>ReA3</a:t>
            </a:r>
          </a:p>
        </p:txBody>
      </p:sp>
      <p:sp>
        <p:nvSpPr>
          <p:cNvPr id="15" name="TextBox 14">
            <a:extLst>
              <a:ext uri="{FF2B5EF4-FFF2-40B4-BE49-F238E27FC236}">
                <a16:creationId xmlns:a16="http://schemas.microsoft.com/office/drawing/2014/main" id="{396A2957-C045-5440-BCED-D37635563770}"/>
              </a:ext>
            </a:extLst>
          </p:cNvPr>
          <p:cNvSpPr txBox="1"/>
          <p:nvPr/>
        </p:nvSpPr>
        <p:spPr>
          <a:xfrm>
            <a:off x="10777477" y="4183225"/>
            <a:ext cx="575799" cy="276999"/>
          </a:xfrm>
          <a:prstGeom prst="rect">
            <a:avLst/>
          </a:prstGeom>
          <a:noFill/>
        </p:spPr>
        <p:txBody>
          <a:bodyPr wrap="none" rtlCol="0">
            <a:spAutoFit/>
          </a:bodyPr>
          <a:lstStyle/>
          <a:p>
            <a:r>
              <a:rPr lang="en-US" sz="1200" b="1" dirty="0">
                <a:solidFill>
                  <a:schemeClr val="accent3">
                    <a:lumMod val="75000"/>
                  </a:schemeClr>
                </a:solidFill>
              </a:rPr>
              <a:t>ReA6</a:t>
            </a:r>
          </a:p>
        </p:txBody>
      </p:sp>
      <p:sp>
        <p:nvSpPr>
          <p:cNvPr id="16" name="TextBox 15">
            <a:extLst>
              <a:ext uri="{FF2B5EF4-FFF2-40B4-BE49-F238E27FC236}">
                <a16:creationId xmlns:a16="http://schemas.microsoft.com/office/drawing/2014/main" id="{F4F596C9-97F7-894B-8211-9A6F0D69C6E4}"/>
              </a:ext>
            </a:extLst>
          </p:cNvPr>
          <p:cNvSpPr txBox="1"/>
          <p:nvPr/>
        </p:nvSpPr>
        <p:spPr>
          <a:xfrm>
            <a:off x="9687479" y="2781880"/>
            <a:ext cx="681597" cy="261610"/>
          </a:xfrm>
          <a:prstGeom prst="rect">
            <a:avLst/>
          </a:prstGeom>
          <a:noFill/>
        </p:spPr>
        <p:txBody>
          <a:bodyPr wrap="none" rtlCol="0">
            <a:spAutoFit/>
          </a:bodyPr>
          <a:lstStyle/>
          <a:p>
            <a:r>
              <a:rPr lang="en-US" sz="1100" b="1" dirty="0"/>
              <a:t>SECAR</a:t>
            </a:r>
          </a:p>
        </p:txBody>
      </p:sp>
      <p:sp>
        <p:nvSpPr>
          <p:cNvPr id="17" name="TextBox 16">
            <a:extLst>
              <a:ext uri="{FF2B5EF4-FFF2-40B4-BE49-F238E27FC236}">
                <a16:creationId xmlns:a16="http://schemas.microsoft.com/office/drawing/2014/main" id="{7995786F-B7A8-C24D-9159-9A9E3BB690C0}"/>
              </a:ext>
            </a:extLst>
          </p:cNvPr>
          <p:cNvSpPr txBox="1"/>
          <p:nvPr/>
        </p:nvSpPr>
        <p:spPr>
          <a:xfrm>
            <a:off x="10801048" y="2781880"/>
            <a:ext cx="813043" cy="261610"/>
          </a:xfrm>
          <a:prstGeom prst="rect">
            <a:avLst/>
          </a:prstGeom>
          <a:noFill/>
        </p:spPr>
        <p:txBody>
          <a:bodyPr wrap="none" rtlCol="0">
            <a:spAutoFit/>
          </a:bodyPr>
          <a:lstStyle/>
          <a:p>
            <a:r>
              <a:rPr lang="en-US" sz="1100" b="1" dirty="0"/>
              <a:t>SOLARIS</a:t>
            </a:r>
          </a:p>
        </p:txBody>
      </p:sp>
      <p:sp>
        <p:nvSpPr>
          <p:cNvPr id="18" name="TextBox 17">
            <a:extLst>
              <a:ext uri="{FF2B5EF4-FFF2-40B4-BE49-F238E27FC236}">
                <a16:creationId xmlns:a16="http://schemas.microsoft.com/office/drawing/2014/main" id="{A819C287-A2F6-2F4A-93CF-3829BC4DD060}"/>
              </a:ext>
            </a:extLst>
          </p:cNvPr>
          <p:cNvSpPr txBox="1"/>
          <p:nvPr/>
        </p:nvSpPr>
        <p:spPr>
          <a:xfrm>
            <a:off x="8472087" y="3156731"/>
            <a:ext cx="782587" cy="261610"/>
          </a:xfrm>
          <a:prstGeom prst="rect">
            <a:avLst/>
          </a:prstGeom>
          <a:noFill/>
        </p:spPr>
        <p:txBody>
          <a:bodyPr wrap="none" rtlCol="0">
            <a:spAutoFit/>
          </a:bodyPr>
          <a:lstStyle/>
          <a:p>
            <a:r>
              <a:rPr lang="en-US" sz="1050" b="1" dirty="0"/>
              <a:t>BECOLA</a:t>
            </a:r>
          </a:p>
        </p:txBody>
      </p:sp>
      <p:sp>
        <p:nvSpPr>
          <p:cNvPr id="19" name="TextBox 18">
            <a:extLst>
              <a:ext uri="{FF2B5EF4-FFF2-40B4-BE49-F238E27FC236}">
                <a16:creationId xmlns:a16="http://schemas.microsoft.com/office/drawing/2014/main" id="{2868C54C-28D9-2C40-925C-38A60B23CF4D}"/>
              </a:ext>
            </a:extLst>
          </p:cNvPr>
          <p:cNvSpPr txBox="1"/>
          <p:nvPr/>
        </p:nvSpPr>
        <p:spPr>
          <a:xfrm>
            <a:off x="8556488" y="3571696"/>
            <a:ext cx="593432" cy="261610"/>
          </a:xfrm>
          <a:prstGeom prst="rect">
            <a:avLst/>
          </a:prstGeom>
          <a:noFill/>
        </p:spPr>
        <p:txBody>
          <a:bodyPr wrap="none" rtlCol="0">
            <a:spAutoFit/>
          </a:bodyPr>
          <a:lstStyle/>
          <a:p>
            <a:r>
              <a:rPr lang="en-US" sz="1050" b="1" dirty="0"/>
              <a:t>LEBIT</a:t>
            </a:r>
          </a:p>
        </p:txBody>
      </p:sp>
      <p:sp>
        <p:nvSpPr>
          <p:cNvPr id="20" name="TextBox 19">
            <a:extLst>
              <a:ext uri="{FF2B5EF4-FFF2-40B4-BE49-F238E27FC236}">
                <a16:creationId xmlns:a16="http://schemas.microsoft.com/office/drawing/2014/main" id="{FD690C21-2FC9-7940-A820-86CCB58397F6}"/>
              </a:ext>
            </a:extLst>
          </p:cNvPr>
          <p:cNvSpPr txBox="1"/>
          <p:nvPr/>
        </p:nvSpPr>
        <p:spPr>
          <a:xfrm>
            <a:off x="7360480" y="3617499"/>
            <a:ext cx="1023037" cy="261610"/>
          </a:xfrm>
          <a:prstGeom prst="rect">
            <a:avLst/>
          </a:prstGeom>
          <a:noFill/>
        </p:spPr>
        <p:txBody>
          <a:bodyPr wrap="none" rtlCol="0">
            <a:spAutoFit/>
          </a:bodyPr>
          <a:lstStyle/>
          <a:p>
            <a:r>
              <a:rPr lang="en-US" sz="1100" b="1" dirty="0"/>
              <a:t>Gas Stopper</a:t>
            </a:r>
          </a:p>
        </p:txBody>
      </p:sp>
      <p:sp>
        <p:nvSpPr>
          <p:cNvPr id="21" name="TextBox 20">
            <a:extLst>
              <a:ext uri="{FF2B5EF4-FFF2-40B4-BE49-F238E27FC236}">
                <a16:creationId xmlns:a16="http://schemas.microsoft.com/office/drawing/2014/main" id="{3E637D1F-1403-4E43-BA82-DB23C54C01F8}"/>
              </a:ext>
            </a:extLst>
          </p:cNvPr>
          <p:cNvSpPr txBox="1"/>
          <p:nvPr/>
        </p:nvSpPr>
        <p:spPr>
          <a:xfrm>
            <a:off x="5932490" y="3617499"/>
            <a:ext cx="1415772" cy="261610"/>
          </a:xfrm>
          <a:prstGeom prst="rect">
            <a:avLst/>
          </a:prstGeom>
          <a:noFill/>
        </p:spPr>
        <p:txBody>
          <a:bodyPr wrap="none" rtlCol="0">
            <a:spAutoFit/>
          </a:bodyPr>
          <a:lstStyle/>
          <a:p>
            <a:r>
              <a:rPr lang="en-US" sz="1100" b="1" dirty="0"/>
              <a:t>Cyclotron Stopper</a:t>
            </a:r>
          </a:p>
        </p:txBody>
      </p:sp>
      <p:sp>
        <p:nvSpPr>
          <p:cNvPr id="22" name="TextBox 21">
            <a:extLst>
              <a:ext uri="{FF2B5EF4-FFF2-40B4-BE49-F238E27FC236}">
                <a16:creationId xmlns:a16="http://schemas.microsoft.com/office/drawing/2014/main" id="{70D1020E-C968-D143-A4DF-451C4FD0F0FA}"/>
              </a:ext>
            </a:extLst>
          </p:cNvPr>
          <p:cNvSpPr txBox="1"/>
          <p:nvPr/>
        </p:nvSpPr>
        <p:spPr>
          <a:xfrm>
            <a:off x="8123673" y="4535813"/>
            <a:ext cx="500457" cy="361637"/>
          </a:xfrm>
          <a:prstGeom prst="rect">
            <a:avLst/>
          </a:prstGeom>
          <a:noFill/>
        </p:spPr>
        <p:txBody>
          <a:bodyPr wrap="none" rtlCol="0">
            <a:spAutoFit/>
          </a:bodyPr>
          <a:lstStyle/>
          <a:p>
            <a:pPr algn="ctr"/>
            <a:r>
              <a:rPr lang="en-US" sz="1050" b="1" dirty="0"/>
              <a:t>S800</a:t>
            </a:r>
          </a:p>
          <a:p>
            <a:pPr algn="ctr"/>
            <a:r>
              <a:rPr lang="en-US" sz="700" b="1" dirty="0" err="1"/>
              <a:t>Gretina</a:t>
            </a:r>
            <a:endParaRPr lang="en-US" sz="700" b="1" dirty="0"/>
          </a:p>
        </p:txBody>
      </p:sp>
      <p:sp>
        <p:nvSpPr>
          <p:cNvPr id="23" name="TextBox 22">
            <a:extLst>
              <a:ext uri="{FF2B5EF4-FFF2-40B4-BE49-F238E27FC236}">
                <a16:creationId xmlns:a16="http://schemas.microsoft.com/office/drawing/2014/main" id="{14CA8772-FD56-2D45-815B-B9995ED960D0}"/>
              </a:ext>
            </a:extLst>
          </p:cNvPr>
          <p:cNvSpPr txBox="1"/>
          <p:nvPr/>
        </p:nvSpPr>
        <p:spPr>
          <a:xfrm>
            <a:off x="5687070" y="4643533"/>
            <a:ext cx="490840" cy="253916"/>
          </a:xfrm>
          <a:prstGeom prst="rect">
            <a:avLst/>
          </a:prstGeom>
          <a:noFill/>
        </p:spPr>
        <p:txBody>
          <a:bodyPr wrap="none" rtlCol="0">
            <a:spAutoFit/>
          </a:bodyPr>
          <a:lstStyle/>
          <a:p>
            <a:pPr algn="ctr"/>
            <a:r>
              <a:rPr lang="en-US" sz="1050" b="1" dirty="0" err="1"/>
              <a:t>FDSi</a:t>
            </a:r>
            <a:endParaRPr lang="en-US" sz="700" b="1" dirty="0"/>
          </a:p>
        </p:txBody>
      </p:sp>
      <p:sp>
        <p:nvSpPr>
          <p:cNvPr id="24" name="TextBox 23">
            <a:extLst>
              <a:ext uri="{FF2B5EF4-FFF2-40B4-BE49-F238E27FC236}">
                <a16:creationId xmlns:a16="http://schemas.microsoft.com/office/drawing/2014/main" id="{B0ED3C2F-15CF-EF4B-902A-C688475A9D1E}"/>
              </a:ext>
            </a:extLst>
          </p:cNvPr>
          <p:cNvSpPr txBox="1"/>
          <p:nvPr/>
        </p:nvSpPr>
        <p:spPr>
          <a:xfrm>
            <a:off x="7195645" y="4704587"/>
            <a:ext cx="574195" cy="415498"/>
          </a:xfrm>
          <a:prstGeom prst="rect">
            <a:avLst/>
          </a:prstGeom>
          <a:noFill/>
        </p:spPr>
        <p:txBody>
          <a:bodyPr wrap="none" rtlCol="0">
            <a:spAutoFit/>
          </a:bodyPr>
          <a:lstStyle/>
          <a:p>
            <a:r>
              <a:rPr lang="en-US" sz="1050" b="1" dirty="0" err="1"/>
              <a:t>MoNA</a:t>
            </a:r>
            <a:endParaRPr lang="en-US" sz="1050" b="1" dirty="0"/>
          </a:p>
          <a:p>
            <a:r>
              <a:rPr lang="en-US" sz="1050" b="1" dirty="0"/>
              <a:t>EOS</a:t>
            </a:r>
            <a:endParaRPr lang="en-US" sz="700" b="1" dirty="0"/>
          </a:p>
        </p:txBody>
      </p:sp>
      <p:sp>
        <p:nvSpPr>
          <p:cNvPr id="25" name="TextBox 24">
            <a:extLst>
              <a:ext uri="{FF2B5EF4-FFF2-40B4-BE49-F238E27FC236}">
                <a16:creationId xmlns:a16="http://schemas.microsoft.com/office/drawing/2014/main" id="{3023979D-80C0-D146-8AFF-CF1326A74252}"/>
              </a:ext>
            </a:extLst>
          </p:cNvPr>
          <p:cNvSpPr txBox="1"/>
          <p:nvPr/>
        </p:nvSpPr>
        <p:spPr>
          <a:xfrm>
            <a:off x="4417755" y="5198764"/>
            <a:ext cx="1296740" cy="461665"/>
          </a:xfrm>
          <a:prstGeom prst="rect">
            <a:avLst/>
          </a:prstGeom>
          <a:noFill/>
        </p:spPr>
        <p:txBody>
          <a:bodyPr wrap="square" rtlCol="0">
            <a:spAutoFit/>
          </a:bodyPr>
          <a:lstStyle/>
          <a:p>
            <a:r>
              <a:rPr lang="en-US" sz="1200" b="1" dirty="0"/>
              <a:t>Fragment Separator</a:t>
            </a:r>
          </a:p>
        </p:txBody>
      </p:sp>
      <p:sp>
        <p:nvSpPr>
          <p:cNvPr id="26" name="Rectangle 25"/>
          <p:cNvSpPr/>
          <p:nvPr/>
        </p:nvSpPr>
        <p:spPr>
          <a:xfrm>
            <a:off x="9577620" y="4432633"/>
            <a:ext cx="2036135" cy="307777"/>
          </a:xfrm>
          <a:prstGeom prst="rect">
            <a:avLst/>
          </a:prstGeom>
          <a:solidFill>
            <a:schemeClr val="bg1"/>
          </a:solidFill>
        </p:spPr>
        <p:txBody>
          <a:bodyPr wrap="none">
            <a:spAutoFit/>
          </a:bodyPr>
          <a:lstStyle/>
          <a:p>
            <a:r>
              <a:rPr lang="en-US" sz="1400" b="1" dirty="0"/>
              <a:t>Reaccelerated Beams</a:t>
            </a:r>
          </a:p>
        </p:txBody>
      </p:sp>
      <p:sp>
        <p:nvSpPr>
          <p:cNvPr id="27" name="Content Placeholder 1"/>
          <p:cNvSpPr txBox="1">
            <a:spLocks/>
          </p:cNvSpPr>
          <p:nvPr/>
        </p:nvSpPr>
        <p:spPr bwMode="auto">
          <a:xfrm>
            <a:off x="152401" y="4572000"/>
            <a:ext cx="3017010" cy="12192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sz="2000" kern="0" dirty="0" smtClean="0"/>
              <a:t>Most collaborations do not have dedicated software developers</a:t>
            </a:r>
          </a:p>
        </p:txBody>
      </p:sp>
      <p:pic>
        <p:nvPicPr>
          <p:cNvPr id="28"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528099" y="1300812"/>
            <a:ext cx="2663033" cy="2063509"/>
          </a:xfrm>
          <a:prstGeom prst="rect">
            <a:avLst/>
          </a:prstGeom>
          <a:noFill/>
          <a:ln w="9525">
            <a:noFill/>
            <a:miter lim="800000"/>
            <a:headEnd/>
            <a:tailEnd/>
          </a:ln>
        </p:spPr>
      </p:pic>
    </p:spTree>
    <p:extLst>
      <p:ext uri="{BB962C8B-B14F-4D97-AF65-F5344CB8AC3E}">
        <p14:creationId xmlns:p14="http://schemas.microsoft.com/office/powerpoint/2010/main" val="28353476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143000"/>
            <a:ext cx="11125200" cy="4594176"/>
          </a:xfrm>
        </p:spPr>
        <p:txBody>
          <a:bodyPr/>
          <a:lstStyle/>
          <a:p>
            <a:r>
              <a:rPr lang="en-US" sz="2000" dirty="0" smtClean="0"/>
              <a:t>Scientific Software Group</a:t>
            </a:r>
          </a:p>
          <a:p>
            <a:pPr lvl="1"/>
            <a:r>
              <a:rPr lang="en-US" sz="1800" dirty="0" smtClean="0"/>
              <a:t>Four full time employees </a:t>
            </a:r>
          </a:p>
          <a:p>
            <a:pPr lvl="2"/>
            <a:r>
              <a:rPr lang="en-US" sz="1600" dirty="0"/>
              <a:t>Placed in Experimental Systems Division of FRIB</a:t>
            </a:r>
          </a:p>
          <a:p>
            <a:pPr lvl="2"/>
            <a:r>
              <a:rPr lang="en-US" sz="1600" dirty="0"/>
              <a:t>Provide FRIB Users and Scientists reliable 24/7 support in hardware, software, computing, storage and network for </a:t>
            </a:r>
            <a:r>
              <a:rPr lang="en-US" sz="1400" dirty="0"/>
              <a:t>the success of the scientific experimental </a:t>
            </a:r>
            <a:r>
              <a:rPr lang="en-US" sz="1400" dirty="0" smtClean="0"/>
              <a:t>program</a:t>
            </a:r>
            <a:endParaRPr lang="en-US" sz="1400" dirty="0"/>
          </a:p>
        </p:txBody>
      </p:sp>
      <p:sp>
        <p:nvSpPr>
          <p:cNvPr id="3" name="Title 2"/>
          <p:cNvSpPr>
            <a:spLocks noGrp="1"/>
          </p:cNvSpPr>
          <p:nvPr>
            <p:ph type="title"/>
          </p:nvPr>
        </p:nvSpPr>
        <p:spPr>
          <a:xfrm>
            <a:off x="101600" y="72675"/>
            <a:ext cx="11988800" cy="911948"/>
          </a:xfrm>
        </p:spPr>
        <p:txBody>
          <a:bodyPr/>
          <a:lstStyle/>
          <a:p>
            <a:r>
              <a:rPr lang="en-US" dirty="0" smtClean="0"/>
              <a:t>Facility Provides Support to Experimental Groups to Enable Data Taking and Online/</a:t>
            </a:r>
            <a:r>
              <a:rPr lang="en-US" dirty="0" err="1" smtClean="0"/>
              <a:t>Nearline</a:t>
            </a:r>
            <a:r>
              <a:rPr lang="en-US" dirty="0" smtClean="0"/>
              <a:t> Analysis Capabilities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1436" y="2263019"/>
            <a:ext cx="4618964" cy="3398762"/>
          </a:xfrm>
          <a:prstGeom prst="rect">
            <a:avLst/>
          </a:prstGeom>
        </p:spPr>
      </p:pic>
      <p:sp>
        <p:nvSpPr>
          <p:cNvPr id="5" name="Content Placeholder 1"/>
          <p:cNvSpPr txBox="1">
            <a:spLocks/>
          </p:cNvSpPr>
          <p:nvPr/>
        </p:nvSpPr>
        <p:spPr bwMode="auto">
          <a:xfrm>
            <a:off x="152400" y="2514600"/>
            <a:ext cx="7391400" cy="1447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sz="2000" kern="0" dirty="0" smtClean="0"/>
              <a:t>Responsibilities:</a:t>
            </a:r>
          </a:p>
          <a:p>
            <a:pPr lvl="1"/>
            <a:r>
              <a:rPr lang="en-US" sz="1800" dirty="0"/>
              <a:t>Interface and collaborate with Users to address their needs and maximize the likelihood of </a:t>
            </a:r>
            <a:r>
              <a:rPr lang="en-US" sz="1800" dirty="0" smtClean="0"/>
              <a:t>success</a:t>
            </a:r>
          </a:p>
          <a:p>
            <a:pPr lvl="1"/>
            <a:r>
              <a:rPr lang="en-US" sz="1800" dirty="0"/>
              <a:t>Collaborate with Business IT to provide IT services (network, storage, computing) for the experimental </a:t>
            </a:r>
            <a:r>
              <a:rPr lang="en-US" sz="1800" dirty="0" smtClean="0"/>
              <a:t>program</a:t>
            </a:r>
          </a:p>
          <a:p>
            <a:pPr lvl="1"/>
            <a:r>
              <a:rPr lang="en-US" sz="1800" dirty="0"/>
              <a:t>Researching and developing on data acquisition, computing, storage and network to find new solutions to keep up with the User requests and </a:t>
            </a:r>
            <a:r>
              <a:rPr lang="en-US" sz="1800" dirty="0" smtClean="0"/>
              <a:t>needs</a:t>
            </a:r>
          </a:p>
          <a:p>
            <a:r>
              <a:rPr lang="en-US" sz="2000" kern="0" dirty="0" smtClean="0"/>
              <a:t>Experimenters can request improvements to software systems</a:t>
            </a:r>
          </a:p>
          <a:p>
            <a:pPr lvl="1"/>
            <a:r>
              <a:rPr lang="en-US" sz="1800" kern="0" dirty="0" smtClean="0"/>
              <a:t>Developments impacting multiple groups are prioritized</a:t>
            </a:r>
          </a:p>
          <a:p>
            <a:pPr lvl="1"/>
            <a:r>
              <a:rPr lang="en-US" sz="1800" kern="0" dirty="0" smtClean="0"/>
              <a:t>Limited ability to perform R&amp;D</a:t>
            </a:r>
          </a:p>
          <a:p>
            <a:pPr lvl="2"/>
            <a:r>
              <a:rPr lang="en-US" sz="1600" kern="0" dirty="0" smtClean="0"/>
              <a:t>Desire to leverage R&amp;D across multiple national and international facilities </a:t>
            </a:r>
          </a:p>
          <a:p>
            <a:pPr lvl="2"/>
            <a:endParaRPr lang="en-US" sz="1600" kern="0" dirty="0"/>
          </a:p>
          <a:p>
            <a:pPr lvl="2"/>
            <a:endParaRPr lang="en-US" sz="1600" kern="0" dirty="0" smtClean="0"/>
          </a:p>
        </p:txBody>
      </p:sp>
    </p:spTree>
    <p:extLst>
      <p:ext uri="{BB962C8B-B14F-4D97-AF65-F5344CB8AC3E}">
        <p14:creationId xmlns:p14="http://schemas.microsoft.com/office/powerpoint/2010/main" val="30083374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143000"/>
            <a:ext cx="11125200" cy="4594176"/>
          </a:xfrm>
        </p:spPr>
        <p:txBody>
          <a:bodyPr/>
          <a:lstStyle/>
          <a:p>
            <a:r>
              <a:rPr lang="en-US" sz="2000" dirty="0"/>
              <a:t>Software suite (C++, </a:t>
            </a:r>
            <a:r>
              <a:rPr lang="en-US" sz="2000" dirty="0" err="1"/>
              <a:t>Tcl</a:t>
            </a:r>
            <a:r>
              <a:rPr lang="en-US" sz="2000" dirty="0"/>
              <a:t>, Python) that provides a flexible and extensible framework for handling the data flow produced by nuclear physics experiments</a:t>
            </a:r>
          </a:p>
          <a:p>
            <a:r>
              <a:rPr lang="en-US" sz="2000" dirty="0"/>
              <a:t>Support for a wide variety of electronics: VME, CAMAC, CAEN and XIA digitizers, GET, …</a:t>
            </a:r>
          </a:p>
          <a:p>
            <a:r>
              <a:rPr lang="en-US" sz="2000" dirty="0"/>
              <a:t>Manage the data stream by breaking it into smaller pieces</a:t>
            </a:r>
          </a:p>
          <a:p>
            <a:r>
              <a:rPr lang="en-US" sz="2000" dirty="0"/>
              <a:t>Event-building based on timestamps</a:t>
            </a:r>
          </a:p>
          <a:p>
            <a:r>
              <a:rPr lang="en-US" sz="2000" dirty="0"/>
              <a:t>Flexible trigger configuration</a:t>
            </a:r>
          </a:p>
        </p:txBody>
      </p:sp>
      <p:sp>
        <p:nvSpPr>
          <p:cNvPr id="3" name="Title 2"/>
          <p:cNvSpPr>
            <a:spLocks noGrp="1"/>
          </p:cNvSpPr>
          <p:nvPr>
            <p:ph type="title"/>
          </p:nvPr>
        </p:nvSpPr>
        <p:spPr>
          <a:xfrm>
            <a:off x="101600" y="126793"/>
            <a:ext cx="11988800" cy="803713"/>
          </a:xfrm>
        </p:spPr>
        <p:txBody>
          <a:bodyPr/>
          <a:lstStyle/>
          <a:p>
            <a:r>
              <a:rPr lang="en-US" sz="2800" dirty="0" smtClean="0"/>
              <a:t>Facility Provides Software Framework to Experimental Groups to Enable Data Taking and On/Near-line Analysis Capabilities</a:t>
            </a:r>
            <a:endParaRPr lang="en-US" sz="2800" dirty="0"/>
          </a:p>
        </p:txBody>
      </p:sp>
      <p:grpSp>
        <p:nvGrpSpPr>
          <p:cNvPr id="4" name="Group 3">
            <a:extLst>
              <a:ext uri="{FF2B5EF4-FFF2-40B4-BE49-F238E27FC236}">
                <a16:creationId xmlns:a16="http://schemas.microsoft.com/office/drawing/2014/main" id="{E2747BB0-FA6E-2ABC-1CB2-C19EA892C6B7}"/>
              </a:ext>
            </a:extLst>
          </p:cNvPr>
          <p:cNvGrpSpPr/>
          <p:nvPr/>
        </p:nvGrpSpPr>
        <p:grpSpPr>
          <a:xfrm>
            <a:off x="4648200" y="3169891"/>
            <a:ext cx="7633521" cy="2621309"/>
            <a:chOff x="2279240" y="3398490"/>
            <a:chExt cx="7633521" cy="2621309"/>
          </a:xfrm>
        </p:grpSpPr>
        <p:pic>
          <p:nvPicPr>
            <p:cNvPr id="5" name="Picture 4"/>
            <p:cNvPicPr>
              <a:picLocks noChangeAspect="1"/>
            </p:cNvPicPr>
            <p:nvPr/>
          </p:nvPicPr>
          <p:blipFill>
            <a:blip r:embed="rId2"/>
            <a:stretch>
              <a:fillRect/>
            </a:stretch>
          </p:blipFill>
          <p:spPr>
            <a:xfrm>
              <a:off x="2837828" y="3716646"/>
              <a:ext cx="6272418" cy="2134494"/>
            </a:xfrm>
            <a:prstGeom prst="rect">
              <a:avLst/>
            </a:prstGeom>
          </p:spPr>
        </p:pic>
        <p:sp>
          <p:nvSpPr>
            <p:cNvPr id="6" name="TextBox 5"/>
            <p:cNvSpPr txBox="1"/>
            <p:nvPr/>
          </p:nvSpPr>
          <p:spPr>
            <a:xfrm>
              <a:off x="2351014" y="4549848"/>
              <a:ext cx="1572785" cy="302504"/>
            </a:xfrm>
            <a:prstGeom prst="rect">
              <a:avLst/>
            </a:prstGeom>
            <a:noFill/>
          </p:spPr>
          <p:txBody>
            <a:bodyPr wrap="square" rtlCol="0">
              <a:spAutoFit/>
            </a:bodyPr>
            <a:lstStyle/>
            <a:p>
              <a:r>
                <a:rPr lang="en-US" sz="1400" dirty="0"/>
                <a:t>Outputs data</a:t>
              </a:r>
            </a:p>
          </p:txBody>
        </p:sp>
        <p:cxnSp>
          <p:nvCxnSpPr>
            <p:cNvPr id="7" name="Straight Arrow Connector 6"/>
            <p:cNvCxnSpPr/>
            <p:nvPr/>
          </p:nvCxnSpPr>
          <p:spPr>
            <a:xfrm flipV="1">
              <a:off x="2987618" y="4240908"/>
              <a:ext cx="524262" cy="30894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950170" y="4828132"/>
              <a:ext cx="486815" cy="22549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606268" y="4632641"/>
              <a:ext cx="1306493" cy="302504"/>
            </a:xfrm>
            <a:prstGeom prst="rect">
              <a:avLst/>
            </a:prstGeom>
            <a:noFill/>
          </p:spPr>
          <p:txBody>
            <a:bodyPr wrap="square" rtlCol="0">
              <a:spAutoFit/>
            </a:bodyPr>
            <a:lstStyle/>
            <a:p>
              <a:r>
                <a:rPr lang="en-US" sz="1400" dirty="0"/>
                <a:t>Reads data</a:t>
              </a:r>
            </a:p>
          </p:txBody>
        </p:sp>
        <p:cxnSp>
          <p:nvCxnSpPr>
            <p:cNvPr id="10" name="Straight Arrow Connector 9"/>
            <p:cNvCxnSpPr/>
            <p:nvPr/>
          </p:nvCxnSpPr>
          <p:spPr>
            <a:xfrm flipH="1">
              <a:off x="9007266" y="4935145"/>
              <a:ext cx="196598" cy="29402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247301" y="4443972"/>
              <a:ext cx="2755494" cy="514256"/>
            </a:xfrm>
            <a:prstGeom prst="rect">
              <a:avLst/>
            </a:prstGeom>
            <a:noFill/>
          </p:spPr>
          <p:txBody>
            <a:bodyPr wrap="square" rtlCol="0">
              <a:spAutoFit/>
            </a:bodyPr>
            <a:lstStyle/>
            <a:p>
              <a:r>
                <a:rPr lang="en-US" sz="1400" dirty="0"/>
                <a:t>Input/output (i.e. data integrity, format conversion...)</a:t>
              </a:r>
            </a:p>
          </p:txBody>
        </p:sp>
        <p:cxnSp>
          <p:nvCxnSpPr>
            <p:cNvPr id="12" name="Straight Arrow Connector 11"/>
            <p:cNvCxnSpPr/>
            <p:nvPr/>
          </p:nvCxnSpPr>
          <p:spPr>
            <a:xfrm>
              <a:off x="5356158" y="4906620"/>
              <a:ext cx="268890" cy="12620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180151" y="4479034"/>
              <a:ext cx="1583188" cy="514256"/>
            </a:xfrm>
            <a:prstGeom prst="rect">
              <a:avLst/>
            </a:prstGeom>
            <a:noFill/>
          </p:spPr>
          <p:txBody>
            <a:bodyPr wrap="square" rtlCol="0">
              <a:spAutoFit/>
            </a:bodyPr>
            <a:lstStyle/>
            <a:p>
              <a:r>
                <a:rPr lang="en-US" sz="1400" dirty="0"/>
                <a:t>Multiple input/ single output</a:t>
              </a:r>
            </a:p>
          </p:txBody>
        </p:sp>
        <p:cxnSp>
          <p:nvCxnSpPr>
            <p:cNvPr id="14" name="Straight Arrow Connector 13"/>
            <p:cNvCxnSpPr/>
            <p:nvPr/>
          </p:nvCxnSpPr>
          <p:spPr>
            <a:xfrm flipH="1" flipV="1">
              <a:off x="7683609" y="4275998"/>
              <a:ext cx="288136" cy="20303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2279240" y="3398490"/>
              <a:ext cx="7414560" cy="262130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279240" y="3443398"/>
              <a:ext cx="1725695" cy="369332"/>
            </a:xfrm>
            <a:prstGeom prst="rect">
              <a:avLst/>
            </a:prstGeom>
            <a:noFill/>
          </p:spPr>
          <p:txBody>
            <a:bodyPr wrap="square" rtlCol="0">
              <a:spAutoFit/>
            </a:bodyPr>
            <a:lstStyle/>
            <a:p>
              <a:r>
                <a:rPr lang="en-US" dirty="0" err="1"/>
                <a:t>ReadoutGUI</a:t>
              </a:r>
              <a:endParaRPr lang="en-US" dirty="0"/>
            </a:p>
          </p:txBody>
        </p:sp>
        <p:sp>
          <p:nvSpPr>
            <p:cNvPr id="17" name="TextBox 16"/>
            <p:cNvSpPr txBox="1"/>
            <p:nvPr/>
          </p:nvSpPr>
          <p:spPr>
            <a:xfrm>
              <a:off x="7110458" y="5713053"/>
              <a:ext cx="1722574" cy="302504"/>
            </a:xfrm>
            <a:prstGeom prst="rect">
              <a:avLst/>
            </a:prstGeom>
            <a:noFill/>
          </p:spPr>
          <p:txBody>
            <a:bodyPr wrap="square" rtlCol="0">
              <a:spAutoFit/>
            </a:bodyPr>
            <a:lstStyle/>
            <a:p>
              <a:r>
                <a:rPr lang="en-US" sz="1400" dirty="0"/>
                <a:t>Diagnostic sink</a:t>
              </a:r>
            </a:p>
          </p:txBody>
        </p:sp>
        <p:cxnSp>
          <p:nvCxnSpPr>
            <p:cNvPr id="18" name="Straight Arrow Connector 17"/>
            <p:cNvCxnSpPr/>
            <p:nvPr/>
          </p:nvCxnSpPr>
          <p:spPr>
            <a:xfrm>
              <a:off x="7446963" y="5541072"/>
              <a:ext cx="380714" cy="20109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933316" y="5641616"/>
              <a:ext cx="380714" cy="20109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280221" y="5713053"/>
              <a:ext cx="1722574" cy="302504"/>
            </a:xfrm>
            <a:prstGeom prst="rect">
              <a:avLst/>
            </a:prstGeom>
            <a:noFill/>
          </p:spPr>
          <p:txBody>
            <a:bodyPr wrap="square" rtlCol="0">
              <a:spAutoFit/>
            </a:bodyPr>
            <a:lstStyle/>
            <a:p>
              <a:r>
                <a:rPr lang="en-US" sz="1400" dirty="0"/>
                <a:t>Diagnostic sink</a:t>
              </a:r>
            </a:p>
          </p:txBody>
        </p:sp>
      </p:grpSp>
      <p:sp>
        <p:nvSpPr>
          <p:cNvPr id="21" name="Content Placeholder 1">
            <a:extLst>
              <a:ext uri="{FF2B5EF4-FFF2-40B4-BE49-F238E27FC236}">
                <a16:creationId xmlns:a16="http://schemas.microsoft.com/office/drawing/2014/main" id="{3F30A3BC-2697-57A8-7338-E06BC937CA4B}"/>
              </a:ext>
            </a:extLst>
          </p:cNvPr>
          <p:cNvSpPr txBox="1">
            <a:spLocks/>
          </p:cNvSpPr>
          <p:nvPr/>
        </p:nvSpPr>
        <p:spPr bwMode="auto">
          <a:xfrm>
            <a:off x="101600" y="3641528"/>
            <a:ext cx="4314118" cy="10828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err="1"/>
              <a:t>ReadoutGUI</a:t>
            </a:r>
            <a:r>
              <a:rPr lang="en-US" kern="0" dirty="0"/>
              <a:t> is the “conductor” of the system</a:t>
            </a:r>
          </a:p>
          <a:p>
            <a:pPr lvl="1"/>
            <a:r>
              <a:rPr lang="en-US" kern="0" dirty="0"/>
              <a:t>Pipeline management, data recording, consolidation of data to output, …</a:t>
            </a:r>
          </a:p>
          <a:p>
            <a:endParaRPr lang="en-US" kern="0" dirty="0"/>
          </a:p>
        </p:txBody>
      </p:sp>
    </p:spTree>
    <p:extLst>
      <p:ext uri="{BB962C8B-B14F-4D97-AF65-F5344CB8AC3E}">
        <p14:creationId xmlns:p14="http://schemas.microsoft.com/office/powerpoint/2010/main" val="3550889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19200"/>
            <a:ext cx="6226250" cy="4594176"/>
          </a:xfrm>
        </p:spPr>
        <p:txBody>
          <a:bodyPr/>
          <a:lstStyle/>
          <a:p>
            <a:r>
              <a:rPr lang="en-US" sz="2000" dirty="0" smtClean="0"/>
              <a:t>Science to be Addressed</a:t>
            </a:r>
          </a:p>
          <a:p>
            <a:pPr lvl="1"/>
            <a:r>
              <a:rPr lang="en-US" sz="1800" dirty="0" smtClean="0"/>
              <a:t>Exploration of low-energy nuclear structure in mass 30 nuclei</a:t>
            </a:r>
          </a:p>
          <a:p>
            <a:r>
              <a:rPr lang="en-US" sz="2000" dirty="0" smtClean="0"/>
              <a:t>Multiple detector subsystems running simultaneously</a:t>
            </a:r>
            <a:endParaRPr lang="en-US" sz="2000" dirty="0"/>
          </a:p>
          <a:p>
            <a:r>
              <a:rPr lang="en-US" sz="2000" dirty="0" smtClean="0"/>
              <a:t>Previous data analysis model</a:t>
            </a:r>
          </a:p>
          <a:p>
            <a:pPr lvl="1"/>
            <a:r>
              <a:rPr lang="en-US" sz="1800" dirty="0" smtClean="0"/>
              <a:t>Experiment collaboration adopted use of facility-supported resources</a:t>
            </a:r>
          </a:p>
          <a:p>
            <a:pPr lvl="1"/>
            <a:r>
              <a:rPr lang="en-US" sz="1800" dirty="0" smtClean="0"/>
              <a:t>Analysis pipeline was not automated.</a:t>
            </a:r>
          </a:p>
          <a:p>
            <a:pPr lvl="1"/>
            <a:r>
              <a:rPr lang="en-US" sz="1800" dirty="0" smtClean="0"/>
              <a:t>System was not designed for high-throughput complex data analysis.</a:t>
            </a:r>
          </a:p>
          <a:p>
            <a:pPr lvl="1"/>
            <a:r>
              <a:rPr lang="en-US" sz="1800" dirty="0" smtClean="0"/>
              <a:t>Analysis was limited to local facility</a:t>
            </a:r>
            <a:endParaRPr lang="en-US" sz="1800" dirty="0"/>
          </a:p>
          <a:p>
            <a:r>
              <a:rPr lang="en-US" sz="2000" dirty="0" smtClean="0"/>
              <a:t>New science opportunities present in waveform acquisition and analysis</a:t>
            </a:r>
          </a:p>
          <a:p>
            <a:pPr lvl="1"/>
            <a:r>
              <a:rPr lang="en-US" sz="1800" dirty="0" smtClean="0"/>
              <a:t>Required dedicated staff with non-nuclear expertise to implement</a:t>
            </a:r>
          </a:p>
        </p:txBody>
      </p:sp>
      <p:sp>
        <p:nvSpPr>
          <p:cNvPr id="3" name="Title 2"/>
          <p:cNvSpPr>
            <a:spLocks noGrp="1"/>
          </p:cNvSpPr>
          <p:nvPr>
            <p:ph type="title"/>
          </p:nvPr>
        </p:nvSpPr>
        <p:spPr>
          <a:xfrm>
            <a:off x="101600" y="126793"/>
            <a:ext cx="11988800" cy="803713"/>
          </a:xfrm>
        </p:spPr>
        <p:txBody>
          <a:bodyPr/>
          <a:lstStyle/>
          <a:p>
            <a:r>
              <a:rPr lang="en-US" sz="2800" dirty="0" smtClean="0"/>
              <a:t>Case Study: Adoption of DOE IRI Model To Increase Science Productivity</a:t>
            </a:r>
            <a:endParaRPr lang="en-US" sz="2800" dirty="0"/>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8650" y="1122561"/>
            <a:ext cx="5800650" cy="2839839"/>
          </a:xfrm>
          <a:prstGeom prst="rect">
            <a:avLst/>
          </a:prstGeom>
        </p:spPr>
      </p:pic>
      <p:pic>
        <p:nvPicPr>
          <p:cNvPr id="23" name="Content Placeholder 11">
            <a:extLst>
              <a:ext uri="{FF2B5EF4-FFF2-40B4-BE49-F238E27FC236}">
                <a16:creationId xmlns:a16="http://schemas.microsoft.com/office/drawing/2014/main" id="{D1457163-EB65-EED7-7FAC-DB5C62503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305800" y="3962400"/>
            <a:ext cx="3689561" cy="299969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53819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143000"/>
            <a:ext cx="6705600" cy="4594176"/>
          </a:xfrm>
        </p:spPr>
        <p:txBody>
          <a:bodyPr/>
          <a:lstStyle/>
          <a:p>
            <a:r>
              <a:rPr lang="en-US" sz="2000" dirty="0" smtClean="0"/>
              <a:t>What was required</a:t>
            </a:r>
          </a:p>
          <a:p>
            <a:pPr lvl="1"/>
            <a:r>
              <a:rPr lang="en-US" sz="1800" dirty="0" smtClean="0"/>
              <a:t>Implement “Science DMZ” at FRIB</a:t>
            </a:r>
          </a:p>
          <a:p>
            <a:pPr lvl="1"/>
            <a:r>
              <a:rPr lang="en-US" sz="1800" dirty="0" smtClean="0"/>
              <a:t>Implement process level pipeline parallelism into readout structure</a:t>
            </a:r>
          </a:p>
          <a:p>
            <a:pPr lvl="1"/>
            <a:r>
              <a:rPr lang="en-US" sz="1800" dirty="0" smtClean="0"/>
              <a:t>Develop in-line software triggers and event editing</a:t>
            </a:r>
          </a:p>
          <a:p>
            <a:pPr lvl="1"/>
            <a:r>
              <a:rPr lang="en-US" sz="1800" dirty="0" smtClean="0"/>
              <a:t>Access to DOE supercomputers</a:t>
            </a:r>
          </a:p>
          <a:p>
            <a:pPr lvl="2"/>
            <a:r>
              <a:rPr lang="en-US" sz="1600" dirty="0"/>
              <a:t>NERSC for computation</a:t>
            </a:r>
          </a:p>
          <a:p>
            <a:pPr lvl="2"/>
            <a:r>
              <a:rPr lang="en-US" sz="1600" dirty="0" err="1" smtClean="0"/>
              <a:t>ESnet</a:t>
            </a:r>
            <a:r>
              <a:rPr lang="en-US" sz="1600" dirty="0" smtClean="0"/>
              <a:t> for data transmission</a:t>
            </a:r>
          </a:p>
          <a:p>
            <a:pPr lvl="2"/>
            <a:r>
              <a:rPr lang="en-US" sz="1600" dirty="0" smtClean="0"/>
              <a:t>Globus Flows for overall automated data orchestration</a:t>
            </a:r>
          </a:p>
          <a:p>
            <a:r>
              <a:rPr lang="en-US" sz="2000" dirty="0" smtClean="0"/>
              <a:t>Effort required fractions of FTE over many years </a:t>
            </a:r>
          </a:p>
          <a:p>
            <a:pPr lvl="1"/>
            <a:r>
              <a:rPr lang="en-US" sz="1800" dirty="0" smtClean="0"/>
              <a:t>Project initiated in 2019</a:t>
            </a:r>
            <a:endParaRPr lang="en-US" sz="1800" dirty="0"/>
          </a:p>
          <a:p>
            <a:r>
              <a:rPr lang="en-US" sz="2000" dirty="0" smtClean="0"/>
              <a:t>Completed first test case in early 2024</a:t>
            </a:r>
          </a:p>
          <a:p>
            <a:pPr lvl="1"/>
            <a:r>
              <a:rPr lang="en-US" sz="1800" dirty="0" smtClean="0"/>
              <a:t>Success deployed system to acquire data at FRIB, send to NERSC, process and extract results</a:t>
            </a:r>
          </a:p>
          <a:p>
            <a:pPr lvl="1"/>
            <a:r>
              <a:rPr lang="en-US" sz="1800" dirty="0" smtClean="0"/>
              <a:t>Near real-time performance required by experiment satisfied</a:t>
            </a:r>
            <a:endParaRPr lang="en-US" sz="1800" dirty="0"/>
          </a:p>
          <a:p>
            <a:endParaRPr lang="en-US" sz="2000" dirty="0" smtClean="0"/>
          </a:p>
        </p:txBody>
      </p:sp>
      <p:sp>
        <p:nvSpPr>
          <p:cNvPr id="3" name="Title 2"/>
          <p:cNvSpPr>
            <a:spLocks noGrp="1"/>
          </p:cNvSpPr>
          <p:nvPr>
            <p:ph type="title"/>
          </p:nvPr>
        </p:nvSpPr>
        <p:spPr>
          <a:xfrm>
            <a:off x="101600" y="126793"/>
            <a:ext cx="11988800" cy="803713"/>
          </a:xfrm>
        </p:spPr>
        <p:txBody>
          <a:bodyPr/>
          <a:lstStyle/>
          <a:p>
            <a:r>
              <a:rPr lang="en-US" sz="2800" dirty="0" smtClean="0"/>
              <a:t>Case Study: Adoption of DOE IRI Model To Increase Science Productivity</a:t>
            </a: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4276201"/>
            <a:ext cx="3428222" cy="257116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1137789"/>
            <a:ext cx="3505200" cy="1546669"/>
          </a:xfrm>
          <a:prstGeom prst="rect">
            <a:avLst/>
          </a:prstGeom>
        </p:spPr>
      </p:pic>
      <p:pic>
        <p:nvPicPr>
          <p:cNvPr id="7" name="Picture 6">
            <a:extLst>
              <a:ext uri="{FF2B5EF4-FFF2-40B4-BE49-F238E27FC236}">
                <a16:creationId xmlns:a16="http://schemas.microsoft.com/office/drawing/2014/main" id="{636B1310-BBFD-C391-7271-0C1BC6671C3C}"/>
              </a:ext>
            </a:extLst>
          </p:cNvPr>
          <p:cNvPicPr>
            <a:picLocks noChangeAspect="1"/>
          </p:cNvPicPr>
          <p:nvPr/>
        </p:nvPicPr>
        <p:blipFill>
          <a:blip r:embed="rId4"/>
          <a:stretch>
            <a:fillRect/>
          </a:stretch>
        </p:blipFill>
        <p:spPr>
          <a:xfrm>
            <a:off x="6554417" y="2770678"/>
            <a:ext cx="5332005" cy="1487802"/>
          </a:xfrm>
          <a:prstGeom prst="rect">
            <a:avLst/>
          </a:prstGeom>
        </p:spPr>
      </p:pic>
    </p:spTree>
    <p:extLst>
      <p:ext uri="{BB962C8B-B14F-4D97-AF65-F5344CB8AC3E}">
        <p14:creationId xmlns:p14="http://schemas.microsoft.com/office/powerpoint/2010/main" val="231123244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PowerPoint-Template-16x9-v5" id="{386E0BD5-C86C-4D62-9771-31771216E89C}" vid="{4ACF4385-ADC6-4C4F-9B7B-D66EF0FAE7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0CA85FEB85B6D46B8175668CB2448ED" ma:contentTypeVersion="3" ma:contentTypeDescription="Create a new document." ma:contentTypeScope="" ma:versionID="e5bdad1e45abcf58258210de00698a8f">
  <xsd:schema xmlns:xsd="http://www.w3.org/2001/XMLSchema" xmlns:xs="http://www.w3.org/2001/XMLSchema" xmlns:p="http://schemas.microsoft.com/office/2006/metadata/properties" xmlns:ns2="http://schemas.microsoft.com/sharepoint/v4" xmlns:ns3="a9736d70-3db6-43af-9567-da370a79e71f" targetNamespace="http://schemas.microsoft.com/office/2006/metadata/properties" ma:root="true" ma:fieldsID="9a49759c4fde62a859d1101923a91349" ns2:_="" ns3:_="">
    <xsd:import namespace="http://schemas.microsoft.com/sharepoint/v4"/>
    <xsd:import namespace="a9736d70-3db6-43af-9567-da370a79e71f"/>
    <xsd:element name="properties">
      <xsd:complexType>
        <xsd:sequence>
          <xsd:element name="documentManagement">
            <xsd:complexType>
              <xsd:all>
                <xsd:element ref="ns2:IconOverlay"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736d70-3db6-43af-9567-da370a79e71f"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IconOverlay xmlns="http://schemas.microsoft.com/sharepoint/v4" xsi:nil="true"/>
  </documentManagement>
</p:properties>
</file>

<file path=customXml/itemProps1.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2.xml><?xml version="1.0" encoding="utf-8"?>
<ds:datastoreItem xmlns:ds="http://schemas.openxmlformats.org/officeDocument/2006/customXml" ds:itemID="{D10CC0C3-418A-4BD8-9824-E646398C22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a9736d70-3db6-43af-9567-da370a79e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BA702D-F6E6-4314-8945-369A109C75F9}">
  <ds:schemaRefs>
    <ds:schemaRef ds:uri="http://www.w3.org/XML/1998/namespace"/>
    <ds:schemaRef ds:uri="http://schemas.microsoft.com/office/2006/documentManagement/types"/>
    <ds:schemaRef ds:uri="http://purl.org/dc/dcmitype/"/>
    <ds:schemaRef ds:uri="http://purl.org/dc/terms/"/>
    <ds:schemaRef ds:uri="http://purl.org/dc/elements/1.1/"/>
    <ds:schemaRef ds:uri="a9736d70-3db6-43af-9567-da370a79e71f"/>
    <ds:schemaRef ds:uri="http://schemas.microsoft.com/office/infopath/2007/PartnerControls"/>
    <ds:schemaRef ds:uri="http://schemas.openxmlformats.org/package/2006/metadata/core-properties"/>
    <ds:schemaRef ds:uri="http://schemas.microsoft.com/sharepoint/v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21162</TotalTime>
  <Words>2599</Words>
  <Application>Microsoft Office PowerPoint</Application>
  <PresentationFormat>Widescreen</PresentationFormat>
  <Paragraphs>308</Paragraphs>
  <Slides>19</Slides>
  <Notes>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ＭＳ Ｐゴシック</vt:lpstr>
      <vt:lpstr>.PingFangSC-Regular</vt:lpstr>
      <vt:lpstr>Arial</vt:lpstr>
      <vt:lpstr>Avenir</vt:lpstr>
      <vt:lpstr>Calibri</vt:lpstr>
      <vt:lpstr>Century Gothic</vt:lpstr>
      <vt:lpstr>Copperplate Gothic Bold</vt:lpstr>
      <vt:lpstr>Helvetica</vt:lpstr>
      <vt:lpstr>Lucida Grande</vt:lpstr>
      <vt:lpstr>Times New Roman</vt:lpstr>
      <vt:lpstr>Wingdings</vt:lpstr>
      <vt:lpstr>ヒラギノ角ゴ Pro W3</vt:lpstr>
      <vt:lpstr>1_FRIB3</vt:lpstr>
      <vt:lpstr>Exp – JLab/FRIB</vt:lpstr>
      <vt:lpstr>The Facility for Rare Isotope Beams (FRIB) Located on the campus of Michigan State University</vt:lpstr>
      <vt:lpstr>FRIB Addresses Multiple Questions in Nuclear Science Long Range Plan Through Access to Designed Nuclei</vt:lpstr>
      <vt:lpstr>Needs of Experimental Groups Depends Greatly on Experimental Collaboration</vt:lpstr>
      <vt:lpstr>Typical Experimental Program Involves Frequent Changes of Facility-Delivered Isotopes and Experimental Equipment</vt:lpstr>
      <vt:lpstr>Facility Provides Support to Experimental Groups to Enable Data Taking and Online/Nearline Analysis Capabilities</vt:lpstr>
      <vt:lpstr>Facility Provides Software Framework to Experimental Groups to Enable Data Taking and On/Near-line Analysis Capabilities</vt:lpstr>
      <vt:lpstr>Case Study: Adoption of DOE IRI Model To Increase Science Productivity</vt:lpstr>
      <vt:lpstr>Case Study: Adoption of DOE IRI Model To Increase Science Productivity</vt:lpstr>
      <vt:lpstr>Case Study: GRETA</vt:lpstr>
      <vt:lpstr>Case Study: Integration of ML Techniques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MSU NSCL/FRIB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FRIB PowerPoint Template</dc:title>
  <dc:creator>Parsons, Alex</dc:creator>
  <cp:lastModifiedBy>Sean Liddick</cp:lastModifiedBy>
  <cp:revision>123</cp:revision>
  <cp:lastPrinted>2023-04-27T17:51:02Z</cp:lastPrinted>
  <dcterms:created xsi:type="dcterms:W3CDTF">2023-05-16T14:40:51Z</dcterms:created>
  <dcterms:modified xsi:type="dcterms:W3CDTF">2024-06-20T11:21:29Z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0x010100B0CA85FEB85B6D46B8175668CB2448ED</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y fmtid="{D5CDD505-2E9C-101B-9397-08002B2CF9AE}" pid="6" name="Order">
    <vt:r8>5600</vt:r8>
  </property>
  <property fmtid="{D5CDD505-2E9C-101B-9397-08002B2CF9AE}" pid="7" name="Author_">
    <vt:lpwstr>447;#Parsons, Alex|61354939-8ef1-40bf-a344-a283b52ba8e0</vt:lpwstr>
  </property>
  <property fmtid="{D5CDD505-2E9C-101B-9397-08002B2CF9AE}" pid="8" name="Subcategory_">
    <vt:lpwstr>283;#FM|6b363047-e12c-44ec-9837-aeed4884c22d</vt:lpwstr>
  </property>
  <property fmtid="{D5CDD505-2E9C-101B-9397-08002B2CF9AE}" pid="9" name="ECKeywords">
    <vt:lpwstr/>
  </property>
  <property fmtid="{D5CDD505-2E9C-101B-9397-08002B2CF9AE}" pid="10" name="WBS0">
    <vt:lpwstr>471;#S10000 Management and Administration|26ad7ea8-87d4-42ac-9781-b7fff1d89416</vt:lpwstr>
  </property>
  <property fmtid="{D5CDD505-2E9C-101B-9397-08002B2CF9AE}" pid="11" name="Tags10">
    <vt:lpwstr/>
  </property>
  <property fmtid="{D5CDD505-2E9C-101B-9397-08002B2CF9AE}" pid="12" name="WorkflowChangePath">
    <vt:lpwstr>141c4800-5459-4a0f-8f70-37b212b6aaa7,4;141c4800-5459-4a0f-8f70-37b212b6aaa7,4;141c4800-5459-4a0f-8f70-37b212b6aaa7,4;141c4800-5459-4a0f-8f70-37b212b6aaa7,6;141c4800-5459-4a0f-8f70-37b212b6aaa7,6;141c4800-5459-4a0f-8f70-37b212b6aaa7,6;141c4800-5459-4a0f-8f</vt:lpwstr>
  </property>
  <property fmtid="{D5CDD505-2E9C-101B-9397-08002B2CF9AE}" pid="13" name="DNS">
    <vt:lpwstr>44668;#S10000-FM-000454-R002</vt:lpwstr>
  </property>
  <property fmtid="{D5CDD505-2E9C-101B-9397-08002B2CF9AE}" pid="14" name="Archive Document Workflow">
    <vt:lpwstr>, </vt:lpwstr>
  </property>
  <property fmtid="{D5CDD505-2E9C-101B-9397-08002B2CF9AE}" pid="15" name="Submission Date">
    <vt:filetime>2023-08-09T16:57:02Z</vt:filetime>
  </property>
  <property fmtid="{D5CDD505-2E9C-101B-9397-08002B2CF9AE}" pid="16" name="Subcategory">
    <vt:lpwstr>20</vt:lpwstr>
  </property>
</Properties>
</file>