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5285" r:id="rId3"/>
    <p:sldId id="5283" r:id="rId4"/>
    <p:sldId id="1513" r:id="rId5"/>
    <p:sldId id="1520" r:id="rId6"/>
    <p:sldId id="2629" r:id="rId7"/>
    <p:sldId id="305" r:id="rId8"/>
    <p:sldId id="5284" r:id="rId9"/>
    <p:sldId id="263" r:id="rId10"/>
    <p:sldId id="264" r:id="rId11"/>
    <p:sldId id="266" r:id="rId12"/>
    <p:sldId id="267" r:id="rId13"/>
    <p:sldId id="268" r:id="rId14"/>
    <p:sldId id="269" r:id="rId15"/>
    <p:sldId id="270" r:id="rId16"/>
    <p:sldId id="271" r:id="rId17"/>
    <p:sldId id="272" r:id="rId18"/>
    <p:sldId id="274" r:id="rId19"/>
    <p:sldId id="5279" r:id="rId20"/>
    <p:sldId id="5280" r:id="rId21"/>
    <p:sldId id="277" r:id="rId22"/>
    <p:sldId id="5282" r:id="rId23"/>
    <p:sldId id="5286" r:id="rId24"/>
    <p:sldId id="276" r:id="rId25"/>
    <p:sldId id="261"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0" userDrawn="1">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11"/>
    <p:restoredTop sz="94694"/>
  </p:normalViewPr>
  <p:slideViewPr>
    <p:cSldViewPr snapToGrid="0" showGuides="1">
      <p:cViewPr varScale="1">
        <p:scale>
          <a:sx n="161" d="100"/>
          <a:sy n="161" d="100"/>
        </p:scale>
        <p:origin x="1416" y="200"/>
      </p:cViewPr>
      <p:guideLst>
        <p:guide pos="3960"/>
        <p:guide orient="horz" pos="162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362416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2: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Century Gothic"/>
              <a:buNone/>
            </a:pPr>
            <a:r>
              <a:rPr lang="en-US"/>
              <a:t>To illustrate our approach, let’s walk through an example as you transition from basic to advanced usage of CUDA.</a:t>
            </a:r>
            <a:endParaRPr/>
          </a:p>
          <a:p>
            <a:pPr marL="0" marR="0" lvl="0" indent="0" algn="l" rtl="0">
              <a:lnSpc>
                <a:spcPct val="90000"/>
              </a:lnSpc>
              <a:spcBef>
                <a:spcPts val="300"/>
              </a:spcBef>
              <a:spcAft>
                <a:spcPts val="0"/>
              </a:spcAft>
              <a:buClr>
                <a:schemeClr val="dk1"/>
              </a:buClr>
              <a:buSzPts val="1200"/>
              <a:buFont typeface="Century Gothic"/>
              <a:buNone/>
            </a:pPr>
            <a:endParaRPr/>
          </a:p>
          <a:p>
            <a:pPr marL="0" marR="0" lvl="0" indent="0" algn="l" rtl="0">
              <a:lnSpc>
                <a:spcPct val="90000"/>
              </a:lnSpc>
              <a:spcBef>
                <a:spcPts val="300"/>
              </a:spcBef>
              <a:spcAft>
                <a:spcPts val="0"/>
              </a:spcAft>
              <a:buClr>
                <a:schemeClr val="dk1"/>
              </a:buClr>
              <a:buSzPts val="1200"/>
              <a:buFont typeface="Century Gothic"/>
              <a:buNone/>
            </a:pPr>
            <a:r>
              <a:rPr lang="en-US"/>
              <a:t>In the simplest case, we have an application using PETSc.</a:t>
            </a:r>
            <a:endParaRPr/>
          </a:p>
          <a:p>
            <a:pPr marL="0" marR="0" lvl="0" indent="0" algn="l" rtl="0">
              <a:lnSpc>
                <a:spcPct val="90000"/>
              </a:lnSpc>
              <a:spcBef>
                <a:spcPts val="300"/>
              </a:spcBef>
              <a:spcAft>
                <a:spcPts val="0"/>
              </a:spcAft>
              <a:buClr>
                <a:schemeClr val="dk1"/>
              </a:buClr>
              <a:buSzPts val="1200"/>
              <a:buFont typeface="Century Gothic"/>
              <a:buNone/>
            </a:pPr>
            <a:endParaRPr/>
          </a:p>
        </p:txBody>
      </p:sp>
      <p:sp>
        <p:nvSpPr>
          <p:cNvPr id="220" name="Google Shape;220;p12: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3: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Century Gothic"/>
              <a:buNone/>
            </a:pPr>
            <a:r>
              <a:rPr lang="en-US"/>
              <a:t>Then we can switch the matrix and vector types to use a CUDA backend by changing the types and enabling the CUDA backend in the configuration that brings in the cuBLAS and cuSparse libraries.</a:t>
            </a:r>
            <a:endParaRPr/>
          </a:p>
          <a:p>
            <a:pPr marL="0" marR="0" lvl="0" indent="0" algn="l" rtl="0">
              <a:lnSpc>
                <a:spcPct val="90000"/>
              </a:lnSpc>
              <a:spcBef>
                <a:spcPts val="300"/>
              </a:spcBef>
              <a:spcAft>
                <a:spcPts val="0"/>
              </a:spcAft>
              <a:buClr>
                <a:schemeClr val="dk1"/>
              </a:buClr>
              <a:buSzPts val="1200"/>
              <a:buFont typeface="Century Gothic"/>
              <a:buNone/>
            </a:pPr>
            <a:endParaRPr/>
          </a:p>
          <a:p>
            <a:pPr marL="0" marR="0" lvl="0" indent="0" algn="l" rtl="0">
              <a:lnSpc>
                <a:spcPct val="90000"/>
              </a:lnSpc>
              <a:spcBef>
                <a:spcPts val="300"/>
              </a:spcBef>
              <a:spcAft>
                <a:spcPts val="0"/>
              </a:spcAft>
              <a:buClr>
                <a:schemeClr val="dk1"/>
              </a:buClr>
              <a:buSzPts val="1200"/>
              <a:buFont typeface="Century Gothic"/>
              <a:buNone/>
            </a:pPr>
            <a:r>
              <a:rPr lang="en-US"/>
              <a:t>This has been possible for a while in PETSc with MATAIJCUSPARSE and MATDENSECUDA, for example.</a:t>
            </a:r>
            <a:endParaRPr/>
          </a:p>
          <a:p>
            <a:pPr marL="0" marR="0" lvl="0" indent="0" algn="l" rtl="0">
              <a:lnSpc>
                <a:spcPct val="90000"/>
              </a:lnSpc>
              <a:spcBef>
                <a:spcPts val="300"/>
              </a:spcBef>
              <a:spcAft>
                <a:spcPts val="0"/>
              </a:spcAft>
              <a:buClr>
                <a:schemeClr val="dk1"/>
              </a:buClr>
              <a:buSzPts val="1200"/>
              <a:buFont typeface="Century Gothic"/>
              <a:buNone/>
            </a:pPr>
            <a:endParaRPr/>
          </a:p>
        </p:txBody>
      </p:sp>
      <p:sp>
        <p:nvSpPr>
          <p:cNvPr id="229" name="Google Shape;229;p13: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4: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t>Then we can add direct calls to CUDA from the application.</a:t>
            </a:r>
            <a:endParaRPr/>
          </a:p>
          <a:p>
            <a:pPr marL="0" lvl="0" indent="0" algn="l" rtl="0">
              <a:lnSpc>
                <a:spcPct val="90000"/>
              </a:lnSpc>
              <a:spcBef>
                <a:spcPts val="300"/>
              </a:spcBef>
              <a:spcAft>
                <a:spcPts val="0"/>
              </a:spcAft>
              <a:buSzPts val="1400"/>
              <a:buNone/>
            </a:pPr>
            <a:endParaRPr/>
          </a:p>
        </p:txBody>
      </p:sp>
      <p:sp>
        <p:nvSpPr>
          <p:cNvPr id="247" name="Google Shape;247;p14: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t>Then we can add a Kokkos portability layer with a CUDA backend.  At this point, parts of PETSc/TAO and the application can use Kokkos, while still having access to CUDA directly.</a:t>
            </a:r>
            <a:endParaRPr/>
          </a:p>
          <a:p>
            <a:pPr marL="0" marR="0" lvl="0" indent="0" algn="l" rtl="0">
              <a:lnSpc>
                <a:spcPct val="90000"/>
              </a:lnSpc>
              <a:spcBef>
                <a:spcPts val="300"/>
              </a:spcBef>
              <a:spcAft>
                <a:spcPts val="0"/>
              </a:spcAft>
              <a:buClr>
                <a:schemeClr val="dk1"/>
              </a:buClr>
              <a:buSzPts val="1200"/>
              <a:buFont typeface="Century Gothic"/>
              <a:buNone/>
            </a:pPr>
            <a:endParaRPr/>
          </a:p>
          <a:p>
            <a:pPr marL="0" marR="0" lvl="0" indent="0" algn="l" rtl="0">
              <a:lnSpc>
                <a:spcPct val="90000"/>
              </a:lnSpc>
              <a:spcBef>
                <a:spcPts val="300"/>
              </a:spcBef>
              <a:spcAft>
                <a:spcPts val="0"/>
              </a:spcAft>
              <a:buClr>
                <a:schemeClr val="dk1"/>
              </a:buClr>
              <a:buSzPts val="1200"/>
              <a:buFont typeface="Century Gothic"/>
              <a:buNone/>
            </a:pPr>
            <a:r>
              <a:rPr lang="en-US"/>
              <a:t>Our Kokkos integration in PETSc is basic at this time.  We have routines like </a:t>
            </a:r>
            <a:r>
              <a:rPr lang="en-US" sz="1200">
                <a:solidFill>
                  <a:schemeClr val="dk1"/>
                </a:solidFill>
                <a:latin typeface="Century Gothic"/>
                <a:ea typeface="Century Gothic"/>
                <a:cs typeface="Century Gothic"/>
                <a:sym typeface="Century Gothic"/>
              </a:rPr>
              <a:t>DMDAVecGetKokkosOffsetView(da,v,&amp;kv) to return ready-to-use Kokkos views from PETSc vectors to the user.  We currently do not accept input Kokkos data structures. If users want, they can create PETSc objects with raw pointers from Kokkos Views.</a:t>
            </a:r>
            <a:endParaRPr/>
          </a:p>
          <a:p>
            <a:pPr marL="0" lvl="0" indent="0" algn="l" rtl="0">
              <a:lnSpc>
                <a:spcPct val="90000"/>
              </a:lnSpc>
              <a:spcBef>
                <a:spcPts val="300"/>
              </a:spcBef>
              <a:spcAft>
                <a:spcPts val="0"/>
              </a:spcAft>
              <a:buSzPts val="1400"/>
              <a:buNone/>
            </a:pPr>
            <a:endParaRPr/>
          </a:p>
        </p:txBody>
      </p:sp>
      <p:sp>
        <p:nvSpPr>
          <p:cNvPr id="267" name="Google Shape;267;p15: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6: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Finally, we add a Kokkos Kernels layer with a CUDA backend to use some of the kernels provided.  We still have full PETSc support for CUDA, but we can transition to a full Kokkos Kernels backend.  Currently, there is basic support for Kokkos Kernels.</a:t>
            </a:r>
            <a:br>
              <a:rPr lang="en-US">
                <a:latin typeface="Calibri"/>
                <a:ea typeface="Calibri"/>
                <a:cs typeface="Calibri"/>
                <a:sym typeface="Calibri"/>
              </a:rPr>
            </a:br>
            <a:endParaRPr>
              <a:latin typeface="Calibri"/>
              <a:ea typeface="Calibri"/>
              <a:cs typeface="Calibri"/>
              <a:sym typeface="Calibri"/>
            </a:endParaRPr>
          </a:p>
        </p:txBody>
      </p:sp>
      <p:sp>
        <p:nvSpPr>
          <p:cNvPr id="291" name="Google Shape;291;p16: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7: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The support is similar for AMD with the rocBLAS, rocSparse, and HIP</a:t>
            </a:r>
            <a:endParaRPr/>
          </a:p>
        </p:txBody>
      </p:sp>
      <p:sp>
        <p:nvSpPr>
          <p:cNvPr id="321" name="Google Shape;321;p17: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9: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sz="1200" b="0" i="0" u="none" strike="noStrike" dirty="0">
                <a:solidFill>
                  <a:schemeClr val="dk1"/>
                </a:solidFill>
                <a:latin typeface="Century Gothic"/>
                <a:ea typeface="Century Gothic"/>
                <a:cs typeface="Century Gothic"/>
                <a:sym typeface="Century Gothic"/>
              </a:rPr>
              <a:t>Use library to hide all of these challenges.</a:t>
            </a:r>
          </a:p>
          <a:p>
            <a:pPr marL="0" lvl="0" indent="0" algn="l" rtl="0">
              <a:lnSpc>
                <a:spcPct val="90000"/>
              </a:lnSpc>
              <a:spcBef>
                <a:spcPts val="0"/>
              </a:spcBef>
              <a:spcAft>
                <a:spcPts val="0"/>
              </a:spcAft>
              <a:buSzPts val="1400"/>
              <a:buNone/>
            </a:pPr>
            <a:endParaRPr lang="en-US" sz="1200" b="0" i="0" u="none" strike="noStrike" dirty="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SzPts val="1400"/>
              <a:buNone/>
            </a:pPr>
            <a:r>
              <a:rPr lang="en-US" sz="1200" b="0" i="0" u="none" strike="noStrike" dirty="0">
                <a:solidFill>
                  <a:schemeClr val="dk1"/>
                </a:solidFill>
                <a:latin typeface="Century Gothic"/>
                <a:ea typeface="Century Gothic"/>
                <a:cs typeface="Century Gothic"/>
                <a:sym typeface="Century Gothic"/>
              </a:rPr>
              <a:t>There are many number of challenges in supporting these models and getting the most performance.  This diagram shows some of the complexities.</a:t>
            </a:r>
            <a:endParaRPr dirty="0"/>
          </a:p>
          <a:p>
            <a:pPr marL="0" lvl="0" indent="0" algn="l" rtl="0">
              <a:lnSpc>
                <a:spcPct val="90000"/>
              </a:lnSpc>
              <a:spcBef>
                <a:spcPts val="300"/>
              </a:spcBef>
              <a:spcAft>
                <a:spcPts val="0"/>
              </a:spcAft>
              <a:buSzPts val="1400"/>
              <a:buNone/>
            </a:pPr>
            <a:endParaRPr sz="1200" b="0" i="0" u="none" strike="noStrike" dirty="0">
              <a:solidFill>
                <a:schemeClr val="dk1"/>
              </a:solidFill>
              <a:latin typeface="Century Gothic"/>
              <a:ea typeface="Century Gothic"/>
              <a:cs typeface="Century Gothic"/>
              <a:sym typeface="Century Gothic"/>
            </a:endParaRPr>
          </a:p>
          <a:p>
            <a:pPr marL="0" lvl="0" indent="0" algn="l" rtl="0">
              <a:lnSpc>
                <a:spcPct val="90000"/>
              </a:lnSpc>
              <a:spcBef>
                <a:spcPts val="300"/>
              </a:spcBef>
              <a:spcAft>
                <a:spcPts val="0"/>
              </a:spcAft>
              <a:buSzPts val="1400"/>
              <a:buNone/>
            </a:pPr>
            <a:r>
              <a:rPr lang="en-US" sz="1200" b="0" i="0" u="none" strike="noStrike" dirty="0">
                <a:solidFill>
                  <a:schemeClr val="dk1"/>
                </a:solidFill>
                <a:latin typeface="Century Gothic"/>
                <a:ea typeface="Century Gothic"/>
                <a:cs typeface="Century Gothic"/>
                <a:sym typeface="Century Gothic"/>
              </a:rPr>
              <a:t>Some of the key challenges are</a:t>
            </a:r>
            <a:endParaRPr dirty="0"/>
          </a:p>
          <a:p>
            <a:pPr marL="171450" marR="0" lvl="0" indent="-171450" algn="l" rtl="0">
              <a:lnSpc>
                <a:spcPct val="90000"/>
              </a:lnSpc>
              <a:spcBef>
                <a:spcPts val="300"/>
              </a:spcBef>
              <a:spcAft>
                <a:spcPts val="0"/>
              </a:spcAft>
              <a:buClr>
                <a:schemeClr val="dk1"/>
              </a:buClr>
              <a:buSzPts val="1200"/>
              <a:buFont typeface="Arial"/>
              <a:buChar char="•"/>
            </a:pPr>
            <a:r>
              <a:rPr lang="en-US" dirty="0"/>
              <a:t>Keep both the CPUs and GPUs busy.  The mismatch between the number of CPU cores and number of GPUs brings the ‘oversubscription’ problem and its incurred overhead</a:t>
            </a:r>
            <a:endParaRPr dirty="0"/>
          </a:p>
          <a:p>
            <a:pPr marL="171450" marR="0" lvl="0" indent="-171450" algn="l" rtl="0">
              <a:lnSpc>
                <a:spcPct val="90000"/>
              </a:lnSpc>
              <a:spcBef>
                <a:spcPts val="300"/>
              </a:spcBef>
              <a:spcAft>
                <a:spcPts val="0"/>
              </a:spcAft>
              <a:buClr>
                <a:schemeClr val="dk1"/>
              </a:buClr>
              <a:buSzPts val="1200"/>
              <a:buFont typeface="Arial"/>
              <a:buChar char="•"/>
            </a:pPr>
            <a:r>
              <a:rPr lang="en-US" dirty="0"/>
              <a:t>Memory management can be challenging in terms of placement and </a:t>
            </a:r>
            <a:r>
              <a:rPr lang="en-US" sz="1200" dirty="0">
                <a:solidFill>
                  <a:schemeClr val="dk1"/>
                </a:solidFill>
                <a:latin typeface="Century Gothic"/>
                <a:ea typeface="Century Gothic"/>
                <a:cs typeface="Century Gothic"/>
                <a:sym typeface="Century Gothic"/>
              </a:rPr>
              <a:t>there must be a system to ensure that the appropriate version of a function is called for the given memory type</a:t>
            </a:r>
            <a:endParaRPr dirty="0"/>
          </a:p>
          <a:p>
            <a:pPr marL="171450" marR="0" lvl="0" indent="-171450" algn="l" rtl="0">
              <a:lnSpc>
                <a:spcPct val="90000"/>
              </a:lnSpc>
              <a:spcBef>
                <a:spcPts val="300"/>
              </a:spcBef>
              <a:spcAft>
                <a:spcPts val="0"/>
              </a:spcAft>
              <a:buClr>
                <a:schemeClr val="dk1"/>
              </a:buClr>
              <a:buSzPts val="1200"/>
              <a:buFont typeface="Arial"/>
              <a:buChar char="•"/>
            </a:pPr>
            <a:r>
              <a:rPr lang="en-US" sz="1200" dirty="0">
                <a:solidFill>
                  <a:schemeClr val="dk1"/>
                </a:solidFill>
                <a:latin typeface="Century Gothic"/>
                <a:ea typeface="Century Gothic"/>
                <a:cs typeface="Century Gothic"/>
                <a:sym typeface="Century Gothic"/>
              </a:rPr>
              <a:t>CPU-GPU communications can limit the application’s overall performance and communication across nodes can be inefficient, as GPU-aware MPI implementations cannot currently pipeline MPI calls and kernel launches</a:t>
            </a:r>
            <a:endParaRPr dirty="0"/>
          </a:p>
          <a:p>
            <a:pPr marL="0" lvl="0" indent="0" algn="l" rtl="0">
              <a:lnSpc>
                <a:spcPct val="90000"/>
              </a:lnSpc>
              <a:spcBef>
                <a:spcPts val="300"/>
              </a:spcBef>
              <a:spcAft>
                <a:spcPts val="0"/>
              </a:spcAft>
              <a:buSzPts val="1400"/>
              <a:buNone/>
            </a:pPr>
            <a:endParaRPr dirty="0"/>
          </a:p>
          <a:p>
            <a:pPr marL="171450" lvl="0" indent="-171450" algn="l" rtl="0">
              <a:lnSpc>
                <a:spcPct val="90000"/>
              </a:lnSpc>
              <a:spcBef>
                <a:spcPts val="300"/>
              </a:spcBef>
              <a:spcAft>
                <a:spcPts val="0"/>
              </a:spcAft>
              <a:buClr>
                <a:srgbClr val="000000"/>
              </a:buClr>
              <a:buSzPts val="1200"/>
              <a:buFont typeface="Arial"/>
              <a:buChar char="•"/>
            </a:pPr>
            <a:r>
              <a:rPr lang="en-US" dirty="0"/>
              <a:t>Portability for application codes</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Applications and libraries have multiple choices of languages (Fortran, C/C++, Python, Julia </a:t>
            </a:r>
            <a:r>
              <a:rPr lang="en-US" dirty="0" err="1"/>
              <a:t>etc</a:t>
            </a:r>
            <a:r>
              <a:rPr lang="en-US" dirty="0"/>
              <a:t>) and programming models (CUDA/HIP, </a:t>
            </a:r>
            <a:r>
              <a:rPr lang="en-US" dirty="0" err="1"/>
              <a:t>SYCL,OpenCL</a:t>
            </a:r>
            <a:r>
              <a:rPr lang="en-US" dirty="0"/>
              <a:t>, OpenMP, </a:t>
            </a:r>
            <a:r>
              <a:rPr lang="en-US" dirty="0" err="1"/>
              <a:t>Kokkos</a:t>
            </a:r>
            <a:r>
              <a:rPr lang="en-US" dirty="0"/>
              <a:t>). User apps, different libraries may all have different choice, for their own considerations. Even adopting a portability-layer such as </a:t>
            </a:r>
            <a:r>
              <a:rPr lang="en-US" dirty="0" err="1"/>
              <a:t>Kokkos</a:t>
            </a:r>
            <a:r>
              <a:rPr lang="en-US" dirty="0"/>
              <a:t>, a library still has to deal with interface with dependency libraries/apps not written in </a:t>
            </a:r>
            <a:r>
              <a:rPr lang="en-US" dirty="0" err="1"/>
              <a:t>Kokkos</a:t>
            </a:r>
            <a:r>
              <a:rPr lang="en-US" dirty="0"/>
              <a:t>. It is challenging to write a portable library code like </a:t>
            </a:r>
            <a:r>
              <a:rPr lang="en-US" dirty="0" err="1"/>
              <a:t>PETSc</a:t>
            </a:r>
            <a:r>
              <a:rPr lang="en-US" dirty="0"/>
              <a:t> that uses many (evolving) third party libraries. </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Algorithms for high-throughput systems</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Efficient use of GPU requires new innovative algorithms exploiting the massive parallelisms and high-bandwidth available on GPU.</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Utilizing all CPU and GPU compute power</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Keep CPU and GPU busy. For GPU, one needs to avoid synchronizing device (or stream) since that would drain the pipeline. Current this is inevitable due to MPI.  For CPUs, one would want to use all CPU cores. But the mismatch between number of CPU cores and number of GPUs brings the ‘oversubscription’ problem and its incurred overhead.</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Managing the kernel queue</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Due to kernel launch cost, one may want to fuse kernels, but it is anti-modularization. CUDA graph might help in this situation.</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Network communication</a:t>
            </a:r>
            <a:endParaRPr dirty="0"/>
          </a:p>
          <a:p>
            <a:pPr marL="628650" lvl="1" indent="-171450" algn="l" rtl="0">
              <a:lnSpc>
                <a:spcPct val="90000"/>
              </a:lnSpc>
              <a:spcBef>
                <a:spcPts val="300"/>
              </a:spcBef>
              <a:spcAft>
                <a:spcPts val="0"/>
              </a:spcAft>
              <a:buClr>
                <a:srgbClr val="000000"/>
              </a:buClr>
              <a:buSzPts val="1200"/>
              <a:buFont typeface="Arial"/>
              <a:buChar char="•"/>
            </a:pPr>
            <a:r>
              <a:rPr lang="en-US" sz="1200" dirty="0">
                <a:solidFill>
                  <a:schemeClr val="dk1"/>
                </a:solidFill>
                <a:latin typeface="Century Gothic"/>
                <a:ea typeface="Century Gothic"/>
                <a:cs typeface="Century Gothic"/>
                <a:sym typeface="Century Gothic"/>
              </a:rPr>
              <a:t>GPU-aware MPI implementations cannot pipeline MPI calls and kernel launches</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Over and under-subscription</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Over-subscription: </a:t>
            </a:r>
            <a:r>
              <a:rPr lang="en-US" sz="1200" dirty="0">
                <a:solidFill>
                  <a:schemeClr val="dk1"/>
                </a:solidFill>
                <a:latin typeface="Century Gothic"/>
                <a:ea typeface="Century Gothic"/>
                <a:cs typeface="Century Gothic"/>
                <a:sym typeface="Century Gothic"/>
              </a:rPr>
              <a:t>when multiple CPU processes use the same GPU simultaneously</a:t>
            </a:r>
            <a:endParaRPr dirty="0"/>
          </a:p>
          <a:p>
            <a:pPr marL="628650" lvl="1" indent="-171450" algn="l" rtl="0">
              <a:lnSpc>
                <a:spcPct val="90000"/>
              </a:lnSpc>
              <a:spcBef>
                <a:spcPts val="300"/>
              </a:spcBef>
              <a:spcAft>
                <a:spcPts val="0"/>
              </a:spcAft>
              <a:buClr>
                <a:srgbClr val="000000"/>
              </a:buClr>
              <a:buSzPts val="1200"/>
              <a:buFont typeface="Arial"/>
              <a:buChar char="•"/>
            </a:pPr>
            <a:r>
              <a:rPr lang="en-US" sz="1200" dirty="0">
                <a:solidFill>
                  <a:schemeClr val="dk1"/>
                </a:solidFill>
                <a:latin typeface="Century Gothic"/>
                <a:ea typeface="Century Gothic"/>
                <a:cs typeface="Century Gothic"/>
                <a:sym typeface="Century Gothic"/>
              </a:rPr>
              <a:t>Under-subscription: when a large computation has short phases that are best computed on fewer GPUs and CPUs, e.g., coarse level in multigrid</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CPU-GPU communication time</a:t>
            </a:r>
            <a:endParaRPr dirty="0"/>
          </a:p>
          <a:p>
            <a:pPr marL="628650" lvl="1" indent="-171450" algn="l" rtl="0">
              <a:lnSpc>
                <a:spcPct val="90000"/>
              </a:lnSpc>
              <a:spcBef>
                <a:spcPts val="300"/>
              </a:spcBef>
              <a:spcAft>
                <a:spcPts val="0"/>
              </a:spcAft>
              <a:buClr>
                <a:srgbClr val="000000"/>
              </a:buClr>
              <a:buSzPts val="1200"/>
              <a:buFont typeface="Arial"/>
              <a:buChar char="•"/>
            </a:pPr>
            <a:r>
              <a:rPr lang="en-US" sz="1200" dirty="0">
                <a:solidFill>
                  <a:schemeClr val="dk1"/>
                </a:solidFill>
                <a:latin typeface="Century Gothic"/>
                <a:ea typeface="Century Gothic"/>
                <a:cs typeface="Century Gothic"/>
                <a:sym typeface="Century Gothic"/>
              </a:rPr>
              <a:t>CPU-GPU communications can limit the application’s overall performance</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Multiple memory types</a:t>
            </a:r>
            <a:endParaRPr dirty="0"/>
          </a:p>
          <a:p>
            <a:pPr marL="628650" lvl="1" indent="-171450" algn="l" rtl="0">
              <a:lnSpc>
                <a:spcPct val="90000"/>
              </a:lnSpc>
              <a:spcBef>
                <a:spcPts val="300"/>
              </a:spcBef>
              <a:spcAft>
                <a:spcPts val="0"/>
              </a:spcAft>
              <a:buClr>
                <a:srgbClr val="000000"/>
              </a:buClr>
              <a:buSzPts val="1200"/>
              <a:buFont typeface="Arial"/>
              <a:buChar char="•"/>
            </a:pPr>
            <a:r>
              <a:rPr lang="en-US" sz="1200" dirty="0">
                <a:solidFill>
                  <a:schemeClr val="dk1"/>
                </a:solidFill>
                <a:latin typeface="Century Gothic"/>
                <a:ea typeface="Century Gothic"/>
                <a:cs typeface="Century Gothic"/>
                <a:sym typeface="Century Gothic"/>
              </a:rPr>
              <a:t>When multiple types of memory are used, especially by different libraries, there must be a system to ensure that the appropriate version of a function is called for the given memory type.</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Use of multiple (CUDA ) streams from libraries</a:t>
            </a:r>
            <a:endParaRPr dirty="0"/>
          </a:p>
          <a:p>
            <a:pPr marL="628650" lvl="1" indent="-171450" algn="l" rtl="0">
              <a:lnSpc>
                <a:spcPct val="90000"/>
              </a:lnSpc>
              <a:spcBef>
                <a:spcPts val="300"/>
              </a:spcBef>
              <a:spcAft>
                <a:spcPts val="0"/>
              </a:spcAft>
              <a:buClr>
                <a:srgbClr val="000000"/>
              </a:buClr>
              <a:buSzPts val="1200"/>
              <a:buFont typeface="Arial"/>
              <a:buChar char="•"/>
            </a:pPr>
            <a:r>
              <a:rPr lang="en-US" sz="1200" dirty="0">
                <a:solidFill>
                  <a:schemeClr val="dk1"/>
                </a:solidFill>
                <a:latin typeface="Century Gothic"/>
                <a:ea typeface="Century Gothic"/>
                <a:cs typeface="Century Gothic"/>
                <a:sym typeface="Century Gothic"/>
              </a:rPr>
              <a:t>If different libraries use different streams, there must be a mechanism to pass the stream info for synchronizations</a:t>
            </a:r>
            <a:endParaRPr dirty="0"/>
          </a:p>
          <a:p>
            <a:pPr marL="171450" lvl="0" indent="-171450" algn="l" rtl="0">
              <a:lnSpc>
                <a:spcPct val="90000"/>
              </a:lnSpc>
              <a:spcBef>
                <a:spcPts val="300"/>
              </a:spcBef>
              <a:spcAft>
                <a:spcPts val="0"/>
              </a:spcAft>
              <a:buClr>
                <a:srgbClr val="000000"/>
              </a:buClr>
              <a:buSzPts val="1200"/>
              <a:buFont typeface="Arial"/>
              <a:buChar char="•"/>
            </a:pPr>
            <a:r>
              <a:rPr lang="en-US" dirty="0"/>
              <a:t>Multi-precision on the GPU</a:t>
            </a:r>
            <a:endParaRPr dirty="0"/>
          </a:p>
          <a:p>
            <a:pPr marL="628650" lvl="1" indent="-171450" algn="l" rtl="0">
              <a:lnSpc>
                <a:spcPct val="90000"/>
              </a:lnSpc>
              <a:spcBef>
                <a:spcPts val="300"/>
              </a:spcBef>
              <a:spcAft>
                <a:spcPts val="0"/>
              </a:spcAft>
              <a:buClr>
                <a:srgbClr val="000000"/>
              </a:buClr>
              <a:buSzPts val="1200"/>
              <a:buFont typeface="Arial"/>
              <a:buChar char="•"/>
            </a:pPr>
            <a:r>
              <a:rPr lang="en-US" dirty="0"/>
              <a:t>How to take advantage of the “lower-precision higher performance” feature on GPUs</a:t>
            </a:r>
            <a:endParaRPr dirty="0"/>
          </a:p>
        </p:txBody>
      </p:sp>
      <p:sp>
        <p:nvSpPr>
          <p:cNvPr id="381" name="Google Shape;381;p19: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entury Gothic"/>
                <a:ea typeface="Century Gothic"/>
                <a:cs typeface="Century Gothic"/>
                <a:sym typeface="Century Gothic"/>
              </a:rPr>
              <a:t>COO matrix assembly for CUDA device</a:t>
            </a:r>
          </a:p>
          <a:p>
            <a:r>
              <a:rPr lang="en-US" sz="1200" b="0" i="0" u="none" strike="noStrike" cap="none" dirty="0" err="1">
                <a:solidFill>
                  <a:schemeClr val="dk1"/>
                </a:solidFill>
                <a:effectLst/>
                <a:latin typeface="Century Gothic"/>
                <a:ea typeface="Century Gothic"/>
                <a:cs typeface="Century Gothic"/>
                <a:sym typeface="Century Gothic"/>
              </a:rPr>
              <a:t>MatSetValues</a:t>
            </a:r>
            <a:r>
              <a:rPr lang="en-US" sz="1200" b="0" i="0" u="none" strike="noStrike" cap="none" dirty="0">
                <a:solidFill>
                  <a:schemeClr val="dk1"/>
                </a:solidFill>
                <a:effectLst/>
                <a:latin typeface="Century Gothic"/>
                <a:ea typeface="Century Gothic"/>
                <a:cs typeface="Century Gothic"/>
                <a:sym typeface="Century Gothic"/>
              </a:rPr>
              <a:t>() matrix assembly with CUDA and </a:t>
            </a:r>
            <a:r>
              <a:rPr lang="en-US" sz="1200" b="0" i="0" u="none" strike="noStrike" cap="none" dirty="0" err="1">
                <a:solidFill>
                  <a:schemeClr val="dk1"/>
                </a:solidFill>
                <a:effectLst/>
                <a:latin typeface="Century Gothic"/>
                <a:ea typeface="Century Gothic"/>
                <a:cs typeface="Century Gothic"/>
                <a:sym typeface="Century Gothic"/>
              </a:rPr>
              <a:t>Kokkos</a:t>
            </a:r>
            <a:endParaRPr lang="en-US" sz="1200" b="0" i="0" u="none" strike="noStrike" cap="none" dirty="0">
              <a:solidFill>
                <a:schemeClr val="dk1"/>
              </a:solidFill>
              <a:effectLst/>
              <a:latin typeface="Century Gothic"/>
              <a:ea typeface="Century Gothic"/>
              <a:cs typeface="Century Gothic"/>
              <a:sym typeface="Century Gothic"/>
            </a:endParaRPr>
          </a:p>
          <a:p>
            <a:endParaRPr lang="en-US" sz="1200" b="0" i="0" u="none" strike="noStrike" cap="none" dirty="0">
              <a:solidFill>
                <a:schemeClr val="dk1"/>
              </a:solidFill>
              <a:effectLst/>
              <a:latin typeface="Century Gothic"/>
              <a:ea typeface="Century Gothic"/>
              <a:cs typeface="Century Gothic"/>
              <a:sym typeface="Century Gothic"/>
            </a:endParaRPr>
          </a:p>
          <a:p>
            <a:r>
              <a:rPr lang="en-US" sz="1200" b="0" i="0" u="none" strike="noStrike" cap="none" dirty="0">
                <a:solidFill>
                  <a:schemeClr val="dk1"/>
                </a:solidFill>
                <a:effectLst/>
                <a:latin typeface="Century Gothic"/>
                <a:ea typeface="Century Gothic"/>
                <a:cs typeface="Century Gothic"/>
                <a:sym typeface="Century Gothic"/>
              </a:rPr>
              <a:t>CPU bound vectors and matrices, so that even these objects are of GPU type, they are executed on CPU. That is used on MG coarse level, as CPU is more efficient there. </a:t>
            </a:r>
          </a:p>
          <a:p>
            <a:endParaRPr lang="en-US" sz="1200" b="0" i="0" u="none" strike="noStrike" cap="none" dirty="0">
              <a:solidFill>
                <a:schemeClr val="dk1"/>
              </a:solidFill>
              <a:effectLst/>
              <a:latin typeface="Century Gothic"/>
              <a:ea typeface="Century Gothic"/>
              <a:cs typeface="Century Gothic"/>
              <a:sym typeface="Century Gothic"/>
            </a:endParaRPr>
          </a:p>
          <a:p>
            <a:r>
              <a:rPr lang="en-US" sz="1200" b="0" i="0" u="none" strike="noStrike" cap="none" dirty="0">
                <a:solidFill>
                  <a:schemeClr val="dk1"/>
                </a:solidFill>
                <a:effectLst/>
                <a:latin typeface="Century Gothic"/>
                <a:ea typeface="Century Gothic"/>
                <a:cs typeface="Century Gothic"/>
                <a:sym typeface="Century Gothic"/>
              </a:rPr>
              <a:t>Async APIs to avoid unneeded synchronizations with GPU</a:t>
            </a:r>
          </a:p>
          <a:p>
            <a:endParaRPr lang="en-US" sz="1200" b="0" i="0" u="none" strike="noStrike" cap="none" dirty="0">
              <a:solidFill>
                <a:schemeClr val="dk1"/>
              </a:solidFill>
              <a:effectLst/>
              <a:latin typeface="Century Gothic"/>
              <a:ea typeface="Century Gothic"/>
              <a:cs typeface="Century Gothic"/>
              <a:sym typeface="Century Gothic"/>
            </a:endParaRPr>
          </a:p>
          <a:p>
            <a:r>
              <a:rPr lang="en-US" sz="1200" b="0" i="0" u="none" strike="noStrike" cap="none" dirty="0" err="1">
                <a:solidFill>
                  <a:schemeClr val="dk1"/>
                </a:solidFill>
                <a:effectLst/>
                <a:latin typeface="Century Gothic"/>
                <a:ea typeface="Century Gothic"/>
                <a:cs typeface="Century Gothic"/>
                <a:sym typeface="Century Gothic"/>
              </a:rPr>
              <a:t>PetscDeviceContext</a:t>
            </a:r>
            <a:r>
              <a:rPr lang="en-US" sz="1200" b="0" i="0" u="none" strike="noStrike" cap="none" dirty="0">
                <a:solidFill>
                  <a:schemeClr val="dk1"/>
                </a:solidFill>
                <a:effectLst/>
                <a:latin typeface="Century Gothic"/>
                <a:ea typeface="Century Gothic"/>
                <a:cs typeface="Century Gothic"/>
                <a:sym typeface="Century Gothic"/>
              </a:rPr>
              <a:t> (which is in </a:t>
            </a:r>
            <a:r>
              <a:rPr lang="en-US" sz="1200" b="0" i="0" u="none" strike="noStrike" cap="none" dirty="0" err="1">
                <a:solidFill>
                  <a:schemeClr val="dk1"/>
                </a:solidFill>
                <a:effectLst/>
                <a:latin typeface="Century Gothic"/>
                <a:ea typeface="Century Gothic"/>
                <a:cs typeface="Century Gothic"/>
                <a:sym typeface="Century Gothic"/>
              </a:rPr>
              <a:t>petsc</a:t>
            </a:r>
            <a:r>
              <a:rPr lang="en-US" sz="1200" b="0" i="0" u="none" strike="noStrike" cap="none" dirty="0">
                <a:solidFill>
                  <a:schemeClr val="dk1"/>
                </a:solidFill>
                <a:effectLst/>
                <a:latin typeface="Century Gothic"/>
                <a:ea typeface="Century Gothic"/>
                <a:cs typeface="Century Gothic"/>
                <a:sym typeface="Century Gothic"/>
              </a:rPr>
              <a:t>/main),  is supposed to handle the fork-join parallelism so that we can fork multiple streams which execute currently. </a:t>
            </a:r>
          </a:p>
          <a:p>
            <a:endParaRPr lang="en-US" sz="1200" b="0" i="0" u="none" strike="noStrike" cap="none" dirty="0">
              <a:solidFill>
                <a:schemeClr val="dk1"/>
              </a:solidFill>
              <a:effectLst/>
              <a:latin typeface="Century Gothic"/>
              <a:sym typeface="Century Gothic"/>
            </a:endParaRPr>
          </a:p>
          <a:p>
            <a:endParaRPr lang="en-US" dirty="0"/>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entury Gothic"/>
                <a:ea typeface="Century Gothic"/>
                <a:cs typeface="Century Gothic"/>
                <a:sym typeface="Century Gothic"/>
              </a:rPr>
              <a:t>19</a:t>
            </a:fld>
            <a:endParaRPr lang="en-US" sz="12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0128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1: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200"/>
              <a:buFont typeface="Century Gothic"/>
              <a:buNone/>
            </a:pPr>
            <a:r>
              <a:rPr lang="en-US"/>
              <a:t>An overview of the status of the backends</a:t>
            </a:r>
            <a:endParaRPr/>
          </a:p>
          <a:p>
            <a:pPr marL="171450" marR="0" lvl="0" indent="-171450" algn="l" rtl="0">
              <a:lnSpc>
                <a:spcPct val="90000"/>
              </a:lnSpc>
              <a:spcBef>
                <a:spcPts val="300"/>
              </a:spcBef>
              <a:spcAft>
                <a:spcPts val="0"/>
              </a:spcAft>
              <a:buClr>
                <a:schemeClr val="dk1"/>
              </a:buClr>
              <a:buSzPts val="1200"/>
              <a:buFont typeface="Arial"/>
              <a:buChar char="•"/>
            </a:pPr>
            <a:r>
              <a:rPr lang="en-US"/>
              <a:t>CUDA/Kokkos backends work on Summit</a:t>
            </a:r>
            <a:endParaRPr/>
          </a:p>
          <a:p>
            <a:pPr marL="171450" marR="0" lvl="0" indent="-171450" algn="l" rtl="0">
              <a:lnSpc>
                <a:spcPct val="90000"/>
              </a:lnSpc>
              <a:spcBef>
                <a:spcPts val="300"/>
              </a:spcBef>
              <a:spcAft>
                <a:spcPts val="0"/>
              </a:spcAft>
              <a:buClr>
                <a:schemeClr val="dk1"/>
              </a:buClr>
              <a:buSzPts val="1200"/>
              <a:buFont typeface="Arial"/>
              <a:buChar char="•"/>
            </a:pPr>
            <a:r>
              <a:rPr lang="en-US"/>
              <a:t>OneAPI/SYCL backend works on Intel integrated GPUs</a:t>
            </a:r>
            <a:endParaRPr/>
          </a:p>
          <a:p>
            <a:pPr marL="0" lvl="0" indent="0" algn="l" rtl="0">
              <a:lnSpc>
                <a:spcPct val="90000"/>
              </a:lnSpc>
              <a:spcBef>
                <a:spcPts val="300"/>
              </a:spcBef>
              <a:spcAft>
                <a:spcPts val="0"/>
              </a:spcAft>
              <a:buSzPts val="1400"/>
              <a:buNone/>
            </a:pPr>
            <a:endParaRPr/>
          </a:p>
          <a:p>
            <a:pPr marL="0" lvl="0" indent="0" algn="l" rtl="0">
              <a:lnSpc>
                <a:spcPct val="90000"/>
              </a:lnSpc>
              <a:spcBef>
                <a:spcPts val="300"/>
              </a:spcBef>
              <a:spcAft>
                <a:spcPts val="0"/>
              </a:spcAft>
              <a:buSzPts val="1400"/>
              <a:buNone/>
            </a:pPr>
            <a:r>
              <a:rPr lang="en-US"/>
              <a:t>HIP + SYCL is an ECP HI project that is being developed and we will leverage</a:t>
            </a:r>
            <a:endParaRPr/>
          </a:p>
        </p:txBody>
      </p:sp>
      <p:sp>
        <p:nvSpPr>
          <p:cNvPr id="426" name="Google Shape;426;p21: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2: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The complexity needs to be managed in the build system to allow application users to test different options.  This is challenging.</a:t>
            </a:r>
            <a:endParaRPr/>
          </a:p>
          <a:p>
            <a:pPr marL="0" lvl="0" indent="0" algn="l" rtl="0">
              <a:lnSpc>
                <a:spcPct val="90000"/>
              </a:lnSpc>
              <a:spcBef>
                <a:spcPts val="300"/>
              </a:spcBef>
              <a:spcAft>
                <a:spcPts val="0"/>
              </a:spcAft>
              <a:buSzPts val="1400"/>
              <a:buNone/>
            </a:pPr>
            <a:endParaRPr>
              <a:latin typeface="Calibri"/>
              <a:ea typeface="Calibri"/>
              <a:cs typeface="Calibri"/>
              <a:sym typeface="Calibri"/>
            </a:endParaRPr>
          </a:p>
          <a:p>
            <a:pPr marL="0" lvl="0" indent="0" algn="l" rtl="0">
              <a:lnSpc>
                <a:spcPct val="90000"/>
              </a:lnSpc>
              <a:spcBef>
                <a:spcPts val="300"/>
              </a:spcBef>
              <a:spcAft>
                <a:spcPts val="0"/>
              </a:spcAft>
              <a:buSzPts val="1400"/>
              <a:buNone/>
            </a:pPr>
            <a:r>
              <a:rPr lang="en-US">
                <a:latin typeface="Calibri"/>
                <a:ea typeface="Calibri"/>
                <a:cs typeface="Calibri"/>
                <a:sym typeface="Calibri"/>
              </a:rPr>
              <a:t>Some backends currently have workarounds in order to get the bare metal builds to compile and run.  We are working on updating the configuration and build system to cleanly support these builds.</a:t>
            </a:r>
            <a:endParaRPr/>
          </a:p>
          <a:p>
            <a:pPr marL="0" lvl="0" indent="0" algn="l" rtl="0">
              <a:lnSpc>
                <a:spcPct val="90000"/>
              </a:lnSpc>
              <a:spcBef>
                <a:spcPts val="300"/>
              </a:spcBef>
              <a:spcAft>
                <a:spcPts val="0"/>
              </a:spcAft>
              <a:buSzPts val="1400"/>
              <a:buNone/>
            </a:pPr>
            <a:endParaRPr>
              <a:latin typeface="Calibri"/>
              <a:ea typeface="Calibri"/>
              <a:cs typeface="Calibri"/>
              <a:sym typeface="Calibri"/>
            </a:endParaRPr>
          </a:p>
          <a:p>
            <a:pPr marL="0" lvl="0" indent="0" algn="l" rtl="0">
              <a:lnSpc>
                <a:spcPct val="90000"/>
              </a:lnSpc>
              <a:spcBef>
                <a:spcPts val="300"/>
              </a:spcBef>
              <a:spcAft>
                <a:spcPts val="0"/>
              </a:spcAft>
              <a:buSzPts val="1400"/>
              <a:buNone/>
            </a:pPr>
            <a:r>
              <a:rPr lang="en-US">
                <a:latin typeface="Calibri"/>
                <a:ea typeface="Calibri"/>
                <a:cs typeface="Calibri"/>
                <a:sym typeface="Calibri"/>
              </a:rPr>
              <a:t>At the same time, we are working on architecture-specific spack and spack test recipes to be used with the ECP testing effort.</a:t>
            </a:r>
            <a:endParaRPr/>
          </a:p>
          <a:p>
            <a:pPr marL="0" lvl="0" indent="0" algn="l" rtl="0">
              <a:lnSpc>
                <a:spcPct val="90000"/>
              </a:lnSpc>
              <a:spcBef>
                <a:spcPts val="300"/>
              </a:spcBef>
              <a:spcAft>
                <a:spcPts val="0"/>
              </a:spcAft>
              <a:buSzPts val="1400"/>
              <a:buNone/>
            </a:pPr>
            <a:endParaRPr>
              <a:latin typeface="Calibri"/>
              <a:ea typeface="Calibri"/>
              <a:cs typeface="Calibri"/>
              <a:sym typeface="Calibri"/>
            </a:endParaRPr>
          </a:p>
          <a:p>
            <a:pPr marL="0" lvl="0" indent="0" algn="l" rtl="0">
              <a:lnSpc>
                <a:spcPct val="90000"/>
              </a:lnSpc>
              <a:spcBef>
                <a:spcPts val="300"/>
              </a:spcBef>
              <a:spcAft>
                <a:spcPts val="0"/>
              </a:spcAft>
              <a:buSzPts val="1400"/>
              <a:buNone/>
            </a:pPr>
            <a:r>
              <a:rPr lang="en-US">
                <a:latin typeface="Calibri"/>
                <a:ea typeface="Calibri"/>
                <a:cs typeface="Calibri"/>
                <a:sym typeface="Calibri"/>
              </a:rPr>
              <a:t>Testing all possible configuration is impossible, but we test quite a bit using our hardware farm</a:t>
            </a:r>
            <a:endParaRPr/>
          </a:p>
          <a:p>
            <a:pPr marL="0" lvl="0" indent="0" algn="l" rtl="0">
              <a:lnSpc>
                <a:spcPct val="90000"/>
              </a:lnSpc>
              <a:spcBef>
                <a:spcPts val="300"/>
              </a:spcBef>
              <a:spcAft>
                <a:spcPts val="0"/>
              </a:spcAft>
              <a:buSzPts val="1400"/>
              <a:buNone/>
            </a:pPr>
            <a:endParaRPr sz="1200" b="0" i="0" u="none" strike="noStrike">
              <a:solidFill>
                <a:schemeClr val="dk1"/>
              </a:solidFill>
              <a:latin typeface="Century Gothic"/>
              <a:ea typeface="Century Gothic"/>
              <a:cs typeface="Century Gothic"/>
              <a:sym typeface="Century Gothic"/>
            </a:endParaRPr>
          </a:p>
          <a:p>
            <a:pPr marL="0" lvl="0" indent="0" algn="l" rtl="0">
              <a:lnSpc>
                <a:spcPct val="90000"/>
              </a:lnSpc>
              <a:spcBef>
                <a:spcPts val="300"/>
              </a:spcBef>
              <a:spcAft>
                <a:spcPts val="0"/>
              </a:spcAft>
              <a:buSzPts val="1400"/>
              <a:buNone/>
            </a:pPr>
            <a:r>
              <a:rPr lang="en-US" sz="1200" b="0" i="0" u="none" strike="noStrike">
                <a:solidFill>
                  <a:schemeClr val="dk1"/>
                </a:solidFill>
                <a:latin typeface="Century Gothic"/>
                <a:ea typeface="Century Gothic"/>
                <a:cs typeface="Century Gothic"/>
                <a:sym typeface="Century Gothic"/>
              </a:rPr>
              <a:t>Image shows (partially) an active test pipeline on the hardware farm - consisting of 66 jobs [some success, some in progress, some fail]</a:t>
            </a:r>
            <a:endParaRPr/>
          </a:p>
          <a:p>
            <a:pPr marL="0" lvl="0" indent="0" algn="l" rtl="0">
              <a:lnSpc>
                <a:spcPct val="90000"/>
              </a:lnSpc>
              <a:spcBef>
                <a:spcPts val="300"/>
              </a:spcBef>
              <a:spcAft>
                <a:spcPts val="0"/>
              </a:spcAft>
              <a:buSzPts val="1400"/>
              <a:buNone/>
            </a:pPr>
            <a:r>
              <a:rPr lang="en-US" sz="1200" b="0" i="0" u="none" strike="noStrike">
                <a:solidFill>
                  <a:schemeClr val="dk1"/>
                </a:solidFill>
                <a:latin typeface="Century Gothic"/>
                <a:ea typeface="Century Gothic"/>
                <a:cs typeface="Century Gothic"/>
                <a:sym typeface="Century Gothic"/>
              </a:rPr>
              <a:t>Every (code) change to gets tested this way via the merge request process.</a:t>
            </a:r>
            <a:endParaRPr/>
          </a:p>
          <a:p>
            <a:pPr marL="0" lvl="0" indent="0" algn="l" rtl="0">
              <a:lnSpc>
                <a:spcPct val="90000"/>
              </a:lnSpc>
              <a:spcBef>
                <a:spcPts val="300"/>
              </a:spcBef>
              <a:spcAft>
                <a:spcPts val="0"/>
              </a:spcAft>
              <a:buSzPts val="1400"/>
              <a:buNone/>
            </a:pPr>
            <a:endParaRPr sz="1200" b="0" i="0" u="none" strike="noStrike">
              <a:solidFill>
                <a:schemeClr val="dk1"/>
              </a:solidFill>
              <a:latin typeface="Century Gothic"/>
              <a:ea typeface="Century Gothic"/>
              <a:cs typeface="Century Gothic"/>
              <a:sym typeface="Century Gothic"/>
            </a:endParaRPr>
          </a:p>
          <a:p>
            <a:pPr marL="0" lvl="0" indent="0" algn="l" rtl="0">
              <a:lnSpc>
                <a:spcPct val="90000"/>
              </a:lnSpc>
              <a:spcBef>
                <a:spcPts val="300"/>
              </a:spcBef>
              <a:spcAft>
                <a:spcPts val="0"/>
              </a:spcAft>
              <a:buSzPts val="1400"/>
              <a:buNone/>
            </a:pPr>
            <a:r>
              <a:rPr lang="en-US" sz="1200" b="0" i="0" u="none" strike="noStrike">
                <a:solidFill>
                  <a:schemeClr val="dk1"/>
                </a:solidFill>
                <a:latin typeface="Century Gothic"/>
                <a:ea typeface="Century Gothic"/>
                <a:cs typeface="Century Gothic"/>
                <a:sym typeface="Century Gothic"/>
              </a:rPr>
              <a:t>Most jobs</a:t>
            </a:r>
            <a:endParaRPr/>
          </a:p>
          <a:p>
            <a:pPr marL="171450" lvl="0" indent="-171450" algn="l" rtl="0">
              <a:lnSpc>
                <a:spcPct val="90000"/>
              </a:lnSpc>
              <a:spcBef>
                <a:spcPts val="300"/>
              </a:spcBef>
              <a:spcAft>
                <a:spcPts val="0"/>
              </a:spcAft>
              <a:buClr>
                <a:schemeClr val="dk1"/>
              </a:buClr>
              <a:buSzPts val="1200"/>
              <a:buFont typeface="Arial"/>
              <a:buChar char="•"/>
            </a:pPr>
            <a:r>
              <a:rPr lang="en-US" sz="1200" b="0" i="0" u="none" strike="noStrike">
                <a:solidFill>
                  <a:schemeClr val="dk1"/>
                </a:solidFill>
                <a:latin typeface="Century Gothic"/>
                <a:ea typeface="Century Gothic"/>
                <a:cs typeface="Century Gothic"/>
                <a:sym typeface="Century Gothic"/>
              </a:rPr>
              <a:t>configure and build petsc [and dependent packages - as needed for that job]</a:t>
            </a:r>
            <a:endParaRPr/>
          </a:p>
          <a:p>
            <a:pPr marL="171450" lvl="0" indent="-171450" algn="l" rtl="0">
              <a:lnSpc>
                <a:spcPct val="90000"/>
              </a:lnSpc>
              <a:spcBef>
                <a:spcPts val="300"/>
              </a:spcBef>
              <a:spcAft>
                <a:spcPts val="0"/>
              </a:spcAft>
              <a:buClr>
                <a:schemeClr val="dk1"/>
              </a:buClr>
              <a:buSzPts val="1200"/>
              <a:buFont typeface="Arial"/>
              <a:buChar char="•"/>
            </a:pPr>
            <a:r>
              <a:rPr lang="en-US" sz="1200" b="0" i="0" u="none" strike="noStrike">
                <a:solidFill>
                  <a:schemeClr val="dk1"/>
                </a:solidFill>
                <a:latin typeface="Century Gothic"/>
                <a:ea typeface="Century Gothic"/>
                <a:cs typeface="Century Gothic"/>
                <a:sym typeface="Century Gothic"/>
              </a:rPr>
              <a:t>run the full test suite</a:t>
            </a:r>
            <a:endParaRPr/>
          </a:p>
          <a:p>
            <a:pPr marL="0" lvl="0" indent="0" algn="l" rtl="0">
              <a:lnSpc>
                <a:spcPct val="90000"/>
              </a:lnSpc>
              <a:spcBef>
                <a:spcPts val="300"/>
              </a:spcBef>
              <a:spcAft>
                <a:spcPts val="0"/>
              </a:spcAft>
              <a:buSzPts val="1400"/>
              <a:buNone/>
            </a:pPr>
            <a:r>
              <a:rPr lang="en-US" sz="1200" b="0" i="0" u="none" strike="noStrike">
                <a:solidFill>
                  <a:schemeClr val="dk1"/>
                </a:solidFill>
                <a:latin typeface="Century Gothic"/>
                <a:ea typeface="Century Gothic"/>
                <a:cs typeface="Century Gothic"/>
                <a:sym typeface="Century Gothic"/>
              </a:rPr>
              <a:t>These tests across all the jobs add up to 33k count - as per the screenshot</a:t>
            </a:r>
            <a:endParaRPr/>
          </a:p>
          <a:p>
            <a:pPr marL="0" lvl="0" indent="0" algn="l" rtl="0">
              <a:lnSpc>
                <a:spcPct val="90000"/>
              </a:lnSpc>
              <a:spcBef>
                <a:spcPts val="300"/>
              </a:spcBef>
              <a:spcAft>
                <a:spcPts val="0"/>
              </a:spcAft>
              <a:buSzPts val="1400"/>
              <a:buNone/>
            </a:pPr>
            <a:br>
              <a:rPr lang="en-US" sz="1200" b="0" i="0" u="none" strike="noStrike">
                <a:solidFill>
                  <a:schemeClr val="dk1"/>
                </a:solidFill>
                <a:latin typeface="Century Gothic"/>
                <a:ea typeface="Century Gothic"/>
                <a:cs typeface="Century Gothic"/>
                <a:sym typeface="Century Gothic"/>
              </a:rPr>
            </a:br>
            <a:r>
              <a:rPr lang="en-US" sz="1200" b="0" i="0" u="none" strike="noStrike">
                <a:solidFill>
                  <a:schemeClr val="dk1"/>
                </a:solidFill>
                <a:latin typeface="Century Gothic"/>
                <a:ea typeface="Century Gothic"/>
                <a:cs typeface="Century Gothic"/>
                <a:sym typeface="Century Gothic"/>
              </a:rPr>
              <a:t>Examples of GPU jobs in the screenshot: linux-cuda****</a:t>
            </a:r>
            <a:endParaRPr/>
          </a:p>
          <a:p>
            <a:pPr marL="0" lvl="0" indent="0" algn="l" rtl="0">
              <a:lnSpc>
                <a:spcPct val="90000"/>
              </a:lnSpc>
              <a:spcBef>
                <a:spcPts val="300"/>
              </a:spcBef>
              <a:spcAft>
                <a:spcPts val="0"/>
              </a:spcAft>
              <a:buSzPts val="1400"/>
              <a:buNone/>
            </a:pPr>
            <a:r>
              <a:rPr lang="en-US" sz="1200" b="0" i="0" u="none" strike="noStrike">
                <a:solidFill>
                  <a:schemeClr val="dk1"/>
                </a:solidFill>
                <a:latin typeface="Century Gothic"/>
                <a:ea typeface="Century Gothic"/>
                <a:cs typeface="Century Gothic"/>
                <a:sym typeface="Century Gothic"/>
              </a:rPr>
              <a:t>[not visible in this screenshot are: linux-hip****, linux-sycl*** (no syscl code to test yet - so the job tests sycl checks in configure..)]</a:t>
            </a:r>
            <a:endParaRPr/>
          </a:p>
          <a:p>
            <a:pPr marL="0" lvl="0" indent="0" algn="l" rtl="0">
              <a:lnSpc>
                <a:spcPct val="90000"/>
              </a:lnSpc>
              <a:spcBef>
                <a:spcPts val="300"/>
              </a:spcBef>
              <a:spcAft>
                <a:spcPts val="0"/>
              </a:spcAft>
              <a:buSzPts val="1400"/>
              <a:buNone/>
            </a:pPr>
            <a:endParaRPr/>
          </a:p>
        </p:txBody>
      </p:sp>
      <p:sp>
        <p:nvSpPr>
          <p:cNvPr id="433" name="Google Shape;433;p22: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t>SciDAC</a:t>
            </a:r>
            <a:r>
              <a:rPr lang="en-US" sz="1200" dirty="0"/>
              <a:t> is a DOE program “created to bring together many of the nation's top researchers to develop new computational methods for tackling some of the most challenging scientific problems.”</a:t>
            </a:r>
          </a:p>
          <a:p>
            <a:endParaRPr lang="en-US" dirty="0"/>
          </a:p>
          <a:p>
            <a:r>
              <a:rPr lang="en-US" dirty="0" err="1"/>
              <a:t>SciDAC</a:t>
            </a:r>
            <a:r>
              <a:rPr lang="en-US" dirty="0"/>
              <a:t> stands for scientific discovery through advanced computing and is meant as a bridge to connect the computer scientists and applied mathematicians in the office of advanced scientific computing research to the applied offices in basic energy sciences, biological and environmental research, fusion energy sciences, high energy physics, nuclear physics, nuclear engineering, and a pilot with the office of electricity.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HPC systems have bifurcated from those with accelerators and those without.  Multi-core with Knights landing.  To today where all of the power is in the GPU accelerators from NVIDEA, AMD, and Intel.  The Department of Energy has various programs for supporting these machines.  The program I will talk about today is the </a:t>
            </a:r>
            <a:r>
              <a:rPr lang="en-US" dirty="0" err="1"/>
              <a:t>SciDAC</a:t>
            </a:r>
            <a:r>
              <a:rPr lang="en-US" dirty="0"/>
              <a:t> Program.</a:t>
            </a:r>
          </a:p>
          <a:p>
            <a:endParaRPr lang="en-US" dirty="0"/>
          </a:p>
          <a:p>
            <a:r>
              <a:rPr lang="en-US" dirty="0"/>
              <a:t>SciDAC-3: Titan (AMD/</a:t>
            </a:r>
            <a:r>
              <a:rPr lang="en-US" dirty="0" err="1"/>
              <a:t>Nvidea</a:t>
            </a:r>
            <a:r>
              <a:rPr lang="en-US" dirty="0"/>
              <a:t>), Mira (BG/Q), Theta (Intel/KNL), Cori (Intel Xeon/KNL)</a:t>
            </a:r>
          </a:p>
          <a:p>
            <a:r>
              <a:rPr lang="en-US" dirty="0"/>
              <a:t>SciDAC-4: Summit (IBM/</a:t>
            </a:r>
            <a:r>
              <a:rPr lang="en-US" dirty="0" err="1"/>
              <a:t>Nvidea</a:t>
            </a:r>
            <a:r>
              <a:rPr lang="en-US" dirty="0"/>
              <a:t>), Perlmutter (AMD/</a:t>
            </a:r>
            <a:r>
              <a:rPr lang="en-US" dirty="0" err="1"/>
              <a:t>Nvidea</a:t>
            </a:r>
            <a:r>
              <a:rPr lang="en-US" dirty="0"/>
              <a:t>)</a:t>
            </a:r>
          </a:p>
          <a:p>
            <a:r>
              <a:rPr lang="en-US" dirty="0"/>
              <a:t>SciDAC-5: Frontier (AMD), Aurora (Intel)</a:t>
            </a:r>
          </a:p>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3</a:t>
            </a:fld>
            <a:endParaRPr lang="en-US"/>
          </a:p>
        </p:txBody>
      </p:sp>
    </p:spTree>
    <p:extLst>
      <p:ext uri="{BB962C8B-B14F-4D97-AF65-F5344CB8AC3E}">
        <p14:creationId xmlns:p14="http://schemas.microsoft.com/office/powerpoint/2010/main" val="8243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955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957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D202C"/>
                </a:solidFill>
                <a:effectLst/>
                <a:uLnTx/>
                <a:uFillTx/>
                <a:latin typeface="Arial"/>
                <a:ea typeface="ＭＳ Ｐゴシック" pitchFamily="108" charset="-128"/>
                <a:cs typeface="+mn-cs"/>
              </a:rPr>
              <a:t>The RAPIDS team has decades of experience in helping scientists overcome computational and data-related challenges. </a:t>
            </a:r>
          </a:p>
          <a:p>
            <a:endParaRPr lang="en-US" dirty="0"/>
          </a:p>
        </p:txBody>
      </p:sp>
      <p:sp>
        <p:nvSpPr>
          <p:cNvPr id="4" name="Slide Number Placeholder 3"/>
          <p:cNvSpPr>
            <a:spLocks noGrp="1"/>
          </p:cNvSpPr>
          <p:nvPr>
            <p:ph type="sldNum" sz="quarter" idx="5"/>
          </p:nvPr>
        </p:nvSpPr>
        <p:spPr/>
        <p:txBody>
          <a:bodyPr/>
          <a:lstStyle/>
          <a:p>
            <a:fld id="{4942D72A-E751-0247-A226-312EB1458B58}" type="slidenum">
              <a:rPr lang="en-US" smtClean="0"/>
              <a:t>6</a:t>
            </a:fld>
            <a:endParaRPr lang="en-US"/>
          </a:p>
        </p:txBody>
      </p:sp>
    </p:spTree>
    <p:extLst>
      <p:ext uri="{BB962C8B-B14F-4D97-AF65-F5344CB8AC3E}">
        <p14:creationId xmlns:p14="http://schemas.microsoft.com/office/powerpoint/2010/main" val="408350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cs typeface="Arial"/>
                <a:sym typeface="Arial"/>
              </a:rPr>
              <a:t>A robust software ecosystem is a critical enabler of DOE science, helping adapt to the evolution of the underlying hardware technology ecosystem and evolving DOE mission needs. </a:t>
            </a:r>
          </a:p>
          <a:p>
            <a:pPr marL="0" lvl="0" indent="0" algn="l" rtl="0">
              <a:spcBef>
                <a:spcPts val="0"/>
              </a:spcBef>
              <a:spcAft>
                <a:spcPts val="0"/>
              </a:spcAft>
              <a:buNone/>
            </a:pPr>
            <a:endParaRPr dirty="0"/>
          </a:p>
        </p:txBody>
      </p:sp>
      <p:sp>
        <p:nvSpPr>
          <p:cNvPr id="21" name="Google Shape;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00"/>
              </a:spcBef>
              <a:spcAft>
                <a:spcPts val="0"/>
              </a:spcAft>
              <a:buSzPts val="1400"/>
              <a:buNone/>
            </a:pPr>
            <a:endParaRPr dirty="0">
              <a:latin typeface="Calibri"/>
              <a:ea typeface="Calibri"/>
              <a:cs typeface="Calibri"/>
              <a:sym typeface="Calibri"/>
            </a:endParaRPr>
          </a:p>
        </p:txBody>
      </p:sp>
      <p:sp>
        <p:nvSpPr>
          <p:cNvPr id="170" name="Google Shape;170;p8: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At a high level, we have made quite a bit of progress over the last year</a:t>
            </a:r>
            <a:endParaRPr/>
          </a:p>
          <a:p>
            <a:pPr marL="0" lvl="0" indent="0" algn="l" rtl="0">
              <a:lnSpc>
                <a:spcPct val="90000"/>
              </a:lnSpc>
              <a:spcBef>
                <a:spcPts val="300"/>
              </a:spcBef>
              <a:spcAft>
                <a:spcPts val="0"/>
              </a:spcAft>
              <a:buSzPts val="1400"/>
              <a:buNone/>
            </a:pPr>
            <a:endParaRPr>
              <a:latin typeface="Calibri"/>
              <a:ea typeface="Calibri"/>
              <a:cs typeface="Calibri"/>
              <a:sym typeface="Calibri"/>
            </a:endParaRPr>
          </a:p>
          <a:p>
            <a:pPr marL="171450" lvl="0" indent="-171450" algn="l" rtl="0">
              <a:lnSpc>
                <a:spcPct val="90000"/>
              </a:lnSpc>
              <a:spcBef>
                <a:spcPts val="300"/>
              </a:spcBef>
              <a:spcAft>
                <a:spcPts val="0"/>
              </a:spcAft>
              <a:buClr>
                <a:schemeClr val="dk1"/>
              </a:buClr>
              <a:buSzPts val="1200"/>
              <a:buFont typeface="Arial"/>
              <a:buChar char="•"/>
            </a:pPr>
            <a:r>
              <a:rPr lang="en-US">
                <a:latin typeface="Calibri"/>
                <a:ea typeface="Calibri"/>
                <a:cs typeface="Calibri"/>
                <a:sym typeface="Calibri"/>
              </a:rPr>
              <a:t>Many of our activities are related to accelerator support that we will spend some time on for next</a:t>
            </a:r>
            <a:endParaRPr/>
          </a:p>
          <a:p>
            <a:pPr marL="171450" lvl="0" indent="-171450" algn="l" rtl="0">
              <a:lnSpc>
                <a:spcPct val="90000"/>
              </a:lnSpc>
              <a:spcBef>
                <a:spcPts val="300"/>
              </a:spcBef>
              <a:spcAft>
                <a:spcPts val="0"/>
              </a:spcAft>
              <a:buClr>
                <a:schemeClr val="dk1"/>
              </a:buClr>
              <a:buSzPts val="1200"/>
              <a:buFont typeface="Arial"/>
              <a:buChar char="•"/>
            </a:pPr>
            <a:r>
              <a:rPr lang="en-US">
                <a:latin typeface="Calibri"/>
                <a:ea typeface="Calibri"/>
                <a:cs typeface="Calibri"/>
                <a:sym typeface="Calibri"/>
              </a:rPr>
              <a:t>We support all of the GPU accelerators and have new prototype backend support for Kokkos.  We have made progress on the early access hardware</a:t>
            </a:r>
            <a:endParaRPr/>
          </a:p>
          <a:p>
            <a:pPr marL="171450" lvl="0" indent="-171450" algn="l" rtl="0">
              <a:lnSpc>
                <a:spcPct val="90000"/>
              </a:lnSpc>
              <a:spcBef>
                <a:spcPts val="300"/>
              </a:spcBef>
              <a:spcAft>
                <a:spcPts val="0"/>
              </a:spcAft>
              <a:buClr>
                <a:schemeClr val="dk1"/>
              </a:buClr>
              <a:buSzPts val="1200"/>
              <a:buFont typeface="Arial"/>
              <a:buChar char="•"/>
            </a:pPr>
            <a:r>
              <a:rPr lang="en-US">
                <a:latin typeface="Calibri"/>
                <a:ea typeface="Calibri"/>
                <a:cs typeface="Calibri"/>
                <a:sym typeface="Calibri"/>
              </a:rPr>
              <a:t>We provide examples and benchmarks for various configurations</a:t>
            </a:r>
            <a:endParaRPr/>
          </a:p>
          <a:p>
            <a:pPr marL="171450" lvl="0" indent="-171450" algn="l" rtl="0">
              <a:lnSpc>
                <a:spcPct val="90000"/>
              </a:lnSpc>
              <a:spcBef>
                <a:spcPts val="300"/>
              </a:spcBef>
              <a:spcAft>
                <a:spcPts val="0"/>
              </a:spcAft>
              <a:buClr>
                <a:schemeClr val="dk1"/>
              </a:buClr>
              <a:buSzPts val="1200"/>
              <a:buFont typeface="Arial"/>
              <a:buChar char="•"/>
            </a:pPr>
            <a:r>
              <a:rPr lang="en-US">
                <a:latin typeface="Calibri"/>
                <a:ea typeface="Calibri"/>
                <a:cs typeface="Calibri"/>
                <a:sym typeface="Calibri"/>
              </a:rPr>
              <a:t>We use these examples and benchmarks in our efforts to optimize the communications and improve solver performance</a:t>
            </a:r>
            <a:endParaRPr/>
          </a:p>
          <a:p>
            <a:pPr marL="171450" lvl="0" indent="-171450" algn="l" rtl="0">
              <a:lnSpc>
                <a:spcPct val="90000"/>
              </a:lnSpc>
              <a:spcBef>
                <a:spcPts val="300"/>
              </a:spcBef>
              <a:spcAft>
                <a:spcPts val="0"/>
              </a:spcAft>
              <a:buClr>
                <a:schemeClr val="dk1"/>
              </a:buClr>
              <a:buSzPts val="1200"/>
              <a:buFont typeface="Arial"/>
              <a:buChar char="•"/>
            </a:pPr>
            <a:r>
              <a:rPr lang="en-US">
                <a:latin typeface="Calibri"/>
                <a:ea typeface="Calibri"/>
                <a:cs typeface="Calibri"/>
                <a:sym typeface="Calibri"/>
              </a:rPr>
              <a:t>These improvements are integrated into the math community software development kit</a:t>
            </a:r>
            <a:endParaRPr/>
          </a:p>
          <a:p>
            <a:pPr marL="171450" lvl="0" indent="-95250" algn="l" rtl="0">
              <a:lnSpc>
                <a:spcPct val="90000"/>
              </a:lnSpc>
              <a:spcBef>
                <a:spcPts val="300"/>
              </a:spcBef>
              <a:spcAft>
                <a:spcPts val="0"/>
              </a:spcAft>
              <a:buClr>
                <a:schemeClr val="dk1"/>
              </a:buClr>
              <a:buSzPts val="1200"/>
              <a:buFont typeface="Arial"/>
              <a:buNone/>
            </a:pPr>
            <a:endParaRPr>
              <a:latin typeface="Calibri"/>
              <a:ea typeface="Calibri"/>
              <a:cs typeface="Calibri"/>
              <a:sym typeface="Calibri"/>
            </a:endParaRPr>
          </a:p>
          <a:p>
            <a:pPr marL="0" lvl="0" indent="0" algn="l" rtl="0">
              <a:lnSpc>
                <a:spcPct val="90000"/>
              </a:lnSpc>
              <a:spcBef>
                <a:spcPts val="300"/>
              </a:spcBef>
              <a:spcAft>
                <a:spcPts val="0"/>
              </a:spcAft>
              <a:buClr>
                <a:schemeClr val="dk1"/>
              </a:buClr>
              <a:buSzPts val="1200"/>
              <a:buFont typeface="Arial"/>
              <a:buNone/>
            </a:pPr>
            <a:r>
              <a:rPr lang="en-US"/>
              <a:t>There is ongoing work on tulip, iris, and yarrow. </a:t>
            </a:r>
            <a:endParaRPr>
              <a:latin typeface="Calibri"/>
              <a:ea typeface="Calibri"/>
              <a:cs typeface="Calibri"/>
              <a:sym typeface="Calibri"/>
            </a:endParaRPr>
          </a:p>
          <a:p>
            <a:pPr marL="0" lvl="0" indent="0" algn="l" rtl="0">
              <a:lnSpc>
                <a:spcPct val="90000"/>
              </a:lnSpc>
              <a:spcBef>
                <a:spcPts val="300"/>
              </a:spcBef>
              <a:spcAft>
                <a:spcPts val="0"/>
              </a:spcAft>
              <a:buSzPts val="1400"/>
              <a:buNone/>
            </a:pPr>
            <a:endParaRPr>
              <a:latin typeface="Calibri"/>
              <a:ea typeface="Calibri"/>
              <a:cs typeface="Calibri"/>
              <a:sym typeface="Calibri"/>
            </a:endParaRPr>
          </a:p>
        </p:txBody>
      </p:sp>
      <p:sp>
        <p:nvSpPr>
          <p:cNvPr id="177" name="Google Shape;177;p9: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t>Our overall strategy for performance portability and accelerator support is based on flexibility and separation of concerns.</a:t>
            </a:r>
            <a:endParaRPr/>
          </a:p>
          <a:p>
            <a:pPr marL="171450" lvl="0" indent="-171450" algn="l" rtl="0">
              <a:lnSpc>
                <a:spcPct val="90000"/>
              </a:lnSpc>
              <a:spcBef>
                <a:spcPts val="300"/>
              </a:spcBef>
              <a:spcAft>
                <a:spcPts val="0"/>
              </a:spcAft>
              <a:buClr>
                <a:schemeClr val="dk1"/>
              </a:buClr>
              <a:buSzPts val="1200"/>
              <a:buFont typeface="Arial"/>
              <a:buChar char="•"/>
            </a:pPr>
            <a:r>
              <a:rPr lang="en-US"/>
              <a:t>Support the tools that the application developers are using</a:t>
            </a:r>
            <a:endParaRPr/>
          </a:p>
          <a:p>
            <a:pPr marL="171450" lvl="0" indent="-171450" algn="l" rtl="0">
              <a:lnSpc>
                <a:spcPct val="90000"/>
              </a:lnSpc>
              <a:spcBef>
                <a:spcPts val="300"/>
              </a:spcBef>
              <a:spcAft>
                <a:spcPts val="0"/>
              </a:spcAft>
              <a:buClr>
                <a:schemeClr val="dk1"/>
              </a:buClr>
              <a:buSzPts val="1200"/>
              <a:buFont typeface="Arial"/>
              <a:buChar char="•"/>
            </a:pPr>
            <a:r>
              <a:rPr lang="en-US"/>
              <a:t>While obtaining performance in the numerical libraries and kernels</a:t>
            </a:r>
            <a:endParaRPr/>
          </a:p>
          <a:p>
            <a:pPr marL="171450" lvl="0" indent="-95250" algn="l" rtl="0">
              <a:lnSpc>
                <a:spcPct val="90000"/>
              </a:lnSpc>
              <a:spcBef>
                <a:spcPts val="300"/>
              </a:spcBef>
              <a:spcAft>
                <a:spcPts val="0"/>
              </a:spcAft>
              <a:buClr>
                <a:schemeClr val="dk1"/>
              </a:buClr>
              <a:buSzPts val="1200"/>
              <a:buFont typeface="Arial"/>
              <a:buNone/>
            </a:pPr>
            <a:endParaRPr/>
          </a:p>
          <a:p>
            <a:pPr marL="0" lvl="0" indent="0" algn="l" rtl="0">
              <a:lnSpc>
                <a:spcPct val="90000"/>
              </a:lnSpc>
              <a:spcBef>
                <a:spcPts val="300"/>
              </a:spcBef>
              <a:spcAft>
                <a:spcPts val="0"/>
              </a:spcAft>
              <a:buClr>
                <a:schemeClr val="dk1"/>
              </a:buClr>
              <a:buSzPts val="1200"/>
              <a:buFont typeface="Arial"/>
              <a:buNone/>
            </a:pPr>
            <a:r>
              <a:rPr lang="en-US"/>
              <a:t>We do this by wrapping the data pointers inside of PETSc matrix and vector objects and provide access via those objects.  The separation of concerns allows us to focus our effort on the kernels, such as vector, matrix-vector, matrix-matrix, and other fused computational kernels, while the developer can focus on their application.</a:t>
            </a:r>
            <a:endParaRPr/>
          </a:p>
          <a:p>
            <a:pPr marL="0" lvl="0" indent="0" algn="l" rtl="0">
              <a:lnSpc>
                <a:spcPct val="90000"/>
              </a:lnSpc>
              <a:spcBef>
                <a:spcPts val="300"/>
              </a:spcBef>
              <a:spcAft>
                <a:spcPts val="0"/>
              </a:spcAft>
              <a:buClr>
                <a:schemeClr val="dk1"/>
              </a:buClr>
              <a:buSzPts val="1200"/>
              <a:buFont typeface="Arial"/>
              <a:buNone/>
            </a:pPr>
            <a:endParaRPr/>
          </a:p>
          <a:p>
            <a:pPr marL="0" lvl="0" indent="0" algn="l" rtl="0">
              <a:lnSpc>
                <a:spcPct val="90000"/>
              </a:lnSpc>
              <a:spcBef>
                <a:spcPts val="300"/>
              </a:spcBef>
              <a:spcAft>
                <a:spcPts val="0"/>
              </a:spcAft>
              <a:buClr>
                <a:schemeClr val="dk1"/>
              </a:buClr>
              <a:buSzPts val="1200"/>
              <a:buFont typeface="Arial"/>
              <a:buNone/>
            </a:pPr>
            <a:r>
              <a:rPr lang="en-US"/>
              <a:t>This can introduce challenges when the application and library meet, for example with oversubscription of streams, but these can be managed.</a:t>
            </a:r>
            <a:endParaRPr/>
          </a:p>
          <a:p>
            <a:pPr marL="0" lvl="0" indent="0" algn="l" rtl="0">
              <a:lnSpc>
                <a:spcPct val="90000"/>
              </a:lnSpc>
              <a:spcBef>
                <a:spcPts val="300"/>
              </a:spcBef>
              <a:spcAft>
                <a:spcPts val="0"/>
              </a:spcAft>
              <a:buClr>
                <a:schemeClr val="dk1"/>
              </a:buClr>
              <a:buSzPts val="1200"/>
              <a:buFont typeface="Arial"/>
              <a:buNone/>
            </a:pPr>
            <a:endParaRPr/>
          </a:p>
          <a:p>
            <a:pPr marL="0" lvl="0" indent="0" algn="l" rtl="0">
              <a:lnSpc>
                <a:spcPct val="90000"/>
              </a:lnSpc>
              <a:spcBef>
                <a:spcPts val="300"/>
              </a:spcBef>
              <a:spcAft>
                <a:spcPts val="0"/>
              </a:spcAft>
              <a:buClr>
                <a:schemeClr val="dk1"/>
              </a:buClr>
              <a:buSzPts val="1200"/>
              <a:buFont typeface="Arial"/>
              <a:buNone/>
            </a:pPr>
            <a:r>
              <a:rPr lang="en-US"/>
              <a:t>We provide multiple backends and support AMD, Intel, and NVIDIA as needed by the applications on the platforms.</a:t>
            </a:r>
            <a:endParaRPr/>
          </a:p>
        </p:txBody>
      </p:sp>
      <p:sp>
        <p:nvSpPr>
          <p:cNvPr id="194" name="Google Shape;194;p11: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8" r="28"/>
          <a:stretch/>
        </p:blipFill>
        <p:spPr>
          <a:xfrm>
            <a:off x="7348785" y="4566547"/>
            <a:ext cx="1581735"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5"/>
          <a:srcRect l="4900" t="26978" r="8429" b="9296"/>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Tree>
    <p:extLst>
      <p:ext uri="{BB962C8B-B14F-4D97-AF65-F5344CB8AC3E}">
        <p14:creationId xmlns:p14="http://schemas.microsoft.com/office/powerpoint/2010/main" val="388665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dirty="0"/>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endParaRPr lang="en-US"/>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endParaRPr lang="en-US"/>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4" name="Picture 3">
            <a:extLst>
              <a:ext uri="{FF2B5EF4-FFF2-40B4-BE49-F238E27FC236}">
                <a16:creationId xmlns:a16="http://schemas.microsoft.com/office/drawing/2014/main" id="{E5C3EFED-6AB1-6CD2-BB88-649D0449AB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9168" y="2217548"/>
            <a:ext cx="3025121" cy="777190"/>
          </a:xfrm>
          <a:prstGeom prst="rect">
            <a:avLst/>
          </a:prstGeom>
        </p:spPr>
      </p:pic>
      <p:grpSp>
        <p:nvGrpSpPr>
          <p:cNvPr id="5" name="Group 4">
            <a:extLst>
              <a:ext uri="{FF2B5EF4-FFF2-40B4-BE49-F238E27FC236}">
                <a16:creationId xmlns:a16="http://schemas.microsoft.com/office/drawing/2014/main" id="{916EAD72-ACE3-58B2-05E0-199FBEA355E2}"/>
              </a:ext>
            </a:extLst>
          </p:cNvPr>
          <p:cNvGrpSpPr/>
          <p:nvPr userDrawn="1"/>
        </p:nvGrpSpPr>
        <p:grpSpPr>
          <a:xfrm>
            <a:off x="1107589" y="2179943"/>
            <a:ext cx="3176801" cy="852400"/>
            <a:chOff x="921159" y="2169231"/>
            <a:chExt cx="2098944" cy="563189"/>
          </a:xfrm>
        </p:grpSpPr>
        <p:sp>
          <p:nvSpPr>
            <p:cNvPr id="11" name="Freeform 10">
              <a:extLst>
                <a:ext uri="{FF2B5EF4-FFF2-40B4-BE49-F238E27FC236}">
                  <a16:creationId xmlns:a16="http://schemas.microsoft.com/office/drawing/2014/main" id="{692F3FF0-EF03-9DDD-3A6F-6752ED1603AB}"/>
                </a:ext>
              </a:extLst>
            </p:cNvPr>
            <p:cNvSpPr>
              <a:spLocks noEditPoints="1"/>
            </p:cNvSpPr>
            <p:nvPr/>
          </p:nvSpPr>
          <p:spPr bwMode="auto">
            <a:xfrm>
              <a:off x="2561033" y="2169231"/>
              <a:ext cx="459070" cy="397545"/>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4">
              <a:extLst>
                <a:ext uri="{FF2B5EF4-FFF2-40B4-BE49-F238E27FC236}">
                  <a16:creationId xmlns:a16="http://schemas.microsoft.com/office/drawing/2014/main" id="{5A9B6C0B-D8E0-FBEC-188A-90B324FB88E7}"/>
                </a:ext>
              </a:extLst>
            </p:cNvPr>
            <p:cNvSpPr>
              <a:spLocks/>
            </p:cNvSpPr>
            <p:nvPr/>
          </p:nvSpPr>
          <p:spPr bwMode="auto">
            <a:xfrm>
              <a:off x="1597932" y="2651964"/>
              <a:ext cx="66258" cy="80456"/>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5">
              <a:extLst>
                <a:ext uri="{FF2B5EF4-FFF2-40B4-BE49-F238E27FC236}">
                  <a16:creationId xmlns:a16="http://schemas.microsoft.com/office/drawing/2014/main" id="{8D34245F-91F6-675D-0161-975607FB4EBB}"/>
                </a:ext>
              </a:extLst>
            </p:cNvPr>
            <p:cNvSpPr>
              <a:spLocks noEditPoints="1"/>
            </p:cNvSpPr>
            <p:nvPr/>
          </p:nvSpPr>
          <p:spPr bwMode="auto">
            <a:xfrm>
              <a:off x="1680754" y="2651964"/>
              <a:ext cx="73357" cy="80456"/>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6">
              <a:extLst>
                <a:ext uri="{FF2B5EF4-FFF2-40B4-BE49-F238E27FC236}">
                  <a16:creationId xmlns:a16="http://schemas.microsoft.com/office/drawing/2014/main" id="{8B80F258-676D-38DD-F768-1F70094005DA}"/>
                </a:ext>
              </a:extLst>
            </p:cNvPr>
            <p:cNvSpPr>
              <a:spLocks/>
            </p:cNvSpPr>
            <p:nvPr/>
          </p:nvSpPr>
          <p:spPr bwMode="auto">
            <a:xfrm>
              <a:off x="1758843" y="2651964"/>
              <a:ext cx="56792" cy="80456"/>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37">
              <a:extLst>
                <a:ext uri="{FF2B5EF4-FFF2-40B4-BE49-F238E27FC236}">
                  <a16:creationId xmlns:a16="http://schemas.microsoft.com/office/drawing/2014/main" id="{993FB4BC-8E86-BF21-E7DB-50A6AD93E44D}"/>
                </a:ext>
              </a:extLst>
            </p:cNvPr>
            <p:cNvSpPr>
              <a:spLocks noChangeArrowheads="1"/>
            </p:cNvSpPr>
            <p:nvPr/>
          </p:nvSpPr>
          <p:spPr bwMode="auto">
            <a:xfrm>
              <a:off x="1832200" y="2651964"/>
              <a:ext cx="16564" cy="80456"/>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8">
              <a:extLst>
                <a:ext uri="{FF2B5EF4-FFF2-40B4-BE49-F238E27FC236}">
                  <a16:creationId xmlns:a16="http://schemas.microsoft.com/office/drawing/2014/main" id="{8558D9F5-8DA3-2C55-EF2C-4E3C8B9372E6}"/>
                </a:ext>
              </a:extLst>
            </p:cNvPr>
            <p:cNvSpPr>
              <a:spLocks noEditPoints="1"/>
            </p:cNvSpPr>
            <p:nvPr/>
          </p:nvSpPr>
          <p:spPr bwMode="auto">
            <a:xfrm>
              <a:off x="1867695"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9">
              <a:extLst>
                <a:ext uri="{FF2B5EF4-FFF2-40B4-BE49-F238E27FC236}">
                  <a16:creationId xmlns:a16="http://schemas.microsoft.com/office/drawing/2014/main" id="{76A1F83F-2FA7-029D-A639-6622C64386B5}"/>
                </a:ext>
              </a:extLst>
            </p:cNvPr>
            <p:cNvSpPr>
              <a:spLocks/>
            </p:cNvSpPr>
            <p:nvPr/>
          </p:nvSpPr>
          <p:spPr bwMode="auto">
            <a:xfrm>
              <a:off x="1957616" y="2651964"/>
              <a:ext cx="66258" cy="80456"/>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40">
              <a:extLst>
                <a:ext uri="{FF2B5EF4-FFF2-40B4-BE49-F238E27FC236}">
                  <a16:creationId xmlns:a16="http://schemas.microsoft.com/office/drawing/2014/main" id="{1B924EC1-D62D-244C-1910-578F30F44609}"/>
                </a:ext>
              </a:extLst>
            </p:cNvPr>
            <p:cNvSpPr>
              <a:spLocks noEditPoints="1"/>
            </p:cNvSpPr>
            <p:nvPr/>
          </p:nvSpPr>
          <p:spPr bwMode="auto">
            <a:xfrm>
              <a:off x="2040438" y="2651964"/>
              <a:ext cx="73357" cy="80456"/>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1">
              <a:extLst>
                <a:ext uri="{FF2B5EF4-FFF2-40B4-BE49-F238E27FC236}">
                  <a16:creationId xmlns:a16="http://schemas.microsoft.com/office/drawing/2014/main" id="{17E569B6-DF89-6FCC-1D71-EEAB95E1C200}"/>
                </a:ext>
              </a:extLst>
            </p:cNvPr>
            <p:cNvSpPr>
              <a:spLocks/>
            </p:cNvSpPr>
            <p:nvPr/>
          </p:nvSpPr>
          <p:spPr bwMode="auto">
            <a:xfrm>
              <a:off x="2130359"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2">
              <a:extLst>
                <a:ext uri="{FF2B5EF4-FFF2-40B4-BE49-F238E27FC236}">
                  <a16:creationId xmlns:a16="http://schemas.microsoft.com/office/drawing/2014/main" id="{2E8D1774-4E0C-F3E6-24B8-B74121382F27}"/>
                </a:ext>
              </a:extLst>
            </p:cNvPr>
            <p:cNvSpPr>
              <a:spLocks/>
            </p:cNvSpPr>
            <p:nvPr/>
          </p:nvSpPr>
          <p:spPr bwMode="auto">
            <a:xfrm>
              <a:off x="2220280" y="2651964"/>
              <a:ext cx="42594" cy="80456"/>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43">
              <a:extLst>
                <a:ext uri="{FF2B5EF4-FFF2-40B4-BE49-F238E27FC236}">
                  <a16:creationId xmlns:a16="http://schemas.microsoft.com/office/drawing/2014/main" id="{48B4D9F1-53D7-1C4F-12DF-A312FAD3F794}"/>
                </a:ext>
              </a:extLst>
            </p:cNvPr>
            <p:cNvSpPr>
              <a:spLocks noEditPoints="1"/>
            </p:cNvSpPr>
            <p:nvPr/>
          </p:nvSpPr>
          <p:spPr bwMode="auto">
            <a:xfrm>
              <a:off x="2279439" y="2651964"/>
              <a:ext cx="73357" cy="80456"/>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DDF51265-9C31-4D79-2138-F19670D24402}"/>
                </a:ext>
              </a:extLst>
            </p:cNvPr>
            <p:cNvSpPr>
              <a:spLocks noEditPoints="1"/>
            </p:cNvSpPr>
            <p:nvPr/>
          </p:nvSpPr>
          <p:spPr bwMode="auto">
            <a:xfrm>
              <a:off x="2369360" y="2651964"/>
              <a:ext cx="54426" cy="80456"/>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5">
              <a:extLst>
                <a:ext uri="{FF2B5EF4-FFF2-40B4-BE49-F238E27FC236}">
                  <a16:creationId xmlns:a16="http://schemas.microsoft.com/office/drawing/2014/main" id="{56E538D9-F0E9-42CF-5DCB-3D4EBD4CCA08}"/>
                </a:ext>
              </a:extLst>
            </p:cNvPr>
            <p:cNvSpPr>
              <a:spLocks noEditPoints="1"/>
            </p:cNvSpPr>
            <p:nvPr/>
          </p:nvSpPr>
          <p:spPr bwMode="auto">
            <a:xfrm>
              <a:off x="2440350" y="2651964"/>
              <a:ext cx="73357" cy="80456"/>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a:extLst>
                <a:ext uri="{FF2B5EF4-FFF2-40B4-BE49-F238E27FC236}">
                  <a16:creationId xmlns:a16="http://schemas.microsoft.com/office/drawing/2014/main" id="{2BF2FBD0-8400-6675-E82F-4B9063307993}"/>
                </a:ext>
              </a:extLst>
            </p:cNvPr>
            <p:cNvSpPr>
              <a:spLocks noEditPoints="1"/>
            </p:cNvSpPr>
            <p:nvPr/>
          </p:nvSpPr>
          <p:spPr bwMode="auto">
            <a:xfrm>
              <a:off x="2532637" y="2651964"/>
              <a:ext cx="56792" cy="80456"/>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a:extLst>
                <a:ext uri="{FF2B5EF4-FFF2-40B4-BE49-F238E27FC236}">
                  <a16:creationId xmlns:a16="http://schemas.microsoft.com/office/drawing/2014/main" id="{62D30328-A51C-53FB-8209-564E27CAB21A}"/>
                </a:ext>
              </a:extLst>
            </p:cNvPr>
            <p:cNvSpPr>
              <a:spLocks noEditPoints="1"/>
            </p:cNvSpPr>
            <p:nvPr/>
          </p:nvSpPr>
          <p:spPr bwMode="auto">
            <a:xfrm>
              <a:off x="2743241" y="2651964"/>
              <a:ext cx="73357" cy="80456"/>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FFD16D5B-931B-0128-A1A4-90E97E7BBD31}"/>
                </a:ext>
              </a:extLst>
            </p:cNvPr>
            <p:cNvSpPr>
              <a:spLocks noEditPoints="1"/>
            </p:cNvSpPr>
            <p:nvPr/>
          </p:nvSpPr>
          <p:spPr bwMode="auto">
            <a:xfrm>
              <a:off x="2833162" y="2651964"/>
              <a:ext cx="56792" cy="80456"/>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9">
              <a:extLst>
                <a:ext uri="{FF2B5EF4-FFF2-40B4-BE49-F238E27FC236}">
                  <a16:creationId xmlns:a16="http://schemas.microsoft.com/office/drawing/2014/main" id="{82876C20-FE73-31D0-67F2-EB7917ABD742}"/>
                </a:ext>
              </a:extLst>
            </p:cNvPr>
            <p:cNvSpPr>
              <a:spLocks noEditPoints="1"/>
            </p:cNvSpPr>
            <p:nvPr/>
          </p:nvSpPr>
          <p:spPr bwMode="auto">
            <a:xfrm>
              <a:off x="2601261" y="2651964"/>
              <a:ext cx="70990" cy="80456"/>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0">
              <a:extLst>
                <a:ext uri="{FF2B5EF4-FFF2-40B4-BE49-F238E27FC236}">
                  <a16:creationId xmlns:a16="http://schemas.microsoft.com/office/drawing/2014/main" id="{CCFFAEC3-759A-B591-0853-1280BD83E4FD}"/>
                </a:ext>
              </a:extLst>
            </p:cNvPr>
            <p:cNvSpPr>
              <a:spLocks/>
            </p:cNvSpPr>
            <p:nvPr/>
          </p:nvSpPr>
          <p:spPr bwMode="auto">
            <a:xfrm>
              <a:off x="2676984" y="2651964"/>
              <a:ext cx="56792" cy="80456"/>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1">
              <a:extLst>
                <a:ext uri="{FF2B5EF4-FFF2-40B4-BE49-F238E27FC236}">
                  <a16:creationId xmlns:a16="http://schemas.microsoft.com/office/drawing/2014/main" id="{822D4BAB-F924-B047-CC79-84D282515720}"/>
                </a:ext>
              </a:extLst>
            </p:cNvPr>
            <p:cNvSpPr>
              <a:spLocks/>
            </p:cNvSpPr>
            <p:nvPr/>
          </p:nvSpPr>
          <p:spPr bwMode="auto">
            <a:xfrm>
              <a:off x="2899420" y="2651964"/>
              <a:ext cx="66258" cy="80456"/>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2">
              <a:extLst>
                <a:ext uri="{FF2B5EF4-FFF2-40B4-BE49-F238E27FC236}">
                  <a16:creationId xmlns:a16="http://schemas.microsoft.com/office/drawing/2014/main" id="{EA1F35CF-3769-19E3-4BF1-534257665F8F}"/>
                </a:ext>
              </a:extLst>
            </p:cNvPr>
            <p:cNvSpPr>
              <a:spLocks noEditPoints="1"/>
            </p:cNvSpPr>
            <p:nvPr/>
          </p:nvSpPr>
          <p:spPr bwMode="auto">
            <a:xfrm>
              <a:off x="921159" y="2249686"/>
              <a:ext cx="272129" cy="312357"/>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53">
              <a:extLst>
                <a:ext uri="{FF2B5EF4-FFF2-40B4-BE49-F238E27FC236}">
                  <a16:creationId xmlns:a16="http://schemas.microsoft.com/office/drawing/2014/main" id="{15CC2208-1754-ACCD-8285-B18BC9479603}"/>
                </a:ext>
              </a:extLst>
            </p:cNvPr>
            <p:cNvSpPr>
              <a:spLocks/>
            </p:cNvSpPr>
            <p:nvPr/>
          </p:nvSpPr>
          <p:spPr bwMode="auto">
            <a:xfrm>
              <a:off x="1224050" y="2327776"/>
              <a:ext cx="111218" cy="234268"/>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4">
              <a:extLst>
                <a:ext uri="{FF2B5EF4-FFF2-40B4-BE49-F238E27FC236}">
                  <a16:creationId xmlns:a16="http://schemas.microsoft.com/office/drawing/2014/main" id="{BB7587BD-FD32-E10C-E06B-69806FAF850F}"/>
                </a:ext>
              </a:extLst>
            </p:cNvPr>
            <p:cNvSpPr>
              <a:spLocks noEditPoints="1"/>
            </p:cNvSpPr>
            <p:nvPr/>
          </p:nvSpPr>
          <p:spPr bwMode="auto">
            <a:xfrm>
              <a:off x="1344734" y="2327776"/>
              <a:ext cx="222436" cy="357317"/>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5">
              <a:extLst>
                <a:ext uri="{FF2B5EF4-FFF2-40B4-BE49-F238E27FC236}">
                  <a16:creationId xmlns:a16="http://schemas.microsoft.com/office/drawing/2014/main" id="{A86C3A47-966E-8DF9-31DC-730F1AA8EE67}"/>
                </a:ext>
              </a:extLst>
            </p:cNvPr>
            <p:cNvSpPr>
              <a:spLocks noEditPoints="1"/>
            </p:cNvSpPr>
            <p:nvPr/>
          </p:nvSpPr>
          <p:spPr bwMode="auto">
            <a:xfrm>
              <a:off x="1576635" y="2327776"/>
              <a:ext cx="212971" cy="239000"/>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6">
              <a:extLst>
                <a:ext uri="{FF2B5EF4-FFF2-40B4-BE49-F238E27FC236}">
                  <a16:creationId xmlns:a16="http://schemas.microsoft.com/office/drawing/2014/main" id="{7AE29258-C776-91F7-ACDE-D7872520EBE6}"/>
                </a:ext>
              </a:extLst>
            </p:cNvPr>
            <p:cNvSpPr>
              <a:spLocks/>
            </p:cNvSpPr>
            <p:nvPr/>
          </p:nvSpPr>
          <p:spPr bwMode="auto">
            <a:xfrm>
              <a:off x="1820368" y="2325409"/>
              <a:ext cx="184575" cy="236634"/>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7">
              <a:extLst>
                <a:ext uri="{FF2B5EF4-FFF2-40B4-BE49-F238E27FC236}">
                  <a16:creationId xmlns:a16="http://schemas.microsoft.com/office/drawing/2014/main" id="{35B86B4B-65CC-8B99-06C6-97CDE959A2D6}"/>
                </a:ext>
              </a:extLst>
            </p:cNvPr>
            <p:cNvSpPr>
              <a:spLocks/>
            </p:cNvSpPr>
            <p:nvPr/>
          </p:nvSpPr>
          <p:spPr bwMode="auto">
            <a:xfrm>
              <a:off x="2064101" y="2325409"/>
              <a:ext cx="182208" cy="236634"/>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8">
              <a:extLst>
                <a:ext uri="{FF2B5EF4-FFF2-40B4-BE49-F238E27FC236}">
                  <a16:creationId xmlns:a16="http://schemas.microsoft.com/office/drawing/2014/main" id="{C917A3ED-11CD-D5A1-975B-A2A055B7A60A}"/>
                </a:ext>
              </a:extLst>
            </p:cNvPr>
            <p:cNvSpPr>
              <a:spLocks noEditPoints="1"/>
            </p:cNvSpPr>
            <p:nvPr/>
          </p:nvSpPr>
          <p:spPr bwMode="auto">
            <a:xfrm>
              <a:off x="2279439" y="2327776"/>
              <a:ext cx="191674" cy="239000"/>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22571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79862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ighlight">
    <p:spTree>
      <p:nvGrpSpPr>
        <p:cNvPr id="1" name=""/>
        <p:cNvGrpSpPr/>
        <p:nvPr/>
      </p:nvGrpSpPr>
      <p:grpSpPr>
        <a:xfrm>
          <a:off x="0" y="0"/>
          <a:ext cx="0" cy="0"/>
          <a:chOff x="0" y="0"/>
          <a:chExt cx="0" cy="0"/>
        </a:xfrm>
      </p:grpSpPr>
      <p:sp>
        <p:nvSpPr>
          <p:cNvPr id="2" name="Title 1"/>
          <p:cNvSpPr>
            <a:spLocks noGrp="1"/>
          </p:cNvSpPr>
          <p:nvPr>
            <p:ph type="title"/>
          </p:nvPr>
        </p:nvSpPr>
        <p:spPr>
          <a:xfrm>
            <a:off x="258284" y="139822"/>
            <a:ext cx="6530823" cy="383182"/>
          </a:xfrm>
        </p:spPr>
        <p:txBody>
          <a:bodyPr/>
          <a:lstStyle>
            <a:lvl1pP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E52E702F-90BA-61B0-EF28-8459B5E79CA5}"/>
              </a:ext>
            </a:extLst>
          </p:cNvPr>
          <p:cNvSpPr>
            <a:spLocks noGrp="1"/>
          </p:cNvSpPr>
          <p:nvPr>
            <p:ph type="sldNum" sz="quarter" idx="10"/>
          </p:nvPr>
        </p:nvSpPr>
        <p:spPr/>
        <p:txBody>
          <a:bodyPr/>
          <a:lstStyle/>
          <a:p>
            <a:fld id="{9CF5EF28-261C-FD41-A360-1A380056DD17}" type="slidenum">
              <a:rPr lang="en-US" smtClean="0"/>
              <a:pPr/>
              <a:t>‹#›</a:t>
            </a:fld>
            <a:endParaRPr lang="en-US" dirty="0"/>
          </a:p>
        </p:txBody>
      </p:sp>
    </p:spTree>
    <p:extLst>
      <p:ext uri="{BB962C8B-B14F-4D97-AF65-F5344CB8AC3E}">
        <p14:creationId xmlns:p14="http://schemas.microsoft.com/office/powerpoint/2010/main" val="1446873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2"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2"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474756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124A91"/>
                </a:solidFill>
              </a:defRPr>
            </a:lvl1pPr>
            <a:lvl2pPr>
              <a:defRPr>
                <a:solidFill>
                  <a:srgbClr val="124A91"/>
                </a:solidFill>
              </a:defRPr>
            </a:lvl2pPr>
            <a:lvl3pPr>
              <a:defRPr>
                <a:solidFill>
                  <a:srgbClr val="124A91"/>
                </a:solidFill>
              </a:defRPr>
            </a:lvl3pPr>
            <a:lvl4pPr>
              <a:defRPr>
                <a:solidFill>
                  <a:srgbClr val="124A91"/>
                </a:solidFill>
              </a:defRPr>
            </a:lvl4pPr>
            <a:lvl5pPr>
              <a:defRPr>
                <a:solidFill>
                  <a:srgbClr val="124A9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lvl1pPr>
              <a:defRPr sz="2100"/>
            </a:lvl1pPr>
          </a:lstStyle>
          <a:p>
            <a:r>
              <a:rPr lang="en-US" dirty="0"/>
              <a:t>Click to edit Master title style</a:t>
            </a:r>
          </a:p>
        </p:txBody>
      </p:sp>
    </p:spTree>
    <p:extLst>
      <p:ext uri="{BB962C8B-B14F-4D97-AF65-F5344CB8AC3E}">
        <p14:creationId xmlns:p14="http://schemas.microsoft.com/office/powerpoint/2010/main" val="304930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7"/>
        <p:cNvGrpSpPr/>
        <p:nvPr/>
      </p:nvGrpSpPr>
      <p:grpSpPr>
        <a:xfrm>
          <a:off x="0" y="0"/>
          <a:ext cx="0" cy="0"/>
          <a:chOff x="0" y="0"/>
          <a:chExt cx="0" cy="0"/>
        </a:xfrm>
      </p:grpSpPr>
      <p:sp>
        <p:nvSpPr>
          <p:cNvPr id="28" name="Google Shape;28;p45"/>
          <p:cNvSpPr txBox="1">
            <a:spLocks noGrp="1"/>
          </p:cNvSpPr>
          <p:nvPr>
            <p:ph type="title"/>
          </p:nvPr>
        </p:nvSpPr>
        <p:spPr>
          <a:xfrm>
            <a:off x="142875" y="172513"/>
            <a:ext cx="8743950" cy="68116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25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9" name="Google Shape;29;p45"/>
          <p:cNvSpPr txBox="1">
            <a:spLocks noGrp="1"/>
          </p:cNvSpPr>
          <p:nvPr>
            <p:ph type="body" idx="1"/>
          </p:nvPr>
        </p:nvSpPr>
        <p:spPr>
          <a:xfrm>
            <a:off x="142875" y="1087554"/>
            <a:ext cx="8743950" cy="34575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350"/>
              </a:spcBef>
              <a:spcAft>
                <a:spcPts val="0"/>
              </a:spcAft>
              <a:buClr>
                <a:schemeClr val="dk1"/>
              </a:buClr>
              <a:buSzPts val="1800"/>
              <a:buFont typeface="Century Gothic"/>
              <a:buChar char="•"/>
              <a:defRPr sz="1500">
                <a:solidFill>
                  <a:schemeClr val="dk1"/>
                </a:solidFill>
                <a:latin typeface="Arial"/>
                <a:ea typeface="Arial"/>
                <a:cs typeface="Arial"/>
                <a:sym typeface="Arial"/>
              </a:defRPr>
            </a:lvl1pPr>
            <a:lvl2pPr marL="685800" lvl="1" indent="-248602" algn="l">
              <a:lnSpc>
                <a:spcPct val="90000"/>
              </a:lnSpc>
              <a:spcBef>
                <a:spcPts val="600"/>
              </a:spcBef>
              <a:spcAft>
                <a:spcPts val="0"/>
              </a:spcAft>
              <a:buClr>
                <a:schemeClr val="dk1"/>
              </a:buClr>
              <a:buSzPts val="1620"/>
              <a:buFont typeface="Century Gothic"/>
              <a:buChar char="–"/>
              <a:defRPr sz="1350">
                <a:latin typeface="Arial"/>
                <a:ea typeface="Arial"/>
                <a:cs typeface="Arial"/>
                <a:sym typeface="Arial"/>
              </a:defRPr>
            </a:lvl2pPr>
            <a:lvl3pPr marL="1028700" lvl="2" indent="-240029" algn="l">
              <a:lnSpc>
                <a:spcPct val="90000"/>
              </a:lnSpc>
              <a:spcBef>
                <a:spcPts val="600"/>
              </a:spcBef>
              <a:spcAft>
                <a:spcPts val="0"/>
              </a:spcAft>
              <a:buClr>
                <a:schemeClr val="dk1"/>
              </a:buClr>
              <a:buSzPts val="1440"/>
              <a:buFont typeface="Century Gothic"/>
              <a:buChar char="•"/>
              <a:defRPr sz="1200">
                <a:latin typeface="Arial"/>
                <a:ea typeface="Arial"/>
                <a:cs typeface="Arial"/>
                <a:sym typeface="Arial"/>
              </a:defRPr>
            </a:lvl3pPr>
            <a:lvl4pPr marL="1371600" lvl="3" indent="-257175" algn="l">
              <a:lnSpc>
                <a:spcPct val="90000"/>
              </a:lnSpc>
              <a:spcBef>
                <a:spcPts val="600"/>
              </a:spcBef>
              <a:spcAft>
                <a:spcPts val="0"/>
              </a:spcAft>
              <a:buClr>
                <a:schemeClr val="dk1"/>
              </a:buClr>
              <a:buSzPts val="1800"/>
              <a:buChar char="–"/>
              <a:defRPr>
                <a:latin typeface="Arial"/>
                <a:ea typeface="Arial"/>
                <a:cs typeface="Arial"/>
                <a:sym typeface="Arial"/>
              </a:defRPr>
            </a:lvl4pPr>
            <a:lvl5pPr marL="1714500" lvl="4" indent="-257175" algn="l">
              <a:lnSpc>
                <a:spcPct val="90000"/>
              </a:lnSpc>
              <a:spcBef>
                <a:spcPts val="450"/>
              </a:spcBef>
              <a:spcAft>
                <a:spcPts val="0"/>
              </a:spcAft>
              <a:buClr>
                <a:schemeClr val="dk1"/>
              </a:buClr>
              <a:buSzPts val="1800"/>
              <a:buFont typeface="Arial"/>
              <a:buChar char="•"/>
              <a:defRPr>
                <a:latin typeface="Arial"/>
                <a:ea typeface="Arial"/>
                <a:cs typeface="Arial"/>
                <a:sym typeface="Arial"/>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14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BA47E31-79AA-6498-BB50-34DBC4F5E400}"/>
              </a:ext>
            </a:extLst>
          </p:cNvPr>
          <p:cNvPicPr>
            <a:picLocks noChangeAspect="1"/>
          </p:cNvPicPr>
          <p:nvPr userDrawn="1"/>
        </p:nvPicPr>
        <p:blipFill>
          <a:blip r:embed="rId2"/>
          <a:srcRect l="22" r="22"/>
          <a:stretch/>
        </p:blipFill>
        <p:spPr>
          <a:xfrm>
            <a:off x="7348785" y="236900"/>
            <a:ext cx="1581914" cy="548640"/>
          </a:xfrm>
          <a:prstGeom prst="rect">
            <a:avLst/>
          </a:prstGeom>
        </p:spPr>
      </p:pic>
      <p:pic>
        <p:nvPicPr>
          <p:cNvPr id="8" name="Graphic 7">
            <a:extLst>
              <a:ext uri="{FF2B5EF4-FFF2-40B4-BE49-F238E27FC236}">
                <a16:creationId xmlns:a16="http://schemas.microsoft.com/office/drawing/2014/main" id="{0FF942FA-E8D8-7F73-B508-F9761FA55B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3552" y="4720399"/>
            <a:ext cx="2181368" cy="246888"/>
          </a:xfrm>
          <a:prstGeom prst="rect">
            <a:avLst/>
          </a:prstGeom>
        </p:spPr>
      </p:pic>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spTree>
    <p:extLst>
      <p:ext uri="{BB962C8B-B14F-4D97-AF65-F5344CB8AC3E}">
        <p14:creationId xmlns:p14="http://schemas.microsoft.com/office/powerpoint/2010/main" val="1841784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36F8CE-690E-37F4-56F1-3C25953899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552" y="4720399"/>
            <a:ext cx="2181368" cy="246888"/>
          </a:xfrm>
          <a:prstGeom prst="rect">
            <a:avLst/>
          </a:prstGeom>
        </p:spPr>
      </p:pic>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4"/>
          <a:srcRect l="4900" t="26978" r="8429" b="9296"/>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5"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2" name="Graphic 1">
            <a:extLst>
              <a:ext uri="{FF2B5EF4-FFF2-40B4-BE49-F238E27FC236}">
                <a16:creationId xmlns:a16="http://schemas.microsoft.com/office/drawing/2014/main" id="{4FB3E30E-2B22-CE97-1F6D-EFD55575A7C3}"/>
              </a:ext>
            </a:extLst>
          </p:cNvPr>
          <p:cNvPicPr>
            <a:picLocks noChangeAspect="1"/>
          </p:cNvPicPr>
          <p:nvPr userDrawn="1"/>
        </p:nvPicPr>
        <p:blipFill>
          <a:blip r:embed="rId6"/>
          <a:srcRect l="22" r="22"/>
          <a:stretch/>
        </p:blipFill>
        <p:spPr>
          <a:xfrm>
            <a:off x="7348785" y="4566547"/>
            <a:ext cx="1581914" cy="548640"/>
          </a:xfrm>
          <a:prstGeom prst="rect">
            <a:avLst/>
          </a:prstGeom>
        </p:spPr>
      </p:pic>
    </p:spTree>
    <p:extLst>
      <p:ext uri="{BB962C8B-B14F-4D97-AF65-F5344CB8AC3E}">
        <p14:creationId xmlns:p14="http://schemas.microsoft.com/office/powerpoint/2010/main" val="21616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dirty="0"/>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b"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10063" y="4891056"/>
            <a:ext cx="523875" cy="110042"/>
          </a:xfrm>
          <a:prstGeom prst="rect">
            <a:avLst/>
          </a:prstGeom>
        </p:spPr>
        <p:txBody>
          <a:bodyPr vert="horz" lIns="0" tIns="0" rIns="0" bIns="0" rtlCol="0" anchor="ctr"/>
          <a:lstStyle>
            <a:lvl1pPr algn="ctr">
              <a:defRPr sz="700">
                <a:solidFill>
                  <a:schemeClr val="bg1">
                    <a:lumMod val="65000"/>
                  </a:schemeClr>
                </a:solidFill>
              </a:defRPr>
            </a:lvl1pPr>
          </a:lstStyle>
          <a:p>
            <a:fld id="{9CF5EF28-261C-FD41-A360-1A380056DD17}" type="slidenum">
              <a:rPr lang="en-US" smtClean="0"/>
              <a:pPr/>
              <a:t>‹#›</a:t>
            </a:fld>
            <a:endParaRPr lang="en-US" dirty="0"/>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17" name="Graphic 16">
            <a:extLst>
              <a:ext uri="{FF2B5EF4-FFF2-40B4-BE49-F238E27FC236}">
                <a16:creationId xmlns:a16="http://schemas.microsoft.com/office/drawing/2014/main" id="{CC6D3E52-9083-DC08-10B3-FB4576900BEF}"/>
              </a:ext>
            </a:extLst>
          </p:cNvPr>
          <p:cNvPicPr>
            <a:picLocks noChangeAspect="1"/>
          </p:cNvPicPr>
          <p:nvPr userDrawn="1"/>
        </p:nvPicPr>
        <p:blipFill>
          <a:blip r:embed="rId21"/>
          <a:srcRect l="22" r="22"/>
          <a:stretch/>
        </p:blipFill>
        <p:spPr>
          <a:xfrm>
            <a:off x="8103235" y="4808444"/>
            <a:ext cx="776895" cy="269443"/>
          </a:xfrm>
          <a:prstGeom prst="rect">
            <a:avLst/>
          </a:prstGeom>
        </p:spPr>
      </p:pic>
      <p:pic>
        <p:nvPicPr>
          <p:cNvPr id="21" name="Graphic 20">
            <a:extLst>
              <a:ext uri="{FF2B5EF4-FFF2-40B4-BE49-F238E27FC236}">
                <a16:creationId xmlns:a16="http://schemas.microsoft.com/office/drawing/2014/main" id="{F52885BF-5BBD-C5AD-F58F-E96FE169B7F0}"/>
              </a:ext>
            </a:extLst>
          </p:cNvPr>
          <p:cNvPicPr>
            <a:picLocks noChangeAspect="1"/>
          </p:cNvPicPr>
          <p:nvPr userDrawn="1"/>
        </p:nvPicPr>
        <p:blipFill>
          <a:blip r:embed="rId22">
            <a:extLst>
              <a:ext uri="{96DAC541-7B7A-43D3-8B79-37D633B846F1}">
                <asvg:svgBlip xmlns:asvg="http://schemas.microsoft.com/office/drawing/2016/SVG/main" r:embed="rId23"/>
              </a:ext>
            </a:extLst>
          </a:blip>
          <a:srcRect r="14"/>
          <a:stretch>
            <a:fillRect/>
          </a:stretch>
        </p:blipFill>
        <p:spPr>
          <a:xfrm>
            <a:off x="463554" y="4835139"/>
            <a:ext cx="1438065" cy="162784"/>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73" r:id="rId13"/>
    <p:sldLayoutId id="2147483674" r:id="rId14"/>
    <p:sldLayoutId id="2147483684" r:id="rId15"/>
    <p:sldLayoutId id="2147483685" r:id="rId16"/>
    <p:sldLayoutId id="2147483686" r:id="rId17"/>
    <p:sldLayoutId id="2147483687" r:id="rId18"/>
    <p:sldLayoutId id="2147483689" r:id="rId1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tiff"/><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hyperlink" Target="mailto:yang11@llnl.gov" TargetMode="External"/><Relationship Id="rId18" Type="http://schemas.openxmlformats.org/officeDocument/2006/relationships/image" Target="../media/image30.jpeg"/><Relationship Id="rId3" Type="http://schemas.openxmlformats.org/officeDocument/2006/relationships/image" Target="../media/image23.jpg"/><Relationship Id="rId7" Type="http://schemas.openxmlformats.org/officeDocument/2006/relationships/image" Target="../media/image27.jpeg"/><Relationship Id="rId12" Type="http://schemas.openxmlformats.org/officeDocument/2006/relationships/hyperlink" Target="mailto:woodward6@llnl.gov" TargetMode="External"/><Relationship Id="rId17" Type="http://schemas.openxmlformats.org/officeDocument/2006/relationships/hyperlink" Target="mailto:archibaldrk@ornl.gov" TargetMode="External"/><Relationship Id="rId2" Type="http://schemas.openxmlformats.org/officeDocument/2006/relationships/notesSlide" Target="../notesSlides/notesSlide4.xml"/><Relationship Id="rId16" Type="http://schemas.openxmlformats.org/officeDocument/2006/relationships/hyperlink" Target="mailto:hnnajm@sandia.gov" TargetMode="External"/><Relationship Id="rId1" Type="http://schemas.openxmlformats.org/officeDocument/2006/relationships/slideLayout" Target="../slideLayouts/slideLayout18.xml"/><Relationship Id="rId6" Type="http://schemas.openxmlformats.org/officeDocument/2006/relationships/image" Target="../media/image26.jpeg"/><Relationship Id="rId11" Type="http://schemas.openxmlformats.org/officeDocument/2006/relationships/hyperlink" Target="mailto:shephard@rpi.edu" TargetMode="External"/><Relationship Id="rId5" Type="http://schemas.openxmlformats.org/officeDocument/2006/relationships/image" Target="../media/image25.jpeg"/><Relationship Id="rId15" Type="http://schemas.openxmlformats.org/officeDocument/2006/relationships/hyperlink" Target="mailto:jmlarson@anl.gov" TargetMode="External"/><Relationship Id="rId10" Type="http://schemas.openxmlformats.org/officeDocument/2006/relationships/hyperlink" Target="mailto:asalmgren@lbl.gov" TargetMode="External"/><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hyperlink" Target="mailto:cyang@lbl.gov"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emf"/><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emf"/></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p:txBody>
          <a:bodyPr/>
          <a:lstStyle/>
          <a:p>
            <a:r>
              <a:rPr lang="en-US" dirty="0" err="1"/>
              <a:t>SciDAC</a:t>
            </a:r>
            <a:r>
              <a:rPr lang="en-US" dirty="0"/>
              <a:t> institutes</a:t>
            </a:r>
          </a:p>
        </p:txBody>
      </p:sp>
      <p:sp>
        <p:nvSpPr>
          <p:cNvPr id="20" name="Subtitle 19">
            <a:extLst>
              <a:ext uri="{FF2B5EF4-FFF2-40B4-BE49-F238E27FC236}">
                <a16:creationId xmlns:a16="http://schemas.microsoft.com/office/drawing/2014/main" id="{864DD5D9-1D69-E1F5-63C4-F56D131C6B33}"/>
              </a:ext>
            </a:extLst>
          </p:cNvPr>
          <p:cNvSpPr>
            <a:spLocks noGrp="1"/>
          </p:cNvSpPr>
          <p:nvPr>
            <p:ph type="subTitle" idx="1"/>
          </p:nvPr>
        </p:nvSpPr>
        <p:spPr/>
        <p:txBody>
          <a:bodyPr/>
          <a:lstStyle/>
          <a:p>
            <a:r>
              <a:rPr lang="en-US" dirty="0" err="1"/>
              <a:t>july</a:t>
            </a:r>
            <a:r>
              <a:rPr lang="en-US" dirty="0"/>
              <a:t> 20, 2024</a:t>
            </a:r>
          </a:p>
        </p:txBody>
      </p:sp>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p:txBody>
          <a:bodyPr/>
          <a:lstStyle/>
          <a:p>
            <a:r>
              <a:rPr lang="en-US" dirty="0"/>
              <a:t>Todd </a:t>
            </a:r>
            <a:r>
              <a:rPr lang="en-US" dirty="0" err="1"/>
              <a:t>munson</a:t>
            </a:r>
            <a:endParaRPr lang="en-US" dirty="0"/>
          </a:p>
        </p:txBody>
      </p:sp>
      <p:sp>
        <p:nvSpPr>
          <p:cNvPr id="3" name="Text Placeholder 2">
            <a:extLst>
              <a:ext uri="{FF2B5EF4-FFF2-40B4-BE49-F238E27FC236}">
                <a16:creationId xmlns:a16="http://schemas.microsoft.com/office/drawing/2014/main" id="{DA02C3A8-1EE8-15ED-7D42-C228C9BB7F21}"/>
              </a:ext>
            </a:extLst>
          </p:cNvPr>
          <p:cNvSpPr>
            <a:spLocks noGrp="1"/>
          </p:cNvSpPr>
          <p:nvPr>
            <p:ph type="body" sz="quarter" idx="18"/>
          </p:nvPr>
        </p:nvSpPr>
        <p:spPr/>
        <p:txBody>
          <a:bodyPr/>
          <a:lstStyle/>
          <a:p>
            <a:r>
              <a:rPr lang="en-US" dirty="0"/>
              <a:t>Senior Computational Scientist</a:t>
            </a:r>
          </a:p>
        </p:txBody>
      </p:sp>
    </p:spTree>
    <p:extLst>
      <p:ext uri="{BB962C8B-B14F-4D97-AF65-F5344CB8AC3E}">
        <p14:creationId xmlns:p14="http://schemas.microsoft.com/office/powerpoint/2010/main" val="1779062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9"/>
          <p:cNvSpPr txBox="1">
            <a:spLocks noGrp="1"/>
          </p:cNvSpPr>
          <p:nvPr>
            <p:ph type="body" idx="1"/>
          </p:nvPr>
        </p:nvSpPr>
        <p:spPr>
          <a:xfrm>
            <a:off x="334328" y="916106"/>
            <a:ext cx="8743950" cy="3457575"/>
          </a:xfrm>
          <a:prstGeom prst="rect">
            <a:avLst/>
          </a:prstGeom>
          <a:noFill/>
          <a:ln>
            <a:noFill/>
          </a:ln>
        </p:spPr>
        <p:txBody>
          <a:bodyPr spcFirstLastPara="1" vert="horz" wrap="square" lIns="68569" tIns="34275" rIns="68569" bIns="34275" rtlCol="0" anchor="t" anchorCtr="0">
            <a:noAutofit/>
          </a:bodyPr>
          <a:lstStyle/>
          <a:p>
            <a:pPr marL="0" indent="0">
              <a:spcBef>
                <a:spcPts val="0"/>
              </a:spcBef>
              <a:buNone/>
            </a:pPr>
            <a:r>
              <a:rPr lang="en-US" dirty="0"/>
              <a:t>Provides efficient, scalable, customizable, application focused linear and nonlinear solvers, integrators, and numerical optimization algorithms for large-scale scientific applications with a strong emphasis on interoperability with complementary software.</a:t>
            </a:r>
            <a:endParaRPr dirty="0"/>
          </a:p>
          <a:p>
            <a:pPr marL="0" indent="0">
              <a:buNone/>
            </a:pPr>
            <a:r>
              <a:rPr lang="en-US" dirty="0"/>
              <a:t>Some community features:</a:t>
            </a:r>
          </a:p>
          <a:p>
            <a:pPr marL="257175">
              <a:lnSpc>
                <a:spcPct val="70000"/>
              </a:lnSpc>
              <a:buSzPts val="1450"/>
            </a:pPr>
            <a:r>
              <a:rPr lang="en-US" b="0" i="0" u="none" strike="noStrike" cap="none" dirty="0">
                <a:solidFill>
                  <a:schemeClr val="dk1"/>
                </a:solidFill>
                <a:latin typeface="Arial"/>
                <a:ea typeface="Arial"/>
                <a:cs typeface="Arial"/>
                <a:sym typeface="Arial"/>
              </a:rPr>
              <a:t>Open source with large developer community</a:t>
            </a:r>
          </a:p>
          <a:p>
            <a:pPr marL="257175">
              <a:lnSpc>
                <a:spcPct val="70000"/>
              </a:lnSpc>
              <a:buSzPts val="1450"/>
            </a:pPr>
            <a:r>
              <a:rPr lang="en-US" b="0" i="0" u="none" strike="noStrike" cap="none" dirty="0">
                <a:solidFill>
                  <a:schemeClr val="dk1"/>
                </a:solidFill>
                <a:latin typeface="Arial"/>
                <a:ea typeface="Arial"/>
                <a:cs typeface="Arial"/>
                <a:sym typeface="Arial"/>
              </a:rPr>
              <a:t>Many users that become developers</a:t>
            </a:r>
          </a:p>
          <a:p>
            <a:pPr marL="257175">
              <a:lnSpc>
                <a:spcPct val="70000"/>
              </a:lnSpc>
              <a:buSzPts val="1450"/>
            </a:pPr>
            <a:r>
              <a:rPr lang="en-US" b="0" i="0" u="none" strike="noStrike" cap="none" dirty="0">
                <a:solidFill>
                  <a:schemeClr val="dk1"/>
                </a:solidFill>
                <a:latin typeface="Arial"/>
                <a:ea typeface="Arial"/>
                <a:cs typeface="Arial"/>
                <a:sym typeface="Arial"/>
              </a:rPr>
              <a:t>Longevity – first release in 1995</a:t>
            </a:r>
          </a:p>
          <a:p>
            <a:pPr marL="257175">
              <a:lnSpc>
                <a:spcPct val="70000"/>
              </a:lnSpc>
              <a:buSzPts val="1450"/>
            </a:pPr>
            <a:r>
              <a:rPr lang="en-US" b="1" dirty="0"/>
              <a:t>Flexibility</a:t>
            </a:r>
            <a:r>
              <a:rPr lang="en-US" dirty="0"/>
              <a:t>, portability and efficiency</a:t>
            </a:r>
          </a:p>
          <a:p>
            <a:pPr marL="257175">
              <a:lnSpc>
                <a:spcPct val="70000"/>
              </a:lnSpc>
              <a:buSzPts val="1450"/>
            </a:pPr>
            <a:r>
              <a:rPr lang="en-US" dirty="0"/>
              <a:t>Support for exascale architectures</a:t>
            </a:r>
          </a:p>
          <a:p>
            <a:pPr marL="466725" lvl="1" indent="-257175">
              <a:lnSpc>
                <a:spcPct val="70000"/>
              </a:lnSpc>
              <a:buClr>
                <a:srgbClr val="000000"/>
              </a:buClr>
              <a:buSzPts val="1405"/>
            </a:pPr>
            <a:r>
              <a:rPr lang="en-US" sz="1400" dirty="0">
                <a:solidFill>
                  <a:schemeClr val="dk1"/>
                </a:solidFill>
              </a:rPr>
              <a:t>CUDA backend with CUDA-12 support</a:t>
            </a:r>
            <a:endParaRPr lang="en-US" sz="1400" dirty="0">
              <a:solidFill>
                <a:srgbClr val="000000"/>
              </a:solidFill>
            </a:endParaRPr>
          </a:p>
          <a:p>
            <a:pPr marL="466725" lvl="1" indent="-257175">
              <a:lnSpc>
                <a:spcPct val="70000"/>
              </a:lnSpc>
              <a:buClr>
                <a:srgbClr val="000000"/>
              </a:buClr>
              <a:buSzPts val="1405"/>
            </a:pPr>
            <a:r>
              <a:rPr lang="en-US" sz="1400" dirty="0">
                <a:solidFill>
                  <a:schemeClr val="dk1"/>
                </a:solidFill>
              </a:rPr>
              <a:t>HIP backend with </a:t>
            </a:r>
            <a:r>
              <a:rPr lang="en-US" sz="1400" dirty="0" err="1">
                <a:solidFill>
                  <a:schemeClr val="dk1"/>
                </a:solidFill>
              </a:rPr>
              <a:t>rocBLAS</a:t>
            </a:r>
            <a:r>
              <a:rPr lang="en-US" sz="1400" dirty="0">
                <a:solidFill>
                  <a:schemeClr val="dk1"/>
                </a:solidFill>
              </a:rPr>
              <a:t>/</a:t>
            </a:r>
            <a:r>
              <a:rPr lang="en-US" sz="1400" dirty="0" err="1">
                <a:solidFill>
                  <a:schemeClr val="dk1"/>
                </a:solidFill>
              </a:rPr>
              <a:t>rocSparse</a:t>
            </a:r>
            <a:endParaRPr lang="en-US" sz="1400" dirty="0">
              <a:solidFill>
                <a:schemeClr val="dk1"/>
              </a:solidFill>
            </a:endParaRPr>
          </a:p>
          <a:p>
            <a:pPr marL="466725" lvl="1" indent="-257175">
              <a:lnSpc>
                <a:spcPct val="70000"/>
              </a:lnSpc>
              <a:buClr>
                <a:srgbClr val="000000"/>
              </a:buClr>
              <a:buSzPts val="1405"/>
            </a:pPr>
            <a:r>
              <a:rPr lang="en-US" sz="1400" dirty="0" err="1">
                <a:solidFill>
                  <a:schemeClr val="dk1"/>
                </a:solidFill>
              </a:rPr>
              <a:t>Kokkos</a:t>
            </a:r>
            <a:r>
              <a:rPr lang="en-US" sz="1400" dirty="0">
                <a:solidFill>
                  <a:schemeClr val="dk1"/>
                </a:solidFill>
              </a:rPr>
              <a:t> backend</a:t>
            </a:r>
            <a:endParaRPr lang="en-US" dirty="0"/>
          </a:p>
          <a:p>
            <a:pPr marL="257175">
              <a:lnSpc>
                <a:spcPct val="70000"/>
              </a:lnSpc>
              <a:buSzPts val="1450"/>
            </a:pPr>
            <a:r>
              <a:rPr lang="en-US" dirty="0"/>
              <a:t>Many examples and tutorials</a:t>
            </a:r>
          </a:p>
        </p:txBody>
      </p:sp>
      <p:grpSp>
        <p:nvGrpSpPr>
          <p:cNvPr id="2" name="Group 1">
            <a:extLst>
              <a:ext uri="{FF2B5EF4-FFF2-40B4-BE49-F238E27FC236}">
                <a16:creationId xmlns:a16="http://schemas.microsoft.com/office/drawing/2014/main" id="{80DD3FA2-F8B6-02D2-46D7-0D8B163B0E41}"/>
              </a:ext>
            </a:extLst>
          </p:cNvPr>
          <p:cNvGrpSpPr/>
          <p:nvPr/>
        </p:nvGrpSpPr>
        <p:grpSpPr>
          <a:xfrm>
            <a:off x="5291198" y="2807274"/>
            <a:ext cx="2934821" cy="514350"/>
            <a:chOff x="2008574" y="5831574"/>
            <a:chExt cx="3913094" cy="685800"/>
          </a:xfrm>
        </p:grpSpPr>
        <p:pic>
          <p:nvPicPr>
            <p:cNvPr id="182" name="Google Shape;182;p9" descr="Text, logo&#10;&#10;Description automatically generated"/>
            <p:cNvPicPr preferRelativeResize="0"/>
            <p:nvPr/>
          </p:nvPicPr>
          <p:blipFill rotWithShape="1">
            <a:blip r:embed="rId3">
              <a:alphaModFix/>
            </a:blip>
            <a:srcRect/>
            <a:stretch/>
          </p:blipFill>
          <p:spPr>
            <a:xfrm>
              <a:off x="2008574" y="5831574"/>
              <a:ext cx="1996888" cy="685800"/>
            </a:xfrm>
            <a:prstGeom prst="rect">
              <a:avLst/>
            </a:prstGeom>
            <a:noFill/>
            <a:ln>
              <a:noFill/>
            </a:ln>
          </p:spPr>
        </p:pic>
        <p:pic>
          <p:nvPicPr>
            <p:cNvPr id="183" name="Google Shape;183;p9" descr="Logo&#10;&#10;Description automatically generated"/>
            <p:cNvPicPr preferRelativeResize="0"/>
            <p:nvPr/>
          </p:nvPicPr>
          <p:blipFill rotWithShape="1">
            <a:blip r:embed="rId4">
              <a:alphaModFix/>
            </a:blip>
            <a:srcRect/>
            <a:stretch/>
          </p:blipFill>
          <p:spPr>
            <a:xfrm>
              <a:off x="4005462" y="5831574"/>
              <a:ext cx="1916206" cy="685800"/>
            </a:xfrm>
            <a:prstGeom prst="rect">
              <a:avLst/>
            </a:prstGeom>
            <a:noFill/>
            <a:ln>
              <a:noFill/>
            </a:ln>
          </p:spPr>
        </p:pic>
      </p:grpSp>
      <p:sp>
        <p:nvSpPr>
          <p:cNvPr id="5" name="Title 2">
            <a:extLst>
              <a:ext uri="{FF2B5EF4-FFF2-40B4-BE49-F238E27FC236}">
                <a16:creationId xmlns:a16="http://schemas.microsoft.com/office/drawing/2014/main" id="{58CEFFC7-2A2D-8333-4CA5-7B26B4E48599}"/>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Overview of </a:t>
            </a:r>
            <a:r>
              <a:rPr lang="en-US" sz="2400" dirty="0" err="1"/>
              <a:t>petsc</a:t>
            </a:r>
            <a:r>
              <a:rPr lang="en-US" sz="2400" dirty="0"/>
              <a:t>/</a:t>
            </a:r>
            <a:r>
              <a:rPr lang="en-US" sz="2400" dirty="0" err="1"/>
              <a:t>tao</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1"/>
          <p:cNvSpPr txBox="1"/>
          <p:nvPr/>
        </p:nvSpPr>
        <p:spPr>
          <a:xfrm>
            <a:off x="317054" y="2846070"/>
            <a:ext cx="3429000" cy="1028700"/>
          </a:xfrm>
          <a:prstGeom prst="rect">
            <a:avLst/>
          </a:prstGeom>
          <a:noFill/>
          <a:ln>
            <a:noFill/>
          </a:ln>
        </p:spPr>
        <p:txBody>
          <a:bodyPr spcFirstLastPara="1" wrap="square" lIns="68569" tIns="68569" rIns="68569" bIns="68569" anchor="ctr" anchorCtr="0">
            <a:noAutofit/>
          </a:bodyPr>
          <a:lstStyle/>
          <a:p>
            <a:pPr>
              <a:buClr>
                <a:schemeClr val="accent1"/>
              </a:buClr>
              <a:buSzPts val="2000"/>
            </a:pPr>
            <a:r>
              <a:rPr lang="en-US" sz="1500" b="1">
                <a:solidFill>
                  <a:schemeClr val="accent1"/>
                </a:solidFill>
                <a:highlight>
                  <a:schemeClr val="lt1"/>
                </a:highlight>
                <a:latin typeface="Calibri"/>
                <a:ea typeface="Calibri"/>
                <a:cs typeface="Calibri"/>
                <a:sym typeface="Calibri"/>
              </a:rPr>
              <a:t>PETSc/TAO computation kernels</a:t>
            </a:r>
            <a:endParaRPr sz="825">
              <a:solidFill>
                <a:schemeClr val="accent1"/>
              </a:solidFill>
              <a:highlight>
                <a:schemeClr val="lt1"/>
              </a:highlight>
              <a:latin typeface="Calibri"/>
              <a:ea typeface="Calibri"/>
              <a:cs typeface="Calibri"/>
              <a:sym typeface="Calibri"/>
            </a:endParaRPr>
          </a:p>
          <a:p>
            <a:pPr>
              <a:spcBef>
                <a:spcPts val="300"/>
              </a:spcBef>
              <a:buClr>
                <a:schemeClr val="dk1"/>
              </a:buClr>
              <a:buSzPts val="1600"/>
            </a:pPr>
            <a:r>
              <a:rPr lang="en-US" sz="1200" b="1">
                <a:solidFill>
                  <a:schemeClr val="dk1"/>
                </a:solidFill>
                <a:highlight>
                  <a:schemeClr val="lt1"/>
                </a:highlight>
                <a:latin typeface="Calibri"/>
                <a:ea typeface="Calibri"/>
                <a:cs typeface="Calibri"/>
                <a:sym typeface="Calibri"/>
              </a:rPr>
              <a:t>CPU</a:t>
            </a:r>
            <a:r>
              <a:rPr lang="en-US" sz="1200">
                <a:solidFill>
                  <a:schemeClr val="dk1"/>
                </a:solidFill>
                <a:highlight>
                  <a:schemeClr val="lt1"/>
                </a:highlight>
                <a:latin typeface="Calibri"/>
                <a:ea typeface="Calibri"/>
                <a:cs typeface="Calibri"/>
                <a:sym typeface="Calibri"/>
              </a:rPr>
              <a:t>:  Use compiler options and vendor libraries </a:t>
            </a:r>
            <a:br>
              <a:rPr lang="en-US" sz="1200">
                <a:solidFill>
                  <a:schemeClr val="dk1"/>
                </a:solidFill>
                <a:highlight>
                  <a:schemeClr val="lt1"/>
                </a:highlight>
                <a:latin typeface="Calibri"/>
                <a:ea typeface="Calibri"/>
                <a:cs typeface="Calibri"/>
                <a:sym typeface="Calibri"/>
              </a:rPr>
            </a:br>
            <a:r>
              <a:rPr lang="en-US" sz="1200">
                <a:solidFill>
                  <a:schemeClr val="dk1"/>
                </a:solidFill>
                <a:highlight>
                  <a:schemeClr val="lt1"/>
                </a:highlight>
                <a:latin typeface="Calibri"/>
                <a:ea typeface="Calibri"/>
                <a:cs typeface="Calibri"/>
                <a:sym typeface="Calibri"/>
              </a:rPr>
              <a:t>           for performance</a:t>
            </a:r>
            <a:endParaRPr sz="1050">
              <a:solidFill>
                <a:srgbClr val="000000"/>
              </a:solidFill>
              <a:latin typeface="Arial"/>
              <a:ea typeface="Arial"/>
              <a:cs typeface="Arial"/>
              <a:sym typeface="Arial"/>
            </a:endParaRPr>
          </a:p>
          <a:p>
            <a:pPr>
              <a:spcBef>
                <a:spcPts val="300"/>
              </a:spcBef>
              <a:spcAft>
                <a:spcPts val="300"/>
              </a:spcAft>
              <a:buClr>
                <a:schemeClr val="dk1"/>
              </a:buClr>
              <a:buSzPts val="1600"/>
            </a:pPr>
            <a:r>
              <a:rPr lang="en-US" sz="1200" b="1">
                <a:solidFill>
                  <a:schemeClr val="dk1"/>
                </a:solidFill>
                <a:highlight>
                  <a:schemeClr val="lt1"/>
                </a:highlight>
                <a:latin typeface="Calibri"/>
                <a:ea typeface="Calibri"/>
                <a:cs typeface="Calibri"/>
                <a:sym typeface="Calibri"/>
              </a:rPr>
              <a:t>GPU</a:t>
            </a:r>
            <a:r>
              <a:rPr lang="en-US" sz="1200">
                <a:solidFill>
                  <a:schemeClr val="dk1"/>
                </a:solidFill>
                <a:highlight>
                  <a:schemeClr val="lt1"/>
                </a:highlight>
                <a:latin typeface="Calibri"/>
                <a:ea typeface="Calibri"/>
                <a:cs typeface="Calibri"/>
                <a:sym typeface="Calibri"/>
              </a:rPr>
              <a:t>:  Chosen for either speed of development or</a:t>
            </a:r>
            <a:br>
              <a:rPr lang="en-US" sz="1200">
                <a:solidFill>
                  <a:schemeClr val="dk1"/>
                </a:solidFill>
                <a:highlight>
                  <a:schemeClr val="lt1"/>
                </a:highlight>
                <a:latin typeface="Calibri"/>
                <a:ea typeface="Calibri"/>
                <a:cs typeface="Calibri"/>
                <a:sym typeface="Calibri"/>
              </a:rPr>
            </a:br>
            <a:r>
              <a:rPr lang="en-US" sz="1200">
                <a:solidFill>
                  <a:schemeClr val="dk1"/>
                </a:solidFill>
                <a:highlight>
                  <a:schemeClr val="lt1"/>
                </a:highlight>
                <a:latin typeface="Calibri"/>
                <a:ea typeface="Calibri"/>
                <a:cs typeface="Calibri"/>
                <a:sym typeface="Calibri"/>
              </a:rPr>
              <a:t>           highest performance; use vendor libraries</a:t>
            </a:r>
            <a:endParaRPr sz="1200">
              <a:solidFill>
                <a:schemeClr val="dk1"/>
              </a:solidFill>
              <a:highlight>
                <a:schemeClr val="lt1"/>
              </a:highlight>
              <a:latin typeface="Calibri"/>
              <a:ea typeface="Calibri"/>
              <a:cs typeface="Calibri"/>
              <a:sym typeface="Calibri"/>
            </a:endParaRPr>
          </a:p>
        </p:txBody>
      </p:sp>
      <p:cxnSp>
        <p:nvCxnSpPr>
          <p:cNvPr id="198" name="Google Shape;198;p11"/>
          <p:cNvCxnSpPr/>
          <p:nvPr/>
        </p:nvCxnSpPr>
        <p:spPr>
          <a:xfrm rot="10800000" flipH="1">
            <a:off x="317054" y="2743200"/>
            <a:ext cx="8572500" cy="21825"/>
          </a:xfrm>
          <a:prstGeom prst="straightConnector1">
            <a:avLst/>
          </a:prstGeom>
          <a:noFill/>
          <a:ln w="28575" cap="flat" cmpd="sng">
            <a:solidFill>
              <a:schemeClr val="dk2"/>
            </a:solidFill>
            <a:prstDash val="solid"/>
            <a:round/>
            <a:headEnd type="none" w="sm" len="sm"/>
            <a:tailEnd type="none" w="sm" len="sm"/>
          </a:ln>
        </p:spPr>
      </p:cxnSp>
      <p:sp>
        <p:nvSpPr>
          <p:cNvPr id="199" name="Google Shape;199;p11"/>
          <p:cNvSpPr txBox="1"/>
          <p:nvPr/>
        </p:nvSpPr>
        <p:spPr>
          <a:xfrm>
            <a:off x="317054" y="1748790"/>
            <a:ext cx="3429000" cy="685800"/>
          </a:xfrm>
          <a:prstGeom prst="rect">
            <a:avLst/>
          </a:prstGeom>
          <a:noFill/>
          <a:ln>
            <a:noFill/>
          </a:ln>
        </p:spPr>
        <p:txBody>
          <a:bodyPr spcFirstLastPara="1" wrap="square" lIns="68569" tIns="68569" rIns="68569" bIns="68569" anchor="ctr" anchorCtr="0">
            <a:noAutofit/>
          </a:bodyPr>
          <a:lstStyle/>
          <a:p>
            <a:pPr>
              <a:buClr>
                <a:schemeClr val="accent1"/>
              </a:buClr>
              <a:buSzPts val="2000"/>
            </a:pPr>
            <a:r>
              <a:rPr lang="en-US" sz="1500" b="1">
                <a:solidFill>
                  <a:schemeClr val="accent1"/>
                </a:solidFill>
                <a:highlight>
                  <a:schemeClr val="lt1"/>
                </a:highlight>
                <a:latin typeface="Calibri"/>
                <a:ea typeface="Calibri"/>
                <a:cs typeface="Calibri"/>
                <a:sym typeface="Calibri"/>
              </a:rPr>
              <a:t>Application code</a:t>
            </a:r>
            <a:endParaRPr sz="1050">
              <a:solidFill>
                <a:srgbClr val="000000"/>
              </a:solidFill>
              <a:latin typeface="Arial"/>
              <a:ea typeface="Arial"/>
              <a:cs typeface="Arial"/>
              <a:sym typeface="Arial"/>
            </a:endParaRPr>
          </a:p>
          <a:p>
            <a:pPr>
              <a:spcBef>
                <a:spcPts val="750"/>
              </a:spcBef>
              <a:spcAft>
                <a:spcPts val="750"/>
              </a:spcAft>
              <a:buClr>
                <a:schemeClr val="dk1"/>
              </a:buClr>
              <a:buSzPts val="1600"/>
            </a:pPr>
            <a:r>
              <a:rPr lang="en-US" sz="1200">
                <a:solidFill>
                  <a:schemeClr val="dk1"/>
                </a:solidFill>
                <a:highlight>
                  <a:schemeClr val="lt1"/>
                </a:highlight>
                <a:latin typeface="Calibri"/>
                <a:ea typeface="Calibri"/>
                <a:cs typeface="Calibri"/>
                <a:sym typeface="Calibri"/>
              </a:rPr>
              <a:t>Using PETSc/TAO API</a:t>
            </a:r>
            <a:endParaRPr sz="1200">
              <a:solidFill>
                <a:schemeClr val="dk1"/>
              </a:solidFill>
              <a:highlight>
                <a:schemeClr val="lt1"/>
              </a:highlight>
              <a:latin typeface="Calibri"/>
              <a:ea typeface="Calibri"/>
              <a:cs typeface="Calibri"/>
              <a:sym typeface="Calibri"/>
            </a:endParaRPr>
          </a:p>
        </p:txBody>
      </p:sp>
      <p:grpSp>
        <p:nvGrpSpPr>
          <p:cNvPr id="200" name="Google Shape;200;p11"/>
          <p:cNvGrpSpPr/>
          <p:nvPr/>
        </p:nvGrpSpPr>
        <p:grpSpPr>
          <a:xfrm>
            <a:off x="1825814" y="532246"/>
            <a:ext cx="7063740" cy="1902344"/>
            <a:chOff x="914400" y="217778"/>
            <a:chExt cx="9418320" cy="2536458"/>
          </a:xfrm>
        </p:grpSpPr>
        <p:sp>
          <p:nvSpPr>
            <p:cNvPr id="201" name="Google Shape;201;p11"/>
            <p:cNvSpPr/>
            <p:nvPr/>
          </p:nvSpPr>
          <p:spPr>
            <a:xfrm>
              <a:off x="4526280" y="1839836"/>
              <a:ext cx="4572000" cy="914400"/>
            </a:xfrm>
            <a:prstGeom prst="roundRect">
              <a:avLst>
                <a:gd name="adj" fmla="val 16667"/>
              </a:avLst>
            </a:prstGeom>
            <a:solidFill>
              <a:srgbClr val="A2C7E9"/>
            </a:solidFill>
            <a:ln w="9525" cap="flat" cmpd="sng">
              <a:solidFill>
                <a:srgbClr val="00706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600"/>
              </a:pPr>
              <a:r>
                <a:rPr lang="en-US" sz="1200">
                  <a:solidFill>
                    <a:schemeClr val="lt1"/>
                  </a:solidFill>
                  <a:latin typeface="Calibri"/>
                  <a:ea typeface="Calibri"/>
                  <a:cs typeface="Calibri"/>
                  <a:sym typeface="Calibri"/>
                </a:rPr>
                <a:t> </a:t>
              </a:r>
              <a:r>
                <a:rPr lang="en-US" sz="1200">
                  <a:solidFill>
                    <a:schemeClr val="dk1"/>
                  </a:solidFill>
                  <a:latin typeface="Calibri"/>
                  <a:ea typeface="Calibri"/>
                  <a:cs typeface="Calibri"/>
                  <a:sym typeface="Calibri"/>
                </a:rPr>
                <a:t>Front-end PETSc/TAO Vector and Matrix arrays</a:t>
              </a:r>
              <a:endParaRPr sz="1050">
                <a:solidFill>
                  <a:srgbClr val="000000"/>
                </a:solidFill>
                <a:latin typeface="Arial"/>
                <a:ea typeface="Arial"/>
                <a:cs typeface="Arial"/>
                <a:sym typeface="Arial"/>
              </a:endParaRPr>
            </a:p>
            <a:p>
              <a:pPr algn="ctr">
                <a:buClr>
                  <a:srgbClr val="000000"/>
                </a:buClr>
                <a:buSzPts val="1600"/>
              </a:pPr>
              <a:r>
                <a:rPr lang="en-US" sz="1200">
                  <a:solidFill>
                    <a:schemeClr val="dk1"/>
                  </a:solidFill>
                  <a:latin typeface="Calibri"/>
                  <a:ea typeface="Calibri"/>
                  <a:cs typeface="Calibri"/>
                  <a:sym typeface="Calibri"/>
                </a:rPr>
                <a:t>are shared with user programming language/model</a:t>
              </a:r>
              <a:endParaRPr sz="1050">
                <a:solidFill>
                  <a:srgbClr val="000000"/>
                </a:solidFill>
                <a:latin typeface="Arial"/>
                <a:ea typeface="Arial"/>
                <a:cs typeface="Arial"/>
                <a:sym typeface="Arial"/>
              </a:endParaRPr>
            </a:p>
          </p:txBody>
        </p:sp>
        <p:sp>
          <p:nvSpPr>
            <p:cNvPr id="202" name="Google Shape;202;p11"/>
            <p:cNvSpPr/>
            <p:nvPr/>
          </p:nvSpPr>
          <p:spPr>
            <a:xfrm>
              <a:off x="914400" y="914400"/>
              <a:ext cx="2286000" cy="685800"/>
            </a:xfrm>
            <a:prstGeom prst="roundRect">
              <a:avLst>
                <a:gd name="adj" fmla="val 16667"/>
              </a:avLst>
            </a:prstGeom>
            <a:solidFill>
              <a:srgbClr val="D8D8D8"/>
            </a:solidFill>
            <a:ln w="9525" cap="flat" cmpd="sng">
              <a:solidFill>
                <a:srgbClr val="48716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chemeClr val="dk1"/>
                </a:buClr>
                <a:buSzPts val="1600"/>
              </a:pPr>
              <a:r>
                <a:rPr lang="en-US" sz="1200" b="1">
                  <a:solidFill>
                    <a:schemeClr val="dk1"/>
                  </a:solidFill>
                  <a:latin typeface="Calibri"/>
                  <a:ea typeface="Calibri"/>
                  <a:cs typeface="Calibri"/>
                  <a:sym typeface="Calibri"/>
                </a:rPr>
                <a:t>CPU</a:t>
              </a:r>
              <a:endParaRPr sz="1050">
                <a:solidFill>
                  <a:srgbClr val="000000"/>
                </a:solidFill>
                <a:latin typeface="Arial"/>
                <a:ea typeface="Arial"/>
                <a:cs typeface="Arial"/>
                <a:sym typeface="Arial"/>
              </a:endParaRPr>
            </a:p>
            <a:p>
              <a:pPr algn="ctr">
                <a:buClr>
                  <a:schemeClr val="dk1"/>
                </a:buClr>
                <a:buSzPts val="1600"/>
              </a:pPr>
              <a:r>
                <a:rPr lang="en-US" sz="1200">
                  <a:solidFill>
                    <a:schemeClr val="dk1"/>
                  </a:solidFill>
                  <a:latin typeface="Calibri"/>
                  <a:ea typeface="Calibri"/>
                  <a:cs typeface="Calibri"/>
                  <a:sym typeface="Calibri"/>
                </a:rPr>
                <a:t>C, C++, Fortran</a:t>
              </a:r>
              <a:endParaRPr sz="1200">
                <a:solidFill>
                  <a:schemeClr val="dk1"/>
                </a:solidFill>
                <a:latin typeface="Calibri"/>
                <a:ea typeface="Calibri"/>
                <a:cs typeface="Calibri"/>
                <a:sym typeface="Calibri"/>
              </a:endParaRPr>
            </a:p>
          </p:txBody>
        </p:sp>
        <p:sp>
          <p:nvSpPr>
            <p:cNvPr id="203" name="Google Shape;203;p11"/>
            <p:cNvSpPr/>
            <p:nvPr/>
          </p:nvSpPr>
          <p:spPr>
            <a:xfrm>
              <a:off x="3291840" y="914400"/>
              <a:ext cx="2286000" cy="685800"/>
            </a:xfrm>
            <a:prstGeom prst="roundRect">
              <a:avLst>
                <a:gd name="adj" fmla="val 16667"/>
              </a:avLst>
            </a:prstGeom>
            <a:solidFill>
              <a:srgbClr val="B5D58A"/>
            </a:solidFill>
            <a:ln w="9525" cap="flat" cmpd="sng">
              <a:solidFill>
                <a:srgbClr val="7F7F7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600"/>
              </a:pPr>
              <a:r>
                <a:rPr lang="en-US" sz="1200" b="1">
                  <a:solidFill>
                    <a:schemeClr val="dk1"/>
                  </a:solidFill>
                  <a:latin typeface="Calibri"/>
                  <a:ea typeface="Calibri"/>
                  <a:cs typeface="Calibri"/>
                  <a:sym typeface="Calibri"/>
                </a:rPr>
                <a:t>Compiler Directives</a:t>
              </a:r>
              <a:endParaRPr sz="1050">
                <a:solidFill>
                  <a:srgbClr val="000000"/>
                </a:solidFill>
                <a:latin typeface="Arial"/>
                <a:ea typeface="Arial"/>
                <a:cs typeface="Arial"/>
                <a:sym typeface="Arial"/>
              </a:endParaRPr>
            </a:p>
            <a:p>
              <a:pPr algn="ctr">
                <a:buClr>
                  <a:srgbClr val="000000"/>
                </a:buClr>
                <a:buSzPts val="1600"/>
              </a:pPr>
              <a:r>
                <a:rPr lang="en-US" sz="1200">
                  <a:solidFill>
                    <a:schemeClr val="dk1"/>
                  </a:solidFill>
                  <a:latin typeface="Calibri"/>
                  <a:ea typeface="Calibri"/>
                  <a:cs typeface="Calibri"/>
                  <a:sym typeface="Calibri"/>
                </a:rPr>
                <a:t>OpenMP, OpenACC</a:t>
              </a:r>
              <a:endParaRPr sz="1200">
                <a:solidFill>
                  <a:schemeClr val="dk1"/>
                </a:solidFill>
                <a:latin typeface="Calibri"/>
                <a:ea typeface="Calibri"/>
                <a:cs typeface="Calibri"/>
                <a:sym typeface="Calibri"/>
              </a:endParaRPr>
            </a:p>
          </p:txBody>
        </p:sp>
        <p:sp>
          <p:nvSpPr>
            <p:cNvPr id="204" name="Google Shape;204;p11"/>
            <p:cNvSpPr/>
            <p:nvPr/>
          </p:nvSpPr>
          <p:spPr>
            <a:xfrm>
              <a:off x="8046720" y="914400"/>
              <a:ext cx="2286000" cy="682969"/>
            </a:xfrm>
            <a:prstGeom prst="roundRect">
              <a:avLst>
                <a:gd name="adj" fmla="val 16667"/>
              </a:avLst>
            </a:prstGeom>
            <a:solidFill>
              <a:srgbClr val="F9CB9C"/>
            </a:solidFill>
            <a:ln w="9525"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chemeClr val="dk1"/>
                </a:buClr>
                <a:buSzPts val="1600"/>
              </a:pPr>
              <a:r>
                <a:rPr lang="en-US" sz="1200" b="1">
                  <a:solidFill>
                    <a:schemeClr val="dk1"/>
                  </a:solidFill>
                  <a:latin typeface="Calibri"/>
                  <a:ea typeface="Calibri"/>
                  <a:cs typeface="Calibri"/>
                  <a:sym typeface="Calibri"/>
                </a:rPr>
                <a:t>C++ data-parallel PM</a:t>
              </a:r>
              <a:endParaRPr sz="1050">
                <a:solidFill>
                  <a:srgbClr val="000000"/>
                </a:solidFill>
                <a:latin typeface="Arial"/>
                <a:ea typeface="Arial"/>
                <a:cs typeface="Arial"/>
                <a:sym typeface="Arial"/>
              </a:endParaRPr>
            </a:p>
            <a:p>
              <a:pPr algn="ctr">
                <a:buClr>
                  <a:srgbClr val="000000"/>
                </a:buClr>
                <a:buSzPts val="1600"/>
              </a:pPr>
              <a:r>
                <a:rPr lang="en-US" sz="1200">
                  <a:solidFill>
                    <a:schemeClr val="dk1"/>
                  </a:solidFill>
                  <a:latin typeface="Calibri"/>
                  <a:ea typeface="Calibri"/>
                  <a:cs typeface="Calibri"/>
                  <a:sym typeface="Calibri"/>
                </a:rPr>
                <a:t>Kokkos, SYCL, RAJA</a:t>
              </a:r>
              <a:endParaRPr sz="1200">
                <a:solidFill>
                  <a:schemeClr val="dk1"/>
                </a:solidFill>
                <a:latin typeface="Calibri"/>
                <a:ea typeface="Calibri"/>
                <a:cs typeface="Calibri"/>
                <a:sym typeface="Calibri"/>
              </a:endParaRPr>
            </a:p>
          </p:txBody>
        </p:sp>
        <p:sp>
          <p:nvSpPr>
            <p:cNvPr id="205" name="Google Shape;205;p11"/>
            <p:cNvSpPr/>
            <p:nvPr/>
          </p:nvSpPr>
          <p:spPr>
            <a:xfrm>
              <a:off x="5669280" y="914400"/>
              <a:ext cx="2286000" cy="685800"/>
            </a:xfrm>
            <a:prstGeom prst="roundRect">
              <a:avLst>
                <a:gd name="adj" fmla="val 16667"/>
              </a:avLst>
            </a:prstGeom>
            <a:solidFill>
              <a:srgbClr val="7566A2">
                <a:alpha val="52549"/>
              </a:srgbClr>
            </a:solidFill>
            <a:ln w="9525" cap="flat" cmpd="sng">
              <a:solidFill>
                <a:srgbClr val="20124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600"/>
              </a:pPr>
              <a:r>
                <a:rPr lang="en-US" sz="1200" b="1">
                  <a:solidFill>
                    <a:schemeClr val="dk1"/>
                  </a:solidFill>
                  <a:latin typeface="Calibri"/>
                  <a:ea typeface="Calibri"/>
                  <a:cs typeface="Calibri"/>
                  <a:sym typeface="Calibri"/>
                </a:rPr>
                <a:t>Cuda PM</a:t>
              </a:r>
              <a:endParaRPr sz="1050">
                <a:solidFill>
                  <a:srgbClr val="000000"/>
                </a:solidFill>
                <a:latin typeface="Arial"/>
                <a:ea typeface="Arial"/>
                <a:cs typeface="Arial"/>
                <a:sym typeface="Arial"/>
              </a:endParaRPr>
            </a:p>
            <a:p>
              <a:pPr algn="ctr">
                <a:buClr>
                  <a:srgbClr val="000000"/>
                </a:buClr>
                <a:buSzPts val="1600"/>
              </a:pPr>
              <a:r>
                <a:rPr lang="en-US" sz="1200">
                  <a:solidFill>
                    <a:schemeClr val="dk1"/>
                  </a:solidFill>
                  <a:latin typeface="Calibri"/>
                  <a:ea typeface="Calibri"/>
                  <a:cs typeface="Calibri"/>
                  <a:sym typeface="Calibri"/>
                </a:rPr>
                <a:t>CUDA, HIP</a:t>
              </a:r>
              <a:endParaRPr sz="1050">
                <a:solidFill>
                  <a:srgbClr val="000000"/>
                </a:solidFill>
                <a:latin typeface="Arial"/>
                <a:ea typeface="Arial"/>
                <a:cs typeface="Arial"/>
                <a:sym typeface="Arial"/>
              </a:endParaRPr>
            </a:p>
          </p:txBody>
        </p:sp>
        <p:sp>
          <p:nvSpPr>
            <p:cNvPr id="206" name="Google Shape;206;p11"/>
            <p:cNvSpPr/>
            <p:nvPr/>
          </p:nvSpPr>
          <p:spPr>
            <a:xfrm rot="5400000" flipH="1">
              <a:off x="6561930" y="-2795043"/>
              <a:ext cx="500700" cy="7014429"/>
            </a:xfrm>
            <a:prstGeom prst="rightBrace">
              <a:avLst>
                <a:gd name="adj1" fmla="val 25724"/>
                <a:gd name="adj2" fmla="val 42191"/>
              </a:avLst>
            </a:prstGeom>
            <a:noFill/>
            <a:ln w="9525" cap="flat" cmpd="sng">
              <a:solidFill>
                <a:srgbClr val="2572B9"/>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2000"/>
              </a:pPr>
              <a:endParaRPr sz="1500">
                <a:solidFill>
                  <a:schemeClr val="dk1"/>
                </a:solidFill>
                <a:latin typeface="Arial"/>
                <a:ea typeface="Arial"/>
                <a:cs typeface="Arial"/>
                <a:sym typeface="Arial"/>
              </a:endParaRPr>
            </a:p>
          </p:txBody>
        </p:sp>
        <p:sp>
          <p:nvSpPr>
            <p:cNvPr id="207" name="Google Shape;207;p11"/>
            <p:cNvSpPr txBox="1"/>
            <p:nvPr/>
          </p:nvSpPr>
          <p:spPr>
            <a:xfrm>
              <a:off x="7030422" y="217778"/>
              <a:ext cx="685800" cy="324600"/>
            </a:xfrm>
            <a:prstGeom prst="rect">
              <a:avLst/>
            </a:prstGeom>
            <a:noFill/>
            <a:ln>
              <a:noFill/>
            </a:ln>
          </p:spPr>
          <p:txBody>
            <a:bodyPr spcFirstLastPara="1" wrap="square" lIns="68569" tIns="68569" rIns="68569" bIns="68569" anchor="ctr" anchorCtr="1">
              <a:noAutofit/>
            </a:bodyPr>
            <a:lstStyle/>
            <a:p>
              <a:pPr>
                <a:buClr>
                  <a:schemeClr val="dk1"/>
                </a:buClr>
                <a:buSzPts val="1800"/>
              </a:pPr>
              <a:r>
                <a:rPr lang="en-US" sz="1350">
                  <a:solidFill>
                    <a:schemeClr val="dk1"/>
                  </a:solidFill>
                  <a:latin typeface="Arial"/>
                  <a:ea typeface="Arial"/>
                  <a:cs typeface="Arial"/>
                  <a:sym typeface="Arial"/>
                </a:rPr>
                <a:t>GPU</a:t>
              </a:r>
              <a:endParaRPr sz="1350">
                <a:solidFill>
                  <a:schemeClr val="dk1"/>
                </a:solidFill>
                <a:latin typeface="Arial"/>
                <a:ea typeface="Arial"/>
                <a:cs typeface="Arial"/>
                <a:sym typeface="Arial"/>
              </a:endParaRPr>
            </a:p>
          </p:txBody>
        </p:sp>
      </p:grpSp>
      <p:grpSp>
        <p:nvGrpSpPr>
          <p:cNvPr id="208" name="Google Shape;208;p11"/>
          <p:cNvGrpSpPr/>
          <p:nvPr/>
        </p:nvGrpSpPr>
        <p:grpSpPr>
          <a:xfrm>
            <a:off x="1825814" y="3086100"/>
            <a:ext cx="7063740" cy="2065517"/>
            <a:chOff x="914400" y="4343400"/>
            <a:chExt cx="9418320" cy="2754022"/>
          </a:xfrm>
        </p:grpSpPr>
        <p:sp>
          <p:nvSpPr>
            <p:cNvPr id="209" name="Google Shape;209;p11"/>
            <p:cNvSpPr txBox="1"/>
            <p:nvPr/>
          </p:nvSpPr>
          <p:spPr>
            <a:xfrm>
              <a:off x="1449825" y="4664012"/>
              <a:ext cx="184800" cy="369300"/>
            </a:xfrm>
            <a:prstGeom prst="rect">
              <a:avLst/>
            </a:prstGeom>
            <a:noFill/>
            <a:ln>
              <a:noFill/>
            </a:ln>
          </p:spPr>
          <p:txBody>
            <a:bodyPr spcFirstLastPara="1" wrap="square" lIns="68569" tIns="34275" rIns="68569" bIns="34275" anchor="t" anchorCtr="0">
              <a:noAutofit/>
            </a:bodyPr>
            <a:lstStyle/>
            <a:p>
              <a:pPr>
                <a:buClr>
                  <a:schemeClr val="dk1"/>
                </a:buClr>
                <a:buSzPts val="1800"/>
              </a:pPr>
              <a:endParaRPr sz="1350">
                <a:solidFill>
                  <a:schemeClr val="dk1"/>
                </a:solidFill>
                <a:latin typeface="Arial"/>
                <a:ea typeface="Arial"/>
                <a:cs typeface="Arial"/>
                <a:sym typeface="Arial"/>
              </a:endParaRPr>
            </a:p>
          </p:txBody>
        </p:sp>
        <p:sp>
          <p:nvSpPr>
            <p:cNvPr id="210" name="Google Shape;210;p11"/>
            <p:cNvSpPr/>
            <p:nvPr/>
          </p:nvSpPr>
          <p:spPr>
            <a:xfrm>
              <a:off x="4526280" y="4343400"/>
              <a:ext cx="4572000" cy="914400"/>
            </a:xfrm>
            <a:prstGeom prst="roundRect">
              <a:avLst>
                <a:gd name="adj" fmla="val 16667"/>
              </a:avLst>
            </a:prstGeom>
            <a:solidFill>
              <a:srgbClr val="A2C7E9"/>
            </a:solidFill>
            <a:ln w="9525" cap="flat" cmpd="sng">
              <a:solidFill>
                <a:srgbClr val="00706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600"/>
              </a:pPr>
              <a:r>
                <a:rPr lang="en-US" sz="1200" dirty="0">
                  <a:solidFill>
                    <a:schemeClr val="dk1"/>
                  </a:solidFill>
                  <a:latin typeface="Calibri"/>
                  <a:ea typeface="Calibri"/>
                  <a:cs typeface="Calibri"/>
                  <a:sym typeface="Calibri"/>
                </a:rPr>
                <a:t>Back-end </a:t>
              </a:r>
              <a:r>
                <a:rPr lang="en-US" sz="1200" dirty="0" err="1">
                  <a:solidFill>
                    <a:schemeClr val="dk1"/>
                  </a:solidFill>
                  <a:latin typeface="Calibri"/>
                  <a:ea typeface="Calibri"/>
                  <a:cs typeface="Calibri"/>
                  <a:sym typeface="Calibri"/>
                </a:rPr>
                <a:t>PETSc</a:t>
              </a:r>
              <a:r>
                <a:rPr lang="en-US" sz="1200" dirty="0">
                  <a:solidFill>
                    <a:schemeClr val="dk1"/>
                  </a:solidFill>
                  <a:latin typeface="Calibri"/>
                  <a:ea typeface="Calibri"/>
                  <a:cs typeface="Calibri"/>
                  <a:sym typeface="Calibri"/>
                </a:rPr>
                <a:t>/TAO Vector and Matrix</a:t>
              </a:r>
              <a:br>
                <a:rPr lang="en-US" sz="1200" dirty="0">
                  <a:solidFill>
                    <a:schemeClr val="dk1"/>
                  </a:solidFill>
                  <a:latin typeface="Calibri"/>
                  <a:ea typeface="Calibri"/>
                  <a:cs typeface="Calibri"/>
                  <a:sym typeface="Calibri"/>
                </a:rPr>
              </a:br>
              <a:r>
                <a:rPr lang="en-US" sz="1200" dirty="0">
                  <a:solidFill>
                    <a:schemeClr val="dk1"/>
                  </a:solidFill>
                  <a:latin typeface="Calibri"/>
                  <a:ea typeface="Calibri"/>
                  <a:cs typeface="Calibri"/>
                  <a:sym typeface="Calibri"/>
                </a:rPr>
                <a:t>implementations</a:t>
              </a:r>
              <a:endParaRPr sz="1050" dirty="0">
                <a:solidFill>
                  <a:srgbClr val="000000"/>
                </a:solidFill>
                <a:latin typeface="Arial"/>
                <a:ea typeface="Arial"/>
                <a:cs typeface="Arial"/>
                <a:sym typeface="Arial"/>
              </a:endParaRPr>
            </a:p>
          </p:txBody>
        </p:sp>
        <p:sp>
          <p:nvSpPr>
            <p:cNvPr id="211" name="Google Shape;211;p11"/>
            <p:cNvSpPr/>
            <p:nvPr/>
          </p:nvSpPr>
          <p:spPr>
            <a:xfrm>
              <a:off x="3291840" y="5486400"/>
              <a:ext cx="2286000" cy="914400"/>
            </a:xfrm>
            <a:prstGeom prst="roundRect">
              <a:avLst>
                <a:gd name="adj" fmla="val 16667"/>
              </a:avLst>
            </a:prstGeom>
            <a:solidFill>
              <a:srgbClr val="D5A6BD"/>
            </a:solidFill>
            <a:ln w="9525" cap="flat" cmpd="sng">
              <a:solidFill>
                <a:srgbClr val="7F7F7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chemeClr val="dk1"/>
                </a:buClr>
                <a:buSzPts val="1600"/>
              </a:pPr>
              <a:r>
                <a:rPr lang="en-US" sz="1200" b="1">
                  <a:solidFill>
                    <a:schemeClr val="dk1"/>
                  </a:solidFill>
                  <a:latin typeface="Calibri"/>
                  <a:ea typeface="Calibri"/>
                  <a:cs typeface="Calibri"/>
                  <a:sym typeface="Calibri"/>
                </a:rPr>
                <a:t>OpenCL</a:t>
              </a:r>
              <a:endParaRPr sz="1050">
                <a:solidFill>
                  <a:srgbClr val="000000"/>
                </a:solidFill>
                <a:latin typeface="Arial"/>
                <a:ea typeface="Arial"/>
                <a:cs typeface="Arial"/>
                <a:sym typeface="Arial"/>
              </a:endParaRPr>
            </a:p>
            <a:p>
              <a:pPr algn="ctr">
                <a:buClr>
                  <a:schemeClr val="dk1"/>
                </a:buClr>
                <a:buSzPts val="1600"/>
              </a:pPr>
              <a:r>
                <a:rPr lang="en-US" sz="1200" b="1">
                  <a:solidFill>
                    <a:schemeClr val="dk1"/>
                  </a:solidFill>
                  <a:latin typeface="Calibri"/>
                  <a:ea typeface="Calibri"/>
                  <a:cs typeface="Calibri"/>
                  <a:sym typeface="Calibri"/>
                </a:rPr>
                <a:t>OpenCL: </a:t>
              </a:r>
              <a:r>
                <a:rPr lang="en-US" sz="1200">
                  <a:solidFill>
                    <a:schemeClr val="dk1"/>
                  </a:solidFill>
                  <a:latin typeface="Calibri"/>
                  <a:ea typeface="Calibri"/>
                  <a:cs typeface="Calibri"/>
                  <a:sym typeface="Calibri"/>
                </a:rPr>
                <a:t>ViennaCL</a:t>
              </a:r>
              <a:endParaRPr sz="1200" b="1">
                <a:solidFill>
                  <a:schemeClr val="dk1"/>
                </a:solidFill>
                <a:latin typeface="Calibri"/>
                <a:ea typeface="Calibri"/>
                <a:cs typeface="Calibri"/>
                <a:sym typeface="Calibri"/>
              </a:endParaRPr>
            </a:p>
          </p:txBody>
        </p:sp>
        <p:sp>
          <p:nvSpPr>
            <p:cNvPr id="212" name="Google Shape;212;p11"/>
            <p:cNvSpPr/>
            <p:nvPr/>
          </p:nvSpPr>
          <p:spPr>
            <a:xfrm>
              <a:off x="914400" y="5486400"/>
              <a:ext cx="2286000" cy="914400"/>
            </a:xfrm>
            <a:prstGeom prst="roundRect">
              <a:avLst>
                <a:gd name="adj" fmla="val 16667"/>
              </a:avLst>
            </a:prstGeom>
            <a:solidFill>
              <a:srgbClr val="D8D8D8"/>
            </a:solidFill>
            <a:ln w="9525" cap="flat" cmpd="sng">
              <a:solidFill>
                <a:srgbClr val="487166"/>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rgbClr val="000000"/>
                </a:buClr>
                <a:buSzPts val="1600"/>
              </a:pPr>
              <a:r>
                <a:rPr lang="en-US" sz="1200" b="1">
                  <a:solidFill>
                    <a:schemeClr val="dk1"/>
                  </a:solidFill>
                  <a:latin typeface="Calibri"/>
                  <a:ea typeface="Calibri"/>
                  <a:cs typeface="Calibri"/>
                  <a:sym typeface="Calibri"/>
                </a:rPr>
                <a:t>C Code</a:t>
              </a:r>
              <a:endParaRPr sz="1050">
                <a:solidFill>
                  <a:srgbClr val="000000"/>
                </a:solidFill>
                <a:latin typeface="Arial"/>
                <a:ea typeface="Arial"/>
                <a:cs typeface="Arial"/>
                <a:sym typeface="Arial"/>
              </a:endParaRPr>
            </a:p>
            <a:p>
              <a:pPr algn="ctr">
                <a:buClr>
                  <a:srgbClr val="000000"/>
                </a:buClr>
                <a:buSzPts val="1600"/>
              </a:pPr>
              <a:r>
                <a:rPr lang="en-US" sz="1200">
                  <a:solidFill>
                    <a:schemeClr val="dk1"/>
                  </a:solidFill>
                  <a:latin typeface="Calibri"/>
                  <a:ea typeface="Calibri"/>
                  <a:cs typeface="Calibri"/>
                  <a:sym typeface="Calibri"/>
                </a:rPr>
                <a:t>BLAS/LAPACK MKL</a:t>
              </a:r>
              <a:endParaRPr sz="1050">
                <a:solidFill>
                  <a:srgbClr val="000000"/>
                </a:solidFill>
                <a:latin typeface="Arial"/>
                <a:ea typeface="Arial"/>
                <a:cs typeface="Arial"/>
                <a:sym typeface="Arial"/>
              </a:endParaRPr>
            </a:p>
          </p:txBody>
        </p:sp>
        <p:sp>
          <p:nvSpPr>
            <p:cNvPr id="213" name="Google Shape;213;p11"/>
            <p:cNvSpPr/>
            <p:nvPr/>
          </p:nvSpPr>
          <p:spPr>
            <a:xfrm>
              <a:off x="8046720" y="5486400"/>
              <a:ext cx="2286000" cy="914400"/>
            </a:xfrm>
            <a:prstGeom prst="roundRect">
              <a:avLst>
                <a:gd name="adj" fmla="val 16667"/>
              </a:avLst>
            </a:prstGeom>
            <a:solidFill>
              <a:srgbClr val="F9CB9C"/>
            </a:solidFill>
            <a:ln w="9525"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68569" tIns="34275" rIns="68569" bIns="34275" anchor="ctr" anchorCtr="0">
              <a:noAutofit/>
            </a:bodyPr>
            <a:lstStyle/>
            <a:p>
              <a:pPr algn="ctr">
                <a:buClr>
                  <a:schemeClr val="dk1"/>
                </a:buClr>
                <a:buSzPts val="1600"/>
              </a:pPr>
              <a:r>
                <a:rPr lang="en-US" sz="1200" b="1">
                  <a:solidFill>
                    <a:schemeClr val="dk1"/>
                  </a:solidFill>
                  <a:latin typeface="Calibri"/>
                  <a:ea typeface="Calibri"/>
                  <a:cs typeface="Calibri"/>
                  <a:sym typeface="Calibri"/>
                </a:rPr>
                <a:t>C++ data-parallel PM</a:t>
              </a:r>
              <a:endParaRPr sz="1050">
                <a:solidFill>
                  <a:srgbClr val="000000"/>
                </a:solidFill>
                <a:latin typeface="Arial"/>
                <a:ea typeface="Arial"/>
                <a:cs typeface="Arial"/>
                <a:sym typeface="Arial"/>
              </a:endParaRPr>
            </a:p>
            <a:p>
              <a:pPr algn="ctr">
                <a:buClr>
                  <a:srgbClr val="000000"/>
                </a:buClr>
                <a:buSzPts val="1600"/>
              </a:pPr>
              <a:r>
                <a:rPr lang="en-US" sz="1200" b="1">
                  <a:solidFill>
                    <a:schemeClr val="dk1"/>
                  </a:solidFill>
                  <a:latin typeface="Calibri"/>
                  <a:ea typeface="Calibri"/>
                  <a:cs typeface="Calibri"/>
                  <a:sym typeface="Calibri"/>
                </a:rPr>
                <a:t>Kokkos</a:t>
              </a:r>
              <a:r>
                <a:rPr lang="en-US" sz="1200">
                  <a:solidFill>
                    <a:schemeClr val="dk1"/>
                  </a:solidFill>
                  <a:latin typeface="Calibri"/>
                  <a:ea typeface="Calibri"/>
                  <a:cs typeface="Calibri"/>
                  <a:sym typeface="Calibri"/>
                </a:rPr>
                <a:t>: Kokkos Kernels</a:t>
              </a:r>
              <a:endParaRPr sz="1050">
                <a:solidFill>
                  <a:srgbClr val="000000"/>
                </a:solidFill>
                <a:latin typeface="Arial"/>
                <a:ea typeface="Arial"/>
                <a:cs typeface="Arial"/>
                <a:sym typeface="Arial"/>
              </a:endParaRPr>
            </a:p>
            <a:p>
              <a:pPr algn="ctr">
                <a:buClr>
                  <a:srgbClr val="000000"/>
                </a:buClr>
                <a:buSzPts val="1600"/>
              </a:pPr>
              <a:r>
                <a:rPr lang="en-US" sz="1200" b="1">
                  <a:solidFill>
                    <a:schemeClr val="dk1"/>
                  </a:solidFill>
                  <a:latin typeface="Calibri"/>
                  <a:ea typeface="Calibri"/>
                  <a:cs typeface="Calibri"/>
                  <a:sym typeface="Calibri"/>
                </a:rPr>
                <a:t>SYCL</a:t>
              </a:r>
              <a:r>
                <a:rPr lang="en-US" sz="1200">
                  <a:solidFill>
                    <a:schemeClr val="dk1"/>
                  </a:solidFill>
                  <a:latin typeface="Calibri"/>
                  <a:ea typeface="Calibri"/>
                  <a:cs typeface="Calibri"/>
                  <a:sym typeface="Calibri"/>
                </a:rPr>
                <a:t>: OneAPI</a:t>
              </a:r>
              <a:endParaRPr sz="1200" b="1">
                <a:solidFill>
                  <a:schemeClr val="dk1"/>
                </a:solidFill>
                <a:latin typeface="Calibri"/>
                <a:ea typeface="Calibri"/>
                <a:cs typeface="Calibri"/>
                <a:sym typeface="Calibri"/>
              </a:endParaRPr>
            </a:p>
          </p:txBody>
        </p:sp>
        <p:sp>
          <p:nvSpPr>
            <p:cNvPr id="214" name="Google Shape;214;p11"/>
            <p:cNvSpPr/>
            <p:nvPr/>
          </p:nvSpPr>
          <p:spPr>
            <a:xfrm>
              <a:off x="5669280" y="5486400"/>
              <a:ext cx="2286000" cy="914400"/>
            </a:xfrm>
            <a:prstGeom prst="roundRect">
              <a:avLst>
                <a:gd name="adj" fmla="val 16667"/>
              </a:avLst>
            </a:prstGeom>
            <a:solidFill>
              <a:srgbClr val="7566A2">
                <a:alpha val="52549"/>
              </a:srgbClr>
            </a:solidFill>
            <a:ln w="9525" cap="flat" cmpd="sng">
              <a:solidFill>
                <a:srgbClr val="20124D"/>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0" tIns="34275" rIns="0" bIns="34275" anchor="ctr" anchorCtr="0">
              <a:noAutofit/>
            </a:bodyPr>
            <a:lstStyle/>
            <a:p>
              <a:pPr algn="ctr">
                <a:buClr>
                  <a:srgbClr val="000000"/>
                </a:buClr>
                <a:buSzPts val="1600"/>
              </a:pPr>
              <a:r>
                <a:rPr lang="en-US" sz="1200" b="1" dirty="0" err="1">
                  <a:solidFill>
                    <a:schemeClr val="dk1"/>
                  </a:solidFill>
                  <a:latin typeface="Calibri"/>
                  <a:ea typeface="Calibri"/>
                  <a:cs typeface="Calibri"/>
                  <a:sym typeface="Calibri"/>
                </a:rPr>
                <a:t>Cuda</a:t>
              </a:r>
              <a:r>
                <a:rPr lang="en-US" sz="1200" b="1" dirty="0">
                  <a:solidFill>
                    <a:schemeClr val="dk1"/>
                  </a:solidFill>
                  <a:latin typeface="Calibri"/>
                  <a:ea typeface="Calibri"/>
                  <a:cs typeface="Calibri"/>
                  <a:sym typeface="Calibri"/>
                </a:rPr>
                <a:t> PM</a:t>
              </a:r>
              <a:endParaRPr sz="1050" dirty="0">
                <a:solidFill>
                  <a:srgbClr val="000000"/>
                </a:solidFill>
                <a:latin typeface="Arial"/>
                <a:ea typeface="Arial"/>
                <a:cs typeface="Arial"/>
                <a:sym typeface="Arial"/>
              </a:endParaRPr>
            </a:p>
            <a:p>
              <a:pPr algn="ctr">
                <a:buClr>
                  <a:srgbClr val="000000"/>
                </a:buClr>
                <a:buSzPts val="1600"/>
              </a:pPr>
              <a:r>
                <a:rPr lang="en-US" sz="1200" b="1" dirty="0">
                  <a:solidFill>
                    <a:schemeClr val="dk1"/>
                  </a:solidFill>
                  <a:latin typeface="Calibri"/>
                  <a:ea typeface="Calibri"/>
                  <a:cs typeface="Calibri"/>
                  <a:sym typeface="Calibri"/>
                </a:rPr>
                <a:t>CUDA: </a:t>
              </a:r>
              <a:r>
                <a:rPr lang="en-US" sz="1200" dirty="0" err="1">
                  <a:solidFill>
                    <a:schemeClr val="dk1"/>
                  </a:solidFill>
                  <a:latin typeface="Calibri"/>
                  <a:ea typeface="Calibri"/>
                  <a:cs typeface="Calibri"/>
                  <a:sym typeface="Calibri"/>
                </a:rPr>
                <a:t>cuBLAS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cuSparse</a:t>
              </a:r>
              <a:br>
                <a:rPr lang="en-US" sz="1200" dirty="0">
                  <a:solidFill>
                    <a:schemeClr val="dk1"/>
                  </a:solidFill>
                  <a:latin typeface="Calibri"/>
                  <a:ea typeface="Calibri"/>
                  <a:cs typeface="Calibri"/>
                  <a:sym typeface="Calibri"/>
                </a:rPr>
              </a:br>
              <a:r>
                <a:rPr lang="en-US" sz="1200" b="1" dirty="0">
                  <a:solidFill>
                    <a:schemeClr val="dk1"/>
                  </a:solidFill>
                  <a:latin typeface="Calibri"/>
                  <a:ea typeface="Calibri"/>
                  <a:cs typeface="Calibri"/>
                  <a:sym typeface="Calibri"/>
                </a:rPr>
                <a:t>HIP: </a:t>
              </a:r>
              <a:r>
                <a:rPr lang="en-US" sz="1200" dirty="0" err="1">
                  <a:solidFill>
                    <a:schemeClr val="dk1"/>
                  </a:solidFill>
                  <a:latin typeface="Calibri"/>
                  <a:ea typeface="Calibri"/>
                  <a:cs typeface="Calibri"/>
                  <a:sym typeface="Calibri"/>
                </a:rPr>
                <a:t>rocBLAS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rocSparse</a:t>
              </a:r>
              <a:endParaRPr sz="1200" dirty="0">
                <a:solidFill>
                  <a:schemeClr val="dk1"/>
                </a:solidFill>
                <a:latin typeface="Arial"/>
                <a:ea typeface="Arial"/>
                <a:cs typeface="Arial"/>
                <a:sym typeface="Arial"/>
              </a:endParaRPr>
            </a:p>
          </p:txBody>
        </p:sp>
        <p:sp>
          <p:nvSpPr>
            <p:cNvPr id="215" name="Google Shape;215;p11"/>
            <p:cNvSpPr/>
            <p:nvPr/>
          </p:nvSpPr>
          <p:spPr>
            <a:xfrm rot="5400000">
              <a:off x="6560819" y="3061039"/>
              <a:ext cx="502920" cy="7014428"/>
            </a:xfrm>
            <a:prstGeom prst="rightBrace">
              <a:avLst>
                <a:gd name="adj1" fmla="val 25724"/>
                <a:gd name="adj2" fmla="val 42191"/>
              </a:avLst>
            </a:prstGeom>
            <a:noFill/>
            <a:ln w="9525" cap="flat" cmpd="sng">
              <a:solidFill>
                <a:srgbClr val="2572B9"/>
              </a:solidFill>
              <a:prstDash val="solid"/>
              <a:round/>
              <a:headEnd type="none" w="sm" len="sm"/>
              <a:tailEnd type="none" w="sm" len="sm"/>
            </a:ln>
          </p:spPr>
          <p:txBody>
            <a:bodyPr spcFirstLastPara="1" wrap="square" lIns="68569" tIns="34275" rIns="68569" bIns="34275" anchor="ctr" anchorCtr="0">
              <a:noAutofit/>
            </a:bodyPr>
            <a:lstStyle/>
            <a:p>
              <a:pPr algn="ctr">
                <a:buClr>
                  <a:schemeClr val="dk1"/>
                </a:buClr>
                <a:buSzPts val="2000"/>
              </a:pPr>
              <a:endParaRPr sz="1500">
                <a:solidFill>
                  <a:schemeClr val="dk1"/>
                </a:solidFill>
                <a:latin typeface="Arial"/>
                <a:ea typeface="Arial"/>
                <a:cs typeface="Arial"/>
                <a:sym typeface="Arial"/>
              </a:endParaRPr>
            </a:p>
          </p:txBody>
        </p:sp>
        <p:sp>
          <p:nvSpPr>
            <p:cNvPr id="216" name="Google Shape;216;p11"/>
            <p:cNvSpPr txBox="1"/>
            <p:nvPr/>
          </p:nvSpPr>
          <p:spPr>
            <a:xfrm>
              <a:off x="7030422" y="6772822"/>
              <a:ext cx="685800" cy="324600"/>
            </a:xfrm>
            <a:prstGeom prst="rect">
              <a:avLst/>
            </a:prstGeom>
            <a:noFill/>
            <a:ln>
              <a:noFill/>
            </a:ln>
          </p:spPr>
          <p:txBody>
            <a:bodyPr spcFirstLastPara="1" wrap="square" lIns="68569" tIns="68569" rIns="68569" bIns="68569" anchor="ctr" anchorCtr="1">
              <a:noAutofit/>
            </a:bodyPr>
            <a:lstStyle/>
            <a:p>
              <a:pPr>
                <a:buClr>
                  <a:schemeClr val="dk1"/>
                </a:buClr>
                <a:buSzPts val="1800"/>
              </a:pPr>
              <a:r>
                <a:rPr lang="en-US" sz="1350">
                  <a:solidFill>
                    <a:schemeClr val="dk1"/>
                  </a:solidFill>
                  <a:latin typeface="Arial"/>
                  <a:ea typeface="Arial"/>
                  <a:cs typeface="Arial"/>
                  <a:sym typeface="Arial"/>
                </a:rPr>
                <a:t>GPU</a:t>
              </a:r>
              <a:endParaRPr sz="1350">
                <a:solidFill>
                  <a:schemeClr val="dk1"/>
                </a:solidFill>
                <a:latin typeface="Arial"/>
                <a:ea typeface="Arial"/>
                <a:cs typeface="Arial"/>
                <a:sym typeface="Arial"/>
              </a:endParaRPr>
            </a:p>
          </p:txBody>
        </p:sp>
      </p:grpSp>
      <p:sp>
        <p:nvSpPr>
          <p:cNvPr id="2" name="Title 2">
            <a:extLst>
              <a:ext uri="{FF2B5EF4-FFF2-40B4-BE49-F238E27FC236}">
                <a16:creationId xmlns:a16="http://schemas.microsoft.com/office/drawing/2014/main" id="{F2DDC9EA-94FC-44D0-316E-6BCF8E761744}"/>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Accelerator strategy for flexibility and Performance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12"/>
          <p:cNvSpPr/>
          <p:nvPr/>
        </p:nvSpPr>
        <p:spPr>
          <a:xfrm>
            <a:off x="3714750" y="942975"/>
            <a:ext cx="1714500" cy="51435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224" name="Google Shape;224;p12"/>
          <p:cNvSpPr/>
          <p:nvPr/>
        </p:nvSpPr>
        <p:spPr>
          <a:xfrm>
            <a:off x="2000250" y="1628775"/>
            <a:ext cx="1714500" cy="51435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cxnSp>
        <p:nvCxnSpPr>
          <p:cNvPr id="225" name="Google Shape;225;p12"/>
          <p:cNvCxnSpPr>
            <a:stCxn id="223" idx="2"/>
            <a:endCxn id="224" idx="0"/>
          </p:cNvCxnSpPr>
          <p:nvPr/>
        </p:nvCxnSpPr>
        <p:spPr>
          <a:xfrm flipH="1">
            <a:off x="2857500" y="1200150"/>
            <a:ext cx="857250" cy="428625"/>
          </a:xfrm>
          <a:prstGeom prst="straightConnector1">
            <a:avLst/>
          </a:prstGeom>
          <a:noFill/>
          <a:ln w="44450" cap="flat" cmpd="sng">
            <a:solidFill>
              <a:schemeClr val="accent6"/>
            </a:solidFill>
            <a:prstDash val="solid"/>
            <a:round/>
            <a:headEnd type="none" w="sm" len="sm"/>
            <a:tailEnd type="none" w="sm" len="sm"/>
          </a:ln>
        </p:spPr>
      </p:cxnSp>
      <p:sp>
        <p:nvSpPr>
          <p:cNvPr id="4" name="Title 2">
            <a:extLst>
              <a:ext uri="{FF2B5EF4-FFF2-40B4-BE49-F238E27FC236}">
                <a16:creationId xmlns:a16="http://schemas.microsoft.com/office/drawing/2014/main" id="{10EEA86F-24FE-C0D9-6994-A7E675167331}"/>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cxnSp>
        <p:nvCxnSpPr>
          <p:cNvPr id="232" name="Google Shape;232;p13"/>
          <p:cNvCxnSpPr>
            <a:stCxn id="233" idx="5"/>
            <a:endCxn id="234" idx="0"/>
          </p:cNvCxnSpPr>
          <p:nvPr/>
        </p:nvCxnSpPr>
        <p:spPr>
          <a:xfrm>
            <a:off x="3463667" y="2067800"/>
            <a:ext cx="1108350" cy="1618425"/>
          </a:xfrm>
          <a:prstGeom prst="straightConnector1">
            <a:avLst/>
          </a:prstGeom>
          <a:noFill/>
          <a:ln w="25400" cap="flat" cmpd="sng">
            <a:solidFill>
              <a:schemeClr val="accent1">
                <a:alpha val="64313"/>
              </a:schemeClr>
            </a:solidFill>
            <a:prstDash val="dash"/>
            <a:round/>
            <a:headEnd type="none" w="sm" len="sm"/>
            <a:tailEnd type="none" w="sm" len="sm"/>
          </a:ln>
        </p:spPr>
      </p:cxnSp>
      <p:sp>
        <p:nvSpPr>
          <p:cNvPr id="235" name="Google Shape;235;p13"/>
          <p:cNvSpPr/>
          <p:nvPr/>
        </p:nvSpPr>
        <p:spPr>
          <a:xfrm>
            <a:off x="3714750" y="942975"/>
            <a:ext cx="1714500" cy="51435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233" name="Google Shape;233;p13"/>
          <p:cNvSpPr/>
          <p:nvPr/>
        </p:nvSpPr>
        <p:spPr>
          <a:xfrm>
            <a:off x="2000250" y="1628775"/>
            <a:ext cx="1714500" cy="51435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sp>
        <p:nvSpPr>
          <p:cNvPr id="234" name="Google Shape;234;p13"/>
          <p:cNvSpPr/>
          <p:nvPr/>
        </p:nvSpPr>
        <p:spPr>
          <a:xfrm>
            <a:off x="3886200" y="3686175"/>
            <a:ext cx="1371600" cy="514350"/>
          </a:xfrm>
          <a:prstGeom prst="rect">
            <a:avLst/>
          </a:prstGeom>
          <a:solidFill>
            <a:schemeClr val="accent2">
              <a:alpha val="92549"/>
            </a:scheme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CUDA</a:t>
            </a:r>
            <a:endParaRPr sz="1050">
              <a:solidFill>
                <a:srgbClr val="000000"/>
              </a:solidFill>
              <a:latin typeface="Arial"/>
              <a:ea typeface="Arial"/>
              <a:cs typeface="Arial"/>
              <a:sym typeface="Arial"/>
            </a:endParaRPr>
          </a:p>
        </p:txBody>
      </p:sp>
      <p:sp>
        <p:nvSpPr>
          <p:cNvPr id="236" name="Google Shape;236;p13"/>
          <p:cNvSpPr/>
          <p:nvPr/>
        </p:nvSpPr>
        <p:spPr>
          <a:xfrm>
            <a:off x="2171700" y="2657475"/>
            <a:ext cx="1371600" cy="514350"/>
          </a:xfrm>
          <a:prstGeom prst="ellipse">
            <a:avLst/>
          </a:prstGeom>
          <a:solidFill>
            <a:srgbClr val="F5CA55">
              <a:alpha val="92549"/>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cuBLAS</a:t>
            </a:r>
            <a:endParaRPr sz="1350">
              <a:solidFill>
                <a:schemeClr val="lt1"/>
              </a:solidFill>
              <a:latin typeface="Arial"/>
              <a:ea typeface="Arial"/>
              <a:cs typeface="Arial"/>
              <a:sym typeface="Arial"/>
            </a:endParaRPr>
          </a:p>
          <a:p>
            <a:pPr algn="ctr">
              <a:buClr>
                <a:srgbClr val="000000"/>
              </a:buClr>
              <a:buSzPts val="1800"/>
            </a:pPr>
            <a:r>
              <a:rPr lang="en-US" sz="1350">
                <a:solidFill>
                  <a:schemeClr val="lt1"/>
                </a:solidFill>
                <a:latin typeface="Arial"/>
                <a:ea typeface="Arial"/>
                <a:cs typeface="Arial"/>
                <a:sym typeface="Arial"/>
              </a:rPr>
              <a:t>cuSparse</a:t>
            </a:r>
            <a:endParaRPr sz="1350">
              <a:solidFill>
                <a:schemeClr val="lt1"/>
              </a:solidFill>
              <a:latin typeface="Arial"/>
              <a:ea typeface="Arial"/>
              <a:cs typeface="Arial"/>
              <a:sym typeface="Arial"/>
            </a:endParaRPr>
          </a:p>
        </p:txBody>
      </p:sp>
      <p:cxnSp>
        <p:nvCxnSpPr>
          <p:cNvPr id="237" name="Google Shape;237;p13"/>
          <p:cNvCxnSpPr>
            <a:stCxn id="233" idx="4"/>
            <a:endCxn id="236" idx="0"/>
          </p:cNvCxnSpPr>
          <p:nvPr/>
        </p:nvCxnSpPr>
        <p:spPr>
          <a:xfrm>
            <a:off x="2857500" y="2143125"/>
            <a:ext cx="0" cy="514350"/>
          </a:xfrm>
          <a:prstGeom prst="straightConnector1">
            <a:avLst/>
          </a:prstGeom>
          <a:noFill/>
          <a:ln w="44450" cap="flat" cmpd="sng">
            <a:solidFill>
              <a:schemeClr val="accent1">
                <a:alpha val="49411"/>
              </a:schemeClr>
            </a:solidFill>
            <a:prstDash val="solid"/>
            <a:round/>
            <a:headEnd type="none" w="sm" len="sm"/>
            <a:tailEnd type="none" w="sm" len="sm"/>
          </a:ln>
        </p:spPr>
      </p:cxnSp>
      <p:cxnSp>
        <p:nvCxnSpPr>
          <p:cNvPr id="238" name="Google Shape;238;p13"/>
          <p:cNvCxnSpPr>
            <a:stCxn id="235" idx="2"/>
            <a:endCxn id="233" idx="0"/>
          </p:cNvCxnSpPr>
          <p:nvPr/>
        </p:nvCxnSpPr>
        <p:spPr>
          <a:xfrm flipH="1">
            <a:off x="2857500" y="1200150"/>
            <a:ext cx="857250" cy="428625"/>
          </a:xfrm>
          <a:prstGeom prst="straightConnector1">
            <a:avLst/>
          </a:prstGeom>
          <a:noFill/>
          <a:ln w="44450" cap="flat" cmpd="sng">
            <a:solidFill>
              <a:schemeClr val="accent6"/>
            </a:solidFill>
            <a:prstDash val="solid"/>
            <a:round/>
            <a:headEnd type="none" w="sm" len="sm"/>
            <a:tailEnd type="none" w="sm" len="sm"/>
          </a:ln>
        </p:spPr>
      </p:cxnSp>
      <p:cxnSp>
        <p:nvCxnSpPr>
          <p:cNvPr id="239" name="Google Shape;239;p13"/>
          <p:cNvCxnSpPr>
            <a:stCxn id="236" idx="5"/>
            <a:endCxn id="234" idx="0"/>
          </p:cNvCxnSpPr>
          <p:nvPr/>
        </p:nvCxnSpPr>
        <p:spPr>
          <a:xfrm>
            <a:off x="3342434" y="3096500"/>
            <a:ext cx="1229625" cy="589725"/>
          </a:xfrm>
          <a:prstGeom prst="straightConnector1">
            <a:avLst/>
          </a:prstGeom>
          <a:noFill/>
          <a:ln w="44450" cap="flat" cmpd="sng">
            <a:solidFill>
              <a:schemeClr val="accent5"/>
            </a:solidFill>
            <a:prstDash val="solid"/>
            <a:round/>
            <a:headEnd type="none" w="sm" len="sm"/>
            <a:tailEnd type="none" w="sm" len="sm"/>
          </a:ln>
        </p:spPr>
      </p:cxnSp>
      <p:cxnSp>
        <p:nvCxnSpPr>
          <p:cNvPr id="240" name="Google Shape;240;p13"/>
          <p:cNvCxnSpPr/>
          <p:nvPr/>
        </p:nvCxnSpPr>
        <p:spPr>
          <a:xfrm rot="10800000">
            <a:off x="2248117" y="3854534"/>
            <a:ext cx="505591" cy="0"/>
          </a:xfrm>
          <a:prstGeom prst="straightConnector1">
            <a:avLst/>
          </a:prstGeom>
          <a:noFill/>
          <a:ln w="44450" cap="flat" cmpd="sng">
            <a:solidFill>
              <a:schemeClr val="accent6"/>
            </a:solidFill>
            <a:prstDash val="solid"/>
            <a:round/>
            <a:headEnd type="none" w="sm" len="sm"/>
            <a:tailEnd type="none" w="sm" len="sm"/>
          </a:ln>
        </p:spPr>
      </p:cxnSp>
      <p:cxnSp>
        <p:nvCxnSpPr>
          <p:cNvPr id="241" name="Google Shape;241;p13"/>
          <p:cNvCxnSpPr/>
          <p:nvPr/>
        </p:nvCxnSpPr>
        <p:spPr>
          <a:xfrm>
            <a:off x="2248118" y="4062026"/>
            <a:ext cx="505590" cy="0"/>
          </a:xfrm>
          <a:prstGeom prst="straightConnector1">
            <a:avLst/>
          </a:prstGeom>
          <a:noFill/>
          <a:ln w="25400" cap="flat" cmpd="sng">
            <a:solidFill>
              <a:schemeClr val="accent6">
                <a:alpha val="78431"/>
              </a:schemeClr>
            </a:solidFill>
            <a:prstDash val="dash"/>
            <a:round/>
            <a:headEnd type="none" w="sm" len="sm"/>
            <a:tailEnd type="none" w="sm" len="sm"/>
          </a:ln>
        </p:spPr>
      </p:cxnSp>
      <p:sp>
        <p:nvSpPr>
          <p:cNvPr id="242" name="Google Shape;242;p13"/>
          <p:cNvSpPr txBox="1"/>
          <p:nvPr/>
        </p:nvSpPr>
        <p:spPr>
          <a:xfrm>
            <a:off x="2857501" y="3716050"/>
            <a:ext cx="50398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uses</a:t>
            </a:r>
            <a:endParaRPr sz="1050">
              <a:solidFill>
                <a:srgbClr val="000000"/>
              </a:solidFill>
              <a:latin typeface="Arial"/>
              <a:ea typeface="Arial"/>
              <a:cs typeface="Arial"/>
              <a:sym typeface="Arial"/>
            </a:endParaRPr>
          </a:p>
        </p:txBody>
      </p:sp>
      <p:sp>
        <p:nvSpPr>
          <p:cNvPr id="243" name="Google Shape;243;p13"/>
          <p:cNvSpPr txBox="1"/>
          <p:nvPr/>
        </p:nvSpPr>
        <p:spPr>
          <a:xfrm>
            <a:off x="2857501" y="3923542"/>
            <a:ext cx="74443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optional</a:t>
            </a:r>
            <a:endParaRPr sz="1050">
              <a:solidFill>
                <a:srgbClr val="000000"/>
              </a:solidFill>
              <a:latin typeface="Arial"/>
              <a:ea typeface="Arial"/>
              <a:cs typeface="Arial"/>
              <a:sym typeface="Arial"/>
            </a:endParaRPr>
          </a:p>
        </p:txBody>
      </p:sp>
      <p:sp>
        <p:nvSpPr>
          <p:cNvPr id="4" name="Title 2">
            <a:extLst>
              <a:ext uri="{FF2B5EF4-FFF2-40B4-BE49-F238E27FC236}">
                <a16:creationId xmlns:a16="http://schemas.microsoft.com/office/drawing/2014/main" id="{A4688A6C-8FFA-6587-4FCC-B0B4937CABC4}"/>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cxnSp>
        <p:nvCxnSpPr>
          <p:cNvPr id="250" name="Google Shape;250;p14"/>
          <p:cNvCxnSpPr>
            <a:stCxn id="251" idx="5"/>
            <a:endCxn id="252" idx="0"/>
          </p:cNvCxnSpPr>
          <p:nvPr/>
        </p:nvCxnSpPr>
        <p:spPr>
          <a:xfrm>
            <a:off x="3463667" y="2067800"/>
            <a:ext cx="1108350" cy="1618425"/>
          </a:xfrm>
          <a:prstGeom prst="straightConnector1">
            <a:avLst/>
          </a:prstGeom>
          <a:noFill/>
          <a:ln w="25400" cap="flat" cmpd="sng">
            <a:solidFill>
              <a:schemeClr val="accent1">
                <a:alpha val="64313"/>
              </a:schemeClr>
            </a:solidFill>
            <a:prstDash val="dash"/>
            <a:round/>
            <a:headEnd type="none" w="sm" len="sm"/>
            <a:tailEnd type="none" w="sm" len="sm"/>
          </a:ln>
        </p:spPr>
      </p:cxnSp>
      <p:sp>
        <p:nvSpPr>
          <p:cNvPr id="253" name="Google Shape;253;p14"/>
          <p:cNvSpPr/>
          <p:nvPr/>
        </p:nvSpPr>
        <p:spPr>
          <a:xfrm>
            <a:off x="3714750" y="942975"/>
            <a:ext cx="1714500" cy="51435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251" name="Google Shape;251;p14"/>
          <p:cNvSpPr/>
          <p:nvPr/>
        </p:nvSpPr>
        <p:spPr>
          <a:xfrm>
            <a:off x="2000250" y="1628775"/>
            <a:ext cx="1714500" cy="51435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sp>
        <p:nvSpPr>
          <p:cNvPr id="252" name="Google Shape;252;p14"/>
          <p:cNvSpPr/>
          <p:nvPr/>
        </p:nvSpPr>
        <p:spPr>
          <a:xfrm>
            <a:off x="3886200" y="3686175"/>
            <a:ext cx="1371600" cy="514350"/>
          </a:xfrm>
          <a:prstGeom prst="rect">
            <a:avLst/>
          </a:prstGeom>
          <a:solidFill>
            <a:schemeClr val="accent2">
              <a:alpha val="92549"/>
            </a:scheme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CUDA</a:t>
            </a:r>
            <a:endParaRPr sz="1050">
              <a:solidFill>
                <a:srgbClr val="000000"/>
              </a:solidFill>
              <a:latin typeface="Arial"/>
              <a:ea typeface="Arial"/>
              <a:cs typeface="Arial"/>
              <a:sym typeface="Arial"/>
            </a:endParaRPr>
          </a:p>
        </p:txBody>
      </p:sp>
      <p:sp>
        <p:nvSpPr>
          <p:cNvPr id="254" name="Google Shape;254;p14"/>
          <p:cNvSpPr/>
          <p:nvPr/>
        </p:nvSpPr>
        <p:spPr>
          <a:xfrm>
            <a:off x="2171700" y="2657475"/>
            <a:ext cx="1371600" cy="514350"/>
          </a:xfrm>
          <a:prstGeom prst="ellipse">
            <a:avLst/>
          </a:prstGeom>
          <a:solidFill>
            <a:srgbClr val="F5CA55">
              <a:alpha val="92549"/>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cuBLAS</a:t>
            </a:r>
            <a:endParaRPr sz="1350">
              <a:solidFill>
                <a:schemeClr val="lt1"/>
              </a:solidFill>
              <a:latin typeface="Arial"/>
              <a:ea typeface="Arial"/>
              <a:cs typeface="Arial"/>
              <a:sym typeface="Arial"/>
            </a:endParaRPr>
          </a:p>
          <a:p>
            <a:pPr algn="ctr">
              <a:buClr>
                <a:srgbClr val="000000"/>
              </a:buClr>
              <a:buSzPts val="1800"/>
            </a:pPr>
            <a:r>
              <a:rPr lang="en-US" sz="1350">
                <a:solidFill>
                  <a:schemeClr val="lt1"/>
                </a:solidFill>
                <a:latin typeface="Arial"/>
                <a:ea typeface="Arial"/>
                <a:cs typeface="Arial"/>
                <a:sym typeface="Arial"/>
              </a:rPr>
              <a:t>cuSparse</a:t>
            </a:r>
            <a:endParaRPr sz="1350">
              <a:solidFill>
                <a:schemeClr val="lt1"/>
              </a:solidFill>
              <a:latin typeface="Arial"/>
              <a:ea typeface="Arial"/>
              <a:cs typeface="Arial"/>
              <a:sym typeface="Arial"/>
            </a:endParaRPr>
          </a:p>
        </p:txBody>
      </p:sp>
      <p:cxnSp>
        <p:nvCxnSpPr>
          <p:cNvPr id="255" name="Google Shape;255;p14"/>
          <p:cNvCxnSpPr>
            <a:stCxn id="251" idx="4"/>
            <a:endCxn id="254" idx="0"/>
          </p:cNvCxnSpPr>
          <p:nvPr/>
        </p:nvCxnSpPr>
        <p:spPr>
          <a:xfrm>
            <a:off x="2857500" y="2143125"/>
            <a:ext cx="0" cy="514350"/>
          </a:xfrm>
          <a:prstGeom prst="straightConnector1">
            <a:avLst/>
          </a:prstGeom>
          <a:noFill/>
          <a:ln w="44450" cap="flat" cmpd="sng">
            <a:solidFill>
              <a:schemeClr val="accent1">
                <a:alpha val="49411"/>
              </a:schemeClr>
            </a:solidFill>
            <a:prstDash val="solid"/>
            <a:round/>
            <a:headEnd type="none" w="sm" len="sm"/>
            <a:tailEnd type="none" w="sm" len="sm"/>
          </a:ln>
        </p:spPr>
      </p:cxnSp>
      <p:cxnSp>
        <p:nvCxnSpPr>
          <p:cNvPr id="256" name="Google Shape;256;p14"/>
          <p:cNvCxnSpPr>
            <a:stCxn id="253" idx="2"/>
            <a:endCxn id="251" idx="0"/>
          </p:cNvCxnSpPr>
          <p:nvPr/>
        </p:nvCxnSpPr>
        <p:spPr>
          <a:xfrm flipH="1">
            <a:off x="2857500" y="1200150"/>
            <a:ext cx="857250" cy="428625"/>
          </a:xfrm>
          <a:prstGeom prst="straightConnector1">
            <a:avLst/>
          </a:prstGeom>
          <a:noFill/>
          <a:ln w="44450" cap="flat" cmpd="sng">
            <a:solidFill>
              <a:schemeClr val="accent6"/>
            </a:solidFill>
            <a:prstDash val="solid"/>
            <a:round/>
            <a:headEnd type="none" w="sm" len="sm"/>
            <a:tailEnd type="none" w="sm" len="sm"/>
          </a:ln>
        </p:spPr>
      </p:cxnSp>
      <p:cxnSp>
        <p:nvCxnSpPr>
          <p:cNvPr id="257" name="Google Shape;257;p14"/>
          <p:cNvCxnSpPr>
            <a:stCxn id="254" idx="5"/>
            <a:endCxn id="252" idx="0"/>
          </p:cNvCxnSpPr>
          <p:nvPr/>
        </p:nvCxnSpPr>
        <p:spPr>
          <a:xfrm>
            <a:off x="3342434" y="3096500"/>
            <a:ext cx="1229625" cy="589725"/>
          </a:xfrm>
          <a:prstGeom prst="straightConnector1">
            <a:avLst/>
          </a:prstGeom>
          <a:noFill/>
          <a:ln w="44450" cap="flat" cmpd="sng">
            <a:solidFill>
              <a:schemeClr val="accent5"/>
            </a:solidFill>
            <a:prstDash val="solid"/>
            <a:round/>
            <a:headEnd type="none" w="sm" len="sm"/>
            <a:tailEnd type="none" w="sm" len="sm"/>
          </a:ln>
        </p:spPr>
      </p:cxnSp>
      <p:cxnSp>
        <p:nvCxnSpPr>
          <p:cNvPr id="258" name="Google Shape;258;p14"/>
          <p:cNvCxnSpPr>
            <a:stCxn id="253" idx="4"/>
            <a:endCxn id="252" idx="0"/>
          </p:cNvCxnSpPr>
          <p:nvPr/>
        </p:nvCxnSpPr>
        <p:spPr>
          <a:xfrm>
            <a:off x="4572000" y="1457325"/>
            <a:ext cx="0" cy="222885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259" name="Google Shape;259;p14"/>
          <p:cNvCxnSpPr>
            <a:stCxn id="254" idx="7"/>
            <a:endCxn id="253" idx="4"/>
          </p:cNvCxnSpPr>
          <p:nvPr/>
        </p:nvCxnSpPr>
        <p:spPr>
          <a:xfrm rot="10800000" flipH="1">
            <a:off x="3342434" y="1457275"/>
            <a:ext cx="1229625" cy="1275525"/>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260" name="Google Shape;260;p14"/>
          <p:cNvCxnSpPr/>
          <p:nvPr/>
        </p:nvCxnSpPr>
        <p:spPr>
          <a:xfrm rot="10800000">
            <a:off x="2248117" y="3854534"/>
            <a:ext cx="505591" cy="0"/>
          </a:xfrm>
          <a:prstGeom prst="straightConnector1">
            <a:avLst/>
          </a:prstGeom>
          <a:noFill/>
          <a:ln w="44450" cap="flat" cmpd="sng">
            <a:solidFill>
              <a:schemeClr val="accent6"/>
            </a:solidFill>
            <a:prstDash val="solid"/>
            <a:round/>
            <a:headEnd type="none" w="sm" len="sm"/>
            <a:tailEnd type="none" w="sm" len="sm"/>
          </a:ln>
        </p:spPr>
      </p:cxnSp>
      <p:cxnSp>
        <p:nvCxnSpPr>
          <p:cNvPr id="261" name="Google Shape;261;p14"/>
          <p:cNvCxnSpPr/>
          <p:nvPr/>
        </p:nvCxnSpPr>
        <p:spPr>
          <a:xfrm>
            <a:off x="2248118" y="4062026"/>
            <a:ext cx="505590" cy="0"/>
          </a:xfrm>
          <a:prstGeom prst="straightConnector1">
            <a:avLst/>
          </a:prstGeom>
          <a:noFill/>
          <a:ln w="25400" cap="flat" cmpd="sng">
            <a:solidFill>
              <a:schemeClr val="accent6">
                <a:alpha val="78431"/>
              </a:schemeClr>
            </a:solidFill>
            <a:prstDash val="dash"/>
            <a:round/>
            <a:headEnd type="none" w="sm" len="sm"/>
            <a:tailEnd type="none" w="sm" len="sm"/>
          </a:ln>
        </p:spPr>
      </p:cxnSp>
      <p:sp>
        <p:nvSpPr>
          <p:cNvPr id="262" name="Google Shape;262;p14"/>
          <p:cNvSpPr txBox="1"/>
          <p:nvPr/>
        </p:nvSpPr>
        <p:spPr>
          <a:xfrm>
            <a:off x="2857501" y="3716050"/>
            <a:ext cx="50398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uses</a:t>
            </a:r>
            <a:endParaRPr sz="1050">
              <a:solidFill>
                <a:srgbClr val="000000"/>
              </a:solidFill>
              <a:latin typeface="Arial"/>
              <a:ea typeface="Arial"/>
              <a:cs typeface="Arial"/>
              <a:sym typeface="Arial"/>
            </a:endParaRPr>
          </a:p>
        </p:txBody>
      </p:sp>
      <p:sp>
        <p:nvSpPr>
          <p:cNvPr id="263" name="Google Shape;263;p14"/>
          <p:cNvSpPr txBox="1"/>
          <p:nvPr/>
        </p:nvSpPr>
        <p:spPr>
          <a:xfrm>
            <a:off x="2857501" y="3923542"/>
            <a:ext cx="74443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optional</a:t>
            </a:r>
            <a:endParaRPr sz="1050">
              <a:solidFill>
                <a:srgbClr val="000000"/>
              </a:solidFill>
              <a:latin typeface="Arial"/>
              <a:ea typeface="Arial"/>
              <a:cs typeface="Arial"/>
              <a:sym typeface="Arial"/>
            </a:endParaRPr>
          </a:p>
        </p:txBody>
      </p:sp>
      <p:sp>
        <p:nvSpPr>
          <p:cNvPr id="4" name="Title 2">
            <a:extLst>
              <a:ext uri="{FF2B5EF4-FFF2-40B4-BE49-F238E27FC236}">
                <a16:creationId xmlns:a16="http://schemas.microsoft.com/office/drawing/2014/main" id="{2ECA0E42-CBE4-F846-0734-0BADB9302A92}"/>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70" name="Google Shape;270;p15"/>
          <p:cNvCxnSpPr>
            <a:stCxn id="271" idx="4"/>
            <a:endCxn id="272" idx="0"/>
          </p:cNvCxnSpPr>
          <p:nvPr/>
        </p:nvCxnSpPr>
        <p:spPr>
          <a:xfrm>
            <a:off x="4572000" y="1457325"/>
            <a:ext cx="1885950" cy="1200150"/>
          </a:xfrm>
          <a:prstGeom prst="straightConnector1">
            <a:avLst/>
          </a:prstGeom>
          <a:noFill/>
          <a:ln w="44450" cap="flat" cmpd="sng">
            <a:solidFill>
              <a:schemeClr val="accent6"/>
            </a:solidFill>
            <a:prstDash val="solid"/>
            <a:round/>
            <a:headEnd type="none" w="sm" len="sm"/>
            <a:tailEnd type="none" w="sm" len="sm"/>
          </a:ln>
        </p:spPr>
      </p:cxnSp>
      <p:cxnSp>
        <p:nvCxnSpPr>
          <p:cNvPr id="273" name="Google Shape;273;p15"/>
          <p:cNvCxnSpPr>
            <a:stCxn id="274" idx="5"/>
            <a:endCxn id="275" idx="0"/>
          </p:cNvCxnSpPr>
          <p:nvPr/>
        </p:nvCxnSpPr>
        <p:spPr>
          <a:xfrm>
            <a:off x="3463667" y="2067800"/>
            <a:ext cx="1108350" cy="1618425"/>
          </a:xfrm>
          <a:prstGeom prst="straightConnector1">
            <a:avLst/>
          </a:prstGeom>
          <a:noFill/>
          <a:ln w="25400" cap="flat" cmpd="sng">
            <a:solidFill>
              <a:schemeClr val="accent1">
                <a:alpha val="64313"/>
              </a:schemeClr>
            </a:solidFill>
            <a:prstDash val="dash"/>
            <a:round/>
            <a:headEnd type="none" w="sm" len="sm"/>
            <a:tailEnd type="none" w="sm" len="sm"/>
          </a:ln>
        </p:spPr>
      </p:cxnSp>
      <p:cxnSp>
        <p:nvCxnSpPr>
          <p:cNvPr id="276" name="Google Shape;276;p15"/>
          <p:cNvCxnSpPr>
            <a:stCxn id="274" idx="6"/>
            <a:endCxn id="272" idx="2"/>
          </p:cNvCxnSpPr>
          <p:nvPr/>
        </p:nvCxnSpPr>
        <p:spPr>
          <a:xfrm>
            <a:off x="3714750" y="1885950"/>
            <a:ext cx="2057400" cy="1028700"/>
          </a:xfrm>
          <a:prstGeom prst="straightConnector1">
            <a:avLst/>
          </a:prstGeom>
          <a:noFill/>
          <a:ln w="44450" cap="flat" cmpd="sng">
            <a:solidFill>
              <a:schemeClr val="accent1"/>
            </a:solidFill>
            <a:prstDash val="solid"/>
            <a:round/>
            <a:headEnd type="none" w="sm" len="sm"/>
            <a:tailEnd type="none" w="sm" len="sm"/>
          </a:ln>
        </p:spPr>
      </p:cxnSp>
      <p:sp>
        <p:nvSpPr>
          <p:cNvPr id="271" name="Google Shape;271;p15"/>
          <p:cNvSpPr/>
          <p:nvPr/>
        </p:nvSpPr>
        <p:spPr>
          <a:xfrm>
            <a:off x="3714750" y="942975"/>
            <a:ext cx="1714500" cy="51435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274" name="Google Shape;274;p15"/>
          <p:cNvSpPr/>
          <p:nvPr/>
        </p:nvSpPr>
        <p:spPr>
          <a:xfrm>
            <a:off x="2000250" y="1628775"/>
            <a:ext cx="1714500" cy="51435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sp>
        <p:nvSpPr>
          <p:cNvPr id="272" name="Google Shape;272;p15"/>
          <p:cNvSpPr/>
          <p:nvPr/>
        </p:nvSpPr>
        <p:spPr>
          <a:xfrm>
            <a:off x="5772150" y="2657475"/>
            <a:ext cx="1371600" cy="514350"/>
          </a:xfrm>
          <a:prstGeom prst="ellipse">
            <a:avLst/>
          </a:prstGeom>
          <a:solidFill>
            <a:srgbClr val="00B0F0"/>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Kokkos</a:t>
            </a:r>
            <a:endParaRPr sz="1350">
              <a:solidFill>
                <a:schemeClr val="lt1"/>
              </a:solidFill>
              <a:latin typeface="Arial"/>
              <a:ea typeface="Arial"/>
              <a:cs typeface="Arial"/>
              <a:sym typeface="Arial"/>
            </a:endParaRPr>
          </a:p>
        </p:txBody>
      </p:sp>
      <p:sp>
        <p:nvSpPr>
          <p:cNvPr id="275" name="Google Shape;275;p15"/>
          <p:cNvSpPr/>
          <p:nvPr/>
        </p:nvSpPr>
        <p:spPr>
          <a:xfrm>
            <a:off x="3886200" y="3686175"/>
            <a:ext cx="1371600" cy="514350"/>
          </a:xfrm>
          <a:prstGeom prst="rect">
            <a:avLst/>
          </a:prstGeom>
          <a:solidFill>
            <a:schemeClr val="accent2">
              <a:alpha val="92549"/>
            </a:scheme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CUDA</a:t>
            </a:r>
            <a:endParaRPr sz="1050">
              <a:solidFill>
                <a:srgbClr val="000000"/>
              </a:solidFill>
              <a:latin typeface="Arial"/>
              <a:ea typeface="Arial"/>
              <a:cs typeface="Arial"/>
              <a:sym typeface="Arial"/>
            </a:endParaRPr>
          </a:p>
        </p:txBody>
      </p:sp>
      <p:sp>
        <p:nvSpPr>
          <p:cNvPr id="277" name="Google Shape;277;p15"/>
          <p:cNvSpPr/>
          <p:nvPr/>
        </p:nvSpPr>
        <p:spPr>
          <a:xfrm>
            <a:off x="2171700" y="2657475"/>
            <a:ext cx="1371600" cy="514350"/>
          </a:xfrm>
          <a:prstGeom prst="ellipse">
            <a:avLst/>
          </a:prstGeom>
          <a:solidFill>
            <a:srgbClr val="F5CA55">
              <a:alpha val="92549"/>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cuBLAS</a:t>
            </a:r>
            <a:endParaRPr sz="1350">
              <a:solidFill>
                <a:schemeClr val="lt1"/>
              </a:solidFill>
              <a:latin typeface="Arial"/>
              <a:ea typeface="Arial"/>
              <a:cs typeface="Arial"/>
              <a:sym typeface="Arial"/>
            </a:endParaRPr>
          </a:p>
          <a:p>
            <a:pPr algn="ctr">
              <a:buClr>
                <a:srgbClr val="000000"/>
              </a:buClr>
              <a:buSzPts val="1800"/>
            </a:pPr>
            <a:r>
              <a:rPr lang="en-US" sz="1350">
                <a:solidFill>
                  <a:schemeClr val="lt1"/>
                </a:solidFill>
                <a:latin typeface="Arial"/>
                <a:ea typeface="Arial"/>
                <a:cs typeface="Arial"/>
                <a:sym typeface="Arial"/>
              </a:rPr>
              <a:t>cuSparse</a:t>
            </a:r>
            <a:endParaRPr sz="1350">
              <a:solidFill>
                <a:schemeClr val="lt1"/>
              </a:solidFill>
              <a:latin typeface="Arial"/>
              <a:ea typeface="Arial"/>
              <a:cs typeface="Arial"/>
              <a:sym typeface="Arial"/>
            </a:endParaRPr>
          </a:p>
        </p:txBody>
      </p:sp>
      <p:cxnSp>
        <p:nvCxnSpPr>
          <p:cNvPr id="278" name="Google Shape;278;p15"/>
          <p:cNvCxnSpPr>
            <a:stCxn id="274" idx="4"/>
            <a:endCxn id="277" idx="0"/>
          </p:cNvCxnSpPr>
          <p:nvPr/>
        </p:nvCxnSpPr>
        <p:spPr>
          <a:xfrm>
            <a:off x="2857500" y="2143125"/>
            <a:ext cx="0" cy="514350"/>
          </a:xfrm>
          <a:prstGeom prst="straightConnector1">
            <a:avLst/>
          </a:prstGeom>
          <a:noFill/>
          <a:ln w="44450" cap="flat" cmpd="sng">
            <a:solidFill>
              <a:schemeClr val="accent1">
                <a:alpha val="49411"/>
              </a:schemeClr>
            </a:solidFill>
            <a:prstDash val="solid"/>
            <a:round/>
            <a:headEnd type="none" w="sm" len="sm"/>
            <a:tailEnd type="none" w="sm" len="sm"/>
          </a:ln>
        </p:spPr>
      </p:cxnSp>
      <p:cxnSp>
        <p:nvCxnSpPr>
          <p:cNvPr id="279" name="Google Shape;279;p15"/>
          <p:cNvCxnSpPr>
            <a:stCxn id="271" idx="2"/>
            <a:endCxn id="274" idx="0"/>
          </p:cNvCxnSpPr>
          <p:nvPr/>
        </p:nvCxnSpPr>
        <p:spPr>
          <a:xfrm flipH="1">
            <a:off x="2857500" y="1200150"/>
            <a:ext cx="857250" cy="428625"/>
          </a:xfrm>
          <a:prstGeom prst="straightConnector1">
            <a:avLst/>
          </a:prstGeom>
          <a:noFill/>
          <a:ln w="44450" cap="flat" cmpd="sng">
            <a:solidFill>
              <a:schemeClr val="accent6"/>
            </a:solidFill>
            <a:prstDash val="solid"/>
            <a:round/>
            <a:headEnd type="none" w="sm" len="sm"/>
            <a:tailEnd type="none" w="sm" len="sm"/>
          </a:ln>
        </p:spPr>
      </p:cxnSp>
      <p:cxnSp>
        <p:nvCxnSpPr>
          <p:cNvPr id="280" name="Google Shape;280;p15"/>
          <p:cNvCxnSpPr>
            <a:stCxn id="277" idx="5"/>
            <a:endCxn id="275" idx="0"/>
          </p:cNvCxnSpPr>
          <p:nvPr/>
        </p:nvCxnSpPr>
        <p:spPr>
          <a:xfrm>
            <a:off x="3342434" y="3096500"/>
            <a:ext cx="1229625" cy="589725"/>
          </a:xfrm>
          <a:prstGeom prst="straightConnector1">
            <a:avLst/>
          </a:prstGeom>
          <a:noFill/>
          <a:ln w="44450" cap="flat" cmpd="sng">
            <a:solidFill>
              <a:schemeClr val="accent5"/>
            </a:solidFill>
            <a:prstDash val="solid"/>
            <a:round/>
            <a:headEnd type="none" w="sm" len="sm"/>
            <a:tailEnd type="none" w="sm" len="sm"/>
          </a:ln>
        </p:spPr>
      </p:cxnSp>
      <p:cxnSp>
        <p:nvCxnSpPr>
          <p:cNvPr id="281" name="Google Shape;281;p15"/>
          <p:cNvCxnSpPr>
            <a:stCxn id="271" idx="4"/>
            <a:endCxn id="275" idx="0"/>
          </p:cNvCxnSpPr>
          <p:nvPr/>
        </p:nvCxnSpPr>
        <p:spPr>
          <a:xfrm>
            <a:off x="4572000" y="1457325"/>
            <a:ext cx="0" cy="222885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282" name="Google Shape;282;p15"/>
          <p:cNvCxnSpPr>
            <a:stCxn id="272" idx="3"/>
            <a:endCxn id="275" idx="0"/>
          </p:cNvCxnSpPr>
          <p:nvPr/>
        </p:nvCxnSpPr>
        <p:spPr>
          <a:xfrm flipH="1">
            <a:off x="4571942" y="3096500"/>
            <a:ext cx="1401075" cy="589725"/>
          </a:xfrm>
          <a:prstGeom prst="straightConnector1">
            <a:avLst/>
          </a:prstGeom>
          <a:noFill/>
          <a:ln w="44450" cap="flat" cmpd="sng">
            <a:solidFill>
              <a:srgbClr val="00B0F0"/>
            </a:solidFill>
            <a:prstDash val="solid"/>
            <a:round/>
            <a:headEnd type="none" w="sm" len="sm"/>
            <a:tailEnd type="none" w="sm" len="sm"/>
          </a:ln>
        </p:spPr>
      </p:cxnSp>
      <p:cxnSp>
        <p:nvCxnSpPr>
          <p:cNvPr id="283" name="Google Shape;283;p15"/>
          <p:cNvCxnSpPr>
            <a:stCxn id="277" idx="7"/>
            <a:endCxn id="271" idx="4"/>
          </p:cNvCxnSpPr>
          <p:nvPr/>
        </p:nvCxnSpPr>
        <p:spPr>
          <a:xfrm rot="10800000" flipH="1">
            <a:off x="3342434" y="1457275"/>
            <a:ext cx="1229625" cy="1275525"/>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284" name="Google Shape;284;p15"/>
          <p:cNvCxnSpPr/>
          <p:nvPr/>
        </p:nvCxnSpPr>
        <p:spPr>
          <a:xfrm rot="10800000">
            <a:off x="2248117" y="3854534"/>
            <a:ext cx="505591" cy="0"/>
          </a:xfrm>
          <a:prstGeom prst="straightConnector1">
            <a:avLst/>
          </a:prstGeom>
          <a:noFill/>
          <a:ln w="44450" cap="flat" cmpd="sng">
            <a:solidFill>
              <a:schemeClr val="accent6"/>
            </a:solidFill>
            <a:prstDash val="solid"/>
            <a:round/>
            <a:headEnd type="none" w="sm" len="sm"/>
            <a:tailEnd type="none" w="sm" len="sm"/>
          </a:ln>
        </p:spPr>
      </p:cxnSp>
      <p:cxnSp>
        <p:nvCxnSpPr>
          <p:cNvPr id="285" name="Google Shape;285;p15"/>
          <p:cNvCxnSpPr/>
          <p:nvPr/>
        </p:nvCxnSpPr>
        <p:spPr>
          <a:xfrm>
            <a:off x="2248118" y="4062026"/>
            <a:ext cx="505590" cy="0"/>
          </a:xfrm>
          <a:prstGeom prst="straightConnector1">
            <a:avLst/>
          </a:prstGeom>
          <a:noFill/>
          <a:ln w="25400" cap="flat" cmpd="sng">
            <a:solidFill>
              <a:schemeClr val="accent6">
                <a:alpha val="78431"/>
              </a:schemeClr>
            </a:solidFill>
            <a:prstDash val="dash"/>
            <a:round/>
            <a:headEnd type="none" w="sm" len="sm"/>
            <a:tailEnd type="none" w="sm" len="sm"/>
          </a:ln>
        </p:spPr>
      </p:cxnSp>
      <p:sp>
        <p:nvSpPr>
          <p:cNvPr id="286" name="Google Shape;286;p15"/>
          <p:cNvSpPr txBox="1"/>
          <p:nvPr/>
        </p:nvSpPr>
        <p:spPr>
          <a:xfrm>
            <a:off x="2857501" y="3716050"/>
            <a:ext cx="50398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uses</a:t>
            </a:r>
            <a:endParaRPr sz="1050">
              <a:solidFill>
                <a:srgbClr val="000000"/>
              </a:solidFill>
              <a:latin typeface="Arial"/>
              <a:ea typeface="Arial"/>
              <a:cs typeface="Arial"/>
              <a:sym typeface="Arial"/>
            </a:endParaRPr>
          </a:p>
        </p:txBody>
      </p:sp>
      <p:sp>
        <p:nvSpPr>
          <p:cNvPr id="287" name="Google Shape;287;p15"/>
          <p:cNvSpPr txBox="1"/>
          <p:nvPr/>
        </p:nvSpPr>
        <p:spPr>
          <a:xfrm>
            <a:off x="2857501" y="3923542"/>
            <a:ext cx="744434"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optional</a:t>
            </a:r>
            <a:endParaRPr sz="1050">
              <a:solidFill>
                <a:srgbClr val="000000"/>
              </a:solidFill>
              <a:latin typeface="Arial"/>
              <a:ea typeface="Arial"/>
              <a:cs typeface="Arial"/>
              <a:sym typeface="Arial"/>
            </a:endParaRPr>
          </a:p>
        </p:txBody>
      </p:sp>
      <p:sp>
        <p:nvSpPr>
          <p:cNvPr id="4" name="Title 2">
            <a:extLst>
              <a:ext uri="{FF2B5EF4-FFF2-40B4-BE49-F238E27FC236}">
                <a16:creationId xmlns:a16="http://schemas.microsoft.com/office/drawing/2014/main" id="{9A695C74-9683-BCA5-F1AA-6CD91899E83A}"/>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4" name="Google Shape;294;p16"/>
          <p:cNvGrpSpPr/>
          <p:nvPr/>
        </p:nvGrpSpPr>
        <p:grpSpPr>
          <a:xfrm>
            <a:off x="2000250" y="942975"/>
            <a:ext cx="5143500" cy="3257550"/>
            <a:chOff x="2286000" y="914400"/>
            <a:chExt cx="6858000" cy="4343400"/>
          </a:xfrm>
        </p:grpSpPr>
        <p:cxnSp>
          <p:nvCxnSpPr>
            <p:cNvPr id="295" name="Google Shape;295;p16"/>
            <p:cNvCxnSpPr>
              <a:stCxn id="296" idx="4"/>
              <a:endCxn id="297" idx="0"/>
            </p:cNvCxnSpPr>
            <p:nvPr/>
          </p:nvCxnSpPr>
          <p:spPr>
            <a:xfrm>
              <a:off x="5715000" y="1600200"/>
              <a:ext cx="2514600" cy="1600200"/>
            </a:xfrm>
            <a:prstGeom prst="straightConnector1">
              <a:avLst/>
            </a:prstGeom>
            <a:noFill/>
            <a:ln w="44450" cap="flat" cmpd="sng">
              <a:solidFill>
                <a:schemeClr val="accent6"/>
              </a:solidFill>
              <a:prstDash val="solid"/>
              <a:round/>
              <a:headEnd type="none" w="sm" len="sm"/>
              <a:tailEnd type="none" w="sm" len="sm"/>
            </a:ln>
          </p:spPr>
        </p:cxnSp>
        <p:cxnSp>
          <p:nvCxnSpPr>
            <p:cNvPr id="298" name="Google Shape;298;p16"/>
            <p:cNvCxnSpPr>
              <a:stCxn id="299" idx="5"/>
              <a:endCxn id="300" idx="0"/>
            </p:cNvCxnSpPr>
            <p:nvPr/>
          </p:nvCxnSpPr>
          <p:spPr>
            <a:xfrm>
              <a:off x="4237223" y="2414167"/>
              <a:ext cx="1477800" cy="2157900"/>
            </a:xfrm>
            <a:prstGeom prst="straightConnector1">
              <a:avLst/>
            </a:prstGeom>
            <a:noFill/>
            <a:ln w="25400" cap="flat" cmpd="sng">
              <a:solidFill>
                <a:schemeClr val="accent1">
                  <a:alpha val="64313"/>
                </a:schemeClr>
              </a:solidFill>
              <a:prstDash val="dash"/>
              <a:round/>
              <a:headEnd type="none" w="sm" len="sm"/>
              <a:tailEnd type="none" w="sm" len="sm"/>
            </a:ln>
          </p:spPr>
        </p:cxnSp>
        <p:cxnSp>
          <p:nvCxnSpPr>
            <p:cNvPr id="301" name="Google Shape;301;p16"/>
            <p:cNvCxnSpPr>
              <a:stCxn id="299" idx="6"/>
              <a:endCxn id="297" idx="2"/>
            </p:cNvCxnSpPr>
            <p:nvPr/>
          </p:nvCxnSpPr>
          <p:spPr>
            <a:xfrm>
              <a:off x="4572000" y="2171700"/>
              <a:ext cx="2743200" cy="1371600"/>
            </a:xfrm>
            <a:prstGeom prst="straightConnector1">
              <a:avLst/>
            </a:prstGeom>
            <a:noFill/>
            <a:ln w="44450" cap="flat" cmpd="sng">
              <a:solidFill>
                <a:schemeClr val="accent1"/>
              </a:solidFill>
              <a:prstDash val="solid"/>
              <a:round/>
              <a:headEnd type="none" w="sm" len="sm"/>
              <a:tailEnd type="none" w="sm" len="sm"/>
            </a:ln>
          </p:spPr>
        </p:cxnSp>
        <p:cxnSp>
          <p:nvCxnSpPr>
            <p:cNvPr id="302" name="Google Shape;302;p16"/>
            <p:cNvCxnSpPr>
              <a:stCxn id="299" idx="6"/>
              <a:endCxn id="303" idx="2"/>
            </p:cNvCxnSpPr>
            <p:nvPr/>
          </p:nvCxnSpPr>
          <p:spPr>
            <a:xfrm>
              <a:off x="4572000" y="2171700"/>
              <a:ext cx="2743200" cy="0"/>
            </a:xfrm>
            <a:prstGeom prst="straightConnector1">
              <a:avLst/>
            </a:prstGeom>
            <a:noFill/>
            <a:ln w="25400" cap="flat" cmpd="sng">
              <a:solidFill>
                <a:schemeClr val="accent1">
                  <a:alpha val="64313"/>
                </a:schemeClr>
              </a:solidFill>
              <a:prstDash val="dash"/>
              <a:round/>
              <a:headEnd type="none" w="sm" len="sm"/>
              <a:tailEnd type="none" w="sm" len="sm"/>
            </a:ln>
          </p:spPr>
        </p:cxnSp>
        <p:sp>
          <p:nvSpPr>
            <p:cNvPr id="296" name="Google Shape;296;p16"/>
            <p:cNvSpPr/>
            <p:nvPr/>
          </p:nvSpPr>
          <p:spPr>
            <a:xfrm>
              <a:off x="4572000" y="914400"/>
              <a:ext cx="2286000" cy="68580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299" name="Google Shape;299;p16"/>
            <p:cNvSpPr/>
            <p:nvPr/>
          </p:nvSpPr>
          <p:spPr>
            <a:xfrm>
              <a:off x="2286000" y="1828800"/>
              <a:ext cx="2286000" cy="68580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sp>
          <p:nvSpPr>
            <p:cNvPr id="297" name="Google Shape;297;p16"/>
            <p:cNvSpPr/>
            <p:nvPr/>
          </p:nvSpPr>
          <p:spPr>
            <a:xfrm>
              <a:off x="7315200" y="3200400"/>
              <a:ext cx="1828800" cy="685800"/>
            </a:xfrm>
            <a:prstGeom prst="ellipse">
              <a:avLst/>
            </a:prstGeom>
            <a:solidFill>
              <a:srgbClr val="00B0F0"/>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Kokkos</a:t>
              </a:r>
              <a:endParaRPr sz="1350">
                <a:solidFill>
                  <a:schemeClr val="lt1"/>
                </a:solidFill>
                <a:latin typeface="Arial"/>
                <a:ea typeface="Arial"/>
                <a:cs typeface="Arial"/>
                <a:sym typeface="Arial"/>
              </a:endParaRPr>
            </a:p>
          </p:txBody>
        </p:sp>
        <p:sp>
          <p:nvSpPr>
            <p:cNvPr id="300" name="Google Shape;300;p16"/>
            <p:cNvSpPr/>
            <p:nvPr/>
          </p:nvSpPr>
          <p:spPr>
            <a:xfrm>
              <a:off x="4800600" y="4572000"/>
              <a:ext cx="1828800" cy="685800"/>
            </a:xfrm>
            <a:prstGeom prst="rect">
              <a:avLst/>
            </a:prstGeom>
            <a:solidFill>
              <a:schemeClr val="accent2">
                <a:alpha val="92549"/>
              </a:scheme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CUDA</a:t>
              </a:r>
              <a:endParaRPr sz="1050">
                <a:solidFill>
                  <a:srgbClr val="000000"/>
                </a:solidFill>
                <a:latin typeface="Arial"/>
                <a:ea typeface="Arial"/>
                <a:cs typeface="Arial"/>
                <a:sym typeface="Arial"/>
              </a:endParaRPr>
            </a:p>
          </p:txBody>
        </p:sp>
        <p:sp>
          <p:nvSpPr>
            <p:cNvPr id="304" name="Google Shape;304;p16"/>
            <p:cNvSpPr/>
            <p:nvPr/>
          </p:nvSpPr>
          <p:spPr>
            <a:xfrm>
              <a:off x="2514600" y="3200400"/>
              <a:ext cx="1828800" cy="685800"/>
            </a:xfrm>
            <a:prstGeom prst="ellipse">
              <a:avLst/>
            </a:prstGeom>
            <a:solidFill>
              <a:srgbClr val="F5CA55">
                <a:alpha val="92549"/>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cuBLAS</a:t>
              </a:r>
              <a:endParaRPr sz="1350">
                <a:solidFill>
                  <a:schemeClr val="lt1"/>
                </a:solidFill>
                <a:latin typeface="Arial"/>
                <a:ea typeface="Arial"/>
                <a:cs typeface="Arial"/>
                <a:sym typeface="Arial"/>
              </a:endParaRPr>
            </a:p>
            <a:p>
              <a:pPr algn="ctr">
                <a:buClr>
                  <a:srgbClr val="000000"/>
                </a:buClr>
                <a:buSzPts val="1800"/>
              </a:pPr>
              <a:r>
                <a:rPr lang="en-US" sz="1350">
                  <a:solidFill>
                    <a:schemeClr val="lt1"/>
                  </a:solidFill>
                  <a:latin typeface="Arial"/>
                  <a:ea typeface="Arial"/>
                  <a:cs typeface="Arial"/>
                  <a:sym typeface="Arial"/>
                </a:rPr>
                <a:t>cuSparse</a:t>
              </a:r>
              <a:endParaRPr sz="1350">
                <a:solidFill>
                  <a:schemeClr val="lt1"/>
                </a:solidFill>
                <a:latin typeface="Arial"/>
                <a:ea typeface="Arial"/>
                <a:cs typeface="Arial"/>
                <a:sym typeface="Arial"/>
              </a:endParaRPr>
            </a:p>
          </p:txBody>
        </p:sp>
        <p:sp>
          <p:nvSpPr>
            <p:cNvPr id="303" name="Google Shape;303;p16"/>
            <p:cNvSpPr/>
            <p:nvPr/>
          </p:nvSpPr>
          <p:spPr>
            <a:xfrm>
              <a:off x="7315200" y="1828800"/>
              <a:ext cx="1828800" cy="685800"/>
            </a:xfrm>
            <a:prstGeom prst="ellipse">
              <a:avLst/>
            </a:prstGeom>
            <a:solidFill>
              <a:srgbClr val="5EABDE">
                <a:alpha val="91372"/>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Kokkos Kernels</a:t>
              </a:r>
              <a:endParaRPr sz="1050">
                <a:solidFill>
                  <a:srgbClr val="000000"/>
                </a:solidFill>
                <a:latin typeface="Arial"/>
                <a:ea typeface="Arial"/>
                <a:cs typeface="Arial"/>
                <a:sym typeface="Arial"/>
              </a:endParaRPr>
            </a:p>
          </p:txBody>
        </p:sp>
        <p:cxnSp>
          <p:nvCxnSpPr>
            <p:cNvPr id="305" name="Google Shape;305;p16"/>
            <p:cNvCxnSpPr>
              <a:stCxn id="299" idx="4"/>
              <a:endCxn id="304" idx="0"/>
            </p:cNvCxnSpPr>
            <p:nvPr/>
          </p:nvCxnSpPr>
          <p:spPr>
            <a:xfrm>
              <a:off x="3429000" y="2514600"/>
              <a:ext cx="0" cy="685800"/>
            </a:xfrm>
            <a:prstGeom prst="straightConnector1">
              <a:avLst/>
            </a:prstGeom>
            <a:noFill/>
            <a:ln w="44450" cap="flat" cmpd="sng">
              <a:solidFill>
                <a:schemeClr val="accent1">
                  <a:alpha val="49411"/>
                </a:schemeClr>
              </a:solidFill>
              <a:prstDash val="solid"/>
              <a:round/>
              <a:headEnd type="none" w="sm" len="sm"/>
              <a:tailEnd type="none" w="sm" len="sm"/>
            </a:ln>
          </p:spPr>
        </p:cxnSp>
        <p:cxnSp>
          <p:nvCxnSpPr>
            <p:cNvPr id="306" name="Google Shape;306;p16"/>
            <p:cNvCxnSpPr>
              <a:stCxn id="296" idx="2"/>
              <a:endCxn id="299" idx="0"/>
            </p:cNvCxnSpPr>
            <p:nvPr/>
          </p:nvCxnSpPr>
          <p:spPr>
            <a:xfrm flipH="1">
              <a:off x="3429000" y="1257300"/>
              <a:ext cx="1143000" cy="571500"/>
            </a:xfrm>
            <a:prstGeom prst="straightConnector1">
              <a:avLst/>
            </a:prstGeom>
            <a:noFill/>
            <a:ln w="44450" cap="flat" cmpd="sng">
              <a:solidFill>
                <a:schemeClr val="accent6"/>
              </a:solidFill>
              <a:prstDash val="solid"/>
              <a:round/>
              <a:headEnd type="none" w="sm" len="sm"/>
              <a:tailEnd type="none" w="sm" len="sm"/>
            </a:ln>
          </p:spPr>
        </p:cxnSp>
        <p:cxnSp>
          <p:nvCxnSpPr>
            <p:cNvPr id="307" name="Google Shape;307;p16"/>
            <p:cNvCxnSpPr>
              <a:stCxn id="304" idx="5"/>
              <a:endCxn id="300" idx="0"/>
            </p:cNvCxnSpPr>
            <p:nvPr/>
          </p:nvCxnSpPr>
          <p:spPr>
            <a:xfrm>
              <a:off x="4075578" y="3785767"/>
              <a:ext cx="1639500" cy="786300"/>
            </a:xfrm>
            <a:prstGeom prst="straightConnector1">
              <a:avLst/>
            </a:prstGeom>
            <a:noFill/>
            <a:ln w="44450" cap="flat" cmpd="sng">
              <a:solidFill>
                <a:schemeClr val="accent5"/>
              </a:solidFill>
              <a:prstDash val="solid"/>
              <a:round/>
              <a:headEnd type="none" w="sm" len="sm"/>
              <a:tailEnd type="none" w="sm" len="sm"/>
            </a:ln>
          </p:spPr>
        </p:cxnSp>
        <p:cxnSp>
          <p:nvCxnSpPr>
            <p:cNvPr id="308" name="Google Shape;308;p16"/>
            <p:cNvCxnSpPr>
              <a:stCxn id="296" idx="4"/>
              <a:endCxn id="300" idx="0"/>
            </p:cNvCxnSpPr>
            <p:nvPr/>
          </p:nvCxnSpPr>
          <p:spPr>
            <a:xfrm>
              <a:off x="5715000" y="1600200"/>
              <a:ext cx="0" cy="29718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09" name="Google Shape;309;p16"/>
            <p:cNvCxnSpPr>
              <a:stCxn id="303" idx="4"/>
              <a:endCxn id="297" idx="0"/>
            </p:cNvCxnSpPr>
            <p:nvPr/>
          </p:nvCxnSpPr>
          <p:spPr>
            <a:xfrm>
              <a:off x="8229600" y="2514600"/>
              <a:ext cx="0" cy="685800"/>
            </a:xfrm>
            <a:prstGeom prst="straightConnector1">
              <a:avLst/>
            </a:prstGeom>
            <a:noFill/>
            <a:ln w="44450" cap="flat" cmpd="sng">
              <a:solidFill>
                <a:srgbClr val="5EABDE"/>
              </a:solidFill>
              <a:prstDash val="solid"/>
              <a:round/>
              <a:headEnd type="none" w="sm" len="sm"/>
              <a:tailEnd type="none" w="sm" len="sm"/>
            </a:ln>
          </p:spPr>
        </p:cxnSp>
        <p:cxnSp>
          <p:nvCxnSpPr>
            <p:cNvPr id="310" name="Google Shape;310;p16"/>
            <p:cNvCxnSpPr>
              <a:stCxn id="296" idx="6"/>
              <a:endCxn id="303" idx="0"/>
            </p:cNvCxnSpPr>
            <p:nvPr/>
          </p:nvCxnSpPr>
          <p:spPr>
            <a:xfrm>
              <a:off x="6858000" y="1257300"/>
              <a:ext cx="1371600" cy="5715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11" name="Google Shape;311;p16"/>
            <p:cNvCxnSpPr>
              <a:stCxn id="297" idx="3"/>
              <a:endCxn id="300" idx="0"/>
            </p:cNvCxnSpPr>
            <p:nvPr/>
          </p:nvCxnSpPr>
          <p:spPr>
            <a:xfrm flipH="1">
              <a:off x="5714922" y="3785767"/>
              <a:ext cx="1868100" cy="786300"/>
            </a:xfrm>
            <a:prstGeom prst="straightConnector1">
              <a:avLst/>
            </a:prstGeom>
            <a:noFill/>
            <a:ln w="44450" cap="flat" cmpd="sng">
              <a:solidFill>
                <a:srgbClr val="00B0F0"/>
              </a:solidFill>
              <a:prstDash val="solid"/>
              <a:round/>
              <a:headEnd type="none" w="sm" len="sm"/>
              <a:tailEnd type="none" w="sm" len="sm"/>
            </a:ln>
          </p:spPr>
        </p:cxnSp>
        <p:cxnSp>
          <p:nvCxnSpPr>
            <p:cNvPr id="312" name="Google Shape;312;p16"/>
            <p:cNvCxnSpPr>
              <a:stCxn id="304" idx="6"/>
              <a:endCxn id="303" idx="2"/>
            </p:cNvCxnSpPr>
            <p:nvPr/>
          </p:nvCxnSpPr>
          <p:spPr>
            <a:xfrm rot="10800000" flipH="1">
              <a:off x="4343400" y="2171700"/>
              <a:ext cx="2971800" cy="1371600"/>
            </a:xfrm>
            <a:prstGeom prst="straightConnector1">
              <a:avLst/>
            </a:prstGeom>
            <a:noFill/>
            <a:ln w="25400" cap="flat" cmpd="sng">
              <a:solidFill>
                <a:srgbClr val="5EABDE">
                  <a:alpha val="64313"/>
                </a:srgbClr>
              </a:solidFill>
              <a:prstDash val="dash"/>
              <a:round/>
              <a:headEnd type="none" w="sm" len="sm"/>
              <a:tailEnd type="none" w="sm" len="sm"/>
            </a:ln>
          </p:spPr>
        </p:cxnSp>
        <p:cxnSp>
          <p:nvCxnSpPr>
            <p:cNvPr id="313" name="Google Shape;313;p16"/>
            <p:cNvCxnSpPr>
              <a:stCxn id="304" idx="7"/>
              <a:endCxn id="296" idx="4"/>
            </p:cNvCxnSpPr>
            <p:nvPr/>
          </p:nvCxnSpPr>
          <p:spPr>
            <a:xfrm rot="10800000" flipH="1">
              <a:off x="4075578" y="1600133"/>
              <a:ext cx="1639500" cy="17007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14" name="Google Shape;314;p16"/>
            <p:cNvCxnSpPr/>
            <p:nvPr/>
          </p:nvCxnSpPr>
          <p:spPr>
            <a:xfrm rot="10800000">
              <a:off x="2616489" y="4796479"/>
              <a:ext cx="674121" cy="0"/>
            </a:xfrm>
            <a:prstGeom prst="straightConnector1">
              <a:avLst/>
            </a:prstGeom>
            <a:noFill/>
            <a:ln w="44450" cap="flat" cmpd="sng">
              <a:solidFill>
                <a:schemeClr val="accent6"/>
              </a:solidFill>
              <a:prstDash val="solid"/>
              <a:round/>
              <a:headEnd type="none" w="sm" len="sm"/>
              <a:tailEnd type="none" w="sm" len="sm"/>
            </a:ln>
          </p:spPr>
        </p:cxnSp>
        <p:cxnSp>
          <p:nvCxnSpPr>
            <p:cNvPr id="315" name="Google Shape;315;p16"/>
            <p:cNvCxnSpPr/>
            <p:nvPr/>
          </p:nvCxnSpPr>
          <p:spPr>
            <a:xfrm>
              <a:off x="2616490" y="5073134"/>
              <a:ext cx="674120" cy="0"/>
            </a:xfrm>
            <a:prstGeom prst="straightConnector1">
              <a:avLst/>
            </a:prstGeom>
            <a:noFill/>
            <a:ln w="25400" cap="flat" cmpd="sng">
              <a:solidFill>
                <a:schemeClr val="accent6">
                  <a:alpha val="78431"/>
                </a:schemeClr>
              </a:solidFill>
              <a:prstDash val="dash"/>
              <a:round/>
              <a:headEnd type="none" w="sm" len="sm"/>
              <a:tailEnd type="none" w="sm" len="sm"/>
            </a:ln>
          </p:spPr>
        </p:cxnSp>
        <p:sp>
          <p:nvSpPr>
            <p:cNvPr id="316" name="Google Shape;316;p16"/>
            <p:cNvSpPr txBox="1"/>
            <p:nvPr/>
          </p:nvSpPr>
          <p:spPr>
            <a:xfrm>
              <a:off x="3429000" y="4611835"/>
              <a:ext cx="671979" cy="369292"/>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uses</a:t>
              </a:r>
              <a:endParaRPr sz="1050">
                <a:solidFill>
                  <a:srgbClr val="000000"/>
                </a:solidFill>
                <a:latin typeface="Arial"/>
                <a:ea typeface="Arial"/>
                <a:cs typeface="Arial"/>
                <a:sym typeface="Arial"/>
              </a:endParaRPr>
            </a:p>
          </p:txBody>
        </p:sp>
        <p:sp>
          <p:nvSpPr>
            <p:cNvPr id="317" name="Google Shape;317;p16"/>
            <p:cNvSpPr txBox="1"/>
            <p:nvPr/>
          </p:nvSpPr>
          <p:spPr>
            <a:xfrm>
              <a:off x="3429000" y="4888489"/>
              <a:ext cx="992579" cy="369292"/>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optional</a:t>
              </a:r>
              <a:endParaRPr sz="1050">
                <a:solidFill>
                  <a:srgbClr val="000000"/>
                </a:solidFill>
                <a:latin typeface="Arial"/>
                <a:ea typeface="Arial"/>
                <a:cs typeface="Arial"/>
                <a:sym typeface="Arial"/>
              </a:endParaRPr>
            </a:p>
          </p:txBody>
        </p:sp>
      </p:grpSp>
      <p:sp>
        <p:nvSpPr>
          <p:cNvPr id="4" name="Title 2">
            <a:extLst>
              <a:ext uri="{FF2B5EF4-FFF2-40B4-BE49-F238E27FC236}">
                <a16:creationId xmlns:a16="http://schemas.microsoft.com/office/drawing/2014/main" id="{02F98B90-6EE7-261F-AE66-6F350A2BC605}"/>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4" name="Google Shape;324;p17"/>
          <p:cNvGrpSpPr/>
          <p:nvPr/>
        </p:nvGrpSpPr>
        <p:grpSpPr>
          <a:xfrm>
            <a:off x="2000250" y="942975"/>
            <a:ext cx="5143500" cy="3257550"/>
            <a:chOff x="2286000" y="914400"/>
            <a:chExt cx="6858000" cy="4343400"/>
          </a:xfrm>
        </p:grpSpPr>
        <p:cxnSp>
          <p:nvCxnSpPr>
            <p:cNvPr id="325" name="Google Shape;325;p17"/>
            <p:cNvCxnSpPr>
              <a:stCxn id="326" idx="4"/>
              <a:endCxn id="327" idx="0"/>
            </p:cNvCxnSpPr>
            <p:nvPr/>
          </p:nvCxnSpPr>
          <p:spPr>
            <a:xfrm>
              <a:off x="5715000" y="1600200"/>
              <a:ext cx="2514600" cy="1600200"/>
            </a:xfrm>
            <a:prstGeom prst="straightConnector1">
              <a:avLst/>
            </a:prstGeom>
            <a:noFill/>
            <a:ln w="44450" cap="flat" cmpd="sng">
              <a:solidFill>
                <a:schemeClr val="accent6"/>
              </a:solidFill>
              <a:prstDash val="solid"/>
              <a:round/>
              <a:headEnd type="none" w="sm" len="sm"/>
              <a:tailEnd type="none" w="sm" len="sm"/>
            </a:ln>
          </p:spPr>
        </p:cxnSp>
        <p:cxnSp>
          <p:nvCxnSpPr>
            <p:cNvPr id="328" name="Google Shape;328;p17"/>
            <p:cNvCxnSpPr>
              <a:stCxn id="329" idx="5"/>
              <a:endCxn id="330" idx="0"/>
            </p:cNvCxnSpPr>
            <p:nvPr/>
          </p:nvCxnSpPr>
          <p:spPr>
            <a:xfrm>
              <a:off x="4237223" y="2414167"/>
              <a:ext cx="1477800" cy="2157900"/>
            </a:xfrm>
            <a:prstGeom prst="straightConnector1">
              <a:avLst/>
            </a:prstGeom>
            <a:noFill/>
            <a:ln w="25400" cap="flat" cmpd="sng">
              <a:solidFill>
                <a:schemeClr val="accent1">
                  <a:alpha val="64313"/>
                </a:schemeClr>
              </a:solidFill>
              <a:prstDash val="dash"/>
              <a:round/>
              <a:headEnd type="none" w="sm" len="sm"/>
              <a:tailEnd type="none" w="sm" len="sm"/>
            </a:ln>
          </p:spPr>
        </p:cxnSp>
        <p:cxnSp>
          <p:nvCxnSpPr>
            <p:cNvPr id="331" name="Google Shape;331;p17"/>
            <p:cNvCxnSpPr>
              <a:stCxn id="329" idx="6"/>
              <a:endCxn id="327" idx="2"/>
            </p:cNvCxnSpPr>
            <p:nvPr/>
          </p:nvCxnSpPr>
          <p:spPr>
            <a:xfrm>
              <a:off x="4572000" y="2171700"/>
              <a:ext cx="2743200" cy="1371600"/>
            </a:xfrm>
            <a:prstGeom prst="straightConnector1">
              <a:avLst/>
            </a:prstGeom>
            <a:noFill/>
            <a:ln w="44450" cap="flat" cmpd="sng">
              <a:solidFill>
                <a:schemeClr val="accent1"/>
              </a:solidFill>
              <a:prstDash val="solid"/>
              <a:round/>
              <a:headEnd type="none" w="sm" len="sm"/>
              <a:tailEnd type="none" w="sm" len="sm"/>
            </a:ln>
          </p:spPr>
        </p:cxnSp>
        <p:cxnSp>
          <p:nvCxnSpPr>
            <p:cNvPr id="332" name="Google Shape;332;p17"/>
            <p:cNvCxnSpPr>
              <a:stCxn id="329" idx="6"/>
              <a:endCxn id="333" idx="2"/>
            </p:cNvCxnSpPr>
            <p:nvPr/>
          </p:nvCxnSpPr>
          <p:spPr>
            <a:xfrm>
              <a:off x="4572000" y="2171700"/>
              <a:ext cx="2743200" cy="0"/>
            </a:xfrm>
            <a:prstGeom prst="straightConnector1">
              <a:avLst/>
            </a:prstGeom>
            <a:noFill/>
            <a:ln w="25400" cap="flat" cmpd="sng">
              <a:solidFill>
                <a:schemeClr val="accent1">
                  <a:alpha val="64313"/>
                </a:schemeClr>
              </a:solidFill>
              <a:prstDash val="dash"/>
              <a:round/>
              <a:headEnd type="none" w="sm" len="sm"/>
              <a:tailEnd type="none" w="sm" len="sm"/>
            </a:ln>
          </p:spPr>
        </p:cxnSp>
        <p:sp>
          <p:nvSpPr>
            <p:cNvPr id="326" name="Google Shape;326;p17"/>
            <p:cNvSpPr/>
            <p:nvPr/>
          </p:nvSpPr>
          <p:spPr>
            <a:xfrm>
              <a:off x="4572000" y="914400"/>
              <a:ext cx="2286000" cy="68580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Application</a:t>
              </a:r>
              <a:endParaRPr sz="1050">
                <a:solidFill>
                  <a:srgbClr val="000000"/>
                </a:solidFill>
                <a:latin typeface="Arial"/>
                <a:ea typeface="Arial"/>
                <a:cs typeface="Arial"/>
                <a:sym typeface="Arial"/>
              </a:endParaRPr>
            </a:p>
          </p:txBody>
        </p:sp>
        <p:sp>
          <p:nvSpPr>
            <p:cNvPr id="329" name="Google Shape;329;p17"/>
            <p:cNvSpPr/>
            <p:nvPr/>
          </p:nvSpPr>
          <p:spPr>
            <a:xfrm>
              <a:off x="2286000" y="1828800"/>
              <a:ext cx="2286000" cy="685800"/>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PETSc/TAO</a:t>
              </a:r>
              <a:endParaRPr sz="1050">
                <a:solidFill>
                  <a:srgbClr val="000000"/>
                </a:solidFill>
                <a:latin typeface="Arial"/>
                <a:ea typeface="Arial"/>
                <a:cs typeface="Arial"/>
                <a:sym typeface="Arial"/>
              </a:endParaRPr>
            </a:p>
          </p:txBody>
        </p:sp>
        <p:sp>
          <p:nvSpPr>
            <p:cNvPr id="327" name="Google Shape;327;p17"/>
            <p:cNvSpPr/>
            <p:nvPr/>
          </p:nvSpPr>
          <p:spPr>
            <a:xfrm>
              <a:off x="7315200" y="3200400"/>
              <a:ext cx="1828800" cy="685800"/>
            </a:xfrm>
            <a:prstGeom prst="ellipse">
              <a:avLst/>
            </a:prstGeom>
            <a:solidFill>
              <a:srgbClr val="00B0F0"/>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Kokkos</a:t>
              </a:r>
              <a:endParaRPr sz="1350">
                <a:solidFill>
                  <a:schemeClr val="lt1"/>
                </a:solidFill>
                <a:latin typeface="Arial"/>
                <a:ea typeface="Arial"/>
                <a:cs typeface="Arial"/>
                <a:sym typeface="Arial"/>
              </a:endParaRPr>
            </a:p>
          </p:txBody>
        </p:sp>
        <p:sp>
          <p:nvSpPr>
            <p:cNvPr id="330" name="Google Shape;330;p17"/>
            <p:cNvSpPr/>
            <p:nvPr/>
          </p:nvSpPr>
          <p:spPr>
            <a:xfrm>
              <a:off x="4800600" y="4572000"/>
              <a:ext cx="1828800" cy="685800"/>
            </a:xfrm>
            <a:prstGeom prst="rect">
              <a:avLst/>
            </a:prstGeom>
            <a:solidFill>
              <a:schemeClr val="accent2">
                <a:alpha val="92549"/>
              </a:scheme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HIP</a:t>
              </a:r>
              <a:endParaRPr sz="1050">
                <a:solidFill>
                  <a:srgbClr val="000000"/>
                </a:solidFill>
                <a:latin typeface="Arial"/>
                <a:ea typeface="Arial"/>
                <a:cs typeface="Arial"/>
                <a:sym typeface="Arial"/>
              </a:endParaRPr>
            </a:p>
          </p:txBody>
        </p:sp>
        <p:sp>
          <p:nvSpPr>
            <p:cNvPr id="334" name="Google Shape;334;p17"/>
            <p:cNvSpPr/>
            <p:nvPr/>
          </p:nvSpPr>
          <p:spPr>
            <a:xfrm>
              <a:off x="2514600" y="3200400"/>
              <a:ext cx="1828800" cy="685800"/>
            </a:xfrm>
            <a:prstGeom prst="ellipse">
              <a:avLst/>
            </a:prstGeom>
            <a:solidFill>
              <a:srgbClr val="F5CA55">
                <a:alpha val="92549"/>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rocBLAS, rocSparse</a:t>
              </a:r>
              <a:endParaRPr sz="1350">
                <a:solidFill>
                  <a:schemeClr val="lt1"/>
                </a:solidFill>
                <a:latin typeface="Arial"/>
                <a:ea typeface="Arial"/>
                <a:cs typeface="Arial"/>
                <a:sym typeface="Arial"/>
              </a:endParaRPr>
            </a:p>
          </p:txBody>
        </p:sp>
        <p:sp>
          <p:nvSpPr>
            <p:cNvPr id="333" name="Google Shape;333;p17"/>
            <p:cNvSpPr/>
            <p:nvPr/>
          </p:nvSpPr>
          <p:spPr>
            <a:xfrm>
              <a:off x="7315200" y="1828800"/>
              <a:ext cx="1828800" cy="685800"/>
            </a:xfrm>
            <a:prstGeom prst="ellipse">
              <a:avLst/>
            </a:prstGeom>
            <a:solidFill>
              <a:srgbClr val="5EABDE">
                <a:alpha val="91372"/>
              </a:srgbClr>
            </a:solidFill>
            <a:ln>
              <a:noFill/>
            </a:ln>
          </p:spPr>
          <p:txBody>
            <a:bodyPr spcFirstLastPara="1" wrap="square" lIns="68569" tIns="34275" rIns="68569" bIns="34275" anchor="ctr" anchorCtr="0">
              <a:noAutofit/>
            </a:bodyPr>
            <a:lstStyle/>
            <a:p>
              <a:pPr algn="ctr">
                <a:buClr>
                  <a:srgbClr val="000000"/>
                </a:buClr>
                <a:buSzPts val="1800"/>
              </a:pPr>
              <a:r>
                <a:rPr lang="en-US" sz="1350">
                  <a:solidFill>
                    <a:schemeClr val="lt1"/>
                  </a:solidFill>
                  <a:latin typeface="Arial"/>
                  <a:ea typeface="Arial"/>
                  <a:cs typeface="Arial"/>
                  <a:sym typeface="Arial"/>
                </a:rPr>
                <a:t>Kokkos Kernels</a:t>
              </a:r>
              <a:endParaRPr sz="1050">
                <a:solidFill>
                  <a:srgbClr val="000000"/>
                </a:solidFill>
                <a:latin typeface="Arial"/>
                <a:ea typeface="Arial"/>
                <a:cs typeface="Arial"/>
                <a:sym typeface="Arial"/>
              </a:endParaRPr>
            </a:p>
          </p:txBody>
        </p:sp>
        <p:cxnSp>
          <p:nvCxnSpPr>
            <p:cNvPr id="335" name="Google Shape;335;p17"/>
            <p:cNvCxnSpPr>
              <a:stCxn id="329" idx="4"/>
              <a:endCxn id="334" idx="0"/>
            </p:cNvCxnSpPr>
            <p:nvPr/>
          </p:nvCxnSpPr>
          <p:spPr>
            <a:xfrm>
              <a:off x="3429000" y="2514600"/>
              <a:ext cx="0" cy="685800"/>
            </a:xfrm>
            <a:prstGeom prst="straightConnector1">
              <a:avLst/>
            </a:prstGeom>
            <a:noFill/>
            <a:ln w="44450" cap="flat" cmpd="sng">
              <a:solidFill>
                <a:schemeClr val="accent1">
                  <a:alpha val="49411"/>
                </a:schemeClr>
              </a:solidFill>
              <a:prstDash val="solid"/>
              <a:round/>
              <a:headEnd type="none" w="sm" len="sm"/>
              <a:tailEnd type="none" w="sm" len="sm"/>
            </a:ln>
          </p:spPr>
        </p:cxnSp>
        <p:cxnSp>
          <p:nvCxnSpPr>
            <p:cNvPr id="336" name="Google Shape;336;p17"/>
            <p:cNvCxnSpPr>
              <a:stCxn id="326" idx="2"/>
              <a:endCxn id="329" idx="0"/>
            </p:cNvCxnSpPr>
            <p:nvPr/>
          </p:nvCxnSpPr>
          <p:spPr>
            <a:xfrm flipH="1">
              <a:off x="3429000" y="1257300"/>
              <a:ext cx="1143000" cy="571500"/>
            </a:xfrm>
            <a:prstGeom prst="straightConnector1">
              <a:avLst/>
            </a:prstGeom>
            <a:noFill/>
            <a:ln w="44450" cap="flat" cmpd="sng">
              <a:solidFill>
                <a:schemeClr val="accent6"/>
              </a:solidFill>
              <a:prstDash val="solid"/>
              <a:round/>
              <a:headEnd type="none" w="sm" len="sm"/>
              <a:tailEnd type="none" w="sm" len="sm"/>
            </a:ln>
          </p:spPr>
        </p:cxnSp>
        <p:cxnSp>
          <p:nvCxnSpPr>
            <p:cNvPr id="337" name="Google Shape;337;p17"/>
            <p:cNvCxnSpPr>
              <a:stCxn id="334" idx="5"/>
              <a:endCxn id="330" idx="0"/>
            </p:cNvCxnSpPr>
            <p:nvPr/>
          </p:nvCxnSpPr>
          <p:spPr>
            <a:xfrm>
              <a:off x="4075578" y="3785767"/>
              <a:ext cx="1639500" cy="786300"/>
            </a:xfrm>
            <a:prstGeom prst="straightConnector1">
              <a:avLst/>
            </a:prstGeom>
            <a:noFill/>
            <a:ln w="44450" cap="flat" cmpd="sng">
              <a:solidFill>
                <a:schemeClr val="accent5"/>
              </a:solidFill>
              <a:prstDash val="solid"/>
              <a:round/>
              <a:headEnd type="none" w="sm" len="sm"/>
              <a:tailEnd type="none" w="sm" len="sm"/>
            </a:ln>
          </p:spPr>
        </p:cxnSp>
        <p:cxnSp>
          <p:nvCxnSpPr>
            <p:cNvPr id="338" name="Google Shape;338;p17"/>
            <p:cNvCxnSpPr>
              <a:stCxn id="326" idx="4"/>
              <a:endCxn id="330" idx="0"/>
            </p:cNvCxnSpPr>
            <p:nvPr/>
          </p:nvCxnSpPr>
          <p:spPr>
            <a:xfrm>
              <a:off x="5715000" y="1600200"/>
              <a:ext cx="0" cy="29718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39" name="Google Shape;339;p17"/>
            <p:cNvCxnSpPr>
              <a:stCxn id="333" idx="4"/>
              <a:endCxn id="327" idx="0"/>
            </p:cNvCxnSpPr>
            <p:nvPr/>
          </p:nvCxnSpPr>
          <p:spPr>
            <a:xfrm>
              <a:off x="8229600" y="2514600"/>
              <a:ext cx="0" cy="685800"/>
            </a:xfrm>
            <a:prstGeom prst="straightConnector1">
              <a:avLst/>
            </a:prstGeom>
            <a:noFill/>
            <a:ln w="44450" cap="flat" cmpd="sng">
              <a:solidFill>
                <a:srgbClr val="5EABDE"/>
              </a:solidFill>
              <a:prstDash val="solid"/>
              <a:round/>
              <a:headEnd type="none" w="sm" len="sm"/>
              <a:tailEnd type="none" w="sm" len="sm"/>
            </a:ln>
          </p:spPr>
        </p:cxnSp>
        <p:cxnSp>
          <p:nvCxnSpPr>
            <p:cNvPr id="340" name="Google Shape;340;p17"/>
            <p:cNvCxnSpPr>
              <a:stCxn id="326" idx="6"/>
              <a:endCxn id="333" idx="0"/>
            </p:cNvCxnSpPr>
            <p:nvPr/>
          </p:nvCxnSpPr>
          <p:spPr>
            <a:xfrm>
              <a:off x="6858000" y="1257300"/>
              <a:ext cx="1371600" cy="5715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41" name="Google Shape;341;p17"/>
            <p:cNvCxnSpPr>
              <a:stCxn id="327" idx="3"/>
              <a:endCxn id="330" idx="0"/>
            </p:cNvCxnSpPr>
            <p:nvPr/>
          </p:nvCxnSpPr>
          <p:spPr>
            <a:xfrm flipH="1">
              <a:off x="5714922" y="3785767"/>
              <a:ext cx="1868100" cy="786300"/>
            </a:xfrm>
            <a:prstGeom prst="straightConnector1">
              <a:avLst/>
            </a:prstGeom>
            <a:noFill/>
            <a:ln w="44450" cap="flat" cmpd="sng">
              <a:solidFill>
                <a:srgbClr val="00B0F0"/>
              </a:solidFill>
              <a:prstDash val="solid"/>
              <a:round/>
              <a:headEnd type="none" w="sm" len="sm"/>
              <a:tailEnd type="none" w="sm" len="sm"/>
            </a:ln>
          </p:spPr>
        </p:cxnSp>
        <p:cxnSp>
          <p:nvCxnSpPr>
            <p:cNvPr id="342" name="Google Shape;342;p17"/>
            <p:cNvCxnSpPr>
              <a:stCxn id="334" idx="6"/>
              <a:endCxn id="333" idx="2"/>
            </p:cNvCxnSpPr>
            <p:nvPr/>
          </p:nvCxnSpPr>
          <p:spPr>
            <a:xfrm rot="10800000" flipH="1">
              <a:off x="4343400" y="2171700"/>
              <a:ext cx="2971800" cy="1371600"/>
            </a:xfrm>
            <a:prstGeom prst="straightConnector1">
              <a:avLst/>
            </a:prstGeom>
            <a:noFill/>
            <a:ln w="25400" cap="flat" cmpd="sng">
              <a:solidFill>
                <a:srgbClr val="5EABDE">
                  <a:alpha val="64313"/>
                </a:srgbClr>
              </a:solidFill>
              <a:prstDash val="dash"/>
              <a:round/>
              <a:headEnd type="none" w="sm" len="sm"/>
              <a:tailEnd type="none" w="sm" len="sm"/>
            </a:ln>
          </p:spPr>
        </p:cxnSp>
        <p:cxnSp>
          <p:nvCxnSpPr>
            <p:cNvPr id="343" name="Google Shape;343;p17"/>
            <p:cNvCxnSpPr>
              <a:stCxn id="334" idx="7"/>
              <a:endCxn id="326" idx="4"/>
            </p:cNvCxnSpPr>
            <p:nvPr/>
          </p:nvCxnSpPr>
          <p:spPr>
            <a:xfrm rot="10800000" flipH="1">
              <a:off x="4075578" y="1600133"/>
              <a:ext cx="1639500" cy="1700700"/>
            </a:xfrm>
            <a:prstGeom prst="straightConnector1">
              <a:avLst/>
            </a:prstGeom>
            <a:noFill/>
            <a:ln w="25400" cap="flat" cmpd="sng">
              <a:solidFill>
                <a:schemeClr val="accent6">
                  <a:alpha val="64313"/>
                </a:schemeClr>
              </a:solidFill>
              <a:prstDash val="dash"/>
              <a:round/>
              <a:headEnd type="none" w="sm" len="sm"/>
              <a:tailEnd type="none" w="sm" len="sm"/>
            </a:ln>
          </p:spPr>
        </p:cxnSp>
        <p:cxnSp>
          <p:nvCxnSpPr>
            <p:cNvPr id="344" name="Google Shape;344;p17"/>
            <p:cNvCxnSpPr/>
            <p:nvPr/>
          </p:nvCxnSpPr>
          <p:spPr>
            <a:xfrm rot="10800000">
              <a:off x="2616489" y="4796479"/>
              <a:ext cx="674121" cy="0"/>
            </a:xfrm>
            <a:prstGeom prst="straightConnector1">
              <a:avLst/>
            </a:prstGeom>
            <a:noFill/>
            <a:ln w="44450" cap="flat" cmpd="sng">
              <a:solidFill>
                <a:schemeClr val="accent6"/>
              </a:solidFill>
              <a:prstDash val="solid"/>
              <a:round/>
              <a:headEnd type="none" w="sm" len="sm"/>
              <a:tailEnd type="none" w="sm" len="sm"/>
            </a:ln>
          </p:spPr>
        </p:cxnSp>
        <p:cxnSp>
          <p:nvCxnSpPr>
            <p:cNvPr id="345" name="Google Shape;345;p17"/>
            <p:cNvCxnSpPr/>
            <p:nvPr/>
          </p:nvCxnSpPr>
          <p:spPr>
            <a:xfrm>
              <a:off x="2616490" y="5073134"/>
              <a:ext cx="674120" cy="0"/>
            </a:xfrm>
            <a:prstGeom prst="straightConnector1">
              <a:avLst/>
            </a:prstGeom>
            <a:noFill/>
            <a:ln w="25400" cap="flat" cmpd="sng">
              <a:solidFill>
                <a:schemeClr val="accent6">
                  <a:alpha val="78431"/>
                </a:schemeClr>
              </a:solidFill>
              <a:prstDash val="dash"/>
              <a:round/>
              <a:headEnd type="none" w="sm" len="sm"/>
              <a:tailEnd type="none" w="sm" len="sm"/>
            </a:ln>
          </p:spPr>
        </p:cxnSp>
        <p:sp>
          <p:nvSpPr>
            <p:cNvPr id="346" name="Google Shape;346;p17"/>
            <p:cNvSpPr txBox="1"/>
            <p:nvPr/>
          </p:nvSpPr>
          <p:spPr>
            <a:xfrm>
              <a:off x="3429000" y="4611835"/>
              <a:ext cx="671979" cy="369292"/>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uses</a:t>
              </a:r>
              <a:endParaRPr sz="1050">
                <a:solidFill>
                  <a:srgbClr val="000000"/>
                </a:solidFill>
                <a:latin typeface="Arial"/>
                <a:ea typeface="Arial"/>
                <a:cs typeface="Arial"/>
                <a:sym typeface="Arial"/>
              </a:endParaRPr>
            </a:p>
          </p:txBody>
        </p:sp>
        <p:sp>
          <p:nvSpPr>
            <p:cNvPr id="347" name="Google Shape;347;p17"/>
            <p:cNvSpPr txBox="1"/>
            <p:nvPr/>
          </p:nvSpPr>
          <p:spPr>
            <a:xfrm>
              <a:off x="3429000" y="4888489"/>
              <a:ext cx="992579" cy="369292"/>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accent6"/>
                  </a:solidFill>
                  <a:latin typeface="Arial"/>
                  <a:ea typeface="Arial"/>
                  <a:cs typeface="Arial"/>
                  <a:sym typeface="Arial"/>
                </a:rPr>
                <a:t>optional</a:t>
              </a:r>
              <a:endParaRPr sz="1050">
                <a:solidFill>
                  <a:srgbClr val="000000"/>
                </a:solidFill>
                <a:latin typeface="Arial"/>
                <a:ea typeface="Arial"/>
                <a:cs typeface="Arial"/>
                <a:sym typeface="Arial"/>
              </a:endParaRPr>
            </a:p>
          </p:txBody>
        </p:sp>
      </p:grpSp>
      <p:sp>
        <p:nvSpPr>
          <p:cNvPr id="4" name="Title 2">
            <a:extLst>
              <a:ext uri="{FF2B5EF4-FFF2-40B4-BE49-F238E27FC236}">
                <a16:creationId xmlns:a16="http://schemas.microsoft.com/office/drawing/2014/main" id="{99B57D37-C8CD-1330-7C73-FC8E9BECE667}"/>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Support is flexible for applications and architectures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19"/>
          <p:cNvSpPr/>
          <p:nvPr/>
        </p:nvSpPr>
        <p:spPr>
          <a:xfrm>
            <a:off x="2057400" y="822960"/>
            <a:ext cx="1543050" cy="685800"/>
          </a:xfrm>
          <a:prstGeom prst="ellipse">
            <a:avLst/>
          </a:prstGeom>
          <a:solidFill>
            <a:schemeClr val="accent6"/>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GPU cores</a:t>
            </a:r>
            <a:endParaRPr sz="1050">
              <a:solidFill>
                <a:srgbClr val="000000"/>
              </a:solidFill>
              <a:latin typeface="Arial"/>
              <a:ea typeface="Arial"/>
              <a:cs typeface="Arial"/>
              <a:sym typeface="Arial"/>
            </a:endParaRPr>
          </a:p>
        </p:txBody>
      </p:sp>
      <p:sp>
        <p:nvSpPr>
          <p:cNvPr id="385" name="Google Shape;385;p19"/>
          <p:cNvSpPr/>
          <p:nvPr/>
        </p:nvSpPr>
        <p:spPr>
          <a:xfrm>
            <a:off x="4114799" y="822960"/>
            <a:ext cx="1543050" cy="685800"/>
          </a:xfrm>
          <a:prstGeom prst="rect">
            <a:avLst/>
          </a:prstGeom>
          <a:solidFill>
            <a:schemeClr val="accent6">
              <a:alpha val="92549"/>
            </a:schemeClr>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GPU</a:t>
            </a:r>
            <a:endParaRPr sz="1050">
              <a:solidFill>
                <a:srgbClr val="000000"/>
              </a:solidFill>
              <a:latin typeface="Arial"/>
              <a:ea typeface="Arial"/>
              <a:cs typeface="Arial"/>
              <a:sym typeface="Arial"/>
            </a:endParaRPr>
          </a:p>
          <a:p>
            <a:pPr algn="ctr">
              <a:buClr>
                <a:srgbClr val="000000"/>
              </a:buClr>
              <a:buSzPts val="2000"/>
            </a:pPr>
            <a:r>
              <a:rPr lang="en-US" sz="1500">
                <a:solidFill>
                  <a:schemeClr val="lt1"/>
                </a:solidFill>
                <a:latin typeface="Arial"/>
                <a:ea typeface="Arial"/>
                <a:cs typeface="Arial"/>
                <a:sym typeface="Arial"/>
              </a:rPr>
              <a:t>Memory</a:t>
            </a:r>
            <a:endParaRPr sz="1050">
              <a:solidFill>
                <a:srgbClr val="000000"/>
              </a:solidFill>
              <a:latin typeface="Arial"/>
              <a:ea typeface="Arial"/>
              <a:cs typeface="Arial"/>
              <a:sym typeface="Arial"/>
            </a:endParaRPr>
          </a:p>
        </p:txBody>
      </p:sp>
      <p:cxnSp>
        <p:nvCxnSpPr>
          <p:cNvPr id="386" name="Google Shape;386;p19"/>
          <p:cNvCxnSpPr/>
          <p:nvPr/>
        </p:nvCxnSpPr>
        <p:spPr>
          <a:xfrm>
            <a:off x="7017640" y="707378"/>
            <a:ext cx="29957" cy="253919"/>
          </a:xfrm>
          <a:prstGeom prst="straightConnector1">
            <a:avLst/>
          </a:prstGeom>
          <a:noFill/>
          <a:ln>
            <a:noFill/>
          </a:ln>
        </p:spPr>
      </p:cxnSp>
      <p:sp>
        <p:nvSpPr>
          <p:cNvPr id="387" name="Google Shape;387;p19"/>
          <p:cNvSpPr/>
          <p:nvPr/>
        </p:nvSpPr>
        <p:spPr>
          <a:xfrm>
            <a:off x="5747004" y="2743200"/>
            <a:ext cx="1543050" cy="685800"/>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CPU</a:t>
            </a:r>
            <a:endParaRPr sz="1050">
              <a:solidFill>
                <a:srgbClr val="000000"/>
              </a:solidFill>
              <a:latin typeface="Arial"/>
              <a:ea typeface="Arial"/>
              <a:cs typeface="Arial"/>
              <a:sym typeface="Arial"/>
            </a:endParaRPr>
          </a:p>
          <a:p>
            <a:pPr algn="ctr">
              <a:buClr>
                <a:srgbClr val="000000"/>
              </a:buClr>
              <a:buSzPts val="2000"/>
            </a:pPr>
            <a:r>
              <a:rPr lang="en-US" sz="1500">
                <a:solidFill>
                  <a:schemeClr val="lt1"/>
                </a:solidFill>
                <a:latin typeface="Arial"/>
                <a:ea typeface="Arial"/>
                <a:cs typeface="Arial"/>
                <a:sym typeface="Arial"/>
              </a:rPr>
              <a:t>Memory</a:t>
            </a:r>
            <a:endParaRPr sz="1050">
              <a:solidFill>
                <a:srgbClr val="000000"/>
              </a:solidFill>
              <a:latin typeface="Arial"/>
              <a:ea typeface="Arial"/>
              <a:cs typeface="Arial"/>
              <a:sym typeface="Arial"/>
            </a:endParaRPr>
          </a:p>
        </p:txBody>
      </p:sp>
      <p:sp>
        <p:nvSpPr>
          <p:cNvPr id="388" name="Google Shape;388;p19"/>
          <p:cNvSpPr/>
          <p:nvPr/>
        </p:nvSpPr>
        <p:spPr>
          <a:xfrm>
            <a:off x="3682746" y="3771901"/>
            <a:ext cx="865567" cy="805514"/>
          </a:xfrm>
          <a:prstGeom prst="ellipse">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CPU core</a:t>
            </a:r>
            <a:endParaRPr sz="1050">
              <a:solidFill>
                <a:srgbClr val="000000"/>
              </a:solidFill>
              <a:latin typeface="Arial"/>
              <a:ea typeface="Arial"/>
              <a:cs typeface="Arial"/>
              <a:sym typeface="Arial"/>
            </a:endParaRPr>
          </a:p>
        </p:txBody>
      </p:sp>
      <p:sp>
        <p:nvSpPr>
          <p:cNvPr id="389" name="Google Shape;389;p19"/>
          <p:cNvSpPr/>
          <p:nvPr/>
        </p:nvSpPr>
        <p:spPr>
          <a:xfrm>
            <a:off x="2057400" y="2743200"/>
            <a:ext cx="1543050" cy="685800"/>
          </a:xfrm>
          <a:prstGeom prst="rect">
            <a:avLst/>
          </a:prstGeom>
          <a:solidFill>
            <a:schemeClr val="accent4">
              <a:alpha val="92549"/>
            </a:schemeClr>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Stream queue</a:t>
            </a:r>
            <a:endParaRPr sz="1050">
              <a:solidFill>
                <a:srgbClr val="000000"/>
              </a:solidFill>
              <a:latin typeface="Arial"/>
              <a:ea typeface="Arial"/>
              <a:cs typeface="Arial"/>
              <a:sym typeface="Arial"/>
            </a:endParaRPr>
          </a:p>
        </p:txBody>
      </p:sp>
      <p:cxnSp>
        <p:nvCxnSpPr>
          <p:cNvPr id="390" name="Google Shape;390;p19"/>
          <p:cNvCxnSpPr>
            <a:stCxn id="389" idx="2"/>
            <a:endCxn id="388" idx="1"/>
          </p:cNvCxnSpPr>
          <p:nvPr/>
        </p:nvCxnSpPr>
        <p:spPr>
          <a:xfrm>
            <a:off x="2828925" y="3429000"/>
            <a:ext cx="980550" cy="460800"/>
          </a:xfrm>
          <a:prstGeom prst="straightConnector1">
            <a:avLst/>
          </a:prstGeom>
          <a:noFill/>
          <a:ln w="19050" cap="flat" cmpd="sng">
            <a:solidFill>
              <a:srgbClr val="7030A0"/>
            </a:solidFill>
            <a:prstDash val="dash"/>
            <a:round/>
            <a:headEnd type="stealth" w="med" len="med"/>
            <a:tailEnd type="stealth" w="med" len="med"/>
          </a:ln>
        </p:spPr>
      </p:cxnSp>
      <p:cxnSp>
        <p:nvCxnSpPr>
          <p:cNvPr id="391" name="Google Shape;391;p19"/>
          <p:cNvCxnSpPr>
            <a:stCxn id="387" idx="1"/>
            <a:endCxn id="388" idx="7"/>
          </p:cNvCxnSpPr>
          <p:nvPr/>
        </p:nvCxnSpPr>
        <p:spPr>
          <a:xfrm flipH="1">
            <a:off x="4421529" y="3086100"/>
            <a:ext cx="1325475" cy="803700"/>
          </a:xfrm>
          <a:prstGeom prst="straightConnector1">
            <a:avLst/>
          </a:prstGeom>
          <a:noFill/>
          <a:ln w="22225" cap="flat" cmpd="sng">
            <a:solidFill>
              <a:schemeClr val="accent1"/>
            </a:solidFill>
            <a:prstDash val="solid"/>
            <a:round/>
            <a:headEnd type="none" w="sm" len="sm"/>
            <a:tailEnd type="none" w="sm" len="sm"/>
          </a:ln>
        </p:spPr>
      </p:cxnSp>
      <p:cxnSp>
        <p:nvCxnSpPr>
          <p:cNvPr id="392" name="Google Shape;392;p19"/>
          <p:cNvCxnSpPr>
            <a:stCxn id="393" idx="3"/>
            <a:endCxn id="387" idx="0"/>
          </p:cNvCxnSpPr>
          <p:nvPr/>
        </p:nvCxnSpPr>
        <p:spPr>
          <a:xfrm>
            <a:off x="6373064" y="2230033"/>
            <a:ext cx="145575" cy="513225"/>
          </a:xfrm>
          <a:prstGeom prst="straightConnector1">
            <a:avLst/>
          </a:prstGeom>
          <a:noFill/>
          <a:ln w="15875" cap="flat" cmpd="sng">
            <a:solidFill>
              <a:schemeClr val="accent1"/>
            </a:solidFill>
            <a:prstDash val="solid"/>
            <a:round/>
            <a:headEnd type="none" w="sm" len="sm"/>
            <a:tailEnd type="none" w="sm" len="sm"/>
          </a:ln>
        </p:spPr>
      </p:cxnSp>
      <p:cxnSp>
        <p:nvCxnSpPr>
          <p:cNvPr id="394" name="Google Shape;394;p19"/>
          <p:cNvCxnSpPr>
            <a:stCxn id="384" idx="6"/>
            <a:endCxn id="385" idx="1"/>
          </p:cNvCxnSpPr>
          <p:nvPr/>
        </p:nvCxnSpPr>
        <p:spPr>
          <a:xfrm>
            <a:off x="3600450" y="1165860"/>
            <a:ext cx="514350" cy="0"/>
          </a:xfrm>
          <a:prstGeom prst="straightConnector1">
            <a:avLst/>
          </a:prstGeom>
          <a:noFill/>
          <a:ln w="25400" cap="flat" cmpd="sng">
            <a:solidFill>
              <a:schemeClr val="accent6"/>
            </a:solidFill>
            <a:prstDash val="solid"/>
            <a:round/>
            <a:headEnd type="none" w="sm" len="sm"/>
            <a:tailEnd type="none" w="sm" len="sm"/>
          </a:ln>
        </p:spPr>
      </p:cxnSp>
      <p:cxnSp>
        <p:nvCxnSpPr>
          <p:cNvPr id="395" name="Google Shape;395;p19"/>
          <p:cNvCxnSpPr>
            <a:stCxn id="389" idx="0"/>
            <a:endCxn id="384" idx="4"/>
          </p:cNvCxnSpPr>
          <p:nvPr/>
        </p:nvCxnSpPr>
        <p:spPr>
          <a:xfrm rot="10800000">
            <a:off x="2828925" y="1508850"/>
            <a:ext cx="0" cy="1234350"/>
          </a:xfrm>
          <a:prstGeom prst="straightConnector1">
            <a:avLst/>
          </a:prstGeom>
          <a:noFill/>
          <a:ln w="25400" cap="flat" cmpd="sng">
            <a:solidFill>
              <a:schemeClr val="accent4"/>
            </a:solidFill>
            <a:prstDash val="dash"/>
            <a:round/>
            <a:headEnd type="stealth" w="med" len="med"/>
            <a:tailEnd type="stealth" w="med" len="med"/>
          </a:ln>
        </p:spPr>
      </p:cxnSp>
      <p:cxnSp>
        <p:nvCxnSpPr>
          <p:cNvPr id="396" name="Google Shape;396;p19"/>
          <p:cNvCxnSpPr>
            <a:stCxn id="387" idx="0"/>
            <a:endCxn id="385" idx="2"/>
          </p:cNvCxnSpPr>
          <p:nvPr/>
        </p:nvCxnSpPr>
        <p:spPr>
          <a:xfrm rot="10800000">
            <a:off x="4886379" y="1508850"/>
            <a:ext cx="1632150" cy="1234350"/>
          </a:xfrm>
          <a:prstGeom prst="straightConnector1">
            <a:avLst/>
          </a:prstGeom>
          <a:noFill/>
          <a:ln w="15875" cap="flat" cmpd="sng">
            <a:solidFill>
              <a:srgbClr val="3C4178"/>
            </a:solidFill>
            <a:prstDash val="solid"/>
            <a:round/>
            <a:headEnd type="none" w="sm" len="sm"/>
            <a:tailEnd type="none" w="sm" len="sm"/>
          </a:ln>
        </p:spPr>
      </p:cxnSp>
      <p:sp>
        <p:nvSpPr>
          <p:cNvPr id="397" name="Google Shape;397;p19"/>
          <p:cNvSpPr txBox="1"/>
          <p:nvPr/>
        </p:nvSpPr>
        <p:spPr>
          <a:xfrm rot="-1860000" flipH="1">
            <a:off x="2898863" y="1832093"/>
            <a:ext cx="1889018" cy="276969"/>
          </a:xfrm>
          <a:prstGeom prst="rect">
            <a:avLst/>
          </a:prstGeom>
          <a:noFill/>
          <a:ln>
            <a:noFill/>
          </a:ln>
        </p:spPr>
        <p:txBody>
          <a:bodyPr spcFirstLastPara="1" wrap="square" lIns="68569" tIns="34275" rIns="68569" bIns="34275" anchor="t" anchorCtr="0">
            <a:spAutoFit/>
          </a:bodyPr>
          <a:lstStyle/>
          <a:p>
            <a:pPr algn="ctr">
              <a:buClr>
                <a:srgbClr val="000000"/>
              </a:buClr>
              <a:buSzPts val="1800"/>
            </a:pPr>
            <a:r>
              <a:rPr lang="en-US" sz="1350" dirty="0">
                <a:solidFill>
                  <a:schemeClr val="accent4"/>
                </a:solidFill>
                <a:latin typeface="Arial"/>
                <a:ea typeface="Arial"/>
                <a:cs typeface="Arial"/>
                <a:sym typeface="Arial"/>
              </a:rPr>
              <a:t>Data transfer control</a:t>
            </a:r>
            <a:endParaRPr sz="1050" dirty="0">
              <a:solidFill>
                <a:srgbClr val="000000"/>
              </a:solidFill>
              <a:latin typeface="Arial"/>
              <a:ea typeface="Arial"/>
              <a:cs typeface="Arial"/>
              <a:sym typeface="Arial"/>
            </a:endParaRPr>
          </a:p>
        </p:txBody>
      </p:sp>
      <p:sp>
        <p:nvSpPr>
          <p:cNvPr id="398" name="Google Shape;398;p19"/>
          <p:cNvSpPr txBox="1"/>
          <p:nvPr/>
        </p:nvSpPr>
        <p:spPr>
          <a:xfrm rot="-5400000" flipH="1">
            <a:off x="2074852" y="1992663"/>
            <a:ext cx="1227380"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a:solidFill>
                  <a:schemeClr val="accent4"/>
                </a:solidFill>
                <a:latin typeface="Arial"/>
                <a:ea typeface="Arial"/>
                <a:cs typeface="Arial"/>
                <a:sym typeface="Arial"/>
              </a:rPr>
              <a:t>Kernel control</a:t>
            </a:r>
            <a:endParaRPr sz="1050">
              <a:solidFill>
                <a:srgbClr val="000000"/>
              </a:solidFill>
              <a:latin typeface="Arial"/>
              <a:ea typeface="Arial"/>
              <a:cs typeface="Arial"/>
              <a:sym typeface="Arial"/>
            </a:endParaRPr>
          </a:p>
        </p:txBody>
      </p:sp>
      <p:sp>
        <p:nvSpPr>
          <p:cNvPr id="399" name="Google Shape;399;p19"/>
          <p:cNvSpPr txBox="1"/>
          <p:nvPr/>
        </p:nvSpPr>
        <p:spPr>
          <a:xfrm rot="-2640000" flipH="1">
            <a:off x="4438370" y="2573602"/>
            <a:ext cx="1091024"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a:solidFill>
                  <a:schemeClr val="dk1"/>
                </a:solidFill>
                <a:latin typeface="Arial"/>
                <a:ea typeface="Arial"/>
                <a:cs typeface="Arial"/>
                <a:sym typeface="Arial"/>
              </a:rPr>
              <a:t>MPI control</a:t>
            </a:r>
            <a:endParaRPr sz="1050">
              <a:solidFill>
                <a:srgbClr val="000000"/>
              </a:solidFill>
              <a:latin typeface="Arial"/>
              <a:ea typeface="Arial"/>
              <a:cs typeface="Arial"/>
              <a:sym typeface="Arial"/>
            </a:endParaRPr>
          </a:p>
        </p:txBody>
      </p:sp>
      <p:cxnSp>
        <p:nvCxnSpPr>
          <p:cNvPr id="400" name="Google Shape;400;p19"/>
          <p:cNvCxnSpPr>
            <a:stCxn id="389" idx="0"/>
            <a:endCxn id="385" idx="2"/>
          </p:cNvCxnSpPr>
          <p:nvPr/>
        </p:nvCxnSpPr>
        <p:spPr>
          <a:xfrm rot="10800000" flipH="1">
            <a:off x="2828925" y="1508850"/>
            <a:ext cx="2057400" cy="1234350"/>
          </a:xfrm>
          <a:prstGeom prst="straightConnector1">
            <a:avLst/>
          </a:prstGeom>
          <a:noFill/>
          <a:ln w="25400" cap="flat" cmpd="sng">
            <a:solidFill>
              <a:schemeClr val="accent4"/>
            </a:solidFill>
            <a:prstDash val="dash"/>
            <a:round/>
            <a:headEnd type="none" w="sm" len="sm"/>
            <a:tailEnd type="stealth" w="med" len="med"/>
          </a:ln>
        </p:spPr>
      </p:cxnSp>
      <p:cxnSp>
        <p:nvCxnSpPr>
          <p:cNvPr id="401" name="Google Shape;401;p19"/>
          <p:cNvCxnSpPr>
            <a:stCxn id="388" idx="0"/>
            <a:endCxn id="393" idx="5"/>
          </p:cNvCxnSpPr>
          <p:nvPr/>
        </p:nvCxnSpPr>
        <p:spPr>
          <a:xfrm rot="10800000" flipH="1">
            <a:off x="4115530" y="1745100"/>
            <a:ext cx="2056725" cy="2026800"/>
          </a:xfrm>
          <a:prstGeom prst="straightConnector1">
            <a:avLst/>
          </a:prstGeom>
          <a:noFill/>
          <a:ln w="25400" cap="flat" cmpd="sng">
            <a:solidFill>
              <a:schemeClr val="dk1"/>
            </a:solidFill>
            <a:prstDash val="dashDot"/>
            <a:round/>
            <a:headEnd type="stealth" w="med" len="med"/>
            <a:tailEnd type="stealth" w="med" len="med"/>
          </a:ln>
        </p:spPr>
      </p:cxnSp>
      <p:cxnSp>
        <p:nvCxnSpPr>
          <p:cNvPr id="402" name="Google Shape;402;p19"/>
          <p:cNvCxnSpPr>
            <a:stCxn id="388" idx="0"/>
            <a:endCxn id="393" idx="3"/>
          </p:cNvCxnSpPr>
          <p:nvPr/>
        </p:nvCxnSpPr>
        <p:spPr>
          <a:xfrm rot="10800000" flipH="1">
            <a:off x="4115530" y="2229975"/>
            <a:ext cx="2257425" cy="1541925"/>
          </a:xfrm>
          <a:prstGeom prst="straightConnector1">
            <a:avLst/>
          </a:prstGeom>
          <a:noFill/>
          <a:ln w="25400" cap="flat" cmpd="sng">
            <a:solidFill>
              <a:schemeClr val="dk1"/>
            </a:solidFill>
            <a:prstDash val="dashDot"/>
            <a:round/>
            <a:headEnd type="stealth" w="med" len="med"/>
            <a:tailEnd type="stealth" w="med" len="med"/>
          </a:ln>
        </p:spPr>
      </p:cxnSp>
      <p:sp>
        <p:nvSpPr>
          <p:cNvPr id="393" name="Google Shape;393;p19"/>
          <p:cNvSpPr/>
          <p:nvPr/>
        </p:nvSpPr>
        <p:spPr>
          <a:xfrm>
            <a:off x="6172200" y="1544233"/>
            <a:ext cx="685800" cy="685800"/>
          </a:xfrm>
          <a:prstGeom prst="octagon">
            <a:avLst>
              <a:gd name="adj" fmla="val 29289"/>
            </a:avLst>
          </a:prstGeom>
          <a:solidFill>
            <a:schemeClr val="accent5"/>
          </a:solidFill>
          <a:ln>
            <a:noFill/>
          </a:ln>
        </p:spPr>
        <p:txBody>
          <a:bodyPr spcFirstLastPara="1" wrap="square" lIns="68569" tIns="34275" rIns="68569" bIns="34275" anchor="ctr" anchorCtr="0">
            <a:noAutofit/>
          </a:bodyPr>
          <a:lstStyle/>
          <a:p>
            <a:pPr algn="ctr">
              <a:buClr>
                <a:srgbClr val="000000"/>
              </a:buClr>
              <a:buSzPts val="2000"/>
            </a:pPr>
            <a:r>
              <a:rPr lang="en-US" sz="1500">
                <a:solidFill>
                  <a:schemeClr val="lt1"/>
                </a:solidFill>
                <a:latin typeface="Arial"/>
                <a:ea typeface="Arial"/>
                <a:cs typeface="Arial"/>
                <a:sym typeface="Arial"/>
              </a:rPr>
              <a:t>NIC</a:t>
            </a:r>
            <a:endParaRPr sz="1050">
              <a:solidFill>
                <a:srgbClr val="000000"/>
              </a:solidFill>
              <a:latin typeface="Arial"/>
              <a:ea typeface="Arial"/>
              <a:cs typeface="Arial"/>
              <a:sym typeface="Arial"/>
            </a:endParaRPr>
          </a:p>
        </p:txBody>
      </p:sp>
      <p:cxnSp>
        <p:nvCxnSpPr>
          <p:cNvPr id="403" name="Google Shape;403;p19"/>
          <p:cNvCxnSpPr>
            <a:stCxn id="385" idx="2"/>
            <a:endCxn id="393" idx="5"/>
          </p:cNvCxnSpPr>
          <p:nvPr/>
        </p:nvCxnSpPr>
        <p:spPr>
          <a:xfrm>
            <a:off x="4886324" y="1508760"/>
            <a:ext cx="1285875" cy="236250"/>
          </a:xfrm>
          <a:prstGeom prst="straightConnector1">
            <a:avLst/>
          </a:prstGeom>
          <a:noFill/>
          <a:ln w="15875" cap="flat" cmpd="sng">
            <a:solidFill>
              <a:schemeClr val="accent6"/>
            </a:solidFill>
            <a:prstDash val="solid"/>
            <a:round/>
            <a:headEnd type="none" w="sm" len="sm"/>
            <a:tailEnd type="none" w="sm" len="sm"/>
          </a:ln>
        </p:spPr>
      </p:cxnSp>
      <p:cxnSp>
        <p:nvCxnSpPr>
          <p:cNvPr id="404" name="Google Shape;404;p19"/>
          <p:cNvCxnSpPr>
            <a:stCxn id="405" idx="1"/>
          </p:cNvCxnSpPr>
          <p:nvPr/>
        </p:nvCxnSpPr>
        <p:spPr>
          <a:xfrm flipH="1" flipV="1">
            <a:off x="6038456" y="480603"/>
            <a:ext cx="901575" cy="1"/>
          </a:xfrm>
          <a:prstGeom prst="straightConnector1">
            <a:avLst/>
          </a:prstGeom>
          <a:noFill/>
          <a:ln w="22225" cap="flat" cmpd="sng">
            <a:solidFill>
              <a:schemeClr val="accent1"/>
            </a:solidFill>
            <a:prstDash val="solid"/>
            <a:round/>
            <a:headEnd type="none" w="sm" len="sm"/>
            <a:tailEnd type="none" w="sm" len="sm"/>
          </a:ln>
        </p:spPr>
      </p:cxnSp>
      <p:sp>
        <p:nvSpPr>
          <p:cNvPr id="405" name="Google Shape;405;p19"/>
          <p:cNvSpPr txBox="1"/>
          <p:nvPr/>
        </p:nvSpPr>
        <p:spPr>
          <a:xfrm>
            <a:off x="6940031" y="342119"/>
            <a:ext cx="1158009"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dk1"/>
                </a:solidFill>
                <a:latin typeface="Arial"/>
                <a:ea typeface="Arial"/>
                <a:cs typeface="Arial"/>
                <a:sym typeface="Arial"/>
              </a:rPr>
              <a:t>Data channel</a:t>
            </a:r>
            <a:endParaRPr sz="1050">
              <a:solidFill>
                <a:srgbClr val="000000"/>
              </a:solidFill>
              <a:latin typeface="Arial"/>
              <a:ea typeface="Arial"/>
              <a:cs typeface="Arial"/>
              <a:sym typeface="Arial"/>
            </a:endParaRPr>
          </a:p>
        </p:txBody>
      </p:sp>
      <p:cxnSp>
        <p:nvCxnSpPr>
          <p:cNvPr id="406" name="Google Shape;406;p19"/>
          <p:cNvCxnSpPr>
            <a:endCxn id="407" idx="1"/>
          </p:cNvCxnSpPr>
          <p:nvPr/>
        </p:nvCxnSpPr>
        <p:spPr>
          <a:xfrm flipV="1">
            <a:off x="6038456" y="757603"/>
            <a:ext cx="901576" cy="14174"/>
          </a:xfrm>
          <a:prstGeom prst="straightConnector1">
            <a:avLst/>
          </a:prstGeom>
          <a:noFill/>
          <a:ln w="25400" cap="flat" cmpd="sng">
            <a:solidFill>
              <a:schemeClr val="accent4"/>
            </a:solidFill>
            <a:prstDash val="dash"/>
            <a:round/>
            <a:headEnd type="stealth" w="med" len="med"/>
            <a:tailEnd type="triangle" w="med" len="med"/>
          </a:ln>
        </p:spPr>
      </p:cxnSp>
      <p:sp>
        <p:nvSpPr>
          <p:cNvPr id="407" name="Google Shape;407;p19"/>
          <p:cNvSpPr txBox="1"/>
          <p:nvPr/>
        </p:nvSpPr>
        <p:spPr>
          <a:xfrm>
            <a:off x="6940032" y="619118"/>
            <a:ext cx="1590820" cy="276969"/>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350">
                <a:solidFill>
                  <a:schemeClr val="dk1"/>
                </a:solidFill>
                <a:latin typeface="Arial"/>
                <a:ea typeface="Arial"/>
                <a:cs typeface="Arial"/>
                <a:sym typeface="Arial"/>
              </a:rPr>
              <a:t>Instruction channel</a:t>
            </a:r>
            <a:endParaRPr sz="1050">
              <a:solidFill>
                <a:srgbClr val="000000"/>
              </a:solidFill>
              <a:latin typeface="Arial"/>
              <a:ea typeface="Arial"/>
              <a:cs typeface="Arial"/>
              <a:sym typeface="Arial"/>
            </a:endParaRPr>
          </a:p>
        </p:txBody>
      </p:sp>
      <p:sp>
        <p:nvSpPr>
          <p:cNvPr id="408" name="Google Shape;408;p19"/>
          <p:cNvSpPr txBox="1"/>
          <p:nvPr/>
        </p:nvSpPr>
        <p:spPr>
          <a:xfrm>
            <a:off x="3508331" y="4590099"/>
            <a:ext cx="1212936"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dirty="0">
                <a:solidFill>
                  <a:schemeClr val="accent1"/>
                </a:solidFill>
                <a:latin typeface="Arial"/>
                <a:ea typeface="Arial"/>
                <a:cs typeface="Arial"/>
                <a:sym typeface="Arial"/>
              </a:rPr>
              <a:t>Full utilization</a:t>
            </a:r>
            <a:endParaRPr sz="1050" dirty="0">
              <a:solidFill>
                <a:srgbClr val="000000"/>
              </a:solidFill>
              <a:latin typeface="Arial"/>
              <a:ea typeface="Arial"/>
              <a:cs typeface="Arial"/>
              <a:sym typeface="Arial"/>
            </a:endParaRPr>
          </a:p>
        </p:txBody>
      </p:sp>
      <p:cxnSp>
        <p:nvCxnSpPr>
          <p:cNvPr id="409" name="Google Shape;409;p19"/>
          <p:cNvCxnSpPr>
            <a:stCxn id="393" idx="5"/>
            <a:endCxn id="389" idx="0"/>
          </p:cNvCxnSpPr>
          <p:nvPr/>
        </p:nvCxnSpPr>
        <p:spPr>
          <a:xfrm flipH="1">
            <a:off x="2828925" y="1745097"/>
            <a:ext cx="3343275" cy="998100"/>
          </a:xfrm>
          <a:prstGeom prst="straightConnector1">
            <a:avLst/>
          </a:prstGeom>
          <a:noFill/>
          <a:ln w="19050" cap="flat" cmpd="sng">
            <a:solidFill>
              <a:schemeClr val="accent1"/>
            </a:solidFill>
            <a:prstDash val="solid"/>
            <a:round/>
            <a:headEnd type="stealth" w="med" len="med"/>
            <a:tailEnd type="stealth" w="med" len="med"/>
          </a:ln>
        </p:spPr>
      </p:cxnSp>
      <p:sp>
        <p:nvSpPr>
          <p:cNvPr id="410" name="Google Shape;410;p19"/>
          <p:cNvSpPr txBox="1"/>
          <p:nvPr/>
        </p:nvSpPr>
        <p:spPr>
          <a:xfrm rot="2220000">
            <a:off x="5200978" y="1873714"/>
            <a:ext cx="1119537" cy="276969"/>
          </a:xfrm>
          <a:prstGeom prst="rect">
            <a:avLst/>
          </a:prstGeom>
          <a:noFill/>
          <a:ln>
            <a:noFill/>
          </a:ln>
        </p:spPr>
        <p:txBody>
          <a:bodyPr spcFirstLastPara="1" wrap="square" lIns="68569" tIns="34275" rIns="68569" bIns="34275" anchor="ctr" anchorCtr="1">
            <a:spAutoFit/>
          </a:bodyPr>
          <a:lstStyle/>
          <a:p>
            <a:pPr algn="ctr">
              <a:buClr>
                <a:srgbClr val="000000"/>
              </a:buClr>
              <a:buSzPts val="1800"/>
            </a:pPr>
            <a:r>
              <a:rPr lang="en-US" sz="1350">
                <a:solidFill>
                  <a:schemeClr val="accent6"/>
                </a:solidFill>
                <a:latin typeface="Arial"/>
                <a:ea typeface="Arial"/>
                <a:cs typeface="Arial"/>
                <a:sym typeface="Arial"/>
              </a:rPr>
              <a:t>CPU to GPU</a:t>
            </a:r>
            <a:endParaRPr sz="1050">
              <a:solidFill>
                <a:srgbClr val="000000"/>
              </a:solidFill>
              <a:latin typeface="Arial"/>
              <a:ea typeface="Arial"/>
              <a:cs typeface="Arial"/>
              <a:sym typeface="Arial"/>
            </a:endParaRPr>
          </a:p>
        </p:txBody>
      </p:sp>
      <p:sp>
        <p:nvSpPr>
          <p:cNvPr id="411" name="Google Shape;411;p19"/>
          <p:cNvSpPr txBox="1"/>
          <p:nvPr/>
        </p:nvSpPr>
        <p:spPr>
          <a:xfrm>
            <a:off x="5657849" y="3531870"/>
            <a:ext cx="1645920" cy="1315715"/>
          </a:xfrm>
          <a:prstGeom prst="rect">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pPr algn="ctr">
              <a:buClr>
                <a:srgbClr val="000000"/>
              </a:buClr>
              <a:buSzPts val="1800"/>
            </a:pPr>
            <a:r>
              <a:rPr lang="en-US" sz="1350">
                <a:solidFill>
                  <a:schemeClr val="dk1"/>
                </a:solidFill>
                <a:latin typeface="Arial"/>
                <a:ea typeface="Arial"/>
                <a:cs typeface="Arial"/>
                <a:sym typeface="Arial"/>
              </a:rPr>
              <a:t>Code management</a:t>
            </a:r>
            <a:endParaRPr sz="1050">
              <a:solidFill>
                <a:srgbClr val="000000"/>
              </a:solidFill>
              <a:latin typeface="Arial"/>
              <a:ea typeface="Arial"/>
              <a:cs typeface="Arial"/>
              <a:sym typeface="Arial"/>
            </a:endParaRPr>
          </a:p>
          <a:p>
            <a:pPr algn="ctr">
              <a:buClr>
                <a:srgbClr val="000000"/>
              </a:buClr>
              <a:buSzPts val="1800"/>
            </a:pPr>
            <a:endParaRPr sz="1350">
              <a:solidFill>
                <a:schemeClr val="dk1"/>
              </a:solidFill>
              <a:latin typeface="Arial"/>
              <a:ea typeface="Arial"/>
              <a:cs typeface="Arial"/>
              <a:sym typeface="Arial"/>
            </a:endParaRPr>
          </a:p>
          <a:p>
            <a:pPr algn="ctr">
              <a:buClr>
                <a:srgbClr val="000000"/>
              </a:buClr>
              <a:buSzPts val="1800"/>
            </a:pPr>
            <a:r>
              <a:rPr lang="en-US" sz="1350">
                <a:solidFill>
                  <a:schemeClr val="dk2"/>
                </a:solidFill>
                <a:latin typeface="Arial"/>
                <a:ea typeface="Arial"/>
                <a:cs typeface="Arial"/>
                <a:sym typeface="Arial"/>
              </a:rPr>
              <a:t>Memory types</a:t>
            </a:r>
            <a:endParaRPr sz="1050">
              <a:solidFill>
                <a:srgbClr val="000000"/>
              </a:solidFill>
              <a:latin typeface="Arial"/>
              <a:ea typeface="Arial"/>
              <a:cs typeface="Arial"/>
              <a:sym typeface="Arial"/>
            </a:endParaRPr>
          </a:p>
          <a:p>
            <a:pPr algn="ctr">
              <a:buClr>
                <a:srgbClr val="000000"/>
              </a:buClr>
              <a:buSzPts val="1800"/>
            </a:pPr>
            <a:r>
              <a:rPr lang="en-US" sz="1350">
                <a:solidFill>
                  <a:schemeClr val="dk2"/>
                </a:solidFill>
                <a:latin typeface="Arial"/>
                <a:ea typeface="Arial"/>
                <a:cs typeface="Arial"/>
                <a:sym typeface="Arial"/>
              </a:rPr>
              <a:t>Precisions</a:t>
            </a:r>
            <a:endParaRPr sz="1050">
              <a:solidFill>
                <a:srgbClr val="000000"/>
              </a:solidFill>
              <a:latin typeface="Arial"/>
              <a:ea typeface="Arial"/>
              <a:cs typeface="Arial"/>
              <a:sym typeface="Arial"/>
            </a:endParaRPr>
          </a:p>
          <a:p>
            <a:pPr algn="ctr">
              <a:buClr>
                <a:srgbClr val="000000"/>
              </a:buClr>
              <a:buSzPts val="1800"/>
            </a:pPr>
            <a:r>
              <a:rPr lang="en-US" sz="1350">
                <a:solidFill>
                  <a:schemeClr val="dk2"/>
                </a:solidFill>
                <a:latin typeface="Arial"/>
                <a:ea typeface="Arial"/>
                <a:cs typeface="Arial"/>
                <a:sym typeface="Arial"/>
              </a:rPr>
              <a:t>Streams</a:t>
            </a:r>
            <a:endParaRPr sz="1050">
              <a:solidFill>
                <a:srgbClr val="000000"/>
              </a:solidFill>
              <a:latin typeface="Arial"/>
              <a:ea typeface="Arial"/>
              <a:cs typeface="Arial"/>
              <a:sym typeface="Arial"/>
            </a:endParaRPr>
          </a:p>
          <a:p>
            <a:pPr algn="ctr">
              <a:buClr>
                <a:srgbClr val="000000"/>
              </a:buClr>
              <a:buSzPts val="1800"/>
            </a:pPr>
            <a:r>
              <a:rPr lang="en-US" sz="1350">
                <a:solidFill>
                  <a:schemeClr val="accent6"/>
                </a:solidFill>
                <a:latin typeface="Arial"/>
                <a:ea typeface="Arial"/>
                <a:cs typeface="Arial"/>
                <a:sym typeface="Arial"/>
              </a:rPr>
              <a:t>CPU to GPU status</a:t>
            </a:r>
            <a:endParaRPr sz="1050">
              <a:solidFill>
                <a:srgbClr val="000000"/>
              </a:solidFill>
              <a:latin typeface="Arial"/>
              <a:ea typeface="Arial"/>
              <a:cs typeface="Arial"/>
              <a:sym typeface="Arial"/>
            </a:endParaRPr>
          </a:p>
        </p:txBody>
      </p:sp>
      <p:sp>
        <p:nvSpPr>
          <p:cNvPr id="412" name="Google Shape;412;p19"/>
          <p:cNvSpPr txBox="1"/>
          <p:nvPr/>
        </p:nvSpPr>
        <p:spPr>
          <a:xfrm rot="1500000" flipH="1">
            <a:off x="2602349" y="3627828"/>
            <a:ext cx="1209174"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a:solidFill>
                  <a:srgbClr val="7030A0"/>
                </a:solidFill>
                <a:latin typeface="Arial"/>
                <a:ea typeface="Arial"/>
                <a:cs typeface="Arial"/>
                <a:sym typeface="Arial"/>
              </a:rPr>
              <a:t>Kernel launch</a:t>
            </a:r>
            <a:endParaRPr sz="1050">
              <a:solidFill>
                <a:srgbClr val="000000"/>
              </a:solidFill>
              <a:latin typeface="Arial"/>
              <a:ea typeface="Arial"/>
              <a:cs typeface="Arial"/>
              <a:sym typeface="Arial"/>
            </a:endParaRPr>
          </a:p>
        </p:txBody>
      </p:sp>
      <p:sp>
        <p:nvSpPr>
          <p:cNvPr id="413" name="Google Shape;413;p19"/>
          <p:cNvSpPr txBox="1"/>
          <p:nvPr/>
        </p:nvSpPr>
        <p:spPr>
          <a:xfrm>
            <a:off x="2201830" y="328546"/>
            <a:ext cx="1254190" cy="484718"/>
          </a:xfrm>
          <a:prstGeom prst="rect">
            <a:avLst/>
          </a:prstGeom>
          <a:noFill/>
          <a:ln>
            <a:noFill/>
          </a:ln>
        </p:spPr>
        <p:txBody>
          <a:bodyPr spcFirstLastPara="1" wrap="square" lIns="68569" tIns="34275" rIns="68569" bIns="34275" anchor="t" anchorCtr="0">
            <a:spAutoFit/>
          </a:bodyPr>
          <a:lstStyle/>
          <a:p>
            <a:pPr algn="ctr">
              <a:buClr>
                <a:srgbClr val="000000"/>
              </a:buClr>
              <a:buSzPts val="1800"/>
            </a:pPr>
            <a:r>
              <a:rPr lang="en-US" sz="1350">
                <a:solidFill>
                  <a:schemeClr val="accent6"/>
                </a:solidFill>
                <a:latin typeface="Arial"/>
                <a:ea typeface="Arial"/>
                <a:cs typeface="Arial"/>
                <a:sym typeface="Arial"/>
              </a:rPr>
              <a:t>Full utilization</a:t>
            </a:r>
            <a:endParaRPr sz="1050">
              <a:solidFill>
                <a:srgbClr val="000000"/>
              </a:solidFill>
              <a:latin typeface="Arial"/>
              <a:ea typeface="Arial"/>
              <a:cs typeface="Arial"/>
              <a:sym typeface="Arial"/>
            </a:endParaRPr>
          </a:p>
          <a:p>
            <a:pPr algn="ctr">
              <a:buClr>
                <a:srgbClr val="000000"/>
              </a:buClr>
              <a:buSzPts val="1800"/>
            </a:pPr>
            <a:r>
              <a:rPr lang="en-US" sz="1350">
                <a:solidFill>
                  <a:schemeClr val="accent6"/>
                </a:solidFill>
                <a:latin typeface="Arial"/>
                <a:ea typeface="Arial"/>
                <a:cs typeface="Arial"/>
                <a:sym typeface="Arial"/>
              </a:rPr>
              <a:t>Multi-precision</a:t>
            </a:r>
            <a:endParaRPr sz="1050">
              <a:solidFill>
                <a:srgbClr val="000000"/>
              </a:solidFill>
              <a:latin typeface="Arial"/>
              <a:ea typeface="Arial"/>
              <a:cs typeface="Arial"/>
              <a:sym typeface="Arial"/>
            </a:endParaRPr>
          </a:p>
        </p:txBody>
      </p:sp>
      <p:sp>
        <p:nvSpPr>
          <p:cNvPr id="414" name="Google Shape;414;p19"/>
          <p:cNvSpPr txBox="1"/>
          <p:nvPr/>
        </p:nvSpPr>
        <p:spPr>
          <a:xfrm rot="-957758">
            <a:off x="3511169" y="2001348"/>
            <a:ext cx="1941917"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en-US" sz="1350" dirty="0">
                <a:solidFill>
                  <a:schemeClr val="accent1"/>
                </a:solidFill>
                <a:latin typeface="Arial"/>
                <a:ea typeface="Arial"/>
                <a:cs typeface="Arial"/>
                <a:sym typeface="Arial"/>
              </a:rPr>
              <a:t>NVSHEM NIC control</a:t>
            </a:r>
            <a:endParaRPr sz="1050" dirty="0">
              <a:solidFill>
                <a:srgbClr val="000000"/>
              </a:solidFill>
              <a:latin typeface="Arial"/>
              <a:ea typeface="Arial"/>
              <a:cs typeface="Arial"/>
              <a:sym typeface="Arial"/>
            </a:endParaRPr>
          </a:p>
        </p:txBody>
      </p:sp>
      <p:cxnSp>
        <p:nvCxnSpPr>
          <p:cNvPr id="415" name="Google Shape;415;p19"/>
          <p:cNvCxnSpPr/>
          <p:nvPr/>
        </p:nvCxnSpPr>
        <p:spPr>
          <a:xfrm>
            <a:off x="5657850" y="3889865"/>
            <a:ext cx="1645920" cy="0"/>
          </a:xfrm>
          <a:prstGeom prst="straightConnector1">
            <a:avLst/>
          </a:prstGeom>
          <a:noFill/>
          <a:ln w="9525" cap="flat" cmpd="sng">
            <a:solidFill>
              <a:schemeClr val="accent1"/>
            </a:solidFill>
            <a:prstDash val="solid"/>
            <a:round/>
            <a:headEnd type="none" w="sm" len="sm"/>
            <a:tailEnd type="none" w="sm" len="sm"/>
          </a:ln>
        </p:spPr>
      </p:cxnSp>
      <p:sp>
        <p:nvSpPr>
          <p:cNvPr id="4" name="Title 2">
            <a:extLst>
              <a:ext uri="{FF2B5EF4-FFF2-40B4-BE49-F238E27FC236}">
                <a16:creationId xmlns:a16="http://schemas.microsoft.com/office/drawing/2014/main" id="{F0E9546A-230C-1C87-CD04-98179086A1EE}"/>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000" dirty="0"/>
              <a:t>challenges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8D0575-CA2D-F44D-A791-85D149E5649A}"/>
              </a:ext>
            </a:extLst>
          </p:cNvPr>
          <p:cNvSpPr>
            <a:spLocks noGrp="1"/>
          </p:cNvSpPr>
          <p:nvPr>
            <p:ph type="body" idx="1"/>
          </p:nvPr>
        </p:nvSpPr>
        <p:spPr>
          <a:xfrm>
            <a:off x="334328" y="842962"/>
            <a:ext cx="8743950" cy="3457575"/>
          </a:xfrm>
        </p:spPr>
        <p:txBody>
          <a:bodyPr numCol="2">
            <a:normAutofit fontScale="85000" lnSpcReduction="20000"/>
          </a:bodyPr>
          <a:lstStyle/>
          <a:p>
            <a:pPr marL="257175">
              <a:spcBef>
                <a:spcPts val="0"/>
              </a:spcBef>
              <a:buClr>
                <a:srgbClr val="000000"/>
              </a:buClr>
              <a:buSzPct val="100000"/>
            </a:pPr>
            <a:r>
              <a:rPr lang="en-US" sz="1200" dirty="0"/>
              <a:t>Portability for application codes</a:t>
            </a:r>
          </a:p>
          <a:p>
            <a:pPr marL="471488" lvl="1" indent="-214313">
              <a:buClr>
                <a:srgbClr val="000000"/>
              </a:buClr>
              <a:buSzPct val="100000"/>
            </a:pPr>
            <a:r>
              <a:rPr lang="en-US" sz="1200" dirty="0"/>
              <a:t>Separate numerical code for algorithmic implementation</a:t>
            </a:r>
          </a:p>
          <a:p>
            <a:pPr marL="471488" lvl="1" indent="-214313">
              <a:buClr>
                <a:srgbClr val="000000"/>
              </a:buClr>
              <a:buSzPct val="100000"/>
            </a:pPr>
            <a:r>
              <a:rPr lang="en-US" sz="1200" dirty="0"/>
              <a:t>Provide glue to connect to front end</a:t>
            </a:r>
          </a:p>
          <a:p>
            <a:pPr marL="471488" lvl="1" indent="-214313">
              <a:buClr>
                <a:srgbClr val="000000"/>
              </a:buClr>
              <a:buSzPct val="100000"/>
            </a:pPr>
            <a:r>
              <a:rPr lang="en-US" sz="1200" b="1" dirty="0"/>
              <a:t>Emphasis on </a:t>
            </a:r>
            <a:r>
              <a:rPr lang="en-US" sz="1200" b="1" dirty="0" err="1"/>
              <a:t>Kokkos</a:t>
            </a:r>
            <a:r>
              <a:rPr lang="en-US" sz="1200" b="1" dirty="0"/>
              <a:t> + </a:t>
            </a:r>
            <a:r>
              <a:rPr lang="en-US" sz="1200" b="1" dirty="0" err="1"/>
              <a:t>Kokkos</a:t>
            </a:r>
            <a:r>
              <a:rPr lang="en-US" sz="1200" b="1" dirty="0"/>
              <a:t> Kernels</a:t>
            </a:r>
          </a:p>
          <a:p>
            <a:pPr marL="257175">
              <a:buClr>
                <a:srgbClr val="000000"/>
              </a:buClr>
              <a:buSzPct val="100000"/>
            </a:pPr>
            <a:r>
              <a:rPr lang="en-US" sz="1200" dirty="0"/>
              <a:t>Algorithms for high-throughput systems</a:t>
            </a:r>
          </a:p>
          <a:p>
            <a:pPr marL="473202" lvl="1" indent="-212598">
              <a:buClr>
                <a:srgbClr val="000000"/>
              </a:buClr>
              <a:buSzPct val="100000"/>
            </a:pPr>
            <a:r>
              <a:rPr lang="en-US" sz="1200" b="1" dirty="0"/>
              <a:t>Matrix assembly on device (CUDA and </a:t>
            </a:r>
            <a:r>
              <a:rPr lang="en-US" sz="1200" b="1" dirty="0" err="1"/>
              <a:t>Kokkos</a:t>
            </a:r>
            <a:r>
              <a:rPr lang="en-US" sz="1200" b="1" dirty="0"/>
              <a:t>)</a:t>
            </a:r>
          </a:p>
          <a:p>
            <a:pPr marL="257175">
              <a:buClr>
                <a:srgbClr val="000000"/>
              </a:buClr>
              <a:buSzPct val="100000"/>
            </a:pPr>
            <a:r>
              <a:rPr lang="en-US" sz="1200" dirty="0"/>
              <a:t>Utilizing all CPU and GPU compute power</a:t>
            </a:r>
          </a:p>
          <a:p>
            <a:pPr marL="471488" lvl="1" indent="-214313">
              <a:buClr>
                <a:srgbClr val="000000"/>
              </a:buClr>
              <a:buSzPct val="100000"/>
            </a:pPr>
            <a:r>
              <a:rPr lang="en-US" sz="1200" dirty="0"/>
              <a:t>Outer loop fusion to reduce latencies</a:t>
            </a:r>
          </a:p>
          <a:p>
            <a:pPr marL="471488" lvl="1" indent="-214313">
              <a:buClr>
                <a:srgbClr val="000000"/>
              </a:buClr>
              <a:buSzPct val="100000"/>
            </a:pPr>
            <a:r>
              <a:rPr lang="en-US" sz="1200" dirty="0"/>
              <a:t>Move more computation to the GPU</a:t>
            </a:r>
          </a:p>
          <a:p>
            <a:pPr marL="471488" lvl="1" indent="-214313">
              <a:buClr>
                <a:srgbClr val="000000"/>
              </a:buClr>
              <a:buSzPct val="100000"/>
            </a:pPr>
            <a:r>
              <a:rPr lang="en-US" sz="1200" b="1" dirty="0"/>
              <a:t>Binding vectors and matrices to CPU</a:t>
            </a:r>
          </a:p>
          <a:p>
            <a:pPr marL="471488" lvl="1" indent="-214313">
              <a:buClr>
                <a:srgbClr val="000000"/>
              </a:buClr>
              <a:buSzPct val="100000"/>
            </a:pPr>
            <a:r>
              <a:rPr lang="en-US" sz="1200" b="1" dirty="0"/>
              <a:t>Async APIs </a:t>
            </a:r>
            <a:r>
              <a:rPr lang="en-US" sz="1200" dirty="0"/>
              <a:t>(in progress)</a:t>
            </a:r>
            <a:endParaRPr lang="en-US" sz="1200" b="1" dirty="0"/>
          </a:p>
          <a:p>
            <a:pPr marL="257175">
              <a:buClr>
                <a:srgbClr val="000000"/>
              </a:buClr>
              <a:buSzPct val="100000"/>
            </a:pPr>
            <a:r>
              <a:rPr lang="en-US" sz="1200" dirty="0"/>
              <a:t>Managing the kernel queue</a:t>
            </a:r>
          </a:p>
          <a:p>
            <a:pPr marL="471488" lvl="1" indent="-214313">
              <a:buClr>
                <a:srgbClr val="000000"/>
              </a:buClr>
              <a:buSzPct val="100000"/>
            </a:pPr>
            <a:r>
              <a:rPr lang="en-US" sz="1200" dirty="0"/>
              <a:t>NVSHMEM to eliminate MPI device synchronizations</a:t>
            </a:r>
          </a:p>
          <a:p>
            <a:pPr marL="257175">
              <a:buClr>
                <a:srgbClr val="000000"/>
              </a:buClr>
              <a:buSzPct val="100000"/>
            </a:pPr>
            <a:r>
              <a:rPr lang="en-US" sz="1200" dirty="0"/>
              <a:t>Network communication</a:t>
            </a:r>
          </a:p>
          <a:p>
            <a:pPr marL="471488" lvl="1" indent="-214313">
              <a:buClr>
                <a:srgbClr val="000000"/>
              </a:buClr>
              <a:buSzPct val="100000"/>
            </a:pPr>
            <a:r>
              <a:rPr lang="en-US" sz="1200" dirty="0"/>
              <a:t>Efficient communication using GPU-aware MPI</a:t>
            </a:r>
          </a:p>
          <a:p>
            <a:pPr marL="471488" lvl="1" indent="-214313">
              <a:buClr>
                <a:srgbClr val="000000"/>
              </a:buClr>
              <a:buSzPct val="100000"/>
            </a:pPr>
            <a:r>
              <a:rPr lang="en-US" sz="1200" dirty="0"/>
              <a:t>NVSHMEM to further improve communications</a:t>
            </a:r>
          </a:p>
          <a:p>
            <a:pPr marL="257175">
              <a:buClr>
                <a:srgbClr val="000000"/>
              </a:buClr>
              <a:buSzPct val="100000"/>
            </a:pPr>
            <a:r>
              <a:rPr lang="en-US" sz="1200" dirty="0"/>
              <a:t>Oversubscription</a:t>
            </a:r>
          </a:p>
          <a:p>
            <a:pPr marL="471488" lvl="1" indent="-214313">
              <a:buClr>
                <a:srgbClr val="000000"/>
              </a:buClr>
              <a:buSzPct val="100000"/>
            </a:pPr>
            <a:r>
              <a:rPr lang="en-US" sz="1200" dirty="0"/>
              <a:t>Manage using an internal MPI communicator</a:t>
            </a:r>
          </a:p>
          <a:p>
            <a:pPr marL="257175">
              <a:buClr>
                <a:srgbClr val="000000"/>
              </a:buClr>
              <a:buSzPct val="100000"/>
            </a:pPr>
            <a:r>
              <a:rPr lang="en-US" sz="1200" dirty="0"/>
              <a:t>CPU-GPU communication time</a:t>
            </a:r>
          </a:p>
          <a:p>
            <a:pPr marL="471488" lvl="1" indent="-214313">
              <a:buClr>
                <a:srgbClr val="000000"/>
              </a:buClr>
              <a:buSzPct val="100000"/>
            </a:pPr>
            <a:r>
              <a:rPr lang="en-US" sz="1200" dirty="0"/>
              <a:t>Pinned (non-pageable) host memory to reduce CPU-GPU communication</a:t>
            </a:r>
          </a:p>
          <a:p>
            <a:pPr marL="471488" lvl="1" indent="-214313">
              <a:buClr>
                <a:srgbClr val="000000"/>
              </a:buClr>
              <a:buSzPct val="100000"/>
            </a:pPr>
            <a:r>
              <a:rPr lang="en-US" sz="1200" dirty="0"/>
              <a:t>Finer memory access routines to avoid unnecessary data movement</a:t>
            </a:r>
          </a:p>
          <a:p>
            <a:pPr marL="257175">
              <a:buClr>
                <a:srgbClr val="000000"/>
              </a:buClr>
              <a:buSzPct val="100000"/>
            </a:pPr>
            <a:r>
              <a:rPr lang="en-US" sz="1200" dirty="0"/>
              <a:t>Multiple memory types</a:t>
            </a:r>
          </a:p>
          <a:p>
            <a:pPr marL="471488" lvl="1" indent="-214313">
              <a:buClr>
                <a:srgbClr val="000000"/>
              </a:buClr>
              <a:buSzPct val="100000"/>
            </a:pPr>
            <a:r>
              <a:rPr lang="en-US" sz="1200" dirty="0"/>
              <a:t>Track the memory type during allocation</a:t>
            </a:r>
          </a:p>
          <a:p>
            <a:pPr marL="257175">
              <a:buClr>
                <a:srgbClr val="000000"/>
              </a:buClr>
              <a:buSzPct val="100000"/>
            </a:pPr>
            <a:r>
              <a:rPr lang="en-US" sz="1200" dirty="0"/>
              <a:t>Use of multiple streams from libraries</a:t>
            </a:r>
          </a:p>
          <a:p>
            <a:pPr marL="471488" lvl="1" indent="-214313">
              <a:buClr>
                <a:srgbClr val="000000"/>
              </a:buClr>
              <a:buSzPct val="100000"/>
            </a:pPr>
            <a:r>
              <a:rPr lang="en-US" sz="1200" dirty="0"/>
              <a:t>Store stream info at object and solver level</a:t>
            </a:r>
          </a:p>
          <a:p>
            <a:pPr marL="471488" lvl="1" indent="-214313">
              <a:buClr>
                <a:srgbClr val="000000"/>
              </a:buClr>
              <a:buSzPct val="100000"/>
            </a:pPr>
            <a:r>
              <a:rPr lang="en-US" sz="1200" b="1" dirty="0" err="1"/>
              <a:t>PetscDeviceContext</a:t>
            </a:r>
            <a:endParaRPr lang="en-US" sz="1200" dirty="0"/>
          </a:p>
          <a:p>
            <a:pPr marL="257175">
              <a:buClr>
                <a:srgbClr val="000000"/>
              </a:buClr>
              <a:buSzPct val="100000"/>
            </a:pPr>
            <a:r>
              <a:rPr lang="en-US" sz="1200" dirty="0"/>
              <a:t>Multi-precision on the GPU</a:t>
            </a:r>
          </a:p>
          <a:p>
            <a:pPr marL="471488" lvl="1" indent="-214313">
              <a:buClr>
                <a:srgbClr val="000000"/>
              </a:buClr>
              <a:buSzPct val="100000"/>
            </a:pPr>
            <a:r>
              <a:rPr lang="en-US" sz="1200" dirty="0"/>
              <a:t>Track requested precision and convert on the fly</a:t>
            </a:r>
          </a:p>
          <a:p>
            <a:pPr>
              <a:buSzPct val="100000"/>
            </a:pPr>
            <a:endParaRPr lang="en-US" sz="1200" dirty="0"/>
          </a:p>
        </p:txBody>
      </p:sp>
      <p:sp>
        <p:nvSpPr>
          <p:cNvPr id="6" name="Title 2">
            <a:extLst>
              <a:ext uri="{FF2B5EF4-FFF2-40B4-BE49-F238E27FC236}">
                <a16:creationId xmlns:a16="http://schemas.microsoft.com/office/drawing/2014/main" id="{55172F55-6CC6-733F-8A88-BFAB8961BA23}"/>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Challenges and responses</a:t>
            </a:r>
          </a:p>
        </p:txBody>
      </p:sp>
    </p:spTree>
    <p:extLst>
      <p:ext uri="{BB962C8B-B14F-4D97-AF65-F5344CB8AC3E}">
        <p14:creationId xmlns:p14="http://schemas.microsoft.com/office/powerpoint/2010/main" val="338956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1635-3501-4EBA-B3B0-33D9FD733261}"/>
              </a:ext>
            </a:extLst>
          </p:cNvPr>
          <p:cNvSpPr>
            <a:spLocks noGrp="1"/>
          </p:cNvSpPr>
          <p:nvPr>
            <p:ph type="title"/>
          </p:nvPr>
        </p:nvSpPr>
        <p:spPr/>
        <p:txBody>
          <a:bodyPr/>
          <a:lstStyle/>
          <a:p>
            <a:r>
              <a:rPr lang="en-US" dirty="0" err="1"/>
              <a:t>Scidac</a:t>
            </a:r>
            <a:r>
              <a:rPr lang="en-US" dirty="0"/>
              <a:t> Institutes</a:t>
            </a:r>
          </a:p>
        </p:txBody>
      </p:sp>
    </p:spTree>
    <p:extLst>
      <p:ext uri="{BB962C8B-B14F-4D97-AF65-F5344CB8AC3E}">
        <p14:creationId xmlns:p14="http://schemas.microsoft.com/office/powerpoint/2010/main" val="3543161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21"/>
          <p:cNvSpPr txBox="1">
            <a:spLocks noGrp="1"/>
          </p:cNvSpPr>
          <p:nvPr>
            <p:ph type="body" idx="1"/>
          </p:nvPr>
        </p:nvSpPr>
        <p:spPr>
          <a:xfrm>
            <a:off x="334328" y="976235"/>
            <a:ext cx="8743950" cy="3457575"/>
          </a:xfrm>
          <a:prstGeom prst="rect">
            <a:avLst/>
          </a:prstGeom>
          <a:noFill/>
          <a:ln>
            <a:noFill/>
          </a:ln>
        </p:spPr>
        <p:txBody>
          <a:bodyPr spcFirstLastPara="1" vert="horz" wrap="square" lIns="68569" tIns="34275" rIns="68569" bIns="34275" rtlCol="0" anchor="t" anchorCtr="0">
            <a:noAutofit/>
          </a:bodyPr>
          <a:lstStyle/>
          <a:p>
            <a:pPr marL="171450" indent="-171450">
              <a:spcBef>
                <a:spcPts val="0"/>
              </a:spcBef>
              <a:buClr>
                <a:srgbClr val="000000"/>
              </a:buClr>
            </a:pPr>
            <a:r>
              <a:rPr lang="en-US" dirty="0"/>
              <a:t>AMD</a:t>
            </a:r>
            <a:endParaRPr dirty="0"/>
          </a:p>
          <a:p>
            <a:pPr marL="428625" lvl="1" indent="-171450">
              <a:buClr>
                <a:srgbClr val="000000"/>
              </a:buClr>
            </a:pPr>
            <a:r>
              <a:rPr lang="en-US" dirty="0" err="1"/>
              <a:t>rocBLAS</a:t>
            </a:r>
            <a:r>
              <a:rPr lang="en-US" dirty="0"/>
              <a:t> + </a:t>
            </a:r>
            <a:r>
              <a:rPr lang="en-US" dirty="0" err="1"/>
              <a:t>rocSparse</a:t>
            </a:r>
            <a:r>
              <a:rPr lang="en-US" dirty="0"/>
              <a:t> + HIP – good support</a:t>
            </a:r>
            <a:endParaRPr dirty="0"/>
          </a:p>
          <a:p>
            <a:pPr marL="428625" lvl="1" indent="-171450">
              <a:buClr>
                <a:srgbClr val="000000"/>
              </a:buClr>
            </a:pPr>
            <a:r>
              <a:rPr lang="en-US" dirty="0" err="1"/>
              <a:t>Kokkos</a:t>
            </a:r>
            <a:r>
              <a:rPr lang="en-US" dirty="0"/>
              <a:t> + </a:t>
            </a:r>
            <a:r>
              <a:rPr lang="en-US" dirty="0" err="1"/>
              <a:t>Kokkos</a:t>
            </a:r>
            <a:r>
              <a:rPr lang="en-US" dirty="0"/>
              <a:t> Kernels – good support</a:t>
            </a:r>
            <a:endParaRPr dirty="0"/>
          </a:p>
          <a:p>
            <a:pPr marL="171450" indent="-171450">
              <a:buClr>
                <a:srgbClr val="000000"/>
              </a:buClr>
            </a:pPr>
            <a:r>
              <a:rPr lang="en-US" dirty="0"/>
              <a:t>Intel</a:t>
            </a:r>
            <a:endParaRPr dirty="0"/>
          </a:p>
          <a:p>
            <a:pPr marL="428625" lvl="1" indent="-171450">
              <a:buClr>
                <a:srgbClr val="000000"/>
              </a:buClr>
            </a:pPr>
            <a:r>
              <a:rPr lang="en-US" dirty="0" err="1"/>
              <a:t>Kokkos</a:t>
            </a:r>
            <a:r>
              <a:rPr lang="en-US" dirty="0"/>
              <a:t> + </a:t>
            </a:r>
            <a:r>
              <a:rPr lang="en-US" dirty="0" err="1"/>
              <a:t>Kokkos</a:t>
            </a:r>
            <a:r>
              <a:rPr lang="en-US" dirty="0"/>
              <a:t> Kernels – good support</a:t>
            </a:r>
            <a:endParaRPr dirty="0"/>
          </a:p>
          <a:p>
            <a:pPr marL="428625" lvl="1" indent="-171450">
              <a:buClr>
                <a:srgbClr val="000000"/>
              </a:buClr>
            </a:pPr>
            <a:r>
              <a:rPr lang="en-US" dirty="0"/>
              <a:t>Eventual HIP + SYCL</a:t>
            </a:r>
            <a:endParaRPr dirty="0"/>
          </a:p>
          <a:p>
            <a:pPr marL="171450" indent="-171450">
              <a:buClr>
                <a:srgbClr val="000000"/>
              </a:buClr>
            </a:pPr>
            <a:r>
              <a:rPr lang="en-US" dirty="0"/>
              <a:t>NVIDIA</a:t>
            </a:r>
            <a:endParaRPr dirty="0"/>
          </a:p>
          <a:p>
            <a:pPr marL="428625" lvl="1" indent="-171450">
              <a:buClr>
                <a:srgbClr val="000000"/>
              </a:buClr>
            </a:pPr>
            <a:r>
              <a:rPr lang="en-US" dirty="0" err="1"/>
              <a:t>cuBLAS</a:t>
            </a:r>
            <a:r>
              <a:rPr lang="en-US" dirty="0"/>
              <a:t> + </a:t>
            </a:r>
            <a:r>
              <a:rPr lang="en-US" dirty="0" err="1"/>
              <a:t>cuSparse</a:t>
            </a:r>
            <a:r>
              <a:rPr lang="en-US" dirty="0"/>
              <a:t> + CUDA-12 – advanced support</a:t>
            </a:r>
            <a:endParaRPr dirty="0"/>
          </a:p>
          <a:p>
            <a:pPr marL="428625" lvl="1" indent="-171450">
              <a:buClr>
                <a:srgbClr val="000000"/>
              </a:buClr>
            </a:pPr>
            <a:r>
              <a:rPr lang="en-US" dirty="0" err="1"/>
              <a:t>Kokkos</a:t>
            </a:r>
            <a:r>
              <a:rPr lang="en-US" dirty="0"/>
              <a:t> + </a:t>
            </a:r>
            <a:r>
              <a:rPr lang="en-US" dirty="0" err="1"/>
              <a:t>Kokkos</a:t>
            </a:r>
            <a:r>
              <a:rPr lang="en-US" dirty="0"/>
              <a:t> Kernels – good support</a:t>
            </a:r>
            <a:endParaRPr dirty="0"/>
          </a:p>
          <a:p>
            <a:pPr marL="171450" indent="-171450">
              <a:buClr>
                <a:srgbClr val="000000"/>
              </a:buClr>
            </a:pPr>
            <a:r>
              <a:rPr lang="en-US" dirty="0"/>
              <a:t>Bare metal builds and smoke tests on AMD, Intel, and NVIDIA hardware</a:t>
            </a:r>
            <a:endParaRPr dirty="0"/>
          </a:p>
        </p:txBody>
      </p:sp>
      <p:sp>
        <p:nvSpPr>
          <p:cNvPr id="4" name="Title 2">
            <a:extLst>
              <a:ext uri="{FF2B5EF4-FFF2-40B4-BE49-F238E27FC236}">
                <a16:creationId xmlns:a16="http://schemas.microsoft.com/office/drawing/2014/main" id="{938928F2-B9D0-A277-C8D3-00895467B4BD}"/>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Status of </a:t>
            </a:r>
            <a:r>
              <a:rPr lang="en-US" sz="2400" dirty="0" err="1"/>
              <a:t>gpu</a:t>
            </a:r>
            <a:r>
              <a:rPr lang="en-US" sz="2400" dirty="0"/>
              <a:t> support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22"/>
          <p:cNvPicPr preferRelativeResize="0"/>
          <p:nvPr/>
        </p:nvPicPr>
        <p:blipFill rotWithShape="1">
          <a:blip r:embed="rId3">
            <a:alphaModFix/>
          </a:blip>
          <a:srcRect r="12183"/>
          <a:stretch/>
        </p:blipFill>
        <p:spPr>
          <a:xfrm>
            <a:off x="5083492" y="251359"/>
            <a:ext cx="4060508" cy="4640783"/>
          </a:xfrm>
          <a:prstGeom prst="rect">
            <a:avLst/>
          </a:prstGeom>
          <a:noFill/>
          <a:ln>
            <a:noFill/>
          </a:ln>
        </p:spPr>
      </p:pic>
      <p:sp>
        <p:nvSpPr>
          <p:cNvPr id="437" name="Google Shape;437;p22"/>
          <p:cNvSpPr txBox="1">
            <a:spLocks noGrp="1"/>
          </p:cNvSpPr>
          <p:nvPr>
            <p:ph type="body" idx="1"/>
          </p:nvPr>
        </p:nvSpPr>
        <p:spPr>
          <a:xfrm>
            <a:off x="357103" y="1225277"/>
            <a:ext cx="8743950" cy="3457575"/>
          </a:xfrm>
          <a:prstGeom prst="rect">
            <a:avLst/>
          </a:prstGeom>
          <a:noFill/>
          <a:ln>
            <a:noFill/>
          </a:ln>
        </p:spPr>
        <p:txBody>
          <a:bodyPr spcFirstLastPara="1" vert="horz" wrap="square" lIns="68569" tIns="34275" rIns="68569" bIns="34275" rtlCol="0" anchor="t" anchorCtr="0">
            <a:noAutofit/>
          </a:bodyPr>
          <a:lstStyle/>
          <a:p>
            <a:pPr marL="171450" indent="-171450">
              <a:spcBef>
                <a:spcPts val="0"/>
              </a:spcBef>
            </a:pPr>
            <a:r>
              <a:rPr lang="en-US" dirty="0"/>
              <a:t>Bare metal builds and smoke tests on AMD, Intel, </a:t>
            </a:r>
            <a:br>
              <a:rPr lang="en-US" dirty="0"/>
            </a:br>
            <a:r>
              <a:rPr lang="en-US" dirty="0"/>
              <a:t>and NVIDIA hardware</a:t>
            </a:r>
            <a:endParaRPr dirty="0"/>
          </a:p>
          <a:p>
            <a:pPr marL="171450" indent="-171450"/>
            <a:r>
              <a:rPr lang="en-US" dirty="0"/>
              <a:t>Managing complexity of architectures and </a:t>
            </a:r>
            <a:br>
              <a:rPr lang="en-US" dirty="0"/>
            </a:br>
            <a:r>
              <a:rPr lang="en-US" dirty="0"/>
              <a:t>dependencies is challenging</a:t>
            </a:r>
            <a:endParaRPr dirty="0"/>
          </a:p>
          <a:p>
            <a:pPr marL="428625" lvl="1" indent="-171450"/>
            <a:r>
              <a:rPr lang="en-US" dirty="0"/>
              <a:t>Have architecture-specific Spack recipes</a:t>
            </a:r>
            <a:endParaRPr dirty="0"/>
          </a:p>
          <a:p>
            <a:pPr marL="171450" indent="-171450"/>
            <a:r>
              <a:rPr lang="en-US" dirty="0"/>
              <a:t>Testing all possible configurations is impossible</a:t>
            </a:r>
            <a:endParaRPr dirty="0"/>
          </a:p>
          <a:p>
            <a:pPr marL="428625" lvl="1" indent="-171450"/>
            <a:r>
              <a:rPr lang="en-US" dirty="0"/>
              <a:t>Provide examples of application and back end configurations</a:t>
            </a:r>
            <a:endParaRPr dirty="0"/>
          </a:p>
          <a:p>
            <a:pPr marL="428625" lvl="1" indent="-171450"/>
            <a:r>
              <a:rPr lang="en-US" dirty="0"/>
              <a:t>Select common configurations for applications and back ends</a:t>
            </a:r>
            <a:endParaRPr dirty="0"/>
          </a:p>
          <a:p>
            <a:pPr marL="428625" lvl="1" indent="-171450"/>
            <a:r>
              <a:rPr lang="en-US" dirty="0"/>
              <a:t>Utilize hardware farm for testing on many architectures</a:t>
            </a:r>
            <a:endParaRPr dirty="0"/>
          </a:p>
        </p:txBody>
      </p:sp>
      <p:sp>
        <p:nvSpPr>
          <p:cNvPr id="4" name="Title 2">
            <a:extLst>
              <a:ext uri="{FF2B5EF4-FFF2-40B4-BE49-F238E27FC236}">
                <a16:creationId xmlns:a16="http://schemas.microsoft.com/office/drawing/2014/main" id="{43EB130B-93F5-DAF3-C6DC-B23C9839A2DD}"/>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Building and testing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299664-9B88-D523-F911-3F152CEDF7C4}"/>
              </a:ext>
            </a:extLst>
          </p:cNvPr>
          <p:cNvSpPr>
            <a:spLocks noGrp="1"/>
          </p:cNvSpPr>
          <p:nvPr>
            <p:ph sz="quarter" idx="14"/>
          </p:nvPr>
        </p:nvSpPr>
        <p:spPr/>
        <p:txBody>
          <a:bodyPr/>
          <a:lstStyle/>
          <a:p>
            <a:pPr>
              <a:buFont typeface="Arial" panose="020B0604020202020204" pitchFamily="34" charset="0"/>
              <a:buChar char="•"/>
            </a:pPr>
            <a:r>
              <a:rPr lang="en-US" dirty="0"/>
              <a:t>High-quality software</a:t>
            </a:r>
          </a:p>
          <a:p>
            <a:pPr>
              <a:buFont typeface="Arial" panose="020B0604020202020204" pitchFamily="34" charset="0"/>
              <a:buChar char="•"/>
            </a:pPr>
            <a:r>
              <a:rPr lang="en-US" dirty="0"/>
              <a:t>Documentation, examples, and tutorials </a:t>
            </a:r>
          </a:p>
          <a:p>
            <a:pPr>
              <a:buFont typeface="Arial" panose="020B0604020202020204" pitchFamily="34" charset="0"/>
              <a:buChar char="•"/>
            </a:pPr>
            <a:r>
              <a:rPr lang="en-US" dirty="0"/>
              <a:t>Vibrant user and developer communities</a:t>
            </a:r>
          </a:p>
          <a:p>
            <a:pPr>
              <a:buFont typeface="Arial" panose="020B0604020202020204" pitchFamily="34" charset="0"/>
              <a:buChar char="•"/>
            </a:pPr>
            <a:r>
              <a:rPr lang="en-US" dirty="0"/>
              <a:t>Users that become developers</a:t>
            </a:r>
          </a:p>
          <a:p>
            <a:pPr>
              <a:buFont typeface="Arial" panose="020B0604020202020204" pitchFamily="34" charset="0"/>
              <a:buChar char="•"/>
            </a:pPr>
            <a:r>
              <a:rPr lang="en-US" dirty="0"/>
              <a:t>Flexibility to meet user needs</a:t>
            </a:r>
          </a:p>
          <a:p>
            <a:pPr>
              <a:buFont typeface="Arial" panose="020B0604020202020204" pitchFamily="34" charset="0"/>
              <a:buChar char="•"/>
            </a:pPr>
            <a:r>
              <a:rPr lang="en-US" dirty="0"/>
              <a:t>Trusted, tested, and performant on multiple platforms</a:t>
            </a:r>
          </a:p>
          <a:p>
            <a:pPr>
              <a:buFont typeface="Arial" panose="020B0604020202020204" pitchFamily="34" charset="0"/>
              <a:buChar char="•"/>
            </a:pPr>
            <a:r>
              <a:rPr lang="en-US" dirty="0"/>
              <a:t>Long-term funding and support</a:t>
            </a:r>
          </a:p>
        </p:txBody>
      </p:sp>
      <p:sp>
        <p:nvSpPr>
          <p:cNvPr id="6" name="Title 2">
            <a:extLst>
              <a:ext uri="{FF2B5EF4-FFF2-40B4-BE49-F238E27FC236}">
                <a16:creationId xmlns:a16="http://schemas.microsoft.com/office/drawing/2014/main" id="{38EDB9BA-0E2D-6221-FF66-5765E8C4383F}"/>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Keys to software success</a:t>
            </a:r>
          </a:p>
        </p:txBody>
      </p:sp>
    </p:spTree>
    <p:extLst>
      <p:ext uri="{BB962C8B-B14F-4D97-AF65-F5344CB8AC3E}">
        <p14:creationId xmlns:p14="http://schemas.microsoft.com/office/powerpoint/2010/main" val="4173651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299664-9B88-D523-F911-3F152CEDF7C4}"/>
              </a:ext>
            </a:extLst>
          </p:cNvPr>
          <p:cNvSpPr>
            <a:spLocks noGrp="1"/>
          </p:cNvSpPr>
          <p:nvPr>
            <p:ph sz="quarter" idx="14"/>
          </p:nvPr>
        </p:nvSpPr>
        <p:spPr/>
        <p:txBody>
          <a:bodyPr/>
          <a:lstStyle/>
          <a:p>
            <a:pPr>
              <a:buFont typeface="Arial" panose="020B0604020202020204" pitchFamily="34" charset="0"/>
              <a:buChar char="•"/>
            </a:pPr>
            <a:r>
              <a:rPr lang="en-US" dirty="0"/>
              <a:t>Sociological</a:t>
            </a:r>
          </a:p>
          <a:p>
            <a:pPr lvl="1">
              <a:buFont typeface="Arial" panose="020B0604020202020204" pitchFamily="34" charset="0"/>
              <a:buChar char="•"/>
            </a:pPr>
            <a:r>
              <a:rPr lang="en-US" dirty="0"/>
              <a:t>Not invented here syndrome</a:t>
            </a:r>
          </a:p>
          <a:p>
            <a:pPr>
              <a:buFont typeface="Arial" panose="020B0604020202020204" pitchFamily="34" charset="0"/>
              <a:buChar char="•"/>
            </a:pPr>
            <a:r>
              <a:rPr lang="en-US" dirty="0"/>
              <a:t>Lack of standards</a:t>
            </a:r>
          </a:p>
          <a:p>
            <a:pPr lvl="1">
              <a:buFont typeface="Arial" panose="020B0604020202020204" pitchFamily="34" charset="0"/>
              <a:buChar char="•"/>
            </a:pPr>
            <a:r>
              <a:rPr lang="en-US" dirty="0"/>
              <a:t>Many implementations with different APIs</a:t>
            </a:r>
          </a:p>
          <a:p>
            <a:pPr lvl="1">
              <a:buFont typeface="Arial" panose="020B0604020202020204" pitchFamily="34" charset="0"/>
              <a:buChar char="•"/>
            </a:pPr>
            <a:r>
              <a:rPr lang="en-US" dirty="0"/>
              <a:t>Beneficial for resilience / redundancy</a:t>
            </a:r>
          </a:p>
          <a:p>
            <a:pPr>
              <a:buFont typeface="Arial" panose="020B0604020202020204" pitchFamily="34" charset="0"/>
              <a:buChar char="•"/>
            </a:pPr>
            <a:r>
              <a:rPr lang="en-US" dirty="0"/>
              <a:t>Funding mechanisms</a:t>
            </a:r>
          </a:p>
          <a:p>
            <a:pPr lvl="1">
              <a:buFont typeface="Arial" panose="020B0604020202020204" pitchFamily="34" charset="0"/>
              <a:buChar char="•"/>
            </a:pPr>
            <a:r>
              <a:rPr lang="en-US" dirty="0"/>
              <a:t>Focus on new research and development</a:t>
            </a:r>
          </a:p>
          <a:p>
            <a:pPr lvl="1">
              <a:buFont typeface="Arial" panose="020B0604020202020204" pitchFamily="34" charset="0"/>
              <a:buChar char="•"/>
            </a:pPr>
            <a:r>
              <a:rPr lang="en-US" dirty="0"/>
              <a:t>Encourage competition and not cooperation</a:t>
            </a:r>
          </a:p>
          <a:p>
            <a:pPr>
              <a:buFont typeface="Arial" panose="020B0604020202020204" pitchFamily="34" charset="0"/>
              <a:buChar char="•"/>
            </a:pPr>
            <a:r>
              <a:rPr lang="en-US" dirty="0"/>
              <a:t>Rewards </a:t>
            </a:r>
            <a:r>
              <a:rPr lang="en-US"/>
              <a:t>for papers not reusable </a:t>
            </a:r>
            <a:r>
              <a:rPr lang="en-US" dirty="0"/>
              <a:t>software</a:t>
            </a:r>
          </a:p>
        </p:txBody>
      </p:sp>
      <p:sp>
        <p:nvSpPr>
          <p:cNvPr id="6" name="Title 2">
            <a:extLst>
              <a:ext uri="{FF2B5EF4-FFF2-40B4-BE49-F238E27FC236}">
                <a16:creationId xmlns:a16="http://schemas.microsoft.com/office/drawing/2014/main" id="{38EDB9BA-0E2D-6221-FF66-5765E8C4383F}"/>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a:t>Some Barriers to software success</a:t>
            </a:r>
          </a:p>
        </p:txBody>
      </p:sp>
    </p:spTree>
    <p:extLst>
      <p:ext uri="{BB962C8B-B14F-4D97-AF65-F5344CB8AC3E}">
        <p14:creationId xmlns:p14="http://schemas.microsoft.com/office/powerpoint/2010/main" val="19597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2982-8E48-D44D-BDD4-851E8D16F8E5}"/>
              </a:ext>
            </a:extLst>
          </p:cNvPr>
          <p:cNvSpPr>
            <a:spLocks noGrp="1"/>
          </p:cNvSpPr>
          <p:nvPr>
            <p:ph type="title"/>
          </p:nvPr>
        </p:nvSpPr>
        <p:spPr/>
        <p:txBody>
          <a:bodyPr/>
          <a:lstStyle/>
          <a:p>
            <a:r>
              <a:rPr lang="en-US" dirty="0"/>
              <a:t>Open discussion</a:t>
            </a:r>
          </a:p>
        </p:txBody>
      </p:sp>
    </p:spTree>
    <p:extLst>
      <p:ext uri="{BB962C8B-B14F-4D97-AF65-F5344CB8AC3E}">
        <p14:creationId xmlns:p14="http://schemas.microsoft.com/office/powerpoint/2010/main" val="1326782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047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58B163-ABAA-7E46-7C99-166CD89C7EC0}"/>
              </a:ext>
            </a:extLst>
          </p:cNvPr>
          <p:cNvSpPr>
            <a:spLocks noGrp="1"/>
          </p:cNvSpPr>
          <p:nvPr>
            <p:ph type="sldNum" sz="quarter" idx="13"/>
          </p:nvPr>
        </p:nvSpPr>
        <p:spPr/>
        <p:txBody>
          <a:bodyPr/>
          <a:lstStyle/>
          <a:p>
            <a:fld id="{AEFAAC5A-9C4F-4278-920D-DF2BAB595749}" type="slidenum">
              <a:rPr lang="en-US" smtClean="0"/>
              <a:pPr/>
              <a:t>3</a:t>
            </a:fld>
            <a:endParaRPr lang="en-US" dirty="0"/>
          </a:p>
        </p:txBody>
      </p:sp>
      <p:graphicFrame>
        <p:nvGraphicFramePr>
          <p:cNvPr id="6" name="Content Placeholder 4">
            <a:extLst>
              <a:ext uri="{FF2B5EF4-FFF2-40B4-BE49-F238E27FC236}">
                <a16:creationId xmlns:a16="http://schemas.microsoft.com/office/drawing/2014/main" id="{CBE00E98-4297-A794-BBD6-3B2AE345D699}"/>
              </a:ext>
            </a:extLst>
          </p:cNvPr>
          <p:cNvGraphicFramePr>
            <a:graphicFrameLocks noGrp="1"/>
          </p:cNvGraphicFramePr>
          <p:nvPr>
            <p:ph idx="1"/>
          </p:nvPr>
        </p:nvGraphicFramePr>
        <p:xfrm>
          <a:off x="457200" y="822486"/>
          <a:ext cx="8372901" cy="3962636"/>
        </p:xfrm>
        <a:graphic>
          <a:graphicData uri="http://schemas.openxmlformats.org/drawingml/2006/table">
            <a:tbl>
              <a:tblPr firstRow="1" bandRow="1">
                <a:tableStyleId>{5C22544A-7EE6-4342-B048-85BDC9FD1C3A}</a:tableStyleId>
              </a:tblPr>
              <a:tblGrid>
                <a:gridCol w="1194334">
                  <a:extLst>
                    <a:ext uri="{9D8B030D-6E8A-4147-A177-3AD203B41FA5}">
                      <a16:colId xmlns:a16="http://schemas.microsoft.com/office/drawing/2014/main" val="20000"/>
                    </a:ext>
                  </a:extLst>
                </a:gridCol>
                <a:gridCol w="1289609">
                  <a:extLst>
                    <a:ext uri="{9D8B030D-6E8A-4147-A177-3AD203B41FA5}">
                      <a16:colId xmlns:a16="http://schemas.microsoft.com/office/drawing/2014/main" val="20001"/>
                    </a:ext>
                  </a:extLst>
                </a:gridCol>
                <a:gridCol w="3781006">
                  <a:extLst>
                    <a:ext uri="{9D8B030D-6E8A-4147-A177-3AD203B41FA5}">
                      <a16:colId xmlns:a16="http://schemas.microsoft.com/office/drawing/2014/main" val="20002"/>
                    </a:ext>
                  </a:extLst>
                </a:gridCol>
                <a:gridCol w="2107952">
                  <a:extLst>
                    <a:ext uri="{9D8B030D-6E8A-4147-A177-3AD203B41FA5}">
                      <a16:colId xmlns:a16="http://schemas.microsoft.com/office/drawing/2014/main" val="20003"/>
                    </a:ext>
                  </a:extLst>
                </a:gridCol>
              </a:tblGrid>
              <a:tr h="339564">
                <a:tc>
                  <a:txBody>
                    <a:bodyPr/>
                    <a:lstStyle/>
                    <a:p>
                      <a:r>
                        <a:rPr lang="en-US" sz="1200" dirty="0"/>
                        <a:t>Program</a:t>
                      </a:r>
                      <a:endParaRPr lang="en-US" sz="1200" dirty="0">
                        <a:solidFill>
                          <a:srgbClr val="003300"/>
                        </a:solidFill>
                      </a:endParaRPr>
                    </a:p>
                  </a:txBody>
                  <a:tcPr/>
                </a:tc>
                <a:tc>
                  <a:txBody>
                    <a:bodyPr/>
                    <a:lstStyle/>
                    <a:p>
                      <a:r>
                        <a:rPr lang="en-US" sz="1200" dirty="0"/>
                        <a:t>Time Frame</a:t>
                      </a:r>
                      <a:endParaRPr lang="en-US" sz="1200" dirty="0">
                        <a:solidFill>
                          <a:srgbClr val="003300"/>
                        </a:solidFill>
                      </a:endParaRPr>
                    </a:p>
                  </a:txBody>
                  <a:tcPr/>
                </a:tc>
                <a:tc>
                  <a:txBody>
                    <a:bodyPr/>
                    <a:lstStyle/>
                    <a:p>
                      <a:r>
                        <a:rPr lang="en-US" sz="1200" dirty="0"/>
                        <a:t>Description</a:t>
                      </a:r>
                      <a:endParaRPr lang="en-US" sz="1200" dirty="0">
                        <a:solidFill>
                          <a:srgbClr val="003300"/>
                        </a:solidFill>
                      </a:endParaRPr>
                    </a:p>
                  </a:txBody>
                  <a:tcPr/>
                </a:tc>
                <a:tc>
                  <a:txBody>
                    <a:bodyPr/>
                    <a:lstStyle/>
                    <a:p>
                      <a:r>
                        <a:rPr lang="en-US" sz="1200" dirty="0"/>
                        <a:t>Result</a:t>
                      </a:r>
                      <a:endParaRPr lang="en-US" sz="1200" dirty="0">
                        <a:solidFill>
                          <a:srgbClr val="003300"/>
                        </a:solidFill>
                      </a:endParaRPr>
                    </a:p>
                  </a:txBody>
                  <a:tcPr/>
                </a:tc>
                <a:extLst>
                  <a:ext uri="{0D108BD9-81ED-4DB2-BD59-A6C34878D82A}">
                    <a16:rowId xmlns:a16="http://schemas.microsoft.com/office/drawing/2014/main" val="10000"/>
                  </a:ext>
                </a:extLst>
              </a:tr>
              <a:tr h="565940">
                <a:tc>
                  <a:txBody>
                    <a:bodyPr/>
                    <a:lstStyle/>
                    <a:p>
                      <a:r>
                        <a:rPr lang="en-US" sz="1200" dirty="0"/>
                        <a:t>SciDAC-1</a:t>
                      </a:r>
                      <a:endParaRPr lang="en-US" sz="1200" b="1" dirty="0">
                        <a:solidFill>
                          <a:srgbClr val="003300"/>
                        </a:solidFill>
                      </a:endParaRPr>
                    </a:p>
                  </a:txBody>
                  <a:tcPr/>
                </a:tc>
                <a:tc>
                  <a:txBody>
                    <a:bodyPr/>
                    <a:lstStyle/>
                    <a:p>
                      <a:r>
                        <a:rPr lang="en-US" sz="1200" dirty="0"/>
                        <a:t>2001</a:t>
                      </a:r>
                      <a:r>
                        <a:rPr lang="en-US" sz="1200" baseline="0" dirty="0"/>
                        <a:t> – 2006</a:t>
                      </a:r>
                      <a:endParaRPr lang="en-US" sz="1200" dirty="0">
                        <a:solidFill>
                          <a:srgbClr val="003300"/>
                        </a:solidFill>
                      </a:endParaRPr>
                    </a:p>
                  </a:txBody>
                  <a:tcPr/>
                </a:tc>
                <a:tc>
                  <a:txBody>
                    <a:bodyPr/>
                    <a:lstStyle/>
                    <a:p>
                      <a:r>
                        <a:rPr lang="en-US" sz="1200" b="0" dirty="0"/>
                        <a:t>Created scientific software infrastructure for parallel computing; Funded collaborations in DOE science</a:t>
                      </a:r>
                      <a:r>
                        <a:rPr lang="en-US" sz="1200" b="0" baseline="0" dirty="0"/>
                        <a:t> domains</a:t>
                      </a:r>
                      <a:endParaRPr lang="en-US" sz="1200" b="0" dirty="0">
                        <a:solidFill>
                          <a:srgbClr val="003300"/>
                        </a:solidFill>
                      </a:endParaRPr>
                    </a:p>
                  </a:txBody>
                  <a:tcPr/>
                </a:tc>
                <a:tc>
                  <a:txBody>
                    <a:bodyPr/>
                    <a:lstStyle/>
                    <a:p>
                      <a:r>
                        <a:rPr lang="en-US" sz="1200" dirty="0"/>
                        <a:t>Science at the </a:t>
                      </a:r>
                      <a:r>
                        <a:rPr lang="en-US" sz="1200" dirty="0" err="1"/>
                        <a:t>Terascale</a:t>
                      </a:r>
                      <a:endParaRPr lang="en-US" sz="1200" dirty="0">
                        <a:solidFill>
                          <a:srgbClr val="003300"/>
                        </a:solidFill>
                      </a:endParaRPr>
                    </a:p>
                  </a:txBody>
                  <a:tcPr/>
                </a:tc>
                <a:extLst>
                  <a:ext uri="{0D108BD9-81ED-4DB2-BD59-A6C34878D82A}">
                    <a16:rowId xmlns:a16="http://schemas.microsoft.com/office/drawing/2014/main" val="10001"/>
                  </a:ext>
                </a:extLst>
              </a:tr>
              <a:tr h="695297">
                <a:tc>
                  <a:txBody>
                    <a:bodyPr/>
                    <a:lstStyle/>
                    <a:p>
                      <a:r>
                        <a:rPr lang="en-US" sz="1200" dirty="0"/>
                        <a:t>SciDAC-2</a:t>
                      </a:r>
                      <a:endParaRPr lang="en-US" sz="1200" b="1" dirty="0">
                        <a:solidFill>
                          <a:srgbClr val="003300"/>
                        </a:solidFill>
                      </a:endParaRPr>
                    </a:p>
                  </a:txBody>
                  <a:tcPr/>
                </a:tc>
                <a:tc>
                  <a:txBody>
                    <a:bodyPr/>
                    <a:lstStyle/>
                    <a:p>
                      <a:r>
                        <a:rPr lang="en-US" sz="1200" dirty="0"/>
                        <a:t>2006 – 2011</a:t>
                      </a:r>
                      <a:endParaRPr lang="en-US" sz="1200" dirty="0">
                        <a:solidFill>
                          <a:srgbClr val="003300"/>
                        </a:solidFill>
                      </a:endParaRPr>
                    </a:p>
                  </a:txBody>
                  <a:tcPr/>
                </a:tc>
                <a:tc>
                  <a:txBody>
                    <a:bodyPr/>
                    <a:lstStyle/>
                    <a:p>
                      <a:r>
                        <a:rPr lang="en-US" sz="1200" b="0" dirty="0"/>
                        <a:t>Added DOE science domains;</a:t>
                      </a:r>
                      <a:r>
                        <a:rPr lang="en-US" sz="1200" b="0" baseline="0" dirty="0"/>
                        <a:t> Enhanced university involvement; Outreach to broader scientific community; Added Data &amp; Visualization</a:t>
                      </a:r>
                      <a:endParaRPr lang="en-US" sz="1200" b="0" dirty="0">
                        <a:solidFill>
                          <a:srgbClr val="003300"/>
                        </a:solidFill>
                      </a:endParaRPr>
                    </a:p>
                  </a:txBody>
                  <a:tcPr/>
                </a:tc>
                <a:tc>
                  <a:txBody>
                    <a:bodyPr/>
                    <a:lstStyle/>
                    <a:p>
                      <a:r>
                        <a:rPr lang="en-US" sz="1200" dirty="0"/>
                        <a:t>Science to</a:t>
                      </a:r>
                      <a:r>
                        <a:rPr lang="en-US" sz="1200" baseline="0" dirty="0"/>
                        <a:t> the </a:t>
                      </a:r>
                      <a:r>
                        <a:rPr lang="en-US" sz="1200" baseline="0" dirty="0" err="1"/>
                        <a:t>Petascale</a:t>
                      </a:r>
                      <a:endParaRPr lang="en-US" sz="1200" dirty="0">
                        <a:solidFill>
                          <a:srgbClr val="003300"/>
                        </a:solidFill>
                      </a:endParaRPr>
                    </a:p>
                  </a:txBody>
                  <a:tcPr/>
                </a:tc>
                <a:extLst>
                  <a:ext uri="{0D108BD9-81ED-4DB2-BD59-A6C34878D82A}">
                    <a16:rowId xmlns:a16="http://schemas.microsoft.com/office/drawing/2014/main" val="10002"/>
                  </a:ext>
                </a:extLst>
              </a:tr>
              <a:tr h="824655">
                <a:tc>
                  <a:txBody>
                    <a:bodyPr/>
                    <a:lstStyle/>
                    <a:p>
                      <a:r>
                        <a:rPr lang="en-US" sz="1200" dirty="0"/>
                        <a:t>SciDAC-3</a:t>
                      </a:r>
                      <a:endParaRPr lang="en-US" sz="1200" b="1" dirty="0">
                        <a:solidFill>
                          <a:srgbClr val="003300"/>
                        </a:solidFill>
                      </a:endParaRPr>
                    </a:p>
                  </a:txBody>
                  <a:tcPr/>
                </a:tc>
                <a:tc>
                  <a:txBody>
                    <a:bodyPr/>
                    <a:lstStyle/>
                    <a:p>
                      <a:r>
                        <a:rPr lang="en-US" sz="1200" dirty="0"/>
                        <a:t>2011</a:t>
                      </a:r>
                      <a:r>
                        <a:rPr lang="en-US" sz="1200" baseline="0" dirty="0"/>
                        <a:t> – 2016</a:t>
                      </a:r>
                      <a:endParaRPr lang="en-US" sz="1200" baseline="0" dirty="0">
                        <a:solidFill>
                          <a:srgbClr val="003300"/>
                        </a:solidFill>
                      </a:endParaRPr>
                    </a:p>
                  </a:txBody>
                  <a:tcPr/>
                </a:tc>
                <a:tc>
                  <a:txBody>
                    <a:bodyPr/>
                    <a:lstStyle/>
                    <a:p>
                      <a:r>
                        <a:rPr lang="en-US" sz="1200" b="0" dirty="0"/>
                        <a:t>Improved collaborations among the</a:t>
                      </a:r>
                      <a:r>
                        <a:rPr lang="en-US" sz="1200" b="0" baseline="0" dirty="0"/>
                        <a:t> </a:t>
                      </a:r>
                      <a:r>
                        <a:rPr lang="en-US" sz="1200" b="0" dirty="0"/>
                        <a:t>Institutes</a:t>
                      </a:r>
                      <a:r>
                        <a:rPr lang="en-US" sz="1200" b="0" baseline="0" dirty="0"/>
                        <a:t> </a:t>
                      </a:r>
                      <a:r>
                        <a:rPr lang="en-US" sz="1200" b="0" dirty="0"/>
                        <a:t>and between ASCR-SC</a:t>
                      </a:r>
                      <a:r>
                        <a:rPr lang="en-US" sz="1200" b="0" baseline="0" dirty="0"/>
                        <a:t> programs</a:t>
                      </a:r>
                      <a:r>
                        <a:rPr lang="en-US" sz="1200" b="0" dirty="0"/>
                        <a:t>;</a:t>
                      </a:r>
                      <a:r>
                        <a:rPr lang="en-US" sz="1200" b="0" baseline="0" dirty="0"/>
                        <a:t> Enhanced architecture- and applications-awareness within each Institute; Added Uncertainty Quantification</a:t>
                      </a:r>
                      <a:endParaRPr lang="en-US" sz="1200" b="0" dirty="0">
                        <a:solidFill>
                          <a:srgbClr val="003300"/>
                        </a:solidFill>
                      </a:endParaRPr>
                    </a:p>
                  </a:txBody>
                  <a:tcPr/>
                </a:tc>
                <a:tc>
                  <a:txBody>
                    <a:bodyPr/>
                    <a:lstStyle/>
                    <a:p>
                      <a:r>
                        <a:rPr lang="en-US" sz="1200" baseline="0" dirty="0"/>
                        <a:t>Science on multi-core and emerging hybrid architectures;</a:t>
                      </a:r>
                      <a:endParaRPr lang="en-US" sz="1200" dirty="0">
                        <a:solidFill>
                          <a:srgbClr val="003300"/>
                        </a:solidFill>
                      </a:endParaRPr>
                    </a:p>
                  </a:txBody>
                  <a:tcPr/>
                </a:tc>
                <a:extLst>
                  <a:ext uri="{0D108BD9-81ED-4DB2-BD59-A6C34878D82A}">
                    <a16:rowId xmlns:a16="http://schemas.microsoft.com/office/drawing/2014/main" val="10003"/>
                  </a:ext>
                </a:extLst>
              </a:tr>
              <a:tr h="565940">
                <a:tc>
                  <a:txBody>
                    <a:bodyPr/>
                    <a:lstStyle/>
                    <a:p>
                      <a:r>
                        <a:rPr lang="en-US" sz="1200" dirty="0"/>
                        <a:t>SciDAC-4</a:t>
                      </a:r>
                      <a:endParaRPr lang="en-US" sz="1200" b="1" dirty="0">
                        <a:solidFill>
                          <a:srgbClr val="003300"/>
                        </a:solidFill>
                      </a:endParaRPr>
                    </a:p>
                  </a:txBody>
                  <a:tcPr/>
                </a:tc>
                <a:tc>
                  <a:txBody>
                    <a:bodyPr/>
                    <a:lstStyle/>
                    <a:p>
                      <a:r>
                        <a:rPr lang="en-US" sz="1200" baseline="0" dirty="0"/>
                        <a:t>2017 – 2021</a:t>
                      </a:r>
                      <a:endParaRPr lang="en-US" sz="1200" baseline="0" dirty="0">
                        <a:solidFill>
                          <a:srgbClr val="003300"/>
                        </a:solidFill>
                      </a:endParaRPr>
                    </a:p>
                  </a:txBody>
                  <a:tcPr/>
                </a:tc>
                <a:tc>
                  <a:txBody>
                    <a:bodyPr/>
                    <a:lstStyle/>
                    <a:p>
                      <a:r>
                        <a:rPr lang="en-US" sz="1200" b="0" dirty="0"/>
                        <a:t>Outreach to broader</a:t>
                      </a:r>
                      <a:r>
                        <a:rPr lang="en-US" sz="1200" b="0" baseline="0" dirty="0"/>
                        <a:t> scientific community; First connection to Applied Energy; Built-in flexibility; Added Machine Learning </a:t>
                      </a:r>
                      <a:endParaRPr lang="en-US" sz="1200" b="0" dirty="0">
                        <a:solidFill>
                          <a:srgbClr val="003300"/>
                        </a:solidFill>
                      </a:endParaRPr>
                    </a:p>
                  </a:txBody>
                  <a:tcPr/>
                </a:tc>
                <a:tc>
                  <a:txBody>
                    <a:bodyPr/>
                    <a:lstStyle/>
                    <a:p>
                      <a:r>
                        <a:rPr lang="en-US" sz="1200" dirty="0"/>
                        <a:t>Science on pre-</a:t>
                      </a:r>
                      <a:r>
                        <a:rPr lang="en-US" sz="1200" dirty="0" err="1"/>
                        <a:t>Exascale</a:t>
                      </a:r>
                      <a:r>
                        <a:rPr lang="en-US" sz="1200" baseline="0" dirty="0"/>
                        <a:t> architectures</a:t>
                      </a:r>
                      <a:endParaRPr lang="en-US" sz="1200" dirty="0">
                        <a:solidFill>
                          <a:srgbClr val="003300"/>
                        </a:solidFill>
                      </a:endParaRPr>
                    </a:p>
                  </a:txBody>
                  <a:tcPr/>
                </a:tc>
                <a:extLst>
                  <a:ext uri="{0D108BD9-81ED-4DB2-BD59-A6C34878D82A}">
                    <a16:rowId xmlns:a16="http://schemas.microsoft.com/office/drawing/2014/main" val="10004"/>
                  </a:ext>
                </a:extLst>
              </a:tr>
              <a:tr h="695297">
                <a:tc>
                  <a:txBody>
                    <a:bodyPr/>
                    <a:lstStyle/>
                    <a:p>
                      <a:r>
                        <a:rPr lang="en-US" sz="1200" dirty="0"/>
                        <a:t>SciDAC-5</a:t>
                      </a:r>
                      <a:endParaRPr lang="en-US" sz="1200" b="1" dirty="0">
                        <a:solidFill>
                          <a:srgbClr val="003300"/>
                        </a:solidFill>
                      </a:endParaRPr>
                    </a:p>
                  </a:txBody>
                  <a:tcPr/>
                </a:tc>
                <a:tc>
                  <a:txBody>
                    <a:bodyPr/>
                    <a:lstStyle/>
                    <a:p>
                      <a:r>
                        <a:rPr lang="en-US" sz="1200" baseline="0" dirty="0"/>
                        <a:t>2020 – 2025</a:t>
                      </a:r>
                      <a:endParaRPr lang="en-US" sz="1200" baseline="0" dirty="0">
                        <a:solidFill>
                          <a:srgbClr val="003300"/>
                        </a:solidFill>
                      </a:endParaRPr>
                    </a:p>
                  </a:txBody>
                  <a:tcPr/>
                </a:tc>
                <a:tc>
                  <a:txBody>
                    <a:bodyPr/>
                    <a:lstStyle/>
                    <a:p>
                      <a:r>
                        <a:rPr lang="en-US" sz="1200" b="0" dirty="0"/>
                        <a:t>Institutes recompeted and refocused</a:t>
                      </a:r>
                      <a:r>
                        <a:rPr lang="en-US" sz="1200" b="0" baseline="0" dirty="0"/>
                        <a:t> </a:t>
                      </a:r>
                      <a:r>
                        <a:rPr lang="en-US" sz="1200" b="0" dirty="0"/>
                        <a:t>on introducing new AI and ML algorithms and tools; Partnerships</a:t>
                      </a:r>
                      <a:r>
                        <a:rPr lang="en-US" sz="1200" b="0" baseline="0" dirty="0"/>
                        <a:t> recompeted to continue to address DOE science priorities</a:t>
                      </a:r>
                      <a:endParaRPr lang="en-US" sz="1200" b="0" dirty="0">
                        <a:solidFill>
                          <a:srgbClr val="003300"/>
                        </a:solidFill>
                      </a:endParaRPr>
                    </a:p>
                  </a:txBody>
                  <a:tcPr/>
                </a:tc>
                <a:tc>
                  <a:txBody>
                    <a:bodyPr/>
                    <a:lstStyle/>
                    <a:p>
                      <a:r>
                        <a:rPr lang="en-US" sz="1200" dirty="0"/>
                        <a:t>Science at the </a:t>
                      </a:r>
                      <a:r>
                        <a:rPr lang="en-US" sz="1200" dirty="0" err="1"/>
                        <a:t>Exascale</a:t>
                      </a:r>
                      <a:endParaRPr lang="en-US" sz="1200" dirty="0">
                        <a:solidFill>
                          <a:srgbClr val="003300"/>
                        </a:solidFill>
                      </a:endParaRPr>
                    </a:p>
                  </a:txBody>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28F6B19B-82D9-7281-2639-2960E86CBD9B}"/>
              </a:ext>
            </a:extLst>
          </p:cNvPr>
          <p:cNvSpPr txBox="1"/>
          <p:nvPr/>
        </p:nvSpPr>
        <p:spPr>
          <a:xfrm>
            <a:off x="2061882" y="4800751"/>
            <a:ext cx="1968809" cy="246221"/>
          </a:xfrm>
          <a:prstGeom prst="rect">
            <a:avLst/>
          </a:prstGeom>
          <a:noFill/>
        </p:spPr>
        <p:txBody>
          <a:bodyPr wrap="none" rtlCol="0" anchor="ctr">
            <a:spAutoFit/>
          </a:bodyPr>
          <a:lstStyle/>
          <a:p>
            <a:pPr algn="ctr"/>
            <a:r>
              <a:rPr lang="en-US" sz="1000" dirty="0"/>
              <a:t>Thanks to </a:t>
            </a:r>
            <a:r>
              <a:rPr lang="en-US" sz="1000" dirty="0" err="1"/>
              <a:t>Ceren</a:t>
            </a:r>
            <a:r>
              <a:rPr lang="en-US" sz="1000" dirty="0"/>
              <a:t> </a:t>
            </a:r>
            <a:r>
              <a:rPr lang="en-US" sz="1000" dirty="0" err="1"/>
              <a:t>Susut</a:t>
            </a:r>
            <a:r>
              <a:rPr lang="en-US" sz="1000" dirty="0"/>
              <a:t>-Bennett</a:t>
            </a:r>
          </a:p>
        </p:txBody>
      </p:sp>
      <p:pic>
        <p:nvPicPr>
          <p:cNvPr id="9" name="Picture 8">
            <a:extLst>
              <a:ext uri="{FF2B5EF4-FFF2-40B4-BE49-F238E27FC236}">
                <a16:creationId xmlns:a16="http://schemas.microsoft.com/office/drawing/2014/main" id="{F90EAF83-2443-46B8-9FC6-CBC8FFE83C24}"/>
              </a:ext>
            </a:extLst>
          </p:cNvPr>
          <p:cNvPicPr>
            <a:picLocks noChangeAspect="1"/>
          </p:cNvPicPr>
          <p:nvPr/>
        </p:nvPicPr>
        <p:blipFill>
          <a:blip r:embed="rId3"/>
          <a:stretch>
            <a:fillRect/>
          </a:stretch>
        </p:blipFill>
        <p:spPr>
          <a:xfrm>
            <a:off x="7227795" y="4829686"/>
            <a:ext cx="816429" cy="228600"/>
          </a:xfrm>
          <a:prstGeom prst="rect">
            <a:avLst/>
          </a:prstGeom>
        </p:spPr>
      </p:pic>
      <p:sp>
        <p:nvSpPr>
          <p:cNvPr id="8" name="Title 2">
            <a:extLst>
              <a:ext uri="{FF2B5EF4-FFF2-40B4-BE49-F238E27FC236}">
                <a16:creationId xmlns:a16="http://schemas.microsoft.com/office/drawing/2014/main" id="{7D762277-987E-C7F1-BDA4-1ACE04F93257}"/>
              </a:ext>
            </a:extLst>
          </p:cNvPr>
          <p:cNvSpPr txBox="1">
            <a:spLocks/>
          </p:cNvSpPr>
          <p:nvPr/>
        </p:nvSpPr>
        <p:spPr>
          <a:xfrm>
            <a:off x="334329" y="139823"/>
            <a:ext cx="7542286" cy="383182"/>
          </a:xfrm>
          <a:prstGeom prst="rect">
            <a:avLst/>
          </a:prstGeom>
        </p:spPr>
        <p:txBody>
          <a:bodyPr vert="horz" lIns="0" tIns="0" rIns="0" bIns="0" rtlCol="0" anchor="b"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a:lstStyle>
          <a:p>
            <a:r>
              <a:rPr lang="en-US" dirty="0"/>
              <a:t>A brief history of </a:t>
            </a:r>
            <a:r>
              <a:rPr lang="en-US" dirty="0" err="1"/>
              <a:t>Scidac</a:t>
            </a:r>
            <a:endParaRPr lang="en-US" dirty="0"/>
          </a:p>
        </p:txBody>
      </p:sp>
    </p:spTree>
    <p:extLst>
      <p:ext uri="{BB962C8B-B14F-4D97-AF65-F5344CB8AC3E}">
        <p14:creationId xmlns:p14="http://schemas.microsoft.com/office/powerpoint/2010/main" val="447761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F56E4D6-2ABF-6B24-655E-F8EB81A9CF16}"/>
              </a:ext>
            </a:extLst>
          </p:cNvPr>
          <p:cNvSpPr/>
          <p:nvPr/>
        </p:nvSpPr>
        <p:spPr>
          <a:xfrm>
            <a:off x="294520" y="611215"/>
            <a:ext cx="4345852" cy="749339"/>
          </a:xfrm>
          <a:custGeom>
            <a:avLst/>
            <a:gdLst>
              <a:gd name="connsiteX0" fmla="*/ 0 w 2121908"/>
              <a:gd name="connsiteY0" fmla="*/ 203579 h 1221450"/>
              <a:gd name="connsiteX1" fmla="*/ 203579 w 2121908"/>
              <a:gd name="connsiteY1" fmla="*/ 0 h 1221450"/>
              <a:gd name="connsiteX2" fmla="*/ 1918329 w 2121908"/>
              <a:gd name="connsiteY2" fmla="*/ 0 h 1221450"/>
              <a:gd name="connsiteX3" fmla="*/ 2121908 w 2121908"/>
              <a:gd name="connsiteY3" fmla="*/ 203579 h 1221450"/>
              <a:gd name="connsiteX4" fmla="*/ 2121908 w 2121908"/>
              <a:gd name="connsiteY4" fmla="*/ 1017871 h 1221450"/>
              <a:gd name="connsiteX5" fmla="*/ 1918329 w 2121908"/>
              <a:gd name="connsiteY5" fmla="*/ 1221450 h 1221450"/>
              <a:gd name="connsiteX6" fmla="*/ 203579 w 2121908"/>
              <a:gd name="connsiteY6" fmla="*/ 1221450 h 1221450"/>
              <a:gd name="connsiteX7" fmla="*/ 0 w 2121908"/>
              <a:gd name="connsiteY7" fmla="*/ 1017871 h 1221450"/>
              <a:gd name="connsiteX8" fmla="*/ 0 w 2121908"/>
              <a:gd name="connsiteY8" fmla="*/ 203579 h 12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908" h="1221450">
                <a:moveTo>
                  <a:pt x="0" y="203579"/>
                </a:moveTo>
                <a:cubicBezTo>
                  <a:pt x="0" y="91145"/>
                  <a:pt x="91145" y="0"/>
                  <a:pt x="203579" y="0"/>
                </a:cubicBezTo>
                <a:lnTo>
                  <a:pt x="1918329" y="0"/>
                </a:lnTo>
                <a:cubicBezTo>
                  <a:pt x="2030763" y="0"/>
                  <a:pt x="2121908" y="91145"/>
                  <a:pt x="2121908" y="203579"/>
                </a:cubicBezTo>
                <a:lnTo>
                  <a:pt x="2121908" y="1017871"/>
                </a:lnTo>
                <a:cubicBezTo>
                  <a:pt x="2121908" y="1130305"/>
                  <a:pt x="2030763" y="1221450"/>
                  <a:pt x="1918329" y="1221450"/>
                </a:cubicBezTo>
                <a:lnTo>
                  <a:pt x="203579" y="1221450"/>
                </a:lnTo>
                <a:cubicBezTo>
                  <a:pt x="91145" y="1221450"/>
                  <a:pt x="0" y="1130305"/>
                  <a:pt x="0" y="1017871"/>
                </a:cubicBezTo>
                <a:lnTo>
                  <a:pt x="0" y="203579"/>
                </a:lnTo>
                <a:close/>
              </a:path>
            </a:pathLst>
          </a:custGeom>
          <a:solidFill>
            <a:schemeClr val="accent1"/>
          </a:solidFill>
          <a:ln>
            <a:solidFill>
              <a:schemeClr val="tx1"/>
            </a:solidFill>
          </a:ln>
          <a:effectLst>
            <a:outerShdw blurRad="190500" dist="139700" dir="2700000" algn="tl" rotWithShape="0">
              <a:prstClr val="black">
                <a:alpha val="40000"/>
              </a:prstClr>
            </a:outerShdw>
          </a:effectLst>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93297" tIns="93297" rIns="93297" bIns="93297" numCol="1" spcCol="1270" anchor="ctr" anchorCtr="0">
            <a:spAutoFit/>
          </a:bodyPr>
          <a:lstStyle/>
          <a:p>
            <a:pPr algn="ctr" defTabSz="566738" eaLnBrk="0" fontAlgn="base" hangingPunct="0">
              <a:lnSpc>
                <a:spcPct val="90000"/>
              </a:lnSpc>
              <a:spcBef>
                <a:spcPct val="0"/>
              </a:spcBef>
              <a:spcAft>
                <a:spcPct val="35000"/>
              </a:spcAft>
              <a:defRPr/>
            </a:pPr>
            <a:r>
              <a:rPr lang="en-US" sz="1350" b="1" dirty="0">
                <a:solidFill>
                  <a:srgbClr val="C00000"/>
                </a:solidFill>
                <a:latin typeface="Arial"/>
                <a:ea typeface="ＭＳ Ｐゴシック"/>
                <a:sym typeface="Arial"/>
              </a:rPr>
              <a:t>Provide leading edge applied and computational mathematics to remove the barriers facing computational scientists</a:t>
            </a:r>
          </a:p>
        </p:txBody>
      </p:sp>
      <p:grpSp>
        <p:nvGrpSpPr>
          <p:cNvPr id="44" name="Group 43">
            <a:extLst>
              <a:ext uri="{FF2B5EF4-FFF2-40B4-BE49-F238E27FC236}">
                <a16:creationId xmlns:a16="http://schemas.microsoft.com/office/drawing/2014/main" id="{48F67211-88B2-4A2E-0206-7807280B6B34}"/>
              </a:ext>
            </a:extLst>
          </p:cNvPr>
          <p:cNvGrpSpPr/>
          <p:nvPr/>
        </p:nvGrpSpPr>
        <p:grpSpPr>
          <a:xfrm>
            <a:off x="4683056" y="720917"/>
            <a:ext cx="4345852" cy="3806190"/>
            <a:chOff x="3197708" y="1036837"/>
            <a:chExt cx="5794469" cy="5074920"/>
          </a:xfrm>
        </p:grpSpPr>
        <p:sp>
          <p:nvSpPr>
            <p:cNvPr id="20" name="Rounded Rectangle 19">
              <a:extLst>
                <a:ext uri="{FF2B5EF4-FFF2-40B4-BE49-F238E27FC236}">
                  <a16:creationId xmlns:a16="http://schemas.microsoft.com/office/drawing/2014/main" id="{25FD9398-6576-4C5A-2FF8-E64A0475A0E5}"/>
                </a:ext>
              </a:extLst>
            </p:cNvPr>
            <p:cNvSpPr/>
            <p:nvPr/>
          </p:nvSpPr>
          <p:spPr bwMode="auto">
            <a:xfrm>
              <a:off x="3197708" y="1036837"/>
              <a:ext cx="5794469" cy="5074920"/>
            </a:xfrm>
            <a:prstGeom prst="roundRect">
              <a:avLst/>
            </a:prstGeom>
            <a:solidFill>
              <a:srgbClr val="CFFA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a:solidFill>
                  <a:srgbClr val="000000"/>
                </a:solidFill>
                <a:latin typeface="Helvetica" pitchFamily="48" charset="0"/>
                <a:ea typeface="ＭＳ Ｐゴシック" pitchFamily="48" charset="-128"/>
                <a:cs typeface="Arial"/>
                <a:sym typeface="Arial"/>
              </a:endParaRPr>
            </a:p>
          </p:txBody>
        </p:sp>
        <p:cxnSp>
          <p:nvCxnSpPr>
            <p:cNvPr id="21" name="Straight Connector 20">
              <a:extLst>
                <a:ext uri="{FF2B5EF4-FFF2-40B4-BE49-F238E27FC236}">
                  <a16:creationId xmlns:a16="http://schemas.microsoft.com/office/drawing/2014/main" id="{2BC60C38-5097-C67B-8665-3575BEE14F46}"/>
                </a:ext>
              </a:extLst>
            </p:cNvPr>
            <p:cNvCxnSpPr/>
            <p:nvPr/>
          </p:nvCxnSpPr>
          <p:spPr bwMode="auto">
            <a:xfrm>
              <a:off x="4451365" y="2560320"/>
              <a:ext cx="3291840" cy="219456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2" name="Straight Arrow Connector 21">
              <a:extLst>
                <a:ext uri="{FF2B5EF4-FFF2-40B4-BE49-F238E27FC236}">
                  <a16:creationId xmlns:a16="http://schemas.microsoft.com/office/drawing/2014/main" id="{77B7EE7F-142B-66D2-9ED6-AC7CD08A4DBF}"/>
                </a:ext>
              </a:extLst>
            </p:cNvPr>
            <p:cNvCxnSpPr/>
            <p:nvPr/>
          </p:nvCxnSpPr>
          <p:spPr bwMode="auto">
            <a:xfrm flipV="1">
              <a:off x="4451365" y="2560320"/>
              <a:ext cx="3291840" cy="2194560"/>
            </a:xfrm>
            <a:prstGeom prst="straightConnector1">
              <a:avLst/>
            </a:prstGeom>
            <a:solidFill>
              <a:schemeClr val="accent1"/>
            </a:solidFill>
            <a:ln w="19050" cap="flat" cmpd="sng" algn="ctr">
              <a:solidFill>
                <a:srgbClr val="C00000"/>
              </a:solidFill>
              <a:prstDash val="solid"/>
              <a:round/>
              <a:headEnd type="none"/>
              <a:tailEnd type="none"/>
            </a:ln>
            <a:effectLst/>
          </p:spPr>
        </p:cxnSp>
        <p:cxnSp>
          <p:nvCxnSpPr>
            <p:cNvPr id="23" name="Straight Arrow Connector 22">
              <a:extLst>
                <a:ext uri="{FF2B5EF4-FFF2-40B4-BE49-F238E27FC236}">
                  <a16:creationId xmlns:a16="http://schemas.microsoft.com/office/drawing/2014/main" id="{58EB2A87-0061-2830-719E-B18BAF3F9412}"/>
                </a:ext>
              </a:extLst>
            </p:cNvPr>
            <p:cNvCxnSpPr/>
            <p:nvPr/>
          </p:nvCxnSpPr>
          <p:spPr bwMode="auto">
            <a:xfrm>
              <a:off x="4268485" y="3657600"/>
              <a:ext cx="3657600" cy="0"/>
            </a:xfrm>
            <a:prstGeom prst="straightConnector1">
              <a:avLst/>
            </a:prstGeom>
            <a:solidFill>
              <a:schemeClr val="accent1"/>
            </a:solidFill>
            <a:ln w="19050" cap="flat" cmpd="sng" algn="ctr">
              <a:solidFill>
                <a:srgbClr val="C00000"/>
              </a:solidFill>
              <a:prstDash val="solid"/>
              <a:round/>
              <a:headEnd type="none"/>
              <a:tailEnd type="none"/>
            </a:ln>
            <a:effectLst/>
          </p:spPr>
        </p:cxnSp>
        <p:sp>
          <p:nvSpPr>
            <p:cNvPr id="24" name="Oval 23">
              <a:extLst>
                <a:ext uri="{FF2B5EF4-FFF2-40B4-BE49-F238E27FC236}">
                  <a16:creationId xmlns:a16="http://schemas.microsoft.com/office/drawing/2014/main" id="{D4BF85C9-014A-7B20-C32D-78616560ACD1}"/>
                </a:ext>
              </a:extLst>
            </p:cNvPr>
            <p:cNvSpPr/>
            <p:nvPr/>
          </p:nvSpPr>
          <p:spPr bwMode="auto">
            <a:xfrm>
              <a:off x="4268485" y="1828800"/>
              <a:ext cx="3657600" cy="3657600"/>
            </a:xfrm>
            <a:prstGeom prst="ellipse">
              <a:avLst/>
            </a:prstGeom>
            <a:noFill/>
            <a:ln w="1905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1050" dirty="0">
                <a:solidFill>
                  <a:srgbClr val="000000"/>
                </a:solidFill>
                <a:latin typeface="Helvetica" pitchFamily="48" charset="0"/>
                <a:ea typeface="ＭＳ Ｐゴシック" pitchFamily="48" charset="-128"/>
                <a:cs typeface="Arial"/>
                <a:sym typeface="Arial"/>
              </a:endParaRPr>
            </a:p>
          </p:txBody>
        </p:sp>
        <p:cxnSp>
          <p:nvCxnSpPr>
            <p:cNvPr id="25" name="Straight Arrow Connector 24">
              <a:extLst>
                <a:ext uri="{FF2B5EF4-FFF2-40B4-BE49-F238E27FC236}">
                  <a16:creationId xmlns:a16="http://schemas.microsoft.com/office/drawing/2014/main" id="{69560BE8-4C5F-47F4-0F7F-25B1368FF73A}"/>
                </a:ext>
              </a:extLst>
            </p:cNvPr>
            <p:cNvCxnSpPr/>
            <p:nvPr/>
          </p:nvCxnSpPr>
          <p:spPr bwMode="auto">
            <a:xfrm>
              <a:off x="6097285" y="1828800"/>
              <a:ext cx="0" cy="3657600"/>
            </a:xfrm>
            <a:prstGeom prst="straightConnector1">
              <a:avLst/>
            </a:prstGeom>
            <a:solidFill>
              <a:schemeClr val="accent1"/>
            </a:solidFill>
            <a:ln w="19050" cap="flat" cmpd="sng" algn="ctr">
              <a:solidFill>
                <a:srgbClr val="C00000"/>
              </a:solidFill>
              <a:prstDash val="solid"/>
              <a:round/>
              <a:headEnd type="none"/>
              <a:tailEnd type="none"/>
            </a:ln>
            <a:effectLst/>
          </p:spPr>
        </p:cxnSp>
        <p:sp>
          <p:nvSpPr>
            <p:cNvPr id="26" name="Rounded Rectangle 25">
              <a:extLst>
                <a:ext uri="{FF2B5EF4-FFF2-40B4-BE49-F238E27FC236}">
                  <a16:creationId xmlns:a16="http://schemas.microsoft.com/office/drawing/2014/main" id="{C1901207-C969-2DF2-7C62-5B71780A0F82}"/>
                </a:ext>
              </a:extLst>
            </p:cNvPr>
            <p:cNvSpPr/>
            <p:nvPr/>
          </p:nvSpPr>
          <p:spPr bwMode="auto">
            <a:xfrm>
              <a:off x="7103125" y="219456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Unstructured</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Mesh Spatial</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Discretization</a:t>
              </a:r>
            </a:p>
          </p:txBody>
        </p:sp>
        <p:sp>
          <p:nvSpPr>
            <p:cNvPr id="27" name="Rounded Rectangle 26">
              <a:extLst>
                <a:ext uri="{FF2B5EF4-FFF2-40B4-BE49-F238E27FC236}">
                  <a16:creationId xmlns:a16="http://schemas.microsoft.com/office/drawing/2014/main" id="{FF835465-08C5-6C00-D159-B5E689551803}"/>
                </a:ext>
              </a:extLst>
            </p:cNvPr>
            <p:cNvSpPr/>
            <p:nvPr/>
          </p:nvSpPr>
          <p:spPr bwMode="auto">
            <a:xfrm>
              <a:off x="7103125" y="438912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Solution of Linear/Nonlinear Systems</a:t>
              </a:r>
            </a:p>
          </p:txBody>
        </p:sp>
        <p:sp>
          <p:nvSpPr>
            <p:cNvPr id="28" name="Rounded Rectangle 27">
              <a:extLst>
                <a:ext uri="{FF2B5EF4-FFF2-40B4-BE49-F238E27FC236}">
                  <a16:creationId xmlns:a16="http://schemas.microsoft.com/office/drawing/2014/main" id="{228125DB-53C7-76E2-4B75-935022DDCA7B}"/>
                </a:ext>
              </a:extLst>
            </p:cNvPr>
            <p:cNvSpPr/>
            <p:nvPr/>
          </p:nvSpPr>
          <p:spPr bwMode="auto">
            <a:xfrm>
              <a:off x="5457205" y="1463040"/>
              <a:ext cx="1280160" cy="731520"/>
            </a:xfrm>
            <a:prstGeom prst="roundRect">
              <a:avLst/>
            </a:prstGeom>
            <a:gradFill flip="none" rotWithShape="1">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Structured</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Mesh Spatial</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Discretization</a:t>
              </a:r>
            </a:p>
          </p:txBody>
        </p:sp>
        <p:sp>
          <p:nvSpPr>
            <p:cNvPr id="29" name="Rounded Rectangle 28">
              <a:extLst>
                <a:ext uri="{FF2B5EF4-FFF2-40B4-BE49-F238E27FC236}">
                  <a16:creationId xmlns:a16="http://schemas.microsoft.com/office/drawing/2014/main" id="{2E7E9B06-8FC2-3E4F-B93C-5D9978EBA683}"/>
                </a:ext>
              </a:extLst>
            </p:cNvPr>
            <p:cNvSpPr/>
            <p:nvPr/>
          </p:nvSpPr>
          <p:spPr bwMode="auto">
            <a:xfrm>
              <a:off x="7560325" y="329184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Time</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Integration</a:t>
              </a:r>
            </a:p>
          </p:txBody>
        </p:sp>
        <p:sp>
          <p:nvSpPr>
            <p:cNvPr id="30" name="Rounded Rectangle 29">
              <a:extLst>
                <a:ext uri="{FF2B5EF4-FFF2-40B4-BE49-F238E27FC236}">
                  <a16:creationId xmlns:a16="http://schemas.microsoft.com/office/drawing/2014/main" id="{3D5CF2B7-94E6-2369-06AD-9959AB17DD22}"/>
                </a:ext>
              </a:extLst>
            </p:cNvPr>
            <p:cNvSpPr/>
            <p:nvPr/>
          </p:nvSpPr>
          <p:spPr bwMode="auto">
            <a:xfrm>
              <a:off x="5457205" y="512064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Solution of</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Eigenvalue</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Problems</a:t>
              </a:r>
            </a:p>
          </p:txBody>
        </p:sp>
        <p:sp>
          <p:nvSpPr>
            <p:cNvPr id="31" name="Rounded Rectangle 30">
              <a:extLst>
                <a:ext uri="{FF2B5EF4-FFF2-40B4-BE49-F238E27FC236}">
                  <a16:creationId xmlns:a16="http://schemas.microsoft.com/office/drawing/2014/main" id="{6984A0B0-7637-08BD-F9DC-B08E4E470401}"/>
                </a:ext>
              </a:extLst>
            </p:cNvPr>
            <p:cNvSpPr/>
            <p:nvPr/>
          </p:nvSpPr>
          <p:spPr bwMode="auto">
            <a:xfrm>
              <a:off x="3811285" y="438912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Numerical</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Optimization</a:t>
              </a:r>
            </a:p>
          </p:txBody>
        </p:sp>
        <p:sp>
          <p:nvSpPr>
            <p:cNvPr id="32" name="Rounded Rectangle 31">
              <a:extLst>
                <a:ext uri="{FF2B5EF4-FFF2-40B4-BE49-F238E27FC236}">
                  <a16:creationId xmlns:a16="http://schemas.microsoft.com/office/drawing/2014/main" id="{4549D2E7-8507-5ED8-5607-7709BDA122BE}"/>
                </a:ext>
              </a:extLst>
            </p:cNvPr>
            <p:cNvSpPr/>
            <p:nvPr/>
          </p:nvSpPr>
          <p:spPr bwMode="auto">
            <a:xfrm>
              <a:off x="3354085" y="329184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Uncertainty</a:t>
              </a:r>
              <a:br>
                <a:rPr lang="en-US" sz="975" b="1" dirty="0">
                  <a:solidFill>
                    <a:srgbClr val="000000"/>
                  </a:solidFill>
                  <a:latin typeface="Arial Narrow"/>
                  <a:ea typeface="ＭＳ Ｐゴシック" pitchFamily="48" charset="-128"/>
                  <a:cs typeface="Arial Narrow" panose="020B0604020202020204" pitchFamily="34" charset="0"/>
                  <a:sym typeface="Arial"/>
                </a:rPr>
              </a:br>
              <a:r>
                <a:rPr lang="en-US" sz="975" b="1" dirty="0">
                  <a:solidFill>
                    <a:srgbClr val="000000"/>
                  </a:solidFill>
                  <a:latin typeface="Arial Narrow"/>
                  <a:ea typeface="ＭＳ Ｐゴシック" pitchFamily="48" charset="-128"/>
                  <a:cs typeface="Arial Narrow" panose="020B0604020202020204" pitchFamily="34" charset="0"/>
                  <a:sym typeface="Arial"/>
                </a:rPr>
                <a:t>Quantification</a:t>
              </a:r>
            </a:p>
          </p:txBody>
        </p:sp>
        <p:sp>
          <p:nvSpPr>
            <p:cNvPr id="33" name="Oval 32">
              <a:extLst>
                <a:ext uri="{FF2B5EF4-FFF2-40B4-BE49-F238E27FC236}">
                  <a16:creationId xmlns:a16="http://schemas.microsoft.com/office/drawing/2014/main" id="{A585BBC8-17E2-39ED-9F56-E2144BD87F36}"/>
                </a:ext>
              </a:extLst>
            </p:cNvPr>
            <p:cNvSpPr/>
            <p:nvPr/>
          </p:nvSpPr>
          <p:spPr bwMode="auto">
            <a:xfrm>
              <a:off x="5365765" y="2926080"/>
              <a:ext cx="1463040" cy="1463040"/>
            </a:xfrm>
            <a:prstGeom prst="ellipse">
              <a:avLst/>
            </a:prstGeom>
            <a:solidFill>
              <a:srgbClr val="1171D7"/>
            </a:soli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FFFFFF"/>
                  </a:solidFill>
                  <a:latin typeface="Arial Narrow"/>
                  <a:ea typeface="ＭＳ Ｐゴシック" pitchFamily="48" charset="-128"/>
                  <a:cs typeface="Arial Narrow" panose="020B0604020202020204" pitchFamily="34" charset="0"/>
                  <a:sym typeface="Arial"/>
                </a:rPr>
                <a:t>Cross-cutting activities, such as scientific AI/ML, link the areas</a:t>
              </a:r>
            </a:p>
          </p:txBody>
        </p:sp>
        <p:pic>
          <p:nvPicPr>
            <p:cNvPr id="34" name="Picture 33">
              <a:extLst>
                <a:ext uri="{FF2B5EF4-FFF2-40B4-BE49-F238E27FC236}">
                  <a16:creationId xmlns:a16="http://schemas.microsoft.com/office/drawing/2014/main" id="{374C321F-EAB0-77B4-60AF-4D35540D3FEE}"/>
                </a:ext>
              </a:extLst>
            </p:cNvPr>
            <p:cNvPicPr>
              <a:picLocks noChangeAspect="1"/>
            </p:cNvPicPr>
            <p:nvPr/>
          </p:nvPicPr>
          <p:blipFill>
            <a:blip r:embed="rId3"/>
            <a:stretch>
              <a:fillRect/>
            </a:stretch>
          </p:blipFill>
          <p:spPr>
            <a:xfrm>
              <a:off x="7254626" y="5310075"/>
              <a:ext cx="1023425" cy="627846"/>
            </a:xfrm>
            <a:prstGeom prst="rect">
              <a:avLst/>
            </a:prstGeom>
          </p:spPr>
        </p:pic>
        <p:pic>
          <p:nvPicPr>
            <p:cNvPr id="38" name="Picture 37" descr="PN1249113:Users:sprice:work:projects:ProbSLR:flyer:BISICLES-AIS-SLR.png">
              <a:extLst>
                <a:ext uri="{FF2B5EF4-FFF2-40B4-BE49-F238E27FC236}">
                  <a16:creationId xmlns:a16="http://schemas.microsoft.com/office/drawing/2014/main" id="{3DBAC492-DD6C-A883-ED07-E48E31BE58CA}"/>
                </a:ext>
              </a:extLst>
            </p:cNvPr>
            <p:cNvPicPr>
              <a:picLocks noChangeAspect="1"/>
            </p:cNvPicPr>
            <p:nvPr/>
          </p:nvPicPr>
          <p:blipFill rotWithShape="1">
            <a:blip r:embed="rId4">
              <a:extLst>
                <a:ext uri="{28A0092B-C50C-407E-A947-70E740481C1C}">
                  <a14:useLocalDpi xmlns:a14="http://schemas.microsoft.com/office/drawing/2010/main" val="0"/>
                </a:ext>
              </a:extLst>
            </a:blip>
            <a:srcRect r="45954" b="50180"/>
            <a:stretch/>
          </p:blipFill>
          <p:spPr bwMode="auto">
            <a:xfrm>
              <a:off x="3729618" y="1251008"/>
              <a:ext cx="1111283" cy="717809"/>
            </a:xfrm>
            <a:prstGeom prst="rect">
              <a:avLst/>
            </a:prstGeom>
            <a:noFill/>
            <a:ln>
              <a:noFill/>
            </a:ln>
          </p:spPr>
        </p:pic>
        <p:pic>
          <p:nvPicPr>
            <p:cNvPr id="39" name="Picture 38" descr="A close up of a piano&#10;&#10;Description automatically generated">
              <a:extLst>
                <a:ext uri="{FF2B5EF4-FFF2-40B4-BE49-F238E27FC236}">
                  <a16:creationId xmlns:a16="http://schemas.microsoft.com/office/drawing/2014/main" id="{FDAC6506-A50A-4E10-52BF-73F2B33A18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1037" y="5392310"/>
              <a:ext cx="1271287" cy="499129"/>
            </a:xfrm>
            <a:prstGeom prst="rect">
              <a:avLst/>
            </a:prstGeom>
          </p:spPr>
        </p:pic>
        <p:sp>
          <p:nvSpPr>
            <p:cNvPr id="40" name="Rounded Rectangle 39">
              <a:extLst>
                <a:ext uri="{FF2B5EF4-FFF2-40B4-BE49-F238E27FC236}">
                  <a16:creationId xmlns:a16="http://schemas.microsoft.com/office/drawing/2014/main" id="{4CED8AEB-F100-8D76-1E08-5F0817FF4D86}"/>
                </a:ext>
              </a:extLst>
            </p:cNvPr>
            <p:cNvSpPr/>
            <p:nvPr/>
          </p:nvSpPr>
          <p:spPr bwMode="auto">
            <a:xfrm>
              <a:off x="3811285" y="2194560"/>
              <a:ext cx="1280160" cy="731520"/>
            </a:xfrm>
            <a:prstGeom prst="roundRect">
              <a:avLst/>
            </a:prstGeom>
            <a:gradFill>
              <a:gsLst>
                <a:gs pos="0">
                  <a:srgbClr val="1171D7"/>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ln w="9525" cap="flat" cmpd="sng" algn="ctr">
              <a:noFill/>
              <a:prstDash val="solid"/>
              <a:round/>
              <a:headEnd type="none" w="med" len="med"/>
              <a:tailEnd type="none" w="med" len="med"/>
            </a:ln>
            <a:effectLst/>
          </p:spPr>
          <p:txBody>
            <a:bodyPr vert="horz" wrap="square" lIns="34290" tIns="34290" rIns="34290" bIns="34290" numCol="1" rtlCol="0" anchor="ctr" anchorCtr="1" compatLnSpc="1">
              <a:prstTxWarp prst="textNoShape">
                <a:avLst/>
              </a:prstTxWarp>
            </a:bodyPr>
            <a:lstStyle/>
            <a:p>
              <a:pPr algn="ctr" defTabSz="685800" eaLnBrk="0" fontAlgn="base" hangingPunct="0">
                <a:spcBef>
                  <a:spcPct val="0"/>
                </a:spcBef>
                <a:spcAft>
                  <a:spcPct val="0"/>
                </a:spcAft>
                <a:defRPr/>
              </a:pPr>
              <a:r>
                <a:rPr lang="en-US" sz="975" b="1" dirty="0">
                  <a:solidFill>
                    <a:srgbClr val="000000"/>
                  </a:solidFill>
                  <a:latin typeface="Arial Narrow"/>
                  <a:ea typeface="ＭＳ Ｐゴシック" pitchFamily="48" charset="-128"/>
                  <a:cs typeface="Arial Narrow" panose="020B0604020202020204" pitchFamily="34" charset="0"/>
                  <a:sym typeface="Arial"/>
                </a:rPr>
                <a:t>Data Analytics</a:t>
              </a:r>
            </a:p>
          </p:txBody>
        </p:sp>
        <p:pic>
          <p:nvPicPr>
            <p:cNvPr id="41" name="Picture 40">
              <a:extLst>
                <a:ext uri="{FF2B5EF4-FFF2-40B4-BE49-F238E27FC236}">
                  <a16:creationId xmlns:a16="http://schemas.microsoft.com/office/drawing/2014/main" id="{66C04FE0-203B-3BC6-7E82-9576A7793F0F}"/>
                </a:ext>
              </a:extLst>
            </p:cNvPr>
            <p:cNvPicPr>
              <a:picLocks noChangeAspect="1"/>
            </p:cNvPicPr>
            <p:nvPr/>
          </p:nvPicPr>
          <p:blipFill rotWithShape="1">
            <a:blip r:embed="rId6"/>
            <a:srcRect l="30972" t="2743" r="41975" b="3013"/>
            <a:stretch/>
          </p:blipFill>
          <p:spPr>
            <a:xfrm>
              <a:off x="7389589" y="1285263"/>
              <a:ext cx="479584" cy="806457"/>
            </a:xfrm>
            <a:prstGeom prst="rect">
              <a:avLst/>
            </a:prstGeom>
          </p:spPr>
        </p:pic>
      </p:grpSp>
      <p:grpSp>
        <p:nvGrpSpPr>
          <p:cNvPr id="10" name="Group 9">
            <a:extLst>
              <a:ext uri="{FF2B5EF4-FFF2-40B4-BE49-F238E27FC236}">
                <a16:creationId xmlns:a16="http://schemas.microsoft.com/office/drawing/2014/main" id="{34966B31-79F7-071A-2FF0-6DA04977A3BD}"/>
              </a:ext>
            </a:extLst>
          </p:cNvPr>
          <p:cNvGrpSpPr/>
          <p:nvPr/>
        </p:nvGrpSpPr>
        <p:grpSpPr>
          <a:xfrm>
            <a:off x="384341" y="3777724"/>
            <a:ext cx="4174543" cy="295964"/>
            <a:chOff x="304183" y="3791361"/>
            <a:chExt cx="4174543" cy="295964"/>
          </a:xfrm>
        </p:grpSpPr>
        <p:pic>
          <p:nvPicPr>
            <p:cNvPr id="51" name="Picture 1">
              <a:extLst>
                <a:ext uri="{FF2B5EF4-FFF2-40B4-BE49-F238E27FC236}">
                  <a16:creationId xmlns:a16="http://schemas.microsoft.com/office/drawing/2014/main" id="{ED2E86EA-ADE6-38B3-251E-95DC2595BE9E}"/>
                </a:ext>
              </a:extLst>
            </p:cNvPr>
            <p:cNvPicPr>
              <a:picLocks noChangeAspect="1" noChangeArrowheads="1"/>
            </p:cNvPicPr>
            <p:nvPr userDrawn="1"/>
          </p:nvPicPr>
          <p:blipFill>
            <a:blip r:embed="rId7" cstate="print"/>
            <a:srcRect/>
            <a:stretch>
              <a:fillRect/>
            </a:stretch>
          </p:blipFill>
          <p:spPr bwMode="auto">
            <a:xfrm>
              <a:off x="304183" y="3791361"/>
              <a:ext cx="619074" cy="274320"/>
            </a:xfrm>
            <a:prstGeom prst="rect">
              <a:avLst/>
            </a:prstGeom>
            <a:noFill/>
            <a:ln w="9525">
              <a:noFill/>
              <a:miter lim="800000"/>
              <a:headEnd/>
              <a:tailEnd/>
            </a:ln>
          </p:spPr>
        </p:pic>
        <p:pic>
          <p:nvPicPr>
            <p:cNvPr id="52" name="Picture 2">
              <a:extLst>
                <a:ext uri="{FF2B5EF4-FFF2-40B4-BE49-F238E27FC236}">
                  <a16:creationId xmlns:a16="http://schemas.microsoft.com/office/drawing/2014/main" id="{DD129EDC-02BC-76A2-FCDF-E10BB9C6E2BF}"/>
                </a:ext>
              </a:extLst>
            </p:cNvPr>
            <p:cNvPicPr>
              <a:picLocks noChangeAspect="1" noChangeArrowheads="1"/>
            </p:cNvPicPr>
            <p:nvPr userDrawn="1"/>
          </p:nvPicPr>
          <p:blipFill>
            <a:blip r:embed="rId8" cstate="print"/>
            <a:srcRect/>
            <a:stretch>
              <a:fillRect/>
            </a:stretch>
          </p:blipFill>
          <p:spPr bwMode="auto">
            <a:xfrm>
              <a:off x="1043666" y="3806623"/>
              <a:ext cx="320634" cy="274320"/>
            </a:xfrm>
            <a:prstGeom prst="rect">
              <a:avLst/>
            </a:prstGeom>
            <a:noFill/>
            <a:ln w="9525">
              <a:noFill/>
              <a:miter lim="800000"/>
              <a:headEnd/>
              <a:tailEnd/>
            </a:ln>
          </p:spPr>
        </p:pic>
        <p:pic>
          <p:nvPicPr>
            <p:cNvPr id="53" name="Picture 4">
              <a:extLst>
                <a:ext uri="{FF2B5EF4-FFF2-40B4-BE49-F238E27FC236}">
                  <a16:creationId xmlns:a16="http://schemas.microsoft.com/office/drawing/2014/main" id="{1CA72A54-3481-E97A-78C4-AD92D6F1F303}"/>
                </a:ext>
              </a:extLst>
            </p:cNvPr>
            <p:cNvPicPr>
              <a:picLocks noChangeAspect="1" noChangeArrowheads="1"/>
            </p:cNvPicPr>
            <p:nvPr userDrawn="1"/>
          </p:nvPicPr>
          <p:blipFill>
            <a:blip r:embed="rId9" cstate="print"/>
            <a:srcRect/>
            <a:stretch>
              <a:fillRect/>
            </a:stretch>
          </p:blipFill>
          <p:spPr bwMode="auto">
            <a:xfrm>
              <a:off x="3940002" y="3813005"/>
              <a:ext cx="538724" cy="274320"/>
            </a:xfrm>
            <a:prstGeom prst="rect">
              <a:avLst/>
            </a:prstGeom>
            <a:noFill/>
            <a:ln w="9525">
              <a:noFill/>
              <a:miter lim="800000"/>
              <a:headEnd/>
              <a:tailEnd/>
            </a:ln>
          </p:spPr>
        </p:pic>
        <p:pic>
          <p:nvPicPr>
            <p:cNvPr id="54" name="Picture 53">
              <a:extLst>
                <a:ext uri="{FF2B5EF4-FFF2-40B4-BE49-F238E27FC236}">
                  <a16:creationId xmlns:a16="http://schemas.microsoft.com/office/drawing/2014/main" id="{B9BCC54F-E763-681A-4CC0-881EBCB7F92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330681" y="3813005"/>
              <a:ext cx="530147" cy="274320"/>
            </a:xfrm>
            <a:prstGeom prst="rect">
              <a:avLst/>
            </a:prstGeom>
          </p:spPr>
        </p:pic>
        <p:pic>
          <p:nvPicPr>
            <p:cNvPr id="55" name="Picture 54" descr="Logo&#10;&#10;Description automatically generated">
              <a:extLst>
                <a:ext uri="{FF2B5EF4-FFF2-40B4-BE49-F238E27FC236}">
                  <a16:creationId xmlns:a16="http://schemas.microsoft.com/office/drawing/2014/main" id="{A2305498-9C8F-08AC-396C-86A3DC414339}"/>
                </a:ext>
              </a:extLst>
            </p:cNvPr>
            <p:cNvPicPr>
              <a:picLocks noChangeAspect="1"/>
            </p:cNvPicPr>
            <p:nvPr userDrawn="1"/>
          </p:nvPicPr>
          <p:blipFill>
            <a:blip r:embed="rId11"/>
            <a:stretch>
              <a:fillRect/>
            </a:stretch>
          </p:blipFill>
          <p:spPr>
            <a:xfrm>
              <a:off x="2248438" y="3813005"/>
              <a:ext cx="959371" cy="274320"/>
            </a:xfrm>
            <a:prstGeom prst="rect">
              <a:avLst/>
            </a:prstGeom>
          </p:spPr>
        </p:pic>
        <p:pic>
          <p:nvPicPr>
            <p:cNvPr id="56" name="Picture 55" descr="A blue and white logo&#10;&#10;Description automatically generated with medium confidence">
              <a:extLst>
                <a:ext uri="{FF2B5EF4-FFF2-40B4-BE49-F238E27FC236}">
                  <a16:creationId xmlns:a16="http://schemas.microsoft.com/office/drawing/2014/main" id="{C2F2061B-B606-1C6A-DEA7-8DCC809ED02A}"/>
                </a:ext>
              </a:extLst>
            </p:cNvPr>
            <p:cNvPicPr>
              <a:picLocks noChangeAspect="1"/>
            </p:cNvPicPr>
            <p:nvPr userDrawn="1"/>
          </p:nvPicPr>
          <p:blipFill>
            <a:blip r:embed="rId12"/>
            <a:stretch>
              <a:fillRect/>
            </a:stretch>
          </p:blipFill>
          <p:spPr>
            <a:xfrm>
              <a:off x="1454205" y="3810656"/>
              <a:ext cx="716056" cy="274320"/>
            </a:xfrm>
            <a:prstGeom prst="rect">
              <a:avLst/>
            </a:prstGeom>
          </p:spPr>
        </p:pic>
      </p:grpSp>
      <p:grpSp>
        <p:nvGrpSpPr>
          <p:cNvPr id="11" name="Group 10">
            <a:extLst>
              <a:ext uri="{FF2B5EF4-FFF2-40B4-BE49-F238E27FC236}">
                <a16:creationId xmlns:a16="http://schemas.microsoft.com/office/drawing/2014/main" id="{1DDD2979-012C-D8FA-7FB2-6CC62883BB66}"/>
              </a:ext>
            </a:extLst>
          </p:cNvPr>
          <p:cNvGrpSpPr/>
          <p:nvPr/>
        </p:nvGrpSpPr>
        <p:grpSpPr>
          <a:xfrm>
            <a:off x="298018" y="4245801"/>
            <a:ext cx="4434959" cy="301860"/>
            <a:chOff x="75084" y="4302797"/>
            <a:chExt cx="4434959" cy="301860"/>
          </a:xfrm>
        </p:grpSpPr>
        <p:pic>
          <p:nvPicPr>
            <p:cNvPr id="57" name="Picture 6">
              <a:extLst>
                <a:ext uri="{FF2B5EF4-FFF2-40B4-BE49-F238E27FC236}">
                  <a16:creationId xmlns:a16="http://schemas.microsoft.com/office/drawing/2014/main" id="{329F89F0-0749-69C0-875B-B4BB26EDA4A4}"/>
                </a:ext>
              </a:extLst>
            </p:cNvPr>
            <p:cNvPicPr>
              <a:picLocks noChangeAspect="1" noChangeArrowheads="1"/>
            </p:cNvPicPr>
            <p:nvPr userDrawn="1"/>
          </p:nvPicPr>
          <p:blipFill>
            <a:blip r:embed="rId13" cstate="print"/>
            <a:srcRect/>
            <a:stretch>
              <a:fillRect/>
            </a:stretch>
          </p:blipFill>
          <p:spPr bwMode="auto">
            <a:xfrm>
              <a:off x="3345143" y="4312926"/>
              <a:ext cx="282158" cy="274320"/>
            </a:xfrm>
            <a:prstGeom prst="rect">
              <a:avLst/>
            </a:prstGeom>
            <a:noFill/>
            <a:ln w="9525">
              <a:noFill/>
              <a:miter lim="800000"/>
              <a:headEnd/>
              <a:tailEnd/>
            </a:ln>
          </p:spPr>
        </p:pic>
        <p:pic>
          <p:nvPicPr>
            <p:cNvPr id="58" name="Picture 8">
              <a:extLst>
                <a:ext uri="{FF2B5EF4-FFF2-40B4-BE49-F238E27FC236}">
                  <a16:creationId xmlns:a16="http://schemas.microsoft.com/office/drawing/2014/main" id="{D1DCFB28-F7EC-AB2D-8526-8BC2E103B1F4}"/>
                </a:ext>
              </a:extLst>
            </p:cNvPr>
            <p:cNvPicPr>
              <a:picLocks noChangeAspect="1" noChangeArrowheads="1"/>
            </p:cNvPicPr>
            <p:nvPr userDrawn="1"/>
          </p:nvPicPr>
          <p:blipFill>
            <a:blip r:embed="rId14" cstate="print"/>
            <a:srcRect/>
            <a:stretch>
              <a:fillRect/>
            </a:stretch>
          </p:blipFill>
          <p:spPr bwMode="auto">
            <a:xfrm>
              <a:off x="1234729" y="4302797"/>
              <a:ext cx="1358744" cy="274320"/>
            </a:xfrm>
            <a:prstGeom prst="rect">
              <a:avLst/>
            </a:prstGeom>
            <a:noFill/>
            <a:ln w="9525">
              <a:noFill/>
              <a:miter lim="800000"/>
              <a:headEnd/>
              <a:tailEnd/>
            </a:ln>
          </p:spPr>
        </p:pic>
        <p:pic>
          <p:nvPicPr>
            <p:cNvPr id="59" name="Picture 58">
              <a:extLst>
                <a:ext uri="{FF2B5EF4-FFF2-40B4-BE49-F238E27FC236}">
                  <a16:creationId xmlns:a16="http://schemas.microsoft.com/office/drawing/2014/main" id="{FF971D44-325C-026C-EE47-87C9AF977DD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5084" y="4302797"/>
              <a:ext cx="1082042" cy="274320"/>
            </a:xfrm>
            <a:prstGeom prst="rect">
              <a:avLst/>
            </a:prstGeom>
          </p:spPr>
        </p:pic>
        <p:pic>
          <p:nvPicPr>
            <p:cNvPr id="60" name="Picture 59">
              <a:extLst>
                <a:ext uri="{FF2B5EF4-FFF2-40B4-BE49-F238E27FC236}">
                  <a16:creationId xmlns:a16="http://schemas.microsoft.com/office/drawing/2014/main" id="{246E8673-E518-1A83-D598-1A6C8B3161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668756" y="4330337"/>
              <a:ext cx="598784" cy="274320"/>
            </a:xfrm>
            <a:prstGeom prst="rect">
              <a:avLst/>
            </a:prstGeom>
          </p:spPr>
        </p:pic>
        <p:pic>
          <p:nvPicPr>
            <p:cNvPr id="61" name="Picture 60">
              <a:extLst>
                <a:ext uri="{FF2B5EF4-FFF2-40B4-BE49-F238E27FC236}">
                  <a16:creationId xmlns:a16="http://schemas.microsoft.com/office/drawing/2014/main" id="{34E5DDE1-F24D-BABD-FAF2-4A8772F09444}"/>
                </a:ext>
              </a:extLst>
            </p:cNvPr>
            <p:cNvPicPr>
              <a:picLocks noChangeAspect="1"/>
            </p:cNvPicPr>
            <p:nvPr userDrawn="1"/>
          </p:nvPicPr>
          <p:blipFill>
            <a:blip r:embed="rId17"/>
            <a:stretch>
              <a:fillRect/>
            </a:stretch>
          </p:blipFill>
          <p:spPr>
            <a:xfrm>
              <a:off x="3699552" y="4313298"/>
              <a:ext cx="810491" cy="274320"/>
            </a:xfrm>
            <a:prstGeom prst="rect">
              <a:avLst/>
            </a:prstGeom>
          </p:spPr>
        </p:pic>
      </p:grpSp>
      <p:sp>
        <p:nvSpPr>
          <p:cNvPr id="62" name="TextBox 61">
            <a:extLst>
              <a:ext uri="{FF2B5EF4-FFF2-40B4-BE49-F238E27FC236}">
                <a16:creationId xmlns:a16="http://schemas.microsoft.com/office/drawing/2014/main" id="{0DFEC676-4498-8739-D399-351C7571E829}"/>
              </a:ext>
            </a:extLst>
          </p:cNvPr>
          <p:cNvSpPr txBox="1"/>
          <p:nvPr/>
        </p:nvSpPr>
        <p:spPr>
          <a:xfrm>
            <a:off x="5405934" y="4695988"/>
            <a:ext cx="2319866" cy="438582"/>
          </a:xfrm>
          <a:prstGeom prst="rect">
            <a:avLst/>
          </a:prstGeom>
          <a:noFill/>
        </p:spPr>
        <p:txBody>
          <a:bodyPr wrap="none" rtlCol="0">
            <a:spAutoFit/>
          </a:bodyPr>
          <a:lstStyle/>
          <a:p>
            <a:pPr defTabSz="685800">
              <a:buClr>
                <a:srgbClr val="000000"/>
              </a:buClr>
              <a:defRPr/>
            </a:pPr>
            <a:r>
              <a:rPr lang="en-US" sz="1125" kern="0" dirty="0">
                <a:solidFill>
                  <a:srgbClr val="002060"/>
                </a:solidFill>
                <a:latin typeface="Arial"/>
                <a:cs typeface="Arial"/>
                <a:sym typeface="Arial"/>
              </a:rPr>
              <a:t>Director:	Esmond G. Ng (LBNL)</a:t>
            </a:r>
          </a:p>
          <a:p>
            <a:pPr defTabSz="685800">
              <a:buClr>
                <a:srgbClr val="000000"/>
              </a:buClr>
              <a:defRPr/>
            </a:pPr>
            <a:r>
              <a:rPr lang="en-US" sz="1125" kern="0" dirty="0">
                <a:solidFill>
                  <a:srgbClr val="002060"/>
                </a:solidFill>
                <a:latin typeface="Arial"/>
                <a:cs typeface="Arial"/>
                <a:sym typeface="Arial"/>
              </a:rPr>
              <a:t>Deputy:	Todd Munson (ANL)</a:t>
            </a:r>
          </a:p>
        </p:txBody>
      </p:sp>
      <p:sp>
        <p:nvSpPr>
          <p:cNvPr id="5" name="Title 2">
            <a:extLst>
              <a:ext uri="{FF2B5EF4-FFF2-40B4-BE49-F238E27FC236}">
                <a16:creationId xmlns:a16="http://schemas.microsoft.com/office/drawing/2014/main" id="{AB8925DF-8667-F9A4-3A67-649AD5811395}"/>
              </a:ext>
            </a:extLst>
          </p:cNvPr>
          <p:cNvSpPr txBox="1">
            <a:spLocks/>
          </p:cNvSpPr>
          <p:nvPr/>
        </p:nvSpPr>
        <p:spPr>
          <a:xfrm>
            <a:off x="334329" y="139823"/>
            <a:ext cx="7542286" cy="383182"/>
          </a:xfrm>
          <a:prstGeom prst="rect">
            <a:avLst/>
          </a:prstGeom>
        </p:spPr>
        <p:txBody>
          <a:bodyPr vert="horz" lIns="0" tIns="0" rIns="0" bIns="0" rtlCol="0" anchor="b"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a:lstStyle>
          <a:p>
            <a:r>
              <a:rPr lang="en-US" dirty="0"/>
              <a:t>The </a:t>
            </a:r>
            <a:r>
              <a:rPr lang="en-US" dirty="0" err="1"/>
              <a:t>SciDAC</a:t>
            </a:r>
            <a:r>
              <a:rPr lang="en-US" dirty="0"/>
              <a:t> </a:t>
            </a:r>
            <a:r>
              <a:rPr lang="en-US" dirty="0" err="1"/>
              <a:t>FASTMath</a:t>
            </a:r>
            <a:r>
              <a:rPr lang="en-US" dirty="0"/>
              <a:t> Institute</a:t>
            </a:r>
          </a:p>
        </p:txBody>
      </p:sp>
      <p:sp>
        <p:nvSpPr>
          <p:cNvPr id="9" name="Google Shape;29;p1">
            <a:extLst>
              <a:ext uri="{FF2B5EF4-FFF2-40B4-BE49-F238E27FC236}">
                <a16:creationId xmlns:a16="http://schemas.microsoft.com/office/drawing/2014/main" id="{B69FD215-3DFC-95EB-E9C1-20D794E47605}"/>
              </a:ext>
            </a:extLst>
          </p:cNvPr>
          <p:cNvSpPr/>
          <p:nvPr/>
        </p:nvSpPr>
        <p:spPr>
          <a:xfrm>
            <a:off x="314483" y="1502634"/>
            <a:ext cx="4032113" cy="2146711"/>
          </a:xfrm>
          <a:prstGeom prst="rect">
            <a:avLst/>
          </a:prstGeom>
          <a:noFill/>
          <a:ln>
            <a:noFill/>
          </a:ln>
        </p:spPr>
        <p:txBody>
          <a:bodyPr spcFirstLastPara="1" wrap="square" lIns="68569" tIns="34275" rIns="68569" bIns="34275" anchor="t" anchorCtr="0">
            <a:spAutoFit/>
          </a:bodyPr>
          <a:lstStyle/>
          <a:p>
            <a:pPr defTabSz="685783">
              <a:buClr>
                <a:srgbClr val="000000"/>
              </a:buClr>
              <a:defRPr/>
            </a:pPr>
            <a:r>
              <a:rPr lang="en-US" sz="1500" b="1" kern="0" dirty="0">
                <a:solidFill>
                  <a:srgbClr val="0082CA"/>
                </a:solidFill>
                <a:latin typeface="Arial"/>
                <a:ea typeface="Arial"/>
                <a:cs typeface="Arial"/>
                <a:sym typeface="Arial"/>
              </a:rPr>
              <a:t>Technical Approach</a:t>
            </a:r>
            <a:endParaRPr sz="1050" kern="0" dirty="0">
              <a:solidFill>
                <a:srgbClr val="0082CA"/>
              </a:solidFill>
              <a:latin typeface="Arial"/>
              <a:cs typeface="Arial"/>
              <a:sym typeface="Arial"/>
            </a:endParaRP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Develop robust math techniques and numerical algorithms for DOE science problems</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Deliver highly performant software with strong software engineering to run efficiently and </a:t>
            </a:r>
            <a:r>
              <a:rPr lang="en-US" sz="1200" kern="0" dirty="0" err="1">
                <a:solidFill>
                  <a:srgbClr val="000000"/>
                </a:solidFill>
                <a:latin typeface="Arial"/>
                <a:ea typeface="Arial"/>
                <a:cs typeface="Arial"/>
                <a:sym typeface="Arial"/>
              </a:rPr>
              <a:t>scalably</a:t>
            </a:r>
            <a:r>
              <a:rPr lang="en-US" sz="1200" kern="0" dirty="0">
                <a:solidFill>
                  <a:srgbClr val="000000"/>
                </a:solidFill>
                <a:latin typeface="Arial"/>
                <a:ea typeface="Arial"/>
                <a:cs typeface="Arial"/>
                <a:sym typeface="Arial"/>
              </a:rPr>
              <a:t> on DOE supercomputers</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Work closely with domain scientists to leverage our math and ML expertise and deploy our software in large-scale scientific codes</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Build and support the broader computational math and computational science communities across DOE</a:t>
            </a:r>
          </a:p>
        </p:txBody>
      </p:sp>
    </p:spTree>
    <p:extLst>
      <p:ext uri="{BB962C8B-B14F-4D97-AF65-F5344CB8AC3E}">
        <p14:creationId xmlns:p14="http://schemas.microsoft.com/office/powerpoint/2010/main" val="3986319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9055B5FA-8577-39D0-62C4-E5A20D945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940" y="996251"/>
            <a:ext cx="73594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CF6376B-139B-5BB6-8D8F-722B7170C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554" y="981690"/>
            <a:ext cx="681347"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D3F6E4A-0A53-E741-85AF-DC6D1AEF1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113" y="982007"/>
            <a:ext cx="787451"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1FB2FB5-B6FB-E648-F17E-9998FD86A1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029" y="2176484"/>
            <a:ext cx="732441"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CE86C2E-DD02-0797-1B17-3B6DD3EE5B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9555" y="2175251"/>
            <a:ext cx="79130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7533B4F-F8EA-4897-87FA-5A5EF2549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9940" y="336881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1A297C09-9012-6CFD-5B9E-0A974C09CC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7114" y="3362735"/>
            <a:ext cx="758758"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7A0BBED-789C-A5C2-B7BA-94760F2E80B4}"/>
              </a:ext>
            </a:extLst>
          </p:cNvPr>
          <p:cNvSpPr txBox="1"/>
          <p:nvPr/>
        </p:nvSpPr>
        <p:spPr>
          <a:xfrm>
            <a:off x="3505888" y="951282"/>
            <a:ext cx="1200150" cy="646331"/>
          </a:xfrm>
          <a:prstGeom prst="rect">
            <a:avLst/>
          </a:prstGeom>
          <a:noFill/>
        </p:spPr>
        <p:txBody>
          <a:bodyPr wrap="square" rtlCol="0">
            <a:noAutofit/>
          </a:bodyPr>
          <a:lstStyle/>
          <a:p>
            <a:r>
              <a:rPr lang="en-US" sz="750" dirty="0"/>
              <a:t>Ann Almgren</a:t>
            </a:r>
          </a:p>
          <a:p>
            <a:r>
              <a:rPr lang="en-US" sz="750" dirty="0">
                <a:hlinkClick r:id="rId10"/>
              </a:rPr>
              <a:t>asalmgren@lbl.gov</a:t>
            </a:r>
            <a:endParaRPr lang="en-US" sz="750" dirty="0"/>
          </a:p>
          <a:p>
            <a:r>
              <a:rPr lang="en-US" sz="750" dirty="0"/>
              <a:t>Structured Mesh Spatial Discretization</a:t>
            </a:r>
          </a:p>
          <a:p>
            <a:endParaRPr lang="en-US" sz="750" dirty="0"/>
          </a:p>
          <a:p>
            <a:endParaRPr lang="en-US" sz="750" dirty="0"/>
          </a:p>
        </p:txBody>
      </p:sp>
      <p:sp>
        <p:nvSpPr>
          <p:cNvPr id="15" name="TextBox 14">
            <a:extLst>
              <a:ext uri="{FF2B5EF4-FFF2-40B4-BE49-F238E27FC236}">
                <a16:creationId xmlns:a16="http://schemas.microsoft.com/office/drawing/2014/main" id="{7E61D5E1-CE52-3375-C4A7-387BD75E989A}"/>
              </a:ext>
            </a:extLst>
          </p:cNvPr>
          <p:cNvSpPr txBox="1"/>
          <p:nvPr/>
        </p:nvSpPr>
        <p:spPr>
          <a:xfrm>
            <a:off x="5707648" y="942842"/>
            <a:ext cx="1200150" cy="415499"/>
          </a:xfrm>
          <a:prstGeom prst="rect">
            <a:avLst/>
          </a:prstGeom>
          <a:noFill/>
        </p:spPr>
        <p:txBody>
          <a:bodyPr wrap="square" rtlCol="0">
            <a:noAutofit/>
          </a:bodyPr>
          <a:lstStyle/>
          <a:p>
            <a:r>
              <a:rPr lang="en-US" sz="750" dirty="0"/>
              <a:t>Mark Shephard</a:t>
            </a:r>
          </a:p>
          <a:p>
            <a:r>
              <a:rPr lang="en-US" sz="750" dirty="0">
                <a:hlinkClick r:id="rId11"/>
              </a:rPr>
              <a:t>shephard@rpi.edu</a:t>
            </a:r>
            <a:endParaRPr lang="en-US" sz="750" dirty="0"/>
          </a:p>
          <a:p>
            <a:r>
              <a:rPr lang="en-US" sz="750" dirty="0"/>
              <a:t>Unstructured Mesh Spatial Discretization</a:t>
            </a:r>
          </a:p>
        </p:txBody>
      </p:sp>
      <p:sp>
        <p:nvSpPr>
          <p:cNvPr id="16" name="TextBox 15">
            <a:extLst>
              <a:ext uri="{FF2B5EF4-FFF2-40B4-BE49-F238E27FC236}">
                <a16:creationId xmlns:a16="http://schemas.microsoft.com/office/drawing/2014/main" id="{25E06157-A2EF-535D-D878-08CD7653C2C6}"/>
              </a:ext>
            </a:extLst>
          </p:cNvPr>
          <p:cNvSpPr txBox="1"/>
          <p:nvPr/>
        </p:nvSpPr>
        <p:spPr>
          <a:xfrm>
            <a:off x="7847135" y="942842"/>
            <a:ext cx="1200150" cy="415499"/>
          </a:xfrm>
          <a:prstGeom prst="rect">
            <a:avLst/>
          </a:prstGeom>
          <a:noFill/>
        </p:spPr>
        <p:txBody>
          <a:bodyPr wrap="square" rtlCol="0">
            <a:noAutofit/>
          </a:bodyPr>
          <a:lstStyle/>
          <a:p>
            <a:r>
              <a:rPr lang="en-US" sz="750" dirty="0"/>
              <a:t>Carol Woodward</a:t>
            </a:r>
          </a:p>
          <a:p>
            <a:r>
              <a:rPr lang="en-US" sz="750" dirty="0">
                <a:hlinkClick r:id="rId12"/>
              </a:rPr>
              <a:t>woodward6@llnl.gov</a:t>
            </a:r>
            <a:endParaRPr lang="en-US" sz="750" dirty="0"/>
          </a:p>
          <a:p>
            <a:r>
              <a:rPr lang="en-US" sz="750" dirty="0"/>
              <a:t>Time Integration</a:t>
            </a:r>
          </a:p>
        </p:txBody>
      </p:sp>
      <p:sp>
        <p:nvSpPr>
          <p:cNvPr id="17" name="TextBox 16">
            <a:extLst>
              <a:ext uri="{FF2B5EF4-FFF2-40B4-BE49-F238E27FC236}">
                <a16:creationId xmlns:a16="http://schemas.microsoft.com/office/drawing/2014/main" id="{A0193079-0DFE-B6B0-8502-E54CE2370F7D}"/>
              </a:ext>
            </a:extLst>
          </p:cNvPr>
          <p:cNvSpPr txBox="1"/>
          <p:nvPr/>
        </p:nvSpPr>
        <p:spPr>
          <a:xfrm>
            <a:off x="3537390" y="2140083"/>
            <a:ext cx="1200150" cy="877163"/>
          </a:xfrm>
          <a:prstGeom prst="rect">
            <a:avLst/>
          </a:prstGeom>
          <a:noFill/>
        </p:spPr>
        <p:txBody>
          <a:bodyPr wrap="square" rtlCol="0">
            <a:noAutofit/>
          </a:bodyPr>
          <a:lstStyle/>
          <a:p>
            <a:r>
              <a:rPr lang="en-US" sz="750" dirty="0"/>
              <a:t>Ulrike Yang</a:t>
            </a:r>
          </a:p>
          <a:p>
            <a:r>
              <a:rPr lang="en-US" sz="750" dirty="0">
                <a:hlinkClick r:id="rId13"/>
              </a:rPr>
              <a:t>yang11@llnl.gov</a:t>
            </a:r>
            <a:endParaRPr lang="en-US" sz="750" dirty="0"/>
          </a:p>
          <a:p>
            <a:r>
              <a:rPr lang="en-US" sz="750" dirty="0"/>
              <a:t>Solution of Linear/Nonlinear Systems</a:t>
            </a:r>
          </a:p>
          <a:p>
            <a:endParaRPr lang="en-US" sz="750" dirty="0"/>
          </a:p>
          <a:p>
            <a:endParaRPr lang="en-US" sz="750" dirty="0"/>
          </a:p>
        </p:txBody>
      </p:sp>
      <p:sp>
        <p:nvSpPr>
          <p:cNvPr id="18" name="TextBox 17">
            <a:extLst>
              <a:ext uri="{FF2B5EF4-FFF2-40B4-BE49-F238E27FC236}">
                <a16:creationId xmlns:a16="http://schemas.microsoft.com/office/drawing/2014/main" id="{3580BE7E-C16B-7135-AF73-A80F6CFC0D7E}"/>
              </a:ext>
            </a:extLst>
          </p:cNvPr>
          <p:cNvSpPr txBox="1"/>
          <p:nvPr/>
        </p:nvSpPr>
        <p:spPr>
          <a:xfrm>
            <a:off x="5819371" y="2113705"/>
            <a:ext cx="1200150" cy="646331"/>
          </a:xfrm>
          <a:prstGeom prst="rect">
            <a:avLst/>
          </a:prstGeom>
          <a:noFill/>
        </p:spPr>
        <p:txBody>
          <a:bodyPr wrap="square" rtlCol="0">
            <a:noAutofit/>
          </a:bodyPr>
          <a:lstStyle/>
          <a:p>
            <a:r>
              <a:rPr lang="en-US" sz="750" dirty="0"/>
              <a:t>Chao Yang</a:t>
            </a:r>
          </a:p>
          <a:p>
            <a:r>
              <a:rPr lang="en-US" sz="750" dirty="0">
                <a:hlinkClick r:id="rId14"/>
              </a:rPr>
              <a:t>cyang@lbl.gov</a:t>
            </a:r>
            <a:endParaRPr lang="en-US" sz="750" dirty="0"/>
          </a:p>
          <a:p>
            <a:r>
              <a:rPr lang="en-US" sz="750" dirty="0"/>
              <a:t>Solution of Eigenvalue Problems</a:t>
            </a:r>
          </a:p>
          <a:p>
            <a:endParaRPr lang="en-US" sz="750" dirty="0"/>
          </a:p>
          <a:p>
            <a:endParaRPr lang="en-US" sz="750" dirty="0"/>
          </a:p>
        </p:txBody>
      </p:sp>
      <p:sp>
        <p:nvSpPr>
          <p:cNvPr id="19" name="TextBox 18">
            <a:extLst>
              <a:ext uri="{FF2B5EF4-FFF2-40B4-BE49-F238E27FC236}">
                <a16:creationId xmlns:a16="http://schemas.microsoft.com/office/drawing/2014/main" id="{B97147DA-2D3D-C65B-E554-B1AFB921353C}"/>
              </a:ext>
            </a:extLst>
          </p:cNvPr>
          <p:cNvSpPr txBox="1"/>
          <p:nvPr/>
        </p:nvSpPr>
        <p:spPr>
          <a:xfrm>
            <a:off x="3466715" y="3338939"/>
            <a:ext cx="1200150" cy="761747"/>
          </a:xfrm>
          <a:prstGeom prst="rect">
            <a:avLst/>
          </a:prstGeom>
          <a:noFill/>
        </p:spPr>
        <p:txBody>
          <a:bodyPr wrap="square" rtlCol="0">
            <a:noAutofit/>
          </a:bodyPr>
          <a:lstStyle/>
          <a:p>
            <a:r>
              <a:rPr lang="en-US" sz="750" dirty="0"/>
              <a:t>Jeff Larson</a:t>
            </a:r>
          </a:p>
          <a:p>
            <a:r>
              <a:rPr lang="en-US" sz="750" dirty="0">
                <a:hlinkClick r:id="rId15"/>
              </a:rPr>
              <a:t>jmlarson@anl.gov</a:t>
            </a:r>
            <a:endParaRPr lang="en-US" sz="750" dirty="0"/>
          </a:p>
          <a:p>
            <a:r>
              <a:rPr lang="en-US" sz="750" dirty="0"/>
              <a:t>Numerical Optimization</a:t>
            </a:r>
          </a:p>
          <a:p>
            <a:endParaRPr lang="en-US" sz="750" dirty="0"/>
          </a:p>
          <a:p>
            <a:endParaRPr lang="en-US" sz="750" dirty="0"/>
          </a:p>
        </p:txBody>
      </p:sp>
      <p:sp>
        <p:nvSpPr>
          <p:cNvPr id="20" name="TextBox 19">
            <a:extLst>
              <a:ext uri="{FF2B5EF4-FFF2-40B4-BE49-F238E27FC236}">
                <a16:creationId xmlns:a16="http://schemas.microsoft.com/office/drawing/2014/main" id="{8FE1BBC4-505B-67B5-EAD8-4D89CB655A4D}"/>
              </a:ext>
            </a:extLst>
          </p:cNvPr>
          <p:cNvSpPr txBox="1"/>
          <p:nvPr/>
        </p:nvSpPr>
        <p:spPr>
          <a:xfrm>
            <a:off x="5704148" y="3324852"/>
            <a:ext cx="1200150" cy="761747"/>
          </a:xfrm>
          <a:prstGeom prst="rect">
            <a:avLst/>
          </a:prstGeom>
          <a:noFill/>
        </p:spPr>
        <p:txBody>
          <a:bodyPr wrap="square" rtlCol="0">
            <a:noAutofit/>
          </a:bodyPr>
          <a:lstStyle/>
          <a:p>
            <a:r>
              <a:rPr lang="en-US" sz="750" dirty="0"/>
              <a:t>Habib </a:t>
            </a:r>
            <a:r>
              <a:rPr lang="en-US" sz="750" dirty="0" err="1"/>
              <a:t>Najm</a:t>
            </a:r>
            <a:endParaRPr lang="en-US" sz="750" dirty="0"/>
          </a:p>
          <a:p>
            <a:r>
              <a:rPr lang="en-US" sz="750" dirty="0">
                <a:hlinkClick r:id="rId16"/>
              </a:rPr>
              <a:t>hnnajm@sandia.gov</a:t>
            </a:r>
            <a:endParaRPr lang="en-US" sz="750" dirty="0"/>
          </a:p>
          <a:p>
            <a:r>
              <a:rPr lang="en-US" sz="750" dirty="0"/>
              <a:t>Uncertainty Quantification</a:t>
            </a:r>
          </a:p>
          <a:p>
            <a:endParaRPr lang="en-US" sz="750" dirty="0"/>
          </a:p>
          <a:p>
            <a:endParaRPr lang="en-US" sz="750" dirty="0"/>
          </a:p>
        </p:txBody>
      </p:sp>
      <p:sp>
        <p:nvSpPr>
          <p:cNvPr id="21" name="TextBox 20">
            <a:extLst>
              <a:ext uri="{FF2B5EF4-FFF2-40B4-BE49-F238E27FC236}">
                <a16:creationId xmlns:a16="http://schemas.microsoft.com/office/drawing/2014/main" id="{9BFFE517-84AF-87EA-EA85-87489434CE4C}"/>
              </a:ext>
            </a:extLst>
          </p:cNvPr>
          <p:cNvSpPr txBox="1"/>
          <p:nvPr/>
        </p:nvSpPr>
        <p:spPr>
          <a:xfrm>
            <a:off x="7817750" y="3308527"/>
            <a:ext cx="1200150" cy="646331"/>
          </a:xfrm>
          <a:prstGeom prst="rect">
            <a:avLst/>
          </a:prstGeom>
          <a:noFill/>
        </p:spPr>
        <p:txBody>
          <a:bodyPr wrap="square" rtlCol="0">
            <a:noAutofit/>
          </a:bodyPr>
          <a:lstStyle/>
          <a:p>
            <a:r>
              <a:rPr lang="en-US" sz="750" dirty="0"/>
              <a:t>Rick Archibald</a:t>
            </a:r>
          </a:p>
          <a:p>
            <a:r>
              <a:rPr lang="en-US" sz="750" dirty="0">
                <a:hlinkClick r:id="rId17"/>
              </a:rPr>
              <a:t>archibaldrk@ornl.gov</a:t>
            </a:r>
            <a:endParaRPr lang="en-US" sz="750" dirty="0"/>
          </a:p>
          <a:p>
            <a:r>
              <a:rPr lang="en-US" sz="750" dirty="0"/>
              <a:t>Data Analytics</a:t>
            </a:r>
          </a:p>
          <a:p>
            <a:endParaRPr lang="en-US" sz="750" dirty="0"/>
          </a:p>
          <a:p>
            <a:endParaRPr lang="en-US" sz="750" dirty="0"/>
          </a:p>
        </p:txBody>
      </p:sp>
      <p:sp>
        <p:nvSpPr>
          <p:cNvPr id="5" name="TextBox 4">
            <a:extLst>
              <a:ext uri="{FF2B5EF4-FFF2-40B4-BE49-F238E27FC236}">
                <a16:creationId xmlns:a16="http://schemas.microsoft.com/office/drawing/2014/main" id="{E6930A65-8E99-80DC-59C1-CBDE235557D5}"/>
              </a:ext>
            </a:extLst>
          </p:cNvPr>
          <p:cNvSpPr txBox="1"/>
          <p:nvPr/>
        </p:nvSpPr>
        <p:spPr>
          <a:xfrm>
            <a:off x="773933" y="981690"/>
            <a:ext cx="1319592" cy="300082"/>
          </a:xfrm>
          <a:prstGeom prst="rect">
            <a:avLst/>
          </a:prstGeom>
          <a:noFill/>
        </p:spPr>
        <p:txBody>
          <a:bodyPr wrap="none" rtlCol="0">
            <a:spAutoFit/>
          </a:bodyPr>
          <a:lstStyle/>
          <a:p>
            <a:r>
              <a:rPr lang="en-US" sz="1350" b="1" dirty="0"/>
              <a:t>Discretization</a:t>
            </a:r>
          </a:p>
        </p:txBody>
      </p:sp>
      <p:pic>
        <p:nvPicPr>
          <p:cNvPr id="6" name="Picture 22">
            <a:extLst>
              <a:ext uri="{FF2B5EF4-FFF2-40B4-BE49-F238E27FC236}">
                <a16:creationId xmlns:a16="http://schemas.microsoft.com/office/drawing/2014/main" id="{969A183C-0C6F-0AF9-EB2E-C24B694FC1F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7005" y="3368813"/>
            <a:ext cx="693896" cy="685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CCAA34-B53A-8264-320E-9E60E7C9B094}"/>
              </a:ext>
            </a:extLst>
          </p:cNvPr>
          <p:cNvSpPr txBox="1"/>
          <p:nvPr/>
        </p:nvSpPr>
        <p:spPr>
          <a:xfrm>
            <a:off x="773934" y="2140082"/>
            <a:ext cx="1896673" cy="507831"/>
          </a:xfrm>
          <a:prstGeom prst="rect">
            <a:avLst/>
          </a:prstGeom>
          <a:noFill/>
        </p:spPr>
        <p:txBody>
          <a:bodyPr wrap="none" rtlCol="0">
            <a:spAutoFit/>
          </a:bodyPr>
          <a:lstStyle/>
          <a:p>
            <a:r>
              <a:rPr lang="en-US" sz="1350" b="1" dirty="0"/>
              <a:t>Solution of algebraic</a:t>
            </a:r>
          </a:p>
          <a:p>
            <a:r>
              <a:rPr lang="en-US" sz="1350" b="1" dirty="0"/>
              <a:t>systems</a:t>
            </a:r>
          </a:p>
        </p:txBody>
      </p:sp>
      <p:sp>
        <p:nvSpPr>
          <p:cNvPr id="8" name="TextBox 7">
            <a:extLst>
              <a:ext uri="{FF2B5EF4-FFF2-40B4-BE49-F238E27FC236}">
                <a16:creationId xmlns:a16="http://schemas.microsoft.com/office/drawing/2014/main" id="{C1AFF3D8-0556-3DF2-55F5-D891A8612C80}"/>
              </a:ext>
            </a:extLst>
          </p:cNvPr>
          <p:cNvSpPr txBox="1"/>
          <p:nvPr/>
        </p:nvSpPr>
        <p:spPr>
          <a:xfrm>
            <a:off x="773933" y="3298974"/>
            <a:ext cx="1059906" cy="300082"/>
          </a:xfrm>
          <a:prstGeom prst="rect">
            <a:avLst/>
          </a:prstGeom>
          <a:noFill/>
        </p:spPr>
        <p:txBody>
          <a:bodyPr wrap="none" rtlCol="0">
            <a:spAutoFit/>
          </a:bodyPr>
          <a:lstStyle/>
          <a:p>
            <a:r>
              <a:rPr lang="en-US" sz="1350" b="1" dirty="0"/>
              <a:t>Outer loop</a:t>
            </a:r>
          </a:p>
        </p:txBody>
      </p:sp>
      <p:sp>
        <p:nvSpPr>
          <p:cNvPr id="9" name="Title 2">
            <a:extLst>
              <a:ext uri="{FF2B5EF4-FFF2-40B4-BE49-F238E27FC236}">
                <a16:creationId xmlns:a16="http://schemas.microsoft.com/office/drawing/2014/main" id="{98B885FD-EE23-3020-F435-7DA868AB2E74}"/>
              </a:ext>
            </a:extLst>
          </p:cNvPr>
          <p:cNvSpPr txBox="1">
            <a:spLocks/>
          </p:cNvSpPr>
          <p:nvPr/>
        </p:nvSpPr>
        <p:spPr>
          <a:xfrm>
            <a:off x="334329" y="139823"/>
            <a:ext cx="7542286" cy="383182"/>
          </a:xfrm>
          <a:prstGeom prst="rect">
            <a:avLst/>
          </a:prstGeom>
        </p:spPr>
        <p:txBody>
          <a:bodyPr vert="horz" lIns="0" tIns="0" rIns="0" bIns="0" rtlCol="0" anchor="b"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sz="2800" b="1" i="0" kern="1200" cap="all" baseline="0">
                <a:solidFill>
                  <a:schemeClr val="tx1"/>
                </a:solidFill>
                <a:latin typeface="Arial" panose="020B0604020202020204" pitchFamily="34" charset="0"/>
                <a:ea typeface="+mj-ea"/>
                <a:cs typeface="+mj-cs"/>
              </a:defRPr>
            </a:lvl1pPr>
          </a:lstStyle>
          <a:p>
            <a:r>
              <a:rPr lang="en-US" dirty="0" err="1"/>
              <a:t>Fastmath</a:t>
            </a:r>
            <a:r>
              <a:rPr lang="en-US" dirty="0"/>
              <a:t> area leads</a:t>
            </a:r>
          </a:p>
        </p:txBody>
      </p:sp>
    </p:spTree>
    <p:extLst>
      <p:ext uri="{BB962C8B-B14F-4D97-AF65-F5344CB8AC3E}">
        <p14:creationId xmlns:p14="http://schemas.microsoft.com/office/powerpoint/2010/main" val="329133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E28CBCC-2B81-5274-F7AF-BAC4F5BCD945}"/>
              </a:ext>
            </a:extLst>
          </p:cNvPr>
          <p:cNvGrpSpPr/>
          <p:nvPr/>
        </p:nvGrpSpPr>
        <p:grpSpPr>
          <a:xfrm>
            <a:off x="3859556" y="1466789"/>
            <a:ext cx="5230446" cy="2559131"/>
            <a:chOff x="5146074" y="1505495"/>
            <a:chExt cx="6973928" cy="3412174"/>
          </a:xfrm>
        </p:grpSpPr>
        <p:sp>
          <p:nvSpPr>
            <p:cNvPr id="24" name="TextBox 23">
              <a:extLst>
                <a:ext uri="{FF2B5EF4-FFF2-40B4-BE49-F238E27FC236}">
                  <a16:creationId xmlns:a16="http://schemas.microsoft.com/office/drawing/2014/main" id="{60820DE4-4B77-E8D8-B5EA-2DABD4474ECF}"/>
                </a:ext>
              </a:extLst>
            </p:cNvPr>
            <p:cNvSpPr txBox="1"/>
            <p:nvPr/>
          </p:nvSpPr>
          <p:spPr>
            <a:xfrm>
              <a:off x="5262469" y="4408362"/>
              <a:ext cx="6857533" cy="509307"/>
            </a:xfrm>
            <a:prstGeom prst="rect">
              <a:avLst/>
            </a:prstGeom>
            <a:solidFill>
              <a:srgbClr val="FFFAF6"/>
            </a:solidFill>
            <a:ln>
              <a:solidFill>
                <a:schemeClr val="tx1"/>
              </a:solidFill>
              <a:prstDash val="dash"/>
            </a:ln>
          </p:spPr>
          <p:txBody>
            <a:bodyPr wrap="square" rtlCol="0" anchor="b">
              <a:noAutofit/>
            </a:bodyPr>
            <a:lstStyle/>
            <a:p>
              <a:pPr algn="ctr"/>
              <a:r>
                <a:rPr lang="en-US" sz="1050" b="1" dirty="0">
                  <a:solidFill>
                    <a:srgbClr val="000000"/>
                  </a:solidFill>
                </a:rPr>
                <a:t>Software Stewardship</a:t>
              </a:r>
            </a:p>
          </p:txBody>
        </p:sp>
        <p:sp>
          <p:nvSpPr>
            <p:cNvPr id="31" name="TextBox 30">
              <a:extLst>
                <a:ext uri="{FF2B5EF4-FFF2-40B4-BE49-F238E27FC236}">
                  <a16:creationId xmlns:a16="http://schemas.microsoft.com/office/drawing/2014/main" id="{350D2C60-5400-64DA-A7E5-7CBBD596B47B}"/>
                </a:ext>
              </a:extLst>
            </p:cNvPr>
            <p:cNvSpPr txBox="1"/>
            <p:nvPr/>
          </p:nvSpPr>
          <p:spPr>
            <a:xfrm>
              <a:off x="5146074" y="4108606"/>
              <a:ext cx="6857533" cy="476510"/>
            </a:xfrm>
            <a:prstGeom prst="rect">
              <a:avLst/>
            </a:prstGeom>
            <a:solidFill>
              <a:srgbClr val="FFFAF6"/>
            </a:solidFill>
            <a:ln>
              <a:solidFill>
                <a:schemeClr val="tx1"/>
              </a:solidFill>
              <a:prstDash val="dash"/>
            </a:ln>
          </p:spPr>
          <p:txBody>
            <a:bodyPr wrap="square" rtlCol="0" anchor="b">
              <a:noAutofit/>
            </a:bodyPr>
            <a:lstStyle/>
            <a:p>
              <a:pPr algn="ctr"/>
              <a:r>
                <a:rPr lang="en-US" sz="1050" b="1" dirty="0">
                  <a:solidFill>
                    <a:srgbClr val="000000"/>
                  </a:solidFill>
                </a:rPr>
                <a:t>Integration of AI within RAPIDS technologies</a:t>
              </a:r>
            </a:p>
          </p:txBody>
        </p:sp>
        <p:grpSp>
          <p:nvGrpSpPr>
            <p:cNvPr id="23" name="Group 22">
              <a:extLst>
                <a:ext uri="{FF2B5EF4-FFF2-40B4-BE49-F238E27FC236}">
                  <a16:creationId xmlns:a16="http://schemas.microsoft.com/office/drawing/2014/main" id="{1063F278-7637-B162-5FB0-90B1E500B916}"/>
                </a:ext>
              </a:extLst>
            </p:cNvPr>
            <p:cNvGrpSpPr/>
            <p:nvPr/>
          </p:nvGrpSpPr>
          <p:grpSpPr>
            <a:xfrm>
              <a:off x="5146075" y="1505495"/>
              <a:ext cx="6857533" cy="923252"/>
              <a:chOff x="258284" y="1117179"/>
              <a:chExt cx="5499579" cy="697332"/>
            </a:xfrm>
          </p:grpSpPr>
          <p:sp>
            <p:nvSpPr>
              <p:cNvPr id="29" name="TextBox 28">
                <a:extLst>
                  <a:ext uri="{FF2B5EF4-FFF2-40B4-BE49-F238E27FC236}">
                    <a16:creationId xmlns:a16="http://schemas.microsoft.com/office/drawing/2014/main" id="{3DA2C86A-031F-AAFF-E8E2-28316BCE78AC}"/>
                  </a:ext>
                </a:extLst>
              </p:cNvPr>
              <p:cNvSpPr txBox="1"/>
              <p:nvPr/>
            </p:nvSpPr>
            <p:spPr>
              <a:xfrm>
                <a:off x="258284" y="1117179"/>
                <a:ext cx="5499579" cy="697332"/>
              </a:xfrm>
              <a:prstGeom prst="rect">
                <a:avLst/>
              </a:prstGeom>
              <a:solidFill>
                <a:srgbClr val="FFFAF6"/>
              </a:solidFill>
              <a:ln>
                <a:solidFill>
                  <a:schemeClr val="tx1"/>
                </a:solidFill>
                <a:prstDash val="dash"/>
              </a:ln>
            </p:spPr>
            <p:txBody>
              <a:bodyPr wrap="square" rtlCol="0" anchor="t">
                <a:noAutofit/>
              </a:bodyPr>
              <a:lstStyle/>
              <a:p>
                <a:pPr algn="ctr"/>
                <a:r>
                  <a:rPr lang="en-US" sz="1050" b="1" dirty="0">
                    <a:solidFill>
                      <a:srgbClr val="000000"/>
                    </a:solidFill>
                  </a:rPr>
                  <a:t>Application, Institute, Facility, and Community Engagement</a:t>
                </a:r>
              </a:p>
            </p:txBody>
          </p:sp>
          <p:sp>
            <p:nvSpPr>
              <p:cNvPr id="30" name="TextBox 29">
                <a:extLst>
                  <a:ext uri="{FF2B5EF4-FFF2-40B4-BE49-F238E27FC236}">
                    <a16:creationId xmlns:a16="http://schemas.microsoft.com/office/drawing/2014/main" id="{8E12B988-500E-472A-0EE4-056781878628}"/>
                  </a:ext>
                </a:extLst>
              </p:cNvPr>
              <p:cNvSpPr txBox="1"/>
              <p:nvPr/>
            </p:nvSpPr>
            <p:spPr>
              <a:xfrm>
                <a:off x="483275" y="1403685"/>
                <a:ext cx="5049596" cy="210803"/>
              </a:xfrm>
              <a:prstGeom prst="rect">
                <a:avLst/>
              </a:prstGeom>
              <a:solidFill>
                <a:srgbClr val="FBC090"/>
              </a:solidFill>
              <a:ln>
                <a:solidFill>
                  <a:schemeClr val="tx1"/>
                </a:solidFill>
              </a:ln>
            </p:spPr>
            <p:txBody>
              <a:bodyPr wrap="none" lIns="0" tIns="34290" rIns="0" bIns="0" rtlCol="0">
                <a:noAutofit/>
              </a:bodyPr>
              <a:lstStyle/>
              <a:p>
                <a:pPr algn="ctr"/>
                <a:r>
                  <a:rPr lang="en-US" sz="900" b="1" dirty="0">
                    <a:solidFill>
                      <a:srgbClr val="000000"/>
                    </a:solidFill>
                  </a:rPr>
                  <a:t>Application enhancement, RAPIDS/</a:t>
                </a:r>
                <a:r>
                  <a:rPr lang="en-US" sz="900" b="1" dirty="0" err="1">
                    <a:solidFill>
                      <a:srgbClr val="000000"/>
                    </a:solidFill>
                  </a:rPr>
                  <a:t>FASTMath</a:t>
                </a:r>
                <a:r>
                  <a:rPr lang="en-US" sz="900" b="1" dirty="0">
                    <a:solidFill>
                      <a:srgbClr val="000000"/>
                    </a:solidFill>
                  </a:rPr>
                  <a:t> collaboration, tutorials</a:t>
                </a:r>
              </a:p>
            </p:txBody>
          </p:sp>
        </p:grpSp>
        <p:sp>
          <p:nvSpPr>
            <p:cNvPr id="25" name="TextBox 24">
              <a:extLst>
                <a:ext uri="{FF2B5EF4-FFF2-40B4-BE49-F238E27FC236}">
                  <a16:creationId xmlns:a16="http://schemas.microsoft.com/office/drawing/2014/main" id="{887DEFC7-7D62-D491-1E88-5B4C90279820}"/>
                </a:ext>
              </a:extLst>
            </p:cNvPr>
            <p:cNvSpPr txBox="1"/>
            <p:nvPr/>
          </p:nvSpPr>
          <p:spPr>
            <a:xfrm>
              <a:off x="5287299" y="2328223"/>
              <a:ext cx="1585830" cy="1943556"/>
            </a:xfrm>
            <a:prstGeom prst="rect">
              <a:avLst/>
            </a:prstGeom>
            <a:solidFill>
              <a:srgbClr val="C6D9F2"/>
            </a:solidFill>
            <a:ln>
              <a:solidFill>
                <a:schemeClr val="tx1"/>
              </a:solidFill>
            </a:ln>
          </p:spPr>
          <p:txBody>
            <a:bodyPr wrap="square" lIns="0" tIns="0" rIns="0" bIns="0" rtlCol="0">
              <a:noAutofit/>
            </a:bodyPr>
            <a:lstStyle/>
            <a:p>
              <a:pPr algn="ctr">
                <a:spcAft>
                  <a:spcPts val="450"/>
                </a:spcAft>
              </a:pPr>
              <a:r>
                <a:rPr lang="en-US" sz="825" b="1" dirty="0">
                  <a:solidFill>
                    <a:srgbClr val="000000"/>
                  </a:solidFill>
                </a:rPr>
                <a:t>Data </a:t>
              </a:r>
              <a:br>
                <a:rPr lang="en-US" sz="825" b="1" dirty="0">
                  <a:solidFill>
                    <a:srgbClr val="000000"/>
                  </a:solidFill>
                </a:rPr>
              </a:br>
              <a:r>
                <a:rPr lang="en-US" sz="825" b="1" dirty="0">
                  <a:solidFill>
                    <a:srgbClr val="000000"/>
                  </a:solidFill>
                </a:rPr>
                <a:t>Understanding</a:t>
              </a:r>
            </a:p>
            <a:p>
              <a:pPr marL="138113" indent="-85725">
                <a:buFont typeface="Arial" panose="020B0604020202020204" pitchFamily="34" charset="0"/>
                <a:buChar char="•"/>
              </a:pPr>
              <a:r>
                <a:rPr lang="en-US" sz="900" dirty="0">
                  <a:solidFill>
                    <a:srgbClr val="000000"/>
                  </a:solidFill>
                </a:rPr>
                <a:t>Ensemble analysis</a:t>
              </a:r>
            </a:p>
            <a:p>
              <a:pPr marL="138113" indent="-85725">
                <a:buFont typeface="Arial" panose="020B0604020202020204" pitchFamily="34" charset="0"/>
                <a:buChar char="•"/>
              </a:pPr>
              <a:r>
                <a:rPr lang="en-US" sz="900" dirty="0">
                  <a:solidFill>
                    <a:srgbClr val="000000"/>
                  </a:solidFill>
                </a:rPr>
                <a:t>Feature detection</a:t>
              </a:r>
            </a:p>
            <a:p>
              <a:pPr marL="138113" indent="-85725">
                <a:buFont typeface="Arial" panose="020B0604020202020204" pitchFamily="34" charset="0"/>
                <a:buChar char="•"/>
              </a:pPr>
              <a:r>
                <a:rPr lang="en-US" sz="900" dirty="0">
                  <a:solidFill>
                    <a:srgbClr val="000000"/>
                  </a:solidFill>
                </a:rPr>
                <a:t>Production vis.</a:t>
              </a:r>
            </a:p>
            <a:p>
              <a:pPr marL="138113" indent="-85725">
                <a:buFont typeface="Arial" panose="020B0604020202020204" pitchFamily="34" charset="0"/>
                <a:buChar char="•"/>
              </a:pPr>
              <a:r>
                <a:rPr lang="en-US" sz="900" dirty="0">
                  <a:solidFill>
                    <a:srgbClr val="000000"/>
                  </a:solidFill>
                </a:rPr>
                <a:t>In situ analysis</a:t>
              </a:r>
            </a:p>
          </p:txBody>
        </p:sp>
        <p:sp>
          <p:nvSpPr>
            <p:cNvPr id="26" name="TextBox 25">
              <a:extLst>
                <a:ext uri="{FF2B5EF4-FFF2-40B4-BE49-F238E27FC236}">
                  <a16:creationId xmlns:a16="http://schemas.microsoft.com/office/drawing/2014/main" id="{6F75A981-F3DF-FD9A-7C10-9BD5E9F7E1F4}"/>
                </a:ext>
              </a:extLst>
            </p:cNvPr>
            <p:cNvSpPr txBox="1"/>
            <p:nvPr/>
          </p:nvSpPr>
          <p:spPr>
            <a:xfrm>
              <a:off x="6952200" y="2328223"/>
              <a:ext cx="1585830" cy="1943556"/>
            </a:xfrm>
            <a:prstGeom prst="rect">
              <a:avLst/>
            </a:prstGeom>
            <a:solidFill>
              <a:srgbClr val="C6D9F2"/>
            </a:solidFill>
            <a:ln>
              <a:solidFill>
                <a:schemeClr val="tx1"/>
              </a:solidFill>
            </a:ln>
          </p:spPr>
          <p:txBody>
            <a:bodyPr wrap="square" lIns="0" tIns="0" rIns="0" bIns="0" rtlCol="0">
              <a:noAutofit/>
            </a:bodyPr>
            <a:lstStyle/>
            <a:p>
              <a:pPr algn="ctr">
                <a:spcAft>
                  <a:spcPts val="450"/>
                </a:spcAft>
              </a:pPr>
              <a:r>
                <a:rPr lang="en-US" sz="825" b="1" dirty="0">
                  <a:solidFill>
                    <a:srgbClr val="000000"/>
                  </a:solidFill>
                </a:rPr>
                <a:t>Platform</a:t>
              </a:r>
              <a:br>
                <a:rPr lang="en-US" sz="825" b="1" dirty="0">
                  <a:solidFill>
                    <a:srgbClr val="000000"/>
                  </a:solidFill>
                </a:rPr>
              </a:br>
              <a:r>
                <a:rPr lang="en-US" sz="825" b="1" dirty="0">
                  <a:solidFill>
                    <a:srgbClr val="000000"/>
                  </a:solidFill>
                </a:rPr>
                <a:t>Readiness</a:t>
              </a:r>
            </a:p>
            <a:p>
              <a:pPr marL="138113" indent="-85725">
                <a:buFont typeface="Arial" panose="020B0604020202020204" pitchFamily="34" charset="0"/>
                <a:buChar char="•"/>
              </a:pPr>
              <a:r>
                <a:rPr lang="en-US" sz="900" dirty="0">
                  <a:solidFill>
                    <a:srgbClr val="000000"/>
                  </a:solidFill>
                </a:rPr>
                <a:t>Heterogeneous programming</a:t>
              </a:r>
            </a:p>
            <a:p>
              <a:pPr marL="138113" indent="-85725">
                <a:buFont typeface="Arial" panose="020B0604020202020204" pitchFamily="34" charset="0"/>
                <a:buChar char="•"/>
              </a:pPr>
              <a:r>
                <a:rPr lang="en-US" sz="900" dirty="0">
                  <a:solidFill>
                    <a:srgbClr val="000000"/>
                  </a:solidFill>
                </a:rPr>
                <a:t>Performance modeling and analysis</a:t>
              </a:r>
            </a:p>
            <a:p>
              <a:pPr marL="138113" indent="-85725">
                <a:buFont typeface="Arial" panose="020B0604020202020204" pitchFamily="34" charset="0"/>
                <a:buChar char="•"/>
              </a:pPr>
              <a:r>
                <a:rPr lang="en-US" sz="900" dirty="0">
                  <a:solidFill>
                    <a:srgbClr val="000000"/>
                  </a:solidFill>
                </a:rPr>
                <a:t>Autotuning</a:t>
              </a:r>
            </a:p>
            <a:p>
              <a:pPr marL="138113" indent="-85725">
                <a:buFont typeface="Arial" panose="020B0604020202020204" pitchFamily="34" charset="0"/>
                <a:buChar char="•"/>
              </a:pPr>
              <a:r>
                <a:rPr lang="en-US" sz="900" dirty="0">
                  <a:solidFill>
                    <a:srgbClr val="000000"/>
                  </a:solidFill>
                </a:rPr>
                <a:t>Correctness</a:t>
              </a:r>
            </a:p>
          </p:txBody>
        </p:sp>
        <p:sp>
          <p:nvSpPr>
            <p:cNvPr id="27" name="TextBox 26">
              <a:extLst>
                <a:ext uri="{FF2B5EF4-FFF2-40B4-BE49-F238E27FC236}">
                  <a16:creationId xmlns:a16="http://schemas.microsoft.com/office/drawing/2014/main" id="{255D96BA-0C61-1D51-CA6D-E9D4265AA573}"/>
                </a:ext>
              </a:extLst>
            </p:cNvPr>
            <p:cNvSpPr txBox="1"/>
            <p:nvPr/>
          </p:nvSpPr>
          <p:spPr>
            <a:xfrm>
              <a:off x="8617100" y="2328223"/>
              <a:ext cx="1585830" cy="1943557"/>
            </a:xfrm>
            <a:prstGeom prst="rect">
              <a:avLst/>
            </a:prstGeom>
            <a:solidFill>
              <a:srgbClr val="C6D9F2"/>
            </a:solidFill>
            <a:ln>
              <a:solidFill>
                <a:schemeClr val="tx1"/>
              </a:solidFill>
            </a:ln>
          </p:spPr>
          <p:txBody>
            <a:bodyPr wrap="square" lIns="0" tIns="0" rIns="0" bIns="0" rtlCol="0">
              <a:noAutofit/>
            </a:bodyPr>
            <a:lstStyle/>
            <a:p>
              <a:pPr algn="ctr">
                <a:spcAft>
                  <a:spcPts val="450"/>
                </a:spcAft>
              </a:pPr>
              <a:r>
                <a:rPr lang="en-US" sz="825" b="1" dirty="0">
                  <a:solidFill>
                    <a:srgbClr val="000000"/>
                  </a:solidFill>
                </a:rPr>
                <a:t>Scientific Data</a:t>
              </a:r>
              <a:br>
                <a:rPr lang="en-US" sz="825" b="1" dirty="0">
                  <a:solidFill>
                    <a:srgbClr val="000000"/>
                  </a:solidFill>
                </a:rPr>
              </a:br>
              <a:r>
                <a:rPr lang="en-US" sz="825" b="1" dirty="0">
                  <a:solidFill>
                    <a:srgbClr val="000000"/>
                  </a:solidFill>
                </a:rPr>
                <a:t>Management</a:t>
              </a:r>
            </a:p>
            <a:p>
              <a:pPr marL="138113" indent="-85725">
                <a:buFont typeface="Arial" panose="020B0604020202020204" pitchFamily="34" charset="0"/>
                <a:buChar char="•"/>
              </a:pPr>
              <a:r>
                <a:rPr lang="en-US" sz="900" dirty="0">
                  <a:solidFill>
                    <a:srgbClr val="000000"/>
                  </a:solidFill>
                </a:rPr>
                <a:t>Storage systems and I/O</a:t>
              </a:r>
            </a:p>
            <a:p>
              <a:pPr marL="138113" indent="-85725">
                <a:buFont typeface="Arial" panose="020B0604020202020204" pitchFamily="34" charset="0"/>
                <a:buChar char="•"/>
              </a:pPr>
              <a:r>
                <a:rPr lang="en-US" sz="900" dirty="0">
                  <a:solidFill>
                    <a:srgbClr val="000000"/>
                  </a:solidFill>
                </a:rPr>
                <a:t>Knowledge management</a:t>
              </a:r>
            </a:p>
            <a:p>
              <a:pPr marL="138113" indent="-85725">
                <a:buFont typeface="Arial" panose="020B0604020202020204" pitchFamily="34" charset="0"/>
                <a:buChar char="•"/>
              </a:pPr>
              <a:r>
                <a:rPr lang="en-US" sz="900" dirty="0">
                  <a:solidFill>
                    <a:srgbClr val="000000"/>
                  </a:solidFill>
                </a:rPr>
                <a:t>Workflow automation</a:t>
              </a:r>
            </a:p>
          </p:txBody>
        </p:sp>
        <p:sp>
          <p:nvSpPr>
            <p:cNvPr id="28" name="TextBox 27">
              <a:extLst>
                <a:ext uri="{FF2B5EF4-FFF2-40B4-BE49-F238E27FC236}">
                  <a16:creationId xmlns:a16="http://schemas.microsoft.com/office/drawing/2014/main" id="{602222DC-5BE0-8B8E-A2D4-3EF44728E27E}"/>
                </a:ext>
              </a:extLst>
            </p:cNvPr>
            <p:cNvSpPr txBox="1"/>
            <p:nvPr/>
          </p:nvSpPr>
          <p:spPr>
            <a:xfrm>
              <a:off x="10282002" y="2328224"/>
              <a:ext cx="1585831" cy="1947942"/>
            </a:xfrm>
            <a:prstGeom prst="rect">
              <a:avLst/>
            </a:prstGeom>
            <a:solidFill>
              <a:srgbClr val="C6D9F2"/>
            </a:solidFill>
            <a:ln>
              <a:solidFill>
                <a:schemeClr val="tx1"/>
              </a:solidFill>
            </a:ln>
          </p:spPr>
          <p:txBody>
            <a:bodyPr wrap="square" lIns="0" tIns="0" rIns="0" bIns="0" rtlCol="0">
              <a:noAutofit/>
            </a:bodyPr>
            <a:lstStyle/>
            <a:p>
              <a:pPr algn="ctr">
                <a:spcAft>
                  <a:spcPts val="450"/>
                </a:spcAft>
              </a:pPr>
              <a:r>
                <a:rPr lang="en-US" sz="825" b="1" dirty="0">
                  <a:solidFill>
                    <a:srgbClr val="000000"/>
                  </a:solidFill>
                </a:rPr>
                <a:t>Artificial</a:t>
              </a:r>
              <a:br>
                <a:rPr lang="en-US" sz="825" b="1" dirty="0">
                  <a:solidFill>
                    <a:srgbClr val="000000"/>
                  </a:solidFill>
                </a:rPr>
              </a:br>
              <a:r>
                <a:rPr lang="en-US" sz="825" b="1" dirty="0">
                  <a:solidFill>
                    <a:srgbClr val="000000"/>
                  </a:solidFill>
                </a:rPr>
                <a:t>Intelligence</a:t>
              </a:r>
            </a:p>
            <a:p>
              <a:pPr marL="138113" indent="-85725">
                <a:buFont typeface="Arial" panose="020B0604020202020204" pitchFamily="34" charset="0"/>
                <a:buChar char="•"/>
              </a:pPr>
              <a:r>
                <a:rPr lang="en-US" sz="900" dirty="0">
                  <a:solidFill>
                    <a:srgbClr val="000000"/>
                  </a:solidFill>
                </a:rPr>
                <a:t>Representation learning</a:t>
              </a:r>
            </a:p>
            <a:p>
              <a:pPr marL="138113" indent="-85725">
                <a:buFont typeface="Arial" panose="020B0604020202020204" pitchFamily="34" charset="0"/>
                <a:buChar char="•"/>
              </a:pPr>
              <a:r>
                <a:rPr lang="en-US" sz="900" dirty="0">
                  <a:solidFill>
                    <a:srgbClr val="000000"/>
                  </a:solidFill>
                </a:rPr>
                <a:t>Surrogate modeling</a:t>
              </a:r>
            </a:p>
            <a:p>
              <a:pPr marL="138113" indent="-85725">
                <a:buFont typeface="Arial" panose="020B0604020202020204" pitchFamily="34" charset="0"/>
                <a:buChar char="•"/>
              </a:pPr>
              <a:r>
                <a:rPr lang="en-US" sz="900" dirty="0">
                  <a:solidFill>
                    <a:srgbClr val="000000"/>
                  </a:solidFill>
                </a:rPr>
                <a:t>Automation</a:t>
              </a:r>
            </a:p>
          </p:txBody>
        </p:sp>
      </p:grpSp>
      <p:sp>
        <p:nvSpPr>
          <p:cNvPr id="3" name="Title 2">
            <a:extLst>
              <a:ext uri="{FF2B5EF4-FFF2-40B4-BE49-F238E27FC236}">
                <a16:creationId xmlns:a16="http://schemas.microsoft.com/office/drawing/2014/main" id="{76E00678-6900-9E42-A1EB-015C8BA90195}"/>
              </a:ext>
            </a:extLst>
          </p:cNvPr>
          <p:cNvSpPr>
            <a:spLocks noGrp="1"/>
          </p:cNvSpPr>
          <p:nvPr>
            <p:ph type="title"/>
          </p:nvPr>
        </p:nvSpPr>
        <p:spPr>
          <a:xfrm>
            <a:off x="334329" y="139823"/>
            <a:ext cx="7542286" cy="383182"/>
          </a:xfrm>
        </p:spPr>
        <p:txBody>
          <a:bodyPr/>
          <a:lstStyle/>
          <a:p>
            <a:r>
              <a:rPr lang="en-US" dirty="0"/>
              <a:t>The SciDAC RAPIDS Institute</a:t>
            </a:r>
          </a:p>
        </p:txBody>
      </p:sp>
      <p:sp>
        <p:nvSpPr>
          <p:cNvPr id="33" name="Text Placeholder 4">
            <a:extLst>
              <a:ext uri="{FF2B5EF4-FFF2-40B4-BE49-F238E27FC236}">
                <a16:creationId xmlns:a16="http://schemas.microsoft.com/office/drawing/2014/main" id="{608559BA-ED24-C712-46A7-B384FC832A75}"/>
              </a:ext>
            </a:extLst>
          </p:cNvPr>
          <p:cNvSpPr txBox="1">
            <a:spLocks/>
          </p:cNvSpPr>
          <p:nvPr/>
        </p:nvSpPr>
        <p:spPr>
          <a:xfrm>
            <a:off x="342901" y="556202"/>
            <a:ext cx="8557973" cy="882495"/>
          </a:xfrm>
          <a:prstGeom prst="rect">
            <a:avLst/>
          </a:prstGeom>
        </p:spPr>
        <p:txBody>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b="1" dirty="0">
                <a:solidFill>
                  <a:schemeClr val="tx2"/>
                </a:solidFill>
              </a:rPr>
              <a:t>Enabling scientific breakthroughs using DOE supercomputers by assisting SciDAC and DOE scientists and engineers to solve computer science, data, and artificial intelligence (AI) challenges</a:t>
            </a:r>
          </a:p>
        </p:txBody>
      </p:sp>
      <p:sp>
        <p:nvSpPr>
          <p:cNvPr id="34" name="Content Placeholder 3">
            <a:extLst>
              <a:ext uri="{FF2B5EF4-FFF2-40B4-BE49-F238E27FC236}">
                <a16:creationId xmlns:a16="http://schemas.microsoft.com/office/drawing/2014/main" id="{C6480702-54C3-C647-ABA2-9D3E81A3D74D}"/>
              </a:ext>
            </a:extLst>
          </p:cNvPr>
          <p:cNvSpPr txBox="1">
            <a:spLocks/>
          </p:cNvSpPr>
          <p:nvPr/>
        </p:nvSpPr>
        <p:spPr>
          <a:xfrm>
            <a:off x="409498" y="1507649"/>
            <a:ext cx="3270742" cy="1471539"/>
          </a:xfrm>
          <a:prstGeom prst="rect">
            <a:avLst/>
          </a:prstGeom>
        </p:spPr>
        <p:txBody>
          <a:bodyPr vert="horz" lIns="0" tIns="0" rIns="0" bIns="3429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350" dirty="0"/>
              <a:t>Four thrust areas covering key needs</a:t>
            </a:r>
          </a:p>
          <a:p>
            <a:pPr>
              <a:buFont typeface="Arial" panose="020B0604020202020204" pitchFamily="34" charset="0"/>
              <a:buChar char="•"/>
            </a:pPr>
            <a:r>
              <a:rPr lang="en-US" sz="1350" dirty="0"/>
              <a:t>Emphasis on enabling AI/ML use by science teams and leveraging within RAPIDS tools</a:t>
            </a:r>
          </a:p>
          <a:p>
            <a:pPr>
              <a:buFont typeface="Arial" panose="020B0604020202020204" pitchFamily="34" charset="0"/>
              <a:buChar char="•"/>
            </a:pPr>
            <a:r>
              <a:rPr lang="en-US" sz="1350" dirty="0"/>
              <a:t>Software stewardship activities targeting widely used software packages</a:t>
            </a:r>
          </a:p>
        </p:txBody>
      </p:sp>
      <p:sp>
        <p:nvSpPr>
          <p:cNvPr id="8" name="Rectangle 7">
            <a:extLst>
              <a:ext uri="{FF2B5EF4-FFF2-40B4-BE49-F238E27FC236}">
                <a16:creationId xmlns:a16="http://schemas.microsoft.com/office/drawing/2014/main" id="{6FEAECF8-0FF4-F3A0-2984-E9362C5FD66B}"/>
              </a:ext>
            </a:extLst>
          </p:cNvPr>
          <p:cNvSpPr/>
          <p:nvPr/>
        </p:nvSpPr>
        <p:spPr>
          <a:xfrm>
            <a:off x="307666" y="4165104"/>
            <a:ext cx="859320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FB49CFC-48F9-3FEE-AF03-45BA78C3FF31}"/>
              </a:ext>
            </a:extLst>
          </p:cNvPr>
          <p:cNvGrpSpPr/>
          <p:nvPr/>
        </p:nvGrpSpPr>
        <p:grpSpPr>
          <a:xfrm>
            <a:off x="353828" y="4101983"/>
            <a:ext cx="8492771" cy="908569"/>
            <a:chOff x="253990" y="4211002"/>
            <a:chExt cx="8492771" cy="908569"/>
          </a:xfrm>
        </p:grpSpPr>
        <p:pic>
          <p:nvPicPr>
            <p:cNvPr id="4" name="Picture 3">
              <a:extLst>
                <a:ext uri="{FF2B5EF4-FFF2-40B4-BE49-F238E27FC236}">
                  <a16:creationId xmlns:a16="http://schemas.microsoft.com/office/drawing/2014/main" id="{160703FF-ACC1-64F2-0150-E26FA1703E6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325704" y="4599725"/>
              <a:ext cx="796061" cy="519846"/>
            </a:xfrm>
            <a:prstGeom prst="rect">
              <a:avLst/>
            </a:prstGeom>
          </p:spPr>
        </p:pic>
        <p:pic>
          <p:nvPicPr>
            <p:cNvPr id="5" name="Picture 19">
              <a:extLst>
                <a:ext uri="{FF2B5EF4-FFF2-40B4-BE49-F238E27FC236}">
                  <a16:creationId xmlns:a16="http://schemas.microsoft.com/office/drawing/2014/main" id="{DE8D76A9-3B07-7052-3B99-A6AFD6D2CDAB}"/>
                </a:ext>
              </a:extLst>
            </p:cNvPr>
            <p:cNvPicPr>
              <a:picLocks noChangeAspect="1" noChangeArrowheads="1"/>
            </p:cNvPicPr>
            <p:nvPr userDrawn="1"/>
          </p:nvPicPr>
          <p:blipFill>
            <a:blip r:embed="rId4" cstate="print"/>
            <a:srcRect/>
            <a:stretch>
              <a:fillRect/>
            </a:stretch>
          </p:blipFill>
          <p:spPr bwMode="auto">
            <a:xfrm>
              <a:off x="1513316" y="4311280"/>
              <a:ext cx="739072" cy="661085"/>
            </a:xfrm>
            <a:prstGeom prst="rect">
              <a:avLst/>
            </a:prstGeom>
            <a:noFill/>
            <a:ln w="9525">
              <a:noFill/>
              <a:miter lim="800000"/>
              <a:headEnd/>
              <a:tailEnd/>
            </a:ln>
          </p:spPr>
        </p:pic>
        <p:pic>
          <p:nvPicPr>
            <p:cNvPr id="6" name="Picture 5">
              <a:extLst>
                <a:ext uri="{FF2B5EF4-FFF2-40B4-BE49-F238E27FC236}">
                  <a16:creationId xmlns:a16="http://schemas.microsoft.com/office/drawing/2014/main" id="{69F5CEEE-016C-A905-6192-961C8D6E828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53990" y="4211002"/>
              <a:ext cx="1216629" cy="497732"/>
            </a:xfrm>
            <a:prstGeom prst="rect">
              <a:avLst/>
            </a:prstGeom>
          </p:spPr>
        </p:pic>
        <p:pic>
          <p:nvPicPr>
            <p:cNvPr id="7" name="Picture 6">
              <a:extLst>
                <a:ext uri="{FF2B5EF4-FFF2-40B4-BE49-F238E27FC236}">
                  <a16:creationId xmlns:a16="http://schemas.microsoft.com/office/drawing/2014/main" id="{CFA3E3DC-AA39-9C1E-A798-486955DB342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5574291" y="4279416"/>
              <a:ext cx="906535" cy="488698"/>
            </a:xfrm>
            <a:prstGeom prst="rect">
              <a:avLst/>
            </a:prstGeom>
          </p:spPr>
        </p:pic>
        <p:pic>
          <p:nvPicPr>
            <p:cNvPr id="13" name="Picture 12">
              <a:extLst>
                <a:ext uri="{FF2B5EF4-FFF2-40B4-BE49-F238E27FC236}">
                  <a16:creationId xmlns:a16="http://schemas.microsoft.com/office/drawing/2014/main" id="{9F878799-2379-1D65-25A4-C84FEEE222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92680" y="4754461"/>
              <a:ext cx="935243" cy="358524"/>
            </a:xfrm>
            <a:prstGeom prst="rect">
              <a:avLst/>
            </a:prstGeom>
          </p:spPr>
        </p:pic>
        <p:pic>
          <p:nvPicPr>
            <p:cNvPr id="14" name="Picture 13">
              <a:extLst>
                <a:ext uri="{FF2B5EF4-FFF2-40B4-BE49-F238E27FC236}">
                  <a16:creationId xmlns:a16="http://schemas.microsoft.com/office/drawing/2014/main" id="{A0F8A18C-AB7F-34FB-8E9C-A8E0E86261E7}"/>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3898993" y="4599725"/>
              <a:ext cx="979767" cy="473829"/>
            </a:xfrm>
            <a:prstGeom prst="rect">
              <a:avLst/>
            </a:prstGeom>
          </p:spPr>
        </p:pic>
        <p:pic>
          <p:nvPicPr>
            <p:cNvPr id="15" name="Picture 14">
              <a:extLst>
                <a:ext uri="{FF2B5EF4-FFF2-40B4-BE49-F238E27FC236}">
                  <a16:creationId xmlns:a16="http://schemas.microsoft.com/office/drawing/2014/main" id="{69CC1A0F-AD22-E3F7-1845-C717451C8488}"/>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2712304" y="4720163"/>
              <a:ext cx="967935" cy="252202"/>
            </a:xfrm>
            <a:prstGeom prst="rect">
              <a:avLst/>
            </a:prstGeom>
          </p:spPr>
        </p:pic>
        <p:pic>
          <p:nvPicPr>
            <p:cNvPr id="16" name="Picture 15">
              <a:extLst>
                <a:ext uri="{FF2B5EF4-FFF2-40B4-BE49-F238E27FC236}">
                  <a16:creationId xmlns:a16="http://schemas.microsoft.com/office/drawing/2014/main" id="{310BB037-D823-CF98-C103-014781311BAD}"/>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3859556" y="4361038"/>
              <a:ext cx="1332292" cy="235246"/>
            </a:xfrm>
            <a:prstGeom prst="rect">
              <a:avLst/>
            </a:prstGeom>
          </p:spPr>
        </p:pic>
        <p:pic>
          <p:nvPicPr>
            <p:cNvPr id="17" name="Picture 16">
              <a:extLst>
                <a:ext uri="{FF2B5EF4-FFF2-40B4-BE49-F238E27FC236}">
                  <a16:creationId xmlns:a16="http://schemas.microsoft.com/office/drawing/2014/main" id="{6DB61453-6B34-FFDD-C020-12C10441969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8284018" y="4385207"/>
              <a:ext cx="462743" cy="587158"/>
            </a:xfrm>
            <a:prstGeom prst="rect">
              <a:avLst/>
            </a:prstGeom>
          </p:spPr>
        </p:pic>
        <p:pic>
          <p:nvPicPr>
            <p:cNvPr id="18" name="Picture 17">
              <a:extLst>
                <a:ext uri="{FF2B5EF4-FFF2-40B4-BE49-F238E27FC236}">
                  <a16:creationId xmlns:a16="http://schemas.microsoft.com/office/drawing/2014/main" id="{15FB774F-E2E6-4481-96FE-32140D76C842}"/>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2385236" y="4254234"/>
              <a:ext cx="976597" cy="466234"/>
            </a:xfrm>
            <a:prstGeom prst="rect">
              <a:avLst/>
            </a:prstGeom>
          </p:spPr>
        </p:pic>
        <p:pic>
          <p:nvPicPr>
            <p:cNvPr id="19" name="Picture 18">
              <a:extLst>
                <a:ext uri="{FF2B5EF4-FFF2-40B4-BE49-F238E27FC236}">
                  <a16:creationId xmlns:a16="http://schemas.microsoft.com/office/drawing/2014/main" id="{946D21EF-C887-0B16-5E92-1E8CD81F8E31}"/>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5097514" y="4615729"/>
              <a:ext cx="704241" cy="473829"/>
            </a:xfrm>
            <a:prstGeom prst="rect">
              <a:avLst/>
            </a:prstGeom>
          </p:spPr>
        </p:pic>
        <p:pic>
          <p:nvPicPr>
            <p:cNvPr id="20" name="Picture 19">
              <a:extLst>
                <a:ext uri="{FF2B5EF4-FFF2-40B4-BE49-F238E27FC236}">
                  <a16:creationId xmlns:a16="http://schemas.microsoft.com/office/drawing/2014/main" id="{34C4AA99-92D7-F77A-928B-A2F1716BFD89}"/>
                </a:ext>
              </a:extLst>
            </p:cNvPr>
            <p:cNvPicPr>
              <a:picLocks noChangeAspect="1"/>
            </p:cNvPicPr>
            <p:nvPr/>
          </p:nvPicPr>
          <p:blipFill>
            <a:blip r:embed="rId14"/>
            <a:stretch>
              <a:fillRect/>
            </a:stretch>
          </p:blipFill>
          <p:spPr>
            <a:xfrm>
              <a:off x="7513615" y="4676671"/>
              <a:ext cx="591481" cy="404698"/>
            </a:xfrm>
            <a:prstGeom prst="rect">
              <a:avLst/>
            </a:prstGeom>
          </p:spPr>
        </p:pic>
      </p:grpSp>
      <p:pic>
        <p:nvPicPr>
          <p:cNvPr id="21" name="Google Shape;272;p1" descr="SCI-logo-ppt.png">
            <a:extLst>
              <a:ext uri="{FF2B5EF4-FFF2-40B4-BE49-F238E27FC236}">
                <a16:creationId xmlns:a16="http://schemas.microsoft.com/office/drawing/2014/main" id="{D080EB18-5B78-F100-B062-8ABD7149D9B3}"/>
              </a:ext>
            </a:extLst>
          </p:cNvPr>
          <p:cNvPicPr preferRelativeResize="0"/>
          <p:nvPr/>
        </p:nvPicPr>
        <p:blipFill rotWithShape="1">
          <a:blip r:embed="rId15">
            <a:alphaModFix/>
          </a:blip>
          <a:srcRect/>
          <a:stretch/>
        </p:blipFill>
        <p:spPr>
          <a:xfrm>
            <a:off x="6938291" y="4144669"/>
            <a:ext cx="740360" cy="381980"/>
          </a:xfrm>
          <a:prstGeom prst="rect">
            <a:avLst/>
          </a:prstGeom>
          <a:noFill/>
          <a:ln>
            <a:noFill/>
          </a:ln>
        </p:spPr>
      </p:pic>
      <p:sp>
        <p:nvSpPr>
          <p:cNvPr id="9" name="TextBox 8">
            <a:extLst>
              <a:ext uri="{FF2B5EF4-FFF2-40B4-BE49-F238E27FC236}">
                <a16:creationId xmlns:a16="http://schemas.microsoft.com/office/drawing/2014/main" id="{2983F6FE-92A4-37B2-3B3B-5219DB4F0604}"/>
              </a:ext>
            </a:extLst>
          </p:cNvPr>
          <p:cNvSpPr txBox="1"/>
          <p:nvPr/>
        </p:nvSpPr>
        <p:spPr>
          <a:xfrm>
            <a:off x="879569" y="3447243"/>
            <a:ext cx="2223686" cy="438582"/>
          </a:xfrm>
          <a:prstGeom prst="rect">
            <a:avLst/>
          </a:prstGeom>
          <a:noFill/>
        </p:spPr>
        <p:txBody>
          <a:bodyPr wrap="none" rtlCol="0">
            <a:spAutoFit/>
          </a:bodyPr>
          <a:lstStyle/>
          <a:p>
            <a:pPr defTabSz="685800">
              <a:buClr>
                <a:srgbClr val="000000"/>
              </a:buClr>
              <a:defRPr/>
            </a:pPr>
            <a:r>
              <a:rPr lang="en-US" sz="1125" kern="0" dirty="0">
                <a:solidFill>
                  <a:srgbClr val="002060"/>
                </a:solidFill>
                <a:latin typeface="Arial"/>
                <a:cs typeface="Arial"/>
                <a:sym typeface="Arial"/>
              </a:rPr>
              <a:t>Director:	Robert Ross (ANL)</a:t>
            </a:r>
          </a:p>
          <a:p>
            <a:pPr defTabSz="685800">
              <a:buClr>
                <a:srgbClr val="000000"/>
              </a:buClr>
              <a:defRPr/>
            </a:pPr>
            <a:r>
              <a:rPr lang="en-US" sz="1125" kern="0" dirty="0">
                <a:solidFill>
                  <a:srgbClr val="002060"/>
                </a:solidFill>
                <a:latin typeface="Arial"/>
                <a:cs typeface="Arial"/>
                <a:sym typeface="Arial"/>
              </a:rPr>
              <a:t>Deputy:	Leonid </a:t>
            </a:r>
            <a:r>
              <a:rPr lang="en-US" sz="1125" kern="0" dirty="0" err="1">
                <a:solidFill>
                  <a:srgbClr val="002060"/>
                </a:solidFill>
                <a:latin typeface="Arial"/>
                <a:cs typeface="Arial"/>
                <a:sym typeface="Arial"/>
              </a:rPr>
              <a:t>Oliker</a:t>
            </a:r>
            <a:r>
              <a:rPr lang="en-US" sz="1125" kern="0" dirty="0">
                <a:solidFill>
                  <a:srgbClr val="002060"/>
                </a:solidFill>
                <a:latin typeface="Arial"/>
                <a:cs typeface="Arial"/>
                <a:sym typeface="Arial"/>
              </a:rPr>
              <a:t> (LBNL)</a:t>
            </a:r>
          </a:p>
        </p:txBody>
      </p:sp>
    </p:spTree>
    <p:extLst>
      <p:ext uri="{BB962C8B-B14F-4D97-AF65-F5344CB8AC3E}">
        <p14:creationId xmlns:p14="http://schemas.microsoft.com/office/powerpoint/2010/main" val="327062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10" name="Rectangle 9">
            <a:extLst>
              <a:ext uri="{FF2B5EF4-FFF2-40B4-BE49-F238E27FC236}">
                <a16:creationId xmlns:a16="http://schemas.microsoft.com/office/drawing/2014/main" id="{B40D11BB-1E91-AA13-CA7C-5A9A0EB16157}"/>
              </a:ext>
            </a:extLst>
          </p:cNvPr>
          <p:cNvSpPr/>
          <p:nvPr/>
        </p:nvSpPr>
        <p:spPr>
          <a:xfrm>
            <a:off x="307666" y="4165104"/>
            <a:ext cx="859320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5;p1"/>
          <p:cNvSpPr/>
          <p:nvPr/>
        </p:nvSpPr>
        <p:spPr>
          <a:xfrm>
            <a:off x="311288" y="684646"/>
            <a:ext cx="4032113" cy="1408047"/>
          </a:xfrm>
          <a:prstGeom prst="rect">
            <a:avLst/>
          </a:prstGeom>
          <a:noFill/>
          <a:ln>
            <a:noFill/>
          </a:ln>
        </p:spPr>
        <p:txBody>
          <a:bodyPr spcFirstLastPara="1" wrap="square" lIns="68569" tIns="34275" rIns="68569" bIns="34275" anchor="t" anchorCtr="0">
            <a:spAutoFit/>
          </a:bodyPr>
          <a:lstStyle/>
          <a:p>
            <a:pPr defTabSz="685783">
              <a:buClr>
                <a:srgbClr val="000000"/>
              </a:buClr>
              <a:defRPr/>
            </a:pPr>
            <a:r>
              <a:rPr lang="en-US" sz="1500" b="1" kern="0" dirty="0">
                <a:solidFill>
                  <a:srgbClr val="0082CA"/>
                </a:solidFill>
                <a:latin typeface="Arial"/>
                <a:ea typeface="Arial"/>
                <a:cs typeface="Arial"/>
                <a:sym typeface="Arial"/>
              </a:rPr>
              <a:t>Objectives</a:t>
            </a:r>
            <a:endParaRPr sz="1050" kern="0" dirty="0">
              <a:solidFill>
                <a:srgbClr val="0082CA"/>
              </a:solidFill>
              <a:latin typeface="Arial"/>
              <a:cs typeface="Arial"/>
              <a:sym typeface="Arial"/>
            </a:endParaRPr>
          </a:p>
          <a:p>
            <a:pPr marL="171446" indent="-171446" defTabSz="685783">
              <a:buClr>
                <a:srgbClr val="000000"/>
              </a:buClr>
              <a:buSzPct val="133000"/>
              <a:buFont typeface="Arial" panose="020B0604020202020204" pitchFamily="34" charset="0"/>
              <a:buChar char="•"/>
              <a:defRPr/>
            </a:pPr>
            <a:r>
              <a:rPr lang="en-US" sz="1200" kern="0" dirty="0">
                <a:solidFill>
                  <a:srgbClr val="000000"/>
                </a:solidFill>
                <a:latin typeface="Arial"/>
                <a:ea typeface="Arial"/>
                <a:cs typeface="Arial"/>
                <a:sym typeface="Arial"/>
              </a:rPr>
              <a:t>Advance and steward a selected set of production software products providing key capabilities to DOE science teams</a:t>
            </a:r>
          </a:p>
          <a:p>
            <a:pPr marL="171446" indent="-171446" defTabSz="685783">
              <a:buClr>
                <a:srgbClr val="000000"/>
              </a:buClr>
              <a:buSzPct val="133000"/>
              <a:buFont typeface="Arial" panose="020B0604020202020204" pitchFamily="34" charset="0"/>
              <a:buChar char="•"/>
              <a:defRPr/>
            </a:pPr>
            <a:r>
              <a:rPr lang="en-US" sz="1200" kern="0" dirty="0">
                <a:solidFill>
                  <a:srgbClr val="000000"/>
                </a:solidFill>
                <a:latin typeface="Arial"/>
                <a:ea typeface="Arial"/>
                <a:cs typeface="Arial"/>
                <a:sym typeface="Arial"/>
              </a:rPr>
              <a:t>Help bring new software products to a production state</a:t>
            </a:r>
          </a:p>
          <a:p>
            <a:pPr marL="171446" indent="-171446" defTabSz="685783">
              <a:buClr>
                <a:srgbClr val="000000"/>
              </a:buClr>
              <a:buSzPct val="133000"/>
              <a:buFont typeface="Arial" panose="020B0604020202020204" pitchFamily="34" charset="0"/>
              <a:buChar char="•"/>
              <a:defRPr/>
            </a:pPr>
            <a:r>
              <a:rPr lang="en-US" sz="1200" kern="0" dirty="0">
                <a:solidFill>
                  <a:srgbClr val="000000"/>
                </a:solidFill>
                <a:latin typeface="Arial"/>
                <a:ea typeface="Arial"/>
                <a:cs typeface="Arial"/>
                <a:sym typeface="Arial"/>
              </a:rPr>
              <a:t>Foster the integration of software tools to help achieve DOE mission objectives. </a:t>
            </a:r>
          </a:p>
        </p:txBody>
      </p:sp>
      <p:sp>
        <p:nvSpPr>
          <p:cNvPr id="29" name="Google Shape;29;p1"/>
          <p:cNvSpPr/>
          <p:nvPr/>
        </p:nvSpPr>
        <p:spPr>
          <a:xfrm>
            <a:off x="311286" y="2099439"/>
            <a:ext cx="4032113" cy="2677626"/>
          </a:xfrm>
          <a:prstGeom prst="rect">
            <a:avLst/>
          </a:prstGeom>
          <a:noFill/>
          <a:ln>
            <a:noFill/>
          </a:ln>
        </p:spPr>
        <p:txBody>
          <a:bodyPr spcFirstLastPara="1" wrap="square" lIns="68569" tIns="34275" rIns="68569" bIns="34275" anchor="t" anchorCtr="0">
            <a:spAutoFit/>
          </a:bodyPr>
          <a:lstStyle/>
          <a:p>
            <a:pPr defTabSz="685783">
              <a:buClr>
                <a:srgbClr val="000000"/>
              </a:buClr>
              <a:defRPr/>
            </a:pPr>
            <a:r>
              <a:rPr lang="en-US" sz="1500" b="1" kern="0" dirty="0">
                <a:solidFill>
                  <a:srgbClr val="0082CA"/>
                </a:solidFill>
                <a:latin typeface="Arial"/>
                <a:ea typeface="Arial"/>
                <a:cs typeface="Arial"/>
                <a:sym typeface="Arial"/>
              </a:rPr>
              <a:t>Technical Approach</a:t>
            </a:r>
            <a:endParaRPr sz="1050" kern="0" dirty="0">
              <a:solidFill>
                <a:srgbClr val="0082CA"/>
              </a:solidFill>
              <a:latin typeface="Arial"/>
              <a:cs typeface="Arial"/>
              <a:sym typeface="Arial"/>
            </a:endParaRP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Identify priority software products via stakeholder input</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Fund product-specific activities that improve the software in terms of impact, quality, and/or sustainability</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Identify and support promising potential products for “incubation”</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Actively collaborate with our peer SSOs to train software teams on best practice, to integrate into the broader software ecosystem, to gain access to CI/CD resources, and to build connections between teams</a:t>
            </a:r>
          </a:p>
          <a:p>
            <a:pPr marL="214308" indent="-214308" defTabSz="685783">
              <a:buClr>
                <a:srgbClr val="000000"/>
              </a:buClr>
              <a:buSzPts val="1400"/>
              <a:buFont typeface="Arial"/>
              <a:buChar char="•"/>
              <a:defRPr/>
            </a:pPr>
            <a:r>
              <a:rPr lang="en-US" sz="1200" kern="0" dirty="0">
                <a:solidFill>
                  <a:srgbClr val="000000"/>
                </a:solidFill>
                <a:latin typeface="Arial"/>
                <a:ea typeface="Arial"/>
                <a:cs typeface="Arial"/>
                <a:sym typeface="Arial"/>
              </a:rPr>
              <a:t>Promote equity and inclusion as an intrinsic element to advancing scientific excellence</a:t>
            </a:r>
          </a:p>
          <a:p>
            <a:pPr marL="214308" indent="-214308" defTabSz="685783">
              <a:buClr>
                <a:srgbClr val="000000"/>
              </a:buClr>
              <a:buSzPts val="1400"/>
              <a:buFont typeface="Arial"/>
              <a:buChar char="•"/>
              <a:defRPr/>
            </a:pPr>
            <a:endParaRPr sz="1050" kern="0" dirty="0">
              <a:solidFill>
                <a:srgbClr val="000000"/>
              </a:solidFill>
              <a:latin typeface="Arial"/>
              <a:cs typeface="Arial"/>
              <a:sym typeface="Arial"/>
            </a:endParaRPr>
          </a:p>
        </p:txBody>
      </p:sp>
      <p:pic>
        <p:nvPicPr>
          <p:cNvPr id="3" name="Google Shape;523;p51" descr="A picture containing funnel chart&#10;&#10;Description automatically generated">
            <a:extLst>
              <a:ext uri="{FF2B5EF4-FFF2-40B4-BE49-F238E27FC236}">
                <a16:creationId xmlns:a16="http://schemas.microsoft.com/office/drawing/2014/main" id="{3023331A-15C3-57E7-9D82-1E8A51428AC1}"/>
              </a:ext>
            </a:extLst>
          </p:cNvPr>
          <p:cNvPicPr preferRelativeResize="0"/>
          <p:nvPr/>
        </p:nvPicPr>
        <p:blipFill rotWithShape="1">
          <a:blip r:embed="rId3">
            <a:alphaModFix/>
          </a:blip>
          <a:srcRect/>
          <a:stretch/>
        </p:blipFill>
        <p:spPr>
          <a:xfrm>
            <a:off x="611765" y="4713607"/>
            <a:ext cx="1159560" cy="326600"/>
          </a:xfrm>
          <a:prstGeom prst="rect">
            <a:avLst/>
          </a:prstGeom>
          <a:noFill/>
          <a:ln>
            <a:noFill/>
          </a:ln>
        </p:spPr>
      </p:pic>
      <p:pic>
        <p:nvPicPr>
          <p:cNvPr id="4" name="Picture 3">
            <a:extLst>
              <a:ext uri="{FF2B5EF4-FFF2-40B4-BE49-F238E27FC236}">
                <a16:creationId xmlns:a16="http://schemas.microsoft.com/office/drawing/2014/main" id="{EA5CD7C6-7ADA-8537-F44B-BCBC0EA32E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569" y="4737126"/>
            <a:ext cx="1529404" cy="316937"/>
          </a:xfrm>
          <a:prstGeom prst="rect">
            <a:avLst/>
          </a:prstGeom>
        </p:spPr>
      </p:pic>
      <p:graphicFrame>
        <p:nvGraphicFramePr>
          <p:cNvPr id="8" name="Table 7">
            <a:extLst>
              <a:ext uri="{FF2B5EF4-FFF2-40B4-BE49-F238E27FC236}">
                <a16:creationId xmlns:a16="http://schemas.microsoft.com/office/drawing/2014/main" id="{BA33EC60-5F02-CFD4-36D4-4B20ED23F11C}"/>
              </a:ext>
            </a:extLst>
          </p:cNvPr>
          <p:cNvGraphicFramePr>
            <a:graphicFrameLocks noGrp="1"/>
          </p:cNvGraphicFramePr>
          <p:nvPr/>
        </p:nvGraphicFramePr>
        <p:xfrm>
          <a:off x="4427445" y="684550"/>
          <a:ext cx="4696385" cy="4251960"/>
        </p:xfrm>
        <a:graphic>
          <a:graphicData uri="http://schemas.openxmlformats.org/drawingml/2006/table">
            <a:tbl>
              <a:tblPr/>
              <a:tblGrid>
                <a:gridCol w="984174">
                  <a:extLst>
                    <a:ext uri="{9D8B030D-6E8A-4147-A177-3AD203B41FA5}">
                      <a16:colId xmlns:a16="http://schemas.microsoft.com/office/drawing/2014/main" val="3949645702"/>
                    </a:ext>
                  </a:extLst>
                </a:gridCol>
                <a:gridCol w="3712211">
                  <a:extLst>
                    <a:ext uri="{9D8B030D-6E8A-4147-A177-3AD203B41FA5}">
                      <a16:colId xmlns:a16="http://schemas.microsoft.com/office/drawing/2014/main" val="3455333371"/>
                    </a:ext>
                  </a:extLst>
                </a:gridCol>
              </a:tblGrid>
              <a:tr h="137160">
                <a:tc>
                  <a:txBody>
                    <a:bodyPr/>
                    <a:lstStyle/>
                    <a:p>
                      <a:pPr rtl="0" fontAlgn="b"/>
                      <a:r>
                        <a:rPr lang="en-US" sz="900" b="1">
                          <a:effectLst/>
                        </a:rPr>
                        <a:t>Name</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900" b="1" dirty="0">
                          <a:effectLst/>
                        </a:rPr>
                        <a:t>Summary</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1296784"/>
                  </a:ext>
                </a:extLst>
              </a:tr>
              <a:tr h="137160">
                <a:tc>
                  <a:txBody>
                    <a:bodyPr/>
                    <a:lstStyle/>
                    <a:p>
                      <a:pPr rtl="0" fontAlgn="b"/>
                      <a:r>
                        <a:rPr lang="en-US" sz="900" b="1" dirty="0">
                          <a:effectLst/>
                        </a:rPr>
                        <a:t>Data</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rtl="0" fontAlgn="b"/>
                      <a:endParaRPr lang="en-US" sz="900"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2902763049"/>
                  </a:ext>
                </a:extLst>
              </a:tr>
              <a:tr h="182880">
                <a:tc>
                  <a:txBody>
                    <a:bodyPr/>
                    <a:lstStyle/>
                    <a:p>
                      <a:pPr rtl="0" fontAlgn="b"/>
                      <a:r>
                        <a:rPr lang="en-US" sz="900" b="1" dirty="0">
                          <a:effectLst/>
                        </a:rPr>
                        <a:t>ADIOS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ADIOS provides a simple, flexible way for scientists to describe the data in their code that may need to be written, read, or processed.</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222169"/>
                  </a:ext>
                </a:extLst>
              </a:tr>
              <a:tr h="137160">
                <a:tc>
                  <a:txBody>
                    <a:bodyPr/>
                    <a:lstStyle/>
                    <a:p>
                      <a:pPr rtl="0" fontAlgn="b"/>
                      <a:r>
                        <a:rPr lang="en-US" sz="900" b="1" dirty="0">
                          <a:effectLst/>
                        </a:rPr>
                        <a:t>DIY</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Block-parallel library for writing scalable parallel algorithms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116086"/>
                  </a:ext>
                </a:extLst>
              </a:tr>
              <a:tr h="137160">
                <a:tc>
                  <a:txBody>
                    <a:bodyPr/>
                    <a:lstStyle/>
                    <a:p>
                      <a:pPr rtl="0" fontAlgn="b"/>
                      <a:r>
                        <a:rPr lang="en-US" sz="900" b="1" dirty="0">
                          <a:effectLst/>
                        </a:rPr>
                        <a:t>HDF5</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Parallel I/O library for high performance access to self-describing HDF5 datasets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828288"/>
                  </a:ext>
                </a:extLst>
              </a:tr>
              <a:tr h="137160">
                <a:tc>
                  <a:txBody>
                    <a:bodyPr/>
                    <a:lstStyle/>
                    <a:p>
                      <a:pPr rtl="0" fontAlgn="b"/>
                      <a:r>
                        <a:rPr lang="en-US" sz="900" b="1" dirty="0" err="1">
                          <a:effectLst/>
                        </a:rPr>
                        <a:t>Paraview</a:t>
                      </a:r>
                      <a:r>
                        <a:rPr lang="en-US" sz="900" b="1" dirty="0">
                          <a:effectLst/>
                        </a:rPr>
                        <a:t>/Catalyst</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err="1">
                          <a:effectLst/>
                        </a:rPr>
                        <a:t>ParaView</a:t>
                      </a:r>
                      <a:r>
                        <a:rPr lang="en-US" sz="600" dirty="0">
                          <a:effectLst/>
                        </a:rPr>
                        <a:t> is a tool for post hoc visualization at scale. Catalyst is the associated in situ library.</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543789"/>
                  </a:ext>
                </a:extLst>
              </a:tr>
              <a:tr h="137160">
                <a:tc>
                  <a:txBody>
                    <a:bodyPr/>
                    <a:lstStyle/>
                    <a:p>
                      <a:pPr rtl="0" fontAlgn="b"/>
                      <a:r>
                        <a:rPr lang="en-US" sz="900" b="1" dirty="0" err="1">
                          <a:effectLst/>
                        </a:rPr>
                        <a:t>PnetCDF</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Parallel I/O library for high performance access to self-describing </a:t>
                      </a:r>
                      <a:r>
                        <a:rPr lang="en-US" sz="600" dirty="0" err="1">
                          <a:effectLst/>
                        </a:rPr>
                        <a:t>netCDF</a:t>
                      </a:r>
                      <a:r>
                        <a:rPr lang="en-US" sz="600" dirty="0">
                          <a:effectLst/>
                        </a:rPr>
                        <a:t> datasets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0403075"/>
                  </a:ext>
                </a:extLst>
              </a:tr>
              <a:tr h="182880">
                <a:tc>
                  <a:txBody>
                    <a:bodyPr/>
                    <a:lstStyle/>
                    <a:p>
                      <a:pPr rtl="0" fontAlgn="b"/>
                      <a:r>
                        <a:rPr lang="en-US" sz="900" b="1" dirty="0" err="1">
                          <a:effectLst/>
                        </a:rPr>
                        <a:t>VisIt</a:t>
                      </a:r>
                      <a:r>
                        <a:rPr lang="en-US" sz="900" b="1" dirty="0">
                          <a:effectLst/>
                        </a:rPr>
                        <a:t>/Ascent</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err="1">
                          <a:effectLst/>
                        </a:rPr>
                        <a:t>VisIt</a:t>
                      </a:r>
                      <a:r>
                        <a:rPr lang="en-US" sz="600" dirty="0">
                          <a:effectLst/>
                        </a:rPr>
                        <a:t> is an open source, interactive, scalable, visualization, animation and analysis tool. Ascent is a lightweight in situ library leveraging VTK-m for GPU support.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132570"/>
                  </a:ext>
                </a:extLst>
              </a:tr>
              <a:tr h="137160">
                <a:tc>
                  <a:txBody>
                    <a:bodyPr/>
                    <a:lstStyle/>
                    <a:p>
                      <a:pPr rtl="0" fontAlgn="b"/>
                      <a:r>
                        <a:rPr lang="en-US" sz="900" b="1" dirty="0">
                          <a:effectLst/>
                        </a:rPr>
                        <a:t>VTK-m</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VTK-m is a performance portable visualization library leveraged by production tools e.g., </a:t>
                      </a:r>
                      <a:r>
                        <a:rPr lang="en-US" sz="600" dirty="0" err="1">
                          <a:effectLst/>
                        </a:rPr>
                        <a:t>ParaView</a:t>
                      </a:r>
                      <a:r>
                        <a:rPr lang="en-US" sz="600" dirty="0">
                          <a:effectLst/>
                        </a:rPr>
                        <a:t> and </a:t>
                      </a:r>
                      <a:r>
                        <a:rPr lang="en-US" sz="600" dirty="0" err="1">
                          <a:effectLst/>
                        </a:rPr>
                        <a:t>VisIt</a:t>
                      </a:r>
                      <a:r>
                        <a:rPr lang="en-US" sz="600" dirty="0">
                          <a:effectLst/>
                        </a:rPr>
                        <a: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5788952"/>
                  </a:ext>
                </a:extLst>
              </a:tr>
              <a:tr h="182880">
                <a:tc>
                  <a:txBody>
                    <a:bodyPr/>
                    <a:lstStyle/>
                    <a:p>
                      <a:pPr rtl="0" fontAlgn="b"/>
                      <a:r>
                        <a:rPr lang="en-US" sz="900" b="1" dirty="0" err="1">
                          <a:effectLst/>
                        </a:rPr>
                        <a:t>zfp</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solidFill>
                            <a:srgbClr val="121212"/>
                          </a:solidFill>
                          <a:effectLst/>
                        </a:rPr>
                        <a:t>Open-source library for compressed floating-point and integer arrays that support high throughput read and write random access.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3812260"/>
                  </a:ext>
                </a:extLst>
              </a:tr>
              <a:tr h="137160">
                <a:tc>
                  <a:txBody>
                    <a:bodyPr/>
                    <a:lstStyle/>
                    <a:p>
                      <a:pPr rtl="0" fontAlgn="b"/>
                      <a:r>
                        <a:rPr lang="en-US" sz="900" b="1" dirty="0">
                          <a:effectLst/>
                        </a:rPr>
                        <a:t>Applied Math</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rtl="0" fontAlgn="b"/>
                      <a:endParaRPr lang="en-US" sz="700"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3713777019"/>
                  </a:ext>
                </a:extLst>
              </a:tr>
              <a:tr h="137160">
                <a:tc>
                  <a:txBody>
                    <a:bodyPr/>
                    <a:lstStyle/>
                    <a:p>
                      <a:pPr rtl="0" fontAlgn="b"/>
                      <a:r>
                        <a:rPr lang="en-US" sz="900" b="1" dirty="0" err="1">
                          <a:effectLst/>
                        </a:rPr>
                        <a:t>AMReX</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Framework for massively parallel, block-structured adaptive mesh refinement applications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172567"/>
                  </a:ext>
                </a:extLst>
              </a:tr>
              <a:tr h="182880">
                <a:tc>
                  <a:txBody>
                    <a:bodyPr/>
                    <a:lstStyle/>
                    <a:p>
                      <a:pPr rtl="0" fontAlgn="b"/>
                      <a:r>
                        <a:rPr lang="en-US" sz="900" b="1" dirty="0">
                          <a:effectLst/>
                        </a:rPr>
                        <a:t>Ginkgo</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High-performance linear algebra library for manycore systems, with a focus on solution of sparse linear systems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8429764"/>
                  </a:ext>
                </a:extLst>
              </a:tr>
              <a:tr h="137160">
                <a:tc>
                  <a:txBody>
                    <a:bodyPr/>
                    <a:lstStyle/>
                    <a:p>
                      <a:pPr rtl="0" fontAlgn="b"/>
                      <a:r>
                        <a:rPr lang="en-US" sz="900" b="1" dirty="0">
                          <a:effectLst/>
                        </a:rPr>
                        <a:t>MAGMA</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Collection of next-generation linear algebra libraries for heterogeneous computing</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1717162"/>
                  </a:ext>
                </a:extLst>
              </a:tr>
              <a:tr h="137160">
                <a:tc>
                  <a:txBody>
                    <a:bodyPr/>
                    <a:lstStyle/>
                    <a:p>
                      <a:pPr rtl="0" fontAlgn="b"/>
                      <a:r>
                        <a:rPr lang="en-US" sz="900" b="1" dirty="0" err="1">
                          <a:effectLst/>
                        </a:rPr>
                        <a:t>hypre</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Linear solvers library with emphasis on multigrid for structured and unstructured problems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0124733"/>
                  </a:ext>
                </a:extLst>
              </a:tr>
              <a:tr h="137160">
                <a:tc>
                  <a:txBody>
                    <a:bodyPr/>
                    <a:lstStyle/>
                    <a:p>
                      <a:pPr rtl="0" fontAlgn="b"/>
                      <a:r>
                        <a:rPr lang="en-US" sz="900" b="1" dirty="0" err="1">
                          <a:effectLst/>
                        </a:rPr>
                        <a:t>Kokkos</a:t>
                      </a:r>
                      <a:r>
                        <a:rPr lang="en-US" sz="900" b="1" dirty="0">
                          <a:effectLst/>
                        </a:rPr>
                        <a:t> Kernels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On-node, portable, sparse/dense linear algebra library based on </a:t>
                      </a:r>
                      <a:r>
                        <a:rPr lang="en-US" sz="600" dirty="0" err="1">
                          <a:effectLst/>
                        </a:rPr>
                        <a:t>Kokkos</a:t>
                      </a:r>
                      <a:r>
                        <a:rPr lang="en-US" sz="600" dirty="0">
                          <a:effectLst/>
                        </a:rPr>
                        <a:t> programming model. </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8078135"/>
                  </a:ext>
                </a:extLst>
              </a:tr>
              <a:tr h="137160">
                <a:tc>
                  <a:txBody>
                    <a:bodyPr/>
                    <a:lstStyle/>
                    <a:p>
                      <a:pPr rtl="0" fontAlgn="b"/>
                      <a:r>
                        <a:rPr lang="en-US" sz="900" b="1" dirty="0">
                          <a:effectLst/>
                        </a:rPr>
                        <a:t>MFEM</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Light-weight, scalable building blocks for </a:t>
                      </a:r>
                      <a:r>
                        <a:rPr lang="en-US" sz="600" dirty="0" err="1">
                          <a:effectLst/>
                        </a:rPr>
                        <a:t>implemeting</a:t>
                      </a:r>
                      <a:r>
                        <a:rPr lang="en-US" sz="600" dirty="0">
                          <a:effectLst/>
                        </a:rPr>
                        <a:t> finite element algorithms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3045094"/>
                  </a:ext>
                </a:extLst>
              </a:tr>
              <a:tr h="182880">
                <a:tc>
                  <a:txBody>
                    <a:bodyPr/>
                    <a:lstStyle/>
                    <a:p>
                      <a:pPr rtl="0" fontAlgn="b"/>
                      <a:r>
                        <a:rPr lang="en-US" sz="900" b="1" dirty="0" err="1">
                          <a:effectLst/>
                        </a:rPr>
                        <a:t>PETSc</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Suite of data structures, linear solvers, preconditioners, non-linear solvers for distributed memory scientific simulations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481178"/>
                  </a:ext>
                </a:extLst>
              </a:tr>
              <a:tr h="137160">
                <a:tc>
                  <a:txBody>
                    <a:bodyPr/>
                    <a:lstStyle/>
                    <a:p>
                      <a:pPr rtl="0" fontAlgn="b"/>
                      <a:r>
                        <a:rPr lang="en-US" sz="900" b="1" dirty="0">
                          <a:effectLst/>
                        </a:rPr>
                        <a:t>STRUMPACK</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Solvers for dense rank-structured or sparse linear systems with support for variety of rank-structured formats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778923"/>
                  </a:ext>
                </a:extLst>
              </a:tr>
              <a:tr h="137160">
                <a:tc>
                  <a:txBody>
                    <a:bodyPr/>
                    <a:lstStyle/>
                    <a:p>
                      <a:pPr rtl="0" fontAlgn="b"/>
                      <a:r>
                        <a:rPr lang="en-US" sz="900" b="1" dirty="0">
                          <a:effectLst/>
                        </a:rPr>
                        <a:t>SUNDIALS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Nonlinear solvers and time integration library </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456260"/>
                  </a:ext>
                </a:extLst>
              </a:tr>
              <a:tr h="137160">
                <a:tc>
                  <a:txBody>
                    <a:bodyPr/>
                    <a:lstStyle/>
                    <a:p>
                      <a:pPr rtl="0" fontAlgn="b"/>
                      <a:r>
                        <a:rPr lang="en-US" sz="900" b="1" dirty="0" err="1">
                          <a:effectLst/>
                        </a:rPr>
                        <a:t>SuperLU</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Sparse direct solver library providing a robust solution approach for hard to solve sparse linear systems.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226347"/>
                  </a:ext>
                </a:extLst>
              </a:tr>
              <a:tr h="182880">
                <a:tc>
                  <a:txBody>
                    <a:bodyPr/>
                    <a:lstStyle/>
                    <a:p>
                      <a:pPr rtl="0" fontAlgn="b"/>
                      <a:r>
                        <a:rPr lang="en-US" sz="900" b="1" dirty="0" err="1">
                          <a:effectLst/>
                        </a:rPr>
                        <a:t>Trilinos</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Framework with linear solvers, preconditioners, non-linear solvers, partitioning tools, and discretization libraries to support science simulations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8527955"/>
                  </a:ext>
                </a:extLst>
              </a:tr>
              <a:tr h="182880">
                <a:tc>
                  <a:txBody>
                    <a:bodyPr/>
                    <a:lstStyle/>
                    <a:p>
                      <a:pPr rtl="0" fontAlgn="b"/>
                      <a:r>
                        <a:rPr lang="en-US" sz="900" b="1" dirty="0" err="1">
                          <a:effectLst/>
                        </a:rPr>
                        <a:t>libCEED</a:t>
                      </a:r>
                      <a:endParaRPr lang="en-US" sz="900" b="1"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err="1">
                          <a:solidFill>
                            <a:srgbClr val="1F2328"/>
                          </a:solidFill>
                          <a:effectLst/>
                        </a:rPr>
                        <a:t>libCEED</a:t>
                      </a:r>
                      <a:r>
                        <a:rPr lang="en-US" sz="600" dirty="0">
                          <a:solidFill>
                            <a:srgbClr val="1F2328"/>
                          </a:solidFill>
                          <a:effectLst/>
                        </a:rPr>
                        <a:t> provides fast algebra for element-based </a:t>
                      </a:r>
                      <a:r>
                        <a:rPr lang="en-US" sz="600" dirty="0" err="1">
                          <a:solidFill>
                            <a:srgbClr val="1F2328"/>
                          </a:solidFill>
                          <a:effectLst/>
                        </a:rPr>
                        <a:t>discretizations</a:t>
                      </a:r>
                      <a:r>
                        <a:rPr lang="en-US" sz="600" dirty="0">
                          <a:solidFill>
                            <a:srgbClr val="1F2328"/>
                          </a:solidFill>
                          <a:effectLst/>
                        </a:rPr>
                        <a:t>, designed for performance portability, run-time flexibility, and clean embedding</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27083628"/>
                  </a:ext>
                </a:extLst>
              </a:tr>
              <a:tr h="137160">
                <a:tc>
                  <a:txBody>
                    <a:bodyPr/>
                    <a:lstStyle/>
                    <a:p>
                      <a:pPr rtl="0" fontAlgn="b"/>
                      <a:r>
                        <a:rPr lang="en-US" sz="900" b="1" dirty="0">
                          <a:effectLst/>
                        </a:rPr>
                        <a:t>AI/ML</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rtl="0" fontAlgn="b"/>
                      <a:endParaRPr lang="en-US" sz="700"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635006439"/>
                  </a:ext>
                </a:extLst>
              </a:tr>
              <a:tr h="182880">
                <a:tc>
                  <a:txBody>
                    <a:bodyPr/>
                    <a:lstStyle/>
                    <a:p>
                      <a:pPr rtl="0" fontAlgn="b"/>
                      <a:r>
                        <a:rPr lang="en-US" sz="900" b="1">
                          <a:effectLst/>
                        </a:rPr>
                        <a:t>DeepHyper</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Scalable neural architecture and hyperparameter optimization for deep neural networks on leadership-class machines</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154159"/>
                  </a:ext>
                </a:extLst>
              </a:tr>
              <a:tr h="137160">
                <a:tc>
                  <a:txBody>
                    <a:bodyPr/>
                    <a:lstStyle/>
                    <a:p>
                      <a:pPr rtl="0" fontAlgn="b"/>
                      <a:r>
                        <a:rPr lang="en-US" sz="900" b="1" dirty="0">
                          <a:effectLst/>
                        </a:rPr>
                        <a:t>Tools</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rtl="0" fontAlgn="b"/>
                      <a:endParaRPr lang="en-US" sz="700" dirty="0">
                        <a:effectLst/>
                      </a:endParaRP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3512778603"/>
                  </a:ext>
                </a:extLst>
              </a:tr>
              <a:tr h="137160">
                <a:tc>
                  <a:txBody>
                    <a:bodyPr/>
                    <a:lstStyle/>
                    <a:p>
                      <a:pPr rtl="0" fontAlgn="b"/>
                      <a:r>
                        <a:rPr lang="en-US" sz="900" b="1" dirty="0">
                          <a:effectLst/>
                        </a:rPr>
                        <a:t>ERT (Roofline)</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Automates generation of roofline model for architecture-specific performance analysis and optimization </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05292587"/>
                  </a:ext>
                </a:extLst>
              </a:tr>
              <a:tr h="182880">
                <a:tc>
                  <a:txBody>
                    <a:bodyPr/>
                    <a:lstStyle/>
                    <a:p>
                      <a:pPr rtl="0" fontAlgn="b"/>
                      <a:r>
                        <a:rPr lang="en-US" sz="900" b="1" dirty="0">
                          <a:effectLst/>
                        </a:rPr>
                        <a:t>TAU</a:t>
                      </a:r>
                    </a:p>
                  </a:txBody>
                  <a:tcPr marL="5493" marR="5493"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
                      <a:r>
                        <a:rPr lang="en-US" sz="600" dirty="0">
                          <a:effectLst/>
                        </a:rPr>
                        <a:t>Portable profiling and tracing toolkit for performance analysis of parallel programs written in Fortran, C, C++, UPC, Java, Python.</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074611"/>
                  </a:ext>
                </a:extLst>
              </a:tr>
            </a:tbl>
          </a:graphicData>
        </a:graphic>
      </p:graphicFrame>
      <p:sp>
        <p:nvSpPr>
          <p:cNvPr id="9" name="TextBox 8">
            <a:extLst>
              <a:ext uri="{FF2B5EF4-FFF2-40B4-BE49-F238E27FC236}">
                <a16:creationId xmlns:a16="http://schemas.microsoft.com/office/drawing/2014/main" id="{D7A422AF-2F07-6DA2-D7F0-EEFA1C112FC4}"/>
              </a:ext>
            </a:extLst>
          </p:cNvPr>
          <p:cNvSpPr txBox="1"/>
          <p:nvPr/>
        </p:nvSpPr>
        <p:spPr>
          <a:xfrm>
            <a:off x="5040363" y="4938646"/>
            <a:ext cx="3847528" cy="253916"/>
          </a:xfrm>
          <a:prstGeom prst="rect">
            <a:avLst/>
          </a:prstGeom>
          <a:noFill/>
        </p:spPr>
        <p:txBody>
          <a:bodyPr wrap="none" rtlCol="0">
            <a:spAutoFit/>
          </a:bodyPr>
          <a:lstStyle/>
          <a:p>
            <a:pPr defTabSz="685783">
              <a:buClr>
                <a:srgbClr val="000000"/>
              </a:buClr>
            </a:pPr>
            <a:r>
              <a:rPr lang="en-US" sz="1050" b="1" kern="0" dirty="0">
                <a:solidFill>
                  <a:srgbClr val="000000"/>
                </a:solidFill>
                <a:latin typeface="Arial"/>
                <a:cs typeface="Arial"/>
                <a:sym typeface="Arial"/>
              </a:rPr>
              <a:t>FY24 Institute supported software stewardship recipients</a:t>
            </a:r>
          </a:p>
        </p:txBody>
      </p:sp>
      <p:sp>
        <p:nvSpPr>
          <p:cNvPr id="7" name="Title 2">
            <a:extLst>
              <a:ext uri="{FF2B5EF4-FFF2-40B4-BE49-F238E27FC236}">
                <a16:creationId xmlns:a16="http://schemas.microsoft.com/office/drawing/2014/main" id="{35FF30AD-96DF-91A4-B2BB-2032F456435B}"/>
              </a:ext>
            </a:extLst>
          </p:cNvPr>
          <p:cNvSpPr>
            <a:spLocks noGrp="1"/>
          </p:cNvSpPr>
          <p:nvPr>
            <p:ph type="title"/>
          </p:nvPr>
        </p:nvSpPr>
        <p:spPr>
          <a:xfrm>
            <a:off x="334328" y="139823"/>
            <a:ext cx="8789501" cy="383182"/>
          </a:xfrm>
        </p:spPr>
        <p:txBody>
          <a:bodyPr/>
          <a:lstStyle/>
          <a:p>
            <a:r>
              <a:rPr lang="en-US" sz="2400" dirty="0"/>
              <a:t>Software stewardship in rapids and </a:t>
            </a:r>
            <a:r>
              <a:rPr lang="en-US" sz="2400" dirty="0" err="1"/>
              <a:t>fastmath</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B30E-C1F5-ABFF-EF8B-7AD410A7C8D9}"/>
              </a:ext>
            </a:extLst>
          </p:cNvPr>
          <p:cNvSpPr>
            <a:spLocks noGrp="1"/>
          </p:cNvSpPr>
          <p:nvPr>
            <p:ph type="title"/>
          </p:nvPr>
        </p:nvSpPr>
        <p:spPr/>
        <p:txBody>
          <a:bodyPr/>
          <a:lstStyle/>
          <a:p>
            <a:r>
              <a:rPr lang="en-US" dirty="0" err="1"/>
              <a:t>PETSc</a:t>
            </a:r>
            <a:r>
              <a:rPr lang="en-US" dirty="0"/>
              <a:t>/TAO Deep Dive</a:t>
            </a:r>
          </a:p>
        </p:txBody>
      </p:sp>
    </p:spTree>
    <p:extLst>
      <p:ext uri="{BB962C8B-B14F-4D97-AF65-F5344CB8AC3E}">
        <p14:creationId xmlns:p14="http://schemas.microsoft.com/office/powerpoint/2010/main" val="387300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8"/>
          <p:cNvSpPr txBox="1">
            <a:spLocks noGrp="1"/>
          </p:cNvSpPr>
          <p:nvPr>
            <p:ph type="body" idx="1"/>
          </p:nvPr>
        </p:nvSpPr>
        <p:spPr>
          <a:xfrm>
            <a:off x="334328" y="964998"/>
            <a:ext cx="8282774" cy="3457575"/>
          </a:xfrm>
          <a:prstGeom prst="rect">
            <a:avLst/>
          </a:prstGeom>
          <a:noFill/>
          <a:ln>
            <a:noFill/>
          </a:ln>
        </p:spPr>
        <p:txBody>
          <a:bodyPr spcFirstLastPara="1" vert="horz" wrap="square" lIns="68569" tIns="34275" rIns="68569" bIns="34275" numCol="2" rtlCol="0" anchor="t" anchorCtr="0">
            <a:noAutofit/>
          </a:bodyPr>
          <a:lstStyle/>
          <a:p>
            <a:pPr marL="214313" indent="-214313">
              <a:buSzPct val="90000"/>
            </a:pPr>
            <a:r>
              <a:rPr lang="en-US" sz="1200" dirty="0">
                <a:latin typeface="+mn-lt"/>
                <a:ea typeface="Arial Narrow"/>
                <a:cs typeface="Arial Narrow"/>
                <a:sym typeface="Arial Narrow"/>
              </a:rPr>
              <a:t>Mark Adams (Lawrence Berkeley National Laboratory)</a:t>
            </a:r>
            <a:endParaRPr lang="en-US" sz="1200" dirty="0">
              <a:latin typeface="+mn-lt"/>
              <a:ea typeface="Arial Narrow"/>
            </a:endParaRPr>
          </a:p>
          <a:p>
            <a:pPr marL="214313" indent="-214313">
              <a:buSzPct val="90000"/>
            </a:pPr>
            <a:r>
              <a:rPr lang="en-US" sz="1200" dirty="0">
                <a:latin typeface="+mn-lt"/>
                <a:ea typeface="Arial Narrow"/>
                <a:cs typeface="Arial Narrow"/>
                <a:sym typeface="Arial Narrow"/>
              </a:rPr>
              <a:t>Satish </a:t>
            </a:r>
            <a:r>
              <a:rPr lang="en-US" sz="1200" dirty="0" err="1">
                <a:latin typeface="+mn-lt"/>
                <a:ea typeface="Arial Narrow"/>
                <a:cs typeface="Arial Narrow"/>
                <a:sym typeface="Arial Narrow"/>
              </a:rPr>
              <a:t>Balay</a:t>
            </a:r>
            <a:r>
              <a:rPr lang="en-US" sz="1200" dirty="0">
                <a:latin typeface="+mn-lt"/>
                <a:ea typeface="Arial Narrow"/>
                <a:cs typeface="Arial Narrow"/>
                <a:sym typeface="Arial Narrow"/>
              </a:rPr>
              <a:t> (Argonne National Laboratory)</a:t>
            </a:r>
          </a:p>
          <a:p>
            <a:pPr marL="214313" indent="-214313">
              <a:buSzPct val="90000"/>
            </a:pPr>
            <a:r>
              <a:rPr lang="en-US" sz="1200" dirty="0">
                <a:latin typeface="+mn-lt"/>
                <a:ea typeface="Arial Narrow"/>
                <a:cs typeface="Arial Narrow"/>
                <a:sym typeface="Arial Narrow"/>
              </a:rPr>
              <a:t>Jed Brown (University of Colorado Boulder)</a:t>
            </a:r>
            <a:endParaRPr lang="en-US" sz="1200" dirty="0">
              <a:latin typeface="+mn-lt"/>
              <a:ea typeface="Arial Narrow"/>
            </a:endParaRPr>
          </a:p>
          <a:p>
            <a:pPr marL="214313" indent="-214313">
              <a:buSzPct val="90000"/>
            </a:pPr>
            <a:r>
              <a:rPr lang="en-US" sz="1200" dirty="0">
                <a:latin typeface="+mn-lt"/>
                <a:ea typeface="Arial Narrow"/>
                <a:cs typeface="Arial Narrow"/>
                <a:sym typeface="Arial Narrow"/>
              </a:rPr>
              <a:t>Jacob </a:t>
            </a:r>
            <a:r>
              <a:rPr lang="en-US" sz="1200" dirty="0" err="1">
                <a:latin typeface="+mn-lt"/>
                <a:ea typeface="Arial Narrow"/>
                <a:cs typeface="Arial Narrow"/>
                <a:sym typeface="Arial Narrow"/>
              </a:rPr>
              <a:t>Faibussowitsch</a:t>
            </a:r>
            <a:r>
              <a:rPr lang="en-US" sz="1200" dirty="0">
                <a:latin typeface="+mn-lt"/>
                <a:ea typeface="Arial Narrow"/>
                <a:cs typeface="Arial Narrow"/>
                <a:sym typeface="Arial Narrow"/>
              </a:rPr>
              <a:t> (Argonne National Laboratory)</a:t>
            </a:r>
          </a:p>
          <a:p>
            <a:pPr marL="214313" indent="-214313">
              <a:buSzPct val="90000"/>
            </a:pPr>
            <a:r>
              <a:rPr lang="en-US" sz="1200" dirty="0">
                <a:latin typeface="+mn-lt"/>
                <a:ea typeface="Arial Narrow"/>
                <a:cs typeface="Arial Narrow"/>
                <a:sym typeface="Arial Narrow"/>
              </a:rPr>
              <a:t>Mathew </a:t>
            </a:r>
            <a:r>
              <a:rPr lang="en-US" sz="1200" dirty="0" err="1">
                <a:latin typeface="+mn-lt"/>
                <a:ea typeface="Arial Narrow"/>
                <a:cs typeface="Arial Narrow"/>
                <a:sym typeface="Arial Narrow"/>
              </a:rPr>
              <a:t>Knepley</a:t>
            </a:r>
            <a:r>
              <a:rPr lang="en-US" sz="1200" dirty="0">
                <a:latin typeface="+mn-lt"/>
                <a:ea typeface="Arial Narrow"/>
                <a:cs typeface="Arial Narrow"/>
                <a:sym typeface="Arial Narrow"/>
              </a:rPr>
              <a:t> (University at Buffalo)</a:t>
            </a:r>
            <a:endParaRPr lang="en-US" sz="1200" dirty="0">
              <a:latin typeface="+mn-lt"/>
              <a:ea typeface="Arial Narrow"/>
            </a:endParaRPr>
          </a:p>
          <a:p>
            <a:pPr marL="214313" indent="-214313">
              <a:buSzPct val="90000"/>
            </a:pPr>
            <a:r>
              <a:rPr lang="en-US" sz="1200" dirty="0">
                <a:latin typeface="+mn-lt"/>
                <a:ea typeface="Arial Narrow"/>
                <a:cs typeface="Arial Narrow"/>
                <a:sym typeface="Arial Narrow"/>
              </a:rPr>
              <a:t>Scott Kruger (Tech-X)</a:t>
            </a:r>
          </a:p>
          <a:p>
            <a:pPr marL="214313" indent="-214313">
              <a:buSzPct val="90000"/>
            </a:pPr>
            <a:r>
              <a:rPr lang="en-US" sz="1200" dirty="0">
                <a:latin typeface="+mn-lt"/>
                <a:ea typeface="Arial Narrow"/>
                <a:cs typeface="Arial Narrow"/>
                <a:sym typeface="Arial Narrow"/>
              </a:rPr>
              <a:t>Richard Tran Mills (Argonne National Laboratory)</a:t>
            </a:r>
          </a:p>
          <a:p>
            <a:pPr marL="214313" indent="-214313">
              <a:buSzPct val="90000"/>
            </a:pPr>
            <a:r>
              <a:rPr lang="en-US" sz="1200" dirty="0">
                <a:latin typeface="+mn-lt"/>
                <a:ea typeface="Arial Narrow"/>
                <a:cs typeface="Arial Narrow"/>
                <a:sym typeface="Arial Narrow"/>
              </a:rPr>
              <a:t>Todd Munson (Argonne National Laboratory)</a:t>
            </a:r>
            <a:endParaRPr lang="en-US" sz="1200" dirty="0">
              <a:latin typeface="+mn-lt"/>
              <a:ea typeface="Arial Narrow"/>
            </a:endParaRPr>
          </a:p>
          <a:p>
            <a:pPr marL="214313" indent="-214313">
              <a:buSzPct val="90000"/>
            </a:pPr>
            <a:r>
              <a:rPr lang="en-US" sz="1200" dirty="0">
                <a:latin typeface="+mn-lt"/>
                <a:ea typeface="Arial Narrow"/>
                <a:cs typeface="Arial Narrow"/>
                <a:sym typeface="Arial Narrow"/>
              </a:rPr>
              <a:t>Barry Smith (Flatiron Institute)</a:t>
            </a:r>
          </a:p>
          <a:p>
            <a:pPr marL="214313" indent="-214313">
              <a:buSzPct val="90000"/>
            </a:pPr>
            <a:r>
              <a:rPr lang="en-US" sz="1200" dirty="0">
                <a:latin typeface="+mn-lt"/>
                <a:ea typeface="Arial Narrow"/>
                <a:cs typeface="Arial Narrow"/>
                <a:sym typeface="Arial Narrow"/>
              </a:rPr>
              <a:t>Stefano </a:t>
            </a:r>
            <a:r>
              <a:rPr lang="en-US" sz="1200" dirty="0" err="1">
                <a:latin typeface="+mn-lt"/>
                <a:ea typeface="Arial Narrow"/>
                <a:cs typeface="Arial Narrow"/>
                <a:sym typeface="Arial Narrow"/>
              </a:rPr>
              <a:t>Zampini</a:t>
            </a:r>
            <a:r>
              <a:rPr lang="en-US" sz="1200" dirty="0">
                <a:latin typeface="+mn-lt"/>
                <a:ea typeface="Arial Narrow"/>
                <a:cs typeface="Arial Narrow"/>
                <a:sym typeface="Arial Narrow"/>
              </a:rPr>
              <a:t> (KAUST)</a:t>
            </a:r>
          </a:p>
          <a:p>
            <a:pPr marL="214313" indent="-214313">
              <a:buSzPct val="90000"/>
            </a:pPr>
            <a:r>
              <a:rPr lang="en-US" sz="1200" dirty="0">
                <a:latin typeface="+mn-lt"/>
                <a:ea typeface="Arial Narrow"/>
                <a:cs typeface="Arial Narrow"/>
                <a:sym typeface="Arial Narrow"/>
              </a:rPr>
              <a:t>Hong Zhang (Illinois Institute of Technology)</a:t>
            </a:r>
            <a:endParaRPr lang="en-US" sz="1200" dirty="0">
              <a:latin typeface="+mn-lt"/>
              <a:ea typeface="Arial Narrow"/>
            </a:endParaRPr>
          </a:p>
          <a:p>
            <a:pPr marL="214313" indent="-214313">
              <a:buSzPct val="90000"/>
            </a:pPr>
            <a:r>
              <a:rPr lang="en-US" sz="1200" dirty="0" err="1">
                <a:latin typeface="+mn-lt"/>
                <a:ea typeface="Arial Narrow"/>
                <a:cs typeface="Arial Narrow"/>
                <a:sym typeface="Arial Narrow"/>
              </a:rPr>
              <a:t>Junchao</a:t>
            </a:r>
            <a:r>
              <a:rPr lang="en-US" sz="1200" dirty="0">
                <a:latin typeface="+mn-lt"/>
                <a:ea typeface="Arial Narrow"/>
                <a:cs typeface="Arial Narrow"/>
                <a:sym typeface="Arial Narrow"/>
              </a:rPr>
              <a:t> Zhang (Argonne National Laboratory)</a:t>
            </a:r>
            <a:endParaRPr sz="1200" dirty="0">
              <a:latin typeface="+mn-lt"/>
            </a:endParaRPr>
          </a:p>
        </p:txBody>
      </p:sp>
      <p:sp>
        <p:nvSpPr>
          <p:cNvPr id="2" name="Title 2">
            <a:extLst>
              <a:ext uri="{FF2B5EF4-FFF2-40B4-BE49-F238E27FC236}">
                <a16:creationId xmlns:a16="http://schemas.microsoft.com/office/drawing/2014/main" id="{0F422837-12B8-5B11-FA37-3868D7F3FB2B}"/>
              </a:ext>
            </a:extLst>
          </p:cNvPr>
          <p:cNvSpPr txBox="1">
            <a:spLocks/>
          </p:cNvSpPr>
          <p:nvPr/>
        </p:nvSpPr>
        <p:spPr>
          <a:xfrm>
            <a:off x="334328" y="139823"/>
            <a:ext cx="8789501" cy="383182"/>
          </a:xfrm>
          <a:prstGeom prst="rect">
            <a:avLst/>
          </a:prstGeom>
          <a:noFill/>
          <a:ln>
            <a:noFill/>
          </a:ln>
        </p:spPr>
        <p:txBody>
          <a:bodyPr spcFirstLastPara="1" vert="horz" wrap="square" lIns="91425" tIns="45700" rIns="91425" bIns="45700" rtlCol="0" anchor="t" anchorCtr="0">
            <a:noAutofit/>
          </a:bodyPr>
          <a:lstStyle>
            <a:lvl1pPr marL="0" marR="0" lvl="0" indent="0" algn="l" defTabSz="685800" rtl="0" eaLnBrk="1" fontAlgn="auto" latinLnBrk="0" hangingPunct="1">
              <a:lnSpc>
                <a:spcPct val="90000"/>
              </a:lnSpc>
              <a:spcBef>
                <a:spcPts val="0"/>
              </a:spcBef>
              <a:spcAft>
                <a:spcPts val="0"/>
              </a:spcAft>
              <a:buClrTx/>
              <a:buSzPts val="1400"/>
              <a:buFontTx/>
              <a:buNone/>
              <a:tabLst/>
              <a:defRPr sz="2250" b="1" i="0" kern="1200" cap="all" baseline="0">
                <a:solidFill>
                  <a:schemeClr val="tx1"/>
                </a:solidFill>
                <a:latin typeface="Arial" panose="020B0604020202020204" pitchFamily="34" charset="0"/>
                <a:ea typeface="+mj-ea"/>
                <a:cs typeface="+mj-cs"/>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sz="2400" dirty="0" err="1"/>
              <a:t>PETSc</a:t>
            </a:r>
            <a:r>
              <a:rPr lang="en-US" sz="2400" dirty="0"/>
              <a:t>/TAO Contributors to this section </a:t>
            </a:r>
          </a:p>
        </p:txBody>
      </p:sp>
    </p:spTree>
  </p:cSld>
  <p:clrMapOvr>
    <a:masterClrMapping/>
  </p:clrMapOvr>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1004</TotalTime>
  <Words>3554</Words>
  <Application>Microsoft Macintosh PowerPoint</Application>
  <PresentationFormat>On-screen Show (16:9)</PresentationFormat>
  <Paragraphs>485</Paragraphs>
  <Slides>25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Narrow</vt:lpstr>
      <vt:lpstr>Calibri</vt:lpstr>
      <vt:lpstr>Century Gothic</vt:lpstr>
      <vt:lpstr>Helvetica</vt:lpstr>
      <vt:lpstr>System Font Regular</vt:lpstr>
      <vt:lpstr>Wingdings</vt:lpstr>
      <vt:lpstr>Office Theme</vt:lpstr>
      <vt:lpstr>SciDAC institutes</vt:lpstr>
      <vt:lpstr>Scidac Institutes</vt:lpstr>
      <vt:lpstr>PowerPoint Presentation</vt:lpstr>
      <vt:lpstr>PowerPoint Presentation</vt:lpstr>
      <vt:lpstr>PowerPoint Presentation</vt:lpstr>
      <vt:lpstr>The SciDAC RAPIDS Institute</vt:lpstr>
      <vt:lpstr>Software stewardship in rapids and fastmath</vt:lpstr>
      <vt:lpstr>PETSc/TAO Deep Dive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Soroko, Sonya</dc:creator>
  <cp:lastModifiedBy>Munson, Todd</cp:lastModifiedBy>
  <cp:revision>45</cp:revision>
  <dcterms:created xsi:type="dcterms:W3CDTF">2024-02-05T17:42:20Z</dcterms:created>
  <dcterms:modified xsi:type="dcterms:W3CDTF">2024-06-20T14:00:06Z</dcterms:modified>
</cp:coreProperties>
</file>