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375" r:id="rId3"/>
    <p:sldId id="381" r:id="rId4"/>
    <p:sldId id="261" r:id="rId5"/>
    <p:sldId id="368" r:id="rId6"/>
    <p:sldId id="369" r:id="rId7"/>
    <p:sldId id="276" r:id="rId8"/>
    <p:sldId id="274" r:id="rId9"/>
    <p:sldId id="275" r:id="rId10"/>
    <p:sldId id="376" r:id="rId11"/>
    <p:sldId id="372" r:id="rId12"/>
    <p:sldId id="380" r:id="rId13"/>
    <p:sldId id="373" r:id="rId14"/>
    <p:sldId id="379" r:id="rId15"/>
    <p:sldId id="260" r:id="rId16"/>
    <p:sldId id="374" r:id="rId17"/>
    <p:sldId id="377" r:id="rId18"/>
    <p:sldId id="378" r:id="rId19"/>
    <p:sldId id="382" r:id="rId20"/>
    <p:sldId id="370" r:id="rId21"/>
    <p:sldId id="371" r:id="rId22"/>
    <p:sldId id="25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64"/>
    <p:restoredTop sz="97455"/>
  </p:normalViewPr>
  <p:slideViewPr>
    <p:cSldViewPr snapToGrid="0">
      <p:cViewPr>
        <p:scale>
          <a:sx n="140" d="100"/>
          <a:sy n="140" d="100"/>
        </p:scale>
        <p:origin x="216" y="-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B698DA-4BAA-1445-A088-766D154D0DC4}" type="datetimeFigureOut">
              <a:rPr lang="en-US" smtClean="0"/>
              <a:t>6/20/24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D404D9-ED27-8D4B-9BCB-A80ACD1F1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6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AF956-D385-2E13-64E7-88555E3B1D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7ED43D-F5CA-EF71-7692-0D1141FA7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7500C-25F9-B463-5F9A-458040BB9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6FBB-887F-C444-A1F6-C33780D9B4F7}" type="datetime1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39930-C2B6-AB86-3D1D-CFAD9F31F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301A7-0E10-434B-5859-A2A58A441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707AB-2C71-A84F-B856-F5B4ED24E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64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39BEE-9456-C135-3A24-B7476E602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AC8396-AEBE-B61D-A0F1-BF42FB0C1B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467D2-26D6-1E45-D506-12E17F5D2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98FAD-AEFC-F740-91A3-121ECC750DE5}" type="datetime1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69F25-0BB6-6447-DE3A-E9CF0597F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D4EB4-0DE1-60DE-014F-CE913CAC5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707AB-2C71-A84F-B856-F5B4ED24E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92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41D3CA-07FB-89D0-0B68-0BA567E40F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5F573B-B4D5-F2F2-CC8D-8E290D949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06715-2201-AEBB-6260-203C6A828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39CA-C157-F443-8F38-FA6A5817805A}" type="datetime1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F065D4-A654-3A3A-798C-C8D5A8181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5787A-B40B-173E-CAFA-E12B652B2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707AB-2C71-A84F-B856-F5B4ED24E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90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229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321945">
              <a:lnSpc>
                <a:spcPct val="100000"/>
              </a:lnSpc>
              <a:spcBef>
                <a:spcPts val="0"/>
              </a:spcBef>
              <a:buSzTx/>
              <a:buNone/>
              <a:defRPr sz="2574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894172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F4F2A-8E8B-ABA2-2988-18524111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5503E-7429-B705-28C1-9BCDB8F0A9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BA389-0FE0-EE92-ACDF-B1369805F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00097-3417-424B-901D-1A8CBD8A2BF9}" type="datetime1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38ADF-CEA6-F002-8AFD-06A2B5FCA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01AFB-ACBE-A1F8-0DCE-43053BA28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707AB-2C71-A84F-B856-F5B4ED24E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9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5CA8B-F3D3-3FBD-A529-8CF5EC63E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076FF8-AFA7-6883-4C15-C5CC6AD8D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D0FD8-C797-1C5A-A01E-2066891C0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D6C4-4D8A-704E-B70C-C4C87677D0A1}" type="datetime1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BD758-351C-E80A-DD5C-421FE641B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FF7A3-989A-DB2D-9F23-D401F0EB3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707AB-2C71-A84F-B856-F5B4ED24E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169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BB529-773D-F1E1-E611-109B03300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AD155-6948-AA09-CFC3-83576D60D4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AE993-FD0E-D943-C3B0-22D746C2AD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C047C2-B55E-5640-828A-71105FE5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0F699-A3F3-6D45-9C07-DDE2542206CC}" type="datetime1">
              <a:rPr lang="en-US" smtClean="0"/>
              <a:t>6/20/24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31DAEB-A21C-E84C-A719-9B85912C9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F12727-AF0D-8DC7-C13E-9B59F1CE4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707AB-2C71-A84F-B856-F5B4ED24E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37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89D0D-652B-9987-182B-A81785EF3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0A45EC-095D-0596-BFA3-6302458FC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FD9268-3CB7-2AC8-071B-3BD0C2344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297031-55B9-ADF1-B56D-A2ADDE22A3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FC159A-7371-A1DC-D2D7-3D883EECBF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58EC8F-DFD2-ACAA-1D6E-144A42119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15FDF-6D22-574F-969E-56EA7340B719}" type="datetime1">
              <a:rPr lang="en-US" smtClean="0"/>
              <a:t>6/20/24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253D56-52FA-E039-1831-F0675E8E5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81DC60-B707-F49C-15B0-4C5203D3F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707AB-2C71-A84F-B856-F5B4ED24E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051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30861-D840-E29C-45FB-8094813B7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9AD7F6-B14B-4E55-B67F-ED0707FAA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BCFA-381C-214B-B278-82949364DFD2}" type="datetime1">
              <a:rPr lang="en-US" smtClean="0"/>
              <a:t>6/20/24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F832DB-F4C6-3370-A27F-E36BC2880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0C602A-F4DA-3399-A378-1555D6AEC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707AB-2C71-A84F-B856-F5B4ED24E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75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8D041E-03EE-166A-AF60-5EFC5D0FD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2EAEE-1914-FC45-AD39-A691540A6DFB}" type="datetime1">
              <a:rPr lang="en-US" smtClean="0"/>
              <a:t>6/20/24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5D6FEE-7CD2-651B-ED88-E62A04E42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BEC93F-964B-0035-0930-EE69183A0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707AB-2C71-A84F-B856-F5B4ED24E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859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518DF-CA48-0887-1D65-56432D1D4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49022-5BAB-52CE-6E48-948894CA6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125307-13B5-616A-3C63-3B5EE0C4A8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239CB7-CF49-8049-40E6-37261D479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DE9E-77B1-3C4B-8BC5-B93180D4BA45}" type="datetime1">
              <a:rPr lang="en-US" smtClean="0"/>
              <a:t>6/20/24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0743BB-85EF-9CFC-DBEE-CD862A5A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1FB7A1-9C03-E393-C46F-C27224802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707AB-2C71-A84F-B856-F5B4ED24E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53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5E6AF-A059-6645-6467-F5442A464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8F6F9D-C67E-C1F5-A615-7053DCD4B3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DB5F6D-8460-8F46-F586-3533BB9F1A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078DAD-25D3-0642-38D6-048EF051F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CA41D-6723-4D42-AE2F-9A64B57322B1}" type="datetime1">
              <a:rPr lang="en-US" smtClean="0"/>
              <a:t>6/20/24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B2946D-FB2A-32E0-51CB-5971DFEFA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7171C5-1EC0-CD9B-6995-45C6349A6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707AB-2C71-A84F-B856-F5B4ED24E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415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6A5DED-5017-8978-B04F-2431B535C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EBACF8-FCB6-2CBB-20EA-AD9EDEED7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E9D4B-3CA9-B25D-F0D3-8C63C001AC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6590BA-4CE8-7143-952B-E266F5B5F608}" type="datetime1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69FFC3-215D-3AD8-54A7-6E3BAEA70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30F9D-562A-3128-9B8C-38AC4563EF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3707AB-2C71-A84F-B856-F5B4ED24E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38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13" Type="http://schemas.openxmlformats.org/officeDocument/2006/relationships/image" Target="../media/image34.emf"/><Relationship Id="rId18" Type="http://schemas.openxmlformats.org/officeDocument/2006/relationships/image" Target="../media/image39.png"/><Relationship Id="rId3" Type="http://schemas.openxmlformats.org/officeDocument/2006/relationships/image" Target="../media/image220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emf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2" Type="http://schemas.openxmlformats.org/officeDocument/2006/relationships/image" Target="../media/image24.pn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11" Type="http://schemas.openxmlformats.org/officeDocument/2006/relationships/image" Target="../media/image32.emf"/><Relationship Id="rId24" Type="http://schemas.openxmlformats.org/officeDocument/2006/relationships/image" Target="../media/image45.png"/><Relationship Id="rId5" Type="http://schemas.openxmlformats.org/officeDocument/2006/relationships/image" Target="../media/image26.emf"/><Relationship Id="rId15" Type="http://schemas.openxmlformats.org/officeDocument/2006/relationships/image" Target="../media/image36.emf"/><Relationship Id="rId23" Type="http://schemas.openxmlformats.org/officeDocument/2006/relationships/image" Target="../media/image44.emf"/><Relationship Id="rId10" Type="http://schemas.openxmlformats.org/officeDocument/2006/relationships/image" Target="../media/image31.emf"/><Relationship Id="rId19" Type="http://schemas.openxmlformats.org/officeDocument/2006/relationships/image" Target="../media/image40.emf"/><Relationship Id="rId4" Type="http://schemas.openxmlformats.org/officeDocument/2006/relationships/image" Target="../media/image25.png"/><Relationship Id="rId9" Type="http://schemas.openxmlformats.org/officeDocument/2006/relationships/image" Target="../media/image30.emf"/><Relationship Id="rId14" Type="http://schemas.openxmlformats.org/officeDocument/2006/relationships/image" Target="../media/image35.emf"/><Relationship Id="rId22" Type="http://schemas.openxmlformats.org/officeDocument/2006/relationships/image" Target="../media/image43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9.png"/><Relationship Id="rId7" Type="http://schemas.openxmlformats.org/officeDocument/2006/relationships/image" Target="../media/image1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22.png"/><Relationship Id="rId10" Type="http://schemas.openxmlformats.org/officeDocument/2006/relationships/image" Target="../media/image51.png"/><Relationship Id="rId4" Type="http://schemas.openxmlformats.org/officeDocument/2006/relationships/image" Target="../media/image20.png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ETSCAP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ub.docker.com/u/jetscap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9.png"/><Relationship Id="rId7" Type="http://schemas.openxmlformats.org/officeDocument/2006/relationships/image" Target="../media/image1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2EE28-6D5C-1C7B-0E1A-8BC47F1CD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56652"/>
            <a:ext cx="9144000" cy="1383093"/>
          </a:xfrm>
        </p:spPr>
        <p:txBody>
          <a:bodyPr>
            <a:noAutofit/>
          </a:bodyPr>
          <a:lstStyle/>
          <a:p>
            <a:r>
              <a:rPr lang="en-US" sz="9600" dirty="0"/>
              <a:t>JETSCAPE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8CEE07-929F-9A8C-E5F3-3A50614ED0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13099"/>
            <a:ext cx="9144000" cy="1655762"/>
          </a:xfrm>
        </p:spPr>
        <p:txBody>
          <a:bodyPr/>
          <a:lstStyle/>
          <a:p>
            <a:pPr marL="457200" indent="-457200">
              <a:buAutoNum type="alphaUcPeriod"/>
            </a:pPr>
            <a:r>
              <a:rPr lang="en-US" dirty="0"/>
              <a:t>Majumder</a:t>
            </a:r>
          </a:p>
          <a:p>
            <a:r>
              <a:rPr lang="en-US" dirty="0"/>
              <a:t>Wayne State University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22CD97-C824-9203-B03B-AE8BE543B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3" y="77755"/>
            <a:ext cx="1649893" cy="10672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4CA313-6603-5C36-F316-7D1D9A434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356" y="0"/>
            <a:ext cx="2990944" cy="1145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8228EA-E283-8CC7-4CA4-B6CA6DB2A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8504" y="0"/>
            <a:ext cx="1788705" cy="11189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192B15-9296-A84B-61F9-76BF4CCF6B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4815" y="51579"/>
            <a:ext cx="1087185" cy="1093469"/>
          </a:xfrm>
          <a:prstGeom prst="rect">
            <a:avLst/>
          </a:prstGeom>
        </p:spPr>
      </p:pic>
      <p:pic>
        <p:nvPicPr>
          <p:cNvPr id="9" name="Picture 8" descr="A blue and white rectangular object with text&#10;&#10;Description automatically generated">
            <a:extLst>
              <a:ext uri="{FF2B5EF4-FFF2-40B4-BE49-F238E27FC236}">
                <a16:creationId xmlns:a16="http://schemas.microsoft.com/office/drawing/2014/main" id="{B12C67DC-D6C5-F444-F3D8-5C5BE04278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7845" y="4986688"/>
            <a:ext cx="10163497" cy="1793557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C03A447-B0E3-9B21-24D5-D84E340B2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707AB-2C71-A84F-B856-F5B4ED24E3F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270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0866D-F8F7-8EA8-F344-E9DFD2241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338" y="266591"/>
            <a:ext cx="9738359" cy="623234"/>
          </a:xfrm>
        </p:spPr>
        <p:txBody>
          <a:bodyPr>
            <a:normAutofit fontScale="90000"/>
          </a:bodyPr>
          <a:lstStyle/>
          <a:p>
            <a:r>
              <a:rPr lang="en-US" dirty="0"/>
              <a:t>Hard production and energy loss modules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3552D7-F9AC-FAB3-ABC8-7663A7EFF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3718" y="1051668"/>
            <a:ext cx="10515600" cy="1325772"/>
          </a:xfrm>
        </p:spPr>
        <p:txBody>
          <a:bodyPr>
            <a:noAutofit/>
          </a:bodyPr>
          <a:lstStyle/>
          <a:p>
            <a:r>
              <a:rPr lang="en-US" sz="2400" dirty="0"/>
              <a:t>Adding in the hard sector</a:t>
            </a:r>
          </a:p>
          <a:p>
            <a:r>
              <a:rPr lang="en-US" sz="2400" dirty="0"/>
              <a:t>Removing the feedback from hard to soft.</a:t>
            </a:r>
          </a:p>
          <a:p>
            <a:r>
              <a:rPr lang="en-US" sz="2400" dirty="0"/>
              <a:t>Can do hand tune/ or separate Bayesian Calibration of hard sector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7FB8CE-7AF5-BFA6-A899-00332B310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99" y="2492928"/>
            <a:ext cx="9989930" cy="40548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CF0178-2C55-3250-D3D9-DCA2E5D67C29}"/>
              </a:ext>
            </a:extLst>
          </p:cNvPr>
          <p:cNvSpPr/>
          <p:nvPr/>
        </p:nvSpPr>
        <p:spPr>
          <a:xfrm>
            <a:off x="3758184" y="4361688"/>
            <a:ext cx="5138928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420CEDB9-DCD6-F169-9510-A02FF42C79F7}"/>
              </a:ext>
            </a:extLst>
          </p:cNvPr>
          <p:cNvSpPr/>
          <p:nvPr/>
        </p:nvSpPr>
        <p:spPr>
          <a:xfrm>
            <a:off x="5112660" y="4411980"/>
            <a:ext cx="1207008" cy="905256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8A90F2D-771B-7E41-F48B-2A730CC1B25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655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chart&#10;&#10;Description automatically generated">
            <a:extLst>
              <a:ext uri="{FF2B5EF4-FFF2-40B4-BE49-F238E27FC236}">
                <a16:creationId xmlns:a16="http://schemas.microsoft.com/office/drawing/2014/main" id="{F30E2954-CA65-9307-46EB-01E551B3D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7751" y="5342438"/>
            <a:ext cx="575201" cy="5097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783D6A-C8D9-BD1E-4DDA-57A921DF2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5" y="51701"/>
            <a:ext cx="10515600" cy="9327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JETSCAPE results (hard sector)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1E3B82-E481-BE46-25DD-D8FB9B69F5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957073"/>
                <a:ext cx="10515600" cy="484356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/>
                  <a:t>Big picture or base model (141 different data sets) gets within 1-2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of all data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1E3B82-E481-BE46-25DD-D8FB9B69F5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957073"/>
                <a:ext cx="10515600" cy="484356"/>
              </a:xfrm>
              <a:blipFill>
                <a:blip r:embed="rId3"/>
                <a:stretch>
                  <a:fillRect l="-724" t="-25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3133C0-D58D-94AE-70FD-AB138246A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0538" y="6492875"/>
            <a:ext cx="2743200" cy="365125"/>
          </a:xfrm>
        </p:spPr>
        <p:txBody>
          <a:bodyPr/>
          <a:lstStyle/>
          <a:p>
            <a:fld id="{F2F0849B-A58D-C146-84D9-72C247D7966D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BBD4A254-BE01-C892-FF4C-D093121AF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57" y="1381823"/>
            <a:ext cx="6193471" cy="50673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1A1B9A-D6CB-D42E-B96A-D867DA14AE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4014" y="2557764"/>
            <a:ext cx="610017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E0A096-BD22-0D64-AA90-654DA35F6D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4015" y="3084999"/>
            <a:ext cx="610017" cy="45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5DBAF1-8F1F-30F9-2B1D-E8B599DDF5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2093" y="3663325"/>
            <a:ext cx="631939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94F5F2-973B-DF6E-1D27-7E85CF0204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2093" y="4241651"/>
            <a:ext cx="610848" cy="45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CF866B-1B65-379B-F7B2-C6481AE769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3053" y="4768886"/>
            <a:ext cx="610018" cy="45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F85016-2594-B2E6-84EF-BE8909F1E3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54014" y="5339001"/>
            <a:ext cx="610018" cy="457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7733B3-392F-D06F-FE30-12D817980F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54014" y="5869385"/>
            <a:ext cx="2411242" cy="5701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0D6F2B-8057-85CF-5F90-2282017109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27777" y="1349314"/>
            <a:ext cx="1828800" cy="11139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12F35E-1D41-422F-269C-11E762F5A9C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06910" y="2551599"/>
            <a:ext cx="1853872" cy="5486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28CB32-3123-55C8-2BB4-17F97E88B1B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64031" y="3144302"/>
            <a:ext cx="1787066" cy="9762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B49490-426A-2CC2-0865-E765247D5B2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64030" y="4190251"/>
            <a:ext cx="1787065" cy="5486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5A9164B-BCAD-0ADE-8B8A-7C7DC0E48DF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59825" y="4708611"/>
            <a:ext cx="1082238" cy="572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EADC41E-6299-F2A4-9127-85EF8FD6AD9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76954" y="4748010"/>
            <a:ext cx="538682" cy="5498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844CB26-5DBD-8AD6-5DAA-C6F8CF60F6F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23385" y="5346742"/>
            <a:ext cx="1184366" cy="457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34ED9FE-6AD4-5544-85AE-4B017E19A80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460781" y="1381823"/>
            <a:ext cx="2674819" cy="10240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B7EDBED-57E4-C9FD-50CB-0785FCA5D6D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11183" y="2377427"/>
            <a:ext cx="1546570" cy="7735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3A3FC63-3D7C-0BBE-C09A-B9968CA5834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588425" y="3135918"/>
            <a:ext cx="1392085" cy="4697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A33586B-2E04-FB0B-C9AC-A20F05E3ED9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554674" y="3674238"/>
            <a:ext cx="2547257" cy="90346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02BD738-5ED8-7C62-25BD-2A28E4F7BCB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533263" y="4577707"/>
            <a:ext cx="2529853" cy="9034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049B901-87E6-6335-5EE0-9C5D8FB6E5D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00649" y="5568292"/>
            <a:ext cx="2579892" cy="80219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2F2DB1B-8144-C1C4-9535-DEF66D125E6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028019" y="2388256"/>
            <a:ext cx="1102126" cy="127506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72BBCC7-16CF-65B6-EC19-F21FAFA9BA96}"/>
              </a:ext>
            </a:extLst>
          </p:cNvPr>
          <p:cNvSpPr txBox="1"/>
          <p:nvPr/>
        </p:nvSpPr>
        <p:spPr>
          <a:xfrm rot="20200077">
            <a:off x="987770" y="2087510"/>
            <a:ext cx="404014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00B050">
                    <a:alpha val="29735"/>
                  </a:srgbClr>
                </a:solidFill>
                <a:latin typeface="Palatino Linotype" panose="02040502050505030304" pitchFamily="18" charset="0"/>
              </a:rPr>
              <a:t>Bayesian </a:t>
            </a:r>
          </a:p>
          <a:p>
            <a:r>
              <a:rPr lang="en-US" sz="7200" dirty="0">
                <a:solidFill>
                  <a:srgbClr val="00B050">
                    <a:alpha val="29735"/>
                  </a:srgbClr>
                </a:solidFill>
                <a:latin typeface="Palatino Linotype" panose="02040502050505030304" pitchFamily="18" charset="0"/>
              </a:rPr>
              <a:t>Posterior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D56D53E-75AC-5415-6921-3A6E80D3E2EE}"/>
              </a:ext>
            </a:extLst>
          </p:cNvPr>
          <p:cNvSpPr txBox="1"/>
          <p:nvPr/>
        </p:nvSpPr>
        <p:spPr>
          <a:xfrm rot="20214997">
            <a:off x="7303315" y="3652424"/>
            <a:ext cx="274626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00B0F0">
                    <a:alpha val="17890"/>
                  </a:srgbClr>
                </a:solidFill>
                <a:latin typeface="Palatino Linotype" panose="02040502050505030304" pitchFamily="18" charset="0"/>
              </a:rPr>
              <a:t>Hand </a:t>
            </a:r>
          </a:p>
          <a:p>
            <a:r>
              <a:rPr lang="en-US" sz="7200" dirty="0">
                <a:solidFill>
                  <a:srgbClr val="00B0F0">
                    <a:alpha val="17890"/>
                  </a:srgbClr>
                </a:solidFill>
                <a:latin typeface="Palatino Linotype" panose="02040502050505030304" pitchFamily="18" charset="0"/>
              </a:rPr>
              <a:t>Tune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3CC451-A71B-A14D-BA32-51F0FDA08CDB}"/>
              </a:ext>
            </a:extLst>
          </p:cNvPr>
          <p:cNvSpPr txBox="1"/>
          <p:nvPr/>
        </p:nvSpPr>
        <p:spPr>
          <a:xfrm>
            <a:off x="292269" y="6458987"/>
            <a:ext cx="5517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Phys.Rev.C</a:t>
            </a:r>
            <a:r>
              <a:rPr lang="en-US" dirty="0"/>
              <a:t> 104 (2021) 2, </a:t>
            </a:r>
            <a:r>
              <a:rPr lang="en-US"/>
              <a:t>024905       10 </a:t>
            </a:r>
            <a:r>
              <a:rPr lang="en-US" dirty="0"/>
              <a:t>M Core hours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0A2096-F285-2D3F-B80C-E12F51EB5DF5}"/>
              </a:ext>
            </a:extLst>
          </p:cNvPr>
          <p:cNvSpPr txBox="1"/>
          <p:nvPr/>
        </p:nvSpPr>
        <p:spPr>
          <a:xfrm>
            <a:off x="6726777" y="6468870"/>
            <a:ext cx="3448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Phys.Rev.C</a:t>
            </a:r>
            <a:r>
              <a:rPr lang="en-US" dirty="0"/>
              <a:t> 107 (2023) 3, 034911</a:t>
            </a:r>
          </a:p>
        </p:txBody>
      </p:sp>
    </p:spTree>
    <p:extLst>
      <p:ext uri="{BB962C8B-B14F-4D97-AF65-F5344CB8AC3E}">
        <p14:creationId xmlns:p14="http://schemas.microsoft.com/office/powerpoint/2010/main" val="2501612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F5537-F36B-B78D-EB1B-D8D008FE4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88" y="236871"/>
            <a:ext cx="11545824" cy="762483"/>
          </a:xfrm>
        </p:spPr>
        <p:txBody>
          <a:bodyPr>
            <a:normAutofit/>
          </a:bodyPr>
          <a:lstStyle/>
          <a:p>
            <a:r>
              <a:rPr lang="en-US" sz="4000" dirty="0"/>
              <a:t>Not all problems are high-end/high-performance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C5FD4-9ED0-F985-FE3E-8971B147E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588" y="1750128"/>
            <a:ext cx="5000244" cy="4351338"/>
          </a:xfrm>
        </p:spPr>
        <p:txBody>
          <a:bodyPr>
            <a:normAutofit/>
          </a:bodyPr>
          <a:lstStyle/>
          <a:p>
            <a:r>
              <a:rPr lang="en-US" sz="2400" dirty="0"/>
              <a:t>The CUJET and MARTINI model were derived using different approximations</a:t>
            </a:r>
          </a:p>
          <a:p>
            <a:r>
              <a:rPr lang="en-US" sz="2400" dirty="0"/>
              <a:t>But always used in different environments/media</a:t>
            </a:r>
          </a:p>
          <a:p>
            <a:r>
              <a:rPr lang="en-US" sz="2400" dirty="0"/>
              <a:t>Using JETSCAPE, evaluated in an identical environment</a:t>
            </a:r>
          </a:p>
          <a:p>
            <a:r>
              <a:rPr lang="en-US" sz="2400" dirty="0"/>
              <a:t>For RHIC to LHC, not very different (intrinsically)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4820D2-B68F-F832-8A51-68B54A601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32" y="1374741"/>
            <a:ext cx="6260592" cy="510211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CAE933-5E9B-A6A8-E760-CD6BB84C6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707AB-2C71-A84F-B856-F5B4ED24E3F3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8F143F-D128-81E1-D8BD-E93DDF86F728}"/>
              </a:ext>
            </a:extLst>
          </p:cNvPr>
          <p:cNvSpPr txBox="1"/>
          <p:nvPr/>
        </p:nvSpPr>
        <p:spPr>
          <a:xfrm>
            <a:off x="868680" y="6101466"/>
            <a:ext cx="4331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comparison by R. </a:t>
            </a:r>
            <a:r>
              <a:rPr lang="en-US" dirty="0" err="1"/>
              <a:t>Modarresi-Yazdi</a:t>
            </a:r>
            <a:r>
              <a:rPr lang="en-US" dirty="0"/>
              <a:t> &amp; S. Shi</a:t>
            </a:r>
          </a:p>
        </p:txBody>
      </p:sp>
    </p:spTree>
    <p:extLst>
      <p:ext uri="{BB962C8B-B14F-4D97-AF65-F5344CB8AC3E}">
        <p14:creationId xmlns:p14="http://schemas.microsoft.com/office/powerpoint/2010/main" val="2912031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0D718-469D-9043-120F-E4C3F42B9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6330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X-SCAPE </a:t>
            </a:r>
            <a:r>
              <a:rPr lang="en-US" sz="4400" dirty="0"/>
              <a:t>framework: next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8B1DD-2407-A47F-5ADC-84C5A4DFC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4249" y="1010997"/>
            <a:ext cx="8355823" cy="1595077"/>
          </a:xfrm>
        </p:spPr>
        <p:txBody>
          <a:bodyPr>
            <a:normAutofit/>
          </a:bodyPr>
          <a:lstStyle/>
          <a:p>
            <a:r>
              <a:rPr lang="en-US" sz="2400" dirty="0"/>
              <a:t>A new framework that allows the user to order operations</a:t>
            </a:r>
          </a:p>
          <a:p>
            <a:r>
              <a:rPr lang="en-US" sz="2400" dirty="0"/>
              <a:t>Can be run with an arbitrary number of modules. </a:t>
            </a:r>
          </a:p>
          <a:p>
            <a:r>
              <a:rPr lang="en-US" sz="2400" dirty="0"/>
              <a:t>Needed for high </a:t>
            </a:r>
            <a:r>
              <a:rPr lang="en-US" sz="2400" dirty="0" err="1"/>
              <a:t>mult</a:t>
            </a:r>
            <a:r>
              <a:rPr lang="en-US" sz="2400" dirty="0"/>
              <a:t>. p-p, p-A, low Energy A-A, and e-A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92BF09-4EF7-E1EC-58A2-0CF68F928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0849B-A58D-C146-84D9-72C247D7966D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79CC9F14-CA1D-21A9-BB8C-A1ECF91D5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788637"/>
            <a:ext cx="9717563" cy="37502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B1174F-01C2-1636-86B3-035A6ECE685E}"/>
              </a:ext>
            </a:extLst>
          </p:cNvPr>
          <p:cNvSpPr txBox="1"/>
          <p:nvPr/>
        </p:nvSpPr>
        <p:spPr>
          <a:xfrm rot="16200000">
            <a:off x="923542" y="4479108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VOYE LET PLAIN:1.0" pitchFamily="2" charset="0"/>
              </a:rPr>
              <a:t>Artwork by R. </a:t>
            </a:r>
            <a:r>
              <a:rPr lang="en-US" dirty="0" err="1">
                <a:latin typeface="SAVOYE LET PLAIN:1.0" pitchFamily="2" charset="0"/>
              </a:rPr>
              <a:t>Soltz</a:t>
            </a:r>
            <a:endParaRPr lang="en-US" dirty="0">
              <a:latin typeface="SAVOYE LET PLAIN:1.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130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63F56-1229-B4AF-A930-071C26F3F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940" y="283147"/>
            <a:ext cx="10104120" cy="768731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A new p-p and p-A simulator for all multiplicity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574DC-06F4-94F3-EE15-4030D2E66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3289"/>
            <a:ext cx="10244328" cy="579248"/>
          </a:xfrm>
        </p:spPr>
        <p:txBody>
          <a:bodyPr>
            <a:normAutofit/>
          </a:bodyPr>
          <a:lstStyle/>
          <a:p>
            <a:r>
              <a:rPr lang="en-US" sz="2400" dirty="0"/>
              <a:t>A snippet of new results for small systems in p-p and p-A.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B7B2F6-2743-9ADC-7BEF-27F84245C581}"/>
              </a:ext>
            </a:extLst>
          </p:cNvPr>
          <p:cNvSpPr txBox="1"/>
          <p:nvPr/>
        </p:nvSpPr>
        <p:spPr>
          <a:xfrm>
            <a:off x="516844" y="5676904"/>
            <a:ext cx="101227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Palatino Linotype" panose="02040502050505030304" pitchFamily="18" charset="0"/>
              </a:rPr>
              <a:t>Framework being extended to A-A at Lowest RHIC energies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Palatino Linotype" panose="02040502050505030304" pitchFamily="18" charset="0"/>
              </a:rPr>
              <a:t>Next, we will move to jets in e-p and e-A collisions (for EIC)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31A890-F9BA-6817-1892-3DCDCF674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707AB-2C71-A84F-B856-F5B4ED24E3F3}" type="slidenum">
              <a:rPr lang="en-US" smtClean="0"/>
              <a:t>14</a:t>
            </a:fld>
            <a:endParaRPr lang="en-US"/>
          </a:p>
        </p:txBody>
      </p:sp>
      <p:pic>
        <p:nvPicPr>
          <p:cNvPr id="11" name="Picture 10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88B1CA4F-3A2C-FD08-016C-35FC4F486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23" y="2002537"/>
            <a:ext cx="10213011" cy="343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08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CFCB0-CF96-0A40-C8C1-3C0BD998A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71" y="307067"/>
            <a:ext cx="11640457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Quo Vadis: Software Infrastructure for </a:t>
            </a:r>
            <a:br>
              <a:rPr lang="en-US" sz="4000" dirty="0"/>
            </a:br>
            <a:r>
              <a:rPr lang="en-US" sz="4000" dirty="0"/>
              <a:t>High Energy Nuclear Physics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9DB2E-8B16-023D-D105-F33C1D7CE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542" y="1573620"/>
            <a:ext cx="11088914" cy="490628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A single framework for partonic physics based real time simulations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A-A (low RHIC to top LHC)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p-p (RHIC to top LHC, low to highest multiplicity)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p-A (RHIC to top LHC, low to highest multiplicity)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e-A (jets, TMD, CGC) ... also e-p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A single Bayesian (or ML based) calibration of all systems simultaneously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A uniform standard of writing, sharing, and maintaining a code base.</a:t>
            </a:r>
          </a:p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rgbClr val="FF0000"/>
                </a:solidFill>
              </a:rPr>
              <a:t>A bare minimum: does not preclude any fundamental discovery, this will help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6C289-3356-34DF-EDB5-A5CDCF3D7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707AB-2C71-A84F-B856-F5B4ED24E3F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6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F52EE-B64C-0FA4-6DAA-B53E76AC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815" y="206931"/>
            <a:ext cx="5720370" cy="825045"/>
          </a:xfrm>
        </p:spPr>
        <p:txBody>
          <a:bodyPr/>
          <a:lstStyle/>
          <a:p>
            <a:pPr algn="ctr"/>
            <a:r>
              <a:rPr lang="en-US" dirty="0"/>
              <a:t>How long will it take?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5273F-754F-9787-4CDB-8FEE0C832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171" y="967019"/>
            <a:ext cx="10515600" cy="1581309"/>
          </a:xfrm>
        </p:spPr>
        <p:txBody>
          <a:bodyPr>
            <a:normAutofit/>
          </a:bodyPr>
          <a:lstStyle/>
          <a:p>
            <a:r>
              <a:rPr lang="en-US" sz="2600" dirty="0"/>
              <a:t>It should run through the combined EIC &amp; LHC era.</a:t>
            </a:r>
          </a:p>
          <a:p>
            <a:r>
              <a:rPr lang="en-US" sz="2600" dirty="0"/>
              <a:t>To incorporate and test with all available data</a:t>
            </a:r>
          </a:p>
          <a:p>
            <a:r>
              <a:rPr lang="en-US" sz="2600" dirty="0"/>
              <a:t>Development of other ML/AI approaches </a:t>
            </a:r>
          </a:p>
          <a:p>
            <a:pPr marL="0" indent="0">
              <a:buNone/>
            </a:pPr>
            <a:endParaRPr lang="en-US" sz="2600" dirty="0"/>
          </a:p>
          <a:p>
            <a:endParaRPr lang="en-US" sz="2600" dirty="0"/>
          </a:p>
          <a:p>
            <a:endParaRPr lang="en-US" sz="2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1C07B2-E878-3034-5E05-B74F39AE46AE}"/>
              </a:ext>
            </a:extLst>
          </p:cNvPr>
          <p:cNvSpPr txBox="1"/>
          <p:nvPr/>
        </p:nvSpPr>
        <p:spPr>
          <a:xfrm>
            <a:off x="1573641" y="2548328"/>
            <a:ext cx="90447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Palatino Linotype" panose="02040502050505030304" pitchFamily="18" charset="0"/>
              </a:rPr>
              <a:t>How will it work (and has it worked)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982AAC-0132-ADF0-2793-22CBDC2EFD9E}"/>
              </a:ext>
            </a:extLst>
          </p:cNvPr>
          <p:cNvSpPr txBox="1"/>
          <p:nvPr/>
        </p:nvSpPr>
        <p:spPr>
          <a:xfrm>
            <a:off x="914836" y="3256214"/>
            <a:ext cx="9920408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Palatino Linotype" panose="02040502050505030304" pitchFamily="18" charset="0"/>
              </a:rPr>
              <a:t>The 50-50 model has worked (at least for JETSCAPE)!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Palatino Linotype" panose="02040502050505030304" pitchFamily="18" charset="0"/>
              </a:rPr>
              <a:t>50% base + 50% collaborative funding for students and postdocs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Palatino Linotype" panose="02040502050505030304" pitchFamily="18" charset="0"/>
              </a:rPr>
              <a:t>C.S. and statistical science have 50-100% funding.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Palatino Linotype" panose="02040502050505030304" pitchFamily="18" charset="0"/>
              </a:rPr>
              <a:t>Several students moved on to postdoc positions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Palatino Linotype" panose="02040502050505030304" pitchFamily="18" charset="0"/>
              </a:rPr>
              <a:t>Several postdocs moved on to faculty positions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Palatino Linotype" panose="02040502050505030304" pitchFamily="18" charset="0"/>
              </a:rPr>
              <a:t>Seems to be the right mix for success of students and postdocs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Palatino Linotype" panose="02040502050505030304" pitchFamily="18" charset="0"/>
              </a:rPr>
              <a:t>Right mix for the science (at least for our science)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8F8AF2-5FAE-F389-3F65-D28420BFF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707AB-2C71-A84F-B856-F5B4ED24E3F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12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D8DCA-94F0-5DF8-3C81-49E4ADD58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841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Long term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557C2-F8F1-E6A2-4AA4-F99AE36CA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1216152"/>
            <a:ext cx="11164824" cy="4960811"/>
          </a:xfrm>
        </p:spPr>
        <p:txBody>
          <a:bodyPr>
            <a:normAutofit fontScale="92500"/>
          </a:bodyPr>
          <a:lstStyle/>
          <a:p>
            <a:r>
              <a:rPr lang="en-US" dirty="0"/>
              <a:t>Combination of base and collaborative funding </a:t>
            </a:r>
          </a:p>
          <a:p>
            <a:r>
              <a:rPr lang="en-US" dirty="0"/>
              <a:t>Needs a specific funding instrument. </a:t>
            </a:r>
          </a:p>
          <a:p>
            <a:r>
              <a:rPr lang="en-US" dirty="0"/>
              <a:t>Theorists develop physics on base funding.</a:t>
            </a:r>
          </a:p>
          <a:p>
            <a:r>
              <a:rPr lang="en-US" dirty="0"/>
              <a:t>Incorporate within the framework for large scale simulations.</a:t>
            </a:r>
          </a:p>
          <a:p>
            <a:r>
              <a:rPr lang="en-US" dirty="0"/>
              <a:t>Experimentalists decide on data set for model calibration.</a:t>
            </a:r>
          </a:p>
          <a:p>
            <a:r>
              <a:rPr lang="en-US" dirty="0"/>
              <a:t>Apply Bayesian analysis, find out how good your model really is.</a:t>
            </a:r>
          </a:p>
          <a:p>
            <a:r>
              <a:rPr lang="en-US" dirty="0"/>
              <a:t>Reduce time between hypothesis and accept/abandon decision.</a:t>
            </a:r>
          </a:p>
          <a:p>
            <a:r>
              <a:rPr lang="en-US" dirty="0"/>
              <a:t>Experimentalists use calibrated model to compare with new data</a:t>
            </a:r>
          </a:p>
          <a:p>
            <a:r>
              <a:rPr lang="en-US" dirty="0"/>
              <a:t>Revise data set for calibration…</a:t>
            </a:r>
          </a:p>
          <a:p>
            <a:r>
              <a:rPr lang="en-US" dirty="0"/>
              <a:t>5-year renewable grants ~$1-1.5M per year seems to be the right level.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2992E-28AD-71B2-9C44-5510DA26F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707AB-2C71-A84F-B856-F5B4ED24E3F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15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00CC3-6F10-A888-F1AB-5FADE5DB0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482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Thank you for your attention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7CEC22-C6F0-BD0C-0111-1F8DD9A40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707AB-2C71-A84F-B856-F5B4ED24E3F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01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1BEA4-8733-0611-056F-DBAB95C19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707AB-2C71-A84F-B856-F5B4ED24E3F3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 descr="A close-up of a text&#10;&#10;Description automatically generated">
            <a:extLst>
              <a:ext uri="{FF2B5EF4-FFF2-40B4-BE49-F238E27FC236}">
                <a16:creationId xmlns:a16="http://schemas.microsoft.com/office/drawing/2014/main" id="{B90C54B0-44FD-7B59-1DC3-354398760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592" y="136524"/>
            <a:ext cx="9372600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81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94DE7-AE1F-4501-94FD-E92F273E0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665"/>
            <a:ext cx="10515600" cy="3744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What is JETSCAPE?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2DBF4-E208-FA88-7DFB-7B9A9CE5B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847" y="1367632"/>
            <a:ext cx="5515536" cy="5490368"/>
          </a:xfrm>
        </p:spPr>
        <p:txBody>
          <a:bodyPr>
            <a:normAutofit/>
          </a:bodyPr>
          <a:lstStyle/>
          <a:p>
            <a:r>
              <a:rPr lang="en-US" sz="2400" dirty="0"/>
              <a:t>A collaboration of Nuclear (domain) scientists (</a:t>
            </a:r>
            <a:r>
              <a:rPr lang="en-US" sz="2400" dirty="0" err="1"/>
              <a:t>Theory+Experiment</a:t>
            </a:r>
            <a:r>
              <a:rPr lang="en-US" sz="2400" dirty="0"/>
              <a:t>), computer scientists and data/statistical scientists</a:t>
            </a:r>
          </a:p>
          <a:p>
            <a:r>
              <a:rPr lang="en-US" sz="2400" dirty="0"/>
              <a:t>About 50-60 people: faculty, postdocs, students, research staff.</a:t>
            </a:r>
          </a:p>
          <a:p>
            <a:r>
              <a:rPr lang="en-US" sz="2400" dirty="0"/>
              <a:t>Funded by NSF and DOE grants.</a:t>
            </a:r>
          </a:p>
          <a:p>
            <a:r>
              <a:rPr lang="en-US" sz="2400" dirty="0"/>
              <a:t>Base grants mostly DOE</a:t>
            </a:r>
          </a:p>
          <a:p>
            <a:r>
              <a:rPr lang="en-US" sz="2400" dirty="0"/>
              <a:t>Collaborative grant by NSF ($8M over 8 years) [SSI-CSSI]</a:t>
            </a:r>
          </a:p>
          <a:p>
            <a:r>
              <a:rPr lang="en-US" sz="2400" dirty="0"/>
              <a:t>No PI salary on Collaborative grant</a:t>
            </a:r>
          </a:p>
          <a:p>
            <a:r>
              <a:rPr lang="en-US" sz="2400" dirty="0"/>
              <a:t>Most students + postdocs on 50-50 arrangement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8DE0AF-9811-7B65-B966-3D815AEE3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530" y="1267788"/>
            <a:ext cx="5952808" cy="51590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F9BB84-B8F1-E8CB-C4B0-ADBFE2B747A4}"/>
              </a:ext>
            </a:extLst>
          </p:cNvPr>
          <p:cNvSpPr txBox="1"/>
          <p:nvPr/>
        </p:nvSpPr>
        <p:spPr>
          <a:xfrm>
            <a:off x="382325" y="824214"/>
            <a:ext cx="11473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  <a:cs typeface="Courier New" panose="02070309020205020404" pitchFamily="49" charset="0"/>
              </a:rPr>
              <a:t>Jet-Energy-loss-Tomography-with-a-Statistically-and-Computationally-Advanced-Program-Envelope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B17B5-E131-1EA3-8C6F-A839AE563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707AB-2C71-A84F-B856-F5B4ED24E3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45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D2FA3-1D7A-F6EC-1C9F-AEEBD04D2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lide Number">
            <a:extLst>
              <a:ext uri="{FF2B5EF4-FFF2-40B4-BE49-F238E27FC236}">
                <a16:creationId xmlns:a16="http://schemas.microsoft.com/office/drawing/2014/main" id="{8BBFB42A-E156-DDB5-353F-87AD7D6B431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 flipH="1">
            <a:off x="9049659" y="6340184"/>
            <a:ext cx="2936874" cy="3877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20</a:t>
            </a:fld>
            <a:endParaRPr dirty="0"/>
          </a:p>
        </p:txBody>
      </p:sp>
      <p:pic>
        <p:nvPicPr>
          <p:cNvPr id="341" name="Image" descr="Image">
            <a:extLst>
              <a:ext uri="{FF2B5EF4-FFF2-40B4-BE49-F238E27FC236}">
                <a16:creationId xmlns:a16="http://schemas.microsoft.com/office/drawing/2014/main" id="{CF74AC30-FF80-16A5-09AF-8DB893508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20" y="932482"/>
            <a:ext cx="1937464" cy="3586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Image" descr="Image">
            <a:extLst>
              <a:ext uri="{FF2B5EF4-FFF2-40B4-BE49-F238E27FC236}">
                <a16:creationId xmlns:a16="http://schemas.microsoft.com/office/drawing/2014/main" id="{8C50DF73-0B02-1618-5C43-BECF07E05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784" y="1148212"/>
            <a:ext cx="2238619" cy="35759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6" name="Group">
            <a:extLst>
              <a:ext uri="{FF2B5EF4-FFF2-40B4-BE49-F238E27FC236}">
                <a16:creationId xmlns:a16="http://schemas.microsoft.com/office/drawing/2014/main" id="{645BC2C9-E48F-FF01-DA0D-4BCBBC2972A0}"/>
              </a:ext>
            </a:extLst>
          </p:cNvPr>
          <p:cNvGrpSpPr/>
          <p:nvPr/>
        </p:nvGrpSpPr>
        <p:grpSpPr>
          <a:xfrm>
            <a:off x="10462353" y="-18037"/>
            <a:ext cx="1727201" cy="1085851"/>
            <a:chOff x="0" y="0"/>
            <a:chExt cx="3454400" cy="2171700"/>
          </a:xfrm>
        </p:grpSpPr>
        <p:sp>
          <p:nvSpPr>
            <p:cNvPr id="344" name="Rectangle">
              <a:extLst>
                <a:ext uri="{FF2B5EF4-FFF2-40B4-BE49-F238E27FC236}">
                  <a16:creationId xmlns:a16="http://schemas.microsoft.com/office/drawing/2014/main" id="{B4F775B6-F97F-831F-4F03-B5E80E0FA5DA}"/>
                </a:ext>
              </a:extLst>
            </p:cNvPr>
            <p:cNvSpPr/>
            <p:nvPr/>
          </p:nvSpPr>
          <p:spPr>
            <a:xfrm>
              <a:off x="0" y="36413"/>
              <a:ext cx="3454400" cy="209887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pic>
          <p:nvPicPr>
            <p:cNvPr id="345" name="Image" descr="Image">
              <a:extLst>
                <a:ext uri="{FF2B5EF4-FFF2-40B4-BE49-F238E27FC236}">
                  <a16:creationId xmlns:a16="http://schemas.microsoft.com/office/drawing/2014/main" id="{BBDFACC6-8C7C-BF18-5CF8-A0FBE34BD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3454400" cy="2171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47" name="Image" descr="Image">
            <a:extLst>
              <a:ext uri="{FF2B5EF4-FFF2-40B4-BE49-F238E27FC236}">
                <a16:creationId xmlns:a16="http://schemas.microsoft.com/office/drawing/2014/main" id="{7CD1E4CA-6B78-EEC8-5823-ABA3A8AA9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8096" y="1698625"/>
            <a:ext cx="561067" cy="352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age" descr="Image">
            <a:extLst>
              <a:ext uri="{FF2B5EF4-FFF2-40B4-BE49-F238E27FC236}">
                <a16:creationId xmlns:a16="http://schemas.microsoft.com/office/drawing/2014/main" id="{842649BC-F107-896A-6695-1E6760DCB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240" y="2498536"/>
            <a:ext cx="561066" cy="352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Image" descr="Image">
            <a:extLst>
              <a:ext uri="{FF2B5EF4-FFF2-40B4-BE49-F238E27FC236}">
                <a16:creationId xmlns:a16="http://schemas.microsoft.com/office/drawing/2014/main" id="{F2562DE4-43E3-CF6A-36AC-C7F1360D5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6382" y="1903717"/>
            <a:ext cx="469675" cy="295274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5" name="Equation">
                <a:extLst>
                  <a:ext uri="{FF2B5EF4-FFF2-40B4-BE49-F238E27FC236}">
                    <a16:creationId xmlns:a16="http://schemas.microsoft.com/office/drawing/2014/main" id="{6BA07D15-5E0B-6E5E-7930-5846D6206F22}"/>
                  </a:ext>
                </a:extLst>
              </p:cNvPr>
              <p:cNvSpPr txBox="1"/>
              <p:nvPr/>
            </p:nvSpPr>
            <p:spPr>
              <a:xfrm>
                <a:off x="196450" y="5557422"/>
                <a:ext cx="3949607" cy="60439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4572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sz="19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9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sz="19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sz="1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sz="1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sz="19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sz="19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den>
                      </m:f>
                      <m:r>
                        <a:rPr sz="19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19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9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sz="19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sz="1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sz="1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sz="19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19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1+2</m:t>
                          </m:r>
                          <m:sSub>
                            <m:sSubPr>
                              <m:ctrlPr>
                                <a:rPr sz="1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sz="1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sz="19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sz="19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sz="19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sz="19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)+…</m:t>
                          </m:r>
                        </m:e>
                      </m:d>
                    </m:oMath>
                  </m:oMathPara>
                </a14:m>
                <a:endParaRPr sz="19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65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450" y="5557422"/>
                <a:ext cx="3949607" cy="604396"/>
              </a:xfrm>
              <a:prstGeom prst="rect">
                <a:avLst/>
              </a:prstGeom>
              <a:blipFill>
                <a:blip r:embed="rId7"/>
                <a:stretch>
                  <a:fillRect l="-962" t="-2041" b="-1428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6" name="Equation">
                <a:extLst>
                  <a:ext uri="{FF2B5EF4-FFF2-40B4-BE49-F238E27FC236}">
                    <a16:creationId xmlns:a16="http://schemas.microsoft.com/office/drawing/2014/main" id="{CC31C297-F664-C508-F5F5-9EDE60B5312B}"/>
                  </a:ext>
                </a:extLst>
              </p:cNvPr>
              <p:cNvSpPr txBox="1"/>
              <p:nvPr/>
            </p:nvSpPr>
            <p:spPr>
              <a:xfrm>
                <a:off x="9294130" y="4246807"/>
                <a:ext cx="1420774" cy="119981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4572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415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sz="415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sz="415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415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sz="415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</m:oMath>
                  </m:oMathPara>
                </a14:m>
                <a:endParaRPr sz="415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66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4130" y="4246807"/>
                <a:ext cx="1420774" cy="1199816"/>
              </a:xfrm>
              <a:prstGeom prst="rect">
                <a:avLst/>
              </a:prstGeom>
              <a:blipFill>
                <a:blip r:embed="rId8"/>
                <a:stretch>
                  <a:fillRect l="-8929" t="-2105" r="-7143" b="-1052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7" name="D. Everett et al., Phys. Rev. C 103 (2021) 5, 054904">
            <a:extLst>
              <a:ext uri="{FF2B5EF4-FFF2-40B4-BE49-F238E27FC236}">
                <a16:creationId xmlns:a16="http://schemas.microsoft.com/office/drawing/2014/main" id="{D6102828-42AB-A074-2269-820F612EE88E}"/>
              </a:ext>
            </a:extLst>
          </p:cNvPr>
          <p:cNvSpPr txBox="1"/>
          <p:nvPr/>
        </p:nvSpPr>
        <p:spPr>
          <a:xfrm>
            <a:off x="8086944" y="5624350"/>
            <a:ext cx="4102085" cy="274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900"/>
            </a:lvl1pPr>
          </a:lstStyle>
          <a:p>
            <a:r>
              <a:rPr sz="1450"/>
              <a:t>D. Everett et al., Phys. Rev. C 103 (2021) 5, 054904</a:t>
            </a:r>
          </a:p>
        </p:txBody>
      </p:sp>
      <p:pic>
        <p:nvPicPr>
          <p:cNvPr id="3" name="Picture 2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F2935AC4-452B-7EBA-E4D4-2ABD4244D6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51" y="4668038"/>
            <a:ext cx="4822061" cy="2189962"/>
          </a:xfrm>
          <a:prstGeom prst="rect">
            <a:avLst/>
          </a:prstGeom>
        </p:spPr>
      </p:pic>
      <p:grpSp>
        <p:nvGrpSpPr>
          <p:cNvPr id="364" name="Group">
            <a:extLst>
              <a:ext uri="{FF2B5EF4-FFF2-40B4-BE49-F238E27FC236}">
                <a16:creationId xmlns:a16="http://schemas.microsoft.com/office/drawing/2014/main" id="{23A2D33A-C22D-271E-0108-55AD1745C1AB}"/>
              </a:ext>
            </a:extLst>
          </p:cNvPr>
          <p:cNvGrpSpPr/>
          <p:nvPr/>
        </p:nvGrpSpPr>
        <p:grpSpPr>
          <a:xfrm>
            <a:off x="5365" y="1067814"/>
            <a:ext cx="7123455" cy="5792292"/>
            <a:chOff x="0" y="0"/>
            <a:chExt cx="8832187" cy="7173118"/>
          </a:xfrm>
        </p:grpSpPr>
        <p:pic>
          <p:nvPicPr>
            <p:cNvPr id="362" name="Screen Shot 2020-11-03 at 10.52.08 AM.png" descr="Screen Shot 2020-11-03 at 10.52.08 AM.png">
              <a:extLst>
                <a:ext uri="{FF2B5EF4-FFF2-40B4-BE49-F238E27FC236}">
                  <a16:creationId xmlns:a16="http://schemas.microsoft.com/office/drawing/2014/main" id="{244FCC2F-29AD-1345-C9AA-470F8AD0C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8701987" cy="71731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3" name="HTL pQCD: Csernai, Kapusta, McLerran…">
              <a:extLst>
                <a:ext uri="{FF2B5EF4-FFF2-40B4-BE49-F238E27FC236}">
                  <a16:creationId xmlns:a16="http://schemas.microsoft.com/office/drawing/2014/main" id="{A82C6A5E-CD9A-F1CC-5CD3-531AD1B3742F}"/>
                </a:ext>
              </a:extLst>
            </p:cNvPr>
            <p:cNvSpPr txBox="1"/>
            <p:nvPr/>
          </p:nvSpPr>
          <p:spPr>
            <a:xfrm>
              <a:off x="4016769" y="4189577"/>
              <a:ext cx="4815418" cy="718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pPr>
                <a:defRPr sz="2000">
                  <a:solidFill>
                    <a:srgbClr val="000000"/>
                  </a:solidFill>
                </a:defRPr>
              </a:pPr>
              <a:r>
                <a:rPr sz="1000"/>
                <a:t>HTL pQCD: Csernai, Kapusta, McLerran </a:t>
              </a:r>
            </a:p>
            <a:p>
              <a:pPr>
                <a:defRPr sz="2000">
                  <a:solidFill>
                    <a:srgbClr val="000000"/>
                  </a:solidFill>
                </a:defRPr>
              </a:pPr>
              <a:r>
                <a:rPr sz="1000"/>
                <a:t>PRL 97 2006 1523030</a:t>
              </a:r>
            </a:p>
          </p:txBody>
        </p:sp>
      </p:grpSp>
      <p:grpSp>
        <p:nvGrpSpPr>
          <p:cNvPr id="370" name="Group">
            <a:extLst>
              <a:ext uri="{FF2B5EF4-FFF2-40B4-BE49-F238E27FC236}">
                <a16:creationId xmlns:a16="http://schemas.microsoft.com/office/drawing/2014/main" id="{5E08348D-AC34-EE93-937A-E0991542E1A9}"/>
              </a:ext>
            </a:extLst>
          </p:cNvPr>
          <p:cNvGrpSpPr/>
          <p:nvPr/>
        </p:nvGrpSpPr>
        <p:grpSpPr>
          <a:xfrm>
            <a:off x="3167717" y="5555316"/>
            <a:ext cx="672763" cy="243899"/>
            <a:chOff x="0" y="0"/>
            <a:chExt cx="1036768" cy="266324"/>
          </a:xfrm>
        </p:grpSpPr>
        <p:sp>
          <p:nvSpPr>
            <p:cNvPr id="368" name="Triangle">
              <a:extLst>
                <a:ext uri="{FF2B5EF4-FFF2-40B4-BE49-F238E27FC236}">
                  <a16:creationId xmlns:a16="http://schemas.microsoft.com/office/drawing/2014/main" id="{C3688DE8-BA25-3C07-A8A5-A873FA860B6B}"/>
                </a:ext>
              </a:extLst>
            </p:cNvPr>
            <p:cNvSpPr/>
            <p:nvPr/>
          </p:nvSpPr>
          <p:spPr>
            <a:xfrm rot="5448560">
              <a:off x="191472" y="-185255"/>
              <a:ext cx="253651" cy="633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F6AE7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369" name="Triangle">
              <a:extLst>
                <a:ext uri="{FF2B5EF4-FFF2-40B4-BE49-F238E27FC236}">
                  <a16:creationId xmlns:a16="http://schemas.microsoft.com/office/drawing/2014/main" id="{8BEDBC5A-2CA3-5743-9C6D-6416C5A08652}"/>
                </a:ext>
              </a:extLst>
            </p:cNvPr>
            <p:cNvSpPr/>
            <p:nvPr/>
          </p:nvSpPr>
          <p:spPr>
            <a:xfrm rot="16248560" flipH="1">
              <a:off x="591646" y="-181497"/>
              <a:ext cx="253651" cy="633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F6AE7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</p:grpSp>
      <p:pic>
        <p:nvPicPr>
          <p:cNvPr id="343" name="Image" descr="Image">
            <a:extLst>
              <a:ext uri="{FF2B5EF4-FFF2-40B4-BE49-F238E27FC236}">
                <a16:creationId xmlns:a16="http://schemas.microsoft.com/office/drawing/2014/main" id="{D5B030B1-5AEC-259A-BC0D-DF45C1ACE6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31727" y="1574689"/>
            <a:ext cx="5263004" cy="3095148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Low viscosity matter produced at RHIC &amp; LHC">
            <a:extLst>
              <a:ext uri="{FF2B5EF4-FFF2-40B4-BE49-F238E27FC236}">
                <a16:creationId xmlns:a16="http://schemas.microsoft.com/office/drawing/2014/main" id="{AE9FF06C-2EEA-762C-AB19-9E6616AB93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9683" y="510753"/>
            <a:ext cx="10064552" cy="716582"/>
          </a:xfrm>
          <a:prstGeom prst="rect">
            <a:avLst/>
          </a:prstGeom>
        </p:spPr>
        <p:txBody>
          <a:bodyPr>
            <a:noAutofit/>
          </a:bodyPr>
          <a:lstStyle>
            <a:lvl1pPr defTabSz="825500">
              <a:lnSpc>
                <a:spcPct val="100000"/>
              </a:lnSpc>
              <a:defRPr sz="6600" b="0" spc="0"/>
            </a:lvl1pPr>
          </a:lstStyle>
          <a:p>
            <a:r>
              <a:rPr sz="3600" dirty="0"/>
              <a:t>Low viscosity matter produced at RHIC &amp; LHC</a:t>
            </a:r>
          </a:p>
        </p:txBody>
      </p:sp>
    </p:spTree>
    <p:extLst>
      <p:ext uri="{BB962C8B-B14F-4D97-AF65-F5344CB8AC3E}">
        <p14:creationId xmlns:p14="http://schemas.microsoft.com/office/powerpoint/2010/main" val="420754270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" grpId="0" animBg="1" advAuto="0"/>
      <p:bldP spid="370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A5432-62D0-AC69-0214-9CF16305C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Basic physics picture in one slide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CB3EF0-8FC0-D5FF-FE25-96FA60DBD06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 descr="A diagram of energy deposition&#10;&#10;Description automatically generated">
            <a:extLst>
              <a:ext uri="{FF2B5EF4-FFF2-40B4-BE49-F238E27FC236}">
                <a16:creationId xmlns:a16="http://schemas.microsoft.com/office/drawing/2014/main" id="{F0F28811-F2A3-EA55-7658-A135A935A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4101"/>
            <a:ext cx="7831359" cy="5050190"/>
          </a:xfrm>
          <a:prstGeom prst="rect">
            <a:avLst/>
          </a:prstGeom>
        </p:spPr>
      </p:pic>
      <p:pic>
        <p:nvPicPr>
          <p:cNvPr id="10" name="Picture 9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5439F2F0-A78E-4E3F-2DE7-76609A351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1359" y="1004101"/>
            <a:ext cx="4271070" cy="2605373"/>
          </a:xfrm>
          <a:prstGeom prst="rect">
            <a:avLst/>
          </a:prstGeom>
        </p:spPr>
      </p:pic>
      <p:pic>
        <p:nvPicPr>
          <p:cNvPr id="12" name="Picture 11" descr="A diagram of a line&#10;&#10;Description automatically generated">
            <a:extLst>
              <a:ext uri="{FF2B5EF4-FFF2-40B4-BE49-F238E27FC236}">
                <a16:creationId xmlns:a16="http://schemas.microsoft.com/office/drawing/2014/main" id="{FCF12BEE-A7CD-BCA3-7260-E54287114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3879" y="3609474"/>
            <a:ext cx="4278175" cy="244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0437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8E243-7FF1-7E1B-0AA1-3B74E1870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Single calibration:</a:t>
            </a:r>
            <a:br>
              <a:rPr lang="en-US" dirty="0"/>
            </a:br>
            <a:r>
              <a:rPr lang="en-US" dirty="0"/>
              <a:t>hard and soft calibrated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F477E-9151-C49E-3AE1-B4C58AA76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event generator for p-p, low to high multiplicity</a:t>
            </a:r>
          </a:p>
          <a:p>
            <a:r>
              <a:rPr lang="en-US" dirty="0"/>
              <a:t>A-A from BES to top LHC energies</a:t>
            </a:r>
          </a:p>
          <a:p>
            <a:r>
              <a:rPr lang="en-US" dirty="0"/>
              <a:t>Also include p-A</a:t>
            </a:r>
          </a:p>
          <a:p>
            <a:r>
              <a:rPr lang="en-US" dirty="0"/>
              <a:t>3 -D hydro </a:t>
            </a:r>
          </a:p>
          <a:p>
            <a:r>
              <a:rPr lang="en-US" dirty="0"/>
              <a:t>Simultaneous calibration that includes hard and soft sectors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D687AD-99B4-3118-086B-6900EE4B5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707AB-2C71-A84F-B856-F5B4ED24E3F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23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3C136-8F77-0072-2F32-A188C0F08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9587"/>
          </a:xfrm>
        </p:spPr>
        <p:txBody>
          <a:bodyPr/>
          <a:lstStyle/>
          <a:p>
            <a:pPr algn="ctr"/>
            <a:r>
              <a:rPr lang="en-US" dirty="0"/>
              <a:t>All code in C++ on </a:t>
            </a:r>
            <a:r>
              <a:rPr lang="en-US" dirty="0" err="1"/>
              <a:t>Github</a:t>
            </a:r>
            <a:endParaRPr lang="en-US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F8236E1-37EC-078D-3DC5-DF78079B0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135" y="1896996"/>
            <a:ext cx="10012681" cy="4844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E08FD0-37D3-132B-F164-FAFCBAE9AC34}"/>
              </a:ext>
            </a:extLst>
          </p:cNvPr>
          <p:cNvSpPr txBox="1"/>
          <p:nvPr/>
        </p:nvSpPr>
        <p:spPr>
          <a:xfrm>
            <a:off x="2511985" y="1326188"/>
            <a:ext cx="7329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https://github.com/JETSCAPE</a:t>
            </a:r>
            <a:r>
              <a:rPr lang="en-US" dirty="0"/>
              <a:t>                </a:t>
            </a:r>
            <a:r>
              <a:rPr lang="en-US" dirty="0">
                <a:hlinkClick r:id="rId4"/>
              </a:rPr>
              <a:t>https://hub.docker.com/u/jetscape</a:t>
            </a:r>
            <a:r>
              <a:rPr lang="en-US" dirty="0"/>
              <a:t>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8F456-6128-0A14-48C8-4E60FE670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707AB-2C71-A84F-B856-F5B4ED24E3F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792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919FF-3CC1-378C-7642-0AFF53C5F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40" y="253365"/>
            <a:ext cx="11297920" cy="762635"/>
          </a:xfrm>
        </p:spPr>
        <p:txBody>
          <a:bodyPr>
            <a:normAutofit/>
          </a:bodyPr>
          <a:lstStyle/>
          <a:p>
            <a:r>
              <a:rPr lang="en-US" dirty="0"/>
              <a:t>Nuclear collisions: a multi-scale approach</a:t>
            </a:r>
          </a:p>
        </p:txBody>
      </p:sp>
      <p:pic>
        <p:nvPicPr>
          <p:cNvPr id="1026" name="Picture 2" descr="290E Collective Flow in pA">
            <a:extLst>
              <a:ext uri="{FF2B5EF4-FFF2-40B4-BE49-F238E27FC236}">
                <a16:creationId xmlns:a16="http://schemas.microsoft.com/office/drawing/2014/main" id="{5FAB543D-A95A-E389-38B5-6DB5D725B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5441"/>
            <a:ext cx="3738882" cy="211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ree droplets of quark–gluon plasma">
            <a:extLst>
              <a:ext uri="{FF2B5EF4-FFF2-40B4-BE49-F238E27FC236}">
                <a16:creationId xmlns:a16="http://schemas.microsoft.com/office/drawing/2014/main" id="{9004ACA7-23DB-70F7-21C3-371BD3686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106" y="1453601"/>
            <a:ext cx="4285788" cy="224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hysics Today - May 2021 - A new look at the proton sea">
            <a:extLst>
              <a:ext uri="{FF2B5EF4-FFF2-40B4-BE49-F238E27FC236}">
                <a16:creationId xmlns:a16="http://schemas.microsoft.com/office/drawing/2014/main" id="{4AF321C6-BF28-0EC7-BBB1-2F619ABF1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328" y="1331428"/>
            <a:ext cx="2485104" cy="248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ard 2-to-2 Parton Scattering">
            <a:extLst>
              <a:ext uri="{FF2B5EF4-FFF2-40B4-BE49-F238E27FC236}">
                <a16:creationId xmlns:a16="http://schemas.microsoft.com/office/drawing/2014/main" id="{BEB01643-8588-7B95-B055-26ED40D92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131" y="4363877"/>
            <a:ext cx="4511796" cy="224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diagram of a jet&#10;&#10;Description automatically generated">
            <a:extLst>
              <a:ext uri="{FF2B5EF4-FFF2-40B4-BE49-F238E27FC236}">
                <a16:creationId xmlns:a16="http://schemas.microsoft.com/office/drawing/2014/main" id="{879E7815-68EF-9833-4A15-E052AC3197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8037" y="4439551"/>
            <a:ext cx="2290596" cy="21650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37EBA1-EC43-C71E-5B1A-E90C24BEAD50}"/>
              </a:ext>
            </a:extLst>
          </p:cNvPr>
          <p:cNvSpPr txBox="1"/>
          <p:nvPr/>
        </p:nvSpPr>
        <p:spPr>
          <a:xfrm>
            <a:off x="533819" y="942882"/>
            <a:ext cx="1718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latino Linotype" panose="02040502050505030304" pitchFamily="18" charset="0"/>
              </a:rPr>
              <a:t>parameters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A242A3-C808-595E-49CE-BBF7727CB7BB}"/>
              </a:ext>
            </a:extLst>
          </p:cNvPr>
          <p:cNvSpPr txBox="1"/>
          <p:nvPr/>
        </p:nvSpPr>
        <p:spPr>
          <a:xfrm>
            <a:off x="4797557" y="919840"/>
            <a:ext cx="1718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latino Linotype" panose="02040502050505030304" pitchFamily="18" charset="0"/>
              </a:rPr>
              <a:t>parameters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CE0A54-2110-DC50-D788-C8A3796DA7B3}"/>
              </a:ext>
            </a:extLst>
          </p:cNvPr>
          <p:cNvSpPr txBox="1"/>
          <p:nvPr/>
        </p:nvSpPr>
        <p:spPr>
          <a:xfrm>
            <a:off x="9458633" y="941260"/>
            <a:ext cx="1718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latino Linotype" panose="02040502050505030304" pitchFamily="18" charset="0"/>
              </a:rPr>
              <a:t>parameters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4B7B80-84BA-BDAC-788B-52948FEEAD42}"/>
              </a:ext>
            </a:extLst>
          </p:cNvPr>
          <p:cNvSpPr txBox="1"/>
          <p:nvPr/>
        </p:nvSpPr>
        <p:spPr>
          <a:xfrm>
            <a:off x="7453965" y="3888628"/>
            <a:ext cx="1718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latino Linotype" panose="02040502050505030304" pitchFamily="18" charset="0"/>
              </a:rPr>
              <a:t>parameters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46A056-51F5-82AC-B4A1-0097C02F079B}"/>
              </a:ext>
            </a:extLst>
          </p:cNvPr>
          <p:cNvSpPr txBox="1"/>
          <p:nvPr/>
        </p:nvSpPr>
        <p:spPr>
          <a:xfrm>
            <a:off x="2020142" y="3902212"/>
            <a:ext cx="1718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latino Linotype" panose="02040502050505030304" pitchFamily="18" charset="0"/>
              </a:rPr>
              <a:t>parameters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A3018A-03C2-9C16-B20F-93E0FFF63575}"/>
              </a:ext>
            </a:extLst>
          </p:cNvPr>
          <p:cNvSpPr txBox="1"/>
          <p:nvPr/>
        </p:nvSpPr>
        <p:spPr>
          <a:xfrm rot="5400000">
            <a:off x="2772491" y="2381249"/>
            <a:ext cx="1718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latino Linotype" panose="02040502050505030304" pitchFamily="18" charset="0"/>
              </a:rPr>
              <a:t>parameters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109CCD-F063-2134-8D41-58F1F4912C90}"/>
              </a:ext>
            </a:extLst>
          </p:cNvPr>
          <p:cNvSpPr txBox="1"/>
          <p:nvPr/>
        </p:nvSpPr>
        <p:spPr>
          <a:xfrm rot="5400000">
            <a:off x="7824581" y="2343147"/>
            <a:ext cx="1718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latino Linotype" panose="02040502050505030304" pitchFamily="18" charset="0"/>
              </a:rPr>
              <a:t>parameters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2CC1A4-E99C-02FD-027D-126A41A0D8ED}"/>
              </a:ext>
            </a:extLst>
          </p:cNvPr>
          <p:cNvSpPr txBox="1"/>
          <p:nvPr/>
        </p:nvSpPr>
        <p:spPr>
          <a:xfrm rot="5400000">
            <a:off x="5377471" y="5068089"/>
            <a:ext cx="1718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latino Linotype" panose="02040502050505030304" pitchFamily="18" charset="0"/>
              </a:rPr>
              <a:t>parameters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C59B0F-5F58-02C0-5377-C84CD67ACB10}"/>
              </a:ext>
            </a:extLst>
          </p:cNvPr>
          <p:cNvSpPr txBox="1"/>
          <p:nvPr/>
        </p:nvSpPr>
        <p:spPr>
          <a:xfrm rot="5400000">
            <a:off x="10816189" y="2221482"/>
            <a:ext cx="1718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latino Linotype" panose="02040502050505030304" pitchFamily="18" charset="0"/>
              </a:rPr>
              <a:t>parameters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4AD1EC-9CC3-1F2F-2C98-918B3739FDB5}"/>
              </a:ext>
            </a:extLst>
          </p:cNvPr>
          <p:cNvSpPr txBox="1"/>
          <p:nvPr/>
        </p:nvSpPr>
        <p:spPr>
          <a:xfrm rot="5400000">
            <a:off x="-183770" y="5068089"/>
            <a:ext cx="1718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latino Linotype" panose="02040502050505030304" pitchFamily="18" charset="0"/>
              </a:rPr>
              <a:t>parameters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B06E6FC-92DE-BBEE-ADB8-6E205CA0C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707AB-2C71-A84F-B856-F5B4ED24E3F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2BB83-9752-BEDA-833B-526F94EEB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56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The need for extensive simulation framework with a Bayesian driver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79B939-B760-5325-474E-CD3DCECCE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0849B-A58D-C146-84D9-72C247D7966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med_induced_emission_with_scatt.png" descr="med_induced_emission_with_scatt.png">
            <a:extLst>
              <a:ext uri="{FF2B5EF4-FFF2-40B4-BE49-F238E27FC236}">
                <a16:creationId xmlns:a16="http://schemas.microsoft.com/office/drawing/2014/main" id="{40BF1C0C-E9B5-FD4B-EB7C-D29FB37EC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320" y="1169939"/>
            <a:ext cx="4030112" cy="1302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D4A083-43AF-EF71-C121-41625CCF2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488" y="3570514"/>
            <a:ext cx="3834974" cy="266518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075FC0-0147-B0BE-369A-86128C5A0E91}"/>
                  </a:ext>
                </a:extLst>
              </p:cNvPr>
              <p:cNvSpPr txBox="1"/>
              <p:nvPr/>
            </p:nvSpPr>
            <p:spPr>
              <a:xfrm>
                <a:off x="140568" y="1199194"/>
                <a:ext cx="8009203" cy="5522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alatino Linotype" panose="02040502050505030304" pitchFamily="18" charset="0"/>
                  </a:rPr>
                  <a:t>Practitioners are experts in one aspect of the field</a:t>
                </a:r>
                <a:br>
                  <a:rPr lang="en-US" sz="2400" dirty="0">
                    <a:latin typeface="Palatino Linotype" panose="02040502050505030304" pitchFamily="18" charset="0"/>
                  </a:rPr>
                </a:br>
                <a:endParaRPr lang="en-US" sz="2400" dirty="0">
                  <a:latin typeface="Palatino Linotype" panose="0204050205050503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alatino Linotype" panose="02040502050505030304" pitchFamily="18" charset="0"/>
                  </a:rPr>
                  <a:t>Use considerable approximation in other aspects</a:t>
                </a:r>
              </a:p>
              <a:p>
                <a:endParaRPr lang="en-US" sz="2400" dirty="0">
                  <a:latin typeface="Palatino Linotype" panose="0204050205050503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alatino Linotype" panose="02040502050505030304" pitchFamily="18" charset="0"/>
                  </a:rPr>
                  <a:t>Many problems due to poor phenomenology </a:t>
                </a:r>
                <a:br>
                  <a:rPr lang="en-US" sz="2400" dirty="0">
                    <a:latin typeface="Palatino Linotype" panose="02040502050505030304" pitchFamily="18" charset="0"/>
                  </a:rPr>
                </a:br>
                <a:r>
                  <a:rPr lang="en-US" sz="2400" dirty="0">
                    <a:latin typeface="Palatino Linotype" panose="02040502050505030304" pitchFamily="18" charset="0"/>
                  </a:rPr>
                  <a:t>( Mach cone, 10 GeV </a:t>
                </a:r>
                <a:r>
                  <a:rPr lang="en-US" sz="2400" dirty="0" err="1">
                    <a:latin typeface="Palatino Linotype" panose="02040502050505030304" pitchFamily="18" charset="0"/>
                  </a:rPr>
                  <a:t>partons</a:t>
                </a:r>
                <a:r>
                  <a:rPr lang="en-US" sz="2400" dirty="0">
                    <a:latin typeface="Palatino Linotype" panose="02040502050505030304" pitchFamily="18" charset="0"/>
                  </a:rPr>
                  <a:t> with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⟨</m:t>
                            </m:r>
                            <m:r>
                              <m:rPr>
                                <m:sty m:val="p"/>
                              </m:rPr>
                              <a:rPr lang="en-US" sz="2400" dirty="0">
                                <a:latin typeface="Cambria Math" panose="02040503050406030204" pitchFamily="18" charset="0"/>
                              </a:rPr>
                              <m:t>k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  <m:sup>
                            <m:r>
                              <a:rPr lang="en-US" sz="2400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⟩</m:t>
                        </m:r>
                      </m:num>
                      <m:den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~100</m:t>
                    </m:r>
                    <m:f>
                      <m:f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𝐺𝑒</m:t>
                        </m:r>
                        <m:sSup>
                          <m:sSup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𝑓𝑚</m:t>
                        </m:r>
                      </m:den>
                    </m:f>
                  </m:oMath>
                </a14:m>
                <a:r>
                  <a:rPr lang="en-US" sz="2400" dirty="0">
                    <a:latin typeface="Palatino Linotype" panose="02040502050505030304" pitchFamily="18" charset="0"/>
                  </a:rPr>
                  <a:t>  )</a:t>
                </a:r>
              </a:p>
              <a:p>
                <a:endParaRPr lang="en-US" sz="2400" dirty="0">
                  <a:latin typeface="Palatino Linotype" panose="0204050205050503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alatino Linotype" panose="02040502050505030304" pitchFamily="18" charset="0"/>
                  </a:rPr>
                  <a:t>Need for a minimal standard in phenomenology</a:t>
                </a:r>
              </a:p>
              <a:p>
                <a:endParaRPr lang="en-US" sz="2400" dirty="0">
                  <a:latin typeface="Palatino Linotype" panose="0204050205050503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alatino Linotype" panose="02040502050505030304" pitchFamily="18" charset="0"/>
                  </a:rPr>
                  <a:t>Need for standard, open-source software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>
                  <a:latin typeface="Palatino Linotype" panose="0204050205050503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alatino Linotype" panose="02040502050505030304" pitchFamily="18" charset="0"/>
                  </a:rPr>
                  <a:t>Sophisticated phenomenology means Bayesian analysis</a:t>
                </a:r>
              </a:p>
              <a:p>
                <a:endParaRPr lang="en-US" sz="2400" dirty="0">
                  <a:latin typeface="Palatino Linotype" panose="0204050205050503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alatino Linotype" panose="02040502050505030304" pitchFamily="18" charset="0"/>
                  </a:rPr>
                  <a:t>And all of this needs large scale computing 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075FC0-0147-B0BE-369A-86128C5A0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568" y="1199194"/>
                <a:ext cx="8009203" cy="5522281"/>
              </a:xfrm>
              <a:prstGeom prst="rect">
                <a:avLst/>
              </a:prstGeom>
              <a:blipFill>
                <a:blip r:embed="rId4"/>
                <a:stretch>
                  <a:fillRect l="-1109" t="-917" r="-475" b="-1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3301685-2F64-9325-4C64-1C276E130B78}"/>
              </a:ext>
            </a:extLst>
          </p:cNvPr>
          <p:cNvSpPr txBox="1"/>
          <p:nvPr/>
        </p:nvSpPr>
        <p:spPr>
          <a:xfrm>
            <a:off x="7251192" y="6322647"/>
            <a:ext cx="3325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Phys.Rev.C</a:t>
            </a:r>
            <a:r>
              <a:rPr lang="en-US" dirty="0"/>
              <a:t> 96 (2017) 2, 024909</a:t>
            </a:r>
          </a:p>
        </p:txBody>
      </p:sp>
    </p:spTree>
    <p:extLst>
      <p:ext uri="{BB962C8B-B14F-4D97-AF65-F5344CB8AC3E}">
        <p14:creationId xmlns:p14="http://schemas.microsoft.com/office/powerpoint/2010/main" val="3496165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0F632-379B-BC03-9D27-CC961563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427" y="-83484"/>
            <a:ext cx="10515600" cy="105408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JETSCAPE: a p-p and A-A generator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6AB3B-34C8-352B-6FBC-E05AAC8B6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092" y="806011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Framework controls order of modules and information flow</a:t>
            </a:r>
          </a:p>
          <a:p>
            <a:r>
              <a:rPr lang="en-US" sz="2400" dirty="0"/>
              <a:t>Modules are user defined, replaceable, divisible</a:t>
            </a:r>
          </a:p>
          <a:p>
            <a:r>
              <a:rPr lang="en-US" sz="2400" dirty="0"/>
              <a:t>Can be run in pure bulk, pure hard, or interactive modes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CEBAB5-7459-3158-B399-76A04B6F5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0849B-A58D-C146-84D9-72C247D7966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2658ED-6E68-EB62-B33F-0DB18EB0F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504" y="2301539"/>
            <a:ext cx="9989930" cy="40548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45EACF-38DF-ACC2-9F32-DF5EF11C2093}"/>
              </a:ext>
            </a:extLst>
          </p:cNvPr>
          <p:cNvSpPr txBox="1"/>
          <p:nvPr/>
        </p:nvSpPr>
        <p:spPr>
          <a:xfrm rot="16200000">
            <a:off x="-297999" y="4507983"/>
            <a:ext cx="1786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VOYE LET PLAIN:1.0" pitchFamily="2" charset="0"/>
              </a:rPr>
              <a:t>Artwork by Y. Tachibana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49D844F-C9E5-25E5-370C-673A9B1D0252}"/>
              </a:ext>
            </a:extLst>
          </p:cNvPr>
          <p:cNvSpPr/>
          <p:nvPr/>
        </p:nvSpPr>
        <p:spPr>
          <a:xfrm rot="16200000">
            <a:off x="9383779" y="3622194"/>
            <a:ext cx="3836434" cy="119512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Bayesian Analysis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07CD55F-ADEA-4746-4ADC-6D40760CFC22}"/>
              </a:ext>
            </a:extLst>
          </p:cNvPr>
          <p:cNvSpPr/>
          <p:nvPr/>
        </p:nvSpPr>
        <p:spPr>
          <a:xfrm rot="16200000">
            <a:off x="9397171" y="3622194"/>
            <a:ext cx="3836434" cy="119512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Bayesian Analysis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EB4737-CF02-5E3A-186B-B4BCB17AE360}"/>
              </a:ext>
            </a:extLst>
          </p:cNvPr>
          <p:cNvSpPr txBox="1"/>
          <p:nvPr/>
        </p:nvSpPr>
        <p:spPr>
          <a:xfrm>
            <a:off x="1114427" y="6354247"/>
            <a:ext cx="5899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e-Print:        1903.07706 [</a:t>
            </a:r>
            <a:r>
              <a:rPr lang="en-US" dirty="0" err="1"/>
              <a:t>nucl-th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235024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he JETSCAPE event generator"/>
          <p:cNvSpPr txBox="1">
            <a:spLocks noGrp="1"/>
          </p:cNvSpPr>
          <p:nvPr>
            <p:ph type="title"/>
          </p:nvPr>
        </p:nvSpPr>
        <p:spPr>
          <a:xfrm>
            <a:off x="957095" y="289409"/>
            <a:ext cx="9637776" cy="716582"/>
          </a:xfrm>
          <a:prstGeom prst="rect">
            <a:avLst/>
          </a:prstGeom>
        </p:spPr>
        <p:txBody>
          <a:bodyPr>
            <a:noAutofit/>
          </a:bodyPr>
          <a:lstStyle>
            <a:lvl1pPr defTabSz="2267655">
              <a:defRPr sz="7905" spc="-158"/>
            </a:lvl1pPr>
          </a:lstStyle>
          <a:p>
            <a:r>
              <a:rPr sz="4000" dirty="0"/>
              <a:t>The JETSCAPE event generator</a:t>
            </a:r>
            <a:r>
              <a:rPr lang="en-US" sz="4000" dirty="0"/>
              <a:t> in soft mode:</a:t>
            </a:r>
            <a:endParaRPr sz="4000" dirty="0"/>
          </a:p>
        </p:txBody>
      </p:sp>
      <p:sp>
        <p:nvSpPr>
          <p:cNvPr id="3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95411" y="6277618"/>
            <a:ext cx="145416" cy="23685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pic>
        <p:nvPicPr>
          <p:cNvPr id="306" name="Screen Shot 2022-08-28 at 10.37.57 AM.png" descr="Screen Shot 2022-08-28 at 10.37.5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112" y="2488769"/>
            <a:ext cx="9916482" cy="4025705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Diagram by Y. Tachibana"/>
          <p:cNvSpPr txBox="1"/>
          <p:nvPr/>
        </p:nvSpPr>
        <p:spPr>
          <a:xfrm>
            <a:off x="140460" y="6514474"/>
            <a:ext cx="1349728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r>
              <a:rPr sz="900"/>
              <a:t>Diagram by Y. Tachibana</a:t>
            </a:r>
          </a:p>
        </p:txBody>
      </p:sp>
      <p:sp>
        <p:nvSpPr>
          <p:cNvPr id="308" name="Focussing only on the bulk portion of the event generator"/>
          <p:cNvSpPr/>
          <p:nvPr/>
        </p:nvSpPr>
        <p:spPr>
          <a:xfrm>
            <a:off x="1958721" y="2927076"/>
            <a:ext cx="7634525" cy="238042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lvl1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sz="2000" dirty="0"/>
              <a:t>Focusing only on the bulk portion of the event generator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392166-3BAC-F2AF-1036-20BFB19D9BD6}"/>
              </a:ext>
            </a:extLst>
          </p:cNvPr>
          <p:cNvSpPr txBox="1"/>
          <p:nvPr/>
        </p:nvSpPr>
        <p:spPr>
          <a:xfrm>
            <a:off x="815324" y="1392220"/>
            <a:ext cx="10166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latino Linotype" panose="02040502050505030304" pitchFamily="18" charset="0"/>
              </a:rPr>
              <a:t>One can simply turn off the hard sector if one chooses, from the top level.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lide Number"/>
          <p:cNvSpPr txBox="1">
            <a:spLocks noGrp="1"/>
          </p:cNvSpPr>
          <p:nvPr>
            <p:ph type="sldNum" sz="quarter" idx="2"/>
          </p:nvPr>
        </p:nvSpPr>
        <p:spPr>
          <a:xfrm flipH="1">
            <a:off x="9049659" y="6340184"/>
            <a:ext cx="2936874" cy="3877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 dirty="0"/>
          </a:p>
        </p:txBody>
      </p:sp>
      <p:pic>
        <p:nvPicPr>
          <p:cNvPr id="34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96" y="804466"/>
            <a:ext cx="1937464" cy="3586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981" y="1048489"/>
            <a:ext cx="2238619" cy="3575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8096" y="1698625"/>
            <a:ext cx="561067" cy="352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240" y="2498536"/>
            <a:ext cx="561066" cy="352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6382" y="1903717"/>
            <a:ext cx="469675" cy="295274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5" name="Equation"/>
              <p:cNvSpPr txBox="1"/>
              <p:nvPr/>
            </p:nvSpPr>
            <p:spPr>
              <a:xfrm>
                <a:off x="196450" y="5557422"/>
                <a:ext cx="3949607" cy="60439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4572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sz="19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9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sz="19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sz="1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sz="1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sz="19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sz="19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den>
                      </m:f>
                      <m:r>
                        <a:rPr sz="19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19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9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sz="19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sz="1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sz="1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sz="19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19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1+2</m:t>
                          </m:r>
                          <m:sSub>
                            <m:sSubPr>
                              <m:ctrlPr>
                                <a:rPr sz="1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sz="1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sz="19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sz="19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sz="19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sz="19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)+…</m:t>
                          </m:r>
                        </m:e>
                      </m:d>
                    </m:oMath>
                  </m:oMathPara>
                </a14:m>
                <a:endParaRPr sz="19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65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450" y="5557422"/>
                <a:ext cx="3949607" cy="604396"/>
              </a:xfrm>
              <a:prstGeom prst="rect">
                <a:avLst/>
              </a:prstGeom>
              <a:blipFill>
                <a:blip r:embed="rId7"/>
                <a:stretch>
                  <a:fillRect l="-962" t="-2041" b="-1428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6" name="Equation"/>
              <p:cNvSpPr txBox="1"/>
              <p:nvPr/>
            </p:nvSpPr>
            <p:spPr>
              <a:xfrm>
                <a:off x="9294130" y="4246807"/>
                <a:ext cx="1420774" cy="119981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4572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415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sz="415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sz="415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415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sz="415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</m:oMath>
                  </m:oMathPara>
                </a14:m>
                <a:endParaRPr sz="415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66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4130" y="4246807"/>
                <a:ext cx="1420774" cy="1199816"/>
              </a:xfrm>
              <a:prstGeom prst="rect">
                <a:avLst/>
              </a:prstGeom>
              <a:blipFill>
                <a:blip r:embed="rId8"/>
                <a:stretch>
                  <a:fillRect l="-8929" t="-2105" r="-7143" b="-1052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7" name="D. Everett et al., Phys. Rev. C 103 (2021) 5, 054904"/>
          <p:cNvSpPr txBox="1"/>
          <p:nvPr/>
        </p:nvSpPr>
        <p:spPr>
          <a:xfrm>
            <a:off x="6907368" y="4912815"/>
            <a:ext cx="4080220" cy="1613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900"/>
            </a:lvl1pPr>
          </a:lstStyle>
          <a:p>
            <a:r>
              <a:rPr sz="1450" dirty="0"/>
              <a:t>D. Everett et al., Phys. Rev. C 103 (2021) 5, 054904</a:t>
            </a:r>
            <a:r>
              <a:rPr lang="en-US" sz="1450" dirty="0"/>
              <a:t>,</a:t>
            </a:r>
            <a:br>
              <a:rPr lang="en-US" sz="1450" dirty="0"/>
            </a:br>
            <a:r>
              <a:rPr lang="en-US" sz="1450" dirty="0"/>
              <a:t> </a:t>
            </a:r>
            <a:r>
              <a:rPr lang="en-US" sz="1450" dirty="0" err="1"/>
              <a:t>Phys.Rev.Lett</a:t>
            </a:r>
            <a:r>
              <a:rPr lang="en-US" sz="1450" dirty="0"/>
              <a:t>. 126 (2021) 24, 242301</a:t>
            </a:r>
            <a:br>
              <a:rPr lang="en-US" sz="1450" dirty="0"/>
            </a:br>
            <a:br>
              <a:rPr lang="en-US" sz="1450" dirty="0"/>
            </a:br>
            <a:r>
              <a:rPr lang="en-US" sz="1450" dirty="0"/>
              <a:t>30+ Million Core hours </a:t>
            </a:r>
          </a:p>
          <a:p>
            <a:r>
              <a:rPr lang="en-US" sz="1450" dirty="0"/>
              <a:t>Generates 20TB of data (2+1D hydro)</a:t>
            </a:r>
          </a:p>
          <a:p>
            <a:endParaRPr lang="en-US" sz="1450" dirty="0"/>
          </a:p>
          <a:p>
            <a:r>
              <a:rPr lang="en-US" sz="1450" dirty="0"/>
              <a:t>Hosted on OSIRIS, access via Globus.</a:t>
            </a:r>
            <a:endParaRPr sz="1450" dirty="0"/>
          </a:p>
        </p:txBody>
      </p:sp>
      <p:pic>
        <p:nvPicPr>
          <p:cNvPr id="3" name="Picture 2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B2D79086-F29D-E31F-4E58-73493900A9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50" y="4624465"/>
            <a:ext cx="4822061" cy="2189962"/>
          </a:xfrm>
          <a:prstGeom prst="rect">
            <a:avLst/>
          </a:prstGeom>
        </p:spPr>
      </p:pic>
      <p:pic>
        <p:nvPicPr>
          <p:cNvPr id="343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1727" y="1574689"/>
            <a:ext cx="5263004" cy="3095148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Low viscosity matter produced at RHIC &amp; LHC"/>
          <p:cNvSpPr txBox="1">
            <a:spLocks noGrp="1"/>
          </p:cNvSpPr>
          <p:nvPr>
            <p:ph type="title"/>
          </p:nvPr>
        </p:nvSpPr>
        <p:spPr>
          <a:xfrm>
            <a:off x="1063724" y="288335"/>
            <a:ext cx="10064552" cy="716582"/>
          </a:xfrm>
          <a:prstGeom prst="rect">
            <a:avLst/>
          </a:prstGeom>
        </p:spPr>
        <p:txBody>
          <a:bodyPr>
            <a:noAutofit/>
          </a:bodyPr>
          <a:lstStyle>
            <a:lvl1pPr defTabSz="825500">
              <a:lnSpc>
                <a:spcPct val="100000"/>
              </a:lnSpc>
              <a:defRPr sz="6600" b="0" spc="0"/>
            </a:lvl1pPr>
          </a:lstStyle>
          <a:p>
            <a:r>
              <a:rPr sz="3600" dirty="0"/>
              <a:t>Low viscosity matter produced at RHIC &amp; LHC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D81F1-2263-0E83-BFAB-5037EED32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9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Soft Calibration independent of hard sector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CD8658-630E-B59C-9950-553E98F71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219" y="1807337"/>
            <a:ext cx="5453388" cy="4351338"/>
          </a:xfrm>
        </p:spPr>
        <p:txBody>
          <a:bodyPr>
            <a:normAutofit/>
          </a:bodyPr>
          <a:lstStyle/>
          <a:p>
            <a:r>
              <a:rPr lang="en-US" sz="2400" dirty="0"/>
              <a:t>The entire calibration  uses 17 parameters, 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Jets are ignored and have no influence on hydro.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Assumption is the energy in the hydro far exceeds the jets. </a:t>
            </a:r>
          </a:p>
          <a:p>
            <a:endParaRPr lang="en-US" sz="2400" dirty="0"/>
          </a:p>
          <a:p>
            <a:r>
              <a:rPr lang="en-US" sz="2400" dirty="0"/>
              <a:t>Currently finishing a 3+1D calibration (~100 M core hours)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626959-F400-DE4E-98D3-2C8DA8B0921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64ADCA-7CFD-E768-4B3B-C757F0082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928" y="1249041"/>
            <a:ext cx="5453388" cy="547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7418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7905</TotalTime>
  <Words>1085</Words>
  <Application>Microsoft Macintosh PowerPoint</Application>
  <PresentationFormat>Widescreen</PresentationFormat>
  <Paragraphs>163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Aptos</vt:lpstr>
      <vt:lpstr>Arial</vt:lpstr>
      <vt:lpstr>Cambria Math</vt:lpstr>
      <vt:lpstr>Century Gothic</vt:lpstr>
      <vt:lpstr>Palatino Linotype</vt:lpstr>
      <vt:lpstr>SAVOYE LET PLAIN:1.0</vt:lpstr>
      <vt:lpstr>Office Theme</vt:lpstr>
      <vt:lpstr>JETSCAPE</vt:lpstr>
      <vt:lpstr>What is JETSCAPE?</vt:lpstr>
      <vt:lpstr>All code in C++ on Github</vt:lpstr>
      <vt:lpstr>Nuclear collisions: a multi-scale approach</vt:lpstr>
      <vt:lpstr>The need for extensive simulation framework with a Bayesian driver</vt:lpstr>
      <vt:lpstr>JETSCAPE: a p-p and A-A generator</vt:lpstr>
      <vt:lpstr>The JETSCAPE event generator in soft mode:</vt:lpstr>
      <vt:lpstr>Low viscosity matter produced at RHIC &amp; LHC</vt:lpstr>
      <vt:lpstr>Soft Calibration independent of hard sector</vt:lpstr>
      <vt:lpstr>Hard production and energy loss modules</vt:lpstr>
      <vt:lpstr>JETSCAPE results (hard sector)</vt:lpstr>
      <vt:lpstr>Not all problems are high-end/high-performance </vt:lpstr>
      <vt:lpstr>X-SCAPE framework: next generation</vt:lpstr>
      <vt:lpstr>A new p-p and p-A simulator for all multiplicity</vt:lpstr>
      <vt:lpstr>Quo Vadis: Software Infrastructure for  High Energy Nuclear Physics </vt:lpstr>
      <vt:lpstr>How long will it take? </vt:lpstr>
      <vt:lpstr>Long term support</vt:lpstr>
      <vt:lpstr>Thank you for your attention</vt:lpstr>
      <vt:lpstr>PowerPoint Presentation</vt:lpstr>
      <vt:lpstr>Low viscosity matter produced at RHIC &amp; LHC</vt:lpstr>
      <vt:lpstr>Basic physics picture in one slide</vt:lpstr>
      <vt:lpstr>Single calibration: hard and soft calibrated together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Abhijit Majumder</dc:creator>
  <cp:lastModifiedBy>Abhijit Majumder</cp:lastModifiedBy>
  <cp:revision>21</cp:revision>
  <dcterms:created xsi:type="dcterms:W3CDTF">2024-06-13T22:54:49Z</dcterms:created>
  <dcterms:modified xsi:type="dcterms:W3CDTF">2024-06-20T14:46:07Z</dcterms:modified>
</cp:coreProperties>
</file>