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9"/>
  </p:notesMasterIdLst>
  <p:sldIdLst>
    <p:sldId id="256" r:id="rId5"/>
    <p:sldId id="1265" r:id="rId6"/>
    <p:sldId id="1283" r:id="rId7"/>
    <p:sldId id="465" r:id="rId8"/>
    <p:sldId id="257" r:id="rId9"/>
    <p:sldId id="834" r:id="rId10"/>
    <p:sldId id="275" r:id="rId11"/>
    <p:sldId id="835" r:id="rId12"/>
    <p:sldId id="261" r:id="rId13"/>
    <p:sldId id="1266" r:id="rId14"/>
    <p:sldId id="265" r:id="rId15"/>
    <p:sldId id="268" r:id="rId16"/>
    <p:sldId id="373" r:id="rId17"/>
    <p:sldId id="1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FE445F-7A9C-4EF1-AEBC-764003405532}" v="44" dt="2024-01-30T21:59:18.2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96408" autoAdjust="0"/>
  </p:normalViewPr>
  <p:slideViewPr>
    <p:cSldViewPr snapToGrid="0" snapToObjects="1">
      <p:cViewPr varScale="1">
        <p:scale>
          <a:sx n="101" d="100"/>
          <a:sy n="101" d="100"/>
        </p:scale>
        <p:origin x="126" y="396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January 31,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January 31,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Online USPAS Summer School, 7–18 June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911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Online USPAS Summer School, 7–18 June 2021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Wednesday, January 31,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98782-0A9E-2949-B8B8-474B36AB2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SPIN TRANSPORT in </a:t>
            </a:r>
            <a:r>
              <a:rPr lang="en-US" dirty="0" err="1"/>
              <a:t>Ce+BAF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A95774-0851-E944-9133-7206964939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Y. Roblin</a:t>
            </a:r>
            <a:br>
              <a:rPr lang="en-US" dirty="0"/>
            </a:br>
            <a:r>
              <a:rPr lang="en-US" dirty="0"/>
              <a:t>Jefferson LAB</a:t>
            </a:r>
          </a:p>
        </p:txBody>
      </p:sp>
    </p:spTree>
    <p:extLst>
      <p:ext uri="{BB962C8B-B14F-4D97-AF65-F5344CB8AC3E}">
        <p14:creationId xmlns:p14="http://schemas.microsoft.com/office/powerpoint/2010/main" val="576637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8E29A-FCAB-0778-1652-24FECE57A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of  spin rotation required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F22DAF3-630F-A223-B324-E238126501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4874738"/>
              </p:ext>
            </p:extLst>
          </p:nvPr>
        </p:nvGraphicFramePr>
        <p:xfrm>
          <a:off x="491484" y="1296302"/>
          <a:ext cx="5321300" cy="152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68828798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37463534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814892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0331101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9044062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429760163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309711416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447919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Hall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linac gain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P(Mev)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93883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-71.97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-63.83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-34.708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20.424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-69.3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10980.4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84912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-71.2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-60.8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-27.8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-49.7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10970.43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51472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-70.5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-57.8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-20.8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45.4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-30.1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10960.47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251761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-69.8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-54.7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-13.8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-10.5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10950.5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8287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-51.7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-6.9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70.4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10940.6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39175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-68.3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-48.7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82.9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28.75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10930.6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4801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-67.6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-45.6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95.4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48.36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10920.7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341031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C09127-18FA-7F6B-433A-8BF99885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592CC66-766D-97B7-3A5A-B8D2E6F0CD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237319"/>
              </p:ext>
            </p:extLst>
          </p:nvPr>
        </p:nvGraphicFramePr>
        <p:xfrm>
          <a:off x="6178550" y="1311682"/>
          <a:ext cx="5321300" cy="152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78004196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2297091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56599354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1177644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3393432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580505493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3432906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147263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Hall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linac gain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P(Mev)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91777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-42.4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51.9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-34.3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10987.1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6891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-55.43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-39.7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-1.54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63.67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-15.52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10977.1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11963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-54.9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75.7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10967.13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91502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-54.3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-34.3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87.3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10957.14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675811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-53.8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-31.6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99.1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10947.16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03297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-53.2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59.5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10937.2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16332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-52.7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-45.6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95.4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48.4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10927.2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0298283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09D339A-8866-F6C8-024B-9791F0039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569789"/>
              </p:ext>
            </p:extLst>
          </p:nvPr>
        </p:nvGraphicFramePr>
        <p:xfrm>
          <a:off x="491484" y="3613063"/>
          <a:ext cx="4876800" cy="152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43651471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0509839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9354416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0775863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48494974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46022224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5787385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14662379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Hall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linac gain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P(Mev)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983976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-20.92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18.73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83.29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10980.4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149060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-39.62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-18.59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24.65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94.42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18.64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10970.43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6423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-39.2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-16.3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-74.45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36.55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10960.47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6744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-38.9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-13.9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36.5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63.3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54.5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10950.5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66120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-38.5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-11.6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42.4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-52.2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72.4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10940.6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60340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-38.1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-9.3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48.3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-89.7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10930.6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5438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-37.8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-26.3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-57.3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78.3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10920.7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681196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CE006D7-BE55-92F1-94B6-24CD35795239}"/>
              </a:ext>
            </a:extLst>
          </p:cNvPr>
          <p:cNvSpPr txBox="1"/>
          <p:nvPr/>
        </p:nvSpPr>
        <p:spPr>
          <a:xfrm>
            <a:off x="5635743" y="3636399"/>
            <a:ext cx="65289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Its possible to choose a </a:t>
            </a:r>
            <a:r>
              <a:rPr lang="en-US" b="1" dirty="0" err="1"/>
              <a:t>linac</a:t>
            </a:r>
            <a:r>
              <a:rPr lang="en-US" b="1" dirty="0"/>
              <a:t> gain yielding a correction</a:t>
            </a:r>
            <a:br>
              <a:rPr lang="en-US" b="1" dirty="0"/>
            </a:br>
            <a:r>
              <a:rPr lang="en-US" b="1" dirty="0"/>
              <a:t>that is “in-range”.</a:t>
            </a:r>
          </a:p>
          <a:p>
            <a:endParaRPr lang="en-US" b="1" dirty="0"/>
          </a:p>
          <a:p>
            <a:r>
              <a:rPr lang="en-US" b="1" dirty="0"/>
              <a:t>Optimization of experimental setups will have to take into account</a:t>
            </a:r>
            <a:br>
              <a:rPr lang="en-US" b="1" dirty="0"/>
            </a:br>
            <a:r>
              <a:rPr lang="en-US" b="1" dirty="0"/>
              <a:t>the reach of the spin rotator.</a:t>
            </a:r>
          </a:p>
        </p:txBody>
      </p:sp>
    </p:spTree>
    <p:extLst>
      <p:ext uri="{BB962C8B-B14F-4D97-AF65-F5344CB8AC3E}">
        <p14:creationId xmlns:p14="http://schemas.microsoft.com/office/powerpoint/2010/main" val="4151848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BEA50-EB06-7645-828E-B57D1AE9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POLARIZATION IN TWO HALLS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A3D2F9-A401-2F4D-B164-5E381609B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5" y="2085618"/>
            <a:ext cx="5491090" cy="3782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D68C43-5AEF-174D-BA41-F1757CD8F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808" y="1888843"/>
            <a:ext cx="3251200" cy="495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CFDAE2-8A15-9B47-8789-86DFF2572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808" y="3173949"/>
            <a:ext cx="3850535" cy="2497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6513BF-39DA-9341-AA23-6C9BF553A725}"/>
              </a:ext>
            </a:extLst>
          </p:cNvPr>
          <p:cNvSpPr txBox="1"/>
          <p:nvPr/>
        </p:nvSpPr>
        <p:spPr>
          <a:xfrm>
            <a:off x="913775" y="1745421"/>
            <a:ext cx="4829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dance to verify setup, can we do that for e+?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76C0CA-7DBF-AE4A-A4F6-1AF3CD4AA50A}"/>
              </a:ext>
            </a:extLst>
          </p:cNvPr>
          <p:cNvSpPr txBox="1"/>
          <p:nvPr/>
        </p:nvSpPr>
        <p:spPr>
          <a:xfrm>
            <a:off x="6597569" y="2455880"/>
            <a:ext cx="4848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Discrete energies allow for maximum polarization/</a:t>
            </a:r>
          </a:p>
          <a:p>
            <a:r>
              <a:rPr lang="en-US" dirty="0"/>
              <a:t>In two halls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82A249-FBF8-556F-E844-41120386D67F}"/>
              </a:ext>
            </a:extLst>
          </p:cNvPr>
          <p:cNvSpPr txBox="1"/>
          <p:nvPr/>
        </p:nvSpPr>
        <p:spPr>
          <a:xfrm>
            <a:off x="988828" y="1105786"/>
            <a:ext cx="411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Works the same way as it does for CEBAF. </a:t>
            </a:r>
          </a:p>
        </p:txBody>
      </p:sp>
    </p:spTree>
    <p:extLst>
      <p:ext uri="{BB962C8B-B14F-4D97-AF65-F5344CB8AC3E}">
        <p14:creationId xmlns:p14="http://schemas.microsoft.com/office/powerpoint/2010/main" val="1086546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303">
            <a:extLst>
              <a:ext uri="{FF2B5EF4-FFF2-40B4-BE49-F238E27FC236}">
                <a16:creationId xmlns:a16="http://schemas.microsoft.com/office/drawing/2014/main" id="{8DE53185-61B9-7615-A390-BE90F204A4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675554"/>
              </p:ext>
            </p:extLst>
          </p:nvPr>
        </p:nvGraphicFramePr>
        <p:xfrm>
          <a:off x="550170" y="1494526"/>
          <a:ext cx="4693638" cy="3537085"/>
        </p:xfrm>
        <a:graphic>
          <a:graphicData uri="http://schemas.openxmlformats.org/drawingml/2006/table">
            <a:tbl>
              <a:tblPr/>
              <a:tblGrid>
                <a:gridCol w="1001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5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4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2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434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Area</a:t>
                      </a: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lang="en-US" sz="105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  <a:sym typeface="Symbol" pitchFamily="18" charset="2"/>
                        </a:rPr>
                        <a:t>d</a:t>
                      </a:r>
                      <a:r>
                        <a:rPr lang="en-US" sz="105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p</a:t>
                      </a: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/p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[x10</a:t>
                      </a:r>
                      <a:r>
                        <a:rPr kumimoji="0" lang="en-US" sz="105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-3</a:t>
                      </a: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]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emit</a:t>
                      </a:r>
                      <a:r>
                        <a:rPr lang="en-US" sz="105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x</a:t>
                      </a:r>
                      <a:endParaRPr kumimoji="0" lang="en-US" sz="1050" b="0" i="0" u="none" strike="noStrike" cap="none" normalizeH="0" baseline="-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[nm]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emit</a:t>
                      </a:r>
                      <a:r>
                        <a:rPr lang="en-US" sz="105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y</a:t>
                      </a:r>
                      <a:endParaRPr kumimoji="0" lang="en-US" sz="1050" b="0" i="0" u="none" strike="noStrike" cap="none" normalizeH="0" baseline="-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[nm]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1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Chicane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5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Arc 1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5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Arc 2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0.53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26.8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26.6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5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Arc 3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0.36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18.6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5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Arc 4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14.5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13.8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5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Arc 5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0.22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11.2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5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Arc 6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0.19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9.5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5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Arc 7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0.17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8.9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8.35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5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Arc 8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0.16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8.36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7.38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25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Arc 9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0.16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8.4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6.8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41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MYAAT01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0.18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9.13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6.19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AEB7B1E-211E-DC4B-8C4B-E9B52093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SYNCHROTRON RADIATION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63E74F-E7AD-274B-83A6-A3A5CA7EBBFA}"/>
              </a:ext>
            </a:extLst>
          </p:cNvPr>
          <p:cNvSpPr txBox="1"/>
          <p:nvPr/>
        </p:nvSpPr>
        <p:spPr>
          <a:xfrm>
            <a:off x="5744802" y="2551837"/>
            <a:ext cx="54519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Spin precession varies with amount of synchrotron radiation.</a:t>
            </a:r>
          </a:p>
          <a:p>
            <a:endParaRPr lang="en-US" dirty="0"/>
          </a:p>
          <a:p>
            <a:r>
              <a:rPr lang="en-US" dirty="0"/>
              <a:t>Broadening of spin distribution will occur because of the increase in energy spread. It is not a depolarizing effect, but a dilution effect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0DCAF-D09E-FA25-7E4E-57A349647B00}"/>
              </a:ext>
            </a:extLst>
          </p:cNvPr>
          <p:cNvSpPr txBox="1"/>
          <p:nvPr/>
        </p:nvSpPr>
        <p:spPr>
          <a:xfrm>
            <a:off x="5744802" y="4306163"/>
            <a:ext cx="5262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 that at higher passes, energy spread is similar to </a:t>
            </a:r>
            <a:br>
              <a:rPr lang="en-US" dirty="0"/>
            </a:br>
            <a:r>
              <a:rPr lang="en-US" dirty="0"/>
              <a:t>what it was for CEBAF.</a:t>
            </a:r>
          </a:p>
        </p:txBody>
      </p:sp>
    </p:spTree>
    <p:extLst>
      <p:ext uri="{BB962C8B-B14F-4D97-AF65-F5344CB8AC3E}">
        <p14:creationId xmlns:p14="http://schemas.microsoft.com/office/powerpoint/2010/main" val="1614317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D239B-60DE-9842-87DE-5C4C260DA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broadening with energy spread, estimate for 1</a:t>
            </a:r>
            <a:r>
              <a:rPr lang="en-US" baseline="30000" dirty="0"/>
              <a:t>st</a:t>
            </a:r>
            <a:r>
              <a:rPr lang="en-US" dirty="0"/>
              <a:t> pass with </a:t>
            </a:r>
            <a:r>
              <a:rPr lang="en-US" dirty="0" err="1"/>
              <a:t>zgoubi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9C3B5A-4D6A-C342-9A17-8E30AE626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4770" y="1118666"/>
            <a:ext cx="5446542" cy="3934373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D563343-643F-5748-88C6-9DBBA770EE49}"/>
              </a:ext>
            </a:extLst>
          </p:cNvPr>
          <p:cNvCxnSpPr>
            <a:cxnSpLocks/>
          </p:cNvCxnSpPr>
          <p:nvPr/>
        </p:nvCxnSpPr>
        <p:spPr>
          <a:xfrm flipH="1">
            <a:off x="5128755" y="3072470"/>
            <a:ext cx="4889262" cy="96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EE7D66-F004-B344-835A-B20CC3AA5FD7}"/>
                  </a:ext>
                </a:extLst>
              </p:cNvPr>
              <p:cNvSpPr txBox="1"/>
              <p:nvPr/>
            </p:nvSpPr>
            <p:spPr>
              <a:xfrm>
                <a:off x="10088381" y="2799310"/>
                <a:ext cx="1558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EE7D66-F004-B344-835A-B20CC3AA5F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8381" y="2799310"/>
                <a:ext cx="1558760" cy="369332"/>
              </a:xfrm>
              <a:prstGeom prst="rect">
                <a:avLst/>
              </a:prstGeom>
              <a:blipFill>
                <a:blip r:embed="rId3"/>
                <a:stretch>
                  <a:fillRect l="-1953" t="-116393" b="-175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6F810F-6E0A-3546-AC67-0C74E42BDFDC}"/>
              </a:ext>
            </a:extLst>
          </p:cNvPr>
          <p:cNvCxnSpPr>
            <a:cxnSpLocks/>
          </p:cNvCxnSpPr>
          <p:nvPr/>
        </p:nvCxnSpPr>
        <p:spPr>
          <a:xfrm>
            <a:off x="1993578" y="2074545"/>
            <a:ext cx="1770554" cy="1911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FBD2F0-0BDB-C440-9B8E-FC59D810FB85}"/>
                  </a:ext>
                </a:extLst>
              </p:cNvPr>
              <p:cNvSpPr txBox="1"/>
              <p:nvPr/>
            </p:nvSpPr>
            <p:spPr>
              <a:xfrm>
                <a:off x="434818" y="1834555"/>
                <a:ext cx="1558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FBD2F0-0BDB-C440-9B8E-FC59D810F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18" y="1834555"/>
                <a:ext cx="1558760" cy="369332"/>
              </a:xfrm>
              <a:prstGeom prst="rect">
                <a:avLst/>
              </a:prstGeom>
              <a:blipFill>
                <a:blip r:embed="rId4"/>
                <a:stretch>
                  <a:fillRect l="-1563" t="-116393" b="-175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D75057B-56C3-71B0-2420-F161F7B1F2D4}"/>
              </a:ext>
            </a:extLst>
          </p:cNvPr>
          <p:cNvSpPr txBox="1"/>
          <p:nvPr/>
        </p:nvSpPr>
        <p:spPr>
          <a:xfrm>
            <a:off x="7714153" y="1465812"/>
            <a:ext cx="3811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Broadening of the  spin component projection, resulting in dilution of average </a:t>
            </a:r>
            <a:br>
              <a:rPr lang="en-US" dirty="0"/>
            </a:br>
            <a:r>
              <a:rPr lang="en-US" dirty="0"/>
              <a:t>longitudinal polarization.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C07BBD-38C6-F9AA-D9BE-FB18A5CF8F38}"/>
              </a:ext>
            </a:extLst>
          </p:cNvPr>
          <p:cNvSpPr txBox="1"/>
          <p:nvPr/>
        </p:nvSpPr>
        <p:spPr>
          <a:xfrm>
            <a:off x="976086" y="5563928"/>
            <a:ext cx="9739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Need to develop a full model for the entire machine to refine estimates.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EE55FC-6164-34B7-973D-66146F1D214D}"/>
              </a:ext>
            </a:extLst>
          </p:cNvPr>
          <p:cNvSpPr txBox="1"/>
          <p:nvPr/>
        </p:nvSpPr>
        <p:spPr>
          <a:xfrm>
            <a:off x="2424223" y="5143357"/>
            <a:ext cx="4664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component along beam before adjustment</a:t>
            </a:r>
          </a:p>
        </p:txBody>
      </p:sp>
    </p:spTree>
    <p:extLst>
      <p:ext uri="{BB962C8B-B14F-4D97-AF65-F5344CB8AC3E}">
        <p14:creationId xmlns:p14="http://schemas.microsoft.com/office/powerpoint/2010/main" val="2821892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3F580-1602-BD8C-8C5D-5ACCE783E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Conclusion,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782EF-1C1F-C9A3-60C0-2527812BB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a concept to transport the polarized e+ from LERF to target</a:t>
            </a:r>
          </a:p>
          <a:p>
            <a:endParaRPr lang="en-US" dirty="0"/>
          </a:p>
          <a:p>
            <a:r>
              <a:rPr lang="en-US" dirty="0"/>
              <a:t>It is possible to accommodate up to two halls, provided one choose carefully the accelerating gradient such that the spin precession is correctable by the rotator</a:t>
            </a:r>
          </a:p>
          <a:p>
            <a:endParaRPr lang="en-US" dirty="0"/>
          </a:p>
          <a:p>
            <a:r>
              <a:rPr lang="en-US" dirty="0"/>
              <a:t>We are developing a full model  for the </a:t>
            </a:r>
            <a:r>
              <a:rPr lang="en-US" dirty="0" err="1"/>
              <a:t>Ce+BAF</a:t>
            </a:r>
            <a:r>
              <a:rPr lang="en-US" dirty="0"/>
              <a:t> optics in order to refine the estimates and track all spin components (BMAD or </a:t>
            </a:r>
            <a:r>
              <a:rPr lang="en-US" dirty="0" err="1"/>
              <a:t>zgoubi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/>
              <a:t>The spin distribution at the exit of the positron production target will be fully tracked through the accelerator.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Preliminary estimates are that the effect of synchrotron radiation results in a broadening of the polarization vector distributions rather than a dilution.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B3232-B9D6-9687-9E90-35DB37E55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335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234AAA9-9FED-E547-8C05-EF744538B5E5}"/>
              </a:ext>
            </a:extLst>
          </p:cNvPr>
          <p:cNvGrpSpPr/>
          <p:nvPr/>
        </p:nvGrpSpPr>
        <p:grpSpPr>
          <a:xfrm>
            <a:off x="2251067" y="2059707"/>
            <a:ext cx="7504155" cy="3232941"/>
            <a:chOff x="969421" y="1412205"/>
            <a:chExt cx="10005540" cy="43105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CF06A7-F623-EC4E-A756-9CCE3FAF2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8" t="7774" b="12606"/>
            <a:stretch/>
          </p:blipFill>
          <p:spPr>
            <a:xfrm>
              <a:off x="1494282" y="2480786"/>
              <a:ext cx="9480679" cy="3242007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02E6412-64AB-8941-A6A6-1B042B2E899E}"/>
                </a:ext>
              </a:extLst>
            </p:cNvPr>
            <p:cNvSpPr/>
            <p:nvPr/>
          </p:nvSpPr>
          <p:spPr>
            <a:xfrm>
              <a:off x="969421" y="1412205"/>
              <a:ext cx="3163667" cy="859147"/>
            </a:xfrm>
            <a:prstGeom prst="roundRect">
              <a:avLst/>
            </a:prstGeom>
            <a:solidFill>
              <a:srgbClr val="E86F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At the last JLAAC we were exploring e+ production at 10, 100, 1000 MeV…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EFF710E-EB14-4448-8A40-A9992D2FCA40}"/>
                </a:ext>
              </a:extLst>
            </p:cNvPr>
            <p:cNvCxnSpPr>
              <a:cxnSpLocks/>
            </p:cNvCxnSpPr>
            <p:nvPr/>
          </p:nvCxnSpPr>
          <p:spPr>
            <a:xfrm>
              <a:off x="3112877" y="2306875"/>
              <a:ext cx="688561" cy="553481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0D9E40-E82D-DB4E-92E6-34EEE2C2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Turning the LERF into a Positron Injector Facility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F98D6-22C1-D14C-A3BE-D9936C34A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87A75B6-EF46-5EAA-0DE0-B3FEFC4FCAD1}"/>
              </a:ext>
            </a:extLst>
          </p:cNvPr>
          <p:cNvSpPr/>
          <p:nvPr/>
        </p:nvSpPr>
        <p:spPr>
          <a:xfrm>
            <a:off x="6677323" y="2132288"/>
            <a:ext cx="2263580" cy="644360"/>
          </a:xfrm>
          <a:prstGeom prst="roundRect">
            <a:avLst/>
          </a:prstGeom>
          <a:solidFill>
            <a:srgbClr val="E86FDA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Today we are focused on producing 123 MeV e</a:t>
            </a:r>
            <a:r>
              <a:rPr lang="en-US" sz="1200" baseline="30000" dirty="0"/>
              <a:t>+</a:t>
            </a:r>
            <a:r>
              <a:rPr lang="en-US" sz="1200" dirty="0"/>
              <a:t> utilizing the Low Energy Research Facility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22EF9E-CADB-D8CA-0BF9-49A639AF2FBA}"/>
              </a:ext>
            </a:extLst>
          </p:cNvPr>
          <p:cNvCxnSpPr>
            <a:cxnSpLocks/>
          </p:cNvCxnSpPr>
          <p:nvPr/>
        </p:nvCxnSpPr>
        <p:spPr>
          <a:xfrm flipH="1">
            <a:off x="7176137" y="2781831"/>
            <a:ext cx="390473" cy="1092940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DB1606-75C0-23FE-BFEB-C8D37BFF73A0}"/>
              </a:ext>
            </a:extLst>
          </p:cNvPr>
          <p:cNvCxnSpPr>
            <a:cxnSpLocks/>
          </p:cNvCxnSpPr>
          <p:nvPr/>
        </p:nvCxnSpPr>
        <p:spPr>
          <a:xfrm>
            <a:off x="3858659" y="2730707"/>
            <a:ext cx="154257" cy="415111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A5BAF1-CAC3-0279-6C90-6C35F252EB42}"/>
              </a:ext>
            </a:extLst>
          </p:cNvPr>
          <p:cNvCxnSpPr>
            <a:cxnSpLocks/>
          </p:cNvCxnSpPr>
          <p:nvPr/>
        </p:nvCxnSpPr>
        <p:spPr>
          <a:xfrm>
            <a:off x="3858658" y="2730706"/>
            <a:ext cx="3028452" cy="415108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7038A3-38A9-F3F2-D694-F965D2313224}"/>
              </a:ext>
            </a:extLst>
          </p:cNvPr>
          <p:cNvGrpSpPr/>
          <p:nvPr/>
        </p:nvGrpSpPr>
        <p:grpSpPr>
          <a:xfrm>
            <a:off x="1868346" y="1775665"/>
            <a:ext cx="8379837" cy="3618960"/>
            <a:chOff x="406623" y="1443849"/>
            <a:chExt cx="11173116" cy="482527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50C4A53-A960-9390-AA30-D5684CC2F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623" y="1443849"/>
              <a:ext cx="11173116" cy="456551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79D6B1B-38AF-F9CE-E394-E69ACC48D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3666" y="3642007"/>
              <a:ext cx="1198767" cy="897420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E5ACF1F-AC89-1A2C-886A-7D70B93393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61132" y="4006491"/>
              <a:ext cx="699687" cy="84226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8E97FCB-A1B0-34F3-1F9B-DBE838A7C1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8213" y="4461240"/>
              <a:ext cx="6318200" cy="1256516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ED8D51AB-BCA2-D077-5E74-D2B18A0E018B}"/>
                </a:ext>
              </a:extLst>
            </p:cNvPr>
            <p:cNvSpPr/>
            <p:nvPr/>
          </p:nvSpPr>
          <p:spPr>
            <a:xfrm rot="12140723">
              <a:off x="2657124" y="1876298"/>
              <a:ext cx="1719812" cy="2640484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65CE4A72-A861-DB21-F6EE-500D6746D169}"/>
                </a:ext>
              </a:extLst>
            </p:cNvPr>
            <p:cNvSpPr/>
            <p:nvPr/>
          </p:nvSpPr>
          <p:spPr>
            <a:xfrm rot="17192783">
              <a:off x="2583995" y="1888490"/>
              <a:ext cx="2983263" cy="284498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38E5775-BB56-489D-AD01-C68F404A38B0}"/>
                </a:ext>
              </a:extLst>
            </p:cNvPr>
            <p:cNvSpPr txBox="1"/>
            <p:nvPr/>
          </p:nvSpPr>
          <p:spPr>
            <a:xfrm>
              <a:off x="5355388" y="1523824"/>
              <a:ext cx="11011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i="1" dirty="0">
                  <a:solidFill>
                    <a:srgbClr val="FF0000"/>
                  </a:solidFill>
                </a:rPr>
                <a:t>123 MeV</a:t>
              </a:r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BCDAB150-F108-4D5C-8F0E-53EFD0D0F5F5}"/>
                </a:ext>
              </a:extLst>
            </p:cNvPr>
            <p:cNvSpPr/>
            <p:nvPr/>
          </p:nvSpPr>
          <p:spPr>
            <a:xfrm rot="6442035">
              <a:off x="9070358" y="4175081"/>
              <a:ext cx="1303520" cy="1836508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DD3F085-8EBF-5590-A0D6-FE119FB7B0B8}"/>
                </a:ext>
              </a:extLst>
            </p:cNvPr>
            <p:cNvSpPr txBox="1"/>
            <p:nvPr/>
          </p:nvSpPr>
          <p:spPr>
            <a:xfrm>
              <a:off x="6424791" y="3027234"/>
              <a:ext cx="180093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7030A0"/>
                  </a:solidFill>
                </a:rPr>
                <a:t>Build e</a:t>
              </a:r>
              <a:r>
                <a:rPr lang="en-US" sz="1350" baseline="30000" dirty="0">
                  <a:solidFill>
                    <a:srgbClr val="7030A0"/>
                  </a:solidFill>
                </a:rPr>
                <a:t>+</a:t>
              </a:r>
              <a:r>
                <a:rPr lang="en-US" sz="1350" dirty="0">
                  <a:solidFill>
                    <a:srgbClr val="7030A0"/>
                  </a:solidFill>
                </a:rPr>
                <a:t> injector at the LERF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74F3B16-5A43-3CB0-C9D3-87AE697667A7}"/>
                </a:ext>
              </a:extLst>
            </p:cNvPr>
            <p:cNvSpPr txBox="1"/>
            <p:nvPr/>
          </p:nvSpPr>
          <p:spPr>
            <a:xfrm>
              <a:off x="9618730" y="3444386"/>
              <a:ext cx="174195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7030A0"/>
                  </a:solidFill>
                </a:rPr>
                <a:t>Build new LERF to CEBAF tunnel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FA50628-91F5-DF62-09BF-016A1F48F92F}"/>
                </a:ext>
              </a:extLst>
            </p:cNvPr>
            <p:cNvCxnSpPr>
              <a:cxnSpLocks/>
            </p:cNvCxnSpPr>
            <p:nvPr/>
          </p:nvCxnSpPr>
          <p:spPr>
            <a:xfrm>
              <a:off x="4509219" y="1809785"/>
              <a:ext cx="1254756" cy="245781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1609768-28C3-FF02-59DE-A8E1FFB36CF4}"/>
                </a:ext>
              </a:extLst>
            </p:cNvPr>
            <p:cNvSpPr txBox="1"/>
            <p:nvPr/>
          </p:nvSpPr>
          <p:spPr>
            <a:xfrm>
              <a:off x="2216946" y="5315020"/>
              <a:ext cx="2292273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7030A0"/>
                  </a:solidFill>
                </a:rPr>
                <a:t>Build new transport line along South </a:t>
              </a:r>
              <a:r>
                <a:rPr lang="en-US" sz="1350" dirty="0" err="1">
                  <a:solidFill>
                    <a:srgbClr val="7030A0"/>
                  </a:solidFill>
                </a:rPr>
                <a:t>Linac</a:t>
              </a:r>
              <a:r>
                <a:rPr lang="en-US" sz="1350" dirty="0">
                  <a:solidFill>
                    <a:srgbClr val="7030A0"/>
                  </a:solidFill>
                </a:rPr>
                <a:t> and West Arc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90D1336-BF88-667B-ECA1-4880CDA13EC3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 flipH="1">
              <a:off x="10382986" y="4121494"/>
              <a:ext cx="106721" cy="467736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14DFD4D-1DD9-692D-4786-7E33ABDB70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9924" y="5065178"/>
              <a:ext cx="1588406" cy="225871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37741E2-9CAA-E126-BD63-D3AFFEC71A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54861" y="3310981"/>
              <a:ext cx="515063" cy="1985730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9647D09-9E47-A90D-F9B9-459672023F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024" y="2250412"/>
              <a:ext cx="891719" cy="259903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551BFB8-9408-F922-EFAE-D982D657C23B}"/>
                </a:ext>
              </a:extLst>
            </p:cNvPr>
            <p:cNvSpPr txBox="1"/>
            <p:nvPr/>
          </p:nvSpPr>
          <p:spPr>
            <a:xfrm>
              <a:off x="3794544" y="2444150"/>
              <a:ext cx="2394907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7030A0"/>
                  </a:solidFill>
                </a:rPr>
                <a:t>Inject e</a:t>
              </a:r>
              <a:r>
                <a:rPr lang="en-US" sz="1350" baseline="30000" dirty="0">
                  <a:solidFill>
                    <a:srgbClr val="7030A0"/>
                  </a:solidFill>
                </a:rPr>
                <a:t>+</a:t>
              </a:r>
              <a:r>
                <a:rPr lang="en-US" sz="1350" dirty="0">
                  <a:solidFill>
                    <a:srgbClr val="7030A0"/>
                  </a:solidFill>
                </a:rPr>
                <a:t> into North </a:t>
              </a:r>
              <a:r>
                <a:rPr lang="en-US" sz="1350" dirty="0" err="1">
                  <a:solidFill>
                    <a:srgbClr val="7030A0"/>
                  </a:solidFill>
                </a:rPr>
                <a:t>Linac</a:t>
              </a:r>
              <a:r>
                <a:rPr lang="en-US" sz="1350" dirty="0">
                  <a:solidFill>
                    <a:srgbClr val="7030A0"/>
                  </a:solidFill>
                </a:rPr>
                <a:t> to usual 12 GeV (w/ magnets reversed)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760306F-0E83-3B20-D3AE-A2A155E64641}"/>
                </a:ext>
              </a:extLst>
            </p:cNvPr>
            <p:cNvSpPr txBox="1"/>
            <p:nvPr/>
          </p:nvSpPr>
          <p:spPr>
            <a:xfrm>
              <a:off x="8541382" y="4389908"/>
              <a:ext cx="11011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i="1" dirty="0">
                  <a:solidFill>
                    <a:srgbClr val="FF0000"/>
                  </a:solidFill>
                </a:rPr>
                <a:t>123 MeV</a:t>
              </a:r>
            </a:p>
          </p:txBody>
        </p: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71DEB2AF-57B2-3A03-9E99-0E29C48D6269}"/>
                </a:ext>
              </a:extLst>
            </p:cNvPr>
            <p:cNvSpPr/>
            <p:nvPr/>
          </p:nvSpPr>
          <p:spPr>
            <a:xfrm rot="1186160">
              <a:off x="9250206" y="4578653"/>
              <a:ext cx="1427296" cy="108887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2DC505F-6218-CE58-EB2A-50C89475232B}"/>
                </a:ext>
              </a:extLst>
            </p:cNvPr>
            <p:cNvCxnSpPr>
              <a:cxnSpLocks/>
            </p:cNvCxnSpPr>
            <p:nvPr/>
          </p:nvCxnSpPr>
          <p:spPr>
            <a:xfrm>
              <a:off x="9407797" y="4338349"/>
              <a:ext cx="766514" cy="207522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514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B21E3-A5F9-13CD-08E8-1BD3DCA5A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under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6E25AF-A840-A065-CB56-538B03D4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429D15-59D3-4BA1-0F88-E95B52B95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5739" y="966788"/>
            <a:ext cx="9477973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77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EECEAE2-AB5A-1945-A4A2-D00FAD8A6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Exploit electron spin polarization to produce polarized positrons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D625F-A7F3-6044-96B3-1A5386862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9AAAE0-A558-7B41-A9EC-25427DEDBBF3}"/>
              </a:ext>
            </a:extLst>
          </p:cNvPr>
          <p:cNvSpPr/>
          <p:nvPr/>
        </p:nvSpPr>
        <p:spPr>
          <a:xfrm>
            <a:off x="6463154" y="5322955"/>
            <a:ext cx="2824269" cy="415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E.A. </a:t>
            </a:r>
            <a:r>
              <a:rPr lang="en-US" sz="105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Kuraev</a:t>
            </a:r>
            <a:r>
              <a:rPr lang="en-US" sz="105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Y.M. </a:t>
            </a:r>
            <a:r>
              <a:rPr lang="en-US" sz="105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Bystritskiy</a:t>
            </a:r>
            <a:r>
              <a:rPr lang="en-US" sz="105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M. </a:t>
            </a:r>
            <a:r>
              <a:rPr lang="en-US" sz="105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Shatnev</a:t>
            </a:r>
            <a:r>
              <a:rPr lang="en-US" sz="105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</a:t>
            </a:r>
            <a:r>
              <a:rPr lang="en-US" sz="105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E.Tomasi-Gustafsson</a:t>
            </a:r>
            <a:r>
              <a:rPr lang="en-US" sz="105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PRC 81 (2010) 055208</a:t>
            </a:r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9A419E-0C8B-4041-BFA0-304A47DD86B9}"/>
              </a:ext>
            </a:extLst>
          </p:cNvPr>
          <p:cNvGrpSpPr/>
          <p:nvPr/>
        </p:nvGrpSpPr>
        <p:grpSpPr>
          <a:xfrm>
            <a:off x="5311970" y="1693186"/>
            <a:ext cx="2728836" cy="3586021"/>
            <a:chOff x="67154" y="1688272"/>
            <a:chExt cx="4504846" cy="4830706"/>
          </a:xfrm>
        </p:grpSpPr>
        <p:pic>
          <p:nvPicPr>
            <p:cNvPr id="11" name="Picture 36" descr="fig20-left">
              <a:extLst>
                <a:ext uri="{FF2B5EF4-FFF2-40B4-BE49-F238E27FC236}">
                  <a16:creationId xmlns:a16="http://schemas.microsoft.com/office/drawing/2014/main" id="{3DEB62EF-130C-E744-9149-6EAA68E8C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A2D6A843-9794-FF47-80CD-A49AD8EF0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724" y="1688272"/>
              <a:ext cx="3342260" cy="40423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350" b="1" i="1">
                  <a:latin typeface="Avenir Roman" panose="02000503020000020003" pitchFamily="2" charset="0"/>
                  <a:cs typeface="Arial"/>
                </a:rPr>
                <a:t>Polarized Bremsstrahlung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034250-A8D2-D145-AA74-0407DE676652}"/>
                </a:ext>
              </a:extLst>
            </p:cNvPr>
            <p:cNvSpPr txBox="1"/>
            <p:nvPr/>
          </p:nvSpPr>
          <p:spPr>
            <a:xfrm rot="16200000">
              <a:off x="-445649" y="3984025"/>
              <a:ext cx="1537231" cy="49538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5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sz="1350" baseline="-2500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sz="1350">
                  <a:latin typeface="Avenir Roman" panose="02000503020000020003" pitchFamily="2" charset="0"/>
                  <a:cs typeface="Arial"/>
                </a:rPr>
                <a:t>(</a:t>
              </a:r>
              <a:r>
                <a:rPr lang="en-US" sz="1350">
                  <a:latin typeface="Symbol" pitchFamily="2" charset="2"/>
                  <a:cs typeface="Symbol" charset="2"/>
                </a:rPr>
                <a:t>g</a:t>
              </a:r>
              <a:r>
                <a:rPr lang="en-US" sz="135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sz="135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sz="1350" baseline="-2500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sz="1350" baseline="-2500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sz="135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sz="1350" baseline="30000">
                  <a:latin typeface="Avenir Roman" panose="02000503020000020003" pitchFamily="2" charset="0"/>
                  <a:cs typeface="Arial"/>
                </a:rPr>
                <a:t>-</a:t>
              </a:r>
              <a:r>
                <a:rPr lang="en-US" sz="135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6B7F74-80CA-3F44-96EF-AA58357E1D6D}"/>
                </a:ext>
              </a:extLst>
            </p:cNvPr>
            <p:cNvSpPr txBox="1"/>
            <p:nvPr/>
          </p:nvSpPr>
          <p:spPr>
            <a:xfrm>
              <a:off x="2031073" y="6145834"/>
              <a:ext cx="930646" cy="3731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200" b="1" baseline="-25000" err="1">
                  <a:latin typeface="Symbol" pitchFamily="2" charset="2"/>
                  <a:cs typeface="Symbol" charset="2"/>
                </a:rPr>
                <a:t>g</a:t>
              </a:r>
              <a:r>
                <a:rPr lang="en-US" sz="1200" baseline="-2500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sz="1200">
                  <a:latin typeface="Avenir Roman" panose="02000503020000020003" pitchFamily="2" charset="0"/>
                  <a:cs typeface="Arial"/>
                </a:rPr>
                <a:t>/ </a:t>
              </a:r>
              <a:r>
                <a:rPr lang="en-US" sz="120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200" baseline="-2500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200" baseline="-25000">
                  <a:latin typeface="Avenir Roman" panose="02000503020000020003" pitchFamily="2" charset="0"/>
                  <a:cs typeface="Arial"/>
                </a:rPr>
                <a:t>-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6F5F1F0-3523-4E4A-BB4C-509786203AF7}"/>
              </a:ext>
            </a:extLst>
          </p:cNvPr>
          <p:cNvGrpSpPr/>
          <p:nvPr/>
        </p:nvGrpSpPr>
        <p:grpSpPr>
          <a:xfrm>
            <a:off x="7912302" y="1716237"/>
            <a:ext cx="2753981" cy="3557623"/>
            <a:chOff x="4572000" y="1718052"/>
            <a:chExt cx="4504846" cy="4816512"/>
          </a:xfrm>
        </p:grpSpPr>
        <p:pic>
          <p:nvPicPr>
            <p:cNvPr id="16" name="Picture 37" descr="fig20-right">
              <a:extLst>
                <a:ext uri="{FF2B5EF4-FFF2-40B4-BE49-F238E27FC236}">
                  <a16:creationId xmlns:a16="http://schemas.microsoft.com/office/drawing/2014/main" id="{694B8E9C-6B23-734A-B2E7-091515FB8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7" name="Object 2">
              <a:extLst>
                <a:ext uri="{FF2B5EF4-FFF2-40B4-BE49-F238E27FC236}">
                  <a16:creationId xmlns:a16="http://schemas.microsoft.com/office/drawing/2014/main" id="{49A45504-C1BB-AC46-9CFF-326EB280ED3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14120" imgH="215640" progId="Equation.3">
                    <p:embed/>
                  </p:oleObj>
                </mc:Choice>
                <mc:Fallback>
                  <p:oleObj name="Equation" r:id="rId4" imgW="114120" imgH="215640" progId="Equation.3">
                    <p:embed/>
                    <p:pic>
                      <p:nvPicPr>
                        <p:cNvPr id="17" name="Object 2">
                          <a:extLst>
                            <a:ext uri="{FF2B5EF4-FFF2-40B4-BE49-F238E27FC236}">
                              <a16:creationId xmlns:a16="http://schemas.microsoft.com/office/drawing/2014/main" id="{49A45504-C1BB-AC46-9CFF-326EB280ED3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Box 24">
              <a:extLst>
                <a:ext uri="{FF2B5EF4-FFF2-40B4-BE49-F238E27FC236}">
                  <a16:creationId xmlns:a16="http://schemas.microsoft.com/office/drawing/2014/main" id="{579930F8-D892-7642-9218-FD0A5FAA8D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823" y="1718052"/>
              <a:ext cx="2978314" cy="40626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350" b="1" i="1">
                  <a:latin typeface="Avenir Roman" panose="02000503020000020003" pitchFamily="2" charset="0"/>
                  <a:cs typeface="Arial"/>
                </a:rPr>
                <a:t>Polarized Pair Creation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54D9BCC-B0A1-0944-A1C6-489CF2B90F7F}"/>
                </a:ext>
              </a:extLst>
            </p:cNvPr>
            <p:cNvSpPr txBox="1"/>
            <p:nvPr/>
          </p:nvSpPr>
          <p:spPr>
            <a:xfrm rot="16200000">
              <a:off x="4010679" y="3989751"/>
              <a:ext cx="1627417" cy="49086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5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sz="1350" baseline="-2500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sz="1350" baseline="-2500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sz="135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sz="1350" baseline="3000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sz="135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sz="135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sz="1350" baseline="-2500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sz="1350">
                  <a:latin typeface="Avenir Roman" panose="02000503020000020003" pitchFamily="2" charset="0"/>
                  <a:cs typeface="Arial"/>
                </a:rPr>
                <a:t> (</a:t>
              </a:r>
              <a:r>
                <a:rPr lang="en-US" sz="1350">
                  <a:latin typeface="Symbol" pitchFamily="2" charset="2"/>
                  <a:cs typeface="Symbol" charset="2"/>
                </a:rPr>
                <a:t>g</a:t>
              </a:r>
              <a:r>
                <a:rPr lang="en-US" sz="135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87792C-9407-2644-AB58-FC2511468CCD}"/>
                </a:ext>
              </a:extLst>
            </p:cNvPr>
            <p:cNvSpPr txBox="1"/>
            <p:nvPr/>
          </p:nvSpPr>
          <p:spPr>
            <a:xfrm>
              <a:off x="5925686" y="6159547"/>
              <a:ext cx="1869365" cy="3750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200" b="1" baseline="-2500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200" b="1" baseline="-2500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sz="1200">
                  <a:latin typeface="Avenir Roman" panose="02000503020000020003" pitchFamily="2" charset="0"/>
                  <a:cs typeface="Arial"/>
                </a:rPr>
                <a:t> / (</a:t>
              </a:r>
              <a:r>
                <a:rPr lang="en-US" sz="120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200" baseline="-25000" err="1">
                  <a:latin typeface="Symbol" pitchFamily="2" charset="2"/>
                  <a:cs typeface="Symbol" charset="2"/>
                </a:rPr>
                <a:t>g</a:t>
              </a:r>
              <a:r>
                <a:rPr lang="en-US" sz="1200">
                  <a:latin typeface="Avenir Roman" panose="02000503020000020003" pitchFamily="2" charset="0"/>
                  <a:cs typeface="Arial"/>
                </a:rPr>
                <a:t> – 2m</a:t>
              </a:r>
              <a:r>
                <a:rPr lang="en-US" sz="1200" baseline="-25000">
                  <a:latin typeface="Avenir Roman" panose="02000503020000020003" pitchFamily="2" charset="0"/>
                  <a:cs typeface="Arial"/>
                </a:rPr>
                <a:t>e+</a:t>
              </a:r>
              <a:r>
                <a:rPr lang="en-US" sz="120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</p:grpSp>
      <p:pic>
        <p:nvPicPr>
          <p:cNvPr id="25" name="Picture 10" descr="PRLMay2016illustration_F2b-01.jpg">
            <a:extLst>
              <a:ext uri="{FF2B5EF4-FFF2-40B4-BE49-F238E27FC236}">
                <a16:creationId xmlns:a16="http://schemas.microsoft.com/office/drawing/2014/main" id="{D4DD4848-0FC2-6D4B-BAF0-CF2F5073B7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2080054" y="2877167"/>
            <a:ext cx="2738447" cy="1871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52ADEA-E1B7-BC40-8687-7A154071BA01}"/>
              </a:ext>
            </a:extLst>
          </p:cNvPr>
          <p:cNvSpPr txBox="1"/>
          <p:nvPr/>
        </p:nvSpPr>
        <p:spPr>
          <a:xfrm>
            <a:off x="1799892" y="4968184"/>
            <a:ext cx="35120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>
                <a:solidFill>
                  <a:srgbClr val="7030A0"/>
                </a:solidFill>
              </a:rPr>
              <a:t>…so why not take advantage of this?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82923A-DE9F-9C4C-9820-426B8F0B2861}"/>
              </a:ext>
            </a:extLst>
          </p:cNvPr>
          <p:cNvCxnSpPr/>
          <p:nvPr/>
        </p:nvCxnSpPr>
        <p:spPr>
          <a:xfrm flipV="1">
            <a:off x="7210199" y="2031574"/>
            <a:ext cx="0" cy="2801182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776A7AC-2A3A-2D4B-AC55-14EB8964339F}"/>
              </a:ext>
            </a:extLst>
          </p:cNvPr>
          <p:cNvCxnSpPr/>
          <p:nvPr/>
        </p:nvCxnSpPr>
        <p:spPr>
          <a:xfrm flipV="1">
            <a:off x="9816227" y="2031574"/>
            <a:ext cx="0" cy="2801182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7076CEB-63CF-BD46-B1C9-5ED95E2E4884}"/>
              </a:ext>
            </a:extLst>
          </p:cNvPr>
          <p:cNvSpPr/>
          <p:nvPr/>
        </p:nvSpPr>
        <p:spPr>
          <a:xfrm>
            <a:off x="1751096" y="1584048"/>
            <a:ext cx="35608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i="1" dirty="0">
                <a:solidFill>
                  <a:srgbClr val="7030A0"/>
                </a:solidFill>
              </a:rPr>
              <a:t>When a longitudinally polarized e</a:t>
            </a:r>
            <a:r>
              <a:rPr lang="en-US" sz="1500" i="1" baseline="30000" dirty="0">
                <a:solidFill>
                  <a:srgbClr val="7030A0"/>
                </a:solidFill>
              </a:rPr>
              <a:t>-</a:t>
            </a:r>
            <a:r>
              <a:rPr lang="en-US" sz="1500" i="1" dirty="0">
                <a:solidFill>
                  <a:srgbClr val="7030A0"/>
                </a:solidFill>
              </a:rPr>
              <a:t> beam strikes matter, e</a:t>
            </a:r>
            <a:r>
              <a:rPr lang="en-US" sz="1500" i="1" baseline="30000" dirty="0">
                <a:solidFill>
                  <a:srgbClr val="7030A0"/>
                </a:solidFill>
              </a:rPr>
              <a:t>+</a:t>
            </a:r>
            <a:r>
              <a:rPr lang="en-US" sz="1500" i="1" dirty="0">
                <a:solidFill>
                  <a:srgbClr val="7030A0"/>
                </a:solidFill>
              </a:rPr>
              <a:t> produced in the shower carrying </a:t>
            </a:r>
            <a:r>
              <a:rPr lang="en-US" sz="1500" b="1" i="1" dirty="0">
                <a:solidFill>
                  <a:srgbClr val="FF0000"/>
                </a:solidFill>
              </a:rPr>
              <a:t>&gt;50% of the e</a:t>
            </a:r>
            <a:r>
              <a:rPr lang="en-US" sz="1500" b="1" i="1" baseline="30000" dirty="0">
                <a:solidFill>
                  <a:srgbClr val="FF0000"/>
                </a:solidFill>
              </a:rPr>
              <a:t>-</a:t>
            </a:r>
            <a:r>
              <a:rPr lang="en-US" sz="1500" b="1" i="1" dirty="0">
                <a:solidFill>
                  <a:srgbClr val="FF0000"/>
                </a:solidFill>
              </a:rPr>
              <a:t> beam energy </a:t>
            </a:r>
            <a:r>
              <a:rPr lang="en-US" sz="1500" i="1" dirty="0">
                <a:solidFill>
                  <a:srgbClr val="7030A0"/>
                </a:solidFill>
              </a:rPr>
              <a:t>are significantly longitudinally </a:t>
            </a:r>
            <a:r>
              <a:rPr lang="en-US" sz="1500" b="1" i="1" dirty="0">
                <a:solidFill>
                  <a:srgbClr val="FF0000"/>
                </a:solidFill>
              </a:rPr>
              <a:t>spin polarized</a:t>
            </a:r>
            <a:r>
              <a:rPr lang="en-US" sz="1500" i="1" dirty="0">
                <a:solidFill>
                  <a:srgbClr val="7030A0"/>
                </a:solidFill>
              </a:rPr>
              <a:t>…</a:t>
            </a:r>
          </a:p>
        </p:txBody>
      </p:sp>
      <p:pic>
        <p:nvPicPr>
          <p:cNvPr id="4" name="Picture 3" descr="Screen shot 2012-03-31 at 6.08.09 AM.png">
            <a:extLst>
              <a:ext uri="{FF2B5EF4-FFF2-40B4-BE49-F238E27FC236}">
                <a16:creationId xmlns:a16="http://schemas.microsoft.com/office/drawing/2014/main" id="{FAF87C8F-2DE2-93F0-78BB-BA423ED8BC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891" y="886851"/>
            <a:ext cx="4163009" cy="69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44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833ED-3692-BBCA-2B57-895697939191}"/>
              </a:ext>
            </a:extLst>
          </p:cNvPr>
          <p:cNvSpPr/>
          <p:nvPr/>
        </p:nvSpPr>
        <p:spPr bwMode="auto">
          <a:xfrm>
            <a:off x="1981202" y="3655320"/>
            <a:ext cx="4693638" cy="948566"/>
          </a:xfrm>
          <a:prstGeom prst="rect">
            <a:avLst/>
          </a:prstGeom>
          <a:gradFill flip="none" rotWithShape="1">
            <a:gsLst>
              <a:gs pos="0">
                <a:srgbClr val="FFF200">
                  <a:alpha val="33000"/>
                </a:srgbClr>
              </a:gs>
              <a:gs pos="50000">
                <a:srgbClr val="FF7A00">
                  <a:alpha val="62000"/>
                </a:srgbClr>
              </a:gs>
              <a:gs pos="75000">
                <a:srgbClr val="FF0300">
                  <a:alpha val="48000"/>
                </a:srgbClr>
              </a:gs>
              <a:gs pos="100000">
                <a:srgbClr val="4D0808">
                  <a:alpha val="24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latin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2B0311-11A2-72EF-238E-ED8B7F6DD080}"/>
              </a:ext>
            </a:extLst>
          </p:cNvPr>
          <p:cNvSpPr/>
          <p:nvPr/>
        </p:nvSpPr>
        <p:spPr bwMode="auto">
          <a:xfrm>
            <a:off x="1963688" y="1627464"/>
            <a:ext cx="4693638" cy="20278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47000"/>
                </a:schemeClr>
              </a:gs>
              <a:gs pos="35000">
                <a:schemeClr val="accent1">
                  <a:tint val="44500"/>
                  <a:satMod val="160000"/>
                  <a:alpha val="48000"/>
                </a:schemeClr>
              </a:gs>
              <a:gs pos="77000">
                <a:schemeClr val="accent1">
                  <a:tint val="44500"/>
                  <a:satMod val="160000"/>
                  <a:alpha val="4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latin typeface="Times New Roman" pitchFamily="18" charset="0"/>
            </a:endParaRPr>
          </a:p>
        </p:txBody>
      </p:sp>
      <p:graphicFrame>
        <p:nvGraphicFramePr>
          <p:cNvPr id="8" name="Group 303">
            <a:extLst>
              <a:ext uri="{FF2B5EF4-FFF2-40B4-BE49-F238E27FC236}">
                <a16:creationId xmlns:a16="http://schemas.microsoft.com/office/drawing/2014/main" id="{F446CBCB-70EB-0BC7-9B2B-2461B10B0264}"/>
              </a:ext>
            </a:extLst>
          </p:cNvPr>
          <p:cNvGraphicFramePr>
            <a:graphicFrameLocks noGrp="1"/>
          </p:cNvGraphicFramePr>
          <p:nvPr/>
        </p:nvGraphicFramePr>
        <p:xfrm>
          <a:off x="1981202" y="1066802"/>
          <a:ext cx="4693638" cy="3537085"/>
        </p:xfrm>
        <a:graphic>
          <a:graphicData uri="http://schemas.openxmlformats.org/drawingml/2006/table">
            <a:tbl>
              <a:tblPr/>
              <a:tblGrid>
                <a:gridCol w="1001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5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4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2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434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Area</a:t>
                      </a: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lang="en-US" sz="105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  <a:sym typeface="Symbol" pitchFamily="18" charset="2"/>
                        </a:rPr>
                        <a:t>d</a:t>
                      </a:r>
                      <a:r>
                        <a:rPr lang="en-US" sz="105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p</a:t>
                      </a: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/p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[x10</a:t>
                      </a:r>
                      <a:r>
                        <a:rPr kumimoji="0" lang="en-US" sz="105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-3</a:t>
                      </a: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]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emit</a:t>
                      </a:r>
                      <a:r>
                        <a:rPr lang="en-US" sz="105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x</a:t>
                      </a:r>
                      <a:endParaRPr kumimoji="0" lang="en-US" sz="1050" b="0" i="0" u="none" strike="noStrike" cap="none" normalizeH="0" baseline="-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[nm]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emit</a:t>
                      </a:r>
                      <a:r>
                        <a:rPr lang="en-US" sz="105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y</a:t>
                      </a:r>
                      <a:endParaRPr kumimoji="0" lang="en-US" sz="1050" b="0" i="0" u="none" strike="noStrike" cap="none" normalizeH="0" baseline="-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[nm]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1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Chicane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5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Arc 1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5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Arc 2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0.53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26.8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26.6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5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Arc 3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0.36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18.6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5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Arc 4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14.5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13.8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5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Arc 5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0.22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11.2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5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Arc 6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0.19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9.5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5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Arc 7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0.17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8.9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8.35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5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Arc 8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0.16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8.36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7.38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25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Arc 9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0.16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8.4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6.8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41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MYAAT01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0.18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9.13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45000"/>
                        </a:spcBef>
                        <a:spcAft>
                          <a:spcPct val="3000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6.19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Transporting large e+ beams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7A8A532-19B7-54EC-2866-01002943FD8F}"/>
              </a:ext>
            </a:extLst>
          </p:cNvPr>
          <p:cNvCxnSpPr>
            <a:cxnSpLocks/>
            <a:endCxn id="8" idx="2"/>
          </p:cNvCxnSpPr>
          <p:nvPr/>
        </p:nvCxnSpPr>
        <p:spPr bwMode="auto">
          <a:xfrm flipH="1">
            <a:off x="4328022" y="3733800"/>
            <a:ext cx="2758579" cy="870086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ight Arrow 14">
            <a:extLst>
              <a:ext uri="{FF2B5EF4-FFF2-40B4-BE49-F238E27FC236}">
                <a16:creationId xmlns:a16="http://schemas.microsoft.com/office/drawing/2014/main" id="{09B0E66C-886E-FE15-9127-F29F34B29906}"/>
              </a:ext>
            </a:extLst>
          </p:cNvPr>
          <p:cNvSpPr/>
          <p:nvPr/>
        </p:nvSpPr>
        <p:spPr bwMode="auto">
          <a:xfrm rot="5400000">
            <a:off x="6675884" y="4042140"/>
            <a:ext cx="821431" cy="381000"/>
          </a:xfrm>
          <a:prstGeom prst="rightArrow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latin typeface="Times New Roman" pitchFamily="18" charset="0"/>
            </a:endParaRPr>
          </a:p>
        </p:txBody>
      </p:sp>
      <p:sp>
        <p:nvSpPr>
          <p:cNvPr id="11" name="Right Arrow 16">
            <a:extLst>
              <a:ext uri="{FF2B5EF4-FFF2-40B4-BE49-F238E27FC236}">
                <a16:creationId xmlns:a16="http://schemas.microsoft.com/office/drawing/2014/main" id="{9D5B3354-8994-F4F9-36E6-95D245B60957}"/>
              </a:ext>
            </a:extLst>
          </p:cNvPr>
          <p:cNvSpPr/>
          <p:nvPr/>
        </p:nvSpPr>
        <p:spPr bwMode="auto">
          <a:xfrm rot="5400000">
            <a:off x="6140117" y="2315357"/>
            <a:ext cx="1892966" cy="381000"/>
          </a:xfrm>
          <a:prstGeom prst="rightArrow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latin typeface="Times New Roman" pitchFamily="18" charset="0"/>
            </a:endParaRPr>
          </a:p>
        </p:txBody>
      </p:sp>
      <p:pic>
        <p:nvPicPr>
          <p:cNvPr id="15" name="Picture 6" descr="largeborequad-3d.png">
            <a:extLst>
              <a:ext uri="{FF2B5EF4-FFF2-40B4-BE49-F238E27FC236}">
                <a16:creationId xmlns:a16="http://schemas.microsoft.com/office/drawing/2014/main" id="{D8E0D3E7-2ACF-D94B-9FE9-7C45A1A34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920" y="5079054"/>
            <a:ext cx="2777943" cy="15526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D37EE9-B7C0-B91A-7DE6-95F0D5DE6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641" y="4712167"/>
            <a:ext cx="1874491" cy="15526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9851F7-A584-0830-9D01-1B48D68C6A0D}"/>
              </a:ext>
            </a:extLst>
          </p:cNvPr>
          <p:cNvSpPr txBox="1"/>
          <p:nvPr/>
        </p:nvSpPr>
        <p:spPr>
          <a:xfrm flipH="1">
            <a:off x="6674841" y="1185318"/>
            <a:ext cx="1239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damping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D9D3CA-4D47-85D5-81B4-0A83AC0C3FD6}"/>
              </a:ext>
            </a:extLst>
          </p:cNvPr>
          <p:cNvSpPr txBox="1"/>
          <p:nvPr/>
        </p:nvSpPr>
        <p:spPr>
          <a:xfrm flipH="1">
            <a:off x="6657327" y="3452340"/>
            <a:ext cx="1239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Sync rad.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3D6F63-8191-5DF3-C779-1D2D9D9E0ABE}"/>
              </a:ext>
            </a:extLst>
          </p:cNvPr>
          <p:cNvSpPr txBox="1"/>
          <p:nvPr/>
        </p:nvSpPr>
        <p:spPr>
          <a:xfrm>
            <a:off x="7746735" y="4087206"/>
            <a:ext cx="25505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Low dispersion optics in ARC1/ARC2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Design optics similar to low emittance rings (n-bend achromats) from LERF to CEBAF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Use larger bore quadrupoles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09E4B88-31A4-5CC4-7769-25816003DE22}"/>
              </a:ext>
            </a:extLst>
          </p:cNvPr>
          <p:cNvCxnSpPr>
            <a:cxnSpLocks/>
          </p:cNvCxnSpPr>
          <p:nvPr/>
        </p:nvCxnSpPr>
        <p:spPr>
          <a:xfrm flipH="1" flipV="1">
            <a:off x="8619060" y="3344616"/>
            <a:ext cx="169806" cy="692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63BD1C9-DEE8-D0D4-3BD4-CA9F79A9D739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6956131" y="4869917"/>
            <a:ext cx="775788" cy="618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Content Placeholder 6">
            <a:extLst>
              <a:ext uri="{FF2B5EF4-FFF2-40B4-BE49-F238E27FC236}">
                <a16:creationId xmlns:a16="http://schemas.microsoft.com/office/drawing/2014/main" id="{24743761-19F2-5A09-D111-8DD708FBB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361" y="1600132"/>
            <a:ext cx="3055775" cy="1754325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E8741EC-7B17-7F02-3E49-F36297D911DF}"/>
              </a:ext>
            </a:extLst>
          </p:cNvPr>
          <p:cNvCxnSpPr>
            <a:cxnSpLocks/>
          </p:cNvCxnSpPr>
          <p:nvPr/>
        </p:nvCxnSpPr>
        <p:spPr>
          <a:xfrm flipH="1">
            <a:off x="4627775" y="6264856"/>
            <a:ext cx="3269096" cy="231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336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2F2EA-E6DF-97AB-A656-6768803CC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Spin Transport Calculations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82D2251E-3DFE-F47C-3891-2DCA751E3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pPr>
              <a:spcAft>
                <a:spcPts val="600"/>
              </a:spcAft>
            </a:pPr>
            <a:fld id="{07E1C93C-5050-FC42-8F10-D22D4F119D13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455E7D-B37B-00EF-D1AF-DADE51E74501}"/>
              </a:ext>
            </a:extLst>
          </p:cNvPr>
          <p:cNvSpPr txBox="1"/>
          <p:nvPr/>
        </p:nvSpPr>
        <p:spPr>
          <a:xfrm>
            <a:off x="1862587" y="1165272"/>
            <a:ext cx="7493718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68680">
              <a:spcAft>
                <a:spcPts val="600"/>
              </a:spcAft>
            </a:pPr>
            <a:r>
              <a:rPr lang="en-US" sz="171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 ELEGANT and post-processing calculations, we propagate the spin using the </a:t>
            </a:r>
            <a:br>
              <a:rPr lang="en-US" sz="171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71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Thomas BMT equation: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7FA3EC-AAFE-E7D0-E80A-85D1D3D4BA55}"/>
              </a:ext>
            </a:extLst>
          </p:cNvPr>
          <p:cNvGrpSpPr/>
          <p:nvPr/>
        </p:nvGrpSpPr>
        <p:grpSpPr>
          <a:xfrm>
            <a:off x="3675967" y="1941917"/>
            <a:ext cx="4183658" cy="1555723"/>
            <a:chOff x="3675967" y="1698636"/>
            <a:chExt cx="4183658" cy="1555723"/>
          </a:xfrm>
        </p:grpSpPr>
        <p:pic>
          <p:nvPicPr>
            <p:cNvPr id="6" name="Content Placeholder 5">
              <a:extLst>
                <a:ext uri="{FF2B5EF4-FFF2-40B4-BE49-F238E27FC236}">
                  <a16:creationId xmlns:a16="http://schemas.microsoft.com/office/drawing/2014/main" id="{BE806A2D-229E-A820-DB2D-CC3F251C1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75967" y="2375606"/>
              <a:ext cx="3651708" cy="87875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B68D913-406E-07FE-F108-03FA8CE8A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2374" y="1698636"/>
              <a:ext cx="3527251" cy="61881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1846B73-47E9-78D2-41C6-AE1260D18C0C}"/>
              </a:ext>
            </a:extLst>
          </p:cNvPr>
          <p:cNvSpPr txBox="1"/>
          <p:nvPr/>
        </p:nvSpPr>
        <p:spPr>
          <a:xfrm>
            <a:off x="1890938" y="3941006"/>
            <a:ext cx="8410123" cy="1715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68680">
              <a:spcAft>
                <a:spcPts val="600"/>
              </a:spcAft>
            </a:pPr>
            <a:endParaRPr lang="en-US" sz="171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868680">
              <a:spcAft>
                <a:spcPts val="600"/>
              </a:spcAft>
            </a:pPr>
            <a:endParaRPr lang="en-US" sz="1710" dirty="0"/>
          </a:p>
          <a:p>
            <a:pPr defTabSz="868680">
              <a:spcAft>
                <a:spcPts val="600"/>
              </a:spcAft>
            </a:pPr>
            <a:r>
              <a:rPr lang="en-US" sz="171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implemented this analytically taking into account synchrotron radiation (Sands formulas)</a:t>
            </a:r>
          </a:p>
          <a:p>
            <a:pPr defTabSz="868680">
              <a:spcAft>
                <a:spcPts val="600"/>
              </a:spcAft>
            </a:pPr>
            <a:r>
              <a:rPr lang="en-US" sz="171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allows us to quickly forecast possible configurations for scheduling purposes.</a:t>
            </a:r>
          </a:p>
          <a:p>
            <a:pPr defTabSz="868680">
              <a:spcAft>
                <a:spcPts val="600"/>
              </a:spcAft>
            </a:pPr>
            <a:r>
              <a:rPr lang="en-US" sz="171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final choice is checked via tracking to get a more accurate estimate.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438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6425D-F878-054F-9048-3B08BEA3A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orient the spin?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CA52F-0FC4-2747-B7A5-E28DBDA1F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OPTION 1:   use a snake or a Universal spin rotator in the halls</a:t>
            </a:r>
          </a:p>
          <a:p>
            <a:pPr lvl="1"/>
            <a:r>
              <a:rPr lang="en-US" dirty="0"/>
              <a:t>A SIMPLE SOLENOID will not do, the required strength is too big. </a:t>
            </a:r>
          </a:p>
          <a:p>
            <a:pPr lvl="1"/>
            <a:endParaRPr lang="en-US" dirty="0"/>
          </a:p>
          <a:p>
            <a:r>
              <a:rPr lang="en-US" b="1" dirty="0"/>
              <a:t>OPTION 2: USE a universal spin rotator in the LERF proper, see </a:t>
            </a:r>
            <a:r>
              <a:rPr lang="en-US" b="1" dirty="0" err="1"/>
              <a:t>Fanglei’s</a:t>
            </a:r>
            <a:r>
              <a:rPr lang="en-US" b="1" dirty="0"/>
              <a:t> talk.</a:t>
            </a:r>
          </a:p>
          <a:p>
            <a:endParaRPr lang="en-US" dirty="0"/>
          </a:p>
          <a:p>
            <a:r>
              <a:rPr lang="en-US" dirty="0"/>
              <a:t>Note: We can not use a Wien filter anymore to orient e+ since they are created as a two-step process. We do use a Wien filter in LERF e+ injector to insure e- driver beam is at the proper orientation on the positron target.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945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95B42-9134-44C6-6F94-1DB84C77F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Transport Calculations (</a:t>
            </a:r>
            <a:r>
              <a:rPr lang="en-US" dirty="0" err="1"/>
              <a:t>cont</a:t>
            </a:r>
            <a:r>
              <a:rPr lang="en-US" dirty="0"/>
              <a:t>)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054AB9-8F10-C2DF-78BE-8542512265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For </a:t>
                </a:r>
                <a:r>
                  <a:rPr lang="en-US" dirty="0" err="1"/>
                  <a:t>Ce+BAF</a:t>
                </a:r>
                <a:r>
                  <a:rPr lang="en-US" dirty="0"/>
                  <a:t> , we need to add the bending from the LERF to SL and west arc line for a total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The range that the spin rotator can compensate for can be compared with what one needs to reach in order to produce a longitudinal beam in Hall A, B or C.</a:t>
                </a:r>
              </a:p>
              <a:p>
                <a:pPr marL="0" indent="0">
                  <a:buNone/>
                </a:pPr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054AB9-8F10-C2DF-78BE-8542512265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3A01CB-D8C7-5212-9402-0AC889E26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1C559-A56A-7865-B54C-A0F75848D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845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88AAE-A0F6-4C4F-92D0-0B5EB89D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MAXIMIZING POLARIZATION IN A SINGLE HALL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0D8820-C1F2-8843-B8A1-01CFA368D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6225" y="3000375"/>
            <a:ext cx="6477000" cy="1314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9DA034-6AAD-4645-A78C-02F04823B87C}"/>
              </a:ext>
            </a:extLst>
          </p:cNvPr>
          <p:cNvSpPr txBox="1"/>
          <p:nvPr/>
        </p:nvSpPr>
        <p:spPr>
          <a:xfrm>
            <a:off x="1342664" y="2188249"/>
            <a:ext cx="6762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Longitudinal spin precession from exit of injector to Experimental target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039AE1-6963-4C43-9DD7-32FD502D2BF6}"/>
                  </a:ext>
                </a:extLst>
              </p:cNvPr>
              <p:cNvSpPr txBox="1"/>
              <p:nvPr/>
            </p:nvSpPr>
            <p:spPr>
              <a:xfrm>
                <a:off x="1342664" y="4349213"/>
                <a:ext cx="929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039AE1-6963-4C43-9DD7-32FD502D2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64" y="4349213"/>
                <a:ext cx="929742" cy="276999"/>
              </a:xfrm>
              <a:prstGeom prst="rect">
                <a:avLst/>
              </a:prstGeom>
              <a:blipFill>
                <a:blip r:embed="rId3"/>
                <a:stretch>
                  <a:fillRect l="-405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048F88C-F9CC-464C-91DC-9D8E34310132}"/>
              </a:ext>
            </a:extLst>
          </p:cNvPr>
          <p:cNvSpPr txBox="1"/>
          <p:nvPr/>
        </p:nvSpPr>
        <p:spPr>
          <a:xfrm>
            <a:off x="2272406" y="4345948"/>
            <a:ext cx="5652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Amount of rotation on west, east arcs and experimental hall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244B96-F53D-8E43-893D-33D680580E50}"/>
              </a:ext>
            </a:extLst>
          </p:cNvPr>
          <p:cNvSpPr txBox="1"/>
          <p:nvPr/>
        </p:nvSpPr>
        <p:spPr>
          <a:xfrm>
            <a:off x="1342664" y="4977114"/>
            <a:ext cx="6187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rotator adjusted to produce integer number of spin rotation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F2E1A4-9E4A-64D6-9001-56974236B3B9}"/>
              </a:ext>
            </a:extLst>
          </p:cNvPr>
          <p:cNvSpPr txBox="1"/>
          <p:nvPr/>
        </p:nvSpPr>
        <p:spPr>
          <a:xfrm>
            <a:off x="5408314" y="2873164"/>
            <a:ext cx="3606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+2</a:t>
            </a:r>
            <a:r>
              <a:rPr lang="el-GR" dirty="0"/>
              <a:t>π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EAFBE75-9223-CE62-C668-820FABDE4850}"/>
              </a:ext>
            </a:extLst>
          </p:cNvPr>
          <p:cNvSpPr/>
          <p:nvPr/>
        </p:nvSpPr>
        <p:spPr>
          <a:xfrm>
            <a:off x="5327009" y="2873164"/>
            <a:ext cx="570452" cy="27699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60E5E6F-967E-728F-F60A-42C1C1349206}"/>
              </a:ext>
            </a:extLst>
          </p:cNvPr>
          <p:cNvCxnSpPr>
            <a:stCxn id="5" idx="3"/>
          </p:cNvCxnSpPr>
          <p:nvPr/>
        </p:nvCxnSpPr>
        <p:spPr>
          <a:xfrm flipH="1">
            <a:off x="5066950" y="3109597"/>
            <a:ext cx="343600" cy="229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C9682EC-B2DB-D8E3-3228-6CF6F9B57E83}"/>
              </a:ext>
            </a:extLst>
          </p:cNvPr>
          <p:cNvSpPr txBox="1"/>
          <p:nvPr/>
        </p:nvSpPr>
        <p:spPr>
          <a:xfrm>
            <a:off x="5857802" y="2798321"/>
            <a:ext cx="309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Due to LERF-&gt;CEBAF transport</a:t>
            </a:r>
          </a:p>
        </p:txBody>
      </p:sp>
    </p:spTree>
    <p:extLst>
      <p:ext uri="{BB962C8B-B14F-4D97-AF65-F5344CB8AC3E}">
        <p14:creationId xmlns:p14="http://schemas.microsoft.com/office/powerpoint/2010/main" val="1791121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 Template.pptx" id="{2FE0D44E-A88D-4948-AD9D-B59897A2161D}" vid="{8AF997E8-A2B6-4451-B787-5A34C5509B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20407EBAA4744DB3E22E2D5259322A" ma:contentTypeVersion="9" ma:contentTypeDescription="Create a new document." ma:contentTypeScope="" ma:versionID="69908035f3bd213c142e077da7988aba">
  <xsd:schema xmlns:xsd="http://www.w3.org/2001/XMLSchema" xmlns:xs="http://www.w3.org/2001/XMLSchema" xmlns:p="http://schemas.microsoft.com/office/2006/metadata/properties" xmlns:ns2="8d24de50-05d1-4ead-956f-39ed5306b4ae" xmlns:ns3="b3d45c07-3350-48b8-8699-306b33596a2c" targetNamespace="http://schemas.microsoft.com/office/2006/metadata/properties" ma:root="true" ma:fieldsID="b5af0011b505010a6ff2ece94b85d538" ns2:_="" ns3:_="">
    <xsd:import namespace="8d24de50-05d1-4ead-956f-39ed5306b4ae"/>
    <xsd:import namespace="b3d45c07-3350-48b8-8699-306b33596a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24de50-05d1-4ead-956f-39ed5306b4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45c07-3350-48b8-8699-306b33596a2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9A00BE-2254-443E-8330-4B6A28640F2D}">
  <ds:schemaRefs>
    <ds:schemaRef ds:uri="8d24de50-05d1-4ead-956f-39ed5306b4ae"/>
    <ds:schemaRef ds:uri="b3d45c07-3350-48b8-8699-306b33596a2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651BA44-A179-4D4E-B85F-D345665B00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20612D-262D-49D5-9E0E-08A465B52C96}">
  <ds:schemaRefs>
    <ds:schemaRef ds:uri="8d24de50-05d1-4ead-956f-39ed5306b4ae"/>
    <ds:schemaRef ds:uri="b3d45c07-3350-48b8-8699-306b33596a2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Wide Template</Template>
  <TotalTime>2839</TotalTime>
  <Words>1216</Words>
  <Application>Microsoft Office PowerPoint</Application>
  <PresentationFormat>Widescreen</PresentationFormat>
  <Paragraphs>370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SPIN TRANSPORT in Ce+BAF</vt:lpstr>
      <vt:lpstr>Turning the LERF into a Positron Injector Facility</vt:lpstr>
      <vt:lpstr>Layout under study</vt:lpstr>
      <vt:lpstr>Exploit electron spin polarization to produce polarized positrons</vt:lpstr>
      <vt:lpstr>Transporting large e+ beams</vt:lpstr>
      <vt:lpstr>Spin Transport Calculations</vt:lpstr>
      <vt:lpstr>How do we orient the spin?</vt:lpstr>
      <vt:lpstr>Spin Transport Calculations (cont) </vt:lpstr>
      <vt:lpstr>MAXIMIZING POLARIZATION IN A SINGLE HALL</vt:lpstr>
      <vt:lpstr>Range of  spin rotation required</vt:lpstr>
      <vt:lpstr>OPTIMIZING POLARIZATION IN TWO HALLS</vt:lpstr>
      <vt:lpstr>EFFECT OF SYNCHROTRON RADIATION</vt:lpstr>
      <vt:lpstr>Spin broadening with energy spread, estimate for 1st pass with zgoubi</vt:lpstr>
      <vt:lpstr>Conclusion,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POLARIZATION IN MULTIGEV RLAS</dc:title>
  <dc:creator>Yves Roblin</dc:creator>
  <cp:lastModifiedBy>Yves Roblin</cp:lastModifiedBy>
  <cp:revision>2</cp:revision>
  <dcterms:created xsi:type="dcterms:W3CDTF">2024-01-28T22:40:28Z</dcterms:created>
  <dcterms:modified xsi:type="dcterms:W3CDTF">2024-01-31T13:23:06Z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0x010100E520407EBAA4744DB3E22E2D5259322A</vt:lpwstr>
  </property>
</Properties>
</file>