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6" r:id="rId5"/>
    <p:sldId id="281" r:id="rId6"/>
    <p:sldId id="283" r:id="rId7"/>
    <p:sldId id="277" r:id="rId8"/>
    <p:sldId id="295" r:id="rId9"/>
    <p:sldId id="265" r:id="rId10"/>
    <p:sldId id="266" r:id="rId11"/>
    <p:sldId id="267" r:id="rId12"/>
    <p:sldId id="268" r:id="rId13"/>
    <p:sldId id="269" r:id="rId14"/>
    <p:sldId id="271" r:id="rId15"/>
    <p:sldId id="292" r:id="rId16"/>
    <p:sldId id="286" r:id="rId17"/>
    <p:sldId id="278" r:id="rId18"/>
    <p:sldId id="279" r:id="rId19"/>
    <p:sldId id="285" r:id="rId20"/>
    <p:sldId id="260" r:id="rId21"/>
    <p:sldId id="291" r:id="rId22"/>
    <p:sldId id="257" r:id="rId23"/>
    <p:sldId id="289" r:id="rId24"/>
    <p:sldId id="290" r:id="rId25"/>
    <p:sldId id="262" r:id="rId2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7D9"/>
    <a:srgbClr val="0000FF"/>
    <a:srgbClr val="FF9933"/>
    <a:srgbClr val="75767A"/>
    <a:srgbClr val="3424A8"/>
    <a:srgbClr val="D25350"/>
    <a:srgbClr val="9A9B9D"/>
    <a:srgbClr val="AEB0AF"/>
    <a:srgbClr val="CEC7C1"/>
    <a:srgbClr val="8C8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62" autoAdjust="0"/>
    <p:restoredTop sz="95161" autoAdjust="0"/>
  </p:normalViewPr>
  <p:slideViewPr>
    <p:cSldViewPr snapToGrid="0" showGuides="1">
      <p:cViewPr varScale="1">
        <p:scale>
          <a:sx n="105" d="100"/>
          <a:sy n="105" d="100"/>
        </p:scale>
        <p:origin x="192" y="5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1/31/24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1/31/24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5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0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3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8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8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45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6808D-80CE-3922-18BF-FEF4CEC66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6F207-49D0-0783-457D-4E13159BB9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878714-B0D6-1AA9-2EDC-081D4E778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4AFB7-ACE0-8DFD-CB54-D90AA5876E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0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130300"/>
            <a:ext cx="11430000" cy="4571213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9194801" y="6467414"/>
            <a:ext cx="2781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F. Lin, 01/31/2024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561095" y="6379911"/>
            <a:ext cx="2309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baseline="0" dirty="0" err="1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PyORBIT</a:t>
            </a:r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Solver Package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2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2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6.png"/><Relationship Id="rId5" Type="http://schemas.openxmlformats.org/officeDocument/2006/relationships/image" Target="../media/image100.png"/><Relationship Id="rId10" Type="http://schemas.openxmlformats.org/officeDocument/2006/relationships/image" Target="../media/image150.png"/><Relationship Id="rId9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3"/>
            <a:ext cx="9803835" cy="535531"/>
          </a:xfrm>
        </p:spPr>
        <p:txBody>
          <a:bodyPr/>
          <a:lstStyle/>
          <a:p>
            <a:r>
              <a:rPr lang="en-US" b="1" dirty="0"/>
              <a:t>A Possible Spin Rotator for </a:t>
            </a:r>
            <a:r>
              <a:rPr lang="en-US" b="1" dirty="0" err="1"/>
              <a:t>Ce</a:t>
            </a:r>
            <a:r>
              <a:rPr lang="en-US" b="1" baseline="30000" dirty="0" err="1"/>
              <a:t>+</a:t>
            </a:r>
            <a:r>
              <a:rPr lang="en-US" b="1" dirty="0" err="1"/>
              <a:t>BAF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0" y="2768600"/>
            <a:ext cx="7388420" cy="2316356"/>
          </a:xfrm>
        </p:spPr>
        <p:txBody>
          <a:bodyPr/>
          <a:lstStyle/>
          <a:p>
            <a:r>
              <a:rPr lang="en-US" dirty="0" err="1"/>
              <a:t>Fanglei</a:t>
            </a:r>
            <a:r>
              <a:rPr lang="en-US" dirty="0"/>
              <a:t> Lin</a:t>
            </a:r>
          </a:p>
          <a:p>
            <a:endParaRPr lang="en-US" dirty="0"/>
          </a:p>
          <a:p>
            <a:r>
              <a:rPr lang="en-US" dirty="0" err="1"/>
              <a:t>Jlab</a:t>
            </a:r>
            <a:r>
              <a:rPr lang="en-US" dirty="0"/>
              <a:t> Positron Working Group Meeting</a:t>
            </a:r>
          </a:p>
          <a:p>
            <a:endParaRPr lang="en-US" dirty="0"/>
          </a:p>
          <a:p>
            <a:r>
              <a:rPr lang="en-US" dirty="0"/>
              <a:t>2024.01.31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53F97-468F-222E-B831-B7D4D1FF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B5918-1F70-9C25-6F30-2E3EF77EC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90" r="4785"/>
          <a:stretch/>
        </p:blipFill>
        <p:spPr>
          <a:xfrm>
            <a:off x="8112787" y="1251533"/>
            <a:ext cx="3478493" cy="1397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B798891-7BFA-879F-98C2-D077EBF528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054" y="1130301"/>
                <a:ext cx="8568623" cy="2460797"/>
              </a:xfrm>
            </p:spPr>
            <p:txBody>
              <a:bodyPr/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Spin rotation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from 1</a:t>
                </a:r>
                <a:r>
                  <a:rPr lang="en-US" baseline="30000" dirty="0"/>
                  <a:t>st</a:t>
                </a:r>
                <a:r>
                  <a:rPr lang="en-US" dirty="0"/>
                  <a:t> dipole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𝛾𝜃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𝒅𝒊𝒑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0.279133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𝟔𝟒𝟓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at 123 MeV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Spin rotation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from 1</a:t>
                </a:r>
                <a:r>
                  <a:rPr lang="en-US" sz="2800" baseline="30000" dirty="0"/>
                  <a:t>st</a:t>
                </a:r>
                <a:r>
                  <a:rPr lang="en-US" sz="2800" dirty="0"/>
                  <a:t> solenoid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𝒔𝒐𝒍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𝒅𝒍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𝟔𝟒𝟑𝟕𝟐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r>
                  <a:rPr lang="en-US" sz="2000" dirty="0"/>
                  <a:t> at 123 MeV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B798891-7BFA-879F-98C2-D077EBF528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054" y="1130301"/>
                <a:ext cx="8568623" cy="2460797"/>
              </a:xfrm>
              <a:blipFill>
                <a:blip r:embed="rId4"/>
                <a:stretch>
                  <a:fillRect l="-1185" t="-4103" b="-2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7BD516B3-606D-B5C6-FF52-68E57B4C16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0945170"/>
                  </p:ext>
                </p:extLst>
              </p:nvPr>
            </p:nvGraphicFramePr>
            <p:xfrm>
              <a:off x="692379" y="3737920"/>
              <a:ext cx="8935656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3181">
                      <a:extLst>
                        <a:ext uri="{9D8B030D-6E8A-4147-A177-3AD203B41FA5}">
                          <a16:colId xmlns:a16="http://schemas.microsoft.com/office/drawing/2014/main" val="3457721667"/>
                        </a:ext>
                      </a:extLst>
                    </a:gridCol>
                    <a:gridCol w="1530926">
                      <a:extLst>
                        <a:ext uri="{9D8B030D-6E8A-4147-A177-3AD203B41FA5}">
                          <a16:colId xmlns:a16="http://schemas.microsoft.com/office/drawing/2014/main" val="2304226206"/>
                        </a:ext>
                      </a:extLst>
                    </a:gridCol>
                    <a:gridCol w="1665767">
                      <a:extLst>
                        <a:ext uri="{9D8B030D-6E8A-4147-A177-3AD203B41FA5}">
                          <a16:colId xmlns:a16="http://schemas.microsoft.com/office/drawing/2014/main" val="3909548818"/>
                        </a:ext>
                      </a:extLst>
                    </a:gridCol>
                    <a:gridCol w="1701478">
                      <a:extLst>
                        <a:ext uri="{9D8B030D-6E8A-4147-A177-3AD203B41FA5}">
                          <a16:colId xmlns:a16="http://schemas.microsoft.com/office/drawing/2014/main" val="953979223"/>
                        </a:ext>
                      </a:extLst>
                    </a:gridCol>
                    <a:gridCol w="1215342">
                      <a:extLst>
                        <a:ext uri="{9D8B030D-6E8A-4147-A177-3AD203B41FA5}">
                          <a16:colId xmlns:a16="http://schemas.microsoft.com/office/drawing/2014/main" val="2057939299"/>
                        </a:ext>
                      </a:extLst>
                    </a:gridCol>
                    <a:gridCol w="1388962">
                      <a:extLst>
                        <a:ext uri="{9D8B030D-6E8A-4147-A177-3AD203B41FA5}">
                          <a16:colId xmlns:a16="http://schemas.microsoft.com/office/drawing/2014/main" val="6667502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/>
                            <a:t> </a:t>
                          </a:r>
                          <a:r>
                            <a:rPr lang="en-US" sz="1200" b="0" dirty="0"/>
                            <a:t>(spin rotation)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1200" b="0" dirty="0"/>
                            <a:t>(dipole bending)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1200" b="0" dirty="0"/>
                            <a:t>(spin rotation)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acc>
                                  <m:accPr>
                                    <m:chr m:val="̂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4631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Solenoid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90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64199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Dipole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1.4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5.6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5302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2.8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11.2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281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45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12.6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50.3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21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80.6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22.5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90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3052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7BD516B3-606D-B5C6-FF52-68E57B4C16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0945170"/>
                  </p:ext>
                </p:extLst>
              </p:nvPr>
            </p:nvGraphicFramePr>
            <p:xfrm>
              <a:off x="692379" y="3737920"/>
              <a:ext cx="8935656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3181">
                      <a:extLst>
                        <a:ext uri="{9D8B030D-6E8A-4147-A177-3AD203B41FA5}">
                          <a16:colId xmlns:a16="http://schemas.microsoft.com/office/drawing/2014/main" val="3457721667"/>
                        </a:ext>
                      </a:extLst>
                    </a:gridCol>
                    <a:gridCol w="1530926">
                      <a:extLst>
                        <a:ext uri="{9D8B030D-6E8A-4147-A177-3AD203B41FA5}">
                          <a16:colId xmlns:a16="http://schemas.microsoft.com/office/drawing/2014/main" val="2304226206"/>
                        </a:ext>
                      </a:extLst>
                    </a:gridCol>
                    <a:gridCol w="1665767">
                      <a:extLst>
                        <a:ext uri="{9D8B030D-6E8A-4147-A177-3AD203B41FA5}">
                          <a16:colId xmlns:a16="http://schemas.microsoft.com/office/drawing/2014/main" val="3909548818"/>
                        </a:ext>
                      </a:extLst>
                    </a:gridCol>
                    <a:gridCol w="1701478">
                      <a:extLst>
                        <a:ext uri="{9D8B030D-6E8A-4147-A177-3AD203B41FA5}">
                          <a16:colId xmlns:a16="http://schemas.microsoft.com/office/drawing/2014/main" val="953979223"/>
                        </a:ext>
                      </a:extLst>
                    </a:gridCol>
                    <a:gridCol w="1215342">
                      <a:extLst>
                        <a:ext uri="{9D8B030D-6E8A-4147-A177-3AD203B41FA5}">
                          <a16:colId xmlns:a16="http://schemas.microsoft.com/office/drawing/2014/main" val="2057939299"/>
                        </a:ext>
                      </a:extLst>
                    </a:gridCol>
                    <a:gridCol w="1388962">
                      <a:extLst>
                        <a:ext uri="{9D8B030D-6E8A-4147-A177-3AD203B41FA5}">
                          <a16:colId xmlns:a16="http://schemas.microsoft.com/office/drawing/2014/main" val="6667502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4215" t="-3448" r="-390909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9389" t="-3448" r="-261069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1111" t="-3448" r="-153333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27368" t="-3448" r="-117895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41818" t="-3448" r="-1818" b="-5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4631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Solenoid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90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64199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Dipole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1.4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5.6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5302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2.8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11.2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281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45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12.6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50.3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21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80.6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22.5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90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3052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E3C9CDE6-6B5D-BD27-CC95-08BF14A30773}"/>
              </a:ext>
            </a:extLst>
          </p:cNvPr>
          <p:cNvSpPr/>
          <p:nvPr/>
        </p:nvSpPr>
        <p:spPr>
          <a:xfrm>
            <a:off x="9748584" y="4683018"/>
            <a:ext cx="206901" cy="1217066"/>
          </a:xfrm>
          <a:prstGeom prst="rightBrace">
            <a:avLst>
              <a:gd name="adj1" fmla="val 29175"/>
              <a:gd name="adj2" fmla="val 50000"/>
            </a:avLst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957136-04BD-7295-1CBB-194FB3AFC01C}"/>
              </a:ext>
            </a:extLst>
          </p:cNvPr>
          <p:cNvSpPr txBox="1"/>
          <p:nvPr/>
        </p:nvSpPr>
        <p:spPr>
          <a:xfrm>
            <a:off x="9955485" y="5120735"/>
            <a:ext cx="215339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Orbit is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NOT</a:t>
            </a:r>
            <a:r>
              <a:rPr lang="en-US" dirty="0">
                <a:latin typeface="+mn-lt"/>
              </a:rPr>
              <a:t> fixed</a:t>
            </a:r>
          </a:p>
        </p:txBody>
      </p:sp>
    </p:spTree>
    <p:extLst>
      <p:ext uri="{BB962C8B-B14F-4D97-AF65-F5344CB8AC3E}">
        <p14:creationId xmlns:p14="http://schemas.microsoft.com/office/powerpoint/2010/main" val="258294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6D5D6-3436-5227-86A1-76E81623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DE27EF-3673-4055-79E0-3AA6BC66B5C4}"/>
              </a:ext>
            </a:extLst>
          </p:cNvPr>
          <p:cNvGrpSpPr/>
          <p:nvPr/>
        </p:nvGrpSpPr>
        <p:grpSpPr>
          <a:xfrm>
            <a:off x="1100449" y="2055389"/>
            <a:ext cx="8338641" cy="3509991"/>
            <a:chOff x="1763486" y="1961169"/>
            <a:chExt cx="8338641" cy="350999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9B09914-189E-82C0-B2CE-CB36EE94A6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990" r="4785"/>
            <a:stretch/>
          </p:blipFill>
          <p:spPr>
            <a:xfrm>
              <a:off x="1900023" y="1998089"/>
              <a:ext cx="8202104" cy="3294053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CCE3BE-48E9-E2F3-CBE6-C9B5A1A6981A}"/>
                </a:ext>
              </a:extLst>
            </p:cNvPr>
            <p:cNvSpPr/>
            <p:nvPr/>
          </p:nvSpPr>
          <p:spPr>
            <a:xfrm>
              <a:off x="1763486" y="3265714"/>
              <a:ext cx="1149531" cy="7053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6EA8265-B8AB-3D1C-DA6C-B21C4A44A014}"/>
                </a:ext>
              </a:extLst>
            </p:cNvPr>
            <p:cNvSpPr/>
            <p:nvPr/>
          </p:nvSpPr>
          <p:spPr>
            <a:xfrm>
              <a:off x="3420836" y="2579369"/>
              <a:ext cx="1149531" cy="7053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BD111C-C30A-5A48-8DE7-6C4A89792DA8}"/>
                </a:ext>
              </a:extLst>
            </p:cNvPr>
            <p:cNvSpPr/>
            <p:nvPr/>
          </p:nvSpPr>
          <p:spPr>
            <a:xfrm>
              <a:off x="5426309" y="1961169"/>
              <a:ext cx="1149531" cy="7053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80E790-122A-DCAD-4531-F678AE726719}"/>
                </a:ext>
              </a:extLst>
            </p:cNvPr>
            <p:cNvSpPr/>
            <p:nvPr/>
          </p:nvSpPr>
          <p:spPr>
            <a:xfrm>
              <a:off x="3420835" y="4765765"/>
              <a:ext cx="1149531" cy="7053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AC9CE14-14A8-2F02-AA66-D0484F0E0A9B}"/>
                </a:ext>
              </a:extLst>
            </p:cNvPr>
            <p:cNvSpPr/>
            <p:nvPr/>
          </p:nvSpPr>
          <p:spPr>
            <a:xfrm>
              <a:off x="7459435" y="4765765"/>
              <a:ext cx="1149531" cy="7053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34034E-CFC4-E426-3F04-778C69DB0E22}"/>
                </a:ext>
              </a:extLst>
            </p:cNvPr>
            <p:cNvSpPr/>
            <p:nvPr/>
          </p:nvSpPr>
          <p:spPr>
            <a:xfrm rot="1174121">
              <a:off x="7189452" y="2654779"/>
              <a:ext cx="1149531" cy="7053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45D6A0-89FD-F1C1-B382-303529A7F5BE}"/>
                </a:ext>
              </a:extLst>
            </p:cNvPr>
            <p:cNvSpPr/>
            <p:nvPr/>
          </p:nvSpPr>
          <p:spPr>
            <a:xfrm>
              <a:off x="5388209" y="1980219"/>
              <a:ext cx="1149531" cy="7053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CF99C8-E624-814E-E24A-EECB580388DC}"/>
                  </a:ext>
                </a:extLst>
              </p:cNvPr>
              <p:cNvSpPr txBox="1"/>
              <p:nvPr/>
            </p:nvSpPr>
            <p:spPr>
              <a:xfrm>
                <a:off x="2120347" y="4803024"/>
                <a:ext cx="1982833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CF99C8-E624-814E-E24A-EECB58038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347" y="4803024"/>
                <a:ext cx="198283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ADBF9C5-01D8-5B4A-DDF9-B15B574A4AC1}"/>
                  </a:ext>
                </a:extLst>
              </p:cNvPr>
              <p:cNvSpPr txBox="1"/>
              <p:nvPr/>
            </p:nvSpPr>
            <p:spPr>
              <a:xfrm>
                <a:off x="4382754" y="2137172"/>
                <a:ext cx="1921688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ADBF9C5-01D8-5B4A-DDF9-B15B574A4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754" y="2137172"/>
                <a:ext cx="192168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1C9868-98CB-4B4E-B67F-61A64A937F12}"/>
                  </a:ext>
                </a:extLst>
              </p:cNvPr>
              <p:cNvSpPr txBox="1"/>
              <p:nvPr/>
            </p:nvSpPr>
            <p:spPr>
              <a:xfrm>
                <a:off x="6796398" y="4821043"/>
                <a:ext cx="1982833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1C9868-98CB-4B4E-B67F-61A64A937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398" y="4821043"/>
                <a:ext cx="198283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CAACEAE-013D-7B60-D014-4A78419D87BB}"/>
                  </a:ext>
                </a:extLst>
              </p:cNvPr>
              <p:cNvSpPr txBox="1"/>
              <p:nvPr/>
            </p:nvSpPr>
            <p:spPr>
              <a:xfrm>
                <a:off x="2204890" y="5227759"/>
                <a:ext cx="1982833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CAACEAE-013D-7B60-D014-4A78419D8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890" y="5227759"/>
                <a:ext cx="198283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5E99997-DB0A-758C-26E7-916BF03A9EF2}"/>
                  </a:ext>
                </a:extLst>
              </p:cNvPr>
              <p:cNvSpPr txBox="1"/>
              <p:nvPr/>
            </p:nvSpPr>
            <p:spPr>
              <a:xfrm>
                <a:off x="6866517" y="5326244"/>
                <a:ext cx="1982833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5E99997-DB0A-758C-26E7-916BF03A9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517" y="5326244"/>
                <a:ext cx="198283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B4EF544-EF4E-24FC-925C-E3DE1237ECB1}"/>
                  </a:ext>
                </a:extLst>
              </p:cNvPr>
              <p:cNvSpPr txBox="1"/>
              <p:nvPr/>
            </p:nvSpPr>
            <p:spPr>
              <a:xfrm>
                <a:off x="4365219" y="1690772"/>
                <a:ext cx="1921688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B4EF544-EF4E-24FC-925C-E3DE1237E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19" y="1690772"/>
                <a:ext cx="192168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730304-0D2B-E1F8-56F2-08D3D437E170}"/>
                  </a:ext>
                </a:extLst>
              </p:cNvPr>
              <p:cNvSpPr txBox="1"/>
              <p:nvPr/>
            </p:nvSpPr>
            <p:spPr>
              <a:xfrm>
                <a:off x="2204889" y="5684914"/>
                <a:ext cx="1982833" cy="5232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−45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730304-0D2B-E1F8-56F2-08D3D437E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889" y="5684914"/>
                <a:ext cx="198283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5A1B4DC-5BD8-18DB-C5E0-9229471C6C68}"/>
                  </a:ext>
                </a:extLst>
              </p:cNvPr>
              <p:cNvSpPr txBox="1"/>
              <p:nvPr/>
            </p:nvSpPr>
            <p:spPr>
              <a:xfrm>
                <a:off x="6857491" y="5740396"/>
                <a:ext cx="1982833" cy="5232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−45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5A1B4DC-5BD8-18DB-C5E0-9229471C6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491" y="5740396"/>
                <a:ext cx="198283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8F32E80-D011-BC74-3530-6999586E588B}"/>
                  </a:ext>
                </a:extLst>
              </p:cNvPr>
              <p:cNvSpPr txBox="1"/>
              <p:nvPr/>
            </p:nvSpPr>
            <p:spPr>
              <a:xfrm>
                <a:off x="4365219" y="1228850"/>
                <a:ext cx="1921688" cy="5232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8F32E80-D011-BC74-3530-6999586E5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19" y="1228850"/>
                <a:ext cx="192168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FDF5A5F-975F-F17D-016A-7B725D38B620}"/>
                  </a:ext>
                </a:extLst>
              </p:cNvPr>
              <p:cNvSpPr txBox="1"/>
              <p:nvPr/>
            </p:nvSpPr>
            <p:spPr>
              <a:xfrm>
                <a:off x="2306051" y="6140018"/>
                <a:ext cx="1982833" cy="52322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−80.6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FDF5A5F-975F-F17D-016A-7B725D38B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051" y="6140018"/>
                <a:ext cx="1982833" cy="523220"/>
              </a:xfrm>
              <a:prstGeom prst="rect">
                <a:avLst/>
              </a:prstGeom>
              <a:blipFill>
                <a:blip r:embed="rId12"/>
                <a:stretch>
                  <a:fillRect l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A7712E2-B87A-AF42-EF84-36C1E22D147B}"/>
                  </a:ext>
                </a:extLst>
              </p:cNvPr>
              <p:cNvSpPr txBox="1"/>
              <p:nvPr/>
            </p:nvSpPr>
            <p:spPr>
              <a:xfrm>
                <a:off x="6980747" y="6172161"/>
                <a:ext cx="1982833" cy="52322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−80.6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A7712E2-B87A-AF42-EF84-36C1E22D1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747" y="6172161"/>
                <a:ext cx="1982833" cy="523220"/>
              </a:xfrm>
              <a:prstGeom prst="rect">
                <a:avLst/>
              </a:prstGeom>
              <a:blipFill>
                <a:blip r:embed="rId13"/>
                <a:stretch>
                  <a:fillRect l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2ECE8F-0799-496F-83BA-04B43AE66A4B}"/>
                  </a:ext>
                </a:extLst>
              </p:cNvPr>
              <p:cNvSpPr txBox="1"/>
              <p:nvPr/>
            </p:nvSpPr>
            <p:spPr>
              <a:xfrm>
                <a:off x="4454744" y="709328"/>
                <a:ext cx="2225275" cy="52322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161.2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2ECE8F-0799-496F-83BA-04B43AE66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744" y="709328"/>
                <a:ext cx="222527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D6D0EAD-A13F-49E3-618E-56A17F6312D4}"/>
              </a:ext>
            </a:extLst>
          </p:cNvPr>
          <p:cNvCxnSpPr/>
          <p:nvPr/>
        </p:nvCxnSpPr>
        <p:spPr>
          <a:xfrm>
            <a:off x="2120347" y="5064634"/>
            <a:ext cx="0" cy="1347872"/>
          </a:xfrm>
          <a:prstGeom prst="straightConnector1">
            <a:avLst/>
          </a:prstGeom>
          <a:ln w="38100">
            <a:solidFill>
              <a:schemeClr val="tx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7D9618C-A9F5-C2DB-DC85-C921EB3BD90E}"/>
              </a:ext>
            </a:extLst>
          </p:cNvPr>
          <p:cNvCxnSpPr/>
          <p:nvPr/>
        </p:nvCxnSpPr>
        <p:spPr>
          <a:xfrm>
            <a:off x="6836226" y="5064634"/>
            <a:ext cx="0" cy="1347872"/>
          </a:xfrm>
          <a:prstGeom prst="straightConnector1">
            <a:avLst/>
          </a:prstGeom>
          <a:ln w="38100">
            <a:solidFill>
              <a:schemeClr val="tx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E594B84-8234-6E8D-C101-F5C59F7CEC12}"/>
              </a:ext>
            </a:extLst>
          </p:cNvPr>
          <p:cNvCxnSpPr>
            <a:cxnSpLocks/>
          </p:cNvCxnSpPr>
          <p:nvPr/>
        </p:nvCxnSpPr>
        <p:spPr>
          <a:xfrm flipV="1">
            <a:off x="4331414" y="842760"/>
            <a:ext cx="0" cy="1844856"/>
          </a:xfrm>
          <a:prstGeom prst="straightConnector1">
            <a:avLst/>
          </a:prstGeom>
          <a:ln w="38100">
            <a:solidFill>
              <a:schemeClr val="tx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11">
                <a:extLst>
                  <a:ext uri="{FF2B5EF4-FFF2-40B4-BE49-F238E27FC236}">
                    <a16:creationId xmlns:a16="http://schemas.microsoft.com/office/drawing/2014/main" id="{03547EFE-A2A0-A4EA-9144-AAC7054B0C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1417390"/>
                  </p:ext>
                </p:extLst>
              </p:nvPr>
            </p:nvGraphicFramePr>
            <p:xfrm>
              <a:off x="6865567" y="1267170"/>
              <a:ext cx="5302187" cy="206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5210">
                      <a:extLst>
                        <a:ext uri="{9D8B030D-6E8A-4147-A177-3AD203B41FA5}">
                          <a16:colId xmlns:a16="http://schemas.microsoft.com/office/drawing/2014/main" val="3457721667"/>
                        </a:ext>
                      </a:extLst>
                    </a:gridCol>
                    <a:gridCol w="744583">
                      <a:extLst>
                        <a:ext uri="{9D8B030D-6E8A-4147-A177-3AD203B41FA5}">
                          <a16:colId xmlns:a16="http://schemas.microsoft.com/office/drawing/2014/main" val="3909548818"/>
                        </a:ext>
                      </a:extLst>
                    </a:gridCol>
                    <a:gridCol w="966651">
                      <a:extLst>
                        <a:ext uri="{9D8B030D-6E8A-4147-A177-3AD203B41FA5}">
                          <a16:colId xmlns:a16="http://schemas.microsoft.com/office/drawing/2014/main" val="4098261320"/>
                        </a:ext>
                      </a:extLst>
                    </a:gridCol>
                    <a:gridCol w="1062178">
                      <a:extLst>
                        <a:ext uri="{9D8B030D-6E8A-4147-A177-3AD203B41FA5}">
                          <a16:colId xmlns:a16="http://schemas.microsoft.com/office/drawing/2014/main" val="953979223"/>
                        </a:ext>
                      </a:extLst>
                    </a:gridCol>
                    <a:gridCol w="1543565">
                      <a:extLst>
                        <a:ext uri="{9D8B030D-6E8A-4147-A177-3AD203B41FA5}">
                          <a16:colId xmlns:a16="http://schemas.microsoft.com/office/drawing/2014/main" val="20579392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BL (</a:t>
                          </a:r>
                          <a:r>
                            <a:rPr lang="en-US" sz="1600" b="0" dirty="0" err="1"/>
                            <a:t>T.m</a:t>
                          </a:r>
                          <a:r>
                            <a:rPr lang="en-US" sz="1600" b="0" dirty="0"/>
                            <a:t>) for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1200" b="0" dirty="0"/>
                            <a:t>(spin rot.</a:t>
                          </a:r>
                          <a:r>
                            <a:rPr lang="en-US" sz="1200" b="0" baseline="0" dirty="0"/>
                            <a:t> </a:t>
                          </a:r>
                          <a:r>
                            <a:rPr lang="en-US" sz="1200" b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200" b="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800" b="0" dirty="0"/>
                            <a:t> </a:t>
                          </a:r>
                          <a:r>
                            <a:rPr lang="en-US" sz="1200" b="0" dirty="0"/>
                            <a:t>(total</a:t>
                          </a:r>
                          <a:r>
                            <a:rPr lang="en-US" sz="1200" b="0" baseline="0" dirty="0"/>
                            <a:t> spin rot. from the rotator</a:t>
                          </a:r>
                          <a:r>
                            <a:rPr lang="en-US" sz="1200" b="0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4631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Dipole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0.036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1.4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5.6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5302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0.072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2.8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11.2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281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45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0.322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12.6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50.3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21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80.6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0.577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22.5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90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3052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11">
                <a:extLst>
                  <a:ext uri="{FF2B5EF4-FFF2-40B4-BE49-F238E27FC236}">
                    <a16:creationId xmlns:a16="http://schemas.microsoft.com/office/drawing/2014/main" id="{03547EFE-A2A0-A4EA-9144-AAC7054B0C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1417390"/>
                  </p:ext>
                </p:extLst>
              </p:nvPr>
            </p:nvGraphicFramePr>
            <p:xfrm>
              <a:off x="6865567" y="1267170"/>
              <a:ext cx="5302187" cy="206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5210">
                      <a:extLst>
                        <a:ext uri="{9D8B030D-6E8A-4147-A177-3AD203B41FA5}">
                          <a16:colId xmlns:a16="http://schemas.microsoft.com/office/drawing/2014/main" val="3457721667"/>
                        </a:ext>
                      </a:extLst>
                    </a:gridCol>
                    <a:gridCol w="744583">
                      <a:extLst>
                        <a:ext uri="{9D8B030D-6E8A-4147-A177-3AD203B41FA5}">
                          <a16:colId xmlns:a16="http://schemas.microsoft.com/office/drawing/2014/main" val="3909548818"/>
                        </a:ext>
                      </a:extLst>
                    </a:gridCol>
                    <a:gridCol w="966651">
                      <a:extLst>
                        <a:ext uri="{9D8B030D-6E8A-4147-A177-3AD203B41FA5}">
                          <a16:colId xmlns:a16="http://schemas.microsoft.com/office/drawing/2014/main" val="4098261320"/>
                        </a:ext>
                      </a:extLst>
                    </a:gridCol>
                    <a:gridCol w="1062178">
                      <a:extLst>
                        <a:ext uri="{9D8B030D-6E8A-4147-A177-3AD203B41FA5}">
                          <a16:colId xmlns:a16="http://schemas.microsoft.com/office/drawing/2014/main" val="953979223"/>
                        </a:ext>
                      </a:extLst>
                    </a:gridCol>
                    <a:gridCol w="1543565">
                      <a:extLst>
                        <a:ext uri="{9D8B030D-6E8A-4147-A177-3AD203B41FA5}">
                          <a16:colId xmlns:a16="http://schemas.microsoft.com/office/drawing/2014/main" val="2057939299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132203" t="-2174" r="-481356" b="-27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180263" t="-2174" r="-273684" b="-27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253571" t="-2174" r="-147619" b="-27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243443" t="-2174" r="-1639" b="-27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4631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Dipole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0.036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1.4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5.6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5302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0.072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2.8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11.2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281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45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0.322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12.6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50.3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21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80.6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0.577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22.5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90</a:t>
                          </a:r>
                          <a:r>
                            <a:rPr lang="en-US" baseline="30000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3052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962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C473-E9EF-BFF0-B594-E0F2FDEE4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Possible R&amp;D for Development of Spin Rotator in </a:t>
            </a:r>
            <a:r>
              <a:rPr lang="en-US" dirty="0" err="1"/>
              <a:t>Ce</a:t>
            </a:r>
            <a:r>
              <a:rPr lang="en-US" baseline="30000" dirty="0" err="1"/>
              <a:t>+</a:t>
            </a:r>
            <a:r>
              <a:rPr lang="en-US" dirty="0" err="1"/>
              <a:t>BAF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C5B7-4895-EBF8-9261-DFBEA8CA9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FY24</a:t>
            </a:r>
          </a:p>
          <a:p>
            <a:pPr lvl="1"/>
            <a:r>
              <a:rPr lang="en-US" sz="2000" kern="100" dirty="0">
                <a:effectLst/>
                <a:ea typeface="Noto Serif CJK SC"/>
                <a:cs typeface="Mangal" panose="02040503050203030202" pitchFamily="18" charset="0"/>
              </a:rPr>
              <a:t>Explore a spin rotator design suitable for 123 MeV e-/e+ beams.</a:t>
            </a:r>
          </a:p>
          <a:p>
            <a:pPr lvl="1"/>
            <a:r>
              <a:rPr lang="en-US" sz="2000" kern="100" dirty="0">
                <a:effectLst/>
                <a:ea typeface="Noto Serif CJK SC"/>
                <a:cs typeface="Mangal" panose="02040503050203030202" pitchFamily="18" charset="0"/>
              </a:rPr>
              <a:t>Integrate the spin rotator into the injection lattice.</a:t>
            </a:r>
          </a:p>
          <a:p>
            <a:pPr lvl="1"/>
            <a:r>
              <a:rPr lang="en-US" sz="2000" kern="100" dirty="0">
                <a:effectLst/>
                <a:ea typeface="Noto Serif CJK SC"/>
                <a:cs typeface="Mangal" panose="02040503050203030202" pitchFamily="18" charset="0"/>
              </a:rPr>
              <a:t>Perform particle tracking simulations to verify the desired spin rotation in the injector.</a:t>
            </a:r>
          </a:p>
          <a:p>
            <a:pPr lvl="1"/>
            <a:r>
              <a:rPr lang="en-US" sz="2000" kern="100" dirty="0">
                <a:effectLst/>
                <a:ea typeface="Noto Serif CJK SC"/>
                <a:cs typeface="Mangal" panose="02040503050203030202" pitchFamily="18" charset="0"/>
              </a:rPr>
              <a:t>Optimize and finalize the spin rotator design. </a:t>
            </a:r>
            <a:endParaRPr lang="en-US" sz="2000" dirty="0"/>
          </a:p>
          <a:p>
            <a:r>
              <a:rPr lang="en-US" dirty="0">
                <a:latin typeface="+mn-lt"/>
              </a:rPr>
              <a:t>FY25</a:t>
            </a:r>
          </a:p>
          <a:p>
            <a:pPr lvl="1"/>
            <a:r>
              <a:rPr lang="en-US" sz="2000" kern="100" dirty="0">
                <a:effectLst/>
                <a:ea typeface="Noto Serif CJK SC"/>
                <a:cs typeface="Lohit Devanagari"/>
              </a:rPr>
              <a:t>Extend the spin rotator design for a beam energy of 5 to 10 MeV (apply to e</a:t>
            </a:r>
            <a:r>
              <a:rPr lang="en-US" sz="2000" kern="100" baseline="30000" dirty="0">
                <a:effectLst/>
                <a:ea typeface="Noto Serif CJK SC"/>
                <a:cs typeface="Lohit Devanagari"/>
              </a:rPr>
              <a:t>-</a:t>
            </a:r>
            <a:r>
              <a:rPr lang="en-US" sz="2000" kern="100" dirty="0">
                <a:effectLst/>
                <a:ea typeface="Noto Serif CJK SC"/>
                <a:cs typeface="Lohit Devanagari"/>
              </a:rPr>
              <a:t> beam).</a:t>
            </a:r>
          </a:p>
          <a:p>
            <a:pPr lvl="1"/>
            <a:r>
              <a:rPr lang="en-US" sz="2000" kern="100" dirty="0">
                <a:effectLst/>
                <a:ea typeface="Noto Serif CJK SC"/>
                <a:cs typeface="Lohit Devanagari"/>
              </a:rPr>
              <a:t>Define the magnet specifications through tracking simulations.</a:t>
            </a:r>
          </a:p>
          <a:p>
            <a:pPr lvl="1"/>
            <a:r>
              <a:rPr lang="en-US" sz="2000" kern="100" dirty="0">
                <a:effectLst/>
                <a:ea typeface="Noto Serif CJK SC"/>
                <a:cs typeface="Lohit Devanagari"/>
              </a:rPr>
              <a:t>Set up the prototype test at LERF or CEBAF.</a:t>
            </a:r>
          </a:p>
          <a:p>
            <a:pPr lvl="1"/>
            <a:r>
              <a:rPr lang="en-US" sz="2000" kern="100" dirty="0">
                <a:effectLst/>
                <a:ea typeface="Noto Serif CJK SC"/>
                <a:cs typeface="Lohit Devanagari"/>
              </a:rPr>
              <a:t>Demonstrate the spin rotation experimentally and publish a paper.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4997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0679-88B1-AD23-B327-086A478C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4F09C-B33A-887A-B5CA-BA75E7FD0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3429000"/>
            <a:ext cx="11430000" cy="77486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454793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D7875-E6E0-5388-1F7D-1532ED5E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59C8408-3E01-6273-661F-1BB8D34DE3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0" r="4785"/>
          <a:stretch/>
        </p:blipFill>
        <p:spPr>
          <a:xfrm>
            <a:off x="8539583" y="883666"/>
            <a:ext cx="3478493" cy="1397000"/>
          </a:xfrm>
          <a:prstGeom prst="rect">
            <a:avLst/>
          </a:prstGeom>
        </p:spPr>
      </p:pic>
      <p:sp>
        <p:nvSpPr>
          <p:cNvPr id="165" name="Rectangle 164">
            <a:extLst>
              <a:ext uri="{FF2B5EF4-FFF2-40B4-BE49-F238E27FC236}">
                <a16:creationId xmlns:a16="http://schemas.microsoft.com/office/drawing/2014/main" id="{D748588D-177E-FA06-9D74-AEB37B5ADB31}"/>
              </a:ext>
            </a:extLst>
          </p:cNvPr>
          <p:cNvSpPr/>
          <p:nvPr/>
        </p:nvSpPr>
        <p:spPr>
          <a:xfrm>
            <a:off x="1107101" y="2475462"/>
            <a:ext cx="363660" cy="38501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26CC22C-EBF3-F01C-383A-B224EB9B4243}"/>
              </a:ext>
            </a:extLst>
          </p:cNvPr>
          <p:cNvGrpSpPr/>
          <p:nvPr/>
        </p:nvGrpSpPr>
        <p:grpSpPr>
          <a:xfrm>
            <a:off x="333269" y="2987280"/>
            <a:ext cx="11820184" cy="1868490"/>
            <a:chOff x="333269" y="2987280"/>
            <a:chExt cx="11820184" cy="1868490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17E5EE5-E755-7D32-DE72-3FBF310793EC}"/>
                </a:ext>
              </a:extLst>
            </p:cNvPr>
            <p:cNvCxnSpPr/>
            <p:nvPr/>
          </p:nvCxnSpPr>
          <p:spPr>
            <a:xfrm>
              <a:off x="333269" y="4190033"/>
              <a:ext cx="623123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miter lim="800000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B460BB3-2A4D-0691-624D-5DC40625C1DB}"/>
                </a:ext>
              </a:extLst>
            </p:cNvPr>
            <p:cNvGrpSpPr/>
            <p:nvPr/>
          </p:nvGrpSpPr>
          <p:grpSpPr>
            <a:xfrm>
              <a:off x="1024169" y="3997527"/>
              <a:ext cx="363661" cy="385011"/>
              <a:chOff x="3782889" y="3997529"/>
              <a:chExt cx="532436" cy="38501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86815CF-0447-9E47-389F-0081D73DD850}"/>
                  </a:ext>
                </a:extLst>
              </p:cNvPr>
              <p:cNvSpPr/>
              <p:nvPr/>
            </p:nvSpPr>
            <p:spPr>
              <a:xfrm>
                <a:off x="3782890" y="3997529"/>
                <a:ext cx="532435" cy="385011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14548C1-E28F-904A-0C2D-FA23AA02E54B}"/>
                  </a:ext>
                </a:extLst>
              </p:cNvPr>
              <p:cNvCxnSpPr/>
              <p:nvPr/>
            </p:nvCxnSpPr>
            <p:spPr>
              <a:xfrm flipH="1">
                <a:off x="3782889" y="4190034"/>
                <a:ext cx="53243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miter lim="800000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AB38B0D-7A6E-9736-6595-88F81AF6BEB1}"/>
                </a:ext>
              </a:extLst>
            </p:cNvPr>
            <p:cNvCxnSpPr/>
            <p:nvPr/>
          </p:nvCxnSpPr>
          <p:spPr>
            <a:xfrm>
              <a:off x="1538052" y="4201607"/>
              <a:ext cx="566475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miter lim="800000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8C41659-2B27-1BA6-C00C-17AB27E52B42}"/>
                </a:ext>
              </a:extLst>
            </p:cNvPr>
            <p:cNvGrpSpPr/>
            <p:nvPr/>
          </p:nvGrpSpPr>
          <p:grpSpPr>
            <a:xfrm>
              <a:off x="2362542" y="3965402"/>
              <a:ext cx="532435" cy="490451"/>
              <a:chOff x="8709436" y="3728157"/>
              <a:chExt cx="708672" cy="652791"/>
            </a:xfrm>
          </p:grpSpPr>
          <p:sp>
            <p:nvSpPr>
              <p:cNvPr id="31" name="Trapezoid 30">
                <a:extLst>
                  <a:ext uri="{FF2B5EF4-FFF2-40B4-BE49-F238E27FC236}">
                    <a16:creationId xmlns:a16="http://schemas.microsoft.com/office/drawing/2014/main" id="{98997EB9-D681-318C-EB69-A66FA910D8C6}"/>
                  </a:ext>
                </a:extLst>
              </p:cNvPr>
              <p:cNvSpPr/>
              <p:nvPr/>
            </p:nvSpPr>
            <p:spPr>
              <a:xfrm>
                <a:off x="8709436" y="3728157"/>
                <a:ext cx="708672" cy="652791"/>
              </a:xfrm>
              <a:prstGeom prst="trapezoid">
                <a:avLst/>
              </a:prstGeom>
              <a:solidFill>
                <a:srgbClr val="5DA7D9"/>
              </a:solidFill>
              <a:ln w="38100">
                <a:solidFill>
                  <a:schemeClr val="bg2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F86E4DB-7203-0197-D456-6895BC82E7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1268" y="3871026"/>
                <a:ext cx="385011" cy="38501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53E5340-BFAA-14FD-D77C-318F2B9192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93172" y="401019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50800">
                <a:noFill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48268F4-9082-0788-E29A-ED6EFD51B4E3}"/>
                </a:ext>
              </a:extLst>
            </p:cNvPr>
            <p:cNvGrpSpPr/>
            <p:nvPr/>
          </p:nvGrpSpPr>
          <p:grpSpPr>
            <a:xfrm>
              <a:off x="3920383" y="4026302"/>
              <a:ext cx="856391" cy="385011"/>
              <a:chOff x="3782890" y="3997529"/>
              <a:chExt cx="622897" cy="38501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8D4F1D6-0B86-DF96-5C41-687128A98692}"/>
                  </a:ext>
                </a:extLst>
              </p:cNvPr>
              <p:cNvSpPr/>
              <p:nvPr/>
            </p:nvSpPr>
            <p:spPr>
              <a:xfrm>
                <a:off x="3782890" y="3997529"/>
                <a:ext cx="532435" cy="385011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3609E2E4-0684-914A-4374-41A0E1708651}"/>
                  </a:ext>
                </a:extLst>
              </p:cNvPr>
              <p:cNvCxnSpPr/>
              <p:nvPr/>
            </p:nvCxnSpPr>
            <p:spPr>
              <a:xfrm flipH="1">
                <a:off x="3873352" y="4190034"/>
                <a:ext cx="53243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miter lim="800000"/>
                <a:tailEnd type="triangle" w="lg" len="lg"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971709E-B22C-CBAE-A354-706C2C8F6B1B}"/>
                </a:ext>
              </a:extLst>
            </p:cNvPr>
            <p:cNvGrpSpPr/>
            <p:nvPr/>
          </p:nvGrpSpPr>
          <p:grpSpPr>
            <a:xfrm>
              <a:off x="5652139" y="3965401"/>
              <a:ext cx="532435" cy="490451"/>
              <a:chOff x="8709436" y="3728157"/>
              <a:chExt cx="708672" cy="652791"/>
            </a:xfrm>
          </p:grpSpPr>
          <p:sp>
            <p:nvSpPr>
              <p:cNvPr id="40" name="Trapezoid 39">
                <a:extLst>
                  <a:ext uri="{FF2B5EF4-FFF2-40B4-BE49-F238E27FC236}">
                    <a16:creationId xmlns:a16="http://schemas.microsoft.com/office/drawing/2014/main" id="{C2C740B4-BF10-9F67-C34A-0D68D9F03CAA}"/>
                  </a:ext>
                </a:extLst>
              </p:cNvPr>
              <p:cNvSpPr/>
              <p:nvPr/>
            </p:nvSpPr>
            <p:spPr>
              <a:xfrm>
                <a:off x="8709436" y="3728157"/>
                <a:ext cx="708672" cy="652791"/>
              </a:xfrm>
              <a:prstGeom prst="trapezoid">
                <a:avLst/>
              </a:prstGeom>
              <a:solidFill>
                <a:srgbClr val="5DA7D9"/>
              </a:solidFill>
              <a:ln w="38100">
                <a:solidFill>
                  <a:schemeClr val="bg2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5B741EA-84FC-E15F-14B7-A60D14076D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1268" y="3871026"/>
                <a:ext cx="385011" cy="38501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CEC94C7-1697-EBC5-15A7-E8026CAFEE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41132" y="3868543"/>
                <a:ext cx="365120" cy="365120"/>
              </a:xfrm>
              <a:prstGeom prst="ellipse">
                <a:avLst/>
              </a:prstGeom>
              <a:noFill/>
              <a:ln w="50800">
                <a:noFill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3600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</p:grp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7737F27-2D39-13FA-0F44-AE8F5258D8E5}"/>
                </a:ext>
              </a:extLst>
            </p:cNvPr>
            <p:cNvCxnSpPr>
              <a:cxnSpLocks/>
            </p:cNvCxnSpPr>
            <p:nvPr/>
          </p:nvCxnSpPr>
          <p:spPr>
            <a:xfrm>
              <a:off x="4817020" y="4248411"/>
              <a:ext cx="563073" cy="162902"/>
            </a:xfrm>
            <a:prstGeom prst="straightConnector1">
              <a:avLst/>
            </a:prstGeom>
            <a:ln w="50800">
              <a:solidFill>
                <a:srgbClr val="FF0000"/>
              </a:solidFill>
              <a:miter lim="800000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6882027-58E8-759D-8069-7F9CC09B6CBD}"/>
                </a:ext>
              </a:extLst>
            </p:cNvPr>
            <p:cNvGrpSpPr/>
            <p:nvPr/>
          </p:nvGrpSpPr>
          <p:grpSpPr>
            <a:xfrm>
              <a:off x="1505000" y="3328912"/>
              <a:ext cx="856293" cy="890507"/>
              <a:chOff x="3413278" y="1342593"/>
              <a:chExt cx="856293" cy="809552"/>
            </a:xfrm>
          </p:grpSpPr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9A6E0099-6ABC-F764-FCFB-0926B0058C1F}"/>
                  </a:ext>
                </a:extLst>
              </p:cNvPr>
              <p:cNvCxnSpPr/>
              <p:nvPr/>
            </p:nvCxnSpPr>
            <p:spPr>
              <a:xfrm>
                <a:off x="3413278" y="2133600"/>
                <a:ext cx="85629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miter lim="800000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C523931B-BD5A-6AFC-33C4-05CDFB117B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24583" y="1651061"/>
                <a:ext cx="482769" cy="469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miter lim="800000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BAF2448F-FBD1-E621-A466-0636D36679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16563" y="1342593"/>
                <a:ext cx="0" cy="8095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miter lim="800000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E86311C7-2C40-499A-D50C-DF7C851F15C4}"/>
                </a:ext>
              </a:extLst>
            </p:cNvPr>
            <p:cNvGrpSpPr/>
            <p:nvPr/>
          </p:nvGrpSpPr>
          <p:grpSpPr>
            <a:xfrm>
              <a:off x="2487280" y="3339575"/>
              <a:ext cx="1332221" cy="1408876"/>
              <a:chOff x="2533580" y="3339575"/>
              <a:chExt cx="1332221" cy="1408876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E007535D-909C-811F-EA10-B2F8E9CA1C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1000" y="4055401"/>
                <a:ext cx="559700" cy="168743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miter lim="800000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B632DC81-3164-DD97-866C-87BB9D51DFB6}"/>
                  </a:ext>
                </a:extLst>
              </p:cNvPr>
              <p:cNvGrpSpPr/>
              <p:nvPr/>
            </p:nvGrpSpPr>
            <p:grpSpPr>
              <a:xfrm>
                <a:off x="2533580" y="3339575"/>
                <a:ext cx="1332221" cy="1408876"/>
                <a:chOff x="3517441" y="3281701"/>
                <a:chExt cx="1332221" cy="1408876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EC50F91E-371D-BE2F-09D9-FCE6FEBAB9FE}"/>
                    </a:ext>
                  </a:extLst>
                </p:cNvPr>
                <p:cNvGrpSpPr/>
                <p:nvPr/>
              </p:nvGrpSpPr>
              <p:grpSpPr>
                <a:xfrm>
                  <a:off x="3988387" y="3281701"/>
                  <a:ext cx="861275" cy="895960"/>
                  <a:chOff x="3396721" y="1332070"/>
                  <a:chExt cx="861275" cy="814508"/>
                </a:xfrm>
              </p:grpSpPr>
              <p:cxnSp>
                <p:nvCxnSpPr>
                  <p:cNvPr id="70" name="Straight Arrow Connector 69">
                    <a:extLst>
                      <a:ext uri="{FF2B5EF4-FFF2-40B4-BE49-F238E27FC236}">
                        <a16:creationId xmlns:a16="http://schemas.microsoft.com/office/drawing/2014/main" id="{36C03DB5-4B90-15A6-8765-F6B0E361D731}"/>
                      </a:ext>
                    </a:extLst>
                  </p:cNvPr>
                  <p:cNvCxnSpPr/>
                  <p:nvPr/>
                </p:nvCxnSpPr>
                <p:spPr>
                  <a:xfrm>
                    <a:off x="3401703" y="2133600"/>
                    <a:ext cx="8562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Arrow Connector 70">
                    <a:extLst>
                      <a:ext uri="{FF2B5EF4-FFF2-40B4-BE49-F238E27FC236}">
                        <a16:creationId xmlns:a16="http://schemas.microsoft.com/office/drawing/2014/main" id="{D0DC416C-FC22-C5BF-BF35-3A6EDA7EA3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396721" y="1621067"/>
                    <a:ext cx="652324" cy="52551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>
                    <a:extLst>
                      <a:ext uri="{FF2B5EF4-FFF2-40B4-BE49-F238E27FC236}">
                        <a16:creationId xmlns:a16="http://schemas.microsoft.com/office/drawing/2014/main" id="{751A593A-036D-B9AD-1D27-C1A89FB250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416563" y="1332070"/>
                    <a:ext cx="0" cy="80955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" name="Arc 73">
                  <a:extLst>
                    <a:ext uri="{FF2B5EF4-FFF2-40B4-BE49-F238E27FC236}">
                      <a16:creationId xmlns:a16="http://schemas.microsoft.com/office/drawing/2014/main" id="{27D39A6F-9EF0-99E6-92E9-F268766BFCDE}"/>
                    </a:ext>
                  </a:extLst>
                </p:cNvPr>
                <p:cNvSpPr/>
                <p:nvPr/>
              </p:nvSpPr>
              <p:spPr>
                <a:xfrm>
                  <a:off x="3517441" y="3588209"/>
                  <a:ext cx="1071750" cy="1102368"/>
                </a:xfrm>
                <a:prstGeom prst="arc">
                  <a:avLst>
                    <a:gd name="adj1" fmla="val 16081505"/>
                    <a:gd name="adj2" fmla="val 99241"/>
                  </a:avLst>
                </a:prstGeom>
                <a:ln w="28575">
                  <a:solidFill>
                    <a:schemeClr val="tx1"/>
                  </a:solidFill>
                  <a:prstDash val="sysDash"/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4DB7543-6123-6DFB-4F28-E647822A9B84}"/>
                </a:ext>
              </a:extLst>
            </p:cNvPr>
            <p:cNvGrpSpPr/>
            <p:nvPr/>
          </p:nvGrpSpPr>
          <p:grpSpPr>
            <a:xfrm>
              <a:off x="4302903" y="3273831"/>
              <a:ext cx="1347530" cy="1577588"/>
              <a:chOff x="3502132" y="3215957"/>
              <a:chExt cx="1347530" cy="1577588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830C461D-7862-1471-CD3B-06567F51BD0A}"/>
                  </a:ext>
                </a:extLst>
              </p:cNvPr>
              <p:cNvGrpSpPr/>
              <p:nvPr/>
            </p:nvGrpSpPr>
            <p:grpSpPr>
              <a:xfrm>
                <a:off x="3993369" y="3215957"/>
                <a:ext cx="856293" cy="1577588"/>
                <a:chOff x="3401703" y="1272312"/>
                <a:chExt cx="856293" cy="1434171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B1958C2D-AA5A-2FF5-AC06-4FF1DF4CCBC8}"/>
                    </a:ext>
                  </a:extLst>
                </p:cNvPr>
                <p:cNvCxnSpPr/>
                <p:nvPr/>
              </p:nvCxnSpPr>
              <p:spPr>
                <a:xfrm>
                  <a:off x="3401703" y="2133600"/>
                  <a:ext cx="85629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miter lim="800000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2D5F8DA6-A7A6-CA2F-01E5-0988B908DA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24583" y="1657035"/>
                  <a:ext cx="626249" cy="46345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miter lim="800000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90B0234-E355-FD57-D7E0-70F5A2EF15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16563" y="1272312"/>
                  <a:ext cx="0" cy="143417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miter lim="800000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Arc 77">
                <a:extLst>
                  <a:ext uri="{FF2B5EF4-FFF2-40B4-BE49-F238E27FC236}">
                    <a16:creationId xmlns:a16="http://schemas.microsoft.com/office/drawing/2014/main" id="{58BD3866-837A-FB16-A489-A36748AC0BCC}"/>
                  </a:ext>
                </a:extLst>
              </p:cNvPr>
              <p:cNvSpPr/>
              <p:nvPr/>
            </p:nvSpPr>
            <p:spPr>
              <a:xfrm rot="5625097">
                <a:off x="3517441" y="3588209"/>
                <a:ext cx="1071750" cy="1102368"/>
              </a:xfrm>
              <a:prstGeom prst="arc">
                <a:avLst>
                  <a:gd name="adj1" fmla="val 16081505"/>
                  <a:gd name="adj2" fmla="val 99241"/>
                </a:avLst>
              </a:prstGeom>
              <a:ln w="28575">
                <a:solidFill>
                  <a:schemeClr val="tx1"/>
                </a:solidFill>
                <a:prstDash val="sys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7FC38392-A43D-60B0-4AC0-DE3934D9AF86}"/>
                </a:ext>
              </a:extLst>
            </p:cNvPr>
            <p:cNvGrpSpPr/>
            <p:nvPr/>
          </p:nvGrpSpPr>
          <p:grpSpPr>
            <a:xfrm>
              <a:off x="5851117" y="3278182"/>
              <a:ext cx="1347530" cy="1577588"/>
              <a:chOff x="6047888" y="3278182"/>
              <a:chExt cx="1347530" cy="1577588"/>
            </a:xfrm>
          </p:grpSpPr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49F23125-F606-9471-6944-E14F8328A1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8953" y="4223639"/>
                <a:ext cx="402232" cy="408013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miter lim="800000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7B408AD2-6955-694C-CCC4-B3F7A4D92B90}"/>
                  </a:ext>
                </a:extLst>
              </p:cNvPr>
              <p:cNvGrpSpPr/>
              <p:nvPr/>
            </p:nvGrpSpPr>
            <p:grpSpPr>
              <a:xfrm>
                <a:off x="6047888" y="3278182"/>
                <a:ext cx="1347530" cy="1577588"/>
                <a:chOff x="3502132" y="3215957"/>
                <a:chExt cx="1347530" cy="1577588"/>
              </a:xfrm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DEA7E6A1-AA66-B9A7-60DE-28E01B89CC81}"/>
                    </a:ext>
                  </a:extLst>
                </p:cNvPr>
                <p:cNvGrpSpPr/>
                <p:nvPr/>
              </p:nvGrpSpPr>
              <p:grpSpPr>
                <a:xfrm>
                  <a:off x="3993369" y="3215957"/>
                  <a:ext cx="856293" cy="1577588"/>
                  <a:chOff x="3401703" y="1272312"/>
                  <a:chExt cx="856293" cy="1434171"/>
                </a:xfrm>
              </p:grpSpPr>
              <p:cxnSp>
                <p:nvCxnSpPr>
                  <p:cNvPr id="85" name="Straight Arrow Connector 84">
                    <a:extLst>
                      <a:ext uri="{FF2B5EF4-FFF2-40B4-BE49-F238E27FC236}">
                        <a16:creationId xmlns:a16="http://schemas.microsoft.com/office/drawing/2014/main" id="{45EA32E9-9396-5C52-95F7-B86EE6E8731F}"/>
                      </a:ext>
                    </a:extLst>
                  </p:cNvPr>
                  <p:cNvCxnSpPr/>
                  <p:nvPr/>
                </p:nvCxnSpPr>
                <p:spPr>
                  <a:xfrm>
                    <a:off x="3401703" y="2133600"/>
                    <a:ext cx="8562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Arrow Connector 85">
                    <a:extLst>
                      <a:ext uri="{FF2B5EF4-FFF2-40B4-BE49-F238E27FC236}">
                        <a16:creationId xmlns:a16="http://schemas.microsoft.com/office/drawing/2014/main" id="{003B3F0E-FE4E-432C-2623-B0FCA629E5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424583" y="1664908"/>
                    <a:ext cx="622132" cy="455577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Arrow Connector 86">
                    <a:extLst>
                      <a:ext uri="{FF2B5EF4-FFF2-40B4-BE49-F238E27FC236}">
                        <a16:creationId xmlns:a16="http://schemas.microsoft.com/office/drawing/2014/main" id="{2CEE0DA6-08B0-B7EA-63A3-3B4CEFC817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416563" y="1272312"/>
                    <a:ext cx="0" cy="143417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4" name="Arc 83">
                  <a:extLst>
                    <a:ext uri="{FF2B5EF4-FFF2-40B4-BE49-F238E27FC236}">
                      <a16:creationId xmlns:a16="http://schemas.microsoft.com/office/drawing/2014/main" id="{DB55EC42-9996-B7D0-2136-B169230FFEE3}"/>
                    </a:ext>
                  </a:extLst>
                </p:cNvPr>
                <p:cNvSpPr/>
                <p:nvPr/>
              </p:nvSpPr>
              <p:spPr>
                <a:xfrm rot="5625097">
                  <a:off x="3517441" y="3588209"/>
                  <a:ext cx="1071750" cy="1102368"/>
                </a:xfrm>
                <a:prstGeom prst="arc">
                  <a:avLst>
                    <a:gd name="adj1" fmla="val 16081505"/>
                    <a:gd name="adj2" fmla="val 99241"/>
                  </a:avLst>
                </a:prstGeom>
                <a:ln w="28575">
                  <a:solidFill>
                    <a:schemeClr val="tx1"/>
                  </a:solidFill>
                  <a:prstDash val="sysDash"/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5517A1B-D2A6-AD72-935F-DE49500A3782}"/>
                </a:ext>
              </a:extLst>
            </p:cNvPr>
            <p:cNvGrpSpPr/>
            <p:nvPr/>
          </p:nvGrpSpPr>
          <p:grpSpPr>
            <a:xfrm>
              <a:off x="7305990" y="4014316"/>
              <a:ext cx="779539" cy="385011"/>
              <a:chOff x="7907882" y="4014316"/>
              <a:chExt cx="779539" cy="385011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98286E6-144F-E50C-BF29-687521DC7896}"/>
                  </a:ext>
                </a:extLst>
              </p:cNvPr>
              <p:cNvSpPr/>
              <p:nvPr/>
            </p:nvSpPr>
            <p:spPr>
              <a:xfrm>
                <a:off x="7931642" y="4014316"/>
                <a:ext cx="732019" cy="385011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615A7FDF-A0E1-02AB-8ED2-012CC4D941A0}"/>
                  </a:ext>
                </a:extLst>
              </p:cNvPr>
              <p:cNvCxnSpPr/>
              <p:nvPr/>
            </p:nvCxnSpPr>
            <p:spPr>
              <a:xfrm flipH="1">
                <a:off x="7907882" y="4214495"/>
                <a:ext cx="77953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miter lim="800000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9B5EE06-C963-A815-07E5-3A250F5A30B0}"/>
                </a:ext>
              </a:extLst>
            </p:cNvPr>
            <p:cNvGrpSpPr/>
            <p:nvPr/>
          </p:nvGrpSpPr>
          <p:grpSpPr>
            <a:xfrm>
              <a:off x="7697994" y="3350961"/>
              <a:ext cx="1332221" cy="1408879"/>
              <a:chOff x="7697994" y="3350961"/>
              <a:chExt cx="1332221" cy="1408879"/>
            </a:xfrm>
          </p:grpSpPr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7BCF17B5-F258-D279-6C0B-72CF50D2B3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82265" y="3710038"/>
                <a:ext cx="353315" cy="525495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miter lim="800000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5B00C1C1-1452-C568-AE82-016AD0F93B13}"/>
                  </a:ext>
                </a:extLst>
              </p:cNvPr>
              <p:cNvGrpSpPr/>
              <p:nvPr/>
            </p:nvGrpSpPr>
            <p:grpSpPr>
              <a:xfrm>
                <a:off x="7697994" y="3350961"/>
                <a:ext cx="1332221" cy="1408879"/>
                <a:chOff x="3517441" y="3281698"/>
                <a:chExt cx="1332221" cy="1408879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2BC5A48B-4D08-9810-3113-048E4EBE3A69}"/>
                    </a:ext>
                  </a:extLst>
                </p:cNvPr>
                <p:cNvGrpSpPr/>
                <p:nvPr/>
              </p:nvGrpSpPr>
              <p:grpSpPr>
                <a:xfrm>
                  <a:off x="3993369" y="3281698"/>
                  <a:ext cx="856293" cy="890507"/>
                  <a:chOff x="3401703" y="1332070"/>
                  <a:chExt cx="856293" cy="809552"/>
                </a:xfrm>
              </p:grpSpPr>
              <p:cxnSp>
                <p:nvCxnSpPr>
                  <p:cNvPr id="99" name="Straight Arrow Connector 98">
                    <a:extLst>
                      <a:ext uri="{FF2B5EF4-FFF2-40B4-BE49-F238E27FC236}">
                        <a16:creationId xmlns:a16="http://schemas.microsoft.com/office/drawing/2014/main" id="{AAB33B0D-BCA5-13FB-E7DE-3B736B58F9DD}"/>
                      </a:ext>
                    </a:extLst>
                  </p:cNvPr>
                  <p:cNvCxnSpPr/>
                  <p:nvPr/>
                </p:nvCxnSpPr>
                <p:spPr>
                  <a:xfrm>
                    <a:off x="3401703" y="2133600"/>
                    <a:ext cx="8562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Arrow Connector 99">
                    <a:extLst>
                      <a:ext uri="{FF2B5EF4-FFF2-40B4-BE49-F238E27FC236}">
                        <a16:creationId xmlns:a16="http://schemas.microsoft.com/office/drawing/2014/main" id="{6AEB0CDD-39E0-2D0E-C2B1-6ECA586012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424583" y="1588991"/>
                    <a:ext cx="619149" cy="531493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Arrow Connector 100">
                    <a:extLst>
                      <a:ext uri="{FF2B5EF4-FFF2-40B4-BE49-F238E27FC236}">
                        <a16:creationId xmlns:a16="http://schemas.microsoft.com/office/drawing/2014/main" id="{A4BE865C-111F-F024-75D7-7EA3D36608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416563" y="1332070"/>
                    <a:ext cx="0" cy="80955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8" name="Arc 97">
                  <a:extLst>
                    <a:ext uri="{FF2B5EF4-FFF2-40B4-BE49-F238E27FC236}">
                      <a16:creationId xmlns:a16="http://schemas.microsoft.com/office/drawing/2014/main" id="{408FB6B9-A7D2-44D0-2E9C-1365AC1AECAC}"/>
                    </a:ext>
                  </a:extLst>
                </p:cNvPr>
                <p:cNvSpPr/>
                <p:nvPr/>
              </p:nvSpPr>
              <p:spPr>
                <a:xfrm>
                  <a:off x="3517441" y="3588209"/>
                  <a:ext cx="1071750" cy="1102368"/>
                </a:xfrm>
                <a:prstGeom prst="arc">
                  <a:avLst>
                    <a:gd name="adj1" fmla="val 16081505"/>
                    <a:gd name="adj2" fmla="val 99241"/>
                  </a:avLst>
                </a:prstGeom>
                <a:ln w="28575">
                  <a:solidFill>
                    <a:schemeClr val="tx1"/>
                  </a:solidFill>
                  <a:prstDash val="sysDash"/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00BB3099-B910-4AD9-7973-E7FE672BD206}"/>
                </a:ext>
              </a:extLst>
            </p:cNvPr>
            <p:cNvGrpSpPr/>
            <p:nvPr/>
          </p:nvGrpSpPr>
          <p:grpSpPr>
            <a:xfrm>
              <a:off x="9075845" y="3954733"/>
              <a:ext cx="532435" cy="490451"/>
              <a:chOff x="8709436" y="3728157"/>
              <a:chExt cx="708672" cy="652791"/>
            </a:xfrm>
          </p:grpSpPr>
          <p:sp>
            <p:nvSpPr>
              <p:cNvPr id="104" name="Trapezoid 103">
                <a:extLst>
                  <a:ext uri="{FF2B5EF4-FFF2-40B4-BE49-F238E27FC236}">
                    <a16:creationId xmlns:a16="http://schemas.microsoft.com/office/drawing/2014/main" id="{2169E5A4-C87F-35B1-9948-045857BC2F35}"/>
                  </a:ext>
                </a:extLst>
              </p:cNvPr>
              <p:cNvSpPr/>
              <p:nvPr/>
            </p:nvSpPr>
            <p:spPr>
              <a:xfrm>
                <a:off x="8709436" y="3728157"/>
                <a:ext cx="708672" cy="652791"/>
              </a:xfrm>
              <a:prstGeom prst="trapezoid">
                <a:avLst/>
              </a:prstGeom>
              <a:solidFill>
                <a:srgbClr val="5DA7D9"/>
              </a:solidFill>
              <a:ln w="38100">
                <a:solidFill>
                  <a:schemeClr val="bg2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559539C-0F66-BF0D-48F7-BB95479A71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1268" y="3871026"/>
                <a:ext cx="385011" cy="38501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F73D4F04-6930-435A-2DD6-A5E434CA62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93172" y="401019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50800">
                <a:noFill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F8B08AE4-413E-46F3-E376-FB51D7117358}"/>
                </a:ext>
              </a:extLst>
            </p:cNvPr>
            <p:cNvGrpSpPr/>
            <p:nvPr/>
          </p:nvGrpSpPr>
          <p:grpSpPr>
            <a:xfrm>
              <a:off x="9190738" y="3343285"/>
              <a:ext cx="1332221" cy="1408879"/>
              <a:chOff x="9642160" y="3343285"/>
              <a:chExt cx="1332221" cy="1408879"/>
            </a:xfrm>
          </p:grpSpPr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26E949EB-6BC3-36FC-01FF-4379697F3B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38005" y="3668227"/>
                <a:ext cx="195930" cy="55963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miter lim="800000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1F259575-F98D-8F08-E995-003393A7400F}"/>
                  </a:ext>
                </a:extLst>
              </p:cNvPr>
              <p:cNvGrpSpPr/>
              <p:nvPr/>
            </p:nvGrpSpPr>
            <p:grpSpPr>
              <a:xfrm>
                <a:off x="9642160" y="3343285"/>
                <a:ext cx="1332221" cy="1408879"/>
                <a:chOff x="3517441" y="3281698"/>
                <a:chExt cx="1332221" cy="1408879"/>
              </a:xfrm>
            </p:grpSpPr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48B6FF70-7E23-B238-5DB7-B56C18AB9C92}"/>
                    </a:ext>
                  </a:extLst>
                </p:cNvPr>
                <p:cNvGrpSpPr/>
                <p:nvPr/>
              </p:nvGrpSpPr>
              <p:grpSpPr>
                <a:xfrm>
                  <a:off x="3993369" y="3281698"/>
                  <a:ext cx="856293" cy="890507"/>
                  <a:chOff x="3401703" y="1332070"/>
                  <a:chExt cx="856293" cy="809552"/>
                </a:xfrm>
              </p:grpSpPr>
              <p:cxnSp>
                <p:nvCxnSpPr>
                  <p:cNvPr id="125" name="Straight Arrow Connector 124">
                    <a:extLst>
                      <a:ext uri="{FF2B5EF4-FFF2-40B4-BE49-F238E27FC236}">
                        <a16:creationId xmlns:a16="http://schemas.microsoft.com/office/drawing/2014/main" id="{46E98970-B6EA-D3BF-4B99-9D100E756DF5}"/>
                      </a:ext>
                    </a:extLst>
                  </p:cNvPr>
                  <p:cNvCxnSpPr/>
                  <p:nvPr/>
                </p:nvCxnSpPr>
                <p:spPr>
                  <a:xfrm>
                    <a:off x="3401703" y="2133600"/>
                    <a:ext cx="8562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Arrow Connector 125">
                    <a:extLst>
                      <a:ext uri="{FF2B5EF4-FFF2-40B4-BE49-F238E27FC236}">
                        <a16:creationId xmlns:a16="http://schemas.microsoft.com/office/drawing/2014/main" id="{6E6523DE-A5E6-AEF4-6FB4-50B431136B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424583" y="1588991"/>
                    <a:ext cx="619149" cy="531493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Arrow Connector 126">
                    <a:extLst>
                      <a:ext uri="{FF2B5EF4-FFF2-40B4-BE49-F238E27FC236}">
                        <a16:creationId xmlns:a16="http://schemas.microsoft.com/office/drawing/2014/main" id="{5FC71041-CD8D-660B-E568-2E32CB7C0A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416563" y="1332070"/>
                    <a:ext cx="0" cy="80955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4" name="Arc 123">
                  <a:extLst>
                    <a:ext uri="{FF2B5EF4-FFF2-40B4-BE49-F238E27FC236}">
                      <a16:creationId xmlns:a16="http://schemas.microsoft.com/office/drawing/2014/main" id="{27B0E7E5-D9A6-BCB7-2FB3-D97D5A7A9A42}"/>
                    </a:ext>
                  </a:extLst>
                </p:cNvPr>
                <p:cNvSpPr/>
                <p:nvPr/>
              </p:nvSpPr>
              <p:spPr>
                <a:xfrm>
                  <a:off x="3517441" y="3588209"/>
                  <a:ext cx="1071750" cy="1102368"/>
                </a:xfrm>
                <a:prstGeom prst="arc">
                  <a:avLst>
                    <a:gd name="adj1" fmla="val 16081505"/>
                    <a:gd name="adj2" fmla="val 99241"/>
                  </a:avLst>
                </a:prstGeom>
                <a:ln w="28575">
                  <a:solidFill>
                    <a:schemeClr val="tx1"/>
                  </a:solidFill>
                  <a:prstDash val="sysDash"/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BB6BB6B1-2B62-C5F1-6F34-894FD2276787}"/>
                </a:ext>
              </a:extLst>
            </p:cNvPr>
            <p:cNvGrpSpPr/>
            <p:nvPr/>
          </p:nvGrpSpPr>
          <p:grpSpPr>
            <a:xfrm>
              <a:off x="10654078" y="4021989"/>
              <a:ext cx="363660" cy="385011"/>
              <a:chOff x="3782890" y="3997529"/>
              <a:chExt cx="532435" cy="385011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E1098710-D716-5887-3D09-4E44F0E3BE98}"/>
                  </a:ext>
                </a:extLst>
              </p:cNvPr>
              <p:cNvSpPr/>
              <p:nvPr/>
            </p:nvSpPr>
            <p:spPr>
              <a:xfrm>
                <a:off x="3782890" y="3997529"/>
                <a:ext cx="532435" cy="385011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53E709CE-791F-B80E-042D-4DCEA42E18E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782890" y="4190034"/>
                <a:ext cx="53243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miter lim="800000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CD23975D-9140-8470-6C94-B55DF4879A72}"/>
                </a:ext>
              </a:extLst>
            </p:cNvPr>
            <p:cNvCxnSpPr>
              <a:cxnSpLocks/>
            </p:cNvCxnSpPr>
            <p:nvPr/>
          </p:nvCxnSpPr>
          <p:spPr>
            <a:xfrm>
              <a:off x="11288870" y="4227515"/>
              <a:ext cx="451407" cy="280492"/>
            </a:xfrm>
            <a:prstGeom prst="straightConnector1">
              <a:avLst/>
            </a:prstGeom>
            <a:ln w="50800">
              <a:solidFill>
                <a:srgbClr val="FF0000"/>
              </a:solidFill>
              <a:miter lim="800000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E2736829-30A9-7126-F645-D12CDABFDD27}"/>
                </a:ext>
              </a:extLst>
            </p:cNvPr>
            <p:cNvGrpSpPr/>
            <p:nvPr/>
          </p:nvGrpSpPr>
          <p:grpSpPr>
            <a:xfrm>
              <a:off x="10722048" y="3345800"/>
              <a:ext cx="1431405" cy="1379758"/>
              <a:chOff x="3418257" y="3281698"/>
              <a:chExt cx="1431405" cy="1379758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2B79ACF0-590F-3FC6-C4AA-2A5B496AD584}"/>
                  </a:ext>
                </a:extLst>
              </p:cNvPr>
              <p:cNvGrpSpPr/>
              <p:nvPr/>
            </p:nvGrpSpPr>
            <p:grpSpPr>
              <a:xfrm>
                <a:off x="3477612" y="3281698"/>
                <a:ext cx="1372050" cy="1379758"/>
                <a:chOff x="2885946" y="1332070"/>
                <a:chExt cx="1372050" cy="1254326"/>
              </a:xfrm>
            </p:grpSpPr>
            <p:cxnSp>
              <p:nvCxnSpPr>
                <p:cNvPr id="136" name="Straight Arrow Connector 135">
                  <a:extLst>
                    <a:ext uri="{FF2B5EF4-FFF2-40B4-BE49-F238E27FC236}">
                      <a16:creationId xmlns:a16="http://schemas.microsoft.com/office/drawing/2014/main" id="{9B38E10C-3081-3716-831D-AE8DB1634BB9}"/>
                    </a:ext>
                  </a:extLst>
                </p:cNvPr>
                <p:cNvCxnSpPr/>
                <p:nvPr/>
              </p:nvCxnSpPr>
              <p:spPr>
                <a:xfrm>
                  <a:off x="3401703" y="2133600"/>
                  <a:ext cx="85629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miter lim="800000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>
                  <a:extLst>
                    <a:ext uri="{FF2B5EF4-FFF2-40B4-BE49-F238E27FC236}">
                      <a16:creationId xmlns:a16="http://schemas.microsoft.com/office/drawing/2014/main" id="{64AB3DDD-E17A-991F-CB16-57046829B8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85946" y="1588991"/>
                  <a:ext cx="1157786" cy="99740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miter lim="800000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>
                  <a:extLst>
                    <a:ext uri="{FF2B5EF4-FFF2-40B4-BE49-F238E27FC236}">
                      <a16:creationId xmlns:a16="http://schemas.microsoft.com/office/drawing/2014/main" id="{DD61C806-2DD1-9EB3-533D-E945A0349E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16563" y="1332070"/>
                  <a:ext cx="0" cy="80955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miter lim="800000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4E2C95BB-0597-9796-9370-3922870574D3}"/>
                  </a:ext>
                </a:extLst>
              </p:cNvPr>
              <p:cNvSpPr/>
              <p:nvPr/>
            </p:nvSpPr>
            <p:spPr>
              <a:xfrm rot="6763106">
                <a:off x="3462927" y="3453108"/>
                <a:ext cx="1071750" cy="1161090"/>
              </a:xfrm>
              <a:prstGeom prst="arc">
                <a:avLst>
                  <a:gd name="adj1" fmla="val 15732065"/>
                  <a:gd name="adj2" fmla="val 579528"/>
                </a:avLst>
              </a:prstGeom>
              <a:ln w="28575">
                <a:solidFill>
                  <a:schemeClr val="tx1"/>
                </a:solidFill>
                <a:prstDash val="sys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784D5CE0-03A7-6387-009E-31D6C62EA93A}"/>
                    </a:ext>
                  </a:extLst>
                </p:cNvPr>
                <p:cNvSpPr txBox="1"/>
                <p:nvPr/>
              </p:nvSpPr>
              <p:spPr>
                <a:xfrm>
                  <a:off x="2141315" y="3870204"/>
                  <a:ext cx="150528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784D5CE0-03A7-6387-009E-31D6C62EA9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1315" y="3870204"/>
                  <a:ext cx="150528" cy="341632"/>
                </a:xfrm>
                <a:prstGeom prst="rect">
                  <a:avLst/>
                </a:prstGeom>
                <a:blipFill>
                  <a:blip r:embed="rId3"/>
                  <a:stretch>
                    <a:fillRect r="-5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A2C5E180-E2FA-4640-72E0-AACAD1BFCAC6}"/>
                    </a:ext>
                  </a:extLst>
                </p:cNvPr>
                <p:cNvSpPr txBox="1"/>
                <p:nvPr/>
              </p:nvSpPr>
              <p:spPr>
                <a:xfrm>
                  <a:off x="1888663" y="3350961"/>
                  <a:ext cx="150528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A2C5E180-E2FA-4640-72E0-AACAD1BFC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663" y="3350961"/>
                  <a:ext cx="150528" cy="341632"/>
                </a:xfrm>
                <a:prstGeom prst="rect">
                  <a:avLst/>
                </a:prstGeom>
                <a:blipFill>
                  <a:blip r:embed="rId4"/>
                  <a:stretch>
                    <a:fillRect r="-6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BE099FF5-80A8-FF3F-765E-2ED076DADF9A}"/>
                    </a:ext>
                  </a:extLst>
                </p:cNvPr>
                <p:cNvSpPr txBox="1"/>
                <p:nvPr/>
              </p:nvSpPr>
              <p:spPr>
                <a:xfrm>
                  <a:off x="1397851" y="2987280"/>
                  <a:ext cx="150528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BE099FF5-80A8-FF3F-765E-2ED076DAD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7851" y="2987280"/>
                  <a:ext cx="150528" cy="341632"/>
                </a:xfrm>
                <a:prstGeom prst="rect">
                  <a:avLst/>
                </a:prstGeom>
                <a:blipFill>
                  <a:blip r:embed="rId5"/>
                  <a:stretch>
                    <a:fillRect r="-84615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F3765D49-F281-254B-85CD-05718B3456F6}"/>
                    </a:ext>
                  </a:extLst>
                </p:cNvPr>
                <p:cNvSpPr txBox="1"/>
                <p:nvPr/>
              </p:nvSpPr>
              <p:spPr>
                <a:xfrm>
                  <a:off x="371892" y="3672198"/>
                  <a:ext cx="526625" cy="424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F3765D49-F281-254B-85CD-05718B3456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892" y="3672198"/>
                  <a:ext cx="526625" cy="424732"/>
                </a:xfrm>
                <a:prstGeom prst="rect">
                  <a:avLst/>
                </a:prstGeom>
                <a:blipFill>
                  <a:blip r:embed="rId6"/>
                  <a:stretch>
                    <a:fillRect t="-2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1316F4E9-B93D-6263-1510-BE6536CD2378}"/>
              </a:ext>
            </a:extLst>
          </p:cNvPr>
          <p:cNvCxnSpPr/>
          <p:nvPr/>
        </p:nvCxnSpPr>
        <p:spPr>
          <a:xfrm>
            <a:off x="635204" y="2673752"/>
            <a:ext cx="11214937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FE63C62B-0698-5E4C-AB8D-90CD9DCE1A92}"/>
              </a:ext>
            </a:extLst>
          </p:cNvPr>
          <p:cNvCxnSpPr/>
          <p:nvPr/>
        </p:nvCxnSpPr>
        <p:spPr>
          <a:xfrm flipH="1">
            <a:off x="1107101" y="2667967"/>
            <a:ext cx="363660" cy="0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938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BEC6-8F73-DF86-C83D-EF627254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1C3ECA-C2AA-A7F2-5AAE-3EE85A75D4E2}"/>
              </a:ext>
            </a:extLst>
          </p:cNvPr>
          <p:cNvGrpSpPr/>
          <p:nvPr/>
        </p:nvGrpSpPr>
        <p:grpSpPr>
          <a:xfrm>
            <a:off x="333269" y="2987280"/>
            <a:ext cx="11820184" cy="1868490"/>
            <a:chOff x="333269" y="2987280"/>
            <a:chExt cx="11820184" cy="186849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D3D82FF-6540-CBB0-DC03-098230DC4D7C}"/>
                </a:ext>
              </a:extLst>
            </p:cNvPr>
            <p:cNvCxnSpPr/>
            <p:nvPr/>
          </p:nvCxnSpPr>
          <p:spPr>
            <a:xfrm>
              <a:off x="333269" y="4190033"/>
              <a:ext cx="623123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miter lim="800000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780D147-7444-AE26-B433-272F817F9845}"/>
                </a:ext>
              </a:extLst>
            </p:cNvPr>
            <p:cNvGrpSpPr/>
            <p:nvPr/>
          </p:nvGrpSpPr>
          <p:grpSpPr>
            <a:xfrm>
              <a:off x="1024169" y="3997527"/>
              <a:ext cx="363661" cy="385011"/>
              <a:chOff x="3782889" y="3997529"/>
              <a:chExt cx="532436" cy="385011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8FBBA55-0D2E-E282-5800-936F9C31FA7F}"/>
                  </a:ext>
                </a:extLst>
              </p:cNvPr>
              <p:cNvSpPr/>
              <p:nvPr/>
            </p:nvSpPr>
            <p:spPr>
              <a:xfrm>
                <a:off x="3782890" y="3997529"/>
                <a:ext cx="532435" cy="385011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59F3BB92-07A8-4047-16EF-4594AB31E337}"/>
                  </a:ext>
                </a:extLst>
              </p:cNvPr>
              <p:cNvCxnSpPr/>
              <p:nvPr/>
            </p:nvCxnSpPr>
            <p:spPr>
              <a:xfrm flipH="1">
                <a:off x="3782889" y="4190034"/>
                <a:ext cx="53243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miter lim="800000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CCA96E4-EC08-506C-0FF4-EC534B34C130}"/>
                </a:ext>
              </a:extLst>
            </p:cNvPr>
            <p:cNvCxnSpPr/>
            <p:nvPr/>
          </p:nvCxnSpPr>
          <p:spPr>
            <a:xfrm>
              <a:off x="1538052" y="4201607"/>
              <a:ext cx="566475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miter lim="800000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A3D2B8-0DB8-B2E6-B4F3-46366973BFF9}"/>
                </a:ext>
              </a:extLst>
            </p:cNvPr>
            <p:cNvGrpSpPr/>
            <p:nvPr/>
          </p:nvGrpSpPr>
          <p:grpSpPr>
            <a:xfrm>
              <a:off x="2362542" y="3965402"/>
              <a:ext cx="532435" cy="490451"/>
              <a:chOff x="8709436" y="3728157"/>
              <a:chExt cx="708672" cy="652791"/>
            </a:xfrm>
          </p:grpSpPr>
          <p:sp>
            <p:nvSpPr>
              <p:cNvPr id="80" name="Trapezoid 79">
                <a:extLst>
                  <a:ext uri="{FF2B5EF4-FFF2-40B4-BE49-F238E27FC236}">
                    <a16:creationId xmlns:a16="http://schemas.microsoft.com/office/drawing/2014/main" id="{E38F839C-C246-683C-8C69-13B5C7EB91FB}"/>
                  </a:ext>
                </a:extLst>
              </p:cNvPr>
              <p:cNvSpPr/>
              <p:nvPr/>
            </p:nvSpPr>
            <p:spPr>
              <a:xfrm>
                <a:off x="8709436" y="3728157"/>
                <a:ext cx="708672" cy="652791"/>
              </a:xfrm>
              <a:prstGeom prst="trapezoid">
                <a:avLst/>
              </a:prstGeom>
              <a:solidFill>
                <a:srgbClr val="5DA7D9"/>
              </a:solidFill>
              <a:ln w="38100">
                <a:solidFill>
                  <a:schemeClr val="bg2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9EAC0CC-D26D-31E1-640D-B1FD3D414F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1268" y="3871026"/>
                <a:ext cx="385011" cy="38501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3EC8FCF-B2C1-31FD-7B7A-4F8B0666AA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93172" y="401019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50800">
                <a:noFill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6348911-1D52-8C88-FEDC-717EF617741C}"/>
                </a:ext>
              </a:extLst>
            </p:cNvPr>
            <p:cNvGrpSpPr/>
            <p:nvPr/>
          </p:nvGrpSpPr>
          <p:grpSpPr>
            <a:xfrm>
              <a:off x="3920383" y="4026302"/>
              <a:ext cx="856391" cy="385011"/>
              <a:chOff x="3782890" y="3997529"/>
              <a:chExt cx="622897" cy="385011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FF4CA32-5B04-8D52-BEA9-9788B51461A6}"/>
                  </a:ext>
                </a:extLst>
              </p:cNvPr>
              <p:cNvSpPr/>
              <p:nvPr/>
            </p:nvSpPr>
            <p:spPr>
              <a:xfrm>
                <a:off x="3782890" y="3997529"/>
                <a:ext cx="532435" cy="385011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5E4CFB33-E37B-FD43-1F51-4B539041030B}"/>
                  </a:ext>
                </a:extLst>
              </p:cNvPr>
              <p:cNvCxnSpPr/>
              <p:nvPr/>
            </p:nvCxnSpPr>
            <p:spPr>
              <a:xfrm flipH="1">
                <a:off x="3873352" y="4190034"/>
                <a:ext cx="53243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miter lim="800000"/>
                <a:tailEnd type="triangle" w="lg" len="lg"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A042992-95F3-1B80-E82D-3B7732587AAB}"/>
                </a:ext>
              </a:extLst>
            </p:cNvPr>
            <p:cNvGrpSpPr/>
            <p:nvPr/>
          </p:nvGrpSpPr>
          <p:grpSpPr>
            <a:xfrm>
              <a:off x="5652139" y="3965401"/>
              <a:ext cx="532435" cy="490451"/>
              <a:chOff x="8709436" y="3728157"/>
              <a:chExt cx="708672" cy="652791"/>
            </a:xfrm>
          </p:grpSpPr>
          <p:sp>
            <p:nvSpPr>
              <p:cNvPr id="75" name="Trapezoid 74">
                <a:extLst>
                  <a:ext uri="{FF2B5EF4-FFF2-40B4-BE49-F238E27FC236}">
                    <a16:creationId xmlns:a16="http://schemas.microsoft.com/office/drawing/2014/main" id="{FE996D44-E2D3-4CBD-EC69-2CC641155B27}"/>
                  </a:ext>
                </a:extLst>
              </p:cNvPr>
              <p:cNvSpPr/>
              <p:nvPr/>
            </p:nvSpPr>
            <p:spPr>
              <a:xfrm>
                <a:off x="8709436" y="3728157"/>
                <a:ext cx="708672" cy="652791"/>
              </a:xfrm>
              <a:prstGeom prst="trapezoid">
                <a:avLst/>
              </a:prstGeom>
              <a:solidFill>
                <a:srgbClr val="5DA7D9"/>
              </a:solidFill>
              <a:ln w="38100">
                <a:solidFill>
                  <a:schemeClr val="bg2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E68B7EE-064F-0E77-FAF8-C0231A25FB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1268" y="3871026"/>
                <a:ext cx="385011" cy="38501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93614D9-BB08-C2BE-B9A0-76E72D4CE4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41132" y="3868543"/>
                <a:ext cx="365120" cy="365120"/>
              </a:xfrm>
              <a:prstGeom prst="ellipse">
                <a:avLst/>
              </a:prstGeom>
              <a:noFill/>
              <a:ln w="50800">
                <a:noFill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3600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B996C66-2D9E-126C-930A-DE01F1F426AB}"/>
                </a:ext>
              </a:extLst>
            </p:cNvPr>
            <p:cNvCxnSpPr>
              <a:cxnSpLocks/>
            </p:cNvCxnSpPr>
            <p:nvPr/>
          </p:nvCxnSpPr>
          <p:spPr>
            <a:xfrm>
              <a:off x="4817020" y="4248411"/>
              <a:ext cx="563073" cy="162902"/>
            </a:xfrm>
            <a:prstGeom prst="straightConnector1">
              <a:avLst/>
            </a:prstGeom>
            <a:ln w="50800">
              <a:solidFill>
                <a:srgbClr val="FF0000"/>
              </a:solidFill>
              <a:miter lim="800000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C3B67A5-BBE7-C534-F3C5-776D562A3A56}"/>
                </a:ext>
              </a:extLst>
            </p:cNvPr>
            <p:cNvGrpSpPr/>
            <p:nvPr/>
          </p:nvGrpSpPr>
          <p:grpSpPr>
            <a:xfrm>
              <a:off x="1505000" y="3328912"/>
              <a:ext cx="856293" cy="890507"/>
              <a:chOff x="3413278" y="1342593"/>
              <a:chExt cx="856293" cy="809552"/>
            </a:xfrm>
          </p:grpSpPr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62CBF020-B027-82EA-D089-601CB58AA1D3}"/>
                  </a:ext>
                </a:extLst>
              </p:cNvPr>
              <p:cNvCxnSpPr/>
              <p:nvPr/>
            </p:nvCxnSpPr>
            <p:spPr>
              <a:xfrm>
                <a:off x="3413278" y="2133600"/>
                <a:ext cx="85629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miter lim="800000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8246CE5D-E3E8-A276-36BC-7B3DF396F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24583" y="1651061"/>
                <a:ext cx="482769" cy="469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miter lim="800000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ED5C8AC3-9B4E-47E7-BD4E-482B2A67B2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16563" y="1342593"/>
                <a:ext cx="0" cy="8095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miter lim="800000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444C06E-D172-F728-AD44-D748858416CA}"/>
                </a:ext>
              </a:extLst>
            </p:cNvPr>
            <p:cNvGrpSpPr/>
            <p:nvPr/>
          </p:nvGrpSpPr>
          <p:grpSpPr>
            <a:xfrm>
              <a:off x="2487280" y="3339575"/>
              <a:ext cx="1332221" cy="1408876"/>
              <a:chOff x="2533580" y="3339575"/>
              <a:chExt cx="1332221" cy="1408876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F3D91AF8-900C-8A3E-AB66-787674AC93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1000" y="4055401"/>
                <a:ext cx="559700" cy="168743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miter lim="800000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65AC08F6-B3C2-6B26-3AF6-0B3E7B62C419}"/>
                  </a:ext>
                </a:extLst>
              </p:cNvPr>
              <p:cNvGrpSpPr/>
              <p:nvPr/>
            </p:nvGrpSpPr>
            <p:grpSpPr>
              <a:xfrm>
                <a:off x="2533580" y="3339575"/>
                <a:ext cx="1332221" cy="1408876"/>
                <a:chOff x="3517441" y="3281701"/>
                <a:chExt cx="1332221" cy="1408876"/>
              </a:xfrm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8353248D-E1E4-DE6B-F90E-528E6CF69756}"/>
                    </a:ext>
                  </a:extLst>
                </p:cNvPr>
                <p:cNvGrpSpPr/>
                <p:nvPr/>
              </p:nvGrpSpPr>
              <p:grpSpPr>
                <a:xfrm>
                  <a:off x="3988387" y="3281701"/>
                  <a:ext cx="861275" cy="895960"/>
                  <a:chOff x="3396721" y="1332070"/>
                  <a:chExt cx="861275" cy="814508"/>
                </a:xfrm>
              </p:grpSpPr>
              <p:cxnSp>
                <p:nvCxnSpPr>
                  <p:cNvPr id="69" name="Straight Arrow Connector 68">
                    <a:extLst>
                      <a:ext uri="{FF2B5EF4-FFF2-40B4-BE49-F238E27FC236}">
                        <a16:creationId xmlns:a16="http://schemas.microsoft.com/office/drawing/2014/main" id="{2347C4D3-99B2-37D5-3B3D-81DB7C3EBC7D}"/>
                      </a:ext>
                    </a:extLst>
                  </p:cNvPr>
                  <p:cNvCxnSpPr/>
                  <p:nvPr/>
                </p:nvCxnSpPr>
                <p:spPr>
                  <a:xfrm>
                    <a:off x="3401703" y="2133600"/>
                    <a:ext cx="8562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>
                    <a:extLst>
                      <a:ext uri="{FF2B5EF4-FFF2-40B4-BE49-F238E27FC236}">
                        <a16:creationId xmlns:a16="http://schemas.microsoft.com/office/drawing/2014/main" id="{F1822B0A-D311-3EAC-DFA6-67ECD3B219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396721" y="1621067"/>
                    <a:ext cx="652324" cy="52551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Arrow Connector 70">
                    <a:extLst>
                      <a:ext uri="{FF2B5EF4-FFF2-40B4-BE49-F238E27FC236}">
                        <a16:creationId xmlns:a16="http://schemas.microsoft.com/office/drawing/2014/main" id="{63547CB2-0E88-2FCF-2C83-46D1A37C47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416563" y="1332070"/>
                    <a:ext cx="0" cy="80955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Arc 67">
                  <a:extLst>
                    <a:ext uri="{FF2B5EF4-FFF2-40B4-BE49-F238E27FC236}">
                      <a16:creationId xmlns:a16="http://schemas.microsoft.com/office/drawing/2014/main" id="{4C9000D4-2BE9-05FD-7D63-C378DB2DA045}"/>
                    </a:ext>
                  </a:extLst>
                </p:cNvPr>
                <p:cNvSpPr/>
                <p:nvPr/>
              </p:nvSpPr>
              <p:spPr>
                <a:xfrm>
                  <a:off x="3517441" y="3588209"/>
                  <a:ext cx="1071750" cy="1102368"/>
                </a:xfrm>
                <a:prstGeom prst="arc">
                  <a:avLst>
                    <a:gd name="adj1" fmla="val 16081505"/>
                    <a:gd name="adj2" fmla="val 99241"/>
                  </a:avLst>
                </a:prstGeom>
                <a:ln w="28575">
                  <a:solidFill>
                    <a:schemeClr val="tx1"/>
                  </a:solidFill>
                  <a:prstDash val="sysDash"/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C5D9A05-E8F0-A108-8645-B819B1C52086}"/>
                </a:ext>
              </a:extLst>
            </p:cNvPr>
            <p:cNvGrpSpPr/>
            <p:nvPr/>
          </p:nvGrpSpPr>
          <p:grpSpPr>
            <a:xfrm>
              <a:off x="4302903" y="3273831"/>
              <a:ext cx="1347530" cy="1577588"/>
              <a:chOff x="3502132" y="3215957"/>
              <a:chExt cx="1347530" cy="1577588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AFD04E1-0C37-658F-D29B-23F49460A5DA}"/>
                  </a:ext>
                </a:extLst>
              </p:cNvPr>
              <p:cNvGrpSpPr/>
              <p:nvPr/>
            </p:nvGrpSpPr>
            <p:grpSpPr>
              <a:xfrm>
                <a:off x="3993369" y="3215957"/>
                <a:ext cx="856293" cy="1577588"/>
                <a:chOff x="3401703" y="1272312"/>
                <a:chExt cx="856293" cy="1434171"/>
              </a:xfrm>
            </p:grpSpPr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10A38E3A-B97B-8774-09F7-AD66BDA4B3C2}"/>
                    </a:ext>
                  </a:extLst>
                </p:cNvPr>
                <p:cNvCxnSpPr/>
                <p:nvPr/>
              </p:nvCxnSpPr>
              <p:spPr>
                <a:xfrm>
                  <a:off x="3401703" y="2133600"/>
                  <a:ext cx="85629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miter lim="800000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0FF57B24-1FC3-A124-85B5-8540D9B0C3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24583" y="1657035"/>
                  <a:ext cx="626249" cy="46345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miter lim="800000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AB4CE521-4DCC-8B29-F66B-6A255E5603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16563" y="1272312"/>
                  <a:ext cx="0" cy="143417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miter lim="800000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6A1A6203-4C8B-2940-27FF-32E26E322425}"/>
                  </a:ext>
                </a:extLst>
              </p:cNvPr>
              <p:cNvSpPr/>
              <p:nvPr/>
            </p:nvSpPr>
            <p:spPr>
              <a:xfrm rot="5625097">
                <a:off x="3517441" y="3588209"/>
                <a:ext cx="1071750" cy="1102368"/>
              </a:xfrm>
              <a:prstGeom prst="arc">
                <a:avLst>
                  <a:gd name="adj1" fmla="val 16081505"/>
                  <a:gd name="adj2" fmla="val 99241"/>
                </a:avLst>
              </a:prstGeom>
              <a:ln w="28575">
                <a:solidFill>
                  <a:schemeClr val="tx1"/>
                </a:solidFill>
                <a:prstDash val="sys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42E10FE-2360-B8E6-BA72-79756F6ED129}"/>
                </a:ext>
              </a:extLst>
            </p:cNvPr>
            <p:cNvGrpSpPr/>
            <p:nvPr/>
          </p:nvGrpSpPr>
          <p:grpSpPr>
            <a:xfrm>
              <a:off x="5851117" y="3278182"/>
              <a:ext cx="1347530" cy="1577588"/>
              <a:chOff x="6047888" y="3278182"/>
              <a:chExt cx="1347530" cy="1577588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C3885ED6-155F-3CA7-BAC4-1388D97C2E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8953" y="4223639"/>
                <a:ext cx="402232" cy="408013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miter lim="800000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5C151B9-9590-223D-82FD-63E51B8311C3}"/>
                  </a:ext>
                </a:extLst>
              </p:cNvPr>
              <p:cNvGrpSpPr/>
              <p:nvPr/>
            </p:nvGrpSpPr>
            <p:grpSpPr>
              <a:xfrm>
                <a:off x="6047888" y="3278182"/>
                <a:ext cx="1347530" cy="1577588"/>
                <a:chOff x="3502132" y="3215957"/>
                <a:chExt cx="1347530" cy="1577588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191D859C-D5B0-FB29-90F6-03E35A3A61EA}"/>
                    </a:ext>
                  </a:extLst>
                </p:cNvPr>
                <p:cNvGrpSpPr/>
                <p:nvPr/>
              </p:nvGrpSpPr>
              <p:grpSpPr>
                <a:xfrm>
                  <a:off x="3993369" y="3215957"/>
                  <a:ext cx="856293" cy="1577588"/>
                  <a:chOff x="3401703" y="1272312"/>
                  <a:chExt cx="856293" cy="1434171"/>
                </a:xfrm>
              </p:grpSpPr>
              <p:cxnSp>
                <p:nvCxnSpPr>
                  <p:cNvPr id="57" name="Straight Arrow Connector 56">
                    <a:extLst>
                      <a:ext uri="{FF2B5EF4-FFF2-40B4-BE49-F238E27FC236}">
                        <a16:creationId xmlns:a16="http://schemas.microsoft.com/office/drawing/2014/main" id="{57DF1C0E-0E7A-7A70-3D68-5DE954AD4C3E}"/>
                      </a:ext>
                    </a:extLst>
                  </p:cNvPr>
                  <p:cNvCxnSpPr/>
                  <p:nvPr/>
                </p:nvCxnSpPr>
                <p:spPr>
                  <a:xfrm>
                    <a:off x="3401703" y="2133600"/>
                    <a:ext cx="8562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Arrow Connector 57">
                    <a:extLst>
                      <a:ext uri="{FF2B5EF4-FFF2-40B4-BE49-F238E27FC236}">
                        <a16:creationId xmlns:a16="http://schemas.microsoft.com/office/drawing/2014/main" id="{7A3AE147-BBE2-C503-933A-222DE5B4B4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424583" y="1664908"/>
                    <a:ext cx="622132" cy="455577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Arrow Connector 58">
                    <a:extLst>
                      <a:ext uri="{FF2B5EF4-FFF2-40B4-BE49-F238E27FC236}">
                        <a16:creationId xmlns:a16="http://schemas.microsoft.com/office/drawing/2014/main" id="{E7ADB2F8-1F12-68CF-7C22-688F9DD781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416563" y="1272312"/>
                    <a:ext cx="0" cy="143417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Arc 55">
                  <a:extLst>
                    <a:ext uri="{FF2B5EF4-FFF2-40B4-BE49-F238E27FC236}">
                      <a16:creationId xmlns:a16="http://schemas.microsoft.com/office/drawing/2014/main" id="{5EF8056D-F2F8-A3F9-8F0A-854292E5419D}"/>
                    </a:ext>
                  </a:extLst>
                </p:cNvPr>
                <p:cNvSpPr/>
                <p:nvPr/>
              </p:nvSpPr>
              <p:spPr>
                <a:xfrm rot="5625097">
                  <a:off x="3517441" y="3588209"/>
                  <a:ext cx="1071750" cy="1102368"/>
                </a:xfrm>
                <a:prstGeom prst="arc">
                  <a:avLst>
                    <a:gd name="adj1" fmla="val 16081505"/>
                    <a:gd name="adj2" fmla="val 99241"/>
                  </a:avLst>
                </a:prstGeom>
                <a:ln w="28575">
                  <a:solidFill>
                    <a:schemeClr val="tx1"/>
                  </a:solidFill>
                  <a:prstDash val="sysDash"/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F5B2A6-995D-733F-0F56-4C4FC53E8B48}"/>
                </a:ext>
              </a:extLst>
            </p:cNvPr>
            <p:cNvGrpSpPr/>
            <p:nvPr/>
          </p:nvGrpSpPr>
          <p:grpSpPr>
            <a:xfrm>
              <a:off x="7305990" y="4014316"/>
              <a:ext cx="779539" cy="385011"/>
              <a:chOff x="7907882" y="4014316"/>
              <a:chExt cx="779539" cy="385011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D9450E2-F14A-48F3-2F9C-B949C987A480}"/>
                  </a:ext>
                </a:extLst>
              </p:cNvPr>
              <p:cNvSpPr/>
              <p:nvPr/>
            </p:nvSpPr>
            <p:spPr>
              <a:xfrm>
                <a:off x="7931642" y="4014316"/>
                <a:ext cx="732019" cy="385011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0836EE46-B1F8-8E0C-6B42-1C702E0F83BC}"/>
                  </a:ext>
                </a:extLst>
              </p:cNvPr>
              <p:cNvCxnSpPr/>
              <p:nvPr/>
            </p:nvCxnSpPr>
            <p:spPr>
              <a:xfrm flipH="1">
                <a:off x="7907882" y="4214495"/>
                <a:ext cx="77953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miter lim="800000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828200C-4618-BACD-3842-3EBB2B1EFA98}"/>
                </a:ext>
              </a:extLst>
            </p:cNvPr>
            <p:cNvGrpSpPr/>
            <p:nvPr/>
          </p:nvGrpSpPr>
          <p:grpSpPr>
            <a:xfrm>
              <a:off x="7697994" y="3350961"/>
              <a:ext cx="1332221" cy="1408879"/>
              <a:chOff x="7697994" y="3350961"/>
              <a:chExt cx="1332221" cy="1408879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DBCBB8C5-43D5-9AD4-6BDA-4F71B07322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82265" y="3710038"/>
                <a:ext cx="353315" cy="525495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miter lim="800000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9E3BF09-7DA2-943D-B8AA-800BF5D074EE}"/>
                  </a:ext>
                </a:extLst>
              </p:cNvPr>
              <p:cNvGrpSpPr/>
              <p:nvPr/>
            </p:nvGrpSpPr>
            <p:grpSpPr>
              <a:xfrm>
                <a:off x="7697994" y="3350961"/>
                <a:ext cx="1332221" cy="1408879"/>
                <a:chOff x="3517441" y="3281698"/>
                <a:chExt cx="1332221" cy="1408879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DB1868EA-49ED-AF9D-AB70-7050D6C6FC87}"/>
                    </a:ext>
                  </a:extLst>
                </p:cNvPr>
                <p:cNvGrpSpPr/>
                <p:nvPr/>
              </p:nvGrpSpPr>
              <p:grpSpPr>
                <a:xfrm>
                  <a:off x="3993369" y="3281698"/>
                  <a:ext cx="856293" cy="890507"/>
                  <a:chOff x="3401703" y="1332070"/>
                  <a:chExt cx="856293" cy="809552"/>
                </a:xfrm>
              </p:grpSpPr>
              <p:cxnSp>
                <p:nvCxnSpPr>
                  <p:cNvPr id="48" name="Straight Arrow Connector 47">
                    <a:extLst>
                      <a:ext uri="{FF2B5EF4-FFF2-40B4-BE49-F238E27FC236}">
                        <a16:creationId xmlns:a16="http://schemas.microsoft.com/office/drawing/2014/main" id="{6BEA814B-EEAD-1AF9-887C-6D70EAE8EC85}"/>
                      </a:ext>
                    </a:extLst>
                  </p:cNvPr>
                  <p:cNvCxnSpPr/>
                  <p:nvPr/>
                </p:nvCxnSpPr>
                <p:spPr>
                  <a:xfrm>
                    <a:off x="3401703" y="2133600"/>
                    <a:ext cx="8562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Arrow Connector 48">
                    <a:extLst>
                      <a:ext uri="{FF2B5EF4-FFF2-40B4-BE49-F238E27FC236}">
                        <a16:creationId xmlns:a16="http://schemas.microsoft.com/office/drawing/2014/main" id="{A86FE092-4218-73F3-D424-7DDC92BF93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424583" y="1588991"/>
                    <a:ext cx="619149" cy="531493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FCBEF687-83BA-6EBA-3618-74BD245F8F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416563" y="1332070"/>
                    <a:ext cx="0" cy="80955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" name="Arc 46">
                  <a:extLst>
                    <a:ext uri="{FF2B5EF4-FFF2-40B4-BE49-F238E27FC236}">
                      <a16:creationId xmlns:a16="http://schemas.microsoft.com/office/drawing/2014/main" id="{DB568AD2-396E-7315-E992-7009A7C1B053}"/>
                    </a:ext>
                  </a:extLst>
                </p:cNvPr>
                <p:cNvSpPr/>
                <p:nvPr/>
              </p:nvSpPr>
              <p:spPr>
                <a:xfrm>
                  <a:off x="3517441" y="3588209"/>
                  <a:ext cx="1071750" cy="1102368"/>
                </a:xfrm>
                <a:prstGeom prst="arc">
                  <a:avLst>
                    <a:gd name="adj1" fmla="val 16081505"/>
                    <a:gd name="adj2" fmla="val 99241"/>
                  </a:avLst>
                </a:prstGeom>
                <a:ln w="28575">
                  <a:solidFill>
                    <a:schemeClr val="tx1"/>
                  </a:solidFill>
                  <a:prstDash val="sysDash"/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2A96074-D69B-387D-B24A-96EAC0F7C35C}"/>
                </a:ext>
              </a:extLst>
            </p:cNvPr>
            <p:cNvGrpSpPr/>
            <p:nvPr/>
          </p:nvGrpSpPr>
          <p:grpSpPr>
            <a:xfrm>
              <a:off x="9075845" y="3954733"/>
              <a:ext cx="532435" cy="490451"/>
              <a:chOff x="8709436" y="3728157"/>
              <a:chExt cx="708672" cy="652791"/>
            </a:xfrm>
          </p:grpSpPr>
          <p:sp>
            <p:nvSpPr>
              <p:cNvPr id="41" name="Trapezoid 40">
                <a:extLst>
                  <a:ext uri="{FF2B5EF4-FFF2-40B4-BE49-F238E27FC236}">
                    <a16:creationId xmlns:a16="http://schemas.microsoft.com/office/drawing/2014/main" id="{988D9651-8FA6-AB28-825B-E383117AC8B4}"/>
                  </a:ext>
                </a:extLst>
              </p:cNvPr>
              <p:cNvSpPr/>
              <p:nvPr/>
            </p:nvSpPr>
            <p:spPr>
              <a:xfrm>
                <a:off x="8709436" y="3728157"/>
                <a:ext cx="708672" cy="652791"/>
              </a:xfrm>
              <a:prstGeom prst="trapezoid">
                <a:avLst/>
              </a:prstGeom>
              <a:solidFill>
                <a:srgbClr val="5DA7D9"/>
              </a:solidFill>
              <a:ln w="38100">
                <a:solidFill>
                  <a:schemeClr val="bg2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2B22D54-CE0D-6AF5-64E2-0E9F32DB41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1268" y="3871026"/>
                <a:ext cx="385011" cy="38501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BB7F1A7-17D7-3A4F-E5EA-3089A8B3D2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93172" y="401019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50800">
                <a:noFill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B265FFF-C1DC-BB33-19F0-209C1200D985}"/>
                </a:ext>
              </a:extLst>
            </p:cNvPr>
            <p:cNvGrpSpPr/>
            <p:nvPr/>
          </p:nvGrpSpPr>
          <p:grpSpPr>
            <a:xfrm>
              <a:off x="9190738" y="3343285"/>
              <a:ext cx="1332221" cy="1408879"/>
              <a:chOff x="9642160" y="3343285"/>
              <a:chExt cx="1332221" cy="1408879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3211580D-1F96-9BE3-5BE8-F798653E39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38005" y="3668227"/>
                <a:ext cx="195930" cy="55963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miter lim="800000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767C8A7-049E-D76C-B184-37CA9CD48F4E}"/>
                  </a:ext>
                </a:extLst>
              </p:cNvPr>
              <p:cNvGrpSpPr/>
              <p:nvPr/>
            </p:nvGrpSpPr>
            <p:grpSpPr>
              <a:xfrm>
                <a:off x="9642160" y="3343285"/>
                <a:ext cx="1332221" cy="1408879"/>
                <a:chOff x="3517441" y="3281698"/>
                <a:chExt cx="1332221" cy="1408879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62429B80-F7B6-4463-2459-D4D384EE05F9}"/>
                    </a:ext>
                  </a:extLst>
                </p:cNvPr>
                <p:cNvGrpSpPr/>
                <p:nvPr/>
              </p:nvGrpSpPr>
              <p:grpSpPr>
                <a:xfrm>
                  <a:off x="3993369" y="3281698"/>
                  <a:ext cx="856293" cy="890507"/>
                  <a:chOff x="3401703" y="1332070"/>
                  <a:chExt cx="856293" cy="809552"/>
                </a:xfrm>
              </p:grpSpPr>
              <p:cxnSp>
                <p:nvCxnSpPr>
                  <p:cNvPr id="38" name="Straight Arrow Connector 37">
                    <a:extLst>
                      <a:ext uri="{FF2B5EF4-FFF2-40B4-BE49-F238E27FC236}">
                        <a16:creationId xmlns:a16="http://schemas.microsoft.com/office/drawing/2014/main" id="{592DE6F7-95F9-9B94-20CC-9F3EAEE63D57}"/>
                      </a:ext>
                    </a:extLst>
                  </p:cNvPr>
                  <p:cNvCxnSpPr/>
                  <p:nvPr/>
                </p:nvCxnSpPr>
                <p:spPr>
                  <a:xfrm>
                    <a:off x="3401703" y="2133600"/>
                    <a:ext cx="8562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Arrow Connector 38">
                    <a:extLst>
                      <a:ext uri="{FF2B5EF4-FFF2-40B4-BE49-F238E27FC236}">
                        <a16:creationId xmlns:a16="http://schemas.microsoft.com/office/drawing/2014/main" id="{81E1C851-E4BE-131C-DF3E-0DFE2B0288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424583" y="1588991"/>
                    <a:ext cx="619149" cy="531493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45DE2A3E-3DC2-64CC-48A7-3D6BC7D124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416563" y="1332070"/>
                    <a:ext cx="0" cy="80955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miter lim="800000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9B9AD10B-9A18-856D-DB51-130755C34B0C}"/>
                    </a:ext>
                  </a:extLst>
                </p:cNvPr>
                <p:cNvSpPr/>
                <p:nvPr/>
              </p:nvSpPr>
              <p:spPr>
                <a:xfrm>
                  <a:off x="3517441" y="3588209"/>
                  <a:ext cx="1071750" cy="1102368"/>
                </a:xfrm>
                <a:prstGeom prst="arc">
                  <a:avLst>
                    <a:gd name="adj1" fmla="val 16081505"/>
                    <a:gd name="adj2" fmla="val 99241"/>
                  </a:avLst>
                </a:prstGeom>
                <a:ln w="28575">
                  <a:solidFill>
                    <a:schemeClr val="tx1"/>
                  </a:solidFill>
                  <a:prstDash val="sysDash"/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7711A84-BDD4-EE65-DB46-0AD169EFF6C8}"/>
                </a:ext>
              </a:extLst>
            </p:cNvPr>
            <p:cNvGrpSpPr/>
            <p:nvPr/>
          </p:nvGrpSpPr>
          <p:grpSpPr>
            <a:xfrm>
              <a:off x="10654078" y="4021989"/>
              <a:ext cx="363660" cy="385011"/>
              <a:chOff x="3782890" y="3997529"/>
              <a:chExt cx="532435" cy="385011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0FECAB3-A7CC-DC28-81D1-94CA648B92E2}"/>
                  </a:ext>
                </a:extLst>
              </p:cNvPr>
              <p:cNvSpPr/>
              <p:nvPr/>
            </p:nvSpPr>
            <p:spPr>
              <a:xfrm>
                <a:off x="3782890" y="3997529"/>
                <a:ext cx="532435" cy="385011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D9FB7A0A-8F78-CD91-F506-02161A7C50B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782890" y="4190034"/>
                <a:ext cx="53243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miter lim="800000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EC09CF8-31FA-DE69-BADC-A5E51009D864}"/>
                </a:ext>
              </a:extLst>
            </p:cNvPr>
            <p:cNvCxnSpPr>
              <a:cxnSpLocks/>
            </p:cNvCxnSpPr>
            <p:nvPr/>
          </p:nvCxnSpPr>
          <p:spPr>
            <a:xfrm>
              <a:off x="11288870" y="4227515"/>
              <a:ext cx="451407" cy="280492"/>
            </a:xfrm>
            <a:prstGeom prst="straightConnector1">
              <a:avLst/>
            </a:prstGeom>
            <a:ln w="50800">
              <a:solidFill>
                <a:srgbClr val="FF0000"/>
              </a:solidFill>
              <a:miter lim="800000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6F55963-4B01-34F5-4253-E712FE979335}"/>
                </a:ext>
              </a:extLst>
            </p:cNvPr>
            <p:cNvGrpSpPr/>
            <p:nvPr/>
          </p:nvGrpSpPr>
          <p:grpSpPr>
            <a:xfrm>
              <a:off x="10722048" y="3345800"/>
              <a:ext cx="1431405" cy="1379758"/>
              <a:chOff x="3418257" y="3281698"/>
              <a:chExt cx="1431405" cy="137975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392B2F3-40FF-3767-4C53-5310CE2C9ED5}"/>
                  </a:ext>
                </a:extLst>
              </p:cNvPr>
              <p:cNvGrpSpPr/>
              <p:nvPr/>
            </p:nvGrpSpPr>
            <p:grpSpPr>
              <a:xfrm>
                <a:off x="3477612" y="3281698"/>
                <a:ext cx="1372050" cy="1379758"/>
                <a:chOff x="2885946" y="1332070"/>
                <a:chExt cx="1372050" cy="1254326"/>
              </a:xfrm>
            </p:grpSpPr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457F5401-DF90-5FE5-15CD-8146F0028941}"/>
                    </a:ext>
                  </a:extLst>
                </p:cNvPr>
                <p:cNvCxnSpPr/>
                <p:nvPr/>
              </p:nvCxnSpPr>
              <p:spPr>
                <a:xfrm>
                  <a:off x="3401703" y="2133600"/>
                  <a:ext cx="85629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miter lim="800000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D21AD5D1-B065-90A1-EE53-58A3E8896E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85946" y="1588991"/>
                  <a:ext cx="1157786" cy="99740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miter lim="800000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CA2B4562-C548-5409-F14B-C659F3B5C1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16563" y="1332070"/>
                  <a:ext cx="0" cy="80955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miter lim="800000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AB831A0F-CD28-9842-6391-98D7EBAEDFAD}"/>
                  </a:ext>
                </a:extLst>
              </p:cNvPr>
              <p:cNvSpPr/>
              <p:nvPr/>
            </p:nvSpPr>
            <p:spPr>
              <a:xfrm rot="6763106">
                <a:off x="3462927" y="3453108"/>
                <a:ext cx="1071750" cy="1161090"/>
              </a:xfrm>
              <a:prstGeom prst="arc">
                <a:avLst>
                  <a:gd name="adj1" fmla="val 15732065"/>
                  <a:gd name="adj2" fmla="val 579528"/>
                </a:avLst>
              </a:prstGeom>
              <a:ln w="28575">
                <a:solidFill>
                  <a:schemeClr val="tx1"/>
                </a:solidFill>
                <a:prstDash val="sys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3B926FB-37B0-5A0B-FAB1-71D0E39FC9A6}"/>
                    </a:ext>
                  </a:extLst>
                </p:cNvPr>
                <p:cNvSpPr txBox="1"/>
                <p:nvPr/>
              </p:nvSpPr>
              <p:spPr>
                <a:xfrm>
                  <a:off x="2141315" y="3870204"/>
                  <a:ext cx="150528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3B926FB-37B0-5A0B-FAB1-71D0E39FC9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1315" y="3870204"/>
                  <a:ext cx="150528" cy="341632"/>
                </a:xfrm>
                <a:prstGeom prst="rect">
                  <a:avLst/>
                </a:prstGeom>
                <a:blipFill>
                  <a:blip r:embed="rId2"/>
                  <a:stretch>
                    <a:fillRect r="-5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4393539-D79A-AC8F-162F-C62C0D1DF706}"/>
                    </a:ext>
                  </a:extLst>
                </p:cNvPr>
                <p:cNvSpPr txBox="1"/>
                <p:nvPr/>
              </p:nvSpPr>
              <p:spPr>
                <a:xfrm>
                  <a:off x="1888663" y="3350961"/>
                  <a:ext cx="150528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4393539-D79A-AC8F-162F-C62C0D1DF7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663" y="3350961"/>
                  <a:ext cx="150528" cy="341632"/>
                </a:xfrm>
                <a:prstGeom prst="rect">
                  <a:avLst/>
                </a:prstGeom>
                <a:blipFill>
                  <a:blip r:embed="rId3"/>
                  <a:stretch>
                    <a:fillRect r="-6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F2675F-3BF7-A8B3-EFDA-074B86B5B459}"/>
                    </a:ext>
                  </a:extLst>
                </p:cNvPr>
                <p:cNvSpPr txBox="1"/>
                <p:nvPr/>
              </p:nvSpPr>
              <p:spPr>
                <a:xfrm>
                  <a:off x="1397851" y="2987280"/>
                  <a:ext cx="150528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F2675F-3BF7-A8B3-EFDA-074B86B5B4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7851" y="2987280"/>
                  <a:ext cx="150528" cy="341632"/>
                </a:xfrm>
                <a:prstGeom prst="rect">
                  <a:avLst/>
                </a:prstGeom>
                <a:blipFill>
                  <a:blip r:embed="rId4"/>
                  <a:stretch>
                    <a:fillRect r="-84615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0520C77-3F29-F94E-AA3D-5B3F074A449D}"/>
                    </a:ext>
                  </a:extLst>
                </p:cNvPr>
                <p:cNvSpPr txBox="1"/>
                <p:nvPr/>
              </p:nvSpPr>
              <p:spPr>
                <a:xfrm>
                  <a:off x="371892" y="3672198"/>
                  <a:ext cx="526625" cy="424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0520C77-3F29-F94E-AA3D-5B3F074A4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892" y="3672198"/>
                  <a:ext cx="526625" cy="424732"/>
                </a:xfrm>
                <a:prstGeom prst="rect">
                  <a:avLst/>
                </a:prstGeom>
                <a:blipFill>
                  <a:blip r:embed="rId5"/>
                  <a:stretch>
                    <a:fillRect t="-2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61181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B260B-45A2-F8A5-1B31-8F6A3D69E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CFD3-314C-8F9A-D780-E9D5A52A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eRHIC</a:t>
            </a:r>
            <a:r>
              <a:rPr lang="en-US" dirty="0"/>
              <a:t>-like Spin Rotator for low energy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97A6A30-EB66-36C7-4D81-667301D00D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88441" y="3128525"/>
          <a:ext cx="6955001" cy="303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499600" imgH="3746500" progId="Excel.Sheet.12">
                  <p:embed/>
                </p:oleObj>
              </mc:Choice>
              <mc:Fallback>
                <p:oleObj name="Worksheet" r:id="rId2" imgW="9499600" imgH="3746500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5A0D1BA-46C3-6749-9830-B9580D9AE3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88441" y="3128525"/>
                        <a:ext cx="6955001" cy="3032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F232BA-FC12-777E-E2E8-CFCE99E8A3A8}"/>
              </a:ext>
            </a:extLst>
          </p:cNvPr>
          <p:cNvCxnSpPr/>
          <p:nvPr/>
        </p:nvCxnSpPr>
        <p:spPr>
          <a:xfrm flipV="1">
            <a:off x="10724606" y="6185093"/>
            <a:ext cx="0" cy="321195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E62696-19ED-4D5B-A779-A1223FB429DB}"/>
              </a:ext>
            </a:extLst>
          </p:cNvPr>
          <p:cNvSpPr txBox="1"/>
          <p:nvPr/>
        </p:nvSpPr>
        <p:spPr>
          <a:xfrm>
            <a:off x="10894567" y="6242048"/>
            <a:ext cx="146304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It is a ring 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2C0790-1148-C944-8877-A0C296E0A5DE}"/>
              </a:ext>
            </a:extLst>
          </p:cNvPr>
          <p:cNvGrpSpPr/>
          <p:nvPr/>
        </p:nvGrpSpPr>
        <p:grpSpPr>
          <a:xfrm>
            <a:off x="1492958" y="1399747"/>
            <a:ext cx="5595625" cy="1127126"/>
            <a:chOff x="2437814" y="2442754"/>
            <a:chExt cx="5595625" cy="113486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396B6BA-E083-A1C2-03DE-FBF237A64D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16210" y="2671967"/>
              <a:ext cx="387795" cy="38779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A82D65C-F00C-971E-D466-092342BF28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27875" y="2783632"/>
              <a:ext cx="164463" cy="1644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Can 15">
              <a:extLst>
                <a:ext uri="{FF2B5EF4-FFF2-40B4-BE49-F238E27FC236}">
                  <a16:creationId xmlns:a16="http://schemas.microsoft.com/office/drawing/2014/main" id="{D5EC6358-DDCA-1414-9AEE-90CC9A0BAFB0}"/>
                </a:ext>
              </a:extLst>
            </p:cNvPr>
            <p:cNvSpPr/>
            <p:nvPr/>
          </p:nvSpPr>
          <p:spPr>
            <a:xfrm rot="16200000">
              <a:off x="3691786" y="2558751"/>
              <a:ext cx="433899" cy="595016"/>
            </a:xfrm>
            <a:prstGeom prst="can">
              <a:avLst/>
            </a:prstGeom>
            <a:solidFill>
              <a:schemeClr val="tx2">
                <a:lumMod val="75000"/>
              </a:schemeClr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D3BF8C-40D1-8091-262A-0E6491E84449}"/>
                </a:ext>
              </a:extLst>
            </p:cNvPr>
            <p:cNvSpPr txBox="1"/>
            <p:nvPr/>
          </p:nvSpPr>
          <p:spPr>
            <a:xfrm>
              <a:off x="2437814" y="3258184"/>
              <a:ext cx="74458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600" dirty="0">
                  <a:latin typeface="+mn-lt"/>
                </a:rPr>
                <a:t>spin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6A0460-569B-5E33-468C-A752821DE1A2}"/>
                </a:ext>
              </a:extLst>
            </p:cNvPr>
            <p:cNvSpPr txBox="1"/>
            <p:nvPr/>
          </p:nvSpPr>
          <p:spPr>
            <a:xfrm>
              <a:off x="3414569" y="3263685"/>
              <a:ext cx="115312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600" dirty="0">
                  <a:latin typeface="+mn-lt"/>
                </a:rPr>
                <a:t>solenoid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C070650-0DB7-4D04-DFE4-9127CCA81905}"/>
                </a:ext>
              </a:extLst>
            </p:cNvPr>
            <p:cNvCxnSpPr/>
            <p:nvPr/>
          </p:nvCxnSpPr>
          <p:spPr>
            <a:xfrm flipV="1">
              <a:off x="5029200" y="2442754"/>
              <a:ext cx="0" cy="630455"/>
            </a:xfrm>
            <a:prstGeom prst="straightConnector1">
              <a:avLst/>
            </a:prstGeom>
            <a:ln w="28575">
              <a:solidFill>
                <a:srgbClr val="FF0000"/>
              </a:solidFill>
              <a:miter lim="800000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4DAA16-34ED-BD6A-4CA0-5F1AF456C4FB}"/>
                </a:ext>
              </a:extLst>
            </p:cNvPr>
            <p:cNvSpPr txBox="1"/>
            <p:nvPr/>
          </p:nvSpPr>
          <p:spPr>
            <a:xfrm>
              <a:off x="4799864" y="3258184"/>
              <a:ext cx="74458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600" dirty="0">
                  <a:latin typeface="+mn-lt"/>
                </a:rPr>
                <a:t>spin</a:t>
              </a:r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D35C29D6-C5B5-F3FA-99E1-815726D53052}"/>
                </a:ext>
              </a:extLst>
            </p:cNvPr>
            <p:cNvSpPr/>
            <p:nvPr/>
          </p:nvSpPr>
          <p:spPr>
            <a:xfrm>
              <a:off x="5865550" y="2559559"/>
              <a:ext cx="595009" cy="500203"/>
            </a:xfrm>
            <a:prstGeom prst="triangle">
              <a:avLst/>
            </a:prstGeom>
            <a:solidFill>
              <a:schemeClr val="tx2"/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B9BF57F-9AC5-6A78-B8D7-D5ED83ED7B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3062" y="2856258"/>
              <a:ext cx="840377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miter lim="800000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6996F0-2354-D82A-01F5-D4AB934F7067}"/>
                </a:ext>
              </a:extLst>
            </p:cNvPr>
            <p:cNvSpPr txBox="1"/>
            <p:nvPr/>
          </p:nvSpPr>
          <p:spPr>
            <a:xfrm>
              <a:off x="7288856" y="3245090"/>
              <a:ext cx="74458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600" dirty="0">
                  <a:latin typeface="+mn-lt"/>
                </a:rPr>
                <a:t>spin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A7877F-BDD2-5ADE-9AAD-4CBFCF027DE8}"/>
                </a:ext>
              </a:extLst>
            </p:cNvPr>
            <p:cNvSpPr txBox="1"/>
            <p:nvPr/>
          </p:nvSpPr>
          <p:spPr>
            <a:xfrm>
              <a:off x="5681443" y="3243974"/>
              <a:ext cx="137145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600" dirty="0">
                  <a:latin typeface="+mn-lt"/>
                </a:rPr>
                <a:t>dipole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E0F70AE-B757-D660-9965-5E1FF99EEE1C}"/>
              </a:ext>
            </a:extLst>
          </p:cNvPr>
          <p:cNvSpPr txBox="1"/>
          <p:nvPr/>
        </p:nvSpPr>
        <p:spPr>
          <a:xfrm>
            <a:off x="3862386" y="908073"/>
            <a:ext cx="137145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Top 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A81A32-A131-312B-B2E1-E8DD3BD12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888" y="923136"/>
            <a:ext cx="4021055" cy="2118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98209B-E007-B66D-AB3D-0715C88765F7}"/>
              </a:ext>
            </a:extLst>
          </p:cNvPr>
          <p:cNvSpPr txBox="1"/>
          <p:nvPr/>
        </p:nvSpPr>
        <p:spPr>
          <a:xfrm>
            <a:off x="10594660" y="852232"/>
            <a:ext cx="1046491" cy="341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>
                <a:latin typeface="+mn-lt"/>
              </a:rPr>
              <a:t>eRHIC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56A693-DE5B-4EEF-5595-829565510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74" y="3208437"/>
            <a:ext cx="3333412" cy="64673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Solenoid and dipole fields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Works for </a:t>
            </a:r>
            <a:r>
              <a:rPr lang="en-US" sz="1600" dirty="0">
                <a:solidFill>
                  <a:srgbClr val="FF0000"/>
                </a:solidFill>
              </a:rPr>
              <a:t>one energy</a:t>
            </a:r>
            <a:endParaRPr lang="en-US" sz="16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7534B3E-387B-6DF0-13FD-F4C696AA0231}"/>
              </a:ext>
            </a:extLst>
          </p:cNvPr>
          <p:cNvSpPr/>
          <p:nvPr/>
        </p:nvSpPr>
        <p:spPr>
          <a:xfrm>
            <a:off x="1492958" y="1216033"/>
            <a:ext cx="5739115" cy="1511811"/>
          </a:xfrm>
          <a:prstGeom prst="roundRect">
            <a:avLst/>
          </a:prstGeom>
          <a:noFill/>
          <a:ln w="22225">
            <a:solidFill>
              <a:schemeClr val="tx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54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25231-AB4A-4A41-F313-BEDFDCD09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5DA4-EFBE-3FCE-3423-2E693DBD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JLEIC-like Spin Rotator for high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BF033-BF35-9562-F953-EC5DFA4C0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730" y="665081"/>
            <a:ext cx="4955399" cy="3741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3E3601-933E-14F8-BCAD-A9B77F54B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470" y="870027"/>
            <a:ext cx="4216400" cy="1384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57C657-C3F1-60E9-8C29-695831ED0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50" y="3367174"/>
            <a:ext cx="5007162" cy="3190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73E5AC-5972-F4F9-2AD9-54B426BCC360}"/>
              </a:ext>
            </a:extLst>
          </p:cNvPr>
          <p:cNvSpPr txBox="1"/>
          <p:nvPr/>
        </p:nvSpPr>
        <p:spPr>
          <a:xfrm>
            <a:off x="7280910" y="4666816"/>
            <a:ext cx="414315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Decoupling sessions may not be needed in </a:t>
            </a:r>
            <a:r>
              <a:rPr lang="en-US" dirty="0" err="1">
                <a:latin typeface="+mn-lt"/>
              </a:rPr>
              <a:t>Ce</a:t>
            </a:r>
            <a:r>
              <a:rPr lang="en-US" baseline="30000" dirty="0" err="1">
                <a:latin typeface="+mn-lt"/>
              </a:rPr>
              <a:t>+</a:t>
            </a:r>
            <a:r>
              <a:rPr lang="en-US" dirty="0" err="1">
                <a:latin typeface="+mn-lt"/>
              </a:rPr>
              <a:t>BAF</a:t>
            </a:r>
            <a:endParaRPr lang="en-US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Needed length ~30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2C4FAD9-6133-C8B8-B4EB-56B5805081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6579" y="2535852"/>
                <a:ext cx="5494340" cy="646735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600" dirty="0"/>
                  <a:t>Interleaved solenoid and dipole fields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600" dirty="0"/>
                  <a:t>Works for </a:t>
                </a:r>
                <a:r>
                  <a:rPr lang="en-US" sz="1600" dirty="0">
                    <a:solidFill>
                      <a:srgbClr val="FF0000"/>
                    </a:solidFill>
                  </a:rPr>
                  <a:t>an energy range </a:t>
                </a:r>
                <a:r>
                  <a:rPr lang="en-US" sz="1600" dirty="0"/>
                  <a:t>with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2C4FAD9-6133-C8B8-B4EB-56B5805081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6579" y="2535852"/>
                <a:ext cx="5494340" cy="646735"/>
              </a:xfrm>
              <a:blipFill>
                <a:blip r:embed="rId5"/>
                <a:stretch>
                  <a:fillRect l="-461" t="-36538" b="-10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035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C20A-9FED-B635-006A-B79AC932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D7D958F-AE60-B794-F3A9-B4DBC46A0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t="3337" r="10813" b="5873"/>
          <a:stretch/>
        </p:blipFill>
        <p:spPr>
          <a:xfrm>
            <a:off x="353559" y="287913"/>
            <a:ext cx="8312268" cy="657008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4466A6-DA4C-A95A-18F2-F1DB8F17AEA4}"/>
              </a:ext>
            </a:extLst>
          </p:cNvPr>
          <p:cNvSpPr txBox="1"/>
          <p:nvPr/>
        </p:nvSpPr>
        <p:spPr>
          <a:xfrm>
            <a:off x="8665828" y="402672"/>
            <a:ext cx="3313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of Hall A lattice</a:t>
            </a:r>
          </a:p>
          <a:p>
            <a:endParaRPr lang="en-US" dirty="0"/>
          </a:p>
          <a:p>
            <a:r>
              <a:rPr lang="en-US" dirty="0"/>
              <a:t>8 dipoles bending 34.3/8 = 4.2875 degrees each</a:t>
            </a:r>
          </a:p>
          <a:p>
            <a:endParaRPr lang="en-US" dirty="0"/>
          </a:p>
          <a:p>
            <a:r>
              <a:rPr lang="en-US" dirty="0"/>
              <a:t>Each dipole 3 m in length</a:t>
            </a:r>
          </a:p>
          <a:p>
            <a:r>
              <a:rPr lang="en-US" dirty="0"/>
              <a:t>Quads 0.3 m in length</a:t>
            </a:r>
          </a:p>
          <a:p>
            <a:endParaRPr lang="en-US" dirty="0"/>
          </a:p>
          <a:p>
            <a:r>
              <a:rPr lang="en-US" dirty="0"/>
              <a:t>10s of m from last dipole to Hall A target</a:t>
            </a:r>
          </a:p>
          <a:p>
            <a:endParaRPr lang="en-US" dirty="0"/>
          </a:p>
          <a:p>
            <a:r>
              <a:rPr lang="en-US" dirty="0"/>
              <a:t>*Try constructing spin rotator with last three dipoles, and 5 and 10 m long solenoids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9DAA5D-BB66-44C4-BF60-36F7AE80541B}"/>
              </a:ext>
            </a:extLst>
          </p:cNvPr>
          <p:cNvCxnSpPr/>
          <p:nvPr/>
        </p:nvCxnSpPr>
        <p:spPr>
          <a:xfrm flipV="1">
            <a:off x="3036815" y="3112316"/>
            <a:ext cx="0" cy="19798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83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DC66C-E72C-7AC7-9BC3-5E519234B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931E-C38F-E52D-6B98-D0E4CED93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Rotations from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22A1A-45C1-BE20-EBBE-C53B8D85D1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055" y="1130300"/>
                <a:ext cx="11430000" cy="5281651"/>
              </a:xfrm>
            </p:spPr>
            <p:txBody>
              <a:bodyPr/>
              <a:lstStyle/>
              <a:p>
                <a:r>
                  <a:rPr lang="en-US" dirty="0"/>
                  <a:t>Solenoid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Dipole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𝑠𝑝𝑖𝑛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𝑒𝐺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Solenoids are preferable at low beam energies due to their negligible effect on the orbit excursion, while dipoles are effective at high beam energies from their energy-independent spin precession.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F85E3-EA20-FF4B-9BDD-001ADD5768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055" y="1130300"/>
                <a:ext cx="11430000" cy="5281651"/>
              </a:xfrm>
              <a:blipFill>
                <a:blip r:embed="rId3"/>
                <a:stretch>
                  <a:fillRect l="-888" t="-10312" b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10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DC7B-9141-0456-55BA-139921617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Spin Rotator for </a:t>
            </a:r>
            <a:r>
              <a:rPr lang="en-US" dirty="0" err="1"/>
              <a:t>Ce</a:t>
            </a:r>
            <a:r>
              <a:rPr lang="en-US" baseline="30000" dirty="0" err="1"/>
              <a:t>+</a:t>
            </a:r>
            <a:r>
              <a:rPr lang="en-US" dirty="0" err="1"/>
              <a:t>BAF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37233-F67C-A34A-4C35-28F884192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30300"/>
            <a:ext cx="11430000" cy="5270500"/>
          </a:xfrm>
        </p:spPr>
        <p:txBody>
          <a:bodyPr/>
          <a:lstStyle/>
          <a:p>
            <a:r>
              <a:rPr lang="en-US" dirty="0"/>
              <a:t>In 2021</a:t>
            </a:r>
          </a:p>
          <a:p>
            <a:pPr lvl="1"/>
            <a:r>
              <a:rPr lang="en-US" dirty="0"/>
              <a:t>Explored a combination of low energy spin rotator and high energy spin rotator</a:t>
            </a:r>
          </a:p>
          <a:p>
            <a:pPr lvl="2"/>
            <a:r>
              <a:rPr lang="en-US" sz="1600" dirty="0"/>
              <a:t>Low energy spin rotator for rotation from longitudinal to vertical spin direction in the energy range of 10-123 MeV</a:t>
            </a:r>
          </a:p>
          <a:p>
            <a:pPr lvl="2"/>
            <a:r>
              <a:rPr lang="en-US" sz="1600" dirty="0"/>
              <a:t>High energy spin rotator for rotation from vertical to longitudinal spin direction before the experimental halls</a:t>
            </a:r>
          </a:p>
          <a:p>
            <a:pPr lvl="1"/>
            <a:r>
              <a:rPr lang="en-US" dirty="0"/>
              <a:t>Pros: </a:t>
            </a:r>
          </a:p>
          <a:p>
            <a:pPr lvl="2"/>
            <a:r>
              <a:rPr lang="en-US" sz="1600" dirty="0"/>
              <a:t>Suppress polarization diffusion due to the beam energy spread with vertical spin direction in CEBAF</a:t>
            </a:r>
          </a:p>
          <a:p>
            <a:pPr lvl="2"/>
            <a:r>
              <a:rPr lang="en-US" sz="1600" dirty="0"/>
              <a:t>Provide both transverse and longitudinal polarizations in an energy range for all experimental halls</a:t>
            </a:r>
          </a:p>
          <a:p>
            <a:pPr lvl="1"/>
            <a:r>
              <a:rPr lang="en-US" dirty="0"/>
              <a:t>Cons: </a:t>
            </a:r>
          </a:p>
          <a:p>
            <a:pPr lvl="2"/>
            <a:r>
              <a:rPr lang="en-US" sz="1600" dirty="0"/>
              <a:t>More instruments</a:t>
            </a:r>
          </a:p>
          <a:p>
            <a:pPr lvl="2"/>
            <a:r>
              <a:rPr lang="en-US" sz="1600" dirty="0"/>
              <a:t>Layout changes</a:t>
            </a:r>
          </a:p>
          <a:p>
            <a:pPr lvl="2"/>
            <a:r>
              <a:rPr lang="en-US" sz="1600" dirty="0"/>
              <a:t>Costly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618EA-A9CD-A07F-E9C9-7670CDCE9506}"/>
              </a:ext>
            </a:extLst>
          </p:cNvPr>
          <p:cNvSpPr txBox="1"/>
          <p:nvPr/>
        </p:nvSpPr>
        <p:spPr>
          <a:xfrm>
            <a:off x="8244206" y="959484"/>
            <a:ext cx="27048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Work done by Amy Sy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ED9A3-C8FC-6D13-17CD-9A99F6219383}"/>
              </a:ext>
            </a:extLst>
          </p:cNvPr>
          <p:cNvSpPr txBox="1"/>
          <p:nvPr/>
        </p:nvSpPr>
        <p:spPr>
          <a:xfrm>
            <a:off x="7303325" y="5727700"/>
            <a:ext cx="318258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Detail in the backup slides</a:t>
            </a:r>
          </a:p>
        </p:txBody>
      </p:sp>
    </p:spTree>
    <p:extLst>
      <p:ext uri="{BB962C8B-B14F-4D97-AF65-F5344CB8AC3E}">
        <p14:creationId xmlns:p14="http://schemas.microsoft.com/office/powerpoint/2010/main" val="3081937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AD5E4-5136-6DE7-6440-786C238B0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0A3D-46CC-F595-C849-89094072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energy positron spin rotator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F0C349-7B4D-32E3-AC1D-EEA48C36D3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055" y="1130300"/>
                <a:ext cx="11430000" cy="545338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𝑠𝑝𝑖𝑛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90 degrees,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𝑠𝑜𝑙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90 degrees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Energies lower than ~ 110 MeV need dipole bends &gt; 360 degrees for complete spin rotation, i.e. a ring</a:t>
                </a:r>
              </a:p>
              <a:p>
                <a:r>
                  <a:rPr lang="en-US" sz="2400" dirty="0"/>
                  <a:t>Solenoid integral field strengths are reasonable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9E07BD-C068-7312-BF55-077E37DED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055" y="1130300"/>
                <a:ext cx="11430000" cy="5453380"/>
              </a:xfrm>
              <a:blipFill>
                <a:blip r:embed="rId2"/>
                <a:stretch>
                  <a:fillRect l="-666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FEC76E8-8899-6DED-01CD-B39A91207F4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70886" y="1783114"/>
              <a:ext cx="6096000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68320039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60327371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578404896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0634381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Energy [MeV]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592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0.499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20582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𝑏𝑒𝑛𝑑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[deg]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3965.9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317.3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180.3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5327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𝐵𝑙</m:t>
                              </m:r>
                            </m:oMath>
                          </a14:m>
                          <a:r>
                            <a:rPr lang="en-US" dirty="0"/>
                            <a:t> [T-m]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0.656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1.154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90109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847A508-9951-AF5A-E6B2-D0A315CD5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70886" y="1783114"/>
              <a:ext cx="6096000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68320039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60327371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578404896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063438106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Energy [MeV]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592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82759" r="-303333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0.499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20582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73333" r="-303333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3965.9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317.3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180.3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5327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86207" r="-303333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0.656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1.154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90109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84966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11AE3-FF9F-B978-83DB-81C81665F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E2C6-38B0-33C1-1AD6-7990E246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energy positron spin rotator – some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FE649-42AE-CAD7-0BD7-F375FB6B9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small ring could be built to let positrons circulate for the right spin precession for complete spin rotation</a:t>
            </a:r>
          </a:p>
          <a:p>
            <a:pPr lvl="1"/>
            <a:r>
              <a:rPr lang="en-US" dirty="0"/>
              <a:t>Ring geometry will dictate which positron energies can be injected with vertical polarization</a:t>
            </a:r>
          </a:p>
          <a:p>
            <a:pPr lvl="1"/>
            <a:endParaRPr lang="en-US" dirty="0"/>
          </a:p>
          <a:p>
            <a:r>
              <a:rPr lang="en-US" sz="2400" dirty="0"/>
              <a:t>180 degree arc from LERF to SL could be used for the dipole component of the spin rotator for 220 MeV positrons</a:t>
            </a:r>
          </a:p>
          <a:p>
            <a:pPr lvl="1"/>
            <a:r>
              <a:rPr lang="en-US" dirty="0"/>
              <a:t>Complete the spin rotation with a solenoid</a:t>
            </a:r>
          </a:p>
          <a:p>
            <a:pPr lvl="1"/>
            <a:r>
              <a:rPr lang="en-US" dirty="0"/>
              <a:t>Decelerate to desired positron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20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C0D87-9405-8D62-7651-E25A4EA3D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F3345-9DE0-DFA1-8281-349CF388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Rotation Along the Beam 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E0C80-5CD4-01F6-4625-29CEBD35E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3" y="3828788"/>
            <a:ext cx="6423471" cy="2761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1D7EBD-F703-D2FF-48BC-02ECB9FC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666" y="1131037"/>
            <a:ext cx="8549640" cy="26201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40CF4E-A3FC-468E-3257-1B2EB9C68794}"/>
              </a:ext>
            </a:extLst>
          </p:cNvPr>
          <p:cNvCxnSpPr/>
          <p:nvPr/>
        </p:nvCxnSpPr>
        <p:spPr>
          <a:xfrm flipH="1" flipV="1">
            <a:off x="3330666" y="3751234"/>
            <a:ext cx="1844007" cy="1458495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E9934C-9BB9-963C-4903-A46D55A8553C}"/>
              </a:ext>
            </a:extLst>
          </p:cNvPr>
          <p:cNvCxnSpPr/>
          <p:nvPr/>
        </p:nvCxnSpPr>
        <p:spPr>
          <a:xfrm flipV="1">
            <a:off x="5174673" y="3751234"/>
            <a:ext cx="6705633" cy="1458495"/>
          </a:xfrm>
          <a:prstGeom prst="line">
            <a:avLst/>
          </a:prstGeom>
          <a:ln w="19050">
            <a:solidFill>
              <a:schemeClr val="tx1"/>
            </a:solidFill>
            <a:prstDash val="lg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A363338-6E46-1012-F01E-FD5514529094}"/>
              </a:ext>
            </a:extLst>
          </p:cNvPr>
          <p:cNvSpPr txBox="1"/>
          <p:nvPr/>
        </p:nvSpPr>
        <p:spPr>
          <a:xfrm>
            <a:off x="9017392" y="1930042"/>
            <a:ext cx="1800208" cy="8402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Spin rotation: 20.4</a:t>
            </a:r>
            <a:r>
              <a:rPr lang="en-US" b="1" baseline="30000" dirty="0">
                <a:solidFill>
                  <a:srgbClr val="0000FF"/>
                </a:solidFill>
                <a:latin typeface="+mn-lt"/>
              </a:rPr>
              <a:t>0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 – 28.6</a:t>
            </a:r>
            <a:r>
              <a:rPr lang="en-US" b="1" baseline="30000" dirty="0">
                <a:solidFill>
                  <a:srgbClr val="0000FF"/>
                </a:solidFill>
                <a:latin typeface="+mn-lt"/>
              </a:rPr>
              <a:t>0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 at 50 – 70 MeV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FFA0BD-0669-209B-DFCE-70C97CF8FECD}"/>
              </a:ext>
            </a:extLst>
          </p:cNvPr>
          <p:cNvCxnSpPr/>
          <p:nvPr/>
        </p:nvCxnSpPr>
        <p:spPr>
          <a:xfrm>
            <a:off x="8074855" y="2475914"/>
            <a:ext cx="942536" cy="0"/>
          </a:xfrm>
          <a:prstGeom prst="straightConnector1">
            <a:avLst/>
          </a:prstGeom>
          <a:ln w="6985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9E807F5-D8A2-E119-1EC3-1BEBBB7ADC0E}"/>
              </a:ext>
            </a:extLst>
          </p:cNvPr>
          <p:cNvSpPr txBox="1"/>
          <p:nvPr/>
        </p:nvSpPr>
        <p:spPr>
          <a:xfrm>
            <a:off x="1891527" y="2260560"/>
            <a:ext cx="167828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Spin rotation: 50.2</a:t>
            </a:r>
            <a:r>
              <a:rPr lang="en-US" b="1" baseline="30000" dirty="0">
                <a:solidFill>
                  <a:srgbClr val="0000FF"/>
                </a:solidFill>
                <a:latin typeface="+mn-lt"/>
              </a:rPr>
              <a:t>0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B937B0-A1F1-7F45-81E4-394264EBF0BE}"/>
              </a:ext>
            </a:extLst>
          </p:cNvPr>
          <p:cNvSpPr txBox="1"/>
          <p:nvPr/>
        </p:nvSpPr>
        <p:spPr>
          <a:xfrm>
            <a:off x="6517453" y="5849059"/>
            <a:ext cx="167828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Spin rotation: 50.2</a:t>
            </a:r>
            <a:r>
              <a:rPr lang="en-US" b="1" baseline="30000" dirty="0">
                <a:solidFill>
                  <a:srgbClr val="0000FF"/>
                </a:solidFill>
                <a:latin typeface="+mn-lt"/>
              </a:rPr>
              <a:t>0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977514-B535-B009-BBEF-3795371E1E99}"/>
              </a:ext>
            </a:extLst>
          </p:cNvPr>
          <p:cNvSpPr txBox="1"/>
          <p:nvPr/>
        </p:nvSpPr>
        <p:spPr>
          <a:xfrm>
            <a:off x="520223" y="4185015"/>
            <a:ext cx="167828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Spin rotation: 50.2</a:t>
            </a:r>
            <a:r>
              <a:rPr lang="en-US" b="1" baseline="30000" dirty="0">
                <a:solidFill>
                  <a:srgbClr val="0000FF"/>
                </a:solidFill>
                <a:latin typeface="+mn-lt"/>
              </a:rPr>
              <a:t>0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985F1A-4D04-D8DF-CF37-BEEA1BCCB125}"/>
              </a:ext>
            </a:extLst>
          </p:cNvPr>
          <p:cNvSpPr txBox="1"/>
          <p:nvPr/>
        </p:nvSpPr>
        <p:spPr>
          <a:xfrm>
            <a:off x="8074856" y="4635267"/>
            <a:ext cx="391081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Total spin rotation angles: 171.2</a:t>
            </a:r>
            <a:r>
              <a:rPr lang="en-US" b="1" baseline="30000" dirty="0">
                <a:latin typeface="+mn-lt"/>
              </a:rPr>
              <a:t>0</a:t>
            </a:r>
            <a:r>
              <a:rPr lang="en-US" b="1" dirty="0">
                <a:latin typeface="+mn-lt"/>
              </a:rPr>
              <a:t> - 179.3</a:t>
            </a:r>
            <a:r>
              <a:rPr lang="en-US" b="1" baseline="30000" dirty="0">
                <a:latin typeface="+mn-lt"/>
              </a:rPr>
              <a:t>0</a:t>
            </a:r>
            <a:r>
              <a:rPr lang="en-US" b="1" dirty="0">
                <a:latin typeface="+mn-lt"/>
              </a:rPr>
              <a:t> before NL.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It seems not much additional spin rotation is needed to have longitudinal e</a:t>
            </a:r>
            <a:r>
              <a:rPr lang="en-US" b="1" baseline="30000" dirty="0">
                <a:latin typeface="+mn-lt"/>
              </a:rPr>
              <a:t>+</a:t>
            </a:r>
            <a:r>
              <a:rPr lang="en-US" b="1" dirty="0">
                <a:latin typeface="+mn-lt"/>
              </a:rPr>
              <a:t> before NL, unless spin dancing and radial polarization are expected.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6891FC-9530-56AB-AFC6-75EF6816EEF7}"/>
              </a:ext>
            </a:extLst>
          </p:cNvPr>
          <p:cNvCxnSpPr>
            <a:cxnSpLocks/>
          </p:cNvCxnSpPr>
          <p:nvPr/>
        </p:nvCxnSpPr>
        <p:spPr>
          <a:xfrm>
            <a:off x="5174673" y="5127791"/>
            <a:ext cx="921327" cy="159492"/>
          </a:xfrm>
          <a:prstGeom prst="straightConnector1">
            <a:avLst/>
          </a:prstGeom>
          <a:ln w="6985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2E98A5A-B692-ECDC-B4EB-C7AB726C41DB}"/>
              </a:ext>
            </a:extLst>
          </p:cNvPr>
          <p:cNvCxnSpPr>
            <a:cxnSpLocks/>
          </p:cNvCxnSpPr>
          <p:nvPr/>
        </p:nvCxnSpPr>
        <p:spPr>
          <a:xfrm>
            <a:off x="2378389" y="3821522"/>
            <a:ext cx="921327" cy="159492"/>
          </a:xfrm>
          <a:prstGeom prst="straightConnector1">
            <a:avLst/>
          </a:prstGeom>
          <a:ln w="6985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24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DC096-C08E-3DAD-44C2-DF819ADE1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EB72-7A19-AB1C-E909-D1259879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Spin Rotator for </a:t>
            </a:r>
            <a:r>
              <a:rPr lang="en-US" dirty="0" err="1"/>
              <a:t>Ce</a:t>
            </a:r>
            <a:r>
              <a:rPr lang="en-US" baseline="30000" dirty="0" err="1"/>
              <a:t>+</a:t>
            </a:r>
            <a:r>
              <a:rPr lang="en-US" dirty="0" err="1"/>
              <a:t>BAF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27BD1-9DE9-6991-AD1A-D3350C685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30300"/>
            <a:ext cx="11430000" cy="4961890"/>
          </a:xfrm>
        </p:spPr>
        <p:txBody>
          <a:bodyPr/>
          <a:lstStyle/>
          <a:p>
            <a:r>
              <a:rPr lang="en-US" dirty="0"/>
              <a:t>In 2022, we realized that 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igh energy rotators are complicated additions to the end stations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refer low energy spin rotator with "Wien-like" functionality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pace should be constrained by LERF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ost should be minimized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0A4252-25D3-CADF-A191-FB80CE0A2F29}"/>
              </a:ext>
            </a:extLst>
          </p:cNvPr>
          <p:cNvSpPr txBox="1"/>
          <p:nvPr/>
        </p:nvSpPr>
        <p:spPr>
          <a:xfrm>
            <a:off x="2097024" y="4291584"/>
            <a:ext cx="77784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>
                <a:latin typeface="+mn-lt"/>
              </a:rPr>
              <a:t>=&gt;   Lead us to explore other options</a:t>
            </a:r>
          </a:p>
        </p:txBody>
      </p:sp>
    </p:spTree>
    <p:extLst>
      <p:ext uri="{BB962C8B-B14F-4D97-AF65-F5344CB8AC3E}">
        <p14:creationId xmlns:p14="http://schemas.microsoft.com/office/powerpoint/2010/main" val="412182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E794-90C9-0199-5B7D-DE76958A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94D09-0881-D0AF-5FD8-78DBFCAAC0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055" y="1130300"/>
                <a:ext cx="11430000" cy="5211123"/>
              </a:xfrm>
            </p:spPr>
            <p:txBody>
              <a:bodyPr/>
              <a:lstStyle/>
              <a:p>
                <a:r>
                  <a:rPr lang="en-US" dirty="0"/>
                  <a:t>Positron polarization needs to be in the horizontal plan (longitudinal or/and radial directions)</a:t>
                </a:r>
              </a:p>
              <a:p>
                <a:r>
                  <a:rPr lang="en-US" dirty="0"/>
                  <a:t>Positron spin precession in the CEBAF is same as electron spin precession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Spin manipulation will only be in the low energies of 123 MeV</a:t>
                </a:r>
              </a:p>
              <a:p>
                <a:pPr lvl="1"/>
                <a:r>
                  <a:rPr lang="en-US" sz="2000" dirty="0"/>
                  <a:t>Solenoid is preferable, considering its effective spin rotation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=0.0011596522</m:t>
                    </m:r>
                  </m:oMath>
                </a14:m>
                <a:r>
                  <a:rPr lang="en-US" sz="2000" dirty="0"/>
                  <a:t>) at energies and negligible effect on the orbit excursion</a:t>
                </a:r>
              </a:p>
              <a:p>
                <a:pPr lvl="1"/>
                <a:r>
                  <a:rPr lang="en-US" sz="2000" dirty="0"/>
                  <a:t>Dipole is needed to help to produce a desired spin rotation axis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94D09-0881-D0AF-5FD8-78DBFCAAC0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055" y="1130300"/>
                <a:ext cx="11430000" cy="5211123"/>
              </a:xfrm>
              <a:blipFill>
                <a:blip r:embed="rId3"/>
                <a:stretch>
                  <a:fillRect l="-888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130F1B-D973-E585-DE4D-CEE5A9D9BF03}"/>
                  </a:ext>
                </a:extLst>
              </p:cNvPr>
              <p:cNvSpPr txBox="1"/>
              <p:nvPr/>
            </p:nvSpPr>
            <p:spPr>
              <a:xfrm>
                <a:off x="2220686" y="5188810"/>
                <a:ext cx="8146473" cy="717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𝑠𝑜𝑙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;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𝑑𝑖𝑝𝑜𝑙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𝑒𝐺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130F1B-D973-E585-DE4D-CEE5A9D9B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86" y="5188810"/>
                <a:ext cx="8146473" cy="717889"/>
              </a:xfrm>
              <a:prstGeom prst="rect">
                <a:avLst/>
              </a:prstGeom>
              <a:blipFill>
                <a:blip r:embed="rId4"/>
                <a:stretch>
                  <a:fillRect t="-70690" b="-6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70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A836D-4391-110D-DBA8-7510F0DF6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4779-9CF0-C4E2-1E3B-4794C266D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and Spin Rotation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ADA4A-051F-1884-9668-04F6C8089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3" y="3828788"/>
            <a:ext cx="6423471" cy="27618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447159-A11B-E0E2-4924-8DF29F39E89D}"/>
              </a:ext>
            </a:extLst>
          </p:cNvPr>
          <p:cNvCxnSpPr>
            <a:cxnSpLocks/>
          </p:cNvCxnSpPr>
          <p:nvPr/>
        </p:nvCxnSpPr>
        <p:spPr>
          <a:xfrm flipH="1" flipV="1">
            <a:off x="4073236" y="3786378"/>
            <a:ext cx="1101437" cy="142335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2D44B6-12A1-4475-A51B-349A33D5C2EA}"/>
              </a:ext>
            </a:extLst>
          </p:cNvPr>
          <p:cNvCxnSpPr>
            <a:cxnSpLocks/>
          </p:cNvCxnSpPr>
          <p:nvPr/>
        </p:nvCxnSpPr>
        <p:spPr>
          <a:xfrm flipV="1">
            <a:off x="5174673" y="3828788"/>
            <a:ext cx="5997600" cy="1380941"/>
          </a:xfrm>
          <a:prstGeom prst="line">
            <a:avLst/>
          </a:prstGeom>
          <a:ln w="19050">
            <a:solidFill>
              <a:schemeClr val="tx1"/>
            </a:solidFill>
            <a:prstDash val="lg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658D589-D1A8-BF39-EFAC-B9B3300A8344}"/>
              </a:ext>
            </a:extLst>
          </p:cNvPr>
          <p:cNvSpPr txBox="1"/>
          <p:nvPr/>
        </p:nvSpPr>
        <p:spPr>
          <a:xfrm>
            <a:off x="6517453" y="5849059"/>
            <a:ext cx="167828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Spin rotation: ~50.2</a:t>
            </a:r>
            <a:r>
              <a:rPr lang="en-US" b="1" baseline="30000" dirty="0">
                <a:solidFill>
                  <a:srgbClr val="0000FF"/>
                </a:solidFill>
                <a:latin typeface="+mn-lt"/>
              </a:rPr>
              <a:t>0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47FE78-28BA-F9B1-3238-609D0838F70C}"/>
              </a:ext>
            </a:extLst>
          </p:cNvPr>
          <p:cNvSpPr txBox="1"/>
          <p:nvPr/>
        </p:nvSpPr>
        <p:spPr>
          <a:xfrm>
            <a:off x="520223" y="4185015"/>
            <a:ext cx="167828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Spin rotation: 50.2</a:t>
            </a:r>
            <a:r>
              <a:rPr lang="en-US" b="1" baseline="30000" dirty="0">
                <a:solidFill>
                  <a:srgbClr val="0000FF"/>
                </a:solidFill>
                <a:latin typeface="+mn-lt"/>
              </a:rPr>
              <a:t>0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673601-B7E4-9160-D667-FC103B85585A}"/>
              </a:ext>
            </a:extLst>
          </p:cNvPr>
          <p:cNvCxnSpPr>
            <a:cxnSpLocks/>
          </p:cNvCxnSpPr>
          <p:nvPr/>
        </p:nvCxnSpPr>
        <p:spPr>
          <a:xfrm>
            <a:off x="5174673" y="5127791"/>
            <a:ext cx="921327" cy="159492"/>
          </a:xfrm>
          <a:prstGeom prst="straightConnector1">
            <a:avLst/>
          </a:prstGeom>
          <a:ln w="6985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F5F3A66-B71E-2290-7B8C-C521712D2483}"/>
              </a:ext>
            </a:extLst>
          </p:cNvPr>
          <p:cNvCxnSpPr>
            <a:cxnSpLocks/>
          </p:cNvCxnSpPr>
          <p:nvPr/>
        </p:nvCxnSpPr>
        <p:spPr>
          <a:xfrm>
            <a:off x="2378389" y="3821522"/>
            <a:ext cx="921327" cy="159492"/>
          </a:xfrm>
          <a:prstGeom prst="straightConnector1">
            <a:avLst/>
          </a:prstGeom>
          <a:ln w="6985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77BEC8-0469-DD9A-0B43-AC8F9C895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8546" y="870609"/>
            <a:ext cx="7008417" cy="29509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D45FB9-5667-F86F-CBC3-312A7050A8F7}"/>
              </a:ext>
            </a:extLst>
          </p:cNvPr>
          <p:cNvSpPr/>
          <p:nvPr/>
        </p:nvSpPr>
        <p:spPr>
          <a:xfrm>
            <a:off x="4073236" y="807069"/>
            <a:ext cx="7132320" cy="2989016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lg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38F559-5933-0014-EB42-87A9322F5B68}"/>
              </a:ext>
            </a:extLst>
          </p:cNvPr>
          <p:cNvSpPr txBox="1"/>
          <p:nvPr/>
        </p:nvSpPr>
        <p:spPr>
          <a:xfrm>
            <a:off x="9018426" y="4536860"/>
            <a:ext cx="257971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Spin rotation from the rotator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D79835-1F05-1CB7-23F1-EEA483CB8F73}"/>
              </a:ext>
            </a:extLst>
          </p:cNvPr>
          <p:cNvCxnSpPr/>
          <p:nvPr/>
        </p:nvCxnSpPr>
        <p:spPr>
          <a:xfrm flipH="1" flipV="1">
            <a:off x="9526385" y="3564834"/>
            <a:ext cx="432262" cy="954424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90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E723-0290-5747-5962-5306C9D4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Possible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8DB29-901A-4715-30D1-93A4F43EA7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90" r="4785"/>
          <a:stretch/>
        </p:blipFill>
        <p:spPr>
          <a:xfrm>
            <a:off x="3310359" y="1612522"/>
            <a:ext cx="5092861" cy="20453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581072-1F17-81D5-2141-457B5E1AE9F3}"/>
              </a:ext>
            </a:extLst>
          </p:cNvPr>
          <p:cNvSpPr txBox="1"/>
          <p:nvPr/>
        </p:nvSpPr>
        <p:spPr>
          <a:xfrm>
            <a:off x="7427742" y="1277615"/>
            <a:ext cx="469503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i="1" dirty="0" err="1">
                <a:latin typeface="+mn-lt"/>
              </a:rPr>
              <a:t>Yu.N</a:t>
            </a:r>
            <a:r>
              <a:rPr lang="en-US" sz="1600" i="1" dirty="0">
                <a:latin typeface="+mn-lt"/>
              </a:rPr>
              <a:t>. </a:t>
            </a:r>
            <a:r>
              <a:rPr lang="en-US" sz="1600" i="1" dirty="0" err="1">
                <a:latin typeface="+mn-lt"/>
              </a:rPr>
              <a:t>Filatov</a:t>
            </a:r>
            <a:r>
              <a:rPr lang="en-US" sz="1600" i="1" dirty="0">
                <a:latin typeface="+mn-lt"/>
              </a:rPr>
              <a:t> et al., Eur. Phys. J.C, 81:986 (2021)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8967B-E6A1-8DF4-64C0-110E68121E7E}"/>
              </a:ext>
            </a:extLst>
          </p:cNvPr>
          <p:cNvSpPr txBox="1"/>
          <p:nvPr/>
        </p:nvSpPr>
        <p:spPr>
          <a:xfrm>
            <a:off x="5217650" y="1326766"/>
            <a:ext cx="1343593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Side view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16DEE8-BDD1-EBEF-3D91-474522A599E6}"/>
              </a:ext>
            </a:extLst>
          </p:cNvPr>
          <p:cNvGrpSpPr/>
          <p:nvPr/>
        </p:nvGrpSpPr>
        <p:grpSpPr>
          <a:xfrm>
            <a:off x="3026096" y="1601179"/>
            <a:ext cx="5217909" cy="2597605"/>
            <a:chOff x="3026096" y="1277615"/>
            <a:chExt cx="5217909" cy="259760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BFE5D14-0020-321F-2E7D-1D1551F38D14}"/>
                </a:ext>
              </a:extLst>
            </p:cNvPr>
            <p:cNvCxnSpPr/>
            <p:nvPr/>
          </p:nvCxnSpPr>
          <p:spPr>
            <a:xfrm>
              <a:off x="3026096" y="1277615"/>
              <a:ext cx="0" cy="2151385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headEnd type="triangl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A82B344-F1BA-079D-BC74-11B72A083DE0}"/>
                </a:ext>
              </a:extLst>
            </p:cNvPr>
            <p:cNvCxnSpPr/>
            <p:nvPr/>
          </p:nvCxnSpPr>
          <p:spPr>
            <a:xfrm>
              <a:off x="3026096" y="3429000"/>
              <a:ext cx="36884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B38CA4-5E12-AE9A-6D8C-578FA8EC3B47}"/>
                </a:ext>
              </a:extLst>
            </p:cNvPr>
            <p:cNvSpPr txBox="1"/>
            <p:nvPr/>
          </p:nvSpPr>
          <p:spPr>
            <a:xfrm>
              <a:off x="3026096" y="1352024"/>
              <a:ext cx="1143000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vertical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2267FC-B3E3-AB86-527B-58CD947CCE5F}"/>
                </a:ext>
              </a:extLst>
            </p:cNvPr>
            <p:cNvSpPr txBox="1"/>
            <p:nvPr/>
          </p:nvSpPr>
          <p:spPr>
            <a:xfrm>
              <a:off x="5903851" y="3520899"/>
              <a:ext cx="2340154" cy="354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longitudinal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D14805-B64F-2B6A-C676-E500BBDE41C2}"/>
                  </a:ext>
                </a:extLst>
              </p:cNvPr>
              <p:cNvSpPr txBox="1"/>
              <p:nvPr/>
            </p:nvSpPr>
            <p:spPr>
              <a:xfrm>
                <a:off x="1796690" y="4807959"/>
                <a:ext cx="9529106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: spin rotation around the radial axis ( due to a radial dipole field )</a:t>
                </a:r>
              </a:p>
              <a:p>
                <a:pPr algn="l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: spin rotation around the longitudinal axis ( due to a longitudinal solenoid field)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D14805-B64F-2B6A-C676-E500BBDE4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690" y="4807959"/>
                <a:ext cx="9529106" cy="723275"/>
              </a:xfrm>
              <a:prstGeom prst="rect">
                <a:avLst/>
              </a:prstGeom>
              <a:blipFill>
                <a:blip r:embed="rId4"/>
                <a:stretch>
                  <a:fillRect t="-3448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10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5028-6DE4-25A7-9E14-D5F1BEE9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3988C5-E5FD-0E3F-C319-7AC8381C47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055" y="1130300"/>
                <a:ext cx="11430000" cy="5154753"/>
              </a:xfrm>
            </p:spPr>
            <p:txBody>
              <a:bodyPr/>
              <a:lstStyle/>
              <a:p>
                <a:r>
                  <a:rPr lang="en-US" dirty="0">
                    <a:latin typeface="+mn-lt"/>
                  </a:rPr>
                  <a:t>Two-component spinor is used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/>
                  <a:t>Spinor matrix (2x2):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𝑠𝑜𝑙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for solenoids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 for radial dipole fields (</a:t>
                </a:r>
                <a:r>
                  <a:rPr lang="en-US" sz="2000" dirty="0"/>
                  <a:t>bending beams vertically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 for vertical dipole fields (</a:t>
                </a:r>
                <a:r>
                  <a:rPr lang="en-US" sz="2000" dirty="0"/>
                  <a:t>bending beams horizontally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3988C5-E5FD-0E3F-C319-7AC8381C47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055" y="1130300"/>
                <a:ext cx="11430000" cy="5154753"/>
              </a:xfrm>
              <a:blipFill>
                <a:blip r:embed="rId3"/>
                <a:stretch>
                  <a:fillRect l="-888" t="-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94F0FE-97C7-E461-AE5E-72C7D53F28DE}"/>
                  </a:ext>
                </a:extLst>
              </p:cNvPr>
              <p:cNvSpPr txBox="1"/>
              <p:nvPr/>
            </p:nvSpPr>
            <p:spPr>
              <a:xfrm>
                <a:off x="10021742" y="1130300"/>
                <a:ext cx="1797287" cy="2087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Pauli matrices:</a:t>
                </a:r>
              </a:p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algn="l">
                  <a:lnSpc>
                    <a:spcPct val="90000"/>
                  </a:lnSpc>
                </a:pPr>
                <a:endParaRPr lang="en-US" dirty="0">
                  <a:latin typeface="+mn-lt"/>
                </a:endParaRPr>
              </a:p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algn="l">
                  <a:lnSpc>
                    <a:spcPct val="90000"/>
                  </a:lnSpc>
                </a:pPr>
                <a:endParaRPr lang="en-US" dirty="0">
                  <a:latin typeface="+mn-lt"/>
                </a:endParaRPr>
              </a:p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94F0FE-97C7-E461-AE5E-72C7D53F2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1742" y="1130300"/>
                <a:ext cx="1797287" cy="2087495"/>
              </a:xfrm>
              <a:prstGeom prst="rect">
                <a:avLst/>
              </a:prstGeom>
              <a:blipFill>
                <a:blip r:embed="rId4"/>
                <a:stretch>
                  <a:fillRect l="-2817" t="-2410" r="-2113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48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5028-6DE4-25A7-9E14-D5F1BEE9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3988C5-E5FD-0E3F-C319-7AC8381C47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1561" y="4242287"/>
                <a:ext cx="9734309" cy="53949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𝑠𝑜𝑙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𝑑𝑖𝑝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𝑠𝑜𝑙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𝑠𝑜𝑙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𝑑𝑖𝑝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𝑠𝑜𝑙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3988C5-E5FD-0E3F-C319-7AC8381C47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1561" y="4242287"/>
                <a:ext cx="9734309" cy="539496"/>
              </a:xfrm>
              <a:blipFill>
                <a:blip r:embed="rId3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49AFB77-9672-4E01-45DF-894AE1DF87E1}"/>
              </a:ext>
            </a:extLst>
          </p:cNvPr>
          <p:cNvGrpSpPr/>
          <p:nvPr/>
        </p:nvGrpSpPr>
        <p:grpSpPr>
          <a:xfrm>
            <a:off x="3575871" y="2821874"/>
            <a:ext cx="5174367" cy="390748"/>
            <a:chOff x="6400799" y="5055793"/>
            <a:chExt cx="5174367" cy="390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E9E454C-C371-769C-26E1-4F89F0616224}"/>
                    </a:ext>
                  </a:extLst>
                </p:cNvPr>
                <p:cNvSpPr txBox="1"/>
                <p:nvPr/>
              </p:nvSpPr>
              <p:spPr>
                <a:xfrm>
                  <a:off x="6400799" y="5055793"/>
                  <a:ext cx="6597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𝑠𝑜𝑙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E9E454C-C371-769C-26E1-4F89F06162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799" y="5055793"/>
                  <a:ext cx="65975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EA45374-1A12-B7B1-2BBF-A155B8487904}"/>
                    </a:ext>
                  </a:extLst>
                </p:cNvPr>
                <p:cNvSpPr txBox="1"/>
                <p:nvPr/>
              </p:nvSpPr>
              <p:spPr>
                <a:xfrm>
                  <a:off x="7223566" y="5055793"/>
                  <a:ext cx="659756" cy="39074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𝑑𝑖𝑝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EA45374-1A12-B7B1-2BBF-A155B84879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566" y="5055793"/>
                  <a:ext cx="659756" cy="390748"/>
                </a:xfrm>
                <a:prstGeom prst="rect">
                  <a:avLst/>
                </a:prstGeom>
                <a:blipFill>
                  <a:blip r:embed="rId6"/>
                  <a:stretch>
                    <a:fillRect r="-9434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78AFA7E-6D2F-B887-DD59-DF1C3590EAD9}"/>
                    </a:ext>
                  </a:extLst>
                </p:cNvPr>
                <p:cNvSpPr txBox="1"/>
                <p:nvPr/>
              </p:nvSpPr>
              <p:spPr>
                <a:xfrm>
                  <a:off x="7941197" y="5055793"/>
                  <a:ext cx="6597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𝑠𝑜𝑙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78AFA7E-6D2F-B887-DD59-DF1C3590E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1197" y="5055793"/>
                  <a:ext cx="65975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11FC8D3-7E46-53A9-EFF9-93BFC65DA0DA}"/>
                    </a:ext>
                  </a:extLst>
                </p:cNvPr>
                <p:cNvSpPr txBox="1"/>
                <p:nvPr/>
              </p:nvSpPr>
              <p:spPr>
                <a:xfrm>
                  <a:off x="8676926" y="5055793"/>
                  <a:ext cx="659756" cy="39074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𝑑𝑖𝑝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11FC8D3-7E46-53A9-EFF9-93BFC65DA0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6926" y="5055793"/>
                  <a:ext cx="659756" cy="390748"/>
                </a:xfrm>
                <a:prstGeom prst="rect">
                  <a:avLst/>
                </a:prstGeom>
                <a:blipFill>
                  <a:blip r:embed="rId8"/>
                  <a:stretch>
                    <a:fillRect r="-9434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5246692-9BA4-34B2-B54F-64B7DDA58CD2}"/>
                    </a:ext>
                  </a:extLst>
                </p:cNvPr>
                <p:cNvSpPr txBox="1"/>
                <p:nvPr/>
              </p:nvSpPr>
              <p:spPr>
                <a:xfrm>
                  <a:off x="10115251" y="5055793"/>
                  <a:ext cx="659756" cy="39074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𝑑𝑖𝑝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5246692-9BA4-34B2-B54F-64B7DDA58C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5251" y="5055793"/>
                  <a:ext cx="659756" cy="390748"/>
                </a:xfrm>
                <a:prstGeom prst="rect">
                  <a:avLst/>
                </a:prstGeom>
                <a:blipFill>
                  <a:blip r:embed="rId9"/>
                  <a:stretch>
                    <a:fillRect r="-961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E93468F-F532-2A88-2165-2AE3A59B05AD}"/>
                    </a:ext>
                  </a:extLst>
                </p:cNvPr>
                <p:cNvSpPr txBox="1"/>
                <p:nvPr/>
              </p:nvSpPr>
              <p:spPr>
                <a:xfrm>
                  <a:off x="9396599" y="5066501"/>
                  <a:ext cx="6597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𝑠𝑜𝑙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E93468F-F532-2A88-2165-2AE3A59B05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6599" y="5066501"/>
                  <a:ext cx="65975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91AD853-26A8-7A14-317F-B19A2A6039DA}"/>
                    </a:ext>
                  </a:extLst>
                </p:cNvPr>
                <p:cNvSpPr txBox="1"/>
                <p:nvPr/>
              </p:nvSpPr>
              <p:spPr>
                <a:xfrm>
                  <a:off x="10915410" y="5055793"/>
                  <a:ext cx="6597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𝑠𝑜𝑙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91AD853-26A8-7A14-317F-B19A2A6039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5410" y="5055793"/>
                  <a:ext cx="659756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18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6F49E3-F110-5A67-6B78-54DDBFE2A70A}"/>
              </a:ext>
            </a:extLst>
          </p:cNvPr>
          <p:cNvGrpSpPr/>
          <p:nvPr/>
        </p:nvGrpSpPr>
        <p:grpSpPr>
          <a:xfrm>
            <a:off x="2407534" y="1266041"/>
            <a:ext cx="5217909" cy="2597605"/>
            <a:chOff x="2407534" y="1277615"/>
            <a:chExt cx="5217909" cy="259760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9AC8D5C-7124-C76E-8F39-F92604FF0512}"/>
                </a:ext>
              </a:extLst>
            </p:cNvPr>
            <p:cNvCxnSpPr/>
            <p:nvPr/>
          </p:nvCxnSpPr>
          <p:spPr>
            <a:xfrm>
              <a:off x="2407534" y="1277615"/>
              <a:ext cx="0" cy="2151385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headEnd type="triangl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D7637EF-384C-EF8A-7062-B5F1BC7E17DE}"/>
                </a:ext>
              </a:extLst>
            </p:cNvPr>
            <p:cNvCxnSpPr/>
            <p:nvPr/>
          </p:nvCxnSpPr>
          <p:spPr>
            <a:xfrm>
              <a:off x="2407534" y="3429000"/>
              <a:ext cx="36884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32AF9B-94F3-6DDB-B90D-38BB4072E5F5}"/>
                </a:ext>
              </a:extLst>
            </p:cNvPr>
            <p:cNvSpPr txBox="1"/>
            <p:nvPr/>
          </p:nvSpPr>
          <p:spPr>
            <a:xfrm>
              <a:off x="2407534" y="1352024"/>
              <a:ext cx="1143000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vertical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233085-A272-CA11-2F96-374397368A9D}"/>
                </a:ext>
              </a:extLst>
            </p:cNvPr>
            <p:cNvSpPr txBox="1"/>
            <p:nvPr/>
          </p:nvSpPr>
          <p:spPr>
            <a:xfrm>
              <a:off x="5285289" y="3520899"/>
              <a:ext cx="2340154" cy="354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longitudinal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459FD660-4BD9-AF93-36C6-55734499A48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67240" y="5085099"/>
                <a:ext cx="7057520" cy="163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288925" indent="-288925" algn="l" rtl="0" eaLnBrk="1" fontAlgn="base" hangingPunct="1">
                  <a:lnSpc>
                    <a:spcPct val="90000"/>
                  </a:lnSpc>
                  <a:spcBef>
                    <a:spcPts val="18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Century Gothic" panose="020B0502020202020204" pitchFamily="34" charset="0"/>
                  <a:buChar char="•"/>
                  <a:defRPr lang="en-US" sz="2800" kern="1200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1pPr>
                <a:lvl2pPr marL="687388" indent="-288925" algn="l" rtl="0" eaLnBrk="1" fontAlgn="base" hangingPunct="1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Century Gothic" panose="020B0502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2pPr>
                <a:lvl3pPr marL="1031875" indent="-288925" algn="l" rtl="0" eaLnBrk="1" fontAlgn="base" hangingPunct="1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Century Gothic" panose="020B0502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3pPr>
                <a:lvl4pPr marL="1144588" indent="-173038" algn="l" rtl="0" eaLnBrk="1" fontAlgn="base" hangingPunct="1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4pPr>
                <a:lvl5pPr marL="1482725" indent="-222250" algn="l" rtl="0" eaLnBrk="1" fontAlgn="base" hangingPunct="1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Spin rotation angle: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𝑡𝑟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  </a:t>
                </a:r>
              </a:p>
              <a:p>
                <a:pPr marL="0" indent="0">
                  <a:buNone/>
                </a:pPr>
                <a:r>
                  <a:rPr lang="en-US" b="0" dirty="0"/>
                  <a:t>Spin rotation axis: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459FD660-4BD9-AF93-36C6-55734499A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7240" y="5085099"/>
                <a:ext cx="7057520" cy="1631605"/>
              </a:xfrm>
              <a:prstGeom prst="rect">
                <a:avLst/>
              </a:prstGeom>
              <a:blipFill>
                <a:blip r:embed="rId12"/>
                <a:stretch>
                  <a:fillRect l="-1799" t="-15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4203F373-F2E0-085E-3A62-468057D0DE4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9990" r="4785"/>
          <a:stretch/>
        </p:blipFill>
        <p:spPr>
          <a:xfrm>
            <a:off x="3502069" y="802785"/>
            <a:ext cx="5200660" cy="204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6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3925-8A33-C78D-D3EA-71E10F3E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Angle and 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8014A1-3478-8A04-F7B0-5B2CCB351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055" y="1130300"/>
                <a:ext cx="11430000" cy="5453380"/>
              </a:xfrm>
            </p:spPr>
            <p:txBody>
              <a:bodyPr/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Spin rotation angle: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ArcCos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𝑡𝑟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[2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[2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[2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[2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</m:e>
                    </m:func>
                  </m:oMath>
                </a14:m>
                <a:endParaRPr lang="en-US" sz="2000" dirty="0"/>
              </a:p>
              <a:p>
                <a:r>
                  <a:rPr lang="en-US" dirty="0"/>
                  <a:t>Spin rotation axis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[</m:t>
                                    </m: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func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func>
                          </m:e>
                        </m:func>
                      </m:e>
                    </m:func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−2−2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In our case, we would like to have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en-US" dirty="0"/>
                  <a:t>, therefore it is MUST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8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[</m:t>
                                    </m: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func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func>
                          </m:e>
                        </m:func>
                      </m:e>
                    </m:func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sz="1400" dirty="0">
                    <a:ea typeface="Cambria Math" panose="02040503050406030204" pitchFamily="18" charset="0"/>
                  </a:rPr>
                  <a:t>Spin rotation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18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sz="1400" dirty="0">
                    <a:ea typeface="Cambria Math" panose="02040503050406030204" pitchFamily="18" charset="0"/>
                  </a:rPr>
                  <a:t>Spin rotation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9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−2−2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+2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000" dirty="0">
                        <a:ea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m:rPr>
                        <m:nor/>
                      </m:rPr>
                      <a:rPr lang="en-US" sz="2000" dirty="0">
                        <a:ea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1400" dirty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8014A1-3478-8A04-F7B0-5B2CCB351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055" y="1130300"/>
                <a:ext cx="11430000" cy="5453380"/>
              </a:xfrm>
              <a:blipFill>
                <a:blip r:embed="rId3"/>
                <a:stretch>
                  <a:fillRect l="-888" t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481521-536A-B4A6-3E72-4196F5685BF7}"/>
                  </a:ext>
                </a:extLst>
              </p:cNvPr>
              <p:cNvSpPr txBox="1"/>
              <p:nvPr/>
            </p:nvSpPr>
            <p:spPr>
              <a:xfrm>
                <a:off x="7913716" y="2277687"/>
                <a:ext cx="2660073" cy="84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latin typeface="+mn-lt"/>
                  </a:rPr>
                  <a:t>: radial</a:t>
                </a:r>
              </a:p>
              <a:p>
                <a:pPr algn="l">
                  <a:lnSpc>
                    <a:spcPct val="9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>
                    <a:latin typeface="+mn-lt"/>
                  </a:rPr>
                  <a:t>: vertical</a:t>
                </a:r>
              </a:p>
              <a:p>
                <a:pPr algn="l">
                  <a:lnSpc>
                    <a:spcPct val="9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>
                    <a:latin typeface="+mn-lt"/>
                  </a:rPr>
                  <a:t>: longitudinal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481521-536A-B4A6-3E72-4196F5685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716" y="2277687"/>
                <a:ext cx="2660073" cy="840230"/>
              </a:xfrm>
              <a:prstGeom prst="rect">
                <a:avLst/>
              </a:prstGeom>
              <a:blipFill>
                <a:blip r:embed="rId4"/>
                <a:stretch>
                  <a:fillRect t="-7463"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10760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1249</Words>
  <Application>Microsoft Macintosh PowerPoint</Application>
  <PresentationFormat>Widescreen</PresentationFormat>
  <Paragraphs>249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Cambria Math</vt:lpstr>
      <vt:lpstr>Century Gothic</vt:lpstr>
      <vt:lpstr>Courier New</vt:lpstr>
      <vt:lpstr>Noto Serif CJK SC</vt:lpstr>
      <vt:lpstr>ORNL</vt:lpstr>
      <vt:lpstr>Worksheet</vt:lpstr>
      <vt:lpstr>A Possible Spin Rotator for Ce+BAF</vt:lpstr>
      <vt:lpstr>A Spin Rotator for Ce+BAF</vt:lpstr>
      <vt:lpstr>A Spin Rotator for Ce+BAF</vt:lpstr>
      <vt:lpstr>Conditions</vt:lpstr>
      <vt:lpstr>Layout and Spin Rotation</vt:lpstr>
      <vt:lpstr>One Possible Solution</vt:lpstr>
      <vt:lpstr>Background</vt:lpstr>
      <vt:lpstr>Matrices </vt:lpstr>
      <vt:lpstr>Rotation Angle and Axis</vt:lpstr>
      <vt:lpstr>Possible Solutions</vt:lpstr>
      <vt:lpstr>PowerPoint Presentation</vt:lpstr>
      <vt:lpstr>Possible R&amp;D for Development of Spin Rotator in Ce+BAF</vt:lpstr>
      <vt:lpstr>PowerPoint Presentation</vt:lpstr>
      <vt:lpstr>PowerPoint Presentation</vt:lpstr>
      <vt:lpstr>PowerPoint Presentation</vt:lpstr>
      <vt:lpstr>eRHIC-like Spin Rotator for low energy</vt:lpstr>
      <vt:lpstr>JLEIC-like Spin Rotator for high energy</vt:lpstr>
      <vt:lpstr>PowerPoint Presentation</vt:lpstr>
      <vt:lpstr>Spin Rotations from</vt:lpstr>
      <vt:lpstr>Low energy positron spin rotator</vt:lpstr>
      <vt:lpstr>Low energy positron spin rotator – some options</vt:lpstr>
      <vt:lpstr>Spin Rotation Along the Beam Lines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2024-01-31T14:12:31Z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