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17"/>
  </p:notesMasterIdLst>
  <p:sldIdLst>
    <p:sldId id="324" r:id="rId2"/>
    <p:sldId id="325" r:id="rId3"/>
    <p:sldId id="260" r:id="rId4"/>
    <p:sldId id="258" r:id="rId5"/>
    <p:sldId id="337" r:id="rId6"/>
    <p:sldId id="326" r:id="rId7"/>
    <p:sldId id="327" r:id="rId8"/>
    <p:sldId id="328" r:id="rId9"/>
    <p:sldId id="318" r:id="rId10"/>
    <p:sldId id="330" r:id="rId11"/>
    <p:sldId id="331" r:id="rId12"/>
    <p:sldId id="332" r:id="rId13"/>
    <p:sldId id="333" r:id="rId14"/>
    <p:sldId id="336" r:id="rId15"/>
    <p:sldId id="33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F3FA"/>
    <a:srgbClr val="97E7F7"/>
    <a:srgbClr val="222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0DDDF4-AB58-B7F3-BE85-C057F82FF11C}" v="43" dt="2024-09-20T19:43:41.1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464"/>
    <p:restoredTop sz="96739"/>
  </p:normalViewPr>
  <p:slideViewPr>
    <p:cSldViewPr snapToGrid="0">
      <p:cViewPr varScale="1">
        <p:scale>
          <a:sx n="112" d="100"/>
          <a:sy n="112" d="100"/>
        </p:scale>
        <p:origin x="200" y="44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5752" y="251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9/23/24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236B41-DE82-4CE4-9102-CD93F1DFF6CF}" type="slidenum">
              <a:rPr lang="en-US" smtClean="0"/>
              <a:t>4</a:t>
            </a:fld>
            <a:endParaRPr lang="en-US"/>
          </a:p>
        </p:txBody>
      </p:sp>
    </p:spTree>
    <p:extLst>
      <p:ext uri="{BB962C8B-B14F-4D97-AF65-F5344CB8AC3E}">
        <p14:creationId xmlns:p14="http://schemas.microsoft.com/office/powerpoint/2010/main" val="2769305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236B41-DE82-4CE4-9102-CD93F1DFF6CF}" type="slidenum">
              <a:rPr lang="en-US" smtClean="0"/>
              <a:t>13</a:t>
            </a:fld>
            <a:endParaRPr lang="en-US"/>
          </a:p>
        </p:txBody>
      </p:sp>
    </p:spTree>
    <p:extLst>
      <p:ext uri="{BB962C8B-B14F-4D97-AF65-F5344CB8AC3E}">
        <p14:creationId xmlns:p14="http://schemas.microsoft.com/office/powerpoint/2010/main" val="3499988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236B41-DE82-4CE4-9102-CD93F1DFF6CF}" type="slidenum">
              <a:rPr lang="en-US" smtClean="0"/>
              <a:t>14</a:t>
            </a:fld>
            <a:endParaRPr lang="en-US"/>
          </a:p>
        </p:txBody>
      </p:sp>
    </p:spTree>
    <p:extLst>
      <p:ext uri="{BB962C8B-B14F-4D97-AF65-F5344CB8AC3E}">
        <p14:creationId xmlns:p14="http://schemas.microsoft.com/office/powerpoint/2010/main" val="1621758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236B41-DE82-4CE4-9102-CD93F1DFF6CF}" type="slidenum">
              <a:rPr lang="en-US" smtClean="0"/>
              <a:t>15</a:t>
            </a:fld>
            <a:endParaRPr lang="en-US"/>
          </a:p>
        </p:txBody>
      </p:sp>
    </p:spTree>
    <p:extLst>
      <p:ext uri="{BB962C8B-B14F-4D97-AF65-F5344CB8AC3E}">
        <p14:creationId xmlns:p14="http://schemas.microsoft.com/office/powerpoint/2010/main" val="782433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236B41-DE82-4CE4-9102-CD93F1DFF6CF}" type="slidenum">
              <a:rPr lang="en-US" smtClean="0"/>
              <a:t>5</a:t>
            </a:fld>
            <a:endParaRPr lang="en-US"/>
          </a:p>
        </p:txBody>
      </p:sp>
    </p:spTree>
    <p:extLst>
      <p:ext uri="{BB962C8B-B14F-4D97-AF65-F5344CB8AC3E}">
        <p14:creationId xmlns:p14="http://schemas.microsoft.com/office/powerpoint/2010/main" val="349575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236B41-DE82-4CE4-9102-CD93F1DFF6CF}" type="slidenum">
              <a:rPr lang="en-US" smtClean="0"/>
              <a:t>6</a:t>
            </a:fld>
            <a:endParaRPr lang="en-US"/>
          </a:p>
        </p:txBody>
      </p:sp>
    </p:spTree>
    <p:extLst>
      <p:ext uri="{BB962C8B-B14F-4D97-AF65-F5344CB8AC3E}">
        <p14:creationId xmlns:p14="http://schemas.microsoft.com/office/powerpoint/2010/main" val="2447652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236B41-DE82-4CE4-9102-CD93F1DFF6CF}" type="slidenum">
              <a:rPr lang="en-US" smtClean="0"/>
              <a:t>7</a:t>
            </a:fld>
            <a:endParaRPr lang="en-US"/>
          </a:p>
        </p:txBody>
      </p:sp>
    </p:spTree>
    <p:extLst>
      <p:ext uri="{BB962C8B-B14F-4D97-AF65-F5344CB8AC3E}">
        <p14:creationId xmlns:p14="http://schemas.microsoft.com/office/powerpoint/2010/main" val="1501436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236B41-DE82-4CE4-9102-CD93F1DFF6CF}" type="slidenum">
              <a:rPr lang="en-US" smtClean="0"/>
              <a:t>8</a:t>
            </a:fld>
            <a:endParaRPr lang="en-US"/>
          </a:p>
        </p:txBody>
      </p:sp>
    </p:spTree>
    <p:extLst>
      <p:ext uri="{BB962C8B-B14F-4D97-AF65-F5344CB8AC3E}">
        <p14:creationId xmlns:p14="http://schemas.microsoft.com/office/powerpoint/2010/main" val="218125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236B41-DE82-4CE4-9102-CD93F1DFF6CF}" type="slidenum">
              <a:rPr lang="en-US" smtClean="0"/>
              <a:t>9</a:t>
            </a:fld>
            <a:endParaRPr lang="en-US"/>
          </a:p>
        </p:txBody>
      </p:sp>
    </p:spTree>
    <p:extLst>
      <p:ext uri="{BB962C8B-B14F-4D97-AF65-F5344CB8AC3E}">
        <p14:creationId xmlns:p14="http://schemas.microsoft.com/office/powerpoint/2010/main" val="2769305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236B41-DE82-4CE4-9102-CD93F1DFF6CF}" type="slidenum">
              <a:rPr lang="en-US" smtClean="0"/>
              <a:t>10</a:t>
            </a:fld>
            <a:endParaRPr lang="en-US"/>
          </a:p>
        </p:txBody>
      </p:sp>
    </p:spTree>
    <p:extLst>
      <p:ext uri="{BB962C8B-B14F-4D97-AF65-F5344CB8AC3E}">
        <p14:creationId xmlns:p14="http://schemas.microsoft.com/office/powerpoint/2010/main" val="18161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236B41-DE82-4CE4-9102-CD93F1DFF6CF}" type="slidenum">
              <a:rPr lang="en-US" smtClean="0"/>
              <a:t>11</a:t>
            </a:fld>
            <a:endParaRPr lang="en-US"/>
          </a:p>
        </p:txBody>
      </p:sp>
    </p:spTree>
    <p:extLst>
      <p:ext uri="{BB962C8B-B14F-4D97-AF65-F5344CB8AC3E}">
        <p14:creationId xmlns:p14="http://schemas.microsoft.com/office/powerpoint/2010/main" val="3114103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236B41-DE82-4CE4-9102-CD93F1DFF6CF}" type="slidenum">
              <a:rPr lang="en-US" smtClean="0"/>
              <a:t>12</a:t>
            </a:fld>
            <a:endParaRPr lang="en-US"/>
          </a:p>
        </p:txBody>
      </p:sp>
    </p:spTree>
    <p:extLst>
      <p:ext uri="{BB962C8B-B14F-4D97-AF65-F5344CB8AC3E}">
        <p14:creationId xmlns:p14="http://schemas.microsoft.com/office/powerpoint/2010/main" val="33385532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a:t>Author</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13" name="Picture 12"/>
          <p:cNvPicPr>
            <a:picLocks noChangeAspect="1"/>
          </p:cNvPicPr>
          <p:nvPr userDrawn="1"/>
        </p:nvPicPr>
        <p:blipFill>
          <a:blip r:embed="rId3"/>
          <a:stretch>
            <a:fillRect/>
          </a:stretch>
        </p:blipFill>
        <p:spPr>
          <a:xfrm>
            <a:off x="0" y="0"/>
            <a:ext cx="12192000" cy="128270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18" name="Picture 1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9" name="Text Placeholder 4"/>
          <p:cNvSpPr>
            <a:spLocks noGrp="1"/>
          </p:cNvSpPr>
          <p:nvPr>
            <p:ph type="body" sz="quarter" idx="16"/>
          </p:nvPr>
        </p:nvSpPr>
        <p:spPr>
          <a:xfrm>
            <a:off x="3651306" y="5563165"/>
            <a:ext cx="5745192" cy="910001"/>
          </a:xfrm>
        </p:spPr>
        <p:txBody>
          <a:bodyPr>
            <a:noAutofit/>
          </a:bodyPr>
          <a:lstStyle>
            <a:lvl1pPr marL="0" indent="0">
              <a:buNone/>
              <a:defRPr baseline="0"/>
            </a:lvl1pPr>
          </a:lstStyle>
          <a:p>
            <a:pPr algn="ctr"/>
            <a:endParaRPr lang="en-US" sz="1800"/>
          </a:p>
        </p:txBody>
      </p:sp>
    </p:spTree>
    <p:extLst>
      <p:ext uri="{BB962C8B-B14F-4D97-AF65-F5344CB8AC3E}">
        <p14:creationId xmlns:p14="http://schemas.microsoft.com/office/powerpoint/2010/main" val="429186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a:t>Questions?</a:t>
            </a:r>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a:t>Author</a:t>
            </a:r>
          </a:p>
          <a:p>
            <a:pPr lvl="0"/>
            <a:r>
              <a:rPr lang="en-US"/>
              <a:t>Title</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a:t>Agenda Topics Covered:</a:t>
            </a:r>
          </a:p>
          <a:p>
            <a:pPr lvl="1"/>
            <a:r>
              <a:rPr lang="en-US"/>
              <a:t>Second level</a:t>
            </a:r>
          </a:p>
          <a:p>
            <a:pPr lvl="2"/>
            <a:r>
              <a:rPr lang="en-US"/>
              <a:t>Third level</a:t>
            </a:r>
          </a:p>
          <a:p>
            <a:pPr lvl="3"/>
            <a:r>
              <a:rPr lang="en-US"/>
              <a:t>Fourth level</a:t>
            </a:r>
          </a:p>
          <a:p>
            <a:pPr lvl="4"/>
            <a:r>
              <a:rPr lang="en-US"/>
              <a:t>Fifth level</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17" name="Picture 16"/>
          <p:cNvPicPr>
            <a:picLocks noChangeAspect="1"/>
          </p:cNvPicPr>
          <p:nvPr userDrawn="1"/>
        </p:nvPicPr>
        <p:blipFill>
          <a:blip r:embed="rId3"/>
          <a:stretch>
            <a:fillRect/>
          </a:stretch>
        </p:blipFill>
        <p:spPr>
          <a:xfrm>
            <a:off x="0" y="0"/>
            <a:ext cx="12192000" cy="1282700"/>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156700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1975D9-BA49-039B-73F8-1EDCC2EB58B6}"/>
              </a:ext>
            </a:extLst>
          </p:cNvPr>
          <p:cNvSpPr>
            <a:spLocks noGrp="1"/>
          </p:cNvSpPr>
          <p:nvPr>
            <p:ph type="dt" sz="half" idx="10"/>
          </p:nvPr>
        </p:nvSpPr>
        <p:spPr/>
        <p:txBody>
          <a:bodyPr/>
          <a:lstStyle/>
          <a:p>
            <a:fld id="{586CCC05-C6A8-4981-BA1C-F956FEFF8C10}" type="datetimeFigureOut">
              <a:rPr lang="en-US" smtClean="0"/>
              <a:t>9/23/24</a:t>
            </a:fld>
            <a:endParaRPr lang="en-US"/>
          </a:p>
        </p:txBody>
      </p:sp>
      <p:sp>
        <p:nvSpPr>
          <p:cNvPr id="3" name="Footer Placeholder 2">
            <a:extLst>
              <a:ext uri="{FF2B5EF4-FFF2-40B4-BE49-F238E27FC236}">
                <a16:creationId xmlns:a16="http://schemas.microsoft.com/office/drawing/2014/main" id="{59B68543-0D0A-FF5E-5D1D-131AE39979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042E21-BE10-58F7-6863-2EBC3E6323C3}"/>
              </a:ext>
            </a:extLst>
          </p:cNvPr>
          <p:cNvSpPr>
            <a:spLocks noGrp="1"/>
          </p:cNvSpPr>
          <p:nvPr>
            <p:ph type="sldNum" sz="quarter" idx="12"/>
          </p:nvPr>
        </p:nvSpPr>
        <p:spPr/>
        <p:txBody>
          <a:bodyPr/>
          <a:lstStyle/>
          <a:p>
            <a:fld id="{E7C39C04-384B-42B4-96B0-0E8F207093AA}" type="slidenum">
              <a:rPr lang="en-US" smtClean="0"/>
              <a:t>‹#›</a:t>
            </a:fld>
            <a:endParaRPr lang="en-US"/>
          </a:p>
        </p:txBody>
      </p:sp>
    </p:spTree>
    <p:extLst>
      <p:ext uri="{BB962C8B-B14F-4D97-AF65-F5344CB8AC3E}">
        <p14:creationId xmlns:p14="http://schemas.microsoft.com/office/powerpoint/2010/main" val="2579408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Date Placeholder 6"/>
          <p:cNvSpPr>
            <a:spLocks noGrp="1"/>
          </p:cNvSpPr>
          <p:nvPr>
            <p:ph type="dt" sz="half" idx="10"/>
          </p:nvPr>
        </p:nvSpPr>
        <p:spPr/>
        <p:txBody>
          <a:bodyPr/>
          <a:lstStyle/>
          <a:p>
            <a:endParaRPr lang="en-US"/>
          </a:p>
        </p:txBody>
      </p:sp>
      <p:sp>
        <p:nvSpPr>
          <p:cNvPr id="12" name="Footer Placeholder 11"/>
          <p:cNvSpPr>
            <a:spLocks noGrp="1"/>
          </p:cNvSpPr>
          <p:nvPr>
            <p:ph type="ftr" sz="quarter" idx="11"/>
          </p:nvPr>
        </p:nvSpPr>
        <p:spPr/>
        <p:txBody>
          <a:bodyPr/>
          <a:lstStyle/>
          <a:p>
            <a:endParaRPr lang="en-US"/>
          </a:p>
        </p:txBody>
      </p:sp>
      <p:sp>
        <p:nvSpPr>
          <p:cNvPr id="13" name="Slide Number Placeholder 12"/>
          <p:cNvSpPr>
            <a:spLocks noGrp="1"/>
          </p:cNvSpPr>
          <p:nvPr>
            <p:ph type="sldNum" sz="quarter" idx="12"/>
          </p:nvPr>
        </p:nvSpPr>
        <p:spPr/>
        <p:txBody>
          <a:bodyPr/>
          <a:lstStyle/>
          <a:p>
            <a:fld id="{07E1C93C-5050-FC42-8F10-D22D4F119D13}" type="slidenum">
              <a:rPr lang="en-US" smtClean="0"/>
              <a:pPr/>
              <a:t>‹#›</a:t>
            </a:fld>
            <a:endParaRPr lang="en-US"/>
          </a:p>
        </p:txBody>
      </p:sp>
    </p:spTree>
    <p:extLst>
      <p:ext uri="{BB962C8B-B14F-4D97-AF65-F5344CB8AC3E}">
        <p14:creationId xmlns:p14="http://schemas.microsoft.com/office/powerpoint/2010/main" val="4163963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Date Placeholder 6"/>
          <p:cNvSpPr>
            <a:spLocks noGrp="1"/>
          </p:cNvSpPr>
          <p:nvPr>
            <p:ph type="dt" sz="half" idx="14"/>
          </p:nvPr>
        </p:nvSpPr>
        <p:spPr/>
        <p:txBody>
          <a:bodyPr/>
          <a:lstStyle/>
          <a:p>
            <a:endParaRPr lang="en-US"/>
          </a:p>
        </p:txBody>
      </p:sp>
      <p:sp>
        <p:nvSpPr>
          <p:cNvPr id="13" name="Footer Placeholder 12"/>
          <p:cNvSpPr>
            <a:spLocks noGrp="1"/>
          </p:cNvSpPr>
          <p:nvPr>
            <p:ph type="ftr" sz="quarter" idx="15"/>
          </p:nvPr>
        </p:nvSpPr>
        <p:spPr/>
        <p:txBody>
          <a:bodyPr/>
          <a:lstStyle/>
          <a:p>
            <a:endParaRPr lang="en-US"/>
          </a:p>
        </p:txBody>
      </p:sp>
      <p:sp>
        <p:nvSpPr>
          <p:cNvPr id="14" name="Slide Number Placeholder 13"/>
          <p:cNvSpPr>
            <a:spLocks noGrp="1"/>
          </p:cNvSpPr>
          <p:nvPr>
            <p:ph type="sldNum" sz="quarter" idx="16"/>
          </p:nvPr>
        </p:nvSpPr>
        <p:spPr/>
        <p:txBody>
          <a:bodyPr/>
          <a:lstStyle/>
          <a:p>
            <a:fld id="{07E1C93C-5050-FC42-8F10-D22D4F119D13}" type="slidenum">
              <a:rPr lang="en-US" smtClean="0"/>
              <a:pPr/>
              <a:t>‹#›</a:t>
            </a:fld>
            <a:endParaRPr lang="en-US"/>
          </a:p>
        </p:txBody>
      </p:sp>
    </p:spTree>
    <p:extLst>
      <p:ext uri="{BB962C8B-B14F-4D97-AF65-F5344CB8AC3E}">
        <p14:creationId xmlns:p14="http://schemas.microsoft.com/office/powerpoint/2010/main" val="365200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5"/>
          </p:nvPr>
        </p:nvSpPr>
        <p:spPr/>
        <p:txBody>
          <a:bodyPr/>
          <a:lstStyle/>
          <a:p>
            <a:endParaRPr lang="en-US"/>
          </a:p>
        </p:txBody>
      </p:sp>
      <p:sp>
        <p:nvSpPr>
          <p:cNvPr id="14" name="Footer Placeholder 13"/>
          <p:cNvSpPr>
            <a:spLocks noGrp="1"/>
          </p:cNvSpPr>
          <p:nvPr>
            <p:ph type="ftr" sz="quarter" idx="16"/>
          </p:nvPr>
        </p:nvSpPr>
        <p:spPr/>
        <p:txBody>
          <a:bodyPr/>
          <a:lstStyle/>
          <a:p>
            <a:endParaRPr lang="en-US"/>
          </a:p>
        </p:txBody>
      </p:sp>
      <p:sp>
        <p:nvSpPr>
          <p:cNvPr id="15" name="Slide Number Placeholder 14"/>
          <p:cNvSpPr>
            <a:spLocks noGrp="1"/>
          </p:cNvSpPr>
          <p:nvPr>
            <p:ph type="sldNum" sz="quarter" idx="17"/>
          </p:nvPr>
        </p:nvSpPr>
        <p:spPr/>
        <p:txBody>
          <a:bodyPr/>
          <a:lstStyle/>
          <a:p>
            <a:fld id="{07E1C93C-5050-FC42-8F10-D22D4F119D13}" type="slidenum">
              <a:rPr lang="en-US" smtClean="0"/>
              <a:pPr/>
              <a:t>‹#›</a:t>
            </a:fld>
            <a:endParaRPr lang="en-US"/>
          </a:p>
        </p:txBody>
      </p:sp>
    </p:spTree>
    <p:extLst>
      <p:ext uri="{BB962C8B-B14F-4D97-AF65-F5344CB8AC3E}">
        <p14:creationId xmlns:p14="http://schemas.microsoft.com/office/powerpoint/2010/main" val="1453796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5"/>
          </p:nvPr>
        </p:nvSpPr>
        <p:spPr/>
        <p:txBody>
          <a:bodyPr/>
          <a:lstStyle/>
          <a:p>
            <a:endParaRPr lang="en-US"/>
          </a:p>
        </p:txBody>
      </p:sp>
      <p:sp>
        <p:nvSpPr>
          <p:cNvPr id="14" name="Footer Placeholder 13"/>
          <p:cNvSpPr>
            <a:spLocks noGrp="1"/>
          </p:cNvSpPr>
          <p:nvPr>
            <p:ph type="ftr" sz="quarter" idx="16"/>
          </p:nvPr>
        </p:nvSpPr>
        <p:spPr/>
        <p:txBody>
          <a:bodyPr/>
          <a:lstStyle/>
          <a:p>
            <a:endParaRPr lang="en-US"/>
          </a:p>
        </p:txBody>
      </p:sp>
      <p:sp>
        <p:nvSpPr>
          <p:cNvPr id="15" name="Slide Number Placeholder 14"/>
          <p:cNvSpPr>
            <a:spLocks noGrp="1"/>
          </p:cNvSpPr>
          <p:nvPr>
            <p:ph type="sldNum" sz="quarter" idx="17"/>
          </p:nvPr>
        </p:nvSpPr>
        <p:spPr/>
        <p:txBody>
          <a:bodyPr/>
          <a:lstStyle/>
          <a:p>
            <a:fld id="{07E1C93C-5050-FC42-8F10-D22D4F119D13}" type="slidenum">
              <a:rPr lang="en-US" smtClean="0"/>
              <a:pPr/>
              <a:t>‹#›</a:t>
            </a:fld>
            <a:endParaRPr lang="en-US"/>
          </a:p>
        </p:txBody>
      </p:sp>
    </p:spTree>
    <p:extLst>
      <p:ext uri="{BB962C8B-B14F-4D97-AF65-F5344CB8AC3E}">
        <p14:creationId xmlns:p14="http://schemas.microsoft.com/office/powerpoint/2010/main" val="42548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6"/>
          </p:nvPr>
        </p:nvSpPr>
        <p:spPr/>
        <p:txBody>
          <a:bodyPr/>
          <a:lstStyle/>
          <a:p>
            <a:endParaRPr lang="en-US"/>
          </a:p>
        </p:txBody>
      </p:sp>
      <p:sp>
        <p:nvSpPr>
          <p:cNvPr id="14" name="Footer Placeholder 13"/>
          <p:cNvSpPr>
            <a:spLocks noGrp="1"/>
          </p:cNvSpPr>
          <p:nvPr>
            <p:ph type="ftr" sz="quarter" idx="17"/>
          </p:nvPr>
        </p:nvSpPr>
        <p:spPr/>
        <p:txBody>
          <a:bodyPr/>
          <a:lstStyle/>
          <a:p>
            <a:endParaRPr lang="en-US"/>
          </a:p>
        </p:txBody>
      </p:sp>
      <p:sp>
        <p:nvSpPr>
          <p:cNvPr id="15" name="Slide Number Placeholder 14"/>
          <p:cNvSpPr>
            <a:spLocks noGrp="1"/>
          </p:cNvSpPr>
          <p:nvPr>
            <p:ph type="sldNum" sz="quarter" idx="18"/>
          </p:nvPr>
        </p:nvSpPr>
        <p:spPr/>
        <p:txBody>
          <a:bodyPr/>
          <a:lstStyle/>
          <a:p>
            <a:fld id="{07E1C93C-5050-FC42-8F10-D22D4F119D13}" type="slidenum">
              <a:rPr lang="en-US" smtClean="0"/>
              <a:pPr/>
              <a:t>‹#›</a:t>
            </a:fld>
            <a:endParaRPr lang="en-US"/>
          </a:p>
        </p:txBody>
      </p:sp>
    </p:spTree>
    <p:extLst>
      <p:ext uri="{BB962C8B-B14F-4D97-AF65-F5344CB8AC3E}">
        <p14:creationId xmlns:p14="http://schemas.microsoft.com/office/powerpoint/2010/main" val="40573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Date Placeholder 12"/>
          <p:cNvSpPr>
            <a:spLocks noGrp="1"/>
          </p:cNvSpPr>
          <p:nvPr>
            <p:ph type="dt" sz="half" idx="16"/>
          </p:nvPr>
        </p:nvSpPr>
        <p:spPr/>
        <p:txBody>
          <a:bodyPr/>
          <a:lstStyle/>
          <a:p>
            <a:endParaRPr lang="en-US"/>
          </a:p>
        </p:txBody>
      </p:sp>
      <p:sp>
        <p:nvSpPr>
          <p:cNvPr id="14" name="Footer Placeholder 13"/>
          <p:cNvSpPr>
            <a:spLocks noGrp="1"/>
          </p:cNvSpPr>
          <p:nvPr>
            <p:ph type="ftr" sz="quarter" idx="17"/>
          </p:nvPr>
        </p:nvSpPr>
        <p:spPr/>
        <p:txBody>
          <a:bodyPr/>
          <a:lstStyle/>
          <a:p>
            <a:endParaRPr lang="en-US"/>
          </a:p>
        </p:txBody>
      </p:sp>
      <p:sp>
        <p:nvSpPr>
          <p:cNvPr id="15" name="Slide Number Placeholder 14"/>
          <p:cNvSpPr>
            <a:spLocks noGrp="1"/>
          </p:cNvSpPr>
          <p:nvPr>
            <p:ph type="sldNum" sz="quarter" idx="18"/>
          </p:nvPr>
        </p:nvSpPr>
        <p:spPr/>
        <p:txBody>
          <a:bodyPr/>
          <a:lstStyle/>
          <a:p>
            <a:fld id="{07E1C93C-5050-FC42-8F10-D22D4F119D13}" type="slidenum">
              <a:rPr lang="en-US" smtClean="0"/>
              <a:pPr/>
              <a:t>‹#›</a:t>
            </a:fld>
            <a:endParaRPr lang="en-US"/>
          </a:p>
        </p:txBody>
      </p:sp>
    </p:spTree>
    <p:extLst>
      <p:ext uri="{BB962C8B-B14F-4D97-AF65-F5344CB8AC3E}">
        <p14:creationId xmlns:p14="http://schemas.microsoft.com/office/powerpoint/2010/main" val="285136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5" name="Date Placeholder 14"/>
          <p:cNvSpPr>
            <a:spLocks noGrp="1"/>
          </p:cNvSpPr>
          <p:nvPr>
            <p:ph type="dt" sz="half" idx="18"/>
          </p:nvPr>
        </p:nvSpPr>
        <p:spPr/>
        <p:txBody>
          <a:bodyPr/>
          <a:lstStyle/>
          <a:p>
            <a:endParaRPr lang="en-US"/>
          </a:p>
        </p:txBody>
      </p:sp>
      <p:sp>
        <p:nvSpPr>
          <p:cNvPr id="16" name="Footer Placeholder 15"/>
          <p:cNvSpPr>
            <a:spLocks noGrp="1"/>
          </p:cNvSpPr>
          <p:nvPr>
            <p:ph type="ftr" sz="quarter" idx="19"/>
          </p:nvPr>
        </p:nvSpPr>
        <p:spPr/>
        <p:txBody>
          <a:bodyPr/>
          <a:lstStyle/>
          <a:p>
            <a:endParaRPr lang="en-US"/>
          </a:p>
        </p:txBody>
      </p:sp>
      <p:sp>
        <p:nvSpPr>
          <p:cNvPr id="17" name="Slide Number Placeholder 16"/>
          <p:cNvSpPr>
            <a:spLocks noGrp="1"/>
          </p:cNvSpPr>
          <p:nvPr>
            <p:ph type="sldNum" sz="quarter" idx="20"/>
          </p:nvPr>
        </p:nvSpPr>
        <p:spPr/>
        <p:txBody>
          <a:bodyPr/>
          <a:lstStyle/>
          <a:p>
            <a:fld id="{07E1C93C-5050-FC42-8F10-D22D4F119D13}" type="slidenum">
              <a:rPr lang="en-US" smtClean="0"/>
              <a:pPr/>
              <a:t>‹#›</a:t>
            </a:fld>
            <a:endParaRPr lang="en-US"/>
          </a:p>
        </p:txBody>
      </p:sp>
    </p:spTree>
    <p:extLst>
      <p:ext uri="{BB962C8B-B14F-4D97-AF65-F5344CB8AC3E}">
        <p14:creationId xmlns:p14="http://schemas.microsoft.com/office/powerpoint/2010/main" val="1859674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5" name="Date Placeholder 14"/>
          <p:cNvSpPr>
            <a:spLocks noGrp="1"/>
          </p:cNvSpPr>
          <p:nvPr>
            <p:ph type="dt" sz="half" idx="18"/>
          </p:nvPr>
        </p:nvSpPr>
        <p:spPr/>
        <p:txBody>
          <a:bodyPr/>
          <a:lstStyle/>
          <a:p>
            <a:endParaRPr lang="en-US"/>
          </a:p>
        </p:txBody>
      </p:sp>
      <p:sp>
        <p:nvSpPr>
          <p:cNvPr id="16" name="Footer Placeholder 15"/>
          <p:cNvSpPr>
            <a:spLocks noGrp="1"/>
          </p:cNvSpPr>
          <p:nvPr>
            <p:ph type="ftr" sz="quarter" idx="19"/>
          </p:nvPr>
        </p:nvSpPr>
        <p:spPr/>
        <p:txBody>
          <a:bodyPr/>
          <a:lstStyle/>
          <a:p>
            <a:endParaRPr lang="en-US"/>
          </a:p>
        </p:txBody>
      </p:sp>
      <p:sp>
        <p:nvSpPr>
          <p:cNvPr id="17" name="Slide Number Placeholder 16"/>
          <p:cNvSpPr>
            <a:spLocks noGrp="1"/>
          </p:cNvSpPr>
          <p:nvPr>
            <p:ph type="sldNum" sz="quarter" idx="20"/>
          </p:nvPr>
        </p:nvSpPr>
        <p:spPr/>
        <p:txBody>
          <a:bodyPr/>
          <a:lstStyle/>
          <a:p>
            <a:fld id="{07E1C93C-5050-FC42-8F10-D22D4F119D13}" type="slidenum">
              <a:rPr lang="en-US" smtClean="0"/>
              <a:pPr/>
              <a:t>‹#›</a:t>
            </a:fld>
            <a:endParaRPr lang="en-US"/>
          </a:p>
        </p:txBody>
      </p:sp>
    </p:spTree>
    <p:extLst>
      <p:ext uri="{BB962C8B-B14F-4D97-AF65-F5344CB8AC3E}">
        <p14:creationId xmlns:p14="http://schemas.microsoft.com/office/powerpoint/2010/main" val="1596853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18485816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7.jp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11.jp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jp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1.jpg"/><Relationship Id="rId4" Type="http://schemas.openxmlformats.org/officeDocument/2006/relationships/image" Target="../media/image10.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ridge over water with a sunset&#10;&#10;Description automatically generated">
            <a:extLst>
              <a:ext uri="{FF2B5EF4-FFF2-40B4-BE49-F238E27FC236}">
                <a16:creationId xmlns:a16="http://schemas.microsoft.com/office/drawing/2014/main" id="{C9820967-B7FF-A0C4-4EA7-534B356FA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96"/>
            <a:ext cx="12208042" cy="6870395"/>
          </a:xfrm>
          <a:prstGeom prst="rect">
            <a:avLst/>
          </a:prstGeom>
        </p:spPr>
      </p:pic>
    </p:spTree>
    <p:extLst>
      <p:ext uri="{BB962C8B-B14F-4D97-AF65-F5344CB8AC3E}">
        <p14:creationId xmlns:p14="http://schemas.microsoft.com/office/powerpoint/2010/main" val="732233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ridge over water with a sunset&#10;&#10;Description automatically generated">
            <a:extLst>
              <a:ext uri="{FF2B5EF4-FFF2-40B4-BE49-F238E27FC236}">
                <a16:creationId xmlns:a16="http://schemas.microsoft.com/office/drawing/2014/main" id="{183C7F98-B3FF-E6DF-5268-464F12643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C321B5D-0AB2-521B-E4E9-F1CF939AEA50}"/>
              </a:ext>
            </a:extLst>
          </p:cNvPr>
          <p:cNvSpPr/>
          <p:nvPr/>
        </p:nvSpPr>
        <p:spPr>
          <a:xfrm>
            <a:off x="120316" y="271669"/>
            <a:ext cx="11951368" cy="6593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numbers and letters&#10;&#10;Description automatically generated">
            <a:extLst>
              <a:ext uri="{FF2B5EF4-FFF2-40B4-BE49-F238E27FC236}">
                <a16:creationId xmlns:a16="http://schemas.microsoft.com/office/drawing/2014/main" id="{E698C5A1-683B-D3F5-886F-C32A889FF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27" y="6255033"/>
            <a:ext cx="3049479" cy="442084"/>
          </a:xfrm>
          <a:prstGeom prst="rect">
            <a:avLst/>
          </a:prstGeom>
        </p:spPr>
      </p:pic>
      <p:graphicFrame>
        <p:nvGraphicFramePr>
          <p:cNvPr id="6" name="Table 5">
            <a:extLst>
              <a:ext uri="{FF2B5EF4-FFF2-40B4-BE49-F238E27FC236}">
                <a16:creationId xmlns:a16="http://schemas.microsoft.com/office/drawing/2014/main" id="{57FF746C-23EB-4E34-AE32-EFCD12495FCE}"/>
              </a:ext>
            </a:extLst>
          </p:cNvPr>
          <p:cNvGraphicFramePr>
            <a:graphicFrameLocks noGrp="1"/>
          </p:cNvGraphicFramePr>
          <p:nvPr>
            <p:extLst>
              <p:ext uri="{D42A27DB-BD31-4B8C-83A1-F6EECF244321}">
                <p14:modId xmlns:p14="http://schemas.microsoft.com/office/powerpoint/2010/main" val="388441612"/>
              </p:ext>
            </p:extLst>
          </p:nvPr>
        </p:nvGraphicFramePr>
        <p:xfrm>
          <a:off x="3415521" y="842344"/>
          <a:ext cx="8573952" cy="5009816"/>
        </p:xfrm>
        <a:graphic>
          <a:graphicData uri="http://schemas.openxmlformats.org/drawingml/2006/table">
            <a:tbl>
              <a:tblPr firstRow="1" bandRow="1">
                <a:tableStyleId>{5C22544A-7EE6-4342-B048-85BDC9FD1C3A}</a:tableStyleId>
              </a:tblPr>
              <a:tblGrid>
                <a:gridCol w="1439826">
                  <a:extLst>
                    <a:ext uri="{9D8B030D-6E8A-4147-A177-3AD203B41FA5}">
                      <a16:colId xmlns:a16="http://schemas.microsoft.com/office/drawing/2014/main" val="3626070772"/>
                    </a:ext>
                  </a:extLst>
                </a:gridCol>
                <a:gridCol w="1267485">
                  <a:extLst>
                    <a:ext uri="{9D8B030D-6E8A-4147-A177-3AD203B41FA5}">
                      <a16:colId xmlns:a16="http://schemas.microsoft.com/office/drawing/2014/main" val="725606437"/>
                    </a:ext>
                  </a:extLst>
                </a:gridCol>
                <a:gridCol w="1579665">
                  <a:extLst>
                    <a:ext uri="{9D8B030D-6E8A-4147-A177-3AD203B41FA5}">
                      <a16:colId xmlns:a16="http://schemas.microsoft.com/office/drawing/2014/main" val="3965762558"/>
                    </a:ext>
                  </a:extLst>
                </a:gridCol>
                <a:gridCol w="1308390">
                  <a:extLst>
                    <a:ext uri="{9D8B030D-6E8A-4147-A177-3AD203B41FA5}">
                      <a16:colId xmlns:a16="http://schemas.microsoft.com/office/drawing/2014/main" val="2522247940"/>
                    </a:ext>
                  </a:extLst>
                </a:gridCol>
                <a:gridCol w="1403287">
                  <a:extLst>
                    <a:ext uri="{9D8B030D-6E8A-4147-A177-3AD203B41FA5}">
                      <a16:colId xmlns:a16="http://schemas.microsoft.com/office/drawing/2014/main" val="89044992"/>
                    </a:ext>
                  </a:extLst>
                </a:gridCol>
                <a:gridCol w="1575299">
                  <a:extLst>
                    <a:ext uri="{9D8B030D-6E8A-4147-A177-3AD203B41FA5}">
                      <a16:colId xmlns:a16="http://schemas.microsoft.com/office/drawing/2014/main" val="3486606541"/>
                    </a:ext>
                  </a:extLst>
                </a:gridCol>
              </a:tblGrid>
              <a:tr h="495972">
                <a:tc>
                  <a:txBody>
                    <a:bodyPr/>
                    <a:lstStyle/>
                    <a:p>
                      <a:pPr algn="ctr"/>
                      <a:r>
                        <a:rPr lang="en-US" dirty="0"/>
                        <a:t>Sunday</a:t>
                      </a:r>
                    </a:p>
                  </a:txBody>
                  <a:tcPr anchor="ctr" anchorCtr="1"/>
                </a:tc>
                <a:tc>
                  <a:txBody>
                    <a:bodyPr/>
                    <a:lstStyle/>
                    <a:p>
                      <a:pPr algn="ctr"/>
                      <a:r>
                        <a:rPr lang="en-US"/>
                        <a:t>Monday</a:t>
                      </a:r>
                    </a:p>
                  </a:txBody>
                  <a:tcPr anchor="ctr" anchorCtr="1"/>
                </a:tc>
                <a:tc>
                  <a:txBody>
                    <a:bodyPr/>
                    <a:lstStyle/>
                    <a:p>
                      <a:pPr algn="ctr"/>
                      <a:r>
                        <a:rPr lang="en-US" dirty="0"/>
                        <a:t>Tuesday</a:t>
                      </a:r>
                    </a:p>
                  </a:txBody>
                  <a:tcPr anchor="ctr" anchorCtr="1"/>
                </a:tc>
                <a:tc>
                  <a:txBody>
                    <a:bodyPr/>
                    <a:lstStyle/>
                    <a:p>
                      <a:pPr algn="ctr"/>
                      <a:r>
                        <a:rPr lang="en-US"/>
                        <a:t>Wednesday</a:t>
                      </a:r>
                    </a:p>
                  </a:txBody>
                  <a:tcPr anchor="ctr" anchorCtr="1"/>
                </a:tc>
                <a:tc>
                  <a:txBody>
                    <a:bodyPr/>
                    <a:lstStyle/>
                    <a:p>
                      <a:pPr algn="ctr"/>
                      <a:r>
                        <a:rPr lang="en-US"/>
                        <a:t>Thursday</a:t>
                      </a:r>
                    </a:p>
                  </a:txBody>
                  <a:tcPr anchor="ctr" anchorCtr="1"/>
                </a:tc>
                <a:tc>
                  <a:txBody>
                    <a:bodyPr/>
                    <a:lstStyle/>
                    <a:p>
                      <a:pPr algn="ctr"/>
                      <a:r>
                        <a:rPr lang="en-US"/>
                        <a:t>Friday</a:t>
                      </a:r>
                    </a:p>
                  </a:txBody>
                  <a:tcPr anchor="ctr" anchorCtr="1"/>
                </a:tc>
                <a:extLst>
                  <a:ext uri="{0D108BD9-81ED-4DB2-BD59-A6C34878D82A}">
                    <a16:rowId xmlns:a16="http://schemas.microsoft.com/office/drawing/2014/main" val="187217072"/>
                  </a:ext>
                </a:extLst>
              </a:tr>
              <a:tr h="688497">
                <a:tc rowSpan="3">
                  <a:txBody>
                    <a:bodyPr/>
                    <a:lstStyle/>
                    <a:p>
                      <a:pPr algn="ctr"/>
                      <a:endParaRPr lang="en-US" dirty="0"/>
                    </a:p>
                  </a:txBody>
                  <a:tcPr anchor="ctr" anchorCtr="1">
                    <a:solidFill>
                      <a:schemeClr val="accent2"/>
                    </a:solidFill>
                  </a:tcPr>
                </a:tc>
                <a:tc rowSpan="3">
                  <a:txBody>
                    <a:bodyPr/>
                    <a:lstStyle/>
                    <a:p>
                      <a:pPr algn="ctr"/>
                      <a:r>
                        <a:rPr lang="en-US" dirty="0"/>
                        <a:t>Morning session</a:t>
                      </a:r>
                    </a:p>
                  </a:txBody>
                  <a:tcPr anchor="ctr" anchorCtr="1">
                    <a:solidFill>
                      <a:schemeClr val="accent1">
                        <a:lumMod val="20000"/>
                        <a:lumOff val="80000"/>
                      </a:schemeClr>
                    </a:solidFill>
                  </a:tcPr>
                </a:tc>
                <a:tc>
                  <a:txBody>
                    <a:bodyPr/>
                    <a:lstStyle/>
                    <a:p>
                      <a:pPr algn="ctr"/>
                      <a:r>
                        <a:rPr lang="en-US" dirty="0"/>
                        <a:t>Morning session </a:t>
                      </a:r>
                    </a:p>
                  </a:txBody>
                  <a:tcPr anchor="ctr" anchorCtr="1">
                    <a:solidFill>
                      <a:schemeClr val="accent1">
                        <a:lumMod val="20000"/>
                        <a:lumOff val="80000"/>
                      </a:schemeClr>
                    </a:solidFill>
                  </a:tcPr>
                </a:tc>
                <a:tc rowSpan="3">
                  <a:txBody>
                    <a:bodyPr/>
                    <a:lstStyle/>
                    <a:p>
                      <a:pPr algn="ctr"/>
                      <a:r>
                        <a:rPr lang="en-US" dirty="0"/>
                        <a:t>Morning session</a:t>
                      </a:r>
                    </a:p>
                  </a:txBody>
                  <a:tcPr anchor="ctr" anchorCtr="1">
                    <a:solidFill>
                      <a:schemeClr val="accent1">
                        <a:lumMod val="20000"/>
                        <a:lumOff val="80000"/>
                      </a:schemeClr>
                    </a:solidFill>
                  </a:tcPr>
                </a:tc>
                <a:tc rowSpan="3">
                  <a:txBody>
                    <a:bodyPr/>
                    <a:lstStyle/>
                    <a:p>
                      <a:pPr algn="ctr"/>
                      <a:r>
                        <a:rPr lang="en-US" dirty="0"/>
                        <a:t>Morning session </a:t>
                      </a:r>
                    </a:p>
                  </a:txBody>
                  <a:tcPr anchor="ctr" anchorCtr="1">
                    <a:solidFill>
                      <a:schemeClr val="accent1">
                        <a:lumMod val="20000"/>
                        <a:lumOff val="80000"/>
                      </a:schemeClr>
                    </a:solidFill>
                  </a:tcPr>
                </a:tc>
                <a:tc rowSpan="3">
                  <a:txBody>
                    <a:bodyPr/>
                    <a:lstStyle/>
                    <a:p>
                      <a:pPr algn="ctr"/>
                      <a:r>
                        <a:rPr lang="en-US" dirty="0"/>
                        <a:t>Morning session </a:t>
                      </a:r>
                    </a:p>
                  </a:txBody>
                  <a:tcPr anchor="ctr" anchorCtr="1">
                    <a:solidFill>
                      <a:schemeClr val="accent1">
                        <a:lumMod val="20000"/>
                        <a:lumOff val="80000"/>
                      </a:schemeClr>
                    </a:solidFill>
                  </a:tcPr>
                </a:tc>
                <a:extLst>
                  <a:ext uri="{0D108BD9-81ED-4DB2-BD59-A6C34878D82A}">
                    <a16:rowId xmlns:a16="http://schemas.microsoft.com/office/drawing/2014/main" val="639729848"/>
                  </a:ext>
                </a:extLst>
              </a:tr>
              <a:tr h="393427">
                <a:tc vMerge="1">
                  <a:txBody>
                    <a:bodyPr/>
                    <a:lstStyle/>
                    <a:p>
                      <a:endParaRPr lang="en-US"/>
                    </a:p>
                  </a:txBody>
                  <a:tcPr/>
                </a:tc>
                <a:tc vMerge="1">
                  <a:txBody>
                    <a:bodyPr/>
                    <a:lstStyle/>
                    <a:p>
                      <a:endParaRPr lang="en-US"/>
                    </a:p>
                  </a:txBody>
                  <a:tcPr/>
                </a:tc>
                <a:tc>
                  <a:txBody>
                    <a:bodyPr/>
                    <a:lstStyle/>
                    <a:p>
                      <a:pPr algn="ctr"/>
                      <a:r>
                        <a:rPr lang="en-US" dirty="0"/>
                        <a:t>Group photo</a:t>
                      </a:r>
                    </a:p>
                  </a:txBody>
                  <a:tcPr anchor="ctr" anchorCtr="1">
                    <a:solidFill>
                      <a:srgbClr val="D2F3FA"/>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32248739"/>
                  </a:ext>
                </a:extLst>
              </a:tr>
              <a:tr h="688497">
                <a:tc vMerge="1">
                  <a:txBody>
                    <a:bodyPr/>
                    <a:lstStyle/>
                    <a:p>
                      <a:endParaRPr lang="en-US"/>
                    </a:p>
                  </a:txBody>
                  <a:tcPr/>
                </a:tc>
                <a:tc vMerge="1">
                  <a:txBody>
                    <a:bodyPr/>
                    <a:lstStyle/>
                    <a:p>
                      <a:endParaRPr lang="en-US"/>
                    </a:p>
                  </a:txBody>
                  <a:tcPr/>
                </a:tc>
                <a:tc>
                  <a:txBody>
                    <a:bodyPr/>
                    <a:lstStyle/>
                    <a:p>
                      <a:pPr algn="ctr"/>
                      <a:r>
                        <a:rPr lang="en-US" dirty="0"/>
                        <a:t>Morning</a:t>
                      </a:r>
                    </a:p>
                    <a:p>
                      <a:pPr algn="ctr"/>
                      <a:r>
                        <a:rPr lang="en-US" dirty="0"/>
                        <a:t>session</a:t>
                      </a:r>
                    </a:p>
                  </a:txBody>
                  <a:tcPr anchor="ctr" anchorCtr="1">
                    <a:solidFill>
                      <a:schemeClr val="accent1">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71852530"/>
                  </a:ext>
                </a:extLst>
              </a:tr>
              <a:tr h="487522">
                <a:tc>
                  <a:txBody>
                    <a:bodyPr/>
                    <a:lstStyle/>
                    <a:p>
                      <a:pPr algn="ctr"/>
                      <a:endParaRPr lang="en-US" dirty="0"/>
                    </a:p>
                  </a:txBody>
                  <a:tcPr anchor="ctr" anchorCtr="1">
                    <a:solidFill>
                      <a:schemeClr val="bg2">
                        <a:lumMod val="90000"/>
                      </a:schemeClr>
                    </a:solidFill>
                  </a:tcPr>
                </a:tc>
                <a:tc>
                  <a:txBody>
                    <a:bodyPr/>
                    <a:lstStyle/>
                    <a:p>
                      <a:pPr algn="ctr"/>
                      <a:r>
                        <a:rPr lang="en-US" dirty="0"/>
                        <a:t>Lunch</a:t>
                      </a:r>
                    </a:p>
                  </a:txBody>
                  <a:tcPr anchor="ctr" anchorCtr="1">
                    <a:solidFill>
                      <a:srgbClr val="FFC000"/>
                    </a:solidFill>
                  </a:tcPr>
                </a:tc>
                <a:tc>
                  <a:txBody>
                    <a:bodyPr/>
                    <a:lstStyle/>
                    <a:p>
                      <a:pPr algn="ctr"/>
                      <a:r>
                        <a:rPr lang="en-US" dirty="0"/>
                        <a:t>Lunch</a:t>
                      </a:r>
                    </a:p>
                  </a:txBody>
                  <a:tcPr anchor="ctr" anchorCtr="1">
                    <a:solidFill>
                      <a:srgbClr val="FFC000"/>
                    </a:solidFill>
                  </a:tcPr>
                </a:tc>
                <a:tc>
                  <a:txBody>
                    <a:bodyPr/>
                    <a:lstStyle/>
                    <a:p>
                      <a:pPr algn="ctr"/>
                      <a:r>
                        <a:rPr lang="en-US" dirty="0"/>
                        <a:t>Lunch</a:t>
                      </a:r>
                    </a:p>
                  </a:txBody>
                  <a:tcPr anchor="ctr" anchorCtr="1">
                    <a:solidFill>
                      <a:srgbClr val="FFC000"/>
                    </a:solidFill>
                  </a:tcPr>
                </a:tc>
                <a:tc>
                  <a:txBody>
                    <a:bodyPr/>
                    <a:lstStyle/>
                    <a:p>
                      <a:pPr algn="ctr"/>
                      <a:r>
                        <a:rPr lang="en-US" dirty="0"/>
                        <a:t>Lunch</a:t>
                      </a:r>
                    </a:p>
                  </a:txBody>
                  <a:tcPr anchor="ctr" anchorCtr="1">
                    <a:solidFill>
                      <a:srgbClr val="FFC000"/>
                    </a:solidFill>
                  </a:tcPr>
                </a:tc>
                <a:tc>
                  <a:txBody>
                    <a:bodyPr/>
                    <a:lstStyle/>
                    <a:p>
                      <a:pPr algn="ctr"/>
                      <a:r>
                        <a:rPr lang="en-US" dirty="0"/>
                        <a:t>Lunch talk</a:t>
                      </a:r>
                    </a:p>
                    <a:p>
                      <a:pPr algn="ctr"/>
                      <a:r>
                        <a:rPr lang="en-US" dirty="0"/>
                        <a:t>”A Century of Spin”</a:t>
                      </a:r>
                    </a:p>
                  </a:txBody>
                  <a:tcPr anchor="ctr" anchorCtr="1">
                    <a:solidFill>
                      <a:srgbClr val="D2F3FA"/>
                    </a:solidFill>
                  </a:tcPr>
                </a:tc>
                <a:extLst>
                  <a:ext uri="{0D108BD9-81ED-4DB2-BD59-A6C34878D82A}">
                    <a16:rowId xmlns:a16="http://schemas.microsoft.com/office/drawing/2014/main" val="3614830057"/>
                  </a:ext>
                </a:extLst>
              </a:tr>
              <a:tr h="476554">
                <a:tc rowSpan="2">
                  <a:txBody>
                    <a:bodyPr/>
                    <a:lstStyle/>
                    <a:p>
                      <a:pPr algn="ctr"/>
                      <a:r>
                        <a:rPr lang="en-US" dirty="0"/>
                        <a:t>Pedagogical</a:t>
                      </a:r>
                    </a:p>
                    <a:p>
                      <a:pPr algn="ctr"/>
                      <a:r>
                        <a:rPr lang="en-US" dirty="0"/>
                        <a:t>lectures</a:t>
                      </a:r>
                    </a:p>
                  </a:txBody>
                  <a:tcPr anchor="ctr" anchorCtr="1">
                    <a:solidFill>
                      <a:schemeClr val="accent1">
                        <a:lumMod val="20000"/>
                        <a:lumOff val="80000"/>
                      </a:schemeClr>
                    </a:solidFill>
                  </a:tcPr>
                </a:tc>
                <a:tc rowSpan="2">
                  <a:txBody>
                    <a:bodyPr/>
                    <a:lstStyle/>
                    <a:p>
                      <a:pPr algn="ctr"/>
                      <a:r>
                        <a:rPr lang="en-US" dirty="0"/>
                        <a:t>Afternoon sessions</a:t>
                      </a:r>
                    </a:p>
                  </a:txBody>
                  <a:tcPr anchor="ctr" anchorCtr="1">
                    <a:solidFill>
                      <a:schemeClr val="accent1">
                        <a:lumMod val="20000"/>
                        <a:lumOff val="80000"/>
                      </a:schemeClr>
                    </a:solidFill>
                  </a:tcPr>
                </a:tc>
                <a:tc rowSpan="2">
                  <a:txBody>
                    <a:bodyPr/>
                    <a:lstStyle/>
                    <a:p>
                      <a:pPr algn="ctr"/>
                      <a:r>
                        <a:rPr lang="en-US" dirty="0"/>
                        <a:t>Afternoon sessions</a:t>
                      </a:r>
                    </a:p>
                  </a:txBody>
                  <a:tcPr anchor="ctr" anchorCtr="1">
                    <a:solidFill>
                      <a:schemeClr val="accent1">
                        <a:lumMod val="20000"/>
                        <a:lumOff val="80000"/>
                      </a:schemeClr>
                    </a:solidFill>
                  </a:tcPr>
                </a:tc>
                <a:tc rowSpan="2">
                  <a:txBody>
                    <a:bodyPr/>
                    <a:lstStyle/>
                    <a:p>
                      <a:pPr algn="ctr"/>
                      <a:r>
                        <a:rPr lang="en-US"/>
                        <a:t>Excursion</a:t>
                      </a:r>
                    </a:p>
                  </a:txBody>
                  <a:tcPr anchor="ctr" anchorCtr="1">
                    <a:solidFill>
                      <a:srgbClr val="D2F3FA"/>
                    </a:solidFill>
                  </a:tcPr>
                </a:tc>
                <a:tc>
                  <a:txBody>
                    <a:bodyPr/>
                    <a:lstStyle/>
                    <a:p>
                      <a:pPr algn="ctr"/>
                      <a:r>
                        <a:rPr lang="en-US" dirty="0"/>
                        <a:t>Lab Tour</a:t>
                      </a:r>
                    </a:p>
                  </a:txBody>
                  <a:tcPr anchor="ctr" anchorCtr="1">
                    <a:solidFill>
                      <a:srgbClr val="D2F3FA"/>
                    </a:solidFill>
                  </a:tcPr>
                </a:tc>
                <a:tc rowSpan="2">
                  <a:txBody>
                    <a:bodyPr/>
                    <a:lstStyle/>
                    <a:p>
                      <a:pPr algn="ctr"/>
                      <a:r>
                        <a:rPr lang="en-US" dirty="0"/>
                        <a:t>Afternoon sessions</a:t>
                      </a:r>
                    </a:p>
                  </a:txBody>
                  <a:tcPr anchor="ctr" anchorCtr="1">
                    <a:solidFill>
                      <a:schemeClr val="accent1">
                        <a:lumMod val="20000"/>
                        <a:lumOff val="80000"/>
                      </a:schemeClr>
                    </a:solidFill>
                  </a:tcPr>
                </a:tc>
                <a:extLst>
                  <a:ext uri="{0D108BD9-81ED-4DB2-BD59-A6C34878D82A}">
                    <a16:rowId xmlns:a16="http://schemas.microsoft.com/office/drawing/2014/main" val="3025069767"/>
                  </a:ext>
                </a:extLst>
              </a:tr>
              <a:tr h="68849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dirty="0"/>
                        <a:t>Afternoon session</a:t>
                      </a:r>
                    </a:p>
                  </a:txBody>
                  <a:tcPr anchor="ctr" anchorCtr="1">
                    <a:solidFill>
                      <a:schemeClr val="accent1">
                        <a:lumMod val="20000"/>
                        <a:lumOff val="80000"/>
                      </a:schemeClr>
                    </a:solidFill>
                  </a:tcPr>
                </a:tc>
                <a:tc vMerge="1">
                  <a:txBody>
                    <a:bodyPr/>
                    <a:lstStyle/>
                    <a:p>
                      <a:endParaRPr lang="en-US"/>
                    </a:p>
                  </a:txBody>
                  <a:tcPr/>
                </a:tc>
                <a:extLst>
                  <a:ext uri="{0D108BD9-81ED-4DB2-BD59-A6C34878D82A}">
                    <a16:rowId xmlns:a16="http://schemas.microsoft.com/office/drawing/2014/main" val="1006970894"/>
                  </a:ext>
                </a:extLst>
              </a:tr>
              <a:tr h="663972">
                <a:tc>
                  <a:txBody>
                    <a:bodyPr/>
                    <a:lstStyle/>
                    <a:p>
                      <a:pPr algn="ctr"/>
                      <a:endParaRPr lang="en-US" dirty="0"/>
                    </a:p>
                  </a:txBody>
                  <a:tcPr anchor="ctr" anchorCtr="1">
                    <a:solidFill>
                      <a:schemeClr val="accent2"/>
                    </a:solidFill>
                  </a:tcPr>
                </a:tc>
                <a:tc>
                  <a:txBody>
                    <a:bodyPr/>
                    <a:lstStyle/>
                    <a:p>
                      <a:pPr algn="ctr"/>
                      <a:r>
                        <a:rPr lang="en-US" dirty="0"/>
                        <a:t>Reception</a:t>
                      </a:r>
                    </a:p>
                  </a:txBody>
                  <a:tcPr anchor="ctr" anchorCtr="1">
                    <a:solidFill>
                      <a:srgbClr val="D2F3FA"/>
                    </a:solidFill>
                  </a:tcPr>
                </a:tc>
                <a:tc>
                  <a:txBody>
                    <a:bodyPr/>
                    <a:lstStyle/>
                    <a:p>
                      <a:pPr algn="ctr"/>
                      <a:endParaRPr lang="en-US" dirty="0"/>
                    </a:p>
                  </a:txBody>
                  <a:tcPr anchor="ctr" anchorCtr="1">
                    <a:solidFill>
                      <a:schemeClr val="accent2"/>
                    </a:solidFill>
                  </a:tcPr>
                </a:tc>
                <a:tc>
                  <a:txBody>
                    <a:bodyPr/>
                    <a:lstStyle/>
                    <a:p>
                      <a:pPr algn="ctr"/>
                      <a:r>
                        <a:rPr lang="en-US" dirty="0"/>
                        <a:t>Workshop Dinner</a:t>
                      </a:r>
                    </a:p>
                  </a:txBody>
                  <a:tcPr anchor="ctr" anchorCtr="1">
                    <a:solidFill>
                      <a:srgbClr val="D2F3FA"/>
                    </a:solidFill>
                  </a:tcPr>
                </a:tc>
                <a:tc>
                  <a:txBody>
                    <a:bodyPr/>
                    <a:lstStyle/>
                    <a:p>
                      <a:pPr algn="ctr"/>
                      <a:r>
                        <a:rPr lang="en-US" dirty="0"/>
                        <a:t>Social</a:t>
                      </a:r>
                    </a:p>
                    <a:p>
                      <a:pPr algn="ctr"/>
                      <a:r>
                        <a:rPr lang="en-US" dirty="0"/>
                        <a:t>Event</a:t>
                      </a:r>
                    </a:p>
                  </a:txBody>
                  <a:tcPr anchor="ctr" anchorCtr="1">
                    <a:solidFill>
                      <a:srgbClr val="D2F3FA"/>
                    </a:solidFill>
                  </a:tcPr>
                </a:tc>
                <a:tc>
                  <a:txBody>
                    <a:bodyPr/>
                    <a:lstStyle/>
                    <a:p>
                      <a:pPr algn="ctr"/>
                      <a:endParaRPr lang="en-US" dirty="0"/>
                    </a:p>
                  </a:txBody>
                  <a:tcPr anchor="ctr" anchorCtr="1">
                    <a:solidFill>
                      <a:schemeClr val="accent2"/>
                    </a:solidFill>
                  </a:tcPr>
                </a:tc>
                <a:extLst>
                  <a:ext uri="{0D108BD9-81ED-4DB2-BD59-A6C34878D82A}">
                    <a16:rowId xmlns:a16="http://schemas.microsoft.com/office/drawing/2014/main" val="1265292565"/>
                  </a:ext>
                </a:extLst>
              </a:tr>
            </a:tbl>
          </a:graphicData>
        </a:graphic>
      </p:graphicFrame>
      <p:sp>
        <p:nvSpPr>
          <p:cNvPr id="7" name="TextBox 6">
            <a:extLst>
              <a:ext uri="{FF2B5EF4-FFF2-40B4-BE49-F238E27FC236}">
                <a16:creationId xmlns:a16="http://schemas.microsoft.com/office/drawing/2014/main" id="{48E295EE-7E60-8C52-1C36-101763914B97}"/>
              </a:ext>
            </a:extLst>
          </p:cNvPr>
          <p:cNvSpPr txBox="1"/>
          <p:nvPr/>
        </p:nvSpPr>
        <p:spPr>
          <a:xfrm>
            <a:off x="178147" y="829934"/>
            <a:ext cx="3480145" cy="5509200"/>
          </a:xfrm>
          <a:prstGeom prst="rect">
            <a:avLst/>
          </a:prstGeom>
          <a:noFill/>
        </p:spPr>
        <p:txBody>
          <a:bodyPr wrap="square" lIns="91440" tIns="45720" rIns="91440" bIns="45720" rtlCol="0" anchor="t">
            <a:spAutoFit/>
          </a:bodyPr>
          <a:lstStyle/>
          <a:p>
            <a:pPr marL="285750" indent="-285750">
              <a:buFont typeface="Wingdings" pitchFamily="2" charset="2"/>
              <a:buChar char="à"/>
            </a:pPr>
            <a:r>
              <a:rPr lang="en-US" sz="2400" b="1" dirty="0">
                <a:sym typeface="Wingdings" pitchFamily="2" charset="2"/>
              </a:rPr>
              <a:t> Mini-school</a:t>
            </a:r>
          </a:p>
          <a:p>
            <a:pPr marL="285750" indent="-285750">
              <a:buFont typeface="Arial" panose="020B0604020202020204" pitchFamily="34" charset="0"/>
              <a:buChar char="•"/>
            </a:pPr>
            <a:r>
              <a:rPr lang="en-US" sz="2000" dirty="0">
                <a:sym typeface="Wingdings" pitchFamily="2" charset="2"/>
              </a:rPr>
              <a:t>8 talks on PSTP topics</a:t>
            </a:r>
          </a:p>
          <a:p>
            <a:pPr marL="285750" indent="-285750">
              <a:buFont typeface="Arial" panose="020B0604020202020204" pitchFamily="34" charset="0"/>
              <a:buChar char="•"/>
            </a:pPr>
            <a:r>
              <a:rPr lang="en-US" sz="2000" dirty="0">
                <a:sym typeface="Wingdings" pitchFamily="2" charset="2"/>
              </a:rPr>
              <a:t>junior scientists &amp; students</a:t>
            </a:r>
          </a:p>
          <a:p>
            <a:pPr marL="285750" indent="-285750">
              <a:buFont typeface="Arial" panose="020B0604020202020204" pitchFamily="34" charset="0"/>
              <a:buChar char="•"/>
            </a:pPr>
            <a:r>
              <a:rPr lang="en-US" sz="2000" dirty="0">
                <a:sym typeface="Wingdings" pitchFamily="2" charset="2"/>
              </a:rPr>
              <a:t>Z participation</a:t>
            </a:r>
          </a:p>
          <a:p>
            <a:pPr marL="285750" indent="-285750">
              <a:buFont typeface="Arial" panose="020B0604020202020204" pitchFamily="34" charset="0"/>
              <a:buChar char="•"/>
            </a:pPr>
            <a:endParaRPr lang="en-US" sz="2000" dirty="0">
              <a:sym typeface="Wingdings" pitchFamily="2" charset="2"/>
            </a:endParaRPr>
          </a:p>
          <a:p>
            <a:pPr marL="285750" indent="-285750">
              <a:buFont typeface="Wingdings" pitchFamily="2" charset="2"/>
              <a:buChar char="à"/>
            </a:pPr>
            <a:r>
              <a:rPr lang="en-US" sz="2400" b="1" dirty="0">
                <a:sym typeface="Wingdings" pitchFamily="2" charset="2"/>
              </a:rPr>
              <a:t> Scientific Program</a:t>
            </a:r>
          </a:p>
          <a:p>
            <a:pPr marL="285750" indent="-285750">
              <a:buFont typeface="Arial" panose="020B0604020202020204" pitchFamily="34" charset="0"/>
              <a:buChar char="•"/>
            </a:pPr>
            <a:r>
              <a:rPr lang="en-US" sz="2000" dirty="0">
                <a:sym typeface="Wingdings" pitchFamily="2" charset="2"/>
              </a:rPr>
              <a:t>105 Participants</a:t>
            </a:r>
          </a:p>
          <a:p>
            <a:pPr marL="285750" indent="-285750">
              <a:buFont typeface="Arial" panose="020B0604020202020204" pitchFamily="34" charset="0"/>
              <a:buChar char="•"/>
            </a:pPr>
            <a:r>
              <a:rPr lang="en-US" sz="2000" dirty="0">
                <a:sym typeface="Wingdings" pitchFamily="2" charset="2"/>
              </a:rPr>
              <a:t>76 Talks</a:t>
            </a:r>
          </a:p>
          <a:p>
            <a:pPr marL="285750" indent="-285750">
              <a:buFont typeface="Arial" panose="020B0604020202020204" pitchFamily="34" charset="0"/>
              <a:buChar char="•"/>
            </a:pPr>
            <a:r>
              <a:rPr lang="en-US" sz="2000" dirty="0">
                <a:sym typeface="Wingdings" pitchFamily="2" charset="2"/>
              </a:rPr>
              <a:t>17 Sessions</a:t>
            </a:r>
          </a:p>
          <a:p>
            <a:endParaRPr lang="en-US" sz="2000" dirty="0">
              <a:cs typeface="Calibri"/>
            </a:endParaRPr>
          </a:p>
          <a:p>
            <a:pPr marL="285750" indent="-285750">
              <a:buFont typeface="Wingdings" pitchFamily="2" charset="2"/>
              <a:buChar char="à"/>
            </a:pPr>
            <a:r>
              <a:rPr lang="en-US" sz="2400" b="1" dirty="0">
                <a:sym typeface="Wingdings" pitchFamily="2" charset="2"/>
              </a:rPr>
              <a:t> Events</a:t>
            </a:r>
          </a:p>
          <a:p>
            <a:pPr marL="285750" indent="-285750">
              <a:buFont typeface="Arial" panose="020B0604020202020204" pitchFamily="34" charset="0"/>
              <a:buChar char="•"/>
            </a:pPr>
            <a:r>
              <a:rPr lang="en-US" sz="2000" dirty="0">
                <a:sym typeface="Wingdings" pitchFamily="2" charset="2"/>
              </a:rPr>
              <a:t>Reception</a:t>
            </a:r>
          </a:p>
          <a:p>
            <a:pPr marL="285750" indent="-285750">
              <a:buFont typeface="Arial" panose="020B0604020202020204" pitchFamily="34" charset="0"/>
              <a:buChar char="•"/>
            </a:pPr>
            <a:r>
              <a:rPr lang="en-US" sz="2000" dirty="0">
                <a:sym typeface="Wingdings" pitchFamily="2" charset="2"/>
              </a:rPr>
              <a:t>Group photo</a:t>
            </a:r>
          </a:p>
          <a:p>
            <a:pPr marL="285750" indent="-285750">
              <a:buFont typeface="Arial" panose="020B0604020202020204" pitchFamily="34" charset="0"/>
              <a:buChar char="•"/>
            </a:pPr>
            <a:r>
              <a:rPr lang="en-US" sz="2000" dirty="0">
                <a:sym typeface="Wingdings" pitchFamily="2" charset="2"/>
              </a:rPr>
              <a:t>Excursion &amp; dinner</a:t>
            </a:r>
          </a:p>
          <a:p>
            <a:pPr marL="285750" indent="-285750">
              <a:buFont typeface="Arial" panose="020B0604020202020204" pitchFamily="34" charset="0"/>
              <a:buChar char="•"/>
            </a:pPr>
            <a:r>
              <a:rPr lang="en-US" sz="2000" dirty="0">
                <a:sym typeface="Wingdings" pitchFamily="2" charset="2"/>
              </a:rPr>
              <a:t>Lab tour</a:t>
            </a:r>
          </a:p>
          <a:p>
            <a:pPr marL="285750" indent="-285750">
              <a:buFont typeface="Arial" panose="020B0604020202020204" pitchFamily="34" charset="0"/>
              <a:buChar char="•"/>
            </a:pPr>
            <a:r>
              <a:rPr lang="en-US" sz="2000" dirty="0">
                <a:sym typeface="Wingdings" pitchFamily="2" charset="2"/>
              </a:rPr>
              <a:t>Social event</a:t>
            </a:r>
          </a:p>
          <a:p>
            <a:pPr marL="285750" indent="-285750">
              <a:buFont typeface="Arial" panose="020B0604020202020204" pitchFamily="34" charset="0"/>
              <a:buChar char="•"/>
            </a:pPr>
            <a:r>
              <a:rPr lang="en-US" sz="2000" dirty="0">
                <a:sym typeface="Wingdings" pitchFamily="2" charset="2"/>
              </a:rPr>
              <a:t>“A Century of Spin” P. </a:t>
            </a:r>
            <a:r>
              <a:rPr lang="en-US" sz="2000" dirty="0" err="1">
                <a:sym typeface="Wingdings" pitchFamily="2" charset="2"/>
              </a:rPr>
              <a:t>Lenisa</a:t>
            </a:r>
            <a:endParaRPr lang="en-US" sz="2000" dirty="0">
              <a:sym typeface="Wingdings" pitchFamily="2" charset="2"/>
            </a:endParaRPr>
          </a:p>
        </p:txBody>
      </p:sp>
      <p:sp>
        <p:nvSpPr>
          <p:cNvPr id="8" name="Title 1">
            <a:extLst>
              <a:ext uri="{FF2B5EF4-FFF2-40B4-BE49-F238E27FC236}">
                <a16:creationId xmlns:a16="http://schemas.microsoft.com/office/drawing/2014/main" id="{7A4BCD2B-D085-6BF6-88F8-D4D17DA6A888}"/>
              </a:ext>
            </a:extLst>
          </p:cNvPr>
          <p:cNvSpPr txBox="1">
            <a:spLocks/>
          </p:cNvSpPr>
          <p:nvPr/>
        </p:nvSpPr>
        <p:spPr>
          <a:xfrm>
            <a:off x="128337" y="117834"/>
            <a:ext cx="7944056" cy="760048"/>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3600" dirty="0"/>
              <a:t>Program at a glance</a:t>
            </a:r>
          </a:p>
        </p:txBody>
      </p:sp>
    </p:spTree>
    <p:extLst>
      <p:ext uri="{BB962C8B-B14F-4D97-AF65-F5344CB8AC3E}">
        <p14:creationId xmlns:p14="http://schemas.microsoft.com/office/powerpoint/2010/main" val="3442008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ridge over water with a sunset&#10;&#10;Description automatically generated">
            <a:extLst>
              <a:ext uri="{FF2B5EF4-FFF2-40B4-BE49-F238E27FC236}">
                <a16:creationId xmlns:a16="http://schemas.microsoft.com/office/drawing/2014/main" id="{183C7F98-B3FF-E6DF-5268-464F12643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C321B5D-0AB2-521B-E4E9-F1CF939AEA50}"/>
              </a:ext>
            </a:extLst>
          </p:cNvPr>
          <p:cNvSpPr/>
          <p:nvPr/>
        </p:nvSpPr>
        <p:spPr>
          <a:xfrm>
            <a:off x="128337" y="144378"/>
            <a:ext cx="11951368" cy="6593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numbers and letters&#10;&#10;Description automatically generated">
            <a:extLst>
              <a:ext uri="{FF2B5EF4-FFF2-40B4-BE49-F238E27FC236}">
                <a16:creationId xmlns:a16="http://schemas.microsoft.com/office/drawing/2014/main" id="{E698C5A1-683B-D3F5-886F-C32A889FF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27" y="6255033"/>
            <a:ext cx="3049479" cy="442084"/>
          </a:xfrm>
          <a:prstGeom prst="rect">
            <a:avLst/>
          </a:prstGeom>
        </p:spPr>
      </p:pic>
      <p:sp>
        <p:nvSpPr>
          <p:cNvPr id="4" name="Title 1">
            <a:extLst>
              <a:ext uri="{FF2B5EF4-FFF2-40B4-BE49-F238E27FC236}">
                <a16:creationId xmlns:a16="http://schemas.microsoft.com/office/drawing/2014/main" id="{F77833BA-05BD-B689-2B00-ED6FB725D3E0}"/>
              </a:ext>
            </a:extLst>
          </p:cNvPr>
          <p:cNvSpPr txBox="1">
            <a:spLocks/>
          </p:cNvSpPr>
          <p:nvPr/>
        </p:nvSpPr>
        <p:spPr>
          <a:xfrm>
            <a:off x="128337" y="144378"/>
            <a:ext cx="7944056" cy="760048"/>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3600" dirty="0"/>
              <a:t>Events</a:t>
            </a:r>
          </a:p>
        </p:txBody>
      </p:sp>
      <p:sp>
        <p:nvSpPr>
          <p:cNvPr id="6" name="TextBox 5">
            <a:extLst>
              <a:ext uri="{FF2B5EF4-FFF2-40B4-BE49-F238E27FC236}">
                <a16:creationId xmlns:a16="http://schemas.microsoft.com/office/drawing/2014/main" id="{02E74FB8-DF21-16B4-5081-A336301CD53A}"/>
              </a:ext>
            </a:extLst>
          </p:cNvPr>
          <p:cNvSpPr txBox="1"/>
          <p:nvPr/>
        </p:nvSpPr>
        <p:spPr>
          <a:xfrm>
            <a:off x="160075" y="1074509"/>
            <a:ext cx="11986635" cy="4708981"/>
          </a:xfrm>
          <a:prstGeom prst="rect">
            <a:avLst/>
          </a:prstGeom>
          <a:noFill/>
        </p:spPr>
        <p:txBody>
          <a:bodyPr wrap="square" rtlCol="0">
            <a:spAutoFit/>
          </a:bodyPr>
          <a:lstStyle/>
          <a:p>
            <a:pPr marL="285750" indent="-285750">
              <a:buFont typeface="Arial" panose="020B0604020202020204" pitchFamily="34" charset="0"/>
              <a:buChar char="•"/>
            </a:pPr>
            <a:r>
              <a:rPr lang="en-US" sz="3200" dirty="0"/>
              <a:t>Reception – Monday CC 5:30pm outside the auditorium</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sz="3200" dirty="0"/>
              <a:t>Group Photo – Tuesday CC morning coffee break</a:t>
            </a:r>
          </a:p>
          <a:p>
            <a:endParaRPr lang="en-US" sz="1100" dirty="0"/>
          </a:p>
          <a:p>
            <a:pPr marL="285750" indent="-285750">
              <a:buFont typeface="Arial" panose="020B0604020202020204" pitchFamily="34" charset="0"/>
              <a:buChar char="•"/>
            </a:pPr>
            <a:r>
              <a:rPr lang="en-US" sz="3200" dirty="0"/>
              <a:t>Excursion/Dinner – Wednesday CC dep. 1:30pm ret. ~9:00pm</a:t>
            </a:r>
          </a:p>
          <a:p>
            <a:pPr marL="800100" lvl="1" indent="-342900">
              <a:buFont typeface="Wingdings" pitchFamily="2" charset="2"/>
              <a:buChar char="ü"/>
            </a:pPr>
            <a:r>
              <a:rPr lang="en-US" sz="2000" dirty="0"/>
              <a:t>30 min drive by bus</a:t>
            </a:r>
          </a:p>
          <a:p>
            <a:pPr marL="800100" lvl="1" indent="-342900">
              <a:buFont typeface="Wingdings" pitchFamily="2" charset="2"/>
              <a:buChar char="ü"/>
            </a:pPr>
            <a:r>
              <a:rPr lang="en-US" sz="2000" dirty="0"/>
              <a:t>Self-walking tour of Colonial Williamsburg</a:t>
            </a:r>
          </a:p>
          <a:p>
            <a:pPr marL="800100" lvl="1" indent="-342900">
              <a:buFont typeface="Wingdings" pitchFamily="2" charset="2"/>
              <a:buChar char="ü"/>
            </a:pPr>
            <a:r>
              <a:rPr lang="en-US" sz="2000" dirty="0"/>
              <a:t>Tavern Dinner</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sz="3200" dirty="0" err="1"/>
              <a:t>JLab</a:t>
            </a:r>
            <a:r>
              <a:rPr lang="en-US" sz="3200" dirty="0"/>
              <a:t> Tour – Thursday CC dep. 1:30pm (about 2 hours)</a:t>
            </a:r>
          </a:p>
          <a:p>
            <a:pPr marL="800100" lvl="1" indent="-342900">
              <a:buFont typeface="Wingdings" pitchFamily="2" charset="2"/>
              <a:buChar char="ü"/>
            </a:pPr>
            <a:r>
              <a:rPr lang="en-US" dirty="0"/>
              <a:t>(Superconducting Radiofrequency Cavity Assembly, Polarized source &amp; target labs, Upgraded Injector Test Facility, Experimental Hall A, Machine Control Center, CEBAF accelerator, CEBAF polarized e- injector)</a:t>
            </a:r>
          </a:p>
          <a:p>
            <a:endParaRPr lang="en-US" sz="1100" dirty="0"/>
          </a:p>
          <a:p>
            <a:pPr marL="285750" indent="-285750">
              <a:buFont typeface="Arial" panose="020B0604020202020204" pitchFamily="34" charset="0"/>
              <a:buChar char="•"/>
            </a:pPr>
            <a:r>
              <a:rPr lang="en-US" sz="3200" dirty="0"/>
              <a:t>Social Event – Thursday 6:00pm @ Tradition Brewery</a:t>
            </a:r>
          </a:p>
        </p:txBody>
      </p:sp>
    </p:spTree>
    <p:extLst>
      <p:ext uri="{BB962C8B-B14F-4D97-AF65-F5344CB8AC3E}">
        <p14:creationId xmlns:p14="http://schemas.microsoft.com/office/powerpoint/2010/main" val="2908876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ridge over water with a sunset&#10;&#10;Description automatically generated">
            <a:extLst>
              <a:ext uri="{FF2B5EF4-FFF2-40B4-BE49-F238E27FC236}">
                <a16:creationId xmlns:a16="http://schemas.microsoft.com/office/drawing/2014/main" id="{183C7F98-B3FF-E6DF-5268-464F12643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C321B5D-0AB2-521B-E4E9-F1CF939AEA50}"/>
              </a:ext>
            </a:extLst>
          </p:cNvPr>
          <p:cNvSpPr/>
          <p:nvPr/>
        </p:nvSpPr>
        <p:spPr>
          <a:xfrm>
            <a:off x="128337" y="144378"/>
            <a:ext cx="11951368" cy="6593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numbers and letters&#10;&#10;Description automatically generated">
            <a:extLst>
              <a:ext uri="{FF2B5EF4-FFF2-40B4-BE49-F238E27FC236}">
                <a16:creationId xmlns:a16="http://schemas.microsoft.com/office/drawing/2014/main" id="{E698C5A1-683B-D3F5-886F-C32A889FF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27" y="6255033"/>
            <a:ext cx="3049479" cy="442084"/>
          </a:xfrm>
          <a:prstGeom prst="rect">
            <a:avLst/>
          </a:prstGeom>
        </p:spPr>
      </p:pic>
      <p:pic>
        <p:nvPicPr>
          <p:cNvPr id="4" name="Picture 3">
            <a:extLst>
              <a:ext uri="{FF2B5EF4-FFF2-40B4-BE49-F238E27FC236}">
                <a16:creationId xmlns:a16="http://schemas.microsoft.com/office/drawing/2014/main" id="{DAB5D75B-5272-4BC7-76DD-2F7F82B954B2}"/>
              </a:ext>
            </a:extLst>
          </p:cNvPr>
          <p:cNvPicPr>
            <a:picLocks noChangeAspect="1"/>
          </p:cNvPicPr>
          <p:nvPr/>
        </p:nvPicPr>
        <p:blipFill>
          <a:blip r:embed="rId5"/>
          <a:stretch>
            <a:fillRect/>
          </a:stretch>
        </p:blipFill>
        <p:spPr>
          <a:xfrm>
            <a:off x="331487" y="2882476"/>
            <a:ext cx="5041851" cy="3001415"/>
          </a:xfrm>
          <a:prstGeom prst="rect">
            <a:avLst/>
          </a:prstGeom>
        </p:spPr>
      </p:pic>
      <p:pic>
        <p:nvPicPr>
          <p:cNvPr id="6" name="Picture 5">
            <a:extLst>
              <a:ext uri="{FF2B5EF4-FFF2-40B4-BE49-F238E27FC236}">
                <a16:creationId xmlns:a16="http://schemas.microsoft.com/office/drawing/2014/main" id="{CE3323EE-445C-5BBA-4375-22BFE546171C}"/>
              </a:ext>
            </a:extLst>
          </p:cNvPr>
          <p:cNvPicPr>
            <a:picLocks noChangeAspect="1"/>
          </p:cNvPicPr>
          <p:nvPr/>
        </p:nvPicPr>
        <p:blipFill>
          <a:blip r:embed="rId6"/>
          <a:stretch>
            <a:fillRect/>
          </a:stretch>
        </p:blipFill>
        <p:spPr>
          <a:xfrm>
            <a:off x="5504790" y="1041384"/>
            <a:ext cx="6400800" cy="2974148"/>
          </a:xfrm>
          <a:prstGeom prst="rect">
            <a:avLst/>
          </a:prstGeom>
        </p:spPr>
      </p:pic>
      <p:sp>
        <p:nvSpPr>
          <p:cNvPr id="7" name="Title 1">
            <a:extLst>
              <a:ext uri="{FF2B5EF4-FFF2-40B4-BE49-F238E27FC236}">
                <a16:creationId xmlns:a16="http://schemas.microsoft.com/office/drawing/2014/main" id="{D608BF8E-FBD5-1478-4D1F-56A5107C3E14}"/>
              </a:ext>
            </a:extLst>
          </p:cNvPr>
          <p:cNvSpPr txBox="1">
            <a:spLocks/>
          </p:cNvSpPr>
          <p:nvPr/>
        </p:nvSpPr>
        <p:spPr>
          <a:xfrm>
            <a:off x="128337" y="144378"/>
            <a:ext cx="11148435" cy="760048"/>
          </a:xfrm>
          <a:prstGeom prst="rect">
            <a:avLst/>
          </a:prstGeom>
        </p:spPr>
        <p:txBody>
          <a:bodyPr vert="horz" lIns="91440" tIns="45720" rIns="91440" bIns="45720" rtlCol="0" anchor="ctr" anchorCtr="0">
            <a:normAutofit fontScale="92500"/>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3600" dirty="0"/>
              <a:t>Social Event – Thursday 6:00pm @ Tradition Brewery</a:t>
            </a:r>
          </a:p>
        </p:txBody>
      </p:sp>
      <p:sp>
        <p:nvSpPr>
          <p:cNvPr id="8" name="TextBox 7">
            <a:extLst>
              <a:ext uri="{FF2B5EF4-FFF2-40B4-BE49-F238E27FC236}">
                <a16:creationId xmlns:a16="http://schemas.microsoft.com/office/drawing/2014/main" id="{F25FB3A7-6CF2-714E-84CC-B4F1D2D1A7E5}"/>
              </a:ext>
            </a:extLst>
          </p:cNvPr>
          <p:cNvSpPr txBox="1"/>
          <p:nvPr/>
        </p:nvSpPr>
        <p:spPr>
          <a:xfrm>
            <a:off x="381000" y="1462835"/>
            <a:ext cx="4519034" cy="1200329"/>
          </a:xfrm>
          <a:prstGeom prst="rect">
            <a:avLst/>
          </a:prstGeom>
          <a:noFill/>
        </p:spPr>
        <p:txBody>
          <a:bodyPr wrap="square" rtlCol="0">
            <a:spAutoFit/>
          </a:bodyPr>
          <a:lstStyle/>
          <a:p>
            <a:r>
              <a:rPr lang="en-US" sz="2400" dirty="0">
                <a:sym typeface="Wingdings" pitchFamily="2" charset="2"/>
              </a:rPr>
              <a:t> Tradition Brewing, a short 9 min walk from Newport News City Center, where the hotel is located</a:t>
            </a:r>
            <a:endParaRPr lang="en-US" sz="2400" b="1" dirty="0">
              <a:cs typeface="Calibri"/>
            </a:endParaRPr>
          </a:p>
        </p:txBody>
      </p:sp>
      <p:sp>
        <p:nvSpPr>
          <p:cNvPr id="9" name="TextBox 8">
            <a:extLst>
              <a:ext uri="{FF2B5EF4-FFF2-40B4-BE49-F238E27FC236}">
                <a16:creationId xmlns:a16="http://schemas.microsoft.com/office/drawing/2014/main" id="{3CA08EC4-EF79-3189-9D5A-100EE2CDC40E}"/>
              </a:ext>
            </a:extLst>
          </p:cNvPr>
          <p:cNvSpPr txBox="1"/>
          <p:nvPr/>
        </p:nvSpPr>
        <p:spPr>
          <a:xfrm>
            <a:off x="6096000" y="4550972"/>
            <a:ext cx="5715000" cy="1569660"/>
          </a:xfrm>
          <a:prstGeom prst="rect">
            <a:avLst/>
          </a:prstGeom>
          <a:noFill/>
        </p:spPr>
        <p:txBody>
          <a:bodyPr wrap="square" rtlCol="0">
            <a:spAutoFit/>
          </a:bodyPr>
          <a:lstStyle/>
          <a:p>
            <a:pPr marL="342900" indent="-342900">
              <a:buFont typeface="Wingdings" pitchFamily="2" charset="2"/>
              <a:buChar char="à"/>
            </a:pPr>
            <a:r>
              <a:rPr lang="en-US" sz="2400" dirty="0">
                <a:sym typeface="Wingdings" pitchFamily="2" charset="2"/>
              </a:rPr>
              <a:t>Food trucks are available</a:t>
            </a:r>
          </a:p>
          <a:p>
            <a:pPr marL="342900" indent="-342900">
              <a:buFont typeface="Wingdings" pitchFamily="2" charset="2"/>
              <a:buChar char="à"/>
            </a:pPr>
            <a:endParaRPr lang="en-US" sz="2400" dirty="0">
              <a:sym typeface="Wingdings" pitchFamily="2" charset="2"/>
            </a:endParaRPr>
          </a:p>
          <a:p>
            <a:pPr marL="342900" indent="-342900">
              <a:buFont typeface="Wingdings" pitchFamily="2" charset="2"/>
              <a:buChar char="à"/>
            </a:pPr>
            <a:r>
              <a:rPr lang="en-US" sz="2400" dirty="0">
                <a:sym typeface="Wingdings" pitchFamily="2" charset="2"/>
              </a:rPr>
              <a:t>We wish we could get your tab, but please note this is an out of pocket event</a:t>
            </a:r>
          </a:p>
        </p:txBody>
      </p:sp>
    </p:spTree>
    <p:extLst>
      <p:ext uri="{BB962C8B-B14F-4D97-AF65-F5344CB8AC3E}">
        <p14:creationId xmlns:p14="http://schemas.microsoft.com/office/powerpoint/2010/main" val="3292065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ridge over water with a sunset&#10;&#10;Description automatically generated">
            <a:extLst>
              <a:ext uri="{FF2B5EF4-FFF2-40B4-BE49-F238E27FC236}">
                <a16:creationId xmlns:a16="http://schemas.microsoft.com/office/drawing/2014/main" id="{183C7F98-B3FF-E6DF-5268-464F12643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C321B5D-0AB2-521B-E4E9-F1CF939AEA50}"/>
              </a:ext>
            </a:extLst>
          </p:cNvPr>
          <p:cNvSpPr/>
          <p:nvPr/>
        </p:nvSpPr>
        <p:spPr>
          <a:xfrm>
            <a:off x="128337" y="144378"/>
            <a:ext cx="11951368" cy="6593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numbers and letters&#10;&#10;Description automatically generated">
            <a:extLst>
              <a:ext uri="{FF2B5EF4-FFF2-40B4-BE49-F238E27FC236}">
                <a16:creationId xmlns:a16="http://schemas.microsoft.com/office/drawing/2014/main" id="{E698C5A1-683B-D3F5-886F-C32A889FF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27" y="6255033"/>
            <a:ext cx="3049479" cy="442084"/>
          </a:xfrm>
          <a:prstGeom prst="rect">
            <a:avLst/>
          </a:prstGeom>
        </p:spPr>
      </p:pic>
      <p:sp>
        <p:nvSpPr>
          <p:cNvPr id="4" name="Title 1">
            <a:extLst>
              <a:ext uri="{FF2B5EF4-FFF2-40B4-BE49-F238E27FC236}">
                <a16:creationId xmlns:a16="http://schemas.microsoft.com/office/drawing/2014/main" id="{3387D387-1B84-007F-727E-9E3C78C39186}"/>
              </a:ext>
            </a:extLst>
          </p:cNvPr>
          <p:cNvSpPr txBox="1">
            <a:spLocks/>
          </p:cNvSpPr>
          <p:nvPr/>
        </p:nvSpPr>
        <p:spPr>
          <a:xfrm>
            <a:off x="128337" y="144378"/>
            <a:ext cx="7944056" cy="760048"/>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3600" dirty="0"/>
              <a:t>And, the proceedings</a:t>
            </a:r>
          </a:p>
        </p:txBody>
      </p:sp>
      <p:pic>
        <p:nvPicPr>
          <p:cNvPr id="6" name="Picture 5">
            <a:extLst>
              <a:ext uri="{FF2B5EF4-FFF2-40B4-BE49-F238E27FC236}">
                <a16:creationId xmlns:a16="http://schemas.microsoft.com/office/drawing/2014/main" id="{3E951F8E-2399-5600-2495-74E178CD275A}"/>
              </a:ext>
            </a:extLst>
          </p:cNvPr>
          <p:cNvPicPr>
            <a:picLocks noChangeAspect="1"/>
          </p:cNvPicPr>
          <p:nvPr/>
        </p:nvPicPr>
        <p:blipFill>
          <a:blip r:embed="rId5"/>
          <a:stretch>
            <a:fillRect/>
          </a:stretch>
        </p:blipFill>
        <p:spPr>
          <a:xfrm>
            <a:off x="4335022" y="904426"/>
            <a:ext cx="7280054" cy="5453190"/>
          </a:xfrm>
          <a:prstGeom prst="rect">
            <a:avLst/>
          </a:prstGeom>
        </p:spPr>
      </p:pic>
      <p:sp>
        <p:nvSpPr>
          <p:cNvPr id="7" name="Title 1">
            <a:extLst>
              <a:ext uri="{FF2B5EF4-FFF2-40B4-BE49-F238E27FC236}">
                <a16:creationId xmlns:a16="http://schemas.microsoft.com/office/drawing/2014/main" id="{959B5224-1F54-D8FA-06AC-735076A90C0A}"/>
              </a:ext>
            </a:extLst>
          </p:cNvPr>
          <p:cNvSpPr txBox="1">
            <a:spLocks/>
          </p:cNvSpPr>
          <p:nvPr/>
        </p:nvSpPr>
        <p:spPr>
          <a:xfrm>
            <a:off x="447938" y="1752834"/>
            <a:ext cx="3567483" cy="3653791"/>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3200" b="0" dirty="0"/>
              <a:t>Organizers will reach out with instructions</a:t>
            </a:r>
          </a:p>
          <a:p>
            <a:endParaRPr lang="en-US" sz="3200" b="0" dirty="0"/>
          </a:p>
          <a:p>
            <a:r>
              <a:rPr lang="en-US" sz="3200" b="0" dirty="0"/>
              <a:t>Tentative deadline is December 1st</a:t>
            </a:r>
          </a:p>
          <a:p>
            <a:endParaRPr lang="en-US" sz="3200" b="0" dirty="0"/>
          </a:p>
        </p:txBody>
      </p:sp>
    </p:spTree>
    <p:extLst>
      <p:ext uri="{BB962C8B-B14F-4D97-AF65-F5344CB8AC3E}">
        <p14:creationId xmlns:p14="http://schemas.microsoft.com/office/powerpoint/2010/main" val="3240635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ridge over water with a sunset&#10;&#10;Description automatically generated">
            <a:extLst>
              <a:ext uri="{FF2B5EF4-FFF2-40B4-BE49-F238E27FC236}">
                <a16:creationId xmlns:a16="http://schemas.microsoft.com/office/drawing/2014/main" id="{183C7F98-B3FF-E6DF-5268-464F12643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C321B5D-0AB2-521B-E4E9-F1CF939AEA50}"/>
              </a:ext>
            </a:extLst>
          </p:cNvPr>
          <p:cNvSpPr/>
          <p:nvPr/>
        </p:nvSpPr>
        <p:spPr>
          <a:xfrm>
            <a:off x="128337" y="144378"/>
            <a:ext cx="11951368" cy="6593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numbers and letters&#10;&#10;Description automatically generated">
            <a:extLst>
              <a:ext uri="{FF2B5EF4-FFF2-40B4-BE49-F238E27FC236}">
                <a16:creationId xmlns:a16="http://schemas.microsoft.com/office/drawing/2014/main" id="{E698C5A1-683B-D3F5-886F-C32A889FF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27" y="6255033"/>
            <a:ext cx="3049479" cy="442084"/>
          </a:xfrm>
          <a:prstGeom prst="rect">
            <a:avLst/>
          </a:prstGeom>
        </p:spPr>
      </p:pic>
      <p:sp>
        <p:nvSpPr>
          <p:cNvPr id="4" name="Title 1">
            <a:extLst>
              <a:ext uri="{FF2B5EF4-FFF2-40B4-BE49-F238E27FC236}">
                <a16:creationId xmlns:a16="http://schemas.microsoft.com/office/drawing/2014/main" id="{3387D387-1B84-007F-727E-9E3C78C39186}"/>
              </a:ext>
            </a:extLst>
          </p:cNvPr>
          <p:cNvSpPr txBox="1">
            <a:spLocks/>
          </p:cNvSpPr>
          <p:nvPr/>
        </p:nvSpPr>
        <p:spPr>
          <a:xfrm>
            <a:off x="128337" y="144378"/>
            <a:ext cx="7944056" cy="760048"/>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3600" dirty="0"/>
              <a:t>Future events</a:t>
            </a:r>
          </a:p>
        </p:txBody>
      </p:sp>
      <p:pic>
        <p:nvPicPr>
          <p:cNvPr id="9" name="Picture 8">
            <a:extLst>
              <a:ext uri="{FF2B5EF4-FFF2-40B4-BE49-F238E27FC236}">
                <a16:creationId xmlns:a16="http://schemas.microsoft.com/office/drawing/2014/main" id="{FF233C95-6ADC-637D-6F61-012A7FDF4096}"/>
              </a:ext>
            </a:extLst>
          </p:cNvPr>
          <p:cNvPicPr>
            <a:picLocks noChangeAspect="1"/>
          </p:cNvPicPr>
          <p:nvPr/>
        </p:nvPicPr>
        <p:blipFill>
          <a:blip r:embed="rId5"/>
          <a:stretch>
            <a:fillRect/>
          </a:stretch>
        </p:blipFill>
        <p:spPr>
          <a:xfrm>
            <a:off x="7133557" y="394635"/>
            <a:ext cx="4708066" cy="6092790"/>
          </a:xfrm>
          <a:prstGeom prst="rect">
            <a:avLst/>
          </a:prstGeom>
        </p:spPr>
      </p:pic>
      <p:pic>
        <p:nvPicPr>
          <p:cNvPr id="11" name="Picture 10">
            <a:extLst>
              <a:ext uri="{FF2B5EF4-FFF2-40B4-BE49-F238E27FC236}">
                <a16:creationId xmlns:a16="http://schemas.microsoft.com/office/drawing/2014/main" id="{F16073D7-1B34-F422-090C-89369E24F8C8}"/>
              </a:ext>
            </a:extLst>
          </p:cNvPr>
          <p:cNvPicPr>
            <a:picLocks noChangeAspect="1"/>
          </p:cNvPicPr>
          <p:nvPr/>
        </p:nvPicPr>
        <p:blipFill>
          <a:blip r:embed="rId6"/>
          <a:stretch>
            <a:fillRect/>
          </a:stretch>
        </p:blipFill>
        <p:spPr>
          <a:xfrm>
            <a:off x="432197" y="1287505"/>
            <a:ext cx="6424483" cy="4282989"/>
          </a:xfrm>
          <a:prstGeom prst="rect">
            <a:avLst/>
          </a:prstGeom>
        </p:spPr>
      </p:pic>
    </p:spTree>
    <p:extLst>
      <p:ext uri="{BB962C8B-B14F-4D97-AF65-F5344CB8AC3E}">
        <p14:creationId xmlns:p14="http://schemas.microsoft.com/office/powerpoint/2010/main" val="3669411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ridge over water with a sunset&#10;&#10;Description automatically generated">
            <a:extLst>
              <a:ext uri="{FF2B5EF4-FFF2-40B4-BE49-F238E27FC236}">
                <a16:creationId xmlns:a16="http://schemas.microsoft.com/office/drawing/2014/main" id="{183C7F98-B3FF-E6DF-5268-464F12643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C321B5D-0AB2-521B-E4E9-F1CF939AEA50}"/>
              </a:ext>
            </a:extLst>
          </p:cNvPr>
          <p:cNvSpPr/>
          <p:nvPr/>
        </p:nvSpPr>
        <p:spPr>
          <a:xfrm>
            <a:off x="128337" y="144378"/>
            <a:ext cx="11951368" cy="6593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numbers and letters&#10;&#10;Description automatically generated">
            <a:extLst>
              <a:ext uri="{FF2B5EF4-FFF2-40B4-BE49-F238E27FC236}">
                <a16:creationId xmlns:a16="http://schemas.microsoft.com/office/drawing/2014/main" id="{E698C5A1-683B-D3F5-886F-C32A889FF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27" y="6255033"/>
            <a:ext cx="3049479" cy="442084"/>
          </a:xfrm>
          <a:prstGeom prst="rect">
            <a:avLst/>
          </a:prstGeom>
        </p:spPr>
      </p:pic>
      <p:sp>
        <p:nvSpPr>
          <p:cNvPr id="4" name="Title 1">
            <a:extLst>
              <a:ext uri="{FF2B5EF4-FFF2-40B4-BE49-F238E27FC236}">
                <a16:creationId xmlns:a16="http://schemas.microsoft.com/office/drawing/2014/main" id="{99ED590D-6592-FE87-9D82-9EFEC13BA1C0}"/>
              </a:ext>
            </a:extLst>
          </p:cNvPr>
          <p:cNvSpPr txBox="1">
            <a:spLocks/>
          </p:cNvSpPr>
          <p:nvPr/>
        </p:nvSpPr>
        <p:spPr>
          <a:xfrm>
            <a:off x="128337" y="144378"/>
            <a:ext cx="7944056" cy="760048"/>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3600" dirty="0"/>
              <a:t>Any questions before we begin?</a:t>
            </a:r>
          </a:p>
        </p:txBody>
      </p:sp>
      <p:pic>
        <p:nvPicPr>
          <p:cNvPr id="6" name="Picture 5">
            <a:extLst>
              <a:ext uri="{FF2B5EF4-FFF2-40B4-BE49-F238E27FC236}">
                <a16:creationId xmlns:a16="http://schemas.microsoft.com/office/drawing/2014/main" id="{D5FDA2E0-DDA1-5BB4-4059-2A3A4F8F3966}"/>
              </a:ext>
            </a:extLst>
          </p:cNvPr>
          <p:cNvPicPr>
            <a:picLocks noChangeAspect="1"/>
          </p:cNvPicPr>
          <p:nvPr/>
        </p:nvPicPr>
        <p:blipFill>
          <a:blip r:embed="rId5"/>
          <a:stretch>
            <a:fillRect/>
          </a:stretch>
        </p:blipFill>
        <p:spPr>
          <a:xfrm>
            <a:off x="2984500" y="1433429"/>
            <a:ext cx="6223000" cy="4292600"/>
          </a:xfrm>
          <a:prstGeom prst="rect">
            <a:avLst/>
          </a:prstGeom>
        </p:spPr>
      </p:pic>
    </p:spTree>
    <p:extLst>
      <p:ext uri="{BB962C8B-B14F-4D97-AF65-F5344CB8AC3E}">
        <p14:creationId xmlns:p14="http://schemas.microsoft.com/office/powerpoint/2010/main" val="182427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81B4F9-AD39-9836-9DC8-01CDEDBCC2F7}"/>
              </a:ext>
            </a:extLst>
          </p:cNvPr>
          <p:cNvPicPr>
            <a:picLocks noChangeAspect="1"/>
          </p:cNvPicPr>
          <p:nvPr/>
        </p:nvPicPr>
        <p:blipFill>
          <a:blip r:embed="rId2"/>
          <a:stretch>
            <a:fillRect/>
          </a:stretch>
        </p:blipFill>
        <p:spPr>
          <a:xfrm>
            <a:off x="0" y="-7398"/>
            <a:ext cx="12222812" cy="6865398"/>
          </a:xfrm>
          <a:prstGeom prst="rect">
            <a:avLst/>
          </a:prstGeom>
        </p:spPr>
      </p:pic>
    </p:spTree>
    <p:extLst>
      <p:ext uri="{BB962C8B-B14F-4D97-AF65-F5344CB8AC3E}">
        <p14:creationId xmlns:p14="http://schemas.microsoft.com/office/powerpoint/2010/main" val="1182078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ity">
            <a:extLst>
              <a:ext uri="{FF2B5EF4-FFF2-40B4-BE49-F238E27FC236}">
                <a16:creationId xmlns:a16="http://schemas.microsoft.com/office/drawing/2014/main" id="{FCF93E12-7AA4-34F9-504C-F367AF099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45"/>
            <a:ext cx="12192000" cy="6858000"/>
          </a:xfrm>
          <a:prstGeom prst="rect">
            <a:avLst/>
          </a:prstGeom>
        </p:spPr>
      </p:pic>
      <p:sp>
        <p:nvSpPr>
          <p:cNvPr id="4" name="TextBox 3">
            <a:extLst>
              <a:ext uri="{FF2B5EF4-FFF2-40B4-BE49-F238E27FC236}">
                <a16:creationId xmlns:a16="http://schemas.microsoft.com/office/drawing/2014/main" id="{4975CE6C-4C79-A284-F84D-B78C1F43D67B}"/>
              </a:ext>
            </a:extLst>
          </p:cNvPr>
          <p:cNvSpPr txBox="1"/>
          <p:nvPr/>
        </p:nvSpPr>
        <p:spPr>
          <a:xfrm>
            <a:off x="121298" y="111966"/>
            <a:ext cx="8164286" cy="584775"/>
          </a:xfrm>
          <a:prstGeom prst="rect">
            <a:avLst/>
          </a:prstGeom>
          <a:noFill/>
        </p:spPr>
        <p:txBody>
          <a:bodyPr wrap="square" rtlCol="0">
            <a:spAutoFit/>
          </a:bodyPr>
          <a:lstStyle/>
          <a:p>
            <a:r>
              <a:rPr lang="en-US" sz="3200" spc="300" dirty="0">
                <a:latin typeface="Avenir Next LT Pro Demi" panose="020B0704020202020204" pitchFamily="34" charset="0"/>
              </a:rPr>
              <a:t>COMMUNITY STANDARDS</a:t>
            </a:r>
          </a:p>
        </p:txBody>
      </p:sp>
      <p:sp>
        <p:nvSpPr>
          <p:cNvPr id="5" name="TextBox 4">
            <a:extLst>
              <a:ext uri="{FF2B5EF4-FFF2-40B4-BE49-F238E27FC236}">
                <a16:creationId xmlns:a16="http://schemas.microsoft.com/office/drawing/2014/main" id="{DFB670E4-CD4C-D82B-3221-52924928CC78}"/>
              </a:ext>
            </a:extLst>
          </p:cNvPr>
          <p:cNvSpPr txBox="1"/>
          <p:nvPr/>
        </p:nvSpPr>
        <p:spPr>
          <a:xfrm>
            <a:off x="213049" y="3122530"/>
            <a:ext cx="11765902" cy="3724096"/>
          </a:xfrm>
          <a:prstGeom prst="rect">
            <a:avLst/>
          </a:prstGeom>
          <a:noFill/>
        </p:spPr>
        <p:txBody>
          <a:bodyPr wrap="square" rtlCol="0">
            <a:spAutoFit/>
          </a:bodyPr>
          <a:lstStyle/>
          <a:p>
            <a:r>
              <a:rPr lang="en-US" sz="1400" dirty="0">
                <a:latin typeface="Avenir Next LT Pro" panose="020B0504020202020204" pitchFamily="34" charset="0"/>
              </a:rPr>
              <a:t>Everyone at Jefferson Lab has a responsibility to foster an environment where all employees, users, students, guests, visitors, and subcontractors feel safe, welcomed and supported in advancing the Lab's mission. We'd like to take a moment to familiarize you with our Community Standards. Jefferson Lab actively promotes a diverse and harassment-free experience for all. </a:t>
            </a:r>
          </a:p>
          <a:p>
            <a:endParaRPr lang="en-US" dirty="0"/>
          </a:p>
          <a:p>
            <a:r>
              <a:rPr lang="en-US" sz="1400" dirty="0">
                <a:latin typeface="Avenir Next LT Pro" panose="020B0504020202020204" pitchFamily="34" charset="0"/>
              </a:rPr>
              <a:t>While it is not possible to provide a complete list of the types of improper behavior below, prohibited conduct includes, but is not limited to: </a:t>
            </a:r>
          </a:p>
          <a:p>
            <a:r>
              <a:rPr lang="en-US" sz="1400" dirty="0">
                <a:latin typeface="Avenir Next LT Pro" panose="020B0504020202020204" pitchFamily="34" charset="0"/>
              </a:rPr>
              <a:t>-Offensive verbal comments	-Bullying or deliberate intimidation	-Displaying or circulating sexually suggestive materials	</a:t>
            </a:r>
          </a:p>
          <a:p>
            <a:r>
              <a:rPr lang="en-US" sz="1400" dirty="0">
                <a:latin typeface="Avenir Next LT Pro" panose="020B0504020202020204" pitchFamily="34" charset="0"/>
              </a:rPr>
              <a:t>-Gender-based insults		-Repetitive photography of the same person(s)	</a:t>
            </a:r>
          </a:p>
          <a:p>
            <a:r>
              <a:rPr lang="en-US" sz="1400" dirty="0">
                <a:latin typeface="Avenir Next LT Pro" panose="020B0504020202020204" pitchFamily="34" charset="0"/>
              </a:rPr>
              <a:t>-Inappropriate physical contact	-Unwelcome sexual attention or advances	-Stalking/following</a:t>
            </a:r>
          </a:p>
          <a:p>
            <a:endParaRPr lang="en-US" sz="1400" dirty="0">
              <a:latin typeface="Avenir Next LT Pro" panose="020B0504020202020204" pitchFamily="34" charset="0"/>
            </a:endParaRPr>
          </a:p>
          <a:p>
            <a:r>
              <a:rPr lang="en-US" sz="1400" dirty="0">
                <a:latin typeface="Avenir Next LT Pro" panose="020B0504020202020204" pitchFamily="34" charset="0"/>
              </a:rPr>
              <a:t>Everyone is expected to embody the values of professionalism, respect, and diversity as well as cultivate a supportive and inclusive environment where the opinions of others are embraced. Behaviors not aligned with the lab's values will not be tolerated. Failure to adhere to this Community Standard may result in being barred from further lab events, suspension of site access including housing at the SURA Residence Facility, and/or removal from the site. </a:t>
            </a:r>
          </a:p>
          <a:p>
            <a:endParaRPr lang="en-US" sz="1400" dirty="0">
              <a:latin typeface="Avenir Next LT Pro" panose="020B0504020202020204" pitchFamily="34" charset="0"/>
            </a:endParaRPr>
          </a:p>
          <a:p>
            <a:r>
              <a:rPr lang="en-US" sz="1200" dirty="0">
                <a:latin typeface="Avenir Next LT Pro" panose="020B0504020202020204" pitchFamily="34" charset="0"/>
              </a:rPr>
              <a:t>If you or someone else feels uncomfortable in the workplace or believe you are subjected to a hostile or harassing environment, or have any other related concerns, please contact the Jefferson Lab Ethics Officer, Rhonda Barbosa, immediately at rbarbosa@jlab.org or via the Lab's Ethics Hotline at http://www.jsaecp.ethicspoint.com. Alternately, you may contact your sponsor or the DEIA Program Manager at dei@jlab.org. </a:t>
            </a:r>
          </a:p>
        </p:txBody>
      </p:sp>
    </p:spTree>
    <p:extLst>
      <p:ext uri="{BB962C8B-B14F-4D97-AF65-F5344CB8AC3E}">
        <p14:creationId xmlns:p14="http://schemas.microsoft.com/office/powerpoint/2010/main" val="499030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ridge over water with a sunset&#10;&#10;Description automatically generated">
            <a:extLst>
              <a:ext uri="{FF2B5EF4-FFF2-40B4-BE49-F238E27FC236}">
                <a16:creationId xmlns:a16="http://schemas.microsoft.com/office/drawing/2014/main" id="{183C7F98-B3FF-E6DF-5268-464F12643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C321B5D-0AB2-521B-E4E9-F1CF939AEA50}"/>
              </a:ext>
            </a:extLst>
          </p:cNvPr>
          <p:cNvSpPr/>
          <p:nvPr/>
        </p:nvSpPr>
        <p:spPr>
          <a:xfrm>
            <a:off x="128337" y="144378"/>
            <a:ext cx="11951368" cy="6593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numbers and letters&#10;&#10;Description automatically generated">
            <a:extLst>
              <a:ext uri="{FF2B5EF4-FFF2-40B4-BE49-F238E27FC236}">
                <a16:creationId xmlns:a16="http://schemas.microsoft.com/office/drawing/2014/main" id="{E698C5A1-683B-D3F5-886F-C32A889FF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27" y="6255033"/>
            <a:ext cx="3049479" cy="442084"/>
          </a:xfrm>
          <a:prstGeom prst="rect">
            <a:avLst/>
          </a:prstGeom>
        </p:spPr>
      </p:pic>
      <p:sp>
        <p:nvSpPr>
          <p:cNvPr id="9" name="TextBox 8">
            <a:extLst>
              <a:ext uri="{FF2B5EF4-FFF2-40B4-BE49-F238E27FC236}">
                <a16:creationId xmlns:a16="http://schemas.microsoft.com/office/drawing/2014/main" id="{D7FF6412-88F4-F3F5-A414-AE097899DEE7}"/>
              </a:ext>
            </a:extLst>
          </p:cNvPr>
          <p:cNvSpPr txBox="1"/>
          <p:nvPr/>
        </p:nvSpPr>
        <p:spPr>
          <a:xfrm>
            <a:off x="967638" y="1962533"/>
            <a:ext cx="9535886" cy="677108"/>
          </a:xfrm>
          <a:prstGeom prst="rect">
            <a:avLst/>
          </a:prstGeom>
          <a:noFill/>
        </p:spPr>
        <p:txBody>
          <a:bodyPr wrap="square" rtlCol="0">
            <a:spAutoFit/>
          </a:bodyPr>
          <a:lstStyle/>
          <a:p>
            <a:r>
              <a:rPr lang="en-US" sz="2000" dirty="0">
                <a:latin typeface="Helvetica" pitchFamily="2" charset="0"/>
              </a:rPr>
              <a:t>“Experiments with spin have killed more theories than any other single parameter”</a:t>
            </a:r>
          </a:p>
          <a:p>
            <a:pPr algn="r"/>
            <a:r>
              <a:rPr lang="en-US" dirty="0">
                <a:latin typeface="Helvetica" pitchFamily="2" charset="0"/>
              </a:rPr>
              <a:t>-</a:t>
            </a:r>
            <a:r>
              <a:rPr lang="en-US" i="1" dirty="0">
                <a:latin typeface="Helvetica" pitchFamily="2" charset="0"/>
              </a:rPr>
              <a:t>Elliot Leader</a:t>
            </a:r>
          </a:p>
        </p:txBody>
      </p:sp>
      <p:sp>
        <p:nvSpPr>
          <p:cNvPr id="12" name="TextBox 11">
            <a:extLst>
              <a:ext uri="{FF2B5EF4-FFF2-40B4-BE49-F238E27FC236}">
                <a16:creationId xmlns:a16="http://schemas.microsoft.com/office/drawing/2014/main" id="{C4E237D2-C1ED-998E-0928-FB44F8AC2FD4}"/>
              </a:ext>
            </a:extLst>
          </p:cNvPr>
          <p:cNvSpPr txBox="1"/>
          <p:nvPr/>
        </p:nvSpPr>
        <p:spPr>
          <a:xfrm>
            <a:off x="3767019" y="562026"/>
            <a:ext cx="4495800" cy="461665"/>
          </a:xfrm>
          <a:prstGeom prst="rect">
            <a:avLst/>
          </a:prstGeom>
          <a:noFill/>
        </p:spPr>
        <p:txBody>
          <a:bodyPr wrap="square" rtlCol="0">
            <a:spAutoFit/>
          </a:bodyPr>
          <a:lstStyle/>
          <a:p>
            <a:pPr algn="ctr"/>
            <a:r>
              <a:rPr lang="en-US" sz="2400" dirty="0">
                <a:solidFill>
                  <a:schemeClr val="bg1"/>
                </a:solidFill>
                <a:latin typeface="Helvetica" pitchFamily="2" charset="0"/>
              </a:rPr>
              <a:t>Spin Physics Community</a:t>
            </a:r>
          </a:p>
        </p:txBody>
      </p:sp>
      <p:pic>
        <p:nvPicPr>
          <p:cNvPr id="6" name="Picture 5">
            <a:extLst>
              <a:ext uri="{FF2B5EF4-FFF2-40B4-BE49-F238E27FC236}">
                <a16:creationId xmlns:a16="http://schemas.microsoft.com/office/drawing/2014/main" id="{B03E9F34-9947-952E-CC0E-310AC7CC5CC3}"/>
              </a:ext>
            </a:extLst>
          </p:cNvPr>
          <p:cNvPicPr>
            <a:picLocks noChangeAspect="1"/>
          </p:cNvPicPr>
          <p:nvPr/>
        </p:nvPicPr>
        <p:blipFill>
          <a:blip r:embed="rId5"/>
          <a:stretch>
            <a:fillRect/>
          </a:stretch>
        </p:blipFill>
        <p:spPr>
          <a:xfrm>
            <a:off x="10195033" y="5629986"/>
            <a:ext cx="1505983" cy="1015663"/>
          </a:xfrm>
          <a:prstGeom prst="rect">
            <a:avLst/>
          </a:prstGeom>
        </p:spPr>
      </p:pic>
      <p:sp>
        <p:nvSpPr>
          <p:cNvPr id="4" name="TextBox 3">
            <a:extLst>
              <a:ext uri="{FF2B5EF4-FFF2-40B4-BE49-F238E27FC236}">
                <a16:creationId xmlns:a16="http://schemas.microsoft.com/office/drawing/2014/main" id="{B518488A-8FCE-4585-653D-10DE5390CE3E}"/>
              </a:ext>
            </a:extLst>
          </p:cNvPr>
          <p:cNvSpPr txBox="1"/>
          <p:nvPr/>
        </p:nvSpPr>
        <p:spPr>
          <a:xfrm>
            <a:off x="2565400" y="825500"/>
            <a:ext cx="5410200" cy="707886"/>
          </a:xfrm>
          <a:prstGeom prst="rect">
            <a:avLst/>
          </a:prstGeom>
          <a:noFill/>
        </p:spPr>
        <p:txBody>
          <a:bodyPr wrap="square" rtlCol="0">
            <a:spAutoFit/>
          </a:bodyPr>
          <a:lstStyle/>
          <a:p>
            <a:pPr algn="ctr"/>
            <a:r>
              <a:rPr lang="en-US" sz="4000" dirty="0">
                <a:latin typeface="Proxima Nova Rg" panose="02000506030000020004" pitchFamily="2" charset="0"/>
              </a:rPr>
              <a:t>WHY ARE WE HERE?</a:t>
            </a:r>
          </a:p>
        </p:txBody>
      </p:sp>
      <p:sp>
        <p:nvSpPr>
          <p:cNvPr id="7" name="TextBox 6">
            <a:extLst>
              <a:ext uri="{FF2B5EF4-FFF2-40B4-BE49-F238E27FC236}">
                <a16:creationId xmlns:a16="http://schemas.microsoft.com/office/drawing/2014/main" id="{0A87C3AA-F7E0-D8C6-3C66-89627A619991}"/>
              </a:ext>
            </a:extLst>
          </p:cNvPr>
          <p:cNvSpPr txBox="1"/>
          <p:nvPr/>
        </p:nvSpPr>
        <p:spPr>
          <a:xfrm>
            <a:off x="967638" y="3111066"/>
            <a:ext cx="10094062" cy="1015663"/>
          </a:xfrm>
          <a:prstGeom prst="rect">
            <a:avLst/>
          </a:prstGeom>
          <a:noFill/>
        </p:spPr>
        <p:txBody>
          <a:bodyPr wrap="square" rtlCol="0">
            <a:spAutoFit/>
          </a:bodyPr>
          <a:lstStyle/>
          <a:p>
            <a:r>
              <a:rPr lang="en-US" sz="2000" dirty="0">
                <a:latin typeface="Helvetica" pitchFamily="2" charset="0"/>
              </a:rPr>
              <a:t>“Polarization data has often been the graveyard of fashionable theories.  If theorists had their way, they might well ban such measurements altogether out of self-protection.”</a:t>
            </a:r>
          </a:p>
          <a:p>
            <a:pPr algn="r"/>
            <a:r>
              <a:rPr lang="en-US" dirty="0">
                <a:latin typeface="Helvetica" pitchFamily="2" charset="0"/>
              </a:rPr>
              <a:t>-</a:t>
            </a:r>
            <a:r>
              <a:rPr lang="en-US" i="1" dirty="0">
                <a:latin typeface="Helvetica" pitchFamily="2" charset="0"/>
              </a:rPr>
              <a:t>James </a:t>
            </a:r>
            <a:r>
              <a:rPr lang="en-US" i="1" dirty="0" err="1">
                <a:latin typeface="Helvetica" pitchFamily="2" charset="0"/>
              </a:rPr>
              <a:t>Bjorken</a:t>
            </a:r>
            <a:endParaRPr lang="en-US" i="1" dirty="0">
              <a:latin typeface="Helvetica" pitchFamily="2" charset="0"/>
            </a:endParaRPr>
          </a:p>
        </p:txBody>
      </p:sp>
    </p:spTree>
    <p:extLst>
      <p:ext uri="{BB962C8B-B14F-4D97-AF65-F5344CB8AC3E}">
        <p14:creationId xmlns:p14="http://schemas.microsoft.com/office/powerpoint/2010/main" val="4005870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ridge over water with a sunset&#10;&#10;Description automatically generated">
            <a:extLst>
              <a:ext uri="{FF2B5EF4-FFF2-40B4-BE49-F238E27FC236}">
                <a16:creationId xmlns:a16="http://schemas.microsoft.com/office/drawing/2014/main" id="{183C7F98-B3FF-E6DF-5268-464F12643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C321B5D-0AB2-521B-E4E9-F1CF939AEA50}"/>
              </a:ext>
            </a:extLst>
          </p:cNvPr>
          <p:cNvSpPr/>
          <p:nvPr/>
        </p:nvSpPr>
        <p:spPr>
          <a:xfrm>
            <a:off x="128337" y="144378"/>
            <a:ext cx="11951368" cy="6593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numbers and letters&#10;&#10;Description automatically generated">
            <a:extLst>
              <a:ext uri="{FF2B5EF4-FFF2-40B4-BE49-F238E27FC236}">
                <a16:creationId xmlns:a16="http://schemas.microsoft.com/office/drawing/2014/main" id="{E698C5A1-683B-D3F5-886F-C32A889FF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27" y="6255033"/>
            <a:ext cx="3049479" cy="442084"/>
          </a:xfrm>
          <a:prstGeom prst="rect">
            <a:avLst/>
          </a:prstGeom>
        </p:spPr>
      </p:pic>
      <p:sp>
        <p:nvSpPr>
          <p:cNvPr id="8" name="Rectangle 7">
            <a:extLst>
              <a:ext uri="{FF2B5EF4-FFF2-40B4-BE49-F238E27FC236}">
                <a16:creationId xmlns:a16="http://schemas.microsoft.com/office/drawing/2014/main" id="{3782FB17-3FB2-9AB0-940E-269BB0AC30A3}"/>
              </a:ext>
            </a:extLst>
          </p:cNvPr>
          <p:cNvSpPr/>
          <p:nvPr/>
        </p:nvSpPr>
        <p:spPr>
          <a:xfrm>
            <a:off x="1246976" y="500867"/>
            <a:ext cx="9535886" cy="533400"/>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FF6412-88F4-F3F5-A414-AE097899DEE7}"/>
              </a:ext>
            </a:extLst>
          </p:cNvPr>
          <p:cNvSpPr txBox="1"/>
          <p:nvPr/>
        </p:nvSpPr>
        <p:spPr>
          <a:xfrm>
            <a:off x="1246976" y="1228014"/>
            <a:ext cx="9535886" cy="1015663"/>
          </a:xfrm>
          <a:prstGeom prst="rect">
            <a:avLst/>
          </a:prstGeom>
          <a:noFill/>
        </p:spPr>
        <p:txBody>
          <a:bodyPr wrap="square" rtlCol="0">
            <a:spAutoFit/>
          </a:bodyPr>
          <a:lstStyle/>
          <a:p>
            <a:r>
              <a:rPr lang="en-US" sz="2000" dirty="0">
                <a:latin typeface="Helvetica" pitchFamily="2" charset="0"/>
              </a:rPr>
              <a:t>The International Spin Physics Committee sponsors two conferences that occur in alternating years and can be traced to the </a:t>
            </a:r>
            <a:r>
              <a:rPr lang="en-US" sz="2000" b="1" i="1" dirty="0">
                <a:latin typeface="Helvetica" pitchFamily="2" charset="0"/>
              </a:rPr>
              <a:t>First International Symposium on Polarization Phenomena on Nucleons</a:t>
            </a:r>
            <a:r>
              <a:rPr lang="en-US" sz="2000" b="1" dirty="0">
                <a:latin typeface="Helvetica" pitchFamily="2" charset="0"/>
              </a:rPr>
              <a:t>,</a:t>
            </a:r>
            <a:r>
              <a:rPr lang="en-US" sz="2000" dirty="0">
                <a:latin typeface="Helvetica" pitchFamily="2" charset="0"/>
              </a:rPr>
              <a:t> Basel 1960.</a:t>
            </a:r>
          </a:p>
        </p:txBody>
      </p:sp>
      <p:sp>
        <p:nvSpPr>
          <p:cNvPr id="10" name="TextBox 9">
            <a:extLst>
              <a:ext uri="{FF2B5EF4-FFF2-40B4-BE49-F238E27FC236}">
                <a16:creationId xmlns:a16="http://schemas.microsoft.com/office/drawing/2014/main" id="{77969844-26E9-073B-9919-667050E88FE8}"/>
              </a:ext>
            </a:extLst>
          </p:cNvPr>
          <p:cNvSpPr txBox="1"/>
          <p:nvPr/>
        </p:nvSpPr>
        <p:spPr>
          <a:xfrm>
            <a:off x="1212532" y="2286109"/>
            <a:ext cx="4180114" cy="646331"/>
          </a:xfrm>
          <a:prstGeom prst="rect">
            <a:avLst/>
          </a:prstGeom>
          <a:noFill/>
        </p:spPr>
        <p:txBody>
          <a:bodyPr wrap="square" rtlCol="0">
            <a:spAutoFit/>
          </a:bodyPr>
          <a:lstStyle/>
          <a:p>
            <a:pPr algn="ctr"/>
            <a:r>
              <a:rPr lang="en-US" dirty="0">
                <a:solidFill>
                  <a:schemeClr val="tx2">
                    <a:lumMod val="90000"/>
                    <a:lumOff val="10000"/>
                  </a:schemeClr>
                </a:solidFill>
                <a:latin typeface="Helvetica" pitchFamily="2" charset="0"/>
              </a:rPr>
              <a:t>International Spin Physics Symposia (SPIN)</a:t>
            </a:r>
          </a:p>
        </p:txBody>
      </p:sp>
      <p:pic>
        <p:nvPicPr>
          <p:cNvPr id="11" name="Picture 2">
            <a:extLst>
              <a:ext uri="{FF2B5EF4-FFF2-40B4-BE49-F238E27FC236}">
                <a16:creationId xmlns:a16="http://schemas.microsoft.com/office/drawing/2014/main" id="{4E3D7C87-7669-D267-60CE-AC70F2D16F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9367" y="374150"/>
            <a:ext cx="837418" cy="8374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4E237D2-C1ED-998E-0928-FB44F8AC2FD4}"/>
              </a:ext>
            </a:extLst>
          </p:cNvPr>
          <p:cNvSpPr txBox="1"/>
          <p:nvPr/>
        </p:nvSpPr>
        <p:spPr>
          <a:xfrm>
            <a:off x="3767019" y="562026"/>
            <a:ext cx="4495800" cy="461665"/>
          </a:xfrm>
          <a:prstGeom prst="rect">
            <a:avLst/>
          </a:prstGeom>
          <a:noFill/>
        </p:spPr>
        <p:txBody>
          <a:bodyPr wrap="square" rtlCol="0">
            <a:spAutoFit/>
          </a:bodyPr>
          <a:lstStyle/>
          <a:p>
            <a:pPr algn="ctr"/>
            <a:r>
              <a:rPr lang="en-US" sz="2400" dirty="0">
                <a:solidFill>
                  <a:schemeClr val="bg1"/>
                </a:solidFill>
                <a:latin typeface="Helvetica" pitchFamily="2" charset="0"/>
              </a:rPr>
              <a:t>Spin Physics Community</a:t>
            </a:r>
          </a:p>
        </p:txBody>
      </p:sp>
      <p:sp>
        <p:nvSpPr>
          <p:cNvPr id="13" name="TextBox 12">
            <a:extLst>
              <a:ext uri="{FF2B5EF4-FFF2-40B4-BE49-F238E27FC236}">
                <a16:creationId xmlns:a16="http://schemas.microsoft.com/office/drawing/2014/main" id="{445F0162-B0D0-401A-42A2-493E34FCFDF9}"/>
              </a:ext>
            </a:extLst>
          </p:cNvPr>
          <p:cNvSpPr txBox="1"/>
          <p:nvPr/>
        </p:nvSpPr>
        <p:spPr>
          <a:xfrm>
            <a:off x="5644804" y="2291536"/>
            <a:ext cx="4693531" cy="646331"/>
          </a:xfrm>
          <a:prstGeom prst="rect">
            <a:avLst/>
          </a:prstGeom>
          <a:noFill/>
        </p:spPr>
        <p:txBody>
          <a:bodyPr wrap="square" rtlCol="0">
            <a:spAutoFit/>
          </a:bodyPr>
          <a:lstStyle/>
          <a:p>
            <a:pPr lvl="1" algn="ctr"/>
            <a:r>
              <a:rPr lang="en-US" dirty="0">
                <a:solidFill>
                  <a:srgbClr val="C00000"/>
                </a:solidFill>
                <a:latin typeface="Helvetica" pitchFamily="2" charset="0"/>
              </a:rPr>
              <a:t>Workshop on Polarized Sources, Targets, and Polarimetry (PSTP)</a:t>
            </a:r>
          </a:p>
        </p:txBody>
      </p:sp>
      <p:pic>
        <p:nvPicPr>
          <p:cNvPr id="14" name="Picture 4" descr="25th International Spin Symposium (SPIN 2023)">
            <a:extLst>
              <a:ext uri="{FF2B5EF4-FFF2-40B4-BE49-F238E27FC236}">
                <a16:creationId xmlns:a16="http://schemas.microsoft.com/office/drawing/2014/main" id="{0761630B-61E8-71AC-975A-33C317838F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0464" y="2991482"/>
            <a:ext cx="1164656" cy="9705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742E765-DC93-E822-75D1-DCECEA65D024}"/>
              </a:ext>
            </a:extLst>
          </p:cNvPr>
          <p:cNvSpPr txBox="1"/>
          <p:nvPr/>
        </p:nvSpPr>
        <p:spPr>
          <a:xfrm>
            <a:off x="3132076" y="3213394"/>
            <a:ext cx="2879271" cy="646331"/>
          </a:xfrm>
          <a:prstGeom prst="rect">
            <a:avLst/>
          </a:prstGeom>
          <a:noFill/>
        </p:spPr>
        <p:txBody>
          <a:bodyPr wrap="square" rtlCol="0">
            <a:spAutoFit/>
          </a:bodyPr>
          <a:lstStyle/>
          <a:p>
            <a:r>
              <a:rPr lang="en-US" dirty="0">
                <a:solidFill>
                  <a:schemeClr val="tx2">
                    <a:lumMod val="90000"/>
                    <a:lumOff val="10000"/>
                  </a:schemeClr>
                </a:solidFill>
                <a:latin typeface="Helvetica" pitchFamily="2" charset="0"/>
              </a:rPr>
              <a:t>SPIN2023 </a:t>
            </a:r>
          </a:p>
          <a:p>
            <a:r>
              <a:rPr lang="en-US" dirty="0">
                <a:solidFill>
                  <a:schemeClr val="tx2">
                    <a:lumMod val="90000"/>
                    <a:lumOff val="10000"/>
                  </a:schemeClr>
                </a:solidFill>
                <a:latin typeface="Helvetica" pitchFamily="2" charset="0"/>
              </a:rPr>
              <a:t>Durham, NC</a:t>
            </a:r>
          </a:p>
        </p:txBody>
      </p:sp>
      <p:pic>
        <p:nvPicPr>
          <p:cNvPr id="16" name="Picture 6">
            <a:extLst>
              <a:ext uri="{FF2B5EF4-FFF2-40B4-BE49-F238E27FC236}">
                <a16:creationId xmlns:a16="http://schemas.microsoft.com/office/drawing/2014/main" id="{0BEF63C8-3C77-8F63-E03E-0B376723C9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856" t="4025" r="19729" b="68889"/>
          <a:stretch/>
        </p:blipFill>
        <p:spPr bwMode="auto">
          <a:xfrm>
            <a:off x="6555998" y="3054945"/>
            <a:ext cx="1729935" cy="100066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07FD300-EE49-5693-BA1A-A0F22D54C7E4}"/>
              </a:ext>
            </a:extLst>
          </p:cNvPr>
          <p:cNvSpPr txBox="1"/>
          <p:nvPr/>
        </p:nvSpPr>
        <p:spPr>
          <a:xfrm>
            <a:off x="8554866" y="3236543"/>
            <a:ext cx="1640167" cy="646331"/>
          </a:xfrm>
          <a:prstGeom prst="rect">
            <a:avLst/>
          </a:prstGeom>
          <a:noFill/>
        </p:spPr>
        <p:txBody>
          <a:bodyPr wrap="square" rtlCol="0">
            <a:spAutoFit/>
          </a:bodyPr>
          <a:lstStyle/>
          <a:p>
            <a:r>
              <a:rPr lang="en-US" dirty="0">
                <a:solidFill>
                  <a:schemeClr val="tx2">
                    <a:lumMod val="90000"/>
                    <a:lumOff val="10000"/>
                  </a:schemeClr>
                </a:solidFill>
                <a:latin typeface="Helvetica" pitchFamily="2" charset="0"/>
              </a:rPr>
              <a:t>PSTP2022</a:t>
            </a:r>
          </a:p>
          <a:p>
            <a:r>
              <a:rPr lang="en-US" dirty="0">
                <a:solidFill>
                  <a:schemeClr val="tx2">
                    <a:lumMod val="90000"/>
                    <a:lumOff val="10000"/>
                  </a:schemeClr>
                </a:solidFill>
                <a:latin typeface="Helvetica" pitchFamily="2" charset="0"/>
              </a:rPr>
              <a:t>Mainz</a:t>
            </a:r>
          </a:p>
        </p:txBody>
      </p:sp>
      <p:pic>
        <p:nvPicPr>
          <p:cNvPr id="18" name="Picture 8" descr="Shandong University - Wikipedia">
            <a:extLst>
              <a:ext uri="{FF2B5EF4-FFF2-40B4-BE49-F238E27FC236}">
                <a16:creationId xmlns:a16="http://schemas.microsoft.com/office/drawing/2014/main" id="{29C78787-2C37-4B45-0BA5-451FD4C2E18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3491"/>
          <a:stretch/>
        </p:blipFill>
        <p:spPr bwMode="auto">
          <a:xfrm>
            <a:off x="1820464" y="4143574"/>
            <a:ext cx="1034143" cy="106997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AE4629-E584-8E22-D7D7-C3A54D55C871}"/>
              </a:ext>
            </a:extLst>
          </p:cNvPr>
          <p:cNvSpPr txBox="1"/>
          <p:nvPr/>
        </p:nvSpPr>
        <p:spPr>
          <a:xfrm>
            <a:off x="3132076" y="4422484"/>
            <a:ext cx="2879271" cy="646331"/>
          </a:xfrm>
          <a:prstGeom prst="rect">
            <a:avLst/>
          </a:prstGeom>
          <a:noFill/>
        </p:spPr>
        <p:txBody>
          <a:bodyPr wrap="square" rtlCol="0">
            <a:spAutoFit/>
          </a:bodyPr>
          <a:lstStyle/>
          <a:p>
            <a:r>
              <a:rPr lang="en-US" dirty="0">
                <a:solidFill>
                  <a:srgbClr val="860000"/>
                </a:solidFill>
                <a:latin typeface="Helvetica" pitchFamily="2" charset="0"/>
              </a:rPr>
              <a:t>SPIN2025</a:t>
            </a:r>
          </a:p>
          <a:p>
            <a:r>
              <a:rPr lang="en-US" b="0" i="0" dirty="0">
                <a:solidFill>
                  <a:srgbClr val="860000"/>
                </a:solidFill>
                <a:effectLst/>
                <a:latin typeface="Helvetica" pitchFamily="2" charset="0"/>
              </a:rPr>
              <a:t>Qingdao</a:t>
            </a:r>
            <a:endParaRPr lang="en-US" dirty="0">
              <a:solidFill>
                <a:srgbClr val="860000"/>
              </a:solidFill>
              <a:latin typeface="Helvetica" pitchFamily="2" charset="0"/>
            </a:endParaRPr>
          </a:p>
        </p:txBody>
      </p:sp>
      <p:pic>
        <p:nvPicPr>
          <p:cNvPr id="20" name="Picture 10" descr="2024 Workshop on Polarized Sources, Targets, and Polarimetry">
            <a:extLst>
              <a:ext uri="{FF2B5EF4-FFF2-40B4-BE49-F238E27FC236}">
                <a16:creationId xmlns:a16="http://schemas.microsoft.com/office/drawing/2014/main" id="{19431A37-EFE5-B47C-D77D-EC0A848691C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7589" b="16263"/>
          <a:stretch/>
        </p:blipFill>
        <p:spPr bwMode="auto">
          <a:xfrm>
            <a:off x="6543325" y="4209424"/>
            <a:ext cx="1729935" cy="100066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4A53334-9BD5-F115-1195-5CED14915D90}"/>
              </a:ext>
            </a:extLst>
          </p:cNvPr>
          <p:cNvSpPr txBox="1"/>
          <p:nvPr/>
        </p:nvSpPr>
        <p:spPr>
          <a:xfrm>
            <a:off x="8554867" y="4294258"/>
            <a:ext cx="2089936" cy="830997"/>
          </a:xfrm>
          <a:prstGeom prst="rect">
            <a:avLst/>
          </a:prstGeom>
          <a:noFill/>
        </p:spPr>
        <p:txBody>
          <a:bodyPr wrap="square" rtlCol="0">
            <a:spAutoFit/>
          </a:bodyPr>
          <a:lstStyle/>
          <a:p>
            <a:r>
              <a:rPr lang="en-US" dirty="0">
                <a:solidFill>
                  <a:srgbClr val="860000"/>
                </a:solidFill>
                <a:latin typeface="Helvetica" pitchFamily="2" charset="0"/>
              </a:rPr>
              <a:t>PSTP2024 </a:t>
            </a:r>
          </a:p>
          <a:p>
            <a:r>
              <a:rPr lang="en-US" dirty="0">
                <a:solidFill>
                  <a:srgbClr val="860000"/>
                </a:solidFill>
                <a:latin typeface="Helvetica" pitchFamily="2" charset="0"/>
              </a:rPr>
              <a:t>Newport News</a:t>
            </a:r>
          </a:p>
          <a:p>
            <a:r>
              <a:rPr lang="en-US" sz="1200" i="1" dirty="0">
                <a:solidFill>
                  <a:srgbClr val="860000"/>
                </a:solidFill>
                <a:latin typeface="Helvetica" pitchFamily="2" charset="0"/>
              </a:rPr>
              <a:t>(you are here…)</a:t>
            </a:r>
          </a:p>
        </p:txBody>
      </p:sp>
      <p:sp>
        <p:nvSpPr>
          <p:cNvPr id="22" name="TextBox 21">
            <a:extLst>
              <a:ext uri="{FF2B5EF4-FFF2-40B4-BE49-F238E27FC236}">
                <a16:creationId xmlns:a16="http://schemas.microsoft.com/office/drawing/2014/main" id="{D42654A4-9CEB-3F01-767D-C5A08C33E7BA}"/>
              </a:ext>
            </a:extLst>
          </p:cNvPr>
          <p:cNvSpPr txBox="1"/>
          <p:nvPr/>
        </p:nvSpPr>
        <p:spPr>
          <a:xfrm>
            <a:off x="7991569" y="654358"/>
            <a:ext cx="2808514" cy="276999"/>
          </a:xfrm>
          <a:prstGeom prst="rect">
            <a:avLst/>
          </a:prstGeom>
          <a:noFill/>
        </p:spPr>
        <p:txBody>
          <a:bodyPr wrap="square" rtlCol="0">
            <a:spAutoFit/>
          </a:bodyPr>
          <a:lstStyle/>
          <a:p>
            <a:pPr algn="r"/>
            <a:r>
              <a:rPr lang="en-US" sz="1200" dirty="0" err="1">
                <a:solidFill>
                  <a:schemeClr val="bg1"/>
                </a:solidFill>
                <a:latin typeface="Helvetica" pitchFamily="2" charset="0"/>
              </a:rPr>
              <a:t>www.spin-community.org</a:t>
            </a:r>
            <a:endParaRPr lang="en-US" sz="1200" dirty="0">
              <a:solidFill>
                <a:schemeClr val="bg1"/>
              </a:solidFill>
              <a:latin typeface="Helvetica" pitchFamily="2" charset="0"/>
            </a:endParaRPr>
          </a:p>
        </p:txBody>
      </p:sp>
      <p:pic>
        <p:nvPicPr>
          <p:cNvPr id="6" name="Picture 5">
            <a:extLst>
              <a:ext uri="{FF2B5EF4-FFF2-40B4-BE49-F238E27FC236}">
                <a16:creationId xmlns:a16="http://schemas.microsoft.com/office/drawing/2014/main" id="{B03E9F34-9947-952E-CC0E-310AC7CC5CC3}"/>
              </a:ext>
            </a:extLst>
          </p:cNvPr>
          <p:cNvPicPr>
            <a:picLocks noChangeAspect="1"/>
          </p:cNvPicPr>
          <p:nvPr/>
        </p:nvPicPr>
        <p:blipFill>
          <a:blip r:embed="rId10"/>
          <a:stretch>
            <a:fillRect/>
          </a:stretch>
        </p:blipFill>
        <p:spPr>
          <a:xfrm>
            <a:off x="8905505" y="5862810"/>
            <a:ext cx="1056012" cy="712194"/>
          </a:xfrm>
          <a:prstGeom prst="rect">
            <a:avLst/>
          </a:prstGeom>
        </p:spPr>
      </p:pic>
      <p:sp>
        <p:nvSpPr>
          <p:cNvPr id="4" name="TextBox 3">
            <a:extLst>
              <a:ext uri="{FF2B5EF4-FFF2-40B4-BE49-F238E27FC236}">
                <a16:creationId xmlns:a16="http://schemas.microsoft.com/office/drawing/2014/main" id="{B19899FA-502C-9735-C948-919E7A67FAFC}"/>
              </a:ext>
            </a:extLst>
          </p:cNvPr>
          <p:cNvSpPr txBox="1"/>
          <p:nvPr/>
        </p:nvSpPr>
        <p:spPr>
          <a:xfrm>
            <a:off x="4120924" y="6101144"/>
            <a:ext cx="2771550" cy="307777"/>
          </a:xfrm>
          <a:prstGeom prst="rect">
            <a:avLst/>
          </a:prstGeom>
          <a:noFill/>
        </p:spPr>
        <p:txBody>
          <a:bodyPr wrap="square" rtlCol="0">
            <a:spAutoFit/>
          </a:bodyPr>
          <a:lstStyle/>
          <a:p>
            <a:r>
              <a:rPr lang="en-US" sz="1400" dirty="0">
                <a:solidFill>
                  <a:schemeClr val="bg2">
                    <a:lumMod val="25000"/>
                  </a:schemeClr>
                </a:solidFill>
                <a:latin typeface="Helvetica" pitchFamily="2" charset="0"/>
              </a:rPr>
              <a:t>Financial support provided by:</a:t>
            </a:r>
          </a:p>
        </p:txBody>
      </p:sp>
      <p:pic>
        <p:nvPicPr>
          <p:cNvPr id="23" name="Picture 22" descr="A red line in a black background&#10;&#10;Description automatically generated">
            <a:extLst>
              <a:ext uri="{FF2B5EF4-FFF2-40B4-BE49-F238E27FC236}">
                <a16:creationId xmlns:a16="http://schemas.microsoft.com/office/drawing/2014/main" id="{349A5256-CBE7-301C-ED9A-1255C1323277}"/>
              </a:ext>
            </a:extLst>
          </p:cNvPr>
          <p:cNvPicPr>
            <a:picLocks noChangeAspect="1"/>
          </p:cNvPicPr>
          <p:nvPr/>
        </p:nvPicPr>
        <p:blipFill>
          <a:blip r:embed="rId11"/>
          <a:stretch>
            <a:fillRect/>
          </a:stretch>
        </p:blipFill>
        <p:spPr>
          <a:xfrm>
            <a:off x="6892474" y="5923715"/>
            <a:ext cx="1628211" cy="458136"/>
          </a:xfrm>
          <a:prstGeom prst="rect">
            <a:avLst/>
          </a:prstGeom>
        </p:spPr>
      </p:pic>
      <p:pic>
        <p:nvPicPr>
          <p:cNvPr id="1026" name="Picture 2" descr="Mainz - Simple English Wikipedia ...">
            <a:extLst>
              <a:ext uri="{FF2B5EF4-FFF2-40B4-BE49-F238E27FC236}">
                <a16:creationId xmlns:a16="http://schemas.microsoft.com/office/drawing/2014/main" id="{937FEF45-FFFF-97AF-72B7-D3188625E6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10615" y="5512090"/>
            <a:ext cx="1590420" cy="114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712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ridge over water with a sunset&#10;&#10;Description automatically generated">
            <a:extLst>
              <a:ext uri="{FF2B5EF4-FFF2-40B4-BE49-F238E27FC236}">
                <a16:creationId xmlns:a16="http://schemas.microsoft.com/office/drawing/2014/main" id="{183C7F98-B3FF-E6DF-5268-464F12643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C321B5D-0AB2-521B-E4E9-F1CF939AEA50}"/>
              </a:ext>
            </a:extLst>
          </p:cNvPr>
          <p:cNvSpPr/>
          <p:nvPr/>
        </p:nvSpPr>
        <p:spPr>
          <a:xfrm>
            <a:off x="128337" y="144378"/>
            <a:ext cx="11951368" cy="6593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numbers and letters&#10;&#10;Description automatically generated">
            <a:extLst>
              <a:ext uri="{FF2B5EF4-FFF2-40B4-BE49-F238E27FC236}">
                <a16:creationId xmlns:a16="http://schemas.microsoft.com/office/drawing/2014/main" id="{E698C5A1-683B-D3F5-886F-C32A889FF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27" y="6255033"/>
            <a:ext cx="3049479" cy="442084"/>
          </a:xfrm>
          <a:prstGeom prst="rect">
            <a:avLst/>
          </a:prstGeom>
        </p:spPr>
      </p:pic>
      <p:pic>
        <p:nvPicPr>
          <p:cNvPr id="4" name="Content Placeholder 5">
            <a:extLst>
              <a:ext uri="{FF2B5EF4-FFF2-40B4-BE49-F238E27FC236}">
                <a16:creationId xmlns:a16="http://schemas.microsoft.com/office/drawing/2014/main" id="{7DD70411-C8B3-4F55-2F99-7E54D10B2DA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7769" t="24373" r="5306" b="20339"/>
          <a:stretch/>
        </p:blipFill>
        <p:spPr>
          <a:xfrm>
            <a:off x="6169570" y="787106"/>
            <a:ext cx="5788716" cy="3061265"/>
          </a:xfrm>
          <a:prstGeom prst="rect">
            <a:avLst/>
          </a:prstGeom>
          <a:ln>
            <a:noFill/>
          </a:ln>
          <a:effectLst>
            <a:outerShdw blurRad="292100" dist="139700" dir="2700000" algn="tl" rotWithShape="0">
              <a:srgbClr val="333333">
                <a:alpha val="65000"/>
              </a:srgbClr>
            </a:outerShdw>
          </a:effectLst>
        </p:spPr>
      </p:pic>
      <p:graphicFrame>
        <p:nvGraphicFramePr>
          <p:cNvPr id="6" name="Table 5">
            <a:extLst>
              <a:ext uri="{FF2B5EF4-FFF2-40B4-BE49-F238E27FC236}">
                <a16:creationId xmlns:a16="http://schemas.microsoft.com/office/drawing/2014/main" id="{51B8C518-E2D2-1A94-9F10-EB9154059682}"/>
              </a:ext>
            </a:extLst>
          </p:cNvPr>
          <p:cNvGraphicFramePr>
            <a:graphicFrameLocks noGrp="1"/>
          </p:cNvGraphicFramePr>
          <p:nvPr>
            <p:extLst>
              <p:ext uri="{D42A27DB-BD31-4B8C-83A1-F6EECF244321}">
                <p14:modId xmlns:p14="http://schemas.microsoft.com/office/powerpoint/2010/main" val="2226013232"/>
              </p:ext>
            </p:extLst>
          </p:nvPr>
        </p:nvGraphicFramePr>
        <p:xfrm>
          <a:off x="6169570" y="3840149"/>
          <a:ext cx="5791200" cy="2425184"/>
        </p:xfrm>
        <a:graphic>
          <a:graphicData uri="http://schemas.openxmlformats.org/drawingml/2006/table">
            <a:tbl>
              <a:tblPr firstRow="1" bandRow="1"/>
              <a:tblGrid>
                <a:gridCol w="5791200">
                  <a:extLst>
                    <a:ext uri="{9D8B030D-6E8A-4147-A177-3AD203B41FA5}">
                      <a16:colId xmlns:a16="http://schemas.microsoft.com/office/drawing/2014/main" val="20000"/>
                    </a:ext>
                  </a:extLst>
                </a:gridCol>
              </a:tblGrid>
              <a:tr h="2425184">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2000" b="1" i="0" u="none" strike="noStrike" kern="0" cap="none" spc="0" normalizeH="0" baseline="0" noProof="0" dirty="0">
                          <a:ln>
                            <a:noFill/>
                          </a:ln>
                          <a:solidFill>
                            <a:srgbClr val="000000"/>
                          </a:solidFill>
                          <a:effectLst/>
                          <a:uLnTx/>
                          <a:uFillTx/>
                          <a:latin typeface="Arial"/>
                          <a:ea typeface="+mn-ea"/>
                          <a:cs typeface="Arial"/>
                        </a:rPr>
                        <a:t>Jefferson Lab by the numbers: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a:rPr>
                        <a:t>700 employees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sz="1600" b="0" i="0" u="none" strike="noStrike" kern="0" cap="none" spc="0" normalizeH="0" baseline="0" noProof="0" dirty="0">
                          <a:ln>
                            <a:noFill/>
                          </a:ln>
                          <a:solidFill>
                            <a:srgbClr val="000000"/>
                          </a:solidFill>
                          <a:effectLst/>
                          <a:uLnTx/>
                          <a:uFillTx/>
                          <a:latin typeface="Arial"/>
                          <a:ea typeface="+mn-ea"/>
                          <a:cs typeface="Arial"/>
                        </a:rPr>
                        <a:t>169-acre</a:t>
                      </a:r>
                      <a:r>
                        <a:rPr kumimoji="0" lang="en-US" sz="1600" b="0" i="0" u="none" strike="noStrike" kern="0" cap="none" spc="0" normalizeH="0" baseline="0" noProof="0" dirty="0">
                          <a:ln>
                            <a:noFill/>
                          </a:ln>
                          <a:solidFill>
                            <a:srgbClr val="000000"/>
                          </a:solidFill>
                          <a:effectLst/>
                          <a:uLnTx/>
                          <a:uFillTx/>
                          <a:latin typeface="Arial"/>
                          <a:ea typeface="+mn-ea"/>
                          <a:cs typeface="Arial"/>
                        </a:rPr>
                        <a:t> site</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a:rPr>
                        <a:t>1,600 Active “User Scientists”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a:rPr>
                        <a:t>27 Joint faculty</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a:rPr>
                        <a:t>608 PhDs granted to-date (211 in progress)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a:rPr>
                        <a:t>K-12 programs serve more than 12,000 students and 950 teachers annually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bl>
          </a:graphicData>
        </a:graphic>
      </p:graphicFrame>
      <p:sp>
        <p:nvSpPr>
          <p:cNvPr id="7" name="TextBox 6">
            <a:extLst>
              <a:ext uri="{FF2B5EF4-FFF2-40B4-BE49-F238E27FC236}">
                <a16:creationId xmlns:a16="http://schemas.microsoft.com/office/drawing/2014/main" id="{5D362066-78EC-22B0-51C6-570B53990C89}"/>
              </a:ext>
            </a:extLst>
          </p:cNvPr>
          <p:cNvSpPr txBox="1"/>
          <p:nvPr/>
        </p:nvSpPr>
        <p:spPr>
          <a:xfrm>
            <a:off x="73570" y="1047036"/>
            <a:ext cx="5863526" cy="5226046"/>
          </a:xfrm>
          <a:prstGeom prst="rect">
            <a:avLst/>
          </a:prstGeom>
          <a:noFill/>
        </p:spPr>
        <p:txBody>
          <a:bodyPr wrap="square" lIns="91440" tIns="45720" rIns="91440" bIns="45720" rtlCol="0" anchor="t">
            <a:spAutoFit/>
          </a:bodyPr>
          <a:lstStyle/>
          <a:p>
            <a:pPr marL="285750" lvl="0" indent="-285750" defTabSz="914400" eaLnBrk="0" fontAlgn="base" hangingPunct="0">
              <a:spcBef>
                <a:spcPct val="20000"/>
              </a:spcBef>
              <a:spcAft>
                <a:spcPct val="0"/>
              </a:spcAft>
              <a:buFont typeface="Arial" panose="020B0604020202020204" pitchFamily="34" charset="0"/>
              <a:buChar char="•"/>
              <a:defRPr/>
            </a:pPr>
            <a:r>
              <a:rPr lang="en-US" sz="2000" kern="0" dirty="0">
                <a:solidFill>
                  <a:srgbClr val="000000"/>
                </a:solidFill>
                <a:latin typeface="Arial"/>
                <a:cs typeface="Arial"/>
              </a:rPr>
              <a:t>Department of Energy National Laboratory with long-time research mission in Nuclear Physics and recently a new mission in Data Science</a:t>
            </a:r>
          </a:p>
          <a:p>
            <a:pPr marL="285750" lvl="0" indent="-285750" defTabSz="914400">
              <a:spcBef>
                <a:spcPct val="20000"/>
              </a:spcBef>
              <a:spcAft>
                <a:spcPct val="0"/>
              </a:spcAft>
              <a:buFont typeface="Arial" panose="020B0604020202020204" pitchFamily="34" charset="0"/>
              <a:buChar char="•"/>
              <a:defRPr/>
            </a:pPr>
            <a:endParaRPr lang="en-US" sz="1600" kern="0" dirty="0">
              <a:solidFill>
                <a:srgbClr val="000000"/>
              </a:solidFill>
              <a:latin typeface="Arial" pitchFamily="34" charset="0"/>
              <a:cs typeface="Arial" pitchFamily="34" charset="0"/>
            </a:endParaRPr>
          </a:p>
          <a:p>
            <a:pPr marL="285750" indent="-285750">
              <a:spcBef>
                <a:spcPct val="20000"/>
              </a:spcBef>
              <a:spcAft>
                <a:spcPct val="0"/>
              </a:spcAft>
              <a:buFont typeface="Arial" panose="020B0604020202020204" pitchFamily="34" charset="0"/>
              <a:buChar char="•"/>
              <a:defRPr/>
            </a:pPr>
            <a:r>
              <a:rPr lang="en-US" sz="2000" kern="0" dirty="0">
                <a:solidFill>
                  <a:srgbClr val="000000"/>
                </a:solidFill>
                <a:latin typeface="Arial"/>
                <a:cs typeface="Arial"/>
              </a:rPr>
              <a:t>Managed for DOE by Jefferson Science Associates, LLC </a:t>
            </a:r>
          </a:p>
          <a:p>
            <a:pPr marL="285750" indent="-285750">
              <a:spcBef>
                <a:spcPct val="20000"/>
              </a:spcBef>
              <a:spcAft>
                <a:spcPct val="0"/>
              </a:spcAft>
              <a:buFont typeface="Arial" panose="020B0604020202020204" pitchFamily="34" charset="0"/>
              <a:buChar char="•"/>
              <a:defRPr/>
            </a:pPr>
            <a:endParaRPr lang="en-US" sz="1600" kern="0" dirty="0">
              <a:solidFill>
                <a:srgbClr val="000000"/>
              </a:solidFill>
              <a:latin typeface="Arial" pitchFamily="34" charset="0"/>
              <a:cs typeface="Arial" pitchFamily="34" charset="0"/>
            </a:endParaRPr>
          </a:p>
          <a:p>
            <a:pPr marL="285750" indent="-285750">
              <a:spcBef>
                <a:spcPct val="20000"/>
              </a:spcBef>
              <a:spcAft>
                <a:spcPct val="0"/>
              </a:spcAft>
              <a:buFont typeface="Arial" panose="020B0604020202020204" pitchFamily="34" charset="0"/>
              <a:buChar char="•"/>
              <a:defRPr/>
            </a:pPr>
            <a:r>
              <a:rPr lang="en-US" sz="2000" kern="0" dirty="0">
                <a:latin typeface="Arial"/>
                <a:cs typeface="Arial"/>
              </a:rPr>
              <a:t>Our primary NP research tool is 12 GeV CEBAF (Continuous Electron Beam Accelerator Facility) – simultaneously provides spin-polarized electron beams to 4 experiments</a:t>
            </a:r>
          </a:p>
          <a:p>
            <a:pPr marL="285750" indent="-285750" eaLnBrk="0" fontAlgn="base" hangingPunct="0">
              <a:spcBef>
                <a:spcPct val="20000"/>
              </a:spcBef>
              <a:spcAft>
                <a:spcPct val="0"/>
              </a:spcAft>
              <a:buFont typeface="Arial" panose="020B0604020202020204" pitchFamily="34" charset="0"/>
              <a:buChar char="•"/>
              <a:defRPr/>
            </a:pPr>
            <a:endParaRPr lang="en-US" sz="1600" kern="0" dirty="0">
              <a:latin typeface="Arial" pitchFamily="34" charset="0"/>
              <a:cs typeface="Arial" pitchFamily="34" charset="0"/>
            </a:endParaRPr>
          </a:p>
          <a:p>
            <a:pPr marL="285750" lvl="0" indent="-285750" defTabSz="914400" eaLnBrk="0" fontAlgn="base" hangingPunct="0">
              <a:spcBef>
                <a:spcPct val="20000"/>
              </a:spcBef>
              <a:spcAft>
                <a:spcPct val="0"/>
              </a:spcAft>
              <a:buFont typeface="Arial" panose="020B0604020202020204" pitchFamily="34" charset="0"/>
              <a:buChar char="•"/>
              <a:defRPr/>
            </a:pPr>
            <a:r>
              <a:rPr lang="en-US" sz="2000" kern="0" dirty="0">
                <a:solidFill>
                  <a:srgbClr val="000000"/>
                </a:solidFill>
                <a:latin typeface="Arial"/>
                <a:cs typeface="Arial"/>
              </a:rPr>
              <a:t>First experiment ran in Fall, 1995 with 4 GeV</a:t>
            </a:r>
          </a:p>
          <a:p>
            <a:pPr lvl="1" eaLnBrk="0" fontAlgn="base" hangingPunct="0">
              <a:spcBef>
                <a:spcPct val="20000"/>
              </a:spcBef>
              <a:spcAft>
                <a:spcPct val="0"/>
              </a:spcAft>
              <a:defRPr/>
            </a:pPr>
            <a:r>
              <a:rPr lang="en-US" sz="2000" kern="0" dirty="0">
                <a:solidFill>
                  <a:srgbClr val="000000"/>
                </a:solidFill>
                <a:latin typeface="Arial"/>
                <a:cs typeface="Arial"/>
                <a:sym typeface="Wingdings" pitchFamily="2" charset="2"/>
              </a:rPr>
              <a:t> </a:t>
            </a:r>
            <a:r>
              <a:rPr lang="en-US" sz="2000" kern="0" dirty="0">
                <a:solidFill>
                  <a:srgbClr val="000000"/>
                </a:solidFill>
                <a:latin typeface="Arial"/>
                <a:cs typeface="Arial"/>
              </a:rPr>
              <a:t>Accelerator and experimental areas upgraded to 6 GeV and then 12 GeV during 2012-2017</a:t>
            </a:r>
            <a:endParaRPr lang="en-US" sz="2000" kern="0" dirty="0">
              <a:latin typeface="Arial" pitchFamily="34" charset="0"/>
              <a:cs typeface="Arial" pitchFamily="34" charset="0"/>
            </a:endParaRPr>
          </a:p>
        </p:txBody>
      </p:sp>
      <p:sp>
        <p:nvSpPr>
          <p:cNvPr id="8" name="Title 1">
            <a:extLst>
              <a:ext uri="{FF2B5EF4-FFF2-40B4-BE49-F238E27FC236}">
                <a16:creationId xmlns:a16="http://schemas.microsoft.com/office/drawing/2014/main" id="{979DF7DB-34D0-C74E-4E04-9243BBAB4E5D}"/>
              </a:ext>
            </a:extLst>
          </p:cNvPr>
          <p:cNvSpPr txBox="1">
            <a:spLocks/>
          </p:cNvSpPr>
          <p:nvPr/>
        </p:nvSpPr>
        <p:spPr>
          <a:xfrm>
            <a:off x="219769" y="136951"/>
            <a:ext cx="7944056" cy="760048"/>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3600" dirty="0"/>
              <a:t>Jefferson Lab</a:t>
            </a:r>
          </a:p>
        </p:txBody>
      </p:sp>
    </p:spTree>
    <p:extLst>
      <p:ext uri="{BB962C8B-B14F-4D97-AF65-F5344CB8AC3E}">
        <p14:creationId xmlns:p14="http://schemas.microsoft.com/office/powerpoint/2010/main" val="3574684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ridge over water with a sunset&#10;&#10;Description automatically generated">
            <a:extLst>
              <a:ext uri="{FF2B5EF4-FFF2-40B4-BE49-F238E27FC236}">
                <a16:creationId xmlns:a16="http://schemas.microsoft.com/office/drawing/2014/main" id="{183C7F98-B3FF-E6DF-5268-464F12643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C321B5D-0AB2-521B-E4E9-F1CF939AEA50}"/>
              </a:ext>
            </a:extLst>
          </p:cNvPr>
          <p:cNvSpPr/>
          <p:nvPr/>
        </p:nvSpPr>
        <p:spPr>
          <a:xfrm>
            <a:off x="128337" y="144378"/>
            <a:ext cx="11951368" cy="6593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numbers and letters&#10;&#10;Description automatically generated">
            <a:extLst>
              <a:ext uri="{FF2B5EF4-FFF2-40B4-BE49-F238E27FC236}">
                <a16:creationId xmlns:a16="http://schemas.microsoft.com/office/drawing/2014/main" id="{E698C5A1-683B-D3F5-886F-C32A889FF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27" y="6255033"/>
            <a:ext cx="3049479" cy="442084"/>
          </a:xfrm>
          <a:prstGeom prst="rect">
            <a:avLst/>
          </a:prstGeom>
        </p:spPr>
      </p:pic>
      <p:sp>
        <p:nvSpPr>
          <p:cNvPr id="4" name="Title 1">
            <a:extLst>
              <a:ext uri="{FF2B5EF4-FFF2-40B4-BE49-F238E27FC236}">
                <a16:creationId xmlns:a16="http://schemas.microsoft.com/office/drawing/2014/main" id="{36E59011-B933-2236-7A01-967860D34349}"/>
              </a:ext>
            </a:extLst>
          </p:cNvPr>
          <p:cNvSpPr txBox="1">
            <a:spLocks/>
          </p:cNvSpPr>
          <p:nvPr/>
        </p:nvSpPr>
        <p:spPr>
          <a:xfrm>
            <a:off x="404930" y="484231"/>
            <a:ext cx="10658887" cy="1927137"/>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3600" dirty="0">
                <a:latin typeface="Arial"/>
                <a:cs typeface="Arial"/>
              </a:rPr>
              <a:t>Welcome by</a:t>
            </a:r>
            <a:endParaRPr lang="en-US" dirty="0"/>
          </a:p>
          <a:p>
            <a:r>
              <a:rPr lang="en-US" sz="3600" dirty="0">
                <a:latin typeface="Arial"/>
                <a:cs typeface="Arial"/>
              </a:rPr>
              <a:t>David Dean, Deputy Director for Science</a:t>
            </a:r>
            <a:endParaRPr lang="en-US"/>
          </a:p>
          <a:p>
            <a:r>
              <a:rPr lang="en-US" sz="3600" dirty="0">
                <a:latin typeface="Arial"/>
                <a:cs typeface="Arial"/>
              </a:rPr>
              <a:t>Thomas Jefferson National Accelerator Facility</a:t>
            </a:r>
            <a:endParaRPr lang="en-US" sz="3600" dirty="0"/>
          </a:p>
        </p:txBody>
      </p:sp>
    </p:spTree>
    <p:extLst>
      <p:ext uri="{BB962C8B-B14F-4D97-AF65-F5344CB8AC3E}">
        <p14:creationId xmlns:p14="http://schemas.microsoft.com/office/powerpoint/2010/main" val="3785449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ridge over water with a sunset&#10;&#10;Description automatically generated">
            <a:extLst>
              <a:ext uri="{FF2B5EF4-FFF2-40B4-BE49-F238E27FC236}">
                <a16:creationId xmlns:a16="http://schemas.microsoft.com/office/drawing/2014/main" id="{183C7F98-B3FF-E6DF-5268-464F12643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C321B5D-0AB2-521B-E4E9-F1CF939AEA50}"/>
              </a:ext>
            </a:extLst>
          </p:cNvPr>
          <p:cNvSpPr/>
          <p:nvPr/>
        </p:nvSpPr>
        <p:spPr>
          <a:xfrm>
            <a:off x="128337" y="144378"/>
            <a:ext cx="11951368" cy="6593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numbers and letters&#10;&#10;Description automatically generated">
            <a:extLst>
              <a:ext uri="{FF2B5EF4-FFF2-40B4-BE49-F238E27FC236}">
                <a16:creationId xmlns:a16="http://schemas.microsoft.com/office/drawing/2014/main" id="{E698C5A1-683B-D3F5-886F-C32A889FF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27" y="6255033"/>
            <a:ext cx="3049479" cy="442084"/>
          </a:xfrm>
          <a:prstGeom prst="rect">
            <a:avLst/>
          </a:prstGeom>
        </p:spPr>
      </p:pic>
      <p:sp>
        <p:nvSpPr>
          <p:cNvPr id="4" name="TextBox 3">
            <a:extLst>
              <a:ext uri="{FF2B5EF4-FFF2-40B4-BE49-F238E27FC236}">
                <a16:creationId xmlns:a16="http://schemas.microsoft.com/office/drawing/2014/main" id="{9F05FB0B-43E2-5082-A46B-CBF054BFE8FF}"/>
              </a:ext>
            </a:extLst>
          </p:cNvPr>
          <p:cNvSpPr txBox="1"/>
          <p:nvPr/>
        </p:nvSpPr>
        <p:spPr>
          <a:xfrm>
            <a:off x="356428" y="1022831"/>
            <a:ext cx="11573345" cy="5232202"/>
          </a:xfrm>
          <a:prstGeom prst="rect">
            <a:avLst/>
          </a:prstGeom>
          <a:noFill/>
        </p:spPr>
        <p:txBody>
          <a:bodyPr wrap="square" rtlCol="0">
            <a:spAutoFit/>
          </a:bodyPr>
          <a:lstStyle/>
          <a:p>
            <a:pPr marL="285750" indent="-285750">
              <a:buFont typeface="Arial" panose="020B0604020202020204" pitchFamily="34" charset="0"/>
              <a:buChar char="•"/>
            </a:pPr>
            <a:r>
              <a:rPr lang="en-US" sz="3200" dirty="0"/>
              <a:t>We begin each day at 9am in this auditorium</a:t>
            </a:r>
          </a:p>
          <a:p>
            <a:pPr marL="1028700" lvl="1" indent="-571500">
              <a:buFont typeface="Wingdings" pitchFamily="2" charset="2"/>
              <a:buChar char="ü"/>
            </a:pPr>
            <a:r>
              <a:rPr lang="en-US" sz="2400" dirty="0"/>
              <a:t>Please wear your workshop name badge when on site</a:t>
            </a:r>
          </a:p>
          <a:p>
            <a:endParaRPr lang="en-US" sz="1100" dirty="0"/>
          </a:p>
          <a:p>
            <a:pPr marL="285750" indent="-285750">
              <a:buFont typeface="Arial" panose="020B0604020202020204" pitchFamily="34" charset="0"/>
              <a:buChar char="•"/>
            </a:pPr>
            <a:r>
              <a:rPr lang="en-US" sz="3200" dirty="0"/>
              <a:t>Lunch is provided Mon – Fri. (boxed with options)</a:t>
            </a:r>
          </a:p>
          <a:p>
            <a:pPr marL="1028700" lvl="1" indent="-571500">
              <a:buFont typeface="Wingdings" pitchFamily="2" charset="2"/>
              <a:buChar char="ü"/>
            </a:pPr>
            <a:r>
              <a:rPr lang="en-US" sz="2400" dirty="0"/>
              <a:t>Head to the large tent just outside the cafeteria</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sz="3200" dirty="0"/>
              <a:t>The lab’s cafeteria Momo’s @ Quark Café is open weekdays</a:t>
            </a:r>
          </a:p>
          <a:p>
            <a:pPr marL="914400" lvl="1" indent="-457200">
              <a:buFont typeface="Courier New" panose="02070309020205020404" pitchFamily="49" charset="0"/>
              <a:buChar char="o"/>
            </a:pPr>
            <a:r>
              <a:rPr lang="en-US" sz="2400" dirty="0"/>
              <a:t>Breakfast		7:00 a.m. – 10:00 a.m.</a:t>
            </a:r>
          </a:p>
          <a:p>
            <a:pPr marL="914400" lvl="1" indent="-457200">
              <a:buFont typeface="Courier New" panose="02070309020205020404" pitchFamily="49" charset="0"/>
              <a:buChar char="o"/>
            </a:pPr>
            <a:r>
              <a:rPr lang="en-US" sz="2400" dirty="0"/>
              <a:t>Lunch			11:30 a.m. – 1:30 p.m.</a:t>
            </a:r>
          </a:p>
          <a:p>
            <a:pPr marL="914400" lvl="1" indent="-457200">
              <a:buFont typeface="Courier New" panose="02070309020205020404" pitchFamily="49" charset="0"/>
              <a:buChar char="o"/>
            </a:pPr>
            <a:r>
              <a:rPr lang="en-US" sz="2400" i="1" dirty="0"/>
              <a:t>Grab and Go</a:t>
            </a:r>
            <a:r>
              <a:rPr lang="en-US" sz="2400" dirty="0"/>
              <a:t>		7:00 a.m. – 2:00 p.m.</a:t>
            </a:r>
          </a:p>
          <a:p>
            <a:pPr marL="914400" lvl="1" indent="-457200">
              <a:buFont typeface="Courier New" panose="02070309020205020404" pitchFamily="49" charset="0"/>
              <a:buChar char="o"/>
            </a:pPr>
            <a:endParaRPr lang="en-US" sz="1100" dirty="0"/>
          </a:p>
          <a:p>
            <a:pPr marL="457200" indent="-457200">
              <a:buFont typeface="Arial" panose="020B0604020202020204" pitchFamily="34" charset="0"/>
              <a:buChar char="•"/>
            </a:pPr>
            <a:r>
              <a:rPr lang="en-US" sz="3200" dirty="0"/>
              <a:t>Wi-Fi instructions are in your registration package</a:t>
            </a:r>
          </a:p>
          <a:p>
            <a:pPr marL="457200" indent="-457200">
              <a:buFont typeface="Arial" panose="020B0604020202020204" pitchFamily="34" charset="0"/>
              <a:buChar char="•"/>
            </a:pPr>
            <a:endParaRPr lang="en-US" sz="1100" dirty="0"/>
          </a:p>
          <a:p>
            <a:pPr marL="457200" indent="-457200">
              <a:buFont typeface="Arial" panose="020B0604020202020204" pitchFamily="34" charset="0"/>
              <a:buChar char="•"/>
            </a:pPr>
            <a:r>
              <a:rPr lang="en-US" sz="3200" dirty="0"/>
              <a:t>Upload your talk early!!!, meet your convener, </a:t>
            </a:r>
            <a:r>
              <a:rPr lang="en-US" sz="3200" u="sng" dirty="0"/>
              <a:t>15 + 5 please</a:t>
            </a:r>
            <a:r>
              <a:rPr lang="en-US" sz="3200" dirty="0"/>
              <a:t>!</a:t>
            </a:r>
          </a:p>
        </p:txBody>
      </p:sp>
      <p:sp>
        <p:nvSpPr>
          <p:cNvPr id="6" name="Title 1">
            <a:extLst>
              <a:ext uri="{FF2B5EF4-FFF2-40B4-BE49-F238E27FC236}">
                <a16:creationId xmlns:a16="http://schemas.microsoft.com/office/drawing/2014/main" id="{1C0F1B5E-5AB5-B91B-4EEB-FC7DA86C1B1C}"/>
              </a:ext>
            </a:extLst>
          </p:cNvPr>
          <p:cNvSpPr txBox="1">
            <a:spLocks/>
          </p:cNvSpPr>
          <p:nvPr/>
        </p:nvSpPr>
        <p:spPr>
          <a:xfrm>
            <a:off x="128337" y="120317"/>
            <a:ext cx="7944056" cy="760048"/>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3600" dirty="0"/>
              <a:t>Logistics</a:t>
            </a:r>
          </a:p>
        </p:txBody>
      </p:sp>
    </p:spTree>
    <p:extLst>
      <p:ext uri="{BB962C8B-B14F-4D97-AF65-F5344CB8AC3E}">
        <p14:creationId xmlns:p14="http://schemas.microsoft.com/office/powerpoint/2010/main" val="3147398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ridge over water with a sunset&#10;&#10;Description automatically generated">
            <a:extLst>
              <a:ext uri="{FF2B5EF4-FFF2-40B4-BE49-F238E27FC236}">
                <a16:creationId xmlns:a16="http://schemas.microsoft.com/office/drawing/2014/main" id="{183C7F98-B3FF-E6DF-5268-464F12643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C321B5D-0AB2-521B-E4E9-F1CF939AEA50}"/>
              </a:ext>
            </a:extLst>
          </p:cNvPr>
          <p:cNvSpPr/>
          <p:nvPr/>
        </p:nvSpPr>
        <p:spPr>
          <a:xfrm>
            <a:off x="128337" y="144378"/>
            <a:ext cx="11951368" cy="6593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ack background with numbers and letters&#10;&#10;Description automatically generated">
            <a:extLst>
              <a:ext uri="{FF2B5EF4-FFF2-40B4-BE49-F238E27FC236}">
                <a16:creationId xmlns:a16="http://schemas.microsoft.com/office/drawing/2014/main" id="{E698C5A1-683B-D3F5-886F-C32A889FF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27" y="6255033"/>
            <a:ext cx="3049479" cy="442084"/>
          </a:xfrm>
          <a:prstGeom prst="rect">
            <a:avLst/>
          </a:prstGeom>
        </p:spPr>
      </p:pic>
      <p:sp>
        <p:nvSpPr>
          <p:cNvPr id="4" name="Title 1">
            <a:extLst>
              <a:ext uri="{FF2B5EF4-FFF2-40B4-BE49-F238E27FC236}">
                <a16:creationId xmlns:a16="http://schemas.microsoft.com/office/drawing/2014/main" id="{173A29E6-F266-620D-E1C0-3A72EA9A7BC4}"/>
              </a:ext>
            </a:extLst>
          </p:cNvPr>
          <p:cNvSpPr txBox="1">
            <a:spLocks/>
          </p:cNvSpPr>
          <p:nvPr/>
        </p:nvSpPr>
        <p:spPr>
          <a:xfrm>
            <a:off x="112295" y="77071"/>
            <a:ext cx="11257292" cy="760048"/>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3600" dirty="0"/>
              <a:t>Local area</a:t>
            </a:r>
          </a:p>
        </p:txBody>
      </p:sp>
      <p:pic>
        <p:nvPicPr>
          <p:cNvPr id="13" name="Picture 12">
            <a:extLst>
              <a:ext uri="{FF2B5EF4-FFF2-40B4-BE49-F238E27FC236}">
                <a16:creationId xmlns:a16="http://schemas.microsoft.com/office/drawing/2014/main" id="{0B71A79F-31E8-F587-3266-7E062DEB5578}"/>
              </a:ext>
            </a:extLst>
          </p:cNvPr>
          <p:cNvPicPr>
            <a:picLocks noChangeAspect="1"/>
          </p:cNvPicPr>
          <p:nvPr/>
        </p:nvPicPr>
        <p:blipFill>
          <a:blip r:embed="rId5"/>
          <a:stretch>
            <a:fillRect/>
          </a:stretch>
        </p:blipFill>
        <p:spPr>
          <a:xfrm>
            <a:off x="4732639" y="262908"/>
            <a:ext cx="6660292" cy="6281251"/>
          </a:xfrm>
          <a:prstGeom prst="rect">
            <a:avLst/>
          </a:prstGeom>
        </p:spPr>
      </p:pic>
      <p:sp>
        <p:nvSpPr>
          <p:cNvPr id="12" name="Oval Callout 11">
            <a:extLst>
              <a:ext uri="{FF2B5EF4-FFF2-40B4-BE49-F238E27FC236}">
                <a16:creationId xmlns:a16="http://schemas.microsoft.com/office/drawing/2014/main" id="{3F8F4CE7-539E-A46F-DE68-4EEFC62DB54D}"/>
              </a:ext>
            </a:extLst>
          </p:cNvPr>
          <p:cNvSpPr/>
          <p:nvPr/>
        </p:nvSpPr>
        <p:spPr>
          <a:xfrm>
            <a:off x="5547249" y="3041677"/>
            <a:ext cx="833120" cy="742853"/>
          </a:xfrm>
          <a:prstGeom prst="wedgeEllipseCallout">
            <a:avLst>
              <a:gd name="adj1" fmla="val 120423"/>
              <a:gd name="adj2" fmla="val -10172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You are here</a:t>
            </a:r>
          </a:p>
        </p:txBody>
      </p:sp>
      <p:sp>
        <p:nvSpPr>
          <p:cNvPr id="11" name="5-Point Star 10">
            <a:extLst>
              <a:ext uri="{FF2B5EF4-FFF2-40B4-BE49-F238E27FC236}">
                <a16:creationId xmlns:a16="http://schemas.microsoft.com/office/drawing/2014/main" id="{B69CA7C0-827D-891F-F587-F81E8E690172}"/>
              </a:ext>
            </a:extLst>
          </p:cNvPr>
          <p:cNvSpPr/>
          <p:nvPr/>
        </p:nvSpPr>
        <p:spPr>
          <a:xfrm>
            <a:off x="6928832" y="2500893"/>
            <a:ext cx="264160" cy="24384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Callout 13">
            <a:extLst>
              <a:ext uri="{FF2B5EF4-FFF2-40B4-BE49-F238E27FC236}">
                <a16:creationId xmlns:a16="http://schemas.microsoft.com/office/drawing/2014/main" id="{13E3B6D1-8B0E-4B84-F841-A92BBF5A6472}"/>
              </a:ext>
            </a:extLst>
          </p:cNvPr>
          <p:cNvSpPr/>
          <p:nvPr/>
        </p:nvSpPr>
        <p:spPr>
          <a:xfrm>
            <a:off x="8031892" y="939664"/>
            <a:ext cx="864974" cy="624237"/>
          </a:xfrm>
          <a:prstGeom prst="wedgeEllipseCallout">
            <a:avLst>
              <a:gd name="adj1" fmla="val -216261"/>
              <a:gd name="adj2" fmla="val 107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Tech</a:t>
            </a:r>
          </a:p>
          <a:p>
            <a:pPr algn="ctr"/>
            <a:r>
              <a:rPr lang="en-US" sz="1200" dirty="0">
                <a:solidFill>
                  <a:schemeClr val="tx1"/>
                </a:solidFill>
              </a:rPr>
              <a:t>Center</a:t>
            </a:r>
          </a:p>
        </p:txBody>
      </p:sp>
      <p:sp>
        <p:nvSpPr>
          <p:cNvPr id="15" name="Oval Callout 14">
            <a:extLst>
              <a:ext uri="{FF2B5EF4-FFF2-40B4-BE49-F238E27FC236}">
                <a16:creationId xmlns:a16="http://schemas.microsoft.com/office/drawing/2014/main" id="{9CCA7173-2B1E-33A2-EBDE-6CA6B3E28622}"/>
              </a:ext>
            </a:extLst>
          </p:cNvPr>
          <p:cNvSpPr/>
          <p:nvPr/>
        </p:nvSpPr>
        <p:spPr>
          <a:xfrm>
            <a:off x="9595496" y="3109034"/>
            <a:ext cx="969532" cy="588997"/>
          </a:xfrm>
          <a:prstGeom prst="wedgeEllipseCallout">
            <a:avLst>
              <a:gd name="adj1" fmla="val -42728"/>
              <a:gd name="adj2" fmla="val 19618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City</a:t>
            </a:r>
          </a:p>
          <a:p>
            <a:pPr algn="ctr"/>
            <a:r>
              <a:rPr lang="en-US" sz="1200" dirty="0">
                <a:solidFill>
                  <a:schemeClr val="tx1"/>
                </a:solidFill>
              </a:rPr>
              <a:t>Center</a:t>
            </a:r>
          </a:p>
        </p:txBody>
      </p:sp>
      <p:sp>
        <p:nvSpPr>
          <p:cNvPr id="16" name="Oval Callout 15">
            <a:extLst>
              <a:ext uri="{FF2B5EF4-FFF2-40B4-BE49-F238E27FC236}">
                <a16:creationId xmlns:a16="http://schemas.microsoft.com/office/drawing/2014/main" id="{1E16A599-0220-A07B-2819-A1EC6EDD7BF3}"/>
              </a:ext>
            </a:extLst>
          </p:cNvPr>
          <p:cNvSpPr/>
          <p:nvPr/>
        </p:nvSpPr>
        <p:spPr>
          <a:xfrm>
            <a:off x="4979774" y="4749668"/>
            <a:ext cx="1052241" cy="588997"/>
          </a:xfrm>
          <a:prstGeom prst="wedgeEllipseCallout">
            <a:avLst>
              <a:gd name="adj1" fmla="val 163742"/>
              <a:gd name="adj2" fmla="val 95483"/>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Port</a:t>
            </a:r>
          </a:p>
          <a:p>
            <a:pPr algn="ctr"/>
            <a:r>
              <a:rPr lang="en-US" sz="1200" dirty="0">
                <a:solidFill>
                  <a:schemeClr val="tx1"/>
                </a:solidFill>
              </a:rPr>
              <a:t>Warwick</a:t>
            </a:r>
          </a:p>
        </p:txBody>
      </p:sp>
      <p:sp>
        <p:nvSpPr>
          <p:cNvPr id="17" name="Oval Callout 16">
            <a:extLst>
              <a:ext uri="{FF2B5EF4-FFF2-40B4-BE49-F238E27FC236}">
                <a16:creationId xmlns:a16="http://schemas.microsoft.com/office/drawing/2014/main" id="{4FD7F3C5-7D54-451E-2C33-FC26FD0C0343}"/>
              </a:ext>
            </a:extLst>
          </p:cNvPr>
          <p:cNvSpPr/>
          <p:nvPr/>
        </p:nvSpPr>
        <p:spPr>
          <a:xfrm>
            <a:off x="10882852" y="4568435"/>
            <a:ext cx="1052241" cy="588997"/>
          </a:xfrm>
          <a:prstGeom prst="wedgeEllipseCallout">
            <a:avLst>
              <a:gd name="adj1" fmla="val -154501"/>
              <a:gd name="adj2" fmla="val 5562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Marriott Hotel</a:t>
            </a:r>
          </a:p>
        </p:txBody>
      </p:sp>
      <p:sp>
        <p:nvSpPr>
          <p:cNvPr id="18" name="TextBox 17">
            <a:extLst>
              <a:ext uri="{FF2B5EF4-FFF2-40B4-BE49-F238E27FC236}">
                <a16:creationId xmlns:a16="http://schemas.microsoft.com/office/drawing/2014/main" id="{535BB8C3-4FA3-453F-DECD-B6125116F1EC}"/>
              </a:ext>
            </a:extLst>
          </p:cNvPr>
          <p:cNvSpPr txBox="1"/>
          <p:nvPr/>
        </p:nvSpPr>
        <p:spPr>
          <a:xfrm>
            <a:off x="1407977" y="4769396"/>
            <a:ext cx="3084463" cy="1200329"/>
          </a:xfrm>
          <a:prstGeom prst="rect">
            <a:avLst/>
          </a:prstGeom>
          <a:noFill/>
        </p:spPr>
        <p:txBody>
          <a:bodyPr wrap="square">
            <a:spAutoFit/>
          </a:bodyPr>
          <a:lstStyle/>
          <a:p>
            <a:r>
              <a:rPr lang="en-US" sz="2400" dirty="0"/>
              <a:t>Marriott to JLab</a:t>
            </a:r>
          </a:p>
          <a:p>
            <a:pPr marL="742950" lvl="1" indent="-285750">
              <a:buFont typeface="Arial" panose="020B0604020202020204" pitchFamily="34" charset="0"/>
              <a:buChar char="•"/>
            </a:pPr>
            <a:r>
              <a:rPr lang="en-US" sz="2400" dirty="0"/>
              <a:t>Walking	35 min</a:t>
            </a:r>
          </a:p>
          <a:p>
            <a:pPr marL="742950" lvl="1" indent="-285750">
              <a:buFont typeface="Arial" panose="020B0604020202020204" pitchFamily="34" charset="0"/>
              <a:buChar char="•"/>
            </a:pPr>
            <a:r>
              <a:rPr lang="en-US" sz="2400" dirty="0"/>
              <a:t>Driving	  4 min</a:t>
            </a:r>
          </a:p>
        </p:txBody>
      </p:sp>
      <p:pic>
        <p:nvPicPr>
          <p:cNvPr id="19" name="Picture 18">
            <a:extLst>
              <a:ext uri="{FF2B5EF4-FFF2-40B4-BE49-F238E27FC236}">
                <a16:creationId xmlns:a16="http://schemas.microsoft.com/office/drawing/2014/main" id="{482CD1AA-8A4D-D353-B456-99D1DCD6B4EE}"/>
              </a:ext>
            </a:extLst>
          </p:cNvPr>
          <p:cNvPicPr>
            <a:picLocks noChangeAspect="1"/>
          </p:cNvPicPr>
          <p:nvPr/>
        </p:nvPicPr>
        <p:blipFill>
          <a:blip r:embed="rId6"/>
          <a:stretch>
            <a:fillRect/>
          </a:stretch>
        </p:blipFill>
        <p:spPr>
          <a:xfrm>
            <a:off x="442141" y="1078938"/>
            <a:ext cx="3810958" cy="3259883"/>
          </a:xfrm>
          <a:prstGeom prst="rect">
            <a:avLst/>
          </a:prstGeom>
        </p:spPr>
      </p:pic>
      <p:sp>
        <p:nvSpPr>
          <p:cNvPr id="20" name="5-Point Star 19">
            <a:extLst>
              <a:ext uri="{FF2B5EF4-FFF2-40B4-BE49-F238E27FC236}">
                <a16:creationId xmlns:a16="http://schemas.microsoft.com/office/drawing/2014/main" id="{2C9D27DD-7278-129E-FCE4-89B4A24A76E7}"/>
              </a:ext>
            </a:extLst>
          </p:cNvPr>
          <p:cNvSpPr/>
          <p:nvPr/>
        </p:nvSpPr>
        <p:spPr>
          <a:xfrm>
            <a:off x="2228320" y="2518555"/>
            <a:ext cx="264160" cy="24384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5D64C8C-F834-75BB-8146-B878E13E0B44}"/>
              </a:ext>
            </a:extLst>
          </p:cNvPr>
          <p:cNvSpPr txBox="1"/>
          <p:nvPr/>
        </p:nvSpPr>
        <p:spPr>
          <a:xfrm>
            <a:off x="3492372" y="3405204"/>
            <a:ext cx="713603" cy="461665"/>
          </a:xfrm>
          <a:prstGeom prst="rect">
            <a:avLst/>
          </a:prstGeom>
          <a:noFill/>
        </p:spPr>
        <p:txBody>
          <a:bodyPr wrap="square">
            <a:spAutoFit/>
          </a:bodyPr>
          <a:lstStyle/>
          <a:p>
            <a:r>
              <a:rPr lang="en-US" sz="1200" dirty="0">
                <a:solidFill>
                  <a:srgbClr val="FFFF00"/>
                </a:solidFill>
              </a:rPr>
              <a:t>Virginia Beach</a:t>
            </a:r>
          </a:p>
        </p:txBody>
      </p:sp>
      <p:sp>
        <p:nvSpPr>
          <p:cNvPr id="23" name="TextBox 22">
            <a:extLst>
              <a:ext uri="{FF2B5EF4-FFF2-40B4-BE49-F238E27FC236}">
                <a16:creationId xmlns:a16="http://schemas.microsoft.com/office/drawing/2014/main" id="{70F82027-1996-4FD0-3EF1-5BD1260A974B}"/>
              </a:ext>
            </a:extLst>
          </p:cNvPr>
          <p:cNvSpPr txBox="1"/>
          <p:nvPr/>
        </p:nvSpPr>
        <p:spPr>
          <a:xfrm>
            <a:off x="2593408" y="3349834"/>
            <a:ext cx="713603" cy="276999"/>
          </a:xfrm>
          <a:prstGeom prst="rect">
            <a:avLst/>
          </a:prstGeom>
          <a:noFill/>
        </p:spPr>
        <p:txBody>
          <a:bodyPr wrap="square">
            <a:spAutoFit/>
          </a:bodyPr>
          <a:lstStyle/>
          <a:p>
            <a:r>
              <a:rPr lang="en-US" sz="1200" dirty="0">
                <a:solidFill>
                  <a:srgbClr val="FFFF00"/>
                </a:solidFill>
              </a:rPr>
              <a:t>Norfolk</a:t>
            </a:r>
          </a:p>
        </p:txBody>
      </p:sp>
      <p:sp>
        <p:nvSpPr>
          <p:cNvPr id="24" name="TextBox 23">
            <a:extLst>
              <a:ext uri="{FF2B5EF4-FFF2-40B4-BE49-F238E27FC236}">
                <a16:creationId xmlns:a16="http://schemas.microsoft.com/office/drawing/2014/main" id="{E9C87FB6-F698-D335-8D52-D8D77C002FBC}"/>
              </a:ext>
            </a:extLst>
          </p:cNvPr>
          <p:cNvSpPr txBox="1"/>
          <p:nvPr/>
        </p:nvSpPr>
        <p:spPr>
          <a:xfrm>
            <a:off x="3555538" y="1948285"/>
            <a:ext cx="713603" cy="461665"/>
          </a:xfrm>
          <a:prstGeom prst="rect">
            <a:avLst/>
          </a:prstGeom>
          <a:noFill/>
        </p:spPr>
        <p:txBody>
          <a:bodyPr wrap="square">
            <a:spAutoFit/>
          </a:bodyPr>
          <a:lstStyle/>
          <a:p>
            <a:r>
              <a:rPr lang="en-US" sz="1200" dirty="0">
                <a:solidFill>
                  <a:srgbClr val="FFFF00"/>
                </a:solidFill>
              </a:rPr>
              <a:t>Eastern Shore</a:t>
            </a:r>
          </a:p>
        </p:txBody>
      </p:sp>
      <p:sp>
        <p:nvSpPr>
          <p:cNvPr id="25" name="TextBox 24">
            <a:extLst>
              <a:ext uri="{FF2B5EF4-FFF2-40B4-BE49-F238E27FC236}">
                <a16:creationId xmlns:a16="http://schemas.microsoft.com/office/drawing/2014/main" id="{6DF33D04-4DA7-A832-2293-736DD4973F91}"/>
              </a:ext>
            </a:extLst>
          </p:cNvPr>
          <p:cNvSpPr txBox="1"/>
          <p:nvPr/>
        </p:nvSpPr>
        <p:spPr>
          <a:xfrm>
            <a:off x="395647" y="1614731"/>
            <a:ext cx="844218" cy="276999"/>
          </a:xfrm>
          <a:prstGeom prst="rect">
            <a:avLst/>
          </a:prstGeom>
          <a:noFill/>
        </p:spPr>
        <p:txBody>
          <a:bodyPr wrap="square">
            <a:spAutoFit/>
          </a:bodyPr>
          <a:lstStyle/>
          <a:p>
            <a:r>
              <a:rPr lang="en-US" sz="1200" dirty="0">
                <a:solidFill>
                  <a:srgbClr val="FFFF00"/>
                </a:solidFill>
              </a:rPr>
              <a:t>Richmond</a:t>
            </a:r>
          </a:p>
        </p:txBody>
      </p:sp>
      <p:sp>
        <p:nvSpPr>
          <p:cNvPr id="26" name="TextBox 25">
            <a:extLst>
              <a:ext uri="{FF2B5EF4-FFF2-40B4-BE49-F238E27FC236}">
                <a16:creationId xmlns:a16="http://schemas.microsoft.com/office/drawing/2014/main" id="{98669723-0CAA-8FBC-1F4F-986EA8B45828}"/>
              </a:ext>
            </a:extLst>
          </p:cNvPr>
          <p:cNvSpPr txBox="1"/>
          <p:nvPr/>
        </p:nvSpPr>
        <p:spPr>
          <a:xfrm>
            <a:off x="1422951" y="1889071"/>
            <a:ext cx="1006846" cy="461665"/>
          </a:xfrm>
          <a:prstGeom prst="rect">
            <a:avLst/>
          </a:prstGeom>
          <a:noFill/>
        </p:spPr>
        <p:txBody>
          <a:bodyPr wrap="square">
            <a:spAutoFit/>
          </a:bodyPr>
          <a:lstStyle/>
          <a:p>
            <a:r>
              <a:rPr lang="en-US" sz="1200" dirty="0">
                <a:solidFill>
                  <a:srgbClr val="FFFF00"/>
                </a:solidFill>
              </a:rPr>
              <a:t>Colonial Williamsburg</a:t>
            </a:r>
          </a:p>
        </p:txBody>
      </p:sp>
      <p:sp>
        <p:nvSpPr>
          <p:cNvPr id="27" name="TextBox 26">
            <a:extLst>
              <a:ext uri="{FF2B5EF4-FFF2-40B4-BE49-F238E27FC236}">
                <a16:creationId xmlns:a16="http://schemas.microsoft.com/office/drawing/2014/main" id="{0D3453AC-D6C1-3626-D8C1-47D2A099AA0C}"/>
              </a:ext>
            </a:extLst>
          </p:cNvPr>
          <p:cNvSpPr txBox="1"/>
          <p:nvPr/>
        </p:nvSpPr>
        <p:spPr>
          <a:xfrm>
            <a:off x="1900173" y="2584908"/>
            <a:ext cx="844218" cy="276999"/>
          </a:xfrm>
          <a:prstGeom prst="rect">
            <a:avLst/>
          </a:prstGeom>
          <a:noFill/>
        </p:spPr>
        <p:txBody>
          <a:bodyPr wrap="square">
            <a:spAutoFit/>
          </a:bodyPr>
          <a:lstStyle/>
          <a:p>
            <a:r>
              <a:rPr lang="en-US" sz="1200" dirty="0">
                <a:solidFill>
                  <a:srgbClr val="FFFF00"/>
                </a:solidFill>
              </a:rPr>
              <a:t>JLab</a:t>
            </a:r>
          </a:p>
        </p:txBody>
      </p:sp>
    </p:spTree>
    <p:extLst>
      <p:ext uri="{BB962C8B-B14F-4D97-AF65-F5344CB8AC3E}">
        <p14:creationId xmlns:p14="http://schemas.microsoft.com/office/powerpoint/2010/main" val="2017371537"/>
      </p:ext>
    </p:extLst>
  </p:cSld>
  <p:clrMapOvr>
    <a:masterClrMapping/>
  </p:clrMapOvr>
</p:sld>
</file>

<file path=ppt/theme/theme1.xml><?xml version="1.0" encoding="utf-8"?>
<a:theme xmlns:a="http://schemas.openxmlformats.org/drawingml/2006/main" name="Theme1">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B5FDA33-0725-481D-A9BF-32E6FB1CA958}" vid="{825910BA-ECA8-437E-BE28-9A14A03687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 Widescreen Template</Template>
  <TotalTime>386</TotalTime>
  <Words>1005</Words>
  <Application>Microsoft Macintosh PowerPoint</Application>
  <PresentationFormat>Widescreen</PresentationFormat>
  <Paragraphs>171</Paragraphs>
  <Slides>15</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.PingFangSC-Regular</vt:lpstr>
      <vt:lpstr>PingFangSC-Regular</vt:lpstr>
      <vt:lpstr>Arial</vt:lpstr>
      <vt:lpstr>Avenir Next LT Pro</vt:lpstr>
      <vt:lpstr>Avenir Next LT Pro Demi</vt:lpstr>
      <vt:lpstr>Calibri</vt:lpstr>
      <vt:lpstr>Courier New</vt:lpstr>
      <vt:lpstr>Helvetica</vt:lpstr>
      <vt:lpstr>Proxima Nova Rg</vt:lpstr>
      <vt:lpstr>Wingdings</vt: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Talk</dc:title>
  <dc:creator>Erin Clifton</dc:creator>
  <cp:lastModifiedBy>Christopher Keith</cp:lastModifiedBy>
  <cp:revision>128</cp:revision>
  <cp:lastPrinted>2019-01-17T14:16:39Z</cp:lastPrinted>
  <dcterms:created xsi:type="dcterms:W3CDTF">2018-09-06T13:32:58Z</dcterms:created>
  <dcterms:modified xsi:type="dcterms:W3CDTF">2024-09-23T12:22:15Z</dcterms:modified>
</cp:coreProperties>
</file>