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18"/>
  </p:notesMasterIdLst>
  <p:handoutMasterIdLst>
    <p:handoutMasterId r:id="rId19"/>
  </p:handoutMasterIdLst>
  <p:sldIdLst>
    <p:sldId id="5408" r:id="rId6"/>
    <p:sldId id="5870" r:id="rId7"/>
    <p:sldId id="5924" r:id="rId8"/>
    <p:sldId id="5694" r:id="rId9"/>
    <p:sldId id="5693" r:id="rId10"/>
    <p:sldId id="5869" r:id="rId11"/>
    <p:sldId id="5860" r:id="rId12"/>
    <p:sldId id="5872" r:id="rId13"/>
    <p:sldId id="2814" r:id="rId14"/>
    <p:sldId id="5862" r:id="rId15"/>
    <p:sldId id="5922" r:id="rId16"/>
    <p:sldId id="5846" r:id="rId1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7"/>
    <p:restoredTop sz="88171"/>
  </p:normalViewPr>
  <p:slideViewPr>
    <p:cSldViewPr>
      <p:cViewPr varScale="1">
        <p:scale>
          <a:sx n="110" d="100"/>
          <a:sy n="110" d="100"/>
        </p:scale>
        <p:origin x="19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E8E25-DEC6-AB49-8748-6762000EC88B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A6E59BC9-975C-5443-90B9-167B17B93D5F}">
      <dgm:prSet phldrT="[Text]"/>
      <dgm:spPr/>
      <dgm:t>
        <a:bodyPr/>
        <a:lstStyle/>
        <a:p>
          <a:r>
            <a:rPr lang="en-US" dirty="0"/>
            <a:t>Establish HPDF as the premier Data Science facility for SC and DOE</a:t>
          </a:r>
        </a:p>
      </dgm:t>
    </dgm:pt>
    <dgm:pt modelId="{850E4011-B92A-2846-A3E8-B72766FFD477}" type="parTrans" cxnId="{84D5F4C4-0EA7-1C40-B72A-5147BC23434D}">
      <dgm:prSet/>
      <dgm:spPr/>
      <dgm:t>
        <a:bodyPr/>
        <a:lstStyle/>
        <a:p>
          <a:endParaRPr lang="en-US"/>
        </a:p>
      </dgm:t>
    </dgm:pt>
    <dgm:pt modelId="{F50766D6-1600-4547-A0B5-3CCC42D8F923}" type="sibTrans" cxnId="{84D5F4C4-0EA7-1C40-B72A-5147BC23434D}">
      <dgm:prSet/>
      <dgm:spPr/>
      <dgm:t>
        <a:bodyPr/>
        <a:lstStyle/>
        <a:p>
          <a:endParaRPr lang="en-US"/>
        </a:p>
      </dgm:t>
    </dgm:pt>
    <dgm:pt modelId="{908650BD-2EB1-3D4E-B7C3-018F67CBEF17}">
      <dgm:prSet phldrT="[Text]"/>
      <dgm:spPr/>
      <dgm:t>
        <a:bodyPr/>
        <a:lstStyle/>
        <a:p>
          <a:r>
            <a:rPr lang="en-US" dirty="0"/>
            <a:t>Generate foundational research and prototype computing systems to inform pathways for the integrated ecosystem. </a:t>
          </a:r>
        </a:p>
      </dgm:t>
    </dgm:pt>
    <dgm:pt modelId="{B0EFFDC0-560F-5C40-B50D-F7A89058F0C3}" type="parTrans" cxnId="{3FD5FE2A-E746-984B-B1B2-D86EFBC47886}">
      <dgm:prSet/>
      <dgm:spPr/>
      <dgm:t>
        <a:bodyPr/>
        <a:lstStyle/>
        <a:p>
          <a:endParaRPr lang="en-US"/>
        </a:p>
      </dgm:t>
    </dgm:pt>
    <dgm:pt modelId="{FF6DEC9B-F172-D54F-8EA2-C5C56F073C62}" type="sibTrans" cxnId="{3FD5FE2A-E746-984B-B1B2-D86EFBC47886}">
      <dgm:prSet/>
      <dgm:spPr/>
      <dgm:t>
        <a:bodyPr/>
        <a:lstStyle/>
        <a:p>
          <a:endParaRPr lang="en-US"/>
        </a:p>
      </dgm:t>
    </dgm:pt>
    <dgm:pt modelId="{7DE2E6BE-C65C-DC45-A541-05C12F50DF95}">
      <dgm:prSet phldrT="[Text]"/>
      <dgm:spPr/>
      <dgm:t>
        <a:bodyPr/>
        <a:lstStyle/>
        <a:p>
          <a:r>
            <a:rPr lang="en-US" dirty="0"/>
            <a:t>Drive and enable AI/ML applications across the sciences. Grow in traditional computer science and applied math. Integrate facilities, workflows, algorithms, software and application tools. </a:t>
          </a:r>
        </a:p>
      </dgm:t>
    </dgm:pt>
    <dgm:pt modelId="{1D2C19D8-6BD0-8740-8965-242A312B0F7C}" type="parTrans" cxnId="{82009DDC-091E-1D49-B595-C7427B3D99BC}">
      <dgm:prSet/>
      <dgm:spPr/>
      <dgm:t>
        <a:bodyPr/>
        <a:lstStyle/>
        <a:p>
          <a:endParaRPr lang="en-US"/>
        </a:p>
      </dgm:t>
    </dgm:pt>
    <dgm:pt modelId="{C8CA8D33-C1EF-8744-8A01-8BE947557F02}" type="sibTrans" cxnId="{82009DDC-091E-1D49-B595-C7427B3D99BC}">
      <dgm:prSet/>
      <dgm:spPr/>
      <dgm:t>
        <a:bodyPr/>
        <a:lstStyle/>
        <a:p>
          <a:endParaRPr lang="en-US"/>
        </a:p>
      </dgm:t>
    </dgm:pt>
    <dgm:pt modelId="{1BE94AEC-8E44-D648-B759-0362EF53EAB8}">
      <dgm:prSet phldrT="[Text]"/>
      <dgm:spPr/>
      <dgm:t>
        <a:bodyPr/>
        <a:lstStyle/>
        <a:p>
          <a:r>
            <a:rPr lang="en-US" dirty="0"/>
            <a:t>Position HPDF as an integral component of a single, larger computational ecosystem that bolsters national S&amp;T capabilities</a:t>
          </a:r>
        </a:p>
      </dgm:t>
    </dgm:pt>
    <dgm:pt modelId="{BF456263-0392-FD4F-99A6-52EF4B9811FB}" type="parTrans" cxnId="{917E3CC1-64E0-A047-9950-67803542CDE3}">
      <dgm:prSet/>
      <dgm:spPr/>
      <dgm:t>
        <a:bodyPr/>
        <a:lstStyle/>
        <a:p>
          <a:endParaRPr lang="en-US"/>
        </a:p>
      </dgm:t>
    </dgm:pt>
    <dgm:pt modelId="{B34E9E76-EE4D-B543-9846-4591622115C4}" type="sibTrans" cxnId="{917E3CC1-64E0-A047-9950-67803542CDE3}">
      <dgm:prSet/>
      <dgm:spPr/>
      <dgm:t>
        <a:bodyPr/>
        <a:lstStyle/>
        <a:p>
          <a:endParaRPr lang="en-US"/>
        </a:p>
      </dgm:t>
    </dgm:pt>
    <dgm:pt modelId="{7F7FB73D-FD2A-6F42-9935-71AD0CDC49C8}" type="pres">
      <dgm:prSet presAssocID="{517E8E25-DEC6-AB49-8748-6762000EC88B}" presName="arrowDiagram" presStyleCnt="0">
        <dgm:presLayoutVars>
          <dgm:chMax val="5"/>
          <dgm:dir/>
          <dgm:resizeHandles val="exact"/>
        </dgm:presLayoutVars>
      </dgm:prSet>
      <dgm:spPr/>
    </dgm:pt>
    <dgm:pt modelId="{E753CE6E-0EAE-FC4C-BC33-F4A8C325E63F}" type="pres">
      <dgm:prSet presAssocID="{517E8E25-DEC6-AB49-8748-6762000EC88B}" presName="arrow" presStyleLbl="bgShp" presStyleIdx="0" presStyleCnt="1"/>
      <dgm:spPr/>
    </dgm:pt>
    <dgm:pt modelId="{EE06938E-BF8C-3942-8FEC-7C2FA448D74E}" type="pres">
      <dgm:prSet presAssocID="{517E8E25-DEC6-AB49-8748-6762000EC88B}" presName="arrowDiagram4" presStyleCnt="0"/>
      <dgm:spPr/>
    </dgm:pt>
    <dgm:pt modelId="{B55C35DF-3481-0C4D-8804-444B89914528}" type="pres">
      <dgm:prSet presAssocID="{A6E59BC9-975C-5443-90B9-167B17B93D5F}" presName="bullet4a" presStyleLbl="node1" presStyleIdx="0" presStyleCnt="4"/>
      <dgm:spPr/>
    </dgm:pt>
    <dgm:pt modelId="{0F6B8F41-402F-2D4C-B4BF-C1658E1CD695}" type="pres">
      <dgm:prSet presAssocID="{A6E59BC9-975C-5443-90B9-167B17B93D5F}" presName="textBox4a" presStyleLbl="revTx" presStyleIdx="0" presStyleCnt="4">
        <dgm:presLayoutVars>
          <dgm:bulletEnabled val="1"/>
        </dgm:presLayoutVars>
      </dgm:prSet>
      <dgm:spPr/>
    </dgm:pt>
    <dgm:pt modelId="{9E3E0CD3-4481-C74B-B292-FFF3DE13B325}" type="pres">
      <dgm:prSet presAssocID="{1BE94AEC-8E44-D648-B759-0362EF53EAB8}" presName="bullet4b" presStyleLbl="node1" presStyleIdx="1" presStyleCnt="4"/>
      <dgm:spPr/>
    </dgm:pt>
    <dgm:pt modelId="{173177B3-3D9F-1E42-815E-456ACDCA6889}" type="pres">
      <dgm:prSet presAssocID="{1BE94AEC-8E44-D648-B759-0362EF53EAB8}" presName="textBox4b" presStyleLbl="revTx" presStyleIdx="1" presStyleCnt="4">
        <dgm:presLayoutVars>
          <dgm:bulletEnabled val="1"/>
        </dgm:presLayoutVars>
      </dgm:prSet>
      <dgm:spPr/>
    </dgm:pt>
    <dgm:pt modelId="{BE36E293-8605-DE49-8544-006073861AA8}" type="pres">
      <dgm:prSet presAssocID="{908650BD-2EB1-3D4E-B7C3-018F67CBEF17}" presName="bullet4c" presStyleLbl="node1" presStyleIdx="2" presStyleCnt="4"/>
      <dgm:spPr/>
    </dgm:pt>
    <dgm:pt modelId="{A6346E1E-2434-FB4B-A922-18F4EE1FCE8B}" type="pres">
      <dgm:prSet presAssocID="{908650BD-2EB1-3D4E-B7C3-018F67CBEF17}" presName="textBox4c" presStyleLbl="revTx" presStyleIdx="2" presStyleCnt="4">
        <dgm:presLayoutVars>
          <dgm:bulletEnabled val="1"/>
        </dgm:presLayoutVars>
      </dgm:prSet>
      <dgm:spPr/>
    </dgm:pt>
    <dgm:pt modelId="{CA991738-11BB-F840-81C4-1FD4BFADDA8B}" type="pres">
      <dgm:prSet presAssocID="{7DE2E6BE-C65C-DC45-A541-05C12F50DF95}" presName="bullet4d" presStyleLbl="node1" presStyleIdx="3" presStyleCnt="4"/>
      <dgm:spPr/>
    </dgm:pt>
    <dgm:pt modelId="{A6E7C8D1-2B2C-D640-8986-11FFD15BE1C7}" type="pres">
      <dgm:prSet presAssocID="{7DE2E6BE-C65C-DC45-A541-05C12F50DF95}" presName="textBox4d" presStyleLbl="revTx" presStyleIdx="3" presStyleCnt="4" custLinFactNeighborX="-260">
        <dgm:presLayoutVars>
          <dgm:bulletEnabled val="1"/>
        </dgm:presLayoutVars>
      </dgm:prSet>
      <dgm:spPr/>
    </dgm:pt>
  </dgm:ptLst>
  <dgm:cxnLst>
    <dgm:cxn modelId="{3FD5FE2A-E746-984B-B1B2-D86EFBC47886}" srcId="{517E8E25-DEC6-AB49-8748-6762000EC88B}" destId="{908650BD-2EB1-3D4E-B7C3-018F67CBEF17}" srcOrd="2" destOrd="0" parTransId="{B0EFFDC0-560F-5C40-B50D-F7A89058F0C3}" sibTransId="{FF6DEC9B-F172-D54F-8EA2-C5C56F073C62}"/>
    <dgm:cxn modelId="{8128D73B-252D-664F-B1F7-9AF8BB9D6235}" type="presOf" srcId="{7DE2E6BE-C65C-DC45-A541-05C12F50DF95}" destId="{A6E7C8D1-2B2C-D640-8986-11FFD15BE1C7}" srcOrd="0" destOrd="0" presId="urn:microsoft.com/office/officeart/2005/8/layout/arrow2"/>
    <dgm:cxn modelId="{6857A24B-1242-6145-A208-68A0DE8D445A}" type="presOf" srcId="{A6E59BC9-975C-5443-90B9-167B17B93D5F}" destId="{0F6B8F41-402F-2D4C-B4BF-C1658E1CD695}" srcOrd="0" destOrd="0" presId="urn:microsoft.com/office/officeart/2005/8/layout/arrow2"/>
    <dgm:cxn modelId="{5E82BD6B-0CC5-4046-ADBB-0EA51B30F1A5}" type="presOf" srcId="{517E8E25-DEC6-AB49-8748-6762000EC88B}" destId="{7F7FB73D-FD2A-6F42-9935-71AD0CDC49C8}" srcOrd="0" destOrd="0" presId="urn:microsoft.com/office/officeart/2005/8/layout/arrow2"/>
    <dgm:cxn modelId="{5E30DBBA-94D8-E44A-8B92-EAEEC4835EAD}" type="presOf" srcId="{908650BD-2EB1-3D4E-B7C3-018F67CBEF17}" destId="{A6346E1E-2434-FB4B-A922-18F4EE1FCE8B}" srcOrd="0" destOrd="0" presId="urn:microsoft.com/office/officeart/2005/8/layout/arrow2"/>
    <dgm:cxn modelId="{917E3CC1-64E0-A047-9950-67803542CDE3}" srcId="{517E8E25-DEC6-AB49-8748-6762000EC88B}" destId="{1BE94AEC-8E44-D648-B759-0362EF53EAB8}" srcOrd="1" destOrd="0" parTransId="{BF456263-0392-FD4F-99A6-52EF4B9811FB}" sibTransId="{B34E9E76-EE4D-B543-9846-4591622115C4}"/>
    <dgm:cxn modelId="{84D5F4C4-0EA7-1C40-B72A-5147BC23434D}" srcId="{517E8E25-DEC6-AB49-8748-6762000EC88B}" destId="{A6E59BC9-975C-5443-90B9-167B17B93D5F}" srcOrd="0" destOrd="0" parTransId="{850E4011-B92A-2846-A3E8-B72766FFD477}" sibTransId="{F50766D6-1600-4547-A0B5-3CCC42D8F923}"/>
    <dgm:cxn modelId="{7876DBD3-E2EC-554E-96C6-788C339EC08C}" type="presOf" srcId="{1BE94AEC-8E44-D648-B759-0362EF53EAB8}" destId="{173177B3-3D9F-1E42-815E-456ACDCA6889}" srcOrd="0" destOrd="0" presId="urn:microsoft.com/office/officeart/2005/8/layout/arrow2"/>
    <dgm:cxn modelId="{82009DDC-091E-1D49-B595-C7427B3D99BC}" srcId="{517E8E25-DEC6-AB49-8748-6762000EC88B}" destId="{7DE2E6BE-C65C-DC45-A541-05C12F50DF95}" srcOrd="3" destOrd="0" parTransId="{1D2C19D8-6BD0-8740-8965-242A312B0F7C}" sibTransId="{C8CA8D33-C1EF-8744-8A01-8BE947557F02}"/>
    <dgm:cxn modelId="{B6D4C31E-1BB8-BF4A-916A-714BA875D840}" type="presParOf" srcId="{7F7FB73D-FD2A-6F42-9935-71AD0CDC49C8}" destId="{E753CE6E-0EAE-FC4C-BC33-F4A8C325E63F}" srcOrd="0" destOrd="0" presId="urn:microsoft.com/office/officeart/2005/8/layout/arrow2"/>
    <dgm:cxn modelId="{8008D33B-42E1-2444-9714-CF3080F26B34}" type="presParOf" srcId="{7F7FB73D-FD2A-6F42-9935-71AD0CDC49C8}" destId="{EE06938E-BF8C-3942-8FEC-7C2FA448D74E}" srcOrd="1" destOrd="0" presId="urn:microsoft.com/office/officeart/2005/8/layout/arrow2"/>
    <dgm:cxn modelId="{C76686F2-086F-D34D-96E2-DB195BED0D66}" type="presParOf" srcId="{EE06938E-BF8C-3942-8FEC-7C2FA448D74E}" destId="{B55C35DF-3481-0C4D-8804-444B89914528}" srcOrd="0" destOrd="0" presId="urn:microsoft.com/office/officeart/2005/8/layout/arrow2"/>
    <dgm:cxn modelId="{AA1ADBCE-865C-AE4D-8702-1D5DDA60B172}" type="presParOf" srcId="{EE06938E-BF8C-3942-8FEC-7C2FA448D74E}" destId="{0F6B8F41-402F-2D4C-B4BF-C1658E1CD695}" srcOrd="1" destOrd="0" presId="urn:microsoft.com/office/officeart/2005/8/layout/arrow2"/>
    <dgm:cxn modelId="{BC460A33-86D9-9448-B7ED-53A268227D94}" type="presParOf" srcId="{EE06938E-BF8C-3942-8FEC-7C2FA448D74E}" destId="{9E3E0CD3-4481-C74B-B292-FFF3DE13B325}" srcOrd="2" destOrd="0" presId="urn:microsoft.com/office/officeart/2005/8/layout/arrow2"/>
    <dgm:cxn modelId="{4431B890-58F3-5648-9BAA-6B42D690C2F9}" type="presParOf" srcId="{EE06938E-BF8C-3942-8FEC-7C2FA448D74E}" destId="{173177B3-3D9F-1E42-815E-456ACDCA6889}" srcOrd="3" destOrd="0" presId="urn:microsoft.com/office/officeart/2005/8/layout/arrow2"/>
    <dgm:cxn modelId="{1D0654A5-5D2C-DB4F-8B03-ED8CC9F078E1}" type="presParOf" srcId="{EE06938E-BF8C-3942-8FEC-7C2FA448D74E}" destId="{BE36E293-8605-DE49-8544-006073861AA8}" srcOrd="4" destOrd="0" presId="urn:microsoft.com/office/officeart/2005/8/layout/arrow2"/>
    <dgm:cxn modelId="{6E4C4EF3-03EC-1F4B-B75C-2134A90901FC}" type="presParOf" srcId="{EE06938E-BF8C-3942-8FEC-7C2FA448D74E}" destId="{A6346E1E-2434-FB4B-A922-18F4EE1FCE8B}" srcOrd="5" destOrd="0" presId="urn:microsoft.com/office/officeart/2005/8/layout/arrow2"/>
    <dgm:cxn modelId="{E3AD821F-2A09-A347-9207-A7CB2E1777D0}" type="presParOf" srcId="{EE06938E-BF8C-3942-8FEC-7C2FA448D74E}" destId="{CA991738-11BB-F840-81C4-1FD4BFADDA8B}" srcOrd="6" destOrd="0" presId="urn:microsoft.com/office/officeart/2005/8/layout/arrow2"/>
    <dgm:cxn modelId="{D67554E6-696C-BD44-8AED-6B2F29A25155}" type="presParOf" srcId="{EE06938E-BF8C-3942-8FEC-7C2FA448D74E}" destId="{A6E7C8D1-2B2C-D640-8986-11FFD15BE1C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3CE6E-0EAE-FC4C-BC33-F4A8C325E63F}">
      <dsp:nvSpPr>
        <dsp:cNvPr id="0" name=""/>
        <dsp:cNvSpPr/>
      </dsp:nvSpPr>
      <dsp:spPr>
        <a:xfrm>
          <a:off x="0" y="4762"/>
          <a:ext cx="8153400" cy="509587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C35DF-3481-0C4D-8804-444B89914528}">
      <dsp:nvSpPr>
        <dsp:cNvPr id="0" name=""/>
        <dsp:cNvSpPr/>
      </dsp:nvSpPr>
      <dsp:spPr>
        <a:xfrm>
          <a:off x="803109" y="3794055"/>
          <a:ext cx="187528" cy="187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B8F41-402F-2D4C-B4BF-C1658E1CD695}">
      <dsp:nvSpPr>
        <dsp:cNvPr id="0" name=""/>
        <dsp:cNvSpPr/>
      </dsp:nvSpPr>
      <dsp:spPr>
        <a:xfrm>
          <a:off x="896874" y="3887819"/>
          <a:ext cx="1394231" cy="121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6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Establish HPDF as the premier Data Science facility for SC and DOE</a:t>
          </a:r>
        </a:p>
      </dsp:txBody>
      <dsp:txXfrm>
        <a:off x="896874" y="3887819"/>
        <a:ext cx="1394231" cy="1212818"/>
      </dsp:txXfrm>
    </dsp:sp>
    <dsp:sp modelId="{9E3E0CD3-4481-C74B-B292-FFF3DE13B325}">
      <dsp:nvSpPr>
        <dsp:cNvPr id="0" name=""/>
        <dsp:cNvSpPr/>
      </dsp:nvSpPr>
      <dsp:spPr>
        <a:xfrm>
          <a:off x="2128037" y="2608754"/>
          <a:ext cx="326136" cy="3261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177B3-3D9F-1E42-815E-456ACDCA6889}">
      <dsp:nvSpPr>
        <dsp:cNvPr id="0" name=""/>
        <dsp:cNvSpPr/>
      </dsp:nvSpPr>
      <dsp:spPr>
        <a:xfrm>
          <a:off x="2291105" y="2771822"/>
          <a:ext cx="1712214" cy="232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Position HPDF as an integral component of a single, larger computational ecosystem that bolsters national S&amp;T capabilities</a:t>
          </a:r>
        </a:p>
      </dsp:txBody>
      <dsp:txXfrm>
        <a:off x="2291105" y="2771822"/>
        <a:ext cx="1712214" cy="2328814"/>
      </dsp:txXfrm>
    </dsp:sp>
    <dsp:sp modelId="{BE36E293-8605-DE49-8544-006073861AA8}">
      <dsp:nvSpPr>
        <dsp:cNvPr id="0" name=""/>
        <dsp:cNvSpPr/>
      </dsp:nvSpPr>
      <dsp:spPr>
        <a:xfrm>
          <a:off x="3819867" y="1735321"/>
          <a:ext cx="432130" cy="432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46E1E-2434-FB4B-A922-18F4EE1FCE8B}">
      <dsp:nvSpPr>
        <dsp:cNvPr id="0" name=""/>
        <dsp:cNvSpPr/>
      </dsp:nvSpPr>
      <dsp:spPr>
        <a:xfrm>
          <a:off x="4035932" y="1951386"/>
          <a:ext cx="1712214" cy="3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97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Generate foundational research and prototype computing systems to inform pathways for the integrated ecosystem. </a:t>
          </a:r>
        </a:p>
      </dsp:txBody>
      <dsp:txXfrm>
        <a:off x="4035932" y="1951386"/>
        <a:ext cx="1712214" cy="3149250"/>
      </dsp:txXfrm>
    </dsp:sp>
    <dsp:sp modelId="{CA991738-11BB-F840-81C4-1FD4BFADDA8B}">
      <dsp:nvSpPr>
        <dsp:cNvPr id="0" name=""/>
        <dsp:cNvSpPr/>
      </dsp:nvSpPr>
      <dsp:spPr>
        <a:xfrm>
          <a:off x="5662536" y="1157449"/>
          <a:ext cx="578891" cy="578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7C8D1-2B2C-D640-8986-11FFD15BE1C7}">
      <dsp:nvSpPr>
        <dsp:cNvPr id="0" name=""/>
        <dsp:cNvSpPr/>
      </dsp:nvSpPr>
      <dsp:spPr>
        <a:xfrm>
          <a:off x="5947530" y="1446895"/>
          <a:ext cx="1712214" cy="3653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Drive and enable AI/ML applications across the sciences. Grow in traditional computer science and applied math. Integrate facilities, workflows, algorithms, software and application tools. </a:t>
          </a:r>
        </a:p>
      </dsp:txBody>
      <dsp:txXfrm>
        <a:off x="5947530" y="1446895"/>
        <a:ext cx="1712214" cy="3653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&lt;10</a:t>
            </a:r>
            <a:r>
              <a:rPr lang="en-US" baseline="30000" dirty="0"/>
              <a:t>-43</a:t>
            </a:r>
            <a:r>
              <a:rPr lang="en-US" baseline="0" dirty="0"/>
              <a:t> seconds…Planck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-36</a:t>
            </a:r>
            <a:r>
              <a:rPr lang="en-US" baseline="0" dirty="0"/>
              <a:t> seconds…Grand Unification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-32</a:t>
            </a:r>
            <a:r>
              <a:rPr lang="en-US" baseline="0" dirty="0"/>
              <a:t> seconds…inflation epoch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-12</a:t>
            </a:r>
            <a:r>
              <a:rPr lang="en-US" baseline="0" dirty="0"/>
              <a:t> seconds…electroweak epoch</a:t>
            </a:r>
          </a:p>
          <a:p>
            <a:r>
              <a:rPr lang="en-US" baseline="0" dirty="0"/>
              <a:t>10-</a:t>
            </a:r>
            <a:r>
              <a:rPr lang="en-US" baseline="30000" dirty="0"/>
              <a:t>12</a:t>
            </a:r>
            <a:r>
              <a:rPr lang="en-US" baseline="0" dirty="0"/>
              <a:t> – 10</a:t>
            </a:r>
            <a:r>
              <a:rPr lang="en-US" baseline="30000" dirty="0"/>
              <a:t>-6</a:t>
            </a:r>
            <a:r>
              <a:rPr lang="en-US" baseline="0" dirty="0"/>
              <a:t> seconds quark epoch (think QGP)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-6</a:t>
            </a:r>
            <a:r>
              <a:rPr lang="en-US" baseline="0" dirty="0"/>
              <a:t> – 1 second the hadron epoch </a:t>
            </a:r>
          </a:p>
          <a:p>
            <a:r>
              <a:rPr lang="en-US" baseline="0" dirty="0"/>
              <a:t>1 second – neutrino decoupling</a:t>
            </a:r>
          </a:p>
          <a:p>
            <a:r>
              <a:rPr lang="en-US" baseline="0" dirty="0"/>
              <a:t>1 second – 10 seconds, lepton epoch…(lepton </a:t>
            </a:r>
            <a:r>
              <a:rPr lang="en-US" baseline="0" dirty="0" err="1"/>
              <a:t>nonconservation</a:t>
            </a:r>
            <a:r>
              <a:rPr lang="en-US" baseline="0" dirty="0"/>
              <a:t>…</a:t>
            </a:r>
            <a:r>
              <a:rPr lang="en-US" baseline="0" dirty="0" err="1"/>
              <a:t>neutrinoless</a:t>
            </a:r>
            <a:r>
              <a:rPr lang="en-US" baseline="0" dirty="0"/>
              <a:t> bb decay…)</a:t>
            </a:r>
          </a:p>
          <a:p>
            <a:r>
              <a:rPr lang="en-US" baseline="0" dirty="0"/>
              <a:t>10 seconds to 3 minutes – BBN</a:t>
            </a:r>
          </a:p>
          <a:p>
            <a:r>
              <a:rPr lang="en-US" baseline="0" dirty="0"/>
              <a:t>Recombination (electron capture on light nuclei) 370,000 years</a:t>
            </a:r>
          </a:p>
          <a:p>
            <a:r>
              <a:rPr lang="en-US" baseline="0" dirty="0"/>
              <a:t>150 million years later…first stars and galaxies form…</a:t>
            </a:r>
          </a:p>
          <a:p>
            <a:r>
              <a:rPr lang="en-US" baseline="0" dirty="0"/>
              <a:t>And they collide!!</a:t>
            </a:r>
          </a:p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3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66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462502" y="12690107"/>
            <a:ext cx="1883381" cy="667053"/>
          </a:xfrm>
          <a:prstGeom prst="rect">
            <a:avLst/>
          </a:prstGeom>
        </p:spPr>
        <p:txBody>
          <a:bodyPr lIns="98478" tIns="49239" rIns="98478" bIns="49239"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2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623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7045" y="6404132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398612" y="6303387"/>
            <a:ext cx="2423899" cy="487083"/>
            <a:chOff x="6293670" y="6370917"/>
            <a:chExt cx="2423899" cy="487083"/>
          </a:xfrm>
        </p:grpSpPr>
        <p:sp>
          <p:nvSpPr>
            <p:cNvPr id="20" name="Rectangle 19"/>
            <p:cNvSpPr/>
            <p:nvPr/>
          </p:nvSpPr>
          <p:spPr>
            <a:xfrm>
              <a:off x="6293670" y="6372406"/>
              <a:ext cx="2423899" cy="44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FAD72-2B0A-3DD9-AB74-6283FB88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62" y="6370917"/>
              <a:ext cx="1558663" cy="48708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831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23,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9" r:id="rId6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8,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Jefferson Laboratory: a brief overview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20</a:t>
            </a:r>
            <a:r>
              <a:rPr lang="en-US" b="1" baseline="30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</a:t>
            </a: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International Workshop on Polarized Sources, Targets, and Polarimetry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  <a:p>
            <a:r>
              <a:rPr lang="en-US" dirty="0"/>
              <a:t>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072A-6F22-94BB-222E-6DF76C04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Capabilities Underpin Impactful S&amp;T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BCD158-44A0-24C0-ECE7-43E1104866EE}"/>
              </a:ext>
            </a:extLst>
          </p:cNvPr>
          <p:cNvGrpSpPr/>
          <p:nvPr/>
        </p:nvGrpSpPr>
        <p:grpSpPr>
          <a:xfrm>
            <a:off x="308720" y="758964"/>
            <a:ext cx="11526544" cy="5647166"/>
            <a:chOff x="308720" y="758964"/>
            <a:chExt cx="11526544" cy="564716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3B43398-AF90-06A7-11AE-557A89AAD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520" y="1784974"/>
              <a:ext cx="530147" cy="476461"/>
            </a:xfrm>
            <a:custGeom>
              <a:avLst/>
              <a:gdLst>
                <a:gd name="T0" fmla="*/ 105 w 134"/>
                <a:gd name="T1" fmla="*/ 92 h 120"/>
                <a:gd name="T2" fmla="*/ 90 w 134"/>
                <a:gd name="T3" fmla="*/ 83 h 120"/>
                <a:gd name="T4" fmla="*/ 92 w 134"/>
                <a:gd name="T5" fmla="*/ 74 h 120"/>
                <a:gd name="T6" fmla="*/ 72 w 134"/>
                <a:gd name="T7" fmla="*/ 49 h 120"/>
                <a:gd name="T8" fmla="*/ 72 w 134"/>
                <a:gd name="T9" fmla="*/ 33 h 120"/>
                <a:gd name="T10" fmla="*/ 84 w 134"/>
                <a:gd name="T11" fmla="*/ 17 h 120"/>
                <a:gd name="T12" fmla="*/ 67 w 134"/>
                <a:gd name="T13" fmla="*/ 0 h 120"/>
                <a:gd name="T14" fmla="*/ 51 w 134"/>
                <a:gd name="T15" fmla="*/ 17 h 120"/>
                <a:gd name="T16" fmla="*/ 63 w 134"/>
                <a:gd name="T17" fmla="*/ 33 h 120"/>
                <a:gd name="T18" fmla="*/ 63 w 134"/>
                <a:gd name="T19" fmla="*/ 49 h 120"/>
                <a:gd name="T20" fmla="*/ 42 w 134"/>
                <a:gd name="T21" fmla="*/ 74 h 120"/>
                <a:gd name="T22" fmla="*/ 44 w 134"/>
                <a:gd name="T23" fmla="*/ 83 h 120"/>
                <a:gd name="T24" fmla="*/ 29 w 134"/>
                <a:gd name="T25" fmla="*/ 92 h 120"/>
                <a:gd name="T26" fmla="*/ 17 w 134"/>
                <a:gd name="T27" fmla="*/ 87 h 120"/>
                <a:gd name="T28" fmla="*/ 0 w 134"/>
                <a:gd name="T29" fmla="*/ 104 h 120"/>
                <a:gd name="T30" fmla="*/ 17 w 134"/>
                <a:gd name="T31" fmla="*/ 120 h 120"/>
                <a:gd name="T32" fmla="*/ 34 w 134"/>
                <a:gd name="T33" fmla="*/ 104 h 120"/>
                <a:gd name="T34" fmla="*/ 33 w 134"/>
                <a:gd name="T35" fmla="*/ 99 h 120"/>
                <a:gd name="T36" fmla="*/ 49 w 134"/>
                <a:gd name="T37" fmla="*/ 90 h 120"/>
                <a:gd name="T38" fmla="*/ 67 w 134"/>
                <a:gd name="T39" fmla="*/ 98 h 120"/>
                <a:gd name="T40" fmla="*/ 86 w 134"/>
                <a:gd name="T41" fmla="*/ 90 h 120"/>
                <a:gd name="T42" fmla="*/ 101 w 134"/>
                <a:gd name="T43" fmla="*/ 99 h 120"/>
                <a:gd name="T44" fmla="*/ 101 w 134"/>
                <a:gd name="T45" fmla="*/ 104 h 120"/>
                <a:gd name="T46" fmla="*/ 117 w 134"/>
                <a:gd name="T47" fmla="*/ 120 h 120"/>
                <a:gd name="T48" fmla="*/ 134 w 134"/>
                <a:gd name="T49" fmla="*/ 104 h 120"/>
                <a:gd name="T50" fmla="*/ 117 w 134"/>
                <a:gd name="T51" fmla="*/ 87 h 120"/>
                <a:gd name="T52" fmla="*/ 105 w 134"/>
                <a:gd name="T53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" h="120">
                  <a:moveTo>
                    <a:pt x="105" y="92"/>
                  </a:moveTo>
                  <a:cubicBezTo>
                    <a:pt x="90" y="83"/>
                    <a:pt x="90" y="83"/>
                    <a:pt x="90" y="83"/>
                  </a:cubicBezTo>
                  <a:cubicBezTo>
                    <a:pt x="92" y="80"/>
                    <a:pt x="92" y="77"/>
                    <a:pt x="92" y="74"/>
                  </a:cubicBezTo>
                  <a:cubicBezTo>
                    <a:pt x="92" y="61"/>
                    <a:pt x="83" y="51"/>
                    <a:pt x="72" y="49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9" y="31"/>
                    <a:pt x="84" y="25"/>
                    <a:pt x="84" y="17"/>
                  </a:cubicBezTo>
                  <a:cubicBezTo>
                    <a:pt x="84" y="8"/>
                    <a:pt x="77" y="0"/>
                    <a:pt x="67" y="0"/>
                  </a:cubicBezTo>
                  <a:cubicBezTo>
                    <a:pt x="58" y="0"/>
                    <a:pt x="51" y="8"/>
                    <a:pt x="51" y="17"/>
                  </a:cubicBezTo>
                  <a:cubicBezTo>
                    <a:pt x="51" y="25"/>
                    <a:pt x="56" y="31"/>
                    <a:pt x="63" y="33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51" y="51"/>
                    <a:pt x="42" y="61"/>
                    <a:pt x="42" y="74"/>
                  </a:cubicBezTo>
                  <a:cubicBezTo>
                    <a:pt x="42" y="77"/>
                    <a:pt x="43" y="80"/>
                    <a:pt x="44" y="83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6" y="89"/>
                    <a:pt x="22" y="87"/>
                    <a:pt x="17" y="87"/>
                  </a:cubicBezTo>
                  <a:cubicBezTo>
                    <a:pt x="8" y="87"/>
                    <a:pt x="0" y="94"/>
                    <a:pt x="0" y="104"/>
                  </a:cubicBezTo>
                  <a:cubicBezTo>
                    <a:pt x="0" y="113"/>
                    <a:pt x="8" y="120"/>
                    <a:pt x="17" y="120"/>
                  </a:cubicBezTo>
                  <a:cubicBezTo>
                    <a:pt x="26" y="120"/>
                    <a:pt x="34" y="113"/>
                    <a:pt x="34" y="104"/>
                  </a:cubicBezTo>
                  <a:cubicBezTo>
                    <a:pt x="34" y="102"/>
                    <a:pt x="34" y="101"/>
                    <a:pt x="33" y="9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3" y="95"/>
                    <a:pt x="60" y="98"/>
                    <a:pt x="67" y="98"/>
                  </a:cubicBezTo>
                  <a:cubicBezTo>
                    <a:pt x="75" y="98"/>
                    <a:pt x="81" y="95"/>
                    <a:pt x="86" y="90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01" y="101"/>
                    <a:pt x="101" y="102"/>
                    <a:pt x="101" y="104"/>
                  </a:cubicBezTo>
                  <a:cubicBezTo>
                    <a:pt x="101" y="113"/>
                    <a:pt x="108" y="120"/>
                    <a:pt x="117" y="120"/>
                  </a:cubicBezTo>
                  <a:cubicBezTo>
                    <a:pt x="127" y="120"/>
                    <a:pt x="134" y="113"/>
                    <a:pt x="134" y="104"/>
                  </a:cubicBezTo>
                  <a:cubicBezTo>
                    <a:pt x="134" y="94"/>
                    <a:pt x="127" y="87"/>
                    <a:pt x="117" y="87"/>
                  </a:cubicBezTo>
                  <a:cubicBezTo>
                    <a:pt x="113" y="87"/>
                    <a:pt x="109" y="89"/>
                    <a:pt x="105" y="9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A322172A-33F3-243D-9EA7-20FFDACAD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4582" y="2746144"/>
              <a:ext cx="293865" cy="240059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9 h 49"/>
                <a:gd name="T4" fmla="*/ 30 w 60"/>
                <a:gd name="T5" fmla="*/ 49 h 49"/>
                <a:gd name="T6" fmla="*/ 60 w 60"/>
                <a:gd name="T7" fmla="*/ 19 h 49"/>
                <a:gd name="T8" fmla="*/ 53 w 60"/>
                <a:gd name="T9" fmla="*/ 0 h 49"/>
                <a:gd name="T10" fmla="*/ 7 w 60"/>
                <a:gd name="T11" fmla="*/ 0 h 49"/>
                <a:gd name="T12" fmla="*/ 22 w 60"/>
                <a:gd name="T13" fmla="*/ 41 h 49"/>
                <a:gd name="T14" fmla="*/ 14 w 60"/>
                <a:gd name="T15" fmla="*/ 34 h 49"/>
                <a:gd name="T16" fmla="*/ 22 w 60"/>
                <a:gd name="T17" fmla="*/ 26 h 49"/>
                <a:gd name="T18" fmla="*/ 29 w 60"/>
                <a:gd name="T19" fmla="*/ 34 h 49"/>
                <a:gd name="T20" fmla="*/ 22 w 60"/>
                <a:gd name="T21" fmla="*/ 41 h 49"/>
                <a:gd name="T22" fmla="*/ 22 w 60"/>
                <a:gd name="T23" fmla="*/ 19 h 49"/>
                <a:gd name="T24" fmla="*/ 14 w 60"/>
                <a:gd name="T25" fmla="*/ 11 h 49"/>
                <a:gd name="T26" fmla="*/ 22 w 60"/>
                <a:gd name="T27" fmla="*/ 4 h 49"/>
                <a:gd name="T28" fmla="*/ 29 w 60"/>
                <a:gd name="T29" fmla="*/ 11 h 49"/>
                <a:gd name="T30" fmla="*/ 22 w 60"/>
                <a:gd name="T31" fmla="*/ 19 h 49"/>
                <a:gd name="T32" fmla="*/ 41 w 60"/>
                <a:gd name="T33" fmla="*/ 32 h 49"/>
                <a:gd name="T34" fmla="*/ 34 w 60"/>
                <a:gd name="T35" fmla="*/ 25 h 49"/>
                <a:gd name="T36" fmla="*/ 41 w 60"/>
                <a:gd name="T37" fmla="*/ 17 h 49"/>
                <a:gd name="T38" fmla="*/ 49 w 60"/>
                <a:gd name="T39" fmla="*/ 25 h 49"/>
                <a:gd name="T40" fmla="*/ 41 w 60"/>
                <a:gd name="T41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49">
                  <a:moveTo>
                    <a:pt x="7" y="0"/>
                  </a:moveTo>
                  <a:cubicBezTo>
                    <a:pt x="2" y="5"/>
                    <a:pt x="0" y="12"/>
                    <a:pt x="0" y="19"/>
                  </a:cubicBezTo>
                  <a:cubicBezTo>
                    <a:pt x="0" y="36"/>
                    <a:pt x="13" y="49"/>
                    <a:pt x="30" y="49"/>
                  </a:cubicBezTo>
                  <a:cubicBezTo>
                    <a:pt x="46" y="49"/>
                    <a:pt x="60" y="36"/>
                    <a:pt x="60" y="19"/>
                  </a:cubicBezTo>
                  <a:cubicBezTo>
                    <a:pt x="60" y="12"/>
                    <a:pt x="57" y="5"/>
                    <a:pt x="53" y="0"/>
                  </a:cubicBezTo>
                  <a:lnTo>
                    <a:pt x="7" y="0"/>
                  </a:lnTo>
                  <a:close/>
                  <a:moveTo>
                    <a:pt x="22" y="41"/>
                  </a:moveTo>
                  <a:cubicBezTo>
                    <a:pt x="18" y="41"/>
                    <a:pt x="14" y="38"/>
                    <a:pt x="14" y="34"/>
                  </a:cubicBezTo>
                  <a:cubicBezTo>
                    <a:pt x="14" y="30"/>
                    <a:pt x="18" y="26"/>
                    <a:pt x="22" y="26"/>
                  </a:cubicBezTo>
                  <a:cubicBezTo>
                    <a:pt x="26" y="26"/>
                    <a:pt x="29" y="30"/>
                    <a:pt x="29" y="34"/>
                  </a:cubicBezTo>
                  <a:cubicBezTo>
                    <a:pt x="29" y="38"/>
                    <a:pt x="26" y="41"/>
                    <a:pt x="22" y="41"/>
                  </a:cubicBezTo>
                  <a:close/>
                  <a:moveTo>
                    <a:pt x="22" y="19"/>
                  </a:moveTo>
                  <a:cubicBezTo>
                    <a:pt x="18" y="19"/>
                    <a:pt x="14" y="15"/>
                    <a:pt x="14" y="11"/>
                  </a:cubicBezTo>
                  <a:cubicBezTo>
                    <a:pt x="14" y="7"/>
                    <a:pt x="18" y="4"/>
                    <a:pt x="22" y="4"/>
                  </a:cubicBezTo>
                  <a:cubicBezTo>
                    <a:pt x="26" y="4"/>
                    <a:pt x="29" y="7"/>
                    <a:pt x="29" y="11"/>
                  </a:cubicBezTo>
                  <a:cubicBezTo>
                    <a:pt x="29" y="15"/>
                    <a:pt x="26" y="19"/>
                    <a:pt x="22" y="19"/>
                  </a:cubicBezTo>
                  <a:close/>
                  <a:moveTo>
                    <a:pt x="41" y="32"/>
                  </a:moveTo>
                  <a:cubicBezTo>
                    <a:pt x="37" y="32"/>
                    <a:pt x="34" y="29"/>
                    <a:pt x="34" y="25"/>
                  </a:cubicBezTo>
                  <a:cubicBezTo>
                    <a:pt x="34" y="21"/>
                    <a:pt x="37" y="17"/>
                    <a:pt x="41" y="17"/>
                  </a:cubicBezTo>
                  <a:cubicBezTo>
                    <a:pt x="46" y="17"/>
                    <a:pt x="49" y="21"/>
                    <a:pt x="49" y="25"/>
                  </a:cubicBezTo>
                  <a:cubicBezTo>
                    <a:pt x="49" y="29"/>
                    <a:pt x="46" y="32"/>
                    <a:pt x="41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9" name="Freeform 53">
              <a:extLst>
                <a:ext uri="{FF2B5EF4-FFF2-40B4-BE49-F238E27FC236}">
                  <a16:creationId xmlns:a16="http://schemas.microsoft.com/office/drawing/2014/main" id="{4707ADEF-E09A-BBA2-7E1B-CC66D38C75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664" y="2369500"/>
              <a:ext cx="463560" cy="703621"/>
            </a:xfrm>
            <a:custGeom>
              <a:avLst/>
              <a:gdLst>
                <a:gd name="T0" fmla="*/ 66 w 95"/>
                <a:gd name="T1" fmla="*/ 52 h 144"/>
                <a:gd name="T2" fmla="*/ 66 w 95"/>
                <a:gd name="T3" fmla="*/ 29 h 144"/>
                <a:gd name="T4" fmla="*/ 69 w 95"/>
                <a:gd name="T5" fmla="*/ 29 h 144"/>
                <a:gd name="T6" fmla="*/ 73 w 95"/>
                <a:gd name="T7" fmla="*/ 29 h 144"/>
                <a:gd name="T8" fmla="*/ 73 w 95"/>
                <a:gd name="T9" fmla="*/ 0 h 144"/>
                <a:gd name="T10" fmla="*/ 22 w 95"/>
                <a:gd name="T11" fmla="*/ 0 h 144"/>
                <a:gd name="T12" fmla="*/ 22 w 95"/>
                <a:gd name="T13" fmla="*/ 29 h 144"/>
                <a:gd name="T14" fmla="*/ 29 w 95"/>
                <a:gd name="T15" fmla="*/ 29 h 144"/>
                <a:gd name="T16" fmla="*/ 29 w 95"/>
                <a:gd name="T17" fmla="*/ 52 h 144"/>
                <a:gd name="T18" fmla="*/ 0 w 95"/>
                <a:gd name="T19" fmla="*/ 96 h 144"/>
                <a:gd name="T20" fmla="*/ 48 w 95"/>
                <a:gd name="T21" fmla="*/ 144 h 144"/>
                <a:gd name="T22" fmla="*/ 95 w 95"/>
                <a:gd name="T23" fmla="*/ 96 h 144"/>
                <a:gd name="T24" fmla="*/ 66 w 95"/>
                <a:gd name="T25" fmla="*/ 52 h 144"/>
                <a:gd name="T26" fmla="*/ 75 w 95"/>
                <a:gd name="T27" fmla="*/ 124 h 144"/>
                <a:gd name="T28" fmla="*/ 48 w 95"/>
                <a:gd name="T29" fmla="*/ 135 h 144"/>
                <a:gd name="T30" fmla="*/ 20 w 95"/>
                <a:gd name="T31" fmla="*/ 124 h 144"/>
                <a:gd name="T32" fmla="*/ 9 w 95"/>
                <a:gd name="T33" fmla="*/ 96 h 144"/>
                <a:gd name="T34" fmla="*/ 35 w 95"/>
                <a:gd name="T35" fmla="*/ 60 h 144"/>
                <a:gd name="T36" fmla="*/ 38 w 95"/>
                <a:gd name="T37" fmla="*/ 59 h 144"/>
                <a:gd name="T38" fmla="*/ 38 w 95"/>
                <a:gd name="T39" fmla="*/ 20 h 144"/>
                <a:gd name="T40" fmla="*/ 31 w 95"/>
                <a:gd name="T41" fmla="*/ 20 h 144"/>
                <a:gd name="T42" fmla="*/ 31 w 95"/>
                <a:gd name="T43" fmla="*/ 9 h 144"/>
                <a:gd name="T44" fmla="*/ 64 w 95"/>
                <a:gd name="T45" fmla="*/ 9 h 144"/>
                <a:gd name="T46" fmla="*/ 64 w 95"/>
                <a:gd name="T47" fmla="*/ 20 h 144"/>
                <a:gd name="T48" fmla="*/ 61 w 95"/>
                <a:gd name="T49" fmla="*/ 20 h 144"/>
                <a:gd name="T50" fmla="*/ 57 w 95"/>
                <a:gd name="T51" fmla="*/ 20 h 144"/>
                <a:gd name="T52" fmla="*/ 57 w 95"/>
                <a:gd name="T53" fmla="*/ 59 h 144"/>
                <a:gd name="T54" fmla="*/ 60 w 95"/>
                <a:gd name="T55" fmla="*/ 60 h 144"/>
                <a:gd name="T56" fmla="*/ 86 w 95"/>
                <a:gd name="T57" fmla="*/ 96 h 144"/>
                <a:gd name="T58" fmla="*/ 75 w 95"/>
                <a:gd name="T59" fmla="*/ 12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5" h="144">
                  <a:moveTo>
                    <a:pt x="66" y="52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12" y="60"/>
                    <a:pt x="0" y="77"/>
                    <a:pt x="0" y="96"/>
                  </a:cubicBezTo>
                  <a:cubicBezTo>
                    <a:pt x="0" y="122"/>
                    <a:pt x="21" y="144"/>
                    <a:pt x="48" y="144"/>
                  </a:cubicBezTo>
                  <a:cubicBezTo>
                    <a:pt x="74" y="144"/>
                    <a:pt x="95" y="122"/>
                    <a:pt x="95" y="96"/>
                  </a:cubicBezTo>
                  <a:cubicBezTo>
                    <a:pt x="95" y="77"/>
                    <a:pt x="83" y="60"/>
                    <a:pt x="66" y="52"/>
                  </a:cubicBezTo>
                  <a:close/>
                  <a:moveTo>
                    <a:pt x="75" y="124"/>
                  </a:moveTo>
                  <a:cubicBezTo>
                    <a:pt x="68" y="130"/>
                    <a:pt x="58" y="135"/>
                    <a:pt x="48" y="135"/>
                  </a:cubicBezTo>
                  <a:cubicBezTo>
                    <a:pt x="37" y="135"/>
                    <a:pt x="27" y="130"/>
                    <a:pt x="20" y="124"/>
                  </a:cubicBezTo>
                  <a:cubicBezTo>
                    <a:pt x="13" y="117"/>
                    <a:pt x="9" y="107"/>
                    <a:pt x="9" y="96"/>
                  </a:cubicBezTo>
                  <a:cubicBezTo>
                    <a:pt x="9" y="79"/>
                    <a:pt x="20" y="65"/>
                    <a:pt x="35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5" y="65"/>
                    <a:pt x="86" y="79"/>
                    <a:pt x="86" y="96"/>
                  </a:cubicBezTo>
                  <a:cubicBezTo>
                    <a:pt x="86" y="107"/>
                    <a:pt x="82" y="117"/>
                    <a:pt x="75" y="1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0" name="Oval 78">
              <a:extLst>
                <a:ext uri="{FF2B5EF4-FFF2-40B4-BE49-F238E27FC236}">
                  <a16:creationId xmlns:a16="http://schemas.microsoft.com/office/drawing/2014/main" id="{001E4CE1-3F3B-FB0A-61A4-5A23323D3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421" y="2547781"/>
              <a:ext cx="149858" cy="1515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1" name="Oval 79">
              <a:extLst>
                <a:ext uri="{FF2B5EF4-FFF2-40B4-BE49-F238E27FC236}">
                  <a16:creationId xmlns:a16="http://schemas.microsoft.com/office/drawing/2014/main" id="{E4BAE4EB-97B8-72CC-83A7-827FC1E77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760" y="2547781"/>
              <a:ext cx="149858" cy="1515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CF7EBCFB-6F08-4647-B8A2-D8A8D6E63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416" y="2672381"/>
              <a:ext cx="636469" cy="190268"/>
            </a:xfrm>
            <a:custGeom>
              <a:avLst/>
              <a:gdLst>
                <a:gd name="T0" fmla="*/ 135 w 186"/>
                <a:gd name="T1" fmla="*/ 11 h 56"/>
                <a:gd name="T2" fmla="*/ 92 w 186"/>
                <a:gd name="T3" fmla="*/ 26 h 56"/>
                <a:gd name="T4" fmla="*/ 51 w 186"/>
                <a:gd name="T5" fmla="*/ 11 h 56"/>
                <a:gd name="T6" fmla="*/ 0 w 186"/>
                <a:gd name="T7" fmla="*/ 55 h 56"/>
                <a:gd name="T8" fmla="*/ 101 w 186"/>
                <a:gd name="T9" fmla="*/ 56 h 56"/>
                <a:gd name="T10" fmla="*/ 101 w 186"/>
                <a:gd name="T11" fmla="*/ 55 h 56"/>
                <a:gd name="T12" fmla="*/ 185 w 186"/>
                <a:gd name="T13" fmla="*/ 56 h 56"/>
                <a:gd name="T14" fmla="*/ 135 w 186"/>
                <a:gd name="T15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56">
                  <a:moveTo>
                    <a:pt x="135" y="11"/>
                  </a:moveTo>
                  <a:cubicBezTo>
                    <a:pt x="135" y="11"/>
                    <a:pt x="106" y="5"/>
                    <a:pt x="92" y="26"/>
                  </a:cubicBezTo>
                  <a:cubicBezTo>
                    <a:pt x="85" y="15"/>
                    <a:pt x="73" y="7"/>
                    <a:pt x="51" y="11"/>
                  </a:cubicBezTo>
                  <a:cubicBezTo>
                    <a:pt x="51" y="11"/>
                    <a:pt x="0" y="0"/>
                    <a:pt x="0" y="55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1" y="56"/>
                    <a:pt x="101" y="56"/>
                    <a:pt x="101" y="55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6"/>
                    <a:pt x="186" y="2"/>
                    <a:pt x="135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3" name="Freeform 81">
              <a:extLst>
                <a:ext uri="{FF2B5EF4-FFF2-40B4-BE49-F238E27FC236}">
                  <a16:creationId xmlns:a16="http://schemas.microsoft.com/office/drawing/2014/main" id="{35E64913-8744-C9ED-089E-0A381A18E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588" y="2881170"/>
              <a:ext cx="348543" cy="191951"/>
            </a:xfrm>
            <a:custGeom>
              <a:avLst/>
              <a:gdLst>
                <a:gd name="T0" fmla="*/ 51 w 102"/>
                <a:gd name="T1" fmla="*/ 11 h 56"/>
                <a:gd name="T2" fmla="*/ 1 w 102"/>
                <a:gd name="T3" fmla="*/ 55 h 56"/>
                <a:gd name="T4" fmla="*/ 101 w 102"/>
                <a:gd name="T5" fmla="*/ 56 h 56"/>
                <a:gd name="T6" fmla="*/ 51 w 102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56">
                  <a:moveTo>
                    <a:pt x="51" y="11"/>
                  </a:moveTo>
                  <a:cubicBezTo>
                    <a:pt x="51" y="11"/>
                    <a:pt x="0" y="0"/>
                    <a:pt x="1" y="55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1" y="56"/>
                    <a:pt x="102" y="3"/>
                    <a:pt x="51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4" name="Oval 82">
              <a:extLst>
                <a:ext uri="{FF2B5EF4-FFF2-40B4-BE49-F238E27FC236}">
                  <a16:creationId xmlns:a16="http://schemas.microsoft.com/office/drawing/2014/main" id="{C1CAB45F-3440-8FCD-E1E9-9BF73A4D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8146" y="2753203"/>
              <a:ext cx="161643" cy="161643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4AFFD30-F4FB-2134-3E7A-2D2EE65686E3}"/>
                </a:ext>
              </a:extLst>
            </p:cNvPr>
            <p:cNvGrpSpPr/>
            <p:nvPr/>
          </p:nvGrpSpPr>
          <p:grpSpPr>
            <a:xfrm>
              <a:off x="9010914" y="4954117"/>
              <a:ext cx="539221" cy="580230"/>
              <a:chOff x="8898467" y="4954117"/>
              <a:chExt cx="638961" cy="687556"/>
            </a:xfrm>
            <a:solidFill>
              <a:schemeClr val="tx1"/>
            </a:solidFill>
          </p:grpSpPr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99D0E2DE-677F-C29D-8853-687DAF9E2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9852" y="5494083"/>
                <a:ext cx="192588" cy="147590"/>
              </a:xfrm>
              <a:custGeom>
                <a:avLst/>
                <a:gdLst>
                  <a:gd name="T0" fmla="*/ 321 w 442"/>
                  <a:gd name="T1" fmla="*/ 12 h 337"/>
                  <a:gd name="T2" fmla="*/ 230 w 442"/>
                  <a:gd name="T3" fmla="*/ 192 h 337"/>
                  <a:gd name="T4" fmla="*/ 136 w 442"/>
                  <a:gd name="T5" fmla="*/ 0 h 337"/>
                  <a:gd name="T6" fmla="*/ 0 w 442"/>
                  <a:gd name="T7" fmla="*/ 49 h 337"/>
                  <a:gd name="T8" fmla="*/ 230 w 442"/>
                  <a:gd name="T9" fmla="*/ 337 h 337"/>
                  <a:gd name="T10" fmla="*/ 442 w 442"/>
                  <a:gd name="T11" fmla="*/ 107 h 337"/>
                  <a:gd name="T12" fmla="*/ 321 w 442"/>
                  <a:gd name="T13" fmla="*/ 1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2" h="337">
                    <a:moveTo>
                      <a:pt x="321" y="12"/>
                    </a:moveTo>
                    <a:cubicBezTo>
                      <a:pt x="284" y="145"/>
                      <a:pt x="242" y="188"/>
                      <a:pt x="230" y="192"/>
                    </a:cubicBezTo>
                    <a:cubicBezTo>
                      <a:pt x="217" y="188"/>
                      <a:pt x="173" y="142"/>
                      <a:pt x="136" y="0"/>
                    </a:cubicBezTo>
                    <a:cubicBezTo>
                      <a:pt x="89" y="19"/>
                      <a:pt x="44" y="36"/>
                      <a:pt x="0" y="49"/>
                    </a:cubicBezTo>
                    <a:cubicBezTo>
                      <a:pt x="40" y="192"/>
                      <a:pt x="109" y="337"/>
                      <a:pt x="230" y="337"/>
                    </a:cubicBezTo>
                    <a:cubicBezTo>
                      <a:pt x="335" y="337"/>
                      <a:pt x="401" y="228"/>
                      <a:pt x="442" y="107"/>
                    </a:cubicBezTo>
                    <a:cubicBezTo>
                      <a:pt x="391" y="92"/>
                      <a:pt x="348" y="58"/>
                      <a:pt x="32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FAFD8537-50FC-7F20-23DE-A404D5A42F2A}"/>
                  </a:ext>
                </a:extLst>
              </p:cNvPr>
              <p:cNvGrpSpPr/>
              <p:nvPr/>
            </p:nvGrpSpPr>
            <p:grpSpPr>
              <a:xfrm>
                <a:off x="8898467" y="4954117"/>
                <a:ext cx="638961" cy="557965"/>
                <a:chOff x="8606076" y="4282678"/>
                <a:chExt cx="567131" cy="495241"/>
              </a:xfrm>
              <a:grpFill/>
            </p:grpSpPr>
            <p:sp>
              <p:nvSpPr>
                <p:cNvPr id="93" name="Freeform 8">
                  <a:extLst>
                    <a:ext uri="{FF2B5EF4-FFF2-40B4-BE49-F238E27FC236}">
                      <a16:creationId xmlns:a16="http://schemas.microsoft.com/office/drawing/2014/main" id="{543ED306-2ADB-33F6-635A-D2A2E239E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02574" y="4282678"/>
                  <a:ext cx="178926" cy="130999"/>
                </a:xfrm>
                <a:custGeom>
                  <a:avLst/>
                  <a:gdLst>
                    <a:gd name="T0" fmla="*/ 56 w 460"/>
                    <a:gd name="T1" fmla="*/ 139 h 337"/>
                    <a:gd name="T2" fmla="*/ 0 w 460"/>
                    <a:gd name="T3" fmla="*/ 288 h 337"/>
                    <a:gd name="T4" fmla="*/ 136 w 460"/>
                    <a:gd name="T5" fmla="*/ 337 h 337"/>
                    <a:gd name="T6" fmla="*/ 230 w 460"/>
                    <a:gd name="T7" fmla="*/ 145 h 337"/>
                    <a:gd name="T8" fmla="*/ 324 w 460"/>
                    <a:gd name="T9" fmla="*/ 337 h 337"/>
                    <a:gd name="T10" fmla="*/ 460 w 460"/>
                    <a:gd name="T11" fmla="*/ 288 h 337"/>
                    <a:gd name="T12" fmla="*/ 230 w 460"/>
                    <a:gd name="T13" fmla="*/ 0 h 337"/>
                    <a:gd name="T14" fmla="*/ 56 w 460"/>
                    <a:gd name="T15" fmla="*/ 1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0" h="337">
                      <a:moveTo>
                        <a:pt x="56" y="139"/>
                      </a:moveTo>
                      <a:cubicBezTo>
                        <a:pt x="35" y="180"/>
                        <a:pt x="16" y="230"/>
                        <a:pt x="0" y="288"/>
                      </a:cubicBezTo>
                      <a:cubicBezTo>
                        <a:pt x="44" y="302"/>
                        <a:pt x="89" y="318"/>
                        <a:pt x="136" y="337"/>
                      </a:cubicBezTo>
                      <a:cubicBezTo>
                        <a:pt x="173" y="195"/>
                        <a:pt x="218" y="149"/>
                        <a:pt x="230" y="145"/>
                      </a:cubicBezTo>
                      <a:cubicBezTo>
                        <a:pt x="243" y="149"/>
                        <a:pt x="287" y="195"/>
                        <a:pt x="324" y="337"/>
                      </a:cubicBezTo>
                      <a:cubicBezTo>
                        <a:pt x="371" y="318"/>
                        <a:pt x="416" y="301"/>
                        <a:pt x="460" y="288"/>
                      </a:cubicBezTo>
                      <a:cubicBezTo>
                        <a:pt x="421" y="145"/>
                        <a:pt x="351" y="1"/>
                        <a:pt x="230" y="0"/>
                      </a:cubicBezTo>
                      <a:cubicBezTo>
                        <a:pt x="183" y="0"/>
                        <a:pt x="114" y="25"/>
                        <a:pt x="56" y="1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F5930CAE-3BA2-1B49-2768-02BF19A39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6076" y="4402495"/>
                  <a:ext cx="254011" cy="166145"/>
                </a:xfrm>
                <a:custGeom>
                  <a:avLst/>
                  <a:gdLst>
                    <a:gd name="T0" fmla="*/ 300 w 652"/>
                    <a:gd name="T1" fmla="*/ 332 h 425"/>
                    <a:gd name="T2" fmla="*/ 268 w 652"/>
                    <a:gd name="T3" fmla="*/ 299 h 425"/>
                    <a:gd name="T4" fmla="*/ 180 w 652"/>
                    <a:gd name="T5" fmla="*/ 154 h 425"/>
                    <a:gd name="T6" fmla="*/ 239 w 652"/>
                    <a:gd name="T7" fmla="*/ 144 h 425"/>
                    <a:gd name="T8" fmla="*/ 410 w 652"/>
                    <a:gd name="T9" fmla="*/ 173 h 425"/>
                    <a:gd name="T10" fmla="*/ 507 w 652"/>
                    <a:gd name="T11" fmla="*/ 149 h 425"/>
                    <a:gd name="T12" fmla="*/ 564 w 652"/>
                    <a:gd name="T13" fmla="*/ 157 h 425"/>
                    <a:gd name="T14" fmla="*/ 652 w 652"/>
                    <a:gd name="T15" fmla="*/ 109 h 425"/>
                    <a:gd name="T16" fmla="*/ 239 w 652"/>
                    <a:gd name="T17" fmla="*/ 0 h 425"/>
                    <a:gd name="T18" fmla="*/ 55 w 652"/>
                    <a:gd name="T19" fmla="*/ 82 h 425"/>
                    <a:gd name="T20" fmla="*/ 189 w 652"/>
                    <a:gd name="T21" fmla="*/ 425 h 425"/>
                    <a:gd name="T22" fmla="*/ 300 w 652"/>
                    <a:gd name="T23" fmla="*/ 332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2" h="425">
                      <a:moveTo>
                        <a:pt x="300" y="332"/>
                      </a:moveTo>
                      <a:cubicBezTo>
                        <a:pt x="289" y="321"/>
                        <a:pt x="278" y="310"/>
                        <a:pt x="268" y="299"/>
                      </a:cubicBezTo>
                      <a:cubicBezTo>
                        <a:pt x="189" y="212"/>
                        <a:pt x="179" y="164"/>
                        <a:pt x="180" y="154"/>
                      </a:cubicBezTo>
                      <a:cubicBezTo>
                        <a:pt x="184" y="151"/>
                        <a:pt x="202" y="144"/>
                        <a:pt x="239" y="144"/>
                      </a:cubicBezTo>
                      <a:cubicBezTo>
                        <a:pt x="285" y="144"/>
                        <a:pt x="344" y="154"/>
                        <a:pt x="410" y="173"/>
                      </a:cubicBezTo>
                      <a:cubicBezTo>
                        <a:pt x="439" y="158"/>
                        <a:pt x="472" y="149"/>
                        <a:pt x="507" y="149"/>
                      </a:cubicBezTo>
                      <a:cubicBezTo>
                        <a:pt x="527" y="149"/>
                        <a:pt x="546" y="152"/>
                        <a:pt x="564" y="157"/>
                      </a:cubicBezTo>
                      <a:cubicBezTo>
                        <a:pt x="593" y="140"/>
                        <a:pt x="623" y="124"/>
                        <a:pt x="652" y="109"/>
                      </a:cubicBezTo>
                      <a:cubicBezTo>
                        <a:pt x="492" y="39"/>
                        <a:pt x="346" y="0"/>
                        <a:pt x="239" y="0"/>
                      </a:cubicBezTo>
                      <a:cubicBezTo>
                        <a:pt x="126" y="0"/>
                        <a:pt x="77" y="44"/>
                        <a:pt x="55" y="82"/>
                      </a:cubicBezTo>
                      <a:cubicBezTo>
                        <a:pt x="0" y="177"/>
                        <a:pt x="69" y="303"/>
                        <a:pt x="189" y="425"/>
                      </a:cubicBezTo>
                      <a:cubicBezTo>
                        <a:pt x="223" y="394"/>
                        <a:pt x="260" y="363"/>
                        <a:pt x="300" y="3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5F84EAEC-5FEE-DAE4-BDBA-CF882397A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4063" y="4402495"/>
                  <a:ext cx="554351" cy="369034"/>
                </a:xfrm>
                <a:custGeom>
                  <a:avLst/>
                  <a:gdLst>
                    <a:gd name="T0" fmla="*/ 533 w 1426"/>
                    <a:gd name="T1" fmla="*/ 787 h 949"/>
                    <a:gd name="T2" fmla="*/ 470 w 1426"/>
                    <a:gd name="T3" fmla="*/ 749 h 949"/>
                    <a:gd name="T4" fmla="*/ 217 w 1426"/>
                    <a:gd name="T5" fmla="*/ 805 h 949"/>
                    <a:gd name="T6" fmla="*/ 158 w 1426"/>
                    <a:gd name="T7" fmla="*/ 795 h 949"/>
                    <a:gd name="T8" fmla="*/ 265 w 1426"/>
                    <a:gd name="T9" fmla="*/ 630 h 949"/>
                    <a:gd name="T10" fmla="*/ 435 w 1426"/>
                    <a:gd name="T11" fmla="*/ 484 h 949"/>
                    <a:gd name="T12" fmla="*/ 485 w 1426"/>
                    <a:gd name="T13" fmla="*/ 493 h 949"/>
                    <a:gd name="T14" fmla="*/ 621 w 1426"/>
                    <a:gd name="T15" fmla="*/ 361 h 949"/>
                    <a:gd name="T16" fmla="*/ 641 w 1426"/>
                    <a:gd name="T17" fmla="*/ 349 h 949"/>
                    <a:gd name="T18" fmla="*/ 1210 w 1426"/>
                    <a:gd name="T19" fmla="*/ 144 h 949"/>
                    <a:gd name="T20" fmla="*/ 1268 w 1426"/>
                    <a:gd name="T21" fmla="*/ 154 h 949"/>
                    <a:gd name="T22" fmla="*/ 1161 w 1426"/>
                    <a:gd name="T23" fmla="*/ 319 h 949"/>
                    <a:gd name="T24" fmla="*/ 1148 w 1426"/>
                    <a:gd name="T25" fmla="*/ 332 h 949"/>
                    <a:gd name="T26" fmla="*/ 1259 w 1426"/>
                    <a:gd name="T27" fmla="*/ 425 h 949"/>
                    <a:gd name="T28" fmla="*/ 1279 w 1426"/>
                    <a:gd name="T29" fmla="*/ 404 h 949"/>
                    <a:gd name="T30" fmla="*/ 1390 w 1426"/>
                    <a:gd name="T31" fmla="*/ 249 h 949"/>
                    <a:gd name="T32" fmla="*/ 1393 w 1426"/>
                    <a:gd name="T33" fmla="*/ 82 h 949"/>
                    <a:gd name="T34" fmla="*/ 1210 w 1426"/>
                    <a:gd name="T35" fmla="*/ 0 h 949"/>
                    <a:gd name="T36" fmla="*/ 569 w 1426"/>
                    <a:gd name="T37" fmla="*/ 225 h 949"/>
                    <a:gd name="T38" fmla="*/ 548 w 1426"/>
                    <a:gd name="T39" fmla="*/ 237 h 949"/>
                    <a:gd name="T40" fmla="*/ 485 w 1426"/>
                    <a:gd name="T41" fmla="*/ 221 h 949"/>
                    <a:gd name="T42" fmla="*/ 349 w 1426"/>
                    <a:gd name="T43" fmla="*/ 357 h 949"/>
                    <a:gd name="T44" fmla="*/ 350 w 1426"/>
                    <a:gd name="T45" fmla="*/ 368 h 949"/>
                    <a:gd name="T46" fmla="*/ 147 w 1426"/>
                    <a:gd name="T47" fmla="*/ 545 h 949"/>
                    <a:gd name="T48" fmla="*/ 36 w 1426"/>
                    <a:gd name="T49" fmla="*/ 700 h 949"/>
                    <a:gd name="T50" fmla="*/ 33 w 1426"/>
                    <a:gd name="T51" fmla="*/ 867 h 949"/>
                    <a:gd name="T52" fmla="*/ 217 w 1426"/>
                    <a:gd name="T53" fmla="*/ 949 h 949"/>
                    <a:gd name="T54" fmla="*/ 630 w 1426"/>
                    <a:gd name="T55" fmla="*/ 840 h 949"/>
                    <a:gd name="T56" fmla="*/ 533 w 1426"/>
                    <a:gd name="T57" fmla="*/ 787 h 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26" h="949">
                      <a:moveTo>
                        <a:pt x="533" y="787"/>
                      </a:moveTo>
                      <a:cubicBezTo>
                        <a:pt x="512" y="775"/>
                        <a:pt x="491" y="762"/>
                        <a:pt x="470" y="749"/>
                      </a:cubicBezTo>
                      <a:cubicBezTo>
                        <a:pt x="370" y="785"/>
                        <a:pt x="282" y="805"/>
                        <a:pt x="217" y="805"/>
                      </a:cubicBezTo>
                      <a:cubicBezTo>
                        <a:pt x="180" y="805"/>
                        <a:pt x="162" y="798"/>
                        <a:pt x="158" y="795"/>
                      </a:cubicBezTo>
                      <a:cubicBezTo>
                        <a:pt x="156" y="784"/>
                        <a:pt x="169" y="729"/>
                        <a:pt x="265" y="630"/>
                      </a:cubicBezTo>
                      <a:cubicBezTo>
                        <a:pt x="312" y="582"/>
                        <a:pt x="370" y="533"/>
                        <a:pt x="435" y="484"/>
                      </a:cubicBezTo>
                      <a:cubicBezTo>
                        <a:pt x="451" y="490"/>
                        <a:pt x="468" y="493"/>
                        <a:pt x="485" y="493"/>
                      </a:cubicBezTo>
                      <a:cubicBezTo>
                        <a:pt x="559" y="493"/>
                        <a:pt x="619" y="434"/>
                        <a:pt x="621" y="361"/>
                      </a:cubicBezTo>
                      <a:cubicBezTo>
                        <a:pt x="628" y="357"/>
                        <a:pt x="634" y="353"/>
                        <a:pt x="641" y="349"/>
                      </a:cubicBezTo>
                      <a:cubicBezTo>
                        <a:pt x="857" y="224"/>
                        <a:pt x="1081" y="144"/>
                        <a:pt x="1210" y="144"/>
                      </a:cubicBezTo>
                      <a:cubicBezTo>
                        <a:pt x="1247" y="144"/>
                        <a:pt x="1264" y="151"/>
                        <a:pt x="1268" y="154"/>
                      </a:cubicBezTo>
                      <a:cubicBezTo>
                        <a:pt x="1270" y="166"/>
                        <a:pt x="1257" y="220"/>
                        <a:pt x="1161" y="319"/>
                      </a:cubicBezTo>
                      <a:cubicBezTo>
                        <a:pt x="1157" y="323"/>
                        <a:pt x="1153" y="328"/>
                        <a:pt x="1148" y="332"/>
                      </a:cubicBezTo>
                      <a:cubicBezTo>
                        <a:pt x="1188" y="363"/>
                        <a:pt x="1226" y="394"/>
                        <a:pt x="1259" y="425"/>
                      </a:cubicBezTo>
                      <a:cubicBezTo>
                        <a:pt x="1266" y="418"/>
                        <a:pt x="1273" y="411"/>
                        <a:pt x="1279" y="404"/>
                      </a:cubicBezTo>
                      <a:cubicBezTo>
                        <a:pt x="1331" y="349"/>
                        <a:pt x="1368" y="296"/>
                        <a:pt x="1390" y="249"/>
                      </a:cubicBezTo>
                      <a:cubicBezTo>
                        <a:pt x="1426" y="169"/>
                        <a:pt x="1411" y="114"/>
                        <a:pt x="1393" y="82"/>
                      </a:cubicBezTo>
                      <a:cubicBezTo>
                        <a:pt x="1371" y="44"/>
                        <a:pt x="1322" y="0"/>
                        <a:pt x="1210" y="0"/>
                      </a:cubicBezTo>
                      <a:cubicBezTo>
                        <a:pt x="1052" y="0"/>
                        <a:pt x="813" y="84"/>
                        <a:pt x="569" y="225"/>
                      </a:cubicBezTo>
                      <a:cubicBezTo>
                        <a:pt x="562" y="229"/>
                        <a:pt x="555" y="233"/>
                        <a:pt x="548" y="237"/>
                      </a:cubicBezTo>
                      <a:cubicBezTo>
                        <a:pt x="529" y="227"/>
                        <a:pt x="508" y="221"/>
                        <a:pt x="485" y="221"/>
                      </a:cubicBezTo>
                      <a:cubicBezTo>
                        <a:pt x="410" y="221"/>
                        <a:pt x="349" y="282"/>
                        <a:pt x="349" y="357"/>
                      </a:cubicBezTo>
                      <a:cubicBezTo>
                        <a:pt x="349" y="361"/>
                        <a:pt x="349" y="364"/>
                        <a:pt x="350" y="368"/>
                      </a:cubicBezTo>
                      <a:cubicBezTo>
                        <a:pt x="271" y="426"/>
                        <a:pt x="202" y="486"/>
                        <a:pt x="147" y="545"/>
                      </a:cubicBezTo>
                      <a:cubicBezTo>
                        <a:pt x="95" y="601"/>
                        <a:pt x="58" y="653"/>
                        <a:pt x="36" y="700"/>
                      </a:cubicBezTo>
                      <a:cubicBezTo>
                        <a:pt x="0" y="780"/>
                        <a:pt x="15" y="835"/>
                        <a:pt x="33" y="867"/>
                      </a:cubicBezTo>
                      <a:cubicBezTo>
                        <a:pt x="55" y="905"/>
                        <a:pt x="104" y="949"/>
                        <a:pt x="217" y="949"/>
                      </a:cubicBezTo>
                      <a:cubicBezTo>
                        <a:pt x="324" y="949"/>
                        <a:pt x="470" y="910"/>
                        <a:pt x="630" y="840"/>
                      </a:cubicBezTo>
                      <a:cubicBezTo>
                        <a:pt x="598" y="823"/>
                        <a:pt x="565" y="805"/>
                        <a:pt x="533" y="7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6" name="Freeform 12">
                  <a:extLst>
                    <a:ext uri="{FF2B5EF4-FFF2-40B4-BE49-F238E27FC236}">
                      <a16:creationId xmlns:a16="http://schemas.microsoft.com/office/drawing/2014/main" id="{EC6F9662-1BE3-B273-848F-655A71EC18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5831" y="4511128"/>
                  <a:ext cx="407376" cy="266791"/>
                </a:xfrm>
                <a:custGeom>
                  <a:avLst/>
                  <a:gdLst>
                    <a:gd name="T0" fmla="*/ 645 w 1044"/>
                    <a:gd name="T1" fmla="*/ 59 h 686"/>
                    <a:gd name="T2" fmla="*/ 645 w 1044"/>
                    <a:gd name="T3" fmla="*/ 59 h 686"/>
                    <a:gd name="T4" fmla="*/ 644 w 1044"/>
                    <a:gd name="T5" fmla="*/ 58 h 686"/>
                    <a:gd name="T6" fmla="*/ 624 w 1044"/>
                    <a:gd name="T7" fmla="*/ 44 h 686"/>
                    <a:gd name="T8" fmla="*/ 600 w 1044"/>
                    <a:gd name="T9" fmla="*/ 28 h 686"/>
                    <a:gd name="T10" fmla="*/ 558 w 1044"/>
                    <a:gd name="T11" fmla="*/ 0 h 686"/>
                    <a:gd name="T12" fmla="*/ 398 w 1044"/>
                    <a:gd name="T13" fmla="*/ 71 h 686"/>
                    <a:gd name="T14" fmla="*/ 520 w 1044"/>
                    <a:gd name="T15" fmla="*/ 148 h 686"/>
                    <a:gd name="T16" fmla="*/ 542 w 1044"/>
                    <a:gd name="T17" fmla="*/ 162 h 686"/>
                    <a:gd name="T18" fmla="*/ 804 w 1044"/>
                    <a:gd name="T19" fmla="*/ 386 h 686"/>
                    <a:gd name="T20" fmla="*/ 877 w 1044"/>
                    <a:gd name="T21" fmla="*/ 515 h 686"/>
                    <a:gd name="T22" fmla="*/ 724 w 1044"/>
                    <a:gd name="T23" fmla="*/ 515 h 686"/>
                    <a:gd name="T24" fmla="*/ 592 w 1044"/>
                    <a:gd name="T25" fmla="*/ 414 h 686"/>
                    <a:gd name="T26" fmla="*/ 505 w 1044"/>
                    <a:gd name="T27" fmla="*/ 446 h 686"/>
                    <a:gd name="T28" fmla="*/ 286 w 1044"/>
                    <a:gd name="T29" fmla="*/ 340 h 686"/>
                    <a:gd name="T30" fmla="*/ 274 w 1044"/>
                    <a:gd name="T31" fmla="*/ 334 h 686"/>
                    <a:gd name="T32" fmla="*/ 250 w 1044"/>
                    <a:gd name="T33" fmla="*/ 320 h 686"/>
                    <a:gd name="T34" fmla="*/ 205 w 1044"/>
                    <a:gd name="T35" fmla="*/ 293 h 686"/>
                    <a:gd name="T36" fmla="*/ 178 w 1044"/>
                    <a:gd name="T37" fmla="*/ 277 h 686"/>
                    <a:gd name="T38" fmla="*/ 170 w 1044"/>
                    <a:gd name="T39" fmla="*/ 271 h 686"/>
                    <a:gd name="T40" fmla="*/ 94 w 1044"/>
                    <a:gd name="T41" fmla="*/ 285 h 686"/>
                    <a:gd name="T42" fmla="*/ 60 w 1044"/>
                    <a:gd name="T43" fmla="*/ 282 h 686"/>
                    <a:gd name="T44" fmla="*/ 0 w 1044"/>
                    <a:gd name="T45" fmla="*/ 331 h 686"/>
                    <a:gd name="T46" fmla="*/ 102 w 1044"/>
                    <a:gd name="T47" fmla="*/ 399 h 686"/>
                    <a:gd name="T48" fmla="*/ 178 w 1044"/>
                    <a:gd name="T49" fmla="*/ 444 h 686"/>
                    <a:gd name="T50" fmla="*/ 460 w 1044"/>
                    <a:gd name="T51" fmla="*/ 583 h 686"/>
                    <a:gd name="T52" fmla="*/ 592 w 1044"/>
                    <a:gd name="T53" fmla="*/ 686 h 686"/>
                    <a:gd name="T54" fmla="*/ 682 w 1044"/>
                    <a:gd name="T55" fmla="*/ 653 h 686"/>
                    <a:gd name="T56" fmla="*/ 819 w 1044"/>
                    <a:gd name="T57" fmla="*/ 669 h 686"/>
                    <a:gd name="T58" fmla="*/ 856 w 1044"/>
                    <a:gd name="T59" fmla="*/ 668 h 686"/>
                    <a:gd name="T60" fmla="*/ 1002 w 1044"/>
                    <a:gd name="T61" fmla="*/ 587 h 686"/>
                    <a:gd name="T62" fmla="*/ 924 w 1044"/>
                    <a:gd name="T63" fmla="*/ 307 h 686"/>
                    <a:gd name="T64" fmla="*/ 645 w 1044"/>
                    <a:gd name="T65" fmla="*/ 59 h 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44" h="686">
                      <a:moveTo>
                        <a:pt x="645" y="59"/>
                      </a:moveTo>
                      <a:cubicBezTo>
                        <a:pt x="645" y="59"/>
                        <a:pt x="645" y="59"/>
                        <a:pt x="645" y="59"/>
                      </a:cubicBezTo>
                      <a:cubicBezTo>
                        <a:pt x="645" y="59"/>
                        <a:pt x="644" y="58"/>
                        <a:pt x="644" y="58"/>
                      </a:cubicBezTo>
                      <a:cubicBezTo>
                        <a:pt x="637" y="53"/>
                        <a:pt x="630" y="48"/>
                        <a:pt x="624" y="44"/>
                      </a:cubicBezTo>
                      <a:cubicBezTo>
                        <a:pt x="616" y="38"/>
                        <a:pt x="608" y="33"/>
                        <a:pt x="600" y="28"/>
                      </a:cubicBezTo>
                      <a:cubicBezTo>
                        <a:pt x="586" y="19"/>
                        <a:pt x="572" y="9"/>
                        <a:pt x="558" y="0"/>
                      </a:cubicBezTo>
                      <a:cubicBezTo>
                        <a:pt x="508" y="19"/>
                        <a:pt x="454" y="43"/>
                        <a:pt x="398" y="71"/>
                      </a:cubicBezTo>
                      <a:cubicBezTo>
                        <a:pt x="440" y="96"/>
                        <a:pt x="481" y="121"/>
                        <a:pt x="520" y="148"/>
                      </a:cubicBezTo>
                      <a:cubicBezTo>
                        <a:pt x="528" y="153"/>
                        <a:pt x="535" y="158"/>
                        <a:pt x="542" y="162"/>
                      </a:cubicBezTo>
                      <a:cubicBezTo>
                        <a:pt x="650" y="237"/>
                        <a:pt x="743" y="316"/>
                        <a:pt x="804" y="386"/>
                      </a:cubicBezTo>
                      <a:cubicBezTo>
                        <a:pt x="877" y="471"/>
                        <a:pt x="877" y="509"/>
                        <a:pt x="877" y="515"/>
                      </a:cubicBezTo>
                      <a:cubicBezTo>
                        <a:pt x="869" y="521"/>
                        <a:pt x="826" y="535"/>
                        <a:pt x="724" y="515"/>
                      </a:cubicBezTo>
                      <a:cubicBezTo>
                        <a:pt x="708" y="457"/>
                        <a:pt x="655" y="414"/>
                        <a:pt x="592" y="414"/>
                      </a:cubicBezTo>
                      <a:cubicBezTo>
                        <a:pt x="559" y="414"/>
                        <a:pt x="529" y="426"/>
                        <a:pt x="505" y="446"/>
                      </a:cubicBezTo>
                      <a:cubicBezTo>
                        <a:pt x="434" y="417"/>
                        <a:pt x="360" y="381"/>
                        <a:pt x="286" y="340"/>
                      </a:cubicBezTo>
                      <a:cubicBezTo>
                        <a:pt x="282" y="338"/>
                        <a:pt x="278" y="336"/>
                        <a:pt x="274" y="334"/>
                      </a:cubicBezTo>
                      <a:cubicBezTo>
                        <a:pt x="266" y="329"/>
                        <a:pt x="258" y="324"/>
                        <a:pt x="250" y="320"/>
                      </a:cubicBezTo>
                      <a:cubicBezTo>
                        <a:pt x="235" y="311"/>
                        <a:pt x="220" y="302"/>
                        <a:pt x="205" y="293"/>
                      </a:cubicBezTo>
                      <a:cubicBezTo>
                        <a:pt x="196" y="288"/>
                        <a:pt x="187" y="282"/>
                        <a:pt x="178" y="277"/>
                      </a:cubicBezTo>
                      <a:cubicBezTo>
                        <a:pt x="175" y="275"/>
                        <a:pt x="173" y="273"/>
                        <a:pt x="170" y="271"/>
                      </a:cubicBezTo>
                      <a:cubicBezTo>
                        <a:pt x="146" y="280"/>
                        <a:pt x="121" y="285"/>
                        <a:pt x="94" y="285"/>
                      </a:cubicBezTo>
                      <a:cubicBezTo>
                        <a:pt x="82" y="285"/>
                        <a:pt x="71" y="284"/>
                        <a:pt x="60" y="282"/>
                      </a:cubicBezTo>
                      <a:cubicBezTo>
                        <a:pt x="39" y="299"/>
                        <a:pt x="19" y="315"/>
                        <a:pt x="0" y="331"/>
                      </a:cubicBezTo>
                      <a:cubicBezTo>
                        <a:pt x="34" y="355"/>
                        <a:pt x="68" y="377"/>
                        <a:pt x="102" y="399"/>
                      </a:cubicBezTo>
                      <a:cubicBezTo>
                        <a:pt x="127" y="414"/>
                        <a:pt x="152" y="430"/>
                        <a:pt x="178" y="444"/>
                      </a:cubicBezTo>
                      <a:cubicBezTo>
                        <a:pt x="273" y="499"/>
                        <a:pt x="369" y="546"/>
                        <a:pt x="460" y="583"/>
                      </a:cubicBezTo>
                      <a:cubicBezTo>
                        <a:pt x="475" y="642"/>
                        <a:pt x="529" y="686"/>
                        <a:pt x="592" y="686"/>
                      </a:cubicBezTo>
                      <a:cubicBezTo>
                        <a:pt x="627" y="686"/>
                        <a:pt x="658" y="674"/>
                        <a:pt x="682" y="653"/>
                      </a:cubicBezTo>
                      <a:cubicBezTo>
                        <a:pt x="733" y="664"/>
                        <a:pt x="779" y="669"/>
                        <a:pt x="819" y="669"/>
                      </a:cubicBezTo>
                      <a:cubicBezTo>
                        <a:pt x="832" y="669"/>
                        <a:pt x="844" y="669"/>
                        <a:pt x="856" y="668"/>
                      </a:cubicBezTo>
                      <a:cubicBezTo>
                        <a:pt x="943" y="659"/>
                        <a:pt x="984" y="619"/>
                        <a:pt x="1002" y="587"/>
                      </a:cubicBezTo>
                      <a:cubicBezTo>
                        <a:pt x="1044" y="514"/>
                        <a:pt x="1018" y="420"/>
                        <a:pt x="924" y="307"/>
                      </a:cubicBezTo>
                      <a:cubicBezTo>
                        <a:pt x="859" y="228"/>
                        <a:pt x="761" y="141"/>
                        <a:pt x="645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</p:grpSp>
        </p:grpSp>
        <p:sp>
          <p:nvSpPr>
            <p:cNvPr id="26" name="Freeform 229">
              <a:extLst>
                <a:ext uri="{FF2B5EF4-FFF2-40B4-BE49-F238E27FC236}">
                  <a16:creationId xmlns:a16="http://schemas.microsoft.com/office/drawing/2014/main" id="{B184C1E7-31CE-9BA4-1597-21B686605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624" y="3429000"/>
              <a:ext cx="480688" cy="480688"/>
            </a:xfrm>
            <a:custGeom>
              <a:avLst/>
              <a:gdLst>
                <a:gd name="T0" fmla="*/ 594 w 1382"/>
                <a:gd name="T1" fmla="*/ 283 h 1383"/>
                <a:gd name="T2" fmla="*/ 517 w 1382"/>
                <a:gd name="T3" fmla="*/ 306 h 1383"/>
                <a:gd name="T4" fmla="*/ 442 w 1382"/>
                <a:gd name="T5" fmla="*/ 371 h 1383"/>
                <a:gd name="T6" fmla="*/ 410 w 1382"/>
                <a:gd name="T7" fmla="*/ 444 h 1383"/>
                <a:gd name="T8" fmla="*/ 406 w 1382"/>
                <a:gd name="T9" fmla="*/ 525 h 1383"/>
                <a:gd name="T10" fmla="*/ 434 w 1382"/>
                <a:gd name="T11" fmla="*/ 608 h 1383"/>
                <a:gd name="T12" fmla="*/ 490 w 1382"/>
                <a:gd name="T13" fmla="*/ 664 h 1383"/>
                <a:gd name="T14" fmla="*/ 560 w 1382"/>
                <a:gd name="T15" fmla="*/ 702 h 1383"/>
                <a:gd name="T16" fmla="*/ 644 w 1382"/>
                <a:gd name="T17" fmla="*/ 736 h 1383"/>
                <a:gd name="T18" fmla="*/ 727 w 1382"/>
                <a:gd name="T19" fmla="*/ 770 h 1383"/>
                <a:gd name="T20" fmla="*/ 772 w 1382"/>
                <a:gd name="T21" fmla="*/ 812 h 1383"/>
                <a:gd name="T22" fmla="*/ 783 w 1382"/>
                <a:gd name="T23" fmla="*/ 890 h 1383"/>
                <a:gd name="T24" fmla="*/ 735 w 1382"/>
                <a:gd name="T25" fmla="*/ 951 h 1383"/>
                <a:gd name="T26" fmla="*/ 659 w 1382"/>
                <a:gd name="T27" fmla="*/ 964 h 1383"/>
                <a:gd name="T28" fmla="*/ 593 w 1382"/>
                <a:gd name="T29" fmla="*/ 938 h 1383"/>
                <a:gd name="T30" fmla="*/ 548 w 1382"/>
                <a:gd name="T31" fmla="*/ 888 h 1383"/>
                <a:gd name="T32" fmla="*/ 528 w 1382"/>
                <a:gd name="T33" fmla="*/ 828 h 1383"/>
                <a:gd name="T34" fmla="*/ 403 w 1382"/>
                <a:gd name="T35" fmla="*/ 793 h 1383"/>
                <a:gd name="T36" fmla="*/ 531 w 1382"/>
                <a:gd name="T37" fmla="*/ 1009 h 1383"/>
                <a:gd name="T38" fmla="*/ 568 w 1382"/>
                <a:gd name="T39" fmla="*/ 1044 h 1383"/>
                <a:gd name="T40" fmla="*/ 609 w 1382"/>
                <a:gd name="T41" fmla="*/ 1193 h 1383"/>
                <a:gd name="T42" fmla="*/ 769 w 1382"/>
                <a:gd name="T43" fmla="*/ 1071 h 1383"/>
                <a:gd name="T44" fmla="*/ 843 w 1382"/>
                <a:gd name="T45" fmla="*/ 1039 h 1383"/>
                <a:gd name="T46" fmla="*/ 900 w 1382"/>
                <a:gd name="T47" fmla="*/ 979 h 1383"/>
                <a:gd name="T48" fmla="*/ 929 w 1382"/>
                <a:gd name="T49" fmla="*/ 899 h 1383"/>
                <a:gd name="T50" fmla="*/ 932 w 1382"/>
                <a:gd name="T51" fmla="*/ 821 h 1383"/>
                <a:gd name="T52" fmla="*/ 913 w 1382"/>
                <a:gd name="T53" fmla="*/ 753 h 1383"/>
                <a:gd name="T54" fmla="*/ 882 w 1382"/>
                <a:gd name="T55" fmla="*/ 705 h 1383"/>
                <a:gd name="T56" fmla="*/ 842 w 1382"/>
                <a:gd name="T57" fmla="*/ 670 h 1383"/>
                <a:gd name="T58" fmla="*/ 790 w 1382"/>
                <a:gd name="T59" fmla="*/ 641 h 1383"/>
                <a:gd name="T60" fmla="*/ 727 w 1382"/>
                <a:gd name="T61" fmla="*/ 615 h 1383"/>
                <a:gd name="T62" fmla="*/ 637 w 1382"/>
                <a:gd name="T63" fmla="*/ 578 h 1383"/>
                <a:gd name="T64" fmla="*/ 563 w 1382"/>
                <a:gd name="T65" fmla="*/ 524 h 1383"/>
                <a:gd name="T66" fmla="*/ 558 w 1382"/>
                <a:gd name="T67" fmla="*/ 455 h 1383"/>
                <a:gd name="T68" fmla="*/ 607 w 1382"/>
                <a:gd name="T69" fmla="*/ 407 h 1383"/>
                <a:gd name="T70" fmla="*/ 688 w 1382"/>
                <a:gd name="T71" fmla="*/ 403 h 1383"/>
                <a:gd name="T72" fmla="*/ 736 w 1382"/>
                <a:gd name="T73" fmla="*/ 426 h 1383"/>
                <a:gd name="T74" fmla="*/ 771 w 1382"/>
                <a:gd name="T75" fmla="*/ 466 h 1383"/>
                <a:gd name="T76" fmla="*/ 792 w 1382"/>
                <a:gd name="T77" fmla="*/ 528 h 1383"/>
                <a:gd name="T78" fmla="*/ 918 w 1382"/>
                <a:gd name="T79" fmla="*/ 297 h 1383"/>
                <a:gd name="T80" fmla="*/ 784 w 1382"/>
                <a:gd name="T81" fmla="*/ 335 h 1383"/>
                <a:gd name="T82" fmla="*/ 753 w 1382"/>
                <a:gd name="T83" fmla="*/ 308 h 1383"/>
                <a:gd name="T84" fmla="*/ 645 w 1382"/>
                <a:gd name="T85" fmla="*/ 170 h 1383"/>
                <a:gd name="T86" fmla="*/ 605 w 1382"/>
                <a:gd name="T87" fmla="*/ 6 h 1383"/>
                <a:gd name="T88" fmla="*/ 674 w 1382"/>
                <a:gd name="T89" fmla="*/ 0 h 1383"/>
                <a:gd name="T90" fmla="*/ 896 w 1382"/>
                <a:gd name="T91" fmla="*/ 31 h 1383"/>
                <a:gd name="T92" fmla="*/ 1131 w 1382"/>
                <a:gd name="T93" fmla="*/ 158 h 1383"/>
                <a:gd name="T94" fmla="*/ 1299 w 1382"/>
                <a:gd name="T95" fmla="*/ 361 h 1383"/>
                <a:gd name="T96" fmla="*/ 1379 w 1382"/>
                <a:gd name="T97" fmla="*/ 621 h 1383"/>
                <a:gd name="T98" fmla="*/ 1351 w 1382"/>
                <a:gd name="T99" fmla="*/ 897 h 1383"/>
                <a:gd name="T100" fmla="*/ 1224 w 1382"/>
                <a:gd name="T101" fmla="*/ 1131 h 1383"/>
                <a:gd name="T102" fmla="*/ 1020 w 1382"/>
                <a:gd name="T103" fmla="*/ 1299 h 1383"/>
                <a:gd name="T104" fmla="*/ 761 w 1382"/>
                <a:gd name="T105" fmla="*/ 1379 h 1383"/>
                <a:gd name="T106" fmla="*/ 486 w 1382"/>
                <a:gd name="T107" fmla="*/ 1352 h 1383"/>
                <a:gd name="T108" fmla="*/ 251 w 1382"/>
                <a:gd name="T109" fmla="*/ 1225 h 1383"/>
                <a:gd name="T110" fmla="*/ 83 w 1382"/>
                <a:gd name="T111" fmla="*/ 1021 h 1383"/>
                <a:gd name="T112" fmla="*/ 4 w 1382"/>
                <a:gd name="T113" fmla="*/ 761 h 1383"/>
                <a:gd name="T114" fmla="*/ 24 w 1382"/>
                <a:gd name="T115" fmla="*/ 510 h 1383"/>
                <a:gd name="T116" fmla="*/ 123 w 1382"/>
                <a:gd name="T117" fmla="*/ 297 h 1383"/>
                <a:gd name="T118" fmla="*/ 286 w 1382"/>
                <a:gd name="T119" fmla="*/ 131 h 1383"/>
                <a:gd name="T120" fmla="*/ 496 w 1382"/>
                <a:gd name="T121" fmla="*/ 28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2" h="1383">
                  <a:moveTo>
                    <a:pt x="645" y="170"/>
                  </a:moveTo>
                  <a:lnTo>
                    <a:pt x="609" y="170"/>
                  </a:lnTo>
                  <a:lnTo>
                    <a:pt x="609" y="281"/>
                  </a:lnTo>
                  <a:lnTo>
                    <a:pt x="594" y="283"/>
                  </a:lnTo>
                  <a:lnTo>
                    <a:pt x="576" y="287"/>
                  </a:lnTo>
                  <a:lnTo>
                    <a:pt x="558" y="291"/>
                  </a:lnTo>
                  <a:lnTo>
                    <a:pt x="538" y="298"/>
                  </a:lnTo>
                  <a:lnTo>
                    <a:pt x="517" y="306"/>
                  </a:lnTo>
                  <a:lnTo>
                    <a:pt x="496" y="319"/>
                  </a:lnTo>
                  <a:lnTo>
                    <a:pt x="476" y="334"/>
                  </a:lnTo>
                  <a:lnTo>
                    <a:pt x="456" y="353"/>
                  </a:lnTo>
                  <a:lnTo>
                    <a:pt x="442" y="371"/>
                  </a:lnTo>
                  <a:lnTo>
                    <a:pt x="432" y="389"/>
                  </a:lnTo>
                  <a:lnTo>
                    <a:pt x="423" y="407"/>
                  </a:lnTo>
                  <a:lnTo>
                    <a:pt x="416" y="426"/>
                  </a:lnTo>
                  <a:lnTo>
                    <a:pt x="410" y="444"/>
                  </a:lnTo>
                  <a:lnTo>
                    <a:pt x="407" y="463"/>
                  </a:lnTo>
                  <a:lnTo>
                    <a:pt x="406" y="481"/>
                  </a:lnTo>
                  <a:lnTo>
                    <a:pt x="404" y="500"/>
                  </a:lnTo>
                  <a:lnTo>
                    <a:pt x="406" y="525"/>
                  </a:lnTo>
                  <a:lnTo>
                    <a:pt x="409" y="549"/>
                  </a:lnTo>
                  <a:lnTo>
                    <a:pt x="416" y="571"/>
                  </a:lnTo>
                  <a:lnTo>
                    <a:pt x="424" y="591"/>
                  </a:lnTo>
                  <a:lnTo>
                    <a:pt x="434" y="608"/>
                  </a:lnTo>
                  <a:lnTo>
                    <a:pt x="446" y="624"/>
                  </a:lnTo>
                  <a:lnTo>
                    <a:pt x="458" y="639"/>
                  </a:lnTo>
                  <a:lnTo>
                    <a:pt x="473" y="653"/>
                  </a:lnTo>
                  <a:lnTo>
                    <a:pt x="490" y="664"/>
                  </a:lnTo>
                  <a:lnTo>
                    <a:pt x="506" y="676"/>
                  </a:lnTo>
                  <a:lnTo>
                    <a:pt x="523" y="685"/>
                  </a:lnTo>
                  <a:lnTo>
                    <a:pt x="541" y="694"/>
                  </a:lnTo>
                  <a:lnTo>
                    <a:pt x="560" y="702"/>
                  </a:lnTo>
                  <a:lnTo>
                    <a:pt x="578" y="710"/>
                  </a:lnTo>
                  <a:lnTo>
                    <a:pt x="597" y="717"/>
                  </a:lnTo>
                  <a:lnTo>
                    <a:pt x="615" y="724"/>
                  </a:lnTo>
                  <a:lnTo>
                    <a:pt x="644" y="736"/>
                  </a:lnTo>
                  <a:lnTo>
                    <a:pt x="669" y="745"/>
                  </a:lnTo>
                  <a:lnTo>
                    <a:pt x="691" y="754"/>
                  </a:lnTo>
                  <a:lnTo>
                    <a:pt x="711" y="762"/>
                  </a:lnTo>
                  <a:lnTo>
                    <a:pt x="727" y="770"/>
                  </a:lnTo>
                  <a:lnTo>
                    <a:pt x="741" y="778"/>
                  </a:lnTo>
                  <a:lnTo>
                    <a:pt x="752" y="787"/>
                  </a:lnTo>
                  <a:lnTo>
                    <a:pt x="761" y="797"/>
                  </a:lnTo>
                  <a:lnTo>
                    <a:pt x="772" y="812"/>
                  </a:lnTo>
                  <a:lnTo>
                    <a:pt x="779" y="829"/>
                  </a:lnTo>
                  <a:lnTo>
                    <a:pt x="784" y="847"/>
                  </a:lnTo>
                  <a:lnTo>
                    <a:pt x="786" y="866"/>
                  </a:lnTo>
                  <a:lnTo>
                    <a:pt x="783" y="890"/>
                  </a:lnTo>
                  <a:lnTo>
                    <a:pt x="776" y="910"/>
                  </a:lnTo>
                  <a:lnTo>
                    <a:pt x="765" y="927"/>
                  </a:lnTo>
                  <a:lnTo>
                    <a:pt x="751" y="941"/>
                  </a:lnTo>
                  <a:lnTo>
                    <a:pt x="735" y="951"/>
                  </a:lnTo>
                  <a:lnTo>
                    <a:pt x="716" y="959"/>
                  </a:lnTo>
                  <a:lnTo>
                    <a:pt x="697" y="964"/>
                  </a:lnTo>
                  <a:lnTo>
                    <a:pt x="677" y="965"/>
                  </a:lnTo>
                  <a:lnTo>
                    <a:pt x="659" y="964"/>
                  </a:lnTo>
                  <a:lnTo>
                    <a:pt x="642" y="960"/>
                  </a:lnTo>
                  <a:lnTo>
                    <a:pt x="624" y="954"/>
                  </a:lnTo>
                  <a:lnTo>
                    <a:pt x="608" y="948"/>
                  </a:lnTo>
                  <a:lnTo>
                    <a:pt x="593" y="938"/>
                  </a:lnTo>
                  <a:lnTo>
                    <a:pt x="579" y="928"/>
                  </a:lnTo>
                  <a:lnTo>
                    <a:pt x="568" y="915"/>
                  </a:lnTo>
                  <a:lnTo>
                    <a:pt x="558" y="903"/>
                  </a:lnTo>
                  <a:lnTo>
                    <a:pt x="548" y="888"/>
                  </a:lnTo>
                  <a:lnTo>
                    <a:pt x="541" y="873"/>
                  </a:lnTo>
                  <a:lnTo>
                    <a:pt x="536" y="858"/>
                  </a:lnTo>
                  <a:lnTo>
                    <a:pt x="531" y="843"/>
                  </a:lnTo>
                  <a:lnTo>
                    <a:pt x="528" y="828"/>
                  </a:lnTo>
                  <a:lnTo>
                    <a:pt x="525" y="815"/>
                  </a:lnTo>
                  <a:lnTo>
                    <a:pt x="523" y="802"/>
                  </a:lnTo>
                  <a:lnTo>
                    <a:pt x="522" y="793"/>
                  </a:lnTo>
                  <a:lnTo>
                    <a:pt x="403" y="793"/>
                  </a:lnTo>
                  <a:lnTo>
                    <a:pt x="403" y="1067"/>
                  </a:lnTo>
                  <a:lnTo>
                    <a:pt x="521" y="1067"/>
                  </a:lnTo>
                  <a:lnTo>
                    <a:pt x="523" y="997"/>
                  </a:lnTo>
                  <a:lnTo>
                    <a:pt x="531" y="1009"/>
                  </a:lnTo>
                  <a:lnTo>
                    <a:pt x="540" y="1018"/>
                  </a:lnTo>
                  <a:lnTo>
                    <a:pt x="548" y="1028"/>
                  </a:lnTo>
                  <a:lnTo>
                    <a:pt x="558" y="1036"/>
                  </a:lnTo>
                  <a:lnTo>
                    <a:pt x="568" y="1044"/>
                  </a:lnTo>
                  <a:lnTo>
                    <a:pt x="579" y="1051"/>
                  </a:lnTo>
                  <a:lnTo>
                    <a:pt x="593" y="1058"/>
                  </a:lnTo>
                  <a:lnTo>
                    <a:pt x="609" y="1064"/>
                  </a:lnTo>
                  <a:lnTo>
                    <a:pt x="609" y="1193"/>
                  </a:lnTo>
                  <a:lnTo>
                    <a:pt x="731" y="1193"/>
                  </a:lnTo>
                  <a:lnTo>
                    <a:pt x="731" y="1078"/>
                  </a:lnTo>
                  <a:lnTo>
                    <a:pt x="750" y="1075"/>
                  </a:lnTo>
                  <a:lnTo>
                    <a:pt x="769" y="1071"/>
                  </a:lnTo>
                  <a:lnTo>
                    <a:pt x="788" y="1065"/>
                  </a:lnTo>
                  <a:lnTo>
                    <a:pt x="807" y="1058"/>
                  </a:lnTo>
                  <a:lnTo>
                    <a:pt x="825" y="1050"/>
                  </a:lnTo>
                  <a:lnTo>
                    <a:pt x="843" y="1039"/>
                  </a:lnTo>
                  <a:lnTo>
                    <a:pt x="859" y="1026"/>
                  </a:lnTo>
                  <a:lnTo>
                    <a:pt x="875" y="1011"/>
                  </a:lnTo>
                  <a:lnTo>
                    <a:pt x="888" y="996"/>
                  </a:lnTo>
                  <a:lnTo>
                    <a:pt x="900" y="979"/>
                  </a:lnTo>
                  <a:lnTo>
                    <a:pt x="910" y="960"/>
                  </a:lnTo>
                  <a:lnTo>
                    <a:pt x="918" y="942"/>
                  </a:lnTo>
                  <a:lnTo>
                    <a:pt x="925" y="921"/>
                  </a:lnTo>
                  <a:lnTo>
                    <a:pt x="929" y="899"/>
                  </a:lnTo>
                  <a:lnTo>
                    <a:pt x="933" y="877"/>
                  </a:lnTo>
                  <a:lnTo>
                    <a:pt x="934" y="855"/>
                  </a:lnTo>
                  <a:lnTo>
                    <a:pt x="933" y="838"/>
                  </a:lnTo>
                  <a:lnTo>
                    <a:pt x="932" y="821"/>
                  </a:lnTo>
                  <a:lnTo>
                    <a:pt x="928" y="804"/>
                  </a:lnTo>
                  <a:lnTo>
                    <a:pt x="925" y="786"/>
                  </a:lnTo>
                  <a:lnTo>
                    <a:pt x="920" y="769"/>
                  </a:lnTo>
                  <a:lnTo>
                    <a:pt x="913" y="753"/>
                  </a:lnTo>
                  <a:lnTo>
                    <a:pt x="906" y="739"/>
                  </a:lnTo>
                  <a:lnTo>
                    <a:pt x="898" y="725"/>
                  </a:lnTo>
                  <a:lnTo>
                    <a:pt x="890" y="715"/>
                  </a:lnTo>
                  <a:lnTo>
                    <a:pt x="882" y="705"/>
                  </a:lnTo>
                  <a:lnTo>
                    <a:pt x="873" y="695"/>
                  </a:lnTo>
                  <a:lnTo>
                    <a:pt x="864" y="686"/>
                  </a:lnTo>
                  <a:lnTo>
                    <a:pt x="853" y="678"/>
                  </a:lnTo>
                  <a:lnTo>
                    <a:pt x="842" y="670"/>
                  </a:lnTo>
                  <a:lnTo>
                    <a:pt x="830" y="663"/>
                  </a:lnTo>
                  <a:lnTo>
                    <a:pt x="818" y="655"/>
                  </a:lnTo>
                  <a:lnTo>
                    <a:pt x="804" y="648"/>
                  </a:lnTo>
                  <a:lnTo>
                    <a:pt x="790" y="641"/>
                  </a:lnTo>
                  <a:lnTo>
                    <a:pt x="775" y="635"/>
                  </a:lnTo>
                  <a:lnTo>
                    <a:pt x="760" y="629"/>
                  </a:lnTo>
                  <a:lnTo>
                    <a:pt x="743" y="622"/>
                  </a:lnTo>
                  <a:lnTo>
                    <a:pt x="727" y="615"/>
                  </a:lnTo>
                  <a:lnTo>
                    <a:pt x="708" y="607"/>
                  </a:lnTo>
                  <a:lnTo>
                    <a:pt x="690" y="600"/>
                  </a:lnTo>
                  <a:lnTo>
                    <a:pt x="662" y="589"/>
                  </a:lnTo>
                  <a:lnTo>
                    <a:pt x="637" y="578"/>
                  </a:lnTo>
                  <a:lnTo>
                    <a:pt x="614" y="566"/>
                  </a:lnTo>
                  <a:lnTo>
                    <a:pt x="593" y="554"/>
                  </a:lnTo>
                  <a:lnTo>
                    <a:pt x="576" y="540"/>
                  </a:lnTo>
                  <a:lnTo>
                    <a:pt x="563" y="524"/>
                  </a:lnTo>
                  <a:lnTo>
                    <a:pt x="555" y="505"/>
                  </a:lnTo>
                  <a:lnTo>
                    <a:pt x="552" y="483"/>
                  </a:lnTo>
                  <a:lnTo>
                    <a:pt x="553" y="470"/>
                  </a:lnTo>
                  <a:lnTo>
                    <a:pt x="558" y="455"/>
                  </a:lnTo>
                  <a:lnTo>
                    <a:pt x="566" y="441"/>
                  </a:lnTo>
                  <a:lnTo>
                    <a:pt x="576" y="427"/>
                  </a:lnTo>
                  <a:lnTo>
                    <a:pt x="590" y="417"/>
                  </a:lnTo>
                  <a:lnTo>
                    <a:pt x="607" y="407"/>
                  </a:lnTo>
                  <a:lnTo>
                    <a:pt x="628" y="402"/>
                  </a:lnTo>
                  <a:lnTo>
                    <a:pt x="651" y="399"/>
                  </a:lnTo>
                  <a:lnTo>
                    <a:pt x="670" y="401"/>
                  </a:lnTo>
                  <a:lnTo>
                    <a:pt x="688" y="403"/>
                  </a:lnTo>
                  <a:lnTo>
                    <a:pt x="703" y="407"/>
                  </a:lnTo>
                  <a:lnTo>
                    <a:pt x="716" y="413"/>
                  </a:lnTo>
                  <a:lnTo>
                    <a:pt x="727" y="420"/>
                  </a:lnTo>
                  <a:lnTo>
                    <a:pt x="736" y="426"/>
                  </a:lnTo>
                  <a:lnTo>
                    <a:pt x="744" y="433"/>
                  </a:lnTo>
                  <a:lnTo>
                    <a:pt x="750" y="439"/>
                  </a:lnTo>
                  <a:lnTo>
                    <a:pt x="761" y="452"/>
                  </a:lnTo>
                  <a:lnTo>
                    <a:pt x="771" y="466"/>
                  </a:lnTo>
                  <a:lnTo>
                    <a:pt x="779" y="482"/>
                  </a:lnTo>
                  <a:lnTo>
                    <a:pt x="784" y="497"/>
                  </a:lnTo>
                  <a:lnTo>
                    <a:pt x="789" y="512"/>
                  </a:lnTo>
                  <a:lnTo>
                    <a:pt x="792" y="528"/>
                  </a:lnTo>
                  <a:lnTo>
                    <a:pt x="795" y="542"/>
                  </a:lnTo>
                  <a:lnTo>
                    <a:pt x="797" y="556"/>
                  </a:lnTo>
                  <a:lnTo>
                    <a:pt x="918" y="556"/>
                  </a:lnTo>
                  <a:lnTo>
                    <a:pt x="918" y="297"/>
                  </a:lnTo>
                  <a:lnTo>
                    <a:pt x="799" y="297"/>
                  </a:lnTo>
                  <a:lnTo>
                    <a:pt x="797" y="351"/>
                  </a:lnTo>
                  <a:lnTo>
                    <a:pt x="790" y="342"/>
                  </a:lnTo>
                  <a:lnTo>
                    <a:pt x="784" y="335"/>
                  </a:lnTo>
                  <a:lnTo>
                    <a:pt x="777" y="327"/>
                  </a:lnTo>
                  <a:lnTo>
                    <a:pt x="771" y="320"/>
                  </a:lnTo>
                  <a:lnTo>
                    <a:pt x="762" y="314"/>
                  </a:lnTo>
                  <a:lnTo>
                    <a:pt x="753" y="308"/>
                  </a:lnTo>
                  <a:lnTo>
                    <a:pt x="743" y="303"/>
                  </a:lnTo>
                  <a:lnTo>
                    <a:pt x="731" y="297"/>
                  </a:lnTo>
                  <a:lnTo>
                    <a:pt x="731" y="170"/>
                  </a:lnTo>
                  <a:lnTo>
                    <a:pt x="645" y="170"/>
                  </a:lnTo>
                  <a:lnTo>
                    <a:pt x="555" y="14"/>
                  </a:lnTo>
                  <a:lnTo>
                    <a:pt x="571" y="10"/>
                  </a:lnTo>
                  <a:lnTo>
                    <a:pt x="589" y="8"/>
                  </a:lnTo>
                  <a:lnTo>
                    <a:pt x="605" y="6"/>
                  </a:lnTo>
                  <a:lnTo>
                    <a:pt x="622" y="3"/>
                  </a:lnTo>
                  <a:lnTo>
                    <a:pt x="639" y="2"/>
                  </a:lnTo>
                  <a:lnTo>
                    <a:pt x="657" y="1"/>
                  </a:lnTo>
                  <a:lnTo>
                    <a:pt x="674" y="0"/>
                  </a:lnTo>
                  <a:lnTo>
                    <a:pt x="691" y="0"/>
                  </a:lnTo>
                  <a:lnTo>
                    <a:pt x="761" y="3"/>
                  </a:lnTo>
                  <a:lnTo>
                    <a:pt x="830" y="14"/>
                  </a:lnTo>
                  <a:lnTo>
                    <a:pt x="896" y="31"/>
                  </a:lnTo>
                  <a:lnTo>
                    <a:pt x="959" y="54"/>
                  </a:lnTo>
                  <a:lnTo>
                    <a:pt x="1020" y="83"/>
                  </a:lnTo>
                  <a:lnTo>
                    <a:pt x="1077" y="118"/>
                  </a:lnTo>
                  <a:lnTo>
                    <a:pt x="1131" y="158"/>
                  </a:lnTo>
                  <a:lnTo>
                    <a:pt x="1179" y="203"/>
                  </a:lnTo>
                  <a:lnTo>
                    <a:pt x="1224" y="251"/>
                  </a:lnTo>
                  <a:lnTo>
                    <a:pt x="1263" y="305"/>
                  </a:lnTo>
                  <a:lnTo>
                    <a:pt x="1299" y="361"/>
                  </a:lnTo>
                  <a:lnTo>
                    <a:pt x="1328" y="422"/>
                  </a:lnTo>
                  <a:lnTo>
                    <a:pt x="1351" y="486"/>
                  </a:lnTo>
                  <a:lnTo>
                    <a:pt x="1368" y="551"/>
                  </a:lnTo>
                  <a:lnTo>
                    <a:pt x="1379" y="621"/>
                  </a:lnTo>
                  <a:lnTo>
                    <a:pt x="1382" y="691"/>
                  </a:lnTo>
                  <a:lnTo>
                    <a:pt x="1379" y="761"/>
                  </a:lnTo>
                  <a:lnTo>
                    <a:pt x="1368" y="830"/>
                  </a:lnTo>
                  <a:lnTo>
                    <a:pt x="1351" y="897"/>
                  </a:lnTo>
                  <a:lnTo>
                    <a:pt x="1328" y="960"/>
                  </a:lnTo>
                  <a:lnTo>
                    <a:pt x="1299" y="1021"/>
                  </a:lnTo>
                  <a:lnTo>
                    <a:pt x="1263" y="1078"/>
                  </a:lnTo>
                  <a:lnTo>
                    <a:pt x="1224" y="1131"/>
                  </a:lnTo>
                  <a:lnTo>
                    <a:pt x="1179" y="1180"/>
                  </a:lnTo>
                  <a:lnTo>
                    <a:pt x="1131" y="1225"/>
                  </a:lnTo>
                  <a:lnTo>
                    <a:pt x="1077" y="1264"/>
                  </a:lnTo>
                  <a:lnTo>
                    <a:pt x="1020" y="1299"/>
                  </a:lnTo>
                  <a:lnTo>
                    <a:pt x="959" y="1329"/>
                  </a:lnTo>
                  <a:lnTo>
                    <a:pt x="896" y="1352"/>
                  </a:lnTo>
                  <a:lnTo>
                    <a:pt x="830" y="1369"/>
                  </a:lnTo>
                  <a:lnTo>
                    <a:pt x="761" y="1379"/>
                  </a:lnTo>
                  <a:lnTo>
                    <a:pt x="691" y="1383"/>
                  </a:lnTo>
                  <a:lnTo>
                    <a:pt x="621" y="1379"/>
                  </a:lnTo>
                  <a:lnTo>
                    <a:pt x="552" y="1369"/>
                  </a:lnTo>
                  <a:lnTo>
                    <a:pt x="486" y="1352"/>
                  </a:lnTo>
                  <a:lnTo>
                    <a:pt x="423" y="1329"/>
                  </a:lnTo>
                  <a:lnTo>
                    <a:pt x="362" y="1299"/>
                  </a:lnTo>
                  <a:lnTo>
                    <a:pt x="305" y="1264"/>
                  </a:lnTo>
                  <a:lnTo>
                    <a:pt x="251" y="1225"/>
                  </a:lnTo>
                  <a:lnTo>
                    <a:pt x="203" y="1180"/>
                  </a:lnTo>
                  <a:lnTo>
                    <a:pt x="158" y="1131"/>
                  </a:lnTo>
                  <a:lnTo>
                    <a:pt x="119" y="1078"/>
                  </a:lnTo>
                  <a:lnTo>
                    <a:pt x="83" y="1021"/>
                  </a:lnTo>
                  <a:lnTo>
                    <a:pt x="54" y="960"/>
                  </a:lnTo>
                  <a:lnTo>
                    <a:pt x="31" y="897"/>
                  </a:lnTo>
                  <a:lnTo>
                    <a:pt x="14" y="830"/>
                  </a:lnTo>
                  <a:lnTo>
                    <a:pt x="4" y="761"/>
                  </a:lnTo>
                  <a:lnTo>
                    <a:pt x="0" y="691"/>
                  </a:lnTo>
                  <a:lnTo>
                    <a:pt x="2" y="629"/>
                  </a:lnTo>
                  <a:lnTo>
                    <a:pt x="11" y="569"/>
                  </a:lnTo>
                  <a:lnTo>
                    <a:pt x="24" y="510"/>
                  </a:lnTo>
                  <a:lnTo>
                    <a:pt x="43" y="452"/>
                  </a:lnTo>
                  <a:lnTo>
                    <a:pt x="65" y="398"/>
                  </a:lnTo>
                  <a:lnTo>
                    <a:pt x="92" y="346"/>
                  </a:lnTo>
                  <a:lnTo>
                    <a:pt x="123" y="297"/>
                  </a:lnTo>
                  <a:lnTo>
                    <a:pt x="159" y="250"/>
                  </a:lnTo>
                  <a:lnTo>
                    <a:pt x="198" y="207"/>
                  </a:lnTo>
                  <a:lnTo>
                    <a:pt x="241" y="167"/>
                  </a:lnTo>
                  <a:lnTo>
                    <a:pt x="286" y="131"/>
                  </a:lnTo>
                  <a:lnTo>
                    <a:pt x="335" y="99"/>
                  </a:lnTo>
                  <a:lnTo>
                    <a:pt x="386" y="70"/>
                  </a:lnTo>
                  <a:lnTo>
                    <a:pt x="440" y="47"/>
                  </a:lnTo>
                  <a:lnTo>
                    <a:pt x="496" y="28"/>
                  </a:lnTo>
                  <a:lnTo>
                    <a:pt x="555" y="14"/>
                  </a:lnTo>
                  <a:lnTo>
                    <a:pt x="645" y="1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654C137D-6692-DA57-1766-2B32140DA158}"/>
                </a:ext>
              </a:extLst>
            </p:cNvPr>
            <p:cNvSpPr/>
            <p:nvPr/>
          </p:nvSpPr>
          <p:spPr>
            <a:xfrm>
              <a:off x="3526133" y="3984395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1,905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research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guests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annually</a:t>
              </a:r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3E01DF17-97F1-E894-22EA-98647CF3DC76}"/>
                </a:ext>
              </a:extLst>
            </p:cNvPr>
            <p:cNvSpPr/>
            <p:nvPr/>
          </p:nvSpPr>
          <p:spPr>
            <a:xfrm>
              <a:off x="3531765" y="237630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Nuclear Physics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Research 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0AB4CEE-2CAA-E5B7-4250-029C914A7EE6}"/>
                </a:ext>
              </a:extLst>
            </p:cNvPr>
            <p:cNvSpPr/>
            <p:nvPr/>
          </p:nvSpPr>
          <p:spPr>
            <a:xfrm>
              <a:off x="362427" y="3984395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$206M </a:t>
              </a:r>
              <a:b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FY23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expenditures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29C572F7-F797-A1B4-EB04-284CB9FCA47F}"/>
                </a:ext>
              </a:extLst>
            </p:cNvPr>
            <p:cNvSpPr/>
            <p:nvPr/>
          </p:nvSpPr>
          <p:spPr>
            <a:xfrm>
              <a:off x="5107986" y="3178037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Two National User</a:t>
              </a:r>
              <a:b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Facilities:</a:t>
              </a:r>
              <a:b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CEBAF &amp; HPDF</a:t>
              </a: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457C8BFC-6441-9464-85F6-B7F77B869532}"/>
                </a:ext>
              </a:extLst>
            </p:cNvPr>
            <p:cNvSpPr/>
            <p:nvPr/>
          </p:nvSpPr>
          <p:spPr>
            <a:xfrm>
              <a:off x="5107986" y="479341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Systems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Engineering</a:t>
              </a: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4003E80F-AB7A-6B07-7488-71F98E87252B}"/>
                </a:ext>
              </a:extLst>
            </p:cNvPr>
            <p:cNvSpPr/>
            <p:nvPr/>
          </p:nvSpPr>
          <p:spPr>
            <a:xfrm>
              <a:off x="6689839" y="398439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Mechanical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Engineering &amp;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Design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71C7A5BF-932B-D45E-C3C7-7B9EA9E2278E}"/>
                </a:ext>
              </a:extLst>
            </p:cNvPr>
            <p:cNvSpPr/>
            <p:nvPr/>
          </p:nvSpPr>
          <p:spPr>
            <a:xfrm>
              <a:off x="1943148" y="4793415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$200M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modernization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investment</a:t>
              </a:r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0DDF6265-5DE0-0CC4-7405-B5D124EBB4BF}"/>
                </a:ext>
              </a:extLst>
            </p:cNvPr>
            <p:cNvSpPr/>
            <p:nvPr/>
          </p:nvSpPr>
          <p:spPr>
            <a:xfrm>
              <a:off x="1944280" y="3178037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938</a:t>
              </a:r>
              <a:b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employees</a:t>
              </a:r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F044F05A-E4DF-D956-FD4E-9EA6F719A2CE}"/>
                </a:ext>
              </a:extLst>
            </p:cNvPr>
            <p:cNvSpPr/>
            <p:nvPr/>
          </p:nvSpPr>
          <p:spPr>
            <a:xfrm>
              <a:off x="6689839" y="237630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Advanced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Computer Science,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Visualization, &amp;	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BC8BCE1D-5892-5C56-DAD3-02FAC611B017}"/>
                </a:ext>
              </a:extLst>
            </p:cNvPr>
            <p:cNvSpPr/>
            <p:nvPr/>
          </p:nvSpPr>
          <p:spPr>
            <a:xfrm>
              <a:off x="8269706" y="3178037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Accelerator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Science &amp;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73E12DAF-B1C3-3E49-DD67-E51E611D0D6B}"/>
                </a:ext>
              </a:extLst>
            </p:cNvPr>
            <p:cNvSpPr/>
            <p:nvPr/>
          </p:nvSpPr>
          <p:spPr>
            <a:xfrm>
              <a:off x="8269706" y="1560105"/>
              <a:ext cx="1981721" cy="1612715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2444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Journal articles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published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endPara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C582B938-F742-4F46-7538-11505AFDF0E1}"/>
                </a:ext>
              </a:extLst>
            </p:cNvPr>
            <p:cNvSpPr/>
            <p:nvPr/>
          </p:nvSpPr>
          <p:spPr>
            <a:xfrm>
              <a:off x="9853543" y="758964"/>
              <a:ext cx="1981721" cy="1612715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187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Patents granted</a:t>
              </a:r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8E431F70-42E2-929A-FAF0-16C6D8E59D45}"/>
                </a:ext>
              </a:extLst>
            </p:cNvPr>
            <p:cNvSpPr/>
            <p:nvPr/>
          </p:nvSpPr>
          <p:spPr>
            <a:xfrm>
              <a:off x="9853543" y="2369308"/>
              <a:ext cx="1981721" cy="1612715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755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PhDs granted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(236 in progress)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B52EBB-C2ED-BC10-54C0-E71BF7021177}"/>
                </a:ext>
              </a:extLst>
            </p:cNvPr>
            <p:cNvSpPr/>
            <p:nvPr/>
          </p:nvSpPr>
          <p:spPr>
            <a:xfrm>
              <a:off x="1890448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391C45D-A881-ADEC-BAF6-6FAA954F546F}"/>
                </a:ext>
              </a:extLst>
            </p:cNvPr>
            <p:cNvSpPr/>
            <p:nvPr/>
          </p:nvSpPr>
          <p:spPr>
            <a:xfrm>
              <a:off x="2303800" y="4760812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C4BA12-4F96-32C2-E0A9-D02C97105B83}"/>
                </a:ext>
              </a:extLst>
            </p:cNvPr>
            <p:cNvSpPr/>
            <p:nvPr/>
          </p:nvSpPr>
          <p:spPr>
            <a:xfrm>
              <a:off x="3486569" y="4760812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EA9DC68-7940-F2EA-29B9-D861F9299226}"/>
                </a:ext>
              </a:extLst>
            </p:cNvPr>
            <p:cNvSpPr/>
            <p:nvPr/>
          </p:nvSpPr>
          <p:spPr>
            <a:xfrm>
              <a:off x="3862932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BBA5A7C-2B74-281D-E44B-7A806CEC39A9}"/>
                </a:ext>
              </a:extLst>
            </p:cNvPr>
            <p:cNvSpPr/>
            <p:nvPr/>
          </p:nvSpPr>
          <p:spPr>
            <a:xfrm>
              <a:off x="5080654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0B8F249-6004-8990-2A59-BCFA01E41CB6}"/>
                </a:ext>
              </a:extLst>
            </p:cNvPr>
            <p:cNvSpPr/>
            <p:nvPr/>
          </p:nvSpPr>
          <p:spPr>
            <a:xfrm>
              <a:off x="5465143" y="3120496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89EF603-D51F-9E49-5BF2-4C0BCC8FA799}"/>
                </a:ext>
              </a:extLst>
            </p:cNvPr>
            <p:cNvSpPr/>
            <p:nvPr/>
          </p:nvSpPr>
          <p:spPr>
            <a:xfrm>
              <a:off x="6651842" y="3120496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568BD7-5ED7-D0D1-0EB0-0FF77F6F81E2}"/>
                </a:ext>
              </a:extLst>
            </p:cNvPr>
            <p:cNvSpPr/>
            <p:nvPr/>
          </p:nvSpPr>
          <p:spPr>
            <a:xfrm>
              <a:off x="7060066" y="3960073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1AE9BEB-C946-6B3A-E530-9737DF7A33CD}"/>
                </a:ext>
              </a:extLst>
            </p:cNvPr>
            <p:cNvSpPr/>
            <p:nvPr/>
          </p:nvSpPr>
          <p:spPr>
            <a:xfrm>
              <a:off x="8226907" y="3960073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9FA8D24-79EF-9416-2AA1-D8B812EDEA68}"/>
                </a:ext>
              </a:extLst>
            </p:cNvPr>
            <p:cNvSpPr/>
            <p:nvPr/>
          </p:nvSpPr>
          <p:spPr>
            <a:xfrm>
              <a:off x="8626524" y="3147893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0EB8A19-1B72-D30D-0C80-D1207E070418}"/>
                </a:ext>
              </a:extLst>
            </p:cNvPr>
            <p:cNvSpPr/>
            <p:nvPr/>
          </p:nvSpPr>
          <p:spPr>
            <a:xfrm>
              <a:off x="9806523" y="3128558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674C64D-44A2-F5C4-8ACE-D5D375384A11}"/>
                </a:ext>
              </a:extLst>
            </p:cNvPr>
            <p:cNvSpPr/>
            <p:nvPr/>
          </p:nvSpPr>
          <p:spPr>
            <a:xfrm>
              <a:off x="10208628" y="2312421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A3A500C-63B5-80D9-24BD-6A140CF20C57}"/>
                </a:ext>
              </a:extLst>
            </p:cNvPr>
            <p:cNvSpPr/>
            <p:nvPr/>
          </p:nvSpPr>
          <p:spPr>
            <a:xfrm>
              <a:off x="11390824" y="2312421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52E52413-03A0-CDA5-7A87-497032371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68" y="5724140"/>
              <a:ext cx="43720" cy="119234"/>
            </a:xfrm>
            <a:custGeom>
              <a:avLst/>
              <a:gdLst>
                <a:gd name="T0" fmla="*/ 14 w 14"/>
                <a:gd name="T1" fmla="*/ 38 h 38"/>
                <a:gd name="T2" fmla="*/ 14 w 14"/>
                <a:gd name="T3" fmla="*/ 0 h 38"/>
                <a:gd name="T4" fmla="*/ 11 w 14"/>
                <a:gd name="T5" fmla="*/ 0 h 38"/>
                <a:gd name="T6" fmla="*/ 7 w 14"/>
                <a:gd name="T7" fmla="*/ 5 h 38"/>
                <a:gd name="T8" fmla="*/ 0 w 14"/>
                <a:gd name="T9" fmla="*/ 9 h 38"/>
                <a:gd name="T10" fmla="*/ 0 w 14"/>
                <a:gd name="T11" fmla="*/ 14 h 38"/>
                <a:gd name="T12" fmla="*/ 5 w 14"/>
                <a:gd name="T13" fmla="*/ 11 h 38"/>
                <a:gd name="T14" fmla="*/ 9 w 14"/>
                <a:gd name="T15" fmla="*/ 8 h 38"/>
                <a:gd name="T16" fmla="*/ 9 w 14"/>
                <a:gd name="T17" fmla="*/ 38 h 38"/>
                <a:gd name="T18" fmla="*/ 14 w 14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14" y="38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9" y="3"/>
                    <a:pt x="7" y="5"/>
                  </a:cubicBezTo>
                  <a:cubicBezTo>
                    <a:pt x="5" y="7"/>
                    <a:pt x="2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7" y="10"/>
                    <a:pt x="8" y="9"/>
                    <a:pt x="9" y="8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4F39EA3D-B3E0-1C2D-39F7-19BE0DB1B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2583" y="5724140"/>
              <a:ext cx="75516" cy="119234"/>
            </a:xfrm>
            <a:custGeom>
              <a:avLst/>
              <a:gdLst>
                <a:gd name="T0" fmla="*/ 21 w 24"/>
                <a:gd name="T1" fmla="*/ 5 h 38"/>
                <a:gd name="T2" fmla="*/ 17 w 24"/>
                <a:gd name="T3" fmla="*/ 1 h 38"/>
                <a:gd name="T4" fmla="*/ 12 w 24"/>
                <a:gd name="T5" fmla="*/ 0 h 38"/>
                <a:gd name="T6" fmla="*/ 5 w 24"/>
                <a:gd name="T7" fmla="*/ 2 h 38"/>
                <a:gd name="T8" fmla="*/ 1 w 24"/>
                <a:gd name="T9" fmla="*/ 8 h 38"/>
                <a:gd name="T10" fmla="*/ 0 w 24"/>
                <a:gd name="T11" fmla="*/ 19 h 38"/>
                <a:gd name="T12" fmla="*/ 3 w 24"/>
                <a:gd name="T13" fmla="*/ 34 h 38"/>
                <a:gd name="T14" fmla="*/ 12 w 24"/>
                <a:gd name="T15" fmla="*/ 38 h 38"/>
                <a:gd name="T16" fmla="*/ 19 w 24"/>
                <a:gd name="T17" fmla="*/ 36 h 38"/>
                <a:gd name="T18" fmla="*/ 23 w 24"/>
                <a:gd name="T19" fmla="*/ 30 h 38"/>
                <a:gd name="T20" fmla="*/ 24 w 24"/>
                <a:gd name="T21" fmla="*/ 19 h 38"/>
                <a:gd name="T22" fmla="*/ 23 w 24"/>
                <a:gd name="T23" fmla="*/ 10 h 38"/>
                <a:gd name="T24" fmla="*/ 21 w 24"/>
                <a:gd name="T25" fmla="*/ 5 h 38"/>
                <a:gd name="T26" fmla="*/ 17 w 24"/>
                <a:gd name="T27" fmla="*/ 31 h 38"/>
                <a:gd name="T28" fmla="*/ 12 w 24"/>
                <a:gd name="T29" fmla="*/ 35 h 38"/>
                <a:gd name="T30" fmla="*/ 7 w 24"/>
                <a:gd name="T31" fmla="*/ 31 h 38"/>
                <a:gd name="T32" fmla="*/ 4 w 24"/>
                <a:gd name="T33" fmla="*/ 19 h 38"/>
                <a:gd name="T34" fmla="*/ 7 w 24"/>
                <a:gd name="T35" fmla="*/ 6 h 38"/>
                <a:gd name="T36" fmla="*/ 12 w 24"/>
                <a:gd name="T37" fmla="*/ 4 h 38"/>
                <a:gd name="T38" fmla="*/ 17 w 24"/>
                <a:gd name="T39" fmla="*/ 7 h 38"/>
                <a:gd name="T40" fmla="*/ 20 w 24"/>
                <a:gd name="T41" fmla="*/ 19 h 38"/>
                <a:gd name="T42" fmla="*/ 17 w 24"/>
                <a:gd name="T43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8">
                  <a:moveTo>
                    <a:pt x="21" y="5"/>
                  </a:moveTo>
                  <a:cubicBezTo>
                    <a:pt x="20" y="3"/>
                    <a:pt x="19" y="2"/>
                    <a:pt x="17" y="1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3"/>
                    <a:pt x="2" y="6"/>
                    <a:pt x="1" y="8"/>
                  </a:cubicBezTo>
                  <a:cubicBezTo>
                    <a:pt x="0" y="11"/>
                    <a:pt x="0" y="15"/>
                    <a:pt x="0" y="19"/>
                  </a:cubicBezTo>
                  <a:cubicBezTo>
                    <a:pt x="0" y="26"/>
                    <a:pt x="1" y="31"/>
                    <a:pt x="3" y="34"/>
                  </a:cubicBezTo>
                  <a:cubicBezTo>
                    <a:pt x="5" y="37"/>
                    <a:pt x="8" y="38"/>
                    <a:pt x="12" y="38"/>
                  </a:cubicBezTo>
                  <a:cubicBezTo>
                    <a:pt x="15" y="38"/>
                    <a:pt x="17" y="38"/>
                    <a:pt x="19" y="36"/>
                  </a:cubicBezTo>
                  <a:cubicBezTo>
                    <a:pt x="21" y="35"/>
                    <a:pt x="22" y="33"/>
                    <a:pt x="23" y="30"/>
                  </a:cubicBezTo>
                  <a:cubicBezTo>
                    <a:pt x="24" y="27"/>
                    <a:pt x="24" y="24"/>
                    <a:pt x="24" y="19"/>
                  </a:cubicBezTo>
                  <a:cubicBezTo>
                    <a:pt x="24" y="15"/>
                    <a:pt x="24" y="12"/>
                    <a:pt x="23" y="10"/>
                  </a:cubicBezTo>
                  <a:cubicBezTo>
                    <a:pt x="23" y="8"/>
                    <a:pt x="22" y="6"/>
                    <a:pt x="21" y="5"/>
                  </a:cubicBezTo>
                  <a:close/>
                  <a:moveTo>
                    <a:pt x="17" y="31"/>
                  </a:moveTo>
                  <a:cubicBezTo>
                    <a:pt x="16" y="33"/>
                    <a:pt x="14" y="35"/>
                    <a:pt x="12" y="35"/>
                  </a:cubicBezTo>
                  <a:cubicBezTo>
                    <a:pt x="10" y="35"/>
                    <a:pt x="8" y="33"/>
                    <a:pt x="7" y="31"/>
                  </a:cubicBezTo>
                  <a:cubicBezTo>
                    <a:pt x="5" y="29"/>
                    <a:pt x="4" y="25"/>
                    <a:pt x="4" y="19"/>
                  </a:cubicBezTo>
                  <a:cubicBezTo>
                    <a:pt x="4" y="13"/>
                    <a:pt x="5" y="9"/>
                    <a:pt x="7" y="6"/>
                  </a:cubicBezTo>
                  <a:cubicBezTo>
                    <a:pt x="8" y="5"/>
                    <a:pt x="10" y="4"/>
                    <a:pt x="12" y="4"/>
                  </a:cubicBezTo>
                  <a:cubicBezTo>
                    <a:pt x="14" y="4"/>
                    <a:pt x="16" y="5"/>
                    <a:pt x="17" y="7"/>
                  </a:cubicBezTo>
                  <a:cubicBezTo>
                    <a:pt x="19" y="9"/>
                    <a:pt x="20" y="13"/>
                    <a:pt x="20" y="19"/>
                  </a:cubicBezTo>
                  <a:cubicBezTo>
                    <a:pt x="20" y="25"/>
                    <a:pt x="19" y="29"/>
                    <a:pt x="17" y="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16FBE225-1993-0DF8-B05D-410297486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244" y="5724140"/>
              <a:ext cx="39745" cy="59618"/>
            </a:xfrm>
            <a:custGeom>
              <a:avLst/>
              <a:gdLst>
                <a:gd name="T0" fmla="*/ 13 w 13"/>
                <a:gd name="T1" fmla="*/ 0 h 19"/>
                <a:gd name="T2" fmla="*/ 10 w 13"/>
                <a:gd name="T3" fmla="*/ 0 h 19"/>
                <a:gd name="T4" fmla="*/ 6 w 13"/>
                <a:gd name="T5" fmla="*/ 5 h 19"/>
                <a:gd name="T6" fmla="*/ 0 w 13"/>
                <a:gd name="T7" fmla="*/ 9 h 19"/>
                <a:gd name="T8" fmla="*/ 0 w 13"/>
                <a:gd name="T9" fmla="*/ 14 h 19"/>
                <a:gd name="T10" fmla="*/ 4 w 13"/>
                <a:gd name="T11" fmla="*/ 11 h 19"/>
                <a:gd name="T12" fmla="*/ 9 w 13"/>
                <a:gd name="T13" fmla="*/ 8 h 19"/>
                <a:gd name="T14" fmla="*/ 9 w 13"/>
                <a:gd name="T15" fmla="*/ 19 h 19"/>
                <a:gd name="T16" fmla="*/ 13 w 13"/>
                <a:gd name="T17" fmla="*/ 16 h 19"/>
                <a:gd name="T18" fmla="*/ 13 w 13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9">
                  <a:moveTo>
                    <a:pt x="1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8" y="3"/>
                    <a:pt x="6" y="5"/>
                  </a:cubicBezTo>
                  <a:cubicBezTo>
                    <a:pt x="4" y="7"/>
                    <a:pt x="2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3" y="12"/>
                    <a:pt x="4" y="11"/>
                  </a:cubicBezTo>
                  <a:cubicBezTo>
                    <a:pt x="6" y="10"/>
                    <a:pt x="8" y="9"/>
                    <a:pt x="9" y="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2" y="17"/>
                    <a:pt x="13" y="16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6A7B2275-7A7F-ACCF-2C79-532A916E8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7332" y="5827477"/>
              <a:ext cx="56968" cy="15898"/>
            </a:xfrm>
            <a:custGeom>
              <a:avLst/>
              <a:gdLst>
                <a:gd name="T0" fmla="*/ 5 w 18"/>
                <a:gd name="T1" fmla="*/ 0 h 5"/>
                <a:gd name="T2" fmla="*/ 0 w 18"/>
                <a:gd name="T3" fmla="*/ 1 h 5"/>
                <a:gd name="T4" fmla="*/ 0 w 18"/>
                <a:gd name="T5" fmla="*/ 1 h 5"/>
                <a:gd name="T6" fmla="*/ 9 w 18"/>
                <a:gd name="T7" fmla="*/ 5 h 5"/>
                <a:gd name="T8" fmla="*/ 16 w 18"/>
                <a:gd name="T9" fmla="*/ 3 h 5"/>
                <a:gd name="T10" fmla="*/ 18 w 18"/>
                <a:gd name="T11" fmla="*/ 1 h 5"/>
                <a:gd name="T12" fmla="*/ 13 w 18"/>
                <a:gd name="T13" fmla="*/ 0 h 5"/>
                <a:gd name="T14" fmla="*/ 9 w 18"/>
                <a:gd name="T15" fmla="*/ 2 h 5"/>
                <a:gd name="T16" fmla="*/ 5 w 18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5">
                  <a:moveTo>
                    <a:pt x="5" y="0"/>
                  </a:moveTo>
                  <a:cubicBezTo>
                    <a:pt x="3" y="0"/>
                    <a:pt x="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5" y="5"/>
                    <a:pt x="9" y="5"/>
                  </a:cubicBezTo>
                  <a:cubicBezTo>
                    <a:pt x="11" y="5"/>
                    <a:pt x="14" y="5"/>
                    <a:pt x="16" y="3"/>
                  </a:cubicBezTo>
                  <a:cubicBezTo>
                    <a:pt x="16" y="2"/>
                    <a:pt x="17" y="2"/>
                    <a:pt x="18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1" y="1"/>
                    <a:pt x="10" y="2"/>
                    <a:pt x="9" y="2"/>
                  </a:cubicBezTo>
                  <a:cubicBezTo>
                    <a:pt x="7" y="2"/>
                    <a:pt x="6" y="1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71DF6F17-74EA-9446-F958-725D2E2F0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059" y="5724140"/>
              <a:ext cx="72866" cy="38420"/>
            </a:xfrm>
            <a:custGeom>
              <a:avLst/>
              <a:gdLst>
                <a:gd name="T0" fmla="*/ 7 w 23"/>
                <a:gd name="T1" fmla="*/ 6 h 12"/>
                <a:gd name="T2" fmla="*/ 12 w 23"/>
                <a:gd name="T3" fmla="*/ 4 h 12"/>
                <a:gd name="T4" fmla="*/ 17 w 23"/>
                <a:gd name="T5" fmla="*/ 7 h 12"/>
                <a:gd name="T6" fmla="*/ 19 w 23"/>
                <a:gd name="T7" fmla="*/ 11 h 12"/>
                <a:gd name="T8" fmla="*/ 23 w 23"/>
                <a:gd name="T9" fmla="*/ 11 h 12"/>
                <a:gd name="T10" fmla="*/ 23 w 23"/>
                <a:gd name="T11" fmla="*/ 10 h 12"/>
                <a:gd name="T12" fmla="*/ 21 w 23"/>
                <a:gd name="T13" fmla="*/ 5 h 12"/>
                <a:gd name="T14" fmla="*/ 17 w 23"/>
                <a:gd name="T15" fmla="*/ 1 h 12"/>
                <a:gd name="T16" fmla="*/ 12 w 23"/>
                <a:gd name="T17" fmla="*/ 0 h 12"/>
                <a:gd name="T18" fmla="*/ 5 w 23"/>
                <a:gd name="T19" fmla="*/ 2 h 12"/>
                <a:gd name="T20" fmla="*/ 1 w 23"/>
                <a:gd name="T21" fmla="*/ 8 h 12"/>
                <a:gd name="T22" fmla="*/ 0 w 23"/>
                <a:gd name="T23" fmla="*/ 12 h 12"/>
                <a:gd name="T24" fmla="*/ 5 w 23"/>
                <a:gd name="T25" fmla="*/ 11 h 12"/>
                <a:gd name="T26" fmla="*/ 7 w 23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12">
                  <a:moveTo>
                    <a:pt x="7" y="6"/>
                  </a:moveTo>
                  <a:cubicBezTo>
                    <a:pt x="8" y="5"/>
                    <a:pt x="9" y="4"/>
                    <a:pt x="12" y="4"/>
                  </a:cubicBezTo>
                  <a:cubicBezTo>
                    <a:pt x="14" y="4"/>
                    <a:pt x="16" y="5"/>
                    <a:pt x="17" y="7"/>
                  </a:cubicBezTo>
                  <a:cubicBezTo>
                    <a:pt x="18" y="8"/>
                    <a:pt x="18" y="9"/>
                    <a:pt x="19" y="11"/>
                  </a:cubicBezTo>
                  <a:cubicBezTo>
                    <a:pt x="20" y="11"/>
                    <a:pt x="22" y="11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3" y="8"/>
                    <a:pt x="22" y="6"/>
                    <a:pt x="21" y="5"/>
                  </a:cubicBezTo>
                  <a:cubicBezTo>
                    <a:pt x="20" y="3"/>
                    <a:pt x="19" y="2"/>
                    <a:pt x="17" y="1"/>
                  </a:cubicBezTo>
                  <a:cubicBezTo>
                    <a:pt x="15" y="0"/>
                    <a:pt x="14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3"/>
                    <a:pt x="2" y="6"/>
                    <a:pt x="1" y="8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1" y="12"/>
                    <a:pt x="3" y="11"/>
                    <a:pt x="5" y="11"/>
                  </a:cubicBezTo>
                  <a:cubicBezTo>
                    <a:pt x="5" y="9"/>
                    <a:pt x="6" y="7"/>
                    <a:pt x="7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F819ACEC-4821-178A-66E1-EDDDE96DA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746" y="5724140"/>
              <a:ext cx="43720" cy="62267"/>
            </a:xfrm>
            <a:custGeom>
              <a:avLst/>
              <a:gdLst>
                <a:gd name="T0" fmla="*/ 5 w 14"/>
                <a:gd name="T1" fmla="*/ 11 h 20"/>
                <a:gd name="T2" fmla="*/ 10 w 14"/>
                <a:gd name="T3" fmla="*/ 8 h 20"/>
                <a:gd name="T4" fmla="*/ 10 w 14"/>
                <a:gd name="T5" fmla="*/ 17 h 20"/>
                <a:gd name="T6" fmla="*/ 14 w 14"/>
                <a:gd name="T7" fmla="*/ 20 h 20"/>
                <a:gd name="T8" fmla="*/ 14 w 14"/>
                <a:gd name="T9" fmla="*/ 0 h 20"/>
                <a:gd name="T10" fmla="*/ 11 w 14"/>
                <a:gd name="T11" fmla="*/ 0 h 20"/>
                <a:gd name="T12" fmla="*/ 7 w 14"/>
                <a:gd name="T13" fmla="*/ 5 h 20"/>
                <a:gd name="T14" fmla="*/ 0 w 14"/>
                <a:gd name="T15" fmla="*/ 9 h 20"/>
                <a:gd name="T16" fmla="*/ 0 w 14"/>
                <a:gd name="T17" fmla="*/ 13 h 20"/>
                <a:gd name="T18" fmla="*/ 1 w 14"/>
                <a:gd name="T19" fmla="*/ 14 h 20"/>
                <a:gd name="T20" fmla="*/ 5 w 14"/>
                <a:gd name="T21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0">
                  <a:moveTo>
                    <a:pt x="5" y="11"/>
                  </a:moveTo>
                  <a:cubicBezTo>
                    <a:pt x="7" y="10"/>
                    <a:pt x="8" y="9"/>
                    <a:pt x="10" y="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8"/>
                    <a:pt x="13" y="19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9" y="3"/>
                    <a:pt x="7" y="5"/>
                  </a:cubicBezTo>
                  <a:cubicBezTo>
                    <a:pt x="5" y="7"/>
                    <a:pt x="3" y="8"/>
                    <a:pt x="0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4" y="12"/>
                    <a:pt x="5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FDC5829B-2D59-1FD6-9A8C-E23B84C4E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9560" y="5724140"/>
              <a:ext cx="45044" cy="119234"/>
            </a:xfrm>
            <a:custGeom>
              <a:avLst/>
              <a:gdLst>
                <a:gd name="T0" fmla="*/ 14 w 14"/>
                <a:gd name="T1" fmla="*/ 38 h 38"/>
                <a:gd name="T2" fmla="*/ 14 w 14"/>
                <a:gd name="T3" fmla="*/ 0 h 38"/>
                <a:gd name="T4" fmla="*/ 11 w 14"/>
                <a:gd name="T5" fmla="*/ 0 h 38"/>
                <a:gd name="T6" fmla="*/ 6 w 14"/>
                <a:gd name="T7" fmla="*/ 5 h 38"/>
                <a:gd name="T8" fmla="*/ 0 w 14"/>
                <a:gd name="T9" fmla="*/ 9 h 38"/>
                <a:gd name="T10" fmla="*/ 0 w 14"/>
                <a:gd name="T11" fmla="*/ 14 h 38"/>
                <a:gd name="T12" fmla="*/ 5 w 14"/>
                <a:gd name="T13" fmla="*/ 11 h 38"/>
                <a:gd name="T14" fmla="*/ 9 w 14"/>
                <a:gd name="T15" fmla="*/ 8 h 38"/>
                <a:gd name="T16" fmla="*/ 9 w 14"/>
                <a:gd name="T17" fmla="*/ 38 h 38"/>
                <a:gd name="T18" fmla="*/ 14 w 14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14" y="38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8" y="3"/>
                    <a:pt x="6" y="5"/>
                  </a:cubicBezTo>
                  <a:cubicBezTo>
                    <a:pt x="5" y="7"/>
                    <a:pt x="2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6" y="10"/>
                    <a:pt x="8" y="9"/>
                    <a:pt x="9" y="8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79C732F2-ACED-1DB1-131A-7635B50D4D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8520" y="5865897"/>
              <a:ext cx="79490" cy="121884"/>
            </a:xfrm>
            <a:custGeom>
              <a:avLst/>
              <a:gdLst>
                <a:gd name="T0" fmla="*/ 22 w 25"/>
                <a:gd name="T1" fmla="*/ 5 h 39"/>
                <a:gd name="T2" fmla="*/ 18 w 25"/>
                <a:gd name="T3" fmla="*/ 1 h 39"/>
                <a:gd name="T4" fmla="*/ 13 w 25"/>
                <a:gd name="T5" fmla="*/ 0 h 39"/>
                <a:gd name="T6" fmla="*/ 6 w 25"/>
                <a:gd name="T7" fmla="*/ 2 h 39"/>
                <a:gd name="T8" fmla="*/ 2 w 25"/>
                <a:gd name="T9" fmla="*/ 9 h 39"/>
                <a:gd name="T10" fmla="*/ 0 w 25"/>
                <a:gd name="T11" fmla="*/ 19 h 39"/>
                <a:gd name="T12" fmla="*/ 4 w 25"/>
                <a:gd name="T13" fmla="*/ 35 h 39"/>
                <a:gd name="T14" fmla="*/ 13 w 25"/>
                <a:gd name="T15" fmla="*/ 39 h 39"/>
                <a:gd name="T16" fmla="*/ 20 w 25"/>
                <a:gd name="T17" fmla="*/ 36 h 39"/>
                <a:gd name="T18" fmla="*/ 24 w 25"/>
                <a:gd name="T19" fmla="*/ 30 h 39"/>
                <a:gd name="T20" fmla="*/ 25 w 25"/>
                <a:gd name="T21" fmla="*/ 19 h 39"/>
                <a:gd name="T22" fmla="*/ 24 w 25"/>
                <a:gd name="T23" fmla="*/ 10 h 39"/>
                <a:gd name="T24" fmla="*/ 22 w 25"/>
                <a:gd name="T25" fmla="*/ 5 h 39"/>
                <a:gd name="T26" fmla="*/ 18 w 25"/>
                <a:gd name="T27" fmla="*/ 32 h 39"/>
                <a:gd name="T28" fmla="*/ 13 w 25"/>
                <a:gd name="T29" fmla="*/ 35 h 39"/>
                <a:gd name="T30" fmla="*/ 7 w 25"/>
                <a:gd name="T31" fmla="*/ 32 h 39"/>
                <a:gd name="T32" fmla="*/ 5 w 25"/>
                <a:gd name="T33" fmla="*/ 19 h 39"/>
                <a:gd name="T34" fmla="*/ 7 w 25"/>
                <a:gd name="T35" fmla="*/ 7 h 39"/>
                <a:gd name="T36" fmla="*/ 13 w 25"/>
                <a:gd name="T37" fmla="*/ 4 h 39"/>
                <a:gd name="T38" fmla="*/ 18 w 25"/>
                <a:gd name="T39" fmla="*/ 7 h 39"/>
                <a:gd name="T40" fmla="*/ 20 w 25"/>
                <a:gd name="T41" fmla="*/ 19 h 39"/>
                <a:gd name="T42" fmla="*/ 18 w 25"/>
                <a:gd name="T4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39">
                  <a:moveTo>
                    <a:pt x="22" y="5"/>
                  </a:moveTo>
                  <a:cubicBezTo>
                    <a:pt x="21" y="3"/>
                    <a:pt x="19" y="2"/>
                    <a:pt x="18" y="1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10" y="0"/>
                    <a:pt x="8" y="1"/>
                    <a:pt x="6" y="2"/>
                  </a:cubicBezTo>
                  <a:cubicBezTo>
                    <a:pt x="4" y="4"/>
                    <a:pt x="3" y="6"/>
                    <a:pt x="2" y="9"/>
                  </a:cubicBezTo>
                  <a:cubicBezTo>
                    <a:pt x="1" y="11"/>
                    <a:pt x="0" y="15"/>
                    <a:pt x="0" y="19"/>
                  </a:cubicBezTo>
                  <a:cubicBezTo>
                    <a:pt x="0" y="26"/>
                    <a:pt x="2" y="32"/>
                    <a:pt x="4" y="35"/>
                  </a:cubicBezTo>
                  <a:cubicBezTo>
                    <a:pt x="6" y="37"/>
                    <a:pt x="9" y="39"/>
                    <a:pt x="13" y="39"/>
                  </a:cubicBezTo>
                  <a:cubicBezTo>
                    <a:pt x="15" y="39"/>
                    <a:pt x="18" y="38"/>
                    <a:pt x="20" y="36"/>
                  </a:cubicBezTo>
                  <a:cubicBezTo>
                    <a:pt x="21" y="35"/>
                    <a:pt x="23" y="33"/>
                    <a:pt x="24" y="30"/>
                  </a:cubicBezTo>
                  <a:cubicBezTo>
                    <a:pt x="24" y="27"/>
                    <a:pt x="25" y="24"/>
                    <a:pt x="25" y="19"/>
                  </a:cubicBezTo>
                  <a:cubicBezTo>
                    <a:pt x="25" y="16"/>
                    <a:pt x="25" y="13"/>
                    <a:pt x="24" y="10"/>
                  </a:cubicBezTo>
                  <a:cubicBezTo>
                    <a:pt x="24" y="8"/>
                    <a:pt x="23" y="6"/>
                    <a:pt x="22" y="5"/>
                  </a:cubicBezTo>
                  <a:close/>
                  <a:moveTo>
                    <a:pt x="18" y="32"/>
                  </a:moveTo>
                  <a:cubicBezTo>
                    <a:pt x="17" y="34"/>
                    <a:pt x="15" y="35"/>
                    <a:pt x="13" y="35"/>
                  </a:cubicBezTo>
                  <a:cubicBezTo>
                    <a:pt x="11" y="35"/>
                    <a:pt x="9" y="34"/>
                    <a:pt x="7" y="32"/>
                  </a:cubicBezTo>
                  <a:cubicBezTo>
                    <a:pt x="6" y="30"/>
                    <a:pt x="5" y="26"/>
                    <a:pt x="5" y="19"/>
                  </a:cubicBezTo>
                  <a:cubicBezTo>
                    <a:pt x="5" y="13"/>
                    <a:pt x="6" y="9"/>
                    <a:pt x="7" y="7"/>
                  </a:cubicBezTo>
                  <a:cubicBezTo>
                    <a:pt x="9" y="5"/>
                    <a:pt x="10" y="4"/>
                    <a:pt x="13" y="4"/>
                  </a:cubicBezTo>
                  <a:cubicBezTo>
                    <a:pt x="15" y="4"/>
                    <a:pt x="17" y="5"/>
                    <a:pt x="18" y="7"/>
                  </a:cubicBezTo>
                  <a:cubicBezTo>
                    <a:pt x="19" y="9"/>
                    <a:pt x="20" y="13"/>
                    <a:pt x="20" y="19"/>
                  </a:cubicBezTo>
                  <a:cubicBezTo>
                    <a:pt x="20" y="25"/>
                    <a:pt x="19" y="30"/>
                    <a:pt x="18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AA5460F3-1D7C-5EBA-DAFD-E1A12D5C7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182" y="5865897"/>
              <a:ext cx="43720" cy="43720"/>
            </a:xfrm>
            <a:custGeom>
              <a:avLst/>
              <a:gdLst>
                <a:gd name="T0" fmla="*/ 14 w 14"/>
                <a:gd name="T1" fmla="*/ 0 h 14"/>
                <a:gd name="T2" fmla="*/ 11 w 14"/>
                <a:gd name="T3" fmla="*/ 0 h 14"/>
                <a:gd name="T4" fmla="*/ 7 w 14"/>
                <a:gd name="T5" fmla="*/ 5 h 14"/>
                <a:gd name="T6" fmla="*/ 0 w 14"/>
                <a:gd name="T7" fmla="*/ 9 h 14"/>
                <a:gd name="T8" fmla="*/ 0 w 14"/>
                <a:gd name="T9" fmla="*/ 14 h 14"/>
                <a:gd name="T10" fmla="*/ 5 w 14"/>
                <a:gd name="T11" fmla="*/ 12 h 14"/>
                <a:gd name="T12" fmla="*/ 9 w 14"/>
                <a:gd name="T13" fmla="*/ 8 h 14"/>
                <a:gd name="T14" fmla="*/ 9 w 14"/>
                <a:gd name="T15" fmla="*/ 14 h 14"/>
                <a:gd name="T16" fmla="*/ 14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3"/>
                    <a:pt x="7" y="5"/>
                  </a:cubicBezTo>
                  <a:cubicBezTo>
                    <a:pt x="5" y="7"/>
                    <a:pt x="3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3"/>
                    <a:pt x="3" y="13"/>
                    <a:pt x="5" y="12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9"/>
                    <a:pt x="12" y="5"/>
                    <a:pt x="1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D5322715-766D-1656-D991-C63D6BFDD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818" y="5871196"/>
              <a:ext cx="15898" cy="113935"/>
            </a:xfrm>
            <a:custGeom>
              <a:avLst/>
              <a:gdLst>
                <a:gd name="T0" fmla="*/ 5 w 5"/>
                <a:gd name="T1" fmla="*/ 36 h 36"/>
                <a:gd name="T2" fmla="*/ 5 w 5"/>
                <a:gd name="T3" fmla="*/ 0 h 36"/>
                <a:gd name="T4" fmla="*/ 0 w 5"/>
                <a:gd name="T5" fmla="*/ 7 h 36"/>
                <a:gd name="T6" fmla="*/ 0 w 5"/>
                <a:gd name="T7" fmla="*/ 36 h 36"/>
                <a:gd name="T8" fmla="*/ 5 w 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6">
                  <a:moveTo>
                    <a:pt x="5" y="3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5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8FDFCBBF-8604-8908-86AD-FCF461912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2161" y="5865897"/>
              <a:ext cx="78165" cy="121884"/>
            </a:xfrm>
            <a:custGeom>
              <a:avLst/>
              <a:gdLst>
                <a:gd name="T0" fmla="*/ 22 w 25"/>
                <a:gd name="T1" fmla="*/ 5 h 39"/>
                <a:gd name="T2" fmla="*/ 18 w 25"/>
                <a:gd name="T3" fmla="*/ 1 h 39"/>
                <a:gd name="T4" fmla="*/ 13 w 25"/>
                <a:gd name="T5" fmla="*/ 0 h 39"/>
                <a:gd name="T6" fmla="*/ 6 w 25"/>
                <a:gd name="T7" fmla="*/ 2 h 39"/>
                <a:gd name="T8" fmla="*/ 2 w 25"/>
                <a:gd name="T9" fmla="*/ 9 h 39"/>
                <a:gd name="T10" fmla="*/ 0 w 25"/>
                <a:gd name="T11" fmla="*/ 19 h 39"/>
                <a:gd name="T12" fmla="*/ 4 w 25"/>
                <a:gd name="T13" fmla="*/ 35 h 39"/>
                <a:gd name="T14" fmla="*/ 13 w 25"/>
                <a:gd name="T15" fmla="*/ 39 h 39"/>
                <a:gd name="T16" fmla="*/ 20 w 25"/>
                <a:gd name="T17" fmla="*/ 36 h 39"/>
                <a:gd name="T18" fmla="*/ 24 w 25"/>
                <a:gd name="T19" fmla="*/ 30 h 39"/>
                <a:gd name="T20" fmla="*/ 25 w 25"/>
                <a:gd name="T21" fmla="*/ 19 h 39"/>
                <a:gd name="T22" fmla="*/ 24 w 25"/>
                <a:gd name="T23" fmla="*/ 10 h 39"/>
                <a:gd name="T24" fmla="*/ 22 w 25"/>
                <a:gd name="T25" fmla="*/ 5 h 39"/>
                <a:gd name="T26" fmla="*/ 18 w 25"/>
                <a:gd name="T27" fmla="*/ 32 h 39"/>
                <a:gd name="T28" fmla="*/ 13 w 25"/>
                <a:gd name="T29" fmla="*/ 35 h 39"/>
                <a:gd name="T30" fmla="*/ 7 w 25"/>
                <a:gd name="T31" fmla="*/ 32 h 39"/>
                <a:gd name="T32" fmla="*/ 5 w 25"/>
                <a:gd name="T33" fmla="*/ 19 h 39"/>
                <a:gd name="T34" fmla="*/ 8 w 25"/>
                <a:gd name="T35" fmla="*/ 7 h 39"/>
                <a:gd name="T36" fmla="*/ 13 w 25"/>
                <a:gd name="T37" fmla="*/ 4 h 39"/>
                <a:gd name="T38" fmla="*/ 18 w 25"/>
                <a:gd name="T39" fmla="*/ 7 h 39"/>
                <a:gd name="T40" fmla="*/ 20 w 25"/>
                <a:gd name="T41" fmla="*/ 19 h 39"/>
                <a:gd name="T42" fmla="*/ 18 w 25"/>
                <a:gd name="T4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39">
                  <a:moveTo>
                    <a:pt x="22" y="5"/>
                  </a:moveTo>
                  <a:cubicBezTo>
                    <a:pt x="21" y="3"/>
                    <a:pt x="20" y="2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  <a:cubicBezTo>
                    <a:pt x="10" y="0"/>
                    <a:pt x="8" y="1"/>
                    <a:pt x="6" y="2"/>
                  </a:cubicBezTo>
                  <a:cubicBezTo>
                    <a:pt x="4" y="4"/>
                    <a:pt x="3" y="6"/>
                    <a:pt x="2" y="9"/>
                  </a:cubicBezTo>
                  <a:cubicBezTo>
                    <a:pt x="1" y="11"/>
                    <a:pt x="0" y="15"/>
                    <a:pt x="0" y="19"/>
                  </a:cubicBezTo>
                  <a:cubicBezTo>
                    <a:pt x="0" y="26"/>
                    <a:pt x="2" y="32"/>
                    <a:pt x="4" y="35"/>
                  </a:cubicBezTo>
                  <a:cubicBezTo>
                    <a:pt x="6" y="37"/>
                    <a:pt x="9" y="39"/>
                    <a:pt x="13" y="39"/>
                  </a:cubicBezTo>
                  <a:cubicBezTo>
                    <a:pt x="16" y="39"/>
                    <a:pt x="18" y="38"/>
                    <a:pt x="20" y="36"/>
                  </a:cubicBezTo>
                  <a:cubicBezTo>
                    <a:pt x="21" y="35"/>
                    <a:pt x="23" y="33"/>
                    <a:pt x="24" y="30"/>
                  </a:cubicBezTo>
                  <a:cubicBezTo>
                    <a:pt x="25" y="27"/>
                    <a:pt x="25" y="24"/>
                    <a:pt x="25" y="19"/>
                  </a:cubicBezTo>
                  <a:cubicBezTo>
                    <a:pt x="25" y="16"/>
                    <a:pt x="25" y="13"/>
                    <a:pt x="24" y="10"/>
                  </a:cubicBezTo>
                  <a:cubicBezTo>
                    <a:pt x="24" y="8"/>
                    <a:pt x="23" y="6"/>
                    <a:pt x="22" y="5"/>
                  </a:cubicBezTo>
                  <a:close/>
                  <a:moveTo>
                    <a:pt x="18" y="32"/>
                  </a:moveTo>
                  <a:cubicBezTo>
                    <a:pt x="17" y="34"/>
                    <a:pt x="15" y="35"/>
                    <a:pt x="13" y="35"/>
                  </a:cubicBezTo>
                  <a:cubicBezTo>
                    <a:pt x="11" y="35"/>
                    <a:pt x="9" y="34"/>
                    <a:pt x="7" y="32"/>
                  </a:cubicBezTo>
                  <a:cubicBezTo>
                    <a:pt x="6" y="30"/>
                    <a:pt x="5" y="26"/>
                    <a:pt x="5" y="19"/>
                  </a:cubicBezTo>
                  <a:cubicBezTo>
                    <a:pt x="5" y="13"/>
                    <a:pt x="6" y="9"/>
                    <a:pt x="8" y="7"/>
                  </a:cubicBezTo>
                  <a:cubicBezTo>
                    <a:pt x="9" y="5"/>
                    <a:pt x="11" y="4"/>
                    <a:pt x="13" y="4"/>
                  </a:cubicBezTo>
                  <a:cubicBezTo>
                    <a:pt x="15" y="4"/>
                    <a:pt x="17" y="5"/>
                    <a:pt x="18" y="7"/>
                  </a:cubicBezTo>
                  <a:cubicBezTo>
                    <a:pt x="20" y="9"/>
                    <a:pt x="20" y="13"/>
                    <a:pt x="20" y="19"/>
                  </a:cubicBezTo>
                  <a:cubicBezTo>
                    <a:pt x="20" y="25"/>
                    <a:pt x="20" y="30"/>
                    <a:pt x="18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93424926-1FF4-C67B-AD82-4B042E886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498" y="5865897"/>
              <a:ext cx="45044" cy="119234"/>
            </a:xfrm>
            <a:custGeom>
              <a:avLst/>
              <a:gdLst>
                <a:gd name="T0" fmla="*/ 10 w 14"/>
                <a:gd name="T1" fmla="*/ 8 h 38"/>
                <a:gd name="T2" fmla="*/ 10 w 14"/>
                <a:gd name="T3" fmla="*/ 38 h 38"/>
                <a:gd name="T4" fmla="*/ 14 w 14"/>
                <a:gd name="T5" fmla="*/ 38 h 38"/>
                <a:gd name="T6" fmla="*/ 14 w 14"/>
                <a:gd name="T7" fmla="*/ 0 h 38"/>
                <a:gd name="T8" fmla="*/ 11 w 14"/>
                <a:gd name="T9" fmla="*/ 0 h 38"/>
                <a:gd name="T10" fmla="*/ 7 w 14"/>
                <a:gd name="T11" fmla="*/ 5 h 38"/>
                <a:gd name="T12" fmla="*/ 0 w 14"/>
                <a:gd name="T13" fmla="*/ 9 h 38"/>
                <a:gd name="T14" fmla="*/ 0 w 14"/>
                <a:gd name="T15" fmla="*/ 14 h 38"/>
                <a:gd name="T16" fmla="*/ 5 w 14"/>
                <a:gd name="T17" fmla="*/ 12 h 38"/>
                <a:gd name="T18" fmla="*/ 10 w 14"/>
                <a:gd name="T1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10" y="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3"/>
                    <a:pt x="7" y="5"/>
                  </a:cubicBezTo>
                  <a:cubicBezTo>
                    <a:pt x="5" y="7"/>
                    <a:pt x="3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3"/>
                    <a:pt x="3" y="13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884D92BF-D789-DF6B-88F8-E3A9F152F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68" y="6006329"/>
              <a:ext cx="43720" cy="119234"/>
            </a:xfrm>
            <a:custGeom>
              <a:avLst/>
              <a:gdLst>
                <a:gd name="T0" fmla="*/ 7 w 14"/>
                <a:gd name="T1" fmla="*/ 5 h 38"/>
                <a:gd name="T2" fmla="*/ 0 w 14"/>
                <a:gd name="T3" fmla="*/ 10 h 38"/>
                <a:gd name="T4" fmla="*/ 0 w 14"/>
                <a:gd name="T5" fmla="*/ 14 h 38"/>
                <a:gd name="T6" fmla="*/ 5 w 14"/>
                <a:gd name="T7" fmla="*/ 12 h 38"/>
                <a:gd name="T8" fmla="*/ 9 w 14"/>
                <a:gd name="T9" fmla="*/ 9 h 38"/>
                <a:gd name="T10" fmla="*/ 9 w 14"/>
                <a:gd name="T11" fmla="*/ 38 h 38"/>
                <a:gd name="T12" fmla="*/ 14 w 14"/>
                <a:gd name="T13" fmla="*/ 38 h 38"/>
                <a:gd name="T14" fmla="*/ 14 w 14"/>
                <a:gd name="T15" fmla="*/ 0 h 38"/>
                <a:gd name="T16" fmla="*/ 11 w 14"/>
                <a:gd name="T17" fmla="*/ 0 h 38"/>
                <a:gd name="T18" fmla="*/ 7 w 14"/>
                <a:gd name="T1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7" y="5"/>
                  </a:moveTo>
                  <a:cubicBezTo>
                    <a:pt x="5" y="7"/>
                    <a:pt x="2" y="8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3" y="13"/>
                    <a:pt x="5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4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2B021C89-0068-72B7-B64B-D833CD390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583" y="6006329"/>
              <a:ext cx="75516" cy="121884"/>
            </a:xfrm>
            <a:custGeom>
              <a:avLst/>
              <a:gdLst>
                <a:gd name="T0" fmla="*/ 19 w 24"/>
                <a:gd name="T1" fmla="*/ 14 h 39"/>
                <a:gd name="T2" fmla="*/ 20 w 24"/>
                <a:gd name="T3" fmla="*/ 20 h 39"/>
                <a:gd name="T4" fmla="*/ 17 w 24"/>
                <a:gd name="T5" fmla="*/ 32 h 39"/>
                <a:gd name="T6" fmla="*/ 12 w 24"/>
                <a:gd name="T7" fmla="*/ 35 h 39"/>
                <a:gd name="T8" fmla="*/ 7 w 24"/>
                <a:gd name="T9" fmla="*/ 32 h 39"/>
                <a:gd name="T10" fmla="*/ 4 w 24"/>
                <a:gd name="T11" fmla="*/ 20 h 39"/>
                <a:gd name="T12" fmla="*/ 7 w 24"/>
                <a:gd name="T13" fmla="*/ 7 h 39"/>
                <a:gd name="T14" fmla="*/ 12 w 24"/>
                <a:gd name="T15" fmla="*/ 4 h 39"/>
                <a:gd name="T16" fmla="*/ 15 w 24"/>
                <a:gd name="T17" fmla="*/ 5 h 39"/>
                <a:gd name="T18" fmla="*/ 13 w 24"/>
                <a:gd name="T19" fmla="*/ 0 h 39"/>
                <a:gd name="T20" fmla="*/ 12 w 24"/>
                <a:gd name="T21" fmla="*/ 0 h 39"/>
                <a:gd name="T22" fmla="*/ 5 w 24"/>
                <a:gd name="T23" fmla="*/ 2 h 39"/>
                <a:gd name="T24" fmla="*/ 1 w 24"/>
                <a:gd name="T25" fmla="*/ 9 h 39"/>
                <a:gd name="T26" fmla="*/ 0 w 24"/>
                <a:gd name="T27" fmla="*/ 20 h 39"/>
                <a:gd name="T28" fmla="*/ 3 w 24"/>
                <a:gd name="T29" fmla="*/ 35 h 39"/>
                <a:gd name="T30" fmla="*/ 12 w 24"/>
                <a:gd name="T31" fmla="*/ 39 h 39"/>
                <a:gd name="T32" fmla="*/ 19 w 24"/>
                <a:gd name="T33" fmla="*/ 37 h 39"/>
                <a:gd name="T34" fmla="*/ 23 w 24"/>
                <a:gd name="T35" fmla="*/ 30 h 39"/>
                <a:gd name="T36" fmla="*/ 24 w 24"/>
                <a:gd name="T37" fmla="*/ 22 h 39"/>
                <a:gd name="T38" fmla="*/ 21 w 24"/>
                <a:gd name="T39" fmla="*/ 18 h 39"/>
                <a:gd name="T40" fmla="*/ 19 w 24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39">
                  <a:moveTo>
                    <a:pt x="19" y="14"/>
                  </a:moveTo>
                  <a:cubicBezTo>
                    <a:pt x="19" y="16"/>
                    <a:pt x="20" y="17"/>
                    <a:pt x="20" y="20"/>
                  </a:cubicBezTo>
                  <a:cubicBezTo>
                    <a:pt x="20" y="26"/>
                    <a:pt x="19" y="30"/>
                    <a:pt x="17" y="32"/>
                  </a:cubicBezTo>
                  <a:cubicBezTo>
                    <a:pt x="16" y="34"/>
                    <a:pt x="14" y="35"/>
                    <a:pt x="12" y="35"/>
                  </a:cubicBezTo>
                  <a:cubicBezTo>
                    <a:pt x="10" y="35"/>
                    <a:pt x="8" y="34"/>
                    <a:pt x="7" y="32"/>
                  </a:cubicBezTo>
                  <a:cubicBezTo>
                    <a:pt x="5" y="30"/>
                    <a:pt x="4" y="26"/>
                    <a:pt x="4" y="20"/>
                  </a:cubicBezTo>
                  <a:cubicBezTo>
                    <a:pt x="4" y="13"/>
                    <a:pt x="5" y="9"/>
                    <a:pt x="7" y="7"/>
                  </a:cubicBezTo>
                  <a:cubicBezTo>
                    <a:pt x="8" y="5"/>
                    <a:pt x="10" y="4"/>
                    <a:pt x="12" y="4"/>
                  </a:cubicBezTo>
                  <a:cubicBezTo>
                    <a:pt x="13" y="4"/>
                    <a:pt x="14" y="4"/>
                    <a:pt x="15" y="5"/>
                  </a:cubicBezTo>
                  <a:cubicBezTo>
                    <a:pt x="14" y="3"/>
                    <a:pt x="14" y="2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0" y="11"/>
                    <a:pt x="0" y="15"/>
                    <a:pt x="0" y="20"/>
                  </a:cubicBezTo>
                  <a:cubicBezTo>
                    <a:pt x="0" y="27"/>
                    <a:pt x="1" y="32"/>
                    <a:pt x="3" y="35"/>
                  </a:cubicBezTo>
                  <a:cubicBezTo>
                    <a:pt x="5" y="37"/>
                    <a:pt x="8" y="39"/>
                    <a:pt x="12" y="39"/>
                  </a:cubicBezTo>
                  <a:cubicBezTo>
                    <a:pt x="15" y="39"/>
                    <a:pt x="17" y="38"/>
                    <a:pt x="19" y="37"/>
                  </a:cubicBezTo>
                  <a:cubicBezTo>
                    <a:pt x="21" y="35"/>
                    <a:pt x="22" y="33"/>
                    <a:pt x="23" y="30"/>
                  </a:cubicBezTo>
                  <a:cubicBezTo>
                    <a:pt x="24" y="28"/>
                    <a:pt x="24" y="25"/>
                    <a:pt x="24" y="22"/>
                  </a:cubicBezTo>
                  <a:cubicBezTo>
                    <a:pt x="23" y="20"/>
                    <a:pt x="22" y="19"/>
                    <a:pt x="21" y="18"/>
                  </a:cubicBezTo>
                  <a:cubicBezTo>
                    <a:pt x="21" y="16"/>
                    <a:pt x="20" y="15"/>
                    <a:pt x="19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9E210FF1-AFF4-F753-EA38-A29C2A9D8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441" y="6006329"/>
              <a:ext cx="18548" cy="41070"/>
            </a:xfrm>
            <a:custGeom>
              <a:avLst/>
              <a:gdLst>
                <a:gd name="T0" fmla="*/ 3 w 6"/>
                <a:gd name="T1" fmla="*/ 0 h 13"/>
                <a:gd name="T2" fmla="*/ 0 w 6"/>
                <a:gd name="T3" fmla="*/ 5 h 13"/>
                <a:gd name="T4" fmla="*/ 0 w 6"/>
                <a:gd name="T5" fmla="*/ 5 h 13"/>
                <a:gd name="T6" fmla="*/ 6 w 6"/>
                <a:gd name="T7" fmla="*/ 13 h 13"/>
                <a:gd name="T8" fmla="*/ 6 w 6"/>
                <a:gd name="T9" fmla="*/ 0 h 13"/>
                <a:gd name="T10" fmla="*/ 3 w 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">
                  <a:moveTo>
                    <a:pt x="3" y="0"/>
                  </a:move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8"/>
                    <a:pt x="4" y="11"/>
                    <a:pt x="6" y="1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7172ACE9-6888-38D0-0349-91D88F139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409" y="6006329"/>
              <a:ext cx="43720" cy="75516"/>
            </a:xfrm>
            <a:custGeom>
              <a:avLst/>
              <a:gdLst>
                <a:gd name="T0" fmla="*/ 11 w 14"/>
                <a:gd name="T1" fmla="*/ 0 h 24"/>
                <a:gd name="T2" fmla="*/ 7 w 14"/>
                <a:gd name="T3" fmla="*/ 5 h 24"/>
                <a:gd name="T4" fmla="*/ 0 w 14"/>
                <a:gd name="T5" fmla="*/ 10 h 24"/>
                <a:gd name="T6" fmla="*/ 0 w 14"/>
                <a:gd name="T7" fmla="*/ 14 h 24"/>
                <a:gd name="T8" fmla="*/ 5 w 14"/>
                <a:gd name="T9" fmla="*/ 12 h 24"/>
                <a:gd name="T10" fmla="*/ 9 w 14"/>
                <a:gd name="T11" fmla="*/ 9 h 24"/>
                <a:gd name="T12" fmla="*/ 9 w 14"/>
                <a:gd name="T13" fmla="*/ 23 h 24"/>
                <a:gd name="T14" fmla="*/ 14 w 14"/>
                <a:gd name="T15" fmla="*/ 24 h 24"/>
                <a:gd name="T16" fmla="*/ 14 w 14"/>
                <a:gd name="T17" fmla="*/ 0 h 24"/>
                <a:gd name="T18" fmla="*/ 11 w 1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0" y="2"/>
                    <a:pt x="9" y="4"/>
                    <a:pt x="7" y="5"/>
                  </a:cubicBezTo>
                  <a:cubicBezTo>
                    <a:pt x="5" y="7"/>
                    <a:pt x="3" y="8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3" y="13"/>
                    <a:pt x="5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1" y="24"/>
                    <a:pt x="12" y="24"/>
                    <a:pt x="14" y="24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7CD6BFD7-E199-43BE-81EA-AF267C10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6223" y="6006329"/>
              <a:ext cx="68891" cy="72866"/>
            </a:xfrm>
            <a:custGeom>
              <a:avLst/>
              <a:gdLst>
                <a:gd name="T0" fmla="*/ 17 w 22"/>
                <a:gd name="T1" fmla="*/ 1 h 23"/>
                <a:gd name="T2" fmla="*/ 12 w 22"/>
                <a:gd name="T3" fmla="*/ 0 h 23"/>
                <a:gd name="T4" fmla="*/ 5 w 22"/>
                <a:gd name="T5" fmla="*/ 2 h 23"/>
                <a:gd name="T6" fmla="*/ 1 w 22"/>
                <a:gd name="T7" fmla="*/ 9 h 23"/>
                <a:gd name="T8" fmla="*/ 0 w 22"/>
                <a:gd name="T9" fmla="*/ 20 h 23"/>
                <a:gd name="T10" fmla="*/ 0 w 22"/>
                <a:gd name="T11" fmla="*/ 23 h 23"/>
                <a:gd name="T12" fmla="*/ 5 w 22"/>
                <a:gd name="T13" fmla="*/ 21 h 23"/>
                <a:gd name="T14" fmla="*/ 5 w 22"/>
                <a:gd name="T15" fmla="*/ 20 h 23"/>
                <a:gd name="T16" fmla="*/ 7 w 22"/>
                <a:gd name="T17" fmla="*/ 7 h 23"/>
                <a:gd name="T18" fmla="*/ 12 w 22"/>
                <a:gd name="T19" fmla="*/ 4 h 23"/>
                <a:gd name="T20" fmla="*/ 17 w 22"/>
                <a:gd name="T21" fmla="*/ 7 h 23"/>
                <a:gd name="T22" fmla="*/ 19 w 22"/>
                <a:gd name="T23" fmla="*/ 12 h 23"/>
                <a:gd name="T24" fmla="*/ 22 w 22"/>
                <a:gd name="T25" fmla="*/ 7 h 23"/>
                <a:gd name="T26" fmla="*/ 21 w 22"/>
                <a:gd name="T27" fmla="*/ 5 h 23"/>
                <a:gd name="T28" fmla="*/ 17 w 22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7" y="1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0" y="11"/>
                    <a:pt x="0" y="15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3" y="22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13"/>
                    <a:pt x="5" y="9"/>
                    <a:pt x="7" y="7"/>
                  </a:cubicBezTo>
                  <a:cubicBezTo>
                    <a:pt x="8" y="5"/>
                    <a:pt x="10" y="4"/>
                    <a:pt x="12" y="4"/>
                  </a:cubicBezTo>
                  <a:cubicBezTo>
                    <a:pt x="14" y="4"/>
                    <a:pt x="16" y="5"/>
                    <a:pt x="17" y="7"/>
                  </a:cubicBezTo>
                  <a:cubicBezTo>
                    <a:pt x="18" y="8"/>
                    <a:pt x="19" y="10"/>
                    <a:pt x="19" y="12"/>
                  </a:cubicBezTo>
                  <a:cubicBezTo>
                    <a:pt x="20" y="10"/>
                    <a:pt x="21" y="9"/>
                    <a:pt x="22" y="7"/>
                  </a:cubicBezTo>
                  <a:cubicBezTo>
                    <a:pt x="22" y="7"/>
                    <a:pt x="22" y="6"/>
                    <a:pt x="21" y="5"/>
                  </a:cubicBezTo>
                  <a:cubicBezTo>
                    <a:pt x="20" y="3"/>
                    <a:pt x="19" y="2"/>
                    <a:pt x="1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83C131C0-1165-D2D6-6E15-550935DD6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019" y="6088468"/>
              <a:ext cx="213297" cy="259666"/>
            </a:xfrm>
            <a:custGeom>
              <a:avLst/>
              <a:gdLst>
                <a:gd name="T0" fmla="*/ 65 w 68"/>
                <a:gd name="T1" fmla="*/ 60 h 83"/>
                <a:gd name="T2" fmla="*/ 34 w 68"/>
                <a:gd name="T3" fmla="*/ 12 h 83"/>
                <a:gd name="T4" fmla="*/ 32 w 68"/>
                <a:gd name="T5" fmla="*/ 9 h 83"/>
                <a:gd name="T6" fmla="*/ 26 w 68"/>
                <a:gd name="T7" fmla="*/ 0 h 83"/>
                <a:gd name="T8" fmla="*/ 14 w 68"/>
                <a:gd name="T9" fmla="*/ 11 h 83"/>
                <a:gd name="T10" fmla="*/ 0 w 68"/>
                <a:gd name="T11" fmla="*/ 17 h 83"/>
                <a:gd name="T12" fmla="*/ 39 w 68"/>
                <a:gd name="T13" fmla="*/ 78 h 83"/>
                <a:gd name="T14" fmla="*/ 51 w 68"/>
                <a:gd name="T15" fmla="*/ 80 h 83"/>
                <a:gd name="T16" fmla="*/ 63 w 68"/>
                <a:gd name="T17" fmla="*/ 72 h 83"/>
                <a:gd name="T18" fmla="*/ 65 w 68"/>
                <a:gd name="T19" fmla="*/ 6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83">
                  <a:moveTo>
                    <a:pt x="65" y="60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4"/>
                    <a:pt x="19" y="8"/>
                    <a:pt x="14" y="11"/>
                  </a:cubicBezTo>
                  <a:cubicBezTo>
                    <a:pt x="10" y="13"/>
                    <a:pt x="5" y="16"/>
                    <a:pt x="0" y="17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42" y="82"/>
                    <a:pt x="47" y="83"/>
                    <a:pt x="51" y="80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68" y="64"/>
                    <a:pt x="65" y="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531852AB-3913-36EF-388D-7D3F2C84B5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7627" y="5767860"/>
              <a:ext cx="376251" cy="373601"/>
            </a:xfrm>
            <a:custGeom>
              <a:avLst/>
              <a:gdLst>
                <a:gd name="T0" fmla="*/ 113 w 120"/>
                <a:gd name="T1" fmla="*/ 35 h 119"/>
                <a:gd name="T2" fmla="*/ 111 w 120"/>
                <a:gd name="T3" fmla="*/ 31 h 119"/>
                <a:gd name="T4" fmla="*/ 108 w 120"/>
                <a:gd name="T5" fmla="*/ 27 h 119"/>
                <a:gd name="T6" fmla="*/ 91 w 120"/>
                <a:gd name="T7" fmla="*/ 10 h 119"/>
                <a:gd name="T8" fmla="*/ 87 w 120"/>
                <a:gd name="T9" fmla="*/ 7 h 119"/>
                <a:gd name="T10" fmla="*/ 69 w 120"/>
                <a:gd name="T11" fmla="*/ 1 h 119"/>
                <a:gd name="T12" fmla="*/ 64 w 120"/>
                <a:gd name="T13" fmla="*/ 0 h 119"/>
                <a:gd name="T14" fmla="*/ 58 w 120"/>
                <a:gd name="T15" fmla="*/ 0 h 119"/>
                <a:gd name="T16" fmla="*/ 49 w 120"/>
                <a:gd name="T17" fmla="*/ 1 h 119"/>
                <a:gd name="T18" fmla="*/ 44 w 120"/>
                <a:gd name="T19" fmla="*/ 2 h 119"/>
                <a:gd name="T20" fmla="*/ 32 w 120"/>
                <a:gd name="T21" fmla="*/ 6 h 119"/>
                <a:gd name="T22" fmla="*/ 28 w 120"/>
                <a:gd name="T23" fmla="*/ 9 h 119"/>
                <a:gd name="T24" fmla="*/ 27 w 120"/>
                <a:gd name="T25" fmla="*/ 10 h 119"/>
                <a:gd name="T26" fmla="*/ 3 w 120"/>
                <a:gd name="T27" fmla="*/ 41 h 119"/>
                <a:gd name="T28" fmla="*/ 1 w 120"/>
                <a:gd name="T29" fmla="*/ 69 h 119"/>
                <a:gd name="T30" fmla="*/ 4 w 120"/>
                <a:gd name="T31" fmla="*/ 78 h 119"/>
                <a:gd name="T32" fmla="*/ 10 w 120"/>
                <a:gd name="T33" fmla="*/ 91 h 119"/>
                <a:gd name="T34" fmla="*/ 10 w 120"/>
                <a:gd name="T35" fmla="*/ 92 h 119"/>
                <a:gd name="T36" fmla="*/ 28 w 120"/>
                <a:gd name="T37" fmla="*/ 109 h 119"/>
                <a:gd name="T38" fmla="*/ 32 w 120"/>
                <a:gd name="T39" fmla="*/ 112 h 119"/>
                <a:gd name="T40" fmla="*/ 60 w 120"/>
                <a:gd name="T41" fmla="*/ 119 h 119"/>
                <a:gd name="T42" fmla="*/ 78 w 120"/>
                <a:gd name="T43" fmla="*/ 116 h 119"/>
                <a:gd name="T44" fmla="*/ 82 w 120"/>
                <a:gd name="T45" fmla="*/ 115 h 119"/>
                <a:gd name="T46" fmla="*/ 91 w 120"/>
                <a:gd name="T47" fmla="*/ 110 h 119"/>
                <a:gd name="T48" fmla="*/ 92 w 120"/>
                <a:gd name="T49" fmla="*/ 109 h 119"/>
                <a:gd name="T50" fmla="*/ 104 w 120"/>
                <a:gd name="T51" fmla="*/ 99 h 119"/>
                <a:gd name="T52" fmla="*/ 112 w 120"/>
                <a:gd name="T53" fmla="*/ 87 h 119"/>
                <a:gd name="T54" fmla="*/ 116 w 120"/>
                <a:gd name="T55" fmla="*/ 76 h 119"/>
                <a:gd name="T56" fmla="*/ 113 w 120"/>
                <a:gd name="T57" fmla="*/ 35 h 119"/>
                <a:gd name="T58" fmla="*/ 94 w 120"/>
                <a:gd name="T59" fmla="*/ 88 h 119"/>
                <a:gd name="T60" fmla="*/ 90 w 120"/>
                <a:gd name="T61" fmla="*/ 92 h 119"/>
                <a:gd name="T62" fmla="*/ 84 w 120"/>
                <a:gd name="T63" fmla="*/ 97 h 119"/>
                <a:gd name="T64" fmla="*/ 75 w 120"/>
                <a:gd name="T65" fmla="*/ 101 h 119"/>
                <a:gd name="T66" fmla="*/ 70 w 120"/>
                <a:gd name="T67" fmla="*/ 103 h 119"/>
                <a:gd name="T68" fmla="*/ 60 w 120"/>
                <a:gd name="T69" fmla="*/ 104 h 119"/>
                <a:gd name="T70" fmla="*/ 58 w 120"/>
                <a:gd name="T71" fmla="*/ 104 h 119"/>
                <a:gd name="T72" fmla="*/ 53 w 120"/>
                <a:gd name="T73" fmla="*/ 103 h 119"/>
                <a:gd name="T74" fmla="*/ 32 w 120"/>
                <a:gd name="T75" fmla="*/ 94 h 119"/>
                <a:gd name="T76" fmla="*/ 28 w 120"/>
                <a:gd name="T77" fmla="*/ 89 h 119"/>
                <a:gd name="T78" fmla="*/ 25 w 120"/>
                <a:gd name="T79" fmla="*/ 87 h 119"/>
                <a:gd name="T80" fmla="*/ 23 w 120"/>
                <a:gd name="T81" fmla="*/ 83 h 119"/>
                <a:gd name="T82" fmla="*/ 23 w 120"/>
                <a:gd name="T83" fmla="*/ 83 h 119"/>
                <a:gd name="T84" fmla="*/ 18 w 120"/>
                <a:gd name="T85" fmla="*/ 43 h 119"/>
                <a:gd name="T86" fmla="*/ 22 w 120"/>
                <a:gd name="T87" fmla="*/ 35 h 119"/>
                <a:gd name="T88" fmla="*/ 35 w 120"/>
                <a:gd name="T89" fmla="*/ 22 h 119"/>
                <a:gd name="T90" fmla="*/ 46 w 120"/>
                <a:gd name="T91" fmla="*/ 17 h 119"/>
                <a:gd name="T92" fmla="*/ 51 w 120"/>
                <a:gd name="T93" fmla="*/ 16 h 119"/>
                <a:gd name="T94" fmla="*/ 58 w 120"/>
                <a:gd name="T95" fmla="*/ 15 h 119"/>
                <a:gd name="T96" fmla="*/ 63 w 120"/>
                <a:gd name="T97" fmla="*/ 16 h 119"/>
                <a:gd name="T98" fmla="*/ 67 w 120"/>
                <a:gd name="T99" fmla="*/ 16 h 119"/>
                <a:gd name="T100" fmla="*/ 96 w 120"/>
                <a:gd name="T101" fmla="*/ 36 h 119"/>
                <a:gd name="T102" fmla="*/ 99 w 120"/>
                <a:gd name="T103" fmla="*/ 41 h 119"/>
                <a:gd name="T104" fmla="*/ 100 w 120"/>
                <a:gd name="T105" fmla="*/ 44 h 119"/>
                <a:gd name="T106" fmla="*/ 94 w 120"/>
                <a:gd name="T107" fmla="*/ 8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" h="119">
                  <a:moveTo>
                    <a:pt x="113" y="35"/>
                  </a:moveTo>
                  <a:cubicBezTo>
                    <a:pt x="112" y="34"/>
                    <a:pt x="111" y="32"/>
                    <a:pt x="111" y="31"/>
                  </a:cubicBezTo>
                  <a:cubicBezTo>
                    <a:pt x="110" y="30"/>
                    <a:pt x="109" y="29"/>
                    <a:pt x="108" y="27"/>
                  </a:cubicBezTo>
                  <a:cubicBezTo>
                    <a:pt x="104" y="20"/>
                    <a:pt x="98" y="14"/>
                    <a:pt x="91" y="10"/>
                  </a:cubicBezTo>
                  <a:cubicBezTo>
                    <a:pt x="90" y="9"/>
                    <a:pt x="88" y="8"/>
                    <a:pt x="87" y="7"/>
                  </a:cubicBezTo>
                  <a:cubicBezTo>
                    <a:pt x="81" y="4"/>
                    <a:pt x="75" y="2"/>
                    <a:pt x="69" y="1"/>
                  </a:cubicBezTo>
                  <a:cubicBezTo>
                    <a:pt x="67" y="1"/>
                    <a:pt x="66" y="1"/>
                    <a:pt x="64" y="0"/>
                  </a:cubicBezTo>
                  <a:cubicBezTo>
                    <a:pt x="62" y="0"/>
                    <a:pt x="60" y="0"/>
                    <a:pt x="58" y="0"/>
                  </a:cubicBezTo>
                  <a:cubicBezTo>
                    <a:pt x="55" y="0"/>
                    <a:pt x="52" y="0"/>
                    <a:pt x="49" y="1"/>
                  </a:cubicBezTo>
                  <a:cubicBezTo>
                    <a:pt x="48" y="1"/>
                    <a:pt x="46" y="1"/>
                    <a:pt x="44" y="2"/>
                  </a:cubicBezTo>
                  <a:cubicBezTo>
                    <a:pt x="40" y="3"/>
                    <a:pt x="36" y="4"/>
                    <a:pt x="32" y="6"/>
                  </a:cubicBezTo>
                  <a:cubicBezTo>
                    <a:pt x="31" y="7"/>
                    <a:pt x="29" y="8"/>
                    <a:pt x="28" y="9"/>
                  </a:cubicBezTo>
                  <a:cubicBezTo>
                    <a:pt x="27" y="9"/>
                    <a:pt x="27" y="9"/>
                    <a:pt x="27" y="10"/>
                  </a:cubicBezTo>
                  <a:cubicBezTo>
                    <a:pt x="15" y="17"/>
                    <a:pt x="7" y="29"/>
                    <a:pt x="3" y="41"/>
                  </a:cubicBezTo>
                  <a:cubicBezTo>
                    <a:pt x="0" y="50"/>
                    <a:pt x="0" y="60"/>
                    <a:pt x="1" y="69"/>
                  </a:cubicBezTo>
                  <a:cubicBezTo>
                    <a:pt x="2" y="72"/>
                    <a:pt x="3" y="75"/>
                    <a:pt x="4" y="78"/>
                  </a:cubicBezTo>
                  <a:cubicBezTo>
                    <a:pt x="5" y="82"/>
                    <a:pt x="7" y="87"/>
                    <a:pt x="10" y="91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5" y="99"/>
                    <a:pt x="21" y="105"/>
                    <a:pt x="28" y="109"/>
                  </a:cubicBezTo>
                  <a:cubicBezTo>
                    <a:pt x="29" y="110"/>
                    <a:pt x="31" y="111"/>
                    <a:pt x="32" y="112"/>
                  </a:cubicBezTo>
                  <a:cubicBezTo>
                    <a:pt x="41" y="116"/>
                    <a:pt x="51" y="119"/>
                    <a:pt x="60" y="119"/>
                  </a:cubicBezTo>
                  <a:cubicBezTo>
                    <a:pt x="66" y="119"/>
                    <a:pt x="72" y="118"/>
                    <a:pt x="78" y="116"/>
                  </a:cubicBezTo>
                  <a:cubicBezTo>
                    <a:pt x="79" y="116"/>
                    <a:pt x="80" y="115"/>
                    <a:pt x="82" y="115"/>
                  </a:cubicBezTo>
                  <a:cubicBezTo>
                    <a:pt x="85" y="113"/>
                    <a:pt x="88" y="112"/>
                    <a:pt x="91" y="110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7" y="106"/>
                    <a:pt x="101" y="103"/>
                    <a:pt x="104" y="99"/>
                  </a:cubicBezTo>
                  <a:cubicBezTo>
                    <a:pt x="107" y="95"/>
                    <a:pt x="110" y="91"/>
                    <a:pt x="112" y="87"/>
                  </a:cubicBezTo>
                  <a:cubicBezTo>
                    <a:pt x="114" y="84"/>
                    <a:pt x="115" y="80"/>
                    <a:pt x="116" y="76"/>
                  </a:cubicBezTo>
                  <a:cubicBezTo>
                    <a:pt x="120" y="63"/>
                    <a:pt x="119" y="48"/>
                    <a:pt x="113" y="35"/>
                  </a:cubicBezTo>
                  <a:close/>
                  <a:moveTo>
                    <a:pt x="94" y="88"/>
                  </a:moveTo>
                  <a:cubicBezTo>
                    <a:pt x="93" y="89"/>
                    <a:pt x="91" y="91"/>
                    <a:pt x="90" y="92"/>
                  </a:cubicBezTo>
                  <a:cubicBezTo>
                    <a:pt x="88" y="94"/>
                    <a:pt x="86" y="96"/>
                    <a:pt x="84" y="97"/>
                  </a:cubicBezTo>
                  <a:cubicBezTo>
                    <a:pt x="81" y="99"/>
                    <a:pt x="78" y="100"/>
                    <a:pt x="75" y="101"/>
                  </a:cubicBezTo>
                  <a:cubicBezTo>
                    <a:pt x="73" y="102"/>
                    <a:pt x="72" y="102"/>
                    <a:pt x="70" y="103"/>
                  </a:cubicBezTo>
                  <a:cubicBezTo>
                    <a:pt x="67" y="103"/>
                    <a:pt x="64" y="104"/>
                    <a:pt x="60" y="104"/>
                  </a:cubicBezTo>
                  <a:cubicBezTo>
                    <a:pt x="60" y="104"/>
                    <a:pt x="59" y="104"/>
                    <a:pt x="58" y="104"/>
                  </a:cubicBezTo>
                  <a:cubicBezTo>
                    <a:pt x="56" y="104"/>
                    <a:pt x="55" y="103"/>
                    <a:pt x="53" y="103"/>
                  </a:cubicBezTo>
                  <a:cubicBezTo>
                    <a:pt x="46" y="102"/>
                    <a:pt x="38" y="99"/>
                    <a:pt x="32" y="94"/>
                  </a:cubicBezTo>
                  <a:cubicBezTo>
                    <a:pt x="31" y="92"/>
                    <a:pt x="29" y="91"/>
                    <a:pt x="28" y="89"/>
                  </a:cubicBezTo>
                  <a:cubicBezTo>
                    <a:pt x="27" y="89"/>
                    <a:pt x="26" y="88"/>
                    <a:pt x="25" y="87"/>
                  </a:cubicBezTo>
                  <a:cubicBezTo>
                    <a:pt x="25" y="85"/>
                    <a:pt x="24" y="84"/>
                    <a:pt x="23" y="83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5" y="71"/>
                    <a:pt x="14" y="56"/>
                    <a:pt x="18" y="43"/>
                  </a:cubicBezTo>
                  <a:cubicBezTo>
                    <a:pt x="19" y="40"/>
                    <a:pt x="21" y="38"/>
                    <a:pt x="22" y="35"/>
                  </a:cubicBezTo>
                  <a:cubicBezTo>
                    <a:pt x="25" y="30"/>
                    <a:pt x="30" y="26"/>
                    <a:pt x="35" y="22"/>
                  </a:cubicBezTo>
                  <a:cubicBezTo>
                    <a:pt x="39" y="20"/>
                    <a:pt x="42" y="18"/>
                    <a:pt x="46" y="17"/>
                  </a:cubicBezTo>
                  <a:cubicBezTo>
                    <a:pt x="48" y="17"/>
                    <a:pt x="49" y="16"/>
                    <a:pt x="51" y="16"/>
                  </a:cubicBezTo>
                  <a:cubicBezTo>
                    <a:pt x="53" y="15"/>
                    <a:pt x="56" y="15"/>
                    <a:pt x="58" y="15"/>
                  </a:cubicBezTo>
                  <a:cubicBezTo>
                    <a:pt x="60" y="15"/>
                    <a:pt x="61" y="15"/>
                    <a:pt x="63" y="16"/>
                  </a:cubicBezTo>
                  <a:cubicBezTo>
                    <a:pt x="64" y="16"/>
                    <a:pt x="66" y="16"/>
                    <a:pt x="67" y="16"/>
                  </a:cubicBezTo>
                  <a:cubicBezTo>
                    <a:pt x="79" y="19"/>
                    <a:pt x="89" y="25"/>
                    <a:pt x="96" y="36"/>
                  </a:cubicBezTo>
                  <a:cubicBezTo>
                    <a:pt x="97" y="37"/>
                    <a:pt x="98" y="39"/>
                    <a:pt x="99" y="41"/>
                  </a:cubicBezTo>
                  <a:cubicBezTo>
                    <a:pt x="99" y="42"/>
                    <a:pt x="100" y="43"/>
                    <a:pt x="100" y="44"/>
                  </a:cubicBezTo>
                  <a:cubicBezTo>
                    <a:pt x="106" y="59"/>
                    <a:pt x="103" y="76"/>
                    <a:pt x="94" y="8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BEEC5D1-3AAB-111A-662F-120B1653D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0525" y="925513"/>
              <a:ext cx="23813" cy="68263"/>
            </a:xfrm>
            <a:custGeom>
              <a:avLst/>
              <a:gdLst>
                <a:gd name="T0" fmla="*/ 24 w 48"/>
                <a:gd name="T1" fmla="*/ 144 h 144"/>
                <a:gd name="T2" fmla="*/ 48 w 48"/>
                <a:gd name="T3" fmla="*/ 120 h 144"/>
                <a:gd name="T4" fmla="*/ 48 w 48"/>
                <a:gd name="T5" fmla="*/ 24 h 144"/>
                <a:gd name="T6" fmla="*/ 24 w 48"/>
                <a:gd name="T7" fmla="*/ 0 h 144"/>
                <a:gd name="T8" fmla="*/ 0 w 48"/>
                <a:gd name="T9" fmla="*/ 24 h 144"/>
                <a:gd name="T10" fmla="*/ 0 w 48"/>
                <a:gd name="T11" fmla="*/ 120 h 144"/>
                <a:gd name="T12" fmla="*/ 24 w 48"/>
                <a:gd name="T13" fmla="*/ 144 h 144"/>
                <a:gd name="T14" fmla="*/ 24 w 48"/>
                <a:gd name="T15" fmla="*/ 144 h 144"/>
                <a:gd name="T16" fmla="*/ 24 w 48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44">
                  <a:moveTo>
                    <a:pt x="24" y="144"/>
                  </a:moveTo>
                  <a:cubicBezTo>
                    <a:pt x="37" y="144"/>
                    <a:pt x="48" y="133"/>
                    <a:pt x="48" y="1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33"/>
                    <a:pt x="11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4" y="144"/>
                    <a:pt x="24" y="144"/>
                    <a:pt x="24" y="14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D7DF340-A0DE-7BDC-2672-B06E56DDD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0525" y="1016001"/>
              <a:ext cx="23813" cy="312738"/>
            </a:xfrm>
            <a:custGeom>
              <a:avLst/>
              <a:gdLst>
                <a:gd name="T0" fmla="*/ 24 w 48"/>
                <a:gd name="T1" fmla="*/ 665 h 665"/>
                <a:gd name="T2" fmla="*/ 48 w 48"/>
                <a:gd name="T3" fmla="*/ 641 h 665"/>
                <a:gd name="T4" fmla="*/ 48 w 48"/>
                <a:gd name="T5" fmla="*/ 24 h 665"/>
                <a:gd name="T6" fmla="*/ 24 w 48"/>
                <a:gd name="T7" fmla="*/ 0 h 665"/>
                <a:gd name="T8" fmla="*/ 0 w 48"/>
                <a:gd name="T9" fmla="*/ 24 h 665"/>
                <a:gd name="T10" fmla="*/ 0 w 48"/>
                <a:gd name="T11" fmla="*/ 641 h 665"/>
                <a:gd name="T12" fmla="*/ 24 w 48"/>
                <a:gd name="T13" fmla="*/ 665 h 665"/>
                <a:gd name="T14" fmla="*/ 24 w 48"/>
                <a:gd name="T15" fmla="*/ 665 h 665"/>
                <a:gd name="T16" fmla="*/ 24 w 48"/>
                <a:gd name="T17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65">
                  <a:moveTo>
                    <a:pt x="24" y="665"/>
                  </a:moveTo>
                  <a:cubicBezTo>
                    <a:pt x="37" y="665"/>
                    <a:pt x="48" y="654"/>
                    <a:pt x="48" y="641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0" y="654"/>
                    <a:pt x="11" y="665"/>
                    <a:pt x="24" y="665"/>
                  </a:cubicBezTo>
                  <a:close/>
                  <a:moveTo>
                    <a:pt x="24" y="665"/>
                  </a:moveTo>
                  <a:cubicBezTo>
                    <a:pt x="24" y="665"/>
                    <a:pt x="24" y="665"/>
                    <a:pt x="24" y="66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7CF7F44-8F03-C200-6BC1-0563965AAB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7625" y="903288"/>
              <a:ext cx="709613" cy="525463"/>
            </a:xfrm>
            <a:custGeom>
              <a:avLst/>
              <a:gdLst>
                <a:gd name="T0" fmla="*/ 1480 w 1504"/>
                <a:gd name="T1" fmla="*/ 0 h 1116"/>
                <a:gd name="T2" fmla="*/ 1456 w 1504"/>
                <a:gd name="T3" fmla="*/ 24 h 1116"/>
                <a:gd name="T4" fmla="*/ 1456 w 1504"/>
                <a:gd name="T5" fmla="*/ 1029 h 1116"/>
                <a:gd name="T6" fmla="*/ 844 w 1504"/>
                <a:gd name="T7" fmla="*/ 1029 h 1116"/>
                <a:gd name="T8" fmla="*/ 813 w 1504"/>
                <a:gd name="T9" fmla="*/ 1044 h 1116"/>
                <a:gd name="T10" fmla="*/ 792 w 1504"/>
                <a:gd name="T11" fmla="*/ 1068 h 1116"/>
                <a:gd name="T12" fmla="*/ 712 w 1504"/>
                <a:gd name="T13" fmla="*/ 1068 h 1116"/>
                <a:gd name="T14" fmla="*/ 691 w 1504"/>
                <a:gd name="T15" fmla="*/ 1044 h 1116"/>
                <a:gd name="T16" fmla="*/ 660 w 1504"/>
                <a:gd name="T17" fmla="*/ 1029 h 1116"/>
                <a:gd name="T18" fmla="*/ 48 w 1504"/>
                <a:gd name="T19" fmla="*/ 1029 h 1116"/>
                <a:gd name="T20" fmla="*/ 48 w 1504"/>
                <a:gd name="T21" fmla="*/ 24 h 1116"/>
                <a:gd name="T22" fmla="*/ 24 w 1504"/>
                <a:gd name="T23" fmla="*/ 0 h 1116"/>
                <a:gd name="T24" fmla="*/ 0 w 1504"/>
                <a:gd name="T25" fmla="*/ 24 h 1116"/>
                <a:gd name="T26" fmla="*/ 0 w 1504"/>
                <a:gd name="T27" fmla="*/ 1053 h 1116"/>
                <a:gd name="T28" fmla="*/ 24 w 1504"/>
                <a:gd name="T29" fmla="*/ 1077 h 1116"/>
                <a:gd name="T30" fmla="*/ 655 w 1504"/>
                <a:gd name="T31" fmla="*/ 1077 h 1116"/>
                <a:gd name="T32" fmla="*/ 682 w 1504"/>
                <a:gd name="T33" fmla="*/ 1108 h 1116"/>
                <a:gd name="T34" fmla="*/ 701 w 1504"/>
                <a:gd name="T35" fmla="*/ 1116 h 1116"/>
                <a:gd name="T36" fmla="*/ 803 w 1504"/>
                <a:gd name="T37" fmla="*/ 1116 h 1116"/>
                <a:gd name="T38" fmla="*/ 822 w 1504"/>
                <a:gd name="T39" fmla="*/ 1108 h 1116"/>
                <a:gd name="T40" fmla="*/ 849 w 1504"/>
                <a:gd name="T41" fmla="*/ 1077 h 1116"/>
                <a:gd name="T42" fmla="*/ 1480 w 1504"/>
                <a:gd name="T43" fmla="*/ 1077 h 1116"/>
                <a:gd name="T44" fmla="*/ 1504 w 1504"/>
                <a:gd name="T45" fmla="*/ 1053 h 1116"/>
                <a:gd name="T46" fmla="*/ 1504 w 1504"/>
                <a:gd name="T47" fmla="*/ 24 h 1116"/>
                <a:gd name="T48" fmla="*/ 1480 w 1504"/>
                <a:gd name="T49" fmla="*/ 0 h 1116"/>
                <a:gd name="T50" fmla="*/ 1480 w 1504"/>
                <a:gd name="T51" fmla="*/ 0 h 1116"/>
                <a:gd name="T52" fmla="*/ 1480 w 1504"/>
                <a:gd name="T53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4" h="1116">
                  <a:moveTo>
                    <a:pt x="1480" y="0"/>
                  </a:moveTo>
                  <a:cubicBezTo>
                    <a:pt x="1467" y="0"/>
                    <a:pt x="1456" y="10"/>
                    <a:pt x="1456" y="24"/>
                  </a:cubicBezTo>
                  <a:cubicBezTo>
                    <a:pt x="1456" y="1029"/>
                    <a:pt x="1456" y="1029"/>
                    <a:pt x="1456" y="1029"/>
                  </a:cubicBezTo>
                  <a:cubicBezTo>
                    <a:pt x="844" y="1029"/>
                    <a:pt x="844" y="1029"/>
                    <a:pt x="844" y="1029"/>
                  </a:cubicBezTo>
                  <a:cubicBezTo>
                    <a:pt x="832" y="1029"/>
                    <a:pt x="820" y="1034"/>
                    <a:pt x="813" y="1044"/>
                  </a:cubicBezTo>
                  <a:cubicBezTo>
                    <a:pt x="792" y="1068"/>
                    <a:pt x="792" y="1068"/>
                    <a:pt x="792" y="1068"/>
                  </a:cubicBezTo>
                  <a:cubicBezTo>
                    <a:pt x="712" y="1068"/>
                    <a:pt x="712" y="1068"/>
                    <a:pt x="712" y="1068"/>
                  </a:cubicBezTo>
                  <a:cubicBezTo>
                    <a:pt x="691" y="1044"/>
                    <a:pt x="691" y="1044"/>
                    <a:pt x="691" y="1044"/>
                  </a:cubicBezTo>
                  <a:cubicBezTo>
                    <a:pt x="684" y="1034"/>
                    <a:pt x="672" y="1029"/>
                    <a:pt x="660" y="1029"/>
                  </a:cubicBezTo>
                  <a:cubicBezTo>
                    <a:pt x="48" y="1029"/>
                    <a:pt x="48" y="1029"/>
                    <a:pt x="48" y="1029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1053"/>
                    <a:pt x="0" y="1053"/>
                    <a:pt x="0" y="1053"/>
                  </a:cubicBezTo>
                  <a:cubicBezTo>
                    <a:pt x="0" y="1066"/>
                    <a:pt x="11" y="1077"/>
                    <a:pt x="24" y="1077"/>
                  </a:cubicBezTo>
                  <a:cubicBezTo>
                    <a:pt x="655" y="1077"/>
                    <a:pt x="655" y="1077"/>
                    <a:pt x="655" y="1077"/>
                  </a:cubicBezTo>
                  <a:cubicBezTo>
                    <a:pt x="682" y="1108"/>
                    <a:pt x="682" y="1108"/>
                    <a:pt x="682" y="1108"/>
                  </a:cubicBezTo>
                  <a:cubicBezTo>
                    <a:pt x="687" y="1113"/>
                    <a:pt x="694" y="1116"/>
                    <a:pt x="701" y="1116"/>
                  </a:cubicBezTo>
                  <a:cubicBezTo>
                    <a:pt x="803" y="1116"/>
                    <a:pt x="803" y="1116"/>
                    <a:pt x="803" y="1116"/>
                  </a:cubicBezTo>
                  <a:cubicBezTo>
                    <a:pt x="810" y="1116"/>
                    <a:pt x="817" y="1113"/>
                    <a:pt x="822" y="1108"/>
                  </a:cubicBezTo>
                  <a:cubicBezTo>
                    <a:pt x="849" y="1077"/>
                    <a:pt x="849" y="1077"/>
                    <a:pt x="849" y="1077"/>
                  </a:cubicBezTo>
                  <a:cubicBezTo>
                    <a:pt x="1480" y="1077"/>
                    <a:pt x="1480" y="1077"/>
                    <a:pt x="1480" y="1077"/>
                  </a:cubicBezTo>
                  <a:cubicBezTo>
                    <a:pt x="1493" y="1077"/>
                    <a:pt x="1504" y="1066"/>
                    <a:pt x="1504" y="1053"/>
                  </a:cubicBezTo>
                  <a:cubicBezTo>
                    <a:pt x="1504" y="24"/>
                    <a:pt x="1504" y="24"/>
                    <a:pt x="1504" y="24"/>
                  </a:cubicBezTo>
                  <a:cubicBezTo>
                    <a:pt x="1504" y="10"/>
                    <a:pt x="1493" y="0"/>
                    <a:pt x="1480" y="0"/>
                  </a:cubicBezTo>
                  <a:close/>
                  <a:moveTo>
                    <a:pt x="1480" y="0"/>
                  </a:moveTo>
                  <a:cubicBezTo>
                    <a:pt x="1480" y="0"/>
                    <a:pt x="1480" y="0"/>
                    <a:pt x="148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BCBE4243-B4B7-BEBB-4472-BCB611E6B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3663" y="857251"/>
              <a:ext cx="617538" cy="530225"/>
            </a:xfrm>
            <a:custGeom>
              <a:avLst/>
              <a:gdLst>
                <a:gd name="T0" fmla="*/ 24 w 1312"/>
                <a:gd name="T1" fmla="*/ 1077 h 1126"/>
                <a:gd name="T2" fmla="*/ 564 w 1312"/>
                <a:gd name="T3" fmla="*/ 1077 h 1126"/>
                <a:gd name="T4" fmla="*/ 636 w 1312"/>
                <a:gd name="T5" fmla="*/ 1115 h 1126"/>
                <a:gd name="T6" fmla="*/ 656 w 1312"/>
                <a:gd name="T7" fmla="*/ 1126 h 1126"/>
                <a:gd name="T8" fmla="*/ 676 w 1312"/>
                <a:gd name="T9" fmla="*/ 1115 h 1126"/>
                <a:gd name="T10" fmla="*/ 748 w 1312"/>
                <a:gd name="T11" fmla="*/ 1077 h 1126"/>
                <a:gd name="T12" fmla="*/ 1288 w 1312"/>
                <a:gd name="T13" fmla="*/ 1077 h 1126"/>
                <a:gd name="T14" fmla="*/ 1312 w 1312"/>
                <a:gd name="T15" fmla="*/ 1053 h 1126"/>
                <a:gd name="T16" fmla="*/ 1312 w 1312"/>
                <a:gd name="T17" fmla="*/ 24 h 1126"/>
                <a:gd name="T18" fmla="*/ 1288 w 1312"/>
                <a:gd name="T19" fmla="*/ 0 h 1126"/>
                <a:gd name="T20" fmla="*/ 748 w 1312"/>
                <a:gd name="T21" fmla="*/ 0 h 1126"/>
                <a:gd name="T22" fmla="*/ 656 w 1312"/>
                <a:gd name="T23" fmla="*/ 36 h 1126"/>
                <a:gd name="T24" fmla="*/ 564 w 1312"/>
                <a:gd name="T25" fmla="*/ 0 h 1126"/>
                <a:gd name="T26" fmla="*/ 24 w 1312"/>
                <a:gd name="T27" fmla="*/ 0 h 1126"/>
                <a:gd name="T28" fmla="*/ 0 w 1312"/>
                <a:gd name="T29" fmla="*/ 24 h 1126"/>
                <a:gd name="T30" fmla="*/ 0 w 1312"/>
                <a:gd name="T31" fmla="*/ 1053 h 1126"/>
                <a:gd name="T32" fmla="*/ 24 w 1312"/>
                <a:gd name="T33" fmla="*/ 1077 h 1126"/>
                <a:gd name="T34" fmla="*/ 48 w 1312"/>
                <a:gd name="T35" fmla="*/ 48 h 1126"/>
                <a:gd name="T36" fmla="*/ 564 w 1312"/>
                <a:gd name="T37" fmla="*/ 48 h 1126"/>
                <a:gd name="T38" fmla="*/ 636 w 1312"/>
                <a:gd name="T39" fmla="*/ 86 h 1126"/>
                <a:gd name="T40" fmla="*/ 656 w 1312"/>
                <a:gd name="T41" fmla="*/ 97 h 1126"/>
                <a:gd name="T42" fmla="*/ 676 w 1312"/>
                <a:gd name="T43" fmla="*/ 86 h 1126"/>
                <a:gd name="T44" fmla="*/ 748 w 1312"/>
                <a:gd name="T45" fmla="*/ 48 h 1126"/>
                <a:gd name="T46" fmla="*/ 1264 w 1312"/>
                <a:gd name="T47" fmla="*/ 48 h 1126"/>
                <a:gd name="T48" fmla="*/ 1264 w 1312"/>
                <a:gd name="T49" fmla="*/ 1029 h 1126"/>
                <a:gd name="T50" fmla="*/ 748 w 1312"/>
                <a:gd name="T51" fmla="*/ 1029 h 1126"/>
                <a:gd name="T52" fmla="*/ 656 w 1312"/>
                <a:gd name="T53" fmla="*/ 1065 h 1126"/>
                <a:gd name="T54" fmla="*/ 564 w 1312"/>
                <a:gd name="T55" fmla="*/ 1029 h 1126"/>
                <a:gd name="T56" fmla="*/ 48 w 1312"/>
                <a:gd name="T57" fmla="*/ 1029 h 1126"/>
                <a:gd name="T58" fmla="*/ 48 w 1312"/>
                <a:gd name="T59" fmla="*/ 48 h 1126"/>
                <a:gd name="T60" fmla="*/ 48 w 1312"/>
                <a:gd name="T61" fmla="*/ 48 h 1126"/>
                <a:gd name="T62" fmla="*/ 48 w 1312"/>
                <a:gd name="T63" fmla="*/ 48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2" h="1126">
                  <a:moveTo>
                    <a:pt x="24" y="1077"/>
                  </a:moveTo>
                  <a:cubicBezTo>
                    <a:pt x="564" y="1077"/>
                    <a:pt x="564" y="1077"/>
                    <a:pt x="564" y="1077"/>
                  </a:cubicBezTo>
                  <a:cubicBezTo>
                    <a:pt x="593" y="1077"/>
                    <a:pt x="620" y="1091"/>
                    <a:pt x="636" y="1115"/>
                  </a:cubicBezTo>
                  <a:cubicBezTo>
                    <a:pt x="640" y="1122"/>
                    <a:pt x="648" y="1126"/>
                    <a:pt x="656" y="1126"/>
                  </a:cubicBezTo>
                  <a:cubicBezTo>
                    <a:pt x="664" y="1126"/>
                    <a:pt x="672" y="1122"/>
                    <a:pt x="676" y="1115"/>
                  </a:cubicBezTo>
                  <a:cubicBezTo>
                    <a:pt x="692" y="1091"/>
                    <a:pt x="719" y="1077"/>
                    <a:pt x="748" y="1077"/>
                  </a:cubicBezTo>
                  <a:cubicBezTo>
                    <a:pt x="1288" y="1077"/>
                    <a:pt x="1288" y="1077"/>
                    <a:pt x="1288" y="1077"/>
                  </a:cubicBezTo>
                  <a:cubicBezTo>
                    <a:pt x="1301" y="1077"/>
                    <a:pt x="1312" y="1066"/>
                    <a:pt x="1312" y="1053"/>
                  </a:cubicBezTo>
                  <a:cubicBezTo>
                    <a:pt x="1312" y="24"/>
                    <a:pt x="1312" y="24"/>
                    <a:pt x="1312" y="24"/>
                  </a:cubicBezTo>
                  <a:cubicBezTo>
                    <a:pt x="1312" y="10"/>
                    <a:pt x="1301" y="0"/>
                    <a:pt x="1288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13" y="0"/>
                    <a:pt x="681" y="13"/>
                    <a:pt x="656" y="36"/>
                  </a:cubicBezTo>
                  <a:cubicBezTo>
                    <a:pt x="631" y="13"/>
                    <a:pt x="599" y="0"/>
                    <a:pt x="5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1053"/>
                    <a:pt x="0" y="1053"/>
                    <a:pt x="0" y="1053"/>
                  </a:cubicBezTo>
                  <a:cubicBezTo>
                    <a:pt x="0" y="1066"/>
                    <a:pt x="11" y="1077"/>
                    <a:pt x="24" y="1077"/>
                  </a:cubicBezTo>
                  <a:close/>
                  <a:moveTo>
                    <a:pt x="48" y="48"/>
                  </a:moveTo>
                  <a:cubicBezTo>
                    <a:pt x="564" y="48"/>
                    <a:pt x="564" y="48"/>
                    <a:pt x="564" y="48"/>
                  </a:cubicBezTo>
                  <a:cubicBezTo>
                    <a:pt x="593" y="48"/>
                    <a:pt x="620" y="62"/>
                    <a:pt x="636" y="86"/>
                  </a:cubicBezTo>
                  <a:cubicBezTo>
                    <a:pt x="640" y="93"/>
                    <a:pt x="648" y="97"/>
                    <a:pt x="656" y="97"/>
                  </a:cubicBezTo>
                  <a:cubicBezTo>
                    <a:pt x="664" y="97"/>
                    <a:pt x="672" y="93"/>
                    <a:pt x="676" y="86"/>
                  </a:cubicBezTo>
                  <a:cubicBezTo>
                    <a:pt x="692" y="62"/>
                    <a:pt x="719" y="48"/>
                    <a:pt x="748" y="48"/>
                  </a:cubicBezTo>
                  <a:cubicBezTo>
                    <a:pt x="1264" y="48"/>
                    <a:pt x="1264" y="48"/>
                    <a:pt x="1264" y="48"/>
                  </a:cubicBezTo>
                  <a:cubicBezTo>
                    <a:pt x="1264" y="1029"/>
                    <a:pt x="1264" y="1029"/>
                    <a:pt x="1264" y="1029"/>
                  </a:cubicBezTo>
                  <a:cubicBezTo>
                    <a:pt x="748" y="1029"/>
                    <a:pt x="748" y="1029"/>
                    <a:pt x="748" y="1029"/>
                  </a:cubicBezTo>
                  <a:cubicBezTo>
                    <a:pt x="713" y="1029"/>
                    <a:pt x="681" y="1042"/>
                    <a:pt x="656" y="1065"/>
                  </a:cubicBezTo>
                  <a:cubicBezTo>
                    <a:pt x="631" y="1042"/>
                    <a:pt x="599" y="1029"/>
                    <a:pt x="564" y="1029"/>
                  </a:cubicBezTo>
                  <a:cubicBezTo>
                    <a:pt x="48" y="1029"/>
                    <a:pt x="48" y="1029"/>
                    <a:pt x="48" y="1029"/>
                  </a:cubicBezTo>
                  <a:lnTo>
                    <a:pt x="48" y="48"/>
                  </a:lnTo>
                  <a:close/>
                  <a:moveTo>
                    <a:pt x="48" y="48"/>
                  </a:moveTo>
                  <a:cubicBezTo>
                    <a:pt x="48" y="48"/>
                    <a:pt x="48" y="48"/>
                    <a:pt x="48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0D852448-E7D1-C8B5-3C32-F9AB34BD4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917576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E3B287F9-9D1B-4FF4-FCEB-48699E12E2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963613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F51E162-4B72-5C26-83EF-0FC069826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008063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88CDF72F-E0A9-3442-1AAB-7F539CE7F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054101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F12A1C8C-2C3C-A8D0-D634-8DDFCBE8C7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098551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2C6BFAEB-0FFA-D869-44E9-A06239B91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144588"/>
              <a:ext cx="111125" cy="22225"/>
            </a:xfrm>
            <a:custGeom>
              <a:avLst/>
              <a:gdLst>
                <a:gd name="T0" fmla="*/ 24 w 236"/>
                <a:gd name="T1" fmla="*/ 48 h 48"/>
                <a:gd name="T2" fmla="*/ 212 w 236"/>
                <a:gd name="T3" fmla="*/ 48 h 48"/>
                <a:gd name="T4" fmla="*/ 236 w 236"/>
                <a:gd name="T5" fmla="*/ 24 h 48"/>
                <a:gd name="T6" fmla="*/ 212 w 236"/>
                <a:gd name="T7" fmla="*/ 0 h 48"/>
                <a:gd name="T8" fmla="*/ 24 w 236"/>
                <a:gd name="T9" fmla="*/ 0 h 48"/>
                <a:gd name="T10" fmla="*/ 0 w 236"/>
                <a:gd name="T11" fmla="*/ 24 h 48"/>
                <a:gd name="T12" fmla="*/ 24 w 236"/>
                <a:gd name="T13" fmla="*/ 48 h 48"/>
                <a:gd name="T14" fmla="*/ 24 w 236"/>
                <a:gd name="T15" fmla="*/ 48 h 48"/>
                <a:gd name="T16" fmla="*/ 24 w 236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48">
                  <a:moveTo>
                    <a:pt x="24" y="48"/>
                  </a:moveTo>
                  <a:cubicBezTo>
                    <a:pt x="212" y="48"/>
                    <a:pt x="212" y="48"/>
                    <a:pt x="212" y="48"/>
                  </a:cubicBezTo>
                  <a:cubicBezTo>
                    <a:pt x="225" y="48"/>
                    <a:pt x="236" y="37"/>
                    <a:pt x="236" y="24"/>
                  </a:cubicBezTo>
                  <a:cubicBezTo>
                    <a:pt x="236" y="10"/>
                    <a:pt x="225" y="0"/>
                    <a:pt x="2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3037F536-4A1D-079E-360E-853971E1A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189038"/>
              <a:ext cx="200025" cy="115888"/>
            </a:xfrm>
            <a:custGeom>
              <a:avLst/>
              <a:gdLst>
                <a:gd name="T0" fmla="*/ 400 w 424"/>
                <a:gd name="T1" fmla="*/ 0 h 245"/>
                <a:gd name="T2" fmla="*/ 24 w 424"/>
                <a:gd name="T3" fmla="*/ 0 h 245"/>
                <a:gd name="T4" fmla="*/ 0 w 424"/>
                <a:gd name="T5" fmla="*/ 24 h 245"/>
                <a:gd name="T6" fmla="*/ 0 w 424"/>
                <a:gd name="T7" fmla="*/ 221 h 245"/>
                <a:gd name="T8" fmla="*/ 24 w 424"/>
                <a:gd name="T9" fmla="*/ 245 h 245"/>
                <a:gd name="T10" fmla="*/ 400 w 424"/>
                <a:gd name="T11" fmla="*/ 245 h 245"/>
                <a:gd name="T12" fmla="*/ 424 w 424"/>
                <a:gd name="T13" fmla="*/ 221 h 245"/>
                <a:gd name="T14" fmla="*/ 424 w 424"/>
                <a:gd name="T15" fmla="*/ 24 h 245"/>
                <a:gd name="T16" fmla="*/ 400 w 424"/>
                <a:gd name="T17" fmla="*/ 0 h 245"/>
                <a:gd name="T18" fmla="*/ 376 w 424"/>
                <a:gd name="T19" fmla="*/ 197 h 245"/>
                <a:gd name="T20" fmla="*/ 48 w 424"/>
                <a:gd name="T21" fmla="*/ 197 h 245"/>
                <a:gd name="T22" fmla="*/ 48 w 424"/>
                <a:gd name="T23" fmla="*/ 48 h 245"/>
                <a:gd name="T24" fmla="*/ 376 w 424"/>
                <a:gd name="T25" fmla="*/ 48 h 245"/>
                <a:gd name="T26" fmla="*/ 376 w 424"/>
                <a:gd name="T27" fmla="*/ 197 h 245"/>
                <a:gd name="T28" fmla="*/ 376 w 424"/>
                <a:gd name="T29" fmla="*/ 197 h 245"/>
                <a:gd name="T30" fmla="*/ 376 w 424"/>
                <a:gd name="T31" fmla="*/ 19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4" h="245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34"/>
                    <a:pt x="11" y="245"/>
                    <a:pt x="24" y="245"/>
                  </a:cubicBezTo>
                  <a:cubicBezTo>
                    <a:pt x="400" y="245"/>
                    <a:pt x="400" y="245"/>
                    <a:pt x="400" y="245"/>
                  </a:cubicBezTo>
                  <a:cubicBezTo>
                    <a:pt x="413" y="245"/>
                    <a:pt x="424" y="234"/>
                    <a:pt x="424" y="221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376" y="197"/>
                  </a:moveTo>
                  <a:cubicBezTo>
                    <a:pt x="48" y="197"/>
                    <a:pt x="48" y="197"/>
                    <a:pt x="48" y="19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376" y="48"/>
                    <a:pt x="376" y="48"/>
                    <a:pt x="376" y="48"/>
                  </a:cubicBezTo>
                  <a:lnTo>
                    <a:pt x="376" y="197"/>
                  </a:lnTo>
                  <a:close/>
                  <a:moveTo>
                    <a:pt x="376" y="197"/>
                  </a:moveTo>
                  <a:cubicBezTo>
                    <a:pt x="376" y="197"/>
                    <a:pt x="376" y="197"/>
                    <a:pt x="376" y="19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2742B784-EB70-CEEB-F316-3EEBD16E5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101726"/>
              <a:ext cx="200025" cy="22225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FA845D7B-CA7F-E086-1306-7A9B9365E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146176"/>
              <a:ext cx="200025" cy="22225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97297538-2CA6-F072-E77E-0BF8135DC9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190626"/>
              <a:ext cx="200025" cy="23813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55F5EA41-A70D-5A71-D221-6FD9A0502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236663"/>
              <a:ext cx="200025" cy="22225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3724CE27-48C8-01F6-6BB6-E553C3456F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281113"/>
              <a:ext cx="111125" cy="23813"/>
            </a:xfrm>
            <a:custGeom>
              <a:avLst/>
              <a:gdLst>
                <a:gd name="T0" fmla="*/ 24 w 236"/>
                <a:gd name="T1" fmla="*/ 48 h 48"/>
                <a:gd name="T2" fmla="*/ 212 w 236"/>
                <a:gd name="T3" fmla="*/ 48 h 48"/>
                <a:gd name="T4" fmla="*/ 236 w 236"/>
                <a:gd name="T5" fmla="*/ 24 h 48"/>
                <a:gd name="T6" fmla="*/ 212 w 236"/>
                <a:gd name="T7" fmla="*/ 0 h 48"/>
                <a:gd name="T8" fmla="*/ 24 w 236"/>
                <a:gd name="T9" fmla="*/ 0 h 48"/>
                <a:gd name="T10" fmla="*/ 0 w 236"/>
                <a:gd name="T11" fmla="*/ 24 h 48"/>
                <a:gd name="T12" fmla="*/ 24 w 236"/>
                <a:gd name="T13" fmla="*/ 48 h 48"/>
                <a:gd name="T14" fmla="*/ 24 w 236"/>
                <a:gd name="T15" fmla="*/ 48 h 48"/>
                <a:gd name="T16" fmla="*/ 24 w 236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48">
                  <a:moveTo>
                    <a:pt x="24" y="48"/>
                  </a:moveTo>
                  <a:cubicBezTo>
                    <a:pt x="212" y="48"/>
                    <a:pt x="212" y="48"/>
                    <a:pt x="212" y="48"/>
                  </a:cubicBezTo>
                  <a:cubicBezTo>
                    <a:pt x="225" y="48"/>
                    <a:pt x="236" y="37"/>
                    <a:pt x="236" y="24"/>
                  </a:cubicBezTo>
                  <a:cubicBezTo>
                    <a:pt x="236" y="10"/>
                    <a:pt x="225" y="0"/>
                    <a:pt x="2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3F4CA3D9-418A-FF3A-568D-F2AD29B0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917576"/>
              <a:ext cx="200025" cy="160338"/>
            </a:xfrm>
            <a:custGeom>
              <a:avLst/>
              <a:gdLst>
                <a:gd name="T0" fmla="*/ 24 w 424"/>
                <a:gd name="T1" fmla="*/ 293 h 341"/>
                <a:gd name="T2" fmla="*/ 0 w 424"/>
                <a:gd name="T3" fmla="*/ 317 h 341"/>
                <a:gd name="T4" fmla="*/ 24 w 424"/>
                <a:gd name="T5" fmla="*/ 341 h 341"/>
                <a:gd name="T6" fmla="*/ 112 w 424"/>
                <a:gd name="T7" fmla="*/ 318 h 341"/>
                <a:gd name="T8" fmla="*/ 116 w 424"/>
                <a:gd name="T9" fmla="*/ 316 h 341"/>
                <a:gd name="T10" fmla="*/ 212 w 424"/>
                <a:gd name="T11" fmla="*/ 214 h 341"/>
                <a:gd name="T12" fmla="*/ 308 w 424"/>
                <a:gd name="T13" fmla="*/ 316 h 341"/>
                <a:gd name="T14" fmla="*/ 312 w 424"/>
                <a:gd name="T15" fmla="*/ 318 h 341"/>
                <a:gd name="T16" fmla="*/ 400 w 424"/>
                <a:gd name="T17" fmla="*/ 341 h 341"/>
                <a:gd name="T18" fmla="*/ 424 w 424"/>
                <a:gd name="T19" fmla="*/ 317 h 341"/>
                <a:gd name="T20" fmla="*/ 400 w 424"/>
                <a:gd name="T21" fmla="*/ 293 h 341"/>
                <a:gd name="T22" fmla="*/ 346 w 424"/>
                <a:gd name="T23" fmla="*/ 282 h 341"/>
                <a:gd name="T24" fmla="*/ 346 w 424"/>
                <a:gd name="T25" fmla="*/ 59 h 341"/>
                <a:gd name="T26" fmla="*/ 400 w 424"/>
                <a:gd name="T27" fmla="*/ 48 h 341"/>
                <a:gd name="T28" fmla="*/ 424 w 424"/>
                <a:gd name="T29" fmla="*/ 24 h 341"/>
                <a:gd name="T30" fmla="*/ 400 w 424"/>
                <a:gd name="T31" fmla="*/ 0 h 341"/>
                <a:gd name="T32" fmla="*/ 312 w 424"/>
                <a:gd name="T33" fmla="*/ 23 h 341"/>
                <a:gd name="T34" fmla="*/ 308 w 424"/>
                <a:gd name="T35" fmla="*/ 25 h 341"/>
                <a:gd name="T36" fmla="*/ 212 w 424"/>
                <a:gd name="T37" fmla="*/ 126 h 341"/>
                <a:gd name="T38" fmla="*/ 116 w 424"/>
                <a:gd name="T39" fmla="*/ 25 h 341"/>
                <a:gd name="T40" fmla="*/ 112 w 424"/>
                <a:gd name="T41" fmla="*/ 23 h 341"/>
                <a:gd name="T42" fmla="*/ 24 w 424"/>
                <a:gd name="T43" fmla="*/ 0 h 341"/>
                <a:gd name="T44" fmla="*/ 0 w 424"/>
                <a:gd name="T45" fmla="*/ 24 h 341"/>
                <a:gd name="T46" fmla="*/ 24 w 424"/>
                <a:gd name="T47" fmla="*/ 48 h 341"/>
                <a:gd name="T48" fmla="*/ 78 w 424"/>
                <a:gd name="T49" fmla="*/ 59 h 341"/>
                <a:gd name="T50" fmla="*/ 78 w 424"/>
                <a:gd name="T51" fmla="*/ 282 h 341"/>
                <a:gd name="T52" fmla="*/ 24 w 424"/>
                <a:gd name="T53" fmla="*/ 293 h 341"/>
                <a:gd name="T54" fmla="*/ 298 w 424"/>
                <a:gd name="T55" fmla="*/ 93 h 341"/>
                <a:gd name="T56" fmla="*/ 298 w 424"/>
                <a:gd name="T57" fmla="*/ 247 h 341"/>
                <a:gd name="T58" fmla="*/ 241 w 424"/>
                <a:gd name="T59" fmla="*/ 170 h 341"/>
                <a:gd name="T60" fmla="*/ 298 w 424"/>
                <a:gd name="T61" fmla="*/ 93 h 341"/>
                <a:gd name="T62" fmla="*/ 126 w 424"/>
                <a:gd name="T63" fmla="*/ 93 h 341"/>
                <a:gd name="T64" fmla="*/ 183 w 424"/>
                <a:gd name="T65" fmla="*/ 170 h 341"/>
                <a:gd name="T66" fmla="*/ 126 w 424"/>
                <a:gd name="T67" fmla="*/ 247 h 341"/>
                <a:gd name="T68" fmla="*/ 126 w 424"/>
                <a:gd name="T69" fmla="*/ 93 h 341"/>
                <a:gd name="T70" fmla="*/ 126 w 424"/>
                <a:gd name="T71" fmla="*/ 93 h 341"/>
                <a:gd name="T72" fmla="*/ 126 w 424"/>
                <a:gd name="T73" fmla="*/ 9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4" h="341">
                  <a:moveTo>
                    <a:pt x="24" y="293"/>
                  </a:moveTo>
                  <a:cubicBezTo>
                    <a:pt x="11" y="293"/>
                    <a:pt x="0" y="303"/>
                    <a:pt x="0" y="317"/>
                  </a:cubicBezTo>
                  <a:cubicBezTo>
                    <a:pt x="0" y="330"/>
                    <a:pt x="11" y="341"/>
                    <a:pt x="24" y="341"/>
                  </a:cubicBezTo>
                  <a:cubicBezTo>
                    <a:pt x="58" y="341"/>
                    <a:pt x="87" y="332"/>
                    <a:pt x="112" y="318"/>
                  </a:cubicBezTo>
                  <a:cubicBezTo>
                    <a:pt x="114" y="317"/>
                    <a:pt x="115" y="317"/>
                    <a:pt x="116" y="316"/>
                  </a:cubicBezTo>
                  <a:cubicBezTo>
                    <a:pt x="156" y="292"/>
                    <a:pt x="186" y="253"/>
                    <a:pt x="212" y="214"/>
                  </a:cubicBezTo>
                  <a:cubicBezTo>
                    <a:pt x="238" y="253"/>
                    <a:pt x="268" y="292"/>
                    <a:pt x="308" y="316"/>
                  </a:cubicBezTo>
                  <a:cubicBezTo>
                    <a:pt x="309" y="317"/>
                    <a:pt x="311" y="317"/>
                    <a:pt x="312" y="318"/>
                  </a:cubicBezTo>
                  <a:cubicBezTo>
                    <a:pt x="337" y="332"/>
                    <a:pt x="366" y="341"/>
                    <a:pt x="400" y="341"/>
                  </a:cubicBezTo>
                  <a:cubicBezTo>
                    <a:pt x="413" y="341"/>
                    <a:pt x="424" y="330"/>
                    <a:pt x="424" y="317"/>
                  </a:cubicBezTo>
                  <a:cubicBezTo>
                    <a:pt x="424" y="303"/>
                    <a:pt x="413" y="293"/>
                    <a:pt x="400" y="293"/>
                  </a:cubicBezTo>
                  <a:cubicBezTo>
                    <a:pt x="380" y="293"/>
                    <a:pt x="362" y="289"/>
                    <a:pt x="346" y="282"/>
                  </a:cubicBezTo>
                  <a:cubicBezTo>
                    <a:pt x="346" y="59"/>
                    <a:pt x="346" y="59"/>
                    <a:pt x="346" y="59"/>
                  </a:cubicBezTo>
                  <a:cubicBezTo>
                    <a:pt x="362" y="52"/>
                    <a:pt x="38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366" y="0"/>
                    <a:pt x="337" y="8"/>
                    <a:pt x="312" y="23"/>
                  </a:cubicBezTo>
                  <a:cubicBezTo>
                    <a:pt x="311" y="23"/>
                    <a:pt x="309" y="24"/>
                    <a:pt x="308" y="25"/>
                  </a:cubicBezTo>
                  <a:cubicBezTo>
                    <a:pt x="268" y="49"/>
                    <a:pt x="238" y="87"/>
                    <a:pt x="212" y="126"/>
                  </a:cubicBezTo>
                  <a:cubicBezTo>
                    <a:pt x="186" y="87"/>
                    <a:pt x="156" y="49"/>
                    <a:pt x="116" y="25"/>
                  </a:cubicBezTo>
                  <a:cubicBezTo>
                    <a:pt x="115" y="24"/>
                    <a:pt x="114" y="23"/>
                    <a:pt x="112" y="23"/>
                  </a:cubicBezTo>
                  <a:cubicBezTo>
                    <a:pt x="87" y="8"/>
                    <a:pt x="58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4" y="48"/>
                    <a:pt x="62" y="52"/>
                    <a:pt x="78" y="59"/>
                  </a:cubicBezTo>
                  <a:cubicBezTo>
                    <a:pt x="78" y="282"/>
                    <a:pt x="78" y="282"/>
                    <a:pt x="78" y="282"/>
                  </a:cubicBezTo>
                  <a:cubicBezTo>
                    <a:pt x="62" y="289"/>
                    <a:pt x="44" y="293"/>
                    <a:pt x="24" y="293"/>
                  </a:cubicBezTo>
                  <a:close/>
                  <a:moveTo>
                    <a:pt x="298" y="93"/>
                  </a:moveTo>
                  <a:cubicBezTo>
                    <a:pt x="298" y="247"/>
                    <a:pt x="298" y="247"/>
                    <a:pt x="298" y="247"/>
                  </a:cubicBezTo>
                  <a:cubicBezTo>
                    <a:pt x="277" y="226"/>
                    <a:pt x="259" y="199"/>
                    <a:pt x="241" y="170"/>
                  </a:cubicBezTo>
                  <a:cubicBezTo>
                    <a:pt x="259" y="141"/>
                    <a:pt x="277" y="114"/>
                    <a:pt x="298" y="93"/>
                  </a:cubicBezTo>
                  <a:close/>
                  <a:moveTo>
                    <a:pt x="126" y="93"/>
                  </a:moveTo>
                  <a:cubicBezTo>
                    <a:pt x="147" y="114"/>
                    <a:pt x="165" y="141"/>
                    <a:pt x="183" y="170"/>
                  </a:cubicBezTo>
                  <a:cubicBezTo>
                    <a:pt x="165" y="199"/>
                    <a:pt x="147" y="226"/>
                    <a:pt x="126" y="247"/>
                  </a:cubicBezTo>
                  <a:lnTo>
                    <a:pt x="126" y="93"/>
                  </a:lnTo>
                  <a:close/>
                  <a:moveTo>
                    <a:pt x="126" y="93"/>
                  </a:moveTo>
                  <a:cubicBezTo>
                    <a:pt x="126" y="93"/>
                    <a:pt x="126" y="93"/>
                    <a:pt x="126" y="93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02D5A89-4861-9148-77BE-C7BD5EEC6ED0}"/>
                </a:ext>
              </a:extLst>
            </p:cNvPr>
            <p:cNvSpPr/>
            <p:nvPr/>
          </p:nvSpPr>
          <p:spPr>
            <a:xfrm>
              <a:off x="716129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43711AF-5927-FEB6-1ED4-A9F5F8BDCB5C}"/>
                </a:ext>
              </a:extLst>
            </p:cNvPr>
            <p:cNvSpPr/>
            <p:nvPr/>
          </p:nvSpPr>
          <p:spPr>
            <a:xfrm>
              <a:off x="308720" y="4738428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3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5" y="994269"/>
            <a:ext cx="4953774" cy="4152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+mj-lt"/>
              </a:rPr>
              <a:t>CEBAF: The Continuous Electron Beam Accelerator Facility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512913C-3C0A-48DA-BF03-DBEAB32A95A6}"/>
              </a:ext>
            </a:extLst>
          </p:cNvPr>
          <p:cNvSpPr/>
          <p:nvPr/>
        </p:nvSpPr>
        <p:spPr>
          <a:xfrm>
            <a:off x="5337330" y="1040524"/>
            <a:ext cx="6651738" cy="1967851"/>
          </a:xfrm>
          <a:custGeom>
            <a:avLst/>
            <a:gdLst>
              <a:gd name="connsiteX0" fmla="*/ 0 w 6309084"/>
              <a:gd name="connsiteY0" fmla="*/ 0 h 2072700"/>
              <a:gd name="connsiteX1" fmla="*/ 6309084 w 6309084"/>
              <a:gd name="connsiteY1" fmla="*/ 0 h 2072700"/>
              <a:gd name="connsiteX2" fmla="*/ 6309084 w 6309084"/>
              <a:gd name="connsiteY2" fmla="*/ 2072700 h 2072700"/>
              <a:gd name="connsiteX3" fmla="*/ 0 w 6309084"/>
              <a:gd name="connsiteY3" fmla="*/ 2072700 h 2072700"/>
              <a:gd name="connsiteX4" fmla="*/ 0 w 6309084"/>
              <a:gd name="connsiteY4" fmla="*/ 0 h 20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084" h="2072700">
                <a:moveTo>
                  <a:pt x="0" y="0"/>
                </a:moveTo>
                <a:lnTo>
                  <a:pt x="6309084" y="0"/>
                </a:lnTo>
                <a:lnTo>
                  <a:pt x="6309084" y="2072700"/>
                </a:lnTo>
                <a:lnTo>
                  <a:pt x="0" y="2072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655" tIns="291592" rIns="489655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Two 1 GeV Superconducting </a:t>
            </a:r>
            <a:r>
              <a:rPr lang="en-US" sz="1400" kern="1200" dirty="0" err="1"/>
              <a:t>Linacs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418 SRF cavities in 52 cryomodules with associated RF systems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7 km of beamline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&gt; 2800 magnets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&gt; 500k channels in accelerator control system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Independent beam delivery with tunable current from 100 </a:t>
            </a:r>
            <a:r>
              <a:rPr lang="en-US" sz="1400" kern="1200" dirty="0" err="1"/>
              <a:t>uA</a:t>
            </a:r>
            <a:r>
              <a:rPr lang="en-US" sz="1400" kern="1200" dirty="0"/>
              <a:t> to few </a:t>
            </a:r>
            <a:r>
              <a:rPr lang="en-US" sz="1400" kern="1200" dirty="0" err="1"/>
              <a:t>nA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1 MW beam power capable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4D7E43D-3365-4D12-ADB0-A6FCAB0F9E60}"/>
              </a:ext>
            </a:extLst>
          </p:cNvPr>
          <p:cNvSpPr/>
          <p:nvPr/>
        </p:nvSpPr>
        <p:spPr>
          <a:xfrm>
            <a:off x="5669917" y="833884"/>
            <a:ext cx="2966963" cy="413280"/>
          </a:xfrm>
          <a:custGeom>
            <a:avLst/>
            <a:gdLst>
              <a:gd name="connsiteX0" fmla="*/ 0 w 4416358"/>
              <a:gd name="connsiteY0" fmla="*/ 68881 h 413280"/>
              <a:gd name="connsiteX1" fmla="*/ 68881 w 4416358"/>
              <a:gd name="connsiteY1" fmla="*/ 0 h 413280"/>
              <a:gd name="connsiteX2" fmla="*/ 4347477 w 4416358"/>
              <a:gd name="connsiteY2" fmla="*/ 0 h 413280"/>
              <a:gd name="connsiteX3" fmla="*/ 4416358 w 4416358"/>
              <a:gd name="connsiteY3" fmla="*/ 68881 h 413280"/>
              <a:gd name="connsiteX4" fmla="*/ 4416358 w 4416358"/>
              <a:gd name="connsiteY4" fmla="*/ 344399 h 413280"/>
              <a:gd name="connsiteX5" fmla="*/ 4347477 w 4416358"/>
              <a:gd name="connsiteY5" fmla="*/ 413280 h 413280"/>
              <a:gd name="connsiteX6" fmla="*/ 68881 w 4416358"/>
              <a:gd name="connsiteY6" fmla="*/ 413280 h 413280"/>
              <a:gd name="connsiteX7" fmla="*/ 0 w 4416358"/>
              <a:gd name="connsiteY7" fmla="*/ 344399 h 413280"/>
              <a:gd name="connsiteX8" fmla="*/ 0 w 4416358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358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4347477" y="0"/>
                </a:lnTo>
                <a:cubicBezTo>
                  <a:pt x="4385519" y="0"/>
                  <a:pt x="4416358" y="30839"/>
                  <a:pt x="4416358" y="68881"/>
                </a:cubicBezTo>
                <a:lnTo>
                  <a:pt x="4416358" y="344399"/>
                </a:lnTo>
                <a:cubicBezTo>
                  <a:pt x="4416358" y="382441"/>
                  <a:pt x="4385519" y="413280"/>
                  <a:pt x="4347477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03" tIns="20175" rIns="187103" bIns="20175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Accelerator</a:t>
            </a:r>
            <a:endParaRPr lang="en-US" sz="14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1387E4E-F23E-4A2B-9B7A-8C538922D26B}"/>
              </a:ext>
            </a:extLst>
          </p:cNvPr>
          <p:cNvSpPr/>
          <p:nvPr/>
        </p:nvSpPr>
        <p:spPr>
          <a:xfrm>
            <a:off x="5337330" y="3349745"/>
            <a:ext cx="6651738" cy="1675800"/>
          </a:xfrm>
          <a:custGeom>
            <a:avLst/>
            <a:gdLst>
              <a:gd name="connsiteX0" fmla="*/ 0 w 6309084"/>
              <a:gd name="connsiteY0" fmla="*/ 0 h 1675800"/>
              <a:gd name="connsiteX1" fmla="*/ 6309084 w 6309084"/>
              <a:gd name="connsiteY1" fmla="*/ 0 h 1675800"/>
              <a:gd name="connsiteX2" fmla="*/ 6309084 w 6309084"/>
              <a:gd name="connsiteY2" fmla="*/ 1675800 h 1675800"/>
              <a:gd name="connsiteX3" fmla="*/ 0 w 6309084"/>
              <a:gd name="connsiteY3" fmla="*/ 1675800 h 1675800"/>
              <a:gd name="connsiteX4" fmla="*/ 0 w 6309084"/>
              <a:gd name="connsiteY4" fmla="*/ 0 h 16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084" h="1675800">
                <a:moveTo>
                  <a:pt x="0" y="0"/>
                </a:moveTo>
                <a:lnTo>
                  <a:pt x="6309084" y="0"/>
                </a:lnTo>
                <a:lnTo>
                  <a:pt x="6309084" y="1675800"/>
                </a:lnTo>
                <a:lnTo>
                  <a:pt x="0" y="1675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655" tIns="291592" rIns="489655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4 Halls, simultaneous operation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23 Superconducting magnets in operation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Two 1MW beam dumps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Up to 2.5 kW cryogenic targets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Well over 100k data channels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1 nm position difference of beams with different helicity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A18A05-C8C4-4966-B77E-840B3FA969A5}"/>
              </a:ext>
            </a:extLst>
          </p:cNvPr>
          <p:cNvSpPr/>
          <p:nvPr/>
        </p:nvSpPr>
        <p:spPr>
          <a:xfrm>
            <a:off x="5669917" y="3143105"/>
            <a:ext cx="2966963" cy="413280"/>
          </a:xfrm>
          <a:custGeom>
            <a:avLst/>
            <a:gdLst>
              <a:gd name="connsiteX0" fmla="*/ 0 w 4416358"/>
              <a:gd name="connsiteY0" fmla="*/ 68881 h 413280"/>
              <a:gd name="connsiteX1" fmla="*/ 68881 w 4416358"/>
              <a:gd name="connsiteY1" fmla="*/ 0 h 413280"/>
              <a:gd name="connsiteX2" fmla="*/ 4347477 w 4416358"/>
              <a:gd name="connsiteY2" fmla="*/ 0 h 413280"/>
              <a:gd name="connsiteX3" fmla="*/ 4416358 w 4416358"/>
              <a:gd name="connsiteY3" fmla="*/ 68881 h 413280"/>
              <a:gd name="connsiteX4" fmla="*/ 4416358 w 4416358"/>
              <a:gd name="connsiteY4" fmla="*/ 344399 h 413280"/>
              <a:gd name="connsiteX5" fmla="*/ 4347477 w 4416358"/>
              <a:gd name="connsiteY5" fmla="*/ 413280 h 413280"/>
              <a:gd name="connsiteX6" fmla="*/ 68881 w 4416358"/>
              <a:gd name="connsiteY6" fmla="*/ 413280 h 413280"/>
              <a:gd name="connsiteX7" fmla="*/ 0 w 4416358"/>
              <a:gd name="connsiteY7" fmla="*/ 344399 h 413280"/>
              <a:gd name="connsiteX8" fmla="*/ 0 w 4416358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358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4347477" y="0"/>
                </a:lnTo>
                <a:cubicBezTo>
                  <a:pt x="4385519" y="0"/>
                  <a:pt x="4416358" y="30839"/>
                  <a:pt x="4416358" y="68881"/>
                </a:cubicBezTo>
                <a:lnTo>
                  <a:pt x="4416358" y="344399"/>
                </a:lnTo>
                <a:cubicBezTo>
                  <a:pt x="4416358" y="382441"/>
                  <a:pt x="4385519" y="413280"/>
                  <a:pt x="4347477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03" tIns="20175" rIns="187103" bIns="20175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/>
              <a:t>Experimental Halls</a:t>
            </a:r>
            <a:endParaRPr lang="en-US" sz="14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2B6EE07-4C1A-444B-826B-4C8E75BB1FEB}"/>
              </a:ext>
            </a:extLst>
          </p:cNvPr>
          <p:cNvSpPr/>
          <p:nvPr/>
        </p:nvSpPr>
        <p:spPr>
          <a:xfrm>
            <a:off x="5337330" y="5353505"/>
            <a:ext cx="6651738" cy="1065582"/>
          </a:xfrm>
          <a:custGeom>
            <a:avLst/>
            <a:gdLst>
              <a:gd name="connsiteX0" fmla="*/ 0 w 6309084"/>
              <a:gd name="connsiteY0" fmla="*/ 0 h 1190700"/>
              <a:gd name="connsiteX1" fmla="*/ 6309084 w 6309084"/>
              <a:gd name="connsiteY1" fmla="*/ 0 h 1190700"/>
              <a:gd name="connsiteX2" fmla="*/ 6309084 w 6309084"/>
              <a:gd name="connsiteY2" fmla="*/ 1190700 h 1190700"/>
              <a:gd name="connsiteX3" fmla="*/ 0 w 6309084"/>
              <a:gd name="connsiteY3" fmla="*/ 1190700 h 1190700"/>
              <a:gd name="connsiteX4" fmla="*/ 0 w 6309084"/>
              <a:gd name="connsiteY4" fmla="*/ 0 h 11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084" h="1190700">
                <a:moveTo>
                  <a:pt x="0" y="0"/>
                </a:moveTo>
                <a:lnTo>
                  <a:pt x="6309084" y="0"/>
                </a:lnTo>
                <a:lnTo>
                  <a:pt x="6309084" y="1190700"/>
                </a:lnTo>
                <a:lnTo>
                  <a:pt x="0" y="1190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655" tIns="291592" rIns="489655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5 Cryogenic plants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Largest 2K </a:t>
            </a:r>
            <a:r>
              <a:rPr lang="en-US" sz="1400" kern="1200" err="1"/>
              <a:t>cryoplant</a:t>
            </a:r>
            <a:r>
              <a:rPr lang="en-US" sz="1400" kern="1200"/>
              <a:t> in the world; combined capacity of 9.4 kW@2K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115,000 liquid liters He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E4F2B8-D57D-40A4-A940-F74327370A02}"/>
              </a:ext>
            </a:extLst>
          </p:cNvPr>
          <p:cNvSpPr/>
          <p:nvPr/>
        </p:nvSpPr>
        <p:spPr>
          <a:xfrm>
            <a:off x="5669917" y="5146865"/>
            <a:ext cx="2966963" cy="413280"/>
          </a:xfrm>
          <a:custGeom>
            <a:avLst/>
            <a:gdLst>
              <a:gd name="connsiteX0" fmla="*/ 0 w 4416358"/>
              <a:gd name="connsiteY0" fmla="*/ 68881 h 413280"/>
              <a:gd name="connsiteX1" fmla="*/ 68881 w 4416358"/>
              <a:gd name="connsiteY1" fmla="*/ 0 h 413280"/>
              <a:gd name="connsiteX2" fmla="*/ 4347477 w 4416358"/>
              <a:gd name="connsiteY2" fmla="*/ 0 h 413280"/>
              <a:gd name="connsiteX3" fmla="*/ 4416358 w 4416358"/>
              <a:gd name="connsiteY3" fmla="*/ 68881 h 413280"/>
              <a:gd name="connsiteX4" fmla="*/ 4416358 w 4416358"/>
              <a:gd name="connsiteY4" fmla="*/ 344399 h 413280"/>
              <a:gd name="connsiteX5" fmla="*/ 4347477 w 4416358"/>
              <a:gd name="connsiteY5" fmla="*/ 413280 h 413280"/>
              <a:gd name="connsiteX6" fmla="*/ 68881 w 4416358"/>
              <a:gd name="connsiteY6" fmla="*/ 413280 h 413280"/>
              <a:gd name="connsiteX7" fmla="*/ 0 w 4416358"/>
              <a:gd name="connsiteY7" fmla="*/ 344399 h 413280"/>
              <a:gd name="connsiteX8" fmla="*/ 0 w 4416358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358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4347477" y="0"/>
                </a:lnTo>
                <a:cubicBezTo>
                  <a:pt x="4385519" y="0"/>
                  <a:pt x="4416358" y="30839"/>
                  <a:pt x="4416358" y="68881"/>
                </a:cubicBezTo>
                <a:lnTo>
                  <a:pt x="4416358" y="344399"/>
                </a:lnTo>
                <a:cubicBezTo>
                  <a:pt x="4416358" y="382441"/>
                  <a:pt x="4385519" y="413280"/>
                  <a:pt x="4347477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03" tIns="20175" rIns="187103" bIns="20175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/>
              <a:t>Cryogenics</a:t>
            </a:r>
            <a:endParaRPr lang="en-US" sz="1400" kern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3D730-1438-4AF4-884F-7A0272F8F75F}"/>
              </a:ext>
            </a:extLst>
          </p:cNvPr>
          <p:cNvSpPr/>
          <p:nvPr/>
        </p:nvSpPr>
        <p:spPr>
          <a:xfrm>
            <a:off x="414727" y="5353505"/>
            <a:ext cx="4689987" cy="1065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CEBAF is one of the largest and most complex accelerator-based scientific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facilities in the U.S. and the world</a:t>
            </a:r>
          </a:p>
        </p:txBody>
      </p:sp>
    </p:spTree>
    <p:extLst>
      <p:ext uri="{BB962C8B-B14F-4D97-AF65-F5344CB8AC3E}">
        <p14:creationId xmlns:p14="http://schemas.microsoft.com/office/powerpoint/2010/main" val="329227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54745-C754-F94C-C088-A0476123D636}"/>
              </a:ext>
            </a:extLst>
          </p:cNvPr>
          <p:cNvSpPr/>
          <p:nvPr/>
        </p:nvSpPr>
        <p:spPr>
          <a:xfrm>
            <a:off x="3733800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Discussion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90700"/>
            <a:ext cx="11620399" cy="3276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to DOE and </a:t>
            </a:r>
            <a:r>
              <a:rPr lang="en-US" dirty="0" err="1">
                <a:solidFill>
                  <a:schemeClr val="bg1"/>
                </a:solidFill>
              </a:rPr>
              <a:t>JLab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S&amp;T strategy overview in 3 slides</a:t>
            </a:r>
          </a:p>
          <a:p>
            <a:r>
              <a:rPr lang="en-US" dirty="0">
                <a:solidFill>
                  <a:schemeClr val="bg1"/>
                </a:solidFill>
              </a:rPr>
              <a:t>A few general laboratory pointers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094C09-4F60-D3C6-504A-719ED7E0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DOE’s 17 National Laboratories: S&amp;T, RD&amp;D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8C0D85-CF6F-2904-B880-6758FBAF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35987"/>
            <a:ext cx="9702800" cy="54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4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1FF7-52EC-CAAB-36A7-95C2A746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8317" y="281709"/>
            <a:ext cx="12344400" cy="509862"/>
          </a:xfrm>
        </p:spPr>
        <p:txBody>
          <a:bodyPr>
            <a:normAutofit/>
          </a:bodyPr>
          <a:lstStyle/>
          <a:p>
            <a:pPr marL="342900">
              <a:spcBef>
                <a:spcPts val="1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U.S. Department of Energy (DOE) Mission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A578E-3B43-BB87-C21B-18F3440D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48" y="1649949"/>
            <a:ext cx="11652304" cy="4585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441D6-886F-5224-8A74-38CD40A4C23A}"/>
              </a:ext>
            </a:extLst>
          </p:cNvPr>
          <p:cNvSpPr txBox="1"/>
          <p:nvPr/>
        </p:nvSpPr>
        <p:spPr>
          <a:xfrm>
            <a:off x="614695" y="1158871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0070C0"/>
                </a:solidFill>
              </a:rPr>
              <a:t>National Laboratories enable DOE missions</a:t>
            </a:r>
          </a:p>
        </p:txBody>
      </p:sp>
    </p:spTree>
    <p:extLst>
      <p:ext uri="{BB962C8B-B14F-4D97-AF65-F5344CB8AC3E}">
        <p14:creationId xmlns:p14="http://schemas.microsoft.com/office/powerpoint/2010/main" val="9328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2E5311-6F9B-A497-0465-B98CC1D2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16" y="228600"/>
            <a:ext cx="11763160" cy="458587"/>
          </a:xfrm>
        </p:spPr>
        <p:txBody>
          <a:bodyPr/>
          <a:lstStyle/>
          <a:p>
            <a:r>
              <a:rPr lang="en-US" sz="2800" dirty="0"/>
              <a:t>National User Facilities at the DOE National Laboratories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1D16A-313B-21FC-6F57-4B18C315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46" y="1445345"/>
            <a:ext cx="11504903" cy="4936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6DC04-9034-8594-DCA5-642FC32E5526}"/>
              </a:ext>
            </a:extLst>
          </p:cNvPr>
          <p:cNvSpPr txBox="1"/>
          <p:nvPr/>
        </p:nvSpPr>
        <p:spPr>
          <a:xfrm>
            <a:off x="343546" y="795200"/>
            <a:ext cx="108086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Unique facilities with unmatched expertise, providing access to 36,000+ scientific users from universities, national laboratories, and industry</a:t>
            </a:r>
          </a:p>
        </p:txBody>
      </p:sp>
    </p:spTree>
    <p:extLst>
      <p:ext uri="{BB962C8B-B14F-4D97-AF65-F5344CB8AC3E}">
        <p14:creationId xmlns:p14="http://schemas.microsoft.com/office/powerpoint/2010/main" val="104674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1D88-9996-928F-A50E-DB082C35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 across the Universe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CBC1-C1CB-CA20-E0C2-9C71C9434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9" t="10234" r="27802" b="10550"/>
          <a:stretch/>
        </p:blipFill>
        <p:spPr>
          <a:xfrm rot="5400000">
            <a:off x="901148" y="535991"/>
            <a:ext cx="5860065" cy="6358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70C12-64B0-84C8-BD1B-548B4936BDF2}"/>
              </a:ext>
            </a:extLst>
          </p:cNvPr>
          <p:cNvSpPr txBox="1"/>
          <p:nvPr/>
        </p:nvSpPr>
        <p:spPr>
          <a:xfrm>
            <a:off x="6205482" y="5635186"/>
            <a:ext cx="162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Nuclear Physics &amp; Astrophysics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6BF7E-D0E3-5781-643E-72704076B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0317" y="2939395"/>
            <a:ext cx="2133600" cy="160635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523C1-6CAE-24F4-3B7A-33FDA2B79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435" y="4545754"/>
            <a:ext cx="1247270" cy="126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1077C-0E7C-3141-5D40-915FA581895E}"/>
              </a:ext>
            </a:extLst>
          </p:cNvPr>
          <p:cNvSpPr txBox="1"/>
          <p:nvPr/>
        </p:nvSpPr>
        <p:spPr>
          <a:xfrm>
            <a:off x="2263465" y="5402122"/>
            <a:ext cx="9284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D47B6-90FF-F1A5-D42F-2C43E3C2DBB7}"/>
              </a:ext>
            </a:extLst>
          </p:cNvPr>
          <p:cNvSpPr txBox="1"/>
          <p:nvPr/>
        </p:nvSpPr>
        <p:spPr>
          <a:xfrm>
            <a:off x="2023866" y="1744944"/>
            <a:ext cx="9156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Gluons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559A-4929-AF74-6B95-F4B4A06BD1C1}"/>
              </a:ext>
            </a:extLst>
          </p:cNvPr>
          <p:cNvSpPr txBox="1"/>
          <p:nvPr/>
        </p:nvSpPr>
        <p:spPr>
          <a:xfrm>
            <a:off x="3836211" y="2618453"/>
            <a:ext cx="15064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Neutron Star Mergers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FECA8-F4C8-E926-923D-E7E2021B73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2" y="4368830"/>
            <a:ext cx="1015902" cy="896014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3B46F-11C6-FAEC-2402-825FD56E3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41" y="2345030"/>
            <a:ext cx="937720" cy="898028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55514BA-D349-A447-6BD0-78F19746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00" y="3317132"/>
            <a:ext cx="977282" cy="9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E3BFBD0-9BC3-4A23-A4AA-B6F35EF0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91" y="992965"/>
            <a:ext cx="2038318" cy="137886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F80F8-1EE4-8C0A-4F2D-70180F121205}"/>
              </a:ext>
            </a:extLst>
          </p:cNvPr>
          <p:cNvSpPr txBox="1"/>
          <p:nvPr/>
        </p:nvSpPr>
        <p:spPr>
          <a:xfrm>
            <a:off x="6486038" y="2245964"/>
            <a:ext cx="176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Fundamental Symmetries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30034E-D24D-23A1-4AA2-A0FE9D65D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17" y="962350"/>
            <a:ext cx="1237103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1ABA6-F4EE-DA2A-4372-5FBD159F0E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266" t="12337" r="28742"/>
          <a:stretch/>
        </p:blipFill>
        <p:spPr>
          <a:xfrm>
            <a:off x="642440" y="4545754"/>
            <a:ext cx="1176048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9AE813-7A1E-7179-75BD-66019C87F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2184" y="5782165"/>
            <a:ext cx="1626088" cy="86307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085554-03CA-F4A6-1719-E3D199F2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0803" y="2973483"/>
            <a:ext cx="1481864" cy="16465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4554E2-4C76-D23D-8AFC-2D8B7672155F}"/>
              </a:ext>
            </a:extLst>
          </p:cNvPr>
          <p:cNvSpPr txBox="1"/>
          <p:nvPr/>
        </p:nvSpPr>
        <p:spPr>
          <a:xfrm>
            <a:off x="8771418" y="612844"/>
            <a:ext cx="3070776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</a:pPr>
            <a:r>
              <a:rPr lang="en-US" dirty="0">
                <a:latin typeface="Roboto" panose="02000000000000000000" pitchFamily="2" charset="0"/>
              </a:rPr>
              <a:t>2023 LRP Science Questions</a:t>
            </a:r>
            <a:endParaRPr lang="en-US" sz="1800" dirty="0">
              <a:effectLst/>
              <a:latin typeface="Roboto" panose="02000000000000000000" pitchFamily="2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the rich patterns observed in the structure and reactions of nuclei emerge from the interactions between neutrons and protons?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What are the nuclear processes that drive the birth, life, and death of stars?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How do we use atomic nuclei to uncover physics beyond the Standard Model? </a:t>
            </a:r>
            <a:endParaRPr lang="en-US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B9AA0-52B2-459C-5BED-99A624EAF50C}"/>
              </a:ext>
            </a:extLst>
          </p:cNvPr>
          <p:cNvSpPr txBox="1"/>
          <p:nvPr/>
        </p:nvSpPr>
        <p:spPr>
          <a:xfrm>
            <a:off x="1751904" y="5975359"/>
            <a:ext cx="2031325" cy="5909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</a:t>
            </a:r>
            <a:r>
              <a:rPr lang="en-US" baseline="30000" dirty="0"/>
              <a:t>-10</a:t>
            </a:r>
            <a:r>
              <a:rPr lang="en-US" dirty="0"/>
              <a:t> –10</a:t>
            </a:r>
            <a:r>
              <a:rPr lang="en-US" baseline="30000" dirty="0"/>
              <a:t>-3</a:t>
            </a:r>
            <a:r>
              <a:rPr lang="en-US" dirty="0"/>
              <a:t> sec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The world of QCD</a:t>
            </a:r>
          </a:p>
        </p:txBody>
      </p:sp>
    </p:spTree>
    <p:extLst>
      <p:ext uri="{BB962C8B-B14F-4D97-AF65-F5344CB8AC3E}">
        <p14:creationId xmlns:p14="http://schemas.microsoft.com/office/powerpoint/2010/main" val="22678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6" grpId="0"/>
      <p:bldP spid="2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130A-C497-2690-7309-D71D5C73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Detectors and accelerators make our quest possible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47589-591E-A567-C50E-EBA57A080C69}"/>
              </a:ext>
            </a:extLst>
          </p:cNvPr>
          <p:cNvSpPr txBox="1"/>
          <p:nvPr/>
        </p:nvSpPr>
        <p:spPr>
          <a:xfrm>
            <a:off x="1316183" y="5595145"/>
            <a:ext cx="6131925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Capability enables research in chemistry, materials, medical research, isotope production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9DFAE0-6948-14A7-7E02-53F378D9B044}"/>
              </a:ext>
            </a:extLst>
          </p:cNvPr>
          <p:cNvGrpSpPr/>
          <p:nvPr/>
        </p:nvGrpSpPr>
        <p:grpSpPr>
          <a:xfrm>
            <a:off x="533400" y="1805955"/>
            <a:ext cx="9104540" cy="1685176"/>
            <a:chOff x="1981200" y="1812039"/>
            <a:chExt cx="9104540" cy="1685176"/>
          </a:xfrm>
        </p:grpSpPr>
        <p:pic>
          <p:nvPicPr>
            <p:cNvPr id="1026" name="Picture 2" descr="Making an Impact | Jefferson Lab">
              <a:extLst>
                <a:ext uri="{FF2B5EF4-FFF2-40B4-BE49-F238E27FC236}">
                  <a16:creationId xmlns:a16="http://schemas.microsoft.com/office/drawing/2014/main" id="{CF7AD9F3-32FA-AFDD-CB5A-A62B53056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842597"/>
              <a:ext cx="5009650" cy="140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lasma ball">
              <a:extLst>
                <a:ext uri="{FF2B5EF4-FFF2-40B4-BE49-F238E27FC236}">
                  <a16:creationId xmlns:a16="http://schemas.microsoft.com/office/drawing/2014/main" id="{F1970081-0D7D-151F-45CF-6F8D67D6C2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20510" r="30000" b="27316"/>
            <a:stretch/>
          </p:blipFill>
          <p:spPr bwMode="auto">
            <a:xfrm>
              <a:off x="1981200" y="1974275"/>
              <a:ext cx="1043609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4ADF5CD-71F6-0B89-2892-91217DA10E45}"/>
                </a:ext>
              </a:extLst>
            </p:cNvPr>
            <p:cNvCxnSpPr>
              <a:stCxn id="1028" idx="3"/>
              <a:endCxn id="1026" idx="1"/>
            </p:cNvCxnSpPr>
            <p:nvPr/>
          </p:nvCxnSpPr>
          <p:spPr>
            <a:xfrm>
              <a:off x="3024809" y="2545775"/>
              <a:ext cx="40419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93AC15-298C-710F-4D20-719D2F356DA2}"/>
                </a:ext>
              </a:extLst>
            </p:cNvPr>
            <p:cNvCxnSpPr>
              <a:cxnSpLocks/>
              <a:stCxn id="1026" idx="3"/>
            </p:cNvCxnSpPr>
            <p:nvPr/>
          </p:nvCxnSpPr>
          <p:spPr>
            <a:xfrm>
              <a:off x="8438650" y="2545775"/>
              <a:ext cx="62915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5116AE1-1EB9-5847-7733-3C9EEA0AB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00" y="2102638"/>
              <a:ext cx="977282" cy="9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2319FC-FB68-F885-B15D-4FEDA8B74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1974275"/>
              <a:ext cx="762000" cy="38792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CEE72E-1FA5-5A5B-1C0B-0660A3FBC1C5}"/>
                </a:ext>
              </a:extLst>
            </p:cNvPr>
            <p:cNvCxnSpPr>
              <a:cxnSpLocks/>
            </p:cNvCxnSpPr>
            <p:nvPr/>
          </p:nvCxnSpPr>
          <p:spPr>
            <a:xfrm>
              <a:off x="9931313" y="2805123"/>
              <a:ext cx="736687" cy="3850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7524A8-7266-17D3-A12D-C6DCD90CB89D}"/>
                </a:ext>
              </a:extLst>
            </p:cNvPr>
            <p:cNvCxnSpPr>
              <a:cxnSpLocks/>
            </p:cNvCxnSpPr>
            <p:nvPr/>
          </p:nvCxnSpPr>
          <p:spPr>
            <a:xfrm>
              <a:off x="9938974" y="2648443"/>
              <a:ext cx="836197" cy="3512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CD9400-3791-A478-33DC-FB0582B722FD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0" y="2918355"/>
              <a:ext cx="685800" cy="4341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0E07A8-2345-506F-F769-9F365536ABD8}"/>
                </a:ext>
              </a:extLst>
            </p:cNvPr>
            <p:cNvSpPr txBox="1"/>
            <p:nvPr/>
          </p:nvSpPr>
          <p:spPr>
            <a:xfrm>
              <a:off x="10021385" y="1812039"/>
              <a:ext cx="31290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A913D8-30E2-21E2-6EBA-85BEF735ADFB}"/>
                </a:ext>
              </a:extLst>
            </p:cNvPr>
            <p:cNvSpPr txBox="1"/>
            <p:nvPr/>
          </p:nvSpPr>
          <p:spPr>
            <a:xfrm>
              <a:off x="10802880" y="3155583"/>
              <a:ext cx="28286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H</a:t>
              </a:r>
            </a:p>
          </p:txBody>
        </p:sp>
      </p:grpSp>
      <p:pic>
        <p:nvPicPr>
          <p:cNvPr id="1030" name="Picture 6" descr="Hall_B_install | The new CLAS12 detector is taking shape in … | Flickr">
            <a:extLst>
              <a:ext uri="{FF2B5EF4-FFF2-40B4-BE49-F238E27FC236}">
                <a16:creationId xmlns:a16="http://schemas.microsoft.com/office/drawing/2014/main" id="{AADDC652-C1B4-1A32-8E92-2C533F8E2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2410" r="30708" b="5920"/>
          <a:stretch/>
        </p:blipFill>
        <p:spPr bwMode="auto">
          <a:xfrm flipH="1">
            <a:off x="9950825" y="1550355"/>
            <a:ext cx="1739150" cy="20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E82D85F-40AD-4254-1115-6BD294486A62}"/>
              </a:ext>
            </a:extLst>
          </p:cNvPr>
          <p:cNvSpPr/>
          <p:nvPr/>
        </p:nvSpPr>
        <p:spPr>
          <a:xfrm>
            <a:off x="4181225" y="343592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63BCDDD-E6B8-CB0A-055F-1580270A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101357"/>
            <a:ext cx="21336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LAC National Accelerator Laboratory | Department of Energy">
            <a:extLst>
              <a:ext uri="{FF2B5EF4-FFF2-40B4-BE49-F238E27FC236}">
                <a16:creationId xmlns:a16="http://schemas.microsoft.com/office/drawing/2014/main" id="{1A6D23E4-FCA6-2BAA-786E-05EB3A0D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31" y="4101357"/>
            <a:ext cx="2133601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NL Wins $2 Billion Bid to Build New Ion Collider | TBR News Media">
            <a:extLst>
              <a:ext uri="{FF2B5EF4-FFF2-40B4-BE49-F238E27FC236}">
                <a16:creationId xmlns:a16="http://schemas.microsoft.com/office/drawing/2014/main" id="{B1D9A167-28D8-305B-CDD5-E7FC8919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82" y="4088869"/>
            <a:ext cx="1418844" cy="141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AE1B134-B5DC-8B21-9E0B-4A259DBD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06" y="4515286"/>
            <a:ext cx="3176797" cy="8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CD71D6-14A0-63A3-3C3F-605AB5D369FF}"/>
              </a:ext>
            </a:extLst>
          </p:cNvPr>
          <p:cNvSpPr txBox="1"/>
          <p:nvPr/>
        </p:nvSpPr>
        <p:spPr>
          <a:xfrm>
            <a:off x="2495736" y="1364547"/>
            <a:ext cx="3980577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R&amp;D makes accelerators better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56E6A-4656-3731-B385-3DF1C0C2573E}"/>
              </a:ext>
            </a:extLst>
          </p:cNvPr>
          <p:cNvSpPr txBox="1"/>
          <p:nvPr/>
        </p:nvSpPr>
        <p:spPr>
          <a:xfrm>
            <a:off x="7238865" y="965725"/>
            <a:ext cx="2116215" cy="8402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Theorists guide experiments &amp; interpret results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4F5D990-A366-75BB-0EE0-EC8F1C81A612}"/>
              </a:ext>
            </a:extLst>
          </p:cNvPr>
          <p:cNvSpPr/>
          <p:nvPr/>
        </p:nvSpPr>
        <p:spPr>
          <a:xfrm>
            <a:off x="10441805" y="371179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4589A-02C2-887C-8651-D6FA12F137BA}"/>
              </a:ext>
            </a:extLst>
          </p:cNvPr>
          <p:cNvSpPr txBox="1"/>
          <p:nvPr/>
        </p:nvSpPr>
        <p:spPr>
          <a:xfrm>
            <a:off x="9144000" y="5487481"/>
            <a:ext cx="2886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buSzPct val="25000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US-based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MicroPattern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Gaseous Detector Facility - A proposed User Resource</a:t>
            </a:r>
          </a:p>
        </p:txBody>
      </p:sp>
    </p:spTree>
    <p:extLst>
      <p:ext uri="{BB962C8B-B14F-4D97-AF65-F5344CB8AC3E}">
        <p14:creationId xmlns:p14="http://schemas.microsoft.com/office/powerpoint/2010/main" val="255024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A680-55EF-0057-D50C-0BA613A8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877163"/>
          </a:xfrm>
        </p:spPr>
        <p:txBody>
          <a:bodyPr/>
          <a:lstStyle/>
          <a:p>
            <a:r>
              <a:rPr lang="en-US" dirty="0"/>
              <a:t>The data strategy extends from a new facility through R&amp;D and application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20B77B-DCEB-6F1E-76EC-5582B93FE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013494"/>
              </p:ext>
            </p:extLst>
          </p:nvPr>
        </p:nvGraphicFramePr>
        <p:xfrm>
          <a:off x="161693" y="611109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32454B-ED75-D9BB-8929-938899910478}"/>
              </a:ext>
            </a:extLst>
          </p:cNvPr>
          <p:cNvSpPr txBox="1"/>
          <p:nvPr/>
        </p:nvSpPr>
        <p:spPr>
          <a:xfrm>
            <a:off x="8458993" y="923369"/>
            <a:ext cx="3571314" cy="15881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Lead the NP engagements for IRI and an HPDF spoke. How: hold workshops, build on current research (</a:t>
            </a:r>
            <a:r>
              <a:rPr lang="en-US" dirty="0" err="1"/>
              <a:t>EJfat</a:t>
            </a:r>
            <a:r>
              <a:rPr lang="en-US" dirty="0"/>
              <a:t>, streaming grand challenge), and influence EIC computing model</a:t>
            </a:r>
          </a:p>
        </p:txBody>
      </p:sp>
      <p:pic>
        <p:nvPicPr>
          <p:cNvPr id="5" name="Picture 4" descr="A diagram of a number of hours&#10;&#10;Description automatically generated">
            <a:extLst>
              <a:ext uri="{FF2B5EF4-FFF2-40B4-BE49-F238E27FC236}">
                <a16:creationId xmlns:a16="http://schemas.microsoft.com/office/drawing/2014/main" id="{B7CDC3F4-5347-0157-CDF3-D0374CD5F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56" y="2971800"/>
            <a:ext cx="2527539" cy="246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D52EC-965A-D2A6-2533-F3D93B2D718C}"/>
              </a:ext>
            </a:extLst>
          </p:cNvPr>
          <p:cNvSpPr txBox="1"/>
          <p:nvPr/>
        </p:nvSpPr>
        <p:spPr>
          <a:xfrm>
            <a:off x="8813356" y="5482718"/>
            <a:ext cx="252753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Application: AL/ML improve integrating into CEBAF 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ECD46-2D5A-052E-84FB-8331B6C2E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209" y="5110902"/>
            <a:ext cx="3937223" cy="1420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F22C1-50DF-16B0-583F-148871093E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4" b="57922"/>
          <a:stretch/>
        </p:blipFill>
        <p:spPr>
          <a:xfrm>
            <a:off x="152400" y="1524000"/>
            <a:ext cx="3352800" cy="138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E06F4-0912-660E-C52E-8013973A97C3}"/>
              </a:ext>
            </a:extLst>
          </p:cNvPr>
          <p:cNvSpPr txBox="1"/>
          <p:nvPr/>
        </p:nvSpPr>
        <p:spPr>
          <a:xfrm>
            <a:off x="2825185" y="6504039"/>
            <a:ext cx="28264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HPDF hardware concepts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7FB37-953A-D2A2-B0B6-13493D52D6E1}"/>
              </a:ext>
            </a:extLst>
          </p:cNvPr>
          <p:cNvSpPr txBox="1"/>
          <p:nvPr/>
        </p:nvSpPr>
        <p:spPr>
          <a:xfrm>
            <a:off x="1219200" y="3026036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JLDC</a:t>
            </a:r>
          </a:p>
        </p:txBody>
      </p:sp>
    </p:spTree>
    <p:extLst>
      <p:ext uri="{BB962C8B-B14F-4D97-AF65-F5344CB8AC3E}">
        <p14:creationId xmlns:p14="http://schemas.microsoft.com/office/powerpoint/2010/main" val="1765429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F7D5-86F5-244C-1183-EB34380C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0" y="258931"/>
            <a:ext cx="11876859" cy="623416"/>
          </a:xfrm>
        </p:spPr>
        <p:txBody>
          <a:bodyPr>
            <a:noAutofit/>
          </a:bodyPr>
          <a:lstStyle/>
          <a:p>
            <a:r>
              <a:rPr lang="en-US" dirty="0"/>
              <a:t>HPDF will be at the Heart of Data and Computation in the Office of Science</a:t>
            </a:r>
          </a:p>
        </p:txBody>
      </p:sp>
      <p:pic>
        <p:nvPicPr>
          <p:cNvPr id="4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6E86586-08B4-A506-DC23-87BC0851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6" y="1113110"/>
            <a:ext cx="7849818" cy="44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AE9EE-9A5F-932E-6A2A-3B54182A85E4}"/>
              </a:ext>
            </a:extLst>
          </p:cNvPr>
          <p:cNvSpPr txBox="1"/>
          <p:nvPr/>
        </p:nvSpPr>
        <p:spPr>
          <a:xfrm>
            <a:off x="2362430" y="5283225"/>
            <a:ext cx="721829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HPDF (data intensive), other HPC facilities (compute intensive), </a:t>
            </a:r>
          </a:p>
          <a:p>
            <a:r>
              <a:rPr lang="en-US" dirty="0"/>
              <a:t>User Facilities…coupled through </a:t>
            </a:r>
            <a:r>
              <a:rPr lang="en-US" dirty="0" err="1"/>
              <a:t>ESNet</a:t>
            </a:r>
            <a:r>
              <a:rPr lang="en-US" dirty="0"/>
              <a:t> represent components of the  ‘Integrated Research Infrastructure’ connects all SC user facilities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DC13B4-E5D2-D817-7ADE-21F93E7D65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817" y="1208032"/>
            <a:ext cx="3030537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190248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2006/metadata/properties"/>
    <ds:schemaRef ds:uri="7a88a02c-e9d6-4b6c-b48a-bde4fb266a1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fcb42d0-0ca3-42df-9bbd-c42f9305e41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770</Words>
  <Application>Microsoft Macintosh PowerPoint</Application>
  <PresentationFormat>Widescreen</PresentationFormat>
  <Paragraphs>107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Avenir</vt:lpstr>
      <vt:lpstr>Calibri</vt:lpstr>
      <vt:lpstr>Helvetica Neue</vt:lpstr>
      <vt:lpstr>Roboto</vt:lpstr>
      <vt:lpstr>2_Presentations (Wide Screen)</vt:lpstr>
      <vt:lpstr>Presentations (Wide Screen)</vt:lpstr>
      <vt:lpstr>Jefferson Laboratory: a brief overview</vt:lpstr>
      <vt:lpstr>Outline…</vt:lpstr>
      <vt:lpstr>DOE’s 17 National Laboratories: S&amp;T, RD&amp;D</vt:lpstr>
      <vt:lpstr>The U.S. Department of Energy (DOE) Mission Space</vt:lpstr>
      <vt:lpstr>National User Facilities at the DOE National Laboratories</vt:lpstr>
      <vt:lpstr>Nuclear Physics across the Universe</vt:lpstr>
      <vt:lpstr>Advanced Detectors and accelerators make our quest possible</vt:lpstr>
      <vt:lpstr>The data strategy extends from a new facility through R&amp;D and application</vt:lpstr>
      <vt:lpstr>HPDF will be at the Heart of Data and Computation in the Office of Science</vt:lpstr>
      <vt:lpstr>Core Capabilities Underpin Impactful S&amp;T</vt:lpstr>
      <vt:lpstr>CEBAF: The Continuous Electron Beam Accelerator Facility 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88</cp:revision>
  <dcterms:created xsi:type="dcterms:W3CDTF">2022-09-08T14:58:30Z</dcterms:created>
  <dcterms:modified xsi:type="dcterms:W3CDTF">2024-09-23T12:11:04Z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