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5"/>
  </p:notesMasterIdLst>
  <p:sldIdLst>
    <p:sldId id="316" r:id="rId5"/>
    <p:sldId id="2293" r:id="rId6"/>
    <p:sldId id="2319" r:id="rId7"/>
    <p:sldId id="2326" r:id="rId8"/>
    <p:sldId id="2327" r:id="rId9"/>
    <p:sldId id="372" r:id="rId10"/>
    <p:sldId id="2328" r:id="rId11"/>
    <p:sldId id="2329" r:id="rId12"/>
    <p:sldId id="2334" r:id="rId13"/>
    <p:sldId id="2339" r:id="rId14"/>
    <p:sldId id="2340" r:id="rId15"/>
    <p:sldId id="2335" r:id="rId16"/>
    <p:sldId id="2338" r:id="rId17"/>
    <p:sldId id="264" r:id="rId18"/>
    <p:sldId id="934" r:id="rId19"/>
    <p:sldId id="933" r:id="rId20"/>
    <p:sldId id="930" r:id="rId21"/>
    <p:sldId id="2271" r:id="rId22"/>
    <p:sldId id="2310" r:id="rId23"/>
    <p:sldId id="2336" r:id="rId2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07B"/>
    <a:srgbClr val="305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68" autoAdjust="0"/>
    <p:restoredTop sz="94646"/>
  </p:normalViewPr>
  <p:slideViewPr>
    <p:cSldViewPr snapToGrid="0" snapToObjects="1">
      <p:cViewPr varScale="1">
        <p:scale>
          <a:sx n="123" d="100"/>
          <a:sy n="123" d="100"/>
        </p:scale>
        <p:origin x="1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CFAD0DF-F63F-4951-88B8-7E7D2CB1BA02}" type="datetimeFigureOut">
              <a:rPr lang="en-US" smtClean="0"/>
              <a:t>9/24/24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8010FB5-4D6F-42F5-A809-7A1093A9D7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4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511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658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97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58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536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6" r:id="rId14"/>
    <p:sldLayoutId id="2147483677" r:id="rId15"/>
    <p:sldLayoutId id="214748367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2834" y="1654052"/>
            <a:ext cx="5922941" cy="1774948"/>
          </a:xfrm>
        </p:spPr>
        <p:txBody>
          <a:bodyPr>
            <a:normAutofit/>
          </a:bodyPr>
          <a:lstStyle/>
          <a:p>
            <a:r>
              <a:rPr lang="en-US" dirty="0"/>
              <a:t>EIC Electron Storage Ring Polarization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499" y="3429000"/>
            <a:ext cx="4960965" cy="2057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Vadim </a:t>
            </a:r>
            <a:r>
              <a:rPr lang="en-US" dirty="0" err="1"/>
              <a:t>Ptitsyn</a:t>
            </a:r>
            <a:r>
              <a:rPr lang="en-US" dirty="0"/>
              <a:t>,</a:t>
            </a:r>
          </a:p>
          <a:p>
            <a:r>
              <a:rPr lang="en-US" dirty="0"/>
              <a:t>Brookhaven National Laboratory</a:t>
            </a:r>
          </a:p>
          <a:p>
            <a:r>
              <a:rPr lang="en-US" dirty="0"/>
              <a:t>EIC Project</a:t>
            </a:r>
          </a:p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PSTP’24</a:t>
            </a:r>
          </a:p>
          <a:p>
            <a:r>
              <a:rPr lang="en-US" sz="1400" dirty="0"/>
              <a:t>September 24, 2024</a:t>
            </a:r>
          </a:p>
        </p:txBody>
      </p:sp>
    </p:spTree>
    <p:extLst>
      <p:ext uri="{BB962C8B-B14F-4D97-AF65-F5344CB8AC3E}">
        <p14:creationId xmlns:p14="http://schemas.microsoft.com/office/powerpoint/2010/main" val="70066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1A9DE-8E90-C888-353E-CA4B9370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3673"/>
            <a:ext cx="7886700" cy="1325563"/>
          </a:xfrm>
        </p:spPr>
        <p:txBody>
          <a:bodyPr/>
          <a:lstStyle/>
          <a:p>
            <a:r>
              <a:rPr lang="en-US" dirty="0"/>
              <a:t>Spin Rotator Insertion in the Tunnel</a:t>
            </a:r>
          </a:p>
        </p:txBody>
      </p:sp>
      <p:pic>
        <p:nvPicPr>
          <p:cNvPr id="7" name="Content Placeholder 6" descr="A diagram of a long curved object&#10;&#10;Description automatically generated">
            <a:extLst>
              <a:ext uri="{FF2B5EF4-FFF2-40B4-BE49-F238E27FC236}">
                <a16:creationId xmlns:a16="http://schemas.microsoft.com/office/drawing/2014/main" id="{9DB81E0F-79C4-1E4B-60C7-578598C47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349274"/>
            <a:ext cx="7886700" cy="330404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9064F-A201-C179-7844-604F20D5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6470D-B3D2-6CF3-5C92-A84ADADB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AD81E3-0FFF-2E0E-205E-D7B6C1059010}"/>
              </a:ext>
            </a:extLst>
          </p:cNvPr>
          <p:cNvSpPr/>
          <p:nvPr/>
        </p:nvSpPr>
        <p:spPr>
          <a:xfrm>
            <a:off x="1174174" y="2244436"/>
            <a:ext cx="4281054" cy="477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41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B86D-636F-B5E1-4C27-3F630271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Spin Matching Issue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FD557-FD52-24A1-2C25-94781722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6AEFB-1B90-FAF0-3498-4F4BFEF5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AF1CA-18A8-22D1-6962-625ECE74DFFB}"/>
              </a:ext>
            </a:extLst>
          </p:cNvPr>
          <p:cNvSpPr txBox="1"/>
          <p:nvPr/>
        </p:nvSpPr>
        <p:spPr>
          <a:xfrm>
            <a:off x="0" y="1851388"/>
            <a:ext cx="913429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Unfortunately, the Strong Longitudinal Spin Matching requires very high</a:t>
            </a:r>
          </a:p>
          <a:p>
            <a:r>
              <a:rPr lang="en-US" sz="2400" dirty="0"/>
              <a:t>solenoidal field, 11 T.</a:t>
            </a:r>
          </a:p>
          <a:p>
            <a:r>
              <a:rPr lang="en-US" sz="2400" dirty="0"/>
              <a:t>And one can not increase the solenoid magnet length because of </a:t>
            </a:r>
          </a:p>
          <a:p>
            <a:r>
              <a:rPr lang="en-US" sz="2400" dirty="0"/>
              <a:t>the space limitations.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1B91D-1DD0-6C5D-9CB8-742B4DC47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4"/>
          <a:stretch/>
        </p:blipFill>
        <p:spPr>
          <a:xfrm>
            <a:off x="519138" y="3518260"/>
            <a:ext cx="3522908" cy="2665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144913-EE04-083F-EA90-92A892D0AA54}"/>
              </a:ext>
            </a:extLst>
          </p:cNvPr>
          <p:cNvSpPr txBox="1"/>
          <p:nvPr/>
        </p:nvSpPr>
        <p:spPr>
          <a:xfrm>
            <a:off x="4200807" y="4204917"/>
            <a:ext cx="4623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still can get acceptable average polarization</a:t>
            </a:r>
          </a:p>
          <a:p>
            <a:r>
              <a:rPr lang="en-US" dirty="0"/>
              <a:t>in limited energy range.</a:t>
            </a:r>
          </a:p>
        </p:txBody>
      </p:sp>
    </p:spTree>
    <p:extLst>
      <p:ext uri="{BB962C8B-B14F-4D97-AF65-F5344CB8AC3E}">
        <p14:creationId xmlns:p14="http://schemas.microsoft.com/office/powerpoint/2010/main" val="427023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1EDA-5A3A-3146-8A77-86EC3E350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75" y="59821"/>
            <a:ext cx="7886700" cy="897308"/>
          </a:xfrm>
        </p:spPr>
        <p:txBody>
          <a:bodyPr>
            <a:normAutofit/>
          </a:bodyPr>
          <a:lstStyle/>
          <a:p>
            <a:r>
              <a:rPr lang="en-US" sz="4000" dirty="0"/>
              <a:t>Polarization Simulation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B5202-501A-EE41-9B8D-547083677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50513" y="6133483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FF515E-C768-714F-83FB-2C7E14078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651" y="2890067"/>
            <a:ext cx="3293796" cy="1437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E7644B-A4E3-D24A-9E7B-9B1C4D608135}"/>
              </a:ext>
            </a:extLst>
          </p:cNvPr>
          <p:cNvSpPr txBox="1"/>
          <p:nvPr/>
        </p:nvSpPr>
        <p:spPr>
          <a:xfrm>
            <a:off x="5311802" y="4384188"/>
            <a:ext cx="3763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Orbit corrected to rms: ~0.150 mm, </a:t>
            </a:r>
          </a:p>
          <a:p>
            <a:r>
              <a:rPr lang="en-US" sz="1400" dirty="0"/>
              <a:t>coupling corrected to below 0.005.</a:t>
            </a:r>
          </a:p>
          <a:p>
            <a:r>
              <a:rPr lang="en-US" sz="1400" dirty="0"/>
              <a:t>SITROS includes nonlinear </a:t>
            </a:r>
            <a:r>
              <a:rPr lang="en-US" sz="1400" dirty="0" err="1"/>
              <a:t>sextupole</a:t>
            </a:r>
            <a:r>
              <a:rPr lang="en-US" sz="1400" dirty="0"/>
              <a:t> </a:t>
            </a:r>
          </a:p>
          <a:p>
            <a:r>
              <a:rPr lang="en-US" sz="1400" dirty="0"/>
              <a:t>fields and quantum excitation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65562EDA-5DEA-4218-A59B-6965DA06CF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74584" y="477234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5562EDA-5DEA-4218-A59B-6965DA06C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74584" y="477234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B768226-3591-604C-B7EC-8DB0D594845D}"/>
              </a:ext>
            </a:extLst>
          </p:cNvPr>
          <p:cNvSpPr/>
          <p:nvPr/>
        </p:nvSpPr>
        <p:spPr>
          <a:xfrm>
            <a:off x="153088" y="5202630"/>
            <a:ext cx="5171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At 18 GeV with 2.4 min average refill time: </a:t>
            </a:r>
          </a:p>
          <a:p>
            <a:r>
              <a:rPr lang="en-US" sz="1600" dirty="0"/>
              <a:t>16% asymptotic polarization corresponds to ~70% average polarization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66AEF8-2EBD-9E45-8B3F-EB4859249C49}"/>
              </a:ext>
            </a:extLst>
          </p:cNvPr>
          <p:cNvSpPr/>
          <p:nvPr/>
        </p:nvSpPr>
        <p:spPr>
          <a:xfrm>
            <a:off x="437291" y="722154"/>
            <a:ext cx="86380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Used codes: SITROS+SITF (E. </a:t>
            </a:r>
            <a:r>
              <a:rPr lang="en-US" dirty="0" err="1"/>
              <a:t>Gianfelice</a:t>
            </a:r>
            <a:r>
              <a:rPr lang="en-US" dirty="0"/>
              <a:t>-Wendt, FNAL), </a:t>
            </a:r>
            <a:br>
              <a:rPr lang="en-US" dirty="0"/>
            </a:br>
            <a:r>
              <a:rPr lang="en-US" dirty="0"/>
              <a:t>                       BMAD+PTC (M. Signorelli, Cornell U)</a:t>
            </a:r>
            <a:br>
              <a:rPr lang="en-US" dirty="0"/>
            </a:br>
            <a:r>
              <a:rPr lang="en-US" dirty="0"/>
              <a:t>	      Perturbation theory (Y. Cai, SLAC)	</a:t>
            </a:r>
            <a:br>
              <a:rPr lang="en-US" dirty="0"/>
            </a:br>
            <a:r>
              <a:rPr lang="en-US" dirty="0"/>
              <a:t>	      </a:t>
            </a:r>
            <a:r>
              <a:rPr lang="en-US" dirty="0" err="1"/>
              <a:t>Zgoubi</a:t>
            </a:r>
            <a:r>
              <a:rPr lang="en-US" dirty="0"/>
              <a:t> (F. </a:t>
            </a:r>
            <a:r>
              <a:rPr lang="en-US" dirty="0" err="1"/>
              <a:t>Meot</a:t>
            </a:r>
            <a:r>
              <a:rPr lang="en-US" dirty="0"/>
              <a:t>, BNL)</a:t>
            </a:r>
          </a:p>
          <a:p>
            <a:endParaRPr lang="en-US" dirty="0"/>
          </a:p>
          <a:p>
            <a:r>
              <a:rPr lang="en-US" dirty="0"/>
              <a:t>SITROS simulations studies with machine errors done at 10 and 18 GeV established required degree of orbit and coupling control in the ESR.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A7811F-8AA7-128F-D97A-AED467DD64FB}"/>
              </a:ext>
            </a:extLst>
          </p:cNvPr>
          <p:cNvGrpSpPr/>
          <p:nvPr/>
        </p:nvGrpSpPr>
        <p:grpSpPr>
          <a:xfrm>
            <a:off x="437291" y="2753479"/>
            <a:ext cx="4229458" cy="2489894"/>
            <a:chOff x="279785" y="2128459"/>
            <a:chExt cx="4229458" cy="248989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04495A-BBA6-2D41-B3B5-759DEE8FE39A}"/>
                </a:ext>
              </a:extLst>
            </p:cNvPr>
            <p:cNvSpPr txBox="1"/>
            <p:nvPr/>
          </p:nvSpPr>
          <p:spPr>
            <a:xfrm>
              <a:off x="303090" y="2128459"/>
              <a:ext cx="2245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E. </a:t>
              </a:r>
              <a:r>
                <a:rPr lang="en-US" sz="1200" dirty="0" err="1"/>
                <a:t>Gianfelice</a:t>
              </a:r>
              <a:r>
                <a:rPr lang="en-US" sz="1200" dirty="0"/>
                <a:t>-Wendt, SITROS/SITF</a:t>
              </a:r>
            </a:p>
          </p:txBody>
        </p:sp>
        <p:pic>
          <p:nvPicPr>
            <p:cNvPr id="9" name="Picture 8" descr="Chart, histogram&#10;&#10;Description automatically generated">
              <a:extLst>
                <a:ext uri="{FF2B5EF4-FFF2-40B4-BE49-F238E27FC236}">
                  <a16:creationId xmlns:a16="http://schemas.microsoft.com/office/drawing/2014/main" id="{20F06386-7B95-DB12-3B29-C22DBB42F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785" y="2312205"/>
              <a:ext cx="4229458" cy="23061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C79BBE-83A4-DBFF-67E3-4E87800A9A04}"/>
                </a:ext>
              </a:extLst>
            </p:cNvPr>
            <p:cNvSpPr txBox="1"/>
            <p:nvPr/>
          </p:nvSpPr>
          <p:spPr>
            <a:xfrm rot="16200000">
              <a:off x="-374501" y="3189801"/>
              <a:ext cx="19005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Asymptotic polarization [%]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0DE695-6EF8-0346-8D94-A04D54FCA6E4}"/>
                </a:ext>
              </a:extLst>
            </p:cNvPr>
            <p:cNvSpPr txBox="1"/>
            <p:nvPr/>
          </p:nvSpPr>
          <p:spPr>
            <a:xfrm>
              <a:off x="1236165" y="2666968"/>
              <a:ext cx="5613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18 GeV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B25F67-E392-0CB0-4D38-DF00AB48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24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9F12-B2AC-967B-B009-D7640B4E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88B70A-B7AB-EC35-551E-690A7AB54E8C}"/>
              </a:ext>
            </a:extLst>
          </p:cNvPr>
          <p:cNvSpPr txBox="1"/>
          <p:nvPr/>
        </p:nvSpPr>
        <p:spPr>
          <a:xfrm>
            <a:off x="348095" y="1536174"/>
            <a:ext cx="82815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Although 70% average polarization was demonstrated in simulations with one detector, the polarization performance was marginal.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instance, the addition of second detector, accompanied by a set of spin rotators would increase depolarization.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same would happen if one would like to modify vertical emittance or adjust the betatron coupling.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So, we were looking for further improvements in polarization and tools for operational polarization control and tuning.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FC0DA-0EC5-8FFC-376F-0A4E30C7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54A66-8E38-0C6B-C266-EFD25C61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40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55894-6BDB-16B0-6752-A1DD503E7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72" y="489506"/>
            <a:ext cx="9128975" cy="618884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The </a:t>
            </a:r>
            <a:r>
              <a:rPr lang="en-US" sz="3200" dirty="0"/>
              <a:t>BAGELS</a:t>
            </a:r>
            <a:r>
              <a:rPr lang="en-US" sz="3000" dirty="0"/>
              <a:t> Method (</a:t>
            </a:r>
            <a:r>
              <a:rPr lang="en-US" sz="3000" dirty="0" err="1"/>
              <a:t>M.Signorelli</a:t>
            </a:r>
            <a:r>
              <a:rPr lang="en-US" sz="3000" dirty="0"/>
              <a:t> and G. </a:t>
            </a:r>
            <a:r>
              <a:rPr lang="en-US" sz="3000" dirty="0" err="1"/>
              <a:t>Hoffstaetter</a:t>
            </a:r>
            <a:r>
              <a:rPr lang="en-US" sz="3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482FB9A-142D-2729-3DA7-4628863E59A2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46472" y="1108390"/>
                <a:ext cx="8624888" cy="4641220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>
                    <a:latin typeface="+mn-lt"/>
                    <a:ea typeface="Palatino" pitchFamily="2" charset="77"/>
                    <a:cs typeface="Times New Roman" panose="02020603050405020304" pitchFamily="18" charset="0"/>
                  </a:rPr>
                  <a:t>The BAGELS (</a:t>
                </a:r>
                <a:r>
                  <a:rPr lang="en-US" sz="1600" dirty="0">
                    <a:latin typeface="+mn-lt"/>
                  </a:rPr>
                  <a:t>Best Adjustment Groups for Electron Spin</a:t>
                </a:r>
                <a:r>
                  <a:rPr lang="en-US" sz="1600" dirty="0">
                    <a:latin typeface="+mn-lt"/>
                    <a:ea typeface="Palatino" pitchFamily="2" charset="77"/>
                    <a:cs typeface="Times New Roman" panose="02020603050405020304" pitchFamily="18" charset="0"/>
                  </a:rPr>
                  <a:t>) method focuses directly on reducing the RMS value of spin dispersion </a:t>
                </a:r>
                <a14:m>
                  <m:oMath xmlns:m="http://schemas.openxmlformats.org/officeDocument/2006/math">
                    <m:r>
                      <a:rPr lang="en-US" sz="1600" b="0" i="1">
                        <a:latin typeface="Cambria Math" panose="02040503050406030204" pitchFamily="18" charset="0"/>
                      </a:rPr>
                      <m:t>𝜕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m:rPr>
                        <m:lit/>
                      </m:rPr>
                      <a:rPr lang="en-US" sz="1600" b="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>
                        <a:latin typeface="Cambria Math" panose="02040503050406030204" pitchFamily="18" charset="0"/>
                      </a:rPr>
                      <m:t>𝜕𝛿</m:t>
                    </m:r>
                  </m:oMath>
                </a14:m>
                <a:r>
                  <a:rPr lang="en-US" sz="1600" dirty="0">
                    <a:latin typeface="+mn-lt"/>
                    <a:ea typeface="Palatino" pitchFamily="2" charset="77"/>
                    <a:cs typeface="Times New Roman" panose="02020603050405020304" pitchFamily="18" charset="0"/>
                  </a:rPr>
                  <a:t> around the ring. </a:t>
                </a:r>
                <a:r>
                  <a:rPr lang="en-US" sz="1600" dirty="0">
                    <a:latin typeface="+mn-lt"/>
                  </a:rPr>
                  <a:t>This is done by using a set of vertical orbit bumps with strength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600" dirty="0">
                    <a:latin typeface="+mn-lt"/>
                  </a:rPr>
                  <a:t> </a:t>
                </a:r>
              </a:p>
              <a:p>
                <a:r>
                  <a:rPr lang="en-US" sz="1600" dirty="0">
                    <a:latin typeface="+mn-lt"/>
                  </a:rPr>
                  <a:t>The values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 panose="02040503050406030204" pitchFamily="18" charset="0"/>
                            <a:ea typeface="Palatino" pitchFamily="2" charset="7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Palatino" pitchFamily="2" charset="77"/>
                            <a:cs typeface="Times New Roman" panose="020206030504050203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Palatino" pitchFamily="2" charset="77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Palatino" pitchFamily="2" charset="77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  <m:r>
                          <m:rPr>
                            <m:lit/>
                          </m:rPr>
                          <a:rPr lang="en-US" sz="1600" i="1" dirty="0">
                            <a:latin typeface="Cambria Math" panose="02040503050406030204" pitchFamily="18" charset="0"/>
                            <a:ea typeface="Palatino" pitchFamily="2" charset="77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  <a:ea typeface="Palatino" pitchFamily="2" charset="77"/>
                            <a:cs typeface="Times New Roman" panose="02020603050405020304" pitchFamily="18" charset="0"/>
                          </a:rPr>
                          <m:t>𝜕𝛿</m:t>
                        </m:r>
                      </m:e>
                    </m:d>
                  </m:oMath>
                </a14:m>
                <a:r>
                  <a:rPr lang="en-US" sz="1600" dirty="0">
                    <a:latin typeface="+mn-lt"/>
                  </a:rPr>
                  <a:t> at all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>
                    <a:latin typeface="+mn-lt"/>
                  </a:rPr>
                  <a:t> bends in the ring as a function of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>
                    <a:latin typeface="+mn-lt"/>
                  </a:rPr>
                  <a:t> unit bumps is</a:t>
                </a:r>
              </a:p>
              <a:p>
                <a:pPr marL="0" indent="0">
                  <a:buNone/>
                </a:pPr>
                <a:endParaRPr lang="en-US" sz="675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75" i="1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275" i="1">
                                  <a:latin typeface="Cambria Math" panose="02040503050406030204" pitchFamily="18" charset="0"/>
                                  <a:ea typeface="Palatino" pitchFamily="2" charset="7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75" i="1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</m:t>
                                            </m:r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</m:acc>
                                            <m:r>
                                              <m:rPr>
                                                <m:lit/>
                                              </m:rP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𝜕𝛿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</m:t>
                                            </m:r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</m:acc>
                                            <m:r>
                                              <m:rPr>
                                                <m:lit/>
                                              </m:rP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𝜕𝛿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1275" i="1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275" i="1">
                          <a:latin typeface="Cambria Math" panose="02040503050406030204" pitchFamily="18" charset="0"/>
                          <a:ea typeface="Palatino" pitchFamily="2" charset="77"/>
                          <a:cs typeface="Times New Roman" panose="020206030504050203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1275" i="1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275" i="1">
                                  <a:latin typeface="Cambria Math" panose="02040503050406030204" pitchFamily="18" charset="0"/>
                                  <a:ea typeface="Palatino" pitchFamily="2" charset="7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75" i="1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</m:t>
                                            </m:r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</m:acc>
                                            <m:r>
                                              <m:rPr>
                                                <m:lit/>
                                              </m:rP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𝜕𝛿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</m:t>
                                            </m:r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</m:acc>
                                            <m:r>
                                              <m:rPr>
                                                <m:lit/>
                                              </m:rP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𝜕𝛿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1275" i="1" dirty="0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275" i="1">
                          <a:latin typeface="Cambria Math" panose="02040503050406030204" pitchFamily="18" charset="0"/>
                          <a:ea typeface="Palatino" pitchFamily="2" charset="77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75" b="1" i="1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75" b="1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  <m:t>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75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a:rPr lang="en-US" sz="1275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sz="1275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  <m:d>
                        <m:dPr>
                          <m:ctrlPr>
                            <a:rPr lang="en-US" sz="1275" i="1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75" i="1">
                                  <a:latin typeface="Cambria Math" panose="02040503050406030204" pitchFamily="18" charset="0"/>
                                  <a:ea typeface="Palatino" pitchFamily="2" charset="77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275" i="1" dirty="0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75" i="1" dirty="0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275" i="1" dirty="0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275" i="1">
                                    <a:latin typeface="Cambria Math" panose="02040503050406030204" pitchFamily="18" charset="0"/>
                                    <a:ea typeface="Palatino" pitchFamily="2" charset="77"/>
                                    <a:cs typeface="Times New Roman" panose="020206030504050203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75" i="1" dirty="0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75" i="1" dirty="0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275" i="1" dirty="0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275" i="1" dirty="0">
                          <a:latin typeface="Cambria Math" panose="02040503050406030204" pitchFamily="18" charset="0"/>
                          <a:ea typeface="Palatino" pitchFamily="2" charset="77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275" b="1" i="1" dirty="0">
                          <a:latin typeface="Cambria Math" panose="02040503050406030204" pitchFamily="18" charset="0"/>
                          <a:ea typeface="Palatino" pitchFamily="2" charset="77"/>
                          <a:cs typeface="Times New Roman" panose="020206030504050203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275" b="1" i="1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75" b="1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  <m:t>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75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a:rPr lang="en-US" sz="1275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sz="1275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sz="1275" i="1">
                          <a:latin typeface="Cambria Math" panose="02040503050406030204" pitchFamily="18" charset="0"/>
                          <a:ea typeface="Palatino" pitchFamily="2" charset="77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75" i="1">
                              <a:latin typeface="Cambria Math" panose="02040503050406030204" pitchFamily="18" charset="0"/>
                              <a:ea typeface="Palatino" pitchFamily="2" charset="7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75" i="1">
                                  <a:latin typeface="Cambria Math" panose="02040503050406030204" pitchFamily="18" charset="0"/>
                                  <a:ea typeface="Palatino" pitchFamily="2" charset="77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</m:t>
                                            </m:r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</m:acc>
                                            <m:r>
                                              <m:rPr>
                                                <m:lit/>
                                              </m:rP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𝜕𝛿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275" i="1" dirty="0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sz="1275" i="1">
                                    <a:latin typeface="Cambria Math" panose="02040503050406030204" pitchFamily="18" charset="0"/>
                                    <a:ea typeface="Palatino" pitchFamily="2" charset="77"/>
                                    <a:cs typeface="Times New Roman" panose="020206030504050203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</m:t>
                                            </m:r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</m:acc>
                                            <m:r>
                                              <m:rPr>
                                                <m:lit/>
                                              </m:rP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𝜕𝛿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275" i="1" dirty="0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275" i="1">
                                    <a:latin typeface="Cambria Math" panose="02040503050406030204" pitchFamily="18" charset="0"/>
                                    <a:ea typeface="Palatino" pitchFamily="2" charset="77"/>
                                    <a:cs typeface="Times New Roman" panose="020206030504050203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1275" i="1">
                                    <a:latin typeface="Cambria Math" panose="02040503050406030204" pitchFamily="18" charset="0"/>
                                    <a:ea typeface="Palatino" pitchFamily="2" charset="77"/>
                                    <a:cs typeface="Times New Roman" panose="020206030504050203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1275" i="1">
                                    <a:latin typeface="Cambria Math" panose="02040503050406030204" pitchFamily="18" charset="0"/>
                                    <a:ea typeface="Palatino" pitchFamily="2" charset="77"/>
                                    <a:cs typeface="Times New Roman" panose="020206030504050203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</m:t>
                                            </m:r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</m:acc>
                                            <m:r>
                                              <m:rPr>
                                                <m:lit/>
                                              </m:rP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𝜕𝛿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r>
                                      <a:rPr lang="en-US" sz="1275" i="1" dirty="0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sz="1275" i="1">
                                    <a:latin typeface="Cambria Math" panose="02040503050406030204" pitchFamily="18" charset="0"/>
                                    <a:ea typeface="Palatino" pitchFamily="2" charset="77"/>
                                    <a:cs typeface="Times New Roman" panose="020206030504050203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75" i="1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</m:t>
                                            </m:r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275" i="1">
                                                    <a:latin typeface="Cambria Math" panose="02040503050406030204" pitchFamily="18" charset="0"/>
                                                    <a:ea typeface="Palatino" pitchFamily="2" charset="77"/>
                                                    <a:cs typeface="Times New Roman" panose="020206030504050203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</m:acc>
                                            <m:r>
                                              <m:rPr>
                                                <m:lit/>
                                              </m:rP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1275" i="1" dirty="0">
                                                <a:latin typeface="Cambria Math" panose="02040503050406030204" pitchFamily="18" charset="0"/>
                                                <a:ea typeface="Palatino" pitchFamily="2" charset="77"/>
                                                <a:cs typeface="Times New Roman" panose="02020603050405020304" pitchFamily="18" charset="0"/>
                                              </a:rPr>
                                              <m:t>𝜕𝛿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275" i="1" dirty="0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r>
                                      <a:rPr lang="en-US" sz="1275" i="1" dirty="0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1275" i="1">
                                        <a:latin typeface="Cambria Math" panose="02040503050406030204" pitchFamily="18" charset="0"/>
                                        <a:ea typeface="Palatino" pitchFamily="2" charset="77"/>
                                        <a:cs typeface="Times New Roman" panose="020206030504050203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275" i="1">
                                            <a:latin typeface="Cambria Math" panose="02040503050406030204" pitchFamily="18" charset="0"/>
                                            <a:ea typeface="Palatino" pitchFamily="2" charset="77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75" dirty="0"/>
              </a:p>
              <a:p>
                <a:r>
                  <a:rPr lang="en-US" sz="1600" dirty="0">
                    <a:latin typeface="+mn-lt"/>
                  </a:rPr>
                  <a:t>Use singular value decomposition (SVD) to get the Best Adjustment Groups of the bumps which then are used as knobs to correct the spin dispersion.</a:t>
                </a:r>
              </a:p>
              <a:p>
                <a:pPr marL="0" indent="0">
                  <a:buNone/>
                </a:pPr>
                <a:endParaRPr lang="en-US" sz="600" b="1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:endParaRPr lang="en-US" sz="1275" dirty="0"/>
              </a:p>
              <a:p>
                <a:pPr marL="0" indent="0">
                  <a:buNone/>
                </a:pPr>
                <a:endParaRPr lang="en-US" sz="1275" dirty="0"/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482FB9A-142D-2729-3DA7-4628863E5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46472" y="1108390"/>
                <a:ext cx="8624888" cy="4641220"/>
              </a:xfrm>
              <a:blipFill>
                <a:blip r:embed="rId2"/>
                <a:stretch>
                  <a:fillRect l="-294" t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EB8EC8D-58A5-ECEA-B6F4-20DF5D9ED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36"/>
          <a:stretch/>
        </p:blipFill>
        <p:spPr>
          <a:xfrm>
            <a:off x="716028" y="4356854"/>
            <a:ext cx="3155236" cy="119865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12F656-1531-29DA-334F-6E2B75725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51"/>
          <a:stretch/>
        </p:blipFill>
        <p:spPr>
          <a:xfrm>
            <a:off x="5314302" y="4356854"/>
            <a:ext cx="3160279" cy="119865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F84AA1-91DF-5BC8-335A-9A981573577C}"/>
              </a:ext>
            </a:extLst>
          </p:cNvPr>
          <p:cNvCxnSpPr/>
          <p:nvPr/>
        </p:nvCxnSpPr>
        <p:spPr>
          <a:xfrm>
            <a:off x="3999851" y="5086375"/>
            <a:ext cx="117157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EE9B5E7-FED8-D4CD-604F-E00F31170E70}"/>
              </a:ext>
            </a:extLst>
          </p:cNvPr>
          <p:cNvSpPr txBox="1"/>
          <p:nvPr/>
        </p:nvSpPr>
        <p:spPr>
          <a:xfrm>
            <a:off x="4045106" y="4835678"/>
            <a:ext cx="11263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Orbit bumps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6585E-F3DC-5FB9-6C25-210EBAA338BA}"/>
              </a:ext>
            </a:extLst>
          </p:cNvPr>
          <p:cNvSpPr txBox="1"/>
          <p:nvPr/>
        </p:nvSpPr>
        <p:spPr>
          <a:xfrm>
            <a:off x="2142797" y="5552887"/>
            <a:ext cx="564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Spin dispersion over the ring before and after applying BAGELS correction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91656-666B-06B7-6091-BFB919D3C634}"/>
              </a:ext>
            </a:extLst>
          </p:cNvPr>
          <p:cNvSpPr txBox="1"/>
          <p:nvPr/>
        </p:nvSpPr>
        <p:spPr>
          <a:xfrm>
            <a:off x="3471454" y="3862746"/>
            <a:ext cx="222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Global spin matching!</a:t>
            </a:r>
          </a:p>
        </p:txBody>
      </p:sp>
    </p:spTree>
    <p:extLst>
      <p:ext uri="{BB962C8B-B14F-4D97-AF65-F5344CB8AC3E}">
        <p14:creationId xmlns:p14="http://schemas.microsoft.com/office/powerpoint/2010/main" val="373976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55894-6BDB-16B0-6752-A1DD503E7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17" y="258903"/>
            <a:ext cx="9128975" cy="618884"/>
          </a:xfrm>
        </p:spPr>
        <p:txBody>
          <a:bodyPr>
            <a:normAutofit/>
          </a:bodyPr>
          <a:lstStyle/>
          <a:p>
            <a:r>
              <a:rPr lang="en-US" sz="3000" dirty="0"/>
              <a:t>Orbit Bumps in the </a:t>
            </a:r>
            <a:r>
              <a:rPr lang="en-US" sz="3200" dirty="0"/>
              <a:t>BAGELS</a:t>
            </a:r>
            <a:r>
              <a:rPr lang="en-US" sz="3000" dirty="0"/>
              <a:t> Method</a:t>
            </a:r>
            <a:endParaRPr lang="en-US" sz="30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82FB9A-142D-2729-3DA7-4628863E59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217" y="937160"/>
            <a:ext cx="8444831" cy="4187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Examples of vertical orbit used bumps setup in the ESR arcs for the BAGELS.</a:t>
            </a:r>
          </a:p>
          <a:p>
            <a:r>
              <a:rPr lang="en-US" sz="1275" dirty="0">
                <a:latin typeface="+mn-lt"/>
              </a:rPr>
              <a:t>Choice of “unit bump” guided by particular application/goal:</a:t>
            </a:r>
          </a:p>
          <a:p>
            <a:pPr lvl="1"/>
            <a:r>
              <a:rPr lang="en-US" sz="1200" b="1" dirty="0" err="1">
                <a:latin typeface="+mn-lt"/>
              </a:rPr>
              <a:t>Sextupoles</a:t>
            </a:r>
            <a:r>
              <a:rPr lang="en-US" sz="1200" b="1" dirty="0">
                <a:latin typeface="+mn-lt"/>
              </a:rPr>
              <a:t> included in FODO cells here</a:t>
            </a:r>
          </a:p>
          <a:p>
            <a:pPr marL="0" indent="0">
              <a:buNone/>
            </a:pPr>
            <a:endParaRPr lang="en-US" sz="1275" dirty="0"/>
          </a:p>
          <a:p>
            <a:pPr marL="0" indent="0">
              <a:buNone/>
            </a:pPr>
            <a:endParaRPr lang="en-US" sz="1275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98E12B-7653-AE95-CA3F-24A62A7B4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69983" y="1695414"/>
            <a:ext cx="3236321" cy="11325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98CFC3-9E02-2237-CCAE-28B236B8DB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8561" y="1830289"/>
            <a:ext cx="3361047" cy="2401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62BAAA-7803-C118-B1C2-E10B5A25F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89088" y="3378190"/>
            <a:ext cx="3277985" cy="1164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70D0-07B0-0DF7-96DB-3713A0E6B3C3}"/>
                  </a:ext>
                </a:extLst>
              </p:cNvPr>
              <p:cNvSpPr txBox="1"/>
              <p:nvPr/>
            </p:nvSpPr>
            <p:spPr>
              <a:xfrm>
                <a:off x="576927" y="4365943"/>
                <a:ext cx="39207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Opposing </a:t>
                </a:r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2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12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1200" b="1" dirty="0"/>
                  <a:t>-bumps: </a:t>
                </a:r>
                <a:r>
                  <a:rPr lang="en-US" sz="1200" i="1" dirty="0"/>
                  <a:t>no</a:t>
                </a:r>
                <a:r>
                  <a:rPr lang="en-US" sz="1200" dirty="0"/>
                  <a:t> delocalized coupling and </a:t>
                </a:r>
                <a:r>
                  <a:rPr lang="en-US" sz="1200" i="1" dirty="0"/>
                  <a:t>no</a:t>
                </a:r>
                <a:r>
                  <a:rPr lang="en-US" sz="1200" dirty="0"/>
                  <a:t> delocalized vertical dispersion (</a:t>
                </a:r>
                <a:r>
                  <a:rPr lang="en-US" sz="1200" dirty="0">
                    <a:solidFill>
                      <a:srgbClr val="C00000"/>
                    </a:solidFill>
                  </a:rPr>
                  <a:t>best for spin matching</a:t>
                </a:r>
                <a:r>
                  <a:rPr lang="en-US" sz="1200" dirty="0"/>
                  <a:t>)</a:t>
                </a:r>
                <a:endParaRPr lang="en-US" sz="12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70D0-07B0-0DF7-96DB-3713A0E6B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27" y="4365943"/>
                <a:ext cx="3920705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F09944-E280-9C5A-7287-50D06FAD7844}"/>
                  </a:ext>
                </a:extLst>
              </p:cNvPr>
              <p:cNvSpPr txBox="1"/>
              <p:nvPr/>
            </p:nvSpPr>
            <p:spPr>
              <a:xfrm>
                <a:off x="5049153" y="2827973"/>
                <a:ext cx="3861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2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12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1200" b="1" dirty="0"/>
                  <a:t>-bump: </a:t>
                </a:r>
                <a:r>
                  <a:rPr lang="en-US" sz="1200" i="1" dirty="0"/>
                  <a:t>no</a:t>
                </a:r>
                <a:r>
                  <a:rPr lang="en-US" sz="1200" dirty="0"/>
                  <a:t> delocalized coupling, delocalized vertical dispersion (</a:t>
                </a:r>
                <a:r>
                  <a:rPr lang="en-US" sz="1200" dirty="0">
                    <a:solidFill>
                      <a:srgbClr val="C00000"/>
                    </a:solidFill>
                  </a:rPr>
                  <a:t>best for vertical emittance creation</a:t>
                </a:r>
                <a:r>
                  <a:rPr lang="en-US" sz="1200" dirty="0"/>
                  <a:t>)</a:t>
                </a:r>
                <a:endParaRPr lang="en-US" sz="1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F09944-E280-9C5A-7287-50D06FAD7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153" y="2827973"/>
                <a:ext cx="3861062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B89772-D340-44E4-C99D-42737B05703B}"/>
                  </a:ext>
                </a:extLst>
              </p:cNvPr>
              <p:cNvSpPr txBox="1"/>
              <p:nvPr/>
            </p:nvSpPr>
            <p:spPr>
              <a:xfrm>
                <a:off x="5390572" y="4596775"/>
                <a:ext cx="35196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Opposing </a:t>
                </a:r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1200" b="1" dirty="0"/>
                  <a:t>-bumps: </a:t>
                </a:r>
                <a:r>
                  <a:rPr lang="en-US" sz="1200" dirty="0"/>
                  <a:t>delocalized coupling, </a:t>
                </a:r>
                <a:r>
                  <a:rPr lang="en-US" sz="1200" i="1" dirty="0"/>
                  <a:t>no</a:t>
                </a:r>
                <a:r>
                  <a:rPr lang="en-US" sz="1200" dirty="0"/>
                  <a:t> delocalized vertical dispersion (</a:t>
                </a:r>
                <a:r>
                  <a:rPr lang="en-US" sz="1200" dirty="0">
                    <a:solidFill>
                      <a:srgbClr val="C00000"/>
                    </a:solidFill>
                  </a:rPr>
                  <a:t>best for coupling correction</a:t>
                </a:r>
                <a:r>
                  <a:rPr lang="en-US" sz="1200" dirty="0"/>
                  <a:t>)</a:t>
                </a:r>
                <a:endParaRPr lang="en-US" sz="1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B89772-D340-44E4-C99D-42737B057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572" y="4596775"/>
                <a:ext cx="3519643" cy="646331"/>
              </a:xfrm>
              <a:prstGeom prst="rect">
                <a:avLst/>
              </a:prstGeom>
              <a:blipFill>
                <a:blip r:embed="rId7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57DC134-1D10-97FD-2125-7FEB761DB0A9}"/>
              </a:ext>
            </a:extLst>
          </p:cNvPr>
          <p:cNvSpPr txBox="1"/>
          <p:nvPr/>
        </p:nvSpPr>
        <p:spPr>
          <a:xfrm>
            <a:off x="123588" y="5224596"/>
            <a:ext cx="8776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Besides polarization optimization, one can control vertical emittance and betatron coupling </a:t>
            </a:r>
          </a:p>
          <a:p>
            <a:r>
              <a:rPr lang="en-US" dirty="0">
                <a:solidFill>
                  <a:srgbClr val="0070C0"/>
                </a:solidFill>
              </a:rPr>
              <a:t>without increasing depolarization!</a:t>
            </a:r>
          </a:p>
        </p:txBody>
      </p:sp>
    </p:spTree>
    <p:extLst>
      <p:ext uri="{BB962C8B-B14F-4D97-AF65-F5344CB8AC3E}">
        <p14:creationId xmlns:p14="http://schemas.microsoft.com/office/powerpoint/2010/main" val="77245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55894-6BDB-16B0-6752-A1DD503E7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00" y="324827"/>
            <a:ext cx="9128975" cy="618884"/>
          </a:xfrm>
        </p:spPr>
        <p:txBody>
          <a:bodyPr>
            <a:normAutofit/>
          </a:bodyPr>
          <a:lstStyle/>
          <a:p>
            <a:r>
              <a:rPr lang="en-US" sz="3000" dirty="0"/>
              <a:t>High Polarization at 18 GeV with BAGELS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482FB9A-142D-2729-3DA7-4628863E59A2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56400" y="1024205"/>
                <a:ext cx="8624888" cy="4001640"/>
              </a:xfrm>
            </p:spPr>
            <p:txBody>
              <a:bodyPr>
                <a:normAutofit/>
              </a:bodyPr>
              <a:lstStyle/>
              <a:p>
                <a:r>
                  <a:rPr lang="en-US" sz="1275" dirty="0"/>
                  <a:t>Choice of unit bump: “Opposing </a:t>
                </a:r>
                <a14:m>
                  <m:oMath xmlns:m="http://schemas.openxmlformats.org/officeDocument/2006/math">
                    <m:r>
                      <a:rPr lang="en-US" sz="1275" b="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275" b="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275" b="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275" dirty="0"/>
                  <a:t>-bumps” for no delocalized coupling &amp; no delocalized vertical dispersion</a:t>
                </a:r>
              </a:p>
              <a:p>
                <a:endParaRPr lang="en-US" sz="100" dirty="0"/>
              </a:p>
              <a:p>
                <a:r>
                  <a:rPr lang="en-US" sz="1275" dirty="0"/>
                  <a:t>Turning only 4 knobs until polarization is maximal:</a:t>
                </a:r>
              </a:p>
              <a:p>
                <a:endParaRPr lang="en-US" sz="1275" b="1" dirty="0"/>
              </a:p>
              <a:p>
                <a:endParaRPr lang="en-US" sz="1275" b="1" dirty="0"/>
              </a:p>
              <a:p>
                <a:endParaRPr lang="en-US" sz="1275" b="1" dirty="0"/>
              </a:p>
              <a:p>
                <a:endParaRPr lang="en-US" sz="1275" b="1" dirty="0"/>
              </a:p>
              <a:p>
                <a:endParaRPr lang="en-US" sz="1275" b="1" dirty="0"/>
              </a:p>
              <a:p>
                <a:endParaRPr lang="en-US" sz="1275" b="1" dirty="0"/>
              </a:p>
              <a:p>
                <a:endParaRPr lang="en-US" sz="1275" b="1" dirty="0"/>
              </a:p>
              <a:p>
                <a:endParaRPr lang="en-US" sz="1275" b="1" dirty="0"/>
              </a:p>
              <a:p>
                <a:endParaRPr lang="en-US" sz="1275" b="1" dirty="0"/>
              </a:p>
              <a:p>
                <a:pPr marL="0" indent="0">
                  <a:buNone/>
                </a:pPr>
                <a:endParaRPr lang="en-US" sz="1200" b="1" dirty="0"/>
              </a:p>
              <a:p>
                <a:endParaRPr lang="en-US" sz="1275" dirty="0"/>
              </a:p>
              <a:p>
                <a:pPr marL="0" indent="0">
                  <a:buNone/>
                </a:pPr>
                <a:endParaRPr lang="en-US" sz="1275" dirty="0"/>
              </a:p>
              <a:p>
                <a:pPr marL="0" indent="0">
                  <a:buNone/>
                </a:pPr>
                <a:endParaRPr lang="en-US" sz="1275" dirty="0"/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482FB9A-142D-2729-3DA7-4628863E5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56400" y="1024205"/>
                <a:ext cx="8624888" cy="4001640"/>
              </a:xfrm>
              <a:blipFill>
                <a:blip r:embed="rId2"/>
                <a:stretch>
                  <a:fillRect t="-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8E4D9F6-681D-8D1D-5D59-97BAFB56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72994" y="1813667"/>
            <a:ext cx="2858154" cy="1863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416D7-8D01-7487-DC9D-378A3DCF0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50" y="2102610"/>
            <a:ext cx="3922403" cy="2659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7ECC6-B4C1-9BBA-DFA9-DD6F4E0A9C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77314" y="3757844"/>
            <a:ext cx="2853834" cy="18636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C5EB92D-E2B4-6127-0D8D-5206FF67EC49}"/>
              </a:ext>
            </a:extLst>
          </p:cNvPr>
          <p:cNvGrpSpPr>
            <a:grpSpLocks noChangeAspect="1"/>
          </p:cNvGrpSpPr>
          <p:nvPr/>
        </p:nvGrpSpPr>
        <p:grpSpPr>
          <a:xfrm>
            <a:off x="7401540" y="1813667"/>
            <a:ext cx="1622140" cy="1802678"/>
            <a:chOff x="24315837" y="4620488"/>
            <a:chExt cx="7772400" cy="86374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476EEB-9295-BB5F-0EB5-37C6D4C4B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15837" y="10353687"/>
              <a:ext cx="7772400" cy="290424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D35CF7-ED65-196D-C8DA-4EF85462C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4656"/>
            <a:stretch/>
          </p:blipFill>
          <p:spPr>
            <a:xfrm>
              <a:off x="24315837" y="4620488"/>
              <a:ext cx="7772400" cy="572934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86209AE-19C8-2F15-B537-C2FD311C8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1539" y="3729847"/>
            <a:ext cx="1622140" cy="18648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5E4F7D-3BF2-AB5E-A78B-D0F5FDC0D645}"/>
              </a:ext>
            </a:extLst>
          </p:cNvPr>
          <p:cNvSpPr txBox="1"/>
          <p:nvPr/>
        </p:nvSpPr>
        <p:spPr>
          <a:xfrm>
            <a:off x="357601" y="4761866"/>
            <a:ext cx="4078523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Max orbit excursion &lt; 1.4 mm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Polarization requirements now exceeded for both 1- and 2-IP 18 GeV lattices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DD887-51A2-3C84-7381-A272B7F42C64}"/>
              </a:ext>
            </a:extLst>
          </p:cNvPr>
          <p:cNvSpPr txBox="1"/>
          <p:nvPr/>
        </p:nvSpPr>
        <p:spPr>
          <a:xfrm>
            <a:off x="5767057" y="1432788"/>
            <a:ext cx="1970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Courtesy of M. Signorelli</a:t>
            </a:r>
          </a:p>
        </p:txBody>
      </p:sp>
    </p:spTree>
    <p:extLst>
      <p:ext uri="{BB962C8B-B14F-4D97-AF65-F5344CB8AC3E}">
        <p14:creationId xmlns:p14="http://schemas.microsoft.com/office/powerpoint/2010/main" val="1361130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55894-6BDB-16B0-6752-A1DD503E7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73" y="289839"/>
            <a:ext cx="9128975" cy="618884"/>
          </a:xfrm>
        </p:spPr>
        <p:txBody>
          <a:bodyPr>
            <a:normAutofit/>
          </a:bodyPr>
          <a:lstStyle/>
          <a:p>
            <a:r>
              <a:rPr lang="en-US" sz="3000" dirty="0"/>
              <a:t>18 GeV Polarization Tuning with Random Errors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482FB9A-142D-2729-3DA7-4628863E59A2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15284" y="1086417"/>
                <a:ext cx="5203975" cy="414460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  <a:latin typeface="+mn-lt"/>
                  </a:rPr>
                  <a:t>BAGELS also demonstrated efficient increase of average polarization in the presence of the machine errors.</a:t>
                </a:r>
              </a:p>
              <a:p>
                <a:endParaRPr lang="en-US" sz="14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sz="1400" b="1" dirty="0">
                    <a:latin typeface="+mn-lt"/>
                  </a:rPr>
                  <a:t>Orbit correction scheme</a:t>
                </a:r>
              </a:p>
              <a:p>
                <a:r>
                  <a:rPr lang="en-US" sz="1400" dirty="0">
                    <a:latin typeface="+mn-lt"/>
                  </a:rPr>
                  <a:t>Dual plane BPMs at each vertically-focusing quadrupole</a:t>
                </a:r>
              </a:p>
              <a:p>
                <a:r>
                  <a:rPr lang="en-US" sz="1400" dirty="0">
                    <a:latin typeface="+mn-lt"/>
                  </a:rPr>
                  <a:t>Vertical correctors at each vertically-focusing quadrupole</a:t>
                </a:r>
              </a:p>
              <a:p>
                <a:r>
                  <a:rPr lang="en-US" sz="1400" dirty="0">
                    <a:latin typeface="+mn-lt"/>
                  </a:rPr>
                  <a:t>Horizontal correctors at each horizontally-focusing quadrupole</a:t>
                </a:r>
              </a:p>
              <a:p>
                <a:r>
                  <a:rPr lang="en-US" sz="1400" dirty="0">
                    <a:latin typeface="+mn-lt"/>
                  </a:rPr>
                  <a:t>Near IR, dual plane BPMs &amp; dual plane correctors at each quad</a:t>
                </a:r>
              </a:p>
              <a:p>
                <a:pPr marL="0" indent="0">
                  <a:buNone/>
                </a:pPr>
                <a:endParaRPr lang="en-US" sz="1100" b="1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sz="1400" b="1" dirty="0">
                    <a:latin typeface="+mn-lt"/>
                  </a:rPr>
                  <a:t>8 BAGELS coupling-correction knobs turned to minimize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endParaRPr lang="en-US" sz="1400" b="1" dirty="0">
                  <a:latin typeface="+mn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&lt;0.65</m:t>
                    </m:r>
                  </m:oMath>
                </a14:m>
                <a:r>
                  <a:rPr lang="en-US" sz="1400" dirty="0">
                    <a:latin typeface="+mn-lt"/>
                  </a:rPr>
                  <a:t> nm for all seeds after correction</a:t>
                </a:r>
              </a:p>
              <a:p>
                <a:endParaRPr lang="en-US" sz="1400" dirty="0">
                  <a:latin typeface="+mn-lt"/>
                </a:endParaRPr>
              </a:p>
              <a:p>
                <a:r>
                  <a:rPr lang="en-US" sz="1600" b="1" dirty="0">
                    <a:solidFill>
                      <a:srgbClr val="30519D"/>
                    </a:solidFill>
                    <a:latin typeface="+mn-lt"/>
                  </a:rPr>
                  <a:t>This technique can be applied for polarization tuning during machine operation.</a:t>
                </a:r>
              </a:p>
              <a:p>
                <a:pPr marL="0" indent="0">
                  <a:buNone/>
                </a:pPr>
                <a:endParaRPr lang="en-US" sz="1275" dirty="0"/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482FB9A-142D-2729-3DA7-4628863E5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15284" y="1086417"/>
                <a:ext cx="5203975" cy="4144608"/>
              </a:xfrm>
              <a:blipFill>
                <a:blip r:embed="rId2"/>
                <a:stretch>
                  <a:fillRect l="-487" t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200C994-A4B4-DA2C-8609-B9F98740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431" y="1796609"/>
            <a:ext cx="3179568" cy="1151834"/>
          </a:xfrm>
          <a:prstGeom prst="rect">
            <a:avLst/>
          </a:prstGeom>
        </p:spPr>
      </p:pic>
      <p:pic>
        <p:nvPicPr>
          <p:cNvPr id="4" name="Picture 3" descr="A graph of a graph with colored lines&#10;&#10;Description automatically generated with medium confidence">
            <a:extLst>
              <a:ext uri="{FF2B5EF4-FFF2-40B4-BE49-F238E27FC236}">
                <a16:creationId xmlns:a16="http://schemas.microsoft.com/office/drawing/2014/main" id="{DB136D82-DF46-E234-D3F3-19E17D490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554" y="3011092"/>
            <a:ext cx="3705162" cy="2417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EC5EBD-B0E4-616C-92AB-6946E18D0C0E}"/>
              </a:ext>
            </a:extLst>
          </p:cNvPr>
          <p:cNvSpPr txBox="1"/>
          <p:nvPr/>
        </p:nvSpPr>
        <p:spPr>
          <a:xfrm>
            <a:off x="4910960" y="5293674"/>
            <a:ext cx="1970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Courtesy of M. Signorelli</a:t>
            </a:r>
          </a:p>
        </p:txBody>
      </p:sp>
    </p:spTree>
    <p:extLst>
      <p:ext uri="{BB962C8B-B14F-4D97-AF65-F5344CB8AC3E}">
        <p14:creationId xmlns:p14="http://schemas.microsoft.com/office/powerpoint/2010/main" val="370292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EEE1-6268-2946-8EC0-246C4612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48" y="0"/>
            <a:ext cx="78867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3D922-FBBB-9E46-9AB9-D51D53389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648" y="1086390"/>
            <a:ext cx="8308318" cy="4721982"/>
          </a:xfrm>
        </p:spPr>
        <p:txBody>
          <a:bodyPr>
            <a:noAutofit/>
          </a:bodyPr>
          <a:lstStyle/>
          <a:p>
            <a:r>
              <a:rPr lang="en-US" sz="2000" dirty="0"/>
              <a:t>EIC Electron Storage Ring polarization design is well advanced. </a:t>
            </a:r>
          </a:p>
          <a:p>
            <a:r>
              <a:rPr lang="en-US" sz="2000" dirty="0"/>
              <a:t>The set of spin rotators based on solenoidal magnets are used to create longitudinal polarization at the IP in all energy range, 5-18 GeV.</a:t>
            </a:r>
          </a:p>
          <a:p>
            <a:r>
              <a:rPr lang="en-US" sz="2000" dirty="0"/>
              <a:t>The optics of rotator insertions has been optimized for Strong spin matching.</a:t>
            </a:r>
          </a:p>
          <a:p>
            <a:r>
              <a:rPr lang="en-US" sz="2000" dirty="0"/>
              <a:t>Further spin matching is provided globally by using knobs </a:t>
            </a:r>
            <a:r>
              <a:rPr lang="en-US" sz="2000"/>
              <a:t>based on vertical </a:t>
            </a:r>
            <a:r>
              <a:rPr lang="en-US" sz="2000" dirty="0"/>
              <a:t>orbit bumps (BAGELS method). </a:t>
            </a:r>
          </a:p>
          <a:p>
            <a:r>
              <a:rPr lang="en-US" sz="2000" dirty="0"/>
              <a:t>BAGELS method allows to reach high average polarization, and tuning of the vertical emittance and betatron coupling without enhancing depolarization.</a:t>
            </a:r>
          </a:p>
          <a:p>
            <a:r>
              <a:rPr lang="en-US" sz="2000" dirty="0"/>
              <a:t>Current work is on:</a:t>
            </a:r>
          </a:p>
          <a:p>
            <a:pPr lvl="1"/>
            <a:r>
              <a:rPr lang="en-US" sz="1600" dirty="0"/>
              <a:t>Study of beam-beam effect on the polarization</a:t>
            </a:r>
          </a:p>
          <a:p>
            <a:pPr lvl="1"/>
            <a:r>
              <a:rPr lang="en-US" sz="1600" dirty="0"/>
              <a:t>Effect of detector solenoid on the polarization</a:t>
            </a:r>
          </a:p>
          <a:p>
            <a:pPr lvl="1"/>
            <a:r>
              <a:rPr lang="en-US" sz="1600" dirty="0"/>
              <a:t>Effect of crab-cavities on the polarization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A4273-864F-174A-BCD7-93FEF6AC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821DD-24D7-D7E5-4E59-5D0E8F83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42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D4D45-7DCD-BA41-01D6-EBA794F6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35702F-FCB3-2320-E90C-FBB63EB4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8702A-E214-4BBC-44CE-49744EF2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C5AFD-BEB4-CB6C-1D27-8D5361725525}"/>
              </a:ext>
            </a:extLst>
          </p:cNvPr>
          <p:cNvSpPr txBox="1"/>
          <p:nvPr/>
        </p:nvSpPr>
        <p:spPr>
          <a:xfrm>
            <a:off x="172016" y="1690688"/>
            <a:ext cx="8637006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24407B"/>
                </a:solidFill>
              </a:rPr>
              <a:t>BNL: </a:t>
            </a:r>
            <a:r>
              <a:rPr lang="en-US" sz="2800" dirty="0" err="1"/>
              <a:t>D.Marx</a:t>
            </a:r>
            <a:r>
              <a:rPr lang="en-US" sz="2800" dirty="0"/>
              <a:t>, C. Montag, </a:t>
            </a:r>
            <a:r>
              <a:rPr lang="en-US" sz="2800" dirty="0" err="1"/>
              <a:t>S.Tepikian</a:t>
            </a:r>
            <a:r>
              <a:rPr lang="en-US" sz="2800" dirty="0"/>
              <a:t> J. </a:t>
            </a:r>
            <a:r>
              <a:rPr lang="en-US" sz="2800" dirty="0" err="1"/>
              <a:t>Kewisch</a:t>
            </a:r>
            <a:r>
              <a:rPr lang="en-US" sz="2800" dirty="0"/>
              <a:t>, F. </a:t>
            </a:r>
            <a:r>
              <a:rPr lang="en-US" sz="2800" dirty="0" err="1"/>
              <a:t>Meot</a:t>
            </a:r>
            <a:endParaRPr lang="en-US" sz="28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24407B"/>
                </a:solidFill>
              </a:rPr>
              <a:t>Cornell U: </a:t>
            </a:r>
            <a:r>
              <a:rPr lang="en-US" sz="2800" dirty="0"/>
              <a:t>M. Signorelli, G. </a:t>
            </a:r>
            <a:r>
              <a:rPr lang="en-US" sz="2800" dirty="0" err="1"/>
              <a:t>Hoffstaetter</a:t>
            </a:r>
            <a:endParaRPr lang="en-US" sz="28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800" dirty="0">
                <a:solidFill>
                  <a:srgbClr val="24407B"/>
                </a:solidFill>
              </a:rPr>
              <a:t>FNAL: </a:t>
            </a:r>
            <a:r>
              <a:rPr lang="en-US" sz="2800" dirty="0"/>
              <a:t>E. </a:t>
            </a:r>
            <a:r>
              <a:rPr lang="en-US" sz="2800" dirty="0" err="1"/>
              <a:t>Gianfelice</a:t>
            </a:r>
            <a:r>
              <a:rPr lang="en-US" sz="2800" dirty="0"/>
              <a:t>-Wendt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24407B"/>
                </a:solidFill>
              </a:rPr>
              <a:t>ORNL: </a:t>
            </a:r>
            <a:r>
              <a:rPr lang="en-US" sz="2800" dirty="0"/>
              <a:t>F. Lin, V. Morozov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24407B"/>
                </a:solidFill>
              </a:rPr>
              <a:t>SLAC: </a:t>
            </a:r>
            <a:r>
              <a:rPr lang="en-US" sz="2800" dirty="0"/>
              <a:t>Y. Cai, Y. </a:t>
            </a:r>
            <a:r>
              <a:rPr lang="en-US" sz="2800" dirty="0" err="1"/>
              <a:t>Nosochkov</a:t>
            </a:r>
            <a:endParaRPr lang="en-US" sz="28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24407B"/>
                </a:solidFill>
              </a:rPr>
              <a:t>DESY: </a:t>
            </a:r>
            <a:r>
              <a:rPr lang="en-US" sz="2800" dirty="0"/>
              <a:t>D. P. Barber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650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A1A2-FD54-770C-9ED1-08305AE7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EIC Polarized Beam Requirements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FE1EC-0D78-5816-3355-0C6F2E798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41" y="1268009"/>
            <a:ext cx="3962033" cy="3418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C4B58-0E6E-5B54-241A-BFFBCD689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54A7D-D2DE-D3B5-BC8A-2F48E8AFAA15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302125" y="1090613"/>
            <a:ext cx="4668838" cy="504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/>
              <a:t>Highly polarized beams of: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Electrons </a:t>
            </a:r>
            <a:br>
              <a:rPr lang="en-US" sz="2000" dirty="0"/>
            </a:br>
            <a:r>
              <a:rPr lang="en-US" sz="2000" dirty="0"/>
              <a:t>(polarization goal: 70% average)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Proton, </a:t>
            </a:r>
            <a:r>
              <a:rPr lang="en-US" sz="2000" baseline="30000" dirty="0"/>
              <a:t>3</a:t>
            </a:r>
            <a:r>
              <a:rPr lang="en-US" sz="2000" dirty="0"/>
              <a:t>He </a:t>
            </a:r>
            <a:br>
              <a:rPr lang="en-US" sz="2000" dirty="0"/>
            </a:br>
            <a:r>
              <a:rPr lang="en-US" sz="2000" dirty="0"/>
              <a:t>(polarization goal: 70%)</a:t>
            </a:r>
          </a:p>
          <a:p>
            <a:r>
              <a:rPr lang="en-US" sz="2000" dirty="0"/>
              <a:t>       Note: Polarized deuterons under   	discussion.</a:t>
            </a:r>
            <a:endParaRPr lang="en-US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/>
              <a:t>Spin orientation at the collision point: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Electrons:  longitudinal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Hadrons: longitudinal or vertical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/>
              <a:t>Using bunches with opposite spin orientation on the same fill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203">
            <a:extLst>
              <a:ext uri="{FF2B5EF4-FFF2-40B4-BE49-F238E27FC236}">
                <a16:creationId xmlns:a16="http://schemas.microsoft.com/office/drawing/2014/main" id="{98F81A32-E863-AF22-F813-F4BBB826906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50863" y="5346700"/>
            <a:ext cx="7888287" cy="1182688"/>
            <a:chOff x="263385" y="1120049"/>
            <a:chExt cx="8760615" cy="13732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07474FB-2C79-A84B-A389-2A5D00545B4F}"/>
                </a:ext>
              </a:extLst>
            </p:cNvPr>
            <p:cNvSpPr/>
            <p:nvPr/>
          </p:nvSpPr>
          <p:spPr>
            <a:xfrm>
              <a:off x="263385" y="1671173"/>
              <a:ext cx="410791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E1AC916-EE3F-A96E-80DC-35F5346A9C6B}"/>
                </a:ext>
              </a:extLst>
            </p:cNvPr>
            <p:cNvSpPr/>
            <p:nvPr/>
          </p:nvSpPr>
          <p:spPr>
            <a:xfrm>
              <a:off x="787011" y="1667486"/>
              <a:ext cx="410792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2FE62B1-6D42-BE9C-CEB3-47311E951125}"/>
                </a:ext>
              </a:extLst>
            </p:cNvPr>
            <p:cNvSpPr/>
            <p:nvPr/>
          </p:nvSpPr>
          <p:spPr>
            <a:xfrm>
              <a:off x="1360005" y="1673015"/>
              <a:ext cx="409029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BBD4905-C7BE-BE3E-EF05-29B1CEF9B3A3}"/>
                </a:ext>
              </a:extLst>
            </p:cNvPr>
            <p:cNvSpPr/>
            <p:nvPr/>
          </p:nvSpPr>
          <p:spPr>
            <a:xfrm>
              <a:off x="1892447" y="1680388"/>
              <a:ext cx="410791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9AC23E7-8D7D-786D-8AAA-697891C87FDC}"/>
                </a:ext>
              </a:extLst>
            </p:cNvPr>
            <p:cNvCxnSpPr/>
            <p:nvPr/>
          </p:nvCxnSpPr>
          <p:spPr>
            <a:xfrm>
              <a:off x="302172" y="1591913"/>
              <a:ext cx="322638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6CE92FE-340E-47D5-6520-CE7A7C381CD1}"/>
                </a:ext>
              </a:extLst>
            </p:cNvPr>
            <p:cNvCxnSpPr/>
            <p:nvPr/>
          </p:nvCxnSpPr>
          <p:spPr>
            <a:xfrm>
              <a:off x="1432289" y="1588227"/>
              <a:ext cx="322639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170169E-21A2-9082-8ED0-B0A7CCAF30CF}"/>
                </a:ext>
              </a:extLst>
            </p:cNvPr>
            <p:cNvCxnSpPr/>
            <p:nvPr/>
          </p:nvCxnSpPr>
          <p:spPr>
            <a:xfrm flipH="1">
              <a:off x="816984" y="1588227"/>
              <a:ext cx="320876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327D812-62D4-948B-03CA-49B87AFD80EC}"/>
                </a:ext>
              </a:extLst>
            </p:cNvPr>
            <p:cNvCxnSpPr/>
            <p:nvPr/>
          </p:nvCxnSpPr>
          <p:spPr>
            <a:xfrm flipH="1">
              <a:off x="1925944" y="1575325"/>
              <a:ext cx="322639" cy="18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2B7E46-09DE-8319-31A2-9B85FC046EFE}"/>
                </a:ext>
              </a:extLst>
            </p:cNvPr>
            <p:cNvSpPr/>
            <p:nvPr/>
          </p:nvSpPr>
          <p:spPr>
            <a:xfrm>
              <a:off x="4857904" y="1907105"/>
              <a:ext cx="410791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19DD86-7165-2DC1-E423-B8395FAD0891}"/>
                </a:ext>
              </a:extLst>
            </p:cNvPr>
            <p:cNvSpPr/>
            <p:nvPr/>
          </p:nvSpPr>
          <p:spPr>
            <a:xfrm>
              <a:off x="5381530" y="1903418"/>
              <a:ext cx="410792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DDB8DCF-803B-C971-6874-5851D5333C31}"/>
                </a:ext>
              </a:extLst>
            </p:cNvPr>
            <p:cNvSpPr/>
            <p:nvPr/>
          </p:nvSpPr>
          <p:spPr>
            <a:xfrm>
              <a:off x="7008830" y="1899732"/>
              <a:ext cx="410791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02225A-B70B-1A5C-AAEB-F89BD2534C4B}"/>
                </a:ext>
              </a:extLst>
            </p:cNvPr>
            <p:cNvSpPr/>
            <p:nvPr/>
          </p:nvSpPr>
          <p:spPr>
            <a:xfrm>
              <a:off x="7543035" y="1905261"/>
              <a:ext cx="410792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F889E76-86F6-6BD5-6E1B-8AF1C6E4D84F}"/>
                </a:ext>
              </a:extLst>
            </p:cNvPr>
            <p:cNvCxnSpPr/>
            <p:nvPr/>
          </p:nvCxnSpPr>
          <p:spPr>
            <a:xfrm>
              <a:off x="7613557" y="1818630"/>
              <a:ext cx="322639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C83D8D0-B93F-B1B3-E594-88BD2ACE8A83}"/>
                </a:ext>
              </a:extLst>
            </p:cNvPr>
            <p:cNvCxnSpPr/>
            <p:nvPr/>
          </p:nvCxnSpPr>
          <p:spPr>
            <a:xfrm>
              <a:off x="7081114" y="1814944"/>
              <a:ext cx="322639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53786E5-B9C1-5061-AFF9-04F97F71F4B9}"/>
                </a:ext>
              </a:extLst>
            </p:cNvPr>
            <p:cNvCxnSpPr/>
            <p:nvPr/>
          </p:nvCxnSpPr>
          <p:spPr>
            <a:xfrm flipH="1">
              <a:off x="4845562" y="1814944"/>
              <a:ext cx="320876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884640E-7144-CEC2-D25E-BF007E1BA3F1}"/>
                </a:ext>
              </a:extLst>
            </p:cNvPr>
            <p:cNvCxnSpPr/>
            <p:nvPr/>
          </p:nvCxnSpPr>
          <p:spPr>
            <a:xfrm flipH="1">
              <a:off x="5416791" y="1820473"/>
              <a:ext cx="322639" cy="1844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42E3B2A-DE8A-C8B3-01A7-8C9716D4D568}"/>
                </a:ext>
              </a:extLst>
            </p:cNvPr>
            <p:cNvSpPr/>
            <p:nvPr/>
          </p:nvSpPr>
          <p:spPr>
            <a:xfrm>
              <a:off x="5949234" y="1921851"/>
              <a:ext cx="409029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026E465-32EF-5BD3-9CAE-7A4FAC88C75F}"/>
                </a:ext>
              </a:extLst>
            </p:cNvPr>
            <p:cNvSpPr/>
            <p:nvPr/>
          </p:nvSpPr>
          <p:spPr>
            <a:xfrm>
              <a:off x="6472861" y="1918164"/>
              <a:ext cx="409029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D2EA840-6B93-FBF8-7892-BA3B38386EBA}"/>
                </a:ext>
              </a:extLst>
            </p:cNvPr>
            <p:cNvCxnSpPr/>
            <p:nvPr/>
          </p:nvCxnSpPr>
          <p:spPr>
            <a:xfrm flipH="1">
              <a:off x="5935129" y="1831532"/>
              <a:ext cx="322639" cy="0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AD3FCFA-68B8-AD32-3FF8-64FB84736CE5}"/>
                </a:ext>
              </a:extLst>
            </p:cNvPr>
            <p:cNvCxnSpPr/>
            <p:nvPr/>
          </p:nvCxnSpPr>
          <p:spPr>
            <a:xfrm flipH="1">
              <a:off x="6508122" y="1837062"/>
              <a:ext cx="320876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ED566A-4B55-62F9-EB64-B048DF748857}"/>
                </a:ext>
              </a:extLst>
            </p:cNvPr>
            <p:cNvSpPr/>
            <p:nvPr/>
          </p:nvSpPr>
          <p:spPr>
            <a:xfrm>
              <a:off x="8080767" y="1914478"/>
              <a:ext cx="409029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DD4F356-B74A-32E9-39FF-E140DF3FDEC1}"/>
                </a:ext>
              </a:extLst>
            </p:cNvPr>
            <p:cNvSpPr/>
            <p:nvPr/>
          </p:nvSpPr>
          <p:spPr>
            <a:xfrm>
              <a:off x="8613209" y="1921851"/>
              <a:ext cx="410791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D64EA9B-EF36-486D-E250-A6ADCF6CD1D5}"/>
                </a:ext>
              </a:extLst>
            </p:cNvPr>
            <p:cNvCxnSpPr/>
            <p:nvPr/>
          </p:nvCxnSpPr>
          <p:spPr>
            <a:xfrm>
              <a:off x="8683731" y="1835219"/>
              <a:ext cx="322638" cy="1844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0C98DED-5D36-FF7F-CA1D-6C14840E8291}"/>
                </a:ext>
              </a:extLst>
            </p:cNvPr>
            <p:cNvCxnSpPr/>
            <p:nvPr/>
          </p:nvCxnSpPr>
          <p:spPr>
            <a:xfrm>
              <a:off x="8153051" y="1831532"/>
              <a:ext cx="322639" cy="0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FE4BC36-61A7-D0CB-B494-1AE94525ABF9}"/>
                </a:ext>
              </a:extLst>
            </p:cNvPr>
            <p:cNvSpPr/>
            <p:nvPr/>
          </p:nvSpPr>
          <p:spPr>
            <a:xfrm>
              <a:off x="2391391" y="1663800"/>
              <a:ext cx="410792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A7AA938-465D-024D-E7C3-1895B8800547}"/>
                </a:ext>
              </a:extLst>
            </p:cNvPr>
            <p:cNvSpPr/>
            <p:nvPr/>
          </p:nvSpPr>
          <p:spPr>
            <a:xfrm>
              <a:off x="2915018" y="1660113"/>
              <a:ext cx="410791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267664E-3509-2251-BE8A-9B6C37A33816}"/>
                </a:ext>
              </a:extLst>
            </p:cNvPr>
            <p:cNvSpPr/>
            <p:nvPr/>
          </p:nvSpPr>
          <p:spPr>
            <a:xfrm>
              <a:off x="3488010" y="1665642"/>
              <a:ext cx="410792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B2F527A-206C-DE98-519F-A73AC9593737}"/>
                </a:ext>
              </a:extLst>
            </p:cNvPr>
            <p:cNvSpPr/>
            <p:nvPr/>
          </p:nvSpPr>
          <p:spPr>
            <a:xfrm>
              <a:off x="4020453" y="1671173"/>
              <a:ext cx="410792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4A52819-08E8-B828-0CC8-D742318DCE6B}"/>
                </a:ext>
              </a:extLst>
            </p:cNvPr>
            <p:cNvCxnSpPr/>
            <p:nvPr/>
          </p:nvCxnSpPr>
          <p:spPr>
            <a:xfrm>
              <a:off x="2430178" y="1584541"/>
              <a:ext cx="322639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E2C703B-AAA4-58CF-0F1B-E85A5E2819FB}"/>
                </a:ext>
              </a:extLst>
            </p:cNvPr>
            <p:cNvCxnSpPr/>
            <p:nvPr/>
          </p:nvCxnSpPr>
          <p:spPr>
            <a:xfrm>
              <a:off x="3560296" y="1580854"/>
              <a:ext cx="322638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0D3070B-BEA4-65E3-AC93-FF6041079DF8}"/>
                </a:ext>
              </a:extLst>
            </p:cNvPr>
            <p:cNvCxnSpPr/>
            <p:nvPr/>
          </p:nvCxnSpPr>
          <p:spPr>
            <a:xfrm flipH="1">
              <a:off x="2944990" y="1580854"/>
              <a:ext cx="322639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B00D225-1EB4-365B-A7D0-89ECAC25E93F}"/>
                </a:ext>
              </a:extLst>
            </p:cNvPr>
            <p:cNvCxnSpPr/>
            <p:nvPr/>
          </p:nvCxnSpPr>
          <p:spPr>
            <a:xfrm flipH="1">
              <a:off x="4053951" y="1567952"/>
              <a:ext cx="322638" cy="18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236">
              <a:extLst>
                <a:ext uri="{FF2B5EF4-FFF2-40B4-BE49-F238E27FC236}">
                  <a16:creationId xmlns:a16="http://schemas.microsoft.com/office/drawing/2014/main" id="{CF4A6088-E998-2064-40E0-397A042DB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044" y="1120049"/>
              <a:ext cx="1447570" cy="39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0000"/>
                  </a:solidFill>
                  <a:latin typeface="Comic Sans MS"/>
                  <a:cs typeface="Comic Sans MS"/>
                </a:rPr>
                <a:t>protons</a:t>
              </a:r>
            </a:p>
          </p:txBody>
        </p:sp>
        <p:sp>
          <p:nvSpPr>
            <p:cNvPr id="41" name="TextBox 237">
              <a:extLst>
                <a:ext uri="{FF2B5EF4-FFF2-40B4-BE49-F238E27FC236}">
                  <a16:creationId xmlns:a16="http://schemas.microsoft.com/office/drawing/2014/main" id="{9CF685AE-FB90-456A-933B-F6BE0D1124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2557" y="1312459"/>
              <a:ext cx="1750441" cy="39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90"/>
                  </a:solidFill>
                  <a:latin typeface="Comic Sans MS"/>
                  <a:cs typeface="Comic Sans MS"/>
                </a:rPr>
                <a:t>electrons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7CA4E42-4FAA-9B8D-ED28-7EF41C447D86}"/>
                </a:ext>
              </a:extLst>
            </p:cNvPr>
            <p:cNvSpPr/>
            <p:nvPr/>
          </p:nvSpPr>
          <p:spPr>
            <a:xfrm>
              <a:off x="316277" y="2084054"/>
              <a:ext cx="409029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1FAB927-2E08-3629-4072-577A424BDB1A}"/>
                </a:ext>
              </a:extLst>
            </p:cNvPr>
            <p:cNvSpPr/>
            <p:nvPr/>
          </p:nvSpPr>
          <p:spPr>
            <a:xfrm>
              <a:off x="839903" y="2078524"/>
              <a:ext cx="409029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A3AA0DB-B05E-23CC-98B3-EB02A990929D}"/>
                </a:ext>
              </a:extLst>
            </p:cNvPr>
            <p:cNvSpPr/>
            <p:nvPr/>
          </p:nvSpPr>
          <p:spPr>
            <a:xfrm>
              <a:off x="1411133" y="2085897"/>
              <a:ext cx="410792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8BAF51D-B5C4-28F0-C954-204FE64BEA3D}"/>
                </a:ext>
              </a:extLst>
            </p:cNvPr>
            <p:cNvSpPr/>
            <p:nvPr/>
          </p:nvSpPr>
          <p:spPr>
            <a:xfrm>
              <a:off x="1945339" y="2091427"/>
              <a:ext cx="410791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089BAD2-DF4F-6D4B-0654-0F567EBA8966}"/>
                </a:ext>
              </a:extLst>
            </p:cNvPr>
            <p:cNvCxnSpPr/>
            <p:nvPr/>
          </p:nvCxnSpPr>
          <p:spPr>
            <a:xfrm rot="16200000">
              <a:off x="355101" y="2004835"/>
              <a:ext cx="322563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E2F2086-A8B5-B348-CA30-AF1C1C8CDD31}"/>
                </a:ext>
              </a:extLst>
            </p:cNvPr>
            <p:cNvCxnSpPr/>
            <p:nvPr/>
          </p:nvCxnSpPr>
          <p:spPr>
            <a:xfrm rot="16200000" flipH="1">
              <a:off x="889306" y="2331086"/>
              <a:ext cx="322564" cy="1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3DDB04C-90E0-A1B0-32AE-A2FDF1A89959}"/>
                </a:ext>
              </a:extLst>
            </p:cNvPr>
            <p:cNvSpPr/>
            <p:nvPr/>
          </p:nvSpPr>
          <p:spPr>
            <a:xfrm>
              <a:off x="2444282" y="2074837"/>
              <a:ext cx="410792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09D428E-826D-E968-9A50-6FF50DFDF432}"/>
                </a:ext>
              </a:extLst>
            </p:cNvPr>
            <p:cNvSpPr/>
            <p:nvPr/>
          </p:nvSpPr>
          <p:spPr>
            <a:xfrm>
              <a:off x="2967910" y="2071151"/>
              <a:ext cx="410791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18B8371-660C-1936-ABDF-CE68FFB63B2A}"/>
                </a:ext>
              </a:extLst>
            </p:cNvPr>
            <p:cNvSpPr/>
            <p:nvPr/>
          </p:nvSpPr>
          <p:spPr>
            <a:xfrm>
              <a:off x="3540902" y="2078524"/>
              <a:ext cx="409029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2B00FB1-67D7-51B0-5BF7-5F02C1A542AF}"/>
                </a:ext>
              </a:extLst>
            </p:cNvPr>
            <p:cNvSpPr/>
            <p:nvPr/>
          </p:nvSpPr>
          <p:spPr>
            <a:xfrm>
              <a:off x="4073344" y="2084054"/>
              <a:ext cx="410792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392957D-2781-55A0-0CB3-F4E5F4F60EAF}"/>
                </a:ext>
              </a:extLst>
            </p:cNvPr>
            <p:cNvCxnSpPr/>
            <p:nvPr/>
          </p:nvCxnSpPr>
          <p:spPr>
            <a:xfrm rot="16200000">
              <a:off x="1446431" y="1977187"/>
              <a:ext cx="322564" cy="1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F90930E-4B9D-BBA8-2B6E-BA66052C8E0F}"/>
                </a:ext>
              </a:extLst>
            </p:cNvPr>
            <p:cNvCxnSpPr/>
            <p:nvPr/>
          </p:nvCxnSpPr>
          <p:spPr>
            <a:xfrm rot="16200000">
              <a:off x="2469003" y="1999306"/>
              <a:ext cx="322564" cy="1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31BA83F-8314-A215-AFF2-2BED8CA9791D}"/>
                </a:ext>
              </a:extLst>
            </p:cNvPr>
            <p:cNvCxnSpPr/>
            <p:nvPr/>
          </p:nvCxnSpPr>
          <p:spPr>
            <a:xfrm rot="16200000">
              <a:off x="3560334" y="2010365"/>
              <a:ext cx="322564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8764F91-3D90-222C-DE0D-6995ECC16373}"/>
                </a:ext>
              </a:extLst>
            </p:cNvPr>
            <p:cNvCxnSpPr/>
            <p:nvPr/>
          </p:nvCxnSpPr>
          <p:spPr>
            <a:xfrm rot="16200000" flipH="1">
              <a:off x="2002716" y="2313575"/>
              <a:ext cx="320720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2455885-36CF-2EBC-00EC-0ADBC106C737}"/>
                </a:ext>
              </a:extLst>
            </p:cNvPr>
            <p:cNvCxnSpPr/>
            <p:nvPr/>
          </p:nvCxnSpPr>
          <p:spPr>
            <a:xfrm rot="16200000" flipH="1">
              <a:off x="3011143" y="2274827"/>
              <a:ext cx="3225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CA1D601-4444-8F3D-B23E-43D04EDDF306}"/>
                </a:ext>
              </a:extLst>
            </p:cNvPr>
            <p:cNvCxnSpPr/>
            <p:nvPr/>
          </p:nvCxnSpPr>
          <p:spPr>
            <a:xfrm rot="16200000" flipH="1">
              <a:off x="4110407" y="2283162"/>
              <a:ext cx="322564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1354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DDF524-4653-8647-A972-76D0F25344F4}"/>
              </a:ext>
            </a:extLst>
          </p:cNvPr>
          <p:cNvSpPr txBox="1"/>
          <p:nvPr/>
        </p:nvSpPr>
        <p:spPr>
          <a:xfrm>
            <a:off x="1129084" y="2210463"/>
            <a:ext cx="6623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30519D"/>
                </a:solidFill>
                <a:latin typeface="Algerian" panose="020F0502020204030204" pitchFamily="34" charset="0"/>
                <a:cs typeface="Algerian" panose="020F0502020204030204" pitchFamily="34" charset="0"/>
              </a:rPr>
              <a:t>Thank you </a:t>
            </a:r>
          </a:p>
          <a:p>
            <a:pPr algn="ctr"/>
            <a:r>
              <a:rPr lang="en-US" sz="4400" dirty="0">
                <a:solidFill>
                  <a:srgbClr val="30519D"/>
                </a:solidFill>
                <a:latin typeface="Algerian" panose="020F0502020204030204" pitchFamily="34" charset="0"/>
                <a:cs typeface="Algerian" panose="020F0502020204030204" pitchFamily="34" charset="0"/>
              </a:rPr>
              <a:t>for your attention!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DCD4F2-571E-45A7-559B-6FCEEA7A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DAA6BC-D231-42CC-C292-DF0FA0E8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8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F955-D81F-0A7F-62A9-561E9810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52" y="130886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Self-Polarization and Depolarization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D26A9-39BF-7665-524C-CDC7F31F3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300" dirty="0">
                <a:latin typeface="+mn-lt"/>
              </a:rPr>
              <a:t>In Electron Storage Ring two processes related with synchrotron radiation, define polarization behavior: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C00000"/>
                </a:solidFill>
                <a:latin typeface="+mn-lt"/>
              </a:rPr>
              <a:t>Self-polarization: </a:t>
            </a:r>
            <a:br>
              <a:rPr lang="en-US" sz="3300" dirty="0">
                <a:latin typeface="+mn-lt"/>
              </a:rPr>
            </a:br>
            <a:r>
              <a:rPr lang="en-US" sz="3300" dirty="0">
                <a:latin typeface="+mn-lt"/>
              </a:rPr>
              <a:t>Slow build-up of  electron spins against the guiding magnet field. </a:t>
            </a:r>
            <a:br>
              <a:rPr lang="en-US" sz="3300" dirty="0"/>
            </a:br>
            <a:r>
              <a:rPr lang="en-US" sz="3300" i="1" dirty="0"/>
              <a:t>P</a:t>
            </a:r>
            <a:r>
              <a:rPr lang="en-US" sz="3300" i="1" baseline="-25000" dirty="0"/>
              <a:t>ST</a:t>
            </a:r>
            <a:r>
              <a:rPr lang="en-US" sz="3300" i="1" dirty="0"/>
              <a:t> = 92.4%, </a:t>
            </a:r>
            <a:r>
              <a:rPr lang="en-US" sz="3300" dirty="0" err="1">
                <a:latin typeface="Symbol" pitchFamily="2" charset="2"/>
              </a:rPr>
              <a:t>t</a:t>
            </a:r>
            <a:r>
              <a:rPr lang="en-US" sz="3300" baseline="-25000" dirty="0" err="1"/>
              <a:t>pol</a:t>
            </a:r>
            <a:r>
              <a:rPr lang="en-US" sz="3300" dirty="0"/>
              <a:t> = |</a:t>
            </a:r>
            <a:r>
              <a:rPr lang="en-US" sz="3300" dirty="0">
                <a:latin typeface="Symbol" pitchFamily="2" charset="2"/>
              </a:rPr>
              <a:t>r|</a:t>
            </a:r>
            <a:r>
              <a:rPr lang="en-US" sz="3300" baseline="30000" dirty="0"/>
              <a:t>3</a:t>
            </a:r>
            <a:r>
              <a:rPr lang="en-US" sz="3300" dirty="0"/>
              <a:t> / </a:t>
            </a:r>
            <a:r>
              <a:rPr lang="en-US" sz="3300" dirty="0">
                <a:latin typeface="Symbol" pitchFamily="2" charset="2"/>
              </a:rPr>
              <a:t>g</a:t>
            </a:r>
            <a:r>
              <a:rPr lang="en-US" sz="3300" baseline="30000" dirty="0"/>
              <a:t>5</a:t>
            </a:r>
            <a:r>
              <a:rPr lang="en-US" sz="3300" dirty="0"/>
              <a:t> </a:t>
            </a:r>
            <a:br>
              <a:rPr lang="en-US" sz="3300" dirty="0"/>
            </a:br>
            <a:br>
              <a:rPr lang="en-US" sz="3300" i="1" dirty="0"/>
            </a:br>
            <a:r>
              <a:rPr lang="en-US" sz="3300" i="1" dirty="0"/>
              <a:t> </a:t>
            </a:r>
            <a:r>
              <a:rPr lang="en-US" sz="3300" dirty="0">
                <a:latin typeface="+mn-lt"/>
              </a:rPr>
              <a:t>ESR</a:t>
            </a:r>
            <a:r>
              <a:rPr lang="en-US" sz="3300" i="1" dirty="0">
                <a:latin typeface="+mn-lt"/>
              </a:rPr>
              <a:t> </a:t>
            </a:r>
            <a:r>
              <a:rPr lang="en-US" sz="3300" dirty="0">
                <a:latin typeface="+mn-lt"/>
              </a:rPr>
              <a:t>with rotators: </a:t>
            </a:r>
            <a:r>
              <a:rPr lang="en-US" sz="3300" i="1" dirty="0"/>
              <a:t>P</a:t>
            </a:r>
            <a:r>
              <a:rPr lang="en-US" sz="3300" i="1" baseline="-25000" dirty="0"/>
              <a:t>BKS</a:t>
            </a:r>
            <a:r>
              <a:rPr lang="en-US" sz="3300" i="1" dirty="0"/>
              <a:t> ~ 82-85%, </a:t>
            </a:r>
            <a:r>
              <a:rPr lang="en-US" sz="3300" i="1" dirty="0" err="1">
                <a:latin typeface="Symbol" pitchFamily="2" charset="2"/>
              </a:rPr>
              <a:t>t</a:t>
            </a:r>
            <a:r>
              <a:rPr lang="en-US" sz="3300" i="1" baseline="-25000" dirty="0" err="1"/>
              <a:t>pol</a:t>
            </a:r>
            <a:r>
              <a:rPr lang="en-US" sz="3300" i="1" baseline="-25000" dirty="0"/>
              <a:t> </a:t>
            </a:r>
            <a:r>
              <a:rPr lang="en-US" sz="3300" i="1" dirty="0"/>
              <a:t>~ 31 min </a:t>
            </a:r>
            <a:r>
              <a:rPr lang="en-US" sz="3300" dirty="0"/>
              <a:t>at 18 GeV, </a:t>
            </a:r>
            <a:br>
              <a:rPr lang="en-US" sz="3300" dirty="0"/>
            </a:br>
            <a:r>
              <a:rPr lang="en-US" sz="3300" dirty="0"/>
              <a:t>  </a:t>
            </a:r>
            <a:r>
              <a:rPr lang="en-US" sz="3300" i="1" dirty="0" err="1">
                <a:latin typeface="Symbol" pitchFamily="2" charset="2"/>
              </a:rPr>
              <a:t>t</a:t>
            </a:r>
            <a:r>
              <a:rPr lang="en-US" sz="3300" i="1" baseline="-25000" dirty="0" err="1"/>
              <a:t>pol</a:t>
            </a:r>
            <a:r>
              <a:rPr lang="en-US" sz="3300" i="1" baseline="-25000" dirty="0"/>
              <a:t> </a:t>
            </a:r>
            <a:r>
              <a:rPr lang="en-US" sz="3300" i="1" dirty="0"/>
              <a:t>~ 10 h </a:t>
            </a:r>
            <a:r>
              <a:rPr lang="en-US" sz="3300" dirty="0"/>
              <a:t>at 10 GeV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C00000"/>
                </a:solidFill>
                <a:latin typeface="+mn-lt"/>
              </a:rPr>
              <a:t>Stochastic depolarization:</a:t>
            </a:r>
            <a:br>
              <a:rPr lang="en-US" sz="3300" dirty="0">
                <a:latin typeface="+mn-lt"/>
              </a:rPr>
            </a:br>
            <a:r>
              <a:rPr lang="en-US" sz="3300" dirty="0">
                <a:latin typeface="+mn-lt"/>
              </a:rPr>
              <a:t>Caused random nature of the photon emission.</a:t>
            </a:r>
            <a:br>
              <a:rPr lang="en-US" sz="3300" dirty="0">
                <a:latin typeface="+mn-lt"/>
              </a:rPr>
            </a:br>
            <a:r>
              <a:rPr lang="en-US" sz="3300" dirty="0">
                <a:latin typeface="+mn-lt"/>
              </a:rPr>
              <a:t>Analogy: transverse emittance excitation.</a:t>
            </a:r>
            <a:br>
              <a:rPr lang="en-US" sz="3300" dirty="0">
                <a:latin typeface="+mn-lt"/>
              </a:rPr>
            </a:br>
            <a:br>
              <a:rPr lang="en-US" dirty="0"/>
            </a:br>
            <a:r>
              <a:rPr lang="en-US" sz="3400" dirty="0" err="1">
                <a:latin typeface="Symbol" pitchFamily="2" charset="2"/>
              </a:rPr>
              <a:t>t</a:t>
            </a:r>
            <a:r>
              <a:rPr lang="en-US" sz="3400" baseline="-25000" dirty="0" err="1">
                <a:latin typeface="+mn-lt"/>
              </a:rPr>
              <a:t>dep</a:t>
            </a:r>
            <a:r>
              <a:rPr lang="en-US" sz="3400" dirty="0"/>
              <a:t> = |</a:t>
            </a:r>
            <a:r>
              <a:rPr lang="en-US" sz="3400" dirty="0">
                <a:latin typeface="Symbol" pitchFamily="2" charset="2"/>
              </a:rPr>
              <a:t>r|</a:t>
            </a:r>
            <a:r>
              <a:rPr lang="en-US" sz="3400" baseline="30000" dirty="0"/>
              <a:t>3</a:t>
            </a:r>
            <a:r>
              <a:rPr lang="en-US" sz="3400" dirty="0"/>
              <a:t> /(|</a:t>
            </a:r>
            <a:r>
              <a:rPr lang="en-US" sz="3400" b="1" dirty="0"/>
              <a:t>d</a:t>
            </a:r>
            <a:r>
              <a:rPr lang="en-US" sz="3400" dirty="0"/>
              <a:t>|</a:t>
            </a:r>
            <a:r>
              <a:rPr lang="en-US" sz="3400" baseline="30000" dirty="0"/>
              <a:t>2</a:t>
            </a:r>
            <a:r>
              <a:rPr lang="en-US" sz="3400" dirty="0"/>
              <a:t> </a:t>
            </a:r>
            <a:r>
              <a:rPr lang="en-US" sz="3400" dirty="0">
                <a:latin typeface="Symbol" pitchFamily="2" charset="2"/>
              </a:rPr>
              <a:t>g</a:t>
            </a:r>
            <a:r>
              <a:rPr lang="en-US" sz="3400" baseline="30000" dirty="0"/>
              <a:t>5</a:t>
            </a:r>
            <a:r>
              <a:rPr lang="en-US" sz="3400" dirty="0"/>
              <a:t>)  , where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800" dirty="0" err="1"/>
              <a:t>Gianfelice</a:t>
            </a:r>
            <a:r>
              <a:rPr lang="en-US" sz="2800" dirty="0"/>
              <a:t>-</a:t>
            </a:r>
            <a:r>
              <a:rPr lang="en-US" sz="2800" dirty="0" err="1"/>
              <a:t>WendtGianfelice</a:t>
            </a:r>
            <a:r>
              <a:rPr lang="en-US" sz="2800" dirty="0"/>
              <a:t>-Wendt</a:t>
            </a:r>
          </a:p>
          <a:p>
            <a:pPr>
              <a:lnSpc>
                <a:spcPct val="120000"/>
              </a:lnSpc>
            </a:pPr>
            <a:endParaRPr lang="en-US" sz="2800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3BE9A-A554-6075-1D84-6138068FF79E}"/>
              </a:ext>
            </a:extLst>
          </p:cNvPr>
          <p:cNvSpPr txBox="1"/>
          <p:nvPr/>
        </p:nvSpPr>
        <p:spPr>
          <a:xfrm>
            <a:off x="5600533" y="4875050"/>
            <a:ext cx="223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ahoma" charset="0"/>
              </a:rPr>
              <a:t>(taken at const x, x’, y, y’)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CB7C56-78A9-C6DA-E949-2339A12B0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082" y="4816750"/>
            <a:ext cx="1909078" cy="69421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32A7F3-3A1C-915E-0DCE-59123C67E766}"/>
              </a:ext>
            </a:extLst>
          </p:cNvPr>
          <p:cNvCxnSpPr/>
          <p:nvPr/>
        </p:nvCxnSpPr>
        <p:spPr>
          <a:xfrm>
            <a:off x="5318766" y="5049621"/>
            <a:ext cx="325676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A7C61F-6298-E93E-17CC-51073209CBFA}"/>
                  </a:ext>
                </a:extLst>
              </p:cNvPr>
              <p:cNvSpPr txBox="1"/>
              <p:nvPr/>
            </p:nvSpPr>
            <p:spPr>
              <a:xfrm>
                <a:off x="1092738" y="5552003"/>
                <a:ext cx="6561128" cy="40011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Combined, these two processes define </a:t>
                </a:r>
                <a:r>
                  <a:rPr lang="en-US" sz="2000" i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sz="200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and </a:t>
                </a:r>
                <a:r>
                  <a:rPr lang="en-US" sz="2000" i="1" dirty="0" err="1">
                    <a:solidFill>
                      <a:srgbClr val="C00000"/>
                    </a:solidFill>
                    <a:latin typeface="Symbol" pitchFamily="2" charset="2"/>
                    <a:cs typeface="Arial" panose="020B0604020202020204" pitchFamily="34" charset="0"/>
                  </a:rPr>
                  <a:t>t</a:t>
                </a:r>
                <a:r>
                  <a:rPr lang="en-US" sz="2000" i="1" baseline="-25000" dirty="0" err="1">
                    <a:solidFill>
                      <a:srgbClr val="C00000"/>
                    </a:solidFill>
                    <a:cs typeface="Arial" panose="020B0604020202020204" pitchFamily="34" charset="0"/>
                  </a:rPr>
                  <a:t>eq</a:t>
                </a:r>
                <a:r>
                  <a:rPr lang="en-US" sz="20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A7C61F-6298-E93E-17CC-51073209C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738" y="5552003"/>
                <a:ext cx="6561128" cy="400110"/>
              </a:xfrm>
              <a:prstGeom prst="rect">
                <a:avLst/>
              </a:prstGeom>
              <a:blipFill>
                <a:blip r:embed="rId3"/>
                <a:stretch>
                  <a:fillRect l="-771" t="-909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36FD3-147D-FE62-E4F0-78B3D4EF4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0556A-BB9D-467A-8FF7-CD9BCE9A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596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5" y="265469"/>
            <a:ext cx="8776922" cy="844168"/>
          </a:xfrm>
        </p:spPr>
        <p:txBody>
          <a:bodyPr>
            <a:noAutofit/>
          </a:bodyPr>
          <a:lstStyle/>
          <a:p>
            <a:r>
              <a:rPr lang="en-US" sz="3200" dirty="0"/>
              <a:t>Maintaining High Average Electron Polarization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A87AA2-8062-42D9-85F3-7BFCE11C9B4F}"/>
              </a:ext>
            </a:extLst>
          </p:cNvPr>
          <p:cNvSpPr txBox="1"/>
          <p:nvPr/>
        </p:nvSpPr>
        <p:spPr>
          <a:xfrm>
            <a:off x="109732" y="965967"/>
            <a:ext cx="897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Frequent  injection of bunches from RCS with high initial polarization of 85%. Maximum 1Hz injection rate.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Initial polarization is decaying decays towards P</a:t>
            </a:r>
            <a:r>
              <a:rPr lang="en-US" sz="2400" baseline="-25000" dirty="0">
                <a:cs typeface="Arial" panose="020B0604020202020204" pitchFamily="34" charset="0"/>
              </a:rPr>
              <a:t>∞  </a:t>
            </a:r>
            <a:r>
              <a:rPr lang="en-US" sz="2400" dirty="0">
                <a:cs typeface="Arial" panose="020B0604020202020204" pitchFamily="34" charset="0"/>
              </a:rPr>
              <a:t>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As polarization decays the bunches are replaced </a:t>
            </a:r>
            <a:endParaRPr lang="en-US" sz="2400" baseline="-25000" dirty="0">
              <a:cs typeface="Arial" panose="020B0604020202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FF0898-12EE-1643-9F32-4B859B0C8E18}"/>
              </a:ext>
            </a:extLst>
          </p:cNvPr>
          <p:cNvGrpSpPr/>
          <p:nvPr/>
        </p:nvGrpSpPr>
        <p:grpSpPr>
          <a:xfrm>
            <a:off x="516328" y="2844391"/>
            <a:ext cx="8623970" cy="3515498"/>
            <a:chOff x="1095312" y="2974176"/>
            <a:chExt cx="7628899" cy="2872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317727-58D4-4F7B-A368-45038FBF0530}"/>
                </a:ext>
              </a:extLst>
            </p:cNvPr>
            <p:cNvSpPr/>
            <p:nvPr/>
          </p:nvSpPr>
          <p:spPr>
            <a:xfrm>
              <a:off x="4059534" y="3487016"/>
              <a:ext cx="949567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6C9771-F503-0741-A58D-7885A2B8EA60}"/>
                </a:ext>
              </a:extLst>
            </p:cNvPr>
            <p:cNvGrpSpPr/>
            <p:nvPr/>
          </p:nvGrpSpPr>
          <p:grpSpPr>
            <a:xfrm>
              <a:off x="1124910" y="2974176"/>
              <a:ext cx="2846768" cy="431863"/>
              <a:chOff x="1969362" y="2645426"/>
              <a:chExt cx="2846768" cy="431863"/>
            </a:xfrm>
          </p:grpSpPr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id="{49CC1403-0DBB-4C12-87B5-8AA8EC1E2F29}"/>
                  </a:ext>
                </a:extLst>
              </p:cNvPr>
              <p:cNvSpPr/>
              <p:nvPr/>
            </p:nvSpPr>
            <p:spPr>
              <a:xfrm>
                <a:off x="2079563" y="2882043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id="{C994450B-3D0D-4059-AEE3-6864B2BD4BA2}"/>
                  </a:ext>
                </a:extLst>
              </p:cNvPr>
              <p:cNvSpPr/>
              <p:nvPr/>
            </p:nvSpPr>
            <p:spPr>
              <a:xfrm>
                <a:off x="2190711" y="2882043"/>
                <a:ext cx="70941" cy="178874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255013-84F7-452A-A749-99117FB32D2E}"/>
                  </a:ext>
                </a:extLst>
              </p:cNvPr>
              <p:cNvSpPr txBox="1"/>
              <p:nvPr/>
            </p:nvSpPr>
            <p:spPr>
              <a:xfrm>
                <a:off x="1969362" y="2645426"/>
                <a:ext cx="63430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9AEB57-CEC9-4546-92F5-CA09AC3C4D07}"/>
                  </a:ext>
                </a:extLst>
              </p:cNvPr>
              <p:cNvSpPr txBox="1"/>
              <p:nvPr/>
            </p:nvSpPr>
            <p:spPr>
              <a:xfrm>
                <a:off x="2478087" y="2800667"/>
                <a:ext cx="2338043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1.2 minutes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797EF8-E92D-7A41-A13F-60F3875925B9}"/>
                </a:ext>
              </a:extLst>
            </p:cNvPr>
            <p:cNvGrpSpPr/>
            <p:nvPr/>
          </p:nvGrpSpPr>
          <p:grpSpPr>
            <a:xfrm>
              <a:off x="6128831" y="3023664"/>
              <a:ext cx="2595380" cy="447235"/>
              <a:chOff x="4336513" y="2617474"/>
              <a:chExt cx="2595380" cy="447235"/>
            </a:xfrm>
          </p:grpSpPr>
          <p:sp>
            <p:nvSpPr>
              <p:cNvPr id="25" name="Arrow: Down 24">
                <a:extLst>
                  <a:ext uri="{FF2B5EF4-FFF2-40B4-BE49-F238E27FC236}">
                    <a16:creationId xmlns:a16="http://schemas.microsoft.com/office/drawing/2014/main" id="{F9DF7985-C6C6-4C8E-A66C-AA41218F13D2}"/>
                  </a:ext>
                </a:extLst>
              </p:cNvPr>
              <p:cNvSpPr/>
              <p:nvPr/>
            </p:nvSpPr>
            <p:spPr>
              <a:xfrm>
                <a:off x="4440326" y="2855060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26E028CE-01AE-471D-8D62-C4C1EFE81995}"/>
                  </a:ext>
                </a:extLst>
              </p:cNvPr>
              <p:cNvSpPr/>
              <p:nvPr/>
            </p:nvSpPr>
            <p:spPr>
              <a:xfrm flipH="1" flipV="1">
                <a:off x="4523094" y="2844413"/>
                <a:ext cx="70941" cy="173856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96BACF-8CAC-4831-AC41-D8F38C068A80}"/>
                  </a:ext>
                </a:extLst>
              </p:cNvPr>
              <p:cNvSpPr txBox="1"/>
              <p:nvPr/>
            </p:nvSpPr>
            <p:spPr>
              <a:xfrm>
                <a:off x="4336513" y="2617474"/>
                <a:ext cx="63263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147864-BE46-485E-BE87-292D448A91E9}"/>
                  </a:ext>
                </a:extLst>
              </p:cNvPr>
              <p:cNvSpPr txBox="1"/>
              <p:nvPr/>
            </p:nvSpPr>
            <p:spPr>
              <a:xfrm>
                <a:off x="4713388" y="2788087"/>
                <a:ext cx="2218505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 3.2 minutes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4E9BF2-B909-40FE-AADC-7F8AEA7F53FB}"/>
                </a:ext>
              </a:extLst>
            </p:cNvPr>
            <p:cNvSpPr txBox="1"/>
            <p:nvPr/>
          </p:nvSpPr>
          <p:spPr>
            <a:xfrm>
              <a:off x="3061497" y="3979867"/>
              <a:ext cx="76620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9E5867-0640-4839-95FC-8AF46F55C20C}"/>
                </a:ext>
              </a:extLst>
            </p:cNvPr>
            <p:cNvSpPr txBox="1"/>
            <p:nvPr/>
          </p:nvSpPr>
          <p:spPr>
            <a:xfrm>
              <a:off x="2828653" y="4855407"/>
              <a:ext cx="76620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15C4D00-2A0B-4745-8003-26F4BEFDA010}"/>
                </a:ext>
              </a:extLst>
            </p:cNvPr>
            <p:cNvSpPr txBox="1"/>
            <p:nvPr/>
          </p:nvSpPr>
          <p:spPr>
            <a:xfrm>
              <a:off x="4334771" y="5508022"/>
              <a:ext cx="1578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7E1288-5ECA-4B7A-84BD-3932F8F1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12" y="3520447"/>
              <a:ext cx="6315347" cy="202607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04846B-98E2-46A3-B988-D01AC003E952}"/>
                </a:ext>
              </a:extLst>
            </p:cNvPr>
            <p:cNvCxnSpPr>
              <a:cxnSpLocks/>
            </p:cNvCxnSpPr>
            <p:nvPr/>
          </p:nvCxnSpPr>
          <p:spPr>
            <a:xfrm>
              <a:off x="4930664" y="3637057"/>
              <a:ext cx="0" cy="150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2CF027-7D5A-4B60-B773-659421ADB1E5}"/>
                </a:ext>
              </a:extLst>
            </p:cNvPr>
            <p:cNvSpPr txBox="1"/>
            <p:nvPr/>
          </p:nvSpPr>
          <p:spPr>
            <a:xfrm>
              <a:off x="6379162" y="4279949"/>
              <a:ext cx="1929284" cy="301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baseline="-25000" dirty="0"/>
                <a:t>∞</a:t>
              </a:r>
              <a:r>
                <a:rPr lang="en-US" dirty="0"/>
                <a:t>= 30%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179BB6D-E3BD-41B4-9E75-A88F571140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260" y="5170593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7CAA17-E78B-47EB-9E5E-D95DC6595B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860" y="5166867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95C62B7-2069-4990-9C7E-128325662A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4743" y="5160444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A66D39-23ED-46F2-8DBB-CED90267E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777" y="5163471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09C982-B454-4B05-BDD3-2800FCC3D71C}"/>
                </a:ext>
              </a:extLst>
            </p:cNvPr>
            <p:cNvSpPr txBox="1"/>
            <p:nvPr/>
          </p:nvSpPr>
          <p:spPr>
            <a:xfrm>
              <a:off x="4401211" y="3350546"/>
              <a:ext cx="12276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5E620-FEA7-180F-9AB5-1924EA40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56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D3A8-57F1-AC48-3B2A-FC25B1147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15" y="230655"/>
            <a:ext cx="7886700" cy="1325563"/>
          </a:xfrm>
        </p:spPr>
        <p:txBody>
          <a:bodyPr/>
          <a:lstStyle/>
          <a:p>
            <a:r>
              <a:rPr lang="en-US" dirty="0"/>
              <a:t>ESR Polarization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C50FA-F3B4-C9BE-011B-ACFE0FF35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</a:t>
            </a:r>
            <a:br>
              <a:rPr lang="en-US" dirty="0"/>
            </a:br>
            <a:r>
              <a:rPr lang="en-US" dirty="0"/>
              <a:t>Maximize </a:t>
            </a:r>
            <a:r>
              <a:rPr lang="en-US" dirty="0" err="1">
                <a:latin typeface="Symbol" pitchFamily="2" charset="2"/>
              </a:rPr>
              <a:t>t</a:t>
            </a:r>
            <a:r>
              <a:rPr lang="en-US" baseline="-25000" dirty="0" err="1">
                <a:latin typeface="+mn-lt"/>
              </a:rPr>
              <a:t>eq</a:t>
            </a:r>
            <a:r>
              <a:rPr lang="en-US" baseline="-25000" dirty="0">
                <a:latin typeface="+mn-lt"/>
              </a:rPr>
              <a:t> </a:t>
            </a:r>
            <a:r>
              <a:rPr lang="en-US" dirty="0">
                <a:latin typeface="+mn-lt"/>
              </a:rPr>
              <a:t>by  m</a:t>
            </a:r>
            <a:r>
              <a:rPr lang="en-US" dirty="0"/>
              <a:t>inimizing  stochastic depolarization. That is done by minimizing </a:t>
            </a:r>
            <a:br>
              <a:rPr lang="en-US" dirty="0"/>
            </a:br>
            <a:r>
              <a:rPr lang="en-US" dirty="0"/>
              <a:t>spin dispersion function </a:t>
            </a:r>
            <a:r>
              <a:rPr lang="en-US" b="1" dirty="0"/>
              <a:t>d </a:t>
            </a:r>
            <a:r>
              <a:rPr lang="en-US" dirty="0"/>
              <a:t>around ring </a:t>
            </a:r>
            <a:br>
              <a:rPr lang="en-US" dirty="0"/>
            </a:br>
            <a:r>
              <a:rPr lang="en-US" dirty="0"/>
              <a:t>(Spin Matching).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                </a:t>
            </a:r>
          </a:p>
          <a:p>
            <a:r>
              <a:rPr lang="en-US" dirty="0"/>
              <a:t>Sources of spin dispersion </a:t>
            </a:r>
            <a:r>
              <a:rPr lang="en-US" b="1" dirty="0"/>
              <a:t>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Spin rotators</a:t>
            </a:r>
          </a:p>
          <a:p>
            <a:pPr lvl="1"/>
            <a:r>
              <a:rPr lang="en-US" dirty="0"/>
              <a:t>Machine errors (misalignments, magnet rolls)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2A72C-1312-CA50-A713-4871DAD1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BDC4D-BF32-5FA4-4602-F28CD1E3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843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46EB-6CD4-AE49-9A67-6574D17E1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Matching and Vector </a:t>
            </a:r>
            <a:r>
              <a:rPr lang="en-US" b="1" dirty="0"/>
              <a:t>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A6386-138C-E84B-858D-44A8D06D2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56" y="2518911"/>
            <a:ext cx="4284237" cy="2030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DADCA-3695-154C-937F-6562DE88C582}"/>
              </a:ext>
            </a:extLst>
          </p:cNvPr>
          <p:cNvSpPr txBox="1"/>
          <p:nvPr/>
        </p:nvSpPr>
        <p:spPr>
          <a:xfrm>
            <a:off x="119128" y="1706579"/>
            <a:ext cx="4145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Absolute value of vector </a:t>
            </a:r>
            <a:r>
              <a:rPr lang="en-US" b="1" dirty="0"/>
              <a:t>d</a:t>
            </a:r>
            <a:r>
              <a:rPr lang="en-US" dirty="0"/>
              <a:t> in the EIC ring </a:t>
            </a:r>
          </a:p>
          <a:p>
            <a:r>
              <a:rPr lang="en-US" dirty="0"/>
              <a:t>with spin rotators. Without spin matching.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FED88-9FB2-7D41-978D-F7C7E2673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550" y="2518911"/>
            <a:ext cx="4140200" cy="213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D41075-B05E-484B-875F-FD8745CC9FD8}"/>
              </a:ext>
            </a:extLst>
          </p:cNvPr>
          <p:cNvSpPr txBox="1"/>
          <p:nvPr/>
        </p:nvSpPr>
        <p:spPr>
          <a:xfrm>
            <a:off x="4602688" y="1706579"/>
            <a:ext cx="4451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Absolute value of vector </a:t>
            </a:r>
            <a:r>
              <a:rPr lang="en-US" b="1" dirty="0"/>
              <a:t>d</a:t>
            </a:r>
            <a:r>
              <a:rPr lang="en-US" dirty="0"/>
              <a:t> in the EIC ring </a:t>
            </a:r>
          </a:p>
          <a:p>
            <a:r>
              <a:rPr lang="en-US" dirty="0"/>
              <a:t>with spin rotators with perfect spin matching.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2703E-D8C2-9847-AE95-C5226DCAE7CA}"/>
              </a:ext>
            </a:extLst>
          </p:cNvPr>
          <p:cNvSpPr txBox="1"/>
          <p:nvPr/>
        </p:nvSpPr>
        <p:spPr>
          <a:xfrm>
            <a:off x="460602" y="4803953"/>
            <a:ext cx="8683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perfect spin matching  the vector </a:t>
            </a:r>
            <a:r>
              <a:rPr lang="en-US" b="1" dirty="0"/>
              <a:t>d</a:t>
            </a:r>
            <a:r>
              <a:rPr lang="en-US" dirty="0"/>
              <a:t> is only present in the area between rotators. </a:t>
            </a:r>
          </a:p>
          <a:p>
            <a:r>
              <a:rPr lang="en-US" dirty="0"/>
              <a:t>Thus, stochastic depolarization is limited only to that area.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6BA43-AE5A-C09B-CDCE-BBE8BD7CA8BA}"/>
              </a:ext>
            </a:extLst>
          </p:cNvPr>
          <p:cNvSpPr txBox="1"/>
          <p:nvPr/>
        </p:nvSpPr>
        <p:spPr>
          <a:xfrm>
            <a:off x="7888239" y="2543041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ASPIRRIN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8CF10-7C34-4ADE-95CF-FED9FE1F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77FC89-2E48-94C7-A85F-52D9DD9C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28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64" y="16482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Electron Storage Ring Spin Rotators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3" y="1245457"/>
            <a:ext cx="6913996" cy="2083589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+mn-lt"/>
              </a:rPr>
              <a:t>Goal electron energy range: 5-18 GeV </a:t>
            </a:r>
          </a:p>
          <a:p>
            <a:r>
              <a:rPr lang="en-US" sz="2000" dirty="0">
                <a:latin typeface="+mn-lt"/>
              </a:rPr>
              <a:t>A HERA-type rotator (based on sequence of vertical and horizontal bend) creates meter scale orbit excursion at lower energies.</a:t>
            </a:r>
          </a:p>
          <a:p>
            <a:r>
              <a:rPr lang="en-US" sz="2000" dirty="0">
                <a:latin typeface="+mn-lt"/>
              </a:rPr>
              <a:t>The rotator design capable to operate in all energy range is based on the combination of </a:t>
            </a:r>
            <a:r>
              <a:rPr lang="en-US" sz="2000" dirty="0" err="1">
                <a:latin typeface="+mn-lt"/>
              </a:rPr>
              <a:t>solenoidal</a:t>
            </a:r>
            <a:r>
              <a:rPr lang="en-US" sz="2000" dirty="0">
                <a:latin typeface="+mn-lt"/>
              </a:rPr>
              <a:t> and horizontal bending magnets.</a:t>
            </a: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118996" y="3481791"/>
            <a:ext cx="291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19D"/>
                </a:solidFill>
              </a:rPr>
              <a:t>EIC spin rotator configuration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09077" y="5328595"/>
            <a:ext cx="3508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j</a:t>
            </a:r>
            <a:r>
              <a:rPr lang="en-US" i="1" baseline="-25000" dirty="0" err="1"/>
              <a:t>j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spin rotation angle in solenoids</a:t>
            </a:r>
          </a:p>
          <a:p>
            <a:r>
              <a:rPr lang="en-US" i="1" dirty="0" err="1">
                <a:latin typeface="Symbol" charset="2"/>
                <a:cs typeface="Symbol" charset="2"/>
              </a:rPr>
              <a:t>y</a:t>
            </a:r>
            <a:r>
              <a:rPr lang="en-US" i="1" baseline="-25000" dirty="0" err="1"/>
              <a:t>i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spin rotation angle in bends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1CDAD9-2AB6-104C-8CEF-4E92F9F05926}"/>
              </a:ext>
            </a:extLst>
          </p:cNvPr>
          <p:cNvSpPr txBox="1"/>
          <p:nvPr/>
        </p:nvSpPr>
        <p:spPr>
          <a:xfrm>
            <a:off x="6616870" y="4980773"/>
            <a:ext cx="975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1600" i="1" baseline="-25000" dirty="0"/>
              <a:t>1</a:t>
            </a:r>
            <a:r>
              <a:rPr lang="en-US" sz="1600" i="1" dirty="0"/>
              <a:t>= </a:t>
            </a:r>
            <a:r>
              <a:rPr lang="en-US" sz="1600" i="1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i="1" baseline="-25000" dirty="0"/>
              <a:t>0</a:t>
            </a:r>
            <a:r>
              <a:rPr lang="en-US" sz="1600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600" i="1" baseline="-25000" dirty="0">
                <a:latin typeface="Symbol" charset="2"/>
                <a:ea typeface="Symbol" charset="2"/>
                <a:cs typeface="Symbol" charset="2"/>
              </a:rPr>
              <a:t>1</a:t>
            </a:r>
          </a:p>
          <a:p>
            <a:r>
              <a:rPr lang="en-US" sz="1600" i="1" dirty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1600" i="1" baseline="-25000" dirty="0">
                <a:latin typeface="Symbol" charset="2"/>
                <a:ea typeface="Symbol" charset="2"/>
                <a:cs typeface="Symbol" charset="2"/>
              </a:rPr>
              <a:t>2</a:t>
            </a:r>
            <a:r>
              <a:rPr lang="en-US" sz="1600" i="1" dirty="0"/>
              <a:t>= </a:t>
            </a:r>
            <a:r>
              <a:rPr lang="en-US" sz="1600" i="1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i="1" baseline="-25000" dirty="0"/>
              <a:t>0</a:t>
            </a:r>
            <a:r>
              <a:rPr lang="en-US" sz="1600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600" i="1" baseline="-25000" dirty="0">
                <a:latin typeface="Symbol" charset="2"/>
                <a:ea typeface="Symbol" charset="2"/>
                <a:cs typeface="Symbol" charset="2"/>
              </a:rPr>
              <a:t>2</a:t>
            </a:r>
            <a:endParaRPr lang="en-US" sz="1600" i="1" dirty="0"/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C95B9-9850-344E-A20C-A43D1D6DDBC1}"/>
              </a:ext>
            </a:extLst>
          </p:cNvPr>
          <p:cNvSpPr txBox="1"/>
          <p:nvPr/>
        </p:nvSpPr>
        <p:spPr>
          <a:xfrm>
            <a:off x="6655847" y="5488605"/>
            <a:ext cx="2110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i="1" baseline="-25000" dirty="0"/>
              <a:t>0</a:t>
            </a:r>
            <a:r>
              <a:rPr lang="en-US" sz="1600" i="1" dirty="0"/>
              <a:t>= </a:t>
            </a:r>
            <a:r>
              <a:rPr lang="en-US" sz="1600" i="1" dirty="0" err="1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1600" i="1" dirty="0" err="1">
                <a:latin typeface="Times" charset="0"/>
                <a:ea typeface="Times" charset="0"/>
                <a:cs typeface="Times" charset="0"/>
              </a:rPr>
              <a:t>a</a:t>
            </a:r>
            <a:endParaRPr lang="en-US" sz="1600" i="1" baseline="-25000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1600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600" i="1" baseline="-25000" dirty="0">
                <a:latin typeface="Symbol" charset="2"/>
                <a:ea typeface="Symbol" charset="2"/>
                <a:cs typeface="Symbol" charset="2"/>
              </a:rPr>
              <a:t>1,2</a:t>
            </a:r>
            <a:r>
              <a:rPr lang="en-US" sz="1600" dirty="0">
                <a:latin typeface="Symbol" charset="2"/>
                <a:ea typeface="Symbol" charset="2"/>
                <a:cs typeface="Symbol" charset="2"/>
              </a:rPr>
              <a:t>-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bending angles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29BF3-6CA1-22FE-AA06-287C4CBEF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676" y="3052334"/>
            <a:ext cx="3508367" cy="1547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CC371-78D6-354B-01C9-001BEFA8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8097-BA97-A49E-8693-73F3B418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 descr="A diagram of a circular object with arrows and symbols&#10;&#10;Description automatically generated with medium confidence">
            <a:extLst>
              <a:ext uri="{FF2B5EF4-FFF2-40B4-BE49-F238E27FC236}">
                <a16:creationId xmlns:a16="http://schemas.microsoft.com/office/drawing/2014/main" id="{8C25BA0C-178C-9510-3E0A-32E79ED95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15" y="3880120"/>
            <a:ext cx="4097914" cy="155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357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Strong Spin Matching Conditions for Spin Rotators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996" y="1325563"/>
            <a:ext cx="8742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order to minimize stochastic depolarization the rotator insertion optics has to satisfy special set of spin matching conditions: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529296" y="2367485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7000" imgH="190500" progId="Equation.3">
                  <p:embed/>
                </p:oleObj>
              </mc:Choice>
              <mc:Fallback>
                <p:oleObj name="Equation" r:id="rId2" imgW="127000" imgH="1905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29296" y="2367485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3570" y="3834630"/>
          <a:ext cx="7868191" cy="795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78500" imgH="584200" progId="Equation.3">
                  <p:embed/>
                </p:oleObj>
              </mc:Choice>
              <mc:Fallback>
                <p:oleObj name="Equation" r:id="rId4" imgW="5778500" imgH="584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570" y="3834630"/>
                        <a:ext cx="7868191" cy="795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4366" y="3588716"/>
            <a:ext cx="84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16109" y="2276998"/>
            <a:ext cx="8199497" cy="1347787"/>
            <a:chOff x="595313" y="2880383"/>
            <a:chExt cx="8199497" cy="1347787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595313" y="2880383"/>
            <a:ext cx="4686300" cy="1347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781300" imgH="800100" progId="Equation.3">
                    <p:embed/>
                  </p:oleObj>
                </mc:Choice>
                <mc:Fallback>
                  <p:oleObj name="Equation" r:id="rId6" imgW="2781300" imgH="800100" progId="Equation.3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95313" y="2880383"/>
                          <a:ext cx="4686300" cy="1347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6039247" y="2976035"/>
              <a:ext cx="2408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Betatron spin matching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39247" y="3562402"/>
              <a:ext cx="2755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Longitudinal spin matching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0247" y="4822872"/>
            <a:ext cx="220861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dirty="0"/>
              <a:t> is either </a:t>
            </a:r>
            <a:r>
              <a:rPr lang="en-US" i="1" dirty="0" err="1"/>
              <a:t>f</a:t>
            </a:r>
            <a:r>
              <a:rPr lang="en-US" i="1" baseline="-25000" dirty="0" err="1"/>
              <a:t>I</a:t>
            </a:r>
            <a:r>
              <a:rPr lang="en-US" dirty="0"/>
              <a:t> or </a:t>
            </a:r>
            <a:r>
              <a:rPr lang="en-US" i="1" dirty="0"/>
              <a:t>D</a:t>
            </a:r>
          </a:p>
          <a:p>
            <a:endParaRPr lang="en-US" i="1" dirty="0"/>
          </a:p>
          <a:p>
            <a:r>
              <a:rPr lang="en-US" i="1" dirty="0" err="1"/>
              <a:t>f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is an eigenvector of </a:t>
            </a:r>
          </a:p>
          <a:p>
            <a:r>
              <a:rPr lang="en-US" dirty="0"/>
              <a:t>horizontal motion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192774" y="3329434"/>
            <a:ext cx="8504728" cy="13836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304F19-A3E7-FD47-8904-23997BF7ADD2}"/>
              </a:ext>
            </a:extLst>
          </p:cNvPr>
          <p:cNvCxnSpPr/>
          <p:nvPr/>
        </p:nvCxnSpPr>
        <p:spPr>
          <a:xfrm flipH="1">
            <a:off x="3812211" y="4630095"/>
            <a:ext cx="446048" cy="209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7C0AFD-5610-6542-BACB-7033471BD951}"/>
              </a:ext>
            </a:extLst>
          </p:cNvPr>
          <p:cNvSpPr txBox="1"/>
          <p:nvPr/>
        </p:nvSpPr>
        <p:spPr>
          <a:xfrm>
            <a:off x="2856647" y="4839940"/>
            <a:ext cx="217501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entrance of first part </a:t>
            </a:r>
          </a:p>
          <a:p>
            <a:r>
              <a:rPr lang="en-US" dirty="0"/>
              <a:t>of solenoid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332BE3-55B7-CC4C-B0BC-886E2CF2EB01}"/>
              </a:ext>
            </a:extLst>
          </p:cNvPr>
          <p:cNvCxnSpPr/>
          <p:nvPr/>
        </p:nvCxnSpPr>
        <p:spPr>
          <a:xfrm flipH="1">
            <a:off x="7240622" y="4630095"/>
            <a:ext cx="446048" cy="209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9BE1B47-5450-0943-A66F-9007496C1561}"/>
              </a:ext>
            </a:extLst>
          </p:cNvPr>
          <p:cNvSpPr txBox="1"/>
          <p:nvPr/>
        </p:nvSpPr>
        <p:spPr>
          <a:xfrm>
            <a:off x="6052864" y="4886106"/>
            <a:ext cx="19522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exit of second half </a:t>
            </a:r>
          </a:p>
          <a:p>
            <a:r>
              <a:rPr lang="en-US" dirty="0"/>
              <a:t>of solenoid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87D2B3-D818-E37F-9D0D-B88ACECF0A98}"/>
              </a:ext>
            </a:extLst>
          </p:cNvPr>
          <p:cNvCxnSpPr/>
          <p:nvPr/>
        </p:nvCxnSpPr>
        <p:spPr>
          <a:xfrm>
            <a:off x="0" y="6023201"/>
            <a:ext cx="8847117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530D4B9-5A7E-F77C-851B-DAB69C398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7FF7545-FAEC-36D7-8072-4B755F8E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622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7897-409A-44ED-FBDE-7539AC7D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68" y="155941"/>
            <a:ext cx="7886700" cy="1325563"/>
          </a:xfrm>
        </p:spPr>
        <p:txBody>
          <a:bodyPr/>
          <a:lstStyle/>
          <a:p>
            <a:r>
              <a:rPr lang="en-US" dirty="0"/>
              <a:t>Spin Rotator Insertion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D94C8-AF92-2377-228B-53E44E04D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57" y="2203666"/>
            <a:ext cx="5467047" cy="1715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CF4BD-E007-0804-66CE-6E587A949EE4}"/>
              </a:ext>
            </a:extLst>
          </p:cNvPr>
          <p:cNvSpPr txBox="1"/>
          <p:nvPr/>
        </p:nvSpPr>
        <p:spPr>
          <a:xfrm>
            <a:off x="174028" y="1519419"/>
            <a:ext cx="8865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Quadrupole are set up for Strong betatron spin matching and betatron coupling compensation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8F0D6-3805-2898-AD69-93DD2DA6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PSTP'24, Vadim Ptitsyn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28D0-2573-D50A-21B6-D7CFF2F28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6995DA-D269-DC98-E7B7-34E3D03E374D}"/>
              </a:ext>
            </a:extLst>
          </p:cNvPr>
          <p:cNvGrpSpPr/>
          <p:nvPr/>
        </p:nvGrpSpPr>
        <p:grpSpPr>
          <a:xfrm>
            <a:off x="24175" y="3890045"/>
            <a:ext cx="9164711" cy="1633606"/>
            <a:chOff x="-20711" y="4757345"/>
            <a:chExt cx="9164711" cy="163360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B75F46-40D2-0AE9-1838-A3B31FE3E78A}"/>
                </a:ext>
              </a:extLst>
            </p:cNvPr>
            <p:cNvSpPr txBox="1"/>
            <p:nvPr/>
          </p:nvSpPr>
          <p:spPr>
            <a:xfrm>
              <a:off x="20711" y="4757345"/>
              <a:ext cx="389987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 Strong betatron spin-matching and fully decoupled solenoidal insertion the horizontal and vertical transport matrices must have following forms:</a:t>
              </a:r>
            </a:p>
            <a:p>
              <a:endParaRPr lang="en-US" dirty="0"/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FE7CE8DA-9723-F0F3-3483-C71B13AE4F5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20583" y="4787599"/>
            <a:ext cx="5172119" cy="15906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660900" imgH="1435100" progId="Equation.3">
                    <p:embed/>
                  </p:oleObj>
                </mc:Choice>
                <mc:Fallback>
                  <p:oleObj name="Equation" r:id="rId3" imgW="4660900" imgH="1435100" progId="Equation.3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920583" y="4787599"/>
                          <a:ext cx="5172119" cy="15906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33546D-09C3-D313-4E89-8547E22E2FE1}"/>
                </a:ext>
              </a:extLst>
            </p:cNvPr>
            <p:cNvSpPr/>
            <p:nvPr/>
          </p:nvSpPr>
          <p:spPr>
            <a:xfrm>
              <a:off x="-20711" y="4762073"/>
              <a:ext cx="9164711" cy="16288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3FDD5B-3255-BD47-9527-2489785A6491}"/>
              </a:ext>
            </a:extLst>
          </p:cNvPr>
          <p:cNvSpPr txBox="1"/>
          <p:nvPr/>
        </p:nvSpPr>
        <p:spPr>
          <a:xfrm>
            <a:off x="139498" y="5697321"/>
            <a:ext cx="6604000" cy="646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 addition, another solution for the case of vertical spin at the solenoid entrance was found by V. Morozov.</a:t>
            </a:r>
          </a:p>
        </p:txBody>
      </p:sp>
    </p:spTree>
    <p:extLst>
      <p:ext uri="{BB962C8B-B14F-4D97-AF65-F5344CB8AC3E}">
        <p14:creationId xmlns:p14="http://schemas.microsoft.com/office/powerpoint/2010/main" val="188145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76BEFC8DC7C4B9A2303C8CB47BABC" ma:contentTypeVersion="5" ma:contentTypeDescription="Create a new document." ma:contentTypeScope="" ma:versionID="745a2f968e27bf1df8db9981ada07181">
  <xsd:schema xmlns:xsd="http://www.w3.org/2001/XMLSchema" xmlns:xs="http://www.w3.org/2001/XMLSchema" xmlns:p="http://schemas.microsoft.com/office/2006/metadata/properties" xmlns:ns3="044ae1f2-ed8d-456f-9aad-c49fc5d202f7" xmlns:ns4="db13f367-cce8-4835-ba09-df0cdb443da0" targetNamespace="http://schemas.microsoft.com/office/2006/metadata/properties" ma:root="true" ma:fieldsID="d81d6d521822c63da89db7c964cc40d6" ns3:_="" ns4:_="">
    <xsd:import namespace="044ae1f2-ed8d-456f-9aad-c49fc5d202f7"/>
    <xsd:import namespace="db13f367-cce8-4835-ba09-df0cdb443d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ae1f2-ed8d-456f-9aad-c49fc5d202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13f367-cce8-4835-ba09-df0cdb443d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F5CC8D-D5D4-46AE-BC87-A9F5EE92E8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E98C05-5760-4FD2-B85E-2A9CB1A90B2B}">
  <ds:schemaRefs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db13f367-cce8-4835-ba09-df0cdb443da0"/>
    <ds:schemaRef ds:uri="http://schemas.openxmlformats.org/package/2006/metadata/core-properties"/>
    <ds:schemaRef ds:uri="044ae1f2-ed8d-456f-9aad-c49fc5d202f7"/>
  </ds:schemaRefs>
</ds:datastoreItem>
</file>

<file path=customXml/itemProps3.xml><?xml version="1.0" encoding="utf-8"?>
<ds:datastoreItem xmlns:ds="http://schemas.openxmlformats.org/officeDocument/2006/customXml" ds:itemID="{F313530D-2EFE-43C2-A69D-8EC1F4F364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4ae1f2-ed8d-456f-9aad-c49fc5d202f7"/>
    <ds:schemaRef ds:uri="db13f367-cce8-4835-ba09-df0cdb443d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NP-BNL-TJNAF March 11 Meeting Templatev2</Template>
  <TotalTime>5676</TotalTime>
  <Words>1520</Words>
  <Application>Microsoft Macintosh PowerPoint</Application>
  <PresentationFormat>On-screen Show (4:3)</PresentationFormat>
  <Paragraphs>209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Algerian</vt:lpstr>
      <vt:lpstr>Arial</vt:lpstr>
      <vt:lpstr>Calibri</vt:lpstr>
      <vt:lpstr>Cambria Math</vt:lpstr>
      <vt:lpstr>Comic Sans MS</vt:lpstr>
      <vt:lpstr>Symbol</vt:lpstr>
      <vt:lpstr>Tahoma</vt:lpstr>
      <vt:lpstr>Times</vt:lpstr>
      <vt:lpstr>Wingdings</vt:lpstr>
      <vt:lpstr>Office Theme</vt:lpstr>
      <vt:lpstr>Equation</vt:lpstr>
      <vt:lpstr>EIC Electron Storage Ring Polarization</vt:lpstr>
      <vt:lpstr>EIC Polarized Beam Requirements</vt:lpstr>
      <vt:lpstr>Self-Polarization and Depolarization Processes</vt:lpstr>
      <vt:lpstr>Maintaining High Average Electron Polarization</vt:lpstr>
      <vt:lpstr>ESR Polarization Design </vt:lpstr>
      <vt:lpstr>Spin Matching and Vector d</vt:lpstr>
      <vt:lpstr>Electron Storage Ring Spin Rotators</vt:lpstr>
      <vt:lpstr>Strong Spin Matching Conditions for Spin Rotators</vt:lpstr>
      <vt:lpstr>Spin Rotator Insertion</vt:lpstr>
      <vt:lpstr>Spin Rotator Insertion in the Tunnel</vt:lpstr>
      <vt:lpstr>Longitudinal Spin Matching Issue</vt:lpstr>
      <vt:lpstr>Polarization Simulation Studies</vt:lpstr>
      <vt:lpstr>Challenges</vt:lpstr>
      <vt:lpstr>The BAGELS Method (M.Signorelli and G. Hoffstaetter)</vt:lpstr>
      <vt:lpstr>Orbit Bumps in the BAGELS Method</vt:lpstr>
      <vt:lpstr>High Polarization at 18 GeV with BAGELS</vt:lpstr>
      <vt:lpstr>18 GeV Polarization Tuning with Random Errors</vt:lpstr>
      <vt:lpstr>Summary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Ion Collider Planning Update NP-BNL-TJNAF</dc:title>
  <dc:creator>Hatton, Diane</dc:creator>
  <cp:lastModifiedBy>Ptitsyn, Vadim</cp:lastModifiedBy>
  <cp:revision>250</cp:revision>
  <cp:lastPrinted>2020-03-09T20:35:13Z</cp:lastPrinted>
  <dcterms:created xsi:type="dcterms:W3CDTF">2020-03-08T15:15:52Z</dcterms:created>
  <dcterms:modified xsi:type="dcterms:W3CDTF">2024-09-24T10:53:31Z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0x01010084176BEFC8DC7C4B9A2303C8CB47BABC</vt:lpwstr>
  </property>
</Properties>
</file>