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</p:sldMasterIdLst>
  <p:notesMasterIdLst>
    <p:notesMasterId r:id="rId34"/>
  </p:notesMasterIdLst>
  <p:handoutMasterIdLst>
    <p:handoutMasterId r:id="rId35"/>
  </p:handoutMasterIdLst>
  <p:sldIdLst>
    <p:sldId id="420" r:id="rId2"/>
    <p:sldId id="822" r:id="rId3"/>
    <p:sldId id="823" r:id="rId4"/>
    <p:sldId id="799" r:id="rId5"/>
    <p:sldId id="808" r:id="rId6"/>
    <p:sldId id="810" r:id="rId7"/>
    <p:sldId id="809" r:id="rId8"/>
    <p:sldId id="811" r:id="rId9"/>
    <p:sldId id="813" r:id="rId10"/>
    <p:sldId id="814" r:id="rId11"/>
    <p:sldId id="807" r:id="rId12"/>
    <p:sldId id="800" r:id="rId13"/>
    <p:sldId id="798" r:id="rId14"/>
    <p:sldId id="803" r:id="rId15"/>
    <p:sldId id="802" r:id="rId16"/>
    <p:sldId id="804" r:id="rId17"/>
    <p:sldId id="815" r:id="rId18"/>
    <p:sldId id="261" r:id="rId19"/>
    <p:sldId id="262" r:id="rId20"/>
    <p:sldId id="258" r:id="rId21"/>
    <p:sldId id="274" r:id="rId22"/>
    <p:sldId id="272" r:id="rId23"/>
    <p:sldId id="271" r:id="rId24"/>
    <p:sldId id="276" r:id="rId25"/>
    <p:sldId id="277" r:id="rId26"/>
    <p:sldId id="278" r:id="rId27"/>
    <p:sldId id="818" r:id="rId28"/>
    <p:sldId id="816" r:id="rId29"/>
    <p:sldId id="817" r:id="rId30"/>
    <p:sldId id="824" r:id="rId31"/>
    <p:sldId id="820" r:id="rId32"/>
    <p:sldId id="82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A872AA-E242-423B-9207-273F6B7245C8}">
          <p14:sldIdLst>
            <p14:sldId id="420"/>
            <p14:sldId id="822"/>
            <p14:sldId id="823"/>
            <p14:sldId id="799"/>
            <p14:sldId id="808"/>
            <p14:sldId id="810"/>
            <p14:sldId id="809"/>
            <p14:sldId id="811"/>
            <p14:sldId id="813"/>
            <p14:sldId id="814"/>
            <p14:sldId id="807"/>
            <p14:sldId id="800"/>
            <p14:sldId id="798"/>
            <p14:sldId id="803"/>
            <p14:sldId id="802"/>
            <p14:sldId id="804"/>
            <p14:sldId id="815"/>
            <p14:sldId id="261"/>
            <p14:sldId id="262"/>
            <p14:sldId id="258"/>
            <p14:sldId id="274"/>
            <p14:sldId id="272"/>
            <p14:sldId id="271"/>
            <p14:sldId id="276"/>
            <p14:sldId id="277"/>
            <p14:sldId id="278"/>
            <p14:sldId id="818"/>
            <p14:sldId id="816"/>
            <p14:sldId id="817"/>
            <p14:sldId id="824"/>
            <p14:sldId id="820"/>
            <p14:sldId id="8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C73"/>
    <a:srgbClr val="29798E"/>
    <a:srgbClr val="453781"/>
    <a:srgbClr val="009900"/>
    <a:srgbClr val="00CC00"/>
    <a:srgbClr val="BE4B48"/>
    <a:srgbClr val="0000FF"/>
    <a:srgbClr val="AA2021"/>
    <a:srgbClr val="FF0F0F"/>
    <a:srgbClr val="3C3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30773-95C8-4F46-ABAF-64FAF59FF895}" v="3653" dt="2024-09-24T02:12:06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003" autoAdjust="0"/>
  </p:normalViewPr>
  <p:slideViewPr>
    <p:cSldViewPr snapToGrid="0">
      <p:cViewPr varScale="1">
        <p:scale>
          <a:sx n="93" d="100"/>
          <a:sy n="93" d="100"/>
        </p:scale>
        <p:origin x="303" y="33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1E3F-FE1F-44CD-AF94-4FA043263F8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7A78-FC30-4172-911C-A5CE7F4F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7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0T17:24:49.70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1,'8941'0,"-8932"0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0T17:24:56.16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1,'9002'0,"-8992"0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0T17:22:46.13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16,'17'1,"30"5,4 1,215-4,-146-5,308 2,-416 1,0 0,16 4,20 2,325-5,-189-4,253 2,-418-1,29-5,-29 3,28-1,-28 3,0 0,26-6,-11 3,0 1,0 1,36 4,-7-1,116-9,-86 1,95 7,-81 1,349-1,-443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0T17:22:54.54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45,'1543'0,"-1529"0,0-2,17-3,-16 2,24-1,22 5,-40 0,0-1,0 0,41-8,-28 3,0 1,0 1,65 5,-32-1,370-1,-417-1,29-5,11-1,271 6,-169 2,166-1,-321 1,0 0,-1 0,1 0,0 1,-1 0,0 0,1 1,10 6,-10-5,0-1,0 0,1 0,-1-1,16 4,-12-5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20FE-B59E-47E2-885F-02B0D86896F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7196A-07DB-43F8-8513-BC10083BA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0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5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7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68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h652@cornell.edu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6"/>
          <p:cNvSpPr/>
          <p:nvPr/>
        </p:nvSpPr>
        <p:spPr>
          <a:xfrm>
            <a:off x="0" y="615305"/>
            <a:ext cx="12191520" cy="18000"/>
          </a:xfrm>
          <a:prstGeom prst="rect">
            <a:avLst/>
          </a:prstGeom>
          <a:solidFill>
            <a:srgbClr val="B21F22"/>
          </a:solidFill>
          <a:ln w="9360">
            <a:noFill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CF6C43-57C2-42BE-A317-106D00824F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54" y="14569"/>
            <a:ext cx="2178205" cy="590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B50505-F19E-994C-BF42-79CEE8AD1B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3951" y="14569"/>
            <a:ext cx="2285395" cy="572790"/>
          </a:xfrm>
          <a:prstGeom prst="rect">
            <a:avLst/>
          </a:prstGeom>
        </p:spPr>
      </p:pic>
      <p:sp>
        <p:nvSpPr>
          <p:cNvPr id="3" name="CustomShape 3">
            <a:extLst>
              <a:ext uri="{FF2B5EF4-FFF2-40B4-BE49-F238E27FC236}">
                <a16:creationId xmlns:a16="http://schemas.microsoft.com/office/drawing/2014/main" id="{EF7789BA-3527-6212-A4B6-DE278311D31D}"/>
              </a:ext>
            </a:extLst>
          </p:cNvPr>
          <p:cNvSpPr/>
          <p:nvPr userDrawn="1"/>
        </p:nvSpPr>
        <p:spPr>
          <a:xfrm>
            <a:off x="11835188" y="6592322"/>
            <a:ext cx="356812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fld id="{8B6CE713-D777-4EC2-A412-BBD244B64F30}" type="slidenum">
              <a:rPr lang="en-US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‹#›</a:t>
            </a:fld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34B1E-FF4E-4C6A-87BD-F9C2E9B34615}"/>
              </a:ext>
            </a:extLst>
          </p:cNvPr>
          <p:cNvSpPr txBox="1"/>
          <p:nvPr userDrawn="1"/>
        </p:nvSpPr>
        <p:spPr>
          <a:xfrm>
            <a:off x="0" y="6355232"/>
            <a:ext cx="11374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Eiad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Hamwi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eh652@cornell.edu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)				 	    Cornell ERL/EIC Group, PI: Georg Hoffstaetter de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Torquat</a:t>
            </a:r>
            <a:endParaRPr lang="en-US" sz="1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8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>
        <a:defRPr i="0">
          <a:latin typeface="Optima"/>
          <a:cs typeface="Optima"/>
        </a:defRPr>
      </a:lvl1pPr>
    </p:titleStyle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2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Relationship Id="rId9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40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71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2.png"/><Relationship Id="rId9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5" Type="http://schemas.openxmlformats.org/officeDocument/2006/relationships/image" Target="../media/image131.png"/><Relationship Id="rId4" Type="http://schemas.openxmlformats.org/officeDocument/2006/relationships/image" Target="../media/image1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3D5BE3-CD1E-17BE-5DC1-0059ADF62F58}"/>
              </a:ext>
            </a:extLst>
          </p:cNvPr>
          <p:cNvSpPr/>
          <p:nvPr/>
        </p:nvSpPr>
        <p:spPr>
          <a:xfrm>
            <a:off x="-1" y="-72961"/>
            <a:ext cx="12198881" cy="6930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92998" y="6752159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8B106A-FF09-4A8B-A935-95FA815F41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96" t="20795" r="46964" b="71840"/>
          <a:stretch/>
        </p:blipFill>
        <p:spPr>
          <a:xfrm>
            <a:off x="741" y="6080459"/>
            <a:ext cx="3855405" cy="7775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9725E6-A146-4E2C-A5A7-9B71B7A85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46" t="20795" r="17656" b="71840"/>
          <a:stretch/>
        </p:blipFill>
        <p:spPr>
          <a:xfrm>
            <a:off x="3734675" y="6080459"/>
            <a:ext cx="2233215" cy="777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D6833-54C3-45AE-9E26-BDDDF58C76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79" t="20795" r="29866" b="71840"/>
          <a:stretch/>
        </p:blipFill>
        <p:spPr>
          <a:xfrm>
            <a:off x="5789774" y="6080459"/>
            <a:ext cx="3839199" cy="777541"/>
          </a:xfrm>
          <a:prstGeom prst="rect">
            <a:avLst/>
          </a:prstGeom>
        </p:spPr>
      </p:pic>
      <p:sp>
        <p:nvSpPr>
          <p:cNvPr id="23" name="Title 3">
            <a:extLst>
              <a:ext uri="{FF2B5EF4-FFF2-40B4-BE49-F238E27FC236}">
                <a16:creationId xmlns:a16="http://schemas.microsoft.com/office/drawing/2014/main" id="{622FE2FF-5DB9-4830-94AE-4D0BFBC91265}"/>
              </a:ext>
            </a:extLst>
          </p:cNvPr>
          <p:cNvSpPr txBox="1">
            <a:spLocks/>
          </p:cNvSpPr>
          <p:nvPr/>
        </p:nvSpPr>
        <p:spPr>
          <a:xfrm>
            <a:off x="2062977" y="2036739"/>
            <a:ext cx="7995425" cy="2142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solidFill>
                <a:srgbClr val="AA2021"/>
              </a:solidFill>
              <a:effectLst>
                <a:glow rad="127000">
                  <a:prstClr val="white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BAB3501-0F54-1129-CA9F-DC556B9368B8}"/>
              </a:ext>
            </a:extLst>
          </p:cNvPr>
          <p:cNvSpPr txBox="1">
            <a:spLocks/>
          </p:cNvSpPr>
          <p:nvPr/>
        </p:nvSpPr>
        <p:spPr>
          <a:xfrm>
            <a:off x="1638847" y="1874822"/>
            <a:ext cx="8914306" cy="1828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Polarization transmission to high energy at the EIC’s HSR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A773914-3FF8-EE5F-E06C-BC74A9E91D4D}"/>
              </a:ext>
            </a:extLst>
          </p:cNvPr>
          <p:cNvSpPr txBox="1">
            <a:spLocks noChangeArrowheads="1"/>
          </p:cNvSpPr>
          <p:nvPr/>
        </p:nvSpPr>
        <p:spPr>
          <a:xfrm>
            <a:off x="3046081" y="4787486"/>
            <a:ext cx="6082168" cy="15339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cs typeface="Arial"/>
              </a:rPr>
              <a:t>Eiad Hamwi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i="1" dirty="0">
                <a:cs typeface="Arial"/>
              </a:rPr>
              <a:t>PhD Candidate, Cornell ERL/EIC Group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i="1" dirty="0">
                <a:cs typeface="Arial"/>
              </a:rPr>
              <a:t>PI: Georg Hoffstaetter de </a:t>
            </a:r>
            <a:r>
              <a:rPr lang="en-US" sz="2400" i="1" dirty="0" err="1">
                <a:cs typeface="Arial"/>
              </a:rPr>
              <a:t>Torquat</a:t>
            </a:r>
            <a:endParaRPr lang="en-US" sz="2400" i="1" dirty="0"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083962-4575-BD7A-8CCD-8D68474D747D}"/>
              </a:ext>
            </a:extLst>
          </p:cNvPr>
          <p:cNvSpPr/>
          <p:nvPr/>
        </p:nvSpPr>
        <p:spPr>
          <a:xfrm>
            <a:off x="9664565" y="4782457"/>
            <a:ext cx="2522465" cy="2066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23FCF6-FB92-45A6-BD20-157D62E1D1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46" t="22739" r="17656" b="71840"/>
          <a:stretch/>
        </p:blipFill>
        <p:spPr>
          <a:xfrm>
            <a:off x="9628973" y="6611259"/>
            <a:ext cx="2569908" cy="2467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9640824" y="4782458"/>
            <a:ext cx="2551176" cy="1828800"/>
          </a:xfrm>
          <a:prstGeom prst="rect">
            <a:avLst/>
          </a:prstGeom>
          <a:noFill/>
          <a:ln w="28575" cap="flat" cmpd="sng" algn="ctr">
            <a:solidFill>
              <a:srgbClr val="B220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Book Antiqua" pitchFamily="18" charset="0"/>
              <a:ea typeface="ＭＳ Ｐゴシック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5ADDA-133C-AAFE-C598-3A9404A640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279" y="5056778"/>
            <a:ext cx="1957036" cy="13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8"/>
    </mc:Choice>
    <mc:Fallback xmlns="">
      <p:transition spd="slow" advTm="101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9EEB80-FE57-E2D6-72D0-F22AA8099C25}"/>
                  </a:ext>
                </a:extLst>
              </p:cNvPr>
              <p:cNvSpPr txBox="1"/>
              <p:nvPr/>
            </p:nvSpPr>
            <p:spPr>
              <a:xfrm>
                <a:off x="675861" y="763860"/>
                <a:ext cx="11077161" cy="565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Higher-Order Spin Resonances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algn="ctr"/>
                <a:endParaRPr lang="en-US" dirty="0"/>
              </a:p>
              <a:p>
                <a:r>
                  <a:rPr lang="en-US" dirty="0"/>
                  <a:t>By choosing appropriately irrational tunes, </a:t>
                </a:r>
              </a:p>
              <a:p>
                <a:r>
                  <a:rPr lang="en-US" dirty="0"/>
                  <a:t>higher-order resonances can be avoided for </a:t>
                </a:r>
              </a:p>
              <a:p>
                <a:r>
                  <a:rPr lang="en-US" dirty="0"/>
                  <a:t>small amplitude particles. </a:t>
                </a:r>
              </a:p>
              <a:p>
                <a:endParaRPr lang="en-US" dirty="0"/>
              </a:p>
              <a:p>
                <a:r>
                  <a:rPr lang="en-US" dirty="0"/>
                  <a:t>Higher-order spin resonances are found in </a:t>
                </a:r>
              </a:p>
              <a:p>
                <a:r>
                  <a:rPr lang="en-US" dirty="0"/>
                  <a:t>the energy vicinity of major first-order spin </a:t>
                </a:r>
              </a:p>
              <a:p>
                <a:r>
                  <a:rPr lang="en-US" dirty="0"/>
                  <a:t>resonances due to their strong spin-orbital </a:t>
                </a:r>
              </a:p>
              <a:p>
                <a:r>
                  <a:rPr lang="en-US" dirty="0"/>
                  <a:t>perturbations.</a:t>
                </a:r>
              </a:p>
              <a:p>
                <a:endParaRPr lang="en-US" dirty="0"/>
              </a:p>
              <a:p>
                <a:r>
                  <a:rPr lang="en-US" dirty="0"/>
                  <a:t>The only way to confirm the presence of </a:t>
                </a:r>
              </a:p>
              <a:p>
                <a:r>
                  <a:rPr lang="en-US" dirty="0"/>
                  <a:t>higher-order resonances is via computationally </a:t>
                </a:r>
              </a:p>
              <a:p>
                <a:r>
                  <a:rPr lang="en-US" dirty="0"/>
                  <a:t>expensive, non-perturbative methods.</a:t>
                </a:r>
              </a:p>
              <a:p>
                <a:endParaRPr lang="en-US" dirty="0"/>
              </a:p>
              <a:p>
                <a:r>
                  <a:rPr lang="en-US" dirty="0"/>
                  <a:t>(Stroboscopic averaging, SODOM-2, etc.)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9EEB80-FE57-E2D6-72D0-F22AA8099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1" y="763860"/>
                <a:ext cx="11077161" cy="5654240"/>
              </a:xfrm>
              <a:prstGeom prst="rect">
                <a:avLst/>
              </a:prstGeom>
              <a:blipFill>
                <a:blip r:embed="rId2"/>
                <a:stretch>
                  <a:fillRect l="-1761" t="-1724" b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6E2D2D0-99CA-A776-3484-ACB65C2C14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78" y="2655891"/>
            <a:ext cx="6509645" cy="35711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0E2A8B-8909-7BB9-B2B9-FF2F40A370EB}"/>
              </a:ext>
            </a:extLst>
          </p:cNvPr>
          <p:cNvSpPr txBox="1"/>
          <p:nvPr/>
        </p:nvSpPr>
        <p:spPr>
          <a:xfrm>
            <a:off x="7854593" y="2964094"/>
            <a:ext cx="93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1BE2D-6812-A779-6F36-1132A9C77D55}"/>
              </a:ext>
            </a:extLst>
          </p:cNvPr>
          <p:cNvSpPr txBox="1"/>
          <p:nvPr/>
        </p:nvSpPr>
        <p:spPr>
          <a:xfrm>
            <a:off x="7582737" y="3950414"/>
            <a:ext cx="2105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  <a:r>
              <a:rPr lang="en-US" sz="1400" baseline="30000" dirty="0"/>
              <a:t>rd</a:t>
            </a:r>
            <a:r>
              <a:rPr lang="en-US" sz="1400" dirty="0"/>
              <a:t> order spin resonance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DFA42-06A1-1462-2B47-5079D6EBE492}"/>
              </a:ext>
            </a:extLst>
          </p:cNvPr>
          <p:cNvSpPr txBox="1"/>
          <p:nvPr/>
        </p:nvSpPr>
        <p:spPr>
          <a:xfrm rot="19101409">
            <a:off x="7746550" y="4918942"/>
            <a:ext cx="2105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Equilibrium polarization</a:t>
            </a:r>
          </a:p>
        </p:txBody>
      </p:sp>
    </p:spTree>
    <p:extLst>
      <p:ext uri="{BB962C8B-B14F-4D97-AF65-F5344CB8AC3E}">
        <p14:creationId xmlns:p14="http://schemas.microsoft.com/office/powerpoint/2010/main" val="292384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63"/>
    </mc:Choice>
    <mc:Fallback xmlns="">
      <p:transition spd="slow" advTm="5326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51445-35D3-C35B-BC69-0407D963313C}"/>
                  </a:ext>
                </a:extLst>
              </p:cNvPr>
              <p:cNvSpPr txBox="1"/>
              <p:nvPr/>
            </p:nvSpPr>
            <p:spPr>
              <a:xfrm>
                <a:off x="670724" y="744835"/>
                <a:ext cx="11077161" cy="5792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Spin-Orbit Coupling</a:t>
                </a:r>
              </a:p>
              <a:p>
                <a:r>
                  <a:rPr lang="en-US" dirty="0"/>
                  <a:t>a.k.a. first-order spin resonance strengths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a linearized approximation of spin-orbit motion, the cumulative effect of non-vertical spin precession is referred to as </a:t>
                </a:r>
                <a:r>
                  <a:rPr lang="en-US" b="1" dirty="0"/>
                  <a:t>spin-orbit coupling. </a:t>
                </a:r>
              </a:p>
              <a:p>
                <a:endParaRPr lang="en-US" dirty="0"/>
              </a:p>
              <a:p>
                <a:r>
                  <a:rPr lang="en-US" dirty="0"/>
                  <a:t>Frequently only includes the effect of quadrupoles but can include coupled motion and higher-order magnets.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∮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∮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∮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51445-35D3-C35B-BC69-0407D9633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24" y="744835"/>
                <a:ext cx="11077161" cy="5792098"/>
              </a:xfrm>
              <a:prstGeom prst="rect">
                <a:avLst/>
              </a:prstGeom>
              <a:blipFill>
                <a:blip r:embed="rId2"/>
                <a:stretch>
                  <a:fillRect l="-1761" t="-1684" r="-881" b="-12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5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81"/>
    </mc:Choice>
    <mc:Fallback xmlns="">
      <p:transition spd="slow" advTm="6048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51445-35D3-C35B-BC69-0407D963313C}"/>
                  </a:ext>
                </a:extLst>
              </p:cNvPr>
              <p:cNvSpPr txBox="1"/>
              <p:nvPr/>
            </p:nvSpPr>
            <p:spPr>
              <a:xfrm>
                <a:off x="675861" y="919370"/>
                <a:ext cx="10209609" cy="564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Snake Matching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Best way to mitigate higher-order resonances is by minimizing </a:t>
                </a:r>
                <a:r>
                  <a:rPr lang="en-US" i="1" dirty="0"/>
                  <a:t>first-order</a:t>
                </a:r>
                <a:r>
                  <a:rPr lang="en-US" dirty="0"/>
                  <a:t> spin resonance strengths (even though snakes kill them). </a:t>
                </a:r>
              </a:p>
              <a:p>
                <a:endParaRPr lang="en-US" dirty="0"/>
              </a:p>
              <a:p>
                <a:r>
                  <a:rPr lang="en-US" dirty="0"/>
                  <a:t>In other words, to minimize the spin-orbit coupling integrals at relevant </a:t>
                </a:r>
                <a:br>
                  <a:rPr lang="en-US" dirty="0"/>
                </a:br>
                <a:r>
                  <a:rPr lang="en-US" dirty="0"/>
                  <a:t>depolarizing energies: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∮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±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can be done by any or both of: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Exploring the 5D space of allowed snake rotation axes </a:t>
                </a:r>
                <a14:m>
                  <m:oMath xmlns:m="http://schemas.openxmlformats.org/officeDocument/2006/math">
                    <m:r>
                      <a:rPr lang="en-US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Exploring the space of phase advances between snakes with fixed lattice tune </a:t>
                </a:r>
                <a14:m>
                  <m:oMath xmlns:m="http://schemas.openxmlformats.org/officeDocument/2006/math"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51445-35D3-C35B-BC69-0407D9633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1" y="919370"/>
                <a:ext cx="10209609" cy="5645328"/>
              </a:xfrm>
              <a:prstGeom prst="rect">
                <a:avLst/>
              </a:prstGeom>
              <a:blipFill>
                <a:blip r:embed="rId3"/>
                <a:stretch>
                  <a:fillRect l="-1910" t="-1836" r="-657" b="-13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86966E42-DB83-F840-BD51-D9D3D69FAEFD}"/>
              </a:ext>
            </a:extLst>
          </p:cNvPr>
          <p:cNvSpPr/>
          <p:nvPr/>
        </p:nvSpPr>
        <p:spPr>
          <a:xfrm rot="2173042">
            <a:off x="8839200" y="2730609"/>
            <a:ext cx="2892611" cy="289261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0188CF-CE70-880B-6D3A-AA1088BB5E2E}"/>
              </a:ext>
            </a:extLst>
          </p:cNvPr>
          <p:cNvSpPr/>
          <p:nvPr/>
        </p:nvSpPr>
        <p:spPr>
          <a:xfrm rot="2173042">
            <a:off x="8839200" y="2730608"/>
            <a:ext cx="2892611" cy="2892611"/>
          </a:xfrm>
          <a:prstGeom prst="ellipse">
            <a:avLst/>
          </a:prstGeom>
          <a:noFill/>
          <a:ln w="381000">
            <a:solidFill>
              <a:schemeClr val="bg1">
                <a:lumMod val="75000"/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E0531E01-0AED-A062-4B07-CC2E2610564F}"/>
              </a:ext>
            </a:extLst>
          </p:cNvPr>
          <p:cNvSpPr/>
          <p:nvPr/>
        </p:nvSpPr>
        <p:spPr>
          <a:xfrm>
            <a:off x="10205190" y="2460986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2188FFCD-0B3F-3077-3E51-8EB65227357F}"/>
              </a:ext>
            </a:extLst>
          </p:cNvPr>
          <p:cNvSpPr/>
          <p:nvPr/>
        </p:nvSpPr>
        <p:spPr>
          <a:xfrm rot="7483343">
            <a:off x="8955167" y="3174694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7BC69566-52D7-7EF7-26FA-9CD090FD3450}"/>
              </a:ext>
            </a:extLst>
          </p:cNvPr>
          <p:cNvSpPr/>
          <p:nvPr/>
        </p:nvSpPr>
        <p:spPr>
          <a:xfrm rot="14183127">
            <a:off x="11435824" y="3147898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C75CF24C-4024-FF48-59CA-C9C4865AA35C}"/>
              </a:ext>
            </a:extLst>
          </p:cNvPr>
          <p:cNvSpPr/>
          <p:nvPr/>
        </p:nvSpPr>
        <p:spPr>
          <a:xfrm rot="3483881">
            <a:off x="8941256" y="4591163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1783A20A-06DF-8F3E-6233-A469F378C7DA}"/>
              </a:ext>
            </a:extLst>
          </p:cNvPr>
          <p:cNvSpPr/>
          <p:nvPr/>
        </p:nvSpPr>
        <p:spPr>
          <a:xfrm rot="18051647">
            <a:off x="11452339" y="4620125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5CAFBC3D-E186-B07E-E799-3A4CA04925A3}"/>
              </a:ext>
            </a:extLst>
          </p:cNvPr>
          <p:cNvSpPr/>
          <p:nvPr/>
        </p:nvSpPr>
        <p:spPr>
          <a:xfrm>
            <a:off x="10205995" y="5334326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5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74"/>
    </mc:Choice>
    <mc:Fallback xmlns="">
      <p:transition spd="slow" advTm="55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20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0" dur="20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A8AF83-36C8-9BF7-8037-E31B09BF1620}"/>
                  </a:ext>
                </a:extLst>
              </p:cNvPr>
              <p:cNvSpPr txBox="1"/>
              <p:nvPr/>
            </p:nvSpPr>
            <p:spPr>
              <a:xfrm>
                <a:off x="841926" y="902869"/>
                <a:ext cx="10508147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First Scenario</a:t>
                </a:r>
                <a:r>
                  <a: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/>
                  <a:t>In this report I attempt to vary the phase advances between 3 snakes by adding power supply shunts to quadrupoles in the arcs adjacent to each IR in the </a:t>
                </a:r>
                <a:r>
                  <a:rPr lang="en-US" b="1" dirty="0"/>
                  <a:t>2-IR store lattice</a:t>
                </a:r>
                <a:r>
                  <a:rPr lang="en-US" dirty="0"/>
                  <a:t>. 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Power supply 1 is attached in series to all the quadrupoles between</a:t>
                </a:r>
              </a:p>
              <a:p>
                <a:r>
                  <a:rPr lang="en-US" dirty="0"/>
                  <a:t>YI6_QD10 ↔ YI7_QD10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Power supply 2 is attached in series to all the quadrupoles between</a:t>
                </a:r>
              </a:p>
              <a:p>
                <a:r>
                  <a:rPr lang="en-US" dirty="0"/>
                  <a:t>YO8_QF10 ↔ YI9_QF10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each choice of phase advance, I ramp a single Helion particle polarized parallel to the invariant spin field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=700</m:t>
                    </m:r>
                  </m:oMath>
                </a14:m>
                <a:r>
                  <a:rPr lang="en-US" dirty="0"/>
                  <a:t> rev/turn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=800</m:t>
                    </m:r>
                  </m:oMath>
                </a14:m>
                <a:r>
                  <a:rPr lang="en-US" dirty="0"/>
                  <a:t> rev/turn to measure polarization transmission in the most depolarizing energy range.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A8AF83-36C8-9BF7-8037-E31B09BF1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26" y="902869"/>
                <a:ext cx="10508147" cy="4801314"/>
              </a:xfrm>
              <a:prstGeom prst="rect">
                <a:avLst/>
              </a:prstGeom>
              <a:blipFill>
                <a:blip r:embed="rId2"/>
                <a:stretch>
                  <a:fillRect l="-1856" t="-2157" b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6F00D2D-DE5D-A3F4-32A6-93603D080342}"/>
              </a:ext>
            </a:extLst>
          </p:cNvPr>
          <p:cNvSpPr/>
          <p:nvPr/>
        </p:nvSpPr>
        <p:spPr>
          <a:xfrm>
            <a:off x="8667548" y="2314875"/>
            <a:ext cx="2598822" cy="222824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A1434-E781-EFC5-C0A8-2F47DE288D80}"/>
              </a:ext>
            </a:extLst>
          </p:cNvPr>
          <p:cNvSpPr txBox="1"/>
          <p:nvPr/>
        </p:nvSpPr>
        <p:spPr>
          <a:xfrm>
            <a:off x="9365179" y="390909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A7B5E-6BB1-A05C-AC87-0234D252CECD}"/>
              </a:ext>
            </a:extLst>
          </p:cNvPr>
          <p:cNvSpPr txBox="1"/>
          <p:nvPr/>
        </p:nvSpPr>
        <p:spPr>
          <a:xfrm>
            <a:off x="8857071" y="318485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PS-2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35C6CA50-8529-8D43-A064-62FB952A6812}"/>
              </a:ext>
            </a:extLst>
          </p:cNvPr>
          <p:cNvSpPr/>
          <p:nvPr/>
        </p:nvSpPr>
        <p:spPr>
          <a:xfrm rot="3483881">
            <a:off x="8776757" y="3705993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BD7E293A-15B0-B77E-A4A9-80FDFDF35367}"/>
              </a:ext>
            </a:extLst>
          </p:cNvPr>
          <p:cNvSpPr/>
          <p:nvPr/>
        </p:nvSpPr>
        <p:spPr>
          <a:xfrm>
            <a:off x="9886643" y="4262022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D8490CD-25C6-365D-321A-A1521E1B089D}"/>
              </a:ext>
            </a:extLst>
          </p:cNvPr>
          <p:cNvSpPr/>
          <p:nvPr/>
        </p:nvSpPr>
        <p:spPr>
          <a:xfrm>
            <a:off x="8667548" y="2292155"/>
            <a:ext cx="2598822" cy="2265519"/>
          </a:xfrm>
          <a:prstGeom prst="arc">
            <a:avLst>
              <a:gd name="adj1" fmla="val 6064050"/>
              <a:gd name="adj2" fmla="val 8674801"/>
            </a:avLst>
          </a:prstGeom>
          <a:ln w="381000">
            <a:solidFill>
              <a:srgbClr val="92D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C4B767A-23BD-2773-3BFC-F335E2C0CD0B}"/>
              </a:ext>
            </a:extLst>
          </p:cNvPr>
          <p:cNvSpPr/>
          <p:nvPr/>
        </p:nvSpPr>
        <p:spPr>
          <a:xfrm>
            <a:off x="8667546" y="2298235"/>
            <a:ext cx="2598822" cy="2265519"/>
          </a:xfrm>
          <a:prstGeom prst="arc">
            <a:avLst>
              <a:gd name="adj1" fmla="val 9734730"/>
              <a:gd name="adj2" fmla="val 12194995"/>
            </a:avLst>
          </a:prstGeom>
          <a:ln w="381000">
            <a:solidFill>
              <a:srgbClr val="92D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747B1213-873B-1ADF-E018-B2D8A93C0CE7}"/>
              </a:ext>
            </a:extLst>
          </p:cNvPr>
          <p:cNvSpPr/>
          <p:nvPr/>
        </p:nvSpPr>
        <p:spPr>
          <a:xfrm>
            <a:off x="9886642" y="2054404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7B39B1D1-907F-ACC4-09AB-E5711789AFD0}"/>
              </a:ext>
            </a:extLst>
          </p:cNvPr>
          <p:cNvSpPr/>
          <p:nvPr/>
        </p:nvSpPr>
        <p:spPr>
          <a:xfrm rot="14165924">
            <a:off x="10923561" y="2489904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C9174045-CFDB-2DF1-D2FF-327619B464C4}"/>
              </a:ext>
            </a:extLst>
          </p:cNvPr>
          <p:cNvSpPr/>
          <p:nvPr/>
        </p:nvSpPr>
        <p:spPr>
          <a:xfrm rot="17588603">
            <a:off x="11033499" y="3689484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2FE7BC5A-8804-430B-B365-F9BA38499991}"/>
              </a:ext>
            </a:extLst>
          </p:cNvPr>
          <p:cNvSpPr/>
          <p:nvPr/>
        </p:nvSpPr>
        <p:spPr>
          <a:xfrm rot="7213008">
            <a:off x="8816772" y="2489904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2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70"/>
    </mc:Choice>
    <mc:Fallback xmlns="">
      <p:transition spd="slow" advTm="6657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04DAE3-E35B-7DFD-4312-EA0EF35328D4}"/>
              </a:ext>
            </a:extLst>
          </p:cNvPr>
          <p:cNvSpPr txBox="1"/>
          <p:nvPr/>
        </p:nvSpPr>
        <p:spPr>
          <a:xfrm>
            <a:off x="1974501" y="874207"/>
            <a:ext cx="7079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requisite extra power supply currents for phase advance control: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baseline="-25000" dirty="0"/>
              <a:t>1	</a:t>
            </a:r>
            <a:r>
              <a:rPr lang="en-US" dirty="0"/>
              <a:t>Arc 6-7		YI6_10 ↔ YI7_10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dirty="0"/>
              <a:t> 	Arc 8-9		YO8_10 ↔ YI9_10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EFC569-D63A-8BE3-7608-EDE158E81A8D}"/>
                  </a:ext>
                </a:extLst>
              </p:cNvPr>
              <p:cNvSpPr txBox="1"/>
              <p:nvPr/>
            </p:nvSpPr>
            <p:spPr>
              <a:xfrm>
                <a:off x="3118466" y="5676651"/>
                <a:ext cx="999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(rad)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EFC569-D63A-8BE3-7608-EDE158E81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466" y="5676651"/>
                <a:ext cx="999811" cy="369332"/>
              </a:xfrm>
              <a:prstGeom prst="rect">
                <a:avLst/>
              </a:prstGeom>
              <a:blipFill>
                <a:blip r:embed="rId3"/>
                <a:stretch>
                  <a:fillRect l="-182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316116-8C7E-630F-51AB-4816820C34F0}"/>
                  </a:ext>
                </a:extLst>
              </p:cNvPr>
              <p:cNvSpPr txBox="1"/>
              <p:nvPr/>
            </p:nvSpPr>
            <p:spPr>
              <a:xfrm>
                <a:off x="8086413" y="5716843"/>
                <a:ext cx="1311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(rad)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316116-8C7E-630F-51AB-4816820C3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413" y="5716843"/>
                <a:ext cx="1311309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7B132F-FEBE-10A3-435F-5FE2FBF075D0}"/>
                  </a:ext>
                </a:extLst>
              </p:cNvPr>
              <p:cNvSpPr txBox="1"/>
              <p:nvPr/>
            </p:nvSpPr>
            <p:spPr>
              <a:xfrm rot="16200000">
                <a:off x="1111308" y="4033744"/>
                <a:ext cx="999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 (rad)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7B132F-FEBE-10A3-435F-5FE2FBF07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11308" y="4033744"/>
                <a:ext cx="999811" cy="369332"/>
              </a:xfrm>
              <a:prstGeom prst="rect">
                <a:avLst/>
              </a:prstGeom>
              <a:blipFill>
                <a:blip r:embed="rId5"/>
                <a:stretch>
                  <a:fillRect l="-8197" t="-610" r="-24590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9C9908-1002-2582-40DA-A6E3BE261809}"/>
                  </a:ext>
                </a:extLst>
              </p:cNvPr>
              <p:cNvSpPr txBox="1"/>
              <p:nvPr/>
            </p:nvSpPr>
            <p:spPr>
              <a:xfrm rot="16200000">
                <a:off x="6095958" y="4033744"/>
                <a:ext cx="999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 (rad)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9C9908-1002-2582-40DA-A6E3BE261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095958" y="4033744"/>
                <a:ext cx="999811" cy="369332"/>
              </a:xfrm>
              <a:prstGeom prst="rect">
                <a:avLst/>
              </a:prstGeom>
              <a:blipFill>
                <a:blip r:embed="rId6"/>
                <a:stretch>
                  <a:fillRect l="-10000" t="-610" r="-26667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E3E1618-C34E-E37B-E50A-536FCFEB8B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46" r="50926" b="6448"/>
          <a:stretch/>
        </p:blipFill>
        <p:spPr>
          <a:xfrm>
            <a:off x="1903451" y="2818815"/>
            <a:ext cx="3677697" cy="29432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5092D1-74B8-EFA4-5E5B-DD5A5554AF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342" r="2531" b="6448"/>
          <a:stretch/>
        </p:blipFill>
        <p:spPr>
          <a:xfrm>
            <a:off x="6903219" y="2818815"/>
            <a:ext cx="3677698" cy="2943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BA9535-7E42-93B1-4CCA-D3299E3974BC}"/>
                  </a:ext>
                </a:extLst>
              </p:cNvPr>
              <p:cNvSpPr txBox="1"/>
              <p:nvPr/>
            </p:nvSpPr>
            <p:spPr>
              <a:xfrm>
                <a:off x="4642681" y="2534892"/>
                <a:ext cx="999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(A)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BA9535-7E42-93B1-4CCA-D3299E397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681" y="2534892"/>
                <a:ext cx="999811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796E6E-CC34-F3CB-049B-7639C54CD2EE}"/>
                  </a:ext>
                </a:extLst>
              </p:cNvPr>
              <p:cNvSpPr txBox="1"/>
              <p:nvPr/>
            </p:nvSpPr>
            <p:spPr>
              <a:xfrm>
                <a:off x="9703795" y="2555240"/>
                <a:ext cx="999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 (A)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796E6E-CC34-F3CB-049B-7639C54CD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795" y="2555240"/>
                <a:ext cx="999811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tar: 4 Points 15">
            <a:extLst>
              <a:ext uri="{FF2B5EF4-FFF2-40B4-BE49-F238E27FC236}">
                <a16:creationId xmlns:a16="http://schemas.microsoft.com/office/drawing/2014/main" id="{C79EAA17-8155-7A4D-F69E-3E261DE1EB70}"/>
              </a:ext>
            </a:extLst>
          </p:cNvPr>
          <p:cNvSpPr/>
          <p:nvPr/>
        </p:nvSpPr>
        <p:spPr>
          <a:xfrm>
            <a:off x="3590951" y="4131390"/>
            <a:ext cx="163115" cy="163115"/>
          </a:xfrm>
          <a:prstGeom prst="star4">
            <a:avLst>
              <a:gd name="adj" fmla="val 1897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4 Points 17">
            <a:extLst>
              <a:ext uri="{FF2B5EF4-FFF2-40B4-BE49-F238E27FC236}">
                <a16:creationId xmlns:a16="http://schemas.microsoft.com/office/drawing/2014/main" id="{6B0D068D-D2A7-6615-533D-F76432431B7A}"/>
              </a:ext>
            </a:extLst>
          </p:cNvPr>
          <p:cNvSpPr/>
          <p:nvPr/>
        </p:nvSpPr>
        <p:spPr>
          <a:xfrm>
            <a:off x="8617920" y="4131390"/>
            <a:ext cx="163115" cy="163115"/>
          </a:xfrm>
          <a:prstGeom prst="star4">
            <a:avLst>
              <a:gd name="adj" fmla="val 1897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8BE9D3-3BEB-5397-D328-E35BD58B7E73}"/>
              </a:ext>
            </a:extLst>
          </p:cNvPr>
          <p:cNvGrpSpPr/>
          <p:nvPr/>
        </p:nvGrpSpPr>
        <p:grpSpPr>
          <a:xfrm>
            <a:off x="5068048" y="5995745"/>
            <a:ext cx="1763058" cy="452866"/>
            <a:chOff x="5068048" y="5995745"/>
            <a:chExt cx="1763058" cy="45286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318200-9A72-9BA2-F975-DC8689B29395}"/>
                </a:ext>
              </a:extLst>
            </p:cNvPr>
            <p:cNvSpPr/>
            <p:nvPr/>
          </p:nvSpPr>
          <p:spPr>
            <a:xfrm>
              <a:off x="5068048" y="5995745"/>
              <a:ext cx="1745130" cy="4528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4 Points 32">
              <a:extLst>
                <a:ext uri="{FF2B5EF4-FFF2-40B4-BE49-F238E27FC236}">
                  <a16:creationId xmlns:a16="http://schemas.microsoft.com/office/drawing/2014/main" id="{E804D77C-D534-4AE2-7BE1-FA4963EB8F2B}"/>
                </a:ext>
              </a:extLst>
            </p:cNvPr>
            <p:cNvSpPr/>
            <p:nvPr/>
          </p:nvSpPr>
          <p:spPr>
            <a:xfrm>
              <a:off x="5193162" y="6143964"/>
              <a:ext cx="163115" cy="163115"/>
            </a:xfrm>
            <a:prstGeom prst="star4">
              <a:avLst>
                <a:gd name="adj" fmla="val 18978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A6EF17-67A8-8E44-D288-F5D76A35ABB9}"/>
                </a:ext>
              </a:extLst>
            </p:cNvPr>
            <p:cNvSpPr txBox="1"/>
            <p:nvPr/>
          </p:nvSpPr>
          <p:spPr>
            <a:xfrm>
              <a:off x="5441351" y="6056244"/>
              <a:ext cx="13897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Working point</a:t>
              </a:r>
              <a:endParaRPr lang="en-US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AC55998-1402-97C5-DA40-6F935540E7F5}"/>
              </a:ext>
            </a:extLst>
          </p:cNvPr>
          <p:cNvSpPr/>
          <p:nvPr/>
        </p:nvSpPr>
        <p:spPr>
          <a:xfrm>
            <a:off x="2646466" y="3312335"/>
            <a:ext cx="2052084" cy="1727791"/>
          </a:xfrm>
          <a:custGeom>
            <a:avLst/>
            <a:gdLst>
              <a:gd name="connsiteX0" fmla="*/ 1259958 w 2052084"/>
              <a:gd name="connsiteY0" fmla="*/ 0 h 1727791"/>
              <a:gd name="connsiteX1" fmla="*/ 2052084 w 2052084"/>
              <a:gd name="connsiteY1" fmla="*/ 978196 h 1727791"/>
              <a:gd name="connsiteX2" fmla="*/ 829339 w 2052084"/>
              <a:gd name="connsiteY2" fmla="*/ 1727791 h 1727791"/>
              <a:gd name="connsiteX3" fmla="*/ 0 w 2052084"/>
              <a:gd name="connsiteY3" fmla="*/ 696433 h 1727791"/>
              <a:gd name="connsiteX4" fmla="*/ 1259958 w 2052084"/>
              <a:gd name="connsiteY4" fmla="*/ 0 h 172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084" h="1727791">
                <a:moveTo>
                  <a:pt x="1259958" y="0"/>
                </a:moveTo>
                <a:lnTo>
                  <a:pt x="2052084" y="978196"/>
                </a:lnTo>
                <a:lnTo>
                  <a:pt x="829339" y="1727791"/>
                </a:lnTo>
                <a:lnTo>
                  <a:pt x="0" y="696433"/>
                </a:lnTo>
                <a:lnTo>
                  <a:pt x="1259958" y="0"/>
                </a:lnTo>
                <a:close/>
              </a:path>
            </a:pathLst>
          </a:cu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5138FF5-CF92-4D11-8E5B-BA59BB38AE62}"/>
              </a:ext>
            </a:extLst>
          </p:cNvPr>
          <p:cNvSpPr/>
          <p:nvPr/>
        </p:nvSpPr>
        <p:spPr>
          <a:xfrm>
            <a:off x="7673435" y="3309744"/>
            <a:ext cx="2052084" cy="1727791"/>
          </a:xfrm>
          <a:custGeom>
            <a:avLst/>
            <a:gdLst>
              <a:gd name="connsiteX0" fmla="*/ 1259958 w 2052084"/>
              <a:gd name="connsiteY0" fmla="*/ 0 h 1727791"/>
              <a:gd name="connsiteX1" fmla="*/ 2052084 w 2052084"/>
              <a:gd name="connsiteY1" fmla="*/ 978196 h 1727791"/>
              <a:gd name="connsiteX2" fmla="*/ 829339 w 2052084"/>
              <a:gd name="connsiteY2" fmla="*/ 1727791 h 1727791"/>
              <a:gd name="connsiteX3" fmla="*/ 0 w 2052084"/>
              <a:gd name="connsiteY3" fmla="*/ 696433 h 1727791"/>
              <a:gd name="connsiteX4" fmla="*/ 1259958 w 2052084"/>
              <a:gd name="connsiteY4" fmla="*/ 0 h 172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084" h="1727791">
                <a:moveTo>
                  <a:pt x="1259958" y="0"/>
                </a:moveTo>
                <a:lnTo>
                  <a:pt x="2052084" y="978196"/>
                </a:lnTo>
                <a:lnTo>
                  <a:pt x="829339" y="1727791"/>
                </a:lnTo>
                <a:lnTo>
                  <a:pt x="0" y="696433"/>
                </a:lnTo>
                <a:lnTo>
                  <a:pt x="1259958" y="0"/>
                </a:lnTo>
                <a:close/>
              </a:path>
            </a:pathLst>
          </a:cu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9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84"/>
    </mc:Choice>
    <mc:Fallback xmlns="">
      <p:transition spd="slow" advTm="47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CA41D-14FF-12AD-DD42-DB82D9F184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742" r="14412" b="5193"/>
          <a:stretch/>
        </p:blipFill>
        <p:spPr>
          <a:xfrm>
            <a:off x="914400" y="691563"/>
            <a:ext cx="9520518" cy="5640081"/>
          </a:xfrm>
          <a:prstGeom prst="rect">
            <a:avLst/>
          </a:prstGeom>
        </p:spPr>
      </p:pic>
      <p:sp>
        <p:nvSpPr>
          <p:cNvPr id="2" name="Star: 4 Points 1">
            <a:extLst>
              <a:ext uri="{FF2B5EF4-FFF2-40B4-BE49-F238E27FC236}">
                <a16:creationId xmlns:a16="http://schemas.microsoft.com/office/drawing/2014/main" id="{AB0BFDE7-C99E-C2EF-EAE3-691F824D2C62}"/>
              </a:ext>
            </a:extLst>
          </p:cNvPr>
          <p:cNvSpPr/>
          <p:nvPr/>
        </p:nvSpPr>
        <p:spPr>
          <a:xfrm>
            <a:off x="5121268" y="3455125"/>
            <a:ext cx="360394" cy="360394"/>
          </a:xfrm>
          <a:prstGeom prst="star4">
            <a:avLst>
              <a:gd name="adj" fmla="val 1503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4C3288-6CD3-EF67-3878-77502B7CF48E}"/>
                  </a:ext>
                </a:extLst>
              </p:cNvPr>
              <p:cNvSpPr txBox="1"/>
              <p:nvPr/>
            </p:nvSpPr>
            <p:spPr>
              <a:xfrm>
                <a:off x="10434918" y="1043112"/>
                <a:ext cx="1427434" cy="125053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0" dirty="0">
                    <a:latin typeface="Cambria Math" panose="02040503050406030204" pitchFamily="18" charset="0"/>
                  </a:rPr>
                  <a:t>Normalized </a:t>
                </a:r>
              </a:p>
              <a:p>
                <a:pPr algn="ctr"/>
                <a:r>
                  <a:rPr lang="en-US" sz="1600" b="0" dirty="0">
                    <a:latin typeface="Cambria Math" panose="02040503050406030204" pitchFamily="18" charset="0"/>
                  </a:rPr>
                  <a:t>emittances</a:t>
                </a:r>
              </a:p>
              <a:p>
                <a:pPr algn="ctr"/>
                <a:endParaRPr lang="en-US" sz="1600" b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2.5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6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4C3288-6CD3-EF67-3878-77502B7CF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918" y="1043112"/>
                <a:ext cx="1427434" cy="1250535"/>
              </a:xfrm>
              <a:prstGeom prst="rect">
                <a:avLst/>
              </a:prstGeom>
              <a:blipFill>
                <a:blip r:embed="rId3"/>
                <a:stretch>
                  <a:fillRect t="-4306" b="-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E0F9942-35C6-46B6-6FB1-3BC93D7B85BB}"/>
              </a:ext>
            </a:extLst>
          </p:cNvPr>
          <p:cNvGrpSpPr/>
          <p:nvPr/>
        </p:nvGrpSpPr>
        <p:grpSpPr>
          <a:xfrm>
            <a:off x="10267106" y="5478911"/>
            <a:ext cx="1763058" cy="452866"/>
            <a:chOff x="5068048" y="5995745"/>
            <a:chExt cx="1763058" cy="45286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5B2F38-7050-B749-3F7C-2A012132B626}"/>
                </a:ext>
              </a:extLst>
            </p:cNvPr>
            <p:cNvSpPr/>
            <p:nvPr/>
          </p:nvSpPr>
          <p:spPr>
            <a:xfrm>
              <a:off x="5068048" y="5995745"/>
              <a:ext cx="1745130" cy="4528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4 Points 8">
              <a:extLst>
                <a:ext uri="{FF2B5EF4-FFF2-40B4-BE49-F238E27FC236}">
                  <a16:creationId xmlns:a16="http://schemas.microsoft.com/office/drawing/2014/main" id="{1C26EB9B-42F6-AF64-652F-0A78F52F4DA0}"/>
                </a:ext>
              </a:extLst>
            </p:cNvPr>
            <p:cNvSpPr/>
            <p:nvPr/>
          </p:nvSpPr>
          <p:spPr>
            <a:xfrm>
              <a:off x="5193162" y="6143964"/>
              <a:ext cx="163115" cy="163115"/>
            </a:xfrm>
            <a:prstGeom prst="star4">
              <a:avLst>
                <a:gd name="adj" fmla="val 18978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753B3F-1BD8-9A53-77E2-19B14C18019E}"/>
                </a:ext>
              </a:extLst>
            </p:cNvPr>
            <p:cNvSpPr txBox="1"/>
            <p:nvPr/>
          </p:nvSpPr>
          <p:spPr>
            <a:xfrm>
              <a:off x="5441351" y="6056244"/>
              <a:ext cx="13897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Working point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970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08"/>
    </mc:Choice>
    <mc:Fallback xmlns="">
      <p:transition spd="slow" advTm="2560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43C6F7-9C6F-8C04-1BD5-F106AA37F1E2}"/>
              </a:ext>
            </a:extLst>
          </p:cNvPr>
          <p:cNvSpPr txBox="1"/>
          <p:nvPr/>
        </p:nvSpPr>
        <p:spPr>
          <a:xfrm>
            <a:off x="894520" y="964096"/>
            <a:ext cx="915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example of a successful polarized ramp with ~98% transmission is (16.6, 16.6)</a:t>
            </a:r>
          </a:p>
        </p:txBody>
      </p:sp>
      <p:pic>
        <p:nvPicPr>
          <p:cNvPr id="4" name="Picture 3" descr="A graph showing a transmission line">
            <a:extLst>
              <a:ext uri="{FF2B5EF4-FFF2-40B4-BE49-F238E27FC236}">
                <a16:creationId xmlns:a16="http://schemas.microsoft.com/office/drawing/2014/main" id="{8C630ECD-9E9C-4AAD-C86A-F17B4EA04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6927" r="6787" b="2962"/>
          <a:stretch/>
        </p:blipFill>
        <p:spPr>
          <a:xfrm>
            <a:off x="1658178" y="1467606"/>
            <a:ext cx="8875643" cy="495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61"/>
    </mc:Choice>
    <mc:Fallback xmlns="">
      <p:transition spd="slow" advTm="2506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C9A833-EDD9-B79C-195A-824927312100}"/>
                  </a:ext>
                </a:extLst>
              </p:cNvPr>
              <p:cNvSpPr txBox="1"/>
              <p:nvPr/>
            </p:nvSpPr>
            <p:spPr>
              <a:xfrm>
                <a:off x="841926" y="902869"/>
                <a:ext cx="10508147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Second Scenario (1-IR Injection Lattice)</a:t>
                </a:r>
                <a:endPara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/>
                  <a:t>In the following case I vary the phase advances in all six arcs of the injection lattice by imposing artificial distributed “phase trombones” throughout the ring, using 4x4 transfer matrices.</a:t>
                </a:r>
              </a:p>
              <a:p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 phase advances are varied to minimize the spin-orbit coupling in </a:t>
                </a:r>
                <a:br>
                  <a:rPr lang="en-US" dirty="0"/>
                </a:br>
                <a:r>
                  <a:rPr lang="en-US" dirty="0"/>
                  <a:t>critical regions as previously suggested.</a:t>
                </a:r>
              </a:p>
              <a:p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each choice of phase advance, I ramp an ellipse of helium-3 ions </a:t>
                </a:r>
                <a:br>
                  <a:rPr lang="en-US" dirty="0"/>
                </a:br>
                <a:r>
                  <a:rPr lang="en-US" dirty="0"/>
                  <a:t>polarized parallel to the invariant spin field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=700</m:t>
                    </m:r>
                  </m:oMath>
                </a14:m>
                <a:r>
                  <a:rPr lang="en-US" dirty="0"/>
                  <a:t> rev/turn to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=800</m:t>
                    </m:r>
                  </m:oMath>
                </a14:m>
                <a:r>
                  <a:rPr lang="en-US" dirty="0"/>
                  <a:t> rev/turn to measure polarization transmission in the most </a:t>
                </a:r>
                <a:br>
                  <a:rPr lang="en-US" dirty="0"/>
                </a:br>
                <a:r>
                  <a:rPr lang="en-US" dirty="0"/>
                  <a:t>depolarizing energy range.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C9A833-EDD9-B79C-195A-824927312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26" y="902869"/>
                <a:ext cx="10508147" cy="4801314"/>
              </a:xfrm>
              <a:prstGeom prst="rect">
                <a:avLst/>
              </a:prstGeom>
              <a:blipFill>
                <a:blip r:embed="rId2"/>
                <a:stretch>
                  <a:fillRect l="-1856" t="-2157" b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E25465E8-65F4-030B-D24C-193F297CDD6A}"/>
              </a:ext>
            </a:extLst>
          </p:cNvPr>
          <p:cNvSpPr/>
          <p:nvPr/>
        </p:nvSpPr>
        <p:spPr>
          <a:xfrm rot="2173042">
            <a:off x="8171381" y="2812801"/>
            <a:ext cx="2892611" cy="289261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949775-2DA4-8412-3601-D1BCA568E1DA}"/>
              </a:ext>
            </a:extLst>
          </p:cNvPr>
          <p:cNvSpPr/>
          <p:nvPr/>
        </p:nvSpPr>
        <p:spPr>
          <a:xfrm rot="2173042">
            <a:off x="8171381" y="2812800"/>
            <a:ext cx="2892611" cy="2892611"/>
          </a:xfrm>
          <a:prstGeom prst="ellipse">
            <a:avLst/>
          </a:prstGeom>
          <a:noFill/>
          <a:ln w="381000">
            <a:solidFill>
              <a:srgbClr val="92D050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51C32911-7252-1FF5-E2B5-01DBFD6FA1CB}"/>
              </a:ext>
            </a:extLst>
          </p:cNvPr>
          <p:cNvSpPr/>
          <p:nvPr/>
        </p:nvSpPr>
        <p:spPr>
          <a:xfrm>
            <a:off x="9537371" y="2543178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B04EE4AA-6E80-8637-7EA6-2345948C8E27}"/>
              </a:ext>
            </a:extLst>
          </p:cNvPr>
          <p:cNvSpPr/>
          <p:nvPr/>
        </p:nvSpPr>
        <p:spPr>
          <a:xfrm rot="7483343">
            <a:off x="8287348" y="3256886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F1EEE317-328A-7B32-9018-89F463345014}"/>
              </a:ext>
            </a:extLst>
          </p:cNvPr>
          <p:cNvSpPr/>
          <p:nvPr/>
        </p:nvSpPr>
        <p:spPr>
          <a:xfrm rot="14183127">
            <a:off x="10768005" y="3230090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EF68985B-FBF5-967B-B45B-26CCF834EE19}"/>
              </a:ext>
            </a:extLst>
          </p:cNvPr>
          <p:cNvSpPr/>
          <p:nvPr/>
        </p:nvSpPr>
        <p:spPr>
          <a:xfrm rot="3483881">
            <a:off x="8273437" y="4673355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1B300-283A-898C-5E7B-6E0AD17DDF38}"/>
              </a:ext>
            </a:extLst>
          </p:cNvPr>
          <p:cNvSpPr/>
          <p:nvPr/>
        </p:nvSpPr>
        <p:spPr>
          <a:xfrm rot="18051647">
            <a:off x="10784520" y="4702317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D3EE0FF-8E2A-22A6-4D63-CE18CC0D0404}"/>
              </a:ext>
            </a:extLst>
          </p:cNvPr>
          <p:cNvSpPr/>
          <p:nvPr/>
        </p:nvSpPr>
        <p:spPr>
          <a:xfrm>
            <a:off x="9538176" y="5416518"/>
            <a:ext cx="160629" cy="562203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94"/>
    </mc:Choice>
    <mc:Fallback xmlns="">
      <p:transition spd="slow" advTm="6539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1F92C6-AF84-7B66-A974-9A1F406DD0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1491" y="2066479"/>
            <a:ext cx="3749628" cy="3435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0AD04-638C-0461-6573-E3E6885301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9942" y="888715"/>
            <a:ext cx="10489058" cy="801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Pre-cooled bunch distribution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300A7-AA21-89AE-BBF9-AF512FBE44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885" y="2066479"/>
            <a:ext cx="3791849" cy="3370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9950A8-E997-3731-9378-9F9F917934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3721" y="2071922"/>
            <a:ext cx="3715201" cy="33709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830309-2D6A-33BC-02E5-867FC509B658}"/>
              </a:ext>
            </a:extLst>
          </p:cNvPr>
          <p:cNvSpPr/>
          <p:nvPr/>
        </p:nvSpPr>
        <p:spPr>
          <a:xfrm>
            <a:off x="4962418" y="3397233"/>
            <a:ext cx="2931901" cy="45773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3DC389-D545-D6E2-0E03-6F963E5F5D2A}"/>
                  </a:ext>
                </a:extLst>
              </p:cNvPr>
              <p:cNvSpPr txBox="1"/>
              <p:nvPr/>
            </p:nvSpPr>
            <p:spPr>
              <a:xfrm>
                <a:off x="10335283" y="693115"/>
                <a:ext cx="1427434" cy="10942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0" dirty="0">
                    <a:latin typeface="Cambria Math" panose="02040503050406030204" pitchFamily="18" charset="0"/>
                  </a:rPr>
                  <a:t>Normalized </a:t>
                </a:r>
              </a:p>
              <a:p>
                <a:pPr algn="ctr"/>
                <a:r>
                  <a:rPr lang="en-US" sz="1400" b="0" dirty="0">
                    <a:latin typeface="Cambria Math" panose="02040503050406030204" pitchFamily="18" charset="0"/>
                  </a:rPr>
                  <a:t>emittances</a:t>
                </a:r>
              </a:p>
              <a:p>
                <a:pPr algn="ctr"/>
                <a:endParaRPr lang="en-US" sz="1400" b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2.5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3DC389-D545-D6E2-0E03-6F963E5F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283" y="693115"/>
                <a:ext cx="1427434" cy="1094210"/>
              </a:xfrm>
              <a:prstGeom prst="rect">
                <a:avLst/>
              </a:prstGeom>
              <a:blipFill>
                <a:blip r:embed="rId5"/>
                <a:stretch>
                  <a:fillRect t="-4918" b="-2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3333534-1BAA-E465-FB62-019C92760A86}"/>
              </a:ext>
            </a:extLst>
          </p:cNvPr>
          <p:cNvSpPr txBox="1"/>
          <p:nvPr/>
        </p:nvSpPr>
        <p:spPr>
          <a:xfrm>
            <a:off x="1279133" y="5548045"/>
            <a:ext cx="25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Horizontal phase space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5C90A-B2C5-FB14-9890-E1FC523D1C0F}"/>
              </a:ext>
            </a:extLst>
          </p:cNvPr>
          <p:cNvSpPr txBox="1"/>
          <p:nvPr/>
        </p:nvSpPr>
        <p:spPr>
          <a:xfrm>
            <a:off x="9068993" y="5548045"/>
            <a:ext cx="25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Vertical phase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1F37C-6E06-4854-8250-AA220C821809}"/>
              </a:ext>
            </a:extLst>
          </p:cNvPr>
          <p:cNvSpPr txBox="1"/>
          <p:nvPr/>
        </p:nvSpPr>
        <p:spPr>
          <a:xfrm>
            <a:off x="5186504" y="5548045"/>
            <a:ext cx="25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Bunch profile</a:t>
            </a:r>
          </a:p>
        </p:txBody>
      </p:sp>
    </p:spTree>
    <p:extLst>
      <p:ext uri="{BB962C8B-B14F-4D97-AF65-F5344CB8AC3E}">
        <p14:creationId xmlns:p14="http://schemas.microsoft.com/office/powerpoint/2010/main" val="194183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94"/>
    </mc:Choice>
    <mc:Fallback xmlns="">
      <p:transition spd="slow" advTm="3029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24592-06F2-190A-16A9-E6E1F00498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9942" y="898989"/>
            <a:ext cx="10489058" cy="7916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Regular bunch distribution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E35FF-0793-9322-5B90-242777F544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346" y="2062842"/>
            <a:ext cx="3714533" cy="3396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2539B8-1AE9-26B6-50E1-A7525A57F1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315" y="2062842"/>
            <a:ext cx="3725020" cy="3396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A8A8B6-1C49-7442-378F-3F52ABADF90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7890" y="2062842"/>
            <a:ext cx="3718823" cy="33963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9427D8-A513-E85C-AE48-A310F6A57F0A}"/>
              </a:ext>
            </a:extLst>
          </p:cNvPr>
          <p:cNvSpPr/>
          <p:nvPr/>
        </p:nvSpPr>
        <p:spPr>
          <a:xfrm>
            <a:off x="4973955" y="2979421"/>
            <a:ext cx="2929890" cy="1266824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3E349C-2230-BBF3-3AD7-69C219597C88}"/>
                  </a:ext>
                </a:extLst>
              </p:cNvPr>
              <p:cNvSpPr txBox="1"/>
              <p:nvPr/>
            </p:nvSpPr>
            <p:spPr>
              <a:xfrm>
                <a:off x="10335283" y="693115"/>
                <a:ext cx="1427434" cy="10942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0" dirty="0">
                    <a:latin typeface="Cambria Math" panose="02040503050406030204" pitchFamily="18" charset="0"/>
                  </a:rPr>
                  <a:t>Normalized </a:t>
                </a:r>
              </a:p>
              <a:p>
                <a:pPr algn="ctr"/>
                <a:r>
                  <a:rPr lang="en-US" sz="1400" b="0" dirty="0">
                    <a:latin typeface="Cambria Math" panose="02040503050406030204" pitchFamily="18" charset="0"/>
                  </a:rPr>
                  <a:t>emittances</a:t>
                </a:r>
              </a:p>
              <a:p>
                <a:pPr algn="ctr"/>
                <a:endParaRPr lang="en-US" sz="1400" b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2.5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=5.0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3E349C-2230-BBF3-3AD7-69C219597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283" y="693115"/>
                <a:ext cx="1427434" cy="1094210"/>
              </a:xfrm>
              <a:prstGeom prst="rect">
                <a:avLst/>
              </a:prstGeom>
              <a:blipFill>
                <a:blip r:embed="rId6"/>
                <a:stretch>
                  <a:fillRect t="-4918" b="-2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1001846-2C4D-6400-7937-0C35FCE66BFD}"/>
              </a:ext>
            </a:extLst>
          </p:cNvPr>
          <p:cNvSpPr txBox="1"/>
          <p:nvPr/>
        </p:nvSpPr>
        <p:spPr>
          <a:xfrm>
            <a:off x="1279133" y="5548045"/>
            <a:ext cx="25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Horizontal phase space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34201-124F-9005-72A7-7F8482BB127D}"/>
              </a:ext>
            </a:extLst>
          </p:cNvPr>
          <p:cNvSpPr txBox="1"/>
          <p:nvPr/>
        </p:nvSpPr>
        <p:spPr>
          <a:xfrm>
            <a:off x="9068993" y="5548045"/>
            <a:ext cx="25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Vertical phase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0C9CD-E379-7DED-2C18-4CE0DB4EC192}"/>
              </a:ext>
            </a:extLst>
          </p:cNvPr>
          <p:cNvSpPr txBox="1"/>
          <p:nvPr/>
        </p:nvSpPr>
        <p:spPr>
          <a:xfrm>
            <a:off x="5186504" y="5548045"/>
            <a:ext cx="25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Bunch profile</a:t>
            </a:r>
          </a:p>
        </p:txBody>
      </p:sp>
    </p:spTree>
    <p:extLst>
      <p:ext uri="{BB962C8B-B14F-4D97-AF65-F5344CB8AC3E}">
        <p14:creationId xmlns:p14="http://schemas.microsoft.com/office/powerpoint/2010/main" val="344495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0"/>
    </mc:Choice>
    <mc:Fallback xmlns="">
      <p:transition spd="slow" advTm="1361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0E0C69-C083-6907-743A-BD45398D3D61}"/>
              </a:ext>
            </a:extLst>
          </p:cNvPr>
          <p:cNvSpPr txBox="1"/>
          <p:nvPr/>
        </p:nvSpPr>
        <p:spPr>
          <a:xfrm>
            <a:off x="1141715" y="1104568"/>
            <a:ext cx="993896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Mathematical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Scenario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Scenario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Summary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166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8"/>
    </mc:Choice>
    <mc:Fallback xmlns="">
      <p:transition spd="slow" advTm="275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4B0A-B875-D83F-E686-D2E2100F92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476" y="888714"/>
            <a:ext cx="10544523" cy="8019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99.8% transmission for pre-cooled helium-3</a:t>
            </a:r>
            <a:br>
              <a:rPr 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(Phase trombones unnecessary)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28515A-27EB-B4C2-7BFE-F51488F0B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5" b="99144" l="501" r="97184">
                        <a14:foregroundMark x1="16083" y1="29281" x2="16083" y2="29281"/>
                        <a14:foregroundMark x1="16083" y1="29281" x2="16083" y2="29281"/>
                        <a14:foregroundMark x1="16083" y1="29281" x2="16083" y2="29281"/>
                        <a14:foregroundMark x1="22090" y1="28253" x2="22090" y2="28253"/>
                        <a14:foregroundMark x1="5319" y1="29966" x2="5319" y2="29966"/>
                        <a14:foregroundMark x1="5319" y1="29966" x2="5319" y2="29966"/>
                        <a14:foregroundMark x1="1815" y1="29966" x2="1815" y2="29966"/>
                        <a14:foregroundMark x1="1815" y1="29966" x2="1815" y2="29966"/>
                        <a14:foregroundMark x1="501" y1="12329" x2="501" y2="12329"/>
                        <a14:foregroundMark x1="501" y1="12329" x2="501" y2="12329"/>
                        <a14:foregroundMark x1="2441" y1="685" x2="2441" y2="685"/>
                        <a14:foregroundMark x1="2441" y1="685" x2="2441" y2="685"/>
                        <a14:foregroundMark x1="2816" y1="1370" x2="18148" y2="1712"/>
                        <a14:foregroundMark x1="18148" y1="1712" x2="34105" y2="33219"/>
                        <a14:foregroundMark x1="34105" y1="33219" x2="22778" y2="75171"/>
                        <a14:foregroundMark x1="22778" y1="75171" x2="5319" y2="75514"/>
                        <a14:foregroundMark x1="5319" y1="75514" x2="1252" y2="27568"/>
                        <a14:foregroundMark x1="1252" y1="27568" x2="1877" y2="15753"/>
                        <a14:foregroundMark x1="2879" y1="44349" x2="2691" y2="88699"/>
                        <a14:foregroundMark x1="2691" y1="88699" x2="11890" y2="69521"/>
                        <a14:foregroundMark x1="11890" y1="69521" x2="10388" y2="36301"/>
                        <a14:foregroundMark x1="43116" y1="88527" x2="44493" y2="95719"/>
                        <a14:foregroundMark x1="47685" y1="89726" x2="47700" y2="83295"/>
                        <a14:foregroundMark x1="48623" y1="15753" x2="48623" y2="4281"/>
                        <a14:foregroundMark x1="63141" y1="26199" x2="81852" y2="31849"/>
                        <a14:foregroundMark x1="85920" y1="58562" x2="95432" y2="33733"/>
                        <a14:foregroundMark x1="95432" y1="33733" x2="97184" y2="13870"/>
                        <a14:foregroundMark x1="97184" y1="13870" x2="96871" y2="13356"/>
                        <a14:foregroundMark x1="93242" y1="4281" x2="72090" y2="4452"/>
                        <a14:foregroundMark x1="57760" y1="3082" x2="56446" y2="3082"/>
                        <a14:foregroundMark x1="52566" y1="11986" x2="52253" y2="40240"/>
                        <a14:foregroundMark x1="52879" y1="48459" x2="52566" y2="77568"/>
                        <a14:foregroundMark x1="47059" y1="91952" x2="47309" y2="98116"/>
                        <a14:foregroundMark x1="38048" y1="94349" x2="26471" y2="94178"/>
                        <a14:foregroundMark x1="25970" y1="94178" x2="2003" y2="94178"/>
                        <a14:foregroundMark x1="47121" y1="84760" x2="47247" y2="72432"/>
                        <a14:foregroundMark x1="47247" y1="72432" x2="47247" y2="72432"/>
                        <a14:foregroundMark x1="47184" y1="84075" x2="46433" y2="63185"/>
                        <a14:foregroundMark x1="47059" y1="73288" x2="46746" y2="48116"/>
                        <a14:foregroundMark x1="46934" y1="16952" x2="47184" y2="86301"/>
                        <a14:foregroundMark x1="47121" y1="14897" x2="47372" y2="75685"/>
                        <a14:foregroundMark x1="47121" y1="97089" x2="48248" y2="98630"/>
                        <a14:foregroundMark x1="48123" y1="97774" x2="46871" y2="97089"/>
                        <a14:foregroundMark x1="47247" y1="91781" x2="46809" y2="89384"/>
                        <a14:foregroundMark x1="47685" y1="97260" x2="48623" y2="99144"/>
                        <a14:foregroundMark x1="47935" y1="98116" x2="48248" y2="96233"/>
                        <a14:foregroundMark x1="3317" y1="3938" x2="3066" y2="95034"/>
                        <a14:backgroundMark x1="49124" y1="514" x2="49124" y2="23973"/>
                        <a14:backgroundMark x1="50188" y1="14212" x2="49937" y2="46918"/>
                        <a14:backgroundMark x1="49499" y1="20377" x2="48686" y2="83390"/>
                        <a14:backgroundMark x1="48686" y1="83390" x2="50125" y2="69692"/>
                        <a14:backgroundMark x1="50125" y1="69692" x2="49499" y2="15925"/>
                        <a14:backgroundMark x1="49937" y1="94178" x2="50188" y2="94178"/>
                        <a14:backgroundMark x1="50188" y1="94178" x2="50125" y2="94521"/>
                        <a14:backgroundMark x1="50063" y1="94863" x2="50063" y2="99829"/>
                        <a14:backgroundMark x1="49515" y1="96855" x2="49562" y2="99658"/>
                        <a14:backgroundMark x1="49038" y1="95790" x2="49437" y2="82534"/>
                      </a14:backgroundRemoval>
                    </a14:imgEffect>
                  </a14:imgLayer>
                </a14:imgProps>
              </a:ext>
            </a:extLst>
          </a:blip>
          <a:srcRect r="50149"/>
          <a:stretch/>
        </p:blipFill>
        <p:spPr>
          <a:xfrm>
            <a:off x="1768548" y="1943369"/>
            <a:ext cx="7816703" cy="40259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423348-A1CE-BC8A-B922-099A20BD3337}"/>
                  </a:ext>
                </a:extLst>
              </p:cNvPr>
              <p:cNvSpPr txBox="1"/>
              <p:nvPr/>
            </p:nvSpPr>
            <p:spPr>
              <a:xfrm>
                <a:off x="5616436" y="5969286"/>
                <a:ext cx="3206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423348-A1CE-BC8A-B922-099A20BD3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436" y="5969286"/>
                <a:ext cx="320601" cy="276999"/>
              </a:xfrm>
              <a:prstGeom prst="rect">
                <a:avLst/>
              </a:prstGeom>
              <a:blipFill>
                <a:blip r:embed="rId4"/>
                <a:stretch>
                  <a:fillRect l="-22642" r="-22642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7A30F6-F859-D79D-962F-7BB2FDBD3122}"/>
                  </a:ext>
                </a:extLst>
              </p:cNvPr>
              <p:cNvSpPr txBox="1"/>
              <p:nvPr/>
            </p:nvSpPr>
            <p:spPr>
              <a:xfrm>
                <a:off x="1311372" y="3657399"/>
                <a:ext cx="457176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7A30F6-F859-D79D-962F-7BB2FDBD3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372" y="3657399"/>
                <a:ext cx="457176" cy="298928"/>
              </a:xfrm>
              <a:prstGeom prst="rect">
                <a:avLst/>
              </a:prstGeom>
              <a:blipFill>
                <a:blip r:embed="rId5"/>
                <a:stretch>
                  <a:fillRect l="-17333" r="-18667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9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19"/>
    </mc:Choice>
    <mc:Fallback xmlns="">
      <p:transition spd="slow" advTm="3131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05BF71-045D-8188-1ACF-3CBCC0F8C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2" y="2001695"/>
            <a:ext cx="4599125" cy="358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C006278-8345-6BF2-7C93-433FB8531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39" y="2001694"/>
            <a:ext cx="4599125" cy="358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2D0281-CB6E-53C5-C506-1951F81035EB}"/>
              </a:ext>
            </a:extLst>
          </p:cNvPr>
          <p:cNvSpPr txBox="1"/>
          <p:nvPr/>
        </p:nvSpPr>
        <p:spPr>
          <a:xfrm>
            <a:off x="570430" y="1011745"/>
            <a:ext cx="10124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ncooled helium-3 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esonance spectra (no snakes)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557702-BBAF-3FDF-9664-F11030113FAE}"/>
                  </a:ext>
                </a:extLst>
              </p:cNvPr>
              <p:cNvSpPr txBox="1"/>
              <p:nvPr/>
            </p:nvSpPr>
            <p:spPr>
              <a:xfrm>
                <a:off x="512538" y="5788424"/>
                <a:ext cx="10804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Franklin Gothic Book"/>
                  </a:rPr>
                  <a:t>Phase trombones are effective at damping first resonant region around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~ 705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557702-BBAF-3FDF-9664-F11030113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38" y="5788424"/>
                <a:ext cx="10804441" cy="369332"/>
              </a:xfrm>
              <a:prstGeom prst="rect">
                <a:avLst/>
              </a:prstGeom>
              <a:blipFill>
                <a:blip r:embed="rId4"/>
                <a:stretch>
                  <a:fillRect l="-45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1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06"/>
    </mc:Choice>
    <mc:Fallback xmlns="">
      <p:transition spd="slow" advTm="2270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FBF8-035E-5CCB-CCD0-5A76B8402D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3902" y="982492"/>
            <a:ext cx="10395098" cy="708195"/>
          </a:xfrm>
          <a:prstGeom prst="rect">
            <a:avLst/>
          </a:prstGeom>
        </p:spPr>
        <p:txBody>
          <a:bodyPr/>
          <a:lstStyle/>
          <a:p>
            <a:r>
              <a:rPr 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Tracking comparison for uncooled helium-3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AC981-8D4C-D3FA-64B4-5284A1AC0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918" y="2363038"/>
            <a:ext cx="4474725" cy="2498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836732-F374-BAEC-28F1-5900150E59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3194" y="2363038"/>
            <a:ext cx="4365806" cy="250277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A4B13F-52C7-0D10-FCE1-4E054C6B5CC9}"/>
              </a:ext>
            </a:extLst>
          </p:cNvPr>
          <p:cNvCxnSpPr>
            <a:cxnSpLocks/>
          </p:cNvCxnSpPr>
          <p:nvPr/>
        </p:nvCxnSpPr>
        <p:spPr>
          <a:xfrm flipV="1">
            <a:off x="1621275" y="4716670"/>
            <a:ext cx="0" cy="626606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2B18DB-9574-D327-6308-C525576B6C73}"/>
              </a:ext>
            </a:extLst>
          </p:cNvPr>
          <p:cNvCxnSpPr>
            <a:cxnSpLocks/>
          </p:cNvCxnSpPr>
          <p:nvPr/>
        </p:nvCxnSpPr>
        <p:spPr>
          <a:xfrm flipV="1">
            <a:off x="7444901" y="4713988"/>
            <a:ext cx="0" cy="626606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706A15-29A7-56C7-3466-F9A1068383A5}"/>
              </a:ext>
            </a:extLst>
          </p:cNvPr>
          <p:cNvCxnSpPr>
            <a:cxnSpLocks/>
          </p:cNvCxnSpPr>
          <p:nvPr/>
        </p:nvCxnSpPr>
        <p:spPr>
          <a:xfrm>
            <a:off x="7444901" y="1776919"/>
            <a:ext cx="0" cy="647418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FB482C-5FE7-3644-CBD4-0EAD0117A028}"/>
              </a:ext>
            </a:extLst>
          </p:cNvPr>
          <p:cNvCxnSpPr>
            <a:cxnSpLocks/>
          </p:cNvCxnSpPr>
          <p:nvPr/>
        </p:nvCxnSpPr>
        <p:spPr>
          <a:xfrm>
            <a:off x="1621275" y="1776919"/>
            <a:ext cx="0" cy="647418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E6A756-E421-470E-3A9B-3A395EE47949}"/>
              </a:ext>
            </a:extLst>
          </p:cNvPr>
          <p:cNvCxnSpPr>
            <a:cxnSpLocks/>
          </p:cNvCxnSpPr>
          <p:nvPr/>
        </p:nvCxnSpPr>
        <p:spPr>
          <a:xfrm>
            <a:off x="1621275" y="2424337"/>
            <a:ext cx="0" cy="2289651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4852DE-B992-7CC4-5DC3-76AF9247D2EF}"/>
              </a:ext>
            </a:extLst>
          </p:cNvPr>
          <p:cNvCxnSpPr>
            <a:cxnSpLocks/>
          </p:cNvCxnSpPr>
          <p:nvPr/>
        </p:nvCxnSpPr>
        <p:spPr>
          <a:xfrm>
            <a:off x="7444901" y="2424337"/>
            <a:ext cx="0" cy="2289651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F0C8B79-C660-512B-CD48-A13EF8A76419}"/>
                  </a:ext>
                </a:extLst>
              </p:cNvPr>
              <p:cNvSpPr txBox="1"/>
              <p:nvPr/>
            </p:nvSpPr>
            <p:spPr>
              <a:xfrm>
                <a:off x="1819554" y="4860610"/>
                <a:ext cx="1569019" cy="333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</m:acc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=−0.45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F0C8B79-C660-512B-CD48-A13EF8A76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554" y="4860610"/>
                <a:ext cx="1569019" cy="333361"/>
              </a:xfrm>
              <a:prstGeom prst="rect">
                <a:avLst/>
              </a:prstGeom>
              <a:blipFill>
                <a:blip r:embed="rId5"/>
                <a:stretch>
                  <a:fillRect b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5BE249-9402-11F6-2F1A-BC31728158DB}"/>
                  </a:ext>
                </a:extLst>
              </p:cNvPr>
              <p:cNvSpPr txBox="1"/>
              <p:nvPr/>
            </p:nvSpPr>
            <p:spPr>
              <a:xfrm>
                <a:off x="7643179" y="4874653"/>
                <a:ext cx="1395895" cy="333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</m:acc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=0.36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5BE249-9402-11F6-2F1A-BC3172815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179" y="4874653"/>
                <a:ext cx="1395895" cy="333361"/>
              </a:xfrm>
              <a:prstGeom prst="rect">
                <a:avLst/>
              </a:prstGeom>
              <a:blipFill>
                <a:blip r:embed="rId6"/>
                <a:stretch>
                  <a:fillRect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55F9A77-A45B-AAFB-979F-A51C1E1012AD}"/>
              </a:ext>
            </a:extLst>
          </p:cNvPr>
          <p:cNvSpPr txBox="1"/>
          <p:nvPr/>
        </p:nvSpPr>
        <p:spPr>
          <a:xfrm>
            <a:off x="2156403" y="2026130"/>
            <a:ext cx="2464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Phase trombones - off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14FD5F-0121-26A0-956C-B567C2D6F31F}"/>
              </a:ext>
            </a:extLst>
          </p:cNvPr>
          <p:cNvSpPr txBox="1"/>
          <p:nvPr/>
        </p:nvSpPr>
        <p:spPr>
          <a:xfrm>
            <a:off x="7980028" y="2026130"/>
            <a:ext cx="2464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Phase trombones - 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2AFDC-CF0E-C40E-EFAB-2F4AE71277B2}"/>
              </a:ext>
            </a:extLst>
          </p:cNvPr>
          <p:cNvSpPr txBox="1"/>
          <p:nvPr/>
        </p:nvSpPr>
        <p:spPr>
          <a:xfrm>
            <a:off x="512538" y="5788424"/>
            <a:ext cx="1080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Significant depolarization with uncooled emittance was improved (at one resonance) using phase trombones.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5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96"/>
    </mc:Choice>
    <mc:Fallback xmlns="">
      <p:transition spd="slow" advTm="41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olorful image&#10;&#10;Description automatically generated with medium confidence">
            <a:extLst>
              <a:ext uri="{FF2B5EF4-FFF2-40B4-BE49-F238E27FC236}">
                <a16:creationId xmlns:a16="http://schemas.microsoft.com/office/drawing/2014/main" id="{B560C51A-F990-7BC7-D84C-EF21667BF2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348" y="1959926"/>
            <a:ext cx="4786546" cy="3785391"/>
          </a:xfrm>
          <a:prstGeom prst="rect">
            <a:avLst/>
          </a:prstGeom>
        </p:spPr>
      </p:pic>
      <p:pic>
        <p:nvPicPr>
          <p:cNvPr id="10" name="Picture 9" descr="A close-up of a diagram&#10;&#10;Description automatically generated">
            <a:extLst>
              <a:ext uri="{FF2B5EF4-FFF2-40B4-BE49-F238E27FC236}">
                <a16:creationId xmlns:a16="http://schemas.microsoft.com/office/drawing/2014/main" id="{4F55187B-E844-5F6E-E412-36E307D29B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6435" y="1965704"/>
            <a:ext cx="4695217" cy="377961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38E955-0DBC-ACAA-33C1-CF3FF3499D04}"/>
              </a:ext>
            </a:extLst>
          </p:cNvPr>
          <p:cNvCxnSpPr/>
          <p:nvPr/>
        </p:nvCxnSpPr>
        <p:spPr>
          <a:xfrm>
            <a:off x="804153" y="4072647"/>
            <a:ext cx="700392" cy="0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1C2979-517F-A4C6-29BF-BB036E7F6207}"/>
              </a:ext>
            </a:extLst>
          </p:cNvPr>
          <p:cNvCxnSpPr/>
          <p:nvPr/>
        </p:nvCxnSpPr>
        <p:spPr>
          <a:xfrm>
            <a:off x="6472135" y="4085617"/>
            <a:ext cx="700392" cy="0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81C789-94AD-D3C2-5F8F-793A5CFAE807}"/>
              </a:ext>
            </a:extLst>
          </p:cNvPr>
          <p:cNvCxnSpPr>
            <a:cxnSpLocks/>
          </p:cNvCxnSpPr>
          <p:nvPr/>
        </p:nvCxnSpPr>
        <p:spPr>
          <a:xfrm>
            <a:off x="7153072" y="4085617"/>
            <a:ext cx="3521413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A16EF6-E470-F026-640B-F7F49D96E85A}"/>
              </a:ext>
            </a:extLst>
          </p:cNvPr>
          <p:cNvCxnSpPr>
            <a:cxnSpLocks/>
          </p:cNvCxnSpPr>
          <p:nvPr/>
        </p:nvCxnSpPr>
        <p:spPr>
          <a:xfrm>
            <a:off x="1504545" y="4072647"/>
            <a:ext cx="3573293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3174A6-3E87-058E-6889-B990A9DA5896}"/>
                  </a:ext>
                </a:extLst>
              </p:cNvPr>
              <p:cNvSpPr txBox="1"/>
              <p:nvPr/>
            </p:nvSpPr>
            <p:spPr>
              <a:xfrm>
                <a:off x="502065" y="912996"/>
                <a:ext cx="61828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Tune-energy scan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 ~ 705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3174A6-3E87-058E-6889-B990A9DA5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65" y="912996"/>
                <a:ext cx="6182882" cy="646331"/>
              </a:xfrm>
              <a:prstGeom prst="rect">
                <a:avLst/>
              </a:prstGeom>
              <a:blipFill>
                <a:blip r:embed="rId5"/>
                <a:stretch>
                  <a:fillRect l="-3054" t="-16038" b="-40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338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51"/>
    </mc:Choice>
    <mc:Fallback xmlns="">
      <p:transition spd="slow" advTm="39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4.79167E-6 0.0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2.08333E-7 0.0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C9F0D-4808-15B8-FFDA-BDC3412FD2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045" y="1533418"/>
            <a:ext cx="8212243" cy="422726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5BFAE5-0755-D316-22D2-D7C5689B1E65}"/>
              </a:ext>
            </a:extLst>
          </p:cNvPr>
          <p:cNvCxnSpPr>
            <a:cxnSpLocks/>
          </p:cNvCxnSpPr>
          <p:nvPr/>
        </p:nvCxnSpPr>
        <p:spPr>
          <a:xfrm flipV="1">
            <a:off x="3674285" y="5306611"/>
            <a:ext cx="0" cy="410966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678FEC-2499-F19F-FADA-E2319421D2EC}"/>
              </a:ext>
            </a:extLst>
          </p:cNvPr>
          <p:cNvCxnSpPr>
            <a:cxnSpLocks/>
          </p:cNvCxnSpPr>
          <p:nvPr/>
        </p:nvCxnSpPr>
        <p:spPr>
          <a:xfrm>
            <a:off x="3674285" y="1500027"/>
            <a:ext cx="0" cy="457200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933EC7-3567-5E6D-7E33-CD83F82F60F4}"/>
              </a:ext>
            </a:extLst>
          </p:cNvPr>
          <p:cNvCxnSpPr>
            <a:cxnSpLocks/>
          </p:cNvCxnSpPr>
          <p:nvPr/>
        </p:nvCxnSpPr>
        <p:spPr>
          <a:xfrm>
            <a:off x="3674285" y="1957227"/>
            <a:ext cx="0" cy="3349384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E8BA39-30C9-9283-37D6-DED628727137}"/>
                  </a:ext>
                </a:extLst>
              </p:cNvPr>
              <p:cNvSpPr txBox="1"/>
              <p:nvPr/>
            </p:nvSpPr>
            <p:spPr>
              <a:xfrm>
                <a:off x="3884056" y="4729809"/>
                <a:ext cx="1524135" cy="333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=0.99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E8BA39-30C9-9283-37D6-DED628727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056" y="4729809"/>
                <a:ext cx="1524135" cy="333361"/>
              </a:xfrm>
              <a:prstGeom prst="rect">
                <a:avLst/>
              </a:prstGeom>
              <a:blipFill>
                <a:blip r:embed="rId4"/>
                <a:stretch>
                  <a:fillRect b="-4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DE07B85-95E4-F7EB-9E34-890591639A32}"/>
              </a:ext>
            </a:extLst>
          </p:cNvPr>
          <p:cNvSpPr txBox="1"/>
          <p:nvPr/>
        </p:nvSpPr>
        <p:spPr>
          <a:xfrm>
            <a:off x="7966636" y="6176189"/>
            <a:ext cx="422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*This is a 4</a:t>
            </a:r>
            <a:r>
              <a:rPr lang="en-US" baseline="30000" dirty="0"/>
              <a:t>th</a:t>
            </a:r>
            <a:r>
              <a:rPr lang="en-US" dirty="0"/>
              <a:t> order snake resonance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D7C558-624C-53A5-763B-4599EC637688}"/>
                  </a:ext>
                </a:extLst>
              </p:cNvPr>
              <p:cNvSpPr txBox="1"/>
              <p:nvPr/>
            </p:nvSpPr>
            <p:spPr>
              <a:xfrm>
                <a:off x="511966" y="801582"/>
                <a:ext cx="8966957" cy="66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Tracking with new tune*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effectLst/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200">
                                <a:effectLst/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</a:rPr>
                          <m:t>=29.125</m:t>
                        </m:r>
                      </m:e>
                    </m:d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D7C558-624C-53A5-763B-4599EC637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66" y="801582"/>
                <a:ext cx="8966957" cy="665054"/>
              </a:xfrm>
              <a:prstGeom prst="rect">
                <a:avLst/>
              </a:prstGeom>
              <a:blipFill>
                <a:blip r:embed="rId5"/>
                <a:stretch>
                  <a:fillRect l="-2175" t="-17273" b="-3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2CDAD27-BC05-A58B-00D2-02FB03A904ED}"/>
              </a:ext>
            </a:extLst>
          </p:cNvPr>
          <p:cNvSpPr txBox="1"/>
          <p:nvPr/>
        </p:nvSpPr>
        <p:spPr>
          <a:xfrm>
            <a:off x="9257021" y="2813350"/>
            <a:ext cx="2583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Adjusting the vertical tune as well as using phase trombones allows complete avoidance of higher-order resonances.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1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53"/>
    </mc:Choice>
    <mc:Fallback xmlns="">
      <p:transition spd="slow" advTm="32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79B98BA-7627-FA60-AD9C-0CAA189D08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025" y="1967069"/>
            <a:ext cx="4820281" cy="38309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32D924-1BF1-2D53-3CCA-FA4A97C962C0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512258" y="922301"/>
                <a:ext cx="10180551" cy="646113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sz="3600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rPr>
                  <a:t>Tune-energy scan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3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</m:t>
                        </m:r>
                        <m:r>
                          <a:rPr lang="en-US" sz="3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𝛾</m:t>
                        </m:r>
                        <m:r>
                          <a:rPr lang="en-US" sz="3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~ 748</m:t>
                        </m:r>
                      </m:e>
                    </m:d>
                  </m:oMath>
                </a14:m>
                <a:endPara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32D924-1BF1-2D53-3CCA-FA4A97C96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12258" y="922301"/>
                <a:ext cx="10180551" cy="646113"/>
              </a:xfrm>
              <a:prstGeom prst="rect">
                <a:avLst/>
              </a:prstGeom>
              <a:blipFill>
                <a:blip r:embed="rId4"/>
                <a:stretch>
                  <a:fillRect l="-1916" t="-15094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275204C6-9D54-C282-2E69-49356578D8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2662" y="1985189"/>
            <a:ext cx="4786300" cy="381281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77C2FD-6372-9D4C-6943-7CC87CB13168}"/>
              </a:ext>
            </a:extLst>
          </p:cNvPr>
          <p:cNvCxnSpPr/>
          <p:nvPr/>
        </p:nvCxnSpPr>
        <p:spPr>
          <a:xfrm>
            <a:off x="778467" y="4658273"/>
            <a:ext cx="700392" cy="0"/>
          </a:xfrm>
          <a:prstGeom prst="straightConnector1">
            <a:avLst/>
          </a:prstGeom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09796-37C4-8CF2-3EEB-79D6A6E86E4D}"/>
              </a:ext>
            </a:extLst>
          </p:cNvPr>
          <p:cNvCxnSpPr/>
          <p:nvPr/>
        </p:nvCxnSpPr>
        <p:spPr>
          <a:xfrm>
            <a:off x="6446449" y="4671243"/>
            <a:ext cx="700392" cy="0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A8A7B1-81F5-B24D-B820-8B5956AC6EBA}"/>
              </a:ext>
            </a:extLst>
          </p:cNvPr>
          <p:cNvCxnSpPr>
            <a:cxnSpLocks/>
          </p:cNvCxnSpPr>
          <p:nvPr/>
        </p:nvCxnSpPr>
        <p:spPr>
          <a:xfrm>
            <a:off x="7127386" y="4671243"/>
            <a:ext cx="3521413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4819F6-C754-CA6B-8602-0183DA3F0A3E}"/>
              </a:ext>
            </a:extLst>
          </p:cNvPr>
          <p:cNvCxnSpPr>
            <a:cxnSpLocks/>
          </p:cNvCxnSpPr>
          <p:nvPr/>
        </p:nvCxnSpPr>
        <p:spPr>
          <a:xfrm>
            <a:off x="1478859" y="4658273"/>
            <a:ext cx="3573293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730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27"/>
    </mc:Choice>
    <mc:Fallback xmlns="">
      <p:transition spd="slow" advTm="18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D6AC-F6A9-521E-2C33-2BC787406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3993" y="895029"/>
            <a:ext cx="10489058" cy="753129"/>
          </a:xfrm>
          <a:prstGeom prst="rect">
            <a:avLst/>
          </a:prstGeom>
        </p:spPr>
        <p:txBody>
          <a:bodyPr/>
          <a:lstStyle/>
          <a:p>
            <a:r>
              <a:rPr 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Tracking with changing phase advance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C4C36-00FF-8A5B-20E4-90344AA37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62" y="1648158"/>
            <a:ext cx="9397428" cy="4330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25718-5DFA-2E62-801A-2AEB4AFF7212}"/>
              </a:ext>
            </a:extLst>
          </p:cNvPr>
          <p:cNvSpPr/>
          <p:nvPr/>
        </p:nvSpPr>
        <p:spPr>
          <a:xfrm>
            <a:off x="3503488" y="2085775"/>
            <a:ext cx="616091" cy="33563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FCDA6-EAFE-A383-DE46-6B2ED811F425}"/>
              </a:ext>
            </a:extLst>
          </p:cNvPr>
          <p:cNvSpPr txBox="1"/>
          <p:nvPr/>
        </p:nvSpPr>
        <p:spPr>
          <a:xfrm>
            <a:off x="9710789" y="2813350"/>
            <a:ext cx="2129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Turning off the phase trombones in the shaded region alleviates the second resonance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94"/>
    </mc:Choice>
    <mc:Fallback xmlns="">
      <p:transition spd="slow" advTm="2269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72F2E-DFAD-4D64-1EBA-D2F61C0878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535" y="1601924"/>
            <a:ext cx="9134126" cy="474750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7E71A-E042-C75D-1557-4C6F149BEB5B}"/>
              </a:ext>
            </a:extLst>
          </p:cNvPr>
          <p:cNvSpPr txBox="1">
            <a:spLocks/>
          </p:cNvSpPr>
          <p:nvPr/>
        </p:nvSpPr>
        <p:spPr>
          <a:xfrm>
            <a:off x="543993" y="895029"/>
            <a:ext cx="10489058" cy="753129"/>
          </a:xfrm>
          <a:prstGeom prst="rect">
            <a:avLst/>
          </a:prstGeom>
        </p:spPr>
        <p:txBody>
          <a:bodyPr/>
          <a:lstStyle>
            <a:lvl1pPr>
              <a:defRPr i="0">
                <a:latin typeface="Optima"/>
                <a:cs typeface="Optima"/>
              </a:defRPr>
            </a:lvl1pPr>
          </a:lstStyle>
          <a:p>
            <a:r>
              <a:rPr 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Tracking with two sets of phase advances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9AEEC9-AC31-19CA-0231-4EFFF0EB0E13}"/>
              </a:ext>
            </a:extLst>
          </p:cNvPr>
          <p:cNvSpPr/>
          <p:nvPr/>
        </p:nvSpPr>
        <p:spPr>
          <a:xfrm>
            <a:off x="3478671" y="2032431"/>
            <a:ext cx="712381" cy="3832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198A48-50E6-7ABE-9D53-A799FA24932D}"/>
              </a:ext>
            </a:extLst>
          </p:cNvPr>
          <p:cNvSpPr/>
          <p:nvPr/>
        </p:nvSpPr>
        <p:spPr>
          <a:xfrm>
            <a:off x="6497517" y="2032431"/>
            <a:ext cx="712381" cy="3832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F3F59-ECC8-5DCC-E8C9-45076B669E89}"/>
              </a:ext>
            </a:extLst>
          </p:cNvPr>
          <p:cNvSpPr txBox="1"/>
          <p:nvPr/>
        </p:nvSpPr>
        <p:spPr>
          <a:xfrm>
            <a:off x="9710789" y="2813350"/>
            <a:ext cx="2129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Using 3 sets of phase trombone settings alleviates all 3 resonance crossings.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8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2"/>
    </mc:Choice>
    <mc:Fallback xmlns="">
      <p:transition spd="slow" advTm="1963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B2282D4-0159-83ED-7F6E-3CD5CF36B637}"/>
              </a:ext>
            </a:extLst>
          </p:cNvPr>
          <p:cNvGrpSpPr/>
          <p:nvPr/>
        </p:nvGrpSpPr>
        <p:grpSpPr>
          <a:xfrm>
            <a:off x="7586192" y="714332"/>
            <a:ext cx="3533192" cy="2941422"/>
            <a:chOff x="1427635" y="2534892"/>
            <a:chExt cx="4214857" cy="3508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9B4F08F-1389-6080-42C5-D806B7FC2E27}"/>
                    </a:ext>
                  </a:extLst>
                </p:cNvPr>
                <p:cNvSpPr txBox="1"/>
                <p:nvPr/>
              </p:nvSpPr>
              <p:spPr>
                <a:xfrm>
                  <a:off x="3118465" y="5676651"/>
                  <a:ext cx="999810" cy="367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400" b="0" dirty="0"/>
                    <a:t> (rad)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9B4F08F-1389-6080-42C5-D806B7FC2E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465" y="5676651"/>
                  <a:ext cx="999810" cy="367157"/>
                </a:xfrm>
                <a:prstGeom prst="rect">
                  <a:avLst/>
                </a:prstGeom>
                <a:blipFill>
                  <a:blip r:embed="rId2"/>
                  <a:stretch>
                    <a:fillRect t="-5882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230FA05-E32E-4DF3-9EA4-9A5BECF2BC0C}"/>
                    </a:ext>
                  </a:extLst>
                </p:cNvPr>
                <p:cNvSpPr txBox="1"/>
                <p:nvPr/>
              </p:nvSpPr>
              <p:spPr>
                <a:xfrm rot="16200000">
                  <a:off x="1111308" y="4034832"/>
                  <a:ext cx="999811" cy="367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400" b="0" dirty="0"/>
                    <a:t> (rad)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230FA05-E32E-4DF3-9EA4-9A5BECF2BC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11308" y="4034832"/>
                  <a:ext cx="999811" cy="367157"/>
                </a:xfrm>
                <a:prstGeom prst="rect">
                  <a:avLst/>
                </a:prstGeom>
                <a:blipFill>
                  <a:blip r:embed="rId3"/>
                  <a:stretch>
                    <a:fillRect l="-3922" r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8A2E91D-A353-4E73-D9C0-C4A3015C6A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946" r="50926" b="6448"/>
            <a:stretch/>
          </p:blipFill>
          <p:spPr>
            <a:xfrm>
              <a:off x="1903451" y="2818815"/>
              <a:ext cx="3677697" cy="294324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8B56D5C-25F9-3A83-95BD-6E10B59A1639}"/>
                    </a:ext>
                  </a:extLst>
                </p:cNvPr>
                <p:cNvSpPr txBox="1"/>
                <p:nvPr/>
              </p:nvSpPr>
              <p:spPr>
                <a:xfrm>
                  <a:off x="4642681" y="2534892"/>
                  <a:ext cx="9998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b="0" dirty="0"/>
                    <a:t> (A)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8B56D5C-25F9-3A83-95BD-6E10B59A1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2681" y="2534892"/>
                  <a:ext cx="999811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9804" b="-49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Star: 4 Points 11">
              <a:extLst>
                <a:ext uri="{FF2B5EF4-FFF2-40B4-BE49-F238E27FC236}">
                  <a16:creationId xmlns:a16="http://schemas.microsoft.com/office/drawing/2014/main" id="{866228A5-9185-CB61-B171-955EE8C50853}"/>
                </a:ext>
              </a:extLst>
            </p:cNvPr>
            <p:cNvSpPr/>
            <p:nvPr/>
          </p:nvSpPr>
          <p:spPr>
            <a:xfrm>
              <a:off x="3590951" y="4131390"/>
              <a:ext cx="163115" cy="163115"/>
            </a:xfrm>
            <a:prstGeom prst="star4">
              <a:avLst>
                <a:gd name="adj" fmla="val 18978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9D28E4-65A5-8115-292E-3A6D21408941}"/>
              </a:ext>
            </a:extLst>
          </p:cNvPr>
          <p:cNvGrpSpPr/>
          <p:nvPr/>
        </p:nvGrpSpPr>
        <p:grpSpPr>
          <a:xfrm>
            <a:off x="7578814" y="3491540"/>
            <a:ext cx="3641646" cy="2986186"/>
            <a:chOff x="6420618" y="2555240"/>
            <a:chExt cx="4282988" cy="3512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76348F5-8911-A210-67C9-70D6269D1AE7}"/>
                    </a:ext>
                  </a:extLst>
                </p:cNvPr>
                <p:cNvSpPr txBox="1"/>
                <p:nvPr/>
              </p:nvSpPr>
              <p:spPr>
                <a:xfrm>
                  <a:off x="8086413" y="5716843"/>
                  <a:ext cx="1311309" cy="3504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400" b="0" dirty="0"/>
                    <a:t> (rad)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76348F5-8911-A210-67C9-70D6269D1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6413" y="5716843"/>
                  <a:ext cx="1311309" cy="350490"/>
                </a:xfrm>
                <a:prstGeom prst="rect">
                  <a:avLst/>
                </a:prstGeom>
                <a:blipFill>
                  <a:blip r:embed="rId6"/>
                  <a:stretch>
                    <a:fillRect t="-6122" b="-20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521C347-1A9B-38F6-1BEC-C2CCB09BE49E}"/>
                    </a:ext>
                  </a:extLst>
                </p:cNvPr>
                <p:cNvSpPr txBox="1"/>
                <p:nvPr/>
              </p:nvSpPr>
              <p:spPr>
                <a:xfrm rot="16200000">
                  <a:off x="6095958" y="4043164"/>
                  <a:ext cx="999811" cy="35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400" b="0" dirty="0"/>
                    <a:t> (rad)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521C347-1A9B-38F6-1BEC-C2CCB09BE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095958" y="4043164"/>
                  <a:ext cx="999811" cy="350491"/>
                </a:xfrm>
                <a:prstGeom prst="rect">
                  <a:avLst/>
                </a:prstGeom>
                <a:blipFill>
                  <a:blip r:embed="rId7"/>
                  <a:stretch>
                    <a:fillRect l="-6122" r="-22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A3EE97-6C5D-8273-3EF5-92A6E153A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342" r="2531" b="6448"/>
            <a:stretch/>
          </p:blipFill>
          <p:spPr>
            <a:xfrm>
              <a:off x="6903219" y="2818815"/>
              <a:ext cx="3677698" cy="294324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8FF596A-42B4-8D13-1178-219055922725}"/>
                    </a:ext>
                  </a:extLst>
                </p:cNvPr>
                <p:cNvSpPr txBox="1"/>
                <p:nvPr/>
              </p:nvSpPr>
              <p:spPr>
                <a:xfrm>
                  <a:off x="9703795" y="2555240"/>
                  <a:ext cx="9998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b="0" dirty="0"/>
                    <a:t> (A)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8FF596A-42B4-8D13-1178-219055922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3795" y="2555240"/>
                  <a:ext cx="999811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11765" b="-49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Star: 4 Points 12">
              <a:extLst>
                <a:ext uri="{FF2B5EF4-FFF2-40B4-BE49-F238E27FC236}">
                  <a16:creationId xmlns:a16="http://schemas.microsoft.com/office/drawing/2014/main" id="{73AACE53-F7E0-571C-586E-9AA71E0B49D5}"/>
                </a:ext>
              </a:extLst>
            </p:cNvPr>
            <p:cNvSpPr/>
            <p:nvPr/>
          </p:nvSpPr>
          <p:spPr>
            <a:xfrm>
              <a:off x="8617920" y="4131390"/>
              <a:ext cx="163115" cy="163115"/>
            </a:xfrm>
            <a:prstGeom prst="star4">
              <a:avLst>
                <a:gd name="adj" fmla="val 18978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15545E25-14FD-250A-6BAA-58D38A15FD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993" y="895029"/>
                <a:ext cx="6845635" cy="5431343"/>
              </a:xfrm>
              <a:prstGeom prst="rect">
                <a:avLst/>
              </a:prstGeom>
            </p:spPr>
            <p:txBody>
              <a:bodyPr/>
              <a:lstStyle>
                <a:lvl1pPr>
                  <a:defRPr i="0">
                    <a:latin typeface="Optima"/>
                    <a:cs typeface="Optima"/>
                  </a:defRPr>
                </a:lvl1pPr>
              </a:lstStyle>
              <a:p>
                <a:r>
                  <a:rPr lang="en-US" sz="3600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rPr>
                  <a:t>Practical phase advances</a:t>
                </a:r>
              </a:p>
              <a:p>
                <a:endPara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  <a:p>
                <a:r>
                  <a:rPr lang="en-US" dirty="0">
                    <a:latin typeface="+mn-lt"/>
                    <a:cs typeface="+mn-cs"/>
                  </a:rPr>
                  <a:t>Max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b="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+mn-cs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+mn-cs"/>
                      </a:rPr>
                      <m:t> ~ 0.3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+mn-lt"/>
                  <a:cs typeface="+mn-cs"/>
                </a:endParaRPr>
              </a:p>
              <a:p>
                <a:r>
                  <a:rPr lang="en-US" dirty="0">
                    <a:latin typeface="+mn-lt"/>
                    <a:cs typeface="+mn-cs"/>
                  </a:rPr>
                  <a:t>Max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endParaRPr lang="en-US" dirty="0">
                  <a:latin typeface="+mn-lt"/>
                  <a:cs typeface="+mn-cs"/>
                </a:endParaRPr>
              </a:p>
              <a:p>
                <a:endParaRPr lang="en-US" dirty="0">
                  <a:latin typeface="+mn-lt"/>
                  <a:cs typeface="+mn-cs"/>
                </a:endParaRPr>
              </a:p>
              <a:p>
                <a:r>
                  <a:rPr lang="en-US" dirty="0">
                    <a:latin typeface="+mn-lt"/>
                    <a:cs typeface="+mn-cs"/>
                  </a:rPr>
                  <a:t>Referring to previous results, changing quadrupole currents by 100s of Amperes is not feasible during ramp.</a:t>
                </a:r>
              </a:p>
              <a:p>
                <a:endParaRPr lang="en-US" dirty="0">
                  <a:latin typeface="+mn-lt"/>
                  <a:cs typeface="+mn-cs"/>
                </a:endParaRPr>
              </a:p>
              <a:p>
                <a:endParaRPr lang="en-US" dirty="0">
                  <a:latin typeface="+mn-lt"/>
                  <a:cs typeface="+mn-cs"/>
                </a:endParaRPr>
              </a:p>
              <a:p>
                <a:r>
                  <a:rPr lang="en-US" dirty="0">
                    <a:latin typeface="+mn-lt"/>
                    <a:cs typeface="+mn-cs"/>
                  </a:rPr>
                  <a:t>The most feasible strategy is finding the best set of phase advances and tunes for all strongly depolarizing regions simultaneously.</a:t>
                </a:r>
              </a:p>
              <a:p>
                <a:endParaRPr lang="en-US" dirty="0">
                  <a:latin typeface="+mn-lt"/>
                  <a:cs typeface="+mn-cs"/>
                </a:endParaRPr>
              </a:p>
              <a:p>
                <a:endParaRPr lang="en-US" dirty="0">
                  <a:latin typeface="+mn-lt"/>
                  <a:cs typeface="+mn-cs"/>
                </a:endParaRPr>
              </a:p>
              <a:p>
                <a:r>
                  <a:rPr lang="en-US" dirty="0">
                    <a:latin typeface="+mn-lt"/>
                    <a:cs typeface="+mn-cs"/>
                  </a:rPr>
                  <a:t>We propose to do this by leveraging PTC’s normal form computation of the </a:t>
                </a:r>
                <a:r>
                  <a:rPr lang="en-US" i="1" dirty="0">
                    <a:latin typeface="+mn-lt"/>
                    <a:cs typeface="+mn-cs"/>
                  </a:rPr>
                  <a:t>amplitude-dependent spin tune </a:t>
                </a:r>
                <a:r>
                  <a:rPr lang="en-US" dirty="0">
                    <a:latin typeface="+mn-lt"/>
                    <a:cs typeface="+mn-cs"/>
                  </a:rPr>
                  <a:t>using </a:t>
                </a:r>
                <a:r>
                  <a:rPr lang="en-US" dirty="0" err="1">
                    <a:latin typeface="+mn-lt"/>
                    <a:cs typeface="+mn-cs"/>
                  </a:rPr>
                  <a:t>Bmad’s</a:t>
                </a:r>
                <a:r>
                  <a:rPr lang="en-US" dirty="0">
                    <a:latin typeface="+mn-lt"/>
                    <a:cs typeface="+mn-cs"/>
                  </a:rPr>
                  <a:t> automated multi-universe optimization.</a:t>
                </a:r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15545E25-14FD-250A-6BAA-58D38A15F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3" y="895029"/>
                <a:ext cx="6845635" cy="5431343"/>
              </a:xfrm>
              <a:prstGeom prst="rect">
                <a:avLst/>
              </a:prstGeom>
              <a:blipFill>
                <a:blip r:embed="rId9"/>
                <a:stretch>
                  <a:fillRect l="-2760" t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8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83"/>
    </mc:Choice>
    <mc:Fallback xmlns="">
      <p:transition spd="slow" advTm="3818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885E87-B1E1-0535-D96A-08AC5FD2573A}"/>
              </a:ext>
            </a:extLst>
          </p:cNvPr>
          <p:cNvSpPr txBox="1">
            <a:spLocks/>
          </p:cNvSpPr>
          <p:nvPr/>
        </p:nvSpPr>
        <p:spPr>
          <a:xfrm>
            <a:off x="543993" y="895029"/>
            <a:ext cx="10489058" cy="753129"/>
          </a:xfrm>
          <a:prstGeom prst="rect">
            <a:avLst/>
          </a:prstGeom>
        </p:spPr>
        <p:txBody>
          <a:bodyPr/>
          <a:lstStyle>
            <a:lvl1pPr>
              <a:defRPr i="0">
                <a:latin typeface="Optima"/>
                <a:cs typeface="Optima"/>
              </a:defRPr>
            </a:lvl1pPr>
          </a:lstStyle>
          <a:p>
            <a:r>
              <a:rPr 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Tracking with constant phase advance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9DABB4-35AC-FB91-FD91-F8DD49E42F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8730" y="1588948"/>
            <a:ext cx="9631642" cy="4949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BB3073-23F6-9FD5-033F-D38BF0947377}"/>
                  </a:ext>
                </a:extLst>
              </p:cNvPr>
              <p:cNvSpPr txBox="1"/>
              <p:nvPr/>
            </p:nvSpPr>
            <p:spPr>
              <a:xfrm>
                <a:off x="9171138" y="3429000"/>
                <a:ext cx="1517723" cy="333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0.964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BB3073-23F6-9FD5-033F-D38BF0947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138" y="3429000"/>
                <a:ext cx="1517723" cy="333361"/>
              </a:xfrm>
              <a:prstGeom prst="rect">
                <a:avLst/>
              </a:prstGeom>
              <a:blipFill>
                <a:blip r:embed="rId3"/>
                <a:stretch>
                  <a:fillRect t="-40741" r="-3614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96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64"/>
    </mc:Choice>
    <mc:Fallback xmlns="">
      <p:transition spd="slow" advTm="30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DF2A61-6C30-2196-7F21-F28957EBAE84}"/>
              </a:ext>
            </a:extLst>
          </p:cNvPr>
          <p:cNvSpPr txBox="1"/>
          <p:nvPr/>
        </p:nvSpPr>
        <p:spPr>
          <a:xfrm>
            <a:off x="1141715" y="1104568"/>
            <a:ext cx="993896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Accelerating polarized hadron beams is quite challenging, since any depolarization is permanent.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 function “Siberian snake” magnets are expensive and very large (12 meters long). It is important to optimize their use to avoid wasting space and losing polarization.</a:t>
            </a:r>
          </a:p>
        </p:txBody>
      </p:sp>
    </p:spTree>
    <p:extLst>
      <p:ext uri="{BB962C8B-B14F-4D97-AF65-F5344CB8AC3E}">
        <p14:creationId xmlns:p14="http://schemas.microsoft.com/office/powerpoint/2010/main" val="22105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65"/>
    </mc:Choice>
    <mc:Fallback xmlns="">
      <p:transition spd="slow" advTm="36965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9224B1-B1B2-218F-3200-B79E29A24096}"/>
              </a:ext>
            </a:extLst>
          </p:cNvPr>
          <p:cNvSpPr txBox="1"/>
          <p:nvPr/>
        </p:nvSpPr>
        <p:spPr>
          <a:xfrm>
            <a:off x="1141715" y="1104568"/>
            <a:ext cx="1014958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and Conclusion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parameter space is being explored for tuning 6 Siberian snakes in the HSR lattice.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Pre-cooled beams of polarized protons and polarized helium-3 are safe against spin resonances.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Polarization transmission of uncooled helium-3 beams benefit tremendously from vertical phase advance optimization.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Remaining snake axes degrees of freedom offer avenues for further enhancing polarization transmission robustness against errors.</a:t>
            </a:r>
          </a:p>
        </p:txBody>
      </p:sp>
    </p:spTree>
    <p:extLst>
      <p:ext uri="{BB962C8B-B14F-4D97-AF65-F5344CB8AC3E}">
        <p14:creationId xmlns:p14="http://schemas.microsoft.com/office/powerpoint/2010/main" val="34309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9"/>
    </mc:Choice>
    <mc:Fallback xmlns="">
      <p:transition spd="slow" advTm="994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885E87-B1E1-0535-D96A-08AC5FD2573A}"/>
              </a:ext>
            </a:extLst>
          </p:cNvPr>
          <p:cNvSpPr txBox="1">
            <a:spLocks/>
          </p:cNvSpPr>
          <p:nvPr/>
        </p:nvSpPr>
        <p:spPr>
          <a:xfrm>
            <a:off x="543993" y="895029"/>
            <a:ext cx="10833068" cy="4957131"/>
          </a:xfrm>
          <a:prstGeom prst="rect">
            <a:avLst/>
          </a:prstGeom>
        </p:spPr>
        <p:txBody>
          <a:bodyPr/>
          <a:lstStyle>
            <a:lvl1pPr>
              <a:defRPr i="0">
                <a:latin typeface="Optima"/>
                <a:cs typeface="Optima"/>
              </a:defRPr>
            </a:lvl1pPr>
          </a:lstStyle>
          <a:p>
            <a:r>
              <a:rPr 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Acknowledgements and Refere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nces</a:t>
            </a:r>
          </a:p>
          <a:p>
            <a:endParaRPr 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 would like to thank Kiel Hock,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Haixin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Huang, and Vahid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Ranjbar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helpful discussions about this topic. </a:t>
            </a:r>
            <a:endParaRPr lang="en-US" dirty="0">
              <a:solidFill>
                <a:prstClr val="black"/>
              </a:solidFill>
              <a:latin typeface="Franklin Gothic Book"/>
              <a:cs typeface="+mn-cs"/>
            </a:endParaRPr>
          </a:p>
          <a:p>
            <a:endParaRPr lang="en-US" dirty="0">
              <a:solidFill>
                <a:prstClr val="black"/>
              </a:solidFill>
              <a:latin typeface="Franklin Gothic Book"/>
              <a:cs typeface="+mn-cs"/>
            </a:endParaRPr>
          </a:p>
          <a:p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This work has been supported by Brookhaven Science Associates, LLC under Contract No. DE-SC0012704 with the U.S. Department of Energy, and No. DE-SC0018008. </a:t>
            </a:r>
          </a:p>
          <a:p>
            <a:endParaRPr lang="en-US" dirty="0">
              <a:solidFill>
                <a:prstClr val="black"/>
              </a:solidFill>
              <a:latin typeface="Franklin Gothic Book"/>
              <a:cs typeface="+mn-cs"/>
            </a:endParaRPr>
          </a:p>
          <a:p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r>
              <a:rPr lang="en-US" dirty="0">
                <a:solidFill>
                  <a:prstClr val="black"/>
                </a:solidFill>
                <a:latin typeface="Franklin Gothic Book"/>
                <a:cs typeface="+mn-cs"/>
              </a:rPr>
              <a:t>[1] Hoffstaetter, G. H. “</a:t>
            </a:r>
            <a:r>
              <a:rPr lang="en-US" i="1" dirty="0">
                <a:solidFill>
                  <a:prstClr val="black"/>
                </a:solidFill>
                <a:latin typeface="Franklin Gothic Book"/>
                <a:cs typeface="+mn-cs"/>
              </a:rPr>
              <a:t>High energy polarized proton beams: a modern view.</a:t>
            </a:r>
            <a:r>
              <a:rPr lang="en-US" dirty="0">
                <a:solidFill>
                  <a:prstClr val="black"/>
                </a:solidFill>
                <a:latin typeface="Franklin Gothic Book"/>
                <a:cs typeface="+mn-cs"/>
              </a:rPr>
              <a:t>” (Vol. 218). Springer Science &amp; 	Business Media (2006). </a:t>
            </a:r>
          </a:p>
          <a:p>
            <a:r>
              <a:rPr lang="en-US" dirty="0">
                <a:solidFill>
                  <a:prstClr val="black"/>
                </a:solidFill>
                <a:latin typeface="Franklin Gothic Book"/>
                <a:cs typeface="+mn-cs"/>
              </a:rPr>
              <a:t>[2] </a:t>
            </a:r>
            <a:r>
              <a:rPr lang="en-US" dirty="0" err="1">
                <a:solidFill>
                  <a:prstClr val="black"/>
                </a:solidFill>
                <a:latin typeface="Franklin Gothic Book"/>
                <a:cs typeface="+mn-cs"/>
              </a:rPr>
              <a:t>Yokoya</a:t>
            </a:r>
            <a:r>
              <a:rPr lang="en-US" dirty="0">
                <a:solidFill>
                  <a:prstClr val="black"/>
                </a:solidFill>
                <a:latin typeface="Franklin Gothic Book"/>
                <a:cs typeface="+mn-cs"/>
              </a:rPr>
              <a:t>, K. “</a:t>
            </a:r>
            <a:r>
              <a:rPr lang="en-US" i="1" dirty="0">
                <a:solidFill>
                  <a:prstClr val="black"/>
                </a:solidFill>
                <a:latin typeface="Franklin Gothic Book"/>
                <a:cs typeface="+mn-cs"/>
              </a:rPr>
              <a:t>An algorithm for calculating the spin tune in circular accelerators.</a:t>
            </a:r>
            <a:r>
              <a:rPr lang="en-US" dirty="0">
                <a:solidFill>
                  <a:prstClr val="black"/>
                </a:solidFill>
                <a:latin typeface="Franklin Gothic Book"/>
                <a:cs typeface="+mn-cs"/>
              </a:rPr>
              <a:t>” DESY–99–006 (1999).</a:t>
            </a:r>
            <a:br>
              <a:rPr lang="en-US" dirty="0">
                <a:solidFill>
                  <a:prstClr val="black"/>
                </a:solidFill>
                <a:latin typeface="Franklin Gothic Book"/>
                <a:cs typeface="+mn-cs"/>
              </a:rPr>
            </a:br>
            <a:r>
              <a:rPr lang="en-US" dirty="0">
                <a:solidFill>
                  <a:prstClr val="black"/>
                </a:solidFill>
                <a:latin typeface="Franklin Gothic Book"/>
                <a:cs typeface="+mn-cs"/>
              </a:rPr>
              <a:t>[3] Bai, Mei, et al. “</a:t>
            </a:r>
            <a:r>
              <a:rPr lang="en-US" i="1" dirty="0">
                <a:solidFill>
                  <a:prstClr val="black"/>
                </a:solidFill>
                <a:latin typeface="Franklin Gothic Book"/>
                <a:cs typeface="+mn-cs"/>
              </a:rPr>
              <a:t>Observations of Snake Resonance in RHIC</a:t>
            </a:r>
            <a:r>
              <a:rPr lang="en-US" dirty="0">
                <a:solidFill>
                  <a:prstClr val="black"/>
                </a:solidFill>
                <a:latin typeface="Franklin Gothic Book"/>
                <a:cs typeface="+mn-cs"/>
              </a:rPr>
              <a:t>.” in Proc. IPAC’05. IEEE (2005).</a:t>
            </a:r>
            <a:br>
              <a:rPr lang="en-US" dirty="0">
                <a:solidFill>
                  <a:prstClr val="black"/>
                </a:solidFill>
                <a:latin typeface="Franklin Gothic Book"/>
                <a:cs typeface="+mn-cs"/>
              </a:rPr>
            </a:br>
            <a:r>
              <a:rPr lang="en-US" dirty="0">
                <a:solidFill>
                  <a:prstClr val="black"/>
                </a:solidFill>
                <a:latin typeface="Franklin Gothic Book"/>
                <a:cs typeface="+mn-cs"/>
              </a:rPr>
              <a:t>[4] Hoffstaetter, G. H. “</a:t>
            </a:r>
            <a:r>
              <a:rPr lang="en-US" i="1" dirty="0">
                <a:solidFill>
                  <a:prstClr val="black"/>
                </a:solidFill>
                <a:latin typeface="Franklin Gothic Book"/>
                <a:cs typeface="+mn-cs"/>
              </a:rPr>
              <a:t>Optimal axes of Siberian snakes for polarized proton acceleration</a:t>
            </a:r>
            <a:r>
              <a:rPr lang="en-US" dirty="0">
                <a:solidFill>
                  <a:prstClr val="black"/>
                </a:solidFill>
                <a:latin typeface="Franklin Gothic Book"/>
                <a:cs typeface="+mn-cs"/>
              </a:rPr>
              <a:t>.” Phys Rev ST A&amp;B 7, 	no. 12 (2004): 121001.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3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"/>
    </mc:Choice>
    <mc:Fallback xmlns="">
      <p:transition spd="slow" advTm="110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F4EC53-4E09-063E-BF4F-ACC3EC790DA9}"/>
              </a:ext>
            </a:extLst>
          </p:cNvPr>
          <p:cNvSpPr txBox="1"/>
          <p:nvPr/>
        </p:nvSpPr>
        <p:spPr>
          <a:xfrm>
            <a:off x="2241050" y="2505670"/>
            <a:ext cx="69800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Thanks for Listening!</a:t>
            </a: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686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8"/>
    </mc:Choice>
    <mc:Fallback xmlns="">
      <p:transition spd="slow" advTm="1371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51445-35D3-C35B-BC69-0407D963313C}"/>
                  </a:ext>
                </a:extLst>
              </p:cNvPr>
              <p:cNvSpPr txBox="1"/>
              <p:nvPr/>
            </p:nvSpPr>
            <p:spPr>
              <a:xfrm>
                <a:off x="675862" y="763860"/>
                <a:ext cx="10969896" cy="5848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Spin Transport (TBMT equation)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Under the influence of a magnetic field, the 3D semiclassical spin angular momentum of a motionless particle with gyromagnetic ratio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/>
                  <a:t> precesses in a simple way, known as Larmor precession: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However, a curving spinor in the presence of an electromagnetic field will accumulate new effects due to Thomas precession. Combining these effects leads to the Thomas-</a:t>
                </a:r>
                <a:r>
                  <a:rPr lang="en-US" dirty="0" err="1"/>
                  <a:t>Bargmann</a:t>
                </a:r>
                <a:r>
                  <a:rPr lang="en-US" dirty="0"/>
                  <a:t>-Michel-</a:t>
                </a:r>
                <a:r>
                  <a:rPr lang="en-US" dirty="0" err="1"/>
                  <a:t>Telegdi</a:t>
                </a:r>
                <a:r>
                  <a:rPr lang="en-US" dirty="0"/>
                  <a:t> equation, which can be written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TBMT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𝑇𝐵𝑀𝑇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is the relativistic factor,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the dimensionless g-factor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51445-35D3-C35B-BC69-0407D9633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2" y="763860"/>
                <a:ext cx="10969896" cy="5848268"/>
              </a:xfrm>
              <a:prstGeom prst="rect">
                <a:avLst/>
              </a:prstGeom>
              <a:blipFill>
                <a:blip r:embed="rId2"/>
                <a:stretch>
                  <a:fillRect l="-177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0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36"/>
    </mc:Choice>
    <mc:Fallback xmlns="">
      <p:transition spd="slow" advTm="490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51445-35D3-C35B-BC69-0407D963313C}"/>
                  </a:ext>
                </a:extLst>
              </p:cNvPr>
              <p:cNvSpPr txBox="1"/>
              <p:nvPr/>
            </p:nvSpPr>
            <p:spPr>
              <a:xfrm>
                <a:off x="675861" y="763860"/>
                <a:ext cx="11077161" cy="5513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Spin Transport (TBMT equation)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the absence of electric fields, this equation can be rewritten in terms of transverse and longitudinal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fields: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the context of an </a:t>
                </a:r>
                <a:r>
                  <a:rPr lang="en-US" dirty="0" err="1"/>
                  <a:t>ultrarelativistic</a:t>
                </a:r>
                <a:r>
                  <a:rPr lang="en-US" dirty="0"/>
                  <a:t> circular accelerator without solenoidal (longitudinal) fields, we are left with one dominating term: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Finally, in a stationary reference frame rotating in sync with the momentum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of the particle, we find the natural precession rate of the spin, commonly known as the closed-orbit spin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</m:d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𝑞𝐺</m:t>
                          </m:r>
                        </m:num>
                        <m:den>
                          <m:r>
                            <a:rPr lang="en-US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effectLst/>
                          <a:latin typeface="Cambria Math" panose="02040503050406030204" pitchFamily="18" charset="0"/>
                        </a:rPr>
                        <m:t>rev</m:t>
                      </m:r>
                      <m:r>
                        <a:rPr lang="en-US" b="0" i="0" dirty="0" smtClean="0">
                          <a:effectLst/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effectLst/>
                          <a:latin typeface="Cambria Math" panose="02040503050406030204" pitchFamily="18" charset="0"/>
                        </a:rPr>
                        <m:t>turn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51445-35D3-C35B-BC69-0407D9633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1" y="763860"/>
                <a:ext cx="11077161" cy="5513689"/>
              </a:xfrm>
              <a:prstGeom prst="rect">
                <a:avLst/>
              </a:prstGeom>
              <a:blipFill>
                <a:blip r:embed="rId2"/>
                <a:stretch>
                  <a:fillRect l="-1761" t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BB3634-2803-B625-52E2-8244FF99F929}"/>
                  </a:ext>
                </a:extLst>
              </p14:cNvPr>
              <p14:cNvContentPartPr/>
              <p14:nvPr/>
            </p14:nvContentPartPr>
            <p14:xfrm>
              <a:off x="4556435" y="5849652"/>
              <a:ext cx="3222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BB3634-2803-B625-52E2-8244FF99F9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6435" y="5670012"/>
                <a:ext cx="3402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11F58D3-6BCB-B61C-2799-2DB579E62897}"/>
                  </a:ext>
                </a:extLst>
              </p14:cNvPr>
              <p14:cNvContentPartPr/>
              <p14:nvPr/>
            </p14:nvContentPartPr>
            <p14:xfrm>
              <a:off x="4551395" y="6111732"/>
              <a:ext cx="324432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11F58D3-6BCB-B61C-2799-2DB579E628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1395" y="5932092"/>
                <a:ext cx="342396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81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38"/>
    </mc:Choice>
    <mc:Fallback xmlns="">
      <p:transition spd="slow" advTm="5173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51445-35D3-C35B-BC69-0407D963313C}"/>
                  </a:ext>
                </a:extLst>
              </p:cNvPr>
              <p:cNvSpPr txBox="1"/>
              <p:nvPr/>
            </p:nvSpPr>
            <p:spPr>
              <a:xfrm>
                <a:off x="675861" y="763860"/>
                <a:ext cx="11077161" cy="5931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Spin-Orbit Resonance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Conditions arise that can trigger resonant effects in a bunch’s spin precession. </a:t>
                </a:r>
              </a:p>
              <a:p>
                <a:endParaRPr lang="en-US" dirty="0"/>
              </a:p>
              <a:p>
                <a:r>
                  <a:rPr lang="en-US" dirty="0"/>
                  <a:t>Particularly, natural errors in magnet alignments and magnetic field strengths give rise to </a:t>
                </a:r>
                <a:r>
                  <a:rPr lang="en-US" b="1" dirty="0"/>
                  <a:t>imperfection resonances</a:t>
                </a:r>
                <a:r>
                  <a:rPr lang="en-US" dirty="0"/>
                  <a:t> if the expected c.o. spin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integer, i.e. if the polarization vector is unchanged turn-by-turn.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subjects the bunch polarization to the same perturbations every turn, leading to exponential decoherence of polarization.</a:t>
                </a:r>
              </a:p>
              <a:p>
                <a:endParaRPr lang="en-US" dirty="0"/>
              </a:p>
              <a:p>
                <a:r>
                  <a:rPr lang="en-US" dirty="0"/>
                  <a:t>Otherwise, natural vertical betatron oscillations subject particles in a bunch to horizontal transverse fields in a quasiperiodic manner, possibly leading to depolarization. These effects are known as </a:t>
                </a:r>
                <a:r>
                  <a:rPr lang="en-US" b="1" dirty="0"/>
                  <a:t>intrinsic resonances</a:t>
                </a:r>
                <a:r>
                  <a:rPr lang="en-US" dirty="0"/>
                  <a:t> since they arise from the strong focusing of alternating gradient accelerators, and occur if the c.o. spin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synchronizes with the vertical betatron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51445-35D3-C35B-BC69-0407D9633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1" y="763860"/>
                <a:ext cx="11077161" cy="5931239"/>
              </a:xfrm>
              <a:prstGeom prst="rect">
                <a:avLst/>
              </a:prstGeom>
              <a:blipFill>
                <a:blip r:embed="rId2"/>
                <a:stretch>
                  <a:fillRect l="-1761" t="-1644" r="-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687202-CBF2-12E2-1882-6F09D9EA5258}"/>
                  </a:ext>
                </a:extLst>
              </p14:cNvPr>
              <p14:cNvContentPartPr/>
              <p14:nvPr/>
            </p14:nvContentPartPr>
            <p14:xfrm>
              <a:off x="5552915" y="3415332"/>
              <a:ext cx="1263600" cy="1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687202-CBF2-12E2-1882-6F09D9EA52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2915" y="3235692"/>
                <a:ext cx="144324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4B5725-6552-189F-4AE5-6289679DADDD}"/>
                  </a:ext>
                </a:extLst>
              </p14:cNvPr>
              <p14:cNvContentPartPr/>
              <p14:nvPr/>
            </p14:nvContentPartPr>
            <p14:xfrm>
              <a:off x="5542835" y="6194532"/>
              <a:ext cx="1309680" cy="16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4B5725-6552-189F-4AE5-6289679DAD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52835" y="6014892"/>
                <a:ext cx="1489320" cy="3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32"/>
    </mc:Choice>
    <mc:Fallback xmlns="">
      <p:transition spd="slow" advTm="4503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9EEB80-FE57-E2D6-72D0-F22AA8099C25}"/>
                  </a:ext>
                </a:extLst>
              </p:cNvPr>
              <p:cNvSpPr txBox="1"/>
              <p:nvPr/>
            </p:nvSpPr>
            <p:spPr>
              <a:xfrm>
                <a:off x="675861" y="763860"/>
                <a:ext cx="1107716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Avoiding Spin Resonances with Siberian Snakes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Siberian snakes are special-function magnets that were conceived in Novosibirsk in the late 1970s by Ya. S. </a:t>
                </a:r>
                <a:r>
                  <a:rPr lang="en-US" dirty="0" err="1"/>
                  <a:t>Derbenev</a:t>
                </a:r>
                <a:r>
                  <a:rPr lang="en-US" dirty="0"/>
                  <a:t> and A. M. Kondratenko. They are used to rotate the spin of particles with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-factors by 180° during acceleration. </a:t>
                </a:r>
              </a:p>
              <a:p>
                <a:endParaRPr lang="en-US" dirty="0"/>
              </a:p>
              <a:p>
                <a:r>
                  <a:rPr lang="en-US" dirty="0"/>
                  <a:t>The name "Siberian snake" was coined by E.D. Courant and refers to the helical shape of the beam path in the device.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9EEB80-FE57-E2D6-72D0-F22AA8099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1" y="763860"/>
                <a:ext cx="11077161" cy="2862322"/>
              </a:xfrm>
              <a:prstGeom prst="rect">
                <a:avLst/>
              </a:prstGeom>
              <a:blipFill>
                <a:blip r:embed="rId2"/>
                <a:stretch>
                  <a:fillRect l="-1761" t="-340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B0A87AA-93D1-515F-8948-46D9F8012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75" y="3541502"/>
            <a:ext cx="7728749" cy="27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3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73"/>
    </mc:Choice>
    <mc:Fallback xmlns="">
      <p:transition spd="slow" advTm="1897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9EEB80-FE57-E2D6-72D0-F22AA8099C25}"/>
                  </a:ext>
                </a:extLst>
              </p:cNvPr>
              <p:cNvSpPr txBox="1"/>
              <p:nvPr/>
            </p:nvSpPr>
            <p:spPr>
              <a:xfrm>
                <a:off x="675861" y="763860"/>
                <a:ext cx="11077161" cy="281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Avoiding Spin Resonances with Siberian Snakes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By rotating the spin around a horizontal axis, pairs of diametrically opposite snakes can be used to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necessary conditions for this phenomenon are that the integrated vertical spin precession through dipoles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ΔΨ</m:t>
                    </m:r>
                  </m:oMath>
                </a14:m>
                <a:r>
                  <a:rPr lang="en-US" dirty="0"/>
                  <a:t> is zero, and the total vertical spin precession through snakes is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US" dirty="0"/>
                  <a:t>. Together, these conditions allow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independent of energy.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9EEB80-FE57-E2D6-72D0-F22AA8099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1" y="763860"/>
                <a:ext cx="11077161" cy="2813591"/>
              </a:xfrm>
              <a:prstGeom prst="rect">
                <a:avLst/>
              </a:prstGeom>
              <a:blipFill>
                <a:blip r:embed="rId2"/>
                <a:stretch>
                  <a:fillRect l="-1761" t="-3463" r="-605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D055C11-1885-6F86-20B1-21D84B8F9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515" y="3975503"/>
            <a:ext cx="6217518" cy="2357476"/>
          </a:xfrm>
          <a:prstGeom prst="rect">
            <a:avLst/>
          </a:prstGeom>
        </p:spPr>
      </p:pic>
      <p:sp>
        <p:nvSpPr>
          <p:cNvPr id="5" name="Arrow: Circular 4">
            <a:extLst>
              <a:ext uri="{FF2B5EF4-FFF2-40B4-BE49-F238E27FC236}">
                <a16:creationId xmlns:a16="http://schemas.microsoft.com/office/drawing/2014/main" id="{9A1714A2-3933-DD69-A774-B40C0AE909F1}"/>
              </a:ext>
            </a:extLst>
          </p:cNvPr>
          <p:cNvSpPr/>
          <p:nvPr/>
        </p:nvSpPr>
        <p:spPr>
          <a:xfrm rot="241651" flipH="1">
            <a:off x="3631639" y="3790694"/>
            <a:ext cx="2452285" cy="1347548"/>
          </a:xfrm>
          <a:prstGeom prst="circularArrow">
            <a:avLst>
              <a:gd name="adj1" fmla="val 0"/>
              <a:gd name="adj2" fmla="val 541053"/>
              <a:gd name="adj3" fmla="val 19868856"/>
              <a:gd name="adj4" fmla="val 16739692"/>
              <a:gd name="adj5" fmla="val 64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E87A59-8651-B43F-4E70-EF86E8CA7E8A}"/>
                  </a:ext>
                </a:extLst>
              </p:cNvPr>
              <p:cNvSpPr txBox="1"/>
              <p:nvPr/>
            </p:nvSpPr>
            <p:spPr>
              <a:xfrm>
                <a:off x="4157729" y="3975503"/>
                <a:ext cx="4119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E87A59-8651-B43F-4E70-EF86E8CA7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729" y="3975503"/>
                <a:ext cx="411972" cy="276999"/>
              </a:xfrm>
              <a:prstGeom prst="rect">
                <a:avLst/>
              </a:prstGeom>
              <a:blipFill>
                <a:blip r:embed="rId4"/>
                <a:stretch>
                  <a:fillRect l="-10294" r="-1323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Circular 6">
            <a:extLst>
              <a:ext uri="{FF2B5EF4-FFF2-40B4-BE49-F238E27FC236}">
                <a16:creationId xmlns:a16="http://schemas.microsoft.com/office/drawing/2014/main" id="{A40EB031-4DAF-E1D1-A362-4BC2A86F4D73}"/>
              </a:ext>
            </a:extLst>
          </p:cNvPr>
          <p:cNvSpPr/>
          <p:nvPr/>
        </p:nvSpPr>
        <p:spPr>
          <a:xfrm rot="241651" flipV="1">
            <a:off x="5480582" y="5238696"/>
            <a:ext cx="2452285" cy="1347548"/>
          </a:xfrm>
          <a:prstGeom prst="circularArrow">
            <a:avLst>
              <a:gd name="adj1" fmla="val 730"/>
              <a:gd name="adj2" fmla="val 541053"/>
              <a:gd name="adj3" fmla="val 19732421"/>
              <a:gd name="adj4" fmla="val 16739692"/>
              <a:gd name="adj5" fmla="val 64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EF7EF505-1B13-951B-2B10-121255276B60}"/>
              </a:ext>
            </a:extLst>
          </p:cNvPr>
          <p:cNvSpPr/>
          <p:nvPr/>
        </p:nvSpPr>
        <p:spPr>
          <a:xfrm rot="1244745" flipV="1">
            <a:off x="3168003" y="5096576"/>
            <a:ext cx="2452285" cy="1347548"/>
          </a:xfrm>
          <a:prstGeom prst="circularArrow">
            <a:avLst>
              <a:gd name="adj1" fmla="val 1071"/>
              <a:gd name="adj2" fmla="val 541053"/>
              <a:gd name="adj3" fmla="val 19773159"/>
              <a:gd name="adj4" fmla="val 16739692"/>
              <a:gd name="adj5" fmla="val 64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DC4A0-E3E2-F98D-6F04-8FA4F64E29C2}"/>
                  </a:ext>
                </a:extLst>
              </p:cNvPr>
              <p:cNvSpPr txBox="1"/>
              <p:nvPr/>
            </p:nvSpPr>
            <p:spPr>
              <a:xfrm>
                <a:off x="4541989" y="6046219"/>
                <a:ext cx="3157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DC4A0-E3E2-F98D-6F04-8FA4F64E2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989" y="6046219"/>
                <a:ext cx="315792" cy="276999"/>
              </a:xfrm>
              <a:prstGeom prst="rect">
                <a:avLst/>
              </a:prstGeom>
              <a:blipFill>
                <a:blip r:embed="rId5"/>
                <a:stretch>
                  <a:fillRect l="-1923" r="-1923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8888AF-D767-0521-5CE8-8C296B0FEF4C}"/>
                  </a:ext>
                </a:extLst>
              </p:cNvPr>
              <p:cNvSpPr txBox="1"/>
              <p:nvPr/>
            </p:nvSpPr>
            <p:spPr>
              <a:xfrm>
                <a:off x="6896588" y="6077176"/>
                <a:ext cx="3157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8888AF-D767-0521-5CE8-8C296B0FE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588" y="6077176"/>
                <a:ext cx="315792" cy="276999"/>
              </a:xfrm>
              <a:prstGeom prst="rect">
                <a:avLst/>
              </a:prstGeom>
              <a:blipFill>
                <a:blip r:embed="rId6"/>
                <a:stretch>
                  <a:fillRect l="-1923" r="-1923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FA7ED750-D767-E5CE-19B9-002373DC8DDA}"/>
              </a:ext>
            </a:extLst>
          </p:cNvPr>
          <p:cNvSpPr/>
          <p:nvPr/>
        </p:nvSpPr>
        <p:spPr>
          <a:xfrm rot="1465776" flipH="1">
            <a:off x="6297098" y="3976023"/>
            <a:ext cx="2452285" cy="1347548"/>
          </a:xfrm>
          <a:prstGeom prst="circularArrow">
            <a:avLst>
              <a:gd name="adj1" fmla="val 0"/>
              <a:gd name="adj2" fmla="val 541053"/>
              <a:gd name="adj3" fmla="val 19868856"/>
              <a:gd name="adj4" fmla="val 16739692"/>
              <a:gd name="adj5" fmla="val 64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970085-1353-A4E0-3522-FE7418A71A62}"/>
                  </a:ext>
                </a:extLst>
              </p:cNvPr>
              <p:cNvSpPr txBox="1"/>
              <p:nvPr/>
            </p:nvSpPr>
            <p:spPr>
              <a:xfrm>
                <a:off x="6941427" y="4016685"/>
                <a:ext cx="4119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970085-1353-A4E0-3522-FE7418A71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427" y="4016685"/>
                <a:ext cx="411972" cy="276999"/>
              </a:xfrm>
              <a:prstGeom prst="rect">
                <a:avLst/>
              </a:prstGeom>
              <a:blipFill>
                <a:blip r:embed="rId7"/>
                <a:stretch>
                  <a:fillRect l="-11940" r="-13433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3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95"/>
    </mc:Choice>
    <mc:Fallback xmlns="">
      <p:transition spd="slow" advTm="4159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9EEB80-FE57-E2D6-72D0-F22AA8099C25}"/>
                  </a:ext>
                </a:extLst>
              </p:cNvPr>
              <p:cNvSpPr txBox="1"/>
              <p:nvPr/>
            </p:nvSpPr>
            <p:spPr>
              <a:xfrm>
                <a:off x="675861" y="763860"/>
                <a:ext cx="11077161" cy="534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Invariant Spin Field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proper use of Siberian snakes enables the beam to avoid all first-order spin resonances, both imperfection and intrinsic, due to fixing the closed orbit spin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However, in stable beam dynamics there usually exists a generalized reference frame describing the spin precession of particles </a:t>
                </a:r>
                <a:r>
                  <a:rPr lang="en-US" i="1" dirty="0"/>
                  <a:t>away</a:t>
                </a:r>
                <a:r>
                  <a:rPr lang="en-US" dirty="0"/>
                  <a:t> from the closed orbit, known as the </a:t>
                </a:r>
                <a:r>
                  <a:rPr lang="en-US" b="1" dirty="0"/>
                  <a:t>invariant frame field</a:t>
                </a:r>
                <a:r>
                  <a:rPr lang="en-US" dirty="0"/>
                  <a:t>. In this coordinate system, the generalized precession frequency is termed the </a:t>
                </a:r>
                <a:r>
                  <a:rPr lang="en-US" b="1" dirty="0"/>
                  <a:t>amplitude-dependent spin tune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and is in general different from the closed orbit spin tune: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this coordinate system, we find new, higher-order spin-orbit resonances arising from nonlinearities in the spin-orbit coupling integrals. Amongst these higher-order resonances are the well-known </a:t>
                </a:r>
                <a:r>
                  <a:rPr lang="en-US" b="1" dirty="0"/>
                  <a:t>snake resonances</a:t>
                </a:r>
                <a:r>
                  <a:rPr lang="en-US" dirty="0"/>
                  <a:t>, occurring for specific choices of vertical orbital tune that generate fundamental discontinuities in the invariant spin field.</a:t>
                </a:r>
              </a:p>
              <a:p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9EEB80-FE57-E2D6-72D0-F22AA8099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1" y="763860"/>
                <a:ext cx="11077161" cy="5341847"/>
              </a:xfrm>
              <a:prstGeom prst="rect">
                <a:avLst/>
              </a:prstGeom>
              <a:blipFill>
                <a:blip r:embed="rId2"/>
                <a:stretch>
                  <a:fillRect l="-1761" t="-1824" r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24"/>
    </mc:Choice>
    <mc:Fallback xmlns="">
      <p:transition spd="slow" advTm="4132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4.3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.3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3.5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1881</Words>
  <Application>Microsoft Office PowerPoint</Application>
  <PresentationFormat>Widescreen</PresentationFormat>
  <Paragraphs>268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Calibri</vt:lpstr>
      <vt:lpstr>Cambria Math</vt:lpstr>
      <vt:lpstr>Franklin Gothic Book</vt:lpstr>
      <vt:lpstr>Optima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Pre-cooled bunch distribution</vt:lpstr>
      <vt:lpstr>Regular bunch distribution</vt:lpstr>
      <vt:lpstr>99.8% transmission for pre-cooled helium-3 (Phase trombones unnecessary)</vt:lpstr>
      <vt:lpstr>PowerPoint Presentation</vt:lpstr>
      <vt:lpstr>Tracking comparison for uncooled helium-3</vt:lpstr>
      <vt:lpstr>PowerPoint Presentation</vt:lpstr>
      <vt:lpstr>PowerPoint Presentation</vt:lpstr>
      <vt:lpstr>Tune-energy scan (Gγ ~ 748)</vt:lpstr>
      <vt:lpstr>Tracking with changing phase advance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2022-11-29T15:51:52Z</dcterms:created>
  <dcterms:modified xsi:type="dcterms:W3CDTF">2024-09-24T04:04:15Z</dcterms:modified>
</cp:coreProperties>
</file>