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sldIdLst>
    <p:sldId id="256" r:id="rId2"/>
    <p:sldId id="257" r:id="rId3"/>
    <p:sldId id="258" r:id="rId4"/>
    <p:sldId id="259" r:id="rId5"/>
    <p:sldId id="260" r:id="rId6"/>
    <p:sldId id="261" r:id="rId7"/>
    <p:sldId id="269" r:id="rId8"/>
    <p:sldId id="271" r:id="rId9"/>
    <p:sldId id="273" r:id="rId10"/>
    <p:sldId id="274" r:id="rId11"/>
    <p:sldId id="275" r:id="rId12"/>
    <p:sldId id="270" r:id="rId13"/>
    <p:sldId id="262" r:id="rId14"/>
    <p:sldId id="267" r:id="rId15"/>
    <p:sldId id="264" r:id="rId16"/>
    <p:sldId id="266" r:id="rId17"/>
    <p:sldId id="276" r:id="rId18"/>
    <p:sldId id="265" r:id="rId19"/>
    <p:sldId id="268" r:id="rId20"/>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100"/>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96D6B-45EF-49A5-9AFC-3CAC766C7676}" v="547" dt="2024-09-24T03:11:36.445"/>
    <p1510:client id="{4F62B9D3-4C80-8D47-9406-6B8EC9AD1648}" v="601" dt="2024-09-23T16:47:54.221"/>
    <p1510:client id="{513664C4-4E5E-4438-3FAB-5F274AC8BA8E}" v="11" dt="2024-09-24T00:57:19.694"/>
    <p1510:client id="{6C521F85-92BE-B548-9D68-5434D4B09182}" v="2056" dt="2024-09-23T20:15:48.808"/>
    <p1510:client id="{EF20F46F-AD78-B241-AFB2-BC74A48FC0A3}" v="2" dt="2024-09-23T17:34:01.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5" d="100"/>
          <a:sy n="125" d="100"/>
        </p:scale>
        <p:origin x="66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47202-F550-9141-8A67-419A7A439B26}" type="datetimeFigureOut">
              <a:rPr lang="en-US" smtClean="0"/>
              <a:t>9/23/2024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CDEF1-A813-224D-B0DB-5EF1B89B4626}" type="slidenum">
              <a:rPr lang="en-US" smtClean="0"/>
              <a:t>‹#›</a:t>
            </a:fld>
            <a:endParaRPr lang="en-US"/>
          </a:p>
        </p:txBody>
      </p:sp>
    </p:spTree>
    <p:extLst>
      <p:ext uri="{BB962C8B-B14F-4D97-AF65-F5344CB8AC3E}">
        <p14:creationId xmlns:p14="http://schemas.microsoft.com/office/powerpoint/2010/main" val="159416640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CCDEF1-A813-224D-B0DB-5EF1B89B4626}" type="slidenum">
              <a:rPr lang="en-US" smtClean="0"/>
              <a:t>13</a:t>
            </a:fld>
            <a:endParaRPr lang="en-US"/>
          </a:p>
        </p:txBody>
      </p:sp>
    </p:spTree>
    <p:extLst>
      <p:ext uri="{BB962C8B-B14F-4D97-AF65-F5344CB8AC3E}">
        <p14:creationId xmlns:p14="http://schemas.microsoft.com/office/powerpoint/2010/main" val="282468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1AB5FF7-84C4-3E4A-8515-8BC2243381C1}" type="datetime1">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9342-CACE-1B48-AE9D-66A5A7C4CAC9}" type="slidenum">
              <a:rPr lang="en-US" smtClean="0"/>
              <a:t>‹#›</a:t>
            </a:fld>
            <a:endParaRPr lang="en-US"/>
          </a:p>
        </p:txBody>
      </p:sp>
    </p:spTree>
    <p:extLst>
      <p:ext uri="{BB962C8B-B14F-4D97-AF65-F5344CB8AC3E}">
        <p14:creationId xmlns:p14="http://schemas.microsoft.com/office/powerpoint/2010/main" val="3322140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0E177-ACC9-104F-BB1D-ADCBD29D26FA}" type="datetime1">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9342-CACE-1B48-AE9D-66A5A7C4CAC9}" type="slidenum">
              <a:rPr lang="en-US" smtClean="0"/>
              <a:t>‹#›</a:t>
            </a:fld>
            <a:endParaRPr lang="en-US"/>
          </a:p>
        </p:txBody>
      </p:sp>
    </p:spTree>
    <p:extLst>
      <p:ext uri="{BB962C8B-B14F-4D97-AF65-F5344CB8AC3E}">
        <p14:creationId xmlns:p14="http://schemas.microsoft.com/office/powerpoint/2010/main" val="1359833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A9AD3F-93A8-5B44-A252-E99805F62842}" type="datetime1">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9342-CACE-1B48-AE9D-66A5A7C4CAC9}" type="slidenum">
              <a:rPr lang="en-US" smtClean="0"/>
              <a:t>‹#›</a:t>
            </a:fld>
            <a:endParaRPr lang="en-US"/>
          </a:p>
        </p:txBody>
      </p:sp>
    </p:spTree>
    <p:extLst>
      <p:ext uri="{BB962C8B-B14F-4D97-AF65-F5344CB8AC3E}">
        <p14:creationId xmlns:p14="http://schemas.microsoft.com/office/powerpoint/2010/main" val="341088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28AB95-CDEB-464D-8765-1DC93F0D299F}" type="datetime1">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9342-CACE-1B48-AE9D-66A5A7C4CAC9}" type="slidenum">
              <a:rPr lang="en-US" smtClean="0"/>
              <a:t>‹#›</a:t>
            </a:fld>
            <a:endParaRPr lang="en-US"/>
          </a:p>
        </p:txBody>
      </p:sp>
    </p:spTree>
    <p:extLst>
      <p:ext uri="{BB962C8B-B14F-4D97-AF65-F5344CB8AC3E}">
        <p14:creationId xmlns:p14="http://schemas.microsoft.com/office/powerpoint/2010/main" val="48910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2098E-2943-E14C-9F22-6179B2BD1418}" type="datetime1">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9342-CACE-1B48-AE9D-66A5A7C4CAC9}" type="slidenum">
              <a:rPr lang="en-US" smtClean="0"/>
              <a:t>‹#›</a:t>
            </a:fld>
            <a:endParaRPr lang="en-US"/>
          </a:p>
        </p:txBody>
      </p:sp>
    </p:spTree>
    <p:extLst>
      <p:ext uri="{BB962C8B-B14F-4D97-AF65-F5344CB8AC3E}">
        <p14:creationId xmlns:p14="http://schemas.microsoft.com/office/powerpoint/2010/main" val="359006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FDACDA-E48A-B346-9E00-881938DE61AE}" type="datetime1">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9342-CACE-1B48-AE9D-66A5A7C4CAC9}" type="slidenum">
              <a:rPr lang="en-US" smtClean="0"/>
              <a:t>‹#›</a:t>
            </a:fld>
            <a:endParaRPr lang="en-US"/>
          </a:p>
        </p:txBody>
      </p:sp>
    </p:spTree>
    <p:extLst>
      <p:ext uri="{BB962C8B-B14F-4D97-AF65-F5344CB8AC3E}">
        <p14:creationId xmlns:p14="http://schemas.microsoft.com/office/powerpoint/2010/main" val="849755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CB2DF7-1638-3C4F-AD99-019BE11A9CBF}" type="datetime1">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19342-CACE-1B48-AE9D-66A5A7C4CAC9}" type="slidenum">
              <a:rPr lang="en-US" smtClean="0"/>
              <a:t>‹#›</a:t>
            </a:fld>
            <a:endParaRPr lang="en-US"/>
          </a:p>
        </p:txBody>
      </p:sp>
    </p:spTree>
    <p:extLst>
      <p:ext uri="{BB962C8B-B14F-4D97-AF65-F5344CB8AC3E}">
        <p14:creationId xmlns:p14="http://schemas.microsoft.com/office/powerpoint/2010/main" val="208154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76A0BD-2B02-C540-95B2-3DE4125CEFFE}" type="datetime1">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19342-CACE-1B48-AE9D-66A5A7C4CAC9}" type="slidenum">
              <a:rPr lang="en-US" smtClean="0"/>
              <a:t>‹#›</a:t>
            </a:fld>
            <a:endParaRPr lang="en-US"/>
          </a:p>
        </p:txBody>
      </p:sp>
    </p:spTree>
    <p:extLst>
      <p:ext uri="{BB962C8B-B14F-4D97-AF65-F5344CB8AC3E}">
        <p14:creationId xmlns:p14="http://schemas.microsoft.com/office/powerpoint/2010/main" val="107473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86B3B-82D8-0941-9338-D384C2245D9A}" type="datetime1">
              <a:rPr lang="en-US" smtClean="0"/>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19342-CACE-1B48-AE9D-66A5A7C4CAC9}" type="slidenum">
              <a:rPr lang="en-US" smtClean="0"/>
              <a:t>‹#›</a:t>
            </a:fld>
            <a:endParaRPr lang="en-US"/>
          </a:p>
        </p:txBody>
      </p:sp>
    </p:spTree>
    <p:extLst>
      <p:ext uri="{BB962C8B-B14F-4D97-AF65-F5344CB8AC3E}">
        <p14:creationId xmlns:p14="http://schemas.microsoft.com/office/powerpoint/2010/main" val="3470159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F90F35-6B0A-E34D-AEA8-4F0497F465D0}" type="datetime1">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9342-CACE-1B48-AE9D-66A5A7C4CAC9}" type="slidenum">
              <a:rPr lang="en-US" smtClean="0"/>
              <a:t>‹#›</a:t>
            </a:fld>
            <a:endParaRPr lang="en-US"/>
          </a:p>
        </p:txBody>
      </p:sp>
    </p:spTree>
    <p:extLst>
      <p:ext uri="{BB962C8B-B14F-4D97-AF65-F5344CB8AC3E}">
        <p14:creationId xmlns:p14="http://schemas.microsoft.com/office/powerpoint/2010/main" val="4065154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3D8E6D1-84B4-6647-AF52-EDC2ADBBB186}" type="datetime1">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9342-CACE-1B48-AE9D-66A5A7C4CAC9}" type="slidenum">
              <a:rPr lang="en-US" smtClean="0"/>
              <a:t>‹#›</a:t>
            </a:fld>
            <a:endParaRPr lang="en-US"/>
          </a:p>
        </p:txBody>
      </p:sp>
    </p:spTree>
    <p:extLst>
      <p:ext uri="{BB962C8B-B14F-4D97-AF65-F5344CB8AC3E}">
        <p14:creationId xmlns:p14="http://schemas.microsoft.com/office/powerpoint/2010/main" val="138952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82000"/>
                  </a:schemeClr>
                </a:solidFill>
              </a:defRPr>
            </a:lvl1pPr>
          </a:lstStyle>
          <a:p>
            <a:fld id="{831E142C-E958-6941-AA22-BA9866C271CB}" type="datetime1">
              <a:rPr lang="en-US" smtClean="0"/>
              <a:t>9/23/2024</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82000"/>
                  </a:schemeClr>
                </a:solidFill>
              </a:defRPr>
            </a:lvl1pPr>
          </a:lstStyle>
          <a:p>
            <a:fld id="{3FA19342-CACE-1B48-AE9D-66A5A7C4CAC9}" type="slidenum">
              <a:rPr lang="en-US" smtClean="0"/>
              <a:t>‹#›</a:t>
            </a:fld>
            <a:endParaRPr lang="en-US"/>
          </a:p>
        </p:txBody>
      </p:sp>
    </p:spTree>
    <p:extLst>
      <p:ext uri="{BB962C8B-B14F-4D97-AF65-F5344CB8AC3E}">
        <p14:creationId xmlns:p14="http://schemas.microsoft.com/office/powerpoint/2010/main" val="4278966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journal/nuclear-instruments-and-methods-in-physics-research-section-a-accelerators-spectrometers-detectors-and-associated-equipment/vol/995/suppl/C"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2D1E-8B8C-8439-A1DB-20C943869EF0}"/>
              </a:ext>
            </a:extLst>
          </p:cNvPr>
          <p:cNvSpPr>
            <a:spLocks noGrp="1"/>
          </p:cNvSpPr>
          <p:nvPr>
            <p:ph type="ctrTitle"/>
          </p:nvPr>
        </p:nvSpPr>
        <p:spPr>
          <a:xfrm>
            <a:off x="987249" y="867833"/>
            <a:ext cx="7398099" cy="1989667"/>
          </a:xfrm>
        </p:spPr>
        <p:txBody>
          <a:bodyPr>
            <a:normAutofit/>
          </a:bodyPr>
          <a:lstStyle/>
          <a:p>
            <a:r>
              <a:rPr lang="en-US" b="1" i="0">
                <a:solidFill>
                  <a:schemeClr val="tx1">
                    <a:lumMod val="75000"/>
                    <a:lumOff val="25000"/>
                  </a:schemeClr>
                </a:solidFill>
                <a:effectLst/>
                <a:latin typeface="Canela" pitchFamily="2" charset="77"/>
              </a:rPr>
              <a:t>RF techniques for enhancing tensor polarization in solid targets</a:t>
            </a:r>
            <a:endParaRPr lang="en-US">
              <a:solidFill>
                <a:schemeClr val="tx1">
                  <a:lumMod val="75000"/>
                  <a:lumOff val="25000"/>
                </a:schemeClr>
              </a:solidFill>
              <a:latin typeface="Canela" pitchFamily="2" charset="77"/>
            </a:endParaRPr>
          </a:p>
        </p:txBody>
      </p:sp>
      <p:sp>
        <p:nvSpPr>
          <p:cNvPr id="3" name="Subtitle 2">
            <a:extLst>
              <a:ext uri="{FF2B5EF4-FFF2-40B4-BE49-F238E27FC236}">
                <a16:creationId xmlns:a16="http://schemas.microsoft.com/office/drawing/2014/main" id="{D07F9FE2-BD4B-1566-B1A8-2A4D13EA7FD1}"/>
              </a:ext>
            </a:extLst>
          </p:cNvPr>
          <p:cNvSpPr>
            <a:spLocks noGrp="1"/>
          </p:cNvSpPr>
          <p:nvPr>
            <p:ph type="subTitle" idx="1"/>
          </p:nvPr>
        </p:nvSpPr>
        <p:spPr>
          <a:xfrm>
            <a:off x="1143000" y="3463922"/>
            <a:ext cx="6858000" cy="1379802"/>
          </a:xfrm>
        </p:spPr>
        <p:txBody>
          <a:bodyPr/>
          <a:lstStyle/>
          <a:p>
            <a:r>
              <a:rPr lang="en-US"/>
              <a:t>David Ruth, Nathaly Santiesteban</a:t>
            </a:r>
          </a:p>
          <a:p>
            <a:r>
              <a:rPr lang="en-US"/>
              <a:t>PSTP 2024</a:t>
            </a:r>
          </a:p>
        </p:txBody>
      </p:sp>
      <p:pic>
        <p:nvPicPr>
          <p:cNvPr id="1026" name="Picture 2" descr="University of New Hampshire - NETWORK ...">
            <a:extLst>
              <a:ext uri="{FF2B5EF4-FFF2-40B4-BE49-F238E27FC236}">
                <a16:creationId xmlns:a16="http://schemas.microsoft.com/office/drawing/2014/main" id="{74D1800B-3DC2-2BAE-6224-C71541FB4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13" y="4749870"/>
            <a:ext cx="2854291" cy="7460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A2FF9B9-8489-94C8-8AF8-5D7B383FF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430" y="4461468"/>
            <a:ext cx="1130440" cy="11304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5B54C5C-D2FA-8A4B-59B7-484498898DA1}"/>
              </a:ext>
            </a:extLst>
          </p:cNvPr>
          <p:cNvSpPr>
            <a:spLocks noGrp="1"/>
          </p:cNvSpPr>
          <p:nvPr>
            <p:ph type="sldNum" sz="quarter" idx="12"/>
          </p:nvPr>
        </p:nvSpPr>
        <p:spPr/>
        <p:txBody>
          <a:bodyPr/>
          <a:lstStyle/>
          <a:p>
            <a:fld id="{3FA19342-CACE-1B48-AE9D-66A5A7C4CAC9}" type="slidenum">
              <a:rPr lang="en-US" smtClean="0"/>
              <a:t>1</a:t>
            </a:fld>
            <a:endParaRPr lang="en-US"/>
          </a:p>
        </p:txBody>
      </p:sp>
    </p:spTree>
    <p:extLst>
      <p:ext uri="{BB962C8B-B14F-4D97-AF65-F5344CB8AC3E}">
        <p14:creationId xmlns:p14="http://schemas.microsoft.com/office/powerpoint/2010/main" val="3337480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33769B3-AD32-806C-96A7-3C81BB683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708" y="1580979"/>
            <a:ext cx="3465575" cy="2743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0F1FD40-C562-185B-AE32-A26E41966FB7}"/>
                  </a:ext>
                </a:extLst>
              </p:cNvPr>
              <p:cNvSpPr txBox="1"/>
              <p:nvPr/>
            </p:nvSpPr>
            <p:spPr>
              <a:xfrm>
                <a:off x="2022906" y="3091078"/>
                <a:ext cx="200652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lumMod val="90000"/>
                                  <a:lumOff val="10000"/>
                                </a:schemeClr>
                              </a:solidFill>
                              <a:latin typeface="Cambria Math" panose="02040503050406030204" pitchFamily="18" charset="0"/>
                            </a:rPr>
                          </m:ctrlPr>
                        </m:sSubPr>
                        <m:e>
                          <m:r>
                            <a:rPr lang="en-US" b="0" i="1" smtClean="0">
                              <a:solidFill>
                                <a:schemeClr val="tx2">
                                  <a:lumMod val="90000"/>
                                  <a:lumOff val="10000"/>
                                </a:schemeClr>
                              </a:solidFill>
                              <a:latin typeface="Cambria Math" panose="02040503050406030204" pitchFamily="18" charset="0"/>
                            </a:rPr>
                            <m:t>𝐼</m:t>
                          </m:r>
                        </m:e>
                        <m:sub>
                          <m:r>
                            <a:rPr lang="en-US" b="0" i="1" smtClean="0">
                              <a:solidFill>
                                <a:schemeClr val="tx2">
                                  <a:lumMod val="90000"/>
                                  <a:lumOff val="10000"/>
                                </a:schemeClr>
                              </a:solidFill>
                              <a:latin typeface="Cambria Math" panose="02040503050406030204" pitchFamily="18" charset="0"/>
                            </a:rPr>
                            <m:t>+</m:t>
                          </m:r>
                        </m:sub>
                      </m:sSub>
                    </m:oMath>
                  </m:oMathPara>
                </a14:m>
                <a:endParaRPr lang="en-US"/>
              </a:p>
            </p:txBody>
          </p:sp>
        </mc:Choice>
        <mc:Fallback>
          <p:sp>
            <p:nvSpPr>
              <p:cNvPr id="5" name="TextBox 4">
                <a:extLst>
                  <a:ext uri="{FF2B5EF4-FFF2-40B4-BE49-F238E27FC236}">
                    <a16:creationId xmlns:a16="http://schemas.microsoft.com/office/drawing/2014/main" id="{30F1FD40-C562-185B-AE32-A26E41966FB7}"/>
                  </a:ext>
                </a:extLst>
              </p:cNvPr>
              <p:cNvSpPr txBox="1">
                <a:spLocks noRot="1" noChangeAspect="1" noMove="1" noResize="1" noEditPoints="1" noAdjustHandles="1" noChangeArrowheads="1" noChangeShapeType="1" noTextEdit="1"/>
              </p:cNvSpPr>
              <p:nvPr/>
            </p:nvSpPr>
            <p:spPr>
              <a:xfrm>
                <a:off x="2022906" y="3091078"/>
                <a:ext cx="2006527" cy="276999"/>
              </a:xfrm>
              <a:prstGeom prst="rect">
                <a:avLst/>
              </a:prstGeom>
              <a:blipFill>
                <a:blip r:embed="rId3"/>
                <a:stretch>
                  <a:fillRect b="-130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CC746DB-0913-D633-7469-F49EDAD0C07C}"/>
                  </a:ext>
                </a:extLst>
              </p:cNvPr>
              <p:cNvSpPr txBox="1"/>
              <p:nvPr/>
            </p:nvSpPr>
            <p:spPr>
              <a:xfrm>
                <a:off x="1305623" y="3638379"/>
                <a:ext cx="224974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𝐼</m:t>
                          </m:r>
                        </m:e>
                        <m:sub>
                          <m:r>
                            <a:rPr lang="en-US" b="0" i="1" smtClean="0">
                              <a:solidFill>
                                <a:srgbClr val="FF0000"/>
                              </a:solidFill>
                              <a:latin typeface="Cambria Math" panose="02040503050406030204" pitchFamily="18" charset="0"/>
                            </a:rPr>
                            <m:t>−</m:t>
                          </m:r>
                        </m:sub>
                      </m:sSub>
                    </m:oMath>
                  </m:oMathPara>
                </a14:m>
                <a:endParaRPr lang="en-US">
                  <a:solidFill>
                    <a:srgbClr val="FF0000"/>
                  </a:solidFill>
                </a:endParaRPr>
              </a:p>
            </p:txBody>
          </p:sp>
        </mc:Choice>
        <mc:Fallback>
          <p:sp>
            <p:nvSpPr>
              <p:cNvPr id="6" name="TextBox 5">
                <a:extLst>
                  <a:ext uri="{FF2B5EF4-FFF2-40B4-BE49-F238E27FC236}">
                    <a16:creationId xmlns:a16="http://schemas.microsoft.com/office/drawing/2014/main" id="{8CC746DB-0913-D633-7469-F49EDAD0C07C}"/>
                  </a:ext>
                </a:extLst>
              </p:cNvPr>
              <p:cNvSpPr txBox="1">
                <a:spLocks noRot="1" noChangeAspect="1" noMove="1" noResize="1" noEditPoints="1" noAdjustHandles="1" noChangeArrowheads="1" noChangeShapeType="1" noTextEdit="1"/>
              </p:cNvSpPr>
              <p:nvPr/>
            </p:nvSpPr>
            <p:spPr>
              <a:xfrm>
                <a:off x="1305623" y="3638379"/>
                <a:ext cx="2249743" cy="276999"/>
              </a:xfrm>
              <a:prstGeom prst="rect">
                <a:avLst/>
              </a:prstGeom>
              <a:blipFill>
                <a:blip r:embed="rId4"/>
                <a:stretch>
                  <a:fillRect b="-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1AA2DFE-F60E-F15E-61B7-AD24F973C2E2}"/>
                  </a:ext>
                </a:extLst>
              </p:cNvPr>
              <p:cNvSpPr txBox="1"/>
              <p:nvPr/>
            </p:nvSpPr>
            <p:spPr>
              <a:xfrm>
                <a:off x="0" y="238970"/>
                <a:ext cx="4572000" cy="923330"/>
              </a:xfrm>
              <a:prstGeom prst="rect">
                <a:avLst/>
              </a:prstGeom>
              <a:noFill/>
            </p:spPr>
            <p:txBody>
              <a:bodyPr wrap="square">
                <a:spAutoFit/>
              </a:bodyPr>
              <a:lstStyle/>
              <a:p>
                <a:pPr algn="ctr"/>
                <a:r>
                  <a:rPr lang="en-US" sz="1800"/>
                  <a:t>Assume we start from:</a:t>
                </a:r>
              </a:p>
              <a:p>
                <a:pPr algn="ctr"/>
                <a14:m>
                  <m:oMath xmlns:m="http://schemas.openxmlformats.org/officeDocument/2006/math">
                    <m:r>
                      <a:rPr lang="en-US" sz="1800" b="0" i="1" smtClean="0">
                        <a:latin typeface="Cambria Math" panose="02040503050406030204" pitchFamily="18" charset="0"/>
                      </a:rPr>
                      <m:t>𝑃</m:t>
                    </m:r>
                    <m:r>
                      <a:rPr lang="en-US" sz="1800" b="0" i="1" smtClean="0">
                        <a:latin typeface="Cambria Math" panose="02040503050406030204" pitchFamily="18" charset="0"/>
                      </a:rPr>
                      <m:t>=0.45</m:t>
                    </m:r>
                  </m:oMath>
                </a14:m>
                <a:r>
                  <a:rPr lang="en-US" sz="1800"/>
                  <a:t> and </a:t>
                </a:r>
                <a14:m>
                  <m:oMath xmlns:m="http://schemas.openxmlformats.org/officeDocument/2006/math">
                    <m:r>
                      <a:rPr lang="en-US" sz="1800" i="1" dirty="0" smtClean="0">
                        <a:latin typeface="Cambria Math" panose="02040503050406030204" pitchFamily="18" charset="0"/>
                      </a:rPr>
                      <m:t>𝑄</m:t>
                    </m:r>
                    <m:r>
                      <a:rPr lang="en-US" sz="1800" i="1" dirty="0" smtClean="0">
                        <a:latin typeface="Cambria Math" panose="02040503050406030204" pitchFamily="18" charset="0"/>
                      </a:rPr>
                      <m:t> = 0.16</m:t>
                    </m:r>
                  </m:oMath>
                </a14:m>
                <a:endParaRPr lang="en-US" sz="1800"/>
              </a:p>
              <a:p>
                <a:pPr algn="ct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𝑁</m:t>
                        </m:r>
                      </m:e>
                      <m:sub>
                        <m:r>
                          <a:rPr lang="en-US" sz="1800" b="0" i="1" smtClean="0">
                            <a:latin typeface="Cambria Math" panose="02040503050406030204" pitchFamily="18" charset="0"/>
                          </a:rPr>
                          <m:t>+</m:t>
                        </m:r>
                      </m:sub>
                    </m:sSub>
                    <m:r>
                      <a:rPr lang="en-US" sz="1800" b="0" i="1" smtClean="0">
                        <a:latin typeface="Cambria Math" panose="02040503050406030204" pitchFamily="18" charset="0"/>
                      </a:rPr>
                      <m:t>=0.585</m:t>
                    </m:r>
                  </m:oMath>
                </a14:m>
                <a:r>
                  <a:rPr lang="en-US" sz="180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b="0" i="1" smtClean="0">
                            <a:latin typeface="Cambria Math" panose="02040503050406030204" pitchFamily="18" charset="0"/>
                          </a:rPr>
                          <m:t>−</m:t>
                        </m:r>
                      </m:sub>
                    </m:sSub>
                    <m:r>
                      <a:rPr lang="en-US" sz="1800" i="1">
                        <a:latin typeface="Cambria Math" panose="02040503050406030204" pitchFamily="18" charset="0"/>
                      </a:rPr>
                      <m:t>=</m:t>
                    </m:r>
                    <m:r>
                      <a:rPr lang="en-US" sz="1800" b="0" i="1" smtClean="0">
                        <a:latin typeface="Cambria Math" panose="02040503050406030204" pitchFamily="18" charset="0"/>
                      </a:rPr>
                      <m:t>0.135</m:t>
                    </m:r>
                    <m:r>
                      <a:rPr lang="en-US" sz="1800" b="0" i="0"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b="0" i="1" smtClean="0">
                            <a:latin typeface="Cambria Math" panose="02040503050406030204" pitchFamily="18" charset="0"/>
                          </a:rPr>
                          <m:t>0</m:t>
                        </m:r>
                      </m:sub>
                    </m:sSub>
                    <m:r>
                      <a:rPr lang="en-US" sz="1800" i="1">
                        <a:latin typeface="Cambria Math" panose="02040503050406030204" pitchFamily="18" charset="0"/>
                      </a:rPr>
                      <m:t>=</m:t>
                    </m:r>
                    <m:r>
                      <a:rPr lang="en-US" sz="1800" b="0" i="1" smtClean="0">
                        <a:latin typeface="Cambria Math" panose="02040503050406030204" pitchFamily="18" charset="0"/>
                      </a:rPr>
                      <m:t>0.28</m:t>
                    </m:r>
                  </m:oMath>
                </a14:m>
                <a:endParaRPr lang="en-US" sz="1800"/>
              </a:p>
            </p:txBody>
          </p:sp>
        </mc:Choice>
        <mc:Fallback>
          <p:sp>
            <p:nvSpPr>
              <p:cNvPr id="7" name="TextBox 6">
                <a:extLst>
                  <a:ext uri="{FF2B5EF4-FFF2-40B4-BE49-F238E27FC236}">
                    <a16:creationId xmlns:a16="http://schemas.microsoft.com/office/drawing/2014/main" id="{21AA2DFE-F60E-F15E-61B7-AD24F973C2E2}"/>
                  </a:ext>
                </a:extLst>
              </p:cNvPr>
              <p:cNvSpPr txBox="1">
                <a:spLocks noRot="1" noChangeAspect="1" noMove="1" noResize="1" noEditPoints="1" noAdjustHandles="1" noChangeArrowheads="1" noChangeShapeType="1" noTextEdit="1"/>
              </p:cNvSpPr>
              <p:nvPr/>
            </p:nvSpPr>
            <p:spPr>
              <a:xfrm>
                <a:off x="0" y="238970"/>
                <a:ext cx="4572000" cy="923330"/>
              </a:xfrm>
              <a:prstGeom prst="rect">
                <a:avLst/>
              </a:prstGeom>
              <a:blipFill>
                <a:blip r:embed="rId5"/>
                <a:stretch>
                  <a:fillRect t="-2632" b="-9868"/>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652CB333-5167-8295-DDAB-8C14AD4D4982}"/>
              </a:ext>
            </a:extLst>
          </p:cNvPr>
          <p:cNvSpPr/>
          <p:nvPr/>
        </p:nvSpPr>
        <p:spPr>
          <a:xfrm>
            <a:off x="2022906" y="1621252"/>
            <a:ext cx="368601" cy="2432304"/>
          </a:xfrm>
          <a:prstGeom prst="rect">
            <a:avLst/>
          </a:prstGeom>
          <a:solidFill>
            <a:schemeClr val="bg2">
              <a:lumMod val="75000"/>
              <a:alpha val="2386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7C4BD7E1-0394-A13B-5F7B-0FCAAA09698E}"/>
                  </a:ext>
                </a:extLst>
              </p:cNvPr>
              <p:cNvSpPr txBox="1"/>
              <p:nvPr/>
            </p:nvSpPr>
            <p:spPr>
              <a:xfrm>
                <a:off x="4406203" y="1721472"/>
                <a:ext cx="4572000" cy="2462213"/>
              </a:xfrm>
              <a:prstGeom prst="rect">
                <a:avLst/>
              </a:prstGeom>
              <a:noFill/>
            </p:spPr>
            <p:txBody>
              <a:bodyPr wrap="square">
                <a:spAutoFit/>
              </a:bodyPr>
              <a:lstStyle/>
              <a:p>
                <a:r>
                  <a:rPr lang="en-US" sz="1400">
                    <a:solidFill>
                      <a:schemeClr val="tx1"/>
                    </a:solidFill>
                  </a:rPr>
                  <a:t>It will have an effect in both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𝐼</m:t>
                        </m:r>
                      </m:e>
                      <m:sub>
                        <m:r>
                          <a:rPr lang="en-US" sz="1400" b="0" i="1" smtClean="0">
                            <a:solidFill>
                              <a:schemeClr val="tx1"/>
                            </a:solidFill>
                            <a:latin typeface="Cambria Math" panose="02040503050406030204" pitchFamily="18" charset="0"/>
                          </a:rPr>
                          <m:t>+ </m:t>
                        </m:r>
                      </m:sub>
                    </m:sSub>
                  </m:oMath>
                </a14:m>
                <a:r>
                  <a:rPr lang="en-US" sz="1400">
                    <a:solidFill>
                      <a:schemeClr val="tx1"/>
                    </a:solidFill>
                  </a:rPr>
                  <a:t> and </a:t>
                </a:r>
                <a14:m>
                  <m:oMath xmlns:m="http://schemas.openxmlformats.org/officeDocument/2006/math">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𝐼</m:t>
                        </m:r>
                      </m:e>
                      <m:sub>
                        <m:r>
                          <a:rPr lang="en-US" sz="1400" b="0" i="1" smtClean="0">
                            <a:solidFill>
                              <a:schemeClr val="tx1"/>
                            </a:solidFill>
                            <a:latin typeface="Cambria Math" panose="02040503050406030204" pitchFamily="18" charset="0"/>
                          </a:rPr>
                          <m:t>−</m:t>
                        </m:r>
                      </m:sub>
                    </m:sSub>
                  </m:oMath>
                </a14:m>
                <a:r>
                  <a:rPr lang="en-US" sz="1400">
                    <a:solidFill>
                      <a:schemeClr val="tx1"/>
                    </a:solidFill>
                  </a:rPr>
                  <a:t> </a:t>
                </a:r>
              </a:p>
              <a:p>
                <a:endParaRPr lang="en-US" sz="1400">
                  <a:solidFill>
                    <a:schemeClr val="tx1"/>
                  </a:solidFill>
                </a:endParaRPr>
              </a:p>
              <a:p>
                <a:r>
                  <a:rPr lang="en-US" sz="1400">
                    <a:solidFill>
                      <a:schemeClr val="tx1"/>
                    </a:solidFill>
                  </a:rPr>
                  <a:t>To understand the effect:</a:t>
                </a:r>
              </a:p>
              <a:p>
                <a:endParaRPr lang="en-US" sz="1400">
                  <a:solidFill>
                    <a:schemeClr val="tx1"/>
                  </a:solidFill>
                </a:endParaRPr>
              </a:p>
              <a:p>
                <a:pPr marL="285750" indent="-285750">
                  <a:buFont typeface="Courier New" panose="02070309020205020404" pitchFamily="49" charset="0"/>
                  <a:buChar char="o"/>
                </a:pPr>
                <a:r>
                  <a:rPr lang="en-US" sz="1400">
                    <a:solidFill>
                      <a:schemeClr val="tx1"/>
                    </a:solidFill>
                  </a:rPr>
                  <a:t>Estimate the fractions of burned signal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𝑓</m:t>
                        </m:r>
                      </m:e>
                      <m:sub>
                        <m:r>
                          <a:rPr lang="en-US" sz="1400" b="0" i="1" smtClean="0">
                            <a:solidFill>
                              <a:schemeClr val="tx1"/>
                            </a:solidFill>
                            <a:latin typeface="Cambria Math" panose="02040503050406030204" pitchFamily="18" charset="0"/>
                          </a:rPr>
                          <m:t>+ </m:t>
                        </m:r>
                      </m:sub>
                    </m:sSub>
                  </m:oMath>
                </a14:m>
                <a:r>
                  <a:rPr lang="en-US" sz="1400">
                    <a:solidFill>
                      <a:schemeClr val="tx1"/>
                    </a:solidFill>
                  </a:rPr>
                  <a:t> and </a:t>
                </a:r>
                <a14:m>
                  <m:oMath xmlns:m="http://schemas.openxmlformats.org/officeDocument/2006/math">
                    <m:sSub>
                      <m:sSubPr>
                        <m:ctrlPr>
                          <a:rPr lang="en-US" sz="140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𝑓</m:t>
                        </m:r>
                      </m:e>
                      <m:sub>
                        <m:r>
                          <a:rPr lang="en-US" sz="1400" b="0" i="1" smtClean="0">
                            <a:solidFill>
                              <a:schemeClr val="tx1"/>
                            </a:solidFill>
                            <a:latin typeface="Cambria Math" panose="02040503050406030204" pitchFamily="18" charset="0"/>
                          </a:rPr>
                          <m:t>−</m:t>
                        </m:r>
                      </m:sub>
                    </m:sSub>
                  </m:oMath>
                </a14:m>
                <a:endParaRPr lang="en-US" sz="1400" b="0">
                  <a:solidFill>
                    <a:schemeClr val="tx1"/>
                  </a:solidFill>
                </a:endParaRPr>
              </a:p>
              <a:p>
                <a:pPr marL="285750" indent="-285750">
                  <a:buFont typeface="Courier New" panose="02070309020205020404" pitchFamily="49" charset="0"/>
                  <a:buChar char="o"/>
                </a:pPr>
                <a:r>
                  <a:rPr lang="en-US" sz="1400">
                    <a:solidFill>
                      <a:schemeClr val="tx1"/>
                    </a:solidFill>
                  </a:rPr>
                  <a:t>Estimate the new populations: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𝑁</m:t>
                        </m:r>
                        <m:r>
                          <a:rPr lang="en-US" sz="1400" b="0" i="1" smtClean="0">
                            <a:solidFill>
                              <a:schemeClr val="tx1"/>
                            </a:solidFill>
                            <a:latin typeface="Cambria Math" panose="02040503050406030204" pitchFamily="18" charset="0"/>
                          </a:rPr>
                          <m:t>′</m:t>
                        </m:r>
                      </m:e>
                      <m:sub>
                        <m:r>
                          <a:rPr lang="en-US" sz="1400" b="0" i="1" smtClean="0">
                            <a:solidFill>
                              <a:schemeClr val="tx1"/>
                            </a:solidFill>
                            <a:latin typeface="Cambria Math" panose="02040503050406030204" pitchFamily="18" charset="0"/>
                          </a:rPr>
                          <m:t>+ </m:t>
                        </m:r>
                      </m:sub>
                    </m:sSub>
                    <m:r>
                      <a:rPr lang="en-US" sz="1400" b="0" i="0" smtClean="0">
                        <a:solidFill>
                          <a:schemeClr val="tx1"/>
                        </a:solidFill>
                        <a:latin typeface="Cambria Math" panose="02040503050406030204" pitchFamily="18" charset="0"/>
                      </a:rPr>
                      <m:t>,  </m:t>
                    </m:r>
                    <m:sSub>
                      <m:sSubPr>
                        <m:ctrlPr>
                          <a:rPr lang="en-US" sz="140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𝑁</m:t>
                        </m:r>
                        <m:r>
                          <a:rPr lang="en-US" sz="1400" b="0" i="1" smtClean="0">
                            <a:solidFill>
                              <a:schemeClr val="tx1"/>
                            </a:solidFill>
                            <a:latin typeface="Cambria Math" panose="02040503050406030204" pitchFamily="18" charset="0"/>
                          </a:rPr>
                          <m:t>′</m:t>
                        </m:r>
                      </m:e>
                      <m:sub>
                        <m:r>
                          <a:rPr lang="en-US" sz="1400" b="0" i="1" smtClean="0">
                            <a:solidFill>
                              <a:schemeClr val="tx1"/>
                            </a:solidFill>
                            <a:latin typeface="Cambria Math" panose="02040503050406030204" pitchFamily="18" charset="0"/>
                          </a:rPr>
                          <m:t>−</m:t>
                        </m:r>
                      </m:sub>
                    </m:sSub>
                  </m:oMath>
                </a14:m>
                <a:r>
                  <a:rPr lang="en-US" sz="1400">
                    <a:solidFill>
                      <a:schemeClr val="tx1"/>
                    </a:solidFill>
                  </a:rPr>
                  <a:t> and </a:t>
                </a:r>
                <a14:m>
                  <m:oMath xmlns:m="http://schemas.openxmlformats.org/officeDocument/2006/math">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𝑁</m:t>
                        </m:r>
                        <m:r>
                          <a:rPr lang="en-US" sz="1400" b="0" i="1" smtClean="0">
                            <a:solidFill>
                              <a:schemeClr val="tx1"/>
                            </a:solidFill>
                            <a:latin typeface="Cambria Math" panose="02040503050406030204" pitchFamily="18" charset="0"/>
                          </a:rPr>
                          <m:t>′</m:t>
                        </m:r>
                      </m:e>
                      <m:sub>
                        <m:r>
                          <a:rPr lang="en-US" sz="1400" b="0" i="1" smtClean="0">
                            <a:solidFill>
                              <a:schemeClr val="tx1"/>
                            </a:solidFill>
                            <a:latin typeface="Cambria Math" panose="02040503050406030204" pitchFamily="18" charset="0"/>
                          </a:rPr>
                          <m:t>0</m:t>
                        </m:r>
                      </m:sub>
                    </m:sSub>
                  </m:oMath>
                </a14:m>
                <a:r>
                  <a:rPr lang="en-US" sz="1400">
                    <a:solidFill>
                      <a:schemeClr val="tx1"/>
                    </a:solidFill>
                  </a:rPr>
                  <a:t> </a:t>
                </a:r>
              </a:p>
              <a:p>
                <a:pPr marL="285750" indent="-285750">
                  <a:buFont typeface="Courier New" panose="02070309020205020404" pitchFamily="49" charset="0"/>
                  <a:buChar char="o"/>
                </a:pPr>
                <a:r>
                  <a:rPr lang="en-US" sz="1400"/>
                  <a:t>Estimate P’ and Q’</a:t>
                </a:r>
                <a:endParaRPr lang="en-US" sz="1400">
                  <a:solidFill>
                    <a:schemeClr val="tx1"/>
                  </a:solidFill>
                </a:endParaRPr>
              </a:p>
              <a:p>
                <a:pPr marL="285750" indent="-285750">
                  <a:buFontTx/>
                  <a:buChar char="-"/>
                </a:pPr>
                <a:endParaRPr lang="en-US" sz="1400"/>
              </a:p>
              <a:p>
                <a:r>
                  <a:rPr lang="en-US" sz="1400">
                    <a:solidFill>
                      <a:schemeClr val="tx1"/>
                    </a:solidFill>
                  </a:rPr>
                  <a:t>Typically, the vector polarization decreases and the tensor polarization increases up to 20 -22% depending on the initial polarization.</a:t>
                </a:r>
              </a:p>
            </p:txBody>
          </p:sp>
        </mc:Choice>
        <mc:Fallback>
          <p:sp>
            <p:nvSpPr>
              <p:cNvPr id="10" name="TextBox 9">
                <a:extLst>
                  <a:ext uri="{FF2B5EF4-FFF2-40B4-BE49-F238E27FC236}">
                    <a16:creationId xmlns:a16="http://schemas.microsoft.com/office/drawing/2014/main" id="{7C4BD7E1-0394-A13B-5F7B-0FCAAA09698E}"/>
                  </a:ext>
                </a:extLst>
              </p:cNvPr>
              <p:cNvSpPr txBox="1">
                <a:spLocks noRot="1" noChangeAspect="1" noMove="1" noResize="1" noEditPoints="1" noAdjustHandles="1" noChangeArrowheads="1" noChangeShapeType="1" noTextEdit="1"/>
              </p:cNvSpPr>
              <p:nvPr/>
            </p:nvSpPr>
            <p:spPr>
              <a:xfrm>
                <a:off x="4406203" y="1721472"/>
                <a:ext cx="4572000" cy="2462213"/>
              </a:xfrm>
              <a:prstGeom prst="rect">
                <a:avLst/>
              </a:prstGeom>
              <a:blipFill>
                <a:blip r:embed="rId6"/>
                <a:stretch>
                  <a:fillRect l="-400" t="-248" b="-1733"/>
                </a:stretch>
              </a:blipFill>
            </p:spPr>
            <p:txBody>
              <a:bodyPr/>
              <a:lstStyle/>
              <a:p>
                <a:r>
                  <a:rPr lang="en-US">
                    <a:noFill/>
                  </a:rPr>
                  <a:t> </a:t>
                </a:r>
              </a:p>
            </p:txBody>
          </p:sp>
        </mc:Fallback>
      </mc:AlternateContent>
      <p:sp>
        <p:nvSpPr>
          <p:cNvPr id="11" name="Slide Number Placeholder 10">
            <a:extLst>
              <a:ext uri="{FF2B5EF4-FFF2-40B4-BE49-F238E27FC236}">
                <a16:creationId xmlns:a16="http://schemas.microsoft.com/office/drawing/2014/main" id="{D9EF6FD9-16CE-7E8A-93A5-B843E3681807}"/>
              </a:ext>
            </a:extLst>
          </p:cNvPr>
          <p:cNvSpPr>
            <a:spLocks noGrp="1"/>
          </p:cNvSpPr>
          <p:nvPr>
            <p:ph type="sldNum" sz="quarter" idx="12"/>
          </p:nvPr>
        </p:nvSpPr>
        <p:spPr/>
        <p:txBody>
          <a:bodyPr/>
          <a:lstStyle/>
          <a:p>
            <a:fld id="{3FA19342-CACE-1B48-AE9D-66A5A7C4CAC9}" type="slidenum">
              <a:rPr lang="en-US" smtClean="0"/>
              <a:t>10</a:t>
            </a:fld>
            <a:endParaRPr lang="en-US"/>
          </a:p>
        </p:txBody>
      </p:sp>
      <p:sp>
        <p:nvSpPr>
          <p:cNvPr id="12" name="TextBox 11">
            <a:extLst>
              <a:ext uri="{FF2B5EF4-FFF2-40B4-BE49-F238E27FC236}">
                <a16:creationId xmlns:a16="http://schemas.microsoft.com/office/drawing/2014/main" id="{67F0241C-E778-F3F6-7B36-25B7C15768DE}"/>
              </a:ext>
            </a:extLst>
          </p:cNvPr>
          <p:cNvSpPr txBox="1"/>
          <p:nvPr/>
        </p:nvSpPr>
        <p:spPr>
          <a:xfrm>
            <a:off x="4965992" y="676424"/>
            <a:ext cx="2275944" cy="369332"/>
          </a:xfrm>
          <a:prstGeom prst="rect">
            <a:avLst/>
          </a:prstGeom>
          <a:noFill/>
        </p:spPr>
        <p:txBody>
          <a:bodyPr wrap="none" rtlCol="0">
            <a:spAutoFit/>
          </a:bodyPr>
          <a:lstStyle/>
          <a:p>
            <a:r>
              <a:rPr lang="en-US" b="1"/>
              <a:t>If we burn the peak: </a:t>
            </a:r>
          </a:p>
        </p:txBody>
      </p:sp>
    </p:spTree>
    <p:extLst>
      <p:ext uri="{BB962C8B-B14F-4D97-AF65-F5344CB8AC3E}">
        <p14:creationId xmlns:p14="http://schemas.microsoft.com/office/powerpoint/2010/main" val="1546289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E06C96-00F2-FB3D-0CA5-7EF1D5765C75}"/>
              </a:ext>
            </a:extLst>
          </p:cNvPr>
          <p:cNvSpPr txBox="1">
            <a:spLocks/>
          </p:cNvSpPr>
          <p:nvPr/>
        </p:nvSpPr>
        <p:spPr>
          <a:xfrm>
            <a:off x="502444" y="252834"/>
            <a:ext cx="8139111"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b="1"/>
              <a:t>Other Techniques: semi-selective RF (ss-RF)</a:t>
            </a:r>
            <a:endParaRPr lang="en-US" sz="3000"/>
          </a:p>
        </p:txBody>
      </p:sp>
      <p:pic>
        <p:nvPicPr>
          <p:cNvPr id="5" name="Picture 4">
            <a:extLst>
              <a:ext uri="{FF2B5EF4-FFF2-40B4-BE49-F238E27FC236}">
                <a16:creationId xmlns:a16="http://schemas.microsoft.com/office/drawing/2014/main" id="{7A35B6BE-AF4B-6C9B-D541-F2CD2016F3CF}"/>
              </a:ext>
            </a:extLst>
          </p:cNvPr>
          <p:cNvPicPr>
            <a:picLocks noChangeAspect="1"/>
          </p:cNvPicPr>
          <p:nvPr/>
        </p:nvPicPr>
        <p:blipFill>
          <a:blip r:embed="rId2"/>
          <a:stretch>
            <a:fillRect/>
          </a:stretch>
        </p:blipFill>
        <p:spPr>
          <a:xfrm>
            <a:off x="1248507" y="1313972"/>
            <a:ext cx="6126982" cy="3087056"/>
          </a:xfrm>
          <a:prstGeom prst="rect">
            <a:avLst/>
          </a:prstGeom>
        </p:spPr>
      </p:pic>
      <p:sp>
        <p:nvSpPr>
          <p:cNvPr id="6" name="Rectangle 5">
            <a:extLst>
              <a:ext uri="{FF2B5EF4-FFF2-40B4-BE49-F238E27FC236}">
                <a16:creationId xmlns:a16="http://schemas.microsoft.com/office/drawing/2014/main" id="{EA9F426B-CD71-F0D1-2C24-A21E0EF87FF9}"/>
              </a:ext>
            </a:extLst>
          </p:cNvPr>
          <p:cNvSpPr/>
          <p:nvPr/>
        </p:nvSpPr>
        <p:spPr>
          <a:xfrm>
            <a:off x="3436536" y="1477108"/>
            <a:ext cx="190919" cy="2532184"/>
          </a:xfrm>
          <a:prstGeom prst="rect">
            <a:avLst/>
          </a:prstGeom>
          <a:solidFill>
            <a:schemeClr val="bg2">
              <a:lumMod val="75000"/>
              <a:alpha val="2386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6315E3B-89A9-51A1-9A19-D69714190745}"/>
              </a:ext>
            </a:extLst>
          </p:cNvPr>
          <p:cNvPicPr>
            <a:picLocks noChangeAspect="1"/>
          </p:cNvPicPr>
          <p:nvPr/>
        </p:nvPicPr>
        <p:blipFill>
          <a:blip r:embed="rId3"/>
          <a:stretch>
            <a:fillRect/>
          </a:stretch>
        </p:blipFill>
        <p:spPr>
          <a:xfrm>
            <a:off x="6203020" y="2703007"/>
            <a:ext cx="1946868" cy="1946868"/>
          </a:xfrm>
          <a:prstGeom prst="rect">
            <a:avLst/>
          </a:prstGeom>
        </p:spPr>
      </p:pic>
      <p:sp>
        <p:nvSpPr>
          <p:cNvPr id="8" name="Rectangle 7">
            <a:extLst>
              <a:ext uri="{FF2B5EF4-FFF2-40B4-BE49-F238E27FC236}">
                <a16:creationId xmlns:a16="http://schemas.microsoft.com/office/drawing/2014/main" id="{1871C5AD-6CFA-1C9E-4E9B-D981DC91FD63}"/>
              </a:ext>
            </a:extLst>
          </p:cNvPr>
          <p:cNvSpPr/>
          <p:nvPr/>
        </p:nvSpPr>
        <p:spPr>
          <a:xfrm>
            <a:off x="4099700" y="1477107"/>
            <a:ext cx="273818" cy="2532184"/>
          </a:xfrm>
          <a:prstGeom prst="rect">
            <a:avLst/>
          </a:prstGeom>
          <a:solidFill>
            <a:schemeClr val="bg2">
              <a:lumMod val="75000"/>
              <a:alpha val="2386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343EC9-D53E-704B-8216-D6F4698BFCFA}"/>
              </a:ext>
            </a:extLst>
          </p:cNvPr>
          <p:cNvSpPr txBox="1"/>
          <p:nvPr/>
        </p:nvSpPr>
        <p:spPr>
          <a:xfrm>
            <a:off x="3732962" y="4649875"/>
            <a:ext cx="4572000" cy="369332"/>
          </a:xfrm>
          <a:prstGeom prst="rect">
            <a:avLst/>
          </a:prstGeom>
          <a:noFill/>
        </p:spPr>
        <p:txBody>
          <a:bodyPr wrap="square">
            <a:spAutoFit/>
          </a:bodyPr>
          <a:lstStyle/>
          <a:p>
            <a:r>
              <a:rPr lang="en-US"/>
              <a:t>D. Keller  Eur. Phys. J. A53 (2017) </a:t>
            </a:r>
          </a:p>
        </p:txBody>
      </p:sp>
      <p:sp>
        <p:nvSpPr>
          <p:cNvPr id="11" name="Slide Number Placeholder 10">
            <a:extLst>
              <a:ext uri="{FF2B5EF4-FFF2-40B4-BE49-F238E27FC236}">
                <a16:creationId xmlns:a16="http://schemas.microsoft.com/office/drawing/2014/main" id="{35812341-B17D-B596-5DF8-7BCFBA3F0C63}"/>
              </a:ext>
            </a:extLst>
          </p:cNvPr>
          <p:cNvSpPr>
            <a:spLocks noGrp="1"/>
          </p:cNvSpPr>
          <p:nvPr>
            <p:ph type="sldNum" sz="quarter" idx="12"/>
          </p:nvPr>
        </p:nvSpPr>
        <p:spPr/>
        <p:txBody>
          <a:bodyPr/>
          <a:lstStyle/>
          <a:p>
            <a:fld id="{3FA19342-CACE-1B48-AE9D-66A5A7C4CAC9}" type="slidenum">
              <a:rPr lang="en-US" smtClean="0"/>
              <a:t>11</a:t>
            </a:fld>
            <a:endParaRPr lang="en-US"/>
          </a:p>
        </p:txBody>
      </p:sp>
    </p:spTree>
    <p:extLst>
      <p:ext uri="{BB962C8B-B14F-4D97-AF65-F5344CB8AC3E}">
        <p14:creationId xmlns:p14="http://schemas.microsoft.com/office/powerpoint/2010/main" val="3507818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3B1F1D-A88D-FD3B-8A89-E7A7E269067C}"/>
              </a:ext>
            </a:extLst>
          </p:cNvPr>
          <p:cNvSpPr txBox="1">
            <a:spLocks/>
          </p:cNvSpPr>
          <p:nvPr/>
        </p:nvSpPr>
        <p:spPr>
          <a:xfrm>
            <a:off x="719971" y="0"/>
            <a:ext cx="7886700"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b="1"/>
              <a:t>Adiabatic fast passage (</a:t>
            </a:r>
            <a:r>
              <a:rPr lang="en-US" sz="3200"/>
              <a:t>AFP)</a:t>
            </a:r>
            <a:endParaRPr lang="en-US" sz="3000" b="1"/>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01CAAA2-58F0-974E-A3F6-023C91BDF279}"/>
                  </a:ext>
                </a:extLst>
              </p:cNvPr>
              <p:cNvSpPr txBox="1"/>
              <p:nvPr/>
            </p:nvSpPr>
            <p:spPr>
              <a:xfrm>
                <a:off x="4293426" y="1541755"/>
                <a:ext cx="4572000" cy="2631490"/>
              </a:xfrm>
              <a:prstGeom prst="rect">
                <a:avLst/>
              </a:prstGeom>
              <a:noFill/>
            </p:spPr>
            <p:txBody>
              <a:bodyPr wrap="square">
                <a:spAutoFit/>
              </a:bodyPr>
              <a:lstStyle/>
              <a:p>
                <a:pPr marL="285750" indent="-285750">
                  <a:buFont typeface="Wingdings" pitchFamily="2" charset="2"/>
                  <a:buChar char="§"/>
                </a:pPr>
                <a:r>
                  <a:rPr lang="en-US" sz="1500"/>
                  <a:t>Polarization direction of nuclear spins can be rapidly reversed</a:t>
                </a:r>
              </a:p>
              <a:p>
                <a:pPr marL="285750" indent="-285750">
                  <a:buFont typeface="Wingdings" pitchFamily="2" charset="2"/>
                  <a:buChar char="§"/>
                </a:pPr>
                <a:endParaRPr lang="en-US" sz="1500"/>
              </a:p>
              <a:p>
                <a:pPr marL="285750" indent="-285750">
                  <a:buFont typeface="Wingdings" pitchFamily="2" charset="2"/>
                  <a:buChar char="§"/>
                </a:pPr>
                <a14:m>
                  <m:oMath xmlns:m="http://schemas.openxmlformats.org/officeDocument/2006/math">
                    <m:sSub>
                      <m:sSubPr>
                        <m:ctrlPr>
                          <a:rPr lang="en-US" sz="1500" i="1" dirty="0" smtClean="0">
                            <a:latin typeface="Cambria Math" panose="02040503050406030204" pitchFamily="18" charset="0"/>
                          </a:rPr>
                        </m:ctrlPr>
                      </m:sSubPr>
                      <m:e>
                        <m:r>
                          <a:rPr lang="en-US" sz="1500" b="0" i="1" dirty="0" smtClean="0">
                            <a:latin typeface="Cambria Math" panose="02040503050406030204" pitchFamily="18" charset="0"/>
                          </a:rPr>
                          <m:t>𝐵</m:t>
                        </m:r>
                      </m:e>
                      <m:sub>
                        <m:r>
                          <a:rPr lang="en-US" sz="1500" b="0" i="1" dirty="0" smtClean="0">
                            <a:latin typeface="Cambria Math" panose="02040503050406030204" pitchFamily="18" charset="0"/>
                          </a:rPr>
                          <m:t>1</m:t>
                        </m:r>
                      </m:sub>
                    </m:sSub>
                  </m:oMath>
                </a14:m>
                <a:r>
                  <a:rPr lang="en-US" sz="1500"/>
                  <a:t> is swept one and a half through the resonance frequency of the nuclear spins</a:t>
                </a:r>
              </a:p>
              <a:p>
                <a:pPr marL="285750" indent="-285750">
                  <a:buFont typeface="Wingdings" pitchFamily="2" charset="2"/>
                  <a:buChar char="§"/>
                </a:pPr>
                <a:endParaRPr lang="en-US" sz="1500"/>
              </a:p>
              <a:p>
                <a:pPr marL="285750" indent="-285750">
                  <a:buFont typeface="Wingdings" pitchFamily="2" charset="2"/>
                  <a:buChar char="§"/>
                </a:pPr>
                <a:r>
                  <a:rPr lang="en-US" sz="1500"/>
                  <a:t>sweep rate should be faster than the longitudinal relaxation rate</a:t>
                </a:r>
                <a14:m>
                  <m:oMath xmlns:m="http://schemas.openxmlformats.org/officeDocument/2006/math">
                    <m:r>
                      <a:rPr lang="en-US" sz="1500" i="1" dirty="0" smtClean="0">
                        <a:latin typeface="Cambria Math" panose="02040503050406030204" pitchFamily="18" charset="0"/>
                      </a:rPr>
                      <m:t> </m:t>
                    </m:r>
                    <m:sSub>
                      <m:sSubPr>
                        <m:ctrlPr>
                          <a:rPr lang="en-US" sz="1500" i="1" dirty="0" smtClean="0">
                            <a:latin typeface="Cambria Math" panose="02040503050406030204" pitchFamily="18" charset="0"/>
                          </a:rPr>
                        </m:ctrlPr>
                      </m:sSubPr>
                      <m:e>
                        <m:r>
                          <a:rPr lang="en-US" sz="1500" b="0" i="1" dirty="0" smtClean="0">
                            <a:latin typeface="Cambria Math" panose="02040503050406030204" pitchFamily="18" charset="0"/>
                          </a:rPr>
                          <m:t>𝑇</m:t>
                        </m:r>
                      </m:e>
                      <m:sub>
                        <m:r>
                          <a:rPr lang="en-US" sz="1500" b="0" i="1" dirty="0" smtClean="0">
                            <a:latin typeface="Cambria Math" panose="02040503050406030204" pitchFamily="18" charset="0"/>
                          </a:rPr>
                          <m:t>1</m:t>
                        </m:r>
                      </m:sub>
                    </m:sSub>
                  </m:oMath>
                </a14:m>
                <a:r>
                  <a:rPr lang="en-US" sz="1500"/>
                  <a:t>, but slower than the transverse relaxation rate </a:t>
                </a:r>
                <a14:m>
                  <m:oMath xmlns:m="http://schemas.openxmlformats.org/officeDocument/2006/math">
                    <m:sSub>
                      <m:sSubPr>
                        <m:ctrlPr>
                          <a:rPr lang="en-US" sz="1500" i="1" dirty="0">
                            <a:latin typeface="Cambria Math" panose="02040503050406030204" pitchFamily="18" charset="0"/>
                          </a:rPr>
                        </m:ctrlPr>
                      </m:sSubPr>
                      <m:e>
                        <m:r>
                          <a:rPr lang="en-US" sz="1500" i="1" dirty="0">
                            <a:latin typeface="Cambria Math" panose="02040503050406030204" pitchFamily="18" charset="0"/>
                          </a:rPr>
                          <m:t>𝑇</m:t>
                        </m:r>
                      </m:e>
                      <m:sub>
                        <m:r>
                          <a:rPr lang="en-US" sz="1500" b="0" i="1" dirty="0" smtClean="0">
                            <a:latin typeface="Cambria Math" panose="02040503050406030204" pitchFamily="18" charset="0"/>
                          </a:rPr>
                          <m:t>2</m:t>
                        </m:r>
                      </m:sub>
                    </m:sSub>
                  </m:oMath>
                </a14:m>
                <a:r>
                  <a:rPr lang="en-US" sz="1500"/>
                  <a:t>.</a:t>
                </a:r>
              </a:p>
              <a:p>
                <a:endParaRPr lang="en-US" sz="1500"/>
              </a:p>
              <a:p>
                <a:pPr marL="285750" indent="-285750">
                  <a:buFont typeface="Wingdings" pitchFamily="2" charset="2"/>
                  <a:buChar char="§"/>
                </a:pPr>
                <a:r>
                  <a:rPr lang="en-US" sz="1500"/>
                  <a:t>Not yet tested in UNH.</a:t>
                </a:r>
              </a:p>
            </p:txBody>
          </p:sp>
        </mc:Choice>
        <mc:Fallback>
          <p:sp>
            <p:nvSpPr>
              <p:cNvPr id="10" name="TextBox 9">
                <a:extLst>
                  <a:ext uri="{FF2B5EF4-FFF2-40B4-BE49-F238E27FC236}">
                    <a16:creationId xmlns:a16="http://schemas.microsoft.com/office/drawing/2014/main" id="{A01CAAA2-58F0-974E-A3F6-023C91BDF279}"/>
                  </a:ext>
                </a:extLst>
              </p:cNvPr>
              <p:cNvSpPr txBox="1">
                <a:spLocks noRot="1" noChangeAspect="1" noMove="1" noResize="1" noEditPoints="1" noAdjustHandles="1" noChangeArrowheads="1" noChangeShapeType="1" noTextEdit="1"/>
              </p:cNvSpPr>
              <p:nvPr/>
            </p:nvSpPr>
            <p:spPr>
              <a:xfrm>
                <a:off x="4293426" y="1541755"/>
                <a:ext cx="4572000" cy="2631490"/>
              </a:xfrm>
              <a:prstGeom prst="rect">
                <a:avLst/>
              </a:prstGeom>
              <a:blipFill>
                <a:blip r:embed="rId2"/>
                <a:stretch>
                  <a:fillRect l="-400" t="-231" b="-1620"/>
                </a:stretch>
              </a:blipFill>
            </p:spPr>
            <p:txBody>
              <a:bodyPr/>
              <a:lstStyle/>
              <a:p>
                <a:r>
                  <a:rPr lang="en-US">
                    <a:noFill/>
                  </a:rPr>
                  <a:t> </a:t>
                </a:r>
              </a:p>
            </p:txBody>
          </p:sp>
        </mc:Fallback>
      </mc:AlternateContent>
      <p:pic>
        <p:nvPicPr>
          <p:cNvPr id="12" name="Picture 11" descr="A graph of a polarization signal&#10;&#10;Description automatically generated">
            <a:extLst>
              <a:ext uri="{FF2B5EF4-FFF2-40B4-BE49-F238E27FC236}">
                <a16:creationId xmlns:a16="http://schemas.microsoft.com/office/drawing/2014/main" id="{92104055-D804-7516-A558-606C68474638}"/>
              </a:ext>
            </a:extLst>
          </p:cNvPr>
          <p:cNvPicPr>
            <a:picLocks noChangeAspect="1"/>
          </p:cNvPicPr>
          <p:nvPr/>
        </p:nvPicPr>
        <p:blipFill>
          <a:blip r:embed="rId3"/>
          <a:stretch>
            <a:fillRect/>
          </a:stretch>
        </p:blipFill>
        <p:spPr>
          <a:xfrm>
            <a:off x="537329" y="1032607"/>
            <a:ext cx="2596572" cy="4437293"/>
          </a:xfrm>
          <a:prstGeom prst="rect">
            <a:avLst/>
          </a:prstGeom>
        </p:spPr>
      </p:pic>
      <p:sp>
        <p:nvSpPr>
          <p:cNvPr id="13" name="TextBox 12">
            <a:extLst>
              <a:ext uri="{FF2B5EF4-FFF2-40B4-BE49-F238E27FC236}">
                <a16:creationId xmlns:a16="http://schemas.microsoft.com/office/drawing/2014/main" id="{1C13EE4C-40A0-0EBA-6DD1-D81F78B76841}"/>
              </a:ext>
            </a:extLst>
          </p:cNvPr>
          <p:cNvSpPr txBox="1"/>
          <p:nvPr/>
        </p:nvSpPr>
        <p:spPr>
          <a:xfrm>
            <a:off x="2963814" y="1471993"/>
            <a:ext cx="888215" cy="461665"/>
          </a:xfrm>
          <a:prstGeom prst="rect">
            <a:avLst/>
          </a:prstGeom>
          <a:noFill/>
        </p:spPr>
        <p:txBody>
          <a:bodyPr wrap="square" rtlCol="0">
            <a:spAutoFit/>
          </a:bodyPr>
          <a:lstStyle/>
          <a:p>
            <a:r>
              <a:rPr lang="en-US" sz="1200">
                <a:solidFill>
                  <a:schemeClr val="tx2">
                    <a:lumMod val="75000"/>
                    <a:lumOff val="25000"/>
                  </a:schemeClr>
                </a:solidFill>
              </a:rPr>
              <a:t>Initial State</a:t>
            </a:r>
          </a:p>
        </p:txBody>
      </p:sp>
      <p:sp>
        <p:nvSpPr>
          <p:cNvPr id="14" name="TextBox 13">
            <a:extLst>
              <a:ext uri="{FF2B5EF4-FFF2-40B4-BE49-F238E27FC236}">
                <a16:creationId xmlns:a16="http://schemas.microsoft.com/office/drawing/2014/main" id="{E20A909B-03C8-1AE6-F82E-898709D87979}"/>
              </a:ext>
            </a:extLst>
          </p:cNvPr>
          <p:cNvSpPr txBox="1"/>
          <p:nvPr/>
        </p:nvSpPr>
        <p:spPr>
          <a:xfrm>
            <a:off x="2913568" y="2764048"/>
            <a:ext cx="789127" cy="461665"/>
          </a:xfrm>
          <a:prstGeom prst="rect">
            <a:avLst/>
          </a:prstGeom>
          <a:noFill/>
        </p:spPr>
        <p:txBody>
          <a:bodyPr wrap="none" rtlCol="0">
            <a:spAutoFit/>
          </a:bodyPr>
          <a:lstStyle/>
          <a:p>
            <a:r>
              <a:rPr lang="en-US" sz="1200">
                <a:solidFill>
                  <a:schemeClr val="tx2">
                    <a:lumMod val="75000"/>
                    <a:lumOff val="25000"/>
                  </a:schemeClr>
                </a:solidFill>
              </a:rPr>
              <a:t>After one</a:t>
            </a:r>
            <a:br>
              <a:rPr lang="en-US" sz="1200">
                <a:solidFill>
                  <a:schemeClr val="tx2">
                    <a:lumMod val="75000"/>
                    <a:lumOff val="25000"/>
                  </a:schemeClr>
                </a:solidFill>
              </a:rPr>
            </a:br>
            <a:r>
              <a:rPr lang="en-US" sz="1200">
                <a:solidFill>
                  <a:schemeClr val="tx2">
                    <a:lumMod val="75000"/>
                    <a:lumOff val="25000"/>
                  </a:schemeClr>
                </a:solidFill>
              </a:rPr>
              <a:t> sweep</a:t>
            </a:r>
          </a:p>
        </p:txBody>
      </p:sp>
      <p:sp>
        <p:nvSpPr>
          <p:cNvPr id="15" name="TextBox 14">
            <a:extLst>
              <a:ext uri="{FF2B5EF4-FFF2-40B4-BE49-F238E27FC236}">
                <a16:creationId xmlns:a16="http://schemas.microsoft.com/office/drawing/2014/main" id="{CA1E1D26-F034-B9B0-9BBA-40177AF12088}"/>
              </a:ext>
            </a:extLst>
          </p:cNvPr>
          <p:cNvSpPr txBox="1"/>
          <p:nvPr/>
        </p:nvSpPr>
        <p:spPr>
          <a:xfrm>
            <a:off x="2913568" y="3778880"/>
            <a:ext cx="1158794" cy="1200329"/>
          </a:xfrm>
          <a:prstGeom prst="rect">
            <a:avLst/>
          </a:prstGeom>
          <a:noFill/>
        </p:spPr>
        <p:txBody>
          <a:bodyPr wrap="square" rtlCol="0">
            <a:spAutoFit/>
          </a:bodyPr>
          <a:lstStyle/>
          <a:p>
            <a:pPr algn="just"/>
            <a:r>
              <a:rPr lang="en-US" sz="1200">
                <a:solidFill>
                  <a:schemeClr val="tx2">
                    <a:lumMod val="75000"/>
                    <a:lumOff val="25000"/>
                  </a:schemeClr>
                </a:solidFill>
              </a:rPr>
              <a:t>after an</a:t>
            </a:r>
          </a:p>
          <a:p>
            <a:pPr algn="just"/>
            <a:r>
              <a:rPr lang="en-US" sz="1200">
                <a:solidFill>
                  <a:schemeClr val="tx2">
                    <a:lumMod val="75000"/>
                    <a:lumOff val="25000"/>
                  </a:schemeClr>
                </a:solidFill>
              </a:rPr>
              <a:t>additional half-sweep from the low to the center frequency </a:t>
            </a:r>
          </a:p>
        </p:txBody>
      </p:sp>
      <p:sp>
        <p:nvSpPr>
          <p:cNvPr id="16" name="Slide Number Placeholder 15">
            <a:extLst>
              <a:ext uri="{FF2B5EF4-FFF2-40B4-BE49-F238E27FC236}">
                <a16:creationId xmlns:a16="http://schemas.microsoft.com/office/drawing/2014/main" id="{6CDA18C7-BC3C-301B-AAC7-1A837301B1AC}"/>
              </a:ext>
            </a:extLst>
          </p:cNvPr>
          <p:cNvSpPr>
            <a:spLocks noGrp="1"/>
          </p:cNvSpPr>
          <p:nvPr>
            <p:ph type="sldNum" sz="quarter" idx="12"/>
          </p:nvPr>
        </p:nvSpPr>
        <p:spPr/>
        <p:txBody>
          <a:bodyPr/>
          <a:lstStyle/>
          <a:p>
            <a:fld id="{3FA19342-CACE-1B48-AE9D-66A5A7C4CAC9}" type="slidenum">
              <a:rPr lang="en-US" smtClean="0"/>
              <a:t>12</a:t>
            </a:fld>
            <a:endParaRPr lang="en-US"/>
          </a:p>
        </p:txBody>
      </p:sp>
    </p:spTree>
    <p:extLst>
      <p:ext uri="{BB962C8B-B14F-4D97-AF65-F5344CB8AC3E}">
        <p14:creationId xmlns:p14="http://schemas.microsoft.com/office/powerpoint/2010/main" val="3245792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91" name="Group 5190">
            <a:extLst>
              <a:ext uri="{FF2B5EF4-FFF2-40B4-BE49-F238E27FC236}">
                <a16:creationId xmlns:a16="http://schemas.microsoft.com/office/drawing/2014/main" id="{F50F3DEF-2818-D374-363D-276CB9FEDA04}"/>
              </a:ext>
            </a:extLst>
          </p:cNvPr>
          <p:cNvGrpSpPr/>
          <p:nvPr/>
        </p:nvGrpSpPr>
        <p:grpSpPr>
          <a:xfrm>
            <a:off x="1328972" y="2127432"/>
            <a:ext cx="2472626" cy="2897446"/>
            <a:chOff x="5248331" y="3454086"/>
            <a:chExt cx="2472626" cy="2897446"/>
          </a:xfrm>
        </p:grpSpPr>
        <p:pic>
          <p:nvPicPr>
            <p:cNvPr id="5189" name="Picture 5188">
              <a:extLst>
                <a:ext uri="{FF2B5EF4-FFF2-40B4-BE49-F238E27FC236}">
                  <a16:creationId xmlns:a16="http://schemas.microsoft.com/office/drawing/2014/main" id="{C80C885A-B378-6F68-ED4E-7064DF0597D0}"/>
                </a:ext>
              </a:extLst>
            </p:cNvPr>
            <p:cNvPicPr>
              <a:picLocks noChangeAspect="1"/>
            </p:cNvPicPr>
            <p:nvPr/>
          </p:nvPicPr>
          <p:blipFill>
            <a:blip r:embed="rId3">
              <a:alphaModFix amt="78000"/>
            </a:blip>
            <a:stretch>
              <a:fillRect/>
            </a:stretch>
          </p:blipFill>
          <p:spPr>
            <a:xfrm>
              <a:off x="5470912" y="3596400"/>
              <a:ext cx="2066349" cy="2755132"/>
            </a:xfrm>
            <a:prstGeom prst="rect">
              <a:avLst/>
            </a:prstGeom>
          </p:spPr>
        </p:pic>
        <p:sp>
          <p:nvSpPr>
            <p:cNvPr id="5190" name="Rectangle 5189">
              <a:extLst>
                <a:ext uri="{FF2B5EF4-FFF2-40B4-BE49-F238E27FC236}">
                  <a16:creationId xmlns:a16="http://schemas.microsoft.com/office/drawing/2014/main" id="{92595DB0-F23D-68A2-5835-C8B27ACC49D7}"/>
                </a:ext>
              </a:extLst>
            </p:cNvPr>
            <p:cNvSpPr/>
            <p:nvPr/>
          </p:nvSpPr>
          <p:spPr>
            <a:xfrm>
              <a:off x="5248331" y="3454086"/>
              <a:ext cx="2472626" cy="1047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18" name="Picture 5217" descr="A diagram of a blue cube&#10;&#10;Description automatically generated">
            <a:extLst>
              <a:ext uri="{FF2B5EF4-FFF2-40B4-BE49-F238E27FC236}">
                <a16:creationId xmlns:a16="http://schemas.microsoft.com/office/drawing/2014/main" id="{562C49A9-B774-2464-3FB7-F5E1C5CF3EC9}"/>
              </a:ext>
            </a:extLst>
          </p:cNvPr>
          <p:cNvPicPr>
            <a:picLocks noChangeAspect="1"/>
          </p:cNvPicPr>
          <p:nvPr/>
        </p:nvPicPr>
        <p:blipFill>
          <a:blip r:embed="rId4"/>
          <a:stretch>
            <a:fillRect/>
          </a:stretch>
        </p:blipFill>
        <p:spPr>
          <a:xfrm>
            <a:off x="880972" y="667637"/>
            <a:ext cx="7772400" cy="2289004"/>
          </a:xfrm>
          <a:prstGeom prst="rect">
            <a:avLst/>
          </a:prstGeom>
        </p:spPr>
      </p:pic>
      <p:sp>
        <p:nvSpPr>
          <p:cNvPr id="5178" name="Arc 5177">
            <a:extLst>
              <a:ext uri="{FF2B5EF4-FFF2-40B4-BE49-F238E27FC236}">
                <a16:creationId xmlns:a16="http://schemas.microsoft.com/office/drawing/2014/main" id="{5B648D1D-D028-971D-1314-97BE8A9F0148}"/>
              </a:ext>
            </a:extLst>
          </p:cNvPr>
          <p:cNvSpPr/>
          <p:nvPr/>
        </p:nvSpPr>
        <p:spPr>
          <a:xfrm rot="18405821">
            <a:off x="8020886" y="1471492"/>
            <a:ext cx="676582" cy="863904"/>
          </a:xfrm>
          <a:prstGeom prst="arc">
            <a:avLst>
              <a:gd name="adj1" fmla="val 16200000"/>
              <a:gd name="adj2" fmla="val 652879"/>
            </a:avLst>
          </a:prstGeom>
          <a:ln w="47625">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83" name="Title 1">
            <a:extLst>
              <a:ext uri="{FF2B5EF4-FFF2-40B4-BE49-F238E27FC236}">
                <a16:creationId xmlns:a16="http://schemas.microsoft.com/office/drawing/2014/main" id="{61EFCAA0-C1D9-3536-8969-F6E96D8CE251}"/>
              </a:ext>
            </a:extLst>
          </p:cNvPr>
          <p:cNvSpPr txBox="1">
            <a:spLocks/>
          </p:cNvSpPr>
          <p:nvPr/>
        </p:nvSpPr>
        <p:spPr>
          <a:xfrm>
            <a:off x="750116" y="-167446"/>
            <a:ext cx="7886700"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b="1"/>
              <a:t>RF Configuration at UNH</a:t>
            </a:r>
            <a:endParaRPr lang="en-US" sz="3000"/>
          </a:p>
        </p:txBody>
      </p:sp>
      <p:sp>
        <p:nvSpPr>
          <p:cNvPr id="5185" name="TextBox 5184">
            <a:extLst>
              <a:ext uri="{FF2B5EF4-FFF2-40B4-BE49-F238E27FC236}">
                <a16:creationId xmlns:a16="http://schemas.microsoft.com/office/drawing/2014/main" id="{681F5140-62D4-AD59-5C0E-9E45BDD3A2CF}"/>
              </a:ext>
            </a:extLst>
          </p:cNvPr>
          <p:cNvSpPr txBox="1"/>
          <p:nvPr/>
        </p:nvSpPr>
        <p:spPr>
          <a:xfrm>
            <a:off x="3162656" y="2502690"/>
            <a:ext cx="1544610" cy="400110"/>
          </a:xfrm>
          <a:prstGeom prst="rect">
            <a:avLst/>
          </a:prstGeom>
          <a:noFill/>
        </p:spPr>
        <p:txBody>
          <a:bodyPr wrap="square">
            <a:spAutoFit/>
          </a:bodyPr>
          <a:lstStyle/>
          <a:p>
            <a:pPr algn="ctr" rtl="0">
              <a:spcBef>
                <a:spcPts val="0"/>
              </a:spcBef>
              <a:spcAft>
                <a:spcPts val="0"/>
              </a:spcAft>
            </a:pPr>
            <a:r>
              <a:rPr lang="en-US" sz="1000"/>
              <a:t>The switch loses -1 dBm.</a:t>
            </a:r>
            <a:br>
              <a:rPr lang="en-US" sz="1000"/>
            </a:br>
            <a:endParaRPr lang="en-US" sz="1000"/>
          </a:p>
        </p:txBody>
      </p:sp>
      <p:sp>
        <p:nvSpPr>
          <p:cNvPr id="5186" name="TextBox 5185">
            <a:extLst>
              <a:ext uri="{FF2B5EF4-FFF2-40B4-BE49-F238E27FC236}">
                <a16:creationId xmlns:a16="http://schemas.microsoft.com/office/drawing/2014/main" id="{2D1F30BA-D64E-0C98-07E5-4FDFF31C1572}"/>
              </a:ext>
            </a:extLst>
          </p:cNvPr>
          <p:cNvSpPr txBox="1"/>
          <p:nvPr/>
        </p:nvSpPr>
        <p:spPr>
          <a:xfrm>
            <a:off x="6995847" y="1592972"/>
            <a:ext cx="893785" cy="707886"/>
          </a:xfrm>
          <a:prstGeom prst="rect">
            <a:avLst/>
          </a:prstGeom>
          <a:noFill/>
        </p:spPr>
        <p:txBody>
          <a:bodyPr wrap="square">
            <a:spAutoFit/>
          </a:bodyPr>
          <a:lstStyle/>
          <a:p>
            <a:pPr algn="ctr" rtl="0">
              <a:spcBef>
                <a:spcPts val="0"/>
              </a:spcBef>
              <a:spcAft>
                <a:spcPts val="0"/>
              </a:spcAft>
            </a:pPr>
            <a:r>
              <a:rPr lang="en-US" sz="1000"/>
              <a:t>The cable loses </a:t>
            </a:r>
            <a:br>
              <a:rPr lang="en-US" sz="1000"/>
            </a:br>
            <a:r>
              <a:rPr lang="en-US" sz="1000"/>
              <a:t>-4 dBm.</a:t>
            </a:r>
            <a:br>
              <a:rPr lang="en-US" sz="1000"/>
            </a:br>
            <a:endParaRPr lang="en-US" sz="1000"/>
          </a:p>
        </p:txBody>
      </p:sp>
      <p:sp>
        <p:nvSpPr>
          <p:cNvPr id="5187" name="TextBox 5186">
            <a:extLst>
              <a:ext uri="{FF2B5EF4-FFF2-40B4-BE49-F238E27FC236}">
                <a16:creationId xmlns:a16="http://schemas.microsoft.com/office/drawing/2014/main" id="{4C35D901-3F79-31D6-BAFB-901857E04AFD}"/>
              </a:ext>
            </a:extLst>
          </p:cNvPr>
          <p:cNvSpPr txBox="1"/>
          <p:nvPr/>
        </p:nvSpPr>
        <p:spPr>
          <a:xfrm>
            <a:off x="269481" y="4917915"/>
            <a:ext cx="1629120" cy="461665"/>
          </a:xfrm>
          <a:prstGeom prst="rect">
            <a:avLst/>
          </a:prstGeom>
          <a:noFill/>
        </p:spPr>
        <p:txBody>
          <a:bodyPr wrap="square" rtlCol="0">
            <a:spAutoFit/>
          </a:bodyPr>
          <a:lstStyle/>
          <a:p>
            <a:r>
              <a:rPr lang="en-US" sz="1200">
                <a:solidFill>
                  <a:srgbClr val="FF0000"/>
                </a:solidFill>
              </a:rPr>
              <a:t>EPR coils</a:t>
            </a:r>
            <a:br>
              <a:rPr lang="en-US" sz="1200">
                <a:solidFill>
                  <a:srgbClr val="FF0000"/>
                </a:solidFill>
              </a:rPr>
            </a:br>
            <a:r>
              <a:rPr lang="en-US" sz="1200">
                <a:solidFill>
                  <a:srgbClr val="FF0000"/>
                </a:solidFill>
              </a:rPr>
              <a:t>Currently not in use </a:t>
            </a:r>
          </a:p>
        </p:txBody>
      </p:sp>
      <p:sp>
        <p:nvSpPr>
          <p:cNvPr id="5192" name="TextBox 5191">
            <a:extLst>
              <a:ext uri="{FF2B5EF4-FFF2-40B4-BE49-F238E27FC236}">
                <a16:creationId xmlns:a16="http://schemas.microsoft.com/office/drawing/2014/main" id="{87B27CF4-ECCD-7499-3E0B-C30320E94FC8}"/>
              </a:ext>
            </a:extLst>
          </p:cNvPr>
          <p:cNvSpPr txBox="1"/>
          <p:nvPr/>
        </p:nvSpPr>
        <p:spPr>
          <a:xfrm>
            <a:off x="141118" y="706357"/>
            <a:ext cx="3404468" cy="400110"/>
          </a:xfrm>
          <a:prstGeom prst="rect">
            <a:avLst/>
          </a:prstGeom>
          <a:noFill/>
        </p:spPr>
        <p:txBody>
          <a:bodyPr wrap="square" rtlCol="0">
            <a:spAutoFit/>
          </a:bodyPr>
          <a:lstStyle/>
          <a:p>
            <a:r>
              <a:rPr lang="en-US" sz="1000"/>
              <a:t>Switch is only closed when actively doing RF. Otherwise is closed to protect the NMR board. </a:t>
            </a:r>
          </a:p>
        </p:txBody>
      </p:sp>
      <p:sp>
        <p:nvSpPr>
          <p:cNvPr id="5193" name="TextBox 5192">
            <a:extLst>
              <a:ext uri="{FF2B5EF4-FFF2-40B4-BE49-F238E27FC236}">
                <a16:creationId xmlns:a16="http://schemas.microsoft.com/office/drawing/2014/main" id="{9357EDE7-DBAD-3120-95E5-F076512253AE}"/>
              </a:ext>
            </a:extLst>
          </p:cNvPr>
          <p:cNvSpPr txBox="1"/>
          <p:nvPr/>
        </p:nvSpPr>
        <p:spPr>
          <a:xfrm>
            <a:off x="188706" y="3112924"/>
            <a:ext cx="1629120" cy="276999"/>
          </a:xfrm>
          <a:prstGeom prst="rect">
            <a:avLst/>
          </a:prstGeom>
          <a:noFill/>
        </p:spPr>
        <p:txBody>
          <a:bodyPr wrap="square" rtlCol="0">
            <a:spAutoFit/>
          </a:bodyPr>
          <a:lstStyle/>
          <a:p>
            <a:r>
              <a:rPr lang="en-US" sz="1200">
                <a:solidFill>
                  <a:srgbClr val="FFC000"/>
                </a:solidFill>
              </a:rPr>
              <a:t>NMR coils</a:t>
            </a:r>
          </a:p>
        </p:txBody>
      </p:sp>
      <p:sp>
        <p:nvSpPr>
          <p:cNvPr id="5194" name="TextBox 5193">
            <a:extLst>
              <a:ext uri="{FF2B5EF4-FFF2-40B4-BE49-F238E27FC236}">
                <a16:creationId xmlns:a16="http://schemas.microsoft.com/office/drawing/2014/main" id="{02A28AC5-A3F6-C35B-8986-65971BA707F1}"/>
              </a:ext>
            </a:extLst>
          </p:cNvPr>
          <p:cNvSpPr txBox="1"/>
          <p:nvPr/>
        </p:nvSpPr>
        <p:spPr>
          <a:xfrm>
            <a:off x="3778461" y="4317248"/>
            <a:ext cx="1629120" cy="276999"/>
          </a:xfrm>
          <a:prstGeom prst="rect">
            <a:avLst/>
          </a:prstGeom>
          <a:noFill/>
        </p:spPr>
        <p:txBody>
          <a:bodyPr wrap="square" rtlCol="0">
            <a:spAutoFit/>
          </a:bodyPr>
          <a:lstStyle/>
          <a:p>
            <a:r>
              <a:rPr lang="en-US" sz="1200">
                <a:solidFill>
                  <a:schemeClr val="tx2">
                    <a:lumMod val="50000"/>
                    <a:lumOff val="50000"/>
                  </a:schemeClr>
                </a:solidFill>
              </a:rPr>
              <a:t>RF coils</a:t>
            </a:r>
          </a:p>
        </p:txBody>
      </p:sp>
      <p:cxnSp>
        <p:nvCxnSpPr>
          <p:cNvPr id="5196" name="Straight Arrow Connector 5195">
            <a:extLst>
              <a:ext uri="{FF2B5EF4-FFF2-40B4-BE49-F238E27FC236}">
                <a16:creationId xmlns:a16="http://schemas.microsoft.com/office/drawing/2014/main" id="{0869306C-06F3-1DBB-B3CD-94F5FB0F1562}"/>
              </a:ext>
            </a:extLst>
          </p:cNvPr>
          <p:cNvCxnSpPr>
            <a:cxnSpLocks/>
          </p:cNvCxnSpPr>
          <p:nvPr/>
        </p:nvCxnSpPr>
        <p:spPr>
          <a:xfrm flipV="1">
            <a:off x="1084041" y="4695329"/>
            <a:ext cx="919807" cy="4164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98" name="Straight Arrow Connector 5197">
            <a:extLst>
              <a:ext uri="{FF2B5EF4-FFF2-40B4-BE49-F238E27FC236}">
                <a16:creationId xmlns:a16="http://schemas.microsoft.com/office/drawing/2014/main" id="{891443A9-C6DD-946D-BB36-F30FE0CDC3AD}"/>
              </a:ext>
            </a:extLst>
          </p:cNvPr>
          <p:cNvCxnSpPr>
            <a:cxnSpLocks/>
          </p:cNvCxnSpPr>
          <p:nvPr/>
        </p:nvCxnSpPr>
        <p:spPr>
          <a:xfrm flipV="1">
            <a:off x="1084041" y="4499767"/>
            <a:ext cx="2109203" cy="6120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200" name="Straight Arrow Connector 5199">
            <a:extLst>
              <a:ext uri="{FF2B5EF4-FFF2-40B4-BE49-F238E27FC236}">
                <a16:creationId xmlns:a16="http://schemas.microsoft.com/office/drawing/2014/main" id="{F390FE1A-23A1-D4FC-75C7-D36F9966DB42}"/>
              </a:ext>
            </a:extLst>
          </p:cNvPr>
          <p:cNvCxnSpPr>
            <a:cxnSpLocks/>
          </p:cNvCxnSpPr>
          <p:nvPr/>
        </p:nvCxnSpPr>
        <p:spPr>
          <a:xfrm>
            <a:off x="655809" y="3359606"/>
            <a:ext cx="1551737" cy="73084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5205" name="Straight Arrow Connector 5204">
            <a:extLst>
              <a:ext uri="{FF2B5EF4-FFF2-40B4-BE49-F238E27FC236}">
                <a16:creationId xmlns:a16="http://schemas.microsoft.com/office/drawing/2014/main" id="{7AFB82CA-131A-5EF0-10AF-76A8573D6182}"/>
              </a:ext>
            </a:extLst>
          </p:cNvPr>
          <p:cNvCxnSpPr>
            <a:cxnSpLocks/>
            <a:stCxn id="5194" idx="1"/>
          </p:cNvCxnSpPr>
          <p:nvPr/>
        </p:nvCxnSpPr>
        <p:spPr>
          <a:xfrm flipH="1" flipV="1">
            <a:off x="2473024" y="3681496"/>
            <a:ext cx="1305437" cy="774252"/>
          </a:xfrm>
          <a:prstGeom prst="straightConnector1">
            <a:avLst/>
          </a:prstGeom>
          <a:ln>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10" name="Straight Arrow Connector 5209">
            <a:extLst>
              <a:ext uri="{FF2B5EF4-FFF2-40B4-BE49-F238E27FC236}">
                <a16:creationId xmlns:a16="http://schemas.microsoft.com/office/drawing/2014/main" id="{D7B38454-3DFD-DB49-1E32-EF372C4ABA8C}"/>
              </a:ext>
            </a:extLst>
          </p:cNvPr>
          <p:cNvCxnSpPr>
            <a:cxnSpLocks/>
            <a:stCxn id="5194" idx="1"/>
          </p:cNvCxnSpPr>
          <p:nvPr/>
        </p:nvCxnSpPr>
        <p:spPr>
          <a:xfrm flipH="1" flipV="1">
            <a:off x="2733341" y="4326435"/>
            <a:ext cx="1045120" cy="129313"/>
          </a:xfrm>
          <a:prstGeom prst="straightConnector1">
            <a:avLst/>
          </a:prstGeom>
          <a:ln>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216" name="TextBox 5215">
            <a:extLst>
              <a:ext uri="{FF2B5EF4-FFF2-40B4-BE49-F238E27FC236}">
                <a16:creationId xmlns:a16="http://schemas.microsoft.com/office/drawing/2014/main" id="{BEC06252-64F0-D3FC-0DFF-9F93D507DDA3}"/>
              </a:ext>
            </a:extLst>
          </p:cNvPr>
          <p:cNvSpPr txBox="1"/>
          <p:nvPr/>
        </p:nvSpPr>
        <p:spPr>
          <a:xfrm>
            <a:off x="1792019" y="2897631"/>
            <a:ext cx="1689052" cy="276999"/>
          </a:xfrm>
          <a:prstGeom prst="rect">
            <a:avLst/>
          </a:prstGeom>
          <a:noFill/>
        </p:spPr>
        <p:txBody>
          <a:bodyPr wrap="none" rtlCol="0">
            <a:spAutoFit/>
          </a:bodyPr>
          <a:lstStyle/>
          <a:p>
            <a:r>
              <a:rPr lang="en-US" sz="1200" b="1"/>
              <a:t>Current configuration</a:t>
            </a:r>
          </a:p>
        </p:txBody>
      </p:sp>
      <p:sp>
        <p:nvSpPr>
          <p:cNvPr id="5221" name="TextBox 5220">
            <a:extLst>
              <a:ext uri="{FF2B5EF4-FFF2-40B4-BE49-F238E27FC236}">
                <a16:creationId xmlns:a16="http://schemas.microsoft.com/office/drawing/2014/main" id="{EE6D8821-9D3C-45BF-D033-DDD6EF775C5B}"/>
              </a:ext>
            </a:extLst>
          </p:cNvPr>
          <p:cNvSpPr txBox="1"/>
          <p:nvPr/>
        </p:nvSpPr>
        <p:spPr>
          <a:xfrm>
            <a:off x="5967463" y="2933563"/>
            <a:ext cx="1475276" cy="276999"/>
          </a:xfrm>
          <a:prstGeom prst="rect">
            <a:avLst/>
          </a:prstGeom>
          <a:noFill/>
        </p:spPr>
        <p:txBody>
          <a:bodyPr wrap="none" rtlCol="0">
            <a:spAutoFit/>
          </a:bodyPr>
          <a:lstStyle/>
          <a:p>
            <a:r>
              <a:rPr lang="en-US" sz="1200" b="1"/>
              <a:t>Next configuration</a:t>
            </a:r>
          </a:p>
        </p:txBody>
      </p:sp>
      <p:sp>
        <p:nvSpPr>
          <p:cNvPr id="5222" name="Magnetic Disk 5221">
            <a:extLst>
              <a:ext uri="{FF2B5EF4-FFF2-40B4-BE49-F238E27FC236}">
                <a16:creationId xmlns:a16="http://schemas.microsoft.com/office/drawing/2014/main" id="{1CF66BDB-7FCD-A813-9F9F-940DD578255F}"/>
              </a:ext>
            </a:extLst>
          </p:cNvPr>
          <p:cNvSpPr/>
          <p:nvPr/>
        </p:nvSpPr>
        <p:spPr>
          <a:xfrm>
            <a:off x="5456545" y="3681496"/>
            <a:ext cx="1239039" cy="903579"/>
          </a:xfrm>
          <a:prstGeom prst="flowChartMagneticDisk">
            <a:avLst/>
          </a:prstGeom>
          <a:solidFill>
            <a:schemeClr val="tx2">
              <a:lumMod val="10000"/>
              <a:lumOff val="9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7" name="Freeform 5226">
            <a:extLst>
              <a:ext uri="{FF2B5EF4-FFF2-40B4-BE49-F238E27FC236}">
                <a16:creationId xmlns:a16="http://schemas.microsoft.com/office/drawing/2014/main" id="{E98B3B94-BA0F-76AD-10FD-AA52FBCCD68C}"/>
              </a:ext>
            </a:extLst>
          </p:cNvPr>
          <p:cNvSpPr/>
          <p:nvPr/>
        </p:nvSpPr>
        <p:spPr>
          <a:xfrm>
            <a:off x="5510664" y="3784055"/>
            <a:ext cx="1140530" cy="719122"/>
          </a:xfrm>
          <a:custGeom>
            <a:avLst/>
            <a:gdLst>
              <a:gd name="connsiteX0" fmla="*/ 56896 w 1140530"/>
              <a:gd name="connsiteY0" fmla="*/ 79150 h 719122"/>
              <a:gd name="connsiteX1" fmla="*/ 294964 w 1140530"/>
              <a:gd name="connsiteY1" fmla="*/ 8811 h 719122"/>
              <a:gd name="connsiteX2" fmla="*/ 587140 w 1140530"/>
              <a:gd name="connsiteY2" fmla="*/ 3401 h 719122"/>
              <a:gd name="connsiteX3" fmla="*/ 868493 w 1140530"/>
              <a:gd name="connsiteY3" fmla="*/ 30454 h 719122"/>
              <a:gd name="connsiteX4" fmla="*/ 1084919 w 1140530"/>
              <a:gd name="connsiteY4" fmla="*/ 68328 h 719122"/>
              <a:gd name="connsiteX5" fmla="*/ 1122794 w 1140530"/>
              <a:gd name="connsiteY5" fmla="*/ 187363 h 719122"/>
              <a:gd name="connsiteX6" fmla="*/ 841440 w 1140530"/>
              <a:gd name="connsiteY6" fmla="*/ 344272 h 719122"/>
              <a:gd name="connsiteX7" fmla="*/ 246269 w 1140530"/>
              <a:gd name="connsiteY7" fmla="*/ 344272 h 719122"/>
              <a:gd name="connsiteX8" fmla="*/ 51485 w 1140530"/>
              <a:gd name="connsiteY8" fmla="*/ 214416 h 719122"/>
              <a:gd name="connsiteX9" fmla="*/ 165109 w 1140530"/>
              <a:gd name="connsiteY9" fmla="*/ 198184 h 719122"/>
              <a:gd name="connsiteX10" fmla="*/ 533033 w 1140530"/>
              <a:gd name="connsiteY10" fmla="*/ 214416 h 719122"/>
              <a:gd name="connsiteX11" fmla="*/ 879315 w 1140530"/>
              <a:gd name="connsiteY11" fmla="*/ 230648 h 719122"/>
              <a:gd name="connsiteX12" fmla="*/ 1122794 w 1140530"/>
              <a:gd name="connsiteY12" fmla="*/ 349682 h 719122"/>
              <a:gd name="connsiteX13" fmla="*/ 982117 w 1140530"/>
              <a:gd name="connsiteY13" fmla="*/ 474127 h 719122"/>
              <a:gd name="connsiteX14" fmla="*/ 706174 w 1140530"/>
              <a:gd name="connsiteY14" fmla="*/ 517412 h 719122"/>
              <a:gd name="connsiteX15" fmla="*/ 322018 w 1140530"/>
              <a:gd name="connsiteY15" fmla="*/ 549876 h 719122"/>
              <a:gd name="connsiteX16" fmla="*/ 100181 w 1140530"/>
              <a:gd name="connsiteY16" fmla="*/ 512002 h 719122"/>
              <a:gd name="connsiteX17" fmla="*/ 24432 w 1140530"/>
              <a:gd name="connsiteY17" fmla="*/ 447074 h 719122"/>
              <a:gd name="connsiteX18" fmla="*/ 516801 w 1140530"/>
              <a:gd name="connsiteY18" fmla="*/ 436253 h 719122"/>
              <a:gd name="connsiteX19" fmla="*/ 852261 w 1140530"/>
              <a:gd name="connsiteY19" fmla="*/ 457895 h 719122"/>
              <a:gd name="connsiteX20" fmla="*/ 1111973 w 1140530"/>
              <a:gd name="connsiteY20" fmla="*/ 571519 h 719122"/>
              <a:gd name="connsiteX21" fmla="*/ 846851 w 1140530"/>
              <a:gd name="connsiteY21" fmla="*/ 706785 h 719122"/>
              <a:gd name="connsiteX22" fmla="*/ 343660 w 1140530"/>
              <a:gd name="connsiteY22" fmla="*/ 706785 h 719122"/>
              <a:gd name="connsiteX23" fmla="*/ 46074 w 1140530"/>
              <a:gd name="connsiteY23" fmla="*/ 652679 h 719122"/>
              <a:gd name="connsiteX24" fmla="*/ 35253 w 1140530"/>
              <a:gd name="connsiteY24" fmla="*/ 631036 h 719122"/>
              <a:gd name="connsiteX25" fmla="*/ 35253 w 1140530"/>
              <a:gd name="connsiteY25" fmla="*/ 625625 h 719122"/>
              <a:gd name="connsiteX26" fmla="*/ 83949 w 1140530"/>
              <a:gd name="connsiteY26" fmla="*/ 631036 h 719122"/>
              <a:gd name="connsiteX27" fmla="*/ 73128 w 1140530"/>
              <a:gd name="connsiteY27" fmla="*/ 652679 h 719122"/>
              <a:gd name="connsiteX28" fmla="*/ 78538 w 1140530"/>
              <a:gd name="connsiteY28" fmla="*/ 641857 h 7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0530" h="719122">
                <a:moveTo>
                  <a:pt x="56896" y="79150"/>
                </a:moveTo>
                <a:cubicBezTo>
                  <a:pt x="131743" y="50293"/>
                  <a:pt x="206590" y="21436"/>
                  <a:pt x="294964" y="8811"/>
                </a:cubicBezTo>
                <a:cubicBezTo>
                  <a:pt x="383338" y="-3814"/>
                  <a:pt x="491552" y="-206"/>
                  <a:pt x="587140" y="3401"/>
                </a:cubicBezTo>
                <a:cubicBezTo>
                  <a:pt x="682728" y="7008"/>
                  <a:pt x="785530" y="19633"/>
                  <a:pt x="868493" y="30454"/>
                </a:cubicBezTo>
                <a:cubicBezTo>
                  <a:pt x="951456" y="41275"/>
                  <a:pt x="1042536" y="42176"/>
                  <a:pt x="1084919" y="68328"/>
                </a:cubicBezTo>
                <a:cubicBezTo>
                  <a:pt x="1127303" y="94480"/>
                  <a:pt x="1163374" y="141372"/>
                  <a:pt x="1122794" y="187363"/>
                </a:cubicBezTo>
                <a:cubicBezTo>
                  <a:pt x="1082214" y="233354"/>
                  <a:pt x="987528" y="318121"/>
                  <a:pt x="841440" y="344272"/>
                </a:cubicBezTo>
                <a:cubicBezTo>
                  <a:pt x="695353" y="370424"/>
                  <a:pt x="377928" y="365915"/>
                  <a:pt x="246269" y="344272"/>
                </a:cubicBezTo>
                <a:cubicBezTo>
                  <a:pt x="114610" y="322629"/>
                  <a:pt x="65012" y="238764"/>
                  <a:pt x="51485" y="214416"/>
                </a:cubicBezTo>
                <a:cubicBezTo>
                  <a:pt x="37958" y="190068"/>
                  <a:pt x="84851" y="198184"/>
                  <a:pt x="165109" y="198184"/>
                </a:cubicBezTo>
                <a:cubicBezTo>
                  <a:pt x="245367" y="198184"/>
                  <a:pt x="533033" y="214416"/>
                  <a:pt x="533033" y="214416"/>
                </a:cubicBezTo>
                <a:cubicBezTo>
                  <a:pt x="652067" y="219827"/>
                  <a:pt x="781022" y="208104"/>
                  <a:pt x="879315" y="230648"/>
                </a:cubicBezTo>
                <a:cubicBezTo>
                  <a:pt x="977608" y="253192"/>
                  <a:pt x="1105660" y="309102"/>
                  <a:pt x="1122794" y="349682"/>
                </a:cubicBezTo>
                <a:cubicBezTo>
                  <a:pt x="1139928" y="390262"/>
                  <a:pt x="1051554" y="446172"/>
                  <a:pt x="982117" y="474127"/>
                </a:cubicBezTo>
                <a:cubicBezTo>
                  <a:pt x="912680" y="502082"/>
                  <a:pt x="816191" y="504787"/>
                  <a:pt x="706174" y="517412"/>
                </a:cubicBezTo>
                <a:cubicBezTo>
                  <a:pt x="596157" y="530037"/>
                  <a:pt x="423017" y="550778"/>
                  <a:pt x="322018" y="549876"/>
                </a:cubicBezTo>
                <a:cubicBezTo>
                  <a:pt x="221019" y="548974"/>
                  <a:pt x="149779" y="529136"/>
                  <a:pt x="100181" y="512002"/>
                </a:cubicBezTo>
                <a:cubicBezTo>
                  <a:pt x="50583" y="494868"/>
                  <a:pt x="-45005" y="459699"/>
                  <a:pt x="24432" y="447074"/>
                </a:cubicBezTo>
                <a:cubicBezTo>
                  <a:pt x="93869" y="434449"/>
                  <a:pt x="378830" y="434450"/>
                  <a:pt x="516801" y="436253"/>
                </a:cubicBezTo>
                <a:cubicBezTo>
                  <a:pt x="654772" y="438056"/>
                  <a:pt x="753066" y="435351"/>
                  <a:pt x="852261" y="457895"/>
                </a:cubicBezTo>
                <a:cubicBezTo>
                  <a:pt x="951456" y="480439"/>
                  <a:pt x="1112875" y="530037"/>
                  <a:pt x="1111973" y="571519"/>
                </a:cubicBezTo>
                <a:cubicBezTo>
                  <a:pt x="1111071" y="613001"/>
                  <a:pt x="974903" y="684241"/>
                  <a:pt x="846851" y="706785"/>
                </a:cubicBezTo>
                <a:cubicBezTo>
                  <a:pt x="718799" y="729329"/>
                  <a:pt x="477123" y="715803"/>
                  <a:pt x="343660" y="706785"/>
                </a:cubicBezTo>
                <a:cubicBezTo>
                  <a:pt x="210197" y="697767"/>
                  <a:pt x="46074" y="652679"/>
                  <a:pt x="46074" y="652679"/>
                </a:cubicBezTo>
                <a:cubicBezTo>
                  <a:pt x="-5327" y="640054"/>
                  <a:pt x="35253" y="631036"/>
                  <a:pt x="35253" y="631036"/>
                </a:cubicBezTo>
                <a:cubicBezTo>
                  <a:pt x="33449" y="626527"/>
                  <a:pt x="27137" y="625625"/>
                  <a:pt x="35253" y="625625"/>
                </a:cubicBezTo>
                <a:cubicBezTo>
                  <a:pt x="43369" y="625625"/>
                  <a:pt x="77637" y="626527"/>
                  <a:pt x="83949" y="631036"/>
                </a:cubicBezTo>
                <a:cubicBezTo>
                  <a:pt x="90261" y="635545"/>
                  <a:pt x="73128" y="652679"/>
                  <a:pt x="73128" y="652679"/>
                </a:cubicBezTo>
                <a:lnTo>
                  <a:pt x="78538" y="641857"/>
                </a:ln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8" name="TextBox 5227">
            <a:extLst>
              <a:ext uri="{FF2B5EF4-FFF2-40B4-BE49-F238E27FC236}">
                <a16:creationId xmlns:a16="http://schemas.microsoft.com/office/drawing/2014/main" id="{6516E6F2-0750-B260-F026-FF024C376085}"/>
              </a:ext>
            </a:extLst>
          </p:cNvPr>
          <p:cNvSpPr txBox="1"/>
          <p:nvPr/>
        </p:nvSpPr>
        <p:spPr>
          <a:xfrm>
            <a:off x="6995847" y="3440089"/>
            <a:ext cx="1629120" cy="461665"/>
          </a:xfrm>
          <a:prstGeom prst="rect">
            <a:avLst/>
          </a:prstGeom>
          <a:noFill/>
        </p:spPr>
        <p:txBody>
          <a:bodyPr wrap="square" rtlCol="0">
            <a:spAutoFit/>
          </a:bodyPr>
          <a:lstStyle/>
          <a:p>
            <a:r>
              <a:rPr lang="en-US" sz="1200">
                <a:solidFill>
                  <a:srgbClr val="FFC000"/>
                </a:solidFill>
              </a:rPr>
              <a:t>NMR coils</a:t>
            </a:r>
            <a:br>
              <a:rPr lang="en-US" sz="1200">
                <a:solidFill>
                  <a:srgbClr val="FFC000"/>
                </a:solidFill>
              </a:rPr>
            </a:br>
            <a:r>
              <a:rPr lang="en-US" sz="1200">
                <a:solidFill>
                  <a:srgbClr val="FFC000"/>
                </a:solidFill>
              </a:rPr>
              <a:t>inside the cup</a:t>
            </a:r>
          </a:p>
        </p:txBody>
      </p:sp>
      <p:cxnSp>
        <p:nvCxnSpPr>
          <p:cNvPr id="5230" name="Straight Arrow Connector 5229">
            <a:extLst>
              <a:ext uri="{FF2B5EF4-FFF2-40B4-BE49-F238E27FC236}">
                <a16:creationId xmlns:a16="http://schemas.microsoft.com/office/drawing/2014/main" id="{F6D4E826-4232-F6F4-C76F-1D6FE5A13106}"/>
              </a:ext>
            </a:extLst>
          </p:cNvPr>
          <p:cNvCxnSpPr>
            <a:cxnSpLocks/>
          </p:cNvCxnSpPr>
          <p:nvPr/>
        </p:nvCxnSpPr>
        <p:spPr>
          <a:xfrm flipH="1">
            <a:off x="6406211" y="3737643"/>
            <a:ext cx="628582" cy="4068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5234" name="Freeform 5233">
            <a:extLst>
              <a:ext uri="{FF2B5EF4-FFF2-40B4-BE49-F238E27FC236}">
                <a16:creationId xmlns:a16="http://schemas.microsoft.com/office/drawing/2014/main" id="{1A266321-0E27-1152-F7D4-0388813C12BF}"/>
              </a:ext>
            </a:extLst>
          </p:cNvPr>
          <p:cNvSpPr/>
          <p:nvPr/>
        </p:nvSpPr>
        <p:spPr>
          <a:xfrm>
            <a:off x="5464757" y="4442144"/>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5" name="Freeform 5234">
            <a:extLst>
              <a:ext uri="{FF2B5EF4-FFF2-40B4-BE49-F238E27FC236}">
                <a16:creationId xmlns:a16="http://schemas.microsoft.com/office/drawing/2014/main" id="{95DA7EBC-5B29-BEDC-7B29-9CE1FB0E15D9}"/>
              </a:ext>
            </a:extLst>
          </p:cNvPr>
          <p:cNvSpPr/>
          <p:nvPr/>
        </p:nvSpPr>
        <p:spPr>
          <a:xfrm>
            <a:off x="5465658" y="4405174"/>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6" name="Freeform 5235">
            <a:extLst>
              <a:ext uri="{FF2B5EF4-FFF2-40B4-BE49-F238E27FC236}">
                <a16:creationId xmlns:a16="http://schemas.microsoft.com/office/drawing/2014/main" id="{3D571AC3-741A-9AFB-6419-9F74E87AEA53}"/>
              </a:ext>
            </a:extLst>
          </p:cNvPr>
          <p:cNvSpPr/>
          <p:nvPr/>
        </p:nvSpPr>
        <p:spPr>
          <a:xfrm>
            <a:off x="5455240" y="4368204"/>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7" name="Freeform 5236">
            <a:extLst>
              <a:ext uri="{FF2B5EF4-FFF2-40B4-BE49-F238E27FC236}">
                <a16:creationId xmlns:a16="http://schemas.microsoft.com/office/drawing/2014/main" id="{4873B286-24D8-8581-AACA-12F73A6535A3}"/>
              </a:ext>
            </a:extLst>
          </p:cNvPr>
          <p:cNvSpPr/>
          <p:nvPr/>
        </p:nvSpPr>
        <p:spPr>
          <a:xfrm>
            <a:off x="5455240" y="4328024"/>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8" name="Freeform 5237">
            <a:extLst>
              <a:ext uri="{FF2B5EF4-FFF2-40B4-BE49-F238E27FC236}">
                <a16:creationId xmlns:a16="http://schemas.microsoft.com/office/drawing/2014/main" id="{DFA6A5ED-BA5A-4C20-0AD0-3DEF770B1042}"/>
              </a:ext>
            </a:extLst>
          </p:cNvPr>
          <p:cNvSpPr/>
          <p:nvPr/>
        </p:nvSpPr>
        <p:spPr>
          <a:xfrm>
            <a:off x="5451133" y="4286088"/>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9" name="Freeform 5238">
            <a:extLst>
              <a:ext uri="{FF2B5EF4-FFF2-40B4-BE49-F238E27FC236}">
                <a16:creationId xmlns:a16="http://schemas.microsoft.com/office/drawing/2014/main" id="{E7A3EA3B-12B2-97B9-9122-F966F1E21711}"/>
              </a:ext>
            </a:extLst>
          </p:cNvPr>
          <p:cNvSpPr/>
          <p:nvPr/>
        </p:nvSpPr>
        <p:spPr>
          <a:xfrm>
            <a:off x="5459347" y="4238296"/>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0" name="Freeform 5239">
            <a:extLst>
              <a:ext uri="{FF2B5EF4-FFF2-40B4-BE49-F238E27FC236}">
                <a16:creationId xmlns:a16="http://schemas.microsoft.com/office/drawing/2014/main" id="{FBA2AA3B-7CD7-102F-A9B6-1572AC32D140}"/>
              </a:ext>
            </a:extLst>
          </p:cNvPr>
          <p:cNvSpPr/>
          <p:nvPr/>
        </p:nvSpPr>
        <p:spPr>
          <a:xfrm>
            <a:off x="5455239" y="4199671"/>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1" name="Freeform 5240">
            <a:extLst>
              <a:ext uri="{FF2B5EF4-FFF2-40B4-BE49-F238E27FC236}">
                <a16:creationId xmlns:a16="http://schemas.microsoft.com/office/drawing/2014/main" id="{7D9A3C01-3DC9-8A7F-D0E9-A0F9FA7962DE}"/>
              </a:ext>
            </a:extLst>
          </p:cNvPr>
          <p:cNvSpPr/>
          <p:nvPr/>
        </p:nvSpPr>
        <p:spPr>
          <a:xfrm>
            <a:off x="5445723" y="4156180"/>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2" name="Freeform 5241">
            <a:extLst>
              <a:ext uri="{FF2B5EF4-FFF2-40B4-BE49-F238E27FC236}">
                <a16:creationId xmlns:a16="http://schemas.microsoft.com/office/drawing/2014/main" id="{DE317861-7DE0-B44F-4709-8A16D0B66825}"/>
              </a:ext>
            </a:extLst>
          </p:cNvPr>
          <p:cNvSpPr/>
          <p:nvPr/>
        </p:nvSpPr>
        <p:spPr>
          <a:xfrm>
            <a:off x="5451331" y="4112488"/>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3" name="Freeform 5242">
            <a:extLst>
              <a:ext uri="{FF2B5EF4-FFF2-40B4-BE49-F238E27FC236}">
                <a16:creationId xmlns:a16="http://schemas.microsoft.com/office/drawing/2014/main" id="{93D8C91C-9BE4-7A40-8968-6055DE46AE29}"/>
              </a:ext>
            </a:extLst>
          </p:cNvPr>
          <p:cNvSpPr/>
          <p:nvPr/>
        </p:nvSpPr>
        <p:spPr>
          <a:xfrm>
            <a:off x="5443120" y="4075557"/>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4" name="Freeform 5243">
            <a:extLst>
              <a:ext uri="{FF2B5EF4-FFF2-40B4-BE49-F238E27FC236}">
                <a16:creationId xmlns:a16="http://schemas.microsoft.com/office/drawing/2014/main" id="{82843576-5180-FA1B-F8C9-729E0387A8FB}"/>
              </a:ext>
            </a:extLst>
          </p:cNvPr>
          <p:cNvSpPr/>
          <p:nvPr/>
        </p:nvSpPr>
        <p:spPr>
          <a:xfrm>
            <a:off x="5444624" y="4031865"/>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5" name="Freeform 5244">
            <a:extLst>
              <a:ext uri="{FF2B5EF4-FFF2-40B4-BE49-F238E27FC236}">
                <a16:creationId xmlns:a16="http://schemas.microsoft.com/office/drawing/2014/main" id="{B57B33A4-FBA8-7EA3-9969-335EBFED7134}"/>
              </a:ext>
            </a:extLst>
          </p:cNvPr>
          <p:cNvSpPr/>
          <p:nvPr/>
        </p:nvSpPr>
        <p:spPr>
          <a:xfrm>
            <a:off x="5455239" y="3988707"/>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6" name="Freeform 5245">
            <a:extLst>
              <a:ext uri="{FF2B5EF4-FFF2-40B4-BE49-F238E27FC236}">
                <a16:creationId xmlns:a16="http://schemas.microsoft.com/office/drawing/2014/main" id="{99F100CB-9315-8A80-B5B8-60B9FC5252ED}"/>
              </a:ext>
            </a:extLst>
          </p:cNvPr>
          <p:cNvSpPr/>
          <p:nvPr/>
        </p:nvSpPr>
        <p:spPr>
          <a:xfrm>
            <a:off x="5443120" y="3944520"/>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7" name="Freeform 5246">
            <a:extLst>
              <a:ext uri="{FF2B5EF4-FFF2-40B4-BE49-F238E27FC236}">
                <a16:creationId xmlns:a16="http://schemas.microsoft.com/office/drawing/2014/main" id="{99195F30-3F81-96BF-8182-84397A80C2EE}"/>
              </a:ext>
            </a:extLst>
          </p:cNvPr>
          <p:cNvSpPr/>
          <p:nvPr/>
        </p:nvSpPr>
        <p:spPr>
          <a:xfrm>
            <a:off x="5451133" y="3901957"/>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8" name="TextBox 5247">
            <a:extLst>
              <a:ext uri="{FF2B5EF4-FFF2-40B4-BE49-F238E27FC236}">
                <a16:creationId xmlns:a16="http://schemas.microsoft.com/office/drawing/2014/main" id="{4034AF87-4211-2286-BF62-18DB4AA89225}"/>
              </a:ext>
            </a:extLst>
          </p:cNvPr>
          <p:cNvSpPr txBox="1"/>
          <p:nvPr/>
        </p:nvSpPr>
        <p:spPr>
          <a:xfrm>
            <a:off x="6018987" y="4716112"/>
            <a:ext cx="3114517" cy="461665"/>
          </a:xfrm>
          <a:prstGeom prst="rect">
            <a:avLst/>
          </a:prstGeom>
          <a:noFill/>
        </p:spPr>
        <p:txBody>
          <a:bodyPr wrap="square" rtlCol="0">
            <a:spAutoFit/>
          </a:bodyPr>
          <a:lstStyle/>
          <a:p>
            <a:pPr marL="228600" indent="-228600">
              <a:buFont typeface="Arial" panose="020B0604020202020204" pitchFamily="34" charset="0"/>
              <a:buChar char="•"/>
            </a:pPr>
            <a:r>
              <a:rPr lang="en-US" sz="1200">
                <a:solidFill>
                  <a:schemeClr val="accent2">
                    <a:lumMod val="75000"/>
                  </a:schemeClr>
                </a:solidFill>
              </a:rPr>
              <a:t>Uniform RF around the target cup</a:t>
            </a:r>
          </a:p>
          <a:p>
            <a:pPr marL="228600" indent="-228600">
              <a:buFont typeface="Arial" panose="020B0604020202020204" pitchFamily="34" charset="0"/>
              <a:buChar char="•"/>
            </a:pPr>
            <a:r>
              <a:rPr lang="en-US" sz="1200">
                <a:solidFill>
                  <a:schemeClr val="accent2">
                    <a:lumMod val="75000"/>
                  </a:schemeClr>
                </a:solidFill>
              </a:rPr>
              <a:t>Test AFP</a:t>
            </a:r>
          </a:p>
        </p:txBody>
      </p:sp>
      <p:cxnSp>
        <p:nvCxnSpPr>
          <p:cNvPr id="5249" name="Straight Arrow Connector 5248">
            <a:extLst>
              <a:ext uri="{FF2B5EF4-FFF2-40B4-BE49-F238E27FC236}">
                <a16:creationId xmlns:a16="http://schemas.microsoft.com/office/drawing/2014/main" id="{3DEAD2E3-22D1-2762-1987-1E9BBD277893}"/>
              </a:ext>
            </a:extLst>
          </p:cNvPr>
          <p:cNvCxnSpPr>
            <a:cxnSpLocks/>
          </p:cNvCxnSpPr>
          <p:nvPr/>
        </p:nvCxnSpPr>
        <p:spPr>
          <a:xfrm flipH="1" flipV="1">
            <a:off x="6584207" y="4508432"/>
            <a:ext cx="579495" cy="244650"/>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252" name="TextBox 5251">
            <a:extLst>
              <a:ext uri="{FF2B5EF4-FFF2-40B4-BE49-F238E27FC236}">
                <a16:creationId xmlns:a16="http://schemas.microsoft.com/office/drawing/2014/main" id="{CCC2328E-75BB-9568-1ADE-F997A2799220}"/>
              </a:ext>
            </a:extLst>
          </p:cNvPr>
          <p:cNvSpPr txBox="1"/>
          <p:nvPr/>
        </p:nvSpPr>
        <p:spPr>
          <a:xfrm rot="19381098">
            <a:off x="7222976" y="4053955"/>
            <a:ext cx="1209562" cy="276999"/>
          </a:xfrm>
          <a:prstGeom prst="rect">
            <a:avLst/>
          </a:prstGeom>
          <a:noFill/>
        </p:spPr>
        <p:txBody>
          <a:bodyPr wrap="none" rtlCol="0">
            <a:spAutoFit/>
          </a:bodyPr>
          <a:lstStyle/>
          <a:p>
            <a:r>
              <a:rPr lang="en-US" sz="1200" b="1">
                <a:solidFill>
                  <a:srgbClr val="0070C0"/>
                </a:solidFill>
              </a:rPr>
              <a:t>See A. Zec talk</a:t>
            </a:r>
          </a:p>
        </p:txBody>
      </p:sp>
      <p:sp>
        <p:nvSpPr>
          <p:cNvPr id="5255" name="Rectangle 5254">
            <a:extLst>
              <a:ext uri="{FF2B5EF4-FFF2-40B4-BE49-F238E27FC236}">
                <a16:creationId xmlns:a16="http://schemas.microsoft.com/office/drawing/2014/main" id="{65BA5A50-534F-0186-335F-002F98332CEC}"/>
              </a:ext>
            </a:extLst>
          </p:cNvPr>
          <p:cNvSpPr/>
          <p:nvPr/>
        </p:nvSpPr>
        <p:spPr>
          <a:xfrm>
            <a:off x="188706" y="2791896"/>
            <a:ext cx="4323777" cy="26566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6" name="Rectangle 5255">
            <a:extLst>
              <a:ext uri="{FF2B5EF4-FFF2-40B4-BE49-F238E27FC236}">
                <a16:creationId xmlns:a16="http://schemas.microsoft.com/office/drawing/2014/main" id="{506309B8-2917-79BE-CFA8-3DF52B603604}"/>
              </a:ext>
            </a:extLst>
          </p:cNvPr>
          <p:cNvSpPr/>
          <p:nvPr/>
        </p:nvSpPr>
        <p:spPr>
          <a:xfrm>
            <a:off x="4767172" y="2784173"/>
            <a:ext cx="4323777" cy="26566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0AC0029-10A2-513D-7F1D-DC57EDFC84B1}"/>
              </a:ext>
            </a:extLst>
          </p:cNvPr>
          <p:cNvSpPr>
            <a:spLocks noGrp="1"/>
          </p:cNvSpPr>
          <p:nvPr>
            <p:ph type="sldNum" sz="quarter" idx="12"/>
          </p:nvPr>
        </p:nvSpPr>
        <p:spPr/>
        <p:txBody>
          <a:bodyPr/>
          <a:lstStyle/>
          <a:p>
            <a:fld id="{3FA19342-CACE-1B48-AE9D-66A5A7C4CAC9}" type="slidenum">
              <a:rPr lang="en-US" smtClean="0"/>
              <a:t>13</a:t>
            </a:fld>
            <a:endParaRPr lang="en-US"/>
          </a:p>
        </p:txBody>
      </p:sp>
    </p:spTree>
    <p:extLst>
      <p:ext uri="{BB962C8B-B14F-4D97-AF65-F5344CB8AC3E}">
        <p14:creationId xmlns:p14="http://schemas.microsoft.com/office/powerpoint/2010/main" val="240504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5373F3-038F-12E5-8255-7429F1634EC7}"/>
              </a:ext>
            </a:extLst>
          </p:cNvPr>
          <p:cNvSpPr txBox="1"/>
          <p:nvPr/>
        </p:nvSpPr>
        <p:spPr>
          <a:xfrm>
            <a:off x="1349062" y="159562"/>
            <a:ext cx="6445876" cy="553998"/>
          </a:xfrm>
          <a:prstGeom prst="rect">
            <a:avLst/>
          </a:prstGeom>
          <a:noFill/>
        </p:spPr>
        <p:txBody>
          <a:bodyPr wrap="square">
            <a:spAutoFit/>
          </a:bodyPr>
          <a:lstStyle/>
          <a:p>
            <a:pPr algn="ctr"/>
            <a:r>
              <a:rPr lang="en-US" sz="3000" b="1"/>
              <a:t>A few words about our NMR system</a:t>
            </a:r>
            <a:endParaRPr lang="en-US" sz="3000"/>
          </a:p>
        </p:txBody>
      </p:sp>
      <p:pic>
        <p:nvPicPr>
          <p:cNvPr id="7" name="Picture 6" descr="A diagram of a computer system&#10;&#10;Description automatically generated">
            <a:extLst>
              <a:ext uri="{FF2B5EF4-FFF2-40B4-BE49-F238E27FC236}">
                <a16:creationId xmlns:a16="http://schemas.microsoft.com/office/drawing/2014/main" id="{61F5BC09-EDC7-F2C2-3241-551DF4244ED5}"/>
              </a:ext>
            </a:extLst>
          </p:cNvPr>
          <p:cNvPicPr>
            <a:picLocks noChangeAspect="1"/>
          </p:cNvPicPr>
          <p:nvPr/>
        </p:nvPicPr>
        <p:blipFill>
          <a:blip r:embed="rId2"/>
          <a:stretch>
            <a:fillRect/>
          </a:stretch>
        </p:blipFill>
        <p:spPr>
          <a:xfrm>
            <a:off x="661966" y="1121941"/>
            <a:ext cx="5111435" cy="3965659"/>
          </a:xfrm>
          <a:prstGeom prst="rect">
            <a:avLst/>
          </a:prstGeom>
        </p:spPr>
      </p:pic>
      <p:cxnSp>
        <p:nvCxnSpPr>
          <p:cNvPr id="9" name="Straight Connector 8">
            <a:extLst>
              <a:ext uri="{FF2B5EF4-FFF2-40B4-BE49-F238E27FC236}">
                <a16:creationId xmlns:a16="http://schemas.microsoft.com/office/drawing/2014/main" id="{8FD5EBF3-BDB3-9517-C87F-DC55A6BA98CE}"/>
              </a:ext>
            </a:extLst>
          </p:cNvPr>
          <p:cNvCxnSpPr/>
          <p:nvPr/>
        </p:nvCxnSpPr>
        <p:spPr>
          <a:xfrm>
            <a:off x="2483131" y="1621892"/>
            <a:ext cx="1001168" cy="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BD0A4EA4-53AD-6A6C-FEA5-C4BB2306B5A3}"/>
              </a:ext>
            </a:extLst>
          </p:cNvPr>
          <p:cNvCxnSpPr>
            <a:cxnSpLocks/>
          </p:cNvCxnSpPr>
          <p:nvPr/>
        </p:nvCxnSpPr>
        <p:spPr>
          <a:xfrm>
            <a:off x="2483131" y="1864444"/>
            <a:ext cx="734552" cy="0"/>
          </a:xfrm>
          <a:prstGeom prst="line">
            <a:avLst/>
          </a:prstGeom>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67624897-4425-A745-13EE-A3F458C3FF8F}"/>
              </a:ext>
            </a:extLst>
          </p:cNvPr>
          <p:cNvSpPr/>
          <p:nvPr/>
        </p:nvSpPr>
        <p:spPr>
          <a:xfrm>
            <a:off x="2640169" y="1757967"/>
            <a:ext cx="577514" cy="1000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C14FA0A-2237-43E0-8C1F-7C47AA623B16}"/>
              </a:ext>
            </a:extLst>
          </p:cNvPr>
          <p:cNvCxnSpPr>
            <a:cxnSpLocks/>
          </p:cNvCxnSpPr>
          <p:nvPr/>
        </p:nvCxnSpPr>
        <p:spPr>
          <a:xfrm>
            <a:off x="3955615" y="4225570"/>
            <a:ext cx="0" cy="114610"/>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EB80C4AD-5DDD-1254-2137-736226A5DC26}"/>
              </a:ext>
            </a:extLst>
          </p:cNvPr>
          <p:cNvSpPr txBox="1"/>
          <p:nvPr/>
        </p:nvSpPr>
        <p:spPr>
          <a:xfrm>
            <a:off x="5827690" y="1621892"/>
            <a:ext cx="3032973" cy="3323987"/>
          </a:xfrm>
          <a:prstGeom prst="rect">
            <a:avLst/>
          </a:prstGeom>
          <a:noFill/>
        </p:spPr>
        <p:txBody>
          <a:bodyPr wrap="square">
            <a:spAutoFit/>
          </a:bodyPr>
          <a:lstStyle/>
          <a:p>
            <a:pPr marL="285750" indent="-285750">
              <a:buFont typeface="Arial" panose="020B0604020202020204" pitchFamily="34" charset="0"/>
              <a:buChar char="•"/>
            </a:pPr>
            <a:r>
              <a:rPr lang="en-US" sz="1400" dirty="0"/>
              <a:t>NMR system is LANL developed Q-Meter equivalent</a:t>
            </a:r>
          </a:p>
          <a:p>
            <a:pPr marL="285750" indent="-285750">
              <a:buFont typeface="Arial" panose="020B0604020202020204" pitchFamily="34" charset="0"/>
              <a:buChar char="•"/>
            </a:pPr>
            <a:r>
              <a:rPr lang="en-US" sz="1400" dirty="0"/>
              <a:t>Shown are the losses or gains in the line due to the different components. </a:t>
            </a:r>
          </a:p>
          <a:p>
            <a:pPr marL="285750" indent="-285750">
              <a:buFont typeface="Arial" panose="020B0604020202020204" pitchFamily="34" charset="0"/>
              <a:buChar char="•"/>
            </a:pPr>
            <a:r>
              <a:rPr lang="en-US" sz="1400" dirty="0"/>
              <a:t>The VME and the signal generator can be very sensitive to the power of the RF.</a:t>
            </a:r>
          </a:p>
          <a:p>
            <a:pPr marL="285750" indent="-285750">
              <a:buFont typeface="Arial" panose="020B0604020202020204" pitchFamily="34" charset="0"/>
              <a:buChar char="•"/>
            </a:pPr>
            <a:r>
              <a:rPr lang="en-US" sz="1400" dirty="0"/>
              <a:t> Switches are opened when actively performing RF manipulation.</a:t>
            </a:r>
          </a:p>
          <a:p>
            <a:pPr marL="285750" indent="-285750">
              <a:buFont typeface="Arial" panose="020B0604020202020204" pitchFamily="34" charset="0"/>
              <a:buChar char="•"/>
            </a:pPr>
            <a:r>
              <a:rPr lang="en-US" sz="1400" dirty="0"/>
              <a:t> The DAQ process is still quite manual when switching between RF and NMR; it requires just a click.</a:t>
            </a:r>
          </a:p>
        </p:txBody>
      </p:sp>
      <p:sp>
        <p:nvSpPr>
          <p:cNvPr id="2" name="Slide Number Placeholder 1">
            <a:extLst>
              <a:ext uri="{FF2B5EF4-FFF2-40B4-BE49-F238E27FC236}">
                <a16:creationId xmlns:a16="http://schemas.microsoft.com/office/drawing/2014/main" id="{C905D57C-1CF7-73B3-0DD2-4A35DAF0B01E}"/>
              </a:ext>
            </a:extLst>
          </p:cNvPr>
          <p:cNvSpPr>
            <a:spLocks noGrp="1"/>
          </p:cNvSpPr>
          <p:nvPr>
            <p:ph type="sldNum" sz="quarter" idx="12"/>
          </p:nvPr>
        </p:nvSpPr>
        <p:spPr/>
        <p:txBody>
          <a:bodyPr/>
          <a:lstStyle/>
          <a:p>
            <a:fld id="{3FA19342-CACE-1B48-AE9D-66A5A7C4CAC9}" type="slidenum">
              <a:rPr lang="en-US" smtClean="0"/>
              <a:t>14</a:t>
            </a:fld>
            <a:endParaRPr lang="en-US"/>
          </a:p>
        </p:txBody>
      </p:sp>
      <p:sp>
        <p:nvSpPr>
          <p:cNvPr id="3" name="TextBox 2">
            <a:extLst>
              <a:ext uri="{FF2B5EF4-FFF2-40B4-BE49-F238E27FC236}">
                <a16:creationId xmlns:a16="http://schemas.microsoft.com/office/drawing/2014/main" id="{1C1F9978-E9E3-026E-0B88-50E50BDD27CD}"/>
              </a:ext>
            </a:extLst>
          </p:cNvPr>
          <p:cNvSpPr txBox="1"/>
          <p:nvPr/>
        </p:nvSpPr>
        <p:spPr>
          <a:xfrm>
            <a:off x="5872480" y="1092286"/>
            <a:ext cx="2561920" cy="215444"/>
          </a:xfrm>
          <a:prstGeom prst="rect">
            <a:avLst/>
          </a:prstGeom>
          <a:noFill/>
        </p:spPr>
        <p:txBody>
          <a:bodyPr wrap="none" rtlCol="0">
            <a:spAutoFit/>
          </a:bodyPr>
          <a:lstStyle/>
          <a:p>
            <a:r>
              <a:rPr lang="en-US" sz="800" b="1" dirty="0"/>
              <a:t>P. </a:t>
            </a:r>
            <a:r>
              <a:rPr lang="en-US" sz="800" b="1" dirty="0" err="1"/>
              <a:t>Mcgaughey</a:t>
            </a:r>
            <a:r>
              <a:rPr lang="en-US" sz="800" b="1" dirty="0"/>
              <a:t>, NIM </a:t>
            </a:r>
            <a:r>
              <a:rPr lang="en-US" sz="800" b="1" i="0" u="none" strike="noStrike" dirty="0">
                <a:effectLst/>
                <a:latin typeface="ElsevierSans"/>
                <a:hlinkClick r:id="rId3" tooltip="Go to table of contents for this volume/issue"/>
              </a:rPr>
              <a:t>Volume 995</a:t>
            </a:r>
            <a:r>
              <a:rPr lang="en-US" sz="800" b="1" i="0" dirty="0">
                <a:solidFill>
                  <a:srgbClr val="1F1F1F"/>
                </a:solidFill>
                <a:effectLst/>
                <a:latin typeface="ElsevierSans"/>
              </a:rPr>
              <a:t>, 11 April 2021, 165045</a:t>
            </a:r>
            <a:endParaRPr lang="en-US" sz="800" b="1" dirty="0"/>
          </a:p>
        </p:txBody>
      </p:sp>
    </p:spTree>
    <p:extLst>
      <p:ext uri="{BB962C8B-B14F-4D97-AF65-F5344CB8AC3E}">
        <p14:creationId xmlns:p14="http://schemas.microsoft.com/office/powerpoint/2010/main" val="3344342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D37C42-17F7-816C-B1D7-DB310DFCDE9C}"/>
              </a:ext>
            </a:extLst>
          </p:cNvPr>
          <p:cNvSpPr txBox="1">
            <a:spLocks/>
          </p:cNvSpPr>
          <p:nvPr/>
        </p:nvSpPr>
        <p:spPr>
          <a:xfrm>
            <a:off x="549922" y="0"/>
            <a:ext cx="7886700"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b="1"/>
              <a:t>Most recent results</a:t>
            </a:r>
            <a:endParaRPr lang="en-US" sz="3000"/>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1FF4F042-B4C5-0A0E-1312-BDC4885C701E}"/>
                  </a:ext>
                </a:extLst>
              </p:cNvPr>
              <p:cNvSpPr txBox="1"/>
              <p:nvPr/>
            </p:nvSpPr>
            <p:spPr>
              <a:xfrm>
                <a:off x="4867244" y="1789474"/>
                <a:ext cx="3918752" cy="2862322"/>
              </a:xfrm>
              <a:prstGeom prst="rect">
                <a:avLst/>
              </a:prstGeom>
              <a:noFill/>
            </p:spPr>
            <p:txBody>
              <a:bodyPr wrap="square" rtlCol="0">
                <a:spAutoFit/>
              </a:bodyPr>
              <a:lstStyle/>
              <a:p>
                <a:pPr marL="285750" indent="-285750">
                  <a:buFont typeface="Arial" panose="020B0604020202020204" pitchFamily="34" charset="0"/>
                  <a:buChar char="•"/>
                </a:pPr>
                <a:r>
                  <a:rPr lang="en-US" dirty="0"/>
                  <a:t>Maintained high (&gt; 40%) vector pol. while </a:t>
                </a:r>
                <a:r>
                  <a:rPr lang="en-US" dirty="0" err="1"/>
                  <a:t>holeburning</a:t>
                </a:r>
                <a:r>
                  <a:rPr lang="en-US" dirty="0"/>
                  <a:t>!</a:t>
                </a:r>
              </a:p>
              <a:p>
                <a:pPr marL="285750" indent="-285750">
                  <a:buFont typeface="Arial" panose="020B0604020202020204" pitchFamily="34" charset="0"/>
                  <a:buChar char="•"/>
                </a:pPr>
                <a:r>
                  <a:rPr lang="en-US" dirty="0"/>
                  <a:t>RF applied to a central frequency 31.63 MHz, on the peak</a:t>
                </a:r>
              </a:p>
              <a:p>
                <a:pPr marL="285750" indent="-285750">
                  <a:buFont typeface="Arial" panose="020B0604020202020204" pitchFamily="34" charset="0"/>
                  <a:buChar char="•"/>
                </a:pPr>
                <a:r>
                  <a:rPr lang="en-US" dirty="0"/>
                  <a:t>Power estimated on target 30 dBm</a:t>
                </a:r>
              </a:p>
              <a:p>
                <a:pPr marL="285750" indent="-285750">
                  <a:buFont typeface="Arial" panose="020B0604020202020204" pitchFamily="34" charset="0"/>
                  <a:buChar char="•"/>
                </a:pPr>
                <a:r>
                  <a:rPr lang="en-US" dirty="0"/>
                  <a:t>Red Area   (enhanced – after RF)</a:t>
                </a:r>
              </a:p>
              <a:p>
                <a:pPr marL="285750" indent="-285750">
                  <a:buFont typeface="Arial" panose="020B0604020202020204" pitchFamily="34" charset="0"/>
                  <a:buChar char="•"/>
                </a:pPr>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 </m:t>
                          </m:r>
                        </m:sub>
                      </m:sSub>
                      <m:r>
                        <a:rPr lang="en-US" b="0" i="1" smtClean="0">
                          <a:latin typeface="Cambria Math" panose="02040503050406030204" pitchFamily="18" charset="0"/>
                        </a:rPr>
                        <m:t>=0.55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m:t>
                          </m:r>
                        </m:sub>
                      </m:sSub>
                    </m:oMath>
                  </m:oMathPara>
                </a14:m>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mc:Choice>
        <mc:Fallback>
          <p:sp>
            <p:nvSpPr>
              <p:cNvPr id="10" name="TextBox 9">
                <a:extLst>
                  <a:ext uri="{FF2B5EF4-FFF2-40B4-BE49-F238E27FC236}">
                    <a16:creationId xmlns:a16="http://schemas.microsoft.com/office/drawing/2014/main" id="{1FF4F042-B4C5-0A0E-1312-BDC4885C701E}"/>
                  </a:ext>
                </a:extLst>
              </p:cNvPr>
              <p:cNvSpPr txBox="1">
                <a:spLocks noRot="1" noChangeAspect="1" noMove="1" noResize="1" noEditPoints="1" noAdjustHandles="1" noChangeArrowheads="1" noChangeShapeType="1" noTextEdit="1"/>
              </p:cNvSpPr>
              <p:nvPr/>
            </p:nvSpPr>
            <p:spPr>
              <a:xfrm>
                <a:off x="4867244" y="1789474"/>
                <a:ext cx="3918752" cy="2862322"/>
              </a:xfrm>
              <a:prstGeom prst="rect">
                <a:avLst/>
              </a:prstGeom>
              <a:blipFill>
                <a:blip r:embed="rId2"/>
                <a:stretch>
                  <a:fillRect l="-933" t="-1066" r="-2177"/>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85F384AE-377F-9A81-4643-0EC4BBC86B3D}"/>
              </a:ext>
            </a:extLst>
          </p:cNvPr>
          <p:cNvCxnSpPr>
            <a:cxnSpLocks/>
          </p:cNvCxnSpPr>
          <p:nvPr/>
        </p:nvCxnSpPr>
        <p:spPr>
          <a:xfrm flipH="1">
            <a:off x="1028024" y="3960597"/>
            <a:ext cx="1639427" cy="0"/>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F570D81-767C-C40A-4688-ECB584094FEB}"/>
              </a:ext>
            </a:extLst>
          </p:cNvPr>
          <p:cNvCxnSpPr>
            <a:cxnSpLocks/>
          </p:cNvCxnSpPr>
          <p:nvPr/>
        </p:nvCxnSpPr>
        <p:spPr>
          <a:xfrm>
            <a:off x="2667451" y="3960597"/>
            <a:ext cx="161778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F65ECB0-A14A-08CA-3324-3F0FFFAD76F1}"/>
              </a:ext>
            </a:extLst>
          </p:cNvPr>
          <p:cNvCxnSpPr/>
          <p:nvPr/>
        </p:nvCxnSpPr>
        <p:spPr>
          <a:xfrm flipV="1">
            <a:off x="2694506" y="3690064"/>
            <a:ext cx="0" cy="811598"/>
          </a:xfrm>
          <a:prstGeom prst="line">
            <a:avLst/>
          </a:prstGeom>
          <a:ln>
            <a:solidFill>
              <a:srgbClr val="FF0000"/>
            </a:solidFill>
            <a:prstDash val="dash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AA1FB01C-0F9B-2DB1-12C9-A8856728D473}"/>
                  </a:ext>
                </a:extLst>
              </p:cNvPr>
              <p:cNvSpPr txBox="1"/>
              <p:nvPr/>
            </p:nvSpPr>
            <p:spPr>
              <a:xfrm>
                <a:off x="1458171" y="3980655"/>
                <a:ext cx="21800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accent2">
                                  <a:lumMod val="60000"/>
                                  <a:lumOff val="40000"/>
                                </a:schemeClr>
                              </a:solidFill>
                              <a:latin typeface="Cambria Math" panose="02040503050406030204" pitchFamily="18" charset="0"/>
                            </a:rPr>
                          </m:ctrlPr>
                        </m:sSubPr>
                        <m:e>
                          <m:r>
                            <a:rPr lang="en-US" sz="1200" b="0" i="1" smtClean="0">
                              <a:solidFill>
                                <a:schemeClr val="accent2">
                                  <a:lumMod val="60000"/>
                                  <a:lumOff val="40000"/>
                                </a:schemeClr>
                              </a:solidFill>
                              <a:latin typeface="Cambria Math" panose="02040503050406030204" pitchFamily="18" charset="0"/>
                            </a:rPr>
                            <m:t>𝐴</m:t>
                          </m:r>
                        </m:e>
                        <m:sub>
                          <m:r>
                            <a:rPr lang="en-US" sz="1200" b="0" i="1" smtClean="0">
                              <a:solidFill>
                                <a:schemeClr val="accent2">
                                  <a:lumMod val="60000"/>
                                  <a:lumOff val="40000"/>
                                </a:schemeClr>
                              </a:solidFill>
                              <a:latin typeface="Cambria Math" panose="02040503050406030204" pitchFamily="18" charset="0"/>
                            </a:rPr>
                            <m:t>−</m:t>
                          </m:r>
                        </m:sub>
                      </m:sSub>
                    </m:oMath>
                  </m:oMathPara>
                </a14:m>
                <a:endParaRPr lang="en-US" sz="1200">
                  <a:solidFill>
                    <a:schemeClr val="accent2">
                      <a:lumMod val="60000"/>
                      <a:lumOff val="40000"/>
                    </a:schemeClr>
                  </a:solidFill>
                </a:endParaRPr>
              </a:p>
            </p:txBody>
          </p:sp>
        </mc:Choice>
        <mc:Fallback>
          <p:sp>
            <p:nvSpPr>
              <p:cNvPr id="21" name="TextBox 20">
                <a:extLst>
                  <a:ext uri="{FF2B5EF4-FFF2-40B4-BE49-F238E27FC236}">
                    <a16:creationId xmlns:a16="http://schemas.microsoft.com/office/drawing/2014/main" id="{AA1FB01C-0F9B-2DB1-12C9-A8856728D473}"/>
                  </a:ext>
                </a:extLst>
              </p:cNvPr>
              <p:cNvSpPr txBox="1">
                <a:spLocks noRot="1" noChangeAspect="1" noMove="1" noResize="1" noEditPoints="1" noAdjustHandles="1" noChangeArrowheads="1" noChangeShapeType="1" noTextEdit="1"/>
              </p:cNvSpPr>
              <p:nvPr/>
            </p:nvSpPr>
            <p:spPr>
              <a:xfrm>
                <a:off x="1458171" y="3980655"/>
                <a:ext cx="218008" cy="184666"/>
              </a:xfrm>
              <a:prstGeom prst="rect">
                <a:avLst/>
              </a:prstGeom>
              <a:blipFill>
                <a:blip r:embed="rId3"/>
                <a:stretch>
                  <a:fillRect l="-16667" b="-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A46CFDF4-7C8A-1A57-8B1A-77A232A4223D}"/>
                  </a:ext>
                </a:extLst>
              </p:cNvPr>
              <p:cNvSpPr txBox="1"/>
              <p:nvPr/>
            </p:nvSpPr>
            <p:spPr>
              <a:xfrm>
                <a:off x="3163428" y="3775581"/>
                <a:ext cx="21800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𝐴</m:t>
                          </m:r>
                        </m:e>
                        <m:sub>
                          <m:r>
                            <a:rPr lang="en-US" sz="1200" b="0" i="1" smtClean="0">
                              <a:solidFill>
                                <a:srgbClr val="FF0000"/>
                              </a:solidFill>
                              <a:latin typeface="Cambria Math" panose="02040503050406030204" pitchFamily="18" charset="0"/>
                            </a:rPr>
                            <m:t>+</m:t>
                          </m:r>
                        </m:sub>
                      </m:sSub>
                    </m:oMath>
                  </m:oMathPara>
                </a14:m>
                <a:endParaRPr lang="en-US" sz="1200"/>
              </a:p>
            </p:txBody>
          </p:sp>
        </mc:Choice>
        <mc:Fallback>
          <p:sp>
            <p:nvSpPr>
              <p:cNvPr id="23" name="TextBox 22">
                <a:extLst>
                  <a:ext uri="{FF2B5EF4-FFF2-40B4-BE49-F238E27FC236}">
                    <a16:creationId xmlns:a16="http://schemas.microsoft.com/office/drawing/2014/main" id="{A46CFDF4-7C8A-1A57-8B1A-77A232A4223D}"/>
                  </a:ext>
                </a:extLst>
              </p:cNvPr>
              <p:cNvSpPr txBox="1">
                <a:spLocks noRot="1" noChangeAspect="1" noMove="1" noResize="1" noEditPoints="1" noAdjustHandles="1" noChangeArrowheads="1" noChangeShapeType="1" noTextEdit="1"/>
              </p:cNvSpPr>
              <p:nvPr/>
            </p:nvSpPr>
            <p:spPr>
              <a:xfrm>
                <a:off x="3163428" y="3775581"/>
                <a:ext cx="218008" cy="184666"/>
              </a:xfrm>
              <a:prstGeom prst="rect">
                <a:avLst/>
              </a:prstGeom>
              <a:blipFill>
                <a:blip r:embed="rId4"/>
                <a:stretch>
                  <a:fillRect l="-16667" r="-5556" b="-967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5BD28F1F-B066-E096-B003-D062E13599A9}"/>
              </a:ext>
            </a:extLst>
          </p:cNvPr>
          <p:cNvSpPr txBox="1"/>
          <p:nvPr/>
        </p:nvSpPr>
        <p:spPr>
          <a:xfrm>
            <a:off x="2139355" y="3193450"/>
            <a:ext cx="1605959" cy="369332"/>
          </a:xfrm>
          <a:prstGeom prst="rect">
            <a:avLst/>
          </a:prstGeom>
          <a:noFill/>
        </p:spPr>
        <p:txBody>
          <a:bodyPr wrap="square" rtlCol="0">
            <a:spAutoFit/>
          </a:bodyPr>
          <a:lstStyle/>
          <a:p>
            <a:r>
              <a:rPr lang="en-US">
                <a:solidFill>
                  <a:schemeClr val="bg2">
                    <a:lumMod val="75000"/>
                  </a:schemeClr>
                </a:solidFill>
              </a:rPr>
              <a:t>Preliminary</a:t>
            </a:r>
          </a:p>
        </p:txBody>
      </p:sp>
      <p:sp>
        <p:nvSpPr>
          <p:cNvPr id="28" name="TextBox 27">
            <a:extLst>
              <a:ext uri="{FF2B5EF4-FFF2-40B4-BE49-F238E27FC236}">
                <a16:creationId xmlns:a16="http://schemas.microsoft.com/office/drawing/2014/main" id="{B46177B2-88EE-9EE5-E96E-C0B3DD1FB839}"/>
              </a:ext>
            </a:extLst>
          </p:cNvPr>
          <p:cNvSpPr txBox="1"/>
          <p:nvPr/>
        </p:nvSpPr>
        <p:spPr>
          <a:xfrm>
            <a:off x="5007644" y="4328631"/>
            <a:ext cx="3428978" cy="646331"/>
          </a:xfrm>
          <a:prstGeom prst="rect">
            <a:avLst/>
          </a:prstGeom>
          <a:noFill/>
        </p:spPr>
        <p:txBody>
          <a:bodyPr wrap="square">
            <a:spAutoFit/>
          </a:bodyPr>
          <a:lstStyle/>
          <a:p>
            <a:r>
              <a:rPr lang="en-US"/>
              <a:t>What is the Tensor polarization?</a:t>
            </a:r>
            <a:br>
              <a:rPr lang="en-US"/>
            </a:br>
            <a:r>
              <a:rPr lang="en-US"/>
              <a:t>Analysis is ongoing</a:t>
            </a:r>
          </a:p>
        </p:txBody>
      </p:sp>
      <p:sp>
        <p:nvSpPr>
          <p:cNvPr id="29" name="TextBox 28">
            <a:extLst>
              <a:ext uri="{FF2B5EF4-FFF2-40B4-BE49-F238E27FC236}">
                <a16:creationId xmlns:a16="http://schemas.microsoft.com/office/drawing/2014/main" id="{44826A4D-771C-32FB-E738-BBF7E618D343}"/>
              </a:ext>
            </a:extLst>
          </p:cNvPr>
          <p:cNvSpPr txBox="1"/>
          <p:nvPr/>
        </p:nvSpPr>
        <p:spPr>
          <a:xfrm>
            <a:off x="3388374" y="929927"/>
            <a:ext cx="2367251" cy="369332"/>
          </a:xfrm>
          <a:prstGeom prst="rect">
            <a:avLst/>
          </a:prstGeom>
          <a:noFill/>
        </p:spPr>
        <p:txBody>
          <a:bodyPr wrap="none" rtlCol="0">
            <a:spAutoFit/>
          </a:bodyPr>
          <a:lstStyle/>
          <a:p>
            <a:r>
              <a:rPr lang="en-US"/>
              <a:t>(less than a week ago)</a:t>
            </a:r>
          </a:p>
        </p:txBody>
      </p:sp>
      <p:sp>
        <p:nvSpPr>
          <p:cNvPr id="30" name="TextBox 29">
            <a:extLst>
              <a:ext uri="{FF2B5EF4-FFF2-40B4-BE49-F238E27FC236}">
                <a16:creationId xmlns:a16="http://schemas.microsoft.com/office/drawing/2014/main" id="{80EC9123-0696-0818-9EEE-B9419AF6B6F9}"/>
              </a:ext>
            </a:extLst>
          </p:cNvPr>
          <p:cNvSpPr txBox="1"/>
          <p:nvPr/>
        </p:nvSpPr>
        <p:spPr>
          <a:xfrm>
            <a:off x="615910" y="4944100"/>
            <a:ext cx="3428978" cy="646331"/>
          </a:xfrm>
          <a:prstGeom prst="rect">
            <a:avLst/>
          </a:prstGeom>
          <a:noFill/>
        </p:spPr>
        <p:txBody>
          <a:bodyPr wrap="square">
            <a:spAutoFit/>
          </a:bodyPr>
          <a:lstStyle/>
          <a:p>
            <a:r>
              <a:rPr lang="en-US" sz="1200"/>
              <a:t>The plots show the </a:t>
            </a:r>
            <a:r>
              <a:rPr lang="en-US" sz="1200" err="1"/>
              <a:t>lineshape</a:t>
            </a:r>
            <a:r>
              <a:rPr lang="en-US" sz="1200"/>
              <a:t> of the NMR after subtracting the baseline and the wing fit, with no further manipulation. </a:t>
            </a:r>
          </a:p>
        </p:txBody>
      </p:sp>
      <p:sp>
        <p:nvSpPr>
          <p:cNvPr id="31" name="TextBox 30">
            <a:extLst>
              <a:ext uri="{FF2B5EF4-FFF2-40B4-BE49-F238E27FC236}">
                <a16:creationId xmlns:a16="http://schemas.microsoft.com/office/drawing/2014/main" id="{C1F4F13B-9DFA-C9EC-B83A-C7804482C7D7}"/>
              </a:ext>
            </a:extLst>
          </p:cNvPr>
          <p:cNvSpPr txBox="1"/>
          <p:nvPr/>
        </p:nvSpPr>
        <p:spPr>
          <a:xfrm>
            <a:off x="5591952" y="3505398"/>
            <a:ext cx="1605959" cy="369332"/>
          </a:xfrm>
          <a:prstGeom prst="rect">
            <a:avLst/>
          </a:prstGeom>
          <a:noFill/>
        </p:spPr>
        <p:txBody>
          <a:bodyPr wrap="square" rtlCol="0">
            <a:spAutoFit/>
          </a:bodyPr>
          <a:lstStyle/>
          <a:p>
            <a:r>
              <a:rPr lang="en-US">
                <a:solidFill>
                  <a:schemeClr val="bg2">
                    <a:lumMod val="75000"/>
                  </a:schemeClr>
                </a:solidFill>
              </a:rPr>
              <a:t>Preliminary</a:t>
            </a:r>
          </a:p>
        </p:txBody>
      </p:sp>
      <p:grpSp>
        <p:nvGrpSpPr>
          <p:cNvPr id="4" name="Group 3">
            <a:extLst>
              <a:ext uri="{FF2B5EF4-FFF2-40B4-BE49-F238E27FC236}">
                <a16:creationId xmlns:a16="http://schemas.microsoft.com/office/drawing/2014/main" id="{BD82E401-7791-0AF9-1ACE-9A0900164465}"/>
              </a:ext>
            </a:extLst>
          </p:cNvPr>
          <p:cNvGrpSpPr/>
          <p:nvPr/>
        </p:nvGrpSpPr>
        <p:grpSpPr>
          <a:xfrm>
            <a:off x="358004" y="1655657"/>
            <a:ext cx="4166582" cy="3232248"/>
            <a:chOff x="358004" y="1655657"/>
            <a:chExt cx="4166582" cy="3232248"/>
          </a:xfrm>
        </p:grpSpPr>
        <p:pic>
          <p:nvPicPr>
            <p:cNvPr id="9" name="Picture 8" descr="A graph of a graph showing a number of different signals&#10;&#10;Description automatically generated with medium confidence">
              <a:extLst>
                <a:ext uri="{FF2B5EF4-FFF2-40B4-BE49-F238E27FC236}">
                  <a16:creationId xmlns:a16="http://schemas.microsoft.com/office/drawing/2014/main" id="{5E7954BD-889F-5DA2-5B36-BE82A8280B12}"/>
                </a:ext>
              </a:extLst>
            </p:cNvPr>
            <p:cNvPicPr>
              <a:picLocks noChangeAspect="1"/>
            </p:cNvPicPr>
            <p:nvPr/>
          </p:nvPicPr>
          <p:blipFill>
            <a:blip r:embed="rId5"/>
            <a:stretch>
              <a:fillRect/>
            </a:stretch>
          </p:blipFill>
          <p:spPr>
            <a:xfrm>
              <a:off x="358004" y="1655657"/>
              <a:ext cx="4166582" cy="3176053"/>
            </a:xfrm>
            <a:prstGeom prst="rect">
              <a:avLst/>
            </a:prstGeom>
          </p:spPr>
        </p:pic>
        <p:sp>
          <p:nvSpPr>
            <p:cNvPr id="3" name="TextBox 2">
              <a:extLst>
                <a:ext uri="{FF2B5EF4-FFF2-40B4-BE49-F238E27FC236}">
                  <a16:creationId xmlns:a16="http://schemas.microsoft.com/office/drawing/2014/main" id="{E8E32F69-BD1B-68DA-3C5D-6643C6E47C29}"/>
                </a:ext>
              </a:extLst>
            </p:cNvPr>
            <p:cNvSpPr txBox="1"/>
            <p:nvPr/>
          </p:nvSpPr>
          <p:spPr>
            <a:xfrm>
              <a:off x="4136357" y="4672461"/>
              <a:ext cx="128789" cy="215444"/>
            </a:xfrm>
            <a:prstGeom prst="rect">
              <a:avLst/>
            </a:prstGeom>
            <a:solidFill>
              <a:schemeClr val="bg1"/>
            </a:solidFill>
          </p:spPr>
          <p:txBody>
            <a:bodyPr wrap="square">
              <a:spAutoFit/>
            </a:bodyPr>
            <a:lstStyle/>
            <a:p>
              <a:endParaRPr lang="en-US" sz="800"/>
            </a:p>
          </p:txBody>
        </p:sp>
      </p:grpSp>
      <p:sp>
        <p:nvSpPr>
          <p:cNvPr id="6" name="Rectangle 5">
            <a:extLst>
              <a:ext uri="{FF2B5EF4-FFF2-40B4-BE49-F238E27FC236}">
                <a16:creationId xmlns:a16="http://schemas.microsoft.com/office/drawing/2014/main" id="{C1BE5D19-F669-37DB-B69B-832AD5A608FC}"/>
              </a:ext>
            </a:extLst>
          </p:cNvPr>
          <p:cNvSpPr/>
          <p:nvPr/>
        </p:nvSpPr>
        <p:spPr>
          <a:xfrm>
            <a:off x="3638281" y="4192075"/>
            <a:ext cx="119911" cy="11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A8782A7-8BEB-433F-115E-2605370A7897}"/>
                  </a:ext>
                </a:extLst>
              </p:cNvPr>
              <p:cNvSpPr txBox="1"/>
              <p:nvPr/>
            </p:nvSpPr>
            <p:spPr>
              <a:xfrm>
                <a:off x="3535984" y="4123652"/>
                <a:ext cx="270456" cy="2154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𝜈</m:t>
                          </m:r>
                        </m:e>
                        <m:sub>
                          <m:r>
                            <a:rPr lang="en-US" sz="800" b="0" i="1" smtClean="0">
                              <a:latin typeface="Cambria Math" panose="02040503050406030204" pitchFamily="18" charset="0"/>
                            </a:rPr>
                            <m:t>𝑅𝐹</m:t>
                          </m:r>
                        </m:sub>
                      </m:sSub>
                    </m:oMath>
                  </m:oMathPara>
                </a14:m>
                <a:endParaRPr lang="en-US" sz="800"/>
              </a:p>
            </p:txBody>
          </p:sp>
        </mc:Choice>
        <mc:Fallback>
          <p:sp>
            <p:nvSpPr>
              <p:cNvPr id="8" name="TextBox 7">
                <a:extLst>
                  <a:ext uri="{FF2B5EF4-FFF2-40B4-BE49-F238E27FC236}">
                    <a16:creationId xmlns:a16="http://schemas.microsoft.com/office/drawing/2014/main" id="{AA8782A7-8BEB-433F-115E-2605370A7897}"/>
                  </a:ext>
                </a:extLst>
              </p:cNvPr>
              <p:cNvSpPr txBox="1">
                <a:spLocks noRot="1" noChangeAspect="1" noMove="1" noResize="1" noEditPoints="1" noAdjustHandles="1" noChangeArrowheads="1" noChangeShapeType="1" noTextEdit="1"/>
              </p:cNvSpPr>
              <p:nvPr/>
            </p:nvSpPr>
            <p:spPr>
              <a:xfrm>
                <a:off x="3535984" y="4123652"/>
                <a:ext cx="270456" cy="215444"/>
              </a:xfrm>
              <a:prstGeom prst="rect">
                <a:avLst/>
              </a:prstGeom>
              <a:blipFill>
                <a:blip r:embed="rId6"/>
                <a:stretch>
                  <a:fillRect r="-227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9EB638D7-293E-3EB4-A5CE-73141200B592}"/>
              </a:ext>
            </a:extLst>
          </p:cNvPr>
          <p:cNvSpPr>
            <a:spLocks noGrp="1"/>
          </p:cNvSpPr>
          <p:nvPr>
            <p:ph type="sldNum" sz="quarter" idx="12"/>
          </p:nvPr>
        </p:nvSpPr>
        <p:spPr/>
        <p:txBody>
          <a:bodyPr/>
          <a:lstStyle/>
          <a:p>
            <a:fld id="{3FA19342-CACE-1B48-AE9D-66A5A7C4CAC9}" type="slidenum">
              <a:rPr lang="en-US" smtClean="0"/>
              <a:t>15</a:t>
            </a:fld>
            <a:endParaRPr lang="en-US"/>
          </a:p>
        </p:txBody>
      </p:sp>
    </p:spTree>
    <p:extLst>
      <p:ext uri="{BB962C8B-B14F-4D97-AF65-F5344CB8AC3E}">
        <p14:creationId xmlns:p14="http://schemas.microsoft.com/office/powerpoint/2010/main" val="3846762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D37C42-17F7-816C-B1D7-DB310DFCDE9C}"/>
              </a:ext>
            </a:extLst>
          </p:cNvPr>
          <p:cNvSpPr txBox="1">
            <a:spLocks/>
          </p:cNvSpPr>
          <p:nvPr/>
        </p:nvSpPr>
        <p:spPr>
          <a:xfrm>
            <a:off x="567748" y="208462"/>
            <a:ext cx="7886700"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b="1"/>
              <a:t>Most recent results</a:t>
            </a:r>
            <a:endParaRPr lang="en-US" sz="3000"/>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1FF4F042-B4C5-0A0E-1312-BDC4885C701E}"/>
                  </a:ext>
                </a:extLst>
              </p:cNvPr>
              <p:cNvSpPr txBox="1"/>
              <p:nvPr/>
            </p:nvSpPr>
            <p:spPr>
              <a:xfrm>
                <a:off x="4713748" y="1871934"/>
                <a:ext cx="4101309" cy="2862322"/>
              </a:xfrm>
              <a:prstGeom prst="rect">
                <a:avLst/>
              </a:prstGeom>
              <a:noFill/>
            </p:spPr>
            <p:txBody>
              <a:bodyPr wrap="square" rtlCol="0">
                <a:spAutoFit/>
              </a:bodyPr>
              <a:lstStyle/>
              <a:p>
                <a:pPr marL="285750" indent="-285750">
                  <a:buFont typeface="Arial" panose="020B0604020202020204" pitchFamily="34" charset="0"/>
                  <a:buChar char="•"/>
                </a:pPr>
                <a:r>
                  <a:rPr lang="en-US" dirty="0"/>
                  <a:t>Maintained high (&gt; 40%) vector pol. while </a:t>
                </a:r>
                <a:r>
                  <a:rPr lang="en-US" dirty="0" err="1"/>
                  <a:t>holeburning</a:t>
                </a:r>
                <a:r>
                  <a:rPr lang="en-US" dirty="0"/>
                  <a:t>!</a:t>
                </a:r>
              </a:p>
              <a:p>
                <a:pPr marL="285750" indent="-285750">
                  <a:buFont typeface="Arial" panose="020B0604020202020204" pitchFamily="34" charset="0"/>
                  <a:buChar char="•"/>
                </a:pPr>
                <a:r>
                  <a:rPr lang="en-US" dirty="0"/>
                  <a:t>RF applied to a central frequency 31.81 MHz, on the shoulder</a:t>
                </a:r>
              </a:p>
              <a:p>
                <a:pPr marL="285750" indent="-285750">
                  <a:buFont typeface="Arial" panose="020B0604020202020204" pitchFamily="34" charset="0"/>
                  <a:buChar char="•"/>
                </a:pPr>
                <a:r>
                  <a:rPr lang="en-US" dirty="0"/>
                  <a:t>Power estimated on target 30 dBm</a:t>
                </a:r>
              </a:p>
              <a:p>
                <a:pPr marL="285750" indent="-285750">
                  <a:buFont typeface="Arial" panose="020B0604020202020204" pitchFamily="34" charset="0"/>
                  <a:buChar char="•"/>
                </a:pPr>
                <a:r>
                  <a:rPr lang="en-US" dirty="0"/>
                  <a:t>Red Area   (enhanced – after RF)</a:t>
                </a:r>
              </a:p>
              <a:p>
                <a:pPr marL="285750" indent="-285750">
                  <a:buFont typeface="Arial" panose="020B0604020202020204" pitchFamily="34" charset="0"/>
                  <a:buChar char="•"/>
                </a:pPr>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 </m:t>
                          </m:r>
                        </m:sub>
                      </m:sSub>
                      <m:r>
                        <a:rPr lang="en-US" b="0" i="1" smtClean="0">
                          <a:latin typeface="Cambria Math" panose="02040503050406030204" pitchFamily="18" charset="0"/>
                        </a:rPr>
                        <m:t>=0.6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m:t>
                          </m:r>
                        </m:sub>
                      </m:sSub>
                    </m:oMath>
                  </m:oMathPara>
                </a14:m>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mc:Choice>
        <mc:Fallback>
          <p:sp>
            <p:nvSpPr>
              <p:cNvPr id="10" name="TextBox 9">
                <a:extLst>
                  <a:ext uri="{FF2B5EF4-FFF2-40B4-BE49-F238E27FC236}">
                    <a16:creationId xmlns:a16="http://schemas.microsoft.com/office/drawing/2014/main" id="{1FF4F042-B4C5-0A0E-1312-BDC4885C701E}"/>
                  </a:ext>
                </a:extLst>
              </p:cNvPr>
              <p:cNvSpPr txBox="1">
                <a:spLocks noRot="1" noChangeAspect="1" noMove="1" noResize="1" noEditPoints="1" noAdjustHandles="1" noChangeArrowheads="1" noChangeShapeType="1" noTextEdit="1"/>
              </p:cNvSpPr>
              <p:nvPr/>
            </p:nvSpPr>
            <p:spPr>
              <a:xfrm>
                <a:off x="4713748" y="1871934"/>
                <a:ext cx="4101309" cy="2862322"/>
              </a:xfrm>
              <a:prstGeom prst="rect">
                <a:avLst/>
              </a:prstGeom>
              <a:blipFill>
                <a:blip r:embed="rId2"/>
                <a:stretch>
                  <a:fillRect l="-892" t="-851"/>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85F384AE-377F-9A81-4643-0EC4BBC86B3D}"/>
              </a:ext>
            </a:extLst>
          </p:cNvPr>
          <p:cNvCxnSpPr>
            <a:cxnSpLocks/>
          </p:cNvCxnSpPr>
          <p:nvPr/>
        </p:nvCxnSpPr>
        <p:spPr>
          <a:xfrm flipH="1">
            <a:off x="990317" y="4328240"/>
            <a:ext cx="1639427" cy="0"/>
          </a:xfrm>
          <a:prstGeom prst="straightConnector1">
            <a:avLst/>
          </a:prstGeom>
          <a:ln>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F570D81-767C-C40A-4688-ECB584094FEB}"/>
              </a:ext>
            </a:extLst>
          </p:cNvPr>
          <p:cNvCxnSpPr>
            <a:cxnSpLocks/>
          </p:cNvCxnSpPr>
          <p:nvPr/>
        </p:nvCxnSpPr>
        <p:spPr>
          <a:xfrm>
            <a:off x="2629744" y="4328240"/>
            <a:ext cx="161778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F65ECB0-A14A-08CA-3324-3F0FFFAD76F1}"/>
              </a:ext>
            </a:extLst>
          </p:cNvPr>
          <p:cNvCxnSpPr/>
          <p:nvPr/>
        </p:nvCxnSpPr>
        <p:spPr>
          <a:xfrm flipV="1">
            <a:off x="2656799" y="4057707"/>
            <a:ext cx="0" cy="811598"/>
          </a:xfrm>
          <a:prstGeom prst="line">
            <a:avLst/>
          </a:prstGeom>
          <a:ln>
            <a:solidFill>
              <a:srgbClr val="FF0000"/>
            </a:solidFill>
            <a:prstDash val="dash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AA1FB01C-0F9B-2DB1-12C9-A8856728D473}"/>
                  </a:ext>
                </a:extLst>
              </p:cNvPr>
              <p:cNvSpPr txBox="1"/>
              <p:nvPr/>
            </p:nvSpPr>
            <p:spPr>
              <a:xfrm>
                <a:off x="1420464" y="4348298"/>
                <a:ext cx="21800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accent2">
                                  <a:lumMod val="60000"/>
                                  <a:lumOff val="40000"/>
                                </a:schemeClr>
                              </a:solidFill>
                              <a:latin typeface="Cambria Math" panose="02040503050406030204" pitchFamily="18" charset="0"/>
                            </a:rPr>
                          </m:ctrlPr>
                        </m:sSubPr>
                        <m:e>
                          <m:r>
                            <a:rPr lang="en-US" sz="1200" b="0" i="1" smtClean="0">
                              <a:solidFill>
                                <a:schemeClr val="accent2">
                                  <a:lumMod val="60000"/>
                                  <a:lumOff val="40000"/>
                                </a:schemeClr>
                              </a:solidFill>
                              <a:latin typeface="Cambria Math" panose="02040503050406030204" pitchFamily="18" charset="0"/>
                            </a:rPr>
                            <m:t>𝐴</m:t>
                          </m:r>
                        </m:e>
                        <m:sub>
                          <m:r>
                            <a:rPr lang="en-US" sz="1200" b="0" i="1" smtClean="0">
                              <a:solidFill>
                                <a:schemeClr val="accent2">
                                  <a:lumMod val="60000"/>
                                  <a:lumOff val="40000"/>
                                </a:schemeClr>
                              </a:solidFill>
                              <a:latin typeface="Cambria Math" panose="02040503050406030204" pitchFamily="18" charset="0"/>
                            </a:rPr>
                            <m:t>−</m:t>
                          </m:r>
                        </m:sub>
                      </m:sSub>
                    </m:oMath>
                  </m:oMathPara>
                </a14:m>
                <a:endParaRPr lang="en-US" sz="1200">
                  <a:solidFill>
                    <a:schemeClr val="accent2">
                      <a:lumMod val="60000"/>
                      <a:lumOff val="40000"/>
                    </a:schemeClr>
                  </a:solidFill>
                </a:endParaRPr>
              </a:p>
            </p:txBody>
          </p:sp>
        </mc:Choice>
        <mc:Fallback>
          <p:sp>
            <p:nvSpPr>
              <p:cNvPr id="21" name="TextBox 20">
                <a:extLst>
                  <a:ext uri="{FF2B5EF4-FFF2-40B4-BE49-F238E27FC236}">
                    <a16:creationId xmlns:a16="http://schemas.microsoft.com/office/drawing/2014/main" id="{AA1FB01C-0F9B-2DB1-12C9-A8856728D473}"/>
                  </a:ext>
                </a:extLst>
              </p:cNvPr>
              <p:cNvSpPr txBox="1">
                <a:spLocks noRot="1" noChangeAspect="1" noMove="1" noResize="1" noEditPoints="1" noAdjustHandles="1" noChangeArrowheads="1" noChangeShapeType="1" noTextEdit="1"/>
              </p:cNvSpPr>
              <p:nvPr/>
            </p:nvSpPr>
            <p:spPr>
              <a:xfrm>
                <a:off x="1420464" y="4348298"/>
                <a:ext cx="218008" cy="184666"/>
              </a:xfrm>
              <a:prstGeom prst="rect">
                <a:avLst/>
              </a:prstGeom>
              <a:blipFill>
                <a:blip r:embed="rId3"/>
                <a:stretch>
                  <a:fillRect l="-16667" b="-32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A46CFDF4-7C8A-1A57-8B1A-77A232A4223D}"/>
                  </a:ext>
                </a:extLst>
              </p:cNvPr>
              <p:cNvSpPr txBox="1"/>
              <p:nvPr/>
            </p:nvSpPr>
            <p:spPr>
              <a:xfrm>
                <a:off x="3125721" y="4143224"/>
                <a:ext cx="21800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𝐴</m:t>
                          </m:r>
                        </m:e>
                        <m:sub>
                          <m:r>
                            <a:rPr lang="en-US" sz="1200" b="0" i="1" smtClean="0">
                              <a:solidFill>
                                <a:srgbClr val="FF0000"/>
                              </a:solidFill>
                              <a:latin typeface="Cambria Math" panose="02040503050406030204" pitchFamily="18" charset="0"/>
                            </a:rPr>
                            <m:t>+</m:t>
                          </m:r>
                        </m:sub>
                      </m:sSub>
                    </m:oMath>
                  </m:oMathPara>
                </a14:m>
                <a:endParaRPr lang="en-US" sz="1200"/>
              </a:p>
            </p:txBody>
          </p:sp>
        </mc:Choice>
        <mc:Fallback>
          <p:sp>
            <p:nvSpPr>
              <p:cNvPr id="23" name="TextBox 22">
                <a:extLst>
                  <a:ext uri="{FF2B5EF4-FFF2-40B4-BE49-F238E27FC236}">
                    <a16:creationId xmlns:a16="http://schemas.microsoft.com/office/drawing/2014/main" id="{A46CFDF4-7C8A-1A57-8B1A-77A232A4223D}"/>
                  </a:ext>
                </a:extLst>
              </p:cNvPr>
              <p:cNvSpPr txBox="1">
                <a:spLocks noRot="1" noChangeAspect="1" noMove="1" noResize="1" noEditPoints="1" noAdjustHandles="1" noChangeArrowheads="1" noChangeShapeType="1" noTextEdit="1"/>
              </p:cNvSpPr>
              <p:nvPr/>
            </p:nvSpPr>
            <p:spPr>
              <a:xfrm>
                <a:off x="3125721" y="4143224"/>
                <a:ext cx="218008" cy="184666"/>
              </a:xfrm>
              <a:prstGeom prst="rect">
                <a:avLst/>
              </a:prstGeom>
              <a:blipFill>
                <a:blip r:embed="rId4"/>
                <a:stretch>
                  <a:fillRect l="-16667" r="-5556" b="-13333"/>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5BD28F1F-B066-E096-B003-D062E13599A9}"/>
              </a:ext>
            </a:extLst>
          </p:cNvPr>
          <p:cNvSpPr txBox="1"/>
          <p:nvPr/>
        </p:nvSpPr>
        <p:spPr>
          <a:xfrm>
            <a:off x="2101648" y="3561093"/>
            <a:ext cx="1605959" cy="369332"/>
          </a:xfrm>
          <a:prstGeom prst="rect">
            <a:avLst/>
          </a:prstGeom>
          <a:noFill/>
        </p:spPr>
        <p:txBody>
          <a:bodyPr wrap="square" rtlCol="0">
            <a:spAutoFit/>
          </a:bodyPr>
          <a:lstStyle/>
          <a:p>
            <a:r>
              <a:rPr lang="en-US">
                <a:solidFill>
                  <a:schemeClr val="bg2">
                    <a:lumMod val="75000"/>
                  </a:schemeClr>
                </a:solidFill>
              </a:rPr>
              <a:t>Preliminary</a:t>
            </a:r>
          </a:p>
        </p:txBody>
      </p:sp>
      <p:sp>
        <p:nvSpPr>
          <p:cNvPr id="28" name="TextBox 27">
            <a:extLst>
              <a:ext uri="{FF2B5EF4-FFF2-40B4-BE49-F238E27FC236}">
                <a16:creationId xmlns:a16="http://schemas.microsoft.com/office/drawing/2014/main" id="{B46177B2-88EE-9EE5-E96E-C0B3DD1FB839}"/>
              </a:ext>
            </a:extLst>
          </p:cNvPr>
          <p:cNvSpPr txBox="1"/>
          <p:nvPr/>
        </p:nvSpPr>
        <p:spPr>
          <a:xfrm>
            <a:off x="5156117" y="4460808"/>
            <a:ext cx="3428978" cy="646331"/>
          </a:xfrm>
          <a:prstGeom prst="rect">
            <a:avLst/>
          </a:prstGeom>
          <a:noFill/>
        </p:spPr>
        <p:txBody>
          <a:bodyPr wrap="square">
            <a:spAutoFit/>
          </a:bodyPr>
          <a:lstStyle/>
          <a:p>
            <a:r>
              <a:rPr lang="en-US"/>
              <a:t>What is the Tensor polarization?</a:t>
            </a:r>
            <a:br>
              <a:rPr lang="en-US"/>
            </a:br>
            <a:r>
              <a:rPr lang="en-US"/>
              <a:t>Analysis is ongoing</a:t>
            </a:r>
          </a:p>
        </p:txBody>
      </p:sp>
      <p:sp>
        <p:nvSpPr>
          <p:cNvPr id="29" name="TextBox 28">
            <a:extLst>
              <a:ext uri="{FF2B5EF4-FFF2-40B4-BE49-F238E27FC236}">
                <a16:creationId xmlns:a16="http://schemas.microsoft.com/office/drawing/2014/main" id="{44826A4D-771C-32FB-E738-BBF7E618D343}"/>
              </a:ext>
            </a:extLst>
          </p:cNvPr>
          <p:cNvSpPr txBox="1"/>
          <p:nvPr/>
        </p:nvSpPr>
        <p:spPr>
          <a:xfrm>
            <a:off x="2938929" y="1073334"/>
            <a:ext cx="2367251" cy="369332"/>
          </a:xfrm>
          <a:prstGeom prst="rect">
            <a:avLst/>
          </a:prstGeom>
          <a:noFill/>
        </p:spPr>
        <p:txBody>
          <a:bodyPr wrap="none" rtlCol="0">
            <a:spAutoFit/>
          </a:bodyPr>
          <a:lstStyle/>
          <a:p>
            <a:r>
              <a:rPr lang="en-US"/>
              <a:t>(less than a week ago)</a:t>
            </a:r>
          </a:p>
        </p:txBody>
      </p:sp>
      <p:sp>
        <p:nvSpPr>
          <p:cNvPr id="2" name="AutoShape 2">
            <a:extLst>
              <a:ext uri="{FF2B5EF4-FFF2-40B4-BE49-F238E27FC236}">
                <a16:creationId xmlns:a16="http://schemas.microsoft.com/office/drawing/2014/main" id="{D2533214-A4A1-B07F-E618-3F0B3B20E914}"/>
              </a:ext>
            </a:extLst>
          </p:cNvPr>
          <p:cNvSpPr>
            <a:spLocks noChangeAspect="1" noChangeArrowheads="1"/>
          </p:cNvSpPr>
          <p:nvPr/>
        </p:nvSpPr>
        <p:spPr bwMode="auto">
          <a:xfrm>
            <a:off x="4381893" y="30727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3130EB91-EF45-AFEE-B286-15EA4BED5253}"/>
              </a:ext>
            </a:extLst>
          </p:cNvPr>
          <p:cNvSpPr>
            <a:spLocks noChangeAspect="1" noChangeArrowheads="1"/>
          </p:cNvSpPr>
          <p:nvPr/>
        </p:nvSpPr>
        <p:spPr bwMode="auto">
          <a:xfrm>
            <a:off x="4534293" y="330998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A30371A-CEED-0D68-8797-3AA202A8ABE2}"/>
              </a:ext>
            </a:extLst>
          </p:cNvPr>
          <p:cNvSpPr txBox="1"/>
          <p:nvPr/>
        </p:nvSpPr>
        <p:spPr>
          <a:xfrm>
            <a:off x="2743200" y="5420413"/>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534F7FEF-052B-1771-9A77-97DA00568C3E}"/>
              </a:ext>
            </a:extLst>
          </p:cNvPr>
          <p:cNvSpPr txBox="1"/>
          <p:nvPr/>
        </p:nvSpPr>
        <p:spPr>
          <a:xfrm>
            <a:off x="567748" y="5008256"/>
            <a:ext cx="3428978" cy="646331"/>
          </a:xfrm>
          <a:prstGeom prst="rect">
            <a:avLst/>
          </a:prstGeom>
          <a:noFill/>
        </p:spPr>
        <p:txBody>
          <a:bodyPr wrap="square">
            <a:spAutoFit/>
          </a:bodyPr>
          <a:lstStyle/>
          <a:p>
            <a:r>
              <a:rPr lang="en-US" sz="1200"/>
              <a:t>The plots show the </a:t>
            </a:r>
            <a:r>
              <a:rPr lang="en-US" sz="1200" err="1"/>
              <a:t>lineshape</a:t>
            </a:r>
            <a:r>
              <a:rPr lang="en-US" sz="1200"/>
              <a:t> of the NMR after subtracting the baseline and the wing fit, with no further manipulation. </a:t>
            </a:r>
          </a:p>
        </p:txBody>
      </p:sp>
      <p:sp>
        <p:nvSpPr>
          <p:cNvPr id="11" name="TextBox 10">
            <a:extLst>
              <a:ext uri="{FF2B5EF4-FFF2-40B4-BE49-F238E27FC236}">
                <a16:creationId xmlns:a16="http://schemas.microsoft.com/office/drawing/2014/main" id="{284DDC8A-8766-B94F-36BE-8D74FF171EB2}"/>
              </a:ext>
            </a:extLst>
          </p:cNvPr>
          <p:cNvSpPr txBox="1"/>
          <p:nvPr/>
        </p:nvSpPr>
        <p:spPr>
          <a:xfrm>
            <a:off x="5936978" y="3614786"/>
            <a:ext cx="1605959" cy="369332"/>
          </a:xfrm>
          <a:prstGeom prst="rect">
            <a:avLst/>
          </a:prstGeom>
          <a:noFill/>
        </p:spPr>
        <p:txBody>
          <a:bodyPr wrap="square" rtlCol="0">
            <a:spAutoFit/>
          </a:bodyPr>
          <a:lstStyle/>
          <a:p>
            <a:r>
              <a:rPr lang="en-US">
                <a:solidFill>
                  <a:schemeClr val="bg2">
                    <a:lumMod val="75000"/>
                  </a:schemeClr>
                </a:solidFill>
              </a:rPr>
              <a:t>Preliminary</a:t>
            </a:r>
          </a:p>
        </p:txBody>
      </p:sp>
      <p:grpSp>
        <p:nvGrpSpPr>
          <p:cNvPr id="14" name="Group 13">
            <a:extLst>
              <a:ext uri="{FF2B5EF4-FFF2-40B4-BE49-F238E27FC236}">
                <a16:creationId xmlns:a16="http://schemas.microsoft.com/office/drawing/2014/main" id="{4A5BCB69-7163-ABB1-8647-75E725964B20}"/>
              </a:ext>
            </a:extLst>
          </p:cNvPr>
          <p:cNvGrpSpPr/>
          <p:nvPr/>
        </p:nvGrpSpPr>
        <p:grpSpPr>
          <a:xfrm>
            <a:off x="261073" y="1580981"/>
            <a:ext cx="4425620" cy="3441055"/>
            <a:chOff x="261073" y="1580981"/>
            <a:chExt cx="4425620" cy="3441055"/>
          </a:xfrm>
        </p:grpSpPr>
        <p:pic>
          <p:nvPicPr>
            <p:cNvPr id="6" name="Picture 5" descr="A graph of a frequency&#10;&#10;Description automatically generated">
              <a:extLst>
                <a:ext uri="{FF2B5EF4-FFF2-40B4-BE49-F238E27FC236}">
                  <a16:creationId xmlns:a16="http://schemas.microsoft.com/office/drawing/2014/main" id="{7A08800E-B037-D992-9DE8-CF8BB8C7AB64}"/>
                </a:ext>
              </a:extLst>
            </p:cNvPr>
            <p:cNvPicPr>
              <a:picLocks noChangeAspect="1"/>
            </p:cNvPicPr>
            <p:nvPr/>
          </p:nvPicPr>
          <p:blipFill>
            <a:blip r:embed="rId5"/>
            <a:stretch>
              <a:fillRect/>
            </a:stretch>
          </p:blipFill>
          <p:spPr>
            <a:xfrm>
              <a:off x="261073" y="1580981"/>
              <a:ext cx="4425620" cy="3441055"/>
            </a:xfrm>
            <a:prstGeom prst="rect">
              <a:avLst/>
            </a:prstGeom>
          </p:spPr>
        </p:pic>
        <p:sp>
          <p:nvSpPr>
            <p:cNvPr id="4" name="Rectangle 3">
              <a:extLst>
                <a:ext uri="{FF2B5EF4-FFF2-40B4-BE49-F238E27FC236}">
                  <a16:creationId xmlns:a16="http://schemas.microsoft.com/office/drawing/2014/main" id="{66D19AA4-473F-BFF1-6C45-0612CD8A299E}"/>
                </a:ext>
              </a:extLst>
            </p:cNvPr>
            <p:cNvSpPr/>
            <p:nvPr/>
          </p:nvSpPr>
          <p:spPr>
            <a:xfrm>
              <a:off x="1548473" y="1871934"/>
              <a:ext cx="146838" cy="970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2E467F6-1332-CF88-AA35-A0ADA72B8EA2}"/>
                    </a:ext>
                  </a:extLst>
                </p:cNvPr>
                <p:cNvSpPr txBox="1"/>
                <p:nvPr/>
              </p:nvSpPr>
              <p:spPr>
                <a:xfrm>
                  <a:off x="1464901" y="1802755"/>
                  <a:ext cx="270456" cy="2154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𝜈</m:t>
                            </m:r>
                          </m:e>
                          <m:sub>
                            <m:r>
                              <a:rPr lang="en-US" sz="800" b="0" i="1" smtClean="0">
                                <a:latin typeface="Cambria Math" panose="02040503050406030204" pitchFamily="18" charset="0"/>
                              </a:rPr>
                              <m:t>𝑅𝐹</m:t>
                            </m:r>
                          </m:sub>
                        </m:sSub>
                      </m:oMath>
                    </m:oMathPara>
                  </a14:m>
                  <a:endParaRPr lang="en-US" sz="800"/>
                </a:p>
              </p:txBody>
            </p:sp>
          </mc:Choice>
          <mc:Fallback>
            <p:sp>
              <p:nvSpPr>
                <p:cNvPr id="9" name="TextBox 8">
                  <a:extLst>
                    <a:ext uri="{FF2B5EF4-FFF2-40B4-BE49-F238E27FC236}">
                      <a16:creationId xmlns:a16="http://schemas.microsoft.com/office/drawing/2014/main" id="{B2E467F6-1332-CF88-AA35-A0ADA72B8EA2}"/>
                    </a:ext>
                  </a:extLst>
                </p:cNvPr>
                <p:cNvSpPr txBox="1">
                  <a:spLocks noRot="1" noChangeAspect="1" noMove="1" noResize="1" noEditPoints="1" noAdjustHandles="1" noChangeArrowheads="1" noChangeShapeType="1" noTextEdit="1"/>
                </p:cNvSpPr>
                <p:nvPr/>
              </p:nvSpPr>
              <p:spPr>
                <a:xfrm>
                  <a:off x="1464901" y="1802755"/>
                  <a:ext cx="270456" cy="215444"/>
                </a:xfrm>
                <a:prstGeom prst="rect">
                  <a:avLst/>
                </a:prstGeom>
                <a:blipFill>
                  <a:blip r:embed="rId6"/>
                  <a:stretch>
                    <a:fillRect/>
                  </a:stretch>
                </a:blipFill>
              </p:spPr>
              <p:txBody>
                <a:bodyPr/>
                <a:lstStyle/>
                <a:p>
                  <a:r>
                    <a:rPr lang="en-US">
                      <a:noFill/>
                    </a:rPr>
                    <a:t> </a:t>
                  </a:r>
                </a:p>
              </p:txBody>
            </p:sp>
          </mc:Fallback>
        </mc:AlternateContent>
      </p:grpSp>
      <p:sp>
        <p:nvSpPr>
          <p:cNvPr id="16" name="Slide Number Placeholder 15">
            <a:extLst>
              <a:ext uri="{FF2B5EF4-FFF2-40B4-BE49-F238E27FC236}">
                <a16:creationId xmlns:a16="http://schemas.microsoft.com/office/drawing/2014/main" id="{F6D46341-B4C2-F213-B0EE-915BCC204B22}"/>
              </a:ext>
            </a:extLst>
          </p:cNvPr>
          <p:cNvSpPr>
            <a:spLocks noGrp="1"/>
          </p:cNvSpPr>
          <p:nvPr>
            <p:ph type="sldNum" sz="quarter" idx="12"/>
          </p:nvPr>
        </p:nvSpPr>
        <p:spPr/>
        <p:txBody>
          <a:bodyPr/>
          <a:lstStyle/>
          <a:p>
            <a:fld id="{3FA19342-CACE-1B48-AE9D-66A5A7C4CAC9}" type="slidenum">
              <a:rPr lang="en-US" smtClean="0"/>
              <a:t>16</a:t>
            </a:fld>
            <a:endParaRPr lang="en-US"/>
          </a:p>
        </p:txBody>
      </p:sp>
    </p:spTree>
    <p:extLst>
      <p:ext uri="{BB962C8B-B14F-4D97-AF65-F5344CB8AC3E}">
        <p14:creationId xmlns:p14="http://schemas.microsoft.com/office/powerpoint/2010/main" val="467095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B646-82C3-636C-37A0-70BC85DCFF24}"/>
              </a:ext>
            </a:extLst>
          </p:cNvPr>
          <p:cNvSpPr>
            <a:spLocks noGrp="1"/>
          </p:cNvSpPr>
          <p:nvPr>
            <p:ph type="title"/>
          </p:nvPr>
        </p:nvSpPr>
        <p:spPr/>
        <p:txBody>
          <a:bodyPr/>
          <a:lstStyle/>
          <a:p>
            <a:r>
              <a:rPr lang="en-US" dirty="0"/>
              <a:t>Simulation of Hole-Burned Signal</a:t>
            </a:r>
          </a:p>
        </p:txBody>
      </p:sp>
      <p:sp>
        <p:nvSpPr>
          <p:cNvPr id="3" name="Content Placeholder 2">
            <a:extLst>
              <a:ext uri="{FF2B5EF4-FFF2-40B4-BE49-F238E27FC236}">
                <a16:creationId xmlns:a16="http://schemas.microsoft.com/office/drawing/2014/main" id="{659A7BCD-61FB-BE47-7635-E7CEFCFD4030}"/>
              </a:ext>
            </a:extLst>
          </p:cNvPr>
          <p:cNvSpPr>
            <a:spLocks noGrp="1"/>
          </p:cNvSpPr>
          <p:nvPr>
            <p:ph idx="1"/>
          </p:nvPr>
        </p:nvSpPr>
        <p:spPr>
          <a:xfrm>
            <a:off x="4485640" y="1521354"/>
            <a:ext cx="4029710" cy="3626115"/>
          </a:xfrm>
        </p:spPr>
        <p:txBody>
          <a:bodyPr/>
          <a:lstStyle/>
          <a:p>
            <a:r>
              <a:rPr lang="en-US" dirty="0"/>
              <a:t>Simulation of deuteron spin-flips seems to replicate our data very well</a:t>
            </a:r>
          </a:p>
          <a:p>
            <a:r>
              <a:rPr lang="en-US" dirty="0"/>
              <a:t>Elena Long working to model hole burning effects with simulation</a:t>
            </a:r>
          </a:p>
          <a:p>
            <a:endParaRPr lang="en-US" dirty="0"/>
          </a:p>
          <a:p>
            <a:endParaRPr lang="en-US" dirty="0"/>
          </a:p>
          <a:p>
            <a:r>
              <a:rPr lang="en-US" b="1" dirty="0">
                <a:solidFill>
                  <a:schemeClr val="accent2">
                    <a:lumMod val="75000"/>
                  </a:schemeClr>
                </a:solidFill>
              </a:rPr>
              <a:t>See E. Long talk</a:t>
            </a:r>
          </a:p>
        </p:txBody>
      </p:sp>
      <p:sp>
        <p:nvSpPr>
          <p:cNvPr id="4" name="Slide Number Placeholder 3">
            <a:extLst>
              <a:ext uri="{FF2B5EF4-FFF2-40B4-BE49-F238E27FC236}">
                <a16:creationId xmlns:a16="http://schemas.microsoft.com/office/drawing/2014/main" id="{7A9146ED-F431-2C20-72F8-B5EC1C58E9B5}"/>
              </a:ext>
            </a:extLst>
          </p:cNvPr>
          <p:cNvSpPr>
            <a:spLocks noGrp="1"/>
          </p:cNvSpPr>
          <p:nvPr>
            <p:ph type="sldNum" sz="quarter" idx="12"/>
          </p:nvPr>
        </p:nvSpPr>
        <p:spPr/>
        <p:txBody>
          <a:bodyPr/>
          <a:lstStyle/>
          <a:p>
            <a:fld id="{3FA19342-CACE-1B48-AE9D-66A5A7C4CAC9}" type="slidenum">
              <a:rPr lang="en-US" smtClean="0"/>
              <a:t>17</a:t>
            </a:fld>
            <a:endParaRPr lang="en-US"/>
          </a:p>
        </p:txBody>
      </p:sp>
      <p:pic>
        <p:nvPicPr>
          <p:cNvPr id="6" name="Picture 5">
            <a:extLst>
              <a:ext uri="{FF2B5EF4-FFF2-40B4-BE49-F238E27FC236}">
                <a16:creationId xmlns:a16="http://schemas.microsoft.com/office/drawing/2014/main" id="{7EE3A8BF-94C4-A110-864D-FC5763042608}"/>
              </a:ext>
            </a:extLst>
          </p:cNvPr>
          <p:cNvPicPr>
            <a:picLocks noChangeAspect="1"/>
          </p:cNvPicPr>
          <p:nvPr/>
        </p:nvPicPr>
        <p:blipFill>
          <a:blip r:embed="rId2"/>
          <a:stretch>
            <a:fillRect/>
          </a:stretch>
        </p:blipFill>
        <p:spPr>
          <a:xfrm>
            <a:off x="1528215" y="1108451"/>
            <a:ext cx="2410671" cy="2120347"/>
          </a:xfrm>
          <a:prstGeom prst="rect">
            <a:avLst/>
          </a:prstGeom>
        </p:spPr>
      </p:pic>
      <p:pic>
        <p:nvPicPr>
          <p:cNvPr id="8" name="Picture 7">
            <a:extLst>
              <a:ext uri="{FF2B5EF4-FFF2-40B4-BE49-F238E27FC236}">
                <a16:creationId xmlns:a16="http://schemas.microsoft.com/office/drawing/2014/main" id="{BAE8958E-5390-34C6-3DD0-9244B0D2F41F}"/>
              </a:ext>
            </a:extLst>
          </p:cNvPr>
          <p:cNvPicPr>
            <a:picLocks noChangeAspect="1"/>
          </p:cNvPicPr>
          <p:nvPr/>
        </p:nvPicPr>
        <p:blipFill>
          <a:blip r:embed="rId3"/>
          <a:stretch>
            <a:fillRect/>
          </a:stretch>
        </p:blipFill>
        <p:spPr>
          <a:xfrm>
            <a:off x="131840" y="3334411"/>
            <a:ext cx="2410671" cy="2153093"/>
          </a:xfrm>
          <a:prstGeom prst="rect">
            <a:avLst/>
          </a:prstGeom>
        </p:spPr>
      </p:pic>
      <p:sp>
        <p:nvSpPr>
          <p:cNvPr id="9" name="TextBox 8">
            <a:extLst>
              <a:ext uri="{FF2B5EF4-FFF2-40B4-BE49-F238E27FC236}">
                <a16:creationId xmlns:a16="http://schemas.microsoft.com/office/drawing/2014/main" id="{8DA4E90F-40C9-04F6-6836-FD94DC39EAED}"/>
              </a:ext>
            </a:extLst>
          </p:cNvPr>
          <p:cNvSpPr txBox="1"/>
          <p:nvPr/>
        </p:nvSpPr>
        <p:spPr>
          <a:xfrm>
            <a:off x="41526" y="1570553"/>
            <a:ext cx="1565813" cy="646331"/>
          </a:xfrm>
          <a:prstGeom prst="rect">
            <a:avLst/>
          </a:prstGeom>
          <a:noFill/>
        </p:spPr>
        <p:txBody>
          <a:bodyPr wrap="none" rtlCol="0">
            <a:spAutoFit/>
          </a:bodyPr>
          <a:lstStyle/>
          <a:p>
            <a:r>
              <a:rPr lang="en-US" b="1" dirty="0">
                <a:solidFill>
                  <a:schemeClr val="accent1">
                    <a:lumMod val="60000"/>
                    <a:lumOff val="40000"/>
                  </a:schemeClr>
                </a:solidFill>
              </a:rPr>
              <a:t>UNH Data vs.</a:t>
            </a:r>
          </a:p>
          <a:p>
            <a:r>
              <a:rPr lang="en-US" b="1" dirty="0">
                <a:solidFill>
                  <a:schemeClr val="accent1">
                    <a:lumMod val="60000"/>
                    <a:lumOff val="40000"/>
                  </a:schemeClr>
                </a:solidFill>
              </a:rPr>
              <a:t>Simulation</a:t>
            </a:r>
          </a:p>
        </p:txBody>
      </p:sp>
      <p:sp>
        <p:nvSpPr>
          <p:cNvPr id="11" name="TextBox 10">
            <a:extLst>
              <a:ext uri="{FF2B5EF4-FFF2-40B4-BE49-F238E27FC236}">
                <a16:creationId xmlns:a16="http://schemas.microsoft.com/office/drawing/2014/main" id="{3E47FB2C-87D7-6DCF-BBC7-3A25B29A544B}"/>
              </a:ext>
            </a:extLst>
          </p:cNvPr>
          <p:cNvSpPr txBox="1"/>
          <p:nvPr/>
        </p:nvSpPr>
        <p:spPr>
          <a:xfrm>
            <a:off x="496239" y="5345668"/>
            <a:ext cx="1681871" cy="369332"/>
          </a:xfrm>
          <a:prstGeom prst="rect">
            <a:avLst/>
          </a:prstGeom>
          <a:noFill/>
        </p:spPr>
        <p:txBody>
          <a:bodyPr wrap="none" rtlCol="0">
            <a:spAutoFit/>
          </a:bodyPr>
          <a:lstStyle/>
          <a:p>
            <a:r>
              <a:rPr lang="en-US" b="1" dirty="0">
                <a:solidFill>
                  <a:schemeClr val="accent1">
                    <a:lumMod val="60000"/>
                    <a:lumOff val="40000"/>
                  </a:schemeClr>
                </a:solidFill>
              </a:rPr>
              <a:t>Shoulder Burn</a:t>
            </a:r>
          </a:p>
        </p:txBody>
      </p:sp>
      <p:pic>
        <p:nvPicPr>
          <p:cNvPr id="14" name="Picture 13">
            <a:extLst>
              <a:ext uri="{FF2B5EF4-FFF2-40B4-BE49-F238E27FC236}">
                <a16:creationId xmlns:a16="http://schemas.microsoft.com/office/drawing/2014/main" id="{CB9926C5-B2F6-54AD-2E86-8A0DF03B377F}"/>
              </a:ext>
            </a:extLst>
          </p:cNvPr>
          <p:cNvPicPr>
            <a:picLocks noChangeAspect="1"/>
          </p:cNvPicPr>
          <p:nvPr/>
        </p:nvPicPr>
        <p:blipFill>
          <a:blip r:embed="rId4"/>
          <a:stretch>
            <a:fillRect/>
          </a:stretch>
        </p:blipFill>
        <p:spPr>
          <a:xfrm>
            <a:off x="2390370" y="3367157"/>
            <a:ext cx="2336907" cy="2120347"/>
          </a:xfrm>
          <a:prstGeom prst="rect">
            <a:avLst/>
          </a:prstGeom>
        </p:spPr>
      </p:pic>
      <p:sp>
        <p:nvSpPr>
          <p:cNvPr id="12" name="TextBox 11">
            <a:extLst>
              <a:ext uri="{FF2B5EF4-FFF2-40B4-BE49-F238E27FC236}">
                <a16:creationId xmlns:a16="http://schemas.microsoft.com/office/drawing/2014/main" id="{7EF9E1F7-ECA0-F1E1-29CB-315D3A7CAFCE}"/>
              </a:ext>
            </a:extLst>
          </p:cNvPr>
          <p:cNvSpPr txBox="1"/>
          <p:nvPr/>
        </p:nvSpPr>
        <p:spPr>
          <a:xfrm>
            <a:off x="2818359" y="5345668"/>
            <a:ext cx="1236685" cy="369332"/>
          </a:xfrm>
          <a:prstGeom prst="rect">
            <a:avLst/>
          </a:prstGeom>
          <a:noFill/>
        </p:spPr>
        <p:txBody>
          <a:bodyPr wrap="none" rtlCol="0">
            <a:spAutoFit/>
          </a:bodyPr>
          <a:lstStyle/>
          <a:p>
            <a:r>
              <a:rPr lang="en-US" b="1" dirty="0">
                <a:solidFill>
                  <a:schemeClr val="accent1">
                    <a:lumMod val="60000"/>
                    <a:lumOff val="40000"/>
                  </a:schemeClr>
                </a:solidFill>
              </a:rPr>
              <a:t>Peak Burn</a:t>
            </a:r>
          </a:p>
        </p:txBody>
      </p:sp>
    </p:spTree>
    <p:extLst>
      <p:ext uri="{BB962C8B-B14F-4D97-AF65-F5344CB8AC3E}">
        <p14:creationId xmlns:p14="http://schemas.microsoft.com/office/powerpoint/2010/main" val="3220628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graph showing a number of different signals&#10;&#10;Description automatically generated with medium confidence">
            <a:extLst>
              <a:ext uri="{FF2B5EF4-FFF2-40B4-BE49-F238E27FC236}">
                <a16:creationId xmlns:a16="http://schemas.microsoft.com/office/drawing/2014/main" id="{2C2B4606-B441-D8EC-FB3F-1D4546D44B0E}"/>
              </a:ext>
            </a:extLst>
          </p:cNvPr>
          <p:cNvPicPr>
            <a:picLocks noChangeAspect="1"/>
          </p:cNvPicPr>
          <p:nvPr/>
        </p:nvPicPr>
        <p:blipFill>
          <a:blip r:embed="rId2"/>
          <a:stretch>
            <a:fillRect/>
          </a:stretch>
        </p:blipFill>
        <p:spPr>
          <a:xfrm>
            <a:off x="433948" y="1057388"/>
            <a:ext cx="3571381" cy="2722350"/>
          </a:xfrm>
          <a:prstGeom prst="rect">
            <a:avLst/>
          </a:prstGeom>
        </p:spPr>
      </p:pic>
      <p:pic>
        <p:nvPicPr>
          <p:cNvPr id="5" name="Picture 4" descr="A graph of a frequency&#10;&#10;Description automatically generated">
            <a:extLst>
              <a:ext uri="{FF2B5EF4-FFF2-40B4-BE49-F238E27FC236}">
                <a16:creationId xmlns:a16="http://schemas.microsoft.com/office/drawing/2014/main" id="{6A9A0533-74E3-7316-B81D-DC44A6C43B9E}"/>
              </a:ext>
            </a:extLst>
          </p:cNvPr>
          <p:cNvPicPr>
            <a:picLocks noChangeAspect="1"/>
          </p:cNvPicPr>
          <p:nvPr/>
        </p:nvPicPr>
        <p:blipFill>
          <a:blip r:embed="rId3"/>
          <a:stretch>
            <a:fillRect/>
          </a:stretch>
        </p:blipFill>
        <p:spPr>
          <a:xfrm>
            <a:off x="5328549" y="1057388"/>
            <a:ext cx="3501277" cy="2722350"/>
          </a:xfrm>
          <a:prstGeom prst="rect">
            <a:avLst/>
          </a:prstGeom>
        </p:spPr>
      </p:pic>
      <p:sp>
        <p:nvSpPr>
          <p:cNvPr id="2" name="Title 1">
            <a:extLst>
              <a:ext uri="{FF2B5EF4-FFF2-40B4-BE49-F238E27FC236}">
                <a16:creationId xmlns:a16="http://schemas.microsoft.com/office/drawing/2014/main" id="{C57C8379-E0EA-C0AD-4389-FA08AADA3E7E}"/>
              </a:ext>
            </a:extLst>
          </p:cNvPr>
          <p:cNvSpPr txBox="1">
            <a:spLocks/>
          </p:cNvSpPr>
          <p:nvPr/>
        </p:nvSpPr>
        <p:spPr>
          <a:xfrm>
            <a:off x="723589" y="80258"/>
            <a:ext cx="7886700"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b="1"/>
              <a:t>Next Steps</a:t>
            </a:r>
            <a:endParaRPr lang="en-US" sz="3000"/>
          </a:p>
        </p:txBody>
      </p:sp>
      <p:sp>
        <p:nvSpPr>
          <p:cNvPr id="6" name="TextBox 5">
            <a:extLst>
              <a:ext uri="{FF2B5EF4-FFF2-40B4-BE49-F238E27FC236}">
                <a16:creationId xmlns:a16="http://schemas.microsoft.com/office/drawing/2014/main" id="{6CE6C605-2144-5AE5-F012-54557A62E7B6}"/>
              </a:ext>
            </a:extLst>
          </p:cNvPr>
          <p:cNvSpPr txBox="1"/>
          <p:nvPr/>
        </p:nvSpPr>
        <p:spPr>
          <a:xfrm>
            <a:off x="1345842" y="3882409"/>
            <a:ext cx="6452316" cy="1569660"/>
          </a:xfrm>
          <a:prstGeom prst="rect">
            <a:avLst/>
          </a:prstGeom>
          <a:noFill/>
        </p:spPr>
        <p:txBody>
          <a:bodyPr wrap="square">
            <a:spAutoFit/>
          </a:bodyPr>
          <a:lstStyle/>
          <a:p>
            <a:pPr marL="285750" indent="-285750">
              <a:buFont typeface="Arial" panose="020B0604020202020204" pitchFamily="34" charset="0"/>
              <a:buChar char="•"/>
            </a:pPr>
            <a:r>
              <a:rPr lang="en-US" sz="1600"/>
              <a:t>Continue the data analysis to determine the tensor and vector polarization of the collected data.</a:t>
            </a:r>
          </a:p>
          <a:p>
            <a:pPr marL="285750" indent="-285750">
              <a:buFont typeface="Arial" panose="020B0604020202020204" pitchFamily="34" charset="0"/>
              <a:buChar char="•"/>
            </a:pPr>
            <a:r>
              <a:rPr lang="en-US" sz="1600"/>
              <a:t>Utilize a more uniform coil configuration in the cup.</a:t>
            </a:r>
          </a:p>
          <a:p>
            <a:pPr marL="285750" indent="-285750">
              <a:buFont typeface="Arial" panose="020B0604020202020204" pitchFamily="34" charset="0"/>
              <a:buChar char="•"/>
            </a:pPr>
            <a:r>
              <a:rPr lang="en-US" sz="1600"/>
              <a:t>Develop a more automated DAQ controller to simultaneously RF the shoulder and the peak, while also enabling NMR checks.</a:t>
            </a:r>
          </a:p>
          <a:p>
            <a:pPr marL="285750" indent="-285750">
              <a:buFont typeface="Arial" panose="020B0604020202020204" pitchFamily="34" charset="0"/>
              <a:buChar char="•"/>
            </a:pPr>
            <a:r>
              <a:rPr lang="en-US" sz="1600"/>
              <a:t>AFP manipulation.</a:t>
            </a:r>
          </a:p>
        </p:txBody>
      </p:sp>
      <p:sp>
        <p:nvSpPr>
          <p:cNvPr id="8" name="TextBox 7">
            <a:extLst>
              <a:ext uri="{FF2B5EF4-FFF2-40B4-BE49-F238E27FC236}">
                <a16:creationId xmlns:a16="http://schemas.microsoft.com/office/drawing/2014/main" id="{06823233-5F07-5013-25A1-DC93F26CD627}"/>
              </a:ext>
            </a:extLst>
          </p:cNvPr>
          <p:cNvSpPr txBox="1"/>
          <p:nvPr/>
        </p:nvSpPr>
        <p:spPr>
          <a:xfrm>
            <a:off x="1880316" y="2417035"/>
            <a:ext cx="4572000" cy="369332"/>
          </a:xfrm>
          <a:prstGeom prst="rect">
            <a:avLst/>
          </a:prstGeom>
          <a:noFill/>
        </p:spPr>
        <p:txBody>
          <a:bodyPr wrap="square">
            <a:spAutoFit/>
          </a:bodyPr>
          <a:lstStyle/>
          <a:p>
            <a:r>
              <a:rPr lang="en-US">
                <a:solidFill>
                  <a:schemeClr val="bg2">
                    <a:lumMod val="75000"/>
                  </a:schemeClr>
                </a:solidFill>
              </a:rPr>
              <a:t>Preliminary</a:t>
            </a:r>
          </a:p>
        </p:txBody>
      </p:sp>
      <p:sp>
        <p:nvSpPr>
          <p:cNvPr id="10" name="TextBox 9">
            <a:extLst>
              <a:ext uri="{FF2B5EF4-FFF2-40B4-BE49-F238E27FC236}">
                <a16:creationId xmlns:a16="http://schemas.microsoft.com/office/drawing/2014/main" id="{457CFD3D-AB1B-0132-246B-D545F319D281}"/>
              </a:ext>
            </a:extLst>
          </p:cNvPr>
          <p:cNvSpPr txBox="1"/>
          <p:nvPr/>
        </p:nvSpPr>
        <p:spPr>
          <a:xfrm>
            <a:off x="6748529" y="2618544"/>
            <a:ext cx="1629177" cy="369332"/>
          </a:xfrm>
          <a:prstGeom prst="rect">
            <a:avLst/>
          </a:prstGeom>
          <a:noFill/>
        </p:spPr>
        <p:txBody>
          <a:bodyPr wrap="square">
            <a:spAutoFit/>
          </a:bodyPr>
          <a:lstStyle/>
          <a:p>
            <a:r>
              <a:rPr lang="en-US">
                <a:solidFill>
                  <a:schemeClr val="bg2">
                    <a:lumMod val="75000"/>
                  </a:schemeClr>
                </a:solidFill>
              </a:rPr>
              <a:t>Preliminary</a:t>
            </a:r>
          </a:p>
        </p:txBody>
      </p:sp>
      <p:sp>
        <p:nvSpPr>
          <p:cNvPr id="11" name="Rectangle 10">
            <a:extLst>
              <a:ext uri="{FF2B5EF4-FFF2-40B4-BE49-F238E27FC236}">
                <a16:creationId xmlns:a16="http://schemas.microsoft.com/office/drawing/2014/main" id="{4D9B6411-CEA1-AE26-033B-816B0D009A00}"/>
              </a:ext>
            </a:extLst>
          </p:cNvPr>
          <p:cNvSpPr/>
          <p:nvPr/>
        </p:nvSpPr>
        <p:spPr>
          <a:xfrm>
            <a:off x="3250458" y="3203737"/>
            <a:ext cx="86768" cy="1268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6282BEDA-3534-49E5-B05B-3B16228D570E}"/>
                  </a:ext>
                </a:extLst>
              </p:cNvPr>
              <p:cNvSpPr txBox="1"/>
              <p:nvPr/>
            </p:nvSpPr>
            <p:spPr>
              <a:xfrm>
                <a:off x="3131918" y="3166096"/>
                <a:ext cx="270456" cy="2154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𝜈</m:t>
                          </m:r>
                        </m:e>
                        <m:sub>
                          <m:r>
                            <a:rPr lang="en-US" sz="800" b="0" i="1" smtClean="0">
                              <a:latin typeface="Cambria Math" panose="02040503050406030204" pitchFamily="18" charset="0"/>
                            </a:rPr>
                            <m:t>𝑅𝐹</m:t>
                          </m:r>
                        </m:sub>
                      </m:sSub>
                    </m:oMath>
                  </m:oMathPara>
                </a14:m>
                <a:endParaRPr lang="en-US" sz="800"/>
              </a:p>
            </p:txBody>
          </p:sp>
        </mc:Choice>
        <mc:Fallback>
          <p:sp>
            <p:nvSpPr>
              <p:cNvPr id="12" name="TextBox 11">
                <a:extLst>
                  <a:ext uri="{FF2B5EF4-FFF2-40B4-BE49-F238E27FC236}">
                    <a16:creationId xmlns:a16="http://schemas.microsoft.com/office/drawing/2014/main" id="{6282BEDA-3534-49E5-B05B-3B16228D570E}"/>
                  </a:ext>
                </a:extLst>
              </p:cNvPr>
              <p:cNvSpPr txBox="1">
                <a:spLocks noRot="1" noChangeAspect="1" noMove="1" noResize="1" noEditPoints="1" noAdjustHandles="1" noChangeArrowheads="1" noChangeShapeType="1" noTextEdit="1"/>
              </p:cNvSpPr>
              <p:nvPr/>
            </p:nvSpPr>
            <p:spPr>
              <a:xfrm>
                <a:off x="3131918" y="3166096"/>
                <a:ext cx="270456" cy="215444"/>
              </a:xfrm>
              <a:prstGeom prst="rect">
                <a:avLst/>
              </a:prstGeom>
              <a:blipFill>
                <a:blip r:embed="rId4"/>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BD762781-D84A-3023-096D-2D18F0C360B5}"/>
              </a:ext>
            </a:extLst>
          </p:cNvPr>
          <p:cNvSpPr/>
          <p:nvPr/>
        </p:nvSpPr>
        <p:spPr>
          <a:xfrm>
            <a:off x="6360753" y="1268146"/>
            <a:ext cx="91563" cy="867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B30A92FD-E97A-4501-58BD-6F4E5FC416F6}"/>
                  </a:ext>
                </a:extLst>
              </p:cNvPr>
              <p:cNvSpPr txBox="1"/>
              <p:nvPr/>
            </p:nvSpPr>
            <p:spPr>
              <a:xfrm>
                <a:off x="6245547" y="1196812"/>
                <a:ext cx="270456" cy="2154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𝜈</m:t>
                          </m:r>
                        </m:e>
                        <m:sub>
                          <m:r>
                            <a:rPr lang="en-US" sz="800" b="0" i="1" smtClean="0">
                              <a:latin typeface="Cambria Math" panose="02040503050406030204" pitchFamily="18" charset="0"/>
                            </a:rPr>
                            <m:t>𝑅𝐹</m:t>
                          </m:r>
                        </m:sub>
                      </m:sSub>
                    </m:oMath>
                  </m:oMathPara>
                </a14:m>
                <a:endParaRPr lang="en-US" sz="800"/>
              </a:p>
            </p:txBody>
          </p:sp>
        </mc:Choice>
        <mc:Fallback>
          <p:sp>
            <p:nvSpPr>
              <p:cNvPr id="14" name="TextBox 13">
                <a:extLst>
                  <a:ext uri="{FF2B5EF4-FFF2-40B4-BE49-F238E27FC236}">
                    <a16:creationId xmlns:a16="http://schemas.microsoft.com/office/drawing/2014/main" id="{B30A92FD-E97A-4501-58BD-6F4E5FC416F6}"/>
                  </a:ext>
                </a:extLst>
              </p:cNvPr>
              <p:cNvSpPr txBox="1">
                <a:spLocks noRot="1" noChangeAspect="1" noMove="1" noResize="1" noEditPoints="1" noAdjustHandles="1" noChangeArrowheads="1" noChangeShapeType="1" noTextEdit="1"/>
              </p:cNvSpPr>
              <p:nvPr/>
            </p:nvSpPr>
            <p:spPr>
              <a:xfrm>
                <a:off x="6245547" y="1196812"/>
                <a:ext cx="270456" cy="215444"/>
              </a:xfrm>
              <a:prstGeom prst="rect">
                <a:avLst/>
              </a:prstGeom>
              <a:blipFill>
                <a:blip r:embed="rId4"/>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DA6BC83-701C-9D0C-B852-B8E173983751}"/>
              </a:ext>
            </a:extLst>
          </p:cNvPr>
          <p:cNvSpPr>
            <a:spLocks noGrp="1"/>
          </p:cNvSpPr>
          <p:nvPr>
            <p:ph type="sldNum" sz="quarter" idx="12"/>
          </p:nvPr>
        </p:nvSpPr>
        <p:spPr/>
        <p:txBody>
          <a:bodyPr/>
          <a:lstStyle/>
          <a:p>
            <a:fld id="{3FA19342-CACE-1B48-AE9D-66A5A7C4CAC9}" type="slidenum">
              <a:rPr lang="en-US" smtClean="0"/>
              <a:t>18</a:t>
            </a:fld>
            <a:endParaRPr lang="en-US"/>
          </a:p>
        </p:txBody>
      </p:sp>
    </p:spTree>
    <p:extLst>
      <p:ext uri="{BB962C8B-B14F-4D97-AF65-F5344CB8AC3E}">
        <p14:creationId xmlns:p14="http://schemas.microsoft.com/office/powerpoint/2010/main" val="1961596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6EAB1198-20F7-3F0F-0F39-87E556DB2F1A}"/>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collage of people with text&#10;&#10;Description automatically generated">
            <a:extLst>
              <a:ext uri="{FF2B5EF4-FFF2-40B4-BE49-F238E27FC236}">
                <a16:creationId xmlns:a16="http://schemas.microsoft.com/office/drawing/2014/main" id="{E7B7D53C-56C5-801A-5F82-74CB79CED432}"/>
              </a:ext>
            </a:extLst>
          </p:cNvPr>
          <p:cNvPicPr>
            <a:picLocks noChangeAspect="1"/>
          </p:cNvPicPr>
          <p:nvPr/>
        </p:nvPicPr>
        <p:blipFill>
          <a:blip r:embed="rId2"/>
          <a:stretch>
            <a:fillRect/>
          </a:stretch>
        </p:blipFill>
        <p:spPr>
          <a:xfrm>
            <a:off x="952043" y="381884"/>
            <a:ext cx="7239913" cy="5256031"/>
          </a:xfrm>
          <a:prstGeom prst="rect">
            <a:avLst/>
          </a:prstGeom>
        </p:spPr>
      </p:pic>
      <p:sp>
        <p:nvSpPr>
          <p:cNvPr id="2" name="Slide Number Placeholder 1">
            <a:extLst>
              <a:ext uri="{FF2B5EF4-FFF2-40B4-BE49-F238E27FC236}">
                <a16:creationId xmlns:a16="http://schemas.microsoft.com/office/drawing/2014/main" id="{79715246-AB99-515A-6218-E3D0D67A1CC4}"/>
              </a:ext>
            </a:extLst>
          </p:cNvPr>
          <p:cNvSpPr>
            <a:spLocks noGrp="1"/>
          </p:cNvSpPr>
          <p:nvPr>
            <p:ph type="sldNum" sz="quarter" idx="12"/>
          </p:nvPr>
        </p:nvSpPr>
        <p:spPr/>
        <p:txBody>
          <a:bodyPr/>
          <a:lstStyle/>
          <a:p>
            <a:fld id="{3FA19342-CACE-1B48-AE9D-66A5A7C4CAC9}" type="slidenum">
              <a:rPr lang="en-US" smtClean="0"/>
              <a:t>19</a:t>
            </a:fld>
            <a:endParaRPr lang="en-US"/>
          </a:p>
        </p:txBody>
      </p:sp>
    </p:spTree>
    <p:extLst>
      <p:ext uri="{BB962C8B-B14F-4D97-AF65-F5344CB8AC3E}">
        <p14:creationId xmlns:p14="http://schemas.microsoft.com/office/powerpoint/2010/main" val="3398642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5CF-A0EA-C563-6AE7-CFB0163B5D31}"/>
              </a:ext>
            </a:extLst>
          </p:cNvPr>
          <p:cNvSpPr>
            <a:spLocks noGrp="1"/>
          </p:cNvSpPr>
          <p:nvPr>
            <p:ph type="title"/>
          </p:nvPr>
        </p:nvSpPr>
        <p:spPr/>
        <p:txBody>
          <a:bodyPr>
            <a:normAutofit fontScale="90000"/>
          </a:bodyPr>
          <a:lstStyle/>
          <a:p>
            <a:pPr algn="ctr"/>
            <a:r>
              <a:rPr lang="en-US"/>
              <a:t>Physics Motivation: Tensor Measurements</a:t>
            </a:r>
            <a:br>
              <a:rPr lang="en-US"/>
            </a:br>
            <a:r>
              <a:rPr lang="en-US" sz="2200"/>
              <a:t>Solid Targets = Spin-1 (ND</a:t>
            </a:r>
            <a:r>
              <a:rPr lang="en-US" sz="2200" baseline="-25000"/>
              <a:t>3</a:t>
            </a:r>
            <a:r>
              <a:rPr lang="en-US" sz="2200"/>
              <a:t>) </a:t>
            </a:r>
            <a:br>
              <a:rPr lang="en-US"/>
            </a:br>
            <a:endParaRPr lang="en-US"/>
          </a:p>
        </p:txBody>
      </p:sp>
      <p:grpSp>
        <p:nvGrpSpPr>
          <p:cNvPr id="74" name="Group 73">
            <a:extLst>
              <a:ext uri="{FF2B5EF4-FFF2-40B4-BE49-F238E27FC236}">
                <a16:creationId xmlns:a16="http://schemas.microsoft.com/office/drawing/2014/main" id="{1976E83F-A2F1-489C-EE7F-868A43C10135}"/>
              </a:ext>
            </a:extLst>
          </p:cNvPr>
          <p:cNvGrpSpPr/>
          <p:nvPr/>
        </p:nvGrpSpPr>
        <p:grpSpPr>
          <a:xfrm>
            <a:off x="628730" y="1635741"/>
            <a:ext cx="1795435" cy="1803460"/>
            <a:chOff x="190490" y="2409872"/>
            <a:chExt cx="2207535" cy="2192905"/>
          </a:xfrm>
        </p:grpSpPr>
        <p:cxnSp>
          <p:nvCxnSpPr>
            <p:cNvPr id="19" name="Straight Connector 18">
              <a:extLst>
                <a:ext uri="{FF2B5EF4-FFF2-40B4-BE49-F238E27FC236}">
                  <a16:creationId xmlns:a16="http://schemas.microsoft.com/office/drawing/2014/main" id="{1372DF17-F8D6-ED6A-F230-7EFAD5F4BD4E}"/>
                </a:ext>
              </a:extLst>
            </p:cNvPr>
            <p:cNvCxnSpPr>
              <a:cxnSpLocks/>
            </p:cNvCxnSpPr>
            <p:nvPr/>
          </p:nvCxnSpPr>
          <p:spPr>
            <a:xfrm flipH="1" flipV="1">
              <a:off x="1316628" y="4179545"/>
              <a:ext cx="797983" cy="42323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45B48D0-55CB-6F9F-2F77-6CA9D76BB0B7}"/>
                </a:ext>
              </a:extLst>
            </p:cNvPr>
            <p:cNvCxnSpPr>
              <a:cxnSpLocks/>
            </p:cNvCxnSpPr>
            <p:nvPr/>
          </p:nvCxnSpPr>
          <p:spPr>
            <a:xfrm>
              <a:off x="190490" y="2616803"/>
              <a:ext cx="979714" cy="39188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F69E4A2-738D-BA7F-4850-C96F81850571}"/>
                </a:ext>
              </a:extLst>
            </p:cNvPr>
            <p:cNvCxnSpPr>
              <a:cxnSpLocks/>
            </p:cNvCxnSpPr>
            <p:nvPr/>
          </p:nvCxnSpPr>
          <p:spPr>
            <a:xfrm flipH="1">
              <a:off x="1165180" y="2606978"/>
              <a:ext cx="1085222" cy="40171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5" name="Freeform 14">
              <a:extLst>
                <a:ext uri="{FF2B5EF4-FFF2-40B4-BE49-F238E27FC236}">
                  <a16:creationId xmlns:a16="http://schemas.microsoft.com/office/drawing/2014/main" id="{C144A15E-E0C4-82B3-D6D8-F16CA9B3BF1A}"/>
                </a:ext>
              </a:extLst>
            </p:cNvPr>
            <p:cNvSpPr/>
            <p:nvPr/>
          </p:nvSpPr>
          <p:spPr>
            <a:xfrm>
              <a:off x="969236" y="3003888"/>
              <a:ext cx="525321" cy="866208"/>
            </a:xfrm>
            <a:custGeom>
              <a:avLst/>
              <a:gdLst>
                <a:gd name="connsiteX0" fmla="*/ 200968 w 525321"/>
                <a:gd name="connsiteY0" fmla="*/ 0 h 866208"/>
                <a:gd name="connsiteX1" fmla="*/ 512467 w 525321"/>
                <a:gd name="connsiteY1" fmla="*/ 105507 h 866208"/>
                <a:gd name="connsiteX2" fmla="*/ 1 w 525321"/>
                <a:gd name="connsiteY2" fmla="*/ 205991 h 866208"/>
                <a:gd name="connsiteX3" fmla="*/ 507443 w 525321"/>
                <a:gd name="connsiteY3" fmla="*/ 356716 h 866208"/>
                <a:gd name="connsiteX4" fmla="*/ 20097 w 525321"/>
                <a:gd name="connsiteY4" fmla="*/ 447151 h 866208"/>
                <a:gd name="connsiteX5" fmla="*/ 502418 w 525321"/>
                <a:gd name="connsiteY5" fmla="*/ 597876 h 866208"/>
                <a:gd name="connsiteX6" fmla="*/ 20097 w 525321"/>
                <a:gd name="connsiteY6" fmla="*/ 673239 h 866208"/>
                <a:gd name="connsiteX7" fmla="*/ 522515 w 525321"/>
                <a:gd name="connsiteY7" fmla="*/ 783771 h 866208"/>
                <a:gd name="connsiteX8" fmla="*/ 236137 w 525321"/>
                <a:gd name="connsiteY8" fmla="*/ 864158 h 866208"/>
                <a:gd name="connsiteX9" fmla="*/ 261258 w 525321"/>
                <a:gd name="connsiteY9" fmla="*/ 844061 h 866208"/>
                <a:gd name="connsiteX10" fmla="*/ 231113 w 525321"/>
                <a:gd name="connsiteY10" fmla="*/ 864158 h 86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321" h="866208">
                  <a:moveTo>
                    <a:pt x="200968" y="0"/>
                  </a:moveTo>
                  <a:cubicBezTo>
                    <a:pt x="373464" y="35587"/>
                    <a:pt x="545961" y="71175"/>
                    <a:pt x="512467" y="105507"/>
                  </a:cubicBezTo>
                  <a:cubicBezTo>
                    <a:pt x="478973" y="139839"/>
                    <a:pt x="838" y="164123"/>
                    <a:pt x="1" y="205991"/>
                  </a:cubicBezTo>
                  <a:cubicBezTo>
                    <a:pt x="-836" y="247859"/>
                    <a:pt x="504094" y="316523"/>
                    <a:pt x="507443" y="356716"/>
                  </a:cubicBezTo>
                  <a:cubicBezTo>
                    <a:pt x="510792" y="396909"/>
                    <a:pt x="20934" y="406958"/>
                    <a:pt x="20097" y="447151"/>
                  </a:cubicBezTo>
                  <a:cubicBezTo>
                    <a:pt x="19259" y="487344"/>
                    <a:pt x="502418" y="560195"/>
                    <a:pt x="502418" y="597876"/>
                  </a:cubicBezTo>
                  <a:cubicBezTo>
                    <a:pt x="502418" y="635557"/>
                    <a:pt x="16747" y="642257"/>
                    <a:pt x="20097" y="673239"/>
                  </a:cubicBezTo>
                  <a:cubicBezTo>
                    <a:pt x="23446" y="704222"/>
                    <a:pt x="486508" y="751951"/>
                    <a:pt x="522515" y="783771"/>
                  </a:cubicBezTo>
                  <a:cubicBezTo>
                    <a:pt x="558522" y="815591"/>
                    <a:pt x="236137" y="864158"/>
                    <a:pt x="236137" y="864158"/>
                  </a:cubicBezTo>
                  <a:cubicBezTo>
                    <a:pt x="192594" y="874206"/>
                    <a:pt x="262095" y="844061"/>
                    <a:pt x="261258" y="844061"/>
                  </a:cubicBezTo>
                  <a:cubicBezTo>
                    <a:pt x="260421" y="844061"/>
                    <a:pt x="245767" y="854109"/>
                    <a:pt x="231113" y="864158"/>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FC51415-ECC5-AF5D-2D46-EE93C44BD207}"/>
                </a:ext>
              </a:extLst>
            </p:cNvPr>
            <p:cNvSpPr/>
            <p:nvPr/>
          </p:nvSpPr>
          <p:spPr>
            <a:xfrm>
              <a:off x="888849" y="3771331"/>
              <a:ext cx="419813" cy="408214"/>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643D90F-C9C9-5A04-E239-E4ADD48B62A5}"/>
                </a:ext>
              </a:extLst>
            </p:cNvPr>
            <p:cNvSpPr/>
            <p:nvPr/>
          </p:nvSpPr>
          <p:spPr>
            <a:xfrm>
              <a:off x="1074744" y="3975438"/>
              <a:ext cx="419813" cy="408214"/>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AF620BC4-BC45-3CE1-8339-D1757DFAC88D}"/>
                </a:ext>
              </a:extLst>
            </p:cNvPr>
            <p:cNvCxnSpPr>
              <a:cxnSpLocks/>
            </p:cNvCxnSpPr>
            <p:nvPr/>
          </p:nvCxnSpPr>
          <p:spPr>
            <a:xfrm flipH="1">
              <a:off x="1284650" y="3564013"/>
              <a:ext cx="1085222" cy="40171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ADE84288-07E7-BD7B-39DA-E2D1BC9742DC}"/>
                </a:ext>
              </a:extLst>
            </p:cNvPr>
            <p:cNvSpPr/>
            <p:nvPr/>
          </p:nvSpPr>
          <p:spPr>
            <a:xfrm>
              <a:off x="734899" y="3724975"/>
              <a:ext cx="860561" cy="794029"/>
            </a:xfrm>
            <a:prstGeom prst="ellipse">
              <a:avLst/>
            </a:prstGeom>
            <a:solidFill>
              <a:schemeClr val="bg2">
                <a:alpha val="39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C68C7B1-3FD6-FC0B-B585-D1FB6C5EFA39}"/>
                </a:ext>
              </a:extLst>
            </p:cNvPr>
            <p:cNvSpPr txBox="1"/>
            <p:nvPr/>
          </p:nvSpPr>
          <p:spPr>
            <a:xfrm>
              <a:off x="523613" y="2426915"/>
              <a:ext cx="243979" cy="369332"/>
            </a:xfrm>
            <a:prstGeom prst="rect">
              <a:avLst/>
            </a:prstGeom>
            <a:noFill/>
          </p:spPr>
          <p:txBody>
            <a:bodyPr wrap="none" rtlCol="0">
              <a:spAutoFit/>
            </a:bodyPr>
            <a:lstStyle/>
            <a:p>
              <a:r>
                <a:rPr lang="en-US" i="1"/>
                <a:t>l</a:t>
              </a:r>
            </a:p>
          </p:txBody>
        </p:sp>
        <p:sp>
          <p:nvSpPr>
            <p:cNvPr id="23" name="TextBox 22">
              <a:extLst>
                <a:ext uri="{FF2B5EF4-FFF2-40B4-BE49-F238E27FC236}">
                  <a16:creationId xmlns:a16="http://schemas.microsoft.com/office/drawing/2014/main" id="{B885048A-8227-FF3A-11D3-F8CDBAB9B8F9}"/>
                </a:ext>
              </a:extLst>
            </p:cNvPr>
            <p:cNvSpPr txBox="1"/>
            <p:nvPr/>
          </p:nvSpPr>
          <p:spPr>
            <a:xfrm>
              <a:off x="1595460" y="2409872"/>
              <a:ext cx="290465" cy="369332"/>
            </a:xfrm>
            <a:prstGeom prst="rect">
              <a:avLst/>
            </a:prstGeom>
            <a:noFill/>
          </p:spPr>
          <p:txBody>
            <a:bodyPr wrap="none" rtlCol="0">
              <a:spAutoFit/>
            </a:bodyPr>
            <a:lstStyle/>
            <a:p>
              <a:r>
                <a:rPr lang="en-US" i="1"/>
                <a:t>l'</a:t>
              </a:r>
            </a:p>
          </p:txBody>
        </p:sp>
        <p:sp>
          <p:nvSpPr>
            <p:cNvPr id="24" name="TextBox 23">
              <a:extLst>
                <a:ext uri="{FF2B5EF4-FFF2-40B4-BE49-F238E27FC236}">
                  <a16:creationId xmlns:a16="http://schemas.microsoft.com/office/drawing/2014/main" id="{64C78785-407C-6703-16F7-B115C4D864DF}"/>
                </a:ext>
              </a:extLst>
            </p:cNvPr>
            <p:cNvSpPr txBox="1"/>
            <p:nvPr/>
          </p:nvSpPr>
          <p:spPr>
            <a:xfrm>
              <a:off x="645602" y="3208905"/>
              <a:ext cx="314510" cy="369332"/>
            </a:xfrm>
            <a:prstGeom prst="rect">
              <a:avLst/>
            </a:prstGeom>
            <a:noFill/>
          </p:spPr>
          <p:txBody>
            <a:bodyPr wrap="none" rtlCol="0">
              <a:spAutoFit/>
            </a:bodyPr>
            <a:lstStyle/>
            <a:p>
              <a:r>
                <a:rPr lang="en-US" i="1"/>
                <a:t>q</a:t>
              </a:r>
            </a:p>
          </p:txBody>
        </p:sp>
        <p:sp>
          <p:nvSpPr>
            <p:cNvPr id="25" name="TextBox 24">
              <a:extLst>
                <a:ext uri="{FF2B5EF4-FFF2-40B4-BE49-F238E27FC236}">
                  <a16:creationId xmlns:a16="http://schemas.microsoft.com/office/drawing/2014/main" id="{76F7A2F5-0696-CB10-6974-0E7458AE94C2}"/>
                </a:ext>
              </a:extLst>
            </p:cNvPr>
            <p:cNvSpPr txBox="1"/>
            <p:nvPr/>
          </p:nvSpPr>
          <p:spPr>
            <a:xfrm>
              <a:off x="1753619" y="3373346"/>
              <a:ext cx="314510" cy="369332"/>
            </a:xfrm>
            <a:prstGeom prst="rect">
              <a:avLst/>
            </a:prstGeom>
            <a:noFill/>
          </p:spPr>
          <p:txBody>
            <a:bodyPr wrap="none" rtlCol="0">
              <a:spAutoFit/>
            </a:bodyPr>
            <a:lstStyle/>
            <a:p>
              <a:r>
                <a:rPr lang="en-US" i="1"/>
                <a:t>p</a:t>
              </a:r>
            </a:p>
          </p:txBody>
        </p:sp>
        <p:sp>
          <p:nvSpPr>
            <p:cNvPr id="27" name="TextBox 26">
              <a:extLst>
                <a:ext uri="{FF2B5EF4-FFF2-40B4-BE49-F238E27FC236}">
                  <a16:creationId xmlns:a16="http://schemas.microsoft.com/office/drawing/2014/main" id="{D77B6E00-C3F2-F4AC-2F0A-B5AB12194B09}"/>
                </a:ext>
              </a:extLst>
            </p:cNvPr>
            <p:cNvSpPr txBox="1"/>
            <p:nvPr/>
          </p:nvSpPr>
          <p:spPr>
            <a:xfrm>
              <a:off x="1766121" y="4078192"/>
              <a:ext cx="631904" cy="369331"/>
            </a:xfrm>
            <a:prstGeom prst="rect">
              <a:avLst/>
            </a:prstGeom>
            <a:noFill/>
          </p:spPr>
          <p:txBody>
            <a:bodyPr wrap="none" rtlCol="0">
              <a:spAutoFit/>
            </a:bodyPr>
            <a:lstStyle/>
            <a:p>
              <a:r>
                <a:rPr lang="en-US" i="1"/>
                <a:t>p</a:t>
              </a:r>
              <a:r>
                <a:rPr lang="en-US" i="1" baseline="-25000"/>
                <a:t>miss</a:t>
              </a:r>
              <a:endParaRPr lang="en-US" i="1"/>
            </a:p>
          </p:txBody>
        </p:sp>
      </p:grpSp>
      <p:grpSp>
        <p:nvGrpSpPr>
          <p:cNvPr id="79" name="Group 78">
            <a:extLst>
              <a:ext uri="{FF2B5EF4-FFF2-40B4-BE49-F238E27FC236}">
                <a16:creationId xmlns:a16="http://schemas.microsoft.com/office/drawing/2014/main" id="{6617076E-2BC0-7AAF-31BE-F94FB5EA7848}"/>
              </a:ext>
            </a:extLst>
          </p:cNvPr>
          <p:cNvGrpSpPr/>
          <p:nvPr/>
        </p:nvGrpSpPr>
        <p:grpSpPr>
          <a:xfrm>
            <a:off x="3481421" y="1065021"/>
            <a:ext cx="2093126" cy="1829580"/>
            <a:chOff x="3481213" y="1475644"/>
            <a:chExt cx="2361928" cy="2116738"/>
          </a:xfrm>
        </p:grpSpPr>
        <p:cxnSp>
          <p:nvCxnSpPr>
            <p:cNvPr id="47" name="Straight Connector 46">
              <a:extLst>
                <a:ext uri="{FF2B5EF4-FFF2-40B4-BE49-F238E27FC236}">
                  <a16:creationId xmlns:a16="http://schemas.microsoft.com/office/drawing/2014/main" id="{B5CAEC01-A79C-A8CD-C75F-0EDA916982C6}"/>
                </a:ext>
              </a:extLst>
            </p:cNvPr>
            <p:cNvCxnSpPr>
              <a:cxnSpLocks/>
            </p:cNvCxnSpPr>
            <p:nvPr/>
          </p:nvCxnSpPr>
          <p:spPr>
            <a:xfrm flipH="1">
              <a:off x="4571164" y="2583096"/>
              <a:ext cx="1085222" cy="40171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51059D5-8ED1-F82C-1534-C69EC5FFEF4F}"/>
                </a:ext>
              </a:extLst>
            </p:cNvPr>
            <p:cNvCxnSpPr>
              <a:cxnSpLocks/>
            </p:cNvCxnSpPr>
            <p:nvPr/>
          </p:nvCxnSpPr>
          <p:spPr>
            <a:xfrm flipH="1">
              <a:off x="4572234" y="2982490"/>
              <a:ext cx="1250307" cy="2499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0ACB32D6-2618-26D9-7520-ACC4E48F4F7D}"/>
                </a:ext>
              </a:extLst>
            </p:cNvPr>
            <p:cNvCxnSpPr>
              <a:cxnSpLocks/>
            </p:cNvCxnSpPr>
            <p:nvPr/>
          </p:nvCxnSpPr>
          <p:spPr>
            <a:xfrm flipH="1" flipV="1">
              <a:off x="4551633" y="3038336"/>
              <a:ext cx="1291508" cy="28181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0E117B5-0532-1697-2156-F2453BBA9AD2}"/>
                </a:ext>
              </a:extLst>
            </p:cNvPr>
            <p:cNvCxnSpPr>
              <a:cxnSpLocks/>
            </p:cNvCxnSpPr>
            <p:nvPr/>
          </p:nvCxnSpPr>
          <p:spPr>
            <a:xfrm flipH="1" flipV="1">
              <a:off x="4612490" y="3246919"/>
              <a:ext cx="1174819" cy="31545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EFB57B2-3386-01B7-88D5-2DBF9B2BA5D0}"/>
                </a:ext>
              </a:extLst>
            </p:cNvPr>
            <p:cNvCxnSpPr>
              <a:cxnSpLocks/>
            </p:cNvCxnSpPr>
            <p:nvPr/>
          </p:nvCxnSpPr>
          <p:spPr>
            <a:xfrm>
              <a:off x="3481213" y="1690181"/>
              <a:ext cx="979714" cy="39188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29B388D-B54B-3268-4E54-C2CD3882AA46}"/>
                </a:ext>
              </a:extLst>
            </p:cNvPr>
            <p:cNvCxnSpPr>
              <a:cxnSpLocks/>
            </p:cNvCxnSpPr>
            <p:nvPr/>
          </p:nvCxnSpPr>
          <p:spPr>
            <a:xfrm flipH="1">
              <a:off x="4455903" y="1680356"/>
              <a:ext cx="1085222" cy="40171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44" name="Freeform 43">
              <a:extLst>
                <a:ext uri="{FF2B5EF4-FFF2-40B4-BE49-F238E27FC236}">
                  <a16:creationId xmlns:a16="http://schemas.microsoft.com/office/drawing/2014/main" id="{9AAD13D4-0772-757F-0C41-9192CD296E4A}"/>
                </a:ext>
              </a:extLst>
            </p:cNvPr>
            <p:cNvSpPr/>
            <p:nvPr/>
          </p:nvSpPr>
          <p:spPr>
            <a:xfrm>
              <a:off x="4259959" y="2077266"/>
              <a:ext cx="525321" cy="866208"/>
            </a:xfrm>
            <a:custGeom>
              <a:avLst/>
              <a:gdLst>
                <a:gd name="connsiteX0" fmla="*/ 200968 w 525321"/>
                <a:gd name="connsiteY0" fmla="*/ 0 h 866208"/>
                <a:gd name="connsiteX1" fmla="*/ 512467 w 525321"/>
                <a:gd name="connsiteY1" fmla="*/ 105507 h 866208"/>
                <a:gd name="connsiteX2" fmla="*/ 1 w 525321"/>
                <a:gd name="connsiteY2" fmla="*/ 205991 h 866208"/>
                <a:gd name="connsiteX3" fmla="*/ 507443 w 525321"/>
                <a:gd name="connsiteY3" fmla="*/ 356716 h 866208"/>
                <a:gd name="connsiteX4" fmla="*/ 20097 w 525321"/>
                <a:gd name="connsiteY4" fmla="*/ 447151 h 866208"/>
                <a:gd name="connsiteX5" fmla="*/ 502418 w 525321"/>
                <a:gd name="connsiteY5" fmla="*/ 597876 h 866208"/>
                <a:gd name="connsiteX6" fmla="*/ 20097 w 525321"/>
                <a:gd name="connsiteY6" fmla="*/ 673239 h 866208"/>
                <a:gd name="connsiteX7" fmla="*/ 522515 w 525321"/>
                <a:gd name="connsiteY7" fmla="*/ 783771 h 866208"/>
                <a:gd name="connsiteX8" fmla="*/ 236137 w 525321"/>
                <a:gd name="connsiteY8" fmla="*/ 864158 h 866208"/>
                <a:gd name="connsiteX9" fmla="*/ 261258 w 525321"/>
                <a:gd name="connsiteY9" fmla="*/ 844061 h 866208"/>
                <a:gd name="connsiteX10" fmla="*/ 231113 w 525321"/>
                <a:gd name="connsiteY10" fmla="*/ 864158 h 86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321" h="866208">
                  <a:moveTo>
                    <a:pt x="200968" y="0"/>
                  </a:moveTo>
                  <a:cubicBezTo>
                    <a:pt x="373464" y="35587"/>
                    <a:pt x="545961" y="71175"/>
                    <a:pt x="512467" y="105507"/>
                  </a:cubicBezTo>
                  <a:cubicBezTo>
                    <a:pt x="478973" y="139839"/>
                    <a:pt x="838" y="164123"/>
                    <a:pt x="1" y="205991"/>
                  </a:cubicBezTo>
                  <a:cubicBezTo>
                    <a:pt x="-836" y="247859"/>
                    <a:pt x="504094" y="316523"/>
                    <a:pt x="507443" y="356716"/>
                  </a:cubicBezTo>
                  <a:cubicBezTo>
                    <a:pt x="510792" y="396909"/>
                    <a:pt x="20934" y="406958"/>
                    <a:pt x="20097" y="447151"/>
                  </a:cubicBezTo>
                  <a:cubicBezTo>
                    <a:pt x="19259" y="487344"/>
                    <a:pt x="502418" y="560195"/>
                    <a:pt x="502418" y="597876"/>
                  </a:cubicBezTo>
                  <a:cubicBezTo>
                    <a:pt x="502418" y="635557"/>
                    <a:pt x="16747" y="642257"/>
                    <a:pt x="20097" y="673239"/>
                  </a:cubicBezTo>
                  <a:cubicBezTo>
                    <a:pt x="23446" y="704222"/>
                    <a:pt x="486508" y="751951"/>
                    <a:pt x="522515" y="783771"/>
                  </a:cubicBezTo>
                  <a:cubicBezTo>
                    <a:pt x="558522" y="815591"/>
                    <a:pt x="236137" y="864158"/>
                    <a:pt x="236137" y="864158"/>
                  </a:cubicBezTo>
                  <a:cubicBezTo>
                    <a:pt x="192594" y="874206"/>
                    <a:pt x="262095" y="844061"/>
                    <a:pt x="261258" y="844061"/>
                  </a:cubicBezTo>
                  <a:cubicBezTo>
                    <a:pt x="260421" y="844061"/>
                    <a:pt x="245767" y="854109"/>
                    <a:pt x="231113" y="864158"/>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D664EC3-69D8-B69D-E771-CC010F2451E7}"/>
                </a:ext>
              </a:extLst>
            </p:cNvPr>
            <p:cNvSpPr/>
            <p:nvPr/>
          </p:nvSpPr>
          <p:spPr>
            <a:xfrm>
              <a:off x="4179572" y="2844709"/>
              <a:ext cx="419813" cy="408214"/>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5188B9A-5867-6A35-98FE-C440E1C52EB8}"/>
                </a:ext>
              </a:extLst>
            </p:cNvPr>
            <p:cNvSpPr/>
            <p:nvPr/>
          </p:nvSpPr>
          <p:spPr>
            <a:xfrm>
              <a:off x="4365467" y="3048816"/>
              <a:ext cx="419813" cy="408214"/>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C016CAA-4893-F354-B187-E0EA764B346B}"/>
                </a:ext>
              </a:extLst>
            </p:cNvPr>
            <p:cNvSpPr/>
            <p:nvPr/>
          </p:nvSpPr>
          <p:spPr>
            <a:xfrm>
              <a:off x="4025622" y="2798353"/>
              <a:ext cx="860561" cy="794029"/>
            </a:xfrm>
            <a:prstGeom prst="ellipse">
              <a:avLst/>
            </a:prstGeom>
            <a:solidFill>
              <a:schemeClr val="bg2">
                <a:alpha val="39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9FC48668-8C78-2452-467E-09A67C9FB88D}"/>
                </a:ext>
              </a:extLst>
            </p:cNvPr>
            <p:cNvSpPr txBox="1"/>
            <p:nvPr/>
          </p:nvSpPr>
          <p:spPr>
            <a:xfrm>
              <a:off x="3744842" y="1475644"/>
              <a:ext cx="243978" cy="369332"/>
            </a:xfrm>
            <a:prstGeom prst="rect">
              <a:avLst/>
            </a:prstGeom>
            <a:noFill/>
          </p:spPr>
          <p:txBody>
            <a:bodyPr wrap="none" rtlCol="0">
              <a:spAutoFit/>
            </a:bodyPr>
            <a:lstStyle/>
            <a:p>
              <a:r>
                <a:rPr lang="en-US" i="1"/>
                <a:t>l</a:t>
              </a:r>
            </a:p>
          </p:txBody>
        </p:sp>
        <p:sp>
          <p:nvSpPr>
            <p:cNvPr id="50" name="TextBox 49">
              <a:extLst>
                <a:ext uri="{FF2B5EF4-FFF2-40B4-BE49-F238E27FC236}">
                  <a16:creationId xmlns:a16="http://schemas.microsoft.com/office/drawing/2014/main" id="{74B25001-1D58-F33D-32B3-9826EFE959CB}"/>
                </a:ext>
              </a:extLst>
            </p:cNvPr>
            <p:cNvSpPr txBox="1"/>
            <p:nvPr/>
          </p:nvSpPr>
          <p:spPr>
            <a:xfrm>
              <a:off x="4963236" y="1480263"/>
              <a:ext cx="290464" cy="369332"/>
            </a:xfrm>
            <a:prstGeom prst="rect">
              <a:avLst/>
            </a:prstGeom>
            <a:noFill/>
          </p:spPr>
          <p:txBody>
            <a:bodyPr wrap="none" rtlCol="0">
              <a:spAutoFit/>
            </a:bodyPr>
            <a:lstStyle/>
            <a:p>
              <a:r>
                <a:rPr lang="en-US" i="1"/>
                <a:t>l'</a:t>
              </a:r>
            </a:p>
          </p:txBody>
        </p:sp>
        <p:sp>
          <p:nvSpPr>
            <p:cNvPr id="51" name="TextBox 50">
              <a:extLst>
                <a:ext uri="{FF2B5EF4-FFF2-40B4-BE49-F238E27FC236}">
                  <a16:creationId xmlns:a16="http://schemas.microsoft.com/office/drawing/2014/main" id="{B2248CF0-79D6-8111-38A4-6193AB3CF920}"/>
                </a:ext>
              </a:extLst>
            </p:cNvPr>
            <p:cNvSpPr txBox="1"/>
            <p:nvPr/>
          </p:nvSpPr>
          <p:spPr>
            <a:xfrm>
              <a:off x="4022317" y="2230566"/>
              <a:ext cx="314510" cy="369332"/>
            </a:xfrm>
            <a:prstGeom prst="rect">
              <a:avLst/>
            </a:prstGeom>
            <a:noFill/>
          </p:spPr>
          <p:txBody>
            <a:bodyPr wrap="none" rtlCol="0">
              <a:spAutoFit/>
            </a:bodyPr>
            <a:lstStyle/>
            <a:p>
              <a:r>
                <a:rPr lang="en-US" i="1"/>
                <a:t>q</a:t>
              </a:r>
            </a:p>
          </p:txBody>
        </p:sp>
      </p:grpSp>
      <p:grpSp>
        <p:nvGrpSpPr>
          <p:cNvPr id="80" name="Group 79">
            <a:extLst>
              <a:ext uri="{FF2B5EF4-FFF2-40B4-BE49-F238E27FC236}">
                <a16:creationId xmlns:a16="http://schemas.microsoft.com/office/drawing/2014/main" id="{0A63F18A-E13B-6361-5CC0-1B774C3F651F}"/>
              </a:ext>
            </a:extLst>
          </p:cNvPr>
          <p:cNvGrpSpPr/>
          <p:nvPr/>
        </p:nvGrpSpPr>
        <p:grpSpPr>
          <a:xfrm>
            <a:off x="6918059" y="1376318"/>
            <a:ext cx="1943161" cy="1825948"/>
            <a:chOff x="6309148" y="3015589"/>
            <a:chExt cx="2361928" cy="2053583"/>
          </a:xfrm>
        </p:grpSpPr>
        <p:cxnSp>
          <p:nvCxnSpPr>
            <p:cNvPr id="60" name="Straight Connector 59">
              <a:extLst>
                <a:ext uri="{FF2B5EF4-FFF2-40B4-BE49-F238E27FC236}">
                  <a16:creationId xmlns:a16="http://schemas.microsoft.com/office/drawing/2014/main" id="{EEF47C5C-2445-17BB-5C89-8351EB618CC9}"/>
                </a:ext>
              </a:extLst>
            </p:cNvPr>
            <p:cNvCxnSpPr>
              <a:cxnSpLocks/>
            </p:cNvCxnSpPr>
            <p:nvPr/>
          </p:nvCxnSpPr>
          <p:spPr>
            <a:xfrm flipH="1">
              <a:off x="7399099" y="4059886"/>
              <a:ext cx="1085222" cy="40171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E9380EA-E14F-F29F-4FB2-E7EEBA60143D}"/>
                </a:ext>
              </a:extLst>
            </p:cNvPr>
            <p:cNvCxnSpPr>
              <a:cxnSpLocks/>
            </p:cNvCxnSpPr>
            <p:nvPr/>
          </p:nvCxnSpPr>
          <p:spPr>
            <a:xfrm flipH="1">
              <a:off x="7400169" y="4459280"/>
              <a:ext cx="1250307" cy="2499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046080A4-BB93-7565-4FE2-352C6213E638}"/>
                </a:ext>
              </a:extLst>
            </p:cNvPr>
            <p:cNvCxnSpPr>
              <a:cxnSpLocks/>
            </p:cNvCxnSpPr>
            <p:nvPr/>
          </p:nvCxnSpPr>
          <p:spPr>
            <a:xfrm flipH="1" flipV="1">
              <a:off x="7379568" y="4515126"/>
              <a:ext cx="1291508" cy="28181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F1E5AA9F-8B0B-74AE-D4F3-A5F4E8B4710E}"/>
                </a:ext>
              </a:extLst>
            </p:cNvPr>
            <p:cNvCxnSpPr>
              <a:cxnSpLocks/>
            </p:cNvCxnSpPr>
            <p:nvPr/>
          </p:nvCxnSpPr>
          <p:spPr>
            <a:xfrm flipH="1" flipV="1">
              <a:off x="7440425" y="4723709"/>
              <a:ext cx="1174819" cy="31545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A37D6EAB-D13F-3086-1323-9137775C1A2E}"/>
                </a:ext>
              </a:extLst>
            </p:cNvPr>
            <p:cNvCxnSpPr>
              <a:cxnSpLocks/>
            </p:cNvCxnSpPr>
            <p:nvPr/>
          </p:nvCxnSpPr>
          <p:spPr>
            <a:xfrm>
              <a:off x="6309148" y="3166971"/>
              <a:ext cx="979714" cy="39188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EED51B2-A532-C3BE-B01A-DE1F8A5A8471}"/>
                </a:ext>
              </a:extLst>
            </p:cNvPr>
            <p:cNvCxnSpPr>
              <a:cxnSpLocks/>
            </p:cNvCxnSpPr>
            <p:nvPr/>
          </p:nvCxnSpPr>
          <p:spPr>
            <a:xfrm flipH="1">
              <a:off x="7283838" y="3157146"/>
              <a:ext cx="1085222" cy="40171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66" name="Freeform 65">
              <a:extLst>
                <a:ext uri="{FF2B5EF4-FFF2-40B4-BE49-F238E27FC236}">
                  <a16:creationId xmlns:a16="http://schemas.microsoft.com/office/drawing/2014/main" id="{4CD55989-3608-DE04-FAFC-4247C149DD5B}"/>
                </a:ext>
              </a:extLst>
            </p:cNvPr>
            <p:cNvSpPr/>
            <p:nvPr/>
          </p:nvSpPr>
          <p:spPr>
            <a:xfrm>
              <a:off x="7087894" y="3554056"/>
              <a:ext cx="525321" cy="866208"/>
            </a:xfrm>
            <a:custGeom>
              <a:avLst/>
              <a:gdLst>
                <a:gd name="connsiteX0" fmla="*/ 200968 w 525321"/>
                <a:gd name="connsiteY0" fmla="*/ 0 h 866208"/>
                <a:gd name="connsiteX1" fmla="*/ 512467 w 525321"/>
                <a:gd name="connsiteY1" fmla="*/ 105507 h 866208"/>
                <a:gd name="connsiteX2" fmla="*/ 1 w 525321"/>
                <a:gd name="connsiteY2" fmla="*/ 205991 h 866208"/>
                <a:gd name="connsiteX3" fmla="*/ 507443 w 525321"/>
                <a:gd name="connsiteY3" fmla="*/ 356716 h 866208"/>
                <a:gd name="connsiteX4" fmla="*/ 20097 w 525321"/>
                <a:gd name="connsiteY4" fmla="*/ 447151 h 866208"/>
                <a:gd name="connsiteX5" fmla="*/ 502418 w 525321"/>
                <a:gd name="connsiteY5" fmla="*/ 597876 h 866208"/>
                <a:gd name="connsiteX6" fmla="*/ 20097 w 525321"/>
                <a:gd name="connsiteY6" fmla="*/ 673239 h 866208"/>
                <a:gd name="connsiteX7" fmla="*/ 522515 w 525321"/>
                <a:gd name="connsiteY7" fmla="*/ 783771 h 866208"/>
                <a:gd name="connsiteX8" fmla="*/ 236137 w 525321"/>
                <a:gd name="connsiteY8" fmla="*/ 864158 h 866208"/>
                <a:gd name="connsiteX9" fmla="*/ 261258 w 525321"/>
                <a:gd name="connsiteY9" fmla="*/ 844061 h 866208"/>
                <a:gd name="connsiteX10" fmla="*/ 231113 w 525321"/>
                <a:gd name="connsiteY10" fmla="*/ 864158 h 86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321" h="866208">
                  <a:moveTo>
                    <a:pt x="200968" y="0"/>
                  </a:moveTo>
                  <a:cubicBezTo>
                    <a:pt x="373464" y="35587"/>
                    <a:pt x="545961" y="71175"/>
                    <a:pt x="512467" y="105507"/>
                  </a:cubicBezTo>
                  <a:cubicBezTo>
                    <a:pt x="478973" y="139839"/>
                    <a:pt x="838" y="164123"/>
                    <a:pt x="1" y="205991"/>
                  </a:cubicBezTo>
                  <a:cubicBezTo>
                    <a:pt x="-836" y="247859"/>
                    <a:pt x="504094" y="316523"/>
                    <a:pt x="507443" y="356716"/>
                  </a:cubicBezTo>
                  <a:cubicBezTo>
                    <a:pt x="510792" y="396909"/>
                    <a:pt x="20934" y="406958"/>
                    <a:pt x="20097" y="447151"/>
                  </a:cubicBezTo>
                  <a:cubicBezTo>
                    <a:pt x="19259" y="487344"/>
                    <a:pt x="502418" y="560195"/>
                    <a:pt x="502418" y="597876"/>
                  </a:cubicBezTo>
                  <a:cubicBezTo>
                    <a:pt x="502418" y="635557"/>
                    <a:pt x="16747" y="642257"/>
                    <a:pt x="20097" y="673239"/>
                  </a:cubicBezTo>
                  <a:cubicBezTo>
                    <a:pt x="23446" y="704222"/>
                    <a:pt x="486508" y="751951"/>
                    <a:pt x="522515" y="783771"/>
                  </a:cubicBezTo>
                  <a:cubicBezTo>
                    <a:pt x="558522" y="815591"/>
                    <a:pt x="236137" y="864158"/>
                    <a:pt x="236137" y="864158"/>
                  </a:cubicBezTo>
                  <a:cubicBezTo>
                    <a:pt x="192594" y="874206"/>
                    <a:pt x="262095" y="844061"/>
                    <a:pt x="261258" y="844061"/>
                  </a:cubicBezTo>
                  <a:cubicBezTo>
                    <a:pt x="260421" y="844061"/>
                    <a:pt x="245767" y="854109"/>
                    <a:pt x="231113" y="864158"/>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1900F2C-1A96-BE80-3187-68C6B4573E34}"/>
                </a:ext>
              </a:extLst>
            </p:cNvPr>
            <p:cNvSpPr/>
            <p:nvPr/>
          </p:nvSpPr>
          <p:spPr>
            <a:xfrm>
              <a:off x="7007507" y="4321499"/>
              <a:ext cx="419813" cy="408214"/>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5E2BA27-7163-FB3D-6CF7-66FD987D6A18}"/>
                </a:ext>
              </a:extLst>
            </p:cNvPr>
            <p:cNvSpPr/>
            <p:nvPr/>
          </p:nvSpPr>
          <p:spPr>
            <a:xfrm>
              <a:off x="7193402" y="4525606"/>
              <a:ext cx="419813" cy="408214"/>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12057090-F4DB-CE04-047D-57AD01000DB0}"/>
                </a:ext>
              </a:extLst>
            </p:cNvPr>
            <p:cNvSpPr/>
            <p:nvPr/>
          </p:nvSpPr>
          <p:spPr>
            <a:xfrm>
              <a:off x="6853557" y="4275143"/>
              <a:ext cx="860561" cy="794029"/>
            </a:xfrm>
            <a:prstGeom prst="ellipse">
              <a:avLst/>
            </a:prstGeom>
            <a:solidFill>
              <a:schemeClr val="bg2">
                <a:alpha val="39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84E89C04-5192-4958-2C98-AE2133D923C5}"/>
                </a:ext>
              </a:extLst>
            </p:cNvPr>
            <p:cNvSpPr txBox="1"/>
            <p:nvPr/>
          </p:nvSpPr>
          <p:spPr>
            <a:xfrm>
              <a:off x="6668023" y="3015589"/>
              <a:ext cx="243978" cy="369332"/>
            </a:xfrm>
            <a:prstGeom prst="rect">
              <a:avLst/>
            </a:prstGeom>
            <a:noFill/>
          </p:spPr>
          <p:txBody>
            <a:bodyPr wrap="none" rtlCol="0">
              <a:spAutoFit/>
            </a:bodyPr>
            <a:lstStyle/>
            <a:p>
              <a:r>
                <a:rPr lang="en-US" i="1"/>
                <a:t>l</a:t>
              </a:r>
            </a:p>
          </p:txBody>
        </p:sp>
        <p:sp>
          <p:nvSpPr>
            <p:cNvPr id="71" name="TextBox 70">
              <a:extLst>
                <a:ext uri="{FF2B5EF4-FFF2-40B4-BE49-F238E27FC236}">
                  <a16:creationId xmlns:a16="http://schemas.microsoft.com/office/drawing/2014/main" id="{61B3A8DE-7684-2561-DA35-3796F5CDA3D1}"/>
                </a:ext>
              </a:extLst>
            </p:cNvPr>
            <p:cNvSpPr txBox="1"/>
            <p:nvPr/>
          </p:nvSpPr>
          <p:spPr>
            <a:xfrm>
              <a:off x="7734858" y="3015589"/>
              <a:ext cx="290464" cy="369332"/>
            </a:xfrm>
            <a:prstGeom prst="rect">
              <a:avLst/>
            </a:prstGeom>
            <a:noFill/>
          </p:spPr>
          <p:txBody>
            <a:bodyPr wrap="none" rtlCol="0">
              <a:spAutoFit/>
            </a:bodyPr>
            <a:lstStyle/>
            <a:p>
              <a:r>
                <a:rPr lang="en-US" i="1"/>
                <a:t>l'</a:t>
              </a:r>
            </a:p>
          </p:txBody>
        </p:sp>
        <p:sp>
          <p:nvSpPr>
            <p:cNvPr id="72" name="TextBox 71">
              <a:extLst>
                <a:ext uri="{FF2B5EF4-FFF2-40B4-BE49-F238E27FC236}">
                  <a16:creationId xmlns:a16="http://schemas.microsoft.com/office/drawing/2014/main" id="{AB6B3E31-1D74-FBC0-BD67-DA61FE53D78C}"/>
                </a:ext>
              </a:extLst>
            </p:cNvPr>
            <p:cNvSpPr txBox="1"/>
            <p:nvPr/>
          </p:nvSpPr>
          <p:spPr>
            <a:xfrm>
              <a:off x="6850252" y="3707356"/>
              <a:ext cx="314510" cy="369332"/>
            </a:xfrm>
            <a:prstGeom prst="rect">
              <a:avLst/>
            </a:prstGeom>
            <a:noFill/>
          </p:spPr>
          <p:txBody>
            <a:bodyPr wrap="none" rtlCol="0">
              <a:spAutoFit/>
            </a:bodyPr>
            <a:lstStyle/>
            <a:p>
              <a:r>
                <a:rPr lang="en-US" i="1"/>
                <a:t>q</a:t>
              </a:r>
            </a:p>
          </p:txBody>
        </p:sp>
        <p:sp>
          <p:nvSpPr>
            <p:cNvPr id="73" name="TextBox 72">
              <a:extLst>
                <a:ext uri="{FF2B5EF4-FFF2-40B4-BE49-F238E27FC236}">
                  <a16:creationId xmlns:a16="http://schemas.microsoft.com/office/drawing/2014/main" id="{3A4CD944-442F-EE9F-E548-7F1C9997FB91}"/>
                </a:ext>
              </a:extLst>
            </p:cNvPr>
            <p:cNvSpPr txBox="1"/>
            <p:nvPr/>
          </p:nvSpPr>
          <p:spPr>
            <a:xfrm>
              <a:off x="8080057" y="3790378"/>
              <a:ext cx="348173" cy="369332"/>
            </a:xfrm>
            <a:prstGeom prst="rect">
              <a:avLst/>
            </a:prstGeom>
            <a:noFill/>
          </p:spPr>
          <p:txBody>
            <a:bodyPr wrap="none" rtlCol="0">
              <a:spAutoFit/>
            </a:bodyPr>
            <a:lstStyle/>
            <a:p>
              <a:r>
                <a:rPr lang="en-US" i="1"/>
                <a:t>H</a:t>
              </a:r>
            </a:p>
          </p:txBody>
        </p:sp>
      </p:grpSp>
      <p:sp>
        <p:nvSpPr>
          <p:cNvPr id="75" name="TextBox 74">
            <a:extLst>
              <a:ext uri="{FF2B5EF4-FFF2-40B4-BE49-F238E27FC236}">
                <a16:creationId xmlns:a16="http://schemas.microsoft.com/office/drawing/2014/main" id="{D36D27BA-7130-39EF-F111-72E6C3A79EBF}"/>
              </a:ext>
            </a:extLst>
          </p:cNvPr>
          <p:cNvSpPr txBox="1"/>
          <p:nvPr/>
        </p:nvSpPr>
        <p:spPr>
          <a:xfrm>
            <a:off x="314061" y="3752087"/>
            <a:ext cx="2563522" cy="400110"/>
          </a:xfrm>
          <a:prstGeom prst="rect">
            <a:avLst/>
          </a:prstGeom>
          <a:noFill/>
        </p:spPr>
        <p:txBody>
          <a:bodyPr wrap="none" rtlCol="0">
            <a:spAutoFit/>
          </a:bodyPr>
          <a:lstStyle/>
          <a:p>
            <a:r>
              <a:rPr lang="en-US" sz="1000" b="1"/>
              <a:t>Quasielastic Scattering:  </a:t>
            </a:r>
            <a:br>
              <a:rPr lang="en-US" sz="1000" b="1"/>
            </a:br>
            <a:r>
              <a:rPr lang="en-US" sz="1000"/>
              <a:t>Understanding Nucleon-Nucleon repulsion</a:t>
            </a:r>
          </a:p>
        </p:txBody>
      </p:sp>
      <p:sp>
        <p:nvSpPr>
          <p:cNvPr id="76" name="TextBox 75">
            <a:extLst>
              <a:ext uri="{FF2B5EF4-FFF2-40B4-BE49-F238E27FC236}">
                <a16:creationId xmlns:a16="http://schemas.microsoft.com/office/drawing/2014/main" id="{4F897340-E6B2-F4B4-3F1D-9E8855A475ED}"/>
              </a:ext>
            </a:extLst>
          </p:cNvPr>
          <p:cNvSpPr txBox="1"/>
          <p:nvPr/>
        </p:nvSpPr>
        <p:spPr>
          <a:xfrm>
            <a:off x="3709872" y="3166165"/>
            <a:ext cx="1943161" cy="400110"/>
          </a:xfrm>
          <a:prstGeom prst="rect">
            <a:avLst/>
          </a:prstGeom>
          <a:noFill/>
        </p:spPr>
        <p:txBody>
          <a:bodyPr wrap="none" rtlCol="0">
            <a:spAutoFit/>
          </a:bodyPr>
          <a:lstStyle/>
          <a:p>
            <a:r>
              <a:rPr lang="en-US" sz="1000" b="1"/>
              <a:t>DIS:  </a:t>
            </a:r>
            <a:r>
              <a:rPr lang="en-US" sz="1000"/>
              <a:t>Tensor structure functions</a:t>
            </a:r>
            <a:br>
              <a:rPr lang="en-US" sz="1000"/>
            </a:br>
            <a:r>
              <a:rPr lang="en-US" sz="1000"/>
              <a:t>QCD effects</a:t>
            </a:r>
          </a:p>
        </p:txBody>
      </p:sp>
      <p:sp>
        <p:nvSpPr>
          <p:cNvPr id="77" name="TextBox 76">
            <a:extLst>
              <a:ext uri="{FF2B5EF4-FFF2-40B4-BE49-F238E27FC236}">
                <a16:creationId xmlns:a16="http://schemas.microsoft.com/office/drawing/2014/main" id="{22E9A6C8-6DF8-7E39-F067-3ED43E03DF02}"/>
              </a:ext>
            </a:extLst>
          </p:cNvPr>
          <p:cNvSpPr txBox="1"/>
          <p:nvPr/>
        </p:nvSpPr>
        <p:spPr>
          <a:xfrm>
            <a:off x="6864368" y="3336882"/>
            <a:ext cx="2166640" cy="861774"/>
          </a:xfrm>
          <a:prstGeom prst="rect">
            <a:avLst/>
          </a:prstGeom>
          <a:noFill/>
        </p:spPr>
        <p:txBody>
          <a:bodyPr wrap="square" rtlCol="0">
            <a:spAutoFit/>
          </a:bodyPr>
          <a:lstStyle/>
          <a:p>
            <a:r>
              <a:rPr lang="en-US" sz="1000" b="1"/>
              <a:t>SIDIS:  </a:t>
            </a:r>
            <a:r>
              <a:rPr lang="en-US" sz="1000"/>
              <a:t>Tensor structure functions</a:t>
            </a:r>
            <a:br>
              <a:rPr lang="en-US" sz="1000"/>
            </a:br>
            <a:r>
              <a:rPr lang="en-US" sz="1000"/>
              <a:t>Novel information about the interplay between QCD and nuclear structure.</a:t>
            </a:r>
            <a:br>
              <a:rPr lang="en-US" sz="1000"/>
            </a:br>
            <a:endParaRPr lang="en-US" sz="1000"/>
          </a:p>
        </p:txBody>
      </p:sp>
      <p:sp>
        <p:nvSpPr>
          <p:cNvPr id="81" name="TextBox 80">
            <a:extLst>
              <a:ext uri="{FF2B5EF4-FFF2-40B4-BE49-F238E27FC236}">
                <a16:creationId xmlns:a16="http://schemas.microsoft.com/office/drawing/2014/main" id="{E342B91F-9C2B-0ABC-BD94-F6CAC20D7622}"/>
              </a:ext>
            </a:extLst>
          </p:cNvPr>
          <p:cNvSpPr txBox="1"/>
          <p:nvPr/>
        </p:nvSpPr>
        <p:spPr>
          <a:xfrm>
            <a:off x="3500680" y="3694013"/>
            <a:ext cx="2361544" cy="246221"/>
          </a:xfrm>
          <a:prstGeom prst="rect">
            <a:avLst/>
          </a:prstGeom>
          <a:noFill/>
          <a:ln>
            <a:solidFill>
              <a:schemeClr val="tx2"/>
            </a:solidFill>
          </a:ln>
        </p:spPr>
        <p:txBody>
          <a:bodyPr wrap="none" rtlCol="0">
            <a:spAutoFit/>
          </a:bodyPr>
          <a:lstStyle/>
          <a:p>
            <a:r>
              <a:rPr lang="en-US" sz="1000" b="1"/>
              <a:t>Current cases of active study  in UNH</a:t>
            </a:r>
            <a:endParaRPr lang="en-US" sz="1000"/>
          </a:p>
        </p:txBody>
      </p:sp>
      <p:sp>
        <p:nvSpPr>
          <p:cNvPr id="82" name="TextBox 81">
            <a:extLst>
              <a:ext uri="{FF2B5EF4-FFF2-40B4-BE49-F238E27FC236}">
                <a16:creationId xmlns:a16="http://schemas.microsoft.com/office/drawing/2014/main" id="{F31407FD-C744-087A-5C6A-A163281AD2C1}"/>
              </a:ext>
            </a:extLst>
          </p:cNvPr>
          <p:cNvSpPr txBox="1"/>
          <p:nvPr/>
        </p:nvSpPr>
        <p:spPr>
          <a:xfrm>
            <a:off x="1347913" y="4575327"/>
            <a:ext cx="7281160" cy="707886"/>
          </a:xfrm>
          <a:prstGeom prst="rect">
            <a:avLst/>
          </a:prstGeom>
          <a:noFill/>
          <a:ln>
            <a:noFill/>
          </a:ln>
        </p:spPr>
        <p:txBody>
          <a:bodyPr wrap="none" rtlCol="0">
            <a:spAutoFit/>
          </a:bodyPr>
          <a:lstStyle/>
          <a:p>
            <a:pPr marL="171450" indent="-171450">
              <a:buFont typeface="Arial" panose="020B0604020202020204" pitchFamily="34" charset="0"/>
              <a:buChar char="•"/>
            </a:pPr>
            <a:r>
              <a:rPr lang="en-US" sz="1000" b="1"/>
              <a:t>Strong collaboration: </a:t>
            </a:r>
            <a:r>
              <a:rPr lang="en-US" sz="1000"/>
              <a:t>UNH, UVa, </a:t>
            </a:r>
            <a:r>
              <a:rPr lang="en-US" sz="1000" err="1"/>
              <a:t>JLab</a:t>
            </a:r>
            <a:r>
              <a:rPr lang="en-US" sz="1000"/>
              <a:t>, FIU, UCAM,  U. Pavia, ORNL, Universidad Técnica Federico Santa María, among others.</a:t>
            </a:r>
          </a:p>
          <a:p>
            <a:pPr marL="171450" indent="-171450">
              <a:buFont typeface="Arial" panose="020B0604020202020204" pitchFamily="34" charset="0"/>
              <a:buChar char="•"/>
            </a:pPr>
            <a:r>
              <a:rPr lang="en-US" sz="1000" b="1"/>
              <a:t>Seeking more collaborators: </a:t>
            </a:r>
            <a:r>
              <a:rPr lang="en-US" sz="1000"/>
              <a:t>The Tensor program is a large project.</a:t>
            </a:r>
          </a:p>
          <a:p>
            <a:pPr marL="171450" indent="-171450">
              <a:buFont typeface="Arial" panose="020B0604020202020204" pitchFamily="34" charset="0"/>
              <a:buChar char="•"/>
            </a:pPr>
            <a:r>
              <a:rPr lang="en-US" sz="1000"/>
              <a:t>More tensor physics could be possible (DVCS, real photons, </a:t>
            </a:r>
            <a:r>
              <a:rPr lang="en-US" sz="1000" err="1"/>
              <a:t>etc</a:t>
            </a:r>
            <a:r>
              <a:rPr lang="en-US" sz="1000"/>
              <a:t>) </a:t>
            </a:r>
          </a:p>
          <a:p>
            <a:pPr marL="171450" indent="-171450">
              <a:buFont typeface="Arial" panose="020B0604020202020204" pitchFamily="34" charset="0"/>
              <a:buChar char="•"/>
            </a:pPr>
            <a:endParaRPr lang="en-US" sz="1000"/>
          </a:p>
        </p:txBody>
      </p:sp>
      <p:sp>
        <p:nvSpPr>
          <p:cNvPr id="3" name="Slide Number Placeholder 2">
            <a:extLst>
              <a:ext uri="{FF2B5EF4-FFF2-40B4-BE49-F238E27FC236}">
                <a16:creationId xmlns:a16="http://schemas.microsoft.com/office/drawing/2014/main" id="{7A79EF97-BFA7-1F1B-0F90-B281946E81F3}"/>
              </a:ext>
            </a:extLst>
          </p:cNvPr>
          <p:cNvSpPr>
            <a:spLocks noGrp="1"/>
          </p:cNvSpPr>
          <p:nvPr>
            <p:ph type="sldNum" sz="quarter" idx="12"/>
          </p:nvPr>
        </p:nvSpPr>
        <p:spPr/>
        <p:txBody>
          <a:bodyPr/>
          <a:lstStyle/>
          <a:p>
            <a:fld id="{3FA19342-CACE-1B48-AE9D-66A5A7C4CAC9}" type="slidenum">
              <a:rPr lang="en-US" smtClean="0"/>
              <a:t>2</a:t>
            </a:fld>
            <a:endParaRPr lang="en-US"/>
          </a:p>
        </p:txBody>
      </p:sp>
    </p:spTree>
    <p:extLst>
      <p:ext uri="{BB962C8B-B14F-4D97-AF65-F5344CB8AC3E}">
        <p14:creationId xmlns:p14="http://schemas.microsoft.com/office/powerpoint/2010/main" val="3065105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235D3B-26D5-7F5A-2734-3C79C80E7EB9}"/>
              </a:ext>
            </a:extLst>
          </p:cNvPr>
          <p:cNvSpPr>
            <a:spLocks noGrp="1"/>
          </p:cNvSpPr>
          <p:nvPr>
            <p:ph type="title"/>
          </p:nvPr>
        </p:nvSpPr>
        <p:spPr>
          <a:xfrm>
            <a:off x="716624" y="70847"/>
            <a:ext cx="7886700" cy="1104636"/>
          </a:xfrm>
        </p:spPr>
        <p:txBody>
          <a:bodyPr>
            <a:normAutofit fontScale="90000"/>
          </a:bodyPr>
          <a:lstStyle/>
          <a:p>
            <a:pPr algn="ctr"/>
            <a:r>
              <a:rPr lang="en-US" sz="3000" b="1"/>
              <a:t>What do we need? </a:t>
            </a:r>
            <a:r>
              <a:rPr lang="en-US" sz="3000"/>
              <a:t>Large tensor polarization</a:t>
            </a:r>
            <a:br>
              <a:rPr lang="en-US" sz="3000"/>
            </a:br>
            <a:br>
              <a:rPr lang="en-US" sz="3000"/>
            </a:br>
            <a:r>
              <a:rPr lang="en-US" sz="3000" b="1"/>
              <a:t>Spin-1 Polarization</a:t>
            </a:r>
            <a:endParaRPr lang="en-US" sz="3000"/>
          </a:p>
        </p:txBody>
      </p:sp>
      <p:pic>
        <p:nvPicPr>
          <p:cNvPr id="8" name="Picture 7">
            <a:extLst>
              <a:ext uri="{FF2B5EF4-FFF2-40B4-BE49-F238E27FC236}">
                <a16:creationId xmlns:a16="http://schemas.microsoft.com/office/drawing/2014/main" id="{D4753824-DE03-61ED-8661-7EACB37F8A10}"/>
              </a:ext>
            </a:extLst>
          </p:cNvPr>
          <p:cNvPicPr>
            <a:picLocks noChangeAspect="1"/>
          </p:cNvPicPr>
          <p:nvPr/>
        </p:nvPicPr>
        <p:blipFill>
          <a:blip r:embed="rId2"/>
          <a:stretch>
            <a:fillRect/>
          </a:stretch>
        </p:blipFill>
        <p:spPr>
          <a:xfrm>
            <a:off x="-136699" y="1713504"/>
            <a:ext cx="3458232" cy="2588497"/>
          </a:xfrm>
          <a:prstGeom prst="rect">
            <a:avLst/>
          </a:prstGeom>
        </p:spPr>
      </p:pic>
      <p:pic>
        <p:nvPicPr>
          <p:cNvPr id="9" name="Picture 8">
            <a:extLst>
              <a:ext uri="{FF2B5EF4-FFF2-40B4-BE49-F238E27FC236}">
                <a16:creationId xmlns:a16="http://schemas.microsoft.com/office/drawing/2014/main" id="{C5957FE1-36E4-BD64-A8A8-5C0931BC1063}"/>
              </a:ext>
            </a:extLst>
          </p:cNvPr>
          <p:cNvPicPr>
            <a:picLocks noChangeAspect="1"/>
          </p:cNvPicPr>
          <p:nvPr/>
        </p:nvPicPr>
        <p:blipFill>
          <a:blip r:embed="rId3"/>
          <a:stretch>
            <a:fillRect/>
          </a:stretch>
        </p:blipFill>
        <p:spPr>
          <a:xfrm>
            <a:off x="2640134" y="1614507"/>
            <a:ext cx="2670419" cy="2591587"/>
          </a:xfrm>
          <a:prstGeom prst="rect">
            <a:avLst/>
          </a:prstGeom>
        </p:spPr>
      </p:pic>
      <p:pic>
        <p:nvPicPr>
          <p:cNvPr id="10" name="Picture 9">
            <a:extLst>
              <a:ext uri="{FF2B5EF4-FFF2-40B4-BE49-F238E27FC236}">
                <a16:creationId xmlns:a16="http://schemas.microsoft.com/office/drawing/2014/main" id="{4EC69AD0-76DC-F5A8-728C-0C8180DF8F07}"/>
              </a:ext>
            </a:extLst>
          </p:cNvPr>
          <p:cNvPicPr>
            <a:picLocks noChangeAspect="1"/>
          </p:cNvPicPr>
          <p:nvPr/>
        </p:nvPicPr>
        <p:blipFill>
          <a:blip r:embed="rId4"/>
          <a:stretch>
            <a:fillRect/>
          </a:stretch>
        </p:blipFill>
        <p:spPr>
          <a:xfrm>
            <a:off x="4210788" y="1994600"/>
            <a:ext cx="155651" cy="1058426"/>
          </a:xfrm>
          <a:prstGeom prst="rect">
            <a:avLst/>
          </a:prstGeom>
        </p:spPr>
      </p:pic>
      <p:pic>
        <p:nvPicPr>
          <p:cNvPr id="12" name="Picture 11">
            <a:extLst>
              <a:ext uri="{FF2B5EF4-FFF2-40B4-BE49-F238E27FC236}">
                <a16:creationId xmlns:a16="http://schemas.microsoft.com/office/drawing/2014/main" id="{1F1CAECD-A325-CB36-30E0-A40D1F8719A0}"/>
              </a:ext>
            </a:extLst>
          </p:cNvPr>
          <p:cNvPicPr>
            <a:picLocks noChangeAspect="1"/>
          </p:cNvPicPr>
          <p:nvPr/>
        </p:nvPicPr>
        <p:blipFill>
          <a:blip r:embed="rId4"/>
          <a:stretch>
            <a:fillRect/>
          </a:stretch>
        </p:blipFill>
        <p:spPr>
          <a:xfrm>
            <a:off x="4208116" y="3053026"/>
            <a:ext cx="155651" cy="1058426"/>
          </a:xfrm>
          <a:prstGeom prst="rect">
            <a:avLst/>
          </a:prstGeom>
        </p:spPr>
      </p:pic>
      <p:sp>
        <p:nvSpPr>
          <p:cNvPr id="14" name="TextBox 13">
            <a:extLst>
              <a:ext uri="{FF2B5EF4-FFF2-40B4-BE49-F238E27FC236}">
                <a16:creationId xmlns:a16="http://schemas.microsoft.com/office/drawing/2014/main" id="{6D5ACCBC-A44B-6878-55C9-820EF5C31369}"/>
              </a:ext>
            </a:extLst>
          </p:cNvPr>
          <p:cNvSpPr txBox="1"/>
          <p:nvPr/>
        </p:nvSpPr>
        <p:spPr>
          <a:xfrm>
            <a:off x="2274695" y="2247037"/>
            <a:ext cx="4609680" cy="369332"/>
          </a:xfrm>
          <a:prstGeom prst="rect">
            <a:avLst/>
          </a:prstGeom>
          <a:noFill/>
        </p:spPr>
        <p:txBody>
          <a:bodyPr wrap="square">
            <a:spAutoFit/>
          </a:bodyPr>
          <a:lstStyle/>
          <a:p>
            <a:endParaRPr lang="en-US"/>
          </a:p>
        </p:txBody>
      </p:sp>
      <p:sp>
        <p:nvSpPr>
          <p:cNvPr id="18" name="TextBox 17">
            <a:extLst>
              <a:ext uri="{FF2B5EF4-FFF2-40B4-BE49-F238E27FC236}">
                <a16:creationId xmlns:a16="http://schemas.microsoft.com/office/drawing/2014/main" id="{00EEF993-9196-7210-F64C-3F4651D48E4D}"/>
              </a:ext>
            </a:extLst>
          </p:cNvPr>
          <p:cNvSpPr txBox="1"/>
          <p:nvPr/>
        </p:nvSpPr>
        <p:spPr>
          <a:xfrm>
            <a:off x="2274695" y="2247037"/>
            <a:ext cx="4609680" cy="369332"/>
          </a:xfrm>
          <a:prstGeom prst="rect">
            <a:avLst/>
          </a:prstGeom>
          <a:noFill/>
        </p:spPr>
        <p:txBody>
          <a:bodyPr wrap="square">
            <a:spAutoFit/>
          </a:bodyPr>
          <a:lstStyle/>
          <a:p>
            <a:endParaRPr lang="en-US"/>
          </a:p>
        </p:txBody>
      </p:sp>
      <p:sp>
        <p:nvSpPr>
          <p:cNvPr id="20" name="TextBox 19">
            <a:extLst>
              <a:ext uri="{FF2B5EF4-FFF2-40B4-BE49-F238E27FC236}">
                <a16:creationId xmlns:a16="http://schemas.microsoft.com/office/drawing/2014/main" id="{0E1E74DC-3DE2-2EBB-B7E7-A96CC8A10A17}"/>
              </a:ext>
            </a:extLst>
          </p:cNvPr>
          <p:cNvSpPr txBox="1"/>
          <p:nvPr/>
        </p:nvSpPr>
        <p:spPr>
          <a:xfrm>
            <a:off x="2274695" y="2247037"/>
            <a:ext cx="4609680" cy="369332"/>
          </a:xfrm>
          <a:prstGeom prst="rect">
            <a:avLst/>
          </a:prstGeom>
          <a:noFill/>
        </p:spPr>
        <p:txBody>
          <a:bodyPr wrap="square">
            <a:spAutoFit/>
          </a:bodyPr>
          <a:lstStyle/>
          <a:p>
            <a:endParaRPr lang="en-US"/>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0A74DBFA-B7EF-3F9D-BCDE-85EC40EBB7C6}"/>
                  </a:ext>
                </a:extLst>
              </p:cNvPr>
              <p:cNvSpPr txBox="1"/>
              <p:nvPr/>
            </p:nvSpPr>
            <p:spPr>
              <a:xfrm>
                <a:off x="571370" y="2910300"/>
                <a:ext cx="204993"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𝐵</m:t>
                          </m:r>
                        </m:e>
                      </m:acc>
                    </m:oMath>
                  </m:oMathPara>
                </a14:m>
                <a:endParaRPr lang="en-US"/>
              </a:p>
            </p:txBody>
          </p:sp>
        </mc:Choice>
        <mc:Fallback>
          <p:sp>
            <p:nvSpPr>
              <p:cNvPr id="21" name="TextBox 20">
                <a:extLst>
                  <a:ext uri="{FF2B5EF4-FFF2-40B4-BE49-F238E27FC236}">
                    <a16:creationId xmlns:a16="http://schemas.microsoft.com/office/drawing/2014/main" id="{0A74DBFA-B7EF-3F9D-BCDE-85EC40EBB7C6}"/>
                  </a:ext>
                </a:extLst>
              </p:cNvPr>
              <p:cNvSpPr txBox="1">
                <a:spLocks noRot="1" noChangeAspect="1" noMove="1" noResize="1" noEditPoints="1" noAdjustHandles="1" noChangeArrowheads="1" noChangeShapeType="1" noTextEdit="1"/>
              </p:cNvSpPr>
              <p:nvPr/>
            </p:nvSpPr>
            <p:spPr>
              <a:xfrm>
                <a:off x="571370" y="2910300"/>
                <a:ext cx="204993" cy="310598"/>
              </a:xfrm>
              <a:prstGeom prst="rect">
                <a:avLst/>
              </a:prstGeom>
              <a:blipFill>
                <a:blip r:embed="rId5"/>
                <a:stretch>
                  <a:fillRect l="-30303" r="-27273" b="-5882"/>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9124F4F2-E733-0919-F0AD-449485D0002C}"/>
              </a:ext>
            </a:extLst>
          </p:cNvPr>
          <p:cNvCxnSpPr/>
          <p:nvPr/>
        </p:nvCxnSpPr>
        <p:spPr>
          <a:xfrm flipV="1">
            <a:off x="889279" y="1778560"/>
            <a:ext cx="0" cy="24275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833322F1-CF34-21C8-F623-55A0411A876D}"/>
              </a:ext>
            </a:extLst>
          </p:cNvPr>
          <p:cNvSpPr txBox="1"/>
          <p:nvPr/>
        </p:nvSpPr>
        <p:spPr>
          <a:xfrm>
            <a:off x="2187330" y="2280699"/>
            <a:ext cx="4662434" cy="369332"/>
          </a:xfrm>
          <a:prstGeom prst="rect">
            <a:avLst/>
          </a:prstGeom>
          <a:noFill/>
        </p:spPr>
        <p:txBody>
          <a:bodyPr wrap="square">
            <a:spAutoFit/>
          </a:bodyPr>
          <a:lstStyle/>
          <a:p>
            <a:endParaRPr lang="en-US"/>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01F253E6-6714-CE28-8239-4F1B9E8DF2B0}"/>
                  </a:ext>
                </a:extLst>
              </p:cNvPr>
              <p:cNvSpPr txBox="1"/>
              <p:nvPr/>
            </p:nvSpPr>
            <p:spPr>
              <a:xfrm>
                <a:off x="4372097" y="2385313"/>
                <a:ext cx="2929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941100"/>
                              </a:solidFill>
                              <a:latin typeface="Cambria Math" panose="02040503050406030204" pitchFamily="18" charset="0"/>
                              <a:ea typeface="Cambria Math" panose="02040503050406030204" pitchFamily="18" charset="0"/>
                            </a:rPr>
                          </m:ctrlPr>
                        </m:sSubPr>
                        <m:e>
                          <m:r>
                            <a:rPr lang="en-US" i="1">
                              <a:solidFill>
                                <a:srgbClr val="941100"/>
                              </a:solidFill>
                              <a:latin typeface="Cambria Math" panose="02040503050406030204" pitchFamily="18" charset="0"/>
                              <a:ea typeface="Cambria Math" panose="02040503050406030204" pitchFamily="18" charset="0"/>
                            </a:rPr>
                            <m:t>𝜈</m:t>
                          </m:r>
                        </m:e>
                        <m:sub>
                          <m:r>
                            <a:rPr lang="en-US" b="0" i="1" smtClean="0">
                              <a:solidFill>
                                <a:srgbClr val="941100"/>
                              </a:solidFill>
                              <a:latin typeface="Cambria Math" panose="02040503050406030204" pitchFamily="18" charset="0"/>
                              <a:ea typeface="Cambria Math" panose="02040503050406030204" pitchFamily="18" charset="0"/>
                            </a:rPr>
                            <m:t>𝐷</m:t>
                          </m:r>
                        </m:sub>
                      </m:sSub>
                    </m:oMath>
                  </m:oMathPara>
                </a14:m>
                <a:endParaRPr lang="en-US">
                  <a:solidFill>
                    <a:srgbClr val="941100"/>
                  </a:solidFill>
                </a:endParaRPr>
              </a:p>
            </p:txBody>
          </p:sp>
        </mc:Choice>
        <mc:Fallback>
          <p:sp>
            <p:nvSpPr>
              <p:cNvPr id="26" name="TextBox 25">
                <a:extLst>
                  <a:ext uri="{FF2B5EF4-FFF2-40B4-BE49-F238E27FC236}">
                    <a16:creationId xmlns:a16="http://schemas.microsoft.com/office/drawing/2014/main" id="{01F253E6-6714-CE28-8239-4F1B9E8DF2B0}"/>
                  </a:ext>
                </a:extLst>
              </p:cNvPr>
              <p:cNvSpPr txBox="1">
                <a:spLocks noRot="1" noChangeAspect="1" noMove="1" noResize="1" noEditPoints="1" noAdjustHandles="1" noChangeArrowheads="1" noChangeShapeType="1" noTextEdit="1"/>
              </p:cNvSpPr>
              <p:nvPr/>
            </p:nvSpPr>
            <p:spPr>
              <a:xfrm>
                <a:off x="4372097" y="2385313"/>
                <a:ext cx="292901" cy="276999"/>
              </a:xfrm>
              <a:prstGeom prst="rect">
                <a:avLst/>
              </a:prstGeom>
              <a:blipFill>
                <a:blip r:embed="rId6"/>
                <a:stretch>
                  <a:fillRect l="-12500" r="-8333" b="-152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6EE97E73-9075-CB1F-85BD-834BB722A2BD}"/>
                  </a:ext>
                </a:extLst>
              </p:cNvPr>
              <p:cNvSpPr txBox="1"/>
              <p:nvPr/>
            </p:nvSpPr>
            <p:spPr>
              <a:xfrm>
                <a:off x="4372097" y="3408557"/>
                <a:ext cx="2929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941100"/>
                              </a:solidFill>
                              <a:latin typeface="Cambria Math" panose="02040503050406030204" pitchFamily="18" charset="0"/>
                              <a:ea typeface="Cambria Math" panose="02040503050406030204" pitchFamily="18" charset="0"/>
                            </a:rPr>
                          </m:ctrlPr>
                        </m:sSubPr>
                        <m:e>
                          <m:r>
                            <a:rPr lang="en-US" i="1">
                              <a:solidFill>
                                <a:srgbClr val="941100"/>
                              </a:solidFill>
                              <a:latin typeface="Cambria Math" panose="02040503050406030204" pitchFamily="18" charset="0"/>
                              <a:ea typeface="Cambria Math" panose="02040503050406030204" pitchFamily="18" charset="0"/>
                            </a:rPr>
                            <m:t>𝜈</m:t>
                          </m:r>
                        </m:e>
                        <m:sub>
                          <m:r>
                            <a:rPr lang="en-US" b="0" i="1" smtClean="0">
                              <a:solidFill>
                                <a:srgbClr val="941100"/>
                              </a:solidFill>
                              <a:latin typeface="Cambria Math" panose="02040503050406030204" pitchFamily="18" charset="0"/>
                              <a:ea typeface="Cambria Math" panose="02040503050406030204" pitchFamily="18" charset="0"/>
                            </a:rPr>
                            <m:t>𝐷</m:t>
                          </m:r>
                        </m:sub>
                      </m:sSub>
                    </m:oMath>
                  </m:oMathPara>
                </a14:m>
                <a:endParaRPr lang="en-US">
                  <a:solidFill>
                    <a:srgbClr val="941100"/>
                  </a:solidFill>
                </a:endParaRPr>
              </a:p>
            </p:txBody>
          </p:sp>
        </mc:Choice>
        <mc:Fallback>
          <p:sp>
            <p:nvSpPr>
              <p:cNvPr id="27" name="TextBox 26">
                <a:extLst>
                  <a:ext uri="{FF2B5EF4-FFF2-40B4-BE49-F238E27FC236}">
                    <a16:creationId xmlns:a16="http://schemas.microsoft.com/office/drawing/2014/main" id="{6EE97E73-9075-CB1F-85BD-834BB722A2BD}"/>
                  </a:ext>
                </a:extLst>
              </p:cNvPr>
              <p:cNvSpPr txBox="1">
                <a:spLocks noRot="1" noChangeAspect="1" noMove="1" noResize="1" noEditPoints="1" noAdjustHandles="1" noChangeArrowheads="1" noChangeShapeType="1" noTextEdit="1"/>
              </p:cNvSpPr>
              <p:nvPr/>
            </p:nvSpPr>
            <p:spPr>
              <a:xfrm>
                <a:off x="4372097" y="3408557"/>
                <a:ext cx="292901" cy="276999"/>
              </a:xfrm>
              <a:prstGeom prst="rect">
                <a:avLst/>
              </a:prstGeom>
              <a:blipFill>
                <a:blip r:embed="rId7"/>
                <a:stretch>
                  <a:fillRect l="-12500" r="-8333" b="-152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91CEC2ED-D05C-4A3E-C711-D330E3431BEF}"/>
                  </a:ext>
                </a:extLst>
              </p:cNvPr>
              <p:cNvSpPr txBox="1"/>
              <p:nvPr/>
            </p:nvSpPr>
            <p:spPr>
              <a:xfrm>
                <a:off x="5733750" y="2056220"/>
                <a:ext cx="3142366" cy="1708160"/>
              </a:xfrm>
              <a:prstGeom prst="rect">
                <a:avLst/>
              </a:prstGeom>
              <a:noFill/>
            </p:spPr>
            <p:txBody>
              <a:bodyPr wrap="square">
                <a:spAutoFit/>
              </a:bodyPr>
              <a:lstStyle/>
              <a:p>
                <a:r>
                  <a:rPr lang="en-US" sz="1500">
                    <a:solidFill>
                      <a:schemeClr val="tx1"/>
                    </a:solidFill>
                    <a:effectLst/>
                    <a:latin typeface="Arial" panose="020B0604020202020204" pitchFamily="34" charset="0"/>
                  </a:rPr>
                  <a:t>Spin-1 in a magnetic field</a:t>
                </a:r>
                <a:br>
                  <a:rPr lang="en-US" sz="1500">
                    <a:solidFill>
                      <a:schemeClr val="tx1"/>
                    </a:solidFill>
                    <a:effectLst/>
                    <a:latin typeface="Arial" panose="020B0604020202020204" pitchFamily="34" charset="0"/>
                  </a:rPr>
                </a:br>
                <a:endParaRPr lang="en-US" sz="1500">
                  <a:solidFill>
                    <a:schemeClr val="tx1"/>
                  </a:solidFill>
                  <a:effectLst/>
                  <a:latin typeface="Arial" panose="020B0604020202020204" pitchFamily="34" charset="0"/>
                </a:endParaRPr>
              </a:p>
              <a:p>
                <a:pPr>
                  <a:buFont typeface="Arial" panose="020B0604020202020204" pitchFamily="34" charset="0"/>
                  <a:buChar char="•"/>
                </a:pPr>
                <a:r>
                  <a:rPr lang="en-US" sz="1500">
                    <a:solidFill>
                      <a:schemeClr val="tx1"/>
                    </a:solidFill>
                    <a:effectLst/>
                    <a:latin typeface="Arial" panose="020B0604020202020204" pitchFamily="34" charset="0"/>
                  </a:rPr>
                  <a:t>3 sub-levels (+1, 0, 1) due to Zeeman interaction.</a:t>
                </a:r>
              </a:p>
              <a:p>
                <a:endParaRPr lang="en-US" sz="1500">
                  <a:solidFill>
                    <a:schemeClr val="tx1"/>
                  </a:solidFill>
                  <a:effectLst/>
                  <a:latin typeface="Arial" panose="020B0604020202020204" pitchFamily="34" charset="0"/>
                </a:endParaRPr>
              </a:p>
              <a:p>
                <a:pPr>
                  <a:buFont typeface="Arial" panose="020B0604020202020204" pitchFamily="34" charset="0"/>
                  <a:buChar char="•"/>
                </a:pPr>
                <a:r>
                  <a:rPr lang="en-US" sz="1500">
                    <a:solidFill>
                      <a:schemeClr val="tx1"/>
                    </a:solidFill>
                    <a:effectLst/>
                    <a:latin typeface="Arial" panose="020B0604020202020204" pitchFamily="34" charset="0"/>
                  </a:rPr>
                  <a:t>Two energy transitions </a:t>
                </a:r>
                <a14:m>
                  <m:oMath xmlns:m="http://schemas.openxmlformats.org/officeDocument/2006/math">
                    <m:sSub>
                      <m:sSubPr>
                        <m:ctrlPr>
                          <a:rPr lang="en-US" sz="1500" b="0" i="1" smtClean="0">
                            <a:solidFill>
                              <a:schemeClr val="tx1"/>
                            </a:solidFill>
                            <a:effectLst/>
                            <a:latin typeface="Cambria Math" panose="02040503050406030204" pitchFamily="18" charset="0"/>
                          </a:rPr>
                        </m:ctrlPr>
                      </m:sSubPr>
                      <m:e>
                        <m:r>
                          <a:rPr lang="en-US" sz="1500" b="0" i="1" smtClean="0">
                            <a:solidFill>
                              <a:schemeClr val="tx1"/>
                            </a:solidFill>
                            <a:effectLst/>
                            <a:latin typeface="Cambria Math" panose="02040503050406030204" pitchFamily="18" charset="0"/>
                          </a:rPr>
                          <m:t>𝐼</m:t>
                        </m:r>
                      </m:e>
                      <m:sub>
                        <m:r>
                          <a:rPr lang="en-US" sz="1500" b="0" i="1" smtClean="0">
                            <a:solidFill>
                              <a:schemeClr val="tx1"/>
                            </a:solidFill>
                            <a:effectLst/>
                            <a:latin typeface="Cambria Math" panose="02040503050406030204" pitchFamily="18" charset="0"/>
                          </a:rPr>
                          <m:t>+</m:t>
                        </m:r>
                      </m:sub>
                    </m:sSub>
                  </m:oMath>
                </a14:m>
                <a:r>
                  <a:rPr lang="en-US" sz="1500">
                    <a:solidFill>
                      <a:schemeClr val="tx1"/>
                    </a:solidFill>
                    <a:effectLst/>
                    <a:latin typeface="Arial" panose="020B0604020202020204" pitchFamily="34" charset="0"/>
                  </a:rPr>
                  <a:t>(+1</a:t>
                </a:r>
                <a14:m>
                  <m:oMath xmlns:m="http://schemas.openxmlformats.org/officeDocument/2006/math">
                    <m:r>
                      <a:rPr lang="en-US" sz="1500" i="1" dirty="0">
                        <a:latin typeface="Cambria Math" panose="02040503050406030204" pitchFamily="18" charset="0"/>
                        <a:ea typeface="Cambria Math" panose="02040503050406030204" pitchFamily="18" charset="0"/>
                      </a:rPr>
                      <m:t>↔</m:t>
                    </m:r>
                  </m:oMath>
                </a14:m>
                <a:r>
                  <a:rPr lang="en-US" sz="1500">
                    <a:solidFill>
                      <a:schemeClr val="tx1"/>
                    </a:solidFill>
                    <a:effectLst/>
                    <a:latin typeface="Arial" panose="020B0604020202020204" pitchFamily="34" charset="0"/>
                  </a:rPr>
                  <a:t> 0) and  </a:t>
                </a:r>
                <a:r>
                  <a:rPr lang="en-US" sz="1500">
                    <a:solidFill>
                      <a:schemeClr val="tx1"/>
                    </a:solidFill>
                  </a:rPr>
                  <a:t> </a:t>
                </a:r>
                <a14:m>
                  <m:oMath xmlns:m="http://schemas.openxmlformats.org/officeDocument/2006/math">
                    <m:sSub>
                      <m:sSubPr>
                        <m:ctrlPr>
                          <a:rPr lang="en-US" sz="1500" i="1">
                            <a:solidFill>
                              <a:schemeClr val="tx1"/>
                            </a:solidFill>
                            <a:latin typeface="Cambria Math" panose="02040503050406030204" pitchFamily="18" charset="0"/>
                          </a:rPr>
                        </m:ctrlPr>
                      </m:sSubPr>
                      <m:e>
                        <m:r>
                          <a:rPr lang="en-US" sz="1500" i="1">
                            <a:solidFill>
                              <a:schemeClr val="tx1"/>
                            </a:solidFill>
                            <a:latin typeface="Cambria Math" panose="02040503050406030204" pitchFamily="18" charset="0"/>
                          </a:rPr>
                          <m:t>𝐼</m:t>
                        </m:r>
                      </m:e>
                      <m:sub>
                        <m:r>
                          <a:rPr lang="en-US" sz="1500" b="0" i="1" smtClean="0">
                            <a:solidFill>
                              <a:schemeClr val="tx1"/>
                            </a:solidFill>
                            <a:latin typeface="Cambria Math" panose="02040503050406030204" pitchFamily="18" charset="0"/>
                          </a:rPr>
                          <m:t>−</m:t>
                        </m:r>
                      </m:sub>
                    </m:sSub>
                  </m:oMath>
                </a14:m>
                <a:r>
                  <a:rPr lang="en-US" sz="1500">
                    <a:solidFill>
                      <a:schemeClr val="tx1"/>
                    </a:solidFill>
                    <a:effectLst/>
                    <a:latin typeface="Arial" panose="020B0604020202020204" pitchFamily="34" charset="0"/>
                  </a:rPr>
                  <a:t> (0</a:t>
                </a:r>
                <a:r>
                  <a:rPr lang="en-US" sz="1500">
                    <a:solidFill>
                      <a:schemeClr val="tx1"/>
                    </a:solidFill>
                    <a:ea typeface="Cambria Math" panose="02040503050406030204" pitchFamily="18" charset="0"/>
                  </a:rPr>
                  <a:t> </a:t>
                </a:r>
                <a14:m>
                  <m:oMath xmlns:m="http://schemas.openxmlformats.org/officeDocument/2006/math">
                    <m:r>
                      <a:rPr lang="en-US" sz="1500" i="1" dirty="0" smtClean="0">
                        <a:solidFill>
                          <a:schemeClr val="tx1"/>
                        </a:solidFill>
                        <a:latin typeface="Cambria Math" panose="02040503050406030204" pitchFamily="18" charset="0"/>
                        <a:ea typeface="Cambria Math" panose="02040503050406030204" pitchFamily="18" charset="0"/>
                      </a:rPr>
                      <m:t>↔</m:t>
                    </m:r>
                    <m:r>
                      <a:rPr lang="en-US" sz="1500" i="1" dirty="0">
                        <a:solidFill>
                          <a:schemeClr val="tx1"/>
                        </a:solidFill>
                        <a:latin typeface="Cambria Math" panose="02040503050406030204" pitchFamily="18" charset="0"/>
                        <a:ea typeface="Cambria Math" panose="02040503050406030204" pitchFamily="18" charset="0"/>
                      </a:rPr>
                      <m:t> </m:t>
                    </m:r>
                  </m:oMath>
                </a14:m>
                <a:r>
                  <a:rPr lang="en-US" sz="1500">
                    <a:solidFill>
                      <a:schemeClr val="tx1"/>
                    </a:solidFill>
                    <a:effectLst/>
                    <a:latin typeface="Arial" panose="020B0604020202020204" pitchFamily="34" charset="0"/>
                  </a:rPr>
                  <a:t>-1).</a:t>
                </a:r>
              </a:p>
            </p:txBody>
          </p:sp>
        </mc:Choice>
        <mc:Fallback>
          <p:sp>
            <p:nvSpPr>
              <p:cNvPr id="31" name="TextBox 30">
                <a:extLst>
                  <a:ext uri="{FF2B5EF4-FFF2-40B4-BE49-F238E27FC236}">
                    <a16:creationId xmlns:a16="http://schemas.microsoft.com/office/drawing/2014/main" id="{91CEC2ED-D05C-4A3E-C711-D330E3431BEF}"/>
                  </a:ext>
                </a:extLst>
              </p:cNvPr>
              <p:cNvSpPr txBox="1">
                <a:spLocks noRot="1" noChangeAspect="1" noMove="1" noResize="1" noEditPoints="1" noAdjustHandles="1" noChangeArrowheads="1" noChangeShapeType="1" noTextEdit="1"/>
              </p:cNvSpPr>
              <p:nvPr/>
            </p:nvSpPr>
            <p:spPr>
              <a:xfrm>
                <a:off x="5733750" y="2056220"/>
                <a:ext cx="3142366" cy="1708160"/>
              </a:xfrm>
              <a:prstGeom prst="rect">
                <a:avLst/>
              </a:prstGeom>
              <a:blipFill>
                <a:blip r:embed="rId8"/>
                <a:stretch>
                  <a:fillRect l="-777" t="-712" b="-24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D83AB814-8D65-E4F6-3628-EC6E1C95ECFE}"/>
                  </a:ext>
                </a:extLst>
              </p:cNvPr>
              <p:cNvSpPr txBox="1"/>
              <p:nvPr/>
            </p:nvSpPr>
            <p:spPr>
              <a:xfrm>
                <a:off x="3240547" y="4492818"/>
                <a:ext cx="887679" cy="432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500" i="1" smtClean="0">
                              <a:latin typeface="Cambria Math" panose="02040503050406030204" pitchFamily="18" charset="0"/>
                            </a:rPr>
                          </m:ctrlPr>
                        </m:sSubPr>
                        <m:e>
                          <m:r>
                            <a:rPr lang="en-US" sz="1500" i="1" smtClean="0">
                              <a:latin typeface="Cambria Math" panose="02040503050406030204" pitchFamily="18" charset="0"/>
                              <a:ea typeface="Cambria Math" panose="02040503050406030204" pitchFamily="18" charset="0"/>
                            </a:rPr>
                            <m:t>𝜈</m:t>
                          </m:r>
                        </m:e>
                        <m:sub>
                          <m:r>
                            <a:rPr lang="en-US" sz="1500" b="0" i="1" smtClean="0">
                              <a:latin typeface="Cambria Math" panose="02040503050406030204" pitchFamily="18" charset="0"/>
                            </a:rPr>
                            <m:t>𝐷</m:t>
                          </m:r>
                        </m:sub>
                      </m:sSub>
                      <m:r>
                        <a:rPr lang="en-US" sz="1500" b="0" i="1" smtClean="0">
                          <a:latin typeface="Cambria Math" panose="02040503050406030204" pitchFamily="18" charset="0"/>
                        </a:rPr>
                        <m:t>= </m:t>
                      </m:r>
                      <m:f>
                        <m:fPr>
                          <m:ctrlPr>
                            <a:rPr lang="en-US" sz="1500" b="0" i="1" smtClean="0">
                              <a:latin typeface="Cambria Math" panose="02040503050406030204" pitchFamily="18" charset="0"/>
                            </a:rPr>
                          </m:ctrlPr>
                        </m:fPr>
                        <m:num>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𝜇</m:t>
                              </m:r>
                            </m:e>
                            <m:sub>
                              <m:r>
                                <a:rPr lang="en-US" sz="1500" b="0" i="1" smtClean="0">
                                  <a:latin typeface="Cambria Math" panose="02040503050406030204" pitchFamily="18" charset="0"/>
                                </a:rPr>
                                <m:t>𝐷</m:t>
                              </m:r>
                            </m:sub>
                          </m:sSub>
                          <m:r>
                            <a:rPr lang="en-US" sz="1500" b="0" i="1" smtClean="0">
                              <a:latin typeface="Cambria Math" panose="02040503050406030204" pitchFamily="18" charset="0"/>
                            </a:rPr>
                            <m:t>𝐵</m:t>
                          </m:r>
                        </m:num>
                        <m:den>
                          <m:r>
                            <a:rPr lang="en-US" sz="1500" b="0" i="1" smtClean="0">
                              <a:latin typeface="Cambria Math" panose="02040503050406030204" pitchFamily="18" charset="0"/>
                            </a:rPr>
                            <m:t>h</m:t>
                          </m:r>
                        </m:den>
                      </m:f>
                    </m:oMath>
                  </m:oMathPara>
                </a14:m>
                <a:endParaRPr lang="en-US" sz="1500"/>
              </a:p>
            </p:txBody>
          </p:sp>
        </mc:Choice>
        <mc:Fallback>
          <p:sp>
            <p:nvSpPr>
              <p:cNvPr id="32" name="TextBox 31">
                <a:extLst>
                  <a:ext uri="{FF2B5EF4-FFF2-40B4-BE49-F238E27FC236}">
                    <a16:creationId xmlns:a16="http://schemas.microsoft.com/office/drawing/2014/main" id="{D83AB814-8D65-E4F6-3628-EC6E1C95ECFE}"/>
                  </a:ext>
                </a:extLst>
              </p:cNvPr>
              <p:cNvSpPr txBox="1">
                <a:spLocks noRot="1" noChangeAspect="1" noMove="1" noResize="1" noEditPoints="1" noAdjustHandles="1" noChangeArrowheads="1" noChangeShapeType="1" noTextEdit="1"/>
              </p:cNvSpPr>
              <p:nvPr/>
            </p:nvSpPr>
            <p:spPr>
              <a:xfrm>
                <a:off x="3240547" y="4492818"/>
                <a:ext cx="887679" cy="432170"/>
              </a:xfrm>
              <a:prstGeom prst="rect">
                <a:avLst/>
              </a:prstGeom>
              <a:blipFill>
                <a:blip r:embed="rId9"/>
                <a:stretch>
                  <a:fillRect l="-2759" t="-1408" r="-4138" b="-154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AEB47209-2C6B-9BAB-09A1-D1387F1EEC3E}"/>
                  </a:ext>
                </a:extLst>
              </p:cNvPr>
              <p:cNvSpPr txBox="1"/>
              <p:nvPr/>
            </p:nvSpPr>
            <p:spPr>
              <a:xfrm>
                <a:off x="3264090" y="5111569"/>
                <a:ext cx="1422505" cy="230832"/>
              </a:xfrm>
              <a:prstGeom prst="rect">
                <a:avLst/>
              </a:prstGeom>
              <a:noFill/>
            </p:spPr>
            <p:txBody>
              <a:bodyPr wrap="none" lIns="0" tIns="0" rIns="0" bIns="0" rtlCol="0">
                <a:spAutoFit/>
              </a:bodyPr>
              <a:lstStyle/>
              <a:p>
                <a14:m>
                  <m:oMath xmlns:m="http://schemas.openxmlformats.org/officeDocument/2006/math">
                    <m:sSub>
                      <m:sSubPr>
                        <m:ctrlPr>
                          <a:rPr lang="en-US" sz="1500" i="1" smtClean="0">
                            <a:latin typeface="Cambria Math" panose="02040503050406030204" pitchFamily="18" charset="0"/>
                          </a:rPr>
                        </m:ctrlPr>
                      </m:sSubPr>
                      <m:e>
                        <m:r>
                          <a:rPr lang="en-US" sz="1500" i="1" smtClean="0">
                            <a:latin typeface="Cambria Math" panose="02040503050406030204" pitchFamily="18" charset="0"/>
                            <a:ea typeface="Cambria Math" panose="02040503050406030204" pitchFamily="18" charset="0"/>
                          </a:rPr>
                          <m:t>𝜈</m:t>
                        </m:r>
                      </m:e>
                      <m:sub>
                        <m:r>
                          <a:rPr lang="en-US" sz="1500" b="0" i="1" smtClean="0">
                            <a:latin typeface="Cambria Math" panose="02040503050406030204" pitchFamily="18" charset="0"/>
                          </a:rPr>
                          <m:t>𝐷</m:t>
                        </m:r>
                      </m:sub>
                    </m:sSub>
                    <m:r>
                      <a:rPr lang="en-US" sz="1500" b="0" i="1" smtClean="0">
                        <a:latin typeface="Cambria Math" panose="02040503050406030204" pitchFamily="18" charset="0"/>
                      </a:rPr>
                      <m:t>=6.54</m:t>
                    </m:r>
                  </m:oMath>
                </a14:m>
                <a:r>
                  <a:rPr lang="en-US" sz="1500"/>
                  <a:t>  MHz/T</a:t>
                </a:r>
              </a:p>
            </p:txBody>
          </p:sp>
        </mc:Choice>
        <mc:Fallback>
          <p:sp>
            <p:nvSpPr>
              <p:cNvPr id="33" name="TextBox 32">
                <a:extLst>
                  <a:ext uri="{FF2B5EF4-FFF2-40B4-BE49-F238E27FC236}">
                    <a16:creationId xmlns:a16="http://schemas.microsoft.com/office/drawing/2014/main" id="{AEB47209-2C6B-9BAB-09A1-D1387F1EEC3E}"/>
                  </a:ext>
                </a:extLst>
              </p:cNvPr>
              <p:cNvSpPr txBox="1">
                <a:spLocks noRot="1" noChangeAspect="1" noMove="1" noResize="1" noEditPoints="1" noAdjustHandles="1" noChangeArrowheads="1" noChangeShapeType="1" noTextEdit="1"/>
              </p:cNvSpPr>
              <p:nvPr/>
            </p:nvSpPr>
            <p:spPr>
              <a:xfrm>
                <a:off x="3264090" y="5111569"/>
                <a:ext cx="1422505" cy="230832"/>
              </a:xfrm>
              <a:prstGeom prst="rect">
                <a:avLst/>
              </a:prstGeom>
              <a:blipFill>
                <a:blip r:embed="rId10"/>
                <a:stretch>
                  <a:fillRect l="-3419" t="-24324" r="-6410" b="-54054"/>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EC8380E-09D5-D2A0-4B30-91B8560D4A25}"/>
              </a:ext>
            </a:extLst>
          </p:cNvPr>
          <p:cNvSpPr>
            <a:spLocks noGrp="1"/>
          </p:cNvSpPr>
          <p:nvPr>
            <p:ph type="sldNum" sz="quarter" idx="12"/>
          </p:nvPr>
        </p:nvSpPr>
        <p:spPr/>
        <p:txBody>
          <a:bodyPr/>
          <a:lstStyle/>
          <a:p>
            <a:fld id="{3FA19342-CACE-1B48-AE9D-66A5A7C4CAC9}" type="slidenum">
              <a:rPr lang="en-US" smtClean="0"/>
              <a:t>3</a:t>
            </a:fld>
            <a:endParaRPr lang="en-US"/>
          </a:p>
        </p:txBody>
      </p:sp>
    </p:spTree>
    <p:extLst>
      <p:ext uri="{BB962C8B-B14F-4D97-AF65-F5344CB8AC3E}">
        <p14:creationId xmlns:p14="http://schemas.microsoft.com/office/powerpoint/2010/main" val="2870277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911F32B5-CE80-D1E1-E6E8-0370DAF52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8989" y="1679899"/>
            <a:ext cx="4187844" cy="328315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B86BB0A-61A6-A9AD-0F2A-C3D7911DF8F3}"/>
              </a:ext>
            </a:extLst>
          </p:cNvPr>
          <p:cNvSpPr>
            <a:spLocks noGrp="1"/>
          </p:cNvSpPr>
          <p:nvPr>
            <p:ph type="title"/>
          </p:nvPr>
        </p:nvSpPr>
        <p:spPr>
          <a:xfrm>
            <a:off x="716624" y="70847"/>
            <a:ext cx="7886700" cy="1104636"/>
          </a:xfrm>
        </p:spPr>
        <p:txBody>
          <a:bodyPr>
            <a:normAutofit/>
          </a:bodyPr>
          <a:lstStyle/>
          <a:p>
            <a:pPr algn="ctr"/>
            <a:r>
              <a:rPr lang="en-US" sz="3000" b="1"/>
              <a:t>Spin-1 Polarization</a:t>
            </a:r>
            <a:endParaRPr lang="en-US" sz="3000"/>
          </a:p>
        </p:txBody>
      </p:sp>
      <p:sp>
        <p:nvSpPr>
          <p:cNvPr id="6" name="TextBox 5">
            <a:extLst>
              <a:ext uri="{FF2B5EF4-FFF2-40B4-BE49-F238E27FC236}">
                <a16:creationId xmlns:a16="http://schemas.microsoft.com/office/drawing/2014/main" id="{B8E1781B-1242-6082-282F-D3507A97580E}"/>
              </a:ext>
            </a:extLst>
          </p:cNvPr>
          <p:cNvSpPr txBox="1"/>
          <p:nvPr/>
        </p:nvSpPr>
        <p:spPr>
          <a:xfrm>
            <a:off x="2286000" y="2674090"/>
            <a:ext cx="4572000" cy="369332"/>
          </a:xfrm>
          <a:prstGeom prst="rect">
            <a:avLst/>
          </a:prstGeom>
          <a:noFill/>
        </p:spPr>
        <p:txBody>
          <a:bodyPr wrap="square">
            <a:spAutoFit/>
          </a:bodyPr>
          <a:lstStyle/>
          <a:p>
            <a:endParaRPr lang="en-US"/>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41B9781-4CFF-6748-D708-17AAA9453AFD}"/>
                  </a:ext>
                </a:extLst>
              </p:cNvPr>
              <p:cNvSpPr txBox="1"/>
              <p:nvPr/>
            </p:nvSpPr>
            <p:spPr>
              <a:xfrm>
                <a:off x="716624" y="1444963"/>
                <a:ext cx="3464345" cy="2349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𝑚</m:t>
                          </m:r>
                          <m:r>
                            <a:rPr lang="en-US" sz="1400" b="0" i="1" smtClean="0">
                              <a:latin typeface="Cambria Math" panose="02040503050406030204" pitchFamily="18" charset="0"/>
                            </a:rPr>
                            <m:t> </m:t>
                          </m:r>
                        </m:sub>
                      </m:sSub>
                      <m:r>
                        <a:rPr lang="en-US" sz="1400" b="0" i="1" smtClean="0">
                          <a:latin typeface="Cambria Math" panose="02040503050406030204" pitchFamily="18" charset="0"/>
                        </a:rPr>
                        <m:t>=−</m:t>
                      </m:r>
                      <m:r>
                        <a:rPr lang="en-US" sz="1400" b="0" i="1" smtClean="0">
                          <a:latin typeface="Cambria Math" panose="02040503050406030204" pitchFamily="18" charset="0"/>
                        </a:rPr>
                        <m:t>h</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𝜈</m:t>
                          </m:r>
                        </m:e>
                        <m:sub>
                          <m:r>
                            <a:rPr lang="en-US" sz="1400" b="0" i="1" smtClean="0">
                              <a:latin typeface="Cambria Math" panose="02040503050406030204" pitchFamily="18" charset="0"/>
                            </a:rPr>
                            <m:t>𝐷</m:t>
                          </m:r>
                        </m:sub>
                      </m:sSub>
                      <m:r>
                        <a:rPr lang="en-US" sz="1400" b="0" i="1" smtClean="0">
                          <a:latin typeface="Cambria Math" panose="02040503050406030204" pitchFamily="18" charset="0"/>
                        </a:rPr>
                        <m:t>𝑚</m:t>
                      </m:r>
                      <m:r>
                        <a:rPr lang="en-US" sz="1400" b="0" i="1" smtClean="0">
                          <a:latin typeface="Cambria Math" panose="02040503050406030204" pitchFamily="18" charset="0"/>
                        </a:rPr>
                        <m:t>+</m:t>
                      </m:r>
                      <m:r>
                        <a:rPr lang="en-US" sz="1400" i="1">
                          <a:latin typeface="Cambria Math" panose="02040503050406030204" pitchFamily="18" charset="0"/>
                        </a:rPr>
                        <m:t>h</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𝜈</m:t>
                          </m:r>
                        </m:e>
                        <m:sub>
                          <m:r>
                            <a:rPr lang="en-US" sz="1400" b="0" i="1" smtClean="0">
                              <a:latin typeface="Cambria Math" panose="02040503050406030204" pitchFamily="18" charset="0"/>
                              <a:ea typeface="Cambria Math" panose="02040503050406030204" pitchFamily="18" charset="0"/>
                            </a:rPr>
                            <m:t>𝑄</m:t>
                          </m:r>
                        </m:sub>
                      </m:sSub>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𝑐𝑜𝑠</m:t>
                          </m:r>
                        </m:e>
                        <m:sup>
                          <m:r>
                            <a:rPr lang="en-US" sz="1400" b="0" i="1" smtClean="0">
                              <a:latin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𝜃</m:t>
                      </m:r>
                      <m:r>
                        <a:rPr lang="en-US" sz="1400" b="0" i="1" smtClean="0">
                          <a:latin typeface="Cambria Math" panose="02040503050406030204" pitchFamily="18" charset="0"/>
                          <a:ea typeface="Cambria Math" panose="02040503050406030204" pitchFamily="18" charset="0"/>
                        </a:rPr>
                        <m:t> −1)(3</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𝑚</m:t>
                          </m:r>
                        </m:e>
                        <m:sup>
                          <m:r>
                            <a:rPr lang="en-US" sz="1400" b="0" i="1" smtClean="0">
                              <a:latin typeface="Cambria Math" panose="02040503050406030204" pitchFamily="18" charset="0"/>
                              <a:ea typeface="Cambria Math" panose="02040503050406030204" pitchFamily="18" charset="0"/>
                            </a:rPr>
                            <m:t>2</m:t>
                          </m:r>
                        </m:sup>
                      </m:sSup>
                      <m:r>
                        <a:rPr lang="en-US" sz="1400" b="0" i="1" smtClean="0">
                          <a:latin typeface="Cambria Math" panose="02040503050406030204" pitchFamily="18" charset="0"/>
                          <a:ea typeface="Cambria Math" panose="02040503050406030204" pitchFamily="18" charset="0"/>
                        </a:rPr>
                        <m:t> −2) </m:t>
                      </m:r>
                    </m:oMath>
                  </m:oMathPara>
                </a14:m>
                <a:endParaRPr lang="en-US" sz="1400"/>
              </a:p>
            </p:txBody>
          </p:sp>
        </mc:Choice>
        <mc:Fallback>
          <p:sp>
            <p:nvSpPr>
              <p:cNvPr id="7" name="TextBox 6">
                <a:extLst>
                  <a:ext uri="{FF2B5EF4-FFF2-40B4-BE49-F238E27FC236}">
                    <a16:creationId xmlns:a16="http://schemas.microsoft.com/office/drawing/2014/main" id="{C41B9781-4CFF-6748-D708-17AAA9453AFD}"/>
                  </a:ext>
                </a:extLst>
              </p:cNvPr>
              <p:cNvSpPr txBox="1">
                <a:spLocks noRot="1" noChangeAspect="1" noMove="1" noResize="1" noEditPoints="1" noAdjustHandles="1" noChangeArrowheads="1" noChangeShapeType="1" noTextEdit="1"/>
              </p:cNvSpPr>
              <p:nvPr/>
            </p:nvSpPr>
            <p:spPr>
              <a:xfrm>
                <a:off x="716624" y="1444963"/>
                <a:ext cx="3464345" cy="234936"/>
              </a:xfrm>
              <a:prstGeom prst="rect">
                <a:avLst/>
              </a:prstGeom>
              <a:blipFill>
                <a:blip r:embed="rId3"/>
                <a:stretch>
                  <a:fillRect l="-704" r="-176" b="-230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7077CB5-5CD2-D34F-FE66-77D408A36B77}"/>
                  </a:ext>
                </a:extLst>
              </p:cNvPr>
              <p:cNvSpPr txBox="1"/>
              <p:nvPr/>
            </p:nvSpPr>
            <p:spPr>
              <a:xfrm>
                <a:off x="1079927" y="1894114"/>
                <a:ext cx="2737737" cy="830997"/>
              </a:xfrm>
              <a:prstGeom prst="rect">
                <a:avLst/>
              </a:prstGeom>
              <a:noFill/>
            </p:spPr>
            <p:txBody>
              <a:bodyPr wrap="none" rtlCol="0">
                <a:spAutoFit/>
              </a:bodyPr>
              <a:lstStyle/>
              <a:p>
                <a14:m>
                  <m:oMath xmlns:m="http://schemas.openxmlformats.org/officeDocument/2006/math">
                    <m:r>
                      <a:rPr lang="en-US" sz="1200" b="0" i="1" smtClean="0">
                        <a:latin typeface="Cambria Math" panose="02040503050406030204" pitchFamily="18" charset="0"/>
                      </a:rPr>
                      <m:t>𝑒𝑄</m:t>
                    </m:r>
                  </m:oMath>
                </a14:m>
                <a:r>
                  <a:rPr lang="en-US" sz="1200"/>
                  <a:t>: 	Electric quadrupole interaction </a:t>
                </a:r>
                <a:br>
                  <a:rPr lang="en-US" sz="1200"/>
                </a:br>
                <a:r>
                  <a:rPr lang="en-US" sz="1200"/>
                  <a:t>	(shifts the energy levels)</a:t>
                </a:r>
              </a:p>
              <a:p>
                <a14:m>
                  <m:oMath xmlns:m="http://schemas.openxmlformats.org/officeDocument/2006/math">
                    <m:r>
                      <a:rPr lang="en-US" sz="1200" b="0" i="1" smtClean="0">
                        <a:latin typeface="Cambria Math" panose="02040503050406030204" pitchFamily="18" charset="0"/>
                      </a:rPr>
                      <m:t>𝑒𝑞</m:t>
                    </m:r>
                  </m:oMath>
                </a14:m>
                <a:r>
                  <a:rPr lang="en-US" sz="1200"/>
                  <a:t>:	Electric field gradient</a:t>
                </a:r>
              </a:p>
              <a:p>
                <a14:m>
                  <m:oMath xmlns:m="http://schemas.openxmlformats.org/officeDocument/2006/math">
                    <m:r>
                      <a:rPr lang="en-US" sz="1200" i="1" smtClean="0">
                        <a:latin typeface="Cambria Math" panose="02040503050406030204" pitchFamily="18" charset="0"/>
                        <a:ea typeface="Cambria Math" panose="02040503050406030204" pitchFamily="18" charset="0"/>
                      </a:rPr>
                      <m:t>𝜃</m:t>
                    </m:r>
                  </m:oMath>
                </a14:m>
                <a:r>
                  <a:rPr lang="en-US" sz="1200"/>
                  <a:t>:	angle between </a:t>
                </a:r>
                <a14:m>
                  <m:oMath xmlns:m="http://schemas.openxmlformats.org/officeDocument/2006/math">
                    <m:r>
                      <a:rPr lang="en-US" sz="1200" i="1">
                        <a:latin typeface="Cambria Math" panose="02040503050406030204" pitchFamily="18" charset="0"/>
                      </a:rPr>
                      <m:t>𝑒𝑞</m:t>
                    </m:r>
                  </m:oMath>
                </a14:m>
                <a:r>
                  <a:rPr lang="en-US" sz="1200"/>
                  <a:t> and </a:t>
                </a:r>
                <a14:m>
                  <m:oMath xmlns:m="http://schemas.openxmlformats.org/officeDocument/2006/math">
                    <m:r>
                      <a:rPr lang="en-US" sz="1200" i="1">
                        <a:latin typeface="Cambria Math" panose="02040503050406030204" pitchFamily="18" charset="0"/>
                      </a:rPr>
                      <m:t>𝑒𝑄</m:t>
                    </m:r>
                  </m:oMath>
                </a14:m>
                <a:endParaRPr lang="en-US" sz="1200"/>
              </a:p>
            </p:txBody>
          </p:sp>
        </mc:Choice>
        <mc:Fallback>
          <p:sp>
            <p:nvSpPr>
              <p:cNvPr id="8" name="TextBox 7">
                <a:extLst>
                  <a:ext uri="{FF2B5EF4-FFF2-40B4-BE49-F238E27FC236}">
                    <a16:creationId xmlns:a16="http://schemas.microsoft.com/office/drawing/2014/main" id="{C7077CB5-5CD2-D34F-FE66-77D408A36B77}"/>
                  </a:ext>
                </a:extLst>
              </p:cNvPr>
              <p:cNvSpPr txBox="1">
                <a:spLocks noRot="1" noChangeAspect="1" noMove="1" noResize="1" noEditPoints="1" noAdjustHandles="1" noChangeArrowheads="1" noChangeShapeType="1" noTextEdit="1"/>
              </p:cNvSpPr>
              <p:nvPr/>
            </p:nvSpPr>
            <p:spPr>
              <a:xfrm>
                <a:off x="1079927" y="1894114"/>
                <a:ext cx="2737737" cy="830997"/>
              </a:xfrm>
              <a:prstGeom prst="rect">
                <a:avLst/>
              </a:prstGeom>
              <a:blipFill>
                <a:blip r:embed="rId4"/>
                <a:stretch>
                  <a:fillRect t="-735" b="-514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0934D1B-81A5-3573-328E-C2492BE04A90}"/>
              </a:ext>
            </a:extLst>
          </p:cNvPr>
          <p:cNvPicPr>
            <a:picLocks noChangeAspect="1"/>
          </p:cNvPicPr>
          <p:nvPr/>
        </p:nvPicPr>
        <p:blipFill>
          <a:blip r:embed="rId5"/>
          <a:stretch>
            <a:fillRect/>
          </a:stretch>
        </p:blipFill>
        <p:spPr>
          <a:xfrm>
            <a:off x="1462106" y="2989890"/>
            <a:ext cx="3320910" cy="2184269"/>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9CFE19B3-124C-5B7A-0B86-3961D21EE4DA}"/>
                  </a:ext>
                </a:extLst>
              </p:cNvPr>
              <p:cNvSpPr txBox="1"/>
              <p:nvPr/>
            </p:nvSpPr>
            <p:spPr>
              <a:xfrm>
                <a:off x="7592615" y="3537020"/>
                <a:ext cx="2525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lumMod val="90000"/>
                                  <a:lumOff val="10000"/>
                                </a:schemeClr>
                              </a:solidFill>
                              <a:latin typeface="Cambria Math" panose="02040503050406030204" pitchFamily="18" charset="0"/>
                            </a:rPr>
                          </m:ctrlPr>
                        </m:sSubPr>
                        <m:e>
                          <m:r>
                            <a:rPr lang="en-US" b="0" i="1" smtClean="0">
                              <a:solidFill>
                                <a:schemeClr val="tx2">
                                  <a:lumMod val="90000"/>
                                  <a:lumOff val="10000"/>
                                </a:schemeClr>
                              </a:solidFill>
                              <a:latin typeface="Cambria Math" panose="02040503050406030204" pitchFamily="18" charset="0"/>
                            </a:rPr>
                            <m:t>𝐼</m:t>
                          </m:r>
                        </m:e>
                        <m:sub>
                          <m:r>
                            <a:rPr lang="en-US" b="0" i="1" smtClean="0">
                              <a:solidFill>
                                <a:schemeClr val="tx2">
                                  <a:lumMod val="90000"/>
                                  <a:lumOff val="10000"/>
                                </a:schemeClr>
                              </a:solidFill>
                              <a:latin typeface="Cambria Math" panose="02040503050406030204" pitchFamily="18" charset="0"/>
                            </a:rPr>
                            <m:t>+</m:t>
                          </m:r>
                        </m:sub>
                      </m:sSub>
                    </m:oMath>
                  </m:oMathPara>
                </a14:m>
                <a:endParaRPr lang="en-US"/>
              </a:p>
            </p:txBody>
          </p:sp>
        </mc:Choice>
        <mc:Fallback>
          <p:sp>
            <p:nvSpPr>
              <p:cNvPr id="10" name="TextBox 9">
                <a:extLst>
                  <a:ext uri="{FF2B5EF4-FFF2-40B4-BE49-F238E27FC236}">
                    <a16:creationId xmlns:a16="http://schemas.microsoft.com/office/drawing/2014/main" id="{9CFE19B3-124C-5B7A-0B86-3961D21EE4DA}"/>
                  </a:ext>
                </a:extLst>
              </p:cNvPr>
              <p:cNvSpPr txBox="1">
                <a:spLocks noRot="1" noChangeAspect="1" noMove="1" noResize="1" noEditPoints="1" noAdjustHandles="1" noChangeArrowheads="1" noChangeShapeType="1" noTextEdit="1"/>
              </p:cNvSpPr>
              <p:nvPr/>
            </p:nvSpPr>
            <p:spPr>
              <a:xfrm>
                <a:off x="7592615" y="3537020"/>
                <a:ext cx="252505" cy="276999"/>
              </a:xfrm>
              <a:prstGeom prst="rect">
                <a:avLst/>
              </a:prstGeom>
              <a:blipFill>
                <a:blip r:embed="rId6"/>
                <a:stretch>
                  <a:fillRect l="-24390" r="-7317" b="-130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E81A5FDA-404F-93C5-155C-5D1BB67FB491}"/>
                  </a:ext>
                </a:extLst>
              </p:cNvPr>
              <p:cNvSpPr txBox="1"/>
              <p:nvPr/>
            </p:nvSpPr>
            <p:spPr>
              <a:xfrm>
                <a:off x="6770406" y="4037613"/>
                <a:ext cx="2525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𝐼</m:t>
                          </m:r>
                        </m:e>
                        <m:sub>
                          <m:r>
                            <a:rPr lang="en-US" b="0" i="1" smtClean="0">
                              <a:solidFill>
                                <a:srgbClr val="FF0000"/>
                              </a:solidFill>
                              <a:latin typeface="Cambria Math" panose="02040503050406030204" pitchFamily="18" charset="0"/>
                            </a:rPr>
                            <m:t>−</m:t>
                          </m:r>
                        </m:sub>
                      </m:sSub>
                    </m:oMath>
                  </m:oMathPara>
                </a14:m>
                <a:endParaRPr lang="en-US">
                  <a:solidFill>
                    <a:srgbClr val="FF0000"/>
                  </a:solidFill>
                </a:endParaRPr>
              </a:p>
            </p:txBody>
          </p:sp>
        </mc:Choice>
        <mc:Fallback>
          <p:sp>
            <p:nvSpPr>
              <p:cNvPr id="11" name="TextBox 10">
                <a:extLst>
                  <a:ext uri="{FF2B5EF4-FFF2-40B4-BE49-F238E27FC236}">
                    <a16:creationId xmlns:a16="http://schemas.microsoft.com/office/drawing/2014/main" id="{E81A5FDA-404F-93C5-155C-5D1BB67FB491}"/>
                  </a:ext>
                </a:extLst>
              </p:cNvPr>
              <p:cNvSpPr txBox="1">
                <a:spLocks noRot="1" noChangeAspect="1" noMove="1" noResize="1" noEditPoints="1" noAdjustHandles="1" noChangeArrowheads="1" noChangeShapeType="1" noTextEdit="1"/>
              </p:cNvSpPr>
              <p:nvPr/>
            </p:nvSpPr>
            <p:spPr>
              <a:xfrm>
                <a:off x="6770406" y="4037613"/>
                <a:ext cx="252505" cy="276999"/>
              </a:xfrm>
              <a:prstGeom prst="rect">
                <a:avLst/>
              </a:prstGeom>
              <a:blipFill>
                <a:blip r:embed="rId7"/>
                <a:stretch>
                  <a:fillRect l="-24390" b="-6522"/>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67B325BD-EDB9-E8CC-FAF2-96E2841B34F5}"/>
              </a:ext>
            </a:extLst>
          </p:cNvPr>
          <p:cNvSpPr txBox="1"/>
          <p:nvPr/>
        </p:nvSpPr>
        <p:spPr>
          <a:xfrm>
            <a:off x="5665307" y="1861897"/>
            <a:ext cx="1590692" cy="307777"/>
          </a:xfrm>
          <a:prstGeom prst="rect">
            <a:avLst/>
          </a:prstGeom>
          <a:noFill/>
        </p:spPr>
        <p:txBody>
          <a:bodyPr wrap="none" rtlCol="0">
            <a:spAutoFit/>
          </a:bodyPr>
          <a:lstStyle/>
          <a:p>
            <a:r>
              <a:rPr lang="en-US" sz="1400"/>
              <a:t>UNH Butanol data</a:t>
            </a:r>
          </a:p>
        </p:txBody>
      </p:sp>
      <p:sp>
        <p:nvSpPr>
          <p:cNvPr id="14" name="TextBox 13">
            <a:extLst>
              <a:ext uri="{FF2B5EF4-FFF2-40B4-BE49-F238E27FC236}">
                <a16:creationId xmlns:a16="http://schemas.microsoft.com/office/drawing/2014/main" id="{F66C09AF-90FA-F5D4-9FFD-3B0FA14A7565}"/>
              </a:ext>
            </a:extLst>
          </p:cNvPr>
          <p:cNvSpPr txBox="1"/>
          <p:nvPr/>
        </p:nvSpPr>
        <p:spPr>
          <a:xfrm>
            <a:off x="5398014" y="2865710"/>
            <a:ext cx="1605959" cy="369332"/>
          </a:xfrm>
          <a:prstGeom prst="rect">
            <a:avLst/>
          </a:prstGeom>
          <a:noFill/>
        </p:spPr>
        <p:txBody>
          <a:bodyPr wrap="square" rtlCol="0">
            <a:spAutoFit/>
          </a:bodyPr>
          <a:lstStyle/>
          <a:p>
            <a:r>
              <a:rPr lang="en-US">
                <a:solidFill>
                  <a:schemeClr val="bg2">
                    <a:lumMod val="75000"/>
                  </a:schemeClr>
                </a:solidFill>
              </a:rPr>
              <a:t>Preliminary</a:t>
            </a:r>
          </a:p>
        </p:txBody>
      </p:sp>
      <p:sp>
        <p:nvSpPr>
          <p:cNvPr id="15" name="TextBox 14">
            <a:extLst>
              <a:ext uri="{FF2B5EF4-FFF2-40B4-BE49-F238E27FC236}">
                <a16:creationId xmlns:a16="http://schemas.microsoft.com/office/drawing/2014/main" id="{C7A9BDD7-3B9A-0B30-883D-0956AF5EEE85}"/>
              </a:ext>
            </a:extLst>
          </p:cNvPr>
          <p:cNvSpPr txBox="1"/>
          <p:nvPr/>
        </p:nvSpPr>
        <p:spPr>
          <a:xfrm>
            <a:off x="5331034" y="2177980"/>
            <a:ext cx="2387833" cy="461665"/>
          </a:xfrm>
          <a:prstGeom prst="rect">
            <a:avLst/>
          </a:prstGeom>
          <a:noFill/>
        </p:spPr>
        <p:txBody>
          <a:bodyPr wrap="none" rtlCol="0">
            <a:spAutoFit/>
          </a:bodyPr>
          <a:lstStyle/>
          <a:p>
            <a:r>
              <a:rPr lang="en-US" sz="1200"/>
              <a:t>P = 42-47% (Vector Polarization)</a:t>
            </a:r>
            <a:br>
              <a:rPr lang="en-US" sz="1200"/>
            </a:br>
            <a:r>
              <a:rPr lang="en-US" sz="1200"/>
              <a:t>Q = 13 - 17% (Tensor Polarization)</a:t>
            </a:r>
          </a:p>
        </p:txBody>
      </p:sp>
      <p:sp>
        <p:nvSpPr>
          <p:cNvPr id="2" name="Slide Number Placeholder 1">
            <a:extLst>
              <a:ext uri="{FF2B5EF4-FFF2-40B4-BE49-F238E27FC236}">
                <a16:creationId xmlns:a16="http://schemas.microsoft.com/office/drawing/2014/main" id="{EBACE61D-BE20-BFAF-C3F9-F7B352E46E02}"/>
              </a:ext>
            </a:extLst>
          </p:cNvPr>
          <p:cNvSpPr>
            <a:spLocks noGrp="1"/>
          </p:cNvSpPr>
          <p:nvPr>
            <p:ph type="sldNum" sz="quarter" idx="12"/>
          </p:nvPr>
        </p:nvSpPr>
        <p:spPr/>
        <p:txBody>
          <a:bodyPr/>
          <a:lstStyle/>
          <a:p>
            <a:fld id="{3FA19342-CACE-1B48-AE9D-66A5A7C4CAC9}" type="slidenum">
              <a:rPr lang="en-US" smtClean="0"/>
              <a:t>4</a:t>
            </a:fld>
            <a:endParaRPr lang="en-US"/>
          </a:p>
        </p:txBody>
      </p:sp>
    </p:spTree>
    <p:extLst>
      <p:ext uri="{BB962C8B-B14F-4D97-AF65-F5344CB8AC3E}">
        <p14:creationId xmlns:p14="http://schemas.microsoft.com/office/powerpoint/2010/main" val="2090732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CA36B4-F2D1-FF01-C25E-B0EAE895FEA1}"/>
              </a:ext>
            </a:extLst>
          </p:cNvPr>
          <p:cNvSpPr>
            <a:spLocks noGrp="1"/>
          </p:cNvSpPr>
          <p:nvPr>
            <p:ph type="title"/>
          </p:nvPr>
        </p:nvSpPr>
        <p:spPr>
          <a:xfrm>
            <a:off x="716624" y="70847"/>
            <a:ext cx="7886700" cy="1104636"/>
          </a:xfrm>
        </p:spPr>
        <p:txBody>
          <a:bodyPr>
            <a:normAutofit/>
          </a:bodyPr>
          <a:lstStyle/>
          <a:p>
            <a:pPr algn="ctr"/>
            <a:r>
              <a:rPr lang="en-US" sz="3000" b="1"/>
              <a:t>Enhancing Vector Polarization with DNP</a:t>
            </a:r>
            <a:endParaRPr lang="en-US" sz="3000"/>
          </a:p>
        </p:txBody>
      </p:sp>
      <p:sp>
        <p:nvSpPr>
          <p:cNvPr id="5" name="TextBox 4">
            <a:extLst>
              <a:ext uri="{FF2B5EF4-FFF2-40B4-BE49-F238E27FC236}">
                <a16:creationId xmlns:a16="http://schemas.microsoft.com/office/drawing/2014/main" id="{53C211B7-5917-8691-E3EF-8026C6B063F8}"/>
              </a:ext>
            </a:extLst>
          </p:cNvPr>
          <p:cNvSpPr txBox="1"/>
          <p:nvPr/>
        </p:nvSpPr>
        <p:spPr>
          <a:xfrm>
            <a:off x="540676" y="1110343"/>
            <a:ext cx="8005268" cy="369332"/>
          </a:xfrm>
          <a:prstGeom prst="rect">
            <a:avLst/>
          </a:prstGeom>
          <a:noFill/>
        </p:spPr>
        <p:txBody>
          <a:bodyPr wrap="none" rtlCol="0">
            <a:spAutoFit/>
          </a:bodyPr>
          <a:lstStyle/>
          <a:p>
            <a:pPr marL="285750" indent="-285750">
              <a:buFont typeface="Arial" panose="020B0604020202020204" pitchFamily="34" charset="0"/>
              <a:buChar char="•"/>
            </a:pPr>
            <a:r>
              <a:rPr lang="en-US"/>
              <a:t>At thermal equilibrium (B = 5 T and T = 1 K), the vector polarization is P ~0.1% </a:t>
            </a:r>
          </a:p>
        </p:txBody>
      </p:sp>
      <p:sp>
        <p:nvSpPr>
          <p:cNvPr id="6" name="TextBox 5">
            <a:extLst>
              <a:ext uri="{FF2B5EF4-FFF2-40B4-BE49-F238E27FC236}">
                <a16:creationId xmlns:a16="http://schemas.microsoft.com/office/drawing/2014/main" id="{3A169722-8001-1DC8-65EF-55DD147FE9F1}"/>
              </a:ext>
            </a:extLst>
          </p:cNvPr>
          <p:cNvSpPr txBox="1"/>
          <p:nvPr/>
        </p:nvSpPr>
        <p:spPr>
          <a:xfrm>
            <a:off x="540677" y="1565739"/>
            <a:ext cx="8062648" cy="1477328"/>
          </a:xfrm>
          <a:prstGeom prst="rect">
            <a:avLst/>
          </a:prstGeom>
          <a:noFill/>
        </p:spPr>
        <p:txBody>
          <a:bodyPr wrap="square" rtlCol="0">
            <a:spAutoFit/>
          </a:bodyPr>
          <a:lstStyle/>
          <a:p>
            <a:pPr marL="285750" indent="-285750">
              <a:buFont typeface="Arial" panose="020B0604020202020204" pitchFamily="34" charset="0"/>
              <a:buChar char="•"/>
            </a:pPr>
            <a:r>
              <a:rPr lang="en-US"/>
              <a:t>Dynamic Nuclear Polarization (DNP) enhances the vector polarization to up to 50% in deuterated butanol and deuterated ammonia. In short, paramagnetic centers in the material, either chemically doped or irradiated, induce spin transitions through the application of microwaves to the sample, which is already in a magnetic field at very low temperatures.</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CF5E623-1734-F691-F5A2-5C4A092E3017}"/>
                  </a:ext>
                </a:extLst>
              </p:cNvPr>
              <p:cNvSpPr txBox="1"/>
              <p:nvPr/>
            </p:nvSpPr>
            <p:spPr>
              <a:xfrm>
                <a:off x="1207643" y="3307551"/>
                <a:ext cx="2112694" cy="923330"/>
              </a:xfrm>
              <a:prstGeom prst="rect">
                <a:avLst/>
              </a:prstGeom>
              <a:solidFill>
                <a:schemeClr val="tx2">
                  <a:lumMod val="10000"/>
                  <a:lumOff val="90000"/>
                </a:schemeClr>
              </a:solidFill>
            </p:spPr>
            <p:txBody>
              <a:bodyPr wrap="none" rtlCol="0">
                <a:spAutoFit/>
              </a:bodyPr>
              <a:lstStyle/>
              <a:p>
                <a:pPr algn="ctr"/>
                <a:r>
                  <a:rPr lang="en-US"/>
                  <a:t>Vector Polarization:</a:t>
                </a:r>
                <a:br>
                  <a:rPr lang="en-US"/>
                </a:b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m:t>
                        </m:r>
                      </m:sub>
                    </m:sSub>
                    <m:r>
                      <a:rPr lang="en-US" b="0" i="1" smtClean="0">
                        <a:latin typeface="Cambria Math" panose="02040503050406030204" pitchFamily="18" charset="0"/>
                      </a:rPr>
                      <m:t>−</m:t>
                    </m:r>
                  </m:oMath>
                </a14:m>
                <a:r>
                  <a:rPr lang="en-US"/>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m:t>
                        </m:r>
                      </m:sub>
                    </m:sSub>
                  </m:oMath>
                </a14:m>
                <a:br>
                  <a:rPr lang="en-US"/>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−1&lt;</m:t>
                      </m:r>
                      <m:r>
                        <a:rPr lang="en-US" b="0" i="1" smtClean="0">
                          <a:latin typeface="Cambria Math" panose="02040503050406030204" pitchFamily="18" charset="0"/>
                        </a:rPr>
                        <m:t>𝑃</m:t>
                      </m:r>
                      <m:r>
                        <a:rPr lang="en-US" b="0" i="1" smtClean="0">
                          <a:latin typeface="Cambria Math" panose="02040503050406030204" pitchFamily="18" charset="0"/>
                        </a:rPr>
                        <m:t>&lt; +1</m:t>
                      </m:r>
                    </m:oMath>
                  </m:oMathPara>
                </a14:m>
                <a:endParaRPr lang="en-US"/>
              </a:p>
            </p:txBody>
          </p:sp>
        </mc:Choice>
        <mc:Fallback>
          <p:sp>
            <p:nvSpPr>
              <p:cNvPr id="7" name="TextBox 6">
                <a:extLst>
                  <a:ext uri="{FF2B5EF4-FFF2-40B4-BE49-F238E27FC236}">
                    <a16:creationId xmlns:a16="http://schemas.microsoft.com/office/drawing/2014/main" id="{CCF5E623-1734-F691-F5A2-5C4A092E3017}"/>
                  </a:ext>
                </a:extLst>
              </p:cNvPr>
              <p:cNvSpPr txBox="1">
                <a:spLocks noRot="1" noChangeAspect="1" noMove="1" noResize="1" noEditPoints="1" noAdjustHandles="1" noChangeArrowheads="1" noChangeShapeType="1" noTextEdit="1"/>
              </p:cNvSpPr>
              <p:nvPr/>
            </p:nvSpPr>
            <p:spPr>
              <a:xfrm>
                <a:off x="1207643" y="3307551"/>
                <a:ext cx="2112694" cy="923330"/>
              </a:xfrm>
              <a:prstGeom prst="rect">
                <a:avLst/>
              </a:prstGeom>
              <a:blipFill>
                <a:blip r:embed="rId2"/>
                <a:stretch>
                  <a:fillRect l="-2305" t="-3311" r="-23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3B49DF99-80DB-AEC3-8147-59D900167B8C}"/>
                  </a:ext>
                </a:extLst>
              </p:cNvPr>
              <p:cNvSpPr txBox="1"/>
              <p:nvPr/>
            </p:nvSpPr>
            <p:spPr>
              <a:xfrm>
                <a:off x="3882618" y="3433323"/>
                <a:ext cx="2164375" cy="923330"/>
              </a:xfrm>
              <a:prstGeom prst="rect">
                <a:avLst/>
              </a:prstGeom>
              <a:solidFill>
                <a:schemeClr val="tx2">
                  <a:lumMod val="10000"/>
                  <a:lumOff val="90000"/>
                </a:schemeClr>
              </a:solidFill>
            </p:spPr>
            <p:txBody>
              <a:bodyPr wrap="none" rtlCol="0">
                <a:spAutoFit/>
              </a:bodyPr>
              <a:lstStyle/>
              <a:p>
                <a:pPr algn="ctr"/>
                <a:r>
                  <a:rPr lang="en-US"/>
                  <a:t>Tensor Polarization:</a:t>
                </a:r>
                <a:br>
                  <a:rPr lang="en-US"/>
                </a:br>
                <a14:m>
                  <m:oMath xmlns:m="http://schemas.openxmlformats.org/officeDocument/2006/math">
                    <m:r>
                      <m:rPr>
                        <m:sty m:val="p"/>
                      </m:rPr>
                      <a:rPr lang="en-US" b="0" i="0" smtClean="0">
                        <a:latin typeface="Cambria Math" panose="02040503050406030204" pitchFamily="18" charset="0"/>
                      </a:rPr>
                      <m:t>Q</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m:t>
                        </m:r>
                      </m:sub>
                    </m:sSub>
                    <m:r>
                      <a:rPr lang="en-US" b="0" i="1" smtClean="0">
                        <a:latin typeface="Cambria Math" panose="02040503050406030204" pitchFamily="18" charset="0"/>
                      </a:rPr>
                      <m:t>+</m:t>
                    </m:r>
                  </m:oMath>
                </a14:m>
                <a:r>
                  <a:rPr lang="en-US"/>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m:t>
                        </m:r>
                      </m:sub>
                    </m:sSub>
                  </m:oMath>
                </a14:m>
                <a:r>
                  <a:rPr lang="en-US"/>
                  <a:t> </a:t>
                </a:r>
                <a14:m>
                  <m:oMath xmlns:m="http://schemas.openxmlformats.org/officeDocument/2006/math">
                    <m:r>
                      <a:rPr lang="en-US" b="0" i="1" dirty="0" smtClean="0">
                        <a:latin typeface="Cambria Math" panose="02040503050406030204" pitchFamily="18" charset="0"/>
                      </a:rPr>
                      <m:t>−</m:t>
                    </m:r>
                  </m:oMath>
                </a14:m>
                <a:r>
                  <a:rPr lang="en-US"/>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2</m:t>
                        </m:r>
                        <m:r>
                          <a:rPr lang="en-US" i="1">
                            <a:latin typeface="Cambria Math" panose="02040503050406030204" pitchFamily="18" charset="0"/>
                          </a:rPr>
                          <m:t>𝑁</m:t>
                        </m:r>
                      </m:e>
                      <m:sub>
                        <m:r>
                          <a:rPr lang="en-US" b="0" i="1" smtClean="0">
                            <a:latin typeface="Cambria Math" panose="02040503050406030204" pitchFamily="18" charset="0"/>
                          </a:rPr>
                          <m:t>0</m:t>
                        </m:r>
                      </m:sub>
                    </m:sSub>
                  </m:oMath>
                </a14:m>
                <a:br>
                  <a:rPr lang="en-US"/>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−2&lt;</m:t>
                      </m:r>
                      <m:r>
                        <a:rPr lang="en-US" b="0" i="1" smtClean="0">
                          <a:latin typeface="Cambria Math" panose="02040503050406030204" pitchFamily="18" charset="0"/>
                        </a:rPr>
                        <m:t>𝑄</m:t>
                      </m:r>
                      <m:r>
                        <a:rPr lang="en-US" b="0" i="1" smtClean="0">
                          <a:latin typeface="Cambria Math" panose="02040503050406030204" pitchFamily="18" charset="0"/>
                        </a:rPr>
                        <m:t>&lt; +1</m:t>
                      </m:r>
                    </m:oMath>
                  </m:oMathPara>
                </a14:m>
                <a:endParaRPr lang="en-US"/>
              </a:p>
            </p:txBody>
          </p:sp>
        </mc:Choice>
        <mc:Fallback>
          <p:sp>
            <p:nvSpPr>
              <p:cNvPr id="9" name="TextBox 8">
                <a:extLst>
                  <a:ext uri="{FF2B5EF4-FFF2-40B4-BE49-F238E27FC236}">
                    <a16:creationId xmlns:a16="http://schemas.microsoft.com/office/drawing/2014/main" id="{3B49DF99-80DB-AEC3-8147-59D900167B8C}"/>
                  </a:ext>
                </a:extLst>
              </p:cNvPr>
              <p:cNvSpPr txBox="1">
                <a:spLocks noRot="1" noChangeAspect="1" noMove="1" noResize="1" noEditPoints="1" noAdjustHandles="1" noChangeArrowheads="1" noChangeShapeType="1" noTextEdit="1"/>
              </p:cNvSpPr>
              <p:nvPr/>
            </p:nvSpPr>
            <p:spPr>
              <a:xfrm>
                <a:off x="3882618" y="3433323"/>
                <a:ext cx="2164375" cy="923330"/>
              </a:xfrm>
              <a:prstGeom prst="rect">
                <a:avLst/>
              </a:prstGeom>
              <a:blipFill>
                <a:blip r:embed="rId3"/>
                <a:stretch>
                  <a:fillRect l="-1690" t="-2632" r="-1127" b="-3289"/>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9868D65A-1C26-6DE2-0D95-431EDA69F93E}"/>
              </a:ext>
            </a:extLst>
          </p:cNvPr>
          <p:cNvPicPr>
            <a:picLocks noChangeAspect="1"/>
          </p:cNvPicPr>
          <p:nvPr/>
        </p:nvPicPr>
        <p:blipFill>
          <a:blip r:embed="rId4"/>
          <a:stretch>
            <a:fillRect/>
          </a:stretch>
        </p:blipFill>
        <p:spPr>
          <a:xfrm>
            <a:off x="6260273" y="2942384"/>
            <a:ext cx="2482846" cy="2476312"/>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5D138C6D-055C-A18E-C98C-256E6A06F79C}"/>
                  </a:ext>
                </a:extLst>
              </p:cNvPr>
              <p:cNvSpPr txBox="1"/>
              <p:nvPr/>
            </p:nvSpPr>
            <p:spPr>
              <a:xfrm>
                <a:off x="2428691" y="4651954"/>
                <a:ext cx="2076209" cy="646331"/>
              </a:xfrm>
              <a:prstGeom prst="rect">
                <a:avLst/>
              </a:prstGeom>
              <a:solidFill>
                <a:schemeClr val="tx2">
                  <a:lumMod val="10000"/>
                  <a:lumOff val="90000"/>
                </a:schemeClr>
              </a:solidFill>
            </p:spPr>
            <p:txBody>
              <a:bodyPr wrap="none" rtlCol="0">
                <a:spAutoFit/>
              </a:bodyPr>
              <a:lstStyle/>
              <a:p>
                <a:pPr algn="ctr"/>
                <a:r>
                  <a:rPr lang="en-US"/>
                  <a:t>Normalization:</a:t>
                </a:r>
                <a:br>
                  <a:rPr lang="en-US"/>
                </a:br>
                <a14:m>
                  <m:oMath xmlns:m="http://schemas.openxmlformats.org/officeDocument/2006/math">
                    <m:r>
                      <a:rPr lang="en-US">
                        <a:latin typeface="Cambria Math" panose="02040503050406030204" pitchFamily="18" charset="0"/>
                      </a:rPr>
                      <m:t>1</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m:t>
                        </m:r>
                      </m:sub>
                    </m:sSub>
                    <m:r>
                      <a:rPr lang="en-US" b="0" i="1" smtClean="0">
                        <a:latin typeface="Cambria Math" panose="02040503050406030204" pitchFamily="18" charset="0"/>
                      </a:rPr>
                      <m:t>+</m:t>
                    </m:r>
                  </m:oMath>
                </a14:m>
                <a:r>
                  <a:rPr lang="en-US"/>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m:t>
                        </m:r>
                      </m:sub>
                    </m:sSub>
                    <m:r>
                      <a:rPr lang="en-US" i="1">
                        <a:latin typeface="Cambria Math" panose="02040503050406030204" pitchFamily="18" charset="0"/>
                      </a:rPr>
                      <m:t>+</m:t>
                    </m:r>
                    <m:r>
                      <m:rPr>
                        <m:nor/>
                      </m:rPr>
                      <a:rPr lang="en-US" dirty="0"/>
                      <m:t> </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0</m:t>
                        </m:r>
                      </m:sub>
                    </m:sSub>
                  </m:oMath>
                </a14:m>
                <a:endParaRPr lang="en-US"/>
              </a:p>
            </p:txBody>
          </p:sp>
        </mc:Choice>
        <mc:Fallback>
          <p:sp>
            <p:nvSpPr>
              <p:cNvPr id="14" name="TextBox 13">
                <a:extLst>
                  <a:ext uri="{FF2B5EF4-FFF2-40B4-BE49-F238E27FC236}">
                    <a16:creationId xmlns:a16="http://schemas.microsoft.com/office/drawing/2014/main" id="{5D138C6D-055C-A18E-C98C-256E6A06F79C}"/>
                  </a:ext>
                </a:extLst>
              </p:cNvPr>
              <p:cNvSpPr txBox="1">
                <a:spLocks noRot="1" noChangeAspect="1" noMove="1" noResize="1" noEditPoints="1" noAdjustHandles="1" noChangeArrowheads="1" noChangeShapeType="1" noTextEdit="1"/>
              </p:cNvSpPr>
              <p:nvPr/>
            </p:nvSpPr>
            <p:spPr>
              <a:xfrm>
                <a:off x="2428691" y="4651954"/>
                <a:ext cx="2076209" cy="646331"/>
              </a:xfrm>
              <a:prstGeom prst="rect">
                <a:avLst/>
              </a:prstGeom>
              <a:blipFill>
                <a:blip r:embed="rId5"/>
                <a:stretch>
                  <a:fillRect t="-3774"/>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B3EA115E-0361-1768-F647-8EEFF05022CB}"/>
              </a:ext>
            </a:extLst>
          </p:cNvPr>
          <p:cNvSpPr>
            <a:spLocks noGrp="1"/>
          </p:cNvSpPr>
          <p:nvPr>
            <p:ph type="sldNum" sz="quarter" idx="12"/>
          </p:nvPr>
        </p:nvSpPr>
        <p:spPr/>
        <p:txBody>
          <a:bodyPr/>
          <a:lstStyle/>
          <a:p>
            <a:fld id="{3FA19342-CACE-1B48-AE9D-66A5A7C4CAC9}" type="slidenum">
              <a:rPr lang="en-US" smtClean="0"/>
              <a:t>5</a:t>
            </a:fld>
            <a:endParaRPr lang="en-US"/>
          </a:p>
        </p:txBody>
      </p:sp>
    </p:spTree>
    <p:extLst>
      <p:ext uri="{BB962C8B-B14F-4D97-AF65-F5344CB8AC3E}">
        <p14:creationId xmlns:p14="http://schemas.microsoft.com/office/powerpoint/2010/main" val="582441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6A4C59E-A98B-B015-E80C-FCF8D10F87CF}"/>
              </a:ext>
            </a:extLst>
          </p:cNvPr>
          <p:cNvPicPr>
            <a:picLocks noChangeAspect="1"/>
          </p:cNvPicPr>
          <p:nvPr/>
        </p:nvPicPr>
        <p:blipFill>
          <a:blip r:embed="rId2"/>
          <a:stretch>
            <a:fillRect/>
          </a:stretch>
        </p:blipFill>
        <p:spPr>
          <a:xfrm>
            <a:off x="4371855" y="3491190"/>
            <a:ext cx="3887314" cy="1660538"/>
          </a:xfrm>
          <a:prstGeom prst="rect">
            <a:avLst/>
          </a:prstGeom>
        </p:spPr>
      </p:pic>
      <p:sp>
        <p:nvSpPr>
          <p:cNvPr id="5" name="Title 1">
            <a:extLst>
              <a:ext uri="{FF2B5EF4-FFF2-40B4-BE49-F238E27FC236}">
                <a16:creationId xmlns:a16="http://schemas.microsoft.com/office/drawing/2014/main" id="{AE1DC628-AFDD-2A8D-FC56-0172C93014CB}"/>
              </a:ext>
            </a:extLst>
          </p:cNvPr>
          <p:cNvSpPr txBox="1">
            <a:spLocks/>
          </p:cNvSpPr>
          <p:nvPr/>
        </p:nvSpPr>
        <p:spPr>
          <a:xfrm>
            <a:off x="711213" y="206113"/>
            <a:ext cx="7886700"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b="1"/>
              <a:t>Can we perform an experiment with this technique?</a:t>
            </a:r>
            <a:endParaRPr lang="en-US" sz="300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A890359-2616-76E7-B976-6AE1A50E0543}"/>
                  </a:ext>
                </a:extLst>
              </p:cNvPr>
              <p:cNvSpPr txBox="1"/>
              <p:nvPr/>
            </p:nvSpPr>
            <p:spPr>
              <a:xfrm>
                <a:off x="448916" y="1370054"/>
                <a:ext cx="8313494" cy="1834990"/>
              </a:xfrm>
              <a:prstGeom prst="rect">
                <a:avLst/>
              </a:prstGeom>
              <a:noFill/>
            </p:spPr>
            <p:txBody>
              <a:bodyPr wrap="none" rtlCol="0">
                <a:spAutoFit/>
              </a:bodyPr>
              <a:lstStyle/>
              <a:p>
                <a:pPr marL="285750" indent="-285750">
                  <a:buFont typeface="Arial" panose="020B0604020202020204" pitchFamily="34" charset="0"/>
                  <a:buChar char="•"/>
                </a:pPr>
                <a:r>
                  <a:rPr lang="en-US"/>
                  <a:t>Target material used in tensor polarized techniques: deuterated ammonia (ND</a:t>
                </a:r>
                <a:r>
                  <a:rPr lang="en-US" baseline="-25000"/>
                  <a:t>3</a:t>
                </a:r>
                <a:r>
                  <a:rPr lang="en-US"/>
                  <a:t>)</a:t>
                </a:r>
              </a:p>
              <a:p>
                <a:r>
                  <a:rPr lang="en-US"/>
                  <a:t> 	</a:t>
                </a:r>
              </a:p>
              <a:p>
                <a:endParaRPr lang="en-US"/>
              </a:p>
              <a:p>
                <a:pPr marL="285750" indent="-285750">
                  <a:buFont typeface="Arial" panose="020B0604020202020204" pitchFamily="34" charset="0"/>
                  <a:buChar char="•"/>
                </a:pPr>
                <a:r>
                  <a:rPr lang="en-US"/>
                  <a:t>After DNP, Vector and tensor polarizations are related as: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=2 − </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4 −3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2</m:t>
                            </m:r>
                          </m:sup>
                        </m:sSup>
                      </m:e>
                    </m:rad>
                  </m:oMath>
                </a14:m>
                <a:endParaRPr lang="en-US"/>
              </a:p>
              <a:p>
                <a:br>
                  <a:rPr lang="en-US"/>
                </a:br>
                <a:endParaRPr lang="en-US"/>
              </a:p>
            </p:txBody>
          </p:sp>
        </mc:Choice>
        <mc:Fallback>
          <p:sp>
            <p:nvSpPr>
              <p:cNvPr id="8" name="TextBox 7">
                <a:extLst>
                  <a:ext uri="{FF2B5EF4-FFF2-40B4-BE49-F238E27FC236}">
                    <a16:creationId xmlns:a16="http://schemas.microsoft.com/office/drawing/2014/main" id="{AA890359-2616-76E7-B976-6AE1A50E0543}"/>
                  </a:ext>
                </a:extLst>
              </p:cNvPr>
              <p:cNvSpPr txBox="1">
                <a:spLocks noRot="1" noChangeAspect="1" noMove="1" noResize="1" noEditPoints="1" noAdjustHandles="1" noChangeArrowheads="1" noChangeShapeType="1" noTextEdit="1"/>
              </p:cNvSpPr>
              <p:nvPr/>
            </p:nvSpPr>
            <p:spPr>
              <a:xfrm>
                <a:off x="448916" y="1370054"/>
                <a:ext cx="8313494" cy="1834990"/>
              </a:xfrm>
              <a:prstGeom prst="rect">
                <a:avLst/>
              </a:prstGeom>
              <a:blipFill>
                <a:blip r:embed="rId3"/>
                <a:stretch>
                  <a:fillRect l="-514" t="-1661"/>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CDAFE264-8C99-AF5F-ABD8-81465495470D}"/>
              </a:ext>
            </a:extLst>
          </p:cNvPr>
          <p:cNvGrpSpPr/>
          <p:nvPr/>
        </p:nvGrpSpPr>
        <p:grpSpPr>
          <a:xfrm>
            <a:off x="982532" y="2813539"/>
            <a:ext cx="2886083" cy="2299526"/>
            <a:chOff x="1523597" y="2678273"/>
            <a:chExt cx="3237775" cy="2616972"/>
          </a:xfrm>
        </p:grpSpPr>
        <p:pic>
          <p:nvPicPr>
            <p:cNvPr id="4098" name="Picture 2">
              <a:extLst>
                <a:ext uri="{FF2B5EF4-FFF2-40B4-BE49-F238E27FC236}">
                  <a16:creationId xmlns:a16="http://schemas.microsoft.com/office/drawing/2014/main" id="{A95FC434-43E8-FB49-F115-766F2A4AB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597" y="2678273"/>
              <a:ext cx="3237775" cy="2616972"/>
            </a:xfrm>
            <a:prstGeom prst="rect">
              <a:avLst/>
            </a:prstGeom>
            <a:noFill/>
            <a:extLst>
              <a:ext uri="{909E8E84-426E-40DD-AFC4-6F175D3DCCD1}">
                <a14:hiddenFill xmlns:a14="http://schemas.microsoft.com/office/drawing/2010/main">
                  <a:solidFill>
                    <a:srgbClr val="FFFFFF"/>
                  </a:solidFill>
                </a14:hiddenFill>
              </a:ext>
            </a:extLst>
          </p:spPr>
        </p:pic>
        <p:sp>
          <p:nvSpPr>
            <p:cNvPr id="9" name="5-Point Star 8">
              <a:extLst>
                <a:ext uri="{FF2B5EF4-FFF2-40B4-BE49-F238E27FC236}">
                  <a16:creationId xmlns:a16="http://schemas.microsoft.com/office/drawing/2014/main" id="{6F63E40F-4498-5E3E-F5EB-3C4602E823A3}"/>
                </a:ext>
              </a:extLst>
            </p:cNvPr>
            <p:cNvSpPr/>
            <p:nvPr/>
          </p:nvSpPr>
          <p:spPr>
            <a:xfrm>
              <a:off x="3895668" y="3543976"/>
              <a:ext cx="232658" cy="258821"/>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03D1E8F-29CB-19D2-C498-D7A50403DD92}"/>
                </a:ext>
              </a:extLst>
            </p:cNvPr>
            <p:cNvCxnSpPr>
              <a:cxnSpLocks/>
            </p:cNvCxnSpPr>
            <p:nvPr/>
          </p:nvCxnSpPr>
          <p:spPr>
            <a:xfrm>
              <a:off x="4011997" y="3673386"/>
              <a:ext cx="0" cy="1342287"/>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2E81A31-FA20-0771-7197-4C7AC2E66171}"/>
                </a:ext>
              </a:extLst>
            </p:cNvPr>
            <p:cNvCxnSpPr>
              <a:cxnSpLocks/>
            </p:cNvCxnSpPr>
            <p:nvPr/>
          </p:nvCxnSpPr>
          <p:spPr>
            <a:xfrm flipH="1">
              <a:off x="1812568" y="3689619"/>
              <a:ext cx="2199429"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7128CE77-5BAE-C69D-CBD7-800A8F83361F}"/>
              </a:ext>
            </a:extLst>
          </p:cNvPr>
          <p:cNvSpPr txBox="1"/>
          <p:nvPr/>
        </p:nvSpPr>
        <p:spPr>
          <a:xfrm>
            <a:off x="4297423" y="2565227"/>
            <a:ext cx="4036178" cy="925963"/>
          </a:xfrm>
          <a:prstGeom prst="rect">
            <a:avLst/>
          </a:prstGeom>
          <a:noFill/>
        </p:spPr>
        <p:txBody>
          <a:bodyPr wrap="square" rtlCol="0">
            <a:spAutoFit/>
          </a:bodyPr>
          <a:lstStyle/>
          <a:p>
            <a:r>
              <a:rPr lang="en-US"/>
              <a:t>Tensor polarization with DNP is at best 15 – 20% and decays with dose (under electron beam).</a:t>
            </a:r>
          </a:p>
        </p:txBody>
      </p:sp>
      <p:sp>
        <p:nvSpPr>
          <p:cNvPr id="19" name="TextBox 18">
            <a:extLst>
              <a:ext uri="{FF2B5EF4-FFF2-40B4-BE49-F238E27FC236}">
                <a16:creationId xmlns:a16="http://schemas.microsoft.com/office/drawing/2014/main" id="{2FF021FB-B80A-CFB7-1041-6162DA69041F}"/>
              </a:ext>
            </a:extLst>
          </p:cNvPr>
          <p:cNvSpPr txBox="1"/>
          <p:nvPr/>
        </p:nvSpPr>
        <p:spPr>
          <a:xfrm>
            <a:off x="5234805" y="3702206"/>
            <a:ext cx="4572000" cy="276999"/>
          </a:xfrm>
          <a:prstGeom prst="rect">
            <a:avLst/>
          </a:prstGeom>
          <a:noFill/>
        </p:spPr>
        <p:txBody>
          <a:bodyPr wrap="square">
            <a:spAutoFit/>
          </a:bodyPr>
          <a:lstStyle/>
          <a:p>
            <a:r>
              <a:rPr lang="en-US" sz="1200"/>
              <a:t>Courtesy of Pushpa Pandey</a:t>
            </a:r>
          </a:p>
        </p:txBody>
      </p:sp>
      <p:sp>
        <p:nvSpPr>
          <p:cNvPr id="21" name="Rectangle 20">
            <a:extLst>
              <a:ext uri="{FF2B5EF4-FFF2-40B4-BE49-F238E27FC236}">
                <a16:creationId xmlns:a16="http://schemas.microsoft.com/office/drawing/2014/main" id="{F59D0A78-CFE1-6CEC-F100-559D479C6932}"/>
              </a:ext>
            </a:extLst>
          </p:cNvPr>
          <p:cNvSpPr/>
          <p:nvPr/>
        </p:nvSpPr>
        <p:spPr>
          <a:xfrm>
            <a:off x="4810069" y="3714683"/>
            <a:ext cx="24740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C5410A9-6550-EAED-E812-A7C868DB53EC}"/>
              </a:ext>
            </a:extLst>
          </p:cNvPr>
          <p:cNvSpPr txBox="1"/>
          <p:nvPr/>
        </p:nvSpPr>
        <p:spPr>
          <a:xfrm>
            <a:off x="4810069" y="5068669"/>
            <a:ext cx="4036178" cy="646331"/>
          </a:xfrm>
          <a:prstGeom prst="rect">
            <a:avLst/>
          </a:prstGeom>
          <a:noFill/>
        </p:spPr>
        <p:txBody>
          <a:bodyPr wrap="square" rtlCol="0">
            <a:spAutoFit/>
          </a:bodyPr>
          <a:lstStyle/>
          <a:p>
            <a:r>
              <a:rPr lang="en-US"/>
              <a:t>Need additional techniques to enhance the tensor polarization</a:t>
            </a:r>
          </a:p>
        </p:txBody>
      </p:sp>
      <p:sp>
        <p:nvSpPr>
          <p:cNvPr id="2" name="Slide Number Placeholder 1">
            <a:extLst>
              <a:ext uri="{FF2B5EF4-FFF2-40B4-BE49-F238E27FC236}">
                <a16:creationId xmlns:a16="http://schemas.microsoft.com/office/drawing/2014/main" id="{F49F1BA9-98FE-6B72-3D9B-F73E23903CCD}"/>
              </a:ext>
            </a:extLst>
          </p:cNvPr>
          <p:cNvSpPr>
            <a:spLocks noGrp="1"/>
          </p:cNvSpPr>
          <p:nvPr>
            <p:ph type="sldNum" sz="quarter" idx="12"/>
          </p:nvPr>
        </p:nvSpPr>
        <p:spPr/>
        <p:txBody>
          <a:bodyPr/>
          <a:lstStyle/>
          <a:p>
            <a:fld id="{3FA19342-CACE-1B48-AE9D-66A5A7C4CAC9}" type="slidenum">
              <a:rPr lang="en-US" smtClean="0"/>
              <a:t>6</a:t>
            </a:fld>
            <a:endParaRPr lang="en-US"/>
          </a:p>
        </p:txBody>
      </p:sp>
    </p:spTree>
    <p:extLst>
      <p:ext uri="{BB962C8B-B14F-4D97-AF65-F5344CB8AC3E}">
        <p14:creationId xmlns:p14="http://schemas.microsoft.com/office/powerpoint/2010/main" val="4140052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6BE939-2C61-837D-0458-3B0F45B0A864}"/>
              </a:ext>
            </a:extLst>
          </p:cNvPr>
          <p:cNvSpPr txBox="1">
            <a:spLocks/>
          </p:cNvSpPr>
          <p:nvPr/>
        </p:nvSpPr>
        <p:spPr>
          <a:xfrm>
            <a:off x="502444" y="252834"/>
            <a:ext cx="8139111" cy="11046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b="1"/>
              <a:t>Enhancing tensor polarization: RF “hole burning”</a:t>
            </a:r>
            <a:endParaRPr lang="en-US" sz="3000"/>
          </a:p>
        </p:txBody>
      </p:sp>
      <p:grpSp>
        <p:nvGrpSpPr>
          <p:cNvPr id="22" name="Group 21">
            <a:extLst>
              <a:ext uri="{FF2B5EF4-FFF2-40B4-BE49-F238E27FC236}">
                <a16:creationId xmlns:a16="http://schemas.microsoft.com/office/drawing/2014/main" id="{03E6E73F-2C1C-162A-84A5-B94F453993C6}"/>
              </a:ext>
            </a:extLst>
          </p:cNvPr>
          <p:cNvGrpSpPr/>
          <p:nvPr/>
        </p:nvGrpSpPr>
        <p:grpSpPr>
          <a:xfrm rot="5400000">
            <a:off x="1135137" y="2618989"/>
            <a:ext cx="1272399" cy="903579"/>
            <a:chOff x="5443120" y="3681496"/>
            <a:chExt cx="1272399" cy="903579"/>
          </a:xfrm>
        </p:grpSpPr>
        <p:sp>
          <p:nvSpPr>
            <p:cNvPr id="5" name="Magnetic Disk 4">
              <a:extLst>
                <a:ext uri="{FF2B5EF4-FFF2-40B4-BE49-F238E27FC236}">
                  <a16:creationId xmlns:a16="http://schemas.microsoft.com/office/drawing/2014/main" id="{3499B410-25D0-A58F-E29A-F535DC4261E0}"/>
                </a:ext>
              </a:extLst>
            </p:cNvPr>
            <p:cNvSpPr/>
            <p:nvPr/>
          </p:nvSpPr>
          <p:spPr>
            <a:xfrm>
              <a:off x="5456545" y="3681496"/>
              <a:ext cx="1239039" cy="903579"/>
            </a:xfrm>
            <a:prstGeom prst="flowChartMagneticDisk">
              <a:avLst/>
            </a:prstGeom>
            <a:solidFill>
              <a:schemeClr val="tx2">
                <a:lumMod val="10000"/>
                <a:lumOff val="9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C4A736CD-984D-16A7-5DD5-4ADD8E924510}"/>
                </a:ext>
              </a:extLst>
            </p:cNvPr>
            <p:cNvSpPr/>
            <p:nvPr/>
          </p:nvSpPr>
          <p:spPr>
            <a:xfrm>
              <a:off x="5510664" y="3784055"/>
              <a:ext cx="1140530" cy="719122"/>
            </a:xfrm>
            <a:custGeom>
              <a:avLst/>
              <a:gdLst>
                <a:gd name="connsiteX0" fmla="*/ 56896 w 1140530"/>
                <a:gd name="connsiteY0" fmla="*/ 79150 h 719122"/>
                <a:gd name="connsiteX1" fmla="*/ 294964 w 1140530"/>
                <a:gd name="connsiteY1" fmla="*/ 8811 h 719122"/>
                <a:gd name="connsiteX2" fmla="*/ 587140 w 1140530"/>
                <a:gd name="connsiteY2" fmla="*/ 3401 h 719122"/>
                <a:gd name="connsiteX3" fmla="*/ 868493 w 1140530"/>
                <a:gd name="connsiteY3" fmla="*/ 30454 h 719122"/>
                <a:gd name="connsiteX4" fmla="*/ 1084919 w 1140530"/>
                <a:gd name="connsiteY4" fmla="*/ 68328 h 719122"/>
                <a:gd name="connsiteX5" fmla="*/ 1122794 w 1140530"/>
                <a:gd name="connsiteY5" fmla="*/ 187363 h 719122"/>
                <a:gd name="connsiteX6" fmla="*/ 841440 w 1140530"/>
                <a:gd name="connsiteY6" fmla="*/ 344272 h 719122"/>
                <a:gd name="connsiteX7" fmla="*/ 246269 w 1140530"/>
                <a:gd name="connsiteY7" fmla="*/ 344272 h 719122"/>
                <a:gd name="connsiteX8" fmla="*/ 51485 w 1140530"/>
                <a:gd name="connsiteY8" fmla="*/ 214416 h 719122"/>
                <a:gd name="connsiteX9" fmla="*/ 165109 w 1140530"/>
                <a:gd name="connsiteY9" fmla="*/ 198184 h 719122"/>
                <a:gd name="connsiteX10" fmla="*/ 533033 w 1140530"/>
                <a:gd name="connsiteY10" fmla="*/ 214416 h 719122"/>
                <a:gd name="connsiteX11" fmla="*/ 879315 w 1140530"/>
                <a:gd name="connsiteY11" fmla="*/ 230648 h 719122"/>
                <a:gd name="connsiteX12" fmla="*/ 1122794 w 1140530"/>
                <a:gd name="connsiteY12" fmla="*/ 349682 h 719122"/>
                <a:gd name="connsiteX13" fmla="*/ 982117 w 1140530"/>
                <a:gd name="connsiteY13" fmla="*/ 474127 h 719122"/>
                <a:gd name="connsiteX14" fmla="*/ 706174 w 1140530"/>
                <a:gd name="connsiteY14" fmla="*/ 517412 h 719122"/>
                <a:gd name="connsiteX15" fmla="*/ 322018 w 1140530"/>
                <a:gd name="connsiteY15" fmla="*/ 549876 h 719122"/>
                <a:gd name="connsiteX16" fmla="*/ 100181 w 1140530"/>
                <a:gd name="connsiteY16" fmla="*/ 512002 h 719122"/>
                <a:gd name="connsiteX17" fmla="*/ 24432 w 1140530"/>
                <a:gd name="connsiteY17" fmla="*/ 447074 h 719122"/>
                <a:gd name="connsiteX18" fmla="*/ 516801 w 1140530"/>
                <a:gd name="connsiteY18" fmla="*/ 436253 h 719122"/>
                <a:gd name="connsiteX19" fmla="*/ 852261 w 1140530"/>
                <a:gd name="connsiteY19" fmla="*/ 457895 h 719122"/>
                <a:gd name="connsiteX20" fmla="*/ 1111973 w 1140530"/>
                <a:gd name="connsiteY20" fmla="*/ 571519 h 719122"/>
                <a:gd name="connsiteX21" fmla="*/ 846851 w 1140530"/>
                <a:gd name="connsiteY21" fmla="*/ 706785 h 719122"/>
                <a:gd name="connsiteX22" fmla="*/ 343660 w 1140530"/>
                <a:gd name="connsiteY22" fmla="*/ 706785 h 719122"/>
                <a:gd name="connsiteX23" fmla="*/ 46074 w 1140530"/>
                <a:gd name="connsiteY23" fmla="*/ 652679 h 719122"/>
                <a:gd name="connsiteX24" fmla="*/ 35253 w 1140530"/>
                <a:gd name="connsiteY24" fmla="*/ 631036 h 719122"/>
                <a:gd name="connsiteX25" fmla="*/ 35253 w 1140530"/>
                <a:gd name="connsiteY25" fmla="*/ 625625 h 719122"/>
                <a:gd name="connsiteX26" fmla="*/ 83949 w 1140530"/>
                <a:gd name="connsiteY26" fmla="*/ 631036 h 719122"/>
                <a:gd name="connsiteX27" fmla="*/ 73128 w 1140530"/>
                <a:gd name="connsiteY27" fmla="*/ 652679 h 719122"/>
                <a:gd name="connsiteX28" fmla="*/ 78538 w 1140530"/>
                <a:gd name="connsiteY28" fmla="*/ 641857 h 7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0530" h="719122">
                  <a:moveTo>
                    <a:pt x="56896" y="79150"/>
                  </a:moveTo>
                  <a:cubicBezTo>
                    <a:pt x="131743" y="50293"/>
                    <a:pt x="206590" y="21436"/>
                    <a:pt x="294964" y="8811"/>
                  </a:cubicBezTo>
                  <a:cubicBezTo>
                    <a:pt x="383338" y="-3814"/>
                    <a:pt x="491552" y="-206"/>
                    <a:pt x="587140" y="3401"/>
                  </a:cubicBezTo>
                  <a:cubicBezTo>
                    <a:pt x="682728" y="7008"/>
                    <a:pt x="785530" y="19633"/>
                    <a:pt x="868493" y="30454"/>
                  </a:cubicBezTo>
                  <a:cubicBezTo>
                    <a:pt x="951456" y="41275"/>
                    <a:pt x="1042536" y="42176"/>
                    <a:pt x="1084919" y="68328"/>
                  </a:cubicBezTo>
                  <a:cubicBezTo>
                    <a:pt x="1127303" y="94480"/>
                    <a:pt x="1163374" y="141372"/>
                    <a:pt x="1122794" y="187363"/>
                  </a:cubicBezTo>
                  <a:cubicBezTo>
                    <a:pt x="1082214" y="233354"/>
                    <a:pt x="987528" y="318121"/>
                    <a:pt x="841440" y="344272"/>
                  </a:cubicBezTo>
                  <a:cubicBezTo>
                    <a:pt x="695353" y="370424"/>
                    <a:pt x="377928" y="365915"/>
                    <a:pt x="246269" y="344272"/>
                  </a:cubicBezTo>
                  <a:cubicBezTo>
                    <a:pt x="114610" y="322629"/>
                    <a:pt x="65012" y="238764"/>
                    <a:pt x="51485" y="214416"/>
                  </a:cubicBezTo>
                  <a:cubicBezTo>
                    <a:pt x="37958" y="190068"/>
                    <a:pt x="84851" y="198184"/>
                    <a:pt x="165109" y="198184"/>
                  </a:cubicBezTo>
                  <a:cubicBezTo>
                    <a:pt x="245367" y="198184"/>
                    <a:pt x="533033" y="214416"/>
                    <a:pt x="533033" y="214416"/>
                  </a:cubicBezTo>
                  <a:cubicBezTo>
                    <a:pt x="652067" y="219827"/>
                    <a:pt x="781022" y="208104"/>
                    <a:pt x="879315" y="230648"/>
                  </a:cubicBezTo>
                  <a:cubicBezTo>
                    <a:pt x="977608" y="253192"/>
                    <a:pt x="1105660" y="309102"/>
                    <a:pt x="1122794" y="349682"/>
                  </a:cubicBezTo>
                  <a:cubicBezTo>
                    <a:pt x="1139928" y="390262"/>
                    <a:pt x="1051554" y="446172"/>
                    <a:pt x="982117" y="474127"/>
                  </a:cubicBezTo>
                  <a:cubicBezTo>
                    <a:pt x="912680" y="502082"/>
                    <a:pt x="816191" y="504787"/>
                    <a:pt x="706174" y="517412"/>
                  </a:cubicBezTo>
                  <a:cubicBezTo>
                    <a:pt x="596157" y="530037"/>
                    <a:pt x="423017" y="550778"/>
                    <a:pt x="322018" y="549876"/>
                  </a:cubicBezTo>
                  <a:cubicBezTo>
                    <a:pt x="221019" y="548974"/>
                    <a:pt x="149779" y="529136"/>
                    <a:pt x="100181" y="512002"/>
                  </a:cubicBezTo>
                  <a:cubicBezTo>
                    <a:pt x="50583" y="494868"/>
                    <a:pt x="-45005" y="459699"/>
                    <a:pt x="24432" y="447074"/>
                  </a:cubicBezTo>
                  <a:cubicBezTo>
                    <a:pt x="93869" y="434449"/>
                    <a:pt x="378830" y="434450"/>
                    <a:pt x="516801" y="436253"/>
                  </a:cubicBezTo>
                  <a:cubicBezTo>
                    <a:pt x="654772" y="438056"/>
                    <a:pt x="753066" y="435351"/>
                    <a:pt x="852261" y="457895"/>
                  </a:cubicBezTo>
                  <a:cubicBezTo>
                    <a:pt x="951456" y="480439"/>
                    <a:pt x="1112875" y="530037"/>
                    <a:pt x="1111973" y="571519"/>
                  </a:cubicBezTo>
                  <a:cubicBezTo>
                    <a:pt x="1111071" y="613001"/>
                    <a:pt x="974903" y="684241"/>
                    <a:pt x="846851" y="706785"/>
                  </a:cubicBezTo>
                  <a:cubicBezTo>
                    <a:pt x="718799" y="729329"/>
                    <a:pt x="477123" y="715803"/>
                    <a:pt x="343660" y="706785"/>
                  </a:cubicBezTo>
                  <a:cubicBezTo>
                    <a:pt x="210197" y="697767"/>
                    <a:pt x="46074" y="652679"/>
                    <a:pt x="46074" y="652679"/>
                  </a:cubicBezTo>
                  <a:cubicBezTo>
                    <a:pt x="-5327" y="640054"/>
                    <a:pt x="35253" y="631036"/>
                    <a:pt x="35253" y="631036"/>
                  </a:cubicBezTo>
                  <a:cubicBezTo>
                    <a:pt x="33449" y="626527"/>
                    <a:pt x="27137" y="625625"/>
                    <a:pt x="35253" y="625625"/>
                  </a:cubicBezTo>
                  <a:cubicBezTo>
                    <a:pt x="43369" y="625625"/>
                    <a:pt x="77637" y="626527"/>
                    <a:pt x="83949" y="631036"/>
                  </a:cubicBezTo>
                  <a:cubicBezTo>
                    <a:pt x="90261" y="635545"/>
                    <a:pt x="73128" y="652679"/>
                    <a:pt x="73128" y="652679"/>
                  </a:cubicBezTo>
                  <a:lnTo>
                    <a:pt x="78538" y="641857"/>
                  </a:ln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BD4F621C-87B5-1CDD-3BA1-6BA819E71514}"/>
                </a:ext>
              </a:extLst>
            </p:cNvPr>
            <p:cNvSpPr/>
            <p:nvPr/>
          </p:nvSpPr>
          <p:spPr>
            <a:xfrm>
              <a:off x="5464757" y="4442144"/>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6A990E18-553B-51FC-8E58-838A0F7155A2}"/>
                </a:ext>
              </a:extLst>
            </p:cNvPr>
            <p:cNvSpPr/>
            <p:nvPr/>
          </p:nvSpPr>
          <p:spPr>
            <a:xfrm>
              <a:off x="5465658" y="4405174"/>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6352CBF5-CB0D-36F2-AD8A-9640593A89E4}"/>
                </a:ext>
              </a:extLst>
            </p:cNvPr>
            <p:cNvSpPr/>
            <p:nvPr/>
          </p:nvSpPr>
          <p:spPr>
            <a:xfrm>
              <a:off x="5455240" y="4368204"/>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6770119-E360-491E-1087-06D5D62D1F62}"/>
                </a:ext>
              </a:extLst>
            </p:cNvPr>
            <p:cNvSpPr/>
            <p:nvPr/>
          </p:nvSpPr>
          <p:spPr>
            <a:xfrm>
              <a:off x="5455240" y="4328024"/>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2413E7FB-A037-6E4A-D8F5-A9483863FED9}"/>
                </a:ext>
              </a:extLst>
            </p:cNvPr>
            <p:cNvSpPr/>
            <p:nvPr/>
          </p:nvSpPr>
          <p:spPr>
            <a:xfrm>
              <a:off x="5451133" y="4286088"/>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2EDF5F97-45CF-D06D-A66C-326F7BAC6CE2}"/>
                </a:ext>
              </a:extLst>
            </p:cNvPr>
            <p:cNvSpPr/>
            <p:nvPr/>
          </p:nvSpPr>
          <p:spPr>
            <a:xfrm>
              <a:off x="5459347" y="4238296"/>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EB302E7F-895D-AE3C-24ED-73176B046B09}"/>
                </a:ext>
              </a:extLst>
            </p:cNvPr>
            <p:cNvSpPr/>
            <p:nvPr/>
          </p:nvSpPr>
          <p:spPr>
            <a:xfrm>
              <a:off x="5455239" y="4199671"/>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BABD4279-782A-A5E1-EED7-E315B976E81F}"/>
                </a:ext>
              </a:extLst>
            </p:cNvPr>
            <p:cNvSpPr/>
            <p:nvPr/>
          </p:nvSpPr>
          <p:spPr>
            <a:xfrm>
              <a:off x="5445723" y="4156180"/>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904A8A88-4E61-97F0-660A-39361DC1B034}"/>
                </a:ext>
              </a:extLst>
            </p:cNvPr>
            <p:cNvSpPr/>
            <p:nvPr/>
          </p:nvSpPr>
          <p:spPr>
            <a:xfrm>
              <a:off x="5451331" y="4112488"/>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4D928637-A47B-8608-4B50-000F611942C5}"/>
                </a:ext>
              </a:extLst>
            </p:cNvPr>
            <p:cNvSpPr/>
            <p:nvPr/>
          </p:nvSpPr>
          <p:spPr>
            <a:xfrm>
              <a:off x="5443120" y="4075557"/>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14BF5203-C224-A2E5-EEB5-9475A22880E7}"/>
                </a:ext>
              </a:extLst>
            </p:cNvPr>
            <p:cNvSpPr/>
            <p:nvPr/>
          </p:nvSpPr>
          <p:spPr>
            <a:xfrm>
              <a:off x="5444624" y="4031865"/>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0BD401A9-51F6-1DE7-9CB1-67151179DD21}"/>
                </a:ext>
              </a:extLst>
            </p:cNvPr>
            <p:cNvSpPr/>
            <p:nvPr/>
          </p:nvSpPr>
          <p:spPr>
            <a:xfrm>
              <a:off x="5455239" y="3988707"/>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28814300-1312-1365-CB0C-5F159CAF62C3}"/>
                </a:ext>
              </a:extLst>
            </p:cNvPr>
            <p:cNvSpPr/>
            <p:nvPr/>
          </p:nvSpPr>
          <p:spPr>
            <a:xfrm>
              <a:off x="5443120" y="3944520"/>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81227A69-B3D7-FCB3-A04D-543D212CFB5E}"/>
                </a:ext>
              </a:extLst>
            </p:cNvPr>
            <p:cNvSpPr/>
            <p:nvPr/>
          </p:nvSpPr>
          <p:spPr>
            <a:xfrm>
              <a:off x="5451133" y="3901957"/>
              <a:ext cx="1249861" cy="131563"/>
            </a:xfrm>
            <a:custGeom>
              <a:avLst/>
              <a:gdLst>
                <a:gd name="connsiteX0" fmla="*/ 0 w 1249861"/>
                <a:gd name="connsiteY0" fmla="*/ 10822 h 131563"/>
                <a:gd name="connsiteX1" fmla="*/ 129856 w 1249861"/>
                <a:gd name="connsiteY1" fmla="*/ 81160 h 131563"/>
                <a:gd name="connsiteX2" fmla="*/ 281354 w 1249861"/>
                <a:gd name="connsiteY2" fmla="*/ 102803 h 131563"/>
                <a:gd name="connsiteX3" fmla="*/ 411210 w 1249861"/>
                <a:gd name="connsiteY3" fmla="*/ 119035 h 131563"/>
                <a:gd name="connsiteX4" fmla="*/ 562708 w 1249861"/>
                <a:gd name="connsiteY4" fmla="*/ 129856 h 131563"/>
                <a:gd name="connsiteX5" fmla="*/ 730438 w 1249861"/>
                <a:gd name="connsiteY5" fmla="*/ 129856 h 131563"/>
                <a:gd name="connsiteX6" fmla="*/ 876526 w 1249861"/>
                <a:gd name="connsiteY6" fmla="*/ 113624 h 131563"/>
                <a:gd name="connsiteX7" fmla="*/ 1060488 w 1249861"/>
                <a:gd name="connsiteY7" fmla="*/ 75749 h 131563"/>
                <a:gd name="connsiteX8" fmla="*/ 1168701 w 1249861"/>
                <a:gd name="connsiteY8" fmla="*/ 32464 h 131563"/>
                <a:gd name="connsiteX9" fmla="*/ 1249861 w 1249861"/>
                <a:gd name="connsiteY9" fmla="*/ 0 h 13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9861" h="131563">
                  <a:moveTo>
                    <a:pt x="0" y="10822"/>
                  </a:moveTo>
                  <a:cubicBezTo>
                    <a:pt x="41482" y="38326"/>
                    <a:pt x="82964" y="65830"/>
                    <a:pt x="129856" y="81160"/>
                  </a:cubicBezTo>
                  <a:cubicBezTo>
                    <a:pt x="176748" y="96490"/>
                    <a:pt x="281354" y="102803"/>
                    <a:pt x="281354" y="102803"/>
                  </a:cubicBezTo>
                  <a:cubicBezTo>
                    <a:pt x="328246" y="109115"/>
                    <a:pt x="364318" y="114526"/>
                    <a:pt x="411210" y="119035"/>
                  </a:cubicBezTo>
                  <a:cubicBezTo>
                    <a:pt x="458102" y="123544"/>
                    <a:pt x="509503" y="128053"/>
                    <a:pt x="562708" y="129856"/>
                  </a:cubicBezTo>
                  <a:cubicBezTo>
                    <a:pt x="615913" y="131659"/>
                    <a:pt x="678135" y="132561"/>
                    <a:pt x="730438" y="129856"/>
                  </a:cubicBezTo>
                  <a:cubicBezTo>
                    <a:pt x="782741" y="127151"/>
                    <a:pt x="821518" y="122642"/>
                    <a:pt x="876526" y="113624"/>
                  </a:cubicBezTo>
                  <a:cubicBezTo>
                    <a:pt x="931534" y="104606"/>
                    <a:pt x="1011792" y="89276"/>
                    <a:pt x="1060488" y="75749"/>
                  </a:cubicBezTo>
                  <a:cubicBezTo>
                    <a:pt x="1109184" y="62222"/>
                    <a:pt x="1168701" y="32464"/>
                    <a:pt x="1168701" y="32464"/>
                  </a:cubicBezTo>
                  <a:lnTo>
                    <a:pt x="1249861" y="0"/>
                  </a:lnTo>
                </a:path>
              </a:pathLst>
            </a:cu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Arrow Connector 23">
            <a:extLst>
              <a:ext uri="{FF2B5EF4-FFF2-40B4-BE49-F238E27FC236}">
                <a16:creationId xmlns:a16="http://schemas.microsoft.com/office/drawing/2014/main" id="{E0034215-FB65-A189-6C54-CA2F624C2E78}"/>
              </a:ext>
            </a:extLst>
          </p:cNvPr>
          <p:cNvCxnSpPr/>
          <p:nvPr/>
        </p:nvCxnSpPr>
        <p:spPr>
          <a:xfrm flipV="1">
            <a:off x="972354" y="1983347"/>
            <a:ext cx="0" cy="19447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A3995C08-0688-F460-0B25-69C42242D26E}"/>
                  </a:ext>
                </a:extLst>
              </p:cNvPr>
              <p:cNvSpPr txBox="1"/>
              <p:nvPr/>
            </p:nvSpPr>
            <p:spPr>
              <a:xfrm>
                <a:off x="677114" y="2211315"/>
                <a:ext cx="204992"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𝐵</m:t>
                          </m:r>
                        </m:e>
                      </m:acc>
                    </m:oMath>
                  </m:oMathPara>
                </a14:m>
                <a:endParaRPr lang="en-US"/>
              </a:p>
            </p:txBody>
          </p:sp>
        </mc:Choice>
        <mc:Fallback>
          <p:sp>
            <p:nvSpPr>
              <p:cNvPr id="25" name="TextBox 24">
                <a:extLst>
                  <a:ext uri="{FF2B5EF4-FFF2-40B4-BE49-F238E27FC236}">
                    <a16:creationId xmlns:a16="http://schemas.microsoft.com/office/drawing/2014/main" id="{A3995C08-0688-F460-0B25-69C42242D26E}"/>
                  </a:ext>
                </a:extLst>
              </p:cNvPr>
              <p:cNvSpPr txBox="1">
                <a:spLocks noRot="1" noChangeAspect="1" noMove="1" noResize="1" noEditPoints="1" noAdjustHandles="1" noChangeArrowheads="1" noChangeShapeType="1" noTextEdit="1"/>
              </p:cNvSpPr>
              <p:nvPr/>
            </p:nvSpPr>
            <p:spPr>
              <a:xfrm>
                <a:off x="677114" y="2211315"/>
                <a:ext cx="204992" cy="310598"/>
              </a:xfrm>
              <a:prstGeom prst="rect">
                <a:avLst/>
              </a:prstGeom>
              <a:blipFill>
                <a:blip r:embed="rId2"/>
                <a:stretch>
                  <a:fillRect l="-26471" r="-26471" b="-3922"/>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49A9EB83-CD36-3A04-7E61-15BDEF873852}"/>
              </a:ext>
            </a:extLst>
          </p:cNvPr>
          <p:cNvCxnSpPr>
            <a:cxnSpLocks/>
          </p:cNvCxnSpPr>
          <p:nvPr/>
        </p:nvCxnSpPr>
        <p:spPr>
          <a:xfrm>
            <a:off x="779610" y="3059509"/>
            <a:ext cx="1946857"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2F2D9A69-155C-BDC0-4374-6F7DAA778AF7}"/>
                  </a:ext>
                </a:extLst>
              </p:cNvPr>
              <p:cNvSpPr txBox="1"/>
              <p:nvPr/>
            </p:nvSpPr>
            <p:spPr>
              <a:xfrm>
                <a:off x="2436976" y="2702201"/>
                <a:ext cx="295978"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chemeClr val="tx2">
                                  <a:lumMod val="50000"/>
                                  <a:lumOff val="50000"/>
                                </a:schemeClr>
                              </a:solidFill>
                              <a:latin typeface="Cambria Math" panose="02040503050406030204" pitchFamily="18" charset="0"/>
                            </a:rPr>
                          </m:ctrlPr>
                        </m:accPr>
                        <m:e>
                          <m:sSub>
                            <m:sSubPr>
                              <m:ctrlPr>
                                <a:rPr lang="en-US" i="1" smtClean="0">
                                  <a:solidFill>
                                    <a:schemeClr val="tx2">
                                      <a:lumMod val="50000"/>
                                      <a:lumOff val="50000"/>
                                    </a:schemeClr>
                                  </a:solidFill>
                                  <a:latin typeface="Cambria Math" panose="02040503050406030204" pitchFamily="18" charset="0"/>
                                </a:rPr>
                              </m:ctrlPr>
                            </m:sSubPr>
                            <m:e>
                              <m:r>
                                <a:rPr lang="en-US" b="0" i="1" smtClean="0">
                                  <a:solidFill>
                                    <a:schemeClr val="tx2">
                                      <a:lumMod val="50000"/>
                                      <a:lumOff val="50000"/>
                                    </a:schemeClr>
                                  </a:solidFill>
                                  <a:latin typeface="Cambria Math" panose="02040503050406030204" pitchFamily="18" charset="0"/>
                                </a:rPr>
                                <m:t>𝐵</m:t>
                              </m:r>
                            </m:e>
                            <m:sub>
                              <m:r>
                                <a:rPr lang="en-US" b="0" i="1" smtClean="0">
                                  <a:solidFill>
                                    <a:schemeClr val="tx2">
                                      <a:lumMod val="50000"/>
                                      <a:lumOff val="50000"/>
                                    </a:schemeClr>
                                  </a:solidFill>
                                  <a:latin typeface="Cambria Math" panose="02040503050406030204" pitchFamily="18" charset="0"/>
                                </a:rPr>
                                <m:t>1</m:t>
                              </m:r>
                            </m:sub>
                          </m:sSub>
                        </m:e>
                      </m:acc>
                    </m:oMath>
                  </m:oMathPara>
                </a14:m>
                <a:endParaRPr lang="en-US">
                  <a:solidFill>
                    <a:schemeClr val="tx2">
                      <a:lumMod val="50000"/>
                      <a:lumOff val="50000"/>
                    </a:schemeClr>
                  </a:solidFill>
                </a:endParaRPr>
              </a:p>
            </p:txBody>
          </p:sp>
        </mc:Choice>
        <mc:Fallback>
          <p:sp>
            <p:nvSpPr>
              <p:cNvPr id="30" name="TextBox 29">
                <a:extLst>
                  <a:ext uri="{FF2B5EF4-FFF2-40B4-BE49-F238E27FC236}">
                    <a16:creationId xmlns:a16="http://schemas.microsoft.com/office/drawing/2014/main" id="{2F2D9A69-155C-BDC0-4374-6F7DAA778AF7}"/>
                  </a:ext>
                </a:extLst>
              </p:cNvPr>
              <p:cNvSpPr txBox="1">
                <a:spLocks noRot="1" noChangeAspect="1" noMove="1" noResize="1" noEditPoints="1" noAdjustHandles="1" noChangeArrowheads="1" noChangeShapeType="1" noTextEdit="1"/>
              </p:cNvSpPr>
              <p:nvPr/>
            </p:nvSpPr>
            <p:spPr>
              <a:xfrm>
                <a:off x="2436976" y="2702201"/>
                <a:ext cx="295978" cy="310598"/>
              </a:xfrm>
              <a:prstGeom prst="rect">
                <a:avLst/>
              </a:prstGeom>
              <a:blipFill>
                <a:blip r:embed="rId3"/>
                <a:stretch>
                  <a:fillRect l="-20833" r="-6250" b="-137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95B75363-2698-3AF9-F530-C814748A1F30}"/>
                  </a:ext>
                </a:extLst>
              </p:cNvPr>
              <p:cNvSpPr txBox="1"/>
              <p:nvPr/>
            </p:nvSpPr>
            <p:spPr>
              <a:xfrm>
                <a:off x="3442639" y="1429793"/>
                <a:ext cx="4278873" cy="2945422"/>
              </a:xfrm>
              <a:prstGeom prst="rect">
                <a:avLst/>
              </a:prstGeom>
              <a:noFill/>
            </p:spPr>
            <p:txBody>
              <a:bodyPr wrap="square">
                <a:spAutoFit/>
              </a:bodyPr>
              <a:lstStyle/>
              <a:p>
                <a:pPr marL="285750" indent="-285750">
                  <a:buFont typeface="Arial" panose="020B0604020202020204" pitchFamily="34" charset="0"/>
                  <a:buChar char="•"/>
                </a:pPr>
                <a14:m>
                  <m:oMath xmlns:m="http://schemas.openxmlformats.org/officeDocument/2006/math">
                    <m:acc>
                      <m:accPr>
                        <m:chr m:val="⃗"/>
                        <m:ctrlPr>
                          <a:rPr lang="en-US" sz="1400" i="1" smtClean="0">
                            <a:latin typeface="Cambria Math" panose="02040503050406030204" pitchFamily="18" charset="0"/>
                          </a:rPr>
                        </m:ctrlPr>
                      </m:accPr>
                      <m:e>
                        <m:r>
                          <a:rPr lang="en-US" sz="1400" b="0" i="1" smtClean="0">
                            <a:latin typeface="Cambria Math" panose="02040503050406030204" pitchFamily="18" charset="0"/>
                          </a:rPr>
                          <m:t>𝐵</m:t>
                        </m:r>
                      </m:e>
                    </m:acc>
                  </m:oMath>
                </a14:m>
                <a:r>
                  <a:rPr lang="en-US" sz="1400" dirty="0"/>
                  <a:t>:   Holding field</a:t>
                </a:r>
              </a:p>
              <a:p>
                <a:pPr marL="285750" indent="-285750">
                  <a:buFont typeface="Arial" panose="020B0604020202020204" pitchFamily="34" charset="0"/>
                  <a:buChar char="•"/>
                </a:pPr>
                <a14:m>
                  <m:oMath xmlns:m="http://schemas.openxmlformats.org/officeDocument/2006/math">
                    <m:acc>
                      <m:accPr>
                        <m:chr m:val="⃗"/>
                        <m:ctrlPr>
                          <a:rPr lang="en-US" sz="1400" i="1" smtClean="0">
                            <a:latin typeface="Cambria Math" panose="02040503050406030204" pitchFamily="18" charset="0"/>
                          </a:rPr>
                        </m:ctrlPr>
                      </m:accPr>
                      <m:e>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𝐵</m:t>
                            </m:r>
                          </m:e>
                          <m:sub>
                            <m:r>
                              <a:rPr lang="en-US" sz="1400" b="0" i="1" smtClean="0">
                                <a:latin typeface="Cambria Math" panose="02040503050406030204" pitchFamily="18" charset="0"/>
                              </a:rPr>
                              <m:t>1</m:t>
                            </m:r>
                          </m:sub>
                        </m:sSub>
                      </m:e>
                    </m:acc>
                  </m:oMath>
                </a14:m>
                <a:r>
                  <a:rPr lang="en-US" sz="1400" dirty="0"/>
                  <a:t>: RF field perpendicular to the holding field. </a:t>
                </a:r>
              </a:p>
              <a:p>
                <a:pPr marL="285750" indent="-285750">
                  <a:buFont typeface="Arial" panose="020B0604020202020204" pitchFamily="34" charset="0"/>
                  <a:buChar char="•"/>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𝜈</m:t>
                        </m:r>
                      </m:e>
                      <m:sub>
                        <m:r>
                          <a:rPr lang="en-US" sz="1400" b="0" i="1" smtClean="0">
                            <a:latin typeface="Cambria Math" panose="02040503050406030204" pitchFamily="18" charset="0"/>
                          </a:rPr>
                          <m:t>𝑅𝐹</m:t>
                        </m:r>
                      </m:sub>
                    </m:sSub>
                  </m:oMath>
                </a14:m>
                <a:r>
                  <a:rPr lang="en-US" sz="1400" dirty="0"/>
                  <a:t>: RF frequency</a:t>
                </a:r>
              </a:p>
              <a:p>
                <a:pPr marL="285750" indent="-285750">
                  <a:buFont typeface="Arial" panose="020B0604020202020204" pitchFamily="34" charset="0"/>
                  <a:buChar char="•"/>
                </a:pPr>
                <a14:m>
                  <m:oMath xmlns:m="http://schemas.openxmlformats.org/officeDocument/2006/math">
                    <m:r>
                      <a:rPr lang="en-US" sz="1400" b="0" i="1" smtClean="0">
                        <a:latin typeface="Cambria Math" panose="02040503050406030204" pitchFamily="18" charset="0"/>
                      </a:rPr>
                      <m:t>h</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𝜈</m:t>
                        </m:r>
                      </m:e>
                      <m:sub>
                        <m:r>
                          <a:rPr lang="en-US" sz="1400" b="0" i="1" smtClean="0">
                            <a:latin typeface="Cambria Math" panose="02040503050406030204" pitchFamily="18" charset="0"/>
                          </a:rPr>
                          <m:t>𝑅𝐹</m:t>
                        </m:r>
                      </m:sub>
                    </m:sSub>
                  </m:oMath>
                </a14:m>
                <a:r>
                  <a:rPr lang="en-US" sz="1400" dirty="0"/>
                  <a:t> energy levels will be in saturation. </a:t>
                </a:r>
              </a:p>
              <a:p>
                <a:pPr marL="285750" indent="-285750">
                  <a:buFont typeface="Arial" panose="020B0604020202020204" pitchFamily="34" charset="0"/>
                  <a:buChar char="•"/>
                </a:pPr>
                <a:r>
                  <a:rPr lang="en-US" sz="1400" dirty="0"/>
                  <a:t>The intensity of the NMR around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𝜈</m:t>
                        </m:r>
                      </m:e>
                      <m:sub>
                        <m:r>
                          <a:rPr lang="en-US" sz="1400" b="0" i="1" smtClean="0">
                            <a:latin typeface="Cambria Math" panose="02040503050406030204" pitchFamily="18" charset="0"/>
                          </a:rPr>
                          <m:t>𝑅𝐹</m:t>
                        </m:r>
                      </m:sub>
                    </m:sSub>
                  </m:oMath>
                </a14:m>
                <a:r>
                  <a:rPr lang="en-US" sz="1400" dirty="0"/>
                  <a:t> will decrease. </a:t>
                </a:r>
              </a:p>
              <a:p>
                <a:pPr marL="285750" indent="-285750">
                  <a:buFont typeface="Arial" panose="020B0604020202020204" pitchFamily="34" charset="0"/>
                  <a:buChar char="•"/>
                </a:pPr>
                <a:r>
                  <a:rPr lang="en-US" sz="1400" dirty="0"/>
                  <a:t>If </a:t>
                </a:r>
                <a14:m>
                  <m:oMath xmlns:m="http://schemas.openxmlformats.org/officeDocument/2006/math">
                    <m:r>
                      <a:rPr lang="en-US" sz="1400" i="1" dirty="0" smtClean="0">
                        <a:latin typeface="Cambria Math" panose="02040503050406030204" pitchFamily="18" charset="0"/>
                      </a:rPr>
                      <m:t>𝑃</m:t>
                    </m:r>
                  </m:oMath>
                </a14:m>
                <a:r>
                  <a:rPr lang="en-US" sz="1400" dirty="0"/>
                  <a:t> &gt; 0:</a:t>
                </a:r>
              </a:p>
              <a:p>
                <a:pPr marL="742950" lvl="1" indent="-285750">
                  <a:buFont typeface="Arial" panose="020B0604020202020204" pitchFamily="34" charset="0"/>
                  <a:buChar char="•"/>
                </a:pPr>
                <a:r>
                  <a:rPr lang="en-US" sz="1400" dirty="0"/>
                  <a:t>burning a hole in the (0↔-1) transition decreases the m = 0 population, which increases </a:t>
                </a:r>
                <a14:m>
                  <m:oMath xmlns:m="http://schemas.openxmlformats.org/officeDocument/2006/math">
                    <m:r>
                      <a:rPr lang="en-US" sz="1400" i="1" dirty="0" smtClean="0">
                        <a:latin typeface="Cambria Math" panose="02040503050406030204" pitchFamily="18" charset="0"/>
                      </a:rPr>
                      <m:t>𝑄</m:t>
                    </m:r>
                  </m:oMath>
                </a14:m>
                <a:r>
                  <a:rPr lang="en-US" sz="1400" dirty="0"/>
                  <a:t>.</a:t>
                </a:r>
              </a:p>
              <a:p>
                <a:pPr marL="742950" lvl="1" indent="-285750">
                  <a:buFont typeface="Arial" panose="020B0604020202020204" pitchFamily="34" charset="0"/>
                  <a:buChar char="•"/>
                </a:pPr>
                <a:r>
                  <a:rPr lang="en-US" sz="1400" dirty="0"/>
                  <a:t>burning the (1 ↔ 0) transition increases the m = 0 population , which decreases </a:t>
                </a:r>
                <a14:m>
                  <m:oMath xmlns:m="http://schemas.openxmlformats.org/officeDocument/2006/math">
                    <m:r>
                      <a:rPr lang="en-US" sz="1400" i="1" dirty="0" smtClean="0">
                        <a:latin typeface="Cambria Math" panose="02040503050406030204" pitchFamily="18" charset="0"/>
                      </a:rPr>
                      <m:t>𝑄</m:t>
                    </m:r>
                  </m:oMath>
                </a14:m>
                <a:r>
                  <a:rPr lang="en-US" sz="1400" dirty="0"/>
                  <a:t>.</a:t>
                </a:r>
              </a:p>
              <a:p>
                <a:endParaRPr lang="en-US" sz="1400" dirty="0"/>
              </a:p>
            </p:txBody>
          </p:sp>
        </mc:Choice>
        <mc:Fallback>
          <p:sp>
            <p:nvSpPr>
              <p:cNvPr id="31" name="TextBox 30">
                <a:extLst>
                  <a:ext uri="{FF2B5EF4-FFF2-40B4-BE49-F238E27FC236}">
                    <a16:creationId xmlns:a16="http://schemas.microsoft.com/office/drawing/2014/main" id="{95B75363-2698-3AF9-F530-C814748A1F30}"/>
                  </a:ext>
                </a:extLst>
              </p:cNvPr>
              <p:cNvSpPr txBox="1">
                <a:spLocks noRot="1" noChangeAspect="1" noMove="1" noResize="1" noEditPoints="1" noAdjustHandles="1" noChangeArrowheads="1" noChangeShapeType="1" noTextEdit="1"/>
              </p:cNvSpPr>
              <p:nvPr/>
            </p:nvSpPr>
            <p:spPr>
              <a:xfrm>
                <a:off x="3442639" y="1429793"/>
                <a:ext cx="4278873" cy="2945422"/>
              </a:xfrm>
              <a:prstGeom prst="rect">
                <a:avLst/>
              </a:prstGeom>
              <a:blipFill>
                <a:blip r:embed="rId4"/>
                <a:stretch>
                  <a:fillRect l="-285"/>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1BB9F513-C114-D239-7180-07634DC9B3E1}"/>
              </a:ext>
            </a:extLst>
          </p:cNvPr>
          <p:cNvSpPr txBox="1"/>
          <p:nvPr/>
        </p:nvSpPr>
        <p:spPr>
          <a:xfrm>
            <a:off x="2385882" y="4532220"/>
            <a:ext cx="4572000" cy="954107"/>
          </a:xfrm>
          <a:prstGeom prst="rect">
            <a:avLst/>
          </a:prstGeom>
          <a:noFill/>
        </p:spPr>
        <p:txBody>
          <a:bodyPr wrap="square">
            <a:spAutoFit/>
          </a:bodyPr>
          <a:lstStyle/>
          <a:p>
            <a:pPr algn="just"/>
            <a:r>
              <a:rPr lang="en-US" sz="1400"/>
              <a:t>it is not possible to saturate one deuteron transition without also saturating the other, which dilutes the effect. The only exception to this is the pedestal regions of the NMR line (shoulders).</a:t>
            </a:r>
          </a:p>
        </p:txBody>
      </p:sp>
      <p:sp>
        <p:nvSpPr>
          <p:cNvPr id="2" name="Slide Number Placeholder 1">
            <a:extLst>
              <a:ext uri="{FF2B5EF4-FFF2-40B4-BE49-F238E27FC236}">
                <a16:creationId xmlns:a16="http://schemas.microsoft.com/office/drawing/2014/main" id="{547BB197-7979-543E-26C5-81FE92255DC1}"/>
              </a:ext>
            </a:extLst>
          </p:cNvPr>
          <p:cNvSpPr>
            <a:spLocks noGrp="1"/>
          </p:cNvSpPr>
          <p:nvPr>
            <p:ph type="sldNum" sz="quarter" idx="12"/>
          </p:nvPr>
        </p:nvSpPr>
        <p:spPr/>
        <p:txBody>
          <a:bodyPr/>
          <a:lstStyle/>
          <a:p>
            <a:fld id="{3FA19342-CACE-1B48-AE9D-66A5A7C4CAC9}" type="slidenum">
              <a:rPr lang="en-US" smtClean="0"/>
              <a:t>7</a:t>
            </a:fld>
            <a:endParaRPr lang="en-US"/>
          </a:p>
        </p:txBody>
      </p:sp>
    </p:spTree>
    <p:extLst>
      <p:ext uri="{BB962C8B-B14F-4D97-AF65-F5344CB8AC3E}">
        <p14:creationId xmlns:p14="http://schemas.microsoft.com/office/powerpoint/2010/main" val="3163144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96BDA6B-A97A-F3C5-77CA-CB0FAE54D510}"/>
                  </a:ext>
                </a:extLst>
              </p:cNvPr>
              <p:cNvSpPr txBox="1"/>
              <p:nvPr/>
            </p:nvSpPr>
            <p:spPr>
              <a:xfrm>
                <a:off x="2286000" y="223991"/>
                <a:ext cx="4572000" cy="1046440"/>
              </a:xfrm>
              <a:prstGeom prst="rect">
                <a:avLst/>
              </a:prstGeom>
              <a:noFill/>
            </p:spPr>
            <p:txBody>
              <a:bodyPr wrap="square">
                <a:spAutoFit/>
              </a:bodyPr>
              <a:lstStyle/>
              <a:p>
                <a:pPr algn="ctr"/>
                <a:r>
                  <a:rPr lang="en-US" sz="1600"/>
                  <a:t>Assume we start from:</a:t>
                </a:r>
              </a:p>
              <a:p>
                <a:pPr algn="ctr"/>
                <a14:m>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=0.45</m:t>
                    </m:r>
                  </m:oMath>
                </a14:m>
                <a:r>
                  <a:rPr lang="en-US" sz="1600"/>
                  <a:t> and </a:t>
                </a:r>
                <a14:m>
                  <m:oMath xmlns:m="http://schemas.openxmlformats.org/officeDocument/2006/math">
                    <m:r>
                      <a:rPr lang="en-US" sz="1600" i="1" dirty="0" smtClean="0">
                        <a:latin typeface="Cambria Math" panose="02040503050406030204" pitchFamily="18" charset="0"/>
                      </a:rPr>
                      <m:t>𝑄</m:t>
                    </m:r>
                    <m:r>
                      <a:rPr lang="en-US" sz="1600" i="1" dirty="0" smtClean="0">
                        <a:latin typeface="Cambria Math" panose="02040503050406030204" pitchFamily="18" charset="0"/>
                      </a:rPr>
                      <m:t> = 0.16</m:t>
                    </m:r>
                  </m:oMath>
                </a14:m>
                <a:endParaRPr lang="en-US" sz="1600"/>
              </a:p>
              <a:p>
                <a:pPr algn="ct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=0.585</m:t>
                    </m:r>
                  </m:oMath>
                </a14:m>
                <a:r>
                  <a:rPr lang="en-US" sz="160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b="0" i="1" smtClean="0">
                            <a:latin typeface="Cambria Math" panose="02040503050406030204" pitchFamily="18" charset="0"/>
                          </a:rPr>
                          <m:t>−</m:t>
                        </m:r>
                      </m:sub>
                    </m:sSub>
                    <m:r>
                      <a:rPr lang="en-US" sz="1600" i="1">
                        <a:latin typeface="Cambria Math" panose="02040503050406030204" pitchFamily="18" charset="0"/>
                      </a:rPr>
                      <m:t>=</m:t>
                    </m:r>
                    <m:r>
                      <a:rPr lang="en-US" sz="1600" b="0" i="1" smtClean="0">
                        <a:latin typeface="Cambria Math" panose="02040503050406030204" pitchFamily="18" charset="0"/>
                      </a:rPr>
                      <m:t>0.135</m:t>
                    </m:r>
                    <m:r>
                      <a:rPr lang="en-US" sz="1600" b="0" i="0"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b="0" i="1" smtClean="0">
                            <a:latin typeface="Cambria Math" panose="02040503050406030204" pitchFamily="18" charset="0"/>
                          </a:rPr>
                          <m:t>0</m:t>
                        </m:r>
                      </m:sub>
                    </m:sSub>
                    <m:r>
                      <a:rPr lang="en-US" sz="1600" i="1">
                        <a:latin typeface="Cambria Math" panose="02040503050406030204" pitchFamily="18" charset="0"/>
                      </a:rPr>
                      <m:t>=</m:t>
                    </m:r>
                    <m:r>
                      <a:rPr lang="en-US" sz="1600" b="0" i="1" smtClean="0">
                        <a:latin typeface="Cambria Math" panose="02040503050406030204" pitchFamily="18" charset="0"/>
                      </a:rPr>
                      <m:t>0.28</m:t>
                    </m:r>
                  </m:oMath>
                </a14:m>
                <a:endParaRPr lang="en-US" sz="1600"/>
              </a:p>
              <a:p>
                <a:pPr algn="just"/>
                <a:endParaRPr lang="en-US" sz="1400"/>
              </a:p>
            </p:txBody>
          </p:sp>
        </mc:Choice>
        <mc:Fallback xmlns="">
          <p:sp>
            <p:nvSpPr>
              <p:cNvPr id="7" name="TextBox 6">
                <a:extLst>
                  <a:ext uri="{FF2B5EF4-FFF2-40B4-BE49-F238E27FC236}">
                    <a16:creationId xmlns:a16="http://schemas.microsoft.com/office/drawing/2014/main" id="{C96BDA6B-A97A-F3C5-77CA-CB0FAE54D510}"/>
                  </a:ext>
                </a:extLst>
              </p:cNvPr>
              <p:cNvSpPr txBox="1">
                <a:spLocks noRot="1" noChangeAspect="1" noMove="1" noResize="1" noEditPoints="1" noAdjustHandles="1" noChangeArrowheads="1" noChangeShapeType="1" noTextEdit="1"/>
              </p:cNvSpPr>
              <p:nvPr/>
            </p:nvSpPr>
            <p:spPr>
              <a:xfrm>
                <a:off x="2286000" y="223991"/>
                <a:ext cx="4572000" cy="1046440"/>
              </a:xfrm>
              <a:prstGeom prst="rect">
                <a:avLst/>
              </a:prstGeom>
              <a:blipFill>
                <a:blip r:embed="rId2"/>
                <a:stretch>
                  <a:fillRect t="-1754"/>
                </a:stretch>
              </a:blipFill>
            </p:spPr>
            <p:txBody>
              <a:bodyPr/>
              <a:lstStyle/>
              <a:p>
                <a:r>
                  <a:rPr lang="en-US">
                    <a:noFill/>
                  </a:rPr>
                  <a:t> </a:t>
                </a:r>
              </a:p>
            </p:txBody>
          </p:sp>
        </mc:Fallback>
      </mc:AlternateContent>
      <p:sp>
        <p:nvSpPr>
          <p:cNvPr id="10" name="Right Arrow 9">
            <a:extLst>
              <a:ext uri="{FF2B5EF4-FFF2-40B4-BE49-F238E27FC236}">
                <a16:creationId xmlns:a16="http://schemas.microsoft.com/office/drawing/2014/main" id="{010750CF-13F2-5F12-D80E-F86E479FFCCC}"/>
              </a:ext>
            </a:extLst>
          </p:cNvPr>
          <p:cNvSpPr/>
          <p:nvPr/>
        </p:nvSpPr>
        <p:spPr>
          <a:xfrm>
            <a:off x="3653440" y="2908616"/>
            <a:ext cx="1602992" cy="254977"/>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644D208-2487-9D0D-F21A-539818E4AFB5}"/>
                  </a:ext>
                </a:extLst>
              </p:cNvPr>
              <p:cNvSpPr txBox="1"/>
              <p:nvPr/>
            </p:nvSpPr>
            <p:spPr>
              <a:xfrm>
                <a:off x="3735933" y="2360799"/>
                <a:ext cx="1404422" cy="5497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𝜈</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𝜈</m:t>
                              </m:r>
                            </m:e>
                            <m:sub>
                              <m:r>
                                <a:rPr lang="en-US" b="0" i="1" smtClean="0">
                                  <a:latin typeface="Cambria Math" panose="02040503050406030204" pitchFamily="18" charset="0"/>
                                  <a:ea typeface="Cambria Math" panose="02040503050406030204" pitchFamily="18" charset="0"/>
                                </a:rPr>
                                <m:t>𝐷</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b="0" i="1" smtClean="0">
                                  <a:latin typeface="Cambria Math" panose="02040503050406030204" pitchFamily="18" charset="0"/>
                                  <a:ea typeface="Cambria Math" panose="02040503050406030204" pitchFamily="18" charset="0"/>
                                </a:rPr>
                                <m:t>𝑄</m:t>
                              </m:r>
                            </m:sub>
                          </m:sSub>
                        </m:den>
                      </m:f>
                      <m:r>
                        <a:rPr lang="en-US" b="0" i="1" smtClean="0">
                          <a:latin typeface="Cambria Math" panose="02040503050406030204" pitchFamily="18" charset="0"/>
                        </a:rPr>
                        <m:t>  </m:t>
                      </m:r>
                    </m:oMath>
                  </m:oMathPara>
                </a14:m>
                <a:endParaRPr lang="en-US"/>
              </a:p>
            </p:txBody>
          </p:sp>
        </mc:Choice>
        <mc:Fallback xmlns="">
          <p:sp>
            <p:nvSpPr>
              <p:cNvPr id="11" name="TextBox 10">
                <a:extLst>
                  <a:ext uri="{FF2B5EF4-FFF2-40B4-BE49-F238E27FC236}">
                    <a16:creationId xmlns:a16="http://schemas.microsoft.com/office/drawing/2014/main" id="{3644D208-2487-9D0D-F21A-539818E4AFB5}"/>
                  </a:ext>
                </a:extLst>
              </p:cNvPr>
              <p:cNvSpPr txBox="1">
                <a:spLocks noRot="1" noChangeAspect="1" noMove="1" noResize="1" noEditPoints="1" noAdjustHandles="1" noChangeArrowheads="1" noChangeShapeType="1" noTextEdit="1"/>
              </p:cNvSpPr>
              <p:nvPr/>
            </p:nvSpPr>
            <p:spPr>
              <a:xfrm>
                <a:off x="3735933" y="2360799"/>
                <a:ext cx="1404422" cy="549702"/>
              </a:xfrm>
              <a:prstGeom prst="rect">
                <a:avLst/>
              </a:prstGeom>
              <a:blipFill>
                <a:blip r:embed="rId3"/>
                <a:stretch>
                  <a:fillRect b="-1111"/>
                </a:stretch>
              </a:blipFill>
            </p:spPr>
            <p:txBody>
              <a:bodyPr/>
              <a:lstStyle/>
              <a:p>
                <a:r>
                  <a:rPr lang="en-US">
                    <a:noFill/>
                  </a:rPr>
                  <a:t> </a:t>
                </a:r>
              </a:p>
            </p:txBody>
          </p:sp>
        </mc:Fallback>
      </mc:AlternateContent>
      <p:pic>
        <p:nvPicPr>
          <p:cNvPr id="1028" name="Picture 4">
            <a:extLst>
              <a:ext uri="{FF2B5EF4-FFF2-40B4-BE49-F238E27FC236}">
                <a16:creationId xmlns:a16="http://schemas.microsoft.com/office/drawing/2014/main" id="{86CEFB6E-4943-61A6-7597-115E2B682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9090" y="1367040"/>
            <a:ext cx="346557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0AAE48F-94C8-7E1F-EEA8-45478D9EEBB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478" y="1473016"/>
            <a:ext cx="3474720" cy="2743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42416B3-FFE2-4449-92F4-82ACCB149298}"/>
              </a:ext>
            </a:extLst>
          </p:cNvPr>
          <p:cNvSpPr txBox="1"/>
          <p:nvPr/>
        </p:nvSpPr>
        <p:spPr>
          <a:xfrm>
            <a:off x="228599" y="4216216"/>
            <a:ext cx="3813223" cy="553998"/>
          </a:xfrm>
          <a:prstGeom prst="rect">
            <a:avLst/>
          </a:prstGeom>
          <a:noFill/>
        </p:spPr>
        <p:txBody>
          <a:bodyPr wrap="none" rtlCol="0">
            <a:spAutoFit/>
          </a:bodyPr>
          <a:lstStyle/>
          <a:p>
            <a:r>
              <a:rPr lang="en-US" sz="1500"/>
              <a:t>Simulation</a:t>
            </a:r>
          </a:p>
          <a:p>
            <a:r>
              <a:rPr lang="en-US" sz="1500"/>
              <a:t>Note UNH data with Butanol has two bonds.</a:t>
            </a:r>
          </a:p>
        </p:txBody>
      </p:sp>
      <p:sp>
        <p:nvSpPr>
          <p:cNvPr id="13" name="TextBox 12">
            <a:extLst>
              <a:ext uri="{FF2B5EF4-FFF2-40B4-BE49-F238E27FC236}">
                <a16:creationId xmlns:a16="http://schemas.microsoft.com/office/drawing/2014/main" id="{B3E1CA26-4220-8EB1-1DE1-E3852BC0CD12}"/>
              </a:ext>
            </a:extLst>
          </p:cNvPr>
          <p:cNvSpPr txBox="1"/>
          <p:nvPr/>
        </p:nvSpPr>
        <p:spPr>
          <a:xfrm rot="20555624">
            <a:off x="1017874" y="4852558"/>
            <a:ext cx="1398140" cy="461665"/>
          </a:xfrm>
          <a:prstGeom prst="rect">
            <a:avLst/>
          </a:prstGeom>
          <a:noFill/>
        </p:spPr>
        <p:txBody>
          <a:bodyPr wrap="none" rtlCol="0">
            <a:spAutoFit/>
          </a:bodyPr>
          <a:lstStyle/>
          <a:p>
            <a:r>
              <a:rPr lang="en-US" sz="1200" b="1">
                <a:solidFill>
                  <a:srgbClr val="0070C0"/>
                </a:solidFill>
              </a:rPr>
              <a:t>See M. McClellan</a:t>
            </a:r>
            <a:br>
              <a:rPr lang="en-US" sz="1200" b="1">
                <a:solidFill>
                  <a:srgbClr val="0070C0"/>
                </a:solidFill>
              </a:rPr>
            </a:br>
            <a:r>
              <a:rPr lang="en-US" sz="1200" b="1">
                <a:solidFill>
                  <a:srgbClr val="0070C0"/>
                </a:solidFill>
              </a:rPr>
              <a:t>talk</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9462314-0DFC-29F3-CFD2-BCF7BEE7723B}"/>
                  </a:ext>
                </a:extLst>
              </p:cNvPr>
              <p:cNvSpPr txBox="1"/>
              <p:nvPr/>
            </p:nvSpPr>
            <p:spPr>
              <a:xfrm>
                <a:off x="5703714" y="3939807"/>
                <a:ext cx="2955937" cy="1143583"/>
              </a:xfrm>
              <a:prstGeom prst="rect">
                <a:avLst/>
              </a:prstGeom>
              <a:noFill/>
            </p:spPr>
            <p:txBody>
              <a:bodyPr wrap="none" rtlCol="0">
                <a:spAutoFit/>
              </a:bodyPr>
              <a:lstStyle/>
              <a:p>
                <a:r>
                  <a:rPr lang="en-US" sz="1400"/>
                  <a:t>In general:</a:t>
                </a:r>
              </a:p>
              <a:p>
                <a14:m>
                  <m:oMath xmlns:m="http://schemas.openxmlformats.org/officeDocument/2006/math">
                    <m:sSub>
                      <m:sSubPr>
                        <m:ctrlPr>
                          <a:rPr lang="en-US" sz="1400" i="1" smtClean="0">
                            <a:solidFill>
                              <a:schemeClr val="tx2">
                                <a:lumMod val="90000"/>
                                <a:lumOff val="10000"/>
                              </a:schemeClr>
                            </a:solidFill>
                            <a:latin typeface="Cambria Math" panose="02040503050406030204" pitchFamily="18" charset="0"/>
                          </a:rPr>
                        </m:ctrlPr>
                      </m:sSubPr>
                      <m:e>
                        <m:r>
                          <a:rPr lang="en-US" sz="1400" b="0" i="1" smtClean="0">
                            <a:solidFill>
                              <a:schemeClr val="tx2">
                                <a:lumMod val="90000"/>
                                <a:lumOff val="10000"/>
                              </a:schemeClr>
                            </a:solidFill>
                            <a:latin typeface="Cambria Math" panose="02040503050406030204" pitchFamily="18" charset="0"/>
                          </a:rPr>
                          <m:t>𝐼</m:t>
                        </m:r>
                      </m:e>
                      <m:sub>
                        <m:r>
                          <a:rPr lang="en-US" sz="1400" b="0" i="1" smtClean="0">
                            <a:solidFill>
                              <a:schemeClr val="tx2">
                                <a:lumMod val="90000"/>
                                <a:lumOff val="10000"/>
                              </a:schemeClr>
                            </a:solidFill>
                            <a:latin typeface="Cambria Math" panose="02040503050406030204" pitchFamily="18" charset="0"/>
                          </a:rPr>
                          <m:t>+</m:t>
                        </m:r>
                      </m:sub>
                    </m:sSub>
                    <m:r>
                      <a:rPr lang="en-US" sz="1400" i="1" smtClean="0">
                        <a:solidFill>
                          <a:schemeClr val="tx2">
                            <a:lumMod val="90000"/>
                            <a:lumOff val="10000"/>
                          </a:schemeClr>
                        </a:solidFill>
                        <a:latin typeface="Cambria Math" panose="02040503050406030204" pitchFamily="18" charset="0"/>
                        <a:ea typeface="Cambria Math" panose="02040503050406030204" pitchFamily="18" charset="0"/>
                      </a:rPr>
                      <m:t>∝</m:t>
                    </m:r>
                    <m: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t>[1−</m:t>
                    </m:r>
                    <m: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t>𝑅</m:t>
                    </m:r>
                    <m:sSup>
                      <m:sSupPr>
                        <m:ctrlP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ctrlPr>
                      </m:sSupPr>
                      <m:e>
                        <m: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t>]</m:t>
                        </m:r>
                      </m:e>
                      <m:sup>
                        <m: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t>−</m:t>
                        </m:r>
                        <m:f>
                          <m:fPr>
                            <m:ctrlP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ctrlPr>
                          </m:fPr>
                          <m:num>
                            <m: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t>1</m:t>
                            </m:r>
                          </m:num>
                          <m:den>
                            <m: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t>2</m:t>
                            </m:r>
                          </m:den>
                        </m:f>
                      </m:sup>
                    </m:sSup>
                    <m: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t> </m:t>
                    </m:r>
                  </m:oMath>
                </a14:m>
                <a:r>
                  <a:rPr lang="en-US" sz="1400">
                    <a:solidFill>
                      <a:schemeClr val="tx2">
                        <a:lumMod val="90000"/>
                        <a:lumOff val="10000"/>
                      </a:schemeClr>
                    </a:solidFill>
                  </a:rPr>
                  <a:t> where </a:t>
                </a:r>
                <a14:m>
                  <m:oMath xmlns:m="http://schemas.openxmlformats.org/officeDocument/2006/math">
                    <m:r>
                      <a:rPr lang="en-US" sz="1400" b="0" i="1" smtClean="0">
                        <a:solidFill>
                          <a:schemeClr val="tx2">
                            <a:lumMod val="90000"/>
                            <a:lumOff val="10000"/>
                          </a:schemeClr>
                        </a:solidFill>
                        <a:latin typeface="Cambria Math" panose="02040503050406030204" pitchFamily="18" charset="0"/>
                      </a:rPr>
                      <m:t>−2 </m:t>
                    </m:r>
                    <m: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t>≤</m:t>
                    </m:r>
                    <m: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t>𝑅</m:t>
                    </m:r>
                    <m:r>
                      <a:rPr lang="en-US" sz="1400" b="0" i="1" smtClean="0">
                        <a:solidFill>
                          <a:schemeClr val="tx2">
                            <a:lumMod val="90000"/>
                            <a:lumOff val="10000"/>
                          </a:schemeClr>
                        </a:solidFill>
                        <a:latin typeface="Cambria Math" panose="02040503050406030204" pitchFamily="18" charset="0"/>
                        <a:ea typeface="Cambria Math" panose="02040503050406030204" pitchFamily="18" charset="0"/>
                      </a:rPr>
                      <m:t> ≤1</m:t>
                    </m:r>
                  </m:oMath>
                </a14:m>
                <a:r>
                  <a:rPr lang="en-US" sz="1400">
                    <a:solidFill>
                      <a:schemeClr val="tx2">
                        <a:lumMod val="90000"/>
                        <a:lumOff val="10000"/>
                      </a:schemeClr>
                    </a:solidFill>
                  </a:rPr>
                  <a:t> </a:t>
                </a:r>
              </a:p>
              <a:p>
                <a14:m>
                  <m:oMath xmlns:m="http://schemas.openxmlformats.org/officeDocument/2006/math">
                    <m:sSub>
                      <m:sSubPr>
                        <m:ctrlPr>
                          <a:rPr lang="en-US" sz="1400" i="1" smtClean="0">
                            <a:solidFill>
                              <a:srgbClr val="FF0000"/>
                            </a:solidFill>
                            <a:latin typeface="Cambria Math" panose="02040503050406030204" pitchFamily="18" charset="0"/>
                          </a:rPr>
                        </m:ctrlPr>
                      </m:sSubPr>
                      <m:e>
                        <m:r>
                          <a:rPr lang="en-US" sz="1400" b="0" i="1" smtClean="0">
                            <a:solidFill>
                              <a:srgbClr val="FF0000"/>
                            </a:solidFill>
                            <a:latin typeface="Cambria Math" panose="02040503050406030204" pitchFamily="18" charset="0"/>
                          </a:rPr>
                          <m:t>𝐼</m:t>
                        </m:r>
                      </m:e>
                      <m:sub>
                        <m:r>
                          <a:rPr lang="en-US" sz="1400" b="0" i="1" smtClean="0">
                            <a:solidFill>
                              <a:srgbClr val="FF0000"/>
                            </a:solidFill>
                            <a:latin typeface="Cambria Math" panose="02040503050406030204" pitchFamily="18" charset="0"/>
                          </a:rPr>
                          <m:t>−</m:t>
                        </m:r>
                      </m:sub>
                    </m:sSub>
                    <m:r>
                      <a:rPr lang="en-US" sz="1400" i="1" smtClean="0">
                        <a:solidFill>
                          <a:srgbClr val="FF0000"/>
                        </a:solidFill>
                        <a:latin typeface="Cambria Math" panose="02040503050406030204" pitchFamily="18" charset="0"/>
                        <a:ea typeface="Cambria Math" panose="02040503050406030204" pitchFamily="18" charset="0"/>
                      </a:rPr>
                      <m:t>∝</m:t>
                    </m:r>
                    <m:r>
                      <a:rPr lang="en-US" sz="1400" b="0" i="1" smtClean="0">
                        <a:solidFill>
                          <a:srgbClr val="FF0000"/>
                        </a:solidFill>
                        <a:latin typeface="Cambria Math" panose="02040503050406030204" pitchFamily="18" charset="0"/>
                        <a:ea typeface="Cambria Math" panose="02040503050406030204" pitchFamily="18" charset="0"/>
                      </a:rPr>
                      <m:t>[1+</m:t>
                    </m:r>
                    <m:r>
                      <a:rPr lang="en-US" sz="1400" b="0" i="1" smtClean="0">
                        <a:solidFill>
                          <a:srgbClr val="FF0000"/>
                        </a:solidFill>
                        <a:latin typeface="Cambria Math" panose="02040503050406030204" pitchFamily="18" charset="0"/>
                        <a:ea typeface="Cambria Math" panose="02040503050406030204" pitchFamily="18" charset="0"/>
                      </a:rPr>
                      <m:t>𝑅</m:t>
                    </m:r>
                    <m:sSup>
                      <m:sSupPr>
                        <m:ctrlPr>
                          <a:rPr lang="en-US" sz="1400" b="0" i="1" smtClean="0">
                            <a:solidFill>
                              <a:srgbClr val="FF0000"/>
                            </a:solidFill>
                            <a:latin typeface="Cambria Math" panose="02040503050406030204" pitchFamily="18" charset="0"/>
                            <a:ea typeface="Cambria Math" panose="02040503050406030204" pitchFamily="18" charset="0"/>
                          </a:rPr>
                        </m:ctrlPr>
                      </m:sSupPr>
                      <m:e>
                        <m:r>
                          <a:rPr lang="en-US" sz="1400" b="0" i="1" smtClean="0">
                            <a:solidFill>
                              <a:srgbClr val="FF0000"/>
                            </a:solidFill>
                            <a:latin typeface="Cambria Math" panose="02040503050406030204" pitchFamily="18" charset="0"/>
                            <a:ea typeface="Cambria Math" panose="02040503050406030204" pitchFamily="18" charset="0"/>
                          </a:rPr>
                          <m:t>]</m:t>
                        </m:r>
                      </m:e>
                      <m:sup>
                        <m:r>
                          <a:rPr lang="en-US" sz="1400" b="0" i="1" smtClean="0">
                            <a:solidFill>
                              <a:srgbClr val="FF0000"/>
                            </a:solidFill>
                            <a:latin typeface="Cambria Math" panose="02040503050406030204" pitchFamily="18" charset="0"/>
                            <a:ea typeface="Cambria Math" panose="02040503050406030204" pitchFamily="18" charset="0"/>
                          </a:rPr>
                          <m:t>−</m:t>
                        </m:r>
                        <m:f>
                          <m:fPr>
                            <m:ctrlPr>
                              <a:rPr lang="en-US" sz="1400" b="0" i="1" smtClean="0">
                                <a:solidFill>
                                  <a:srgbClr val="FF0000"/>
                                </a:solidFill>
                                <a:latin typeface="Cambria Math" panose="02040503050406030204" pitchFamily="18" charset="0"/>
                                <a:ea typeface="Cambria Math" panose="02040503050406030204" pitchFamily="18" charset="0"/>
                              </a:rPr>
                            </m:ctrlPr>
                          </m:fPr>
                          <m:num>
                            <m:r>
                              <a:rPr lang="en-US" sz="1400" b="0" i="1" smtClean="0">
                                <a:solidFill>
                                  <a:srgbClr val="FF0000"/>
                                </a:solidFill>
                                <a:latin typeface="Cambria Math" panose="02040503050406030204" pitchFamily="18" charset="0"/>
                                <a:ea typeface="Cambria Math" panose="02040503050406030204" pitchFamily="18" charset="0"/>
                              </a:rPr>
                              <m:t>1</m:t>
                            </m:r>
                          </m:num>
                          <m:den>
                            <m:r>
                              <a:rPr lang="en-US" sz="1400" b="0" i="1" smtClean="0">
                                <a:solidFill>
                                  <a:srgbClr val="FF0000"/>
                                </a:solidFill>
                                <a:latin typeface="Cambria Math" panose="02040503050406030204" pitchFamily="18" charset="0"/>
                                <a:ea typeface="Cambria Math" panose="02040503050406030204" pitchFamily="18" charset="0"/>
                              </a:rPr>
                              <m:t>2</m:t>
                            </m:r>
                          </m:den>
                        </m:f>
                      </m:sup>
                    </m:sSup>
                    <m:r>
                      <a:rPr lang="en-US" sz="1400" b="0" i="1" smtClean="0">
                        <a:solidFill>
                          <a:srgbClr val="FF0000"/>
                        </a:solidFill>
                        <a:latin typeface="Cambria Math" panose="02040503050406030204" pitchFamily="18" charset="0"/>
                        <a:ea typeface="Cambria Math" panose="02040503050406030204" pitchFamily="18" charset="0"/>
                      </a:rPr>
                      <m:t> </m:t>
                    </m:r>
                  </m:oMath>
                </a14:m>
                <a:r>
                  <a:rPr lang="en-US" sz="1400">
                    <a:solidFill>
                      <a:srgbClr val="FF0000"/>
                    </a:solidFill>
                  </a:rPr>
                  <a:t> where </a:t>
                </a:r>
                <a14:m>
                  <m:oMath xmlns:m="http://schemas.openxmlformats.org/officeDocument/2006/math">
                    <m:r>
                      <a:rPr lang="en-US" sz="1400" b="0" i="1" smtClean="0">
                        <a:solidFill>
                          <a:srgbClr val="FF0000"/>
                        </a:solidFill>
                        <a:latin typeface="Cambria Math" panose="02040503050406030204" pitchFamily="18" charset="0"/>
                      </a:rPr>
                      <m:t>−1 </m:t>
                    </m:r>
                    <m:r>
                      <a:rPr lang="en-US" sz="1400" b="0" i="1" smtClean="0">
                        <a:solidFill>
                          <a:srgbClr val="FF0000"/>
                        </a:solidFill>
                        <a:latin typeface="Cambria Math" panose="02040503050406030204" pitchFamily="18" charset="0"/>
                        <a:ea typeface="Cambria Math" panose="02040503050406030204" pitchFamily="18" charset="0"/>
                      </a:rPr>
                      <m:t>≤</m:t>
                    </m:r>
                    <m:r>
                      <a:rPr lang="en-US" sz="1400" b="0" i="1" smtClean="0">
                        <a:solidFill>
                          <a:srgbClr val="FF0000"/>
                        </a:solidFill>
                        <a:latin typeface="Cambria Math" panose="02040503050406030204" pitchFamily="18" charset="0"/>
                        <a:ea typeface="Cambria Math" panose="02040503050406030204" pitchFamily="18" charset="0"/>
                      </a:rPr>
                      <m:t>𝑅</m:t>
                    </m:r>
                    <m:r>
                      <a:rPr lang="en-US" sz="1400" b="0" i="1" smtClean="0">
                        <a:solidFill>
                          <a:srgbClr val="FF0000"/>
                        </a:solidFill>
                        <a:latin typeface="Cambria Math" panose="02040503050406030204" pitchFamily="18" charset="0"/>
                        <a:ea typeface="Cambria Math" panose="02040503050406030204" pitchFamily="18" charset="0"/>
                      </a:rPr>
                      <m:t> ≤2</m:t>
                    </m:r>
                  </m:oMath>
                </a14:m>
                <a:r>
                  <a:rPr lang="en-US" sz="1400">
                    <a:solidFill>
                      <a:srgbClr val="FF0000"/>
                    </a:solidFill>
                  </a:rPr>
                  <a:t> </a:t>
                </a:r>
              </a:p>
              <a:p>
                <a:endParaRPr lang="en-US" sz="1500"/>
              </a:p>
            </p:txBody>
          </p:sp>
        </mc:Choice>
        <mc:Fallback xmlns="">
          <p:sp>
            <p:nvSpPr>
              <p:cNvPr id="14" name="TextBox 13">
                <a:extLst>
                  <a:ext uri="{FF2B5EF4-FFF2-40B4-BE49-F238E27FC236}">
                    <a16:creationId xmlns:a16="http://schemas.microsoft.com/office/drawing/2014/main" id="{29462314-0DFC-29F3-CFD2-BCF7BEE7723B}"/>
                  </a:ext>
                </a:extLst>
              </p:cNvPr>
              <p:cNvSpPr txBox="1">
                <a:spLocks noRot="1" noChangeAspect="1" noMove="1" noResize="1" noEditPoints="1" noAdjustHandles="1" noChangeArrowheads="1" noChangeShapeType="1" noTextEdit="1"/>
              </p:cNvSpPr>
              <p:nvPr/>
            </p:nvSpPr>
            <p:spPr>
              <a:xfrm>
                <a:off x="5703714" y="3939807"/>
                <a:ext cx="2955937" cy="1143583"/>
              </a:xfrm>
              <a:prstGeom prst="rect">
                <a:avLst/>
              </a:prstGeom>
              <a:blipFill>
                <a:blip r:embed="rId6"/>
                <a:stretch>
                  <a:fillRect l="-619" t="-5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6D017E9-FDD4-D160-4319-D0191AA65867}"/>
                  </a:ext>
                </a:extLst>
              </p:cNvPr>
              <p:cNvSpPr txBox="1"/>
              <p:nvPr/>
            </p:nvSpPr>
            <p:spPr>
              <a:xfrm>
                <a:off x="5853184" y="4770214"/>
                <a:ext cx="2490233" cy="979755"/>
              </a:xfrm>
              <a:prstGeom prst="rect">
                <a:avLst/>
              </a:prstGeom>
              <a:noFill/>
            </p:spPr>
            <p:txBody>
              <a:bodyPr wrap="none" rtlCol="0">
                <a:spAutoFit/>
              </a:bodyPr>
              <a:lstStyle/>
              <a:p>
                <a14:m>
                  <m:oMath xmlns:m="http://schemas.openxmlformats.org/officeDocument/2006/math">
                    <m:sSub>
                      <m:sSubPr>
                        <m:ctrlPr>
                          <a:rPr lang="en-US" sz="1400" i="1" smtClean="0">
                            <a:solidFill>
                              <a:schemeClr val="tx2">
                                <a:lumMod val="90000"/>
                                <a:lumOff val="10000"/>
                              </a:schemeClr>
                            </a:solidFill>
                            <a:latin typeface="Cambria Math" panose="02040503050406030204" pitchFamily="18" charset="0"/>
                          </a:rPr>
                        </m:ctrlPr>
                      </m:sSubPr>
                      <m:e>
                        <m:r>
                          <a:rPr lang="en-US" sz="1400" b="0" i="1" smtClean="0">
                            <a:solidFill>
                              <a:schemeClr val="tx2">
                                <a:lumMod val="90000"/>
                                <a:lumOff val="10000"/>
                              </a:schemeClr>
                            </a:solidFill>
                            <a:latin typeface="Cambria Math" panose="02040503050406030204" pitchFamily="18" charset="0"/>
                          </a:rPr>
                          <m:t>𝑁</m:t>
                        </m:r>
                      </m:e>
                      <m:sub>
                        <m:r>
                          <a:rPr lang="en-US" sz="1400" b="0" i="1" smtClean="0">
                            <a:solidFill>
                              <a:schemeClr val="tx2">
                                <a:lumMod val="90000"/>
                                <a:lumOff val="10000"/>
                              </a:schemeClr>
                            </a:solidFill>
                            <a:latin typeface="Cambria Math" panose="02040503050406030204" pitchFamily="18" charset="0"/>
                          </a:rPr>
                          <m:t>+</m:t>
                        </m:r>
                      </m:sub>
                    </m:sSub>
                    <m:r>
                      <a:rPr lang="en-US" sz="1400" b="0" i="1" smtClean="0">
                        <a:solidFill>
                          <a:schemeClr val="tx2">
                            <a:lumMod val="90000"/>
                            <a:lumOff val="10000"/>
                          </a:schemeClr>
                        </a:solidFill>
                        <a:latin typeface="Cambria Math" panose="02040503050406030204" pitchFamily="18" charset="0"/>
                      </a:rPr>
                      <m:t> −</m:t>
                    </m:r>
                    <m:sSub>
                      <m:sSubPr>
                        <m:ctrlPr>
                          <a:rPr lang="en-US" sz="1400" i="1">
                            <a:solidFill>
                              <a:schemeClr val="tx2">
                                <a:lumMod val="90000"/>
                                <a:lumOff val="10000"/>
                              </a:schemeClr>
                            </a:solidFill>
                            <a:latin typeface="Cambria Math" panose="02040503050406030204" pitchFamily="18" charset="0"/>
                          </a:rPr>
                        </m:ctrlPr>
                      </m:sSubPr>
                      <m:e>
                        <m:r>
                          <a:rPr lang="en-US" sz="1400" i="1">
                            <a:solidFill>
                              <a:schemeClr val="tx2">
                                <a:lumMod val="90000"/>
                                <a:lumOff val="10000"/>
                              </a:schemeClr>
                            </a:solidFill>
                            <a:latin typeface="Cambria Math" panose="02040503050406030204" pitchFamily="18" charset="0"/>
                          </a:rPr>
                          <m:t>𝑁</m:t>
                        </m:r>
                      </m:e>
                      <m:sub>
                        <m:r>
                          <a:rPr lang="en-US" sz="1400" b="0" i="1" smtClean="0">
                            <a:solidFill>
                              <a:schemeClr val="tx2">
                                <a:lumMod val="90000"/>
                                <a:lumOff val="10000"/>
                              </a:schemeClr>
                            </a:solidFill>
                            <a:latin typeface="Cambria Math" panose="02040503050406030204" pitchFamily="18" charset="0"/>
                          </a:rPr>
                          <m:t>0</m:t>
                        </m:r>
                      </m:sub>
                    </m:sSub>
                    <m:r>
                      <a:rPr lang="en-US" sz="1400" b="0" i="1" smtClean="0">
                        <a:solidFill>
                          <a:schemeClr val="tx2">
                            <a:lumMod val="90000"/>
                            <a:lumOff val="10000"/>
                          </a:schemeClr>
                        </a:solidFill>
                        <a:latin typeface="Cambria Math" panose="02040503050406030204" pitchFamily="18" charset="0"/>
                      </a:rPr>
                      <m:t>=</m:t>
                    </m:r>
                    <m:r>
                      <a:rPr lang="en-US" sz="1400" b="0" i="1" smtClean="0">
                        <a:solidFill>
                          <a:schemeClr val="tx2">
                            <a:lumMod val="90000"/>
                            <a:lumOff val="10000"/>
                          </a:schemeClr>
                        </a:solidFill>
                        <a:latin typeface="Cambria Math" panose="02040503050406030204" pitchFamily="18" charset="0"/>
                      </a:rPr>
                      <m:t>𝐶</m:t>
                    </m:r>
                    <m:r>
                      <a:rPr lang="en-US" sz="1400" b="0" i="1" smtClean="0">
                        <a:solidFill>
                          <a:schemeClr val="tx2">
                            <a:lumMod val="90000"/>
                            <a:lumOff val="10000"/>
                          </a:schemeClr>
                        </a:solidFill>
                        <a:latin typeface="Cambria Math" panose="02040503050406030204" pitchFamily="18" charset="0"/>
                      </a:rPr>
                      <m:t> </m:t>
                    </m:r>
                    <m:nary>
                      <m:naryPr>
                        <m:ctrlPr>
                          <a:rPr lang="en-US" sz="1400" b="0" i="1" smtClean="0">
                            <a:solidFill>
                              <a:schemeClr val="tx2">
                                <a:lumMod val="90000"/>
                                <a:lumOff val="10000"/>
                              </a:schemeClr>
                            </a:solidFill>
                            <a:latin typeface="Cambria Math" panose="02040503050406030204" pitchFamily="18" charset="0"/>
                          </a:rPr>
                        </m:ctrlPr>
                      </m:naryPr>
                      <m:sub>
                        <m:r>
                          <m:rPr>
                            <m:brk m:alnAt="23"/>
                          </m:rPr>
                          <a:rPr lang="en-US" sz="1400" b="0" i="1" smtClean="0">
                            <a:solidFill>
                              <a:schemeClr val="tx2">
                                <a:lumMod val="90000"/>
                                <a:lumOff val="10000"/>
                              </a:schemeClr>
                            </a:solidFill>
                            <a:latin typeface="Cambria Math" panose="02040503050406030204" pitchFamily="18" charset="0"/>
                          </a:rPr>
                          <m:t>−</m:t>
                        </m:r>
                        <m:r>
                          <a:rPr lang="en-US" sz="1400" b="0" i="1" smtClean="0">
                            <a:solidFill>
                              <a:schemeClr val="tx2">
                                <a:lumMod val="90000"/>
                                <a:lumOff val="10000"/>
                              </a:schemeClr>
                            </a:solidFill>
                            <a:latin typeface="Cambria Math" panose="02040503050406030204" pitchFamily="18" charset="0"/>
                          </a:rPr>
                          <m:t>2</m:t>
                        </m:r>
                      </m:sub>
                      <m:sup>
                        <m:r>
                          <a:rPr lang="en-US" sz="1400" b="0" i="1" smtClean="0">
                            <a:solidFill>
                              <a:schemeClr val="tx2">
                                <a:lumMod val="90000"/>
                                <a:lumOff val="10000"/>
                              </a:schemeClr>
                            </a:solidFill>
                            <a:latin typeface="Cambria Math" panose="02040503050406030204" pitchFamily="18" charset="0"/>
                          </a:rPr>
                          <m:t>1</m:t>
                        </m:r>
                      </m:sup>
                      <m:e>
                        <m:r>
                          <a:rPr lang="en-US" sz="1400" i="1">
                            <a:solidFill>
                              <a:schemeClr val="tx2">
                                <a:lumMod val="90000"/>
                                <a:lumOff val="10000"/>
                              </a:schemeClr>
                            </a:solidFill>
                            <a:latin typeface="Cambria Math" panose="02040503050406030204" pitchFamily="18" charset="0"/>
                            <a:ea typeface="Cambria Math" panose="02040503050406030204" pitchFamily="18" charset="0"/>
                          </a:rPr>
                          <m:t>[1−</m:t>
                        </m:r>
                        <m:r>
                          <a:rPr lang="en-US" sz="1400" i="1">
                            <a:solidFill>
                              <a:schemeClr val="tx2">
                                <a:lumMod val="90000"/>
                                <a:lumOff val="10000"/>
                              </a:schemeClr>
                            </a:solidFill>
                            <a:latin typeface="Cambria Math" panose="02040503050406030204" pitchFamily="18" charset="0"/>
                            <a:ea typeface="Cambria Math" panose="02040503050406030204" pitchFamily="18" charset="0"/>
                          </a:rPr>
                          <m:t>𝑅</m:t>
                        </m:r>
                        <m:sSup>
                          <m:sSupPr>
                            <m:ctrlPr>
                              <a:rPr lang="en-US" sz="1400" i="1">
                                <a:solidFill>
                                  <a:schemeClr val="tx2">
                                    <a:lumMod val="90000"/>
                                    <a:lumOff val="10000"/>
                                  </a:schemeClr>
                                </a:solidFill>
                                <a:latin typeface="Cambria Math" panose="02040503050406030204" pitchFamily="18" charset="0"/>
                                <a:ea typeface="Cambria Math" panose="02040503050406030204" pitchFamily="18" charset="0"/>
                              </a:rPr>
                            </m:ctrlPr>
                          </m:sSupPr>
                          <m:e>
                            <m:r>
                              <a:rPr lang="en-US" sz="1400" i="1">
                                <a:solidFill>
                                  <a:schemeClr val="tx2">
                                    <a:lumMod val="90000"/>
                                    <a:lumOff val="10000"/>
                                  </a:schemeClr>
                                </a:solidFill>
                                <a:latin typeface="Cambria Math" panose="02040503050406030204" pitchFamily="18" charset="0"/>
                                <a:ea typeface="Cambria Math" panose="02040503050406030204" pitchFamily="18" charset="0"/>
                              </a:rPr>
                              <m:t>]</m:t>
                            </m:r>
                          </m:e>
                          <m:sup>
                            <m:r>
                              <a:rPr lang="en-US" sz="1400" i="1">
                                <a:solidFill>
                                  <a:schemeClr val="tx2">
                                    <a:lumMod val="90000"/>
                                    <a:lumOff val="10000"/>
                                  </a:schemeClr>
                                </a:solidFill>
                                <a:latin typeface="Cambria Math" panose="02040503050406030204" pitchFamily="18" charset="0"/>
                                <a:ea typeface="Cambria Math" panose="02040503050406030204" pitchFamily="18" charset="0"/>
                              </a:rPr>
                              <m:t>−</m:t>
                            </m:r>
                            <m:f>
                              <m:fPr>
                                <m:ctrlPr>
                                  <a:rPr lang="en-US" sz="1400" i="1">
                                    <a:solidFill>
                                      <a:schemeClr val="tx2">
                                        <a:lumMod val="90000"/>
                                        <a:lumOff val="10000"/>
                                      </a:schemeClr>
                                    </a:solidFill>
                                    <a:latin typeface="Cambria Math" panose="02040503050406030204" pitchFamily="18" charset="0"/>
                                    <a:ea typeface="Cambria Math" panose="02040503050406030204" pitchFamily="18" charset="0"/>
                                  </a:rPr>
                                </m:ctrlPr>
                              </m:fPr>
                              <m:num>
                                <m:r>
                                  <a:rPr lang="en-US" sz="1400" i="1">
                                    <a:solidFill>
                                      <a:schemeClr val="tx2">
                                        <a:lumMod val="90000"/>
                                        <a:lumOff val="10000"/>
                                      </a:schemeClr>
                                    </a:solidFill>
                                    <a:latin typeface="Cambria Math" panose="02040503050406030204" pitchFamily="18" charset="0"/>
                                    <a:ea typeface="Cambria Math" panose="02040503050406030204" pitchFamily="18" charset="0"/>
                                  </a:rPr>
                                  <m:t>1</m:t>
                                </m:r>
                              </m:num>
                              <m:den>
                                <m:r>
                                  <a:rPr lang="en-US" sz="1400" i="1">
                                    <a:solidFill>
                                      <a:schemeClr val="tx2">
                                        <a:lumMod val="90000"/>
                                        <a:lumOff val="10000"/>
                                      </a:schemeClr>
                                    </a:solidFill>
                                    <a:latin typeface="Cambria Math" panose="02040503050406030204" pitchFamily="18" charset="0"/>
                                    <a:ea typeface="Cambria Math" panose="02040503050406030204" pitchFamily="18" charset="0"/>
                                  </a:rPr>
                                  <m:t>2</m:t>
                                </m:r>
                              </m:den>
                            </m:f>
                          </m:sup>
                        </m:sSup>
                      </m:e>
                    </m:nary>
                  </m:oMath>
                </a14:m>
                <a:r>
                  <a:rPr lang="en-US" sz="1400">
                    <a:solidFill>
                      <a:schemeClr val="tx2">
                        <a:lumMod val="90000"/>
                        <a:lumOff val="10000"/>
                      </a:schemeClr>
                    </a:solidFill>
                  </a:rPr>
                  <a:t>dR</a:t>
                </a:r>
              </a:p>
              <a:p>
                <a14:m>
                  <m:oMath xmlns:m="http://schemas.openxmlformats.org/officeDocument/2006/math">
                    <m:sSub>
                      <m:sSubPr>
                        <m:ctrlPr>
                          <a:rPr lang="en-US" sz="1400" i="1" smtClean="0">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𝑁</m:t>
                        </m:r>
                      </m:e>
                      <m:sub>
                        <m:r>
                          <a:rPr lang="en-US" sz="1400" b="0" i="1" smtClean="0">
                            <a:solidFill>
                              <a:srgbClr val="FF0000"/>
                            </a:solidFill>
                            <a:latin typeface="Cambria Math" panose="02040503050406030204" pitchFamily="18" charset="0"/>
                          </a:rPr>
                          <m:t>0</m:t>
                        </m:r>
                      </m:sub>
                    </m:sSub>
                    <m:r>
                      <a:rPr lang="en-US" sz="1400" i="1">
                        <a:solidFill>
                          <a:srgbClr val="FF0000"/>
                        </a:solidFill>
                        <a:latin typeface="Cambria Math" panose="02040503050406030204" pitchFamily="18" charset="0"/>
                      </a:rPr>
                      <m:t> −</m:t>
                    </m:r>
                    <m:sSub>
                      <m:sSubPr>
                        <m:ctrlPr>
                          <a:rPr lang="en-US"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𝑁</m:t>
                        </m:r>
                      </m:e>
                      <m:sub>
                        <m:r>
                          <a:rPr lang="en-US" sz="1400" b="0" i="1" smtClean="0">
                            <a:solidFill>
                              <a:srgbClr val="FF0000"/>
                            </a:solidFill>
                            <a:latin typeface="Cambria Math" panose="02040503050406030204" pitchFamily="18" charset="0"/>
                          </a:rPr>
                          <m:t>−</m:t>
                        </m:r>
                      </m:sub>
                    </m:sSub>
                    <m:r>
                      <a:rPr lang="en-US" sz="1400" i="1">
                        <a:solidFill>
                          <a:srgbClr val="FF0000"/>
                        </a:solidFill>
                        <a:latin typeface="Cambria Math" panose="02040503050406030204" pitchFamily="18" charset="0"/>
                      </a:rPr>
                      <m:t>=</m:t>
                    </m:r>
                    <m:r>
                      <a:rPr lang="en-US" sz="1400" i="1">
                        <a:solidFill>
                          <a:srgbClr val="FF0000"/>
                        </a:solidFill>
                        <a:latin typeface="Cambria Math" panose="02040503050406030204" pitchFamily="18" charset="0"/>
                      </a:rPr>
                      <m:t>𝐶</m:t>
                    </m:r>
                    <m:r>
                      <a:rPr lang="en-US" sz="1400" i="1">
                        <a:solidFill>
                          <a:srgbClr val="FF0000"/>
                        </a:solidFill>
                        <a:latin typeface="Cambria Math" panose="02040503050406030204" pitchFamily="18" charset="0"/>
                      </a:rPr>
                      <m:t> </m:t>
                    </m:r>
                    <m:nary>
                      <m:naryPr>
                        <m:ctrlPr>
                          <a:rPr lang="en-US" sz="1400" i="1">
                            <a:solidFill>
                              <a:srgbClr val="FF0000"/>
                            </a:solidFill>
                            <a:latin typeface="Cambria Math" panose="02040503050406030204" pitchFamily="18" charset="0"/>
                          </a:rPr>
                        </m:ctrlPr>
                      </m:naryPr>
                      <m:sub>
                        <m:r>
                          <m:rPr>
                            <m:brk m:alnAt="23"/>
                          </m:rPr>
                          <a:rPr lang="en-US" sz="1400" i="1">
                            <a:solidFill>
                              <a:srgbClr val="FF0000"/>
                            </a:solidFill>
                            <a:latin typeface="Cambria Math" panose="02040503050406030204" pitchFamily="18" charset="0"/>
                          </a:rPr>
                          <m:t>−</m:t>
                        </m:r>
                        <m:r>
                          <a:rPr lang="en-US" sz="1400" b="0" i="1" smtClean="0">
                            <a:solidFill>
                              <a:srgbClr val="FF0000"/>
                            </a:solidFill>
                            <a:latin typeface="Cambria Math" panose="02040503050406030204" pitchFamily="18" charset="0"/>
                          </a:rPr>
                          <m:t>1</m:t>
                        </m:r>
                      </m:sub>
                      <m:sup>
                        <m:r>
                          <a:rPr lang="en-US" sz="1400" b="0" i="1" smtClean="0">
                            <a:solidFill>
                              <a:srgbClr val="FF0000"/>
                            </a:solidFill>
                            <a:latin typeface="Cambria Math" panose="02040503050406030204" pitchFamily="18" charset="0"/>
                          </a:rPr>
                          <m:t>2</m:t>
                        </m:r>
                      </m:sup>
                      <m:e>
                        <m:r>
                          <a:rPr lang="en-US" sz="1400" i="1">
                            <a:solidFill>
                              <a:srgbClr val="FF0000"/>
                            </a:solidFill>
                            <a:latin typeface="Cambria Math" panose="02040503050406030204" pitchFamily="18" charset="0"/>
                            <a:ea typeface="Cambria Math" panose="02040503050406030204" pitchFamily="18" charset="0"/>
                          </a:rPr>
                          <m:t>[1</m:t>
                        </m:r>
                        <m:r>
                          <a:rPr lang="en-US" sz="1400" b="0" i="1" smtClean="0">
                            <a:solidFill>
                              <a:srgbClr val="FF0000"/>
                            </a:solidFill>
                            <a:latin typeface="Cambria Math" panose="02040503050406030204" pitchFamily="18" charset="0"/>
                            <a:ea typeface="Cambria Math" panose="02040503050406030204" pitchFamily="18" charset="0"/>
                          </a:rPr>
                          <m:t>+</m:t>
                        </m:r>
                        <m:r>
                          <a:rPr lang="en-US" sz="1400" i="1">
                            <a:solidFill>
                              <a:srgbClr val="FF0000"/>
                            </a:solidFill>
                            <a:latin typeface="Cambria Math" panose="02040503050406030204" pitchFamily="18" charset="0"/>
                            <a:ea typeface="Cambria Math" panose="02040503050406030204" pitchFamily="18" charset="0"/>
                          </a:rPr>
                          <m:t>𝑅</m:t>
                        </m:r>
                        <m:sSup>
                          <m:sSupPr>
                            <m:ctrlPr>
                              <a:rPr lang="en-US" sz="1400" i="1">
                                <a:solidFill>
                                  <a:srgbClr val="FF0000"/>
                                </a:solidFill>
                                <a:latin typeface="Cambria Math" panose="02040503050406030204" pitchFamily="18" charset="0"/>
                                <a:ea typeface="Cambria Math" panose="02040503050406030204" pitchFamily="18" charset="0"/>
                              </a:rPr>
                            </m:ctrlPr>
                          </m:sSupPr>
                          <m:e>
                            <m:r>
                              <a:rPr lang="en-US" sz="1400" i="1">
                                <a:solidFill>
                                  <a:srgbClr val="FF0000"/>
                                </a:solidFill>
                                <a:latin typeface="Cambria Math" panose="02040503050406030204" pitchFamily="18" charset="0"/>
                                <a:ea typeface="Cambria Math" panose="02040503050406030204" pitchFamily="18" charset="0"/>
                              </a:rPr>
                              <m:t>]</m:t>
                            </m:r>
                          </m:e>
                          <m:sup>
                            <m:r>
                              <a:rPr lang="en-US" sz="1400" i="1">
                                <a:solidFill>
                                  <a:srgbClr val="FF0000"/>
                                </a:solidFill>
                                <a:latin typeface="Cambria Math" panose="02040503050406030204" pitchFamily="18" charset="0"/>
                                <a:ea typeface="Cambria Math" panose="02040503050406030204" pitchFamily="18" charset="0"/>
                              </a:rPr>
                              <m:t>−</m:t>
                            </m:r>
                            <m:f>
                              <m:fPr>
                                <m:ctrlPr>
                                  <a:rPr lang="en-US" sz="1400" i="1">
                                    <a:solidFill>
                                      <a:srgbClr val="FF0000"/>
                                    </a:solidFill>
                                    <a:latin typeface="Cambria Math" panose="02040503050406030204" pitchFamily="18" charset="0"/>
                                    <a:ea typeface="Cambria Math" panose="02040503050406030204" pitchFamily="18" charset="0"/>
                                  </a:rPr>
                                </m:ctrlPr>
                              </m:fPr>
                              <m:num>
                                <m:r>
                                  <a:rPr lang="en-US" sz="1400" i="1">
                                    <a:solidFill>
                                      <a:srgbClr val="FF0000"/>
                                    </a:solidFill>
                                    <a:latin typeface="Cambria Math" panose="02040503050406030204" pitchFamily="18" charset="0"/>
                                    <a:ea typeface="Cambria Math" panose="02040503050406030204" pitchFamily="18" charset="0"/>
                                  </a:rPr>
                                  <m:t>1</m:t>
                                </m:r>
                              </m:num>
                              <m:den>
                                <m:r>
                                  <a:rPr lang="en-US" sz="1400" i="1">
                                    <a:solidFill>
                                      <a:srgbClr val="FF0000"/>
                                    </a:solidFill>
                                    <a:latin typeface="Cambria Math" panose="02040503050406030204" pitchFamily="18" charset="0"/>
                                    <a:ea typeface="Cambria Math" panose="02040503050406030204" pitchFamily="18" charset="0"/>
                                  </a:rPr>
                                  <m:t>2</m:t>
                                </m:r>
                              </m:den>
                            </m:f>
                          </m:sup>
                        </m:sSup>
                      </m:e>
                    </m:nary>
                  </m:oMath>
                </a14:m>
                <a:r>
                  <a:rPr lang="en-US" sz="1400">
                    <a:solidFill>
                      <a:srgbClr val="FF0000"/>
                    </a:solidFill>
                  </a:rPr>
                  <a:t>dR</a:t>
                </a:r>
              </a:p>
              <a:p>
                <a:endParaRPr lang="en-US" sz="1500"/>
              </a:p>
            </p:txBody>
          </p:sp>
        </mc:Choice>
        <mc:Fallback xmlns="">
          <p:sp>
            <p:nvSpPr>
              <p:cNvPr id="17" name="TextBox 16">
                <a:extLst>
                  <a:ext uri="{FF2B5EF4-FFF2-40B4-BE49-F238E27FC236}">
                    <a16:creationId xmlns:a16="http://schemas.microsoft.com/office/drawing/2014/main" id="{D6D017E9-FDD4-D160-4319-D0191AA65867}"/>
                  </a:ext>
                </a:extLst>
              </p:cNvPr>
              <p:cNvSpPr txBox="1">
                <a:spLocks noRot="1" noChangeAspect="1" noMove="1" noResize="1" noEditPoints="1" noAdjustHandles="1" noChangeArrowheads="1" noChangeShapeType="1" noTextEdit="1"/>
              </p:cNvSpPr>
              <p:nvPr/>
            </p:nvSpPr>
            <p:spPr>
              <a:xfrm>
                <a:off x="5853184" y="4770214"/>
                <a:ext cx="2490233" cy="979755"/>
              </a:xfrm>
              <a:prstGeom prst="rect">
                <a:avLst/>
              </a:prstGeom>
              <a:blipFill>
                <a:blip r:embed="rId7"/>
                <a:stretch>
                  <a:fillRect t="-32500"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5A7732E-A37D-AB42-3099-9DDBFB0A6897}"/>
                  </a:ext>
                </a:extLst>
              </p:cNvPr>
              <p:cNvSpPr txBox="1"/>
              <p:nvPr/>
            </p:nvSpPr>
            <p:spPr>
              <a:xfrm>
                <a:off x="1369235" y="3163593"/>
                <a:ext cx="200652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lumMod val="90000"/>
                                  <a:lumOff val="10000"/>
                                </a:schemeClr>
                              </a:solidFill>
                              <a:latin typeface="Cambria Math" panose="02040503050406030204" pitchFamily="18" charset="0"/>
                            </a:rPr>
                          </m:ctrlPr>
                        </m:sSubPr>
                        <m:e>
                          <m:r>
                            <a:rPr lang="en-US" b="0" i="1" smtClean="0">
                              <a:solidFill>
                                <a:schemeClr val="tx2">
                                  <a:lumMod val="90000"/>
                                  <a:lumOff val="10000"/>
                                </a:schemeClr>
                              </a:solidFill>
                              <a:latin typeface="Cambria Math" panose="02040503050406030204" pitchFamily="18" charset="0"/>
                            </a:rPr>
                            <m:t>𝐼</m:t>
                          </m:r>
                        </m:e>
                        <m:sub>
                          <m:r>
                            <a:rPr lang="en-US" b="0" i="1" smtClean="0">
                              <a:solidFill>
                                <a:schemeClr val="tx2">
                                  <a:lumMod val="90000"/>
                                  <a:lumOff val="10000"/>
                                </a:schemeClr>
                              </a:solidFill>
                              <a:latin typeface="Cambria Math" panose="02040503050406030204" pitchFamily="18" charset="0"/>
                            </a:rPr>
                            <m:t>+</m:t>
                          </m:r>
                        </m:sub>
                      </m:sSub>
                    </m:oMath>
                  </m:oMathPara>
                </a14:m>
                <a:endParaRPr lang="en-US"/>
              </a:p>
            </p:txBody>
          </p:sp>
        </mc:Choice>
        <mc:Fallback xmlns="">
          <p:sp>
            <p:nvSpPr>
              <p:cNvPr id="22" name="TextBox 21">
                <a:extLst>
                  <a:ext uri="{FF2B5EF4-FFF2-40B4-BE49-F238E27FC236}">
                    <a16:creationId xmlns:a16="http://schemas.microsoft.com/office/drawing/2014/main" id="{A5A7732E-A37D-AB42-3099-9DDBFB0A6897}"/>
                  </a:ext>
                </a:extLst>
              </p:cNvPr>
              <p:cNvSpPr txBox="1">
                <a:spLocks noRot="1" noChangeAspect="1" noMove="1" noResize="1" noEditPoints="1" noAdjustHandles="1" noChangeArrowheads="1" noChangeShapeType="1" noTextEdit="1"/>
              </p:cNvSpPr>
              <p:nvPr/>
            </p:nvSpPr>
            <p:spPr>
              <a:xfrm>
                <a:off x="1369235" y="3163593"/>
                <a:ext cx="2006527" cy="276999"/>
              </a:xfrm>
              <a:prstGeom prst="rect">
                <a:avLst/>
              </a:prstGeom>
              <a:blipFill>
                <a:blip r:embed="rId8"/>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813E822-1801-83DA-22F5-C50F811201C7}"/>
                  </a:ext>
                </a:extLst>
              </p:cNvPr>
              <p:cNvSpPr txBox="1"/>
              <p:nvPr/>
            </p:nvSpPr>
            <p:spPr>
              <a:xfrm>
                <a:off x="678240" y="3533098"/>
                <a:ext cx="224974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𝐼</m:t>
                          </m:r>
                        </m:e>
                        <m:sub>
                          <m:r>
                            <a:rPr lang="en-US" b="0" i="1" smtClean="0">
                              <a:solidFill>
                                <a:srgbClr val="FF0000"/>
                              </a:solidFill>
                              <a:latin typeface="Cambria Math" panose="02040503050406030204" pitchFamily="18" charset="0"/>
                            </a:rPr>
                            <m:t>−</m:t>
                          </m:r>
                        </m:sub>
                      </m:sSub>
                    </m:oMath>
                  </m:oMathPara>
                </a14:m>
                <a:endParaRPr lang="en-US">
                  <a:solidFill>
                    <a:srgbClr val="FF0000"/>
                  </a:solidFill>
                </a:endParaRPr>
              </a:p>
            </p:txBody>
          </p:sp>
        </mc:Choice>
        <mc:Fallback xmlns="">
          <p:sp>
            <p:nvSpPr>
              <p:cNvPr id="23" name="TextBox 22">
                <a:extLst>
                  <a:ext uri="{FF2B5EF4-FFF2-40B4-BE49-F238E27FC236}">
                    <a16:creationId xmlns:a16="http://schemas.microsoft.com/office/drawing/2014/main" id="{A813E822-1801-83DA-22F5-C50F811201C7}"/>
                  </a:ext>
                </a:extLst>
              </p:cNvPr>
              <p:cNvSpPr txBox="1">
                <a:spLocks noRot="1" noChangeAspect="1" noMove="1" noResize="1" noEditPoints="1" noAdjustHandles="1" noChangeArrowheads="1" noChangeShapeType="1" noTextEdit="1"/>
              </p:cNvSpPr>
              <p:nvPr/>
            </p:nvSpPr>
            <p:spPr>
              <a:xfrm>
                <a:off x="678240" y="3533098"/>
                <a:ext cx="2249743" cy="276999"/>
              </a:xfrm>
              <a:prstGeom prst="rect">
                <a:avLst/>
              </a:prstGeom>
              <a:blipFill>
                <a:blip r:embed="rId9"/>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CECB9C4-FD4B-8A4D-D569-F7A1AD80FDB1}"/>
                  </a:ext>
                </a:extLst>
              </p:cNvPr>
              <p:cNvSpPr txBox="1"/>
              <p:nvPr/>
            </p:nvSpPr>
            <p:spPr>
              <a:xfrm>
                <a:off x="7098300" y="3134728"/>
                <a:ext cx="8550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lumMod val="90000"/>
                                  <a:lumOff val="10000"/>
                                </a:schemeClr>
                              </a:solidFill>
                              <a:latin typeface="Cambria Math" panose="02040503050406030204" pitchFamily="18" charset="0"/>
                            </a:rPr>
                          </m:ctrlPr>
                        </m:sSubPr>
                        <m:e>
                          <m:r>
                            <a:rPr lang="en-US" b="0" i="1" smtClean="0">
                              <a:solidFill>
                                <a:schemeClr val="tx2">
                                  <a:lumMod val="90000"/>
                                  <a:lumOff val="10000"/>
                                </a:schemeClr>
                              </a:solidFill>
                              <a:latin typeface="Cambria Math" panose="02040503050406030204" pitchFamily="18" charset="0"/>
                            </a:rPr>
                            <m:t>𝐼</m:t>
                          </m:r>
                        </m:e>
                        <m:sub>
                          <m:r>
                            <a:rPr lang="en-US" b="0" i="1" smtClean="0">
                              <a:solidFill>
                                <a:schemeClr val="tx2">
                                  <a:lumMod val="90000"/>
                                  <a:lumOff val="10000"/>
                                </a:schemeClr>
                              </a:solidFill>
                              <a:latin typeface="Cambria Math" panose="02040503050406030204" pitchFamily="18" charset="0"/>
                            </a:rPr>
                            <m:t>+</m:t>
                          </m:r>
                        </m:sub>
                      </m:sSub>
                    </m:oMath>
                  </m:oMathPara>
                </a14:m>
                <a:endParaRPr lang="en-US"/>
              </a:p>
            </p:txBody>
          </p:sp>
        </mc:Choice>
        <mc:Fallback xmlns="">
          <p:sp>
            <p:nvSpPr>
              <p:cNvPr id="24" name="TextBox 23">
                <a:extLst>
                  <a:ext uri="{FF2B5EF4-FFF2-40B4-BE49-F238E27FC236}">
                    <a16:creationId xmlns:a16="http://schemas.microsoft.com/office/drawing/2014/main" id="{7CECB9C4-FD4B-8A4D-D569-F7A1AD80FDB1}"/>
                  </a:ext>
                </a:extLst>
              </p:cNvPr>
              <p:cNvSpPr txBox="1">
                <a:spLocks noRot="1" noChangeAspect="1" noMove="1" noResize="1" noEditPoints="1" noAdjustHandles="1" noChangeArrowheads="1" noChangeShapeType="1" noTextEdit="1"/>
              </p:cNvSpPr>
              <p:nvPr/>
            </p:nvSpPr>
            <p:spPr>
              <a:xfrm>
                <a:off x="7098300" y="3134728"/>
                <a:ext cx="855066" cy="276999"/>
              </a:xfrm>
              <a:prstGeom prst="rect">
                <a:avLst/>
              </a:prstGeom>
              <a:blipFill>
                <a:blip r:embed="rId10"/>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422226D-8B19-4C78-87C5-7C1CDB168185}"/>
                  </a:ext>
                </a:extLst>
              </p:cNvPr>
              <p:cNvSpPr txBox="1"/>
              <p:nvPr/>
            </p:nvSpPr>
            <p:spPr>
              <a:xfrm>
                <a:off x="5877005" y="3440592"/>
                <a:ext cx="224974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𝐼</m:t>
                          </m:r>
                        </m:e>
                        <m:sub>
                          <m:r>
                            <a:rPr lang="en-US" b="0" i="1" smtClean="0">
                              <a:solidFill>
                                <a:srgbClr val="FF0000"/>
                              </a:solidFill>
                              <a:latin typeface="Cambria Math" panose="02040503050406030204" pitchFamily="18" charset="0"/>
                            </a:rPr>
                            <m:t>−</m:t>
                          </m:r>
                        </m:sub>
                      </m:sSub>
                    </m:oMath>
                  </m:oMathPara>
                </a14:m>
                <a:endParaRPr lang="en-US">
                  <a:solidFill>
                    <a:srgbClr val="FF0000"/>
                  </a:solidFill>
                </a:endParaRPr>
              </a:p>
            </p:txBody>
          </p:sp>
        </mc:Choice>
        <mc:Fallback xmlns="">
          <p:sp>
            <p:nvSpPr>
              <p:cNvPr id="25" name="TextBox 24">
                <a:extLst>
                  <a:ext uri="{FF2B5EF4-FFF2-40B4-BE49-F238E27FC236}">
                    <a16:creationId xmlns:a16="http://schemas.microsoft.com/office/drawing/2014/main" id="{6422226D-8B19-4C78-87C5-7C1CDB168185}"/>
                  </a:ext>
                </a:extLst>
              </p:cNvPr>
              <p:cNvSpPr txBox="1">
                <a:spLocks noRot="1" noChangeAspect="1" noMove="1" noResize="1" noEditPoints="1" noAdjustHandles="1" noChangeArrowheads="1" noChangeShapeType="1" noTextEdit="1"/>
              </p:cNvSpPr>
              <p:nvPr/>
            </p:nvSpPr>
            <p:spPr>
              <a:xfrm>
                <a:off x="5877005" y="3440592"/>
                <a:ext cx="2249743" cy="276999"/>
              </a:xfrm>
              <a:prstGeom prst="rect">
                <a:avLst/>
              </a:prstGeom>
              <a:blipFill>
                <a:blip r:embed="rId11"/>
                <a:stretch>
                  <a:fillRect b="-6522"/>
                </a:stretch>
              </a:blipFill>
            </p:spPr>
            <p:txBody>
              <a:bodyPr/>
              <a:lstStyle/>
              <a:p>
                <a:r>
                  <a:rPr lang="en-US">
                    <a:noFill/>
                  </a:rPr>
                  <a:t> </a:t>
                </a:r>
              </a:p>
            </p:txBody>
          </p:sp>
        </mc:Fallback>
      </mc:AlternateContent>
      <p:sp>
        <p:nvSpPr>
          <p:cNvPr id="26" name="Slide Number Placeholder 25">
            <a:extLst>
              <a:ext uri="{FF2B5EF4-FFF2-40B4-BE49-F238E27FC236}">
                <a16:creationId xmlns:a16="http://schemas.microsoft.com/office/drawing/2014/main" id="{357DAB87-5BB4-7B85-B3F8-69AABAD8A718}"/>
              </a:ext>
            </a:extLst>
          </p:cNvPr>
          <p:cNvSpPr>
            <a:spLocks noGrp="1"/>
          </p:cNvSpPr>
          <p:nvPr>
            <p:ph type="sldNum" sz="quarter" idx="12"/>
          </p:nvPr>
        </p:nvSpPr>
        <p:spPr/>
        <p:txBody>
          <a:bodyPr/>
          <a:lstStyle/>
          <a:p>
            <a:fld id="{3FA19342-CACE-1B48-AE9D-66A5A7C4CAC9}" type="slidenum">
              <a:rPr lang="en-US" smtClean="0"/>
              <a:t>8</a:t>
            </a:fld>
            <a:endParaRPr lang="en-US"/>
          </a:p>
        </p:txBody>
      </p:sp>
    </p:spTree>
    <p:extLst>
      <p:ext uri="{BB962C8B-B14F-4D97-AF65-F5344CB8AC3E}">
        <p14:creationId xmlns:p14="http://schemas.microsoft.com/office/powerpoint/2010/main" val="2618284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5D5037-71EF-D554-A897-2E5794C24D68}"/>
              </a:ext>
            </a:extLst>
          </p:cNvPr>
          <p:cNvSpPr txBox="1"/>
          <p:nvPr/>
        </p:nvSpPr>
        <p:spPr>
          <a:xfrm>
            <a:off x="341316" y="1299460"/>
            <a:ext cx="2682466" cy="369332"/>
          </a:xfrm>
          <a:prstGeom prst="rect">
            <a:avLst/>
          </a:prstGeom>
          <a:noFill/>
        </p:spPr>
        <p:txBody>
          <a:bodyPr wrap="none" rtlCol="0">
            <a:spAutoFit/>
          </a:bodyPr>
          <a:lstStyle/>
          <a:p>
            <a:r>
              <a:rPr lang="en-US" b="1"/>
              <a:t>If we burn the pedestal: </a:t>
            </a:r>
          </a:p>
        </p:txBody>
      </p:sp>
      <p:pic>
        <p:nvPicPr>
          <p:cNvPr id="8" name="Picture 4">
            <a:extLst>
              <a:ext uri="{FF2B5EF4-FFF2-40B4-BE49-F238E27FC236}">
                <a16:creationId xmlns:a16="http://schemas.microsoft.com/office/drawing/2014/main" id="{ED35F399-4872-6863-7EA0-E20B6B84B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127" y="1943112"/>
            <a:ext cx="3465575"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B1603FB-00C2-2F4D-18FF-C524C2EB8637}"/>
              </a:ext>
            </a:extLst>
          </p:cNvPr>
          <p:cNvSpPr/>
          <p:nvPr/>
        </p:nvSpPr>
        <p:spPr>
          <a:xfrm>
            <a:off x="3112476" y="1979688"/>
            <a:ext cx="617923" cy="2432304"/>
          </a:xfrm>
          <a:prstGeom prst="rect">
            <a:avLst/>
          </a:prstGeom>
          <a:solidFill>
            <a:srgbClr val="941100">
              <a:alpha val="2386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5A803D-E0A8-46E6-AD2B-5D55939A7D30}"/>
              </a:ext>
            </a:extLst>
          </p:cNvPr>
          <p:cNvSpPr/>
          <p:nvPr/>
        </p:nvSpPr>
        <p:spPr>
          <a:xfrm>
            <a:off x="1309468" y="1979688"/>
            <a:ext cx="617923" cy="2432304"/>
          </a:xfrm>
          <a:prstGeom prst="rect">
            <a:avLst/>
          </a:prstGeom>
          <a:solidFill>
            <a:schemeClr val="tx2">
              <a:lumMod val="10000"/>
              <a:lumOff val="90000"/>
              <a:alpha val="6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79CA5374-DC71-BA61-DC2C-FA91AF44C01B}"/>
                  </a:ext>
                </a:extLst>
              </p:cNvPr>
              <p:cNvSpPr txBox="1"/>
              <p:nvPr/>
            </p:nvSpPr>
            <p:spPr>
              <a:xfrm>
                <a:off x="5101300" y="238970"/>
                <a:ext cx="3408754" cy="3052246"/>
              </a:xfrm>
              <a:prstGeom prst="rect">
                <a:avLst/>
              </a:prstGeom>
              <a:noFill/>
            </p:spPr>
            <p:txBody>
              <a:bodyPr wrap="none" rtlCol="0">
                <a:spAutoFit/>
              </a:bodyPr>
              <a:lstStyle/>
              <a:p>
                <a14:m>
                  <m:oMath xmlns:m="http://schemas.openxmlformats.org/officeDocument/2006/math">
                    <m:sSub>
                      <m:sSubPr>
                        <m:ctrlPr>
                          <a:rPr lang="en-US" sz="1500" i="1" smtClean="0">
                            <a:solidFill>
                              <a:srgbClr val="002060"/>
                            </a:solidFill>
                            <a:latin typeface="Cambria Math" panose="02040503050406030204" pitchFamily="18" charset="0"/>
                          </a:rPr>
                        </m:ctrlPr>
                      </m:sSubPr>
                      <m:e>
                        <m:r>
                          <a:rPr lang="en-US" sz="1500" b="0" i="1" smtClean="0">
                            <a:solidFill>
                              <a:srgbClr val="002060"/>
                            </a:solidFill>
                            <a:latin typeface="Cambria Math" panose="02040503050406030204" pitchFamily="18" charset="0"/>
                          </a:rPr>
                          <m:t>𝐼</m:t>
                        </m:r>
                      </m:e>
                      <m:sub>
                        <m:r>
                          <a:rPr lang="en-US" sz="1500" b="0" i="1" smtClean="0">
                            <a:solidFill>
                              <a:srgbClr val="002060"/>
                            </a:solidFill>
                            <a:latin typeface="Cambria Math" panose="02040503050406030204" pitchFamily="18" charset="0"/>
                          </a:rPr>
                          <m:t>−</m:t>
                        </m:r>
                      </m:sub>
                    </m:sSub>
                  </m:oMath>
                </a14:m>
                <a:r>
                  <a:rPr lang="en-US" sz="1500" dirty="0">
                    <a:solidFill>
                      <a:srgbClr val="002060"/>
                    </a:solidFill>
                  </a:rPr>
                  <a:t> pedestal (from </a:t>
                </a:r>
                <a14:m>
                  <m:oMath xmlns:m="http://schemas.openxmlformats.org/officeDocument/2006/math">
                    <m:r>
                      <a:rPr lang="en-US" sz="1500" i="1" dirty="0">
                        <a:solidFill>
                          <a:srgbClr val="002060"/>
                        </a:solidFill>
                        <a:latin typeface="Cambria Math" panose="02040503050406030204" pitchFamily="18" charset="0"/>
                      </a:rPr>
                      <m:t>1</m:t>
                    </m:r>
                    <m:r>
                      <a:rPr lang="en-US" sz="1500" b="0" i="1" smtClean="0">
                        <a:solidFill>
                          <a:srgbClr val="002060"/>
                        </a:solidFill>
                        <a:latin typeface="Cambria Math" panose="02040503050406030204" pitchFamily="18" charset="0"/>
                        <a:ea typeface="Cambria Math" panose="02040503050406030204" pitchFamily="18" charset="0"/>
                      </a:rPr>
                      <m:t>≤</m:t>
                    </m:r>
                    <m:r>
                      <a:rPr lang="en-US" sz="1500" b="0" i="1" smtClean="0">
                        <a:solidFill>
                          <a:srgbClr val="002060"/>
                        </a:solidFill>
                        <a:latin typeface="Cambria Math" panose="02040503050406030204" pitchFamily="18" charset="0"/>
                        <a:ea typeface="Cambria Math" panose="02040503050406030204" pitchFamily="18" charset="0"/>
                      </a:rPr>
                      <m:t>𝑅</m:t>
                    </m:r>
                    <m:r>
                      <a:rPr lang="en-US" sz="1500" b="0" i="1" smtClean="0">
                        <a:solidFill>
                          <a:srgbClr val="002060"/>
                        </a:solidFill>
                        <a:latin typeface="Cambria Math" panose="02040503050406030204" pitchFamily="18" charset="0"/>
                        <a:ea typeface="Cambria Math" panose="02040503050406030204" pitchFamily="18" charset="0"/>
                      </a:rPr>
                      <m:t> ≤−2)</m:t>
                    </m:r>
                  </m:oMath>
                </a14:m>
                <a:r>
                  <a:rPr lang="en-US" sz="1500" dirty="0">
                    <a:solidFill>
                      <a:srgbClr val="002060"/>
                    </a:solidFill>
                  </a:rPr>
                  <a:t>:</a:t>
                </a:r>
                <a:br>
                  <a:rPr lang="en-US" sz="1500" dirty="0">
                    <a:solidFill>
                      <a:srgbClr val="002060"/>
                    </a:solidFill>
                  </a:rPr>
                </a:br>
                <a:r>
                  <a:rPr lang="en-US" sz="1500" dirty="0">
                    <a:solidFill>
                      <a:srgbClr val="FF0000"/>
                    </a:solidFill>
                  </a:rPr>
                  <a:t>Almost no effect in </a:t>
                </a:r>
                <a14:m>
                  <m:oMath xmlns:m="http://schemas.openxmlformats.org/officeDocument/2006/math">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rPr>
                          <m:t>𝐼</m:t>
                        </m:r>
                      </m:e>
                      <m:sub>
                        <m:r>
                          <a:rPr lang="en-US" sz="1500" b="0" i="1" smtClean="0">
                            <a:solidFill>
                              <a:srgbClr val="FF0000"/>
                            </a:solidFill>
                            <a:latin typeface="Cambria Math" panose="02040503050406030204" pitchFamily="18" charset="0"/>
                          </a:rPr>
                          <m:t>+</m:t>
                        </m:r>
                      </m:sub>
                    </m:sSub>
                  </m:oMath>
                </a14:m>
                <a:r>
                  <a:rPr lang="en-US" sz="1500" dirty="0">
                    <a:solidFill>
                      <a:srgbClr val="FF0000"/>
                    </a:solidFill>
                  </a:rPr>
                  <a:t> </a:t>
                </a:r>
                <a:br>
                  <a:rPr lang="en-US" sz="1500" dirty="0">
                    <a:solidFill>
                      <a:srgbClr val="002060"/>
                    </a:solidFill>
                  </a:rPr>
                </a:br>
                <a:r>
                  <a:rPr lang="en-US" sz="1500" dirty="0">
                    <a:solidFill>
                      <a:srgbClr val="002060"/>
                    </a:solidFill>
                  </a:rPr>
                  <a:t>The fraction of burned signal would be: </a:t>
                </a:r>
              </a:p>
              <a:p>
                <a14:m>
                  <m:oMath xmlns:m="http://schemas.openxmlformats.org/officeDocument/2006/math">
                    <m:sSub>
                      <m:sSubPr>
                        <m:ctrlPr>
                          <a:rPr lang="en-US" sz="1500" i="1" smtClean="0">
                            <a:solidFill>
                              <a:srgbClr val="002060"/>
                            </a:solidFill>
                            <a:latin typeface="Cambria Math" panose="02040503050406030204" pitchFamily="18" charset="0"/>
                          </a:rPr>
                        </m:ctrlPr>
                      </m:sSubPr>
                      <m:e>
                        <m:r>
                          <a:rPr lang="en-US" sz="1500" b="0" i="1" smtClean="0">
                            <a:solidFill>
                              <a:srgbClr val="002060"/>
                            </a:solidFill>
                            <a:latin typeface="Cambria Math" panose="02040503050406030204" pitchFamily="18" charset="0"/>
                          </a:rPr>
                          <m:t>𝑓</m:t>
                        </m:r>
                      </m:e>
                      <m:sub>
                        <m:r>
                          <a:rPr lang="en-US" sz="1500" b="0" i="1" smtClean="0">
                            <a:solidFill>
                              <a:srgbClr val="002060"/>
                            </a:solidFill>
                            <a:latin typeface="Cambria Math" panose="02040503050406030204" pitchFamily="18" charset="0"/>
                          </a:rPr>
                          <m:t>−</m:t>
                        </m:r>
                      </m:sub>
                    </m:sSub>
                    <m:r>
                      <a:rPr lang="en-US" sz="1500" b="0" i="1" smtClean="0">
                        <a:solidFill>
                          <a:srgbClr val="002060"/>
                        </a:solidFill>
                        <a:latin typeface="Cambria Math" panose="02040503050406030204" pitchFamily="18" charset="0"/>
                      </a:rPr>
                      <m:t>= </m:t>
                    </m:r>
                    <m:f>
                      <m:fPr>
                        <m:ctrlPr>
                          <a:rPr lang="en-US" sz="1500" b="0" i="1" smtClean="0">
                            <a:solidFill>
                              <a:srgbClr val="002060"/>
                            </a:solidFill>
                            <a:latin typeface="Cambria Math" panose="02040503050406030204" pitchFamily="18" charset="0"/>
                          </a:rPr>
                        </m:ctrlPr>
                      </m:fPr>
                      <m:num>
                        <m:nary>
                          <m:naryPr>
                            <m:ctrlPr>
                              <a:rPr lang="en-US" sz="1500" i="1">
                                <a:solidFill>
                                  <a:srgbClr val="002060"/>
                                </a:solidFill>
                                <a:latin typeface="Cambria Math" panose="02040503050406030204" pitchFamily="18" charset="0"/>
                              </a:rPr>
                            </m:ctrlPr>
                          </m:naryPr>
                          <m:sub>
                            <m:r>
                              <a:rPr lang="en-US" sz="1500" b="0" i="1" smtClean="0">
                                <a:solidFill>
                                  <a:srgbClr val="002060"/>
                                </a:solidFill>
                                <a:latin typeface="Cambria Math" panose="02040503050406030204" pitchFamily="18" charset="0"/>
                              </a:rPr>
                              <m:t>1</m:t>
                            </m:r>
                          </m:sub>
                          <m:sup>
                            <m:r>
                              <a:rPr lang="en-US" sz="1500" b="0" i="1" smtClean="0">
                                <a:solidFill>
                                  <a:srgbClr val="002060"/>
                                </a:solidFill>
                                <a:latin typeface="Cambria Math" panose="02040503050406030204" pitchFamily="18" charset="0"/>
                              </a:rPr>
                              <m:t>2</m:t>
                            </m:r>
                          </m:sup>
                          <m:e>
                            <m:r>
                              <a:rPr lang="en-US" sz="1500" i="1">
                                <a:solidFill>
                                  <a:srgbClr val="002060"/>
                                </a:solidFill>
                                <a:latin typeface="Cambria Math" panose="02040503050406030204" pitchFamily="18" charset="0"/>
                                <a:ea typeface="Cambria Math" panose="02040503050406030204" pitchFamily="18" charset="0"/>
                              </a:rPr>
                              <m:t>[1</m:t>
                            </m:r>
                            <m:r>
                              <a:rPr lang="en-US" sz="1500" b="0" i="1" smtClean="0">
                                <a:solidFill>
                                  <a:srgbClr val="002060"/>
                                </a:solidFill>
                                <a:latin typeface="Cambria Math" panose="02040503050406030204" pitchFamily="18" charset="0"/>
                                <a:ea typeface="Cambria Math" panose="02040503050406030204" pitchFamily="18" charset="0"/>
                              </a:rPr>
                              <m:t>+</m:t>
                            </m:r>
                            <m:r>
                              <a:rPr lang="en-US" sz="1500" i="1">
                                <a:solidFill>
                                  <a:srgbClr val="002060"/>
                                </a:solidFill>
                                <a:latin typeface="Cambria Math" panose="02040503050406030204" pitchFamily="18" charset="0"/>
                                <a:ea typeface="Cambria Math" panose="02040503050406030204" pitchFamily="18" charset="0"/>
                              </a:rPr>
                              <m:t>𝑅</m:t>
                            </m:r>
                            <m:sSup>
                              <m:sSupPr>
                                <m:ctrlPr>
                                  <a:rPr lang="en-US" sz="1500" i="1">
                                    <a:solidFill>
                                      <a:srgbClr val="002060"/>
                                    </a:solidFill>
                                    <a:latin typeface="Cambria Math" panose="02040503050406030204" pitchFamily="18" charset="0"/>
                                    <a:ea typeface="Cambria Math" panose="02040503050406030204" pitchFamily="18" charset="0"/>
                                  </a:rPr>
                                </m:ctrlPr>
                              </m:sSupPr>
                              <m:e>
                                <m:r>
                                  <a:rPr lang="en-US" sz="1500" i="1">
                                    <a:solidFill>
                                      <a:srgbClr val="002060"/>
                                    </a:solidFill>
                                    <a:latin typeface="Cambria Math" panose="02040503050406030204" pitchFamily="18" charset="0"/>
                                    <a:ea typeface="Cambria Math" panose="02040503050406030204" pitchFamily="18" charset="0"/>
                                  </a:rPr>
                                  <m:t>]</m:t>
                                </m:r>
                              </m:e>
                              <m:sup>
                                <m:r>
                                  <a:rPr lang="en-US" sz="1500" i="1">
                                    <a:solidFill>
                                      <a:srgbClr val="002060"/>
                                    </a:solidFill>
                                    <a:latin typeface="Cambria Math" panose="02040503050406030204" pitchFamily="18" charset="0"/>
                                    <a:ea typeface="Cambria Math" panose="02040503050406030204" pitchFamily="18" charset="0"/>
                                  </a:rPr>
                                  <m:t>−</m:t>
                                </m:r>
                                <m:f>
                                  <m:fPr>
                                    <m:ctrlPr>
                                      <a:rPr lang="en-US" sz="1500" i="1">
                                        <a:solidFill>
                                          <a:srgbClr val="002060"/>
                                        </a:solidFill>
                                        <a:latin typeface="Cambria Math" panose="02040503050406030204" pitchFamily="18" charset="0"/>
                                        <a:ea typeface="Cambria Math" panose="02040503050406030204" pitchFamily="18" charset="0"/>
                                      </a:rPr>
                                    </m:ctrlPr>
                                  </m:fPr>
                                  <m:num>
                                    <m:r>
                                      <a:rPr lang="en-US" sz="1500" i="1">
                                        <a:solidFill>
                                          <a:srgbClr val="002060"/>
                                        </a:solidFill>
                                        <a:latin typeface="Cambria Math" panose="02040503050406030204" pitchFamily="18" charset="0"/>
                                        <a:ea typeface="Cambria Math" panose="02040503050406030204" pitchFamily="18" charset="0"/>
                                      </a:rPr>
                                      <m:t>1</m:t>
                                    </m:r>
                                  </m:num>
                                  <m:den>
                                    <m:r>
                                      <a:rPr lang="en-US" sz="1500" i="1">
                                        <a:solidFill>
                                          <a:srgbClr val="002060"/>
                                        </a:solidFill>
                                        <a:latin typeface="Cambria Math" panose="02040503050406030204" pitchFamily="18" charset="0"/>
                                        <a:ea typeface="Cambria Math" panose="02040503050406030204" pitchFamily="18" charset="0"/>
                                      </a:rPr>
                                      <m:t>2</m:t>
                                    </m:r>
                                  </m:den>
                                </m:f>
                              </m:sup>
                            </m:sSup>
                          </m:e>
                        </m:nary>
                        <m:r>
                          <m:rPr>
                            <m:nor/>
                          </m:rPr>
                          <a:rPr lang="en-US" sz="1500" dirty="0">
                            <a:solidFill>
                              <a:srgbClr val="002060"/>
                            </a:solidFill>
                          </a:rPr>
                          <m:t>dR</m:t>
                        </m:r>
                      </m:num>
                      <m:den>
                        <m:nary>
                          <m:naryPr>
                            <m:ctrlPr>
                              <a:rPr lang="en-US" sz="1500" i="1">
                                <a:solidFill>
                                  <a:srgbClr val="002060"/>
                                </a:solidFill>
                                <a:latin typeface="Cambria Math" panose="02040503050406030204" pitchFamily="18" charset="0"/>
                              </a:rPr>
                            </m:ctrlPr>
                          </m:naryPr>
                          <m:sub>
                            <m:r>
                              <m:rPr>
                                <m:brk m:alnAt="23"/>
                              </m:rPr>
                              <a:rPr lang="en-US" sz="1500" i="1">
                                <a:solidFill>
                                  <a:srgbClr val="002060"/>
                                </a:solidFill>
                                <a:latin typeface="Cambria Math" panose="02040503050406030204" pitchFamily="18" charset="0"/>
                              </a:rPr>
                              <m:t>−</m:t>
                            </m:r>
                            <m:r>
                              <a:rPr lang="en-US" sz="1500" b="0" i="1" smtClean="0">
                                <a:solidFill>
                                  <a:srgbClr val="002060"/>
                                </a:solidFill>
                                <a:latin typeface="Cambria Math" panose="02040503050406030204" pitchFamily="18" charset="0"/>
                              </a:rPr>
                              <m:t>1</m:t>
                            </m:r>
                          </m:sub>
                          <m:sup>
                            <m:r>
                              <a:rPr lang="en-US" sz="1500" b="0" i="1" smtClean="0">
                                <a:solidFill>
                                  <a:srgbClr val="002060"/>
                                </a:solidFill>
                                <a:latin typeface="Cambria Math" panose="02040503050406030204" pitchFamily="18" charset="0"/>
                              </a:rPr>
                              <m:t>2</m:t>
                            </m:r>
                          </m:sup>
                          <m:e>
                            <m:r>
                              <a:rPr lang="en-US" sz="1500" i="1">
                                <a:solidFill>
                                  <a:srgbClr val="002060"/>
                                </a:solidFill>
                                <a:latin typeface="Cambria Math" panose="02040503050406030204" pitchFamily="18" charset="0"/>
                                <a:ea typeface="Cambria Math" panose="02040503050406030204" pitchFamily="18" charset="0"/>
                              </a:rPr>
                              <m:t>[1</m:t>
                            </m:r>
                            <m:r>
                              <a:rPr lang="en-US" sz="1500" b="0" i="1" smtClean="0">
                                <a:solidFill>
                                  <a:srgbClr val="002060"/>
                                </a:solidFill>
                                <a:latin typeface="Cambria Math" panose="02040503050406030204" pitchFamily="18" charset="0"/>
                                <a:ea typeface="Cambria Math" panose="02040503050406030204" pitchFamily="18" charset="0"/>
                              </a:rPr>
                              <m:t>+</m:t>
                            </m:r>
                            <m:r>
                              <a:rPr lang="en-US" sz="1500" i="1">
                                <a:solidFill>
                                  <a:srgbClr val="002060"/>
                                </a:solidFill>
                                <a:latin typeface="Cambria Math" panose="02040503050406030204" pitchFamily="18" charset="0"/>
                                <a:ea typeface="Cambria Math" panose="02040503050406030204" pitchFamily="18" charset="0"/>
                              </a:rPr>
                              <m:t>𝑅</m:t>
                            </m:r>
                            <m:sSup>
                              <m:sSupPr>
                                <m:ctrlPr>
                                  <a:rPr lang="en-US" sz="1500" i="1">
                                    <a:solidFill>
                                      <a:srgbClr val="002060"/>
                                    </a:solidFill>
                                    <a:latin typeface="Cambria Math" panose="02040503050406030204" pitchFamily="18" charset="0"/>
                                    <a:ea typeface="Cambria Math" panose="02040503050406030204" pitchFamily="18" charset="0"/>
                                  </a:rPr>
                                </m:ctrlPr>
                              </m:sSupPr>
                              <m:e>
                                <m:r>
                                  <a:rPr lang="en-US" sz="1500" i="1">
                                    <a:solidFill>
                                      <a:srgbClr val="002060"/>
                                    </a:solidFill>
                                    <a:latin typeface="Cambria Math" panose="02040503050406030204" pitchFamily="18" charset="0"/>
                                    <a:ea typeface="Cambria Math" panose="02040503050406030204" pitchFamily="18" charset="0"/>
                                  </a:rPr>
                                  <m:t>]</m:t>
                                </m:r>
                              </m:e>
                              <m:sup>
                                <m:r>
                                  <a:rPr lang="en-US" sz="1500" i="1">
                                    <a:solidFill>
                                      <a:srgbClr val="002060"/>
                                    </a:solidFill>
                                    <a:latin typeface="Cambria Math" panose="02040503050406030204" pitchFamily="18" charset="0"/>
                                    <a:ea typeface="Cambria Math" panose="02040503050406030204" pitchFamily="18" charset="0"/>
                                  </a:rPr>
                                  <m:t>−</m:t>
                                </m:r>
                                <m:f>
                                  <m:fPr>
                                    <m:ctrlPr>
                                      <a:rPr lang="en-US" sz="1500" i="1">
                                        <a:solidFill>
                                          <a:srgbClr val="002060"/>
                                        </a:solidFill>
                                        <a:latin typeface="Cambria Math" panose="02040503050406030204" pitchFamily="18" charset="0"/>
                                        <a:ea typeface="Cambria Math" panose="02040503050406030204" pitchFamily="18" charset="0"/>
                                      </a:rPr>
                                    </m:ctrlPr>
                                  </m:fPr>
                                  <m:num>
                                    <m:r>
                                      <a:rPr lang="en-US" sz="1500" i="1">
                                        <a:solidFill>
                                          <a:srgbClr val="002060"/>
                                        </a:solidFill>
                                        <a:latin typeface="Cambria Math" panose="02040503050406030204" pitchFamily="18" charset="0"/>
                                        <a:ea typeface="Cambria Math" panose="02040503050406030204" pitchFamily="18" charset="0"/>
                                      </a:rPr>
                                      <m:t>1</m:t>
                                    </m:r>
                                  </m:num>
                                  <m:den>
                                    <m:r>
                                      <a:rPr lang="en-US" sz="1500" i="1">
                                        <a:solidFill>
                                          <a:srgbClr val="002060"/>
                                        </a:solidFill>
                                        <a:latin typeface="Cambria Math" panose="02040503050406030204" pitchFamily="18" charset="0"/>
                                        <a:ea typeface="Cambria Math" panose="02040503050406030204" pitchFamily="18" charset="0"/>
                                      </a:rPr>
                                      <m:t>2</m:t>
                                    </m:r>
                                  </m:den>
                                </m:f>
                              </m:sup>
                            </m:sSup>
                          </m:e>
                        </m:nary>
                        <m:r>
                          <m:rPr>
                            <m:nor/>
                          </m:rPr>
                          <a:rPr lang="en-US" sz="1500" dirty="0">
                            <a:solidFill>
                              <a:srgbClr val="002060"/>
                            </a:solidFill>
                          </a:rPr>
                          <m:t>dR</m:t>
                        </m:r>
                      </m:den>
                    </m:f>
                  </m:oMath>
                </a14:m>
                <a:r>
                  <a:rPr lang="en-US" sz="1500" dirty="0">
                    <a:solidFill>
                      <a:srgbClr val="002060"/>
                    </a:solidFill>
                  </a:rPr>
                  <a:t> =0.184</a:t>
                </a:r>
              </a:p>
              <a:p>
                <a:pPr/>
                <a14:m>
                  <m:oMathPara xmlns:m="http://schemas.openxmlformats.org/officeDocument/2006/math">
                    <m:oMathParaPr>
                      <m:jc m:val="centerGroup"/>
                    </m:oMathParaPr>
                    <m:oMath xmlns:m="http://schemas.openxmlformats.org/officeDocument/2006/math">
                      <m:sSub>
                        <m:sSubPr>
                          <m:ctrlPr>
                            <a:rPr lang="en-US" sz="1500" i="1" smtClean="0">
                              <a:solidFill>
                                <a:srgbClr val="002060"/>
                              </a:solidFill>
                              <a:latin typeface="Cambria Math" panose="02040503050406030204" pitchFamily="18" charset="0"/>
                            </a:rPr>
                          </m:ctrlPr>
                        </m:sSubPr>
                        <m:e>
                          <m:r>
                            <a:rPr lang="en-US" sz="1500" b="0" i="1" smtClean="0">
                              <a:solidFill>
                                <a:srgbClr val="002060"/>
                              </a:solidFill>
                              <a:latin typeface="Cambria Math" panose="02040503050406030204" pitchFamily="18" charset="0"/>
                            </a:rPr>
                            <m:t>𝑁</m:t>
                          </m:r>
                          <m:r>
                            <a:rPr lang="en-US" sz="1500" b="0" i="1" smtClean="0">
                              <a:solidFill>
                                <a:srgbClr val="002060"/>
                              </a:solidFill>
                              <a:latin typeface="Cambria Math" panose="02040503050406030204" pitchFamily="18" charset="0"/>
                            </a:rPr>
                            <m:t>′</m:t>
                          </m:r>
                        </m:e>
                        <m:sub>
                          <m:r>
                            <a:rPr lang="en-US" sz="1500" b="0" i="1" smtClean="0">
                              <a:solidFill>
                                <a:srgbClr val="002060"/>
                              </a:solidFill>
                              <a:latin typeface="Cambria Math" panose="02040503050406030204" pitchFamily="18" charset="0"/>
                            </a:rPr>
                            <m:t>0</m:t>
                          </m:r>
                        </m:sub>
                      </m:sSub>
                      <m:r>
                        <a:rPr lang="en-US" sz="1500" b="0" i="1" smtClean="0">
                          <a:solidFill>
                            <a:srgbClr val="002060"/>
                          </a:solidFill>
                          <a:latin typeface="Cambria Math" panose="02040503050406030204" pitchFamily="18" charset="0"/>
                        </a:rPr>
                        <m:t>=</m:t>
                      </m:r>
                      <m:sSub>
                        <m:sSubPr>
                          <m:ctrlPr>
                            <a:rPr lang="en-US" sz="1500" i="1">
                              <a:solidFill>
                                <a:srgbClr val="002060"/>
                              </a:solidFill>
                              <a:latin typeface="Cambria Math" panose="02040503050406030204" pitchFamily="18" charset="0"/>
                            </a:rPr>
                          </m:ctrlPr>
                        </m:sSubPr>
                        <m:e>
                          <m:r>
                            <a:rPr lang="en-US" sz="1500" i="1">
                              <a:solidFill>
                                <a:srgbClr val="002060"/>
                              </a:solidFill>
                              <a:latin typeface="Cambria Math" panose="02040503050406030204" pitchFamily="18" charset="0"/>
                            </a:rPr>
                            <m:t>𝑁</m:t>
                          </m:r>
                        </m:e>
                        <m:sub>
                          <m:r>
                            <a:rPr lang="en-US" sz="1500" i="1">
                              <a:solidFill>
                                <a:srgbClr val="002060"/>
                              </a:solidFill>
                              <a:latin typeface="Cambria Math" panose="02040503050406030204" pitchFamily="18" charset="0"/>
                            </a:rPr>
                            <m:t>0</m:t>
                          </m:r>
                        </m:sub>
                      </m:sSub>
                      <m:r>
                        <a:rPr lang="en-US" sz="1500" b="0" i="1" smtClean="0">
                          <a:solidFill>
                            <a:srgbClr val="002060"/>
                          </a:solidFill>
                          <a:latin typeface="Cambria Math" panose="02040503050406030204" pitchFamily="18" charset="0"/>
                        </a:rPr>
                        <m:t> − </m:t>
                      </m:r>
                      <m:sSub>
                        <m:sSubPr>
                          <m:ctrlPr>
                            <a:rPr lang="en-US" sz="1500" b="0" i="1" smtClean="0">
                              <a:solidFill>
                                <a:srgbClr val="002060"/>
                              </a:solidFill>
                              <a:latin typeface="Cambria Math" panose="02040503050406030204" pitchFamily="18" charset="0"/>
                            </a:rPr>
                          </m:ctrlPr>
                        </m:sSubPr>
                        <m:e>
                          <m:r>
                            <a:rPr lang="en-US" sz="1500" b="0" i="1" smtClean="0">
                              <a:solidFill>
                                <a:srgbClr val="002060"/>
                              </a:solidFill>
                              <a:latin typeface="Cambria Math" panose="02040503050406030204" pitchFamily="18" charset="0"/>
                            </a:rPr>
                            <m:t>𝑓</m:t>
                          </m:r>
                        </m:e>
                        <m:sub>
                          <m:r>
                            <a:rPr lang="en-US" sz="1500" b="0" i="1" smtClean="0">
                              <a:solidFill>
                                <a:srgbClr val="002060"/>
                              </a:solidFill>
                              <a:latin typeface="Cambria Math" panose="02040503050406030204" pitchFamily="18" charset="0"/>
                            </a:rPr>
                            <m:t>−</m:t>
                          </m:r>
                        </m:sub>
                      </m:sSub>
                      <m:f>
                        <m:fPr>
                          <m:ctrlPr>
                            <a:rPr lang="en-US" sz="1500" b="0" i="1" smtClean="0">
                              <a:solidFill>
                                <a:srgbClr val="002060"/>
                              </a:solidFill>
                              <a:latin typeface="Cambria Math" panose="02040503050406030204" pitchFamily="18" charset="0"/>
                            </a:rPr>
                          </m:ctrlPr>
                        </m:fPr>
                        <m:num>
                          <m:sSub>
                            <m:sSubPr>
                              <m:ctrlPr>
                                <a:rPr lang="en-US" sz="1500" i="1">
                                  <a:solidFill>
                                    <a:srgbClr val="002060"/>
                                  </a:solidFill>
                                  <a:latin typeface="Cambria Math" panose="02040503050406030204" pitchFamily="18" charset="0"/>
                                </a:rPr>
                              </m:ctrlPr>
                            </m:sSubPr>
                            <m:e>
                              <m:r>
                                <a:rPr lang="en-US" sz="1500" i="1">
                                  <a:solidFill>
                                    <a:srgbClr val="002060"/>
                                  </a:solidFill>
                                  <a:latin typeface="Cambria Math" panose="02040503050406030204" pitchFamily="18" charset="0"/>
                                </a:rPr>
                                <m:t>𝑁</m:t>
                              </m:r>
                            </m:e>
                            <m:sub>
                              <m:r>
                                <a:rPr lang="en-US" sz="1500" i="1">
                                  <a:solidFill>
                                    <a:srgbClr val="002060"/>
                                  </a:solidFill>
                                  <a:latin typeface="Cambria Math" panose="02040503050406030204" pitchFamily="18" charset="0"/>
                                </a:rPr>
                                <m:t>0</m:t>
                              </m:r>
                            </m:sub>
                          </m:sSub>
                          <m:r>
                            <a:rPr lang="en-US" sz="1500" b="0" i="1" smtClean="0">
                              <a:solidFill>
                                <a:srgbClr val="002060"/>
                              </a:solidFill>
                              <a:latin typeface="Cambria Math" panose="02040503050406030204" pitchFamily="18" charset="0"/>
                            </a:rPr>
                            <m:t> −</m:t>
                          </m:r>
                          <m:sSub>
                            <m:sSubPr>
                              <m:ctrlPr>
                                <a:rPr lang="en-US" sz="1500" i="1">
                                  <a:solidFill>
                                    <a:srgbClr val="002060"/>
                                  </a:solidFill>
                                  <a:latin typeface="Cambria Math" panose="02040503050406030204" pitchFamily="18" charset="0"/>
                                </a:rPr>
                              </m:ctrlPr>
                            </m:sSubPr>
                            <m:e>
                              <m:r>
                                <a:rPr lang="en-US" sz="1500" i="1">
                                  <a:solidFill>
                                    <a:srgbClr val="002060"/>
                                  </a:solidFill>
                                  <a:latin typeface="Cambria Math" panose="02040503050406030204" pitchFamily="18" charset="0"/>
                                </a:rPr>
                                <m:t>𝑁</m:t>
                              </m:r>
                            </m:e>
                            <m:sub>
                              <m:r>
                                <a:rPr lang="en-US" sz="1500" b="0" i="1" smtClean="0">
                                  <a:solidFill>
                                    <a:srgbClr val="002060"/>
                                  </a:solidFill>
                                  <a:latin typeface="Cambria Math" panose="02040503050406030204" pitchFamily="18" charset="0"/>
                                </a:rPr>
                                <m:t>−</m:t>
                              </m:r>
                            </m:sub>
                          </m:sSub>
                        </m:num>
                        <m:den>
                          <m:r>
                            <a:rPr lang="en-US" sz="1500" b="0" i="1" smtClean="0">
                              <a:solidFill>
                                <a:srgbClr val="002060"/>
                              </a:solidFill>
                              <a:latin typeface="Cambria Math" panose="02040503050406030204" pitchFamily="18" charset="0"/>
                            </a:rPr>
                            <m:t>2</m:t>
                          </m:r>
                        </m:den>
                      </m:f>
                    </m:oMath>
                  </m:oMathPara>
                </a14:m>
                <a:endParaRPr lang="en-US" sz="1500" dirty="0">
                  <a:solidFill>
                    <a:srgbClr val="002060"/>
                  </a:solidFill>
                </a:endParaRPr>
              </a:p>
              <a:p>
                <a:pPr/>
                <a14:m>
                  <m:oMathPara xmlns:m="http://schemas.openxmlformats.org/officeDocument/2006/math">
                    <m:oMathParaPr>
                      <m:jc m:val="centerGroup"/>
                    </m:oMathParaPr>
                    <m:oMath xmlns:m="http://schemas.openxmlformats.org/officeDocument/2006/math">
                      <m:sSub>
                        <m:sSubPr>
                          <m:ctrlPr>
                            <a:rPr lang="en-US" sz="1500" i="1" smtClean="0">
                              <a:solidFill>
                                <a:srgbClr val="002060"/>
                              </a:solidFill>
                              <a:latin typeface="Cambria Math" panose="02040503050406030204" pitchFamily="18" charset="0"/>
                            </a:rPr>
                          </m:ctrlPr>
                        </m:sSubPr>
                        <m:e>
                          <m:r>
                            <a:rPr lang="en-US" sz="1500" b="0" i="1" smtClean="0">
                              <a:solidFill>
                                <a:srgbClr val="002060"/>
                              </a:solidFill>
                              <a:latin typeface="Cambria Math" panose="02040503050406030204" pitchFamily="18" charset="0"/>
                            </a:rPr>
                            <m:t>𝑁</m:t>
                          </m:r>
                          <m:r>
                            <a:rPr lang="en-US" sz="1500" b="0" i="1" smtClean="0">
                              <a:solidFill>
                                <a:srgbClr val="002060"/>
                              </a:solidFill>
                              <a:latin typeface="Cambria Math" panose="02040503050406030204" pitchFamily="18" charset="0"/>
                            </a:rPr>
                            <m:t>′</m:t>
                          </m:r>
                        </m:e>
                        <m:sub>
                          <m:r>
                            <a:rPr lang="en-US" sz="1500" b="0" i="1" smtClean="0">
                              <a:solidFill>
                                <a:srgbClr val="002060"/>
                              </a:solidFill>
                              <a:latin typeface="Cambria Math" panose="02040503050406030204" pitchFamily="18" charset="0"/>
                            </a:rPr>
                            <m:t>−</m:t>
                          </m:r>
                        </m:sub>
                      </m:sSub>
                      <m:r>
                        <a:rPr lang="en-US" sz="1500" b="0" i="1" smtClean="0">
                          <a:solidFill>
                            <a:srgbClr val="002060"/>
                          </a:solidFill>
                          <a:latin typeface="Cambria Math" panose="02040503050406030204" pitchFamily="18" charset="0"/>
                        </a:rPr>
                        <m:t>=</m:t>
                      </m:r>
                      <m:sSub>
                        <m:sSubPr>
                          <m:ctrlPr>
                            <a:rPr lang="en-US" sz="1500" i="1">
                              <a:solidFill>
                                <a:srgbClr val="002060"/>
                              </a:solidFill>
                              <a:latin typeface="Cambria Math" panose="02040503050406030204" pitchFamily="18" charset="0"/>
                            </a:rPr>
                          </m:ctrlPr>
                        </m:sSubPr>
                        <m:e>
                          <m:r>
                            <a:rPr lang="en-US" sz="1500" i="1">
                              <a:solidFill>
                                <a:srgbClr val="002060"/>
                              </a:solidFill>
                              <a:latin typeface="Cambria Math" panose="02040503050406030204" pitchFamily="18" charset="0"/>
                            </a:rPr>
                            <m:t>𝑁</m:t>
                          </m:r>
                        </m:e>
                        <m:sub>
                          <m:r>
                            <a:rPr lang="en-US" sz="1500" b="0" i="1" smtClean="0">
                              <a:solidFill>
                                <a:srgbClr val="002060"/>
                              </a:solidFill>
                              <a:latin typeface="Cambria Math" panose="02040503050406030204" pitchFamily="18" charset="0"/>
                            </a:rPr>
                            <m:t>−</m:t>
                          </m:r>
                        </m:sub>
                      </m:sSub>
                      <m:r>
                        <a:rPr lang="en-US" sz="1500" b="0" i="1" smtClean="0">
                          <a:solidFill>
                            <a:srgbClr val="002060"/>
                          </a:solidFill>
                          <a:latin typeface="Cambria Math" panose="02040503050406030204" pitchFamily="18" charset="0"/>
                        </a:rPr>
                        <m:t>+ </m:t>
                      </m:r>
                      <m:sSub>
                        <m:sSubPr>
                          <m:ctrlPr>
                            <a:rPr lang="en-US" sz="1500" b="0" i="1" smtClean="0">
                              <a:solidFill>
                                <a:srgbClr val="002060"/>
                              </a:solidFill>
                              <a:latin typeface="Cambria Math" panose="02040503050406030204" pitchFamily="18" charset="0"/>
                            </a:rPr>
                          </m:ctrlPr>
                        </m:sSubPr>
                        <m:e>
                          <m:r>
                            <a:rPr lang="en-US" sz="1500" b="0" i="1" smtClean="0">
                              <a:solidFill>
                                <a:srgbClr val="002060"/>
                              </a:solidFill>
                              <a:latin typeface="Cambria Math" panose="02040503050406030204" pitchFamily="18" charset="0"/>
                            </a:rPr>
                            <m:t>𝑓</m:t>
                          </m:r>
                        </m:e>
                        <m:sub>
                          <m:r>
                            <a:rPr lang="en-US" sz="1500" b="0" i="1" smtClean="0">
                              <a:solidFill>
                                <a:srgbClr val="002060"/>
                              </a:solidFill>
                              <a:latin typeface="Cambria Math" panose="02040503050406030204" pitchFamily="18" charset="0"/>
                            </a:rPr>
                            <m:t>−</m:t>
                          </m:r>
                        </m:sub>
                      </m:sSub>
                      <m:f>
                        <m:fPr>
                          <m:ctrlPr>
                            <a:rPr lang="en-US" sz="1500" b="0" i="1" smtClean="0">
                              <a:solidFill>
                                <a:srgbClr val="002060"/>
                              </a:solidFill>
                              <a:latin typeface="Cambria Math" panose="02040503050406030204" pitchFamily="18" charset="0"/>
                            </a:rPr>
                          </m:ctrlPr>
                        </m:fPr>
                        <m:num>
                          <m:sSub>
                            <m:sSubPr>
                              <m:ctrlPr>
                                <a:rPr lang="en-US" sz="1500" i="1">
                                  <a:solidFill>
                                    <a:srgbClr val="002060"/>
                                  </a:solidFill>
                                  <a:latin typeface="Cambria Math" panose="02040503050406030204" pitchFamily="18" charset="0"/>
                                </a:rPr>
                              </m:ctrlPr>
                            </m:sSubPr>
                            <m:e>
                              <m:r>
                                <a:rPr lang="en-US" sz="1500" i="1">
                                  <a:solidFill>
                                    <a:srgbClr val="002060"/>
                                  </a:solidFill>
                                  <a:latin typeface="Cambria Math" panose="02040503050406030204" pitchFamily="18" charset="0"/>
                                </a:rPr>
                                <m:t>𝑁</m:t>
                              </m:r>
                            </m:e>
                            <m:sub>
                              <m:r>
                                <a:rPr lang="en-US" sz="1500" i="1">
                                  <a:solidFill>
                                    <a:srgbClr val="002060"/>
                                  </a:solidFill>
                                  <a:latin typeface="Cambria Math" panose="02040503050406030204" pitchFamily="18" charset="0"/>
                                </a:rPr>
                                <m:t>0</m:t>
                              </m:r>
                            </m:sub>
                          </m:sSub>
                          <m:r>
                            <a:rPr lang="en-US" sz="1500" b="0" i="1" smtClean="0">
                              <a:solidFill>
                                <a:srgbClr val="002060"/>
                              </a:solidFill>
                              <a:latin typeface="Cambria Math" panose="02040503050406030204" pitchFamily="18" charset="0"/>
                            </a:rPr>
                            <m:t> −</m:t>
                          </m:r>
                          <m:sSub>
                            <m:sSubPr>
                              <m:ctrlPr>
                                <a:rPr lang="en-US" sz="1500" i="1">
                                  <a:solidFill>
                                    <a:srgbClr val="002060"/>
                                  </a:solidFill>
                                  <a:latin typeface="Cambria Math" panose="02040503050406030204" pitchFamily="18" charset="0"/>
                                </a:rPr>
                              </m:ctrlPr>
                            </m:sSubPr>
                            <m:e>
                              <m:r>
                                <a:rPr lang="en-US" sz="1500" i="1">
                                  <a:solidFill>
                                    <a:srgbClr val="002060"/>
                                  </a:solidFill>
                                  <a:latin typeface="Cambria Math" panose="02040503050406030204" pitchFamily="18" charset="0"/>
                                </a:rPr>
                                <m:t>𝑁</m:t>
                              </m:r>
                            </m:e>
                            <m:sub>
                              <m:r>
                                <a:rPr lang="en-US" sz="1500" b="0" i="1" smtClean="0">
                                  <a:solidFill>
                                    <a:srgbClr val="002060"/>
                                  </a:solidFill>
                                  <a:latin typeface="Cambria Math" panose="02040503050406030204" pitchFamily="18" charset="0"/>
                                </a:rPr>
                                <m:t>−</m:t>
                              </m:r>
                            </m:sub>
                          </m:sSub>
                        </m:num>
                        <m:den>
                          <m:r>
                            <a:rPr lang="en-US" sz="1500" b="0" i="1" smtClean="0">
                              <a:solidFill>
                                <a:srgbClr val="002060"/>
                              </a:solidFill>
                              <a:latin typeface="Cambria Math" panose="02040503050406030204" pitchFamily="18" charset="0"/>
                            </a:rPr>
                            <m:t>2</m:t>
                          </m:r>
                        </m:den>
                      </m:f>
                    </m:oMath>
                  </m:oMathPara>
                </a14:m>
                <a:endParaRPr lang="en-US" sz="1500" dirty="0">
                  <a:solidFill>
                    <a:srgbClr val="002060"/>
                  </a:solidFill>
                </a:endParaRPr>
              </a:p>
              <a:p>
                <a14:m>
                  <m:oMath xmlns:m="http://schemas.openxmlformats.org/officeDocument/2006/math">
                    <m:r>
                      <a:rPr lang="en-US" sz="1500" b="0" i="1" smtClean="0">
                        <a:solidFill>
                          <a:srgbClr val="002060"/>
                        </a:solidFill>
                        <a:latin typeface="Cambria Math" panose="02040503050406030204" pitchFamily="18" charset="0"/>
                      </a:rPr>
                      <m:t>𝑃</m:t>
                    </m:r>
                    <m:r>
                      <a:rPr lang="en-US" sz="1500" b="0" i="1" smtClean="0">
                        <a:solidFill>
                          <a:srgbClr val="002060"/>
                        </a:solidFill>
                        <a:latin typeface="Cambria Math" panose="02040503050406030204" pitchFamily="18" charset="0"/>
                      </a:rPr>
                      <m:t>′=0.42</m:t>
                    </m:r>
                  </m:oMath>
                </a14:m>
                <a:r>
                  <a:rPr lang="en-US" sz="1500" dirty="0">
                    <a:solidFill>
                      <a:srgbClr val="002060"/>
                    </a:solidFill>
                  </a:rPr>
                  <a:t> and </a:t>
                </a:r>
                <a14:m>
                  <m:oMath xmlns:m="http://schemas.openxmlformats.org/officeDocument/2006/math">
                    <m:r>
                      <a:rPr lang="en-US" sz="1500" i="1" dirty="0" smtClean="0">
                        <a:solidFill>
                          <a:srgbClr val="002060"/>
                        </a:solidFill>
                        <a:latin typeface="Cambria Math" panose="02040503050406030204" pitchFamily="18" charset="0"/>
                      </a:rPr>
                      <m:t>𝑄</m:t>
                    </m:r>
                    <m:r>
                      <a:rPr lang="en-US" sz="1500" b="0" i="1" dirty="0" smtClean="0">
                        <a:solidFill>
                          <a:srgbClr val="002060"/>
                        </a:solidFill>
                        <a:latin typeface="Cambria Math" panose="02040503050406030204" pitchFamily="18" charset="0"/>
                      </a:rPr>
                      <m:t>′</m:t>
                    </m:r>
                    <m:r>
                      <a:rPr lang="en-US" sz="1500" i="1" dirty="0" smtClean="0">
                        <a:solidFill>
                          <a:srgbClr val="002060"/>
                        </a:solidFill>
                        <a:latin typeface="Cambria Math" panose="02040503050406030204" pitchFamily="18" charset="0"/>
                      </a:rPr>
                      <m:t> =</m:t>
                    </m:r>
                    <m:r>
                      <a:rPr lang="en-US" sz="1500" b="0" i="1" dirty="0" smtClean="0">
                        <a:solidFill>
                          <a:srgbClr val="002060"/>
                        </a:solidFill>
                        <a:latin typeface="Cambria Math" panose="02040503050406030204" pitchFamily="18" charset="0"/>
                      </a:rPr>
                      <m:t>0.</m:t>
                    </m:r>
                    <m:r>
                      <a:rPr lang="en-US" sz="1500" b="0" i="1" dirty="0" smtClean="0">
                        <a:solidFill>
                          <a:srgbClr val="002060"/>
                        </a:solidFill>
                        <a:latin typeface="Cambria Math" panose="02040503050406030204" pitchFamily="18" charset="0"/>
                      </a:rPr>
                      <m:t>20</m:t>
                    </m:r>
                  </m:oMath>
                </a14:m>
                <a:endParaRPr lang="en-US" sz="1500" dirty="0">
                  <a:solidFill>
                    <a:srgbClr val="002060"/>
                  </a:solidFill>
                </a:endParaRPr>
              </a:p>
              <a:p>
                <a:endParaRPr lang="en-US" dirty="0"/>
              </a:p>
              <a:p>
                <a:endParaRPr lang="en-US" dirty="0"/>
              </a:p>
            </p:txBody>
          </p:sp>
        </mc:Choice>
        <mc:Fallback>
          <p:sp>
            <p:nvSpPr>
              <p:cNvPr id="11" name="TextBox 10">
                <a:extLst>
                  <a:ext uri="{FF2B5EF4-FFF2-40B4-BE49-F238E27FC236}">
                    <a16:creationId xmlns:a16="http://schemas.microsoft.com/office/drawing/2014/main" id="{79CA5374-DC71-BA61-DC2C-FA91AF44C01B}"/>
                  </a:ext>
                </a:extLst>
              </p:cNvPr>
              <p:cNvSpPr txBox="1">
                <a:spLocks noRot="1" noChangeAspect="1" noMove="1" noResize="1" noEditPoints="1" noAdjustHandles="1" noChangeArrowheads="1" noChangeShapeType="1" noTextEdit="1"/>
              </p:cNvSpPr>
              <p:nvPr/>
            </p:nvSpPr>
            <p:spPr>
              <a:xfrm>
                <a:off x="5101300" y="238970"/>
                <a:ext cx="3408754" cy="3052246"/>
              </a:xfrm>
              <a:prstGeom prst="rect">
                <a:avLst/>
              </a:prstGeom>
              <a:blipFill>
                <a:blip r:embed="rId3"/>
                <a:stretch>
                  <a:fillRect l="-716" t="-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7053028-8BD3-7583-0790-C553634B43F8}"/>
                  </a:ext>
                </a:extLst>
              </p:cNvPr>
              <p:cNvSpPr txBox="1"/>
              <p:nvPr/>
            </p:nvSpPr>
            <p:spPr>
              <a:xfrm>
                <a:off x="0" y="238970"/>
                <a:ext cx="4572000" cy="923330"/>
              </a:xfrm>
              <a:prstGeom prst="rect">
                <a:avLst/>
              </a:prstGeom>
              <a:noFill/>
            </p:spPr>
            <p:txBody>
              <a:bodyPr wrap="square">
                <a:spAutoFit/>
              </a:bodyPr>
              <a:lstStyle/>
              <a:p>
                <a:pPr algn="ctr"/>
                <a:r>
                  <a:rPr lang="en-US" sz="1800"/>
                  <a:t>Assume we start from:</a:t>
                </a:r>
              </a:p>
              <a:p>
                <a:pPr algn="ctr"/>
                <a14:m>
                  <m:oMath xmlns:m="http://schemas.openxmlformats.org/officeDocument/2006/math">
                    <m:r>
                      <a:rPr lang="en-US" sz="1800" b="0" i="1" smtClean="0">
                        <a:latin typeface="Cambria Math" panose="02040503050406030204" pitchFamily="18" charset="0"/>
                      </a:rPr>
                      <m:t>𝑃</m:t>
                    </m:r>
                    <m:r>
                      <a:rPr lang="en-US" sz="1800" b="0" i="1" smtClean="0">
                        <a:latin typeface="Cambria Math" panose="02040503050406030204" pitchFamily="18" charset="0"/>
                      </a:rPr>
                      <m:t>=0.45</m:t>
                    </m:r>
                  </m:oMath>
                </a14:m>
                <a:r>
                  <a:rPr lang="en-US" sz="1800"/>
                  <a:t> and </a:t>
                </a:r>
                <a14:m>
                  <m:oMath xmlns:m="http://schemas.openxmlformats.org/officeDocument/2006/math">
                    <m:r>
                      <a:rPr lang="en-US" sz="1800" i="1" dirty="0" smtClean="0">
                        <a:latin typeface="Cambria Math" panose="02040503050406030204" pitchFamily="18" charset="0"/>
                      </a:rPr>
                      <m:t>𝑄</m:t>
                    </m:r>
                    <m:r>
                      <a:rPr lang="en-US" sz="1800" i="1" dirty="0" smtClean="0">
                        <a:latin typeface="Cambria Math" panose="02040503050406030204" pitchFamily="18" charset="0"/>
                      </a:rPr>
                      <m:t> = 0.16</m:t>
                    </m:r>
                  </m:oMath>
                </a14:m>
                <a:endParaRPr lang="en-US" sz="1800"/>
              </a:p>
              <a:p>
                <a:pPr algn="ct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𝑁</m:t>
                        </m:r>
                      </m:e>
                      <m:sub>
                        <m:r>
                          <a:rPr lang="en-US" sz="1800" b="0" i="1" smtClean="0">
                            <a:latin typeface="Cambria Math" panose="02040503050406030204" pitchFamily="18" charset="0"/>
                          </a:rPr>
                          <m:t>+</m:t>
                        </m:r>
                      </m:sub>
                    </m:sSub>
                    <m:r>
                      <a:rPr lang="en-US" sz="1800" b="0" i="1" smtClean="0">
                        <a:latin typeface="Cambria Math" panose="02040503050406030204" pitchFamily="18" charset="0"/>
                      </a:rPr>
                      <m:t>=0.585</m:t>
                    </m:r>
                  </m:oMath>
                </a14:m>
                <a:r>
                  <a:rPr lang="en-US" sz="180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b="0" i="1" smtClean="0">
                            <a:latin typeface="Cambria Math" panose="02040503050406030204" pitchFamily="18" charset="0"/>
                          </a:rPr>
                          <m:t>−</m:t>
                        </m:r>
                      </m:sub>
                    </m:sSub>
                    <m:r>
                      <a:rPr lang="en-US" sz="1800" i="1">
                        <a:latin typeface="Cambria Math" panose="02040503050406030204" pitchFamily="18" charset="0"/>
                      </a:rPr>
                      <m:t>=</m:t>
                    </m:r>
                    <m:r>
                      <a:rPr lang="en-US" sz="1800" b="0" i="1" smtClean="0">
                        <a:latin typeface="Cambria Math" panose="02040503050406030204" pitchFamily="18" charset="0"/>
                      </a:rPr>
                      <m:t>0.135</m:t>
                    </m:r>
                    <m:r>
                      <a:rPr lang="en-US" sz="1800" b="0" i="0"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b="0" i="1" smtClean="0">
                            <a:latin typeface="Cambria Math" panose="02040503050406030204" pitchFamily="18" charset="0"/>
                          </a:rPr>
                          <m:t>0</m:t>
                        </m:r>
                      </m:sub>
                    </m:sSub>
                    <m:r>
                      <a:rPr lang="en-US" sz="1800" i="1">
                        <a:latin typeface="Cambria Math" panose="02040503050406030204" pitchFamily="18" charset="0"/>
                      </a:rPr>
                      <m:t>=</m:t>
                    </m:r>
                    <m:r>
                      <a:rPr lang="en-US" sz="1800" b="0" i="1" smtClean="0">
                        <a:latin typeface="Cambria Math" panose="02040503050406030204" pitchFamily="18" charset="0"/>
                      </a:rPr>
                      <m:t>0.28</m:t>
                    </m:r>
                  </m:oMath>
                </a14:m>
                <a:endParaRPr lang="en-US" sz="1800"/>
              </a:p>
            </p:txBody>
          </p:sp>
        </mc:Choice>
        <mc:Fallback xmlns="">
          <p:sp>
            <p:nvSpPr>
              <p:cNvPr id="13" name="TextBox 12">
                <a:extLst>
                  <a:ext uri="{FF2B5EF4-FFF2-40B4-BE49-F238E27FC236}">
                    <a16:creationId xmlns:a16="http://schemas.microsoft.com/office/drawing/2014/main" id="{57053028-8BD3-7583-0790-C553634B43F8}"/>
                  </a:ext>
                </a:extLst>
              </p:cNvPr>
              <p:cNvSpPr txBox="1">
                <a:spLocks noRot="1" noChangeAspect="1" noMove="1" noResize="1" noEditPoints="1" noAdjustHandles="1" noChangeArrowheads="1" noChangeShapeType="1" noTextEdit="1"/>
              </p:cNvSpPr>
              <p:nvPr/>
            </p:nvSpPr>
            <p:spPr>
              <a:xfrm>
                <a:off x="0" y="238970"/>
                <a:ext cx="4572000" cy="923330"/>
              </a:xfrm>
              <a:prstGeom prst="rect">
                <a:avLst/>
              </a:prstGeom>
              <a:blipFill>
                <a:blip r:embed="rId4"/>
                <a:stretch>
                  <a:fillRect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E2FB6CC-0623-9DE7-C812-35228735107E}"/>
                  </a:ext>
                </a:extLst>
              </p:cNvPr>
              <p:cNvSpPr txBox="1"/>
              <p:nvPr/>
            </p:nvSpPr>
            <p:spPr>
              <a:xfrm>
                <a:off x="1892277" y="3545431"/>
                <a:ext cx="200652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lumMod val="90000"/>
                                  <a:lumOff val="10000"/>
                                </a:schemeClr>
                              </a:solidFill>
                              <a:latin typeface="Cambria Math" panose="02040503050406030204" pitchFamily="18" charset="0"/>
                            </a:rPr>
                          </m:ctrlPr>
                        </m:sSubPr>
                        <m:e>
                          <m:r>
                            <a:rPr lang="en-US" b="0" i="1" smtClean="0">
                              <a:solidFill>
                                <a:schemeClr val="tx2">
                                  <a:lumMod val="90000"/>
                                  <a:lumOff val="10000"/>
                                </a:schemeClr>
                              </a:solidFill>
                              <a:latin typeface="Cambria Math" panose="02040503050406030204" pitchFamily="18" charset="0"/>
                            </a:rPr>
                            <m:t>𝐼</m:t>
                          </m:r>
                        </m:e>
                        <m:sub>
                          <m:r>
                            <a:rPr lang="en-US" b="0" i="1" smtClean="0">
                              <a:solidFill>
                                <a:schemeClr val="tx2">
                                  <a:lumMod val="90000"/>
                                  <a:lumOff val="10000"/>
                                </a:schemeClr>
                              </a:solidFill>
                              <a:latin typeface="Cambria Math" panose="02040503050406030204" pitchFamily="18" charset="0"/>
                            </a:rPr>
                            <m:t>+</m:t>
                          </m:r>
                        </m:sub>
                      </m:sSub>
                    </m:oMath>
                  </m:oMathPara>
                </a14:m>
                <a:endParaRPr lang="en-US"/>
              </a:p>
            </p:txBody>
          </p:sp>
        </mc:Choice>
        <mc:Fallback xmlns="">
          <p:sp>
            <p:nvSpPr>
              <p:cNvPr id="14" name="TextBox 13">
                <a:extLst>
                  <a:ext uri="{FF2B5EF4-FFF2-40B4-BE49-F238E27FC236}">
                    <a16:creationId xmlns:a16="http://schemas.microsoft.com/office/drawing/2014/main" id="{2E2FB6CC-0623-9DE7-C812-35228735107E}"/>
                  </a:ext>
                </a:extLst>
              </p:cNvPr>
              <p:cNvSpPr txBox="1">
                <a:spLocks noRot="1" noChangeAspect="1" noMove="1" noResize="1" noEditPoints="1" noAdjustHandles="1" noChangeArrowheads="1" noChangeShapeType="1" noTextEdit="1"/>
              </p:cNvSpPr>
              <p:nvPr/>
            </p:nvSpPr>
            <p:spPr>
              <a:xfrm>
                <a:off x="1892277" y="3545431"/>
                <a:ext cx="2006527" cy="276999"/>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21158FE1-BB20-2847-E702-582CBB4FCB7D}"/>
                  </a:ext>
                </a:extLst>
              </p:cNvPr>
              <p:cNvSpPr txBox="1"/>
              <p:nvPr/>
            </p:nvSpPr>
            <p:spPr>
              <a:xfrm>
                <a:off x="5158119" y="2885869"/>
                <a:ext cx="3408754" cy="3052246"/>
              </a:xfrm>
              <a:prstGeom prst="rect">
                <a:avLst/>
              </a:prstGeom>
              <a:noFill/>
            </p:spPr>
            <p:txBody>
              <a:bodyPr wrap="none" rtlCol="0">
                <a:spAutoFit/>
              </a:bodyPr>
              <a:lstStyle/>
              <a:p>
                <a14:m>
                  <m:oMath xmlns:m="http://schemas.openxmlformats.org/officeDocument/2006/math">
                    <m:sSub>
                      <m:sSubPr>
                        <m:ctrlPr>
                          <a:rPr lang="en-US"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𝐼</m:t>
                        </m:r>
                      </m:e>
                      <m:sub>
                        <m:r>
                          <a:rPr lang="en-US" sz="1500" b="0" i="1" smtClean="0">
                            <a:solidFill>
                              <a:srgbClr val="FF0000"/>
                            </a:solidFill>
                            <a:latin typeface="Cambria Math" panose="02040503050406030204" pitchFamily="18" charset="0"/>
                          </a:rPr>
                          <m:t>+</m:t>
                        </m:r>
                      </m:sub>
                    </m:sSub>
                  </m:oMath>
                </a14:m>
                <a:r>
                  <a:rPr lang="en-US" sz="1500" dirty="0">
                    <a:solidFill>
                      <a:srgbClr val="FF0000"/>
                    </a:solidFill>
                  </a:rPr>
                  <a:t> pedestal (from </a:t>
                </a:r>
                <a14:m>
                  <m:oMath xmlns:m="http://schemas.openxmlformats.org/officeDocument/2006/math">
                    <m:r>
                      <a:rPr lang="en-US" sz="1500" i="1">
                        <a:solidFill>
                          <a:srgbClr val="FF0000"/>
                        </a:solidFill>
                        <a:latin typeface="Cambria Math" panose="02040503050406030204" pitchFamily="18" charset="0"/>
                      </a:rPr>
                      <m:t>−</m:t>
                    </m:r>
                    <m:r>
                      <a:rPr lang="en-US" sz="1500" b="0" i="1" smtClean="0">
                        <a:solidFill>
                          <a:srgbClr val="FF0000"/>
                        </a:solidFill>
                        <a:latin typeface="Cambria Math" panose="02040503050406030204" pitchFamily="18" charset="0"/>
                      </a:rPr>
                      <m:t>2</m:t>
                    </m:r>
                    <m:r>
                      <a:rPr lang="en-US" sz="1500" b="0" i="1" smtClean="0">
                        <a:solidFill>
                          <a:srgbClr val="FF0000"/>
                        </a:solidFill>
                        <a:latin typeface="Cambria Math" panose="02040503050406030204" pitchFamily="18" charset="0"/>
                        <a:ea typeface="Cambria Math" panose="02040503050406030204" pitchFamily="18" charset="0"/>
                      </a:rPr>
                      <m:t>≤</m:t>
                    </m:r>
                    <m:r>
                      <a:rPr lang="en-US" sz="1500" b="0" i="1" smtClean="0">
                        <a:solidFill>
                          <a:srgbClr val="FF0000"/>
                        </a:solidFill>
                        <a:latin typeface="Cambria Math" panose="02040503050406030204" pitchFamily="18" charset="0"/>
                        <a:ea typeface="Cambria Math" panose="02040503050406030204" pitchFamily="18" charset="0"/>
                      </a:rPr>
                      <m:t>𝑅</m:t>
                    </m:r>
                    <m:r>
                      <a:rPr lang="en-US" sz="1500" b="0" i="1" smtClean="0">
                        <a:solidFill>
                          <a:srgbClr val="FF0000"/>
                        </a:solidFill>
                        <a:latin typeface="Cambria Math" panose="02040503050406030204" pitchFamily="18" charset="0"/>
                        <a:ea typeface="Cambria Math" panose="02040503050406030204" pitchFamily="18" charset="0"/>
                      </a:rPr>
                      <m:t> ≤−1)</m:t>
                    </m:r>
                  </m:oMath>
                </a14:m>
                <a:r>
                  <a:rPr lang="en-US" sz="1500" dirty="0">
                    <a:solidFill>
                      <a:srgbClr val="FF0000"/>
                    </a:solidFill>
                  </a:rPr>
                  <a:t>:</a:t>
                </a:r>
              </a:p>
              <a:p>
                <a:r>
                  <a:rPr lang="en-US" sz="1500" dirty="0">
                    <a:solidFill>
                      <a:srgbClr val="002060"/>
                    </a:solidFill>
                  </a:rPr>
                  <a:t>Almost no effect in 𝐼_</a:t>
                </a:r>
                <a:br>
                  <a:rPr lang="en-US" sz="1500" dirty="0">
                    <a:solidFill>
                      <a:srgbClr val="002060"/>
                    </a:solidFill>
                  </a:rPr>
                </a:br>
                <a:r>
                  <a:rPr lang="en-US" sz="1500" dirty="0">
                    <a:solidFill>
                      <a:srgbClr val="FF0000"/>
                    </a:solidFill>
                  </a:rPr>
                  <a:t>The fraction of burned signal would be: </a:t>
                </a:r>
              </a:p>
              <a:p>
                <a14:m>
                  <m:oMath xmlns:m="http://schemas.openxmlformats.org/officeDocument/2006/math">
                    <m:sSub>
                      <m:sSubPr>
                        <m:ctrlPr>
                          <a:rPr lang="en-US"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𝑓</m:t>
                        </m:r>
                      </m:e>
                      <m:sub>
                        <m:r>
                          <a:rPr lang="en-US" sz="1500" b="0" i="1" smtClean="0">
                            <a:solidFill>
                              <a:srgbClr val="FF0000"/>
                            </a:solidFill>
                            <a:latin typeface="Cambria Math" panose="02040503050406030204" pitchFamily="18" charset="0"/>
                          </a:rPr>
                          <m:t>+</m:t>
                        </m:r>
                      </m:sub>
                    </m:sSub>
                    <m:r>
                      <a:rPr lang="en-US" sz="1500" b="0" i="1" smtClean="0">
                        <a:solidFill>
                          <a:srgbClr val="FF0000"/>
                        </a:solidFill>
                        <a:latin typeface="Cambria Math" panose="02040503050406030204" pitchFamily="18" charset="0"/>
                      </a:rPr>
                      <m:t>= </m:t>
                    </m:r>
                    <m:f>
                      <m:fPr>
                        <m:ctrlPr>
                          <a:rPr lang="en-US" sz="1500" b="0" i="1" smtClean="0">
                            <a:solidFill>
                              <a:srgbClr val="FF0000"/>
                            </a:solidFill>
                            <a:latin typeface="Cambria Math" panose="02040503050406030204" pitchFamily="18" charset="0"/>
                          </a:rPr>
                        </m:ctrlPr>
                      </m:fPr>
                      <m:num>
                        <m:nary>
                          <m:naryPr>
                            <m:ctrlPr>
                              <a:rPr lang="en-US" sz="1500" i="1">
                                <a:solidFill>
                                  <a:srgbClr val="FF0000"/>
                                </a:solidFill>
                                <a:latin typeface="Cambria Math" panose="02040503050406030204" pitchFamily="18" charset="0"/>
                              </a:rPr>
                            </m:ctrlPr>
                          </m:naryPr>
                          <m:sub>
                            <m:r>
                              <m:rPr>
                                <m:brk m:alnAt="23"/>
                              </m:rPr>
                              <a:rPr lang="en-US" sz="1500" i="1">
                                <a:solidFill>
                                  <a:srgbClr val="FF0000"/>
                                </a:solidFill>
                                <a:latin typeface="Cambria Math" panose="02040503050406030204" pitchFamily="18" charset="0"/>
                              </a:rPr>
                              <m:t>−</m:t>
                            </m:r>
                            <m:r>
                              <a:rPr lang="en-US" sz="1500" i="1">
                                <a:solidFill>
                                  <a:srgbClr val="FF0000"/>
                                </a:solidFill>
                                <a:latin typeface="Cambria Math" panose="02040503050406030204" pitchFamily="18" charset="0"/>
                              </a:rPr>
                              <m:t>2</m:t>
                            </m:r>
                          </m:sub>
                          <m:sup>
                            <m:r>
                              <a:rPr lang="en-US" sz="1500" b="0" i="1" smtClean="0">
                                <a:solidFill>
                                  <a:srgbClr val="FF0000"/>
                                </a:solidFill>
                                <a:latin typeface="Cambria Math" panose="02040503050406030204" pitchFamily="18" charset="0"/>
                              </a:rPr>
                              <m:t>−</m:t>
                            </m:r>
                            <m:r>
                              <a:rPr lang="en-US" sz="1500" i="1">
                                <a:solidFill>
                                  <a:srgbClr val="FF0000"/>
                                </a:solidFill>
                                <a:latin typeface="Cambria Math" panose="02040503050406030204" pitchFamily="18" charset="0"/>
                              </a:rPr>
                              <m:t>1</m:t>
                            </m:r>
                          </m:sup>
                          <m:e>
                            <m:r>
                              <a:rPr lang="en-US" sz="1500" i="1">
                                <a:solidFill>
                                  <a:srgbClr val="FF0000"/>
                                </a:solidFill>
                                <a:latin typeface="Cambria Math" panose="02040503050406030204" pitchFamily="18" charset="0"/>
                                <a:ea typeface="Cambria Math" panose="02040503050406030204" pitchFamily="18" charset="0"/>
                              </a:rPr>
                              <m:t>[1−</m:t>
                            </m:r>
                            <m:r>
                              <a:rPr lang="en-US" sz="1500" i="1">
                                <a:solidFill>
                                  <a:srgbClr val="FF0000"/>
                                </a:solidFill>
                                <a:latin typeface="Cambria Math" panose="02040503050406030204" pitchFamily="18" charset="0"/>
                                <a:ea typeface="Cambria Math" panose="02040503050406030204" pitchFamily="18" charset="0"/>
                              </a:rPr>
                              <m:t>𝑅</m:t>
                            </m:r>
                            <m:sSup>
                              <m:sSupPr>
                                <m:ctrlPr>
                                  <a:rPr lang="en-US" sz="1500" i="1">
                                    <a:solidFill>
                                      <a:srgbClr val="FF0000"/>
                                    </a:solidFill>
                                    <a:latin typeface="Cambria Math" panose="02040503050406030204" pitchFamily="18" charset="0"/>
                                    <a:ea typeface="Cambria Math" panose="02040503050406030204" pitchFamily="18" charset="0"/>
                                  </a:rPr>
                                </m:ctrlPr>
                              </m:sSupPr>
                              <m:e>
                                <m:r>
                                  <a:rPr lang="en-US" sz="1500" i="1">
                                    <a:solidFill>
                                      <a:srgbClr val="FF0000"/>
                                    </a:solidFill>
                                    <a:latin typeface="Cambria Math" panose="02040503050406030204" pitchFamily="18" charset="0"/>
                                    <a:ea typeface="Cambria Math" panose="02040503050406030204" pitchFamily="18" charset="0"/>
                                  </a:rPr>
                                  <m:t>]</m:t>
                                </m:r>
                              </m:e>
                              <m:sup>
                                <m:r>
                                  <a:rPr lang="en-US" sz="1500" i="1">
                                    <a:solidFill>
                                      <a:srgbClr val="FF0000"/>
                                    </a:solidFill>
                                    <a:latin typeface="Cambria Math" panose="02040503050406030204" pitchFamily="18" charset="0"/>
                                    <a:ea typeface="Cambria Math" panose="02040503050406030204" pitchFamily="18" charset="0"/>
                                  </a:rPr>
                                  <m:t>−</m:t>
                                </m:r>
                                <m:f>
                                  <m:fPr>
                                    <m:ctrlPr>
                                      <a:rPr lang="en-US" sz="1500" i="1">
                                        <a:solidFill>
                                          <a:srgbClr val="FF0000"/>
                                        </a:solidFill>
                                        <a:latin typeface="Cambria Math" panose="02040503050406030204" pitchFamily="18" charset="0"/>
                                        <a:ea typeface="Cambria Math" panose="02040503050406030204" pitchFamily="18" charset="0"/>
                                      </a:rPr>
                                    </m:ctrlPr>
                                  </m:fPr>
                                  <m:num>
                                    <m:r>
                                      <a:rPr lang="en-US" sz="1500" i="1">
                                        <a:solidFill>
                                          <a:srgbClr val="FF0000"/>
                                        </a:solidFill>
                                        <a:latin typeface="Cambria Math" panose="02040503050406030204" pitchFamily="18" charset="0"/>
                                        <a:ea typeface="Cambria Math" panose="02040503050406030204" pitchFamily="18" charset="0"/>
                                      </a:rPr>
                                      <m:t>1</m:t>
                                    </m:r>
                                  </m:num>
                                  <m:den>
                                    <m:r>
                                      <a:rPr lang="en-US" sz="1500" i="1">
                                        <a:solidFill>
                                          <a:srgbClr val="FF0000"/>
                                        </a:solidFill>
                                        <a:latin typeface="Cambria Math" panose="02040503050406030204" pitchFamily="18" charset="0"/>
                                        <a:ea typeface="Cambria Math" panose="02040503050406030204" pitchFamily="18" charset="0"/>
                                      </a:rPr>
                                      <m:t>2</m:t>
                                    </m:r>
                                  </m:den>
                                </m:f>
                              </m:sup>
                            </m:sSup>
                          </m:e>
                        </m:nary>
                        <m:r>
                          <m:rPr>
                            <m:nor/>
                          </m:rPr>
                          <a:rPr lang="en-US" sz="1500" dirty="0">
                            <a:solidFill>
                              <a:srgbClr val="FF0000"/>
                            </a:solidFill>
                          </a:rPr>
                          <m:t>dR</m:t>
                        </m:r>
                      </m:num>
                      <m:den>
                        <m:nary>
                          <m:naryPr>
                            <m:ctrlPr>
                              <a:rPr lang="en-US" sz="1500" i="1">
                                <a:solidFill>
                                  <a:srgbClr val="FF0000"/>
                                </a:solidFill>
                                <a:latin typeface="Cambria Math" panose="02040503050406030204" pitchFamily="18" charset="0"/>
                              </a:rPr>
                            </m:ctrlPr>
                          </m:naryPr>
                          <m:sub>
                            <m:r>
                              <m:rPr>
                                <m:brk m:alnAt="23"/>
                              </m:rPr>
                              <a:rPr lang="en-US" sz="1500" i="1">
                                <a:solidFill>
                                  <a:srgbClr val="FF0000"/>
                                </a:solidFill>
                                <a:latin typeface="Cambria Math" panose="02040503050406030204" pitchFamily="18" charset="0"/>
                              </a:rPr>
                              <m:t>−</m:t>
                            </m:r>
                            <m:r>
                              <a:rPr lang="en-US" sz="1500" i="1">
                                <a:solidFill>
                                  <a:srgbClr val="FF0000"/>
                                </a:solidFill>
                                <a:latin typeface="Cambria Math" panose="02040503050406030204" pitchFamily="18" charset="0"/>
                              </a:rPr>
                              <m:t>2</m:t>
                            </m:r>
                          </m:sub>
                          <m:sup>
                            <m:r>
                              <a:rPr lang="en-US" sz="1500" i="1">
                                <a:solidFill>
                                  <a:srgbClr val="FF0000"/>
                                </a:solidFill>
                                <a:latin typeface="Cambria Math" panose="02040503050406030204" pitchFamily="18" charset="0"/>
                              </a:rPr>
                              <m:t>1</m:t>
                            </m:r>
                          </m:sup>
                          <m:e>
                            <m:r>
                              <a:rPr lang="en-US" sz="1500" i="1">
                                <a:solidFill>
                                  <a:srgbClr val="FF0000"/>
                                </a:solidFill>
                                <a:latin typeface="Cambria Math" panose="02040503050406030204" pitchFamily="18" charset="0"/>
                                <a:ea typeface="Cambria Math" panose="02040503050406030204" pitchFamily="18" charset="0"/>
                              </a:rPr>
                              <m:t>[1−</m:t>
                            </m:r>
                            <m:r>
                              <a:rPr lang="en-US" sz="1500" i="1">
                                <a:solidFill>
                                  <a:srgbClr val="FF0000"/>
                                </a:solidFill>
                                <a:latin typeface="Cambria Math" panose="02040503050406030204" pitchFamily="18" charset="0"/>
                                <a:ea typeface="Cambria Math" panose="02040503050406030204" pitchFamily="18" charset="0"/>
                              </a:rPr>
                              <m:t>𝑅</m:t>
                            </m:r>
                            <m:sSup>
                              <m:sSupPr>
                                <m:ctrlPr>
                                  <a:rPr lang="en-US" sz="1500" i="1">
                                    <a:solidFill>
                                      <a:srgbClr val="FF0000"/>
                                    </a:solidFill>
                                    <a:latin typeface="Cambria Math" panose="02040503050406030204" pitchFamily="18" charset="0"/>
                                    <a:ea typeface="Cambria Math" panose="02040503050406030204" pitchFamily="18" charset="0"/>
                                  </a:rPr>
                                </m:ctrlPr>
                              </m:sSupPr>
                              <m:e>
                                <m:r>
                                  <a:rPr lang="en-US" sz="1500" i="1">
                                    <a:solidFill>
                                      <a:srgbClr val="FF0000"/>
                                    </a:solidFill>
                                    <a:latin typeface="Cambria Math" panose="02040503050406030204" pitchFamily="18" charset="0"/>
                                    <a:ea typeface="Cambria Math" panose="02040503050406030204" pitchFamily="18" charset="0"/>
                                  </a:rPr>
                                  <m:t>]</m:t>
                                </m:r>
                              </m:e>
                              <m:sup>
                                <m:r>
                                  <a:rPr lang="en-US" sz="1500" i="1">
                                    <a:solidFill>
                                      <a:srgbClr val="FF0000"/>
                                    </a:solidFill>
                                    <a:latin typeface="Cambria Math" panose="02040503050406030204" pitchFamily="18" charset="0"/>
                                    <a:ea typeface="Cambria Math" panose="02040503050406030204" pitchFamily="18" charset="0"/>
                                  </a:rPr>
                                  <m:t>−</m:t>
                                </m:r>
                                <m:f>
                                  <m:fPr>
                                    <m:ctrlPr>
                                      <a:rPr lang="en-US" sz="1500" i="1">
                                        <a:solidFill>
                                          <a:srgbClr val="FF0000"/>
                                        </a:solidFill>
                                        <a:latin typeface="Cambria Math" panose="02040503050406030204" pitchFamily="18" charset="0"/>
                                        <a:ea typeface="Cambria Math" panose="02040503050406030204" pitchFamily="18" charset="0"/>
                                      </a:rPr>
                                    </m:ctrlPr>
                                  </m:fPr>
                                  <m:num>
                                    <m:r>
                                      <a:rPr lang="en-US" sz="1500" i="1">
                                        <a:solidFill>
                                          <a:srgbClr val="FF0000"/>
                                        </a:solidFill>
                                        <a:latin typeface="Cambria Math" panose="02040503050406030204" pitchFamily="18" charset="0"/>
                                        <a:ea typeface="Cambria Math" panose="02040503050406030204" pitchFamily="18" charset="0"/>
                                      </a:rPr>
                                      <m:t>1</m:t>
                                    </m:r>
                                  </m:num>
                                  <m:den>
                                    <m:r>
                                      <a:rPr lang="en-US" sz="1500" i="1">
                                        <a:solidFill>
                                          <a:srgbClr val="FF0000"/>
                                        </a:solidFill>
                                        <a:latin typeface="Cambria Math" panose="02040503050406030204" pitchFamily="18" charset="0"/>
                                        <a:ea typeface="Cambria Math" panose="02040503050406030204" pitchFamily="18" charset="0"/>
                                      </a:rPr>
                                      <m:t>2</m:t>
                                    </m:r>
                                  </m:den>
                                </m:f>
                              </m:sup>
                            </m:sSup>
                          </m:e>
                        </m:nary>
                        <m:r>
                          <m:rPr>
                            <m:nor/>
                          </m:rPr>
                          <a:rPr lang="en-US" sz="1500" dirty="0">
                            <a:solidFill>
                              <a:srgbClr val="FF0000"/>
                            </a:solidFill>
                          </a:rPr>
                          <m:t>dR</m:t>
                        </m:r>
                      </m:den>
                    </m:f>
                  </m:oMath>
                </a14:m>
                <a:r>
                  <a:rPr lang="en-US" sz="1500" dirty="0">
                    <a:solidFill>
                      <a:srgbClr val="FF0000"/>
                    </a:solidFill>
                  </a:rPr>
                  <a:t> =0.184</a:t>
                </a:r>
              </a:p>
              <a:p>
                <a:pPr/>
                <a14:m>
                  <m:oMathPara xmlns:m="http://schemas.openxmlformats.org/officeDocument/2006/math">
                    <m:oMathParaPr>
                      <m:jc m:val="centerGroup"/>
                    </m:oMathParaPr>
                    <m:oMath xmlns:m="http://schemas.openxmlformats.org/officeDocument/2006/math">
                      <m:sSub>
                        <m:sSubPr>
                          <m:ctrlPr>
                            <a:rPr lang="en-US"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𝑁</m:t>
                          </m:r>
                          <m:r>
                            <a:rPr lang="en-US" sz="1500" b="0" i="1" smtClean="0">
                              <a:solidFill>
                                <a:srgbClr val="FF0000"/>
                              </a:solidFill>
                              <a:latin typeface="Cambria Math" panose="02040503050406030204" pitchFamily="18" charset="0"/>
                            </a:rPr>
                            <m:t>′</m:t>
                          </m:r>
                        </m:e>
                        <m:sub>
                          <m:r>
                            <a:rPr lang="en-US" sz="1500" b="0" i="1" smtClean="0">
                              <a:solidFill>
                                <a:srgbClr val="FF0000"/>
                              </a:solidFill>
                              <a:latin typeface="Cambria Math" panose="02040503050406030204" pitchFamily="18" charset="0"/>
                            </a:rPr>
                            <m:t>+</m:t>
                          </m:r>
                        </m:sub>
                      </m:sSub>
                      <m:r>
                        <a:rPr lang="en-US" sz="1500" b="0" i="1" smtClean="0">
                          <a:solidFill>
                            <a:srgbClr val="FF0000"/>
                          </a:solidFill>
                          <a:latin typeface="Cambria Math" panose="02040503050406030204" pitchFamily="18" charset="0"/>
                        </a:rPr>
                        <m:t>=</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rPr>
                            <m:t>𝑁</m:t>
                          </m:r>
                        </m:e>
                        <m:sub>
                          <m:r>
                            <a:rPr lang="en-US" sz="1500" b="0" i="1" smtClean="0">
                              <a:solidFill>
                                <a:srgbClr val="FF0000"/>
                              </a:solidFill>
                              <a:latin typeface="Cambria Math" panose="02040503050406030204" pitchFamily="18" charset="0"/>
                            </a:rPr>
                            <m:t>+</m:t>
                          </m:r>
                        </m:sub>
                      </m:sSub>
                      <m:r>
                        <a:rPr lang="en-US" sz="1500" b="0" i="1" smtClean="0">
                          <a:solidFill>
                            <a:srgbClr val="FF0000"/>
                          </a:solidFill>
                          <a:latin typeface="Cambria Math" panose="02040503050406030204" pitchFamily="18" charset="0"/>
                        </a:rPr>
                        <m:t> − </m:t>
                      </m:r>
                      <m:sSub>
                        <m:sSubPr>
                          <m:ctrlPr>
                            <a:rPr lang="en-US" sz="1500" b="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𝑓</m:t>
                          </m:r>
                        </m:e>
                        <m:sub>
                          <m:r>
                            <a:rPr lang="en-US" sz="1500" b="0" i="1" smtClean="0">
                              <a:solidFill>
                                <a:srgbClr val="FF0000"/>
                              </a:solidFill>
                              <a:latin typeface="Cambria Math" panose="02040503050406030204" pitchFamily="18" charset="0"/>
                            </a:rPr>
                            <m:t>+</m:t>
                          </m:r>
                        </m:sub>
                      </m:sSub>
                      <m:f>
                        <m:fPr>
                          <m:ctrlPr>
                            <a:rPr lang="en-US" sz="1500" b="0" i="1" smtClean="0">
                              <a:solidFill>
                                <a:srgbClr val="FF0000"/>
                              </a:solidFill>
                              <a:latin typeface="Cambria Math" panose="02040503050406030204" pitchFamily="18" charset="0"/>
                            </a:rPr>
                          </m:ctrlPr>
                        </m:fPr>
                        <m:num>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rPr>
                                <m:t>𝑁</m:t>
                              </m:r>
                            </m:e>
                            <m:sub>
                              <m:r>
                                <a:rPr lang="en-US" sz="1500" b="0" i="1" smtClean="0">
                                  <a:solidFill>
                                    <a:srgbClr val="FF0000"/>
                                  </a:solidFill>
                                  <a:latin typeface="Cambria Math" panose="02040503050406030204" pitchFamily="18" charset="0"/>
                                </a:rPr>
                                <m:t>+</m:t>
                              </m:r>
                            </m:sub>
                          </m:sSub>
                          <m:r>
                            <a:rPr lang="en-US" sz="1500" b="0" i="1" smtClean="0">
                              <a:solidFill>
                                <a:srgbClr val="FF0000"/>
                              </a:solidFill>
                              <a:latin typeface="Cambria Math" panose="02040503050406030204" pitchFamily="18" charset="0"/>
                            </a:rPr>
                            <m:t> −</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rPr>
                                <m:t>𝑁</m:t>
                              </m:r>
                            </m:e>
                            <m:sub>
                              <m:r>
                                <a:rPr lang="en-US" sz="1500" b="0" i="1" smtClean="0">
                                  <a:solidFill>
                                    <a:srgbClr val="FF0000"/>
                                  </a:solidFill>
                                  <a:latin typeface="Cambria Math" panose="02040503050406030204" pitchFamily="18" charset="0"/>
                                </a:rPr>
                                <m:t>0</m:t>
                              </m:r>
                            </m:sub>
                          </m:sSub>
                        </m:num>
                        <m:den>
                          <m:r>
                            <a:rPr lang="en-US" sz="1500" b="0" i="1" smtClean="0">
                              <a:solidFill>
                                <a:srgbClr val="FF0000"/>
                              </a:solidFill>
                              <a:latin typeface="Cambria Math" panose="02040503050406030204" pitchFamily="18" charset="0"/>
                            </a:rPr>
                            <m:t>2</m:t>
                          </m:r>
                        </m:den>
                      </m:f>
                    </m:oMath>
                  </m:oMathPara>
                </a14:m>
                <a:endParaRPr lang="en-US" sz="1500" dirty="0">
                  <a:solidFill>
                    <a:srgbClr val="FF0000"/>
                  </a:solidFill>
                </a:endParaRPr>
              </a:p>
              <a:p>
                <a:pPr/>
                <a14:m>
                  <m:oMathPara xmlns:m="http://schemas.openxmlformats.org/officeDocument/2006/math">
                    <m:oMathParaPr>
                      <m:jc m:val="centerGroup"/>
                    </m:oMathParaPr>
                    <m:oMath xmlns:m="http://schemas.openxmlformats.org/officeDocument/2006/math">
                      <m:sSub>
                        <m:sSubPr>
                          <m:ctrlPr>
                            <a:rPr lang="en-US" sz="150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𝑁</m:t>
                          </m:r>
                          <m:r>
                            <a:rPr lang="en-US" sz="1500" b="0" i="1" smtClean="0">
                              <a:solidFill>
                                <a:srgbClr val="FF0000"/>
                              </a:solidFill>
                              <a:latin typeface="Cambria Math" panose="02040503050406030204" pitchFamily="18" charset="0"/>
                            </a:rPr>
                            <m:t>′</m:t>
                          </m:r>
                        </m:e>
                        <m:sub>
                          <m:r>
                            <a:rPr lang="en-US" sz="1500" b="0" i="1" smtClean="0">
                              <a:solidFill>
                                <a:srgbClr val="FF0000"/>
                              </a:solidFill>
                              <a:latin typeface="Cambria Math" panose="02040503050406030204" pitchFamily="18" charset="0"/>
                            </a:rPr>
                            <m:t>0</m:t>
                          </m:r>
                        </m:sub>
                      </m:sSub>
                      <m:r>
                        <a:rPr lang="en-US" sz="1500" b="0" i="1" smtClean="0">
                          <a:solidFill>
                            <a:srgbClr val="FF0000"/>
                          </a:solidFill>
                          <a:latin typeface="Cambria Math" panose="02040503050406030204" pitchFamily="18" charset="0"/>
                        </a:rPr>
                        <m:t>=</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rPr>
                            <m:t>𝑁</m:t>
                          </m:r>
                        </m:e>
                        <m:sub>
                          <m:r>
                            <a:rPr lang="en-US" sz="1500" b="0" i="1" smtClean="0">
                              <a:solidFill>
                                <a:srgbClr val="FF0000"/>
                              </a:solidFill>
                              <a:latin typeface="Cambria Math" panose="02040503050406030204" pitchFamily="18" charset="0"/>
                            </a:rPr>
                            <m:t>0</m:t>
                          </m:r>
                        </m:sub>
                      </m:sSub>
                      <m:r>
                        <a:rPr lang="en-US" sz="1500" b="0" i="1" smtClean="0">
                          <a:solidFill>
                            <a:srgbClr val="FF0000"/>
                          </a:solidFill>
                          <a:latin typeface="Cambria Math" panose="02040503050406030204" pitchFamily="18" charset="0"/>
                        </a:rPr>
                        <m:t>+ </m:t>
                      </m:r>
                      <m:sSub>
                        <m:sSubPr>
                          <m:ctrlPr>
                            <a:rPr lang="en-US" sz="1500" b="0" i="1" smtClean="0">
                              <a:solidFill>
                                <a:srgbClr val="FF0000"/>
                              </a:solidFill>
                              <a:latin typeface="Cambria Math" panose="02040503050406030204" pitchFamily="18" charset="0"/>
                            </a:rPr>
                          </m:ctrlPr>
                        </m:sSubPr>
                        <m:e>
                          <m:r>
                            <a:rPr lang="en-US" sz="1500" b="0" i="1" smtClean="0">
                              <a:solidFill>
                                <a:srgbClr val="FF0000"/>
                              </a:solidFill>
                              <a:latin typeface="Cambria Math" panose="02040503050406030204" pitchFamily="18" charset="0"/>
                            </a:rPr>
                            <m:t>𝑓</m:t>
                          </m:r>
                        </m:e>
                        <m:sub>
                          <m:r>
                            <a:rPr lang="en-US" sz="1500" b="0" i="1" smtClean="0">
                              <a:solidFill>
                                <a:srgbClr val="FF0000"/>
                              </a:solidFill>
                              <a:latin typeface="Cambria Math" panose="02040503050406030204" pitchFamily="18" charset="0"/>
                            </a:rPr>
                            <m:t>+</m:t>
                          </m:r>
                        </m:sub>
                      </m:sSub>
                      <m:f>
                        <m:fPr>
                          <m:ctrlPr>
                            <a:rPr lang="en-US" sz="1500" b="0" i="1" smtClean="0">
                              <a:solidFill>
                                <a:srgbClr val="FF0000"/>
                              </a:solidFill>
                              <a:latin typeface="Cambria Math" panose="02040503050406030204" pitchFamily="18" charset="0"/>
                            </a:rPr>
                          </m:ctrlPr>
                        </m:fPr>
                        <m:num>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rPr>
                                <m:t>𝑁</m:t>
                              </m:r>
                            </m:e>
                            <m:sub>
                              <m:r>
                                <a:rPr lang="en-US" sz="1500" b="0" i="1" smtClean="0">
                                  <a:solidFill>
                                    <a:srgbClr val="FF0000"/>
                                  </a:solidFill>
                                  <a:latin typeface="Cambria Math" panose="02040503050406030204" pitchFamily="18" charset="0"/>
                                </a:rPr>
                                <m:t>+</m:t>
                              </m:r>
                            </m:sub>
                          </m:sSub>
                          <m:r>
                            <a:rPr lang="en-US" sz="1500" b="0" i="1" smtClean="0">
                              <a:solidFill>
                                <a:srgbClr val="FF0000"/>
                              </a:solidFill>
                              <a:latin typeface="Cambria Math" panose="02040503050406030204" pitchFamily="18" charset="0"/>
                            </a:rPr>
                            <m:t> −</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rPr>
                                <m:t>𝑁</m:t>
                              </m:r>
                            </m:e>
                            <m:sub>
                              <m:r>
                                <a:rPr lang="en-US" sz="1500" b="0" i="1" smtClean="0">
                                  <a:solidFill>
                                    <a:srgbClr val="FF0000"/>
                                  </a:solidFill>
                                  <a:latin typeface="Cambria Math" panose="02040503050406030204" pitchFamily="18" charset="0"/>
                                </a:rPr>
                                <m:t>0</m:t>
                              </m:r>
                            </m:sub>
                          </m:sSub>
                        </m:num>
                        <m:den>
                          <m:r>
                            <a:rPr lang="en-US" sz="1500" b="0" i="1" smtClean="0">
                              <a:solidFill>
                                <a:srgbClr val="FF0000"/>
                              </a:solidFill>
                              <a:latin typeface="Cambria Math" panose="02040503050406030204" pitchFamily="18" charset="0"/>
                            </a:rPr>
                            <m:t>2</m:t>
                          </m:r>
                        </m:den>
                      </m:f>
                    </m:oMath>
                  </m:oMathPara>
                </a14:m>
                <a:endParaRPr lang="en-US" sz="1500" dirty="0">
                  <a:solidFill>
                    <a:srgbClr val="FF0000"/>
                  </a:solidFill>
                </a:endParaRPr>
              </a:p>
              <a:p>
                <a14:m>
                  <m:oMath xmlns:m="http://schemas.openxmlformats.org/officeDocument/2006/math">
                    <m:r>
                      <a:rPr lang="en-US" sz="1500" b="0" i="1" smtClean="0">
                        <a:solidFill>
                          <a:srgbClr val="FF0000"/>
                        </a:solidFill>
                        <a:latin typeface="Cambria Math" panose="02040503050406030204" pitchFamily="18" charset="0"/>
                      </a:rPr>
                      <m:t>𝑃</m:t>
                    </m:r>
                    <m:r>
                      <a:rPr lang="en-US" sz="1500" b="0" i="1" smtClean="0">
                        <a:solidFill>
                          <a:srgbClr val="FF0000"/>
                        </a:solidFill>
                        <a:latin typeface="Cambria Math" panose="02040503050406030204" pitchFamily="18" charset="0"/>
                      </a:rPr>
                      <m:t>′=0.42</m:t>
                    </m:r>
                  </m:oMath>
                </a14:m>
                <a:r>
                  <a:rPr lang="en-US" sz="1500" dirty="0">
                    <a:solidFill>
                      <a:srgbClr val="FF0000"/>
                    </a:solidFill>
                  </a:rPr>
                  <a:t> and </a:t>
                </a:r>
                <a14:m>
                  <m:oMath xmlns:m="http://schemas.openxmlformats.org/officeDocument/2006/math">
                    <m:r>
                      <a:rPr lang="en-US" sz="1500" i="1" dirty="0" smtClean="0">
                        <a:solidFill>
                          <a:srgbClr val="FF0000"/>
                        </a:solidFill>
                        <a:latin typeface="Cambria Math" panose="02040503050406030204" pitchFamily="18" charset="0"/>
                      </a:rPr>
                      <m:t>𝑄</m:t>
                    </m:r>
                    <m:r>
                      <a:rPr lang="en-US" sz="1500" b="0" i="1" dirty="0" smtClean="0">
                        <a:solidFill>
                          <a:srgbClr val="FF0000"/>
                        </a:solidFill>
                        <a:latin typeface="Cambria Math" panose="02040503050406030204" pitchFamily="18" charset="0"/>
                      </a:rPr>
                      <m:t>′</m:t>
                    </m:r>
                    <m:r>
                      <a:rPr lang="en-US" sz="1500" i="1" dirty="0" smtClean="0">
                        <a:solidFill>
                          <a:srgbClr val="FF0000"/>
                        </a:solidFill>
                        <a:latin typeface="Cambria Math" panose="02040503050406030204" pitchFamily="18" charset="0"/>
                      </a:rPr>
                      <m:t> =</m:t>
                    </m:r>
                    <m:r>
                      <a:rPr lang="en-US" sz="1500" b="0" i="1" dirty="0" smtClean="0">
                        <a:solidFill>
                          <a:srgbClr val="FF0000"/>
                        </a:solidFill>
                        <a:latin typeface="Cambria Math" panose="02040503050406030204" pitchFamily="18" charset="0"/>
                      </a:rPr>
                      <m:t>0.076</m:t>
                    </m:r>
                  </m:oMath>
                </a14:m>
                <a:endParaRPr lang="en-US" sz="1500" dirty="0">
                  <a:solidFill>
                    <a:srgbClr val="FF0000"/>
                  </a:solidFill>
                </a:endParaRPr>
              </a:p>
              <a:p>
                <a:endParaRPr lang="en-US" dirty="0">
                  <a:solidFill>
                    <a:srgbClr val="FF0000"/>
                  </a:solidFill>
                </a:endParaRPr>
              </a:p>
              <a:p>
                <a:endParaRPr lang="en-US" dirty="0"/>
              </a:p>
            </p:txBody>
          </p:sp>
        </mc:Choice>
        <mc:Fallback>
          <p:sp>
            <p:nvSpPr>
              <p:cNvPr id="15" name="TextBox 14">
                <a:extLst>
                  <a:ext uri="{FF2B5EF4-FFF2-40B4-BE49-F238E27FC236}">
                    <a16:creationId xmlns:a16="http://schemas.microsoft.com/office/drawing/2014/main" id="{21158FE1-BB20-2847-E702-582CBB4FCB7D}"/>
                  </a:ext>
                </a:extLst>
              </p:cNvPr>
              <p:cNvSpPr txBox="1">
                <a:spLocks noRot="1" noChangeAspect="1" noMove="1" noResize="1" noEditPoints="1" noAdjustHandles="1" noChangeArrowheads="1" noChangeShapeType="1" noTextEdit="1"/>
              </p:cNvSpPr>
              <p:nvPr/>
            </p:nvSpPr>
            <p:spPr>
              <a:xfrm>
                <a:off x="5158119" y="2885869"/>
                <a:ext cx="3408754" cy="3052246"/>
              </a:xfrm>
              <a:prstGeom prst="rect">
                <a:avLst/>
              </a:prstGeom>
              <a:blipFill>
                <a:blip r:embed="rId6"/>
                <a:stretch>
                  <a:fillRect l="-716" t="-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0AC88C8-A168-A298-8C1D-4805C65D5668}"/>
                  </a:ext>
                </a:extLst>
              </p:cNvPr>
              <p:cNvSpPr txBox="1"/>
              <p:nvPr/>
            </p:nvSpPr>
            <p:spPr>
              <a:xfrm>
                <a:off x="1070125" y="4095113"/>
                <a:ext cx="224974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𝐼</m:t>
                          </m:r>
                        </m:e>
                        <m:sub>
                          <m:r>
                            <a:rPr lang="en-US" b="0" i="1" smtClean="0">
                              <a:solidFill>
                                <a:srgbClr val="FF0000"/>
                              </a:solidFill>
                              <a:latin typeface="Cambria Math" panose="02040503050406030204" pitchFamily="18" charset="0"/>
                            </a:rPr>
                            <m:t>−</m:t>
                          </m:r>
                        </m:sub>
                      </m:sSub>
                    </m:oMath>
                  </m:oMathPara>
                </a14:m>
                <a:endParaRPr lang="en-US">
                  <a:solidFill>
                    <a:srgbClr val="FF0000"/>
                  </a:solidFill>
                </a:endParaRPr>
              </a:p>
            </p:txBody>
          </p:sp>
        </mc:Choice>
        <mc:Fallback xmlns="">
          <p:sp>
            <p:nvSpPr>
              <p:cNvPr id="16" name="TextBox 15">
                <a:extLst>
                  <a:ext uri="{FF2B5EF4-FFF2-40B4-BE49-F238E27FC236}">
                    <a16:creationId xmlns:a16="http://schemas.microsoft.com/office/drawing/2014/main" id="{F0AC88C8-A168-A298-8C1D-4805C65D5668}"/>
                  </a:ext>
                </a:extLst>
              </p:cNvPr>
              <p:cNvSpPr txBox="1">
                <a:spLocks noRot="1" noChangeAspect="1" noMove="1" noResize="1" noEditPoints="1" noAdjustHandles="1" noChangeArrowheads="1" noChangeShapeType="1" noTextEdit="1"/>
              </p:cNvSpPr>
              <p:nvPr/>
            </p:nvSpPr>
            <p:spPr>
              <a:xfrm>
                <a:off x="1070125" y="4095113"/>
                <a:ext cx="2249743" cy="276999"/>
              </a:xfrm>
              <a:prstGeom prst="rect">
                <a:avLst/>
              </a:prstGeom>
              <a:blipFill>
                <a:blip r:embed="rId7"/>
                <a:stretch>
                  <a:fillRect b="-6667"/>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9D1EE0C4-390B-35AD-6B49-381B52760226}"/>
              </a:ext>
            </a:extLst>
          </p:cNvPr>
          <p:cNvSpPr/>
          <p:nvPr/>
        </p:nvSpPr>
        <p:spPr>
          <a:xfrm>
            <a:off x="5101300" y="238970"/>
            <a:ext cx="3540282" cy="250423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D85953-5AF7-EF43-E170-AFCB0EC85CFF}"/>
              </a:ext>
            </a:extLst>
          </p:cNvPr>
          <p:cNvSpPr/>
          <p:nvPr/>
        </p:nvSpPr>
        <p:spPr>
          <a:xfrm>
            <a:off x="5092355" y="2885869"/>
            <a:ext cx="3540282" cy="250423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1C1D9EC-6EA8-98C3-229C-6EABC30BA379}"/>
                  </a:ext>
                </a:extLst>
              </p:cNvPr>
              <p:cNvSpPr txBox="1"/>
              <p:nvPr/>
            </p:nvSpPr>
            <p:spPr>
              <a:xfrm>
                <a:off x="511363" y="4658746"/>
                <a:ext cx="3896836" cy="523220"/>
              </a:xfrm>
              <a:prstGeom prst="rect">
                <a:avLst/>
              </a:prstGeom>
              <a:noFill/>
            </p:spPr>
            <p:txBody>
              <a:bodyPr wrap="none" rtlCol="0">
                <a:spAutoFit/>
              </a:bodyPr>
              <a:lstStyle/>
              <a:p>
                <a:r>
                  <a:rPr lang="en-US" sz="1400">
                    <a:solidFill>
                      <a:schemeClr val="tx1"/>
                    </a:solidFill>
                  </a:rPr>
                  <a:t>Burning any of the two pedestals will decrease P</a:t>
                </a:r>
              </a:p>
              <a:p>
                <a:r>
                  <a:rPr lang="en-US" sz="1400">
                    <a:solidFill>
                      <a:schemeClr val="tx1"/>
                    </a:solidFill>
                  </a:rPr>
                  <a:t>Burning the pedestal of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𝐼</m:t>
                        </m:r>
                      </m:e>
                      <m:sub>
                        <m:r>
                          <a:rPr lang="en-US" sz="1400" b="0" i="1" smtClean="0">
                            <a:solidFill>
                              <a:schemeClr val="tx1"/>
                            </a:solidFill>
                            <a:latin typeface="Cambria Math" panose="02040503050406030204" pitchFamily="18" charset="0"/>
                          </a:rPr>
                          <m:t>−</m:t>
                        </m:r>
                      </m:sub>
                    </m:sSub>
                  </m:oMath>
                </a14:m>
                <a:r>
                  <a:rPr lang="en-US" sz="1400">
                    <a:solidFill>
                      <a:schemeClr val="tx1"/>
                    </a:solidFill>
                  </a:rPr>
                  <a:t> has an increment of Q</a:t>
                </a:r>
              </a:p>
            </p:txBody>
          </p:sp>
        </mc:Choice>
        <mc:Fallback xmlns="">
          <p:sp>
            <p:nvSpPr>
              <p:cNvPr id="19" name="TextBox 18">
                <a:extLst>
                  <a:ext uri="{FF2B5EF4-FFF2-40B4-BE49-F238E27FC236}">
                    <a16:creationId xmlns:a16="http://schemas.microsoft.com/office/drawing/2014/main" id="{71C1D9EC-6EA8-98C3-229C-6EABC30BA379}"/>
                  </a:ext>
                </a:extLst>
              </p:cNvPr>
              <p:cNvSpPr txBox="1">
                <a:spLocks noRot="1" noChangeAspect="1" noMove="1" noResize="1" noEditPoints="1" noAdjustHandles="1" noChangeArrowheads="1" noChangeShapeType="1" noTextEdit="1"/>
              </p:cNvSpPr>
              <p:nvPr/>
            </p:nvSpPr>
            <p:spPr>
              <a:xfrm>
                <a:off x="511363" y="4658746"/>
                <a:ext cx="3896836" cy="523220"/>
              </a:xfrm>
              <a:prstGeom prst="rect">
                <a:avLst/>
              </a:prstGeom>
              <a:blipFill>
                <a:blip r:embed="rId8"/>
                <a:stretch>
                  <a:fillRect l="-469" t="-2326" b="-11628"/>
                </a:stretch>
              </a:blipFill>
            </p:spPr>
            <p:txBody>
              <a:bodyPr/>
              <a:lstStyle/>
              <a:p>
                <a:r>
                  <a:rPr lang="en-US">
                    <a:noFill/>
                  </a:rPr>
                  <a:t> </a:t>
                </a:r>
              </a:p>
            </p:txBody>
          </p:sp>
        </mc:Fallback>
      </mc:AlternateContent>
      <p:sp>
        <p:nvSpPr>
          <p:cNvPr id="20" name="Slide Number Placeholder 19">
            <a:extLst>
              <a:ext uri="{FF2B5EF4-FFF2-40B4-BE49-F238E27FC236}">
                <a16:creationId xmlns:a16="http://schemas.microsoft.com/office/drawing/2014/main" id="{A2B1C3CA-6232-56B0-4E1A-9F85B2BCE24D}"/>
              </a:ext>
            </a:extLst>
          </p:cNvPr>
          <p:cNvSpPr>
            <a:spLocks noGrp="1"/>
          </p:cNvSpPr>
          <p:nvPr>
            <p:ph type="sldNum" sz="quarter" idx="12"/>
          </p:nvPr>
        </p:nvSpPr>
        <p:spPr/>
        <p:txBody>
          <a:bodyPr/>
          <a:lstStyle/>
          <a:p>
            <a:fld id="{3FA19342-CACE-1B48-AE9D-66A5A7C4CAC9}" type="slidenum">
              <a:rPr lang="en-US" smtClean="0"/>
              <a:t>9</a:t>
            </a:fld>
            <a:endParaRPr lang="en-US"/>
          </a:p>
        </p:txBody>
      </p:sp>
    </p:spTree>
    <p:extLst>
      <p:ext uri="{BB962C8B-B14F-4D97-AF65-F5344CB8AC3E}">
        <p14:creationId xmlns:p14="http://schemas.microsoft.com/office/powerpoint/2010/main" val="39692669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1499</Words>
  <Application>Microsoft Office PowerPoint</Application>
  <PresentationFormat>On-screen Show (16:10)</PresentationFormat>
  <Paragraphs>223</Paragraphs>
  <Slides>19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vt:lpstr>
      <vt:lpstr>Aptos Display</vt:lpstr>
      <vt:lpstr>Arial</vt:lpstr>
      <vt:lpstr>Cambria Math</vt:lpstr>
      <vt:lpstr>Canela</vt:lpstr>
      <vt:lpstr>Courier New</vt:lpstr>
      <vt:lpstr>ElsevierSans</vt:lpstr>
      <vt:lpstr>Wingdings</vt:lpstr>
      <vt:lpstr>Office Theme</vt:lpstr>
      <vt:lpstr>RF techniques for enhancing tensor polarization in solid targets</vt:lpstr>
      <vt:lpstr>Physics Motivation: Tensor Measurements Solid Targets = Spin-1 (ND3)  </vt:lpstr>
      <vt:lpstr>What do we need? Large tensor polarization  Spin-1 Polarization</vt:lpstr>
      <vt:lpstr>Spin-1 Polarization</vt:lpstr>
      <vt:lpstr>Enhancing Vector Polarization with DNP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Simulation of Hole-Burned Signal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Nathaly Santiesteban</dc:creator>
  <cp:lastModifiedBy>David Ruth</cp:lastModifiedBy>
  <cp:revision>2</cp:revision>
  <dcterms:created xsi:type="dcterms:W3CDTF">2024-09-22T21:25:06Z</dcterms:created>
  <dcterms:modified xsi:type="dcterms:W3CDTF">2024-09-24T03:11:36Z</dcterms:modified>
</cp:coreProperties>
</file>