
<file path=[Content_Types].xml><?xml version="1.0" encoding="utf-8"?>
<Types xmlns="http://schemas.openxmlformats.org/package/2006/content-types">
  <Default Extension="gif" ContentType="image/gif"/>
  <Default Extension="HEIC" ContentType="image/heic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8" r:id="rId2"/>
    <p:sldId id="263" r:id="rId3"/>
    <p:sldId id="287" r:id="rId4"/>
    <p:sldId id="291" r:id="rId5"/>
    <p:sldId id="305" r:id="rId6"/>
    <p:sldId id="257" r:id="rId7"/>
    <p:sldId id="290" r:id="rId8"/>
    <p:sldId id="300" r:id="rId9"/>
    <p:sldId id="298" r:id="rId10"/>
    <p:sldId id="265" r:id="rId11"/>
    <p:sldId id="304" r:id="rId12"/>
    <p:sldId id="260" r:id="rId13"/>
    <p:sldId id="274" r:id="rId14"/>
    <p:sldId id="292" r:id="rId15"/>
    <p:sldId id="261" r:id="rId16"/>
    <p:sldId id="271" r:id="rId17"/>
    <p:sldId id="275" r:id="rId18"/>
    <p:sldId id="276" r:id="rId19"/>
    <p:sldId id="307" r:id="rId20"/>
    <p:sldId id="296" r:id="rId21"/>
    <p:sldId id="278" r:id="rId22"/>
    <p:sldId id="281" r:id="rId23"/>
    <p:sldId id="285" r:id="rId24"/>
    <p:sldId id="286" r:id="rId25"/>
    <p:sldId id="262" r:id="rId26"/>
    <p:sldId id="295" r:id="rId27"/>
    <p:sldId id="306" r:id="rId28"/>
    <p:sldId id="289" r:id="rId29"/>
    <p:sldId id="270" r:id="rId30"/>
    <p:sldId id="293" r:id="rId31"/>
    <p:sldId id="279" r:id="rId32"/>
    <p:sldId id="280" r:id="rId33"/>
    <p:sldId id="282" r:id="rId34"/>
    <p:sldId id="283" r:id="rId35"/>
    <p:sldId id="2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9"/>
    <p:restoredTop sz="80342" autoAdjust="0"/>
  </p:normalViewPr>
  <p:slideViewPr>
    <p:cSldViewPr snapToGrid="0">
      <p:cViewPr varScale="1">
        <p:scale>
          <a:sx n="97" d="100"/>
          <a:sy n="97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6F0E0-4EEE-40FB-AF78-71771C8DB1C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DB2EF2-FEE9-49B2-9E2B-337ED7930953}">
      <dgm:prSet/>
      <dgm:spPr/>
      <dgm:t>
        <a:bodyPr/>
        <a:lstStyle/>
        <a:p>
          <a:r>
            <a:rPr lang="en-US" dirty="0"/>
            <a:t>Neutron filtering devices</a:t>
          </a:r>
        </a:p>
      </dgm:t>
    </dgm:pt>
    <dgm:pt modelId="{DC43416E-618B-4C9B-A358-D46D0D02A9C1}" type="parTrans" cxnId="{FA22048E-2D65-4262-87EA-75EA6FA6EEEB}">
      <dgm:prSet/>
      <dgm:spPr/>
      <dgm:t>
        <a:bodyPr/>
        <a:lstStyle/>
        <a:p>
          <a:endParaRPr lang="en-US"/>
        </a:p>
      </dgm:t>
    </dgm:pt>
    <dgm:pt modelId="{7D60B9E4-868C-4D83-BB7B-63A26AD8DCD7}" type="sibTrans" cxnId="{FA22048E-2D65-4262-87EA-75EA6FA6EEEB}">
      <dgm:prSet/>
      <dgm:spPr/>
      <dgm:t>
        <a:bodyPr/>
        <a:lstStyle/>
        <a:p>
          <a:endParaRPr lang="en-US"/>
        </a:p>
      </dgm:t>
    </dgm:pt>
    <dgm:pt modelId="{5CB7B63A-6F4F-4FF6-8783-2EB253DCA72B}">
      <dgm:prSet/>
      <dgm:spPr/>
      <dgm:t>
        <a:bodyPr/>
        <a:lstStyle/>
        <a:p>
          <a:r>
            <a:rPr lang="en-US"/>
            <a:t>Collimators</a:t>
          </a:r>
        </a:p>
      </dgm:t>
    </dgm:pt>
    <dgm:pt modelId="{9447B165-DA32-4749-A66F-FBB3EC0CB119}" type="parTrans" cxnId="{1C46FB0D-F286-4C37-B0E1-14632B6B3F88}">
      <dgm:prSet/>
      <dgm:spPr/>
      <dgm:t>
        <a:bodyPr/>
        <a:lstStyle/>
        <a:p>
          <a:endParaRPr lang="en-US"/>
        </a:p>
      </dgm:t>
    </dgm:pt>
    <dgm:pt modelId="{93DBA562-BDCA-4BA2-B436-A3B96A7258A6}" type="sibTrans" cxnId="{1C46FB0D-F286-4C37-B0E1-14632B6B3F88}">
      <dgm:prSet/>
      <dgm:spPr/>
      <dgm:t>
        <a:bodyPr/>
        <a:lstStyle/>
        <a:p>
          <a:endParaRPr lang="en-US"/>
        </a:p>
      </dgm:t>
    </dgm:pt>
    <dgm:pt modelId="{1C1337B3-6925-47DF-AF5E-65D6DF6D08FC}">
      <dgm:prSet/>
      <dgm:spPr/>
      <dgm:t>
        <a:bodyPr/>
        <a:lstStyle/>
        <a:p>
          <a:r>
            <a:rPr lang="en-US"/>
            <a:t>Nab spin flipper</a:t>
          </a:r>
        </a:p>
      </dgm:t>
    </dgm:pt>
    <dgm:pt modelId="{7E6DAF0D-2EBC-4632-AD26-9C87A1A7459E}" type="parTrans" cxnId="{D8262E51-CDB4-4E20-9235-7B6DB8011AC7}">
      <dgm:prSet/>
      <dgm:spPr/>
      <dgm:t>
        <a:bodyPr/>
        <a:lstStyle/>
        <a:p>
          <a:endParaRPr lang="en-US"/>
        </a:p>
      </dgm:t>
    </dgm:pt>
    <dgm:pt modelId="{2178E6F0-AEB1-4054-AF2D-A2B5B8C321DE}" type="sibTrans" cxnId="{D8262E51-CDB4-4E20-9235-7B6DB8011AC7}">
      <dgm:prSet/>
      <dgm:spPr/>
      <dgm:t>
        <a:bodyPr/>
        <a:lstStyle/>
        <a:p>
          <a:endParaRPr lang="en-US"/>
        </a:p>
      </dgm:t>
    </dgm:pt>
    <dgm:pt modelId="{284C800C-C80A-4162-982B-F49C1BF16A2B}">
      <dgm:prSet/>
      <dgm:spPr/>
      <dgm:t>
        <a:bodyPr/>
        <a:lstStyle/>
        <a:p>
          <a:r>
            <a:rPr lang="en-US"/>
            <a:t>Mezei spin flipper</a:t>
          </a:r>
        </a:p>
      </dgm:t>
    </dgm:pt>
    <dgm:pt modelId="{38CAA4A7-4430-41B2-9397-C02AC97FEF72}" type="parTrans" cxnId="{3FBF947F-9706-4328-A113-2264FCD18770}">
      <dgm:prSet/>
      <dgm:spPr/>
      <dgm:t>
        <a:bodyPr/>
        <a:lstStyle/>
        <a:p>
          <a:endParaRPr lang="en-US"/>
        </a:p>
      </dgm:t>
    </dgm:pt>
    <dgm:pt modelId="{9D72A83F-D6B2-4D6F-BE43-8B38707B1561}" type="sibTrans" cxnId="{3FBF947F-9706-4328-A113-2264FCD18770}">
      <dgm:prSet/>
      <dgm:spPr/>
      <dgm:t>
        <a:bodyPr/>
        <a:lstStyle/>
        <a:p>
          <a:endParaRPr lang="en-US"/>
        </a:p>
      </dgm:t>
    </dgm:pt>
    <dgm:pt modelId="{1DB2E75B-F1B7-4B38-9270-622C3388F56F}">
      <dgm:prSet/>
      <dgm:spPr/>
      <dgm:t>
        <a:bodyPr/>
        <a:lstStyle/>
        <a:p>
          <a:r>
            <a:rPr lang="en-US"/>
            <a:t>8-pack detector</a:t>
          </a:r>
        </a:p>
      </dgm:t>
    </dgm:pt>
    <dgm:pt modelId="{2CABC442-1E1A-4F5C-9E64-07C9CCD9CFEA}" type="parTrans" cxnId="{D62B771F-81B6-479C-94D3-161B3E70443F}">
      <dgm:prSet/>
      <dgm:spPr/>
      <dgm:t>
        <a:bodyPr/>
        <a:lstStyle/>
        <a:p>
          <a:endParaRPr lang="en-US"/>
        </a:p>
      </dgm:t>
    </dgm:pt>
    <dgm:pt modelId="{B9E96199-17D2-4744-A681-A03DB45BB09B}" type="sibTrans" cxnId="{D62B771F-81B6-479C-94D3-161B3E70443F}">
      <dgm:prSet/>
      <dgm:spPr/>
      <dgm:t>
        <a:bodyPr/>
        <a:lstStyle/>
        <a:p>
          <a:endParaRPr lang="en-US"/>
        </a:p>
      </dgm:t>
    </dgm:pt>
    <dgm:pt modelId="{89302E92-43CE-FC4E-ACB3-D5D63717F996}" type="pres">
      <dgm:prSet presAssocID="{9D96F0E0-4EEE-40FB-AF78-71771C8DB1CF}" presName="vert0" presStyleCnt="0">
        <dgm:presLayoutVars>
          <dgm:dir/>
          <dgm:animOne val="branch"/>
          <dgm:animLvl val="lvl"/>
        </dgm:presLayoutVars>
      </dgm:prSet>
      <dgm:spPr/>
    </dgm:pt>
    <dgm:pt modelId="{EB8EA487-838E-6343-9F3C-6904A01D0D88}" type="pres">
      <dgm:prSet presAssocID="{ECDB2EF2-FEE9-49B2-9E2B-337ED7930953}" presName="thickLine" presStyleLbl="alignNode1" presStyleIdx="0" presStyleCnt="5"/>
      <dgm:spPr/>
    </dgm:pt>
    <dgm:pt modelId="{EB37DAD9-9397-0744-82E8-7AEBAD71F576}" type="pres">
      <dgm:prSet presAssocID="{ECDB2EF2-FEE9-49B2-9E2B-337ED7930953}" presName="horz1" presStyleCnt="0"/>
      <dgm:spPr/>
    </dgm:pt>
    <dgm:pt modelId="{168CD657-B5D4-B449-B34E-119CCC7A898B}" type="pres">
      <dgm:prSet presAssocID="{ECDB2EF2-FEE9-49B2-9E2B-337ED7930953}" presName="tx1" presStyleLbl="revTx" presStyleIdx="0" presStyleCnt="5"/>
      <dgm:spPr/>
    </dgm:pt>
    <dgm:pt modelId="{66A8DB1D-AB19-BC4F-9F25-044C241E9FD1}" type="pres">
      <dgm:prSet presAssocID="{ECDB2EF2-FEE9-49B2-9E2B-337ED7930953}" presName="vert1" presStyleCnt="0"/>
      <dgm:spPr/>
    </dgm:pt>
    <dgm:pt modelId="{FD925E0E-315A-4947-AE86-EFA9D3F663A5}" type="pres">
      <dgm:prSet presAssocID="{5CB7B63A-6F4F-4FF6-8783-2EB253DCA72B}" presName="thickLine" presStyleLbl="alignNode1" presStyleIdx="1" presStyleCnt="5"/>
      <dgm:spPr/>
    </dgm:pt>
    <dgm:pt modelId="{1247EAF9-C805-4F43-A7C2-184F6A26BB2A}" type="pres">
      <dgm:prSet presAssocID="{5CB7B63A-6F4F-4FF6-8783-2EB253DCA72B}" presName="horz1" presStyleCnt="0"/>
      <dgm:spPr/>
    </dgm:pt>
    <dgm:pt modelId="{5D98781B-61AA-734C-848C-52AA25B5303F}" type="pres">
      <dgm:prSet presAssocID="{5CB7B63A-6F4F-4FF6-8783-2EB253DCA72B}" presName="tx1" presStyleLbl="revTx" presStyleIdx="1" presStyleCnt="5"/>
      <dgm:spPr/>
    </dgm:pt>
    <dgm:pt modelId="{C9D587C8-FF72-4A45-AE96-83F18A812799}" type="pres">
      <dgm:prSet presAssocID="{5CB7B63A-6F4F-4FF6-8783-2EB253DCA72B}" presName="vert1" presStyleCnt="0"/>
      <dgm:spPr/>
    </dgm:pt>
    <dgm:pt modelId="{9DA5B64C-B103-1843-9902-47A8D2C5FB7B}" type="pres">
      <dgm:prSet presAssocID="{1C1337B3-6925-47DF-AF5E-65D6DF6D08FC}" presName="thickLine" presStyleLbl="alignNode1" presStyleIdx="2" presStyleCnt="5"/>
      <dgm:spPr/>
    </dgm:pt>
    <dgm:pt modelId="{B2A55C5A-250A-8846-9FDF-1CDC55C8BDD1}" type="pres">
      <dgm:prSet presAssocID="{1C1337B3-6925-47DF-AF5E-65D6DF6D08FC}" presName="horz1" presStyleCnt="0"/>
      <dgm:spPr/>
    </dgm:pt>
    <dgm:pt modelId="{5C5A1695-C26C-9344-B3F6-80BCE2B53E0B}" type="pres">
      <dgm:prSet presAssocID="{1C1337B3-6925-47DF-AF5E-65D6DF6D08FC}" presName="tx1" presStyleLbl="revTx" presStyleIdx="2" presStyleCnt="5"/>
      <dgm:spPr/>
    </dgm:pt>
    <dgm:pt modelId="{0FD6579A-3303-864D-BE86-2339255B5D44}" type="pres">
      <dgm:prSet presAssocID="{1C1337B3-6925-47DF-AF5E-65D6DF6D08FC}" presName="vert1" presStyleCnt="0"/>
      <dgm:spPr/>
    </dgm:pt>
    <dgm:pt modelId="{2FB17AA1-15B9-A946-A455-5C4C4FC77CA2}" type="pres">
      <dgm:prSet presAssocID="{284C800C-C80A-4162-982B-F49C1BF16A2B}" presName="thickLine" presStyleLbl="alignNode1" presStyleIdx="3" presStyleCnt="5"/>
      <dgm:spPr/>
    </dgm:pt>
    <dgm:pt modelId="{6274B40D-BADD-944D-9CB9-4FCBBF075834}" type="pres">
      <dgm:prSet presAssocID="{284C800C-C80A-4162-982B-F49C1BF16A2B}" presName="horz1" presStyleCnt="0"/>
      <dgm:spPr/>
    </dgm:pt>
    <dgm:pt modelId="{6FE14682-FE82-5D4C-BA57-ACEFFB5F4106}" type="pres">
      <dgm:prSet presAssocID="{284C800C-C80A-4162-982B-F49C1BF16A2B}" presName="tx1" presStyleLbl="revTx" presStyleIdx="3" presStyleCnt="5"/>
      <dgm:spPr/>
    </dgm:pt>
    <dgm:pt modelId="{2E1F2B3E-89A2-B749-9A4B-5FCA8E206B50}" type="pres">
      <dgm:prSet presAssocID="{284C800C-C80A-4162-982B-F49C1BF16A2B}" presName="vert1" presStyleCnt="0"/>
      <dgm:spPr/>
    </dgm:pt>
    <dgm:pt modelId="{C04E1404-19CF-0D4C-A78C-07A6A92EA21E}" type="pres">
      <dgm:prSet presAssocID="{1DB2E75B-F1B7-4B38-9270-622C3388F56F}" presName="thickLine" presStyleLbl="alignNode1" presStyleIdx="4" presStyleCnt="5"/>
      <dgm:spPr/>
    </dgm:pt>
    <dgm:pt modelId="{82B84834-30BA-4A42-B36C-33F2B81EF8A3}" type="pres">
      <dgm:prSet presAssocID="{1DB2E75B-F1B7-4B38-9270-622C3388F56F}" presName="horz1" presStyleCnt="0"/>
      <dgm:spPr/>
    </dgm:pt>
    <dgm:pt modelId="{D39E2D25-13CC-7345-A06B-F9F4822A1050}" type="pres">
      <dgm:prSet presAssocID="{1DB2E75B-F1B7-4B38-9270-622C3388F56F}" presName="tx1" presStyleLbl="revTx" presStyleIdx="4" presStyleCnt="5"/>
      <dgm:spPr/>
    </dgm:pt>
    <dgm:pt modelId="{489FDF57-74DC-A94D-9077-1AD85DB00737}" type="pres">
      <dgm:prSet presAssocID="{1DB2E75B-F1B7-4B38-9270-622C3388F56F}" presName="vert1" presStyleCnt="0"/>
      <dgm:spPr/>
    </dgm:pt>
  </dgm:ptLst>
  <dgm:cxnLst>
    <dgm:cxn modelId="{1C46FB0D-F286-4C37-B0E1-14632B6B3F88}" srcId="{9D96F0E0-4EEE-40FB-AF78-71771C8DB1CF}" destId="{5CB7B63A-6F4F-4FF6-8783-2EB253DCA72B}" srcOrd="1" destOrd="0" parTransId="{9447B165-DA32-4749-A66F-FBB3EC0CB119}" sibTransId="{93DBA562-BDCA-4BA2-B436-A3B96A7258A6}"/>
    <dgm:cxn modelId="{CFE36116-FB01-474B-B86A-689F3E7EC591}" type="presOf" srcId="{284C800C-C80A-4162-982B-F49C1BF16A2B}" destId="{6FE14682-FE82-5D4C-BA57-ACEFFB5F4106}" srcOrd="0" destOrd="0" presId="urn:microsoft.com/office/officeart/2008/layout/LinedList"/>
    <dgm:cxn modelId="{D62B771F-81B6-479C-94D3-161B3E70443F}" srcId="{9D96F0E0-4EEE-40FB-AF78-71771C8DB1CF}" destId="{1DB2E75B-F1B7-4B38-9270-622C3388F56F}" srcOrd="4" destOrd="0" parTransId="{2CABC442-1E1A-4F5C-9E64-07C9CCD9CFEA}" sibTransId="{B9E96199-17D2-4744-A681-A03DB45BB09B}"/>
    <dgm:cxn modelId="{D8262E51-CDB4-4E20-9235-7B6DB8011AC7}" srcId="{9D96F0E0-4EEE-40FB-AF78-71771C8DB1CF}" destId="{1C1337B3-6925-47DF-AF5E-65D6DF6D08FC}" srcOrd="2" destOrd="0" parTransId="{7E6DAF0D-2EBC-4632-AD26-9C87A1A7459E}" sibTransId="{2178E6F0-AEB1-4054-AF2D-A2B5B8C321DE}"/>
    <dgm:cxn modelId="{4BEB837E-CE9D-FD4C-B890-9C3D3F522132}" type="presOf" srcId="{5CB7B63A-6F4F-4FF6-8783-2EB253DCA72B}" destId="{5D98781B-61AA-734C-848C-52AA25B5303F}" srcOrd="0" destOrd="0" presId="urn:microsoft.com/office/officeart/2008/layout/LinedList"/>
    <dgm:cxn modelId="{3FBF947F-9706-4328-A113-2264FCD18770}" srcId="{9D96F0E0-4EEE-40FB-AF78-71771C8DB1CF}" destId="{284C800C-C80A-4162-982B-F49C1BF16A2B}" srcOrd="3" destOrd="0" parTransId="{38CAA4A7-4430-41B2-9397-C02AC97FEF72}" sibTransId="{9D72A83F-D6B2-4D6F-BE43-8B38707B1561}"/>
    <dgm:cxn modelId="{FA22048E-2D65-4262-87EA-75EA6FA6EEEB}" srcId="{9D96F0E0-4EEE-40FB-AF78-71771C8DB1CF}" destId="{ECDB2EF2-FEE9-49B2-9E2B-337ED7930953}" srcOrd="0" destOrd="0" parTransId="{DC43416E-618B-4C9B-A358-D46D0D02A9C1}" sibTransId="{7D60B9E4-868C-4D83-BB7B-63A26AD8DCD7}"/>
    <dgm:cxn modelId="{3FB635BA-2FC0-D34B-B329-AFFB327DA8D8}" type="presOf" srcId="{ECDB2EF2-FEE9-49B2-9E2B-337ED7930953}" destId="{168CD657-B5D4-B449-B34E-119CCC7A898B}" srcOrd="0" destOrd="0" presId="urn:microsoft.com/office/officeart/2008/layout/LinedList"/>
    <dgm:cxn modelId="{2EAC0BC1-99DB-EE49-B858-BCA87EBE2347}" type="presOf" srcId="{1DB2E75B-F1B7-4B38-9270-622C3388F56F}" destId="{D39E2D25-13CC-7345-A06B-F9F4822A1050}" srcOrd="0" destOrd="0" presId="urn:microsoft.com/office/officeart/2008/layout/LinedList"/>
    <dgm:cxn modelId="{A04EACD8-C8A2-2E45-9C58-E240C4D83613}" type="presOf" srcId="{9D96F0E0-4EEE-40FB-AF78-71771C8DB1CF}" destId="{89302E92-43CE-FC4E-ACB3-D5D63717F996}" srcOrd="0" destOrd="0" presId="urn:microsoft.com/office/officeart/2008/layout/LinedList"/>
    <dgm:cxn modelId="{8E417DDB-C397-3B4A-BC51-CAD8FFB5B0A5}" type="presOf" srcId="{1C1337B3-6925-47DF-AF5E-65D6DF6D08FC}" destId="{5C5A1695-C26C-9344-B3F6-80BCE2B53E0B}" srcOrd="0" destOrd="0" presId="urn:microsoft.com/office/officeart/2008/layout/LinedList"/>
    <dgm:cxn modelId="{0057EE2D-C1C4-0748-B800-0BB420E28EEB}" type="presParOf" srcId="{89302E92-43CE-FC4E-ACB3-D5D63717F996}" destId="{EB8EA487-838E-6343-9F3C-6904A01D0D88}" srcOrd="0" destOrd="0" presId="urn:microsoft.com/office/officeart/2008/layout/LinedList"/>
    <dgm:cxn modelId="{32075927-7FEA-E74A-82BA-B5E7DE18B297}" type="presParOf" srcId="{89302E92-43CE-FC4E-ACB3-D5D63717F996}" destId="{EB37DAD9-9397-0744-82E8-7AEBAD71F576}" srcOrd="1" destOrd="0" presId="urn:microsoft.com/office/officeart/2008/layout/LinedList"/>
    <dgm:cxn modelId="{130F0A6C-5B6F-B041-9DC4-048D6EFB59E1}" type="presParOf" srcId="{EB37DAD9-9397-0744-82E8-7AEBAD71F576}" destId="{168CD657-B5D4-B449-B34E-119CCC7A898B}" srcOrd="0" destOrd="0" presId="urn:microsoft.com/office/officeart/2008/layout/LinedList"/>
    <dgm:cxn modelId="{6F20C4A9-9DDE-0647-9B51-B01535B7A9F4}" type="presParOf" srcId="{EB37DAD9-9397-0744-82E8-7AEBAD71F576}" destId="{66A8DB1D-AB19-BC4F-9F25-044C241E9FD1}" srcOrd="1" destOrd="0" presId="urn:microsoft.com/office/officeart/2008/layout/LinedList"/>
    <dgm:cxn modelId="{502FE434-6DBA-5A45-A782-6CFD338A6D24}" type="presParOf" srcId="{89302E92-43CE-FC4E-ACB3-D5D63717F996}" destId="{FD925E0E-315A-4947-AE86-EFA9D3F663A5}" srcOrd="2" destOrd="0" presId="urn:microsoft.com/office/officeart/2008/layout/LinedList"/>
    <dgm:cxn modelId="{7C0A9B29-3F93-C14B-BBD1-29824133BF08}" type="presParOf" srcId="{89302E92-43CE-FC4E-ACB3-D5D63717F996}" destId="{1247EAF9-C805-4F43-A7C2-184F6A26BB2A}" srcOrd="3" destOrd="0" presId="urn:microsoft.com/office/officeart/2008/layout/LinedList"/>
    <dgm:cxn modelId="{BCCB65F5-72F1-DE45-A789-3FBC2C5B0EB3}" type="presParOf" srcId="{1247EAF9-C805-4F43-A7C2-184F6A26BB2A}" destId="{5D98781B-61AA-734C-848C-52AA25B5303F}" srcOrd="0" destOrd="0" presId="urn:microsoft.com/office/officeart/2008/layout/LinedList"/>
    <dgm:cxn modelId="{030FB508-AC21-1940-AE13-603BB8A502B1}" type="presParOf" srcId="{1247EAF9-C805-4F43-A7C2-184F6A26BB2A}" destId="{C9D587C8-FF72-4A45-AE96-83F18A812799}" srcOrd="1" destOrd="0" presId="urn:microsoft.com/office/officeart/2008/layout/LinedList"/>
    <dgm:cxn modelId="{491939FA-EF44-AD4B-95F0-FACB72CBC2B5}" type="presParOf" srcId="{89302E92-43CE-FC4E-ACB3-D5D63717F996}" destId="{9DA5B64C-B103-1843-9902-47A8D2C5FB7B}" srcOrd="4" destOrd="0" presId="urn:microsoft.com/office/officeart/2008/layout/LinedList"/>
    <dgm:cxn modelId="{C662F706-2462-2A47-A040-48D274B137AE}" type="presParOf" srcId="{89302E92-43CE-FC4E-ACB3-D5D63717F996}" destId="{B2A55C5A-250A-8846-9FDF-1CDC55C8BDD1}" srcOrd="5" destOrd="0" presId="urn:microsoft.com/office/officeart/2008/layout/LinedList"/>
    <dgm:cxn modelId="{0DC75DF4-F68E-8548-890F-165B0B584AB1}" type="presParOf" srcId="{B2A55C5A-250A-8846-9FDF-1CDC55C8BDD1}" destId="{5C5A1695-C26C-9344-B3F6-80BCE2B53E0B}" srcOrd="0" destOrd="0" presId="urn:microsoft.com/office/officeart/2008/layout/LinedList"/>
    <dgm:cxn modelId="{4F986C85-7E00-C94E-B2F5-395B7FD75E65}" type="presParOf" srcId="{B2A55C5A-250A-8846-9FDF-1CDC55C8BDD1}" destId="{0FD6579A-3303-864D-BE86-2339255B5D44}" srcOrd="1" destOrd="0" presId="urn:microsoft.com/office/officeart/2008/layout/LinedList"/>
    <dgm:cxn modelId="{65D6F910-577A-BA44-9AC2-A18BC529CE4A}" type="presParOf" srcId="{89302E92-43CE-FC4E-ACB3-D5D63717F996}" destId="{2FB17AA1-15B9-A946-A455-5C4C4FC77CA2}" srcOrd="6" destOrd="0" presId="urn:microsoft.com/office/officeart/2008/layout/LinedList"/>
    <dgm:cxn modelId="{C1B95D71-222E-4B43-80A2-9DB2AAD8CE31}" type="presParOf" srcId="{89302E92-43CE-FC4E-ACB3-D5D63717F996}" destId="{6274B40D-BADD-944D-9CB9-4FCBBF075834}" srcOrd="7" destOrd="0" presId="urn:microsoft.com/office/officeart/2008/layout/LinedList"/>
    <dgm:cxn modelId="{FC62A984-DC8D-1441-B971-8AD398955BF3}" type="presParOf" srcId="{6274B40D-BADD-944D-9CB9-4FCBBF075834}" destId="{6FE14682-FE82-5D4C-BA57-ACEFFB5F4106}" srcOrd="0" destOrd="0" presId="urn:microsoft.com/office/officeart/2008/layout/LinedList"/>
    <dgm:cxn modelId="{B0914F45-F885-FF46-9D87-9B145C4DF0A5}" type="presParOf" srcId="{6274B40D-BADD-944D-9CB9-4FCBBF075834}" destId="{2E1F2B3E-89A2-B749-9A4B-5FCA8E206B50}" srcOrd="1" destOrd="0" presId="urn:microsoft.com/office/officeart/2008/layout/LinedList"/>
    <dgm:cxn modelId="{CEE25C37-D0F3-904A-8324-33647B0248AC}" type="presParOf" srcId="{89302E92-43CE-FC4E-ACB3-D5D63717F996}" destId="{C04E1404-19CF-0D4C-A78C-07A6A92EA21E}" srcOrd="8" destOrd="0" presId="urn:microsoft.com/office/officeart/2008/layout/LinedList"/>
    <dgm:cxn modelId="{F2414807-43EC-0A47-BCE9-F0F4DE745980}" type="presParOf" srcId="{89302E92-43CE-FC4E-ACB3-D5D63717F996}" destId="{82B84834-30BA-4A42-B36C-33F2B81EF8A3}" srcOrd="9" destOrd="0" presId="urn:microsoft.com/office/officeart/2008/layout/LinedList"/>
    <dgm:cxn modelId="{A7501FC3-F633-0446-ACEC-7813F0E24B50}" type="presParOf" srcId="{82B84834-30BA-4A42-B36C-33F2B81EF8A3}" destId="{D39E2D25-13CC-7345-A06B-F9F4822A1050}" srcOrd="0" destOrd="0" presId="urn:microsoft.com/office/officeart/2008/layout/LinedList"/>
    <dgm:cxn modelId="{8003FD26-291B-1948-AFB7-3665E0F10AF1}" type="presParOf" srcId="{82B84834-30BA-4A42-B36C-33F2B81EF8A3}" destId="{489FDF57-74DC-A94D-9077-1AD85DB007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EA487-838E-6343-9F3C-6904A01D0D88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CD657-B5D4-B449-B34E-119CCC7A898B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Neutron filtering devices</a:t>
          </a:r>
        </a:p>
      </dsp:txBody>
      <dsp:txXfrm>
        <a:off x="0" y="675"/>
        <a:ext cx="6900512" cy="1106957"/>
      </dsp:txXfrm>
    </dsp:sp>
    <dsp:sp modelId="{FD925E0E-315A-4947-AE86-EFA9D3F663A5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8781B-61AA-734C-848C-52AA25B5303F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Collimators</a:t>
          </a:r>
        </a:p>
      </dsp:txBody>
      <dsp:txXfrm>
        <a:off x="0" y="1107633"/>
        <a:ext cx="6900512" cy="1106957"/>
      </dsp:txXfrm>
    </dsp:sp>
    <dsp:sp modelId="{9DA5B64C-B103-1843-9902-47A8D2C5FB7B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6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A1695-C26C-9344-B3F6-80BCE2B53E0B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Nab spin flipper</a:t>
          </a:r>
        </a:p>
      </dsp:txBody>
      <dsp:txXfrm>
        <a:off x="0" y="2214591"/>
        <a:ext cx="6900512" cy="1106957"/>
      </dsp:txXfrm>
    </dsp:sp>
    <dsp:sp modelId="{2FB17AA1-15B9-A946-A455-5C4C4FC77CA2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19050" cap="flat" cmpd="sng" algn="ctr">
          <a:solidFill>
            <a:schemeClr val="accent2">
              <a:hueOff val="4832709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14682-FE82-5D4C-BA57-ACEFFB5F4106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Mezei spin flipper</a:t>
          </a:r>
        </a:p>
      </dsp:txBody>
      <dsp:txXfrm>
        <a:off x="0" y="3321549"/>
        <a:ext cx="6900512" cy="1106957"/>
      </dsp:txXfrm>
    </dsp:sp>
    <dsp:sp modelId="{C04E1404-19CF-0D4C-A78C-07A6A92EA21E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E2D25-13CC-7345-A06B-F9F4822A1050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8-pack detector</a:t>
          </a:r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FB1EF-670D-E247-8CB7-1F22A0D2DA5C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8ED57-BF0C-BC4E-98E1-03D5A5B8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766c5cda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766c5cda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we have a second spin flipper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ED57-BF0C-BC4E-98E1-03D5A5B8F1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ED57-BF0C-BC4E-98E1-03D5A5B8F1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0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8ED57-BF0C-BC4E-98E1-03D5A5B8F1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229F-2EA3-CA66-04BE-DF0E4D40A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7AB4E-451E-8C61-B83F-B043275F7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AE4DB-AB32-0DA9-9538-05D8B3E2C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A30AB-8F78-60D0-52B7-21577EBA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41D39-020E-B49F-D198-D6B81D97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9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D263-C945-E1A4-63EC-D61AFDEC3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5B35A-AC08-1D7C-B826-7759DA009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C765B-AD28-3228-BC4E-64F8A5641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C6E5A-44BD-F9FC-7A0E-BE7FF98C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2F7E6-B70F-2BFA-594B-3E593064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1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F6C3F3-46B1-7475-DA7A-0081A0A15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8EDA7-C67F-C410-8ED6-43FBB6E39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5873F-EC61-F94D-5C29-B4EB8AC5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6AFBC-62EA-8AC3-8E1E-735A57CF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EF63D-059D-3521-22B2-CAF4E549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95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584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25F77-18D2-982D-68D1-FC66A035D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07FF2-58B4-B1DD-AF80-7ACF8CF32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31038-C488-BC60-4A2B-8D65D00A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E0216-FBC4-2A30-52AC-C4EE6D1E3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819A3-2419-8169-C364-FD2E50AE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3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F1552-6E1E-6A04-22D0-ED6D1DCE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C7BF2-FB2D-5256-A44C-C8817A4F5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ED1BF-D538-4272-9816-64C49489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CCE05-5974-1A97-1BA5-EE567EDF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48C12-8AF0-6F57-6099-D9EDA9FA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3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F07A-03DD-0D8D-B633-9D0D73E46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A16B5-E221-FAB6-A03D-81519EC86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C8FCC-F530-0803-D9D8-F924283C0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8EEED-0B0A-9564-4CFD-E54A43932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3C9EB-F4E7-016F-39BF-EA9A7318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FDD55-293B-DF21-0868-F1F9C734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466B-7EF0-EC23-4BD1-230784CF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20DF9-0576-2475-E850-B8701F150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B1892-72AB-464F-B00C-77B1A5E90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1EDA9-C18A-CDF2-CE35-DB374A263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6AB4C-C0F4-5D8C-5413-43CCB3ED8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E2E5CD-BEED-2AA3-6EC5-478877004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9830A-21C8-7CED-AB10-75C2A0FED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3B19BA-9EA8-324F-E22D-43CF973D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4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2196-38AA-CB04-AE52-58E078DB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A877D-98F4-B5A6-6A47-997F422A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8EFDC-261C-4312-1A8A-CCB5C223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700D4-E4CC-D74F-376B-ACE87A50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0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74058-F376-B3B7-09E8-8881789A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6C4548-E7C6-AD1F-7C8F-6EF18E3C8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03613-7ED3-92AE-B789-86EEAFB8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3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490F-D1BB-4116-0FB9-6BD02323D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327DC-6053-BB05-5695-4AC030B56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92EF6-854B-3860-F08A-8A0048C11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2AF1A-B4B9-285C-49EB-738C9AE5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C6073-9A61-05E7-C605-03789838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B01C7-1E16-7AF9-A4E0-25FFD81E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5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BF55-C71F-AEE0-3F60-AC4EE13D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A014D2-CC39-3CE0-B9A0-C78BC9651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6B97F-05D0-D651-10D7-DBC5D0CD9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F6914-AA29-F128-C1A7-DF6BBE02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15251-6D1A-6047-BE20-7B63D625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71AB4-2C51-025A-1F7C-87A60CAD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EBEBA-F9E4-E15A-94C4-77C669BE2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E04F3-C1A0-F23F-ABA8-00D25219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E74A1-416A-42C6-60DA-18C628880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893CD-72B7-3615-2706-ECB7BD23A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A66EF-9648-6EC3-D9E5-97C7B5BBA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38216D-6A0F-F646-8006-B6D6BE38D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8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HEIC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HEIC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gif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27A786-EAC9-1003-C8FC-CBB44E9C0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Characterizing the AFP Spin Flipper for the Nab Experiment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1BAE1EC-9C75-BA2B-4975-6835C21067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Rebecca Godri</a:t>
            </a:r>
          </a:p>
          <a:p>
            <a:r>
              <a:rPr lang="en-US" dirty="0"/>
              <a:t>27 September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C48DD-5F4F-AAAE-A26F-19A49AF4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A8DCA-D1E7-99A3-F702-AAB426DA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26E79-13CA-E38C-DC74-02B69035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85BE75-C67E-3021-FAE1-0E7D94A1E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21390" r="12177" b="26735"/>
          <a:stretch/>
        </p:blipFill>
        <p:spPr bwMode="auto">
          <a:xfrm>
            <a:off x="8053243" y="5723617"/>
            <a:ext cx="3127410" cy="9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16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549D-2528-9964-B508-93272817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80" y="135954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The Nab Spin Flipper</a:t>
            </a:r>
          </a:p>
        </p:txBody>
      </p:sp>
      <p:sp>
        <p:nvSpPr>
          <p:cNvPr id="1639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4D40-94C1-E96A-6657-66690FEE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0372"/>
            <a:ext cx="7815531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The Nab spin flipper is an Adiabatic Fast Passage (AFP) spin flipper</a:t>
            </a:r>
          </a:p>
          <a:p>
            <a:r>
              <a:rPr lang="en-US" sz="2200" dirty="0"/>
              <a:t>Neutrons align themselves with the gradient field and </a:t>
            </a:r>
            <a:r>
              <a:rPr lang="en-US" sz="2200" dirty="0" err="1"/>
              <a:t>precess</a:t>
            </a:r>
            <a:endParaRPr lang="en-US" sz="2200" dirty="0"/>
          </a:p>
          <a:p>
            <a:r>
              <a:rPr lang="en-US" sz="2200" dirty="0"/>
              <a:t>Spin flip occurs when the Larmor frequency of the neutron is equal to the frequency of the oscillating field</a:t>
            </a:r>
          </a:p>
          <a:p>
            <a:r>
              <a:rPr lang="en-US" sz="2200" dirty="0"/>
              <a:t>13B is a polychromatic beam; we want all wavelengths to flip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FB37959B-BAB3-B978-3F49-0B6D308A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9" b="-3"/>
          <a:stretch/>
        </p:blipFill>
        <p:spPr bwMode="auto">
          <a:xfrm>
            <a:off x="8011668" y="1873032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46AE83-014D-3CA1-490B-CE084B6E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Godri, 27 September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C0F9C-F852-B3DB-9B06-9488082C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FA1E8-A258-6109-286B-CE0DB21E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7" name="Picture 6" descr="A metal object on a table&#10;&#10;Description automatically generated">
            <a:extLst>
              <a:ext uri="{FF2B5EF4-FFF2-40B4-BE49-F238E27FC236}">
                <a16:creationId xmlns:a16="http://schemas.microsoft.com/office/drawing/2014/main" id="{2C81362B-CC6F-56C7-0EF0-3C3CE03B7F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84" t="33747" r="14706" b="21918"/>
          <a:stretch/>
        </p:blipFill>
        <p:spPr>
          <a:xfrm>
            <a:off x="103018" y="4348646"/>
            <a:ext cx="5362640" cy="2336715"/>
          </a:xfrm>
          <a:prstGeom prst="rect">
            <a:avLst/>
          </a:prstGeom>
        </p:spPr>
      </p:pic>
      <p:pic>
        <p:nvPicPr>
          <p:cNvPr id="8" name="Picture 7" descr="A red roll of foil&#10;&#10;Description automatically generated">
            <a:extLst>
              <a:ext uri="{FF2B5EF4-FFF2-40B4-BE49-F238E27FC236}">
                <a16:creationId xmlns:a16="http://schemas.microsoft.com/office/drawing/2014/main" id="{DF2E41A3-C2BF-6468-A971-4D6AD43160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00" t="549" r="6701"/>
          <a:stretch/>
        </p:blipFill>
        <p:spPr>
          <a:xfrm>
            <a:off x="5629919" y="4682201"/>
            <a:ext cx="4577260" cy="203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97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549D-2528-9964-B508-93272817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80" y="135954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The Nab Spin Flipper</a:t>
            </a:r>
          </a:p>
        </p:txBody>
      </p:sp>
      <p:sp>
        <p:nvSpPr>
          <p:cNvPr id="1639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4D40-94C1-E96A-6657-66690FEE8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0372"/>
            <a:ext cx="7815531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The Nab spin flipper is an Adiabatic Fast Passage (AFP) spin flipper</a:t>
            </a:r>
          </a:p>
          <a:p>
            <a:r>
              <a:rPr lang="en-US" sz="2200" dirty="0"/>
              <a:t>Neutrons align themselves with the gradient field and </a:t>
            </a:r>
            <a:r>
              <a:rPr lang="en-US" sz="2200" dirty="0" err="1"/>
              <a:t>precess</a:t>
            </a:r>
            <a:endParaRPr lang="en-US" sz="2200" dirty="0"/>
          </a:p>
          <a:p>
            <a:r>
              <a:rPr lang="en-US" sz="2200" dirty="0"/>
              <a:t>Spin flip occurs when the Larmor frequency of the neutron is equal to the frequency of the oscillating field</a:t>
            </a:r>
          </a:p>
          <a:p>
            <a:r>
              <a:rPr lang="en-US" sz="2200" dirty="0"/>
              <a:t>13B is a polychromatic beam; we want all wavelengths to flip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46AE83-014D-3CA1-490B-CE084B6E0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Godri, 27 September 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C0F9C-F852-B3DB-9B06-9488082C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PSTP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FA1E8-A258-6109-286B-CE0DB21E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938216D-6A0F-F646-8006-B6D6BE38D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metal object on a table&#10;&#10;Description automatically generated">
            <a:extLst>
              <a:ext uri="{FF2B5EF4-FFF2-40B4-BE49-F238E27FC236}">
                <a16:creationId xmlns:a16="http://schemas.microsoft.com/office/drawing/2014/main" id="{2C81362B-CC6F-56C7-0EF0-3C3CE03B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84" t="33747" r="14706" b="21918"/>
          <a:stretch/>
        </p:blipFill>
        <p:spPr>
          <a:xfrm>
            <a:off x="103018" y="4348646"/>
            <a:ext cx="5362640" cy="2336715"/>
          </a:xfrm>
          <a:prstGeom prst="rect">
            <a:avLst/>
          </a:prstGeom>
        </p:spPr>
      </p:pic>
      <p:pic>
        <p:nvPicPr>
          <p:cNvPr id="8" name="Picture 7" descr="A red roll of foil&#10;&#10;Description automatically generated">
            <a:extLst>
              <a:ext uri="{FF2B5EF4-FFF2-40B4-BE49-F238E27FC236}">
                <a16:creationId xmlns:a16="http://schemas.microsoft.com/office/drawing/2014/main" id="{DF2E41A3-C2BF-6468-A971-4D6AD4316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00" t="549" r="6701"/>
          <a:stretch/>
        </p:blipFill>
        <p:spPr>
          <a:xfrm>
            <a:off x="5629919" y="4682201"/>
            <a:ext cx="4577260" cy="2039274"/>
          </a:xfrm>
          <a:prstGeom prst="rect">
            <a:avLst/>
          </a:prstGeom>
        </p:spPr>
      </p:pic>
      <p:pic>
        <p:nvPicPr>
          <p:cNvPr id="9" name="Picture 8" descr="A graph with orange dots&#10;&#10;Description automatically generated">
            <a:extLst>
              <a:ext uri="{FF2B5EF4-FFF2-40B4-BE49-F238E27FC236}">
                <a16:creationId xmlns:a16="http://schemas.microsoft.com/office/drawing/2014/main" id="{33A4CFB4-EF35-BDCD-2964-E2DC13230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619" y="1367532"/>
            <a:ext cx="4114800" cy="30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9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28" name="Rectangle 2127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99BF61-30B4-386E-4741-09638ED1B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80" y="502920"/>
            <a:ext cx="3805112" cy="1463040"/>
          </a:xfrm>
        </p:spPr>
        <p:txBody>
          <a:bodyPr anchor="ctr">
            <a:normAutofit/>
          </a:bodyPr>
          <a:lstStyle/>
          <a:p>
            <a:r>
              <a:rPr lang="en-US" sz="3000" dirty="0"/>
              <a:t>Characterizing the spin flipper at FNPB</a:t>
            </a:r>
          </a:p>
        </p:txBody>
      </p:sp>
      <p:sp>
        <p:nvSpPr>
          <p:cNvPr id="2130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FEDB-4083-1DB0-EF93-74838E57F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en-US" sz="2200" dirty="0"/>
              <a:t>Second characterization effort</a:t>
            </a:r>
          </a:p>
          <a:p>
            <a:r>
              <a:rPr lang="en-US" sz="2200" dirty="0"/>
              <a:t>Monochromatic beam (4.45 </a:t>
            </a:r>
            <a:r>
              <a:rPr lang="en-US" sz="2200" dirty="0" err="1"/>
              <a:t>Å</a:t>
            </a:r>
            <a:r>
              <a:rPr lang="en-US" sz="2200" dirty="0"/>
              <a:t> and 8.9 </a:t>
            </a:r>
            <a:r>
              <a:rPr lang="en-US" sz="2200" dirty="0" err="1"/>
              <a:t>Å</a:t>
            </a:r>
            <a:r>
              <a:rPr lang="en-US" sz="2200" dirty="0"/>
              <a:t>)</a:t>
            </a:r>
          </a:p>
        </p:txBody>
      </p:sp>
      <p:pic>
        <p:nvPicPr>
          <p:cNvPr id="14" name="Picture 13" descr="A diagram of a factory&#10;&#10;Description automatically generated">
            <a:extLst>
              <a:ext uri="{FF2B5EF4-FFF2-40B4-BE49-F238E27FC236}">
                <a16:creationId xmlns:a16="http://schemas.microsoft.com/office/drawing/2014/main" id="{AE91780A-DFAD-BCC9-3759-5901467A4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7" b="6609"/>
          <a:stretch/>
        </p:blipFill>
        <p:spPr>
          <a:xfrm>
            <a:off x="795042" y="2290936"/>
            <a:ext cx="10589724" cy="3959352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8EFF1-12A5-BCA3-F362-E9132B59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F9EC3-B3E3-A590-DFF6-B70F7788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54269D9-397A-262C-8FE4-AFA7538FA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121859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4194-E13E-55F4-FE58-8FA354F5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9174F-8C4B-9A7B-30E3-F024CAB5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BCF3-755F-684F-0665-197D0F84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4" name="Content Placeholder 13" descr="A diagram of a machine&#10;&#10;Description automatically generated">
            <a:extLst>
              <a:ext uri="{FF2B5EF4-FFF2-40B4-BE49-F238E27FC236}">
                <a16:creationId xmlns:a16="http://schemas.microsoft.com/office/drawing/2014/main" id="{76582AED-7A4A-F735-C754-89CBE3E05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755" y="366822"/>
            <a:ext cx="11246489" cy="4712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B8044-0AB4-AB43-99CB-EABB5ABEDFCD}"/>
              </a:ext>
            </a:extLst>
          </p:cNvPr>
          <p:cNvSpPr txBox="1"/>
          <p:nvPr/>
        </p:nvSpPr>
        <p:spPr>
          <a:xfrm>
            <a:off x="472755" y="5296619"/>
            <a:ext cx="786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Task: perform a series of transmission measurements with different components on/off, solve for individual device efficiencies</a:t>
            </a:r>
          </a:p>
        </p:txBody>
      </p:sp>
    </p:spTree>
    <p:extLst>
      <p:ext uri="{BB962C8B-B14F-4D97-AF65-F5344CB8AC3E}">
        <p14:creationId xmlns:p14="http://schemas.microsoft.com/office/powerpoint/2010/main" val="94963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638DE9E3-DDA3-95CE-3C31-AAEEAE4A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168"/>
          <a:stretch/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9" name="Picture 8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933A1E32-40A0-2F7E-30B1-A64052893A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8" r="24546"/>
          <a:stretch/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63E07-EE64-AC02-2005-586674CD3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45864-B212-6C3B-F555-D59B74F3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5B809-3E21-E8F9-11B6-18E38675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4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5A498-FABC-61EE-4795-F063F701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800"/>
              <a:t>Devices used in characterization measurements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2E9D-A1C4-48F3-FFEE-9578A04EE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81945-4C15-F298-5225-9DC12072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FB0D051-47BA-E316-BB2C-57BA726FF8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50916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DF8F0A-3114-46EB-FB19-B589B99D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76144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D870-2BE7-DB5B-89F4-EDF00D67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filtering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C3D0A-9399-F707-7502-683126EEF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87" y="1825625"/>
            <a:ext cx="11129513" cy="4667250"/>
          </a:xfrm>
        </p:spPr>
        <p:txBody>
          <a:bodyPr>
            <a:normAutofit/>
          </a:bodyPr>
          <a:lstStyle/>
          <a:p>
            <a:r>
              <a:rPr lang="en-US" dirty="0"/>
              <a:t>Supermirror polarizer</a:t>
            </a:r>
          </a:p>
          <a:p>
            <a:pPr lvl="1"/>
            <a:r>
              <a:rPr lang="en-US" dirty="0"/>
              <a:t>Alternating layers of ferromagnetic and nonmagnetic materials</a:t>
            </a:r>
          </a:p>
          <a:p>
            <a:pPr lvl="2"/>
            <a:r>
              <a:rPr lang="en-US" dirty="0"/>
              <a:t>Magnetic: large nuclear and magnetic scattering lengths</a:t>
            </a:r>
          </a:p>
          <a:p>
            <a:pPr lvl="2"/>
            <a:r>
              <a:rPr lang="en-US" dirty="0"/>
              <a:t>Non-magnetic: scattering length close to zero</a:t>
            </a:r>
          </a:p>
          <a:p>
            <a:pPr lvl="2"/>
            <a:r>
              <a:rPr lang="en-US" dirty="0"/>
              <a:t>These layers create a highly reflective polarizing mirror for one spin state</a:t>
            </a:r>
          </a:p>
          <a:p>
            <a:pPr lvl="1"/>
            <a:r>
              <a:rPr lang="en-US" dirty="0"/>
              <a:t>One spin state is reflected (absorbed) while the other is refracted (transmitted)</a:t>
            </a:r>
          </a:p>
          <a:p>
            <a:r>
              <a:rPr lang="en-US" dirty="0"/>
              <a:t>S-bender  </a:t>
            </a:r>
          </a:p>
          <a:p>
            <a:pPr lvl="1"/>
            <a:r>
              <a:rPr lang="en-US" dirty="0"/>
              <a:t>Essentially two C-shaped supermirror polarizers</a:t>
            </a:r>
          </a:p>
          <a:p>
            <a:pPr lvl="1"/>
            <a:r>
              <a:rPr lang="en-US" dirty="0"/>
              <a:t>Serves as our analyzing device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10209-5A6C-625B-D199-E92B4E2F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PSTP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C1277-55DA-DAFF-3919-D0242288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16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B9A1A7-B89E-5000-B8EE-3C68008B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ECE76-52EC-B12D-CF34-B04050F5B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70" t="9000" r="27418" b="25169"/>
          <a:stretch/>
        </p:blipFill>
        <p:spPr>
          <a:xfrm>
            <a:off x="8610600" y="4168679"/>
            <a:ext cx="2170611" cy="2324196"/>
          </a:xfrm>
          <a:prstGeom prst="rect">
            <a:avLst/>
          </a:prstGeom>
        </p:spPr>
      </p:pic>
      <p:pic>
        <p:nvPicPr>
          <p:cNvPr id="2050" name="Picture 2" descr="Neutron Optics and Polarization">
            <a:extLst>
              <a:ext uri="{FF2B5EF4-FFF2-40B4-BE49-F238E27FC236}">
                <a16:creationId xmlns:a16="http://schemas.microsoft.com/office/drawing/2014/main" id="{2177FC9F-AD18-2C0C-3253-99776E05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99" y="394524"/>
            <a:ext cx="2352855" cy="225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35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90F54B-52B9-2321-86D8-5F25090B9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114800" cy="1719072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Mezei</a:t>
            </a:r>
            <a:r>
              <a:rPr lang="en-US" sz="5400" dirty="0"/>
              <a:t> spin flipper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3DEC90-84A2-ACA5-CB93-77E30C153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57502"/>
            <a:ext cx="5727940" cy="336041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3 main components</a:t>
            </a:r>
          </a:p>
          <a:p>
            <a:pPr marL="514350" indent="-514350">
              <a:buAutoNum type="arabicPeriod"/>
            </a:pPr>
            <a:r>
              <a:rPr lang="en-US" sz="2400" dirty="0"/>
              <a:t>Inner coil – spin flip coil which provides a perpendicular guide field</a:t>
            </a:r>
          </a:p>
          <a:p>
            <a:pPr marL="514350" indent="-514350">
              <a:buAutoNum type="arabicPeriod"/>
            </a:pPr>
            <a:r>
              <a:rPr lang="en-US" sz="2400" dirty="0"/>
              <a:t>Outer frame – provides a continuous guide field</a:t>
            </a:r>
          </a:p>
          <a:p>
            <a:pPr marL="514350" indent="-514350">
              <a:buAutoNum type="arabicPeriod"/>
            </a:pPr>
            <a:r>
              <a:rPr lang="en-US" sz="2400" dirty="0"/>
              <a:t>Outer coil – cancels the guide field so the neutron effectively </a:t>
            </a:r>
            <a:r>
              <a:rPr lang="en-US" sz="2400" dirty="0" err="1"/>
              <a:t>precesses</a:t>
            </a:r>
            <a:r>
              <a:rPr lang="en-US" sz="2400" dirty="0"/>
              <a:t> about the perpendicular guide field from the inner coil</a:t>
            </a:r>
          </a:p>
          <a:p>
            <a:pPr marL="514350" indent="-514350">
              <a:buAutoNum type="arabicPeriod"/>
            </a:pPr>
            <a:endParaRPr lang="en-US" sz="2400" dirty="0"/>
          </a:p>
        </p:txBody>
      </p: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779F21FD-822D-6C85-A45A-D18CF4AF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768" y="1281236"/>
            <a:ext cx="6822232" cy="341111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9D9C6-9035-B2CE-F21C-963E70DE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Godri, 27 September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8917E-DB51-9705-331D-3F69A711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76298-521B-2BCF-D183-C91484CF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14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87F25-ED11-5D4C-2E35-F3067AB0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8-pack detector</a:t>
            </a:r>
          </a:p>
        </p:txBody>
      </p:sp>
      <p:sp>
        <p:nvSpPr>
          <p:cNvPr id="92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CCA9-B1A7-D759-8E46-B1F34997A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Eight </a:t>
            </a:r>
            <a:r>
              <a:rPr lang="en-US" sz="2200" baseline="30000" dirty="0"/>
              <a:t>3</a:t>
            </a:r>
            <a:r>
              <a:rPr lang="en-US" sz="2200" dirty="0"/>
              <a:t>He filled tubes oriented horizontally</a:t>
            </a:r>
          </a:p>
          <a:p>
            <a:pPr lvl="1"/>
            <a:r>
              <a:rPr lang="en-US" sz="1800" dirty="0"/>
              <a:t>Neutrons capture on </a:t>
            </a:r>
            <a:r>
              <a:rPr lang="en-US" sz="1800" baseline="30000" dirty="0"/>
              <a:t>3</a:t>
            </a:r>
            <a:r>
              <a:rPr lang="en-US" sz="1800" dirty="0"/>
              <a:t>He</a:t>
            </a:r>
          </a:p>
          <a:p>
            <a:r>
              <a:rPr lang="en-US" sz="2200" dirty="0"/>
              <a:t>A neutron event is determined via resistive anode charge division</a:t>
            </a:r>
          </a:p>
          <a:p>
            <a:r>
              <a:rPr lang="en-US" sz="2200" dirty="0"/>
              <a:t>Preamplifiers convert signals into voltages to determine the neutron interaction location</a:t>
            </a:r>
          </a:p>
        </p:txBody>
      </p:sp>
      <p:pic>
        <p:nvPicPr>
          <p:cNvPr id="8" name="Picture 7" descr="A machine in a factory&#10;&#10;Description automatically generated">
            <a:extLst>
              <a:ext uri="{FF2B5EF4-FFF2-40B4-BE49-F238E27FC236}">
                <a16:creationId xmlns:a16="http://schemas.microsoft.com/office/drawing/2014/main" id="{9C6FBBA7-D603-D632-A0DF-6C5385D7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45" b="39454"/>
          <a:stretch/>
        </p:blipFill>
        <p:spPr>
          <a:xfrm>
            <a:off x="7863840" y="815791"/>
            <a:ext cx="4014216" cy="2456753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8CCE5D7-2A59-F0F5-6A38-D7538116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2763" y="4079193"/>
            <a:ext cx="2718082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B5E2F-4867-248F-AA18-888A064A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F418C-D51D-2C71-80B4-28E5CF00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E00DC-159F-1917-B7AD-B5F69D64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1AEF7-F1B5-56A2-DEEC-FA4CC2D8EC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54" b="20102"/>
          <a:stretch/>
        </p:blipFill>
        <p:spPr>
          <a:xfrm>
            <a:off x="1773530" y="4810379"/>
            <a:ext cx="3831416" cy="158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3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5A2D3-E50D-178F-2256-0268595AC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/>
              <a:t>Four measurement sequence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E7F2-14A6-7DC3-CF6D-C4C12D3C2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5185664" cy="3410712"/>
          </a:xfrm>
        </p:spPr>
        <p:txBody>
          <a:bodyPr anchor="t">
            <a:noAutofit/>
          </a:bodyPr>
          <a:lstStyle/>
          <a:p>
            <a:pPr marL="514350" indent="-514350">
              <a:buAutoNum type="arabicPeriod"/>
            </a:pPr>
            <a:r>
              <a:rPr lang="en-US" sz="2400" dirty="0"/>
              <a:t>N</a:t>
            </a:r>
            <a:r>
              <a:rPr lang="en-US" sz="2400" baseline="-25000" dirty="0"/>
              <a:t>0</a:t>
            </a:r>
            <a:r>
              <a:rPr lang="en-US" sz="2400" dirty="0"/>
              <a:t>: no flips</a:t>
            </a:r>
          </a:p>
          <a:p>
            <a:pPr marL="514350" indent="-514350">
              <a:buAutoNum type="arabicPeriod"/>
            </a:pPr>
            <a:r>
              <a:rPr lang="en-US" sz="2400" dirty="0"/>
              <a:t>N</a:t>
            </a:r>
            <a:r>
              <a:rPr lang="en-US" sz="2400" baseline="-25000" dirty="0"/>
              <a:t>1</a:t>
            </a:r>
            <a:r>
              <a:rPr lang="en-US" sz="2400" dirty="0"/>
              <a:t>: Nab SF flips</a:t>
            </a:r>
          </a:p>
          <a:p>
            <a:pPr marL="514350" indent="-514350">
              <a:buAutoNum type="arabicPeriod"/>
            </a:pP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: </a:t>
            </a:r>
            <a:r>
              <a:rPr lang="en-US" sz="2400" dirty="0" err="1"/>
              <a:t>Mezei</a:t>
            </a:r>
            <a:r>
              <a:rPr lang="en-US" sz="2400" dirty="0"/>
              <a:t> SF flips</a:t>
            </a:r>
          </a:p>
          <a:p>
            <a:pPr marL="514350" indent="-514350">
              <a:buAutoNum type="arabicPeriod"/>
            </a:pPr>
            <a:r>
              <a:rPr lang="en-US" sz="2400" dirty="0"/>
              <a:t>N</a:t>
            </a:r>
            <a:r>
              <a:rPr lang="en-US" sz="2400" baseline="-25000" dirty="0"/>
              <a:t>12</a:t>
            </a:r>
            <a:r>
              <a:rPr lang="en-US" sz="2400" dirty="0"/>
              <a:t>: Both flippers flip</a:t>
            </a:r>
          </a:p>
          <a:p>
            <a:pPr marL="0" indent="0">
              <a:buNone/>
            </a:pPr>
            <a:r>
              <a:rPr lang="en-US" sz="2400" dirty="0"/>
              <a:t>Two configurations (upstream and downstream)</a:t>
            </a:r>
          </a:p>
          <a:p>
            <a:pPr marL="0" indent="0">
              <a:buNone/>
            </a:pPr>
            <a:r>
              <a:rPr lang="en-US" sz="2400" dirty="0"/>
              <a:t>Two wavelengths (4.45 </a:t>
            </a:r>
            <a:r>
              <a:rPr lang="en-US" sz="2400" dirty="0" err="1"/>
              <a:t>Å</a:t>
            </a:r>
            <a:r>
              <a:rPr lang="en-US" sz="2400" dirty="0"/>
              <a:t> and 8.9 </a:t>
            </a:r>
            <a:r>
              <a:rPr lang="en-US" sz="2400" dirty="0" err="1"/>
              <a:t>Å</a:t>
            </a:r>
            <a:r>
              <a:rPr lang="en-US" sz="2400" dirty="0"/>
              <a:t>)</a:t>
            </a:r>
          </a:p>
        </p:txBody>
      </p:sp>
      <p:pic>
        <p:nvPicPr>
          <p:cNvPr id="9" name="Content Placeholder 13" descr="A diagram of a machine&#10;&#10;Description automatically generated">
            <a:extLst>
              <a:ext uri="{FF2B5EF4-FFF2-40B4-BE49-F238E27FC236}">
                <a16:creationId xmlns:a16="http://schemas.microsoft.com/office/drawing/2014/main" id="{0BE36EB7-93BB-4A73-CFA2-C91EFECEE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325" y="740482"/>
            <a:ext cx="5588206" cy="234704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19215-DCBE-89C5-A02E-B0D8887A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3F634-4DC9-918E-51CA-44D2295F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C0D9E-23C7-CB91-128B-20A77175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10" name="Picture 4" descr="A wire mesh with a spiral pattern&#10;&#10;Description automatically generated with medium confidence">
            <a:extLst>
              <a:ext uri="{FF2B5EF4-FFF2-40B4-BE49-F238E27FC236}">
                <a16:creationId xmlns:a16="http://schemas.microsoft.com/office/drawing/2014/main" id="{91EA563E-A328-94BC-0307-FA8B9CC05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16829" r="15457" b="5736"/>
          <a:stretch/>
        </p:blipFill>
        <p:spPr bwMode="auto">
          <a:xfrm>
            <a:off x="7238161" y="3678412"/>
            <a:ext cx="2986534" cy="25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A24EA403-01FB-EC35-88F6-0C92DF2B4E2C}"/>
              </a:ext>
            </a:extLst>
          </p:cNvPr>
          <p:cNvSpPr/>
          <p:nvPr/>
        </p:nvSpPr>
        <p:spPr>
          <a:xfrm rot="10800000">
            <a:off x="8836991" y="3410625"/>
            <a:ext cx="334617" cy="71969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4B983103-5ACB-1077-096D-E4BBA0461325}"/>
              </a:ext>
            </a:extLst>
          </p:cNvPr>
          <p:cNvSpPr/>
          <p:nvPr/>
        </p:nvSpPr>
        <p:spPr>
          <a:xfrm>
            <a:off x="8214691" y="5757670"/>
            <a:ext cx="334617" cy="71969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D3A8A5-9C39-685B-7481-6F0282E2C260}"/>
              </a:ext>
            </a:extLst>
          </p:cNvPr>
          <p:cNvSpPr txBox="1"/>
          <p:nvPr/>
        </p:nvSpPr>
        <p:spPr>
          <a:xfrm>
            <a:off x="9547741" y="3478357"/>
            <a:ext cx="1353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16C708-8D23-608C-8E94-65F6D28E37B0}"/>
              </a:ext>
            </a:extLst>
          </p:cNvPr>
          <p:cNvSpPr txBox="1"/>
          <p:nvPr/>
        </p:nvSpPr>
        <p:spPr>
          <a:xfrm>
            <a:off x="8549308" y="5917462"/>
            <a:ext cx="1353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Low field</a:t>
            </a:r>
          </a:p>
        </p:txBody>
      </p:sp>
    </p:spTree>
    <p:extLst>
      <p:ext uri="{BB962C8B-B14F-4D97-AF65-F5344CB8AC3E}">
        <p14:creationId xmlns:p14="http://schemas.microsoft.com/office/powerpoint/2010/main" val="224524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D885-0A04-5611-7539-94C356F3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02E67-1FEA-5938-1C8C-5D65CEB44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the SNS and the Nab experiment</a:t>
            </a:r>
          </a:p>
          <a:p>
            <a:r>
              <a:rPr lang="en-US" dirty="0"/>
              <a:t>Importance of polarimetry within the Nab experiment</a:t>
            </a:r>
          </a:p>
          <a:p>
            <a:r>
              <a:rPr lang="en-US" dirty="0"/>
              <a:t>Nab spin flipper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Adiabaticity</a:t>
            </a:r>
          </a:p>
          <a:p>
            <a:r>
              <a:rPr lang="en-US" dirty="0"/>
              <a:t>Characterization effort</a:t>
            </a:r>
          </a:p>
          <a:p>
            <a:pPr lvl="1"/>
            <a:r>
              <a:rPr lang="en-US" dirty="0"/>
              <a:t>Devices</a:t>
            </a:r>
          </a:p>
          <a:p>
            <a:pPr lvl="1"/>
            <a:r>
              <a:rPr lang="en-US" dirty="0"/>
              <a:t>Results</a:t>
            </a:r>
          </a:p>
          <a:p>
            <a:r>
              <a:rPr lang="en-US" dirty="0"/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F076E-E313-8ED8-28AF-EE44AE45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37C3-0833-071C-66A2-8176DB42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07C623-A775-5BF4-C057-4170F8188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913795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289FC-46C5-9314-D3EC-C0FBCC06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Choppers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8BC17-1B0E-0A46-6493-6505062AE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Rotating disks with a pizza slice-shaped opening</a:t>
            </a:r>
          </a:p>
          <a:p>
            <a:r>
              <a:rPr lang="en-US" sz="2200" dirty="0"/>
              <a:t>TOF delay “chops”  neutrons with an undesired wavelength</a:t>
            </a:r>
          </a:p>
          <a:p>
            <a:endParaRPr lang="en-US" sz="2200" dirty="0"/>
          </a:p>
        </p:txBody>
      </p:sp>
      <p:pic>
        <p:nvPicPr>
          <p:cNvPr id="8" name="Picture 7" descr="A graph of a red line&#10;&#10;Description automatically generated">
            <a:extLst>
              <a:ext uri="{FF2B5EF4-FFF2-40B4-BE49-F238E27FC236}">
                <a16:creationId xmlns:a16="http://schemas.microsoft.com/office/drawing/2014/main" id="{F368DDD5-135D-3B7C-7079-36B06C6D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7"/>
          <a:stretch/>
        </p:blipFill>
        <p:spPr>
          <a:xfrm>
            <a:off x="7629727" y="3170912"/>
            <a:ext cx="4221775" cy="327525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918FD-0FD1-EE9D-85B1-4238069C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EADE-9929-B184-6E94-97505D33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A3FD4-6EFD-5001-3CB7-2D6DB152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9A0FDF1A-093F-1FE1-8999-AEF4E8309261}"/>
              </a:ext>
            </a:extLst>
          </p:cNvPr>
          <p:cNvSpPr/>
          <p:nvPr/>
        </p:nvSpPr>
        <p:spPr>
          <a:xfrm rot="12634678">
            <a:off x="4111791" y="4005072"/>
            <a:ext cx="1828800" cy="1828800"/>
          </a:xfrm>
          <a:prstGeom prst="pi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396638C-06C3-A1AA-3913-CADC0C6C463B}"/>
              </a:ext>
            </a:extLst>
          </p:cNvPr>
          <p:cNvSpPr/>
          <p:nvPr/>
        </p:nvSpPr>
        <p:spPr>
          <a:xfrm>
            <a:off x="1312146" y="4434840"/>
            <a:ext cx="1917357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4.45 </a:t>
            </a:r>
            <a:r>
              <a:rPr lang="en-US" dirty="0" err="1">
                <a:solidFill>
                  <a:sysClr val="windowText" lastClr="000000"/>
                </a:solidFill>
              </a:rPr>
              <a:t>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6B242C7-33A2-0B6A-5922-C1EA441729B5}"/>
              </a:ext>
            </a:extLst>
          </p:cNvPr>
          <p:cNvSpPr/>
          <p:nvPr/>
        </p:nvSpPr>
        <p:spPr>
          <a:xfrm>
            <a:off x="838200" y="5349240"/>
            <a:ext cx="1917357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4.45 </a:t>
            </a:r>
            <a:r>
              <a:rPr lang="en-US" dirty="0" err="1">
                <a:solidFill>
                  <a:sysClr val="windowText" lastClr="000000"/>
                </a:solidFill>
              </a:rPr>
              <a:t>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B2C251B-A1F0-5B29-6668-8A68833077A2}"/>
              </a:ext>
            </a:extLst>
          </p:cNvPr>
          <p:cNvSpPr/>
          <p:nvPr/>
        </p:nvSpPr>
        <p:spPr>
          <a:xfrm>
            <a:off x="1437126" y="4677156"/>
            <a:ext cx="1917357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8.9 </a:t>
            </a:r>
            <a:r>
              <a:rPr lang="en-US" dirty="0" err="1">
                <a:solidFill>
                  <a:sysClr val="windowText" lastClr="000000"/>
                </a:solidFill>
              </a:rPr>
              <a:t>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365C6425-C615-4FA5-EBE9-154163B9F150}"/>
              </a:ext>
            </a:extLst>
          </p:cNvPr>
          <p:cNvSpPr/>
          <p:nvPr/>
        </p:nvSpPr>
        <p:spPr>
          <a:xfrm>
            <a:off x="1123023" y="5102352"/>
            <a:ext cx="1917357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8.9 </a:t>
            </a:r>
            <a:r>
              <a:rPr lang="en-US" dirty="0" err="1">
                <a:solidFill>
                  <a:sysClr val="windowText" lastClr="000000"/>
                </a:solidFill>
              </a:rPr>
              <a:t>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C07CB2E-109A-9887-A923-5A7E414E4E87}"/>
              </a:ext>
            </a:extLst>
          </p:cNvPr>
          <p:cNvSpPr/>
          <p:nvPr/>
        </p:nvSpPr>
        <p:spPr>
          <a:xfrm>
            <a:off x="1761526" y="4889754"/>
            <a:ext cx="1917357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4.45 </a:t>
            </a:r>
            <a:r>
              <a:rPr lang="en-US" dirty="0" err="1">
                <a:solidFill>
                  <a:sysClr val="windowText" lastClr="000000"/>
                </a:solidFill>
              </a:rPr>
              <a:t>Å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58B00F0-52DF-1B28-DD87-1BB0B5190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9211"/>
          <a:stretch/>
        </p:blipFill>
        <p:spPr bwMode="auto">
          <a:xfrm>
            <a:off x="5449824" y="75164"/>
            <a:ext cx="4290791" cy="31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48255 -4.4444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2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47526 0.0046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3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9948 -0.000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74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47227 -0.005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-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49805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42474 0.00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37695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1823 0.00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20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0800000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13972 0.00787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3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78 3.33333E-6 L 0.13881 0.00879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5B16-EA87-9FD7-EB78-F41B6406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Upstream (4.45 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3096A-4BC0-A41C-A558-0FC9AEE2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1D55-009B-1566-A4E0-D29044B2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94D5-8E29-61E4-13C1-A9F1C09E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10" descr="A graph of a flight&#10;&#10;Description automatically generated with medium confidence">
            <a:extLst>
              <a:ext uri="{FF2B5EF4-FFF2-40B4-BE49-F238E27FC236}">
                <a16:creationId xmlns:a16="http://schemas.microsoft.com/office/drawing/2014/main" id="{1DA60DE8-471C-7589-B80C-CA50B156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1" y="1477675"/>
            <a:ext cx="6143916" cy="487867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C79AA3-7551-705F-7DCB-2C3B5A236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36717"/>
              </p:ext>
            </p:extLst>
          </p:nvPr>
        </p:nvGraphicFramePr>
        <p:xfrm>
          <a:off x="4176575" y="2713235"/>
          <a:ext cx="7453444" cy="1851660"/>
        </p:xfrm>
        <a:graphic>
          <a:graphicData uri="http://schemas.openxmlformats.org/drawingml/2006/table">
            <a:tbl>
              <a:tblPr/>
              <a:tblGrid>
                <a:gridCol w="1065784">
                  <a:extLst>
                    <a:ext uri="{9D8B030D-6E8A-4147-A177-3AD203B41FA5}">
                      <a16:colId xmlns:a16="http://schemas.microsoft.com/office/drawing/2014/main" val="3762182261"/>
                    </a:ext>
                  </a:extLst>
                </a:gridCol>
                <a:gridCol w="1051278">
                  <a:extLst>
                    <a:ext uri="{9D8B030D-6E8A-4147-A177-3AD203B41FA5}">
                      <a16:colId xmlns:a16="http://schemas.microsoft.com/office/drawing/2014/main" val="3223452739"/>
                    </a:ext>
                  </a:extLst>
                </a:gridCol>
                <a:gridCol w="1062706">
                  <a:extLst>
                    <a:ext uri="{9D8B030D-6E8A-4147-A177-3AD203B41FA5}">
                      <a16:colId xmlns:a16="http://schemas.microsoft.com/office/drawing/2014/main" val="2669285735"/>
                    </a:ext>
                  </a:extLst>
                </a:gridCol>
                <a:gridCol w="1096986">
                  <a:extLst>
                    <a:ext uri="{9D8B030D-6E8A-4147-A177-3AD203B41FA5}">
                      <a16:colId xmlns:a16="http://schemas.microsoft.com/office/drawing/2014/main" val="2819348054"/>
                    </a:ext>
                  </a:extLst>
                </a:gridCol>
                <a:gridCol w="982718">
                  <a:extLst>
                    <a:ext uri="{9D8B030D-6E8A-4147-A177-3AD203B41FA5}">
                      <a16:colId xmlns:a16="http://schemas.microsoft.com/office/drawing/2014/main" val="1701380568"/>
                    </a:ext>
                  </a:extLst>
                </a:gridCol>
                <a:gridCol w="1016997">
                  <a:extLst>
                    <a:ext uri="{9D8B030D-6E8A-4147-A177-3AD203B41FA5}">
                      <a16:colId xmlns:a16="http://schemas.microsoft.com/office/drawing/2014/main" val="572521201"/>
                    </a:ext>
                  </a:extLst>
                </a:gridCol>
                <a:gridCol w="1176975">
                  <a:extLst>
                    <a:ext uri="{9D8B030D-6E8A-4147-A177-3AD203B41FA5}">
                      <a16:colId xmlns:a16="http://schemas.microsoft.com/office/drawing/2014/main" val="2400669396"/>
                    </a:ext>
                  </a:extLst>
                </a:gridCol>
              </a:tblGrid>
              <a:tr h="54956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off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Nab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 (Nab)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f’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Combined efficiency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000949"/>
                  </a:ext>
                </a:extLst>
              </a:tr>
              <a:tr h="54956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53775.65 ±231.90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8186.298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±90.48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4103.63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±64.06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49750.14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±223.05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0.918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±0.0031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1.001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0.857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±0.0063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030150"/>
                  </a:ext>
                </a:extLst>
              </a:tr>
              <a:tr h="54956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54988.64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±234.50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8215.24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±90.64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3906.08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±62.50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50088.73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±223.81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0.910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±0.0031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0.878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±0.0064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7143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454FFCF-FE7D-2C1C-3A78-671414563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t="2975" r="-1" b="-1"/>
          <a:stretch/>
        </p:blipFill>
        <p:spPr bwMode="auto">
          <a:xfrm>
            <a:off x="7568184" y="4913202"/>
            <a:ext cx="3239516" cy="16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2B0C4-4DAA-B4D3-B30D-1B7B8198F59C}"/>
              </a:ext>
            </a:extLst>
          </p:cNvPr>
          <p:cNvSpPr/>
          <p:nvPr/>
        </p:nvSpPr>
        <p:spPr>
          <a:xfrm>
            <a:off x="8458200" y="2718959"/>
            <a:ext cx="1981200" cy="1845935"/>
          </a:xfrm>
          <a:prstGeom prst="rect">
            <a:avLst/>
          </a:prstGeom>
          <a:solidFill>
            <a:schemeClr val="accent2">
              <a:lumMod val="60000"/>
              <a:lumOff val="40000"/>
              <a:alpha val="1490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67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7147-B350-E637-E59C-22561AD7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(4.45 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</p:txBody>
      </p:sp>
      <p:pic>
        <p:nvPicPr>
          <p:cNvPr id="8" name="Content Placeholder 7" descr="A graph of a flight&#10;&#10;Description automatically generated with medium confidence">
            <a:extLst>
              <a:ext uri="{FF2B5EF4-FFF2-40B4-BE49-F238E27FC236}">
                <a16:creationId xmlns:a16="http://schemas.microsoft.com/office/drawing/2014/main" id="{F0344BE2-C919-795B-8057-22FCC6B38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647" y="1340674"/>
            <a:ext cx="6255505" cy="485230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AA2A-73F6-C08E-3D02-5BBAF8F6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43459-4177-C215-BDC6-0291118B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1D373-381E-B2B0-C393-808E748E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CA9162-8410-856B-B89E-FCCB8958D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128082"/>
              </p:ext>
            </p:extLst>
          </p:nvPr>
        </p:nvGraphicFramePr>
        <p:xfrm>
          <a:off x="4300143" y="2666237"/>
          <a:ext cx="7401706" cy="1851660"/>
        </p:xfrm>
        <a:graphic>
          <a:graphicData uri="http://schemas.openxmlformats.org/drawingml/2006/table">
            <a:tbl>
              <a:tblPr/>
              <a:tblGrid>
                <a:gridCol w="1183797">
                  <a:extLst>
                    <a:ext uri="{9D8B030D-6E8A-4147-A177-3AD203B41FA5}">
                      <a16:colId xmlns:a16="http://schemas.microsoft.com/office/drawing/2014/main" val="3343568575"/>
                    </a:ext>
                  </a:extLst>
                </a:gridCol>
                <a:gridCol w="1014683">
                  <a:extLst>
                    <a:ext uri="{9D8B030D-6E8A-4147-A177-3AD203B41FA5}">
                      <a16:colId xmlns:a16="http://schemas.microsoft.com/office/drawing/2014/main" val="1217501306"/>
                    </a:ext>
                  </a:extLst>
                </a:gridCol>
                <a:gridCol w="1079107">
                  <a:extLst>
                    <a:ext uri="{9D8B030D-6E8A-4147-A177-3AD203B41FA5}">
                      <a16:colId xmlns:a16="http://schemas.microsoft.com/office/drawing/2014/main" val="716394240"/>
                    </a:ext>
                  </a:extLst>
                </a:gridCol>
                <a:gridCol w="1059635">
                  <a:extLst>
                    <a:ext uri="{9D8B030D-6E8A-4147-A177-3AD203B41FA5}">
                      <a16:colId xmlns:a16="http://schemas.microsoft.com/office/drawing/2014/main" val="1285391784"/>
                    </a:ext>
                  </a:extLst>
                </a:gridCol>
                <a:gridCol w="864973">
                  <a:extLst>
                    <a:ext uri="{9D8B030D-6E8A-4147-A177-3AD203B41FA5}">
                      <a16:colId xmlns:a16="http://schemas.microsoft.com/office/drawing/2014/main" val="596083858"/>
                    </a:ext>
                  </a:extLst>
                </a:gridCol>
                <a:gridCol w="951470">
                  <a:extLst>
                    <a:ext uri="{9D8B030D-6E8A-4147-A177-3AD203B41FA5}">
                      <a16:colId xmlns:a16="http://schemas.microsoft.com/office/drawing/2014/main" val="2973868910"/>
                    </a:ext>
                  </a:extLst>
                </a:gridCol>
                <a:gridCol w="1248041">
                  <a:extLst>
                    <a:ext uri="{9D8B030D-6E8A-4147-A177-3AD203B41FA5}">
                      <a16:colId xmlns:a16="http://schemas.microsoft.com/office/drawing/2014/main" val="3949645401"/>
                    </a:ext>
                  </a:extLst>
                </a:gridCol>
              </a:tblGrid>
              <a:tr h="6086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off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Nab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 (Nab)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f’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Combined efficiency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178137"/>
                  </a:ext>
                </a:extLst>
              </a:tr>
              <a:tr h="60862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53038.38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±230.30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27542.6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±165.96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4386.81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±66.23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25778.61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±160.56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0.482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±0.0024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0.9195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±0.0058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±0.0127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877117"/>
                  </a:ext>
                </a:extLst>
              </a:tr>
              <a:tr h="37594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51661.98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±227.29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29121.28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±170.65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4534.72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±67.34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26838.33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±163.82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0.476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±0.0025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±0.0074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0.847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±0.0118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23151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9C74CC6-89C2-6797-383B-658BBED6A5D5}"/>
              </a:ext>
            </a:extLst>
          </p:cNvPr>
          <p:cNvSpPr/>
          <p:nvPr/>
        </p:nvSpPr>
        <p:spPr>
          <a:xfrm>
            <a:off x="8648700" y="2669099"/>
            <a:ext cx="1803400" cy="1845935"/>
          </a:xfrm>
          <a:prstGeom prst="rect">
            <a:avLst/>
          </a:prstGeom>
          <a:solidFill>
            <a:schemeClr val="accent2">
              <a:lumMod val="60000"/>
              <a:lumOff val="40000"/>
              <a:alpha val="1490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14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31FB-4116-DCD9-DBBC-368623F3C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non-uniformity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36C0B-8C7A-A333-AB45-D45BFC7C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ECE35-8CDA-2429-FDAD-E7B97E31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7ACBC-B764-3F9A-4F01-82A950BA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23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4D585BA-56E9-7580-0EA7-FC3FD5F0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327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CACFAD3-5DDB-0F1D-5F6B-A79D5AC6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49" y="1411671"/>
            <a:ext cx="6318802" cy="4944679"/>
          </a:xfrm>
          <a:prstGeom prst="rect">
            <a:avLst/>
          </a:prstGeom>
        </p:spPr>
      </p:pic>
      <p:graphicFrame>
        <p:nvGraphicFramePr>
          <p:cNvPr id="18" name="Content Placeholder 6">
            <a:extLst>
              <a:ext uri="{FF2B5EF4-FFF2-40B4-BE49-F238E27FC236}">
                <a16:creationId xmlns:a16="http://schemas.microsoft.com/office/drawing/2014/main" id="{A26BC94E-0620-50CC-D065-DD9CAC2307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713985"/>
              </p:ext>
            </p:extLst>
          </p:nvPr>
        </p:nvGraphicFramePr>
        <p:xfrm>
          <a:off x="4694568" y="3052689"/>
          <a:ext cx="7229702" cy="1873952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1100840137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815108913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5922915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304262499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259810984"/>
                    </a:ext>
                  </a:extLst>
                </a:gridCol>
                <a:gridCol w="873891">
                  <a:extLst>
                    <a:ext uri="{9D8B030D-6E8A-4147-A177-3AD203B41FA5}">
                      <a16:colId xmlns:a16="http://schemas.microsoft.com/office/drawing/2014/main" val="4192402767"/>
                    </a:ext>
                  </a:extLst>
                </a:gridCol>
                <a:gridCol w="829994">
                  <a:extLst>
                    <a:ext uri="{9D8B030D-6E8A-4147-A177-3AD203B41FA5}">
                      <a16:colId xmlns:a16="http://schemas.microsoft.com/office/drawing/2014/main" val="986506234"/>
                    </a:ext>
                  </a:extLst>
                </a:gridCol>
                <a:gridCol w="1106217">
                  <a:extLst>
                    <a:ext uri="{9D8B030D-6E8A-4147-A177-3AD203B41FA5}">
                      <a16:colId xmlns:a16="http://schemas.microsoft.com/office/drawing/2014/main" val="3992099813"/>
                    </a:ext>
                  </a:extLst>
                </a:gridCol>
              </a:tblGrid>
              <a:tr h="639512"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off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Nab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on 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 (Nab)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f’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Combined efficiency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2473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Left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57587.36 ±239.97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6109.36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±78.16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4087.98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±63.94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54059.16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±232.51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0.948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0.985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0.892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±0.0061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48192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Right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57885.96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±240.595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7200.81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±84.56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4306.53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±65.62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54361.07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±233.15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0.940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±0.0031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0.994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±0.0034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0.872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±0.0060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19728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36BBC6-80F7-E865-8C86-DE63E6B6A2F9}"/>
              </a:ext>
            </a:extLst>
          </p:cNvPr>
          <p:cNvSpPr/>
          <p:nvPr/>
        </p:nvSpPr>
        <p:spPr>
          <a:xfrm>
            <a:off x="9121070" y="3066697"/>
            <a:ext cx="1686630" cy="1845935"/>
          </a:xfrm>
          <a:prstGeom prst="rect">
            <a:avLst/>
          </a:prstGeom>
          <a:solidFill>
            <a:schemeClr val="accent2">
              <a:lumMod val="60000"/>
              <a:lumOff val="40000"/>
              <a:alpha val="1490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08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C7AF2-3522-6309-EBC3-E8FA40FD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Investigating non-uniformity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36582-72AE-CE9E-C00C-83D2AC17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1BA99-A8A4-98A4-C4BE-96139244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79AE-7A34-9384-BE90-4B1DDBCA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7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61CC360-9384-3318-DD3A-B32A2F69E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04" y="1561309"/>
            <a:ext cx="5871992" cy="4658516"/>
          </a:xfrm>
          <a:prstGeom prst="rect">
            <a:avLst/>
          </a:prstGeom>
        </p:spPr>
      </p:pic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0C796502-B732-A24B-E232-9D9647DAA6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746600"/>
              </p:ext>
            </p:extLst>
          </p:nvPr>
        </p:nvGraphicFramePr>
        <p:xfrm>
          <a:off x="4695571" y="2802155"/>
          <a:ext cx="7426406" cy="2494535"/>
        </p:xfrm>
        <a:graphic>
          <a:graphicData uri="http://schemas.openxmlformats.org/drawingml/2006/table">
            <a:tbl>
              <a:tblPr/>
              <a:tblGrid>
                <a:gridCol w="754814">
                  <a:extLst>
                    <a:ext uri="{9D8B030D-6E8A-4147-A177-3AD203B41FA5}">
                      <a16:colId xmlns:a16="http://schemas.microsoft.com/office/drawing/2014/main" val="1100840137"/>
                    </a:ext>
                  </a:extLst>
                </a:gridCol>
                <a:gridCol w="979105">
                  <a:extLst>
                    <a:ext uri="{9D8B030D-6E8A-4147-A177-3AD203B41FA5}">
                      <a16:colId xmlns:a16="http://schemas.microsoft.com/office/drawing/2014/main" val="815108913"/>
                    </a:ext>
                  </a:extLst>
                </a:gridCol>
                <a:gridCol w="915665">
                  <a:extLst>
                    <a:ext uri="{9D8B030D-6E8A-4147-A177-3AD203B41FA5}">
                      <a16:colId xmlns:a16="http://schemas.microsoft.com/office/drawing/2014/main" val="2592291596"/>
                    </a:ext>
                  </a:extLst>
                </a:gridCol>
                <a:gridCol w="896183">
                  <a:extLst>
                    <a:ext uri="{9D8B030D-6E8A-4147-A177-3AD203B41FA5}">
                      <a16:colId xmlns:a16="http://schemas.microsoft.com/office/drawing/2014/main" val="2304262499"/>
                    </a:ext>
                  </a:extLst>
                </a:gridCol>
                <a:gridCol w="974112">
                  <a:extLst>
                    <a:ext uri="{9D8B030D-6E8A-4147-A177-3AD203B41FA5}">
                      <a16:colId xmlns:a16="http://schemas.microsoft.com/office/drawing/2014/main" val="2259810984"/>
                    </a:ext>
                  </a:extLst>
                </a:gridCol>
                <a:gridCol w="893719">
                  <a:extLst>
                    <a:ext uri="{9D8B030D-6E8A-4147-A177-3AD203B41FA5}">
                      <a16:colId xmlns:a16="http://schemas.microsoft.com/office/drawing/2014/main" val="4192402767"/>
                    </a:ext>
                  </a:extLst>
                </a:gridCol>
                <a:gridCol w="850625">
                  <a:extLst>
                    <a:ext uri="{9D8B030D-6E8A-4147-A177-3AD203B41FA5}">
                      <a16:colId xmlns:a16="http://schemas.microsoft.com/office/drawing/2014/main" val="986506234"/>
                    </a:ext>
                  </a:extLst>
                </a:gridCol>
                <a:gridCol w="1162183">
                  <a:extLst>
                    <a:ext uri="{9D8B030D-6E8A-4147-A177-3AD203B41FA5}">
                      <a16:colId xmlns:a16="http://schemas.microsoft.com/office/drawing/2014/main" val="3992099813"/>
                    </a:ext>
                  </a:extLst>
                </a:gridCol>
              </a:tblGrid>
              <a:tr h="640376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Both off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Nab 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Both on 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(Nab)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f’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Combined efficiency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247310"/>
                  </a:ext>
                </a:extLst>
              </a:tr>
              <a:tr h="61805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57587.36 ±239.97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6109.36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±78.16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4087.98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±63.94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54059.16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±232.51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0.948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±0.0031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0.985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±0.0034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±0.0061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481925"/>
                  </a:ext>
                </a:extLst>
              </a:tr>
              <a:tr h="61805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Right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57885.96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±240.595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7200.81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±84.56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4306.53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±65.62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54361.07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±233.15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±0.0031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±0.0034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±0.0060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197285"/>
                  </a:ext>
                </a:extLst>
              </a:tr>
              <a:tr h="61805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54988.64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±234.497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8215.24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±90.64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3906.08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±62.499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50088.73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±223.81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0.9099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±0.0031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0.994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±0.0036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0.878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±0.0064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20892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2E5AA9A-DB35-CE2F-F442-50A48116CEF4}"/>
              </a:ext>
            </a:extLst>
          </p:cNvPr>
          <p:cNvSpPr/>
          <p:nvPr/>
        </p:nvSpPr>
        <p:spPr>
          <a:xfrm>
            <a:off x="9225240" y="2802155"/>
            <a:ext cx="1734860" cy="2494535"/>
          </a:xfrm>
          <a:prstGeom prst="rect">
            <a:avLst/>
          </a:prstGeom>
          <a:solidFill>
            <a:schemeClr val="accent2">
              <a:lumMod val="60000"/>
              <a:lumOff val="40000"/>
              <a:alpha val="14902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5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A34D-374A-140D-2159-85223618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884B-DEB8-6202-290B-081C14CA4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1690688"/>
            <a:ext cx="11043249" cy="4486275"/>
          </a:xfrm>
        </p:spPr>
        <p:txBody>
          <a:bodyPr/>
          <a:lstStyle/>
          <a:p>
            <a:r>
              <a:rPr lang="en-US" dirty="0"/>
              <a:t>Further data analysis</a:t>
            </a:r>
          </a:p>
          <a:p>
            <a:r>
              <a:rPr lang="en-US" dirty="0"/>
              <a:t>Further characterization at HFIR (late 2024)</a:t>
            </a:r>
          </a:p>
          <a:p>
            <a:r>
              <a:rPr lang="en-US" dirty="0"/>
              <a:t>Characterization and implementation on BL-13B (2025)</a:t>
            </a:r>
          </a:p>
          <a:p>
            <a:pPr lvl="1"/>
            <a:r>
              <a:rPr lang="en-US" dirty="0"/>
              <a:t>Optimize S-bender parameters</a:t>
            </a:r>
          </a:p>
          <a:p>
            <a:pPr lvl="1"/>
            <a:r>
              <a:rPr lang="en-US" dirty="0"/>
              <a:t>Design and build an in-situ </a:t>
            </a:r>
            <a:r>
              <a:rPr lang="en-US" baseline="30000" dirty="0"/>
              <a:t>3</a:t>
            </a:r>
            <a:r>
              <a:rPr lang="en-US" dirty="0"/>
              <a:t>He analyzer system </a:t>
            </a:r>
          </a:p>
          <a:p>
            <a:pPr lvl="1"/>
            <a:r>
              <a:rPr lang="en-US" dirty="0"/>
              <a:t>Optimize new </a:t>
            </a:r>
            <a:r>
              <a:rPr lang="en-US" baseline="30000" dirty="0"/>
              <a:t>3</a:t>
            </a:r>
            <a:r>
              <a:rPr lang="en-US" dirty="0"/>
              <a:t>He tube characteristics for final monitor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D6773-03E5-61D0-806D-08B7C61A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A154-089C-2F02-5E69-B6642420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A6CEF4-2FF0-540E-FC44-E6A963C5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4A7D8-CA01-669D-024F-6FA042189B66}"/>
              </a:ext>
            </a:extLst>
          </p:cNvPr>
          <p:cNvSpPr txBox="1"/>
          <p:nvPr/>
        </p:nvSpPr>
        <p:spPr>
          <a:xfrm>
            <a:off x="638947" y="5297160"/>
            <a:ext cx="10914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This material is based upon work supported by the U.S. Department of Energy, Office of Science, Office of Nuclear Physics Fundamental Symmetries program under Award Number DE-FG02-03ER41258</a:t>
            </a:r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FE674BD-D351-322E-E59D-60C9C21D9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54" y="1"/>
            <a:ext cx="3067146" cy="32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B75FE9-741A-056C-2260-D1B190AEE34D}"/>
              </a:ext>
            </a:extLst>
          </p:cNvPr>
          <p:cNvSpPr txBox="1"/>
          <p:nvPr/>
        </p:nvSpPr>
        <p:spPr>
          <a:xfrm>
            <a:off x="10230929" y="3059668"/>
            <a:ext cx="178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P. Jiang (ORNL)</a:t>
            </a:r>
          </a:p>
        </p:txBody>
      </p:sp>
    </p:spTree>
    <p:extLst>
      <p:ext uri="{BB962C8B-B14F-4D97-AF65-F5344CB8AC3E}">
        <p14:creationId xmlns:p14="http://schemas.microsoft.com/office/powerpoint/2010/main" val="4201099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BCF38D30-E8E1-8456-7486-FA3CD3BE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37" y="3587184"/>
            <a:ext cx="2208497" cy="14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4B8CB88-D8B3-1238-5C61-CDD6B921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451"/>
            <a:ext cx="9144000" cy="792163"/>
          </a:xfrm>
          <a:prstGeom prst="rect">
            <a:avLst/>
          </a:prstGeom>
          <a:solidFill>
            <a:srgbClr val="FFCC00"/>
          </a:solidFill>
          <a:ln w="381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The Nab collaboration</a:t>
            </a:r>
          </a:p>
        </p:txBody>
      </p:sp>
      <p:pic>
        <p:nvPicPr>
          <p:cNvPr id="8" name="Picture 2" descr="http://www.nsf.gov/images/logos/nsf1.jpg">
            <a:extLst>
              <a:ext uri="{FF2B5EF4-FFF2-40B4-BE49-F238E27FC236}">
                <a16:creationId xmlns:a16="http://schemas.microsoft.com/office/drawing/2014/main" id="{4A788FA6-1E00-8DDE-EA72-DFAF70B34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267" y="5777418"/>
            <a:ext cx="985918" cy="99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cience.energy.gov/~/media/_/images/about/resources/logos/jpg/high-res/RGB_Color-Seal_Green-Mark_SC_Vertical.jpg">
            <a:extLst>
              <a:ext uri="{FF2B5EF4-FFF2-40B4-BE49-F238E27FC236}">
                <a16:creationId xmlns:a16="http://schemas.microsoft.com/office/drawing/2014/main" id="{06AADDB5-877A-E773-2E37-44C8315A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841" y="5809675"/>
            <a:ext cx="2864380" cy="9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C639217-C0FF-E78C-27AD-80287DEBC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221" y="1240436"/>
            <a:ext cx="1403994" cy="88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594B203-5C23-9450-780C-68C86095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342" y="1377984"/>
            <a:ext cx="1405943" cy="7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43F69A-1498-CC3D-DE81-93F59F63876F}"/>
              </a:ext>
            </a:extLst>
          </p:cNvPr>
          <p:cNvSpPr txBox="1"/>
          <p:nvPr/>
        </p:nvSpPr>
        <p:spPr>
          <a:xfrm>
            <a:off x="1524001" y="5385668"/>
            <a:ext cx="243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project funding: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3A4D590-DD99-4658-B097-162B64ED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13" y="2431145"/>
            <a:ext cx="2427524" cy="4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FE56153-F1F5-6490-E423-11656C65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57" y="4758128"/>
            <a:ext cx="2168288" cy="62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26C1041A-4B27-AF1B-F087-79F0723DD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79" y="2437259"/>
            <a:ext cx="5212103" cy="35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95924E3E-C4D2-190B-3F26-2255F5CA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73" y="3061087"/>
            <a:ext cx="1814219" cy="10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841DFA85-B854-561F-AA49-72F207E1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59" y="2993740"/>
            <a:ext cx="1384101" cy="8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9C754EE3-B30F-F5D3-2305-2A7C2A90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24" y="2849911"/>
            <a:ext cx="1288484" cy="14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e University of Tennessee Logo | Brand Guidelines">
            <a:extLst>
              <a:ext uri="{FF2B5EF4-FFF2-40B4-BE49-F238E27FC236}">
                <a16:creationId xmlns:a16="http://schemas.microsoft.com/office/drawing/2014/main" id="{992FF443-681D-5BE3-DEF2-8B723648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51" y="1013782"/>
            <a:ext cx="2707944" cy="12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F0DBF00-22DD-B036-ADA6-7DDDACEF77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76" y="1562720"/>
            <a:ext cx="2052673" cy="403106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4B18BA1-BD20-9D82-FEF2-7499D410B7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39" y="2135630"/>
            <a:ext cx="1011176" cy="1011176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2211B5AD-0FE0-9E17-C68E-566DCBB2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5032" y="5832930"/>
            <a:ext cx="1403994" cy="88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C5A7B83-1C28-547F-2443-66895B9A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877" y="5811384"/>
            <a:ext cx="171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368863-C64C-8B16-8FEF-DA1CAB5D49A4}"/>
              </a:ext>
            </a:extLst>
          </p:cNvPr>
          <p:cNvSpPr txBox="1"/>
          <p:nvPr/>
        </p:nvSpPr>
        <p:spPr>
          <a:xfrm>
            <a:off x="1573102" y="858715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 collaborating institutions:</a:t>
            </a:r>
          </a:p>
        </p:txBody>
      </p:sp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3EBD4B53-BC7A-9EB6-1F40-1AD34CD2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49" y="3088339"/>
            <a:ext cx="2864380" cy="86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A4C9CE-811F-334F-1E42-6B6C79883B5C}"/>
              </a:ext>
            </a:extLst>
          </p:cNvPr>
          <p:cNvSpPr txBox="1"/>
          <p:nvPr/>
        </p:nvSpPr>
        <p:spPr>
          <a:xfrm>
            <a:off x="7280122" y="4028157"/>
            <a:ext cx="2998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University of South Carolina, Universität Karlsruhe (TH), </a:t>
            </a:r>
            <a:r>
              <a:rPr lang="es-E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Universidad Nacional Autónoma de México,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Western Kentucky University</a:t>
            </a:r>
          </a:p>
        </p:txBody>
      </p:sp>
      <p:pic>
        <p:nvPicPr>
          <p:cNvPr id="2" name="Picture 2" descr="Georgia Tech tops UGA in women's basketball | College ...">
            <a:extLst>
              <a:ext uri="{FF2B5EF4-FFF2-40B4-BE49-F238E27FC236}">
                <a16:creationId xmlns:a16="http://schemas.microsoft.com/office/drawing/2014/main" id="{CEC0B632-5E57-7C42-D26B-F926FF30A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95" y="4442670"/>
            <a:ext cx="1424779" cy="9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5A959-E92F-9731-A6A6-E66A9900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4A8C-7CC0-27CB-D34D-C80642AD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FD13B-C74C-B59B-0F70-63CA377A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2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5D1C37-5D82-D07A-A003-FF1B6ACE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EC12AA-BE72-F361-C8CF-6AC285299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C3EC4-AE9C-6C5E-D21F-90FB9EE1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E42D0-7178-E7E1-65FF-B0D8B151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9E22C-F165-B7C9-3980-1854C225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33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1666-4259-8AA1-2B69-D466AFDB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Tuning polarizing devices</a:t>
            </a:r>
          </a:p>
        </p:txBody>
      </p:sp>
      <p:pic>
        <p:nvPicPr>
          <p:cNvPr id="8" name="Picture 7" descr="A graph with blue dots&#10;&#10;Description automatically generated">
            <a:extLst>
              <a:ext uri="{FF2B5EF4-FFF2-40B4-BE49-F238E27FC236}">
                <a16:creationId xmlns:a16="http://schemas.microsoft.com/office/drawing/2014/main" id="{C0121F0B-F2BB-35FD-CA41-34DD67DC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06" y="2225525"/>
            <a:ext cx="5474519" cy="4078516"/>
          </a:xfrm>
          <a:prstGeom prst="rect">
            <a:avLst/>
          </a:prstGeom>
        </p:spPr>
      </p:pic>
      <p:pic>
        <p:nvPicPr>
          <p:cNvPr id="19458" name="Picture 2" descr="A graph with blue dots&#10;&#10;Description automatically generated">
            <a:extLst>
              <a:ext uri="{FF2B5EF4-FFF2-40B4-BE49-F238E27FC236}">
                <a16:creationId xmlns:a16="http://schemas.microsoft.com/office/drawing/2014/main" id="{388ADB26-946F-856D-D265-A77E78E3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4245" y="2277834"/>
            <a:ext cx="6356522" cy="37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9849-3063-0CB3-EDAA-3A50F4AE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130AC-DD77-109E-7C5C-615C3865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73FA3-B270-440C-A73E-6A48FC7E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67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064C-6691-D3E1-C9CD-927B5727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 err="1"/>
              <a:t>Mezei</a:t>
            </a:r>
            <a:r>
              <a:rPr lang="en-US" sz="5400" dirty="0"/>
              <a:t> flipper settings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C43929-7874-FF22-C06F-5EF695DA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S-bender installed</a:t>
            </a:r>
          </a:p>
          <a:p>
            <a:r>
              <a:rPr lang="en-US" sz="2200" dirty="0"/>
              <a:t>Peaks indicate non-flip states</a:t>
            </a:r>
          </a:p>
          <a:p>
            <a:r>
              <a:rPr lang="en-US" sz="2200" dirty="0"/>
              <a:t>Valleys indicate flipped states</a:t>
            </a:r>
          </a:p>
        </p:txBody>
      </p:sp>
      <p:pic>
        <p:nvPicPr>
          <p:cNvPr id="9" name="Picture 8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CDA08CD8-A5D0-C075-73BD-BA390249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67513"/>
            <a:ext cx="6903720" cy="55229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1B7A6-9F25-EB4C-B826-57C25A24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F1BD0-E73A-E5DA-B3EC-468C0257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D7E499D-DCB8-F8CA-A4DB-B4B8DB56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230270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7B5FA-E97C-94BE-1878-69B5D267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/>
              <a:t>The Spallation Neutron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9598C-0911-8C81-FB6A-3FDBA18A0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Autofit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 dirty="0"/>
              <a:t>Uses a pulsed beam of negative hydrogen ions</a:t>
            </a: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 dirty="0"/>
              <a:t>Beam is accelerated and circulates around an accumulator ring approximately 1200 times; this forms the proton pulse</a:t>
            </a: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 dirty="0"/>
              <a:t>Proton pulse reaches steel target filled with liquid mercury every 60 Hz</a:t>
            </a: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2000" dirty="0"/>
              <a:t>Protons hit the nucleus of the mercury atom and release neutrons which are guided to various beamlines</a:t>
            </a:r>
          </a:p>
        </p:txBody>
      </p:sp>
      <p:pic>
        <p:nvPicPr>
          <p:cNvPr id="7" name="Google Shape;174;p29">
            <a:extLst>
              <a:ext uri="{FF2B5EF4-FFF2-40B4-BE49-F238E27FC236}">
                <a16:creationId xmlns:a16="http://schemas.microsoft.com/office/drawing/2014/main" id="{B0BFBC8E-E874-47CA-02A8-C6105D84230D}"/>
              </a:ext>
            </a:extLst>
          </p:cNvPr>
          <p:cNvPicPr preferRelativeResize="0"/>
          <p:nvPr/>
        </p:nvPicPr>
        <p:blipFill>
          <a:blip r:embed="rId2"/>
          <a:srcRect r="2" b="2535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62E73-365A-0FA7-90EF-38E71966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389E1-C47F-3D8F-74F0-767FDFE7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115F-DA71-EC5A-ED5C-6836F289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98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6A80-B576-0991-5DA0-4ED3C525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Upstream (8.9 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AD26132-DB76-843A-4688-62B3584EBA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464135"/>
              </p:ext>
            </p:extLst>
          </p:nvPr>
        </p:nvGraphicFramePr>
        <p:xfrm>
          <a:off x="1057831" y="2055813"/>
          <a:ext cx="10515597" cy="3842965"/>
        </p:xfrm>
        <a:graphic>
          <a:graphicData uri="http://schemas.openxmlformats.org/drawingml/2006/table">
            <a:tbl>
              <a:tblPr/>
              <a:tblGrid>
                <a:gridCol w="1270340">
                  <a:extLst>
                    <a:ext uri="{9D8B030D-6E8A-4147-A177-3AD203B41FA5}">
                      <a16:colId xmlns:a16="http://schemas.microsoft.com/office/drawing/2014/main" val="369030857"/>
                    </a:ext>
                  </a:extLst>
                </a:gridCol>
                <a:gridCol w="1693788">
                  <a:extLst>
                    <a:ext uri="{9D8B030D-6E8A-4147-A177-3AD203B41FA5}">
                      <a16:colId xmlns:a16="http://schemas.microsoft.com/office/drawing/2014/main" val="3883309862"/>
                    </a:ext>
                  </a:extLst>
                </a:gridCol>
                <a:gridCol w="1270340">
                  <a:extLst>
                    <a:ext uri="{9D8B030D-6E8A-4147-A177-3AD203B41FA5}">
                      <a16:colId xmlns:a16="http://schemas.microsoft.com/office/drawing/2014/main" val="2392564153"/>
                    </a:ext>
                  </a:extLst>
                </a:gridCol>
                <a:gridCol w="1352678">
                  <a:extLst>
                    <a:ext uri="{9D8B030D-6E8A-4147-A177-3AD203B41FA5}">
                      <a16:colId xmlns:a16="http://schemas.microsoft.com/office/drawing/2014/main" val="4282864635"/>
                    </a:ext>
                  </a:extLst>
                </a:gridCol>
                <a:gridCol w="1211528">
                  <a:extLst>
                    <a:ext uri="{9D8B030D-6E8A-4147-A177-3AD203B41FA5}">
                      <a16:colId xmlns:a16="http://schemas.microsoft.com/office/drawing/2014/main" val="3754488053"/>
                    </a:ext>
                  </a:extLst>
                </a:gridCol>
                <a:gridCol w="1046855">
                  <a:extLst>
                    <a:ext uri="{9D8B030D-6E8A-4147-A177-3AD203B41FA5}">
                      <a16:colId xmlns:a16="http://schemas.microsoft.com/office/drawing/2014/main" val="3083019631"/>
                    </a:ext>
                  </a:extLst>
                </a:gridCol>
                <a:gridCol w="1070380">
                  <a:extLst>
                    <a:ext uri="{9D8B030D-6E8A-4147-A177-3AD203B41FA5}">
                      <a16:colId xmlns:a16="http://schemas.microsoft.com/office/drawing/2014/main" val="631078301"/>
                    </a:ext>
                  </a:extLst>
                </a:gridCol>
                <a:gridCol w="1599688">
                  <a:extLst>
                    <a:ext uri="{9D8B030D-6E8A-4147-A177-3AD203B41FA5}">
                      <a16:colId xmlns:a16="http://schemas.microsoft.com/office/drawing/2014/main" val="2990978911"/>
                    </a:ext>
                  </a:extLst>
                </a:gridCol>
              </a:tblGrid>
              <a:tr h="768593"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 </a:t>
                      </a: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off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Nab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f_Nab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f_Mezei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Combined efficiency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033446"/>
                  </a:ext>
                </a:extLst>
              </a:tr>
              <a:tr h="7685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8/23/24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Run 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91274.74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±302.12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21037.28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±145.04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20076.65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±141.69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87176.68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±295.26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0.964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0.978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0.664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±0.0044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785280"/>
                  </a:ext>
                </a:extLst>
              </a:tr>
              <a:tr h="7685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8/23/24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Run 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85888.46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±293.07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21886.78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±147.94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20500.76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±143.18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86472.31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±294.06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0.994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1.02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0.5997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±0.0042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C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708198"/>
                  </a:ext>
                </a:extLst>
              </a:tr>
              <a:tr h="7685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8/29/24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Run 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79093.33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±281.24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33256.55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±182.36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19828.02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±140.81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89460.47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±299.099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0.974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±0.0049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1.2596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±0.0066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0.423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43632"/>
                  </a:ext>
                </a:extLst>
              </a:tr>
              <a:tr h="7685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8/29/24 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Run 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78125.93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±279.51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31500.45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±177.48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19742.69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±140.51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90021.55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±300.04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1.001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±0.0040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1.254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±0.0064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0.425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±0.0037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E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17003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F31BE-F4ED-DD2F-57B8-00E8ED78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CA597-1BE8-2A0A-019E-88EADC67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9168-AB90-2248-B976-9827D208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30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C56362A-513D-C265-D8E5-6D0F0859A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97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97676-0757-BD1F-3E04-42CC227B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Upstream (8.9 Å)</a:t>
            </a:r>
          </a:p>
        </p:txBody>
      </p:sp>
      <p:pic>
        <p:nvPicPr>
          <p:cNvPr id="18" name="Picture 17" descr="A graph of a flight&#10;&#10;Description automatically generated with medium confidence">
            <a:extLst>
              <a:ext uri="{FF2B5EF4-FFF2-40B4-BE49-F238E27FC236}">
                <a16:creationId xmlns:a16="http://schemas.microsoft.com/office/drawing/2014/main" id="{28C89B73-32D9-01C8-8EBD-FCBD7A76D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4" y="1547893"/>
            <a:ext cx="9158964" cy="48084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89D97-F64A-5CEB-52A5-4024D218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BB6D-F52C-B06A-0824-0FEBA6E6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AE86D-871B-016B-4999-3A53C9B3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8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C9B9-D3D3-5E32-83CC-A6F89E6F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Upstream (4.45 </a:t>
            </a:r>
            <a:r>
              <a:rPr lang="en-US" dirty="0" err="1"/>
              <a:t>Å</a:t>
            </a:r>
            <a:r>
              <a:rPr lang="en-US" dirty="0"/>
              <a:t> and 8.9 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D405C-2647-99DA-7566-7B2C7081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845C3-7760-1D21-25B9-6C409358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44E57-36EF-3B76-DCB7-988AD97E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32</a:t>
            </a:fld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2461436-58BE-D873-EAC4-80BAAE17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96" y="1375250"/>
            <a:ext cx="8120808" cy="49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74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93E5-BB62-EC45-1ED1-D8CFF97E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(8.9 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932FA-EFEB-A1BB-660A-174FB72B0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3D31F-41AD-DEAC-BD71-3A77A410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D9115-F6E9-8371-E0F3-4BA772E9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 descr="A graph of a graph&#10;&#10;Description automatically generated">
            <a:extLst>
              <a:ext uri="{FF2B5EF4-FFF2-40B4-BE49-F238E27FC236}">
                <a16:creationId xmlns:a16="http://schemas.microsoft.com/office/drawing/2014/main" id="{3A5E59CC-B9ED-A452-783F-82EEDE366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45"/>
          <a:stretch/>
        </p:blipFill>
        <p:spPr>
          <a:xfrm>
            <a:off x="5755340" y="1136463"/>
            <a:ext cx="6276021" cy="521988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C22662C-8326-46A2-E492-45FE8ED5E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424492"/>
              </p:ext>
            </p:extLst>
          </p:nvPr>
        </p:nvGraphicFramePr>
        <p:xfrm>
          <a:off x="481915" y="2168609"/>
          <a:ext cx="7797113" cy="2323070"/>
        </p:xfrm>
        <a:graphic>
          <a:graphicData uri="http://schemas.openxmlformats.org/drawingml/2006/table">
            <a:tbl>
              <a:tblPr/>
              <a:tblGrid>
                <a:gridCol w="1127293">
                  <a:extLst>
                    <a:ext uri="{9D8B030D-6E8A-4147-A177-3AD203B41FA5}">
                      <a16:colId xmlns:a16="http://schemas.microsoft.com/office/drawing/2014/main" val="3297328137"/>
                    </a:ext>
                  </a:extLst>
                </a:gridCol>
                <a:gridCol w="1156959">
                  <a:extLst>
                    <a:ext uri="{9D8B030D-6E8A-4147-A177-3AD203B41FA5}">
                      <a16:colId xmlns:a16="http://schemas.microsoft.com/office/drawing/2014/main" val="460341828"/>
                    </a:ext>
                  </a:extLst>
                </a:gridCol>
                <a:gridCol w="1186625">
                  <a:extLst>
                    <a:ext uri="{9D8B030D-6E8A-4147-A177-3AD203B41FA5}">
                      <a16:colId xmlns:a16="http://schemas.microsoft.com/office/drawing/2014/main" val="2140340403"/>
                    </a:ext>
                  </a:extLst>
                </a:gridCol>
                <a:gridCol w="1127293">
                  <a:extLst>
                    <a:ext uri="{9D8B030D-6E8A-4147-A177-3AD203B41FA5}">
                      <a16:colId xmlns:a16="http://schemas.microsoft.com/office/drawing/2014/main" val="2944424932"/>
                    </a:ext>
                  </a:extLst>
                </a:gridCol>
                <a:gridCol w="1097627">
                  <a:extLst>
                    <a:ext uri="{9D8B030D-6E8A-4147-A177-3AD203B41FA5}">
                      <a16:colId xmlns:a16="http://schemas.microsoft.com/office/drawing/2014/main" val="1583364888"/>
                    </a:ext>
                  </a:extLst>
                </a:gridCol>
                <a:gridCol w="1008632">
                  <a:extLst>
                    <a:ext uri="{9D8B030D-6E8A-4147-A177-3AD203B41FA5}">
                      <a16:colId xmlns:a16="http://schemas.microsoft.com/office/drawing/2014/main" val="2047880204"/>
                    </a:ext>
                  </a:extLst>
                </a:gridCol>
                <a:gridCol w="1092684">
                  <a:extLst>
                    <a:ext uri="{9D8B030D-6E8A-4147-A177-3AD203B41FA5}">
                      <a16:colId xmlns:a16="http://schemas.microsoft.com/office/drawing/2014/main" val="3801791556"/>
                    </a:ext>
                  </a:extLst>
                </a:gridCol>
              </a:tblGrid>
              <a:tr h="69186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off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Nab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Both on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 (Nab)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f’ (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Mezei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Combined efficiency</a:t>
                      </a:r>
                      <a:endParaRPr lang="en-US" b="1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758001"/>
                  </a:ext>
                </a:extLst>
              </a:tr>
              <a:tr h="81560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78944.57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±280.97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45366.17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±212.99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19642.75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±140.15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62986.3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±250.97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0.649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±0.0029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1.145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±0.0080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0.488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±0.0055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398468"/>
                  </a:ext>
                </a:extLst>
              </a:tr>
              <a:tr h="81560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80225.0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±283.24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46865.66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±216.48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20147.7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±141.94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58977.54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±242.86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0.601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±0.0028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1.082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±0.0075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0.529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±0.0061</a:t>
                      </a:r>
                      <a:endParaRPr lang="en-US" dirty="0">
                        <a:effectLst/>
                      </a:endParaRPr>
                    </a:p>
                  </a:txBody>
                  <a:tcPr marL="95250" marR="95250" marT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228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168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50DD-32B2-C993-B0C3-35847B91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(4.45 </a:t>
            </a:r>
            <a:r>
              <a:rPr lang="en-US" dirty="0" err="1"/>
              <a:t>Å</a:t>
            </a:r>
            <a:r>
              <a:rPr lang="en-US" dirty="0"/>
              <a:t> and 8.9 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F922E-60A0-DAC1-A23D-A003A45D8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B820C-D6F9-433E-CBF3-5E9BB25C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8467-C5D3-74FE-F42D-E98E67B3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34</a:t>
            </a:fld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B2B26C2E-F528-EEB1-FA4B-9777F853C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1" y="1320862"/>
            <a:ext cx="7881937" cy="50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902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193AEA2-9DE4-D6A4-B074-226A192E6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6109" y="281001"/>
            <a:ext cx="9919781" cy="59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5EFF7-16E5-7DD7-A995-E70BB2650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35F5A-FA30-0E37-A05F-479DC8C0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A6B81-D3B3-3E71-F5B5-85042654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3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 diagram of a building&#10;&#10;Description automatically generated">
            <a:extLst>
              <a:ext uri="{FF2B5EF4-FFF2-40B4-BE49-F238E27FC236}">
                <a16:creationId xmlns:a16="http://schemas.microsoft.com/office/drawing/2014/main" id="{71165564-1E9F-68EB-65C2-6D7A38BB55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731" y="401926"/>
            <a:ext cx="721173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CFB14-7209-98D0-FEAA-16CDDF4AB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D2588-674F-FA01-1E89-26D05381E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DCA0A-2B80-7075-683E-DE25CECE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CB848B0-5BBB-F64B-B2B9-91AD92ABD389}"/>
              </a:ext>
            </a:extLst>
          </p:cNvPr>
          <p:cNvSpPr/>
          <p:nvPr/>
        </p:nvSpPr>
        <p:spPr>
          <a:xfrm>
            <a:off x="6340243" y="3187459"/>
            <a:ext cx="1253904" cy="757452"/>
          </a:xfrm>
          <a:prstGeom prst="frame">
            <a:avLst>
              <a:gd name="adj1" fmla="val 354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B955E-BBA1-12CB-B327-D693FB2511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49" r="17216"/>
          <a:stretch/>
        </p:blipFill>
        <p:spPr>
          <a:xfrm>
            <a:off x="8741434" y="0"/>
            <a:ext cx="3450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CFB14-7209-98D0-FEAA-16CDDF4AB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tint val="75000"/>
                  </a:schemeClr>
                </a:solidFill>
              </a:rPr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D2588-674F-FA01-1E89-26D05381E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DCA0A-2B80-7075-683E-DE25CECE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B955E-BBA1-12CB-B327-D693FB25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49" r="17216"/>
          <a:stretch/>
        </p:blipFill>
        <p:spPr>
          <a:xfrm>
            <a:off x="8741434" y="0"/>
            <a:ext cx="3450566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67C6E7-AD74-7478-11C8-A96C046FE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9211"/>
          <a:stretch/>
        </p:blipFill>
        <p:spPr bwMode="auto">
          <a:xfrm>
            <a:off x="631164" y="414875"/>
            <a:ext cx="7315201" cy="534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145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96A3-F74C-52DB-90D0-8C2CA3D23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Nab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ACF796-82BD-627F-A72F-BBE3A06F8B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275" y="1825625"/>
                <a:ext cx="7998125" cy="4351338"/>
              </a:xfrm>
            </p:spPr>
            <p:txBody>
              <a:bodyPr/>
              <a:lstStyle/>
              <a:p>
                <a:r>
                  <a:rPr lang="en-US" dirty="0"/>
                  <a:t>Neutron beta-decay experiment (Neutron “a” and “b”)</a:t>
                </a:r>
              </a:p>
              <a:p>
                <a:pPr lvl="1"/>
                <a:r>
                  <a:rPr lang="en-US" i="1" dirty="0"/>
                  <a:t>a</a:t>
                </a:r>
                <a:r>
                  <a:rPr lang="en-US" dirty="0"/>
                  <a:t>: electron-neutrino correlation parameter</a:t>
                </a:r>
              </a:p>
              <a:p>
                <a:pPr lvl="1"/>
                <a:r>
                  <a:rPr lang="en-US" i="1" dirty="0"/>
                  <a:t>b</a:t>
                </a:r>
                <a:r>
                  <a:rPr lang="en-US" dirty="0"/>
                  <a:t>: </a:t>
                </a:r>
                <a:r>
                  <a:rPr lang="en-US" dirty="0" err="1"/>
                  <a:t>Fierz</a:t>
                </a:r>
                <a:r>
                  <a:rPr lang="en-US" dirty="0"/>
                  <a:t> interference term</a:t>
                </a:r>
              </a:p>
              <a:p>
                <a:r>
                  <a:rPr lang="en-US" dirty="0"/>
                  <a:t>Goal: to make a precise determination of</a:t>
                </a: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  <a:r>
                  <a:rPr lang="en-US" i="1" dirty="0"/>
                  <a:t>a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) and </a:t>
                </a:r>
                <a:r>
                  <a:rPr lang="en-US" i="1" dirty="0"/>
                  <a:t>b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ACF796-82BD-627F-A72F-BBE3A06F8B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275" y="1825625"/>
                <a:ext cx="7998125" cy="4351338"/>
              </a:xfrm>
              <a:blipFill>
                <a:blip r:embed="rId2"/>
                <a:stretch>
                  <a:fillRect l="-1371" t="-2381" r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6CD79-7973-56DE-8BF0-D1C670C1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6D1CB-498E-5BF1-7488-9728733A9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2E7D21A-8348-1A11-B739-FC2F99CD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pic>
        <p:nvPicPr>
          <p:cNvPr id="10" name="Google Shape;230;p38">
            <a:extLst>
              <a:ext uri="{FF2B5EF4-FFF2-40B4-BE49-F238E27FC236}">
                <a16:creationId xmlns:a16="http://schemas.microsoft.com/office/drawing/2014/main" id="{D3C9BF08-33FE-BB6A-B772-1BC28D7F11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90" y="4733971"/>
            <a:ext cx="8564027" cy="120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4;p16">
            <a:extLst>
              <a:ext uri="{FF2B5EF4-FFF2-40B4-BE49-F238E27FC236}">
                <a16:creationId xmlns:a16="http://schemas.microsoft.com/office/drawing/2014/main" id="{92EA3191-3D45-0530-C5B9-556D2C73095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3138" y="703525"/>
            <a:ext cx="2948296" cy="9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0FCD80A-DB57-076A-1CB2-A14CF3EAA0AE}"/>
              </a:ext>
            </a:extLst>
          </p:cNvPr>
          <p:cNvSpPr/>
          <p:nvPr/>
        </p:nvSpPr>
        <p:spPr>
          <a:xfrm>
            <a:off x="2209800" y="5018945"/>
            <a:ext cx="1145875" cy="90983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A35456-BC0B-0B7C-CEA3-537DA2013D8A}"/>
              </a:ext>
            </a:extLst>
          </p:cNvPr>
          <p:cNvSpPr/>
          <p:nvPr/>
        </p:nvSpPr>
        <p:spPr>
          <a:xfrm>
            <a:off x="3465952" y="5003452"/>
            <a:ext cx="568410" cy="90983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438049-9930-FE06-8E9A-C5B30BEC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49" r="17216"/>
          <a:stretch/>
        </p:blipFill>
        <p:spPr>
          <a:xfrm>
            <a:off x="8741434" y="0"/>
            <a:ext cx="3450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3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B0C67-FDE7-D36F-308F-8AD34207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/>
              <a:t>Experimental highlights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6E99-6A68-DABC-5FB5-82B47EFCB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US" sz="2200"/>
              <a:t>Proton momentum is determined from TOF in magnetic field</a:t>
            </a:r>
          </a:p>
          <a:p>
            <a:r>
              <a:rPr lang="en-US" sz="2200"/>
              <a:t>Plotting the proton phase space creates a teardrop shape</a:t>
            </a:r>
          </a:p>
        </p:txBody>
      </p:sp>
      <p:pic>
        <p:nvPicPr>
          <p:cNvPr id="9" name="Google Shape;218;p36" descr="Diagram of a machine with text and diagrams&#10;&#10;Description automatically generated">
            <a:extLst>
              <a:ext uri="{FF2B5EF4-FFF2-40B4-BE49-F238E27FC236}">
                <a16:creationId xmlns:a16="http://schemas.microsoft.com/office/drawing/2014/main" id="{5C131E4C-DEFA-8932-F8F1-8FDFEC2AF356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641772" y="2064497"/>
            <a:ext cx="3160340" cy="4291853"/>
          </a:xfrm>
          <a:prstGeom prst="rect">
            <a:avLst/>
          </a:prstGeom>
          <a:noFill/>
        </p:spPr>
      </p:pic>
      <p:pic>
        <p:nvPicPr>
          <p:cNvPr id="8" name="Google Shape;137;p24" descr="A diagram of a phase space&#10;&#10;Description automatically generated">
            <a:extLst>
              <a:ext uri="{FF2B5EF4-FFF2-40B4-BE49-F238E27FC236}">
                <a16:creationId xmlns:a16="http://schemas.microsoft.com/office/drawing/2014/main" id="{C3A42E3F-2077-B51F-C89B-8233406548C1}"/>
              </a:ext>
            </a:extLst>
          </p:cNvPr>
          <p:cNvPicPr preferRelativeResize="0"/>
          <p:nvPr/>
        </p:nvPicPr>
        <p:blipFill rotWithShape="1">
          <a:blip r:embed="rId3"/>
          <a:srcRect l="4784" t="5890" r="4074" b="4855"/>
          <a:stretch/>
        </p:blipFill>
        <p:spPr>
          <a:xfrm>
            <a:off x="786821" y="3031236"/>
            <a:ext cx="5468112" cy="293180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AC5EE-0A52-C5A6-89B3-6BF9B2C9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43081-9125-BB4C-BFEA-9990D0D2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B7E8D-B0C7-89DD-7E28-51C8A34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938216D-6A0F-F646-8006-B6D6BE38D9B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70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4A4CA-88DE-7515-4489-0957152B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Godri, 27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93A4F-195E-E457-D24F-6908DC32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B927-E230-5BFF-D6D6-AE14BF5B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16D-6A0F-F646-8006-B6D6BE38D9B6}" type="slidenum">
              <a:rPr lang="en-US" smtClean="0"/>
              <a:t>8</a:t>
            </a:fld>
            <a:endParaRPr lang="en-US"/>
          </a:p>
        </p:txBody>
      </p:sp>
      <p:pic>
        <p:nvPicPr>
          <p:cNvPr id="28674" name="Picture 2" descr="Table&#10;&#10;Description automatically generated">
            <a:extLst>
              <a:ext uri="{FF2B5EF4-FFF2-40B4-BE49-F238E27FC236}">
                <a16:creationId xmlns:a16="http://schemas.microsoft.com/office/drawing/2014/main" id="{2C68B444-76F7-2AE8-E3E3-2A2B8014E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71" y="1867"/>
            <a:ext cx="7216457" cy="63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5EAAB61E-363F-7FAF-20CF-C204FCE939D2}"/>
              </a:ext>
            </a:extLst>
          </p:cNvPr>
          <p:cNvSpPr/>
          <p:nvPr/>
        </p:nvSpPr>
        <p:spPr>
          <a:xfrm>
            <a:off x="2821576" y="3272246"/>
            <a:ext cx="6882651" cy="228599"/>
          </a:xfrm>
          <a:prstGeom prst="frame">
            <a:avLst>
              <a:gd name="adj1" fmla="val 107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9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Effect of Beam Polarization within the Nab Experiment </a:t>
            </a:r>
            <a:endParaRPr/>
          </a:p>
        </p:txBody>
      </p:sp>
      <p:pic>
        <p:nvPicPr>
          <p:cNvPr id="230" name="Google Shape;2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1560167"/>
            <a:ext cx="111506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/>
          <p:nvPr/>
        </p:nvSpPr>
        <p:spPr>
          <a:xfrm>
            <a:off x="3154667" y="1816200"/>
            <a:ext cx="2391200" cy="989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32" name="Google Shape;232;p38"/>
          <p:cNvSpPr txBox="1"/>
          <p:nvPr/>
        </p:nvSpPr>
        <p:spPr>
          <a:xfrm>
            <a:off x="3362667" y="3310833"/>
            <a:ext cx="773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4400">
                <a:solidFill>
                  <a:srgbClr val="434343"/>
                </a:solidFill>
              </a:rPr>
              <a:t>⇒</a:t>
            </a:r>
            <a:endParaRPr sz="4400">
              <a:solidFill>
                <a:srgbClr val="434343"/>
              </a:solidFill>
            </a:endParaRPr>
          </a:p>
        </p:txBody>
      </p:sp>
      <p:pic>
        <p:nvPicPr>
          <p:cNvPr id="233" name="Google Shape;23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3067" y="3264633"/>
            <a:ext cx="5181600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8"/>
          <p:cNvSpPr txBox="1"/>
          <p:nvPr/>
        </p:nvSpPr>
        <p:spPr>
          <a:xfrm>
            <a:off x="625800" y="3403234"/>
            <a:ext cx="2809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200" dirty="0">
                <a:solidFill>
                  <a:srgbClr val="434343"/>
                </a:solidFill>
              </a:rPr>
              <a:t>If </a:t>
            </a:r>
            <a:r>
              <a:rPr lang="en" sz="3200" dirty="0" err="1">
                <a:solidFill>
                  <a:srgbClr val="434343"/>
                </a:solidFill>
              </a:rPr>
              <a:t>σ</a:t>
            </a:r>
            <a:r>
              <a:rPr lang="en" sz="3200" baseline="-25000" dirty="0" err="1">
                <a:solidFill>
                  <a:srgbClr val="434343"/>
                </a:solidFill>
              </a:rPr>
              <a:t>n</a:t>
            </a:r>
            <a:r>
              <a:rPr lang="en" sz="3200" dirty="0">
                <a:solidFill>
                  <a:srgbClr val="434343"/>
                </a:solidFill>
              </a:rPr>
              <a:t>≤ 2 x 10</a:t>
            </a:r>
            <a:r>
              <a:rPr lang="en" sz="3200" baseline="30000" dirty="0">
                <a:solidFill>
                  <a:srgbClr val="434343"/>
                </a:solidFill>
              </a:rPr>
              <a:t>-5</a:t>
            </a:r>
            <a:r>
              <a:rPr lang="en" sz="3200" dirty="0">
                <a:solidFill>
                  <a:srgbClr val="434343"/>
                </a:solidFill>
              </a:rPr>
              <a:t> </a:t>
            </a:r>
            <a:endParaRPr sz="3200" dirty="0">
              <a:solidFill>
                <a:srgbClr val="434343"/>
              </a:solidFill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9651867" y="3331433"/>
            <a:ext cx="1515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4133">
                <a:solidFill>
                  <a:srgbClr val="434343"/>
                </a:solidFill>
              </a:rPr>
              <a:t>= </a:t>
            </a:r>
            <a:r>
              <a:rPr lang="en" sz="4400">
                <a:solidFill>
                  <a:srgbClr val="434343"/>
                </a:solidFill>
              </a:rPr>
              <a:t>☺</a:t>
            </a:r>
            <a:endParaRPr sz="4400">
              <a:solidFill>
                <a:srgbClr val="434343"/>
              </a:solidFill>
            </a:endParaRPr>
          </a:p>
        </p:txBody>
      </p:sp>
      <p:sp>
        <p:nvSpPr>
          <p:cNvPr id="236" name="Google Shape;236;p38"/>
          <p:cNvSpPr txBox="1"/>
          <p:nvPr/>
        </p:nvSpPr>
        <p:spPr>
          <a:xfrm>
            <a:off x="625800" y="3415027"/>
            <a:ext cx="2809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3200" dirty="0">
                <a:solidFill>
                  <a:srgbClr val="434343"/>
                </a:solidFill>
              </a:rPr>
              <a:t>If </a:t>
            </a:r>
            <a:r>
              <a:rPr lang="en" sz="3200" dirty="0" err="1">
                <a:solidFill>
                  <a:srgbClr val="434343"/>
                </a:solidFill>
              </a:rPr>
              <a:t>σ</a:t>
            </a:r>
            <a:r>
              <a:rPr lang="en" sz="3200" baseline="-25000" dirty="0" err="1">
                <a:solidFill>
                  <a:srgbClr val="434343"/>
                </a:solidFill>
              </a:rPr>
              <a:t>n</a:t>
            </a:r>
            <a:r>
              <a:rPr lang="en" sz="3200" dirty="0">
                <a:solidFill>
                  <a:srgbClr val="434343"/>
                </a:solidFill>
              </a:rPr>
              <a:t>&gt; 2 x 10</a:t>
            </a:r>
            <a:r>
              <a:rPr lang="en" sz="3200" baseline="30000" dirty="0">
                <a:solidFill>
                  <a:srgbClr val="434343"/>
                </a:solidFill>
              </a:rPr>
              <a:t>-5</a:t>
            </a:r>
            <a:r>
              <a:rPr lang="en" sz="3200" dirty="0">
                <a:solidFill>
                  <a:srgbClr val="434343"/>
                </a:solidFill>
              </a:rPr>
              <a:t> </a:t>
            </a:r>
            <a:endParaRPr sz="3200" dirty="0">
              <a:solidFill>
                <a:srgbClr val="434343"/>
              </a:solidFill>
            </a:endParaRPr>
          </a:p>
        </p:txBody>
      </p:sp>
      <p:sp>
        <p:nvSpPr>
          <p:cNvPr id="243" name="Google Shape;243;p38"/>
          <p:cNvSpPr/>
          <p:nvPr/>
        </p:nvSpPr>
        <p:spPr>
          <a:xfrm>
            <a:off x="5827700" y="1816200"/>
            <a:ext cx="5520400" cy="9892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182EB8-7D45-970D-09E7-3C00AB8599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7" name="Google Shape;239;p38">
            <a:extLst>
              <a:ext uri="{FF2B5EF4-FFF2-40B4-BE49-F238E27FC236}">
                <a16:creationId xmlns:a16="http://schemas.microsoft.com/office/drawing/2014/main" id="{3FB744A6-D347-BD84-E967-4F2B15404C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934" y="3226533"/>
            <a:ext cx="7898367" cy="12030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7A584D-F432-47A6-2D3B-9F0CDA037FFE}"/>
              </a:ext>
            </a:extLst>
          </p:cNvPr>
          <p:cNvSpPr txBox="1"/>
          <p:nvPr/>
        </p:nvSpPr>
        <p:spPr>
          <a:xfrm>
            <a:off x="625800" y="4927600"/>
            <a:ext cx="4718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meet our experiment goal: </a:t>
            </a:r>
          </a:p>
        </p:txBody>
      </p:sp>
      <p:pic>
        <p:nvPicPr>
          <p:cNvPr id="10" name="Google Shape;242;p38">
            <a:extLst>
              <a:ext uri="{FF2B5EF4-FFF2-40B4-BE49-F238E27FC236}">
                <a16:creationId xmlns:a16="http://schemas.microsoft.com/office/drawing/2014/main" id="{6FAE416B-5584-A87E-44CB-6138B51402C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3823" y="4687446"/>
            <a:ext cx="5212777" cy="11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3F0918-B3E4-FB5A-F707-2E809FB128DA}"/>
              </a:ext>
            </a:extLst>
          </p:cNvPr>
          <p:cNvSpPr txBox="1"/>
          <p:nvPr/>
        </p:nvSpPr>
        <p:spPr>
          <a:xfrm>
            <a:off x="240699" y="5947980"/>
            <a:ext cx="1195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Must measure beam polarization and if found to be non-zero, it must be periodically reversed during data taking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14205</TotalTime>
  <Words>1500</Words>
  <Application>Microsoft Macintosh PowerPoint</Application>
  <PresentationFormat>Widescreen</PresentationFormat>
  <Paragraphs>490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Cambria Math</vt:lpstr>
      <vt:lpstr>Times New Roman</vt:lpstr>
      <vt:lpstr>Wingdings</vt:lpstr>
      <vt:lpstr>Office Theme</vt:lpstr>
      <vt:lpstr>Characterizing the AFP Spin Flipper for the Nab Experiment</vt:lpstr>
      <vt:lpstr>Outline</vt:lpstr>
      <vt:lpstr>The Spallation Neutron Source</vt:lpstr>
      <vt:lpstr>PowerPoint Presentation</vt:lpstr>
      <vt:lpstr>PowerPoint Presentation</vt:lpstr>
      <vt:lpstr>The Nab experiment</vt:lpstr>
      <vt:lpstr>Experimental highlights</vt:lpstr>
      <vt:lpstr>PowerPoint Presentation</vt:lpstr>
      <vt:lpstr>Effect of Beam Polarization within the Nab Experiment </vt:lpstr>
      <vt:lpstr>The Nab Spin Flipper</vt:lpstr>
      <vt:lpstr>The Nab Spin Flipper</vt:lpstr>
      <vt:lpstr>Characterizing the spin flipper at FNPB</vt:lpstr>
      <vt:lpstr>PowerPoint Presentation</vt:lpstr>
      <vt:lpstr>PowerPoint Presentation</vt:lpstr>
      <vt:lpstr>Devices used in characterization measurements</vt:lpstr>
      <vt:lpstr>Neutron filtering devices</vt:lpstr>
      <vt:lpstr>Mezei spin flipper</vt:lpstr>
      <vt:lpstr>8-pack detector</vt:lpstr>
      <vt:lpstr>Four measurement sequence</vt:lpstr>
      <vt:lpstr>Choppers</vt:lpstr>
      <vt:lpstr>Upstream (4.45 Å)</vt:lpstr>
      <vt:lpstr>Downstream (4.45 Å)</vt:lpstr>
      <vt:lpstr>Investigating non-uniformity</vt:lpstr>
      <vt:lpstr>Investigating non-uniformity</vt:lpstr>
      <vt:lpstr>Future work</vt:lpstr>
      <vt:lpstr>PowerPoint Presentation</vt:lpstr>
      <vt:lpstr>Backup slides</vt:lpstr>
      <vt:lpstr>Tuning polarizing devices</vt:lpstr>
      <vt:lpstr>Mezei flipper settings</vt:lpstr>
      <vt:lpstr>Upstream (8.9 Å)</vt:lpstr>
      <vt:lpstr>Upstream (8.9 Å)</vt:lpstr>
      <vt:lpstr>Upstream (4.45 Å and 8.9 Å)</vt:lpstr>
      <vt:lpstr>Downstream (8.9 Å)</vt:lpstr>
      <vt:lpstr>Downstream (4.45 Å and 8.9 Å)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Godri, Rebecca</dc:creator>
  <cp:lastModifiedBy>Godri, Rebecca</cp:lastModifiedBy>
  <cp:revision>7</cp:revision>
  <dcterms:created xsi:type="dcterms:W3CDTF">2024-09-16T17:05:29Z</dcterms:created>
  <dcterms:modified xsi:type="dcterms:W3CDTF">2024-09-27T03:52:05Z</dcterms:modified>
</cp:coreProperties>
</file>