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96" r:id="rId6"/>
    <p:sldMasterId id="2147483708" r:id="rId7"/>
  </p:sldMasterIdLst>
  <p:notesMasterIdLst>
    <p:notesMasterId r:id="rId23"/>
  </p:notesMasterIdLst>
  <p:sldIdLst>
    <p:sldId id="309" r:id="rId8"/>
    <p:sldId id="308" r:id="rId9"/>
    <p:sldId id="379" r:id="rId10"/>
    <p:sldId id="378" r:id="rId11"/>
    <p:sldId id="326" r:id="rId12"/>
    <p:sldId id="372" r:id="rId13"/>
    <p:sldId id="330" r:id="rId14"/>
    <p:sldId id="369" r:id="rId15"/>
    <p:sldId id="381" r:id="rId16"/>
    <p:sldId id="380" r:id="rId17"/>
    <p:sldId id="373" r:id="rId18"/>
    <p:sldId id="371" r:id="rId19"/>
    <p:sldId id="334" r:id="rId20"/>
    <p:sldId id="382" r:id="rId21"/>
    <p:sldId id="3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C9D9F-E4F1-A782-F47A-73FE91D63A6A}" v="20" dt="2024-09-26T06:03:44.185"/>
    <p1510:client id="{CF231515-F05C-4F09-A953-A668F0F01A94}" v="3" dt="2024-09-26T05:28:42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87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B7C0E-6AA4-45E3-A14F-EED8C734F8B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C592B-B270-4B3D-A44A-255F08A27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1FD4-287C-429B-83C4-8BCF14EC3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0EFDF-E0D8-42E3-87CA-511172E51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B720C-DDA3-4FB4-8B4B-B7EE4BF2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607A2-683C-429F-82C6-AF3E12E1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BED2-8F0E-433E-B173-0469E6AD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4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933A-B75B-4AF5-BC61-48196663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B1959-7A19-4FA0-B02E-2913AC5B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EFC9E-1BE2-41B1-A875-52746898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98E73-BFC5-4D6E-A0DA-6B5CD3E3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E103A-5D16-44C4-89ED-2DC742983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4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4A626-65D9-4B87-BBBF-0168ECB95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4BA63-257D-4543-AD98-D34D7EF14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1797B-3FF5-4C86-B115-7AF8E69E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4F11D-96E5-49E5-8279-5AB285A7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D94C4-9659-43B1-B26A-8EB38D04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8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Xiangdong Wei 2/2/2024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September 26,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390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4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4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185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2287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85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288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DA68-2BBC-4B69-A1F7-3A22B80E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45339-B4C9-4F72-B97D-7A5D7433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9EFFD-3FA6-46DF-903D-B40363A8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EBE5B-AF6D-47A8-B1CE-702BF639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FD996-244E-4775-8437-2F49838B9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7226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711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September 26,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7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2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1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65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2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4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91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9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6D7E-11D1-4D4C-BD35-9404D848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D348A-24E3-49BD-A70F-81F1308B3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5C63F-F00F-439F-B15E-68F9E086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C7EF1-4D2D-4BA5-A263-72B03BFA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80DDF-B881-42A4-A0E8-9EEDD779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50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9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75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97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83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2" y="2866618"/>
            <a:ext cx="4317563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3" y="5560505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September 26,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2" y="6178123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4" y="6434373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5" y="6425551"/>
            <a:ext cx="506187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2"/>
            <a:ext cx="5619751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8612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96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7" y="966055"/>
            <a:ext cx="5492873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21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7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4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4289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7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4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5018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6976787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6" y="966057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6" y="3763626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20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EE17B-7467-4D1D-BCAA-BF3A1FDE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F9F1A-449D-4125-A771-4F0307185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503C3-DF78-48D1-9441-29D01B347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D53E5-4D18-4581-9E5F-F99233AF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C3BB3-2ABB-4B70-927D-13881495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BAC55-7E72-45B5-B7CA-511D7D6E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2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1" y="966055"/>
            <a:ext cx="6976787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3" y="966057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3" y="3763626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56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1" y="3445216"/>
            <a:ext cx="5572529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3" y="966057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9" y="966057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3" y="3445216"/>
            <a:ext cx="5572529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7" y="966057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01802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1" y="966055"/>
            <a:ext cx="5572529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3" y="966055"/>
            <a:ext cx="5572529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2" y="6387403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3" y="3914033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9" y="3914033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7" y="3914033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46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2" y="2866618"/>
            <a:ext cx="4317563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9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September 26,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9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2" y="6178123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4" y="6434373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5" y="6425551"/>
            <a:ext cx="506187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2"/>
            <a:ext cx="5619751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40" y="847494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0" y="1726357"/>
            <a:ext cx="5894308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73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3D58-26E1-47B8-B6E4-3D109FFA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C0F72-A2ED-4917-8F39-7CB9034AD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525ED-6729-427D-865A-4BFA94CC4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D1DE5C-E3C2-4EDF-96BF-83EF9D5F8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3F7D5-1068-4D63-951B-EDFE0E3DC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91289-F257-4EEC-9D25-B20636F2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868EF-AAF4-4B3D-BABE-AA62355D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4F1D9B-7182-49CC-9423-02CABB36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4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2DA3-FC03-40DD-A8A1-5E9B987A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F8AC4E-3175-4C8A-A6B5-A89F8B5C6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CDBD0-4816-47E1-A95F-51CC754A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A59CA-C10C-43B2-8A41-2879439B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5B445-5A38-4417-9741-FBED36FD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DAF5A-D351-4216-9D96-C6664414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4EEE6-A135-46D0-BA0F-85C1A950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6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EA3A-4A07-494B-BA19-3EBB60B4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CC5C-7FF4-48A7-A7A2-D6C444D04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BC249-C86A-47C9-8516-0252FD93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5B35B-2A49-4BE0-9175-9A972E48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C0047-0D75-4432-AE0F-D6E57AF3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0D68B-848D-4DE7-8CFA-5A287C66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4A0E-C6A7-4C89-B0D9-C6AF190D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A626B-7DC6-484C-88D5-0296773F7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7367D-F35F-4D87-808E-B4A2EECCF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E59D2-8E62-4ACA-ACA7-8102107F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7A181-D1D1-4EBA-AEA9-C1E4108E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Xiangdong Wei 2/2/2024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F6DC7-86ED-49DD-BB34-C6DB4825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6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C23D2-0643-44A9-958F-1169696F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D333D-5E7A-4FDA-A860-9CE52AE21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43964-7827-4773-8C20-1E89B330F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6B984-70BA-4C23-89DF-A9A9408EA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Xiangdong Wei 2/2/2024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54B4A-376F-4059-B840-BD7F7845E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D225-3A46-4F27-9910-98081D15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D6A5-4C90-E043-833D-53BA9850500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1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4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208598"/>
          </a:xfrm>
        </p:spPr>
        <p:txBody>
          <a:bodyPr/>
          <a:lstStyle/>
          <a:p>
            <a:pPr algn="ctr"/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Preparations at JLab for a Spin Polarized Fusion Program</a:t>
            </a:r>
            <a:b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Polarized </a:t>
            </a:r>
            <a:r>
              <a:rPr lang="en-US" sz="2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 Program for Polarized Fusion Experiments at the DIII-D Tokamak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602" y="1626616"/>
            <a:ext cx="5232182" cy="765220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000000"/>
                </a:solidFill>
                <a:latin typeface="Times"/>
              </a:rPr>
              <a:t>Xiangdong Wei</a:t>
            </a:r>
            <a:r>
              <a:rPr lang="en-US" sz="2000" i="1" kern="0" dirty="0">
                <a:solidFill>
                  <a:srgbClr val="000000"/>
                </a:solidFill>
                <a:latin typeface="Times"/>
              </a:rPr>
              <a:t>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fld id="{5F193812-19AA-45EC-8C0F-B9EC88AC4264}" type="datetime1">
              <a:rPr lang="en-US" sz="2000" i="1" smtClean="0">
                <a:solidFill>
                  <a:prstClr val="black"/>
                </a:solidFill>
              </a:rPr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t>9/26/2024</a:t>
            </a:fld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D3A01-BBA2-4976-B162-1B7ABBCC5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31" y="6386710"/>
            <a:ext cx="958830" cy="471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5DBF2-D7BF-4FD0-9E83-CB1422E4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618" y="6383387"/>
            <a:ext cx="756164" cy="474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7B088-C10E-4147-8C67-D1090ACC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39" y="6383387"/>
            <a:ext cx="482795" cy="474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8E6C1-6B59-4CFA-A94D-9284DCF3A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891" y="6461460"/>
            <a:ext cx="1353888" cy="323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8E7930-C3B7-5E0A-C5A6-737FE18B7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34386"/>
            <a:ext cx="12189386" cy="35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415"/>
            <a:ext cx="12192000" cy="487490"/>
          </a:xfrm>
        </p:spPr>
        <p:txBody>
          <a:bodyPr/>
          <a:lstStyle/>
          <a:p>
            <a:r>
              <a:rPr lang="en-US" dirty="0"/>
              <a:t>Jefferson Lab Fusion Program					Dosing </a:t>
            </a:r>
            <a:r>
              <a:rPr lang="en-US" baseline="30000" dirty="0"/>
              <a:t>7</a:t>
            </a:r>
            <a:r>
              <a:rPr lang="en-US" dirty="0"/>
              <a:t>LiD Pellets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4F96F-1E53-4A30-B118-F241E8218DAD}"/>
              </a:ext>
            </a:extLst>
          </p:cNvPr>
          <p:cNvSpPr txBox="1"/>
          <p:nvPr/>
        </p:nvSpPr>
        <p:spPr>
          <a:xfrm>
            <a:off x="62793" y="817115"/>
            <a:ext cx="7354443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Irradiation Cryostat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000" baseline="30000" dirty="0">
                <a:solidFill>
                  <a:srgbClr val="000000"/>
                </a:solidFill>
              </a:rPr>
              <a:t>7</a:t>
            </a:r>
            <a:r>
              <a:rPr lang="en-US" sz="2000" dirty="0">
                <a:solidFill>
                  <a:srgbClr val="000000"/>
                </a:solidFill>
              </a:rPr>
              <a:t>LiD pellets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be irradiated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~185K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ekC_IV25"/>
                <a:cs typeface="GreekC_IV25" panose="00000400000000000000" pitchFamily="2" charset="0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(~9MeV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for several hours </a:t>
            </a:r>
            <a:r>
              <a:rPr lang="en-US" sz="2000" dirty="0">
                <a:solidFill>
                  <a:srgbClr val="000000"/>
                </a:solidFill>
              </a:rPr>
              <a:t>to create </a:t>
            </a:r>
            <a:r>
              <a:rPr lang="en-US" sz="2000" dirty="0">
                <a:solidFill>
                  <a:srgbClr val="0070C0"/>
                </a:solidFill>
              </a:rPr>
              <a:t>~2x10</a:t>
            </a:r>
            <a:r>
              <a:rPr lang="en-US" sz="2000" baseline="30000" dirty="0">
                <a:solidFill>
                  <a:srgbClr val="0070C0"/>
                </a:solidFill>
              </a:rPr>
              <a:t>17</a:t>
            </a:r>
            <a:r>
              <a:rPr lang="en-US" sz="2000" dirty="0">
                <a:solidFill>
                  <a:srgbClr val="0070C0"/>
                </a:solidFill>
              </a:rPr>
              <a:t> e- /cm</a:t>
            </a:r>
            <a:r>
              <a:rPr lang="en-US" sz="2000" baseline="30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 for the DNP process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stored/transported under 77K.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</a:t>
            </a:r>
            <a:r>
              <a:rPr kumimoji="0" lang="en-US" sz="20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Kageya’s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talk tomorrow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The Irradiation Cryostat has been designed by the Target Group and the Fusion Group. Together, we will </a:t>
            </a:r>
            <a:r>
              <a:rPr lang="en-US" sz="20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build it in FY25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irradiation results will be validated by measuring achievable polarization with DNP at the onsite Polarized Target Development Lab.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Brock’s talk on Tuesday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4895C-DEAD-4A53-A9D0-6D2E1284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391" y="777870"/>
            <a:ext cx="3899608" cy="51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1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415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Jefferson Lab Fusion Program                                                   Beamline Simulation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75784B-93D1-4897-84D5-BC6917DFA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55" y="3280704"/>
            <a:ext cx="11241231" cy="28814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E9C263-8DD2-43D7-BD84-0253B39C77A5}"/>
              </a:ext>
            </a:extLst>
          </p:cNvPr>
          <p:cNvSpPr txBox="1"/>
          <p:nvPr/>
        </p:nvSpPr>
        <p:spPr>
          <a:xfrm>
            <a:off x="411138" y="5791784"/>
            <a:ext cx="44240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Beamline Simulations (samples, UITF runs)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933AF-700A-6F70-6F6A-3EB9C9064780}"/>
              </a:ext>
            </a:extLst>
          </p:cNvPr>
          <p:cNvSpPr txBox="1"/>
          <p:nvPr/>
        </p:nvSpPr>
        <p:spPr>
          <a:xfrm>
            <a:off x="894773" y="981363"/>
            <a:ext cx="994352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Goals of the </a:t>
            </a:r>
            <a:r>
              <a:rPr lang="en-US" sz="2400" dirty="0">
                <a:solidFill>
                  <a:srgbClr val="0070C0"/>
                </a:solidFill>
                <a:ea typeface="Calibri"/>
                <a:cs typeface="Calibri"/>
              </a:rPr>
              <a:t>Beamline Simulation</a:t>
            </a:r>
            <a:r>
              <a:rPr lang="en-US" sz="2400" dirty="0">
                <a:ea typeface="Calibri"/>
                <a:cs typeface="Calibri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400" dirty="0">
                <a:ea typeface="Calibri"/>
                <a:cs typeface="Calibri"/>
              </a:rPr>
              <a:t>Guide the beamline commissioning;</a:t>
            </a:r>
          </a:p>
          <a:p>
            <a:pPr marL="457200" indent="-457200">
              <a:buAutoNum type="arabicPeriod"/>
            </a:pPr>
            <a:r>
              <a:rPr lang="en-US" sz="2400" dirty="0">
                <a:ea typeface="Calibri"/>
                <a:cs typeface="Calibri"/>
              </a:rPr>
              <a:t>Guide the target material irradiation runs by predicting the missing electrons with the dump current and viewers data.</a:t>
            </a:r>
          </a:p>
        </p:txBody>
      </p:sp>
    </p:spTree>
    <p:extLst>
      <p:ext uri="{BB962C8B-B14F-4D97-AF65-F5344CB8AC3E}">
        <p14:creationId xmlns:p14="http://schemas.microsoft.com/office/powerpoint/2010/main" val="248733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825B0C-FED0-4EF1-81B4-415271EB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979" y="780733"/>
            <a:ext cx="4938021" cy="3459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 Jefferson Lab Fusion Program 				NMR coils &amp; Polarizing Chamber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2D003E-0B31-4C27-9F00-77E35E9AB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Xiangdong Wei </a:t>
            </a:r>
            <a:fld id="{5F193812-19AA-45EC-8C0F-B9EC88AC426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77821-0D74-4F4A-B569-BC4572E9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541" y="4155462"/>
            <a:ext cx="3000375" cy="171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64595-5F36-48EA-B345-618DC3B30E95}"/>
              </a:ext>
            </a:extLst>
          </p:cNvPr>
          <p:cNvSpPr txBox="1"/>
          <p:nvPr/>
        </p:nvSpPr>
        <p:spPr>
          <a:xfrm>
            <a:off x="10874733" y="4762865"/>
            <a:ext cx="111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Sized for 7LiD pellet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3029A-DA72-4DF6-A211-A4F92B74CF46}"/>
              </a:ext>
            </a:extLst>
          </p:cNvPr>
          <p:cNvSpPr txBox="1"/>
          <p:nvPr/>
        </p:nvSpPr>
        <p:spPr>
          <a:xfrm>
            <a:off x="8872330" y="5784879"/>
            <a:ext cx="111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Sized for NP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FABF58-45DA-473E-ACD7-6AAA929D206C}"/>
              </a:ext>
            </a:extLst>
          </p:cNvPr>
          <p:cNvSpPr txBox="1"/>
          <p:nvPr/>
        </p:nvSpPr>
        <p:spPr>
          <a:xfrm>
            <a:off x="280258" y="2241410"/>
            <a:ext cx="301845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i="1" dirty="0">
                <a:solidFill>
                  <a:srgbClr val="0070C0"/>
                </a:solidFill>
              </a:rPr>
              <a:t>As an example, a standard Commercial Dilution Refrigerator with a 7.5T Magnet can be purchased.</a:t>
            </a:r>
          </a:p>
          <a:p>
            <a:pPr algn="ctr"/>
            <a:r>
              <a:rPr lang="en-US" sz="1400" b="1" i="1" dirty="0">
                <a:ea typeface="Calibri" panose="020F0502020204030204"/>
                <a:cs typeface="Calibri" panose="020F0502020204030204"/>
              </a:rPr>
              <a:t>Credit: </a:t>
            </a:r>
            <a:r>
              <a:rPr lang="en-US" sz="1400" b="1" i="1" dirty="0" err="1">
                <a:ea typeface="Calibri" panose="020F0502020204030204"/>
                <a:cs typeface="Calibri" panose="020F0502020204030204"/>
              </a:rPr>
              <a:t>Bluefors</a:t>
            </a:r>
            <a:r>
              <a:rPr lang="en-US" sz="1400" b="1" i="1" dirty="0">
                <a:ea typeface="Calibri" panose="020F0502020204030204"/>
                <a:cs typeface="Calibri" panose="020F0502020204030204"/>
              </a:rPr>
              <a:t> </a:t>
            </a:r>
            <a:endParaRPr lang="en-US" sz="1400" b="1" i="1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2348C-BD88-D621-56B9-4268C5312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37" y="3593093"/>
            <a:ext cx="5339771" cy="2650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692E2-7646-55A5-6E3D-A288D038E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636" y="1717050"/>
            <a:ext cx="3538682" cy="1847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B179E-06D6-36BC-8882-9DCA1A0FA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722" y="3123044"/>
            <a:ext cx="964329" cy="1604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8FDC1D-72AB-3ECB-AF65-2251055DAD62}"/>
              </a:ext>
            </a:extLst>
          </p:cNvPr>
          <p:cNvSpPr txBox="1"/>
          <p:nvPr/>
        </p:nvSpPr>
        <p:spPr>
          <a:xfrm>
            <a:off x="178953" y="894772"/>
            <a:ext cx="6921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ea typeface="Calibri"/>
                <a:cs typeface="Calibri"/>
              </a:rPr>
              <a:t>Designing the Polarization Chamber to fit in a commercial DF</a:t>
            </a:r>
            <a:endParaRPr lang="en-US" dirty="0">
              <a:solidFill>
                <a:srgbClr val="0070C0"/>
              </a:solidFill>
              <a:ea typeface="Calibri"/>
              <a:cs typeface="Calibri"/>
            </a:endParaRPr>
          </a:p>
          <a:p>
            <a:pPr algn="ctr"/>
            <a:r>
              <a:rPr lang="en-US" sz="2000" i="1" dirty="0">
                <a:ea typeface="Calibri"/>
                <a:cs typeface="Calibri"/>
              </a:rPr>
              <a:t>(for phase-II funding)</a:t>
            </a:r>
          </a:p>
        </p:txBody>
      </p:sp>
    </p:spTree>
    <p:extLst>
      <p:ext uri="{BB962C8B-B14F-4D97-AF65-F5344CB8AC3E}">
        <p14:creationId xmlns:p14="http://schemas.microsoft.com/office/powerpoint/2010/main" val="87612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Jefferson Lab Fusion Program							Other Places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6FD57426-C8F1-1F63-76F8-6BC931AC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479" y="5752788"/>
            <a:ext cx="553260" cy="342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48D0C-D279-92B8-73C1-C3E37A996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477" y="5772407"/>
            <a:ext cx="548687" cy="306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C8E313-E59F-39CB-2E2D-CD211EADB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807" y="5825948"/>
            <a:ext cx="823031" cy="196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4F93A2-89AD-5E64-AF6D-0E8F8CE52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383" y="5757910"/>
            <a:ext cx="336902" cy="3326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1FEE2EE-E116-A863-7888-3D066E19A851}"/>
              </a:ext>
            </a:extLst>
          </p:cNvPr>
          <p:cNvSpPr/>
          <p:nvPr/>
        </p:nvSpPr>
        <p:spPr>
          <a:xfrm>
            <a:off x="317501" y="1000086"/>
            <a:ext cx="5915250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1" defTabSz="685800"/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While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/>
              </a:rPr>
              <a:t>JLab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 is preparing the polarized D fuel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:	</a:t>
            </a: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lvl="1" defTabSz="685800"/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UVA will build the 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He polarizer.</a:t>
            </a: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ORNL will design/build the cold pellet injection gun with continuous magnetic field.</a:t>
            </a: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UC-I will study fusion product detection and plasma diagnostics.</a:t>
            </a: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56895" lvl="1" indent="-213995" defTabSz="685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All components will be shipped to DIII-D in 2027.</a:t>
            </a:r>
            <a:endParaRPr lang="en-US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0FA858-949A-A343-3652-26EB64839B59}"/>
              </a:ext>
            </a:extLst>
          </p:cNvPr>
          <p:cNvGrpSpPr/>
          <p:nvPr/>
        </p:nvGrpSpPr>
        <p:grpSpPr>
          <a:xfrm>
            <a:off x="3714625" y="5110373"/>
            <a:ext cx="409086" cy="330298"/>
            <a:chOff x="1383385" y="5303519"/>
            <a:chExt cx="545447" cy="4403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BC3486-305D-860B-048C-41A790EBBB57}"/>
                </a:ext>
              </a:extLst>
            </p:cNvPr>
            <p:cNvSpPr/>
            <p:nvPr/>
          </p:nvSpPr>
          <p:spPr>
            <a:xfrm>
              <a:off x="1402081" y="5303519"/>
              <a:ext cx="452846" cy="44039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1382A9F-210A-2A75-F04A-4E06674A7963}"/>
                </a:ext>
              </a:extLst>
            </p:cNvPr>
            <p:cNvSpPr/>
            <p:nvPr/>
          </p:nvSpPr>
          <p:spPr>
            <a:xfrm>
              <a:off x="1435100" y="5349065"/>
              <a:ext cx="380999" cy="34930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600513-BE2C-C9C0-AB2C-C28FF4426C95}"/>
                </a:ext>
              </a:extLst>
            </p:cNvPr>
            <p:cNvSpPr/>
            <p:nvPr/>
          </p:nvSpPr>
          <p:spPr>
            <a:xfrm>
              <a:off x="1383385" y="5348540"/>
              <a:ext cx="545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1200" baseline="300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  <a:r>
                <a:rPr lang="en-US" sz="1200" dirty="0">
                  <a:solidFill>
                    <a:srgbClr val="000000"/>
                  </a:solidFill>
                  <a:latin typeface="Calibri" panose="020F0502020204030204"/>
                </a:rPr>
                <a:t>He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9590BC-9916-5CBA-61EB-FA3AD91962F2}"/>
              </a:ext>
            </a:extLst>
          </p:cNvPr>
          <p:cNvGrpSpPr/>
          <p:nvPr/>
        </p:nvGrpSpPr>
        <p:grpSpPr>
          <a:xfrm>
            <a:off x="3665349" y="4728582"/>
            <a:ext cx="447390" cy="253916"/>
            <a:chOff x="1342893" y="4802055"/>
            <a:chExt cx="596519" cy="338554"/>
          </a:xfrm>
        </p:grpSpPr>
        <p:sp>
          <p:nvSpPr>
            <p:cNvPr id="27" name="Flowchart: Direct Access Storage 26">
              <a:extLst>
                <a:ext uri="{FF2B5EF4-FFF2-40B4-BE49-F238E27FC236}">
                  <a16:creationId xmlns:a16="http://schemas.microsoft.com/office/drawing/2014/main" id="{E1D513F0-AA16-AF7A-6770-747123279DEE}"/>
                </a:ext>
              </a:extLst>
            </p:cNvPr>
            <p:cNvSpPr/>
            <p:nvPr/>
          </p:nvSpPr>
          <p:spPr>
            <a:xfrm>
              <a:off x="1402079" y="4824549"/>
              <a:ext cx="537333" cy="243840"/>
            </a:xfrm>
            <a:prstGeom prst="flowChartMagneticDrum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6A30DA-7D05-2BB5-1D6D-6D8DD11163E0}"/>
                </a:ext>
              </a:extLst>
            </p:cNvPr>
            <p:cNvSpPr/>
            <p:nvPr/>
          </p:nvSpPr>
          <p:spPr>
            <a:xfrm>
              <a:off x="1342893" y="4802055"/>
              <a:ext cx="5326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1050" baseline="30000" dirty="0">
                  <a:solidFill>
                    <a:srgbClr val="000000"/>
                  </a:solidFill>
                  <a:latin typeface="Calibri" panose="020F0502020204030204"/>
                </a:rPr>
                <a:t>7</a:t>
              </a:r>
              <a:r>
                <a:rPr lang="en-US" sz="1050" dirty="0">
                  <a:solidFill>
                    <a:srgbClr val="000000"/>
                  </a:solidFill>
                  <a:latin typeface="Calibri" panose="020F0502020204030204"/>
                </a:rPr>
                <a:t>LiD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CCC28-40D1-AF46-36CA-6340C5D93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860" y="4482217"/>
            <a:ext cx="2087098" cy="125631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294DBA-8027-34F8-8508-80BA56B0A71F}"/>
              </a:ext>
            </a:extLst>
          </p:cNvPr>
          <p:cNvCxnSpPr>
            <a:cxnSpLocks/>
          </p:cNvCxnSpPr>
          <p:nvPr/>
        </p:nvCxnSpPr>
        <p:spPr>
          <a:xfrm>
            <a:off x="4112734" y="4836896"/>
            <a:ext cx="2123126" cy="17594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E489C1-9E1A-C7F2-849A-AD8183668373}"/>
              </a:ext>
            </a:extLst>
          </p:cNvPr>
          <p:cNvCxnSpPr>
            <a:cxnSpLocks/>
          </p:cNvCxnSpPr>
          <p:nvPr/>
        </p:nvCxnSpPr>
        <p:spPr>
          <a:xfrm flipV="1">
            <a:off x="4085258" y="5211207"/>
            <a:ext cx="2150603" cy="5856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50E2E89-7E10-492E-BD97-78381B9A5F6A}"/>
              </a:ext>
            </a:extLst>
          </p:cNvPr>
          <p:cNvSpPr txBox="1"/>
          <p:nvPr/>
        </p:nvSpPr>
        <p:spPr>
          <a:xfrm rot="270554">
            <a:off x="4662789" y="4619502"/>
            <a:ext cx="1018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70C0"/>
                </a:solidFill>
                <a:latin typeface="Calibri" panose="020F0502020204030204"/>
              </a:rPr>
              <a:t>4K Injector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26B9F2-94E4-6A2F-05AF-C97363B71CA2}"/>
              </a:ext>
            </a:extLst>
          </p:cNvPr>
          <p:cNvSpPr txBox="1"/>
          <p:nvPr/>
        </p:nvSpPr>
        <p:spPr>
          <a:xfrm rot="21449226">
            <a:off x="4645905" y="5236780"/>
            <a:ext cx="10522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B050"/>
                </a:solidFill>
                <a:latin typeface="Calibri" panose="020F0502020204030204"/>
              </a:rPr>
              <a:t>77K Injector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99F2F57-CDA7-CA79-D7CC-32D6C6321F06}"/>
                  </a:ext>
                </a:extLst>
              </p:cNvPr>
              <p:cNvSpPr/>
              <p:nvPr/>
            </p:nvSpPr>
            <p:spPr>
              <a:xfrm>
                <a:off x="8431859" y="3808625"/>
                <a:ext cx="3419550" cy="2389308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defTabSz="342900">
                  <a:defRPr/>
                </a:pPr>
                <a:r>
                  <a:rPr lang="en-US" sz="90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•  </a:t>
                </a:r>
                <a:r>
                  <a:rPr lang="en-US" sz="120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Simulations follow secondary reactions to </a:t>
                </a:r>
              </a:p>
              <a:p>
                <a:pPr defTabSz="342900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	estimate background yields:</a:t>
                </a:r>
              </a:p>
              <a:p>
                <a:pPr defTabSz="342900">
                  <a:lnSpc>
                    <a:spcPct val="150000"/>
                  </a:lnSpc>
                  <a:defRPr/>
                </a:pPr>
                <a:r>
                  <a:rPr lang="en-US" sz="90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   </a:t>
                </a:r>
                <a:r>
                  <a:rPr lang="en-US" sz="1050" kern="0" baseline="3000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3</a:t>
                </a:r>
                <a:r>
                  <a:rPr lang="en-US" sz="105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He + D </a:t>
                </a:r>
                <a:r>
                  <a:rPr lang="en-US" sz="1050" kern="0" dirty="0">
                    <a:solidFill>
                      <a:prstClr val="black"/>
                    </a:solidFill>
                    <a:latin typeface="Wingdings 3" charset="2"/>
                    <a:cs typeface="Wingdings 3" charset="2"/>
                  </a:rPr>
                  <a:t>a</a:t>
                </a:r>
                <a:r>
                  <a:rPr lang="en-US" sz="105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  </a:t>
                </a:r>
                <a:r>
                  <a:rPr lang="en-US" sz="1050" kern="0" dirty="0">
                    <a:solidFill>
                      <a:prstClr val="black"/>
                    </a:solidFill>
                    <a:latin typeface="Lucida Grande"/>
                    <a:ea typeface="Lucida Grande"/>
                    <a:cs typeface="Lucida Grande"/>
                  </a:rPr>
                  <a:t>α </a:t>
                </a:r>
                <a:r>
                  <a:rPr lang="en-US" sz="105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+ 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halkboard"/>
                    <a:cs typeface="Chalkboard"/>
                  </a:rPr>
                  <a:t>p</a:t>
                </a:r>
                <a:r>
                  <a:rPr lang="en-US" sz="105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 (Q = +18.3 MeV)                   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halkboard"/>
                    <a:cs typeface="Chalkboard"/>
                  </a:rPr>
                  <a:t>E(p) 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alibri" panose="020F0502020204030204"/>
                    <a:cs typeface="Chalkboard"/>
                  </a:rPr>
                  <a:t>~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halkboard"/>
                    <a:cs typeface="Chalkboard"/>
                  </a:rPr>
                  <a:t> 15 MeV</a:t>
                </a:r>
              </a:p>
              <a:p>
                <a:pPr defTabSz="342900">
                  <a:lnSpc>
                    <a:spcPct val="200000"/>
                  </a:lnSpc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halkboard"/>
                    <a:cs typeface="Chalkboard"/>
                  </a:rPr>
                  <a:t>          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Wingdings 3" charset="2"/>
                    <a:cs typeface="Wingdings 3" charset="2"/>
                  </a:rPr>
                  <a:t>9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 D + D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Wingdings 3" charset="2"/>
                    <a:cs typeface="Wingdings 3" charset="2"/>
                  </a:rPr>
                  <a:t>a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</a:t>
                </a:r>
                <a:r>
                  <a:rPr lang="en-US" sz="1050" kern="0" baseline="30000" dirty="0">
                    <a:solidFill>
                      <a:srgbClr val="3366FF"/>
                    </a:solidFill>
                    <a:latin typeface="Chalkboard"/>
                    <a:cs typeface="Chalkboard"/>
                  </a:rPr>
                  <a:t>3</a:t>
                </a:r>
                <a:r>
                  <a:rPr lang="en-US" sz="1050" kern="0" dirty="0">
                    <a:solidFill>
                      <a:srgbClr val="3366FF"/>
                    </a:solidFill>
                    <a:latin typeface="Chalkboard"/>
                    <a:cs typeface="Chalkboard"/>
                  </a:rPr>
                  <a:t>He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+n (Q = + 3.3 MeV)</a:t>
                </a:r>
              </a:p>
              <a:p>
                <a:pPr defTabSz="342900">
                  <a:lnSpc>
                    <a:spcPct val="120000"/>
                  </a:lnSpc>
                  <a:defRPr/>
                </a:pP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         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Wingdings 3" charset="2"/>
                    <a:cs typeface="Wingdings 3" charset="2"/>
                  </a:rPr>
                  <a:t>9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 D + D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Wingdings 3" charset="2"/>
                    <a:cs typeface="Wingdings 3" charset="2"/>
                  </a:rPr>
                  <a:t>a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 T + 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halkboard"/>
                    <a:cs typeface="Chalkboard"/>
                  </a:rPr>
                  <a:t>p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(Q = + 4.0 MeV)             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halkboard"/>
                    <a:cs typeface="Chalkboard"/>
                  </a:rPr>
                  <a:t>E(p) 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alibri" panose="020F0502020204030204"/>
                    <a:cs typeface="Chalkboard"/>
                  </a:rPr>
                  <a:t>~</a:t>
                </a:r>
                <a:r>
                  <a:rPr lang="en-US" sz="1050" b="1" kern="0" dirty="0">
                    <a:solidFill>
                      <a:srgbClr val="800000"/>
                    </a:solidFill>
                    <a:latin typeface="Chalkboard"/>
                    <a:cs typeface="Chalkboard"/>
                  </a:rPr>
                  <a:t>  3 MeV</a:t>
                </a:r>
              </a:p>
              <a:p>
                <a:pPr defTabSz="342900">
                  <a:lnSpc>
                    <a:spcPct val="200000"/>
                  </a:lnSpc>
                  <a:defRPr/>
                </a:pP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                         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Wingdings 3" charset="2"/>
                    <a:cs typeface="Wingdings 3" charset="2"/>
                  </a:rPr>
                  <a:t>9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 D + T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Wingdings 3" charset="2"/>
                    <a:cs typeface="Wingdings 3" charset="2"/>
                  </a:rPr>
                  <a:t>a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Lucida Grande"/>
                    <a:ea typeface="Lucida Grande"/>
                    <a:cs typeface="Lucida Grande"/>
                  </a:rPr>
                  <a:t>α </a:t>
                </a:r>
                <a:r>
                  <a:rPr lang="en-US" sz="105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halkboard"/>
                    <a:cs typeface="Chalkboard"/>
                  </a:rPr>
                  <a:t>+ n (Q = +17.6 MeV)</a:t>
                </a:r>
                <a:endParaRPr lang="en-US" sz="900" kern="0" dirty="0">
                  <a:solidFill>
                    <a:prstClr val="black"/>
                  </a:solidFill>
                  <a:latin typeface="Chalkboard"/>
                  <a:cs typeface="Chalkboard"/>
                </a:endParaRPr>
              </a:p>
              <a:p>
                <a:pPr marL="214313" indent="-214313" defTabSz="342900">
                  <a:buFont typeface="Arial" panose="020B0604020202020204" pitchFamily="34" charset="0"/>
                  <a:buChar char="•"/>
                  <a:defRPr/>
                </a:pPr>
                <a:r>
                  <a:rPr lang="en-US" sz="1200" kern="0" dirty="0">
                    <a:solidFill>
                      <a:srgbClr val="005493"/>
                    </a:solidFill>
                    <a:latin typeface="Chalkboard"/>
                    <a:cs typeface="Chalkboard"/>
                  </a:rPr>
                  <a:t>15 MeV proton orbits are unconfined</a:t>
                </a:r>
              </a:p>
              <a:p>
                <a:pPr defTabSz="342900">
                  <a:defRPr/>
                </a:pPr>
                <a:r>
                  <a:rPr lang="en-US" sz="1200" kern="0" dirty="0">
                    <a:solidFill>
                      <a:srgbClr val="005493"/>
                    </a:solidFill>
                    <a:latin typeface="Chalkboard"/>
                    <a:cs typeface="Chalkboard"/>
                    <a:sym typeface="Symbol" panose="05050102010706020507" pitchFamily="18" charset="2"/>
                  </a:rPr>
                  <a:t>       </a:t>
                </a:r>
                <a:r>
                  <a:rPr lang="en-US" sz="1200" kern="0" dirty="0">
                    <a:solidFill>
                      <a:srgbClr val="005493"/>
                    </a:solidFill>
                    <a:latin typeface="Chalkboard"/>
                    <a:cs typeface="Chalkboard"/>
                  </a:rPr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200">
                            <a:solidFill>
                              <a:srgbClr val="000000"/>
                            </a:solidFill>
                            <a:latin typeface="Symap_IV50" panose="00000400000000000000" pitchFamily="2" charset="0"/>
                            <a:ea typeface="Calibri" panose="020F0502020204030204" pitchFamily="34" charset="0"/>
                          </a:rPr>
                          <m:t>r</m:t>
                        </m:r>
                      </m:sub>
                    </m:sSub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200">
                            <a:solidFill>
                              <a:srgbClr val="000000"/>
                            </a:solidFill>
                            <a:latin typeface="Symap_IV50" panose="00000400000000000000" pitchFamily="2" charset="0"/>
                            <a:ea typeface="Calibri" panose="020F0502020204030204" pitchFamily="34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5493"/>
                    </a:solidFill>
                    <a:latin typeface="Chalkboard"/>
                    <a:cs typeface="Chalkboard"/>
                  </a:rPr>
                  <a:t> at wall to infer polarization.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99F2F57-CDA7-CA79-D7CC-32D6C6321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859" y="3808625"/>
                <a:ext cx="3419550" cy="2389308"/>
              </a:xfrm>
              <a:prstGeom prst="rect">
                <a:avLst/>
              </a:prstGeom>
              <a:blipFill>
                <a:blip r:embed="rId7"/>
                <a:stretch>
                  <a:fillRect t="-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BFC484A9-DB73-2DAB-1542-818C6BF87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989" y="2203010"/>
            <a:ext cx="3792420" cy="1605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CA0A53A-0A70-28AF-E2BC-D37C126FACAD}"/>
                  </a:ext>
                </a:extLst>
              </p:cNvPr>
              <p:cNvSpPr/>
              <p:nvPr/>
            </p:nvSpPr>
            <p:spPr>
              <a:xfrm>
                <a:off x="8431859" y="1559924"/>
                <a:ext cx="3419550" cy="579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srgbClr val="3366FF"/>
                    </a:solidFill>
                    <a:latin typeface="ArialUnicodeMS"/>
                  </a:rPr>
                  <a:t>parallel spins </a:t>
                </a:r>
                <a:r>
                  <a:rPr lang="en-US" sz="1350" dirty="0">
                    <a:solidFill>
                      <a:srgbClr val="000000"/>
                    </a:solidFill>
                    <a:latin typeface="Wingdings" panose="05000000000000000000" pitchFamily="2" charset="2"/>
                    <a:sym typeface="Symbol" panose="05050102010706020507" pitchFamily="18" charset="2"/>
                  </a:rPr>
                  <a:t></a:t>
                </a:r>
                <a:r>
                  <a:rPr lang="en-US" sz="1350" dirty="0">
                    <a:solidFill>
                      <a:srgbClr val="000000"/>
                    </a:solidFill>
                    <a:latin typeface="Wingdings" panose="05000000000000000000" pitchFamily="2" charset="2"/>
                  </a:rPr>
                  <a:t> </a:t>
                </a:r>
                <a:r>
                  <a:rPr lang="en-US" sz="1350" dirty="0">
                    <a:solidFill>
                      <a:srgbClr val="000000"/>
                    </a:solidFill>
                    <a:latin typeface="ArialUnicodeMS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500">
                            <a:solidFill>
                              <a:srgbClr val="000000"/>
                            </a:solidFill>
                            <a:latin typeface="Symap_IV50" panose="00000400000000000000" pitchFamily="2" charset="0"/>
                            <a:ea typeface="Calibri" panose="020F0502020204030204" pitchFamily="34" charset="0"/>
                          </a:rPr>
                          <m:t>r</m:t>
                        </m:r>
                      </m:sub>
                    </m:sSub>
                  </m:oMath>
                </a14:m>
                <a:endParaRPr lang="en-US" sz="1350" dirty="0">
                  <a:solidFill>
                    <a:srgbClr val="000000"/>
                  </a:solidFill>
                  <a:latin typeface="ArialUnicodeMS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srgbClr val="FF6600"/>
                    </a:solidFill>
                    <a:latin typeface="ArialUnicodeMS"/>
                  </a:rPr>
                  <a:t>anti-parallel spins </a:t>
                </a:r>
                <a:r>
                  <a:rPr lang="en-US" sz="1350" dirty="0">
                    <a:solidFill>
                      <a:srgbClr val="000000"/>
                    </a:solidFill>
                    <a:latin typeface="Wingdings" panose="05000000000000000000" pitchFamily="2" charset="2"/>
                    <a:sym typeface="Symbol" panose="05050102010706020507" pitchFamily="18" charset="2"/>
                  </a:rPr>
                  <a:t></a:t>
                </a:r>
                <a:r>
                  <a:rPr lang="en-US" sz="1350" dirty="0">
                    <a:solidFill>
                      <a:srgbClr val="000000"/>
                    </a:solidFill>
                    <a:latin typeface="Wingdings" panose="05000000000000000000" pitchFamily="2" charset="2"/>
                  </a:rPr>
                  <a:t> </a:t>
                </a:r>
                <a:r>
                  <a:rPr lang="en-US" sz="1350" dirty="0">
                    <a:solidFill>
                      <a:srgbClr val="000000"/>
                    </a:solidFill>
                    <a:latin typeface="ArialUnicodeMS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500">
                            <a:solidFill>
                              <a:srgbClr val="000000"/>
                            </a:solidFill>
                            <a:latin typeface="Symap_IV50" panose="00000400000000000000" pitchFamily="2" charset="0"/>
                            <a:ea typeface="Calibri" panose="020F0502020204030204" pitchFamily="34" charset="0"/>
                          </a:rPr>
                          <m:t>q</m:t>
                        </m:r>
                      </m:sub>
                    </m:sSub>
                  </m:oMath>
                </a14:m>
                <a:endParaRPr lang="en-US" sz="135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CA0A53A-0A70-28AF-E2BC-D37C126FA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859" y="1559924"/>
                <a:ext cx="3419550" cy="579326"/>
              </a:xfrm>
              <a:prstGeom prst="rect">
                <a:avLst/>
              </a:prstGeom>
              <a:blipFill>
                <a:blip r:embed="rId9"/>
                <a:stretch>
                  <a:fillRect l="-178" b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19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 Jefferson Lab Fusion Program                                                     The Ultimate Goal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2D003E-0B31-4C27-9F00-77E35E9AB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Xiangdong Wei </a:t>
            </a:r>
            <a:fld id="{5F193812-19AA-45EC-8C0F-B9EC88AC426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3EFFB7-7258-3CBF-11C3-B6FD4C81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22" y="1557633"/>
            <a:ext cx="7852461" cy="47457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480A67-2590-BC1D-EBE0-8F96A8F73975}"/>
              </a:ext>
            </a:extLst>
          </p:cNvPr>
          <p:cNvSpPr txBox="1"/>
          <p:nvPr/>
        </p:nvSpPr>
        <p:spPr>
          <a:xfrm>
            <a:off x="274204" y="909204"/>
            <a:ext cx="55851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Run </a:t>
            </a:r>
            <a:r>
              <a:rPr lang="en-US" sz="2800" b="1" dirty="0">
                <a:ea typeface="Calibri"/>
                <a:cs typeface="Calibri"/>
              </a:rPr>
              <a:t>D + </a:t>
            </a:r>
            <a:r>
              <a:rPr lang="en-US" sz="2800" b="1" baseline="30000" dirty="0">
                <a:ea typeface="Calibri"/>
                <a:cs typeface="Calibri"/>
              </a:rPr>
              <a:t>3</a:t>
            </a:r>
            <a:r>
              <a:rPr lang="en-US" sz="2800" b="1" dirty="0">
                <a:ea typeface="Calibri"/>
                <a:cs typeface="Calibri"/>
              </a:rPr>
              <a:t>He</a:t>
            </a:r>
            <a:r>
              <a:rPr lang="en-US" sz="2800" dirty="0">
                <a:ea typeface="Calibri"/>
                <a:cs typeface="Calibri"/>
              </a:rPr>
              <a:t> --&gt;</a:t>
            </a:r>
            <a:r>
              <a:rPr lang="en-US" sz="2800" dirty="0">
                <a:latin typeface="Calibri"/>
                <a:ea typeface="Calibri"/>
                <a:cs typeface="Calibri"/>
              </a:rPr>
              <a:t> </a:t>
            </a:r>
            <a:r>
              <a:rPr lang="en-US" sz="2800" b="1" dirty="0">
                <a:latin typeface="symbol"/>
                <a:ea typeface="Calibri"/>
                <a:cs typeface="Calibri"/>
                <a:sym typeface="symbol"/>
              </a:rPr>
              <a:t>a</a:t>
            </a:r>
            <a:r>
              <a:rPr lang="en-US" sz="2800" b="1" dirty="0">
                <a:ea typeface="Calibri"/>
                <a:cs typeface="Calibri"/>
              </a:rPr>
              <a:t> + </a:t>
            </a:r>
            <a:r>
              <a:rPr lang="en-US" sz="2800" b="1" i="1" dirty="0">
                <a:ea typeface="Calibri"/>
                <a:cs typeface="Calibri"/>
              </a:rPr>
              <a:t>p</a:t>
            </a:r>
            <a:r>
              <a:rPr lang="en-US" sz="2800" b="1" dirty="0">
                <a:ea typeface="Calibri"/>
                <a:cs typeface="Calibri"/>
              </a:rPr>
              <a:t> </a:t>
            </a:r>
            <a:r>
              <a:rPr lang="en-US" sz="2800" dirty="0">
                <a:ea typeface="Calibri"/>
                <a:cs typeface="Calibri"/>
              </a:rPr>
              <a:t>in FY28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7788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C0D951-6613-51C9-86BC-B242D9F5D6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0" y="767565"/>
            <a:ext cx="12192000" cy="5479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/>
          <a:lstStyle/>
          <a:p>
            <a:r>
              <a:rPr lang="en-US" dirty="0"/>
              <a:t>Jefferson Lab Fusion Program							Schedule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81038-82F2-BE1B-70F6-0A795CC85A54}"/>
              </a:ext>
            </a:extLst>
          </p:cNvPr>
          <p:cNvSpPr txBox="1"/>
          <p:nvPr/>
        </p:nvSpPr>
        <p:spPr>
          <a:xfrm>
            <a:off x="106796" y="834159"/>
            <a:ext cx="1197552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800" b="1" dirty="0">
                <a:latin typeface="Calibri"/>
                <a:ea typeface="Segoe UI"/>
                <a:cs typeface="Segoe UI"/>
              </a:rPr>
              <a:t>Expecting</a:t>
            </a:r>
            <a:r>
              <a:rPr lang="en-US" sz="2800" b="1" baseline="0" dirty="0">
                <a:latin typeface="Calibri"/>
                <a:ea typeface="Segoe UI"/>
                <a:cs typeface="Segoe UI"/>
              </a:rPr>
              <a:t> to run the </a:t>
            </a:r>
            <a:r>
              <a:rPr lang="en-US" sz="2800" b="1" i="1" baseline="0" dirty="0">
                <a:solidFill>
                  <a:srgbClr val="0432FF"/>
                </a:solidFill>
                <a:latin typeface="Calibri"/>
                <a:ea typeface="Segoe UI"/>
                <a:cs typeface="Segoe UI"/>
              </a:rPr>
              <a:t>D + </a:t>
            </a:r>
            <a:r>
              <a:rPr lang="en-US" sz="2800" b="1" i="1" baseline="30000" dirty="0">
                <a:solidFill>
                  <a:srgbClr val="0432FF"/>
                </a:solidFill>
                <a:latin typeface="Calibri"/>
                <a:ea typeface="Segoe UI"/>
                <a:cs typeface="Segoe UI"/>
              </a:rPr>
              <a:t>3</a:t>
            </a:r>
            <a:r>
              <a:rPr lang="en-US" sz="2800" b="1" i="1" baseline="0" dirty="0">
                <a:solidFill>
                  <a:srgbClr val="0432FF"/>
                </a:solidFill>
                <a:latin typeface="Calibri"/>
                <a:ea typeface="Segoe UI"/>
                <a:cs typeface="Segoe UI"/>
              </a:rPr>
              <a:t>He </a:t>
            </a:r>
            <a:r>
              <a:rPr lang="en-US" sz="2800" b="1" baseline="0" dirty="0">
                <a:latin typeface="Calibri"/>
                <a:ea typeface="Segoe UI"/>
                <a:cs typeface="Segoe UI"/>
              </a:rPr>
              <a:t>test within 5-6 years. </a:t>
            </a:r>
            <a:r>
              <a:rPr lang="en-US" sz="2800" b="1" dirty="0">
                <a:latin typeface="Calibri"/>
                <a:ea typeface="Segoe UI"/>
                <a:cs typeface="Segoe UI"/>
              </a:rPr>
              <a:t>​</a:t>
            </a:r>
            <a:endParaRPr lang="en-US" sz="2800" b="1" dirty="0">
              <a:ea typeface="Calibri" panose="020F0502020204030204"/>
              <a:cs typeface="Calibri" panose="020F0502020204030204"/>
            </a:endParaRPr>
          </a:p>
          <a:p>
            <a:pPr rtl="0"/>
            <a:r>
              <a:rPr lang="en-US" sz="2400" b="1" dirty="0">
                <a:latin typeface="Calibri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2400" b="1" i="1" baseline="0" dirty="0">
                <a:solidFill>
                  <a:srgbClr val="0070C0"/>
                </a:solidFill>
                <a:latin typeface="Calibri"/>
                <a:ea typeface="Segoe UI"/>
                <a:cs typeface="Segoe UI"/>
              </a:rPr>
              <a:t>Work at JLab for the current funding cycle: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endParaRPr lang="en-US" sz="2400" b="1" dirty="0">
              <a:solidFill>
                <a:srgbClr val="0070C0"/>
              </a:solidFill>
              <a:latin typeface="Calibri"/>
              <a:ea typeface="Arial"/>
              <a:cs typeface="Segoe UI"/>
            </a:endParaRPr>
          </a:p>
          <a:p>
            <a:pPr marL="800100" indent="-342900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FY24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Preparing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400" b="1" baseline="3000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7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LiD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pellets,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designing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/Building Irradiation Cryostat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and Beamline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​</a:t>
            </a:r>
            <a:endParaRPr lang="en-US" b="1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pPr marL="800100" lvl="0" indent="-342900" rtl="0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FY25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: Testing Irradiation Cryostat, Producing Irradiated </a:t>
            </a:r>
            <a:r>
              <a:rPr lang="en-US" sz="2400" b="1" baseline="3000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7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LiD</a:t>
            </a:r>
            <a:r>
              <a:rPr lang="en-US" sz="2400" b="1" baseline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pellets.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800100" indent="-342900">
              <a:buFont typeface="Arial"/>
              <a:buChar char="•"/>
            </a:pPr>
            <a:endParaRPr lang="en-US" sz="2400" b="1" dirty="0">
              <a:latin typeface="Calibri"/>
              <a:ea typeface="Segoe UI"/>
              <a:cs typeface="Arial"/>
            </a:endParaRPr>
          </a:p>
          <a:p>
            <a:pPr rtl="0"/>
            <a:r>
              <a:rPr lang="en-US" sz="2400" b="1" i="1" baseline="0" dirty="0">
                <a:solidFill>
                  <a:srgbClr val="7F7F7F"/>
                </a:solidFill>
                <a:latin typeface="Calibri"/>
                <a:ea typeface="Segoe UI"/>
                <a:cs typeface="Segoe UI"/>
              </a:rPr>
              <a:t>In subsequent funding cycles:</a:t>
            </a:r>
            <a:r>
              <a:rPr lang="en-US" sz="2400" b="1" dirty="0">
                <a:latin typeface="Calibri"/>
                <a:ea typeface="Segoe UI"/>
                <a:cs typeface="Segoe UI"/>
              </a:rPr>
              <a:t>​</a:t>
            </a:r>
          </a:p>
          <a:p>
            <a:endParaRPr lang="en-US" sz="2400" b="1" dirty="0">
              <a:solidFill>
                <a:srgbClr val="000000"/>
              </a:solidFill>
              <a:latin typeface="Calibri"/>
              <a:ea typeface="Arial"/>
              <a:cs typeface="Segoe UI"/>
            </a:endParaRPr>
          </a:p>
          <a:p>
            <a:pPr marL="800100" lvl="0" indent="-342900" rtl="0">
              <a:buFont typeface="Arial"/>
              <a:buChar char="•"/>
            </a:pPr>
            <a:r>
              <a:rPr lang="en-US" sz="2400" b="1" dirty="0">
                <a:solidFill>
                  <a:srgbClr val="A6A6A6"/>
                </a:solidFill>
                <a:latin typeface="Calibri"/>
                <a:ea typeface="Arial"/>
                <a:cs typeface="Arial"/>
              </a:rPr>
              <a:t>FY26-27</a:t>
            </a:r>
            <a:r>
              <a:rPr lang="en-US" sz="2400" b="1" baseline="0" dirty="0">
                <a:solidFill>
                  <a:srgbClr val="A6A6A6"/>
                </a:solidFill>
                <a:latin typeface="Calibri"/>
                <a:ea typeface="Arial"/>
                <a:cs typeface="Arial"/>
              </a:rPr>
              <a:t>: Finishing subsystem constructions and then production test.</a:t>
            </a:r>
            <a:r>
              <a:rPr lang="en-US" sz="2400" b="1" dirty="0">
                <a:latin typeface="Calibri"/>
                <a:ea typeface="Arial"/>
                <a:cs typeface="Arial"/>
              </a:rPr>
              <a:t>​</a:t>
            </a:r>
          </a:p>
          <a:p>
            <a:pPr marL="800100" indent="-342900">
              <a:buFont typeface="Arial"/>
              <a:buChar char="•"/>
            </a:pPr>
            <a:r>
              <a:rPr lang="en-US" sz="2400" b="1" dirty="0">
                <a:solidFill>
                  <a:srgbClr val="A6A6A6"/>
                </a:solidFill>
                <a:latin typeface="Calibri"/>
                <a:ea typeface="Arial"/>
                <a:cs typeface="Arial"/>
              </a:rPr>
              <a:t>FY28-29</a:t>
            </a:r>
            <a:r>
              <a:rPr lang="en-US" sz="2400" b="1" baseline="0" dirty="0">
                <a:solidFill>
                  <a:srgbClr val="A6A6A6"/>
                </a:solidFill>
                <a:latin typeface="Calibri"/>
                <a:ea typeface="Arial"/>
                <a:cs typeface="Arial"/>
              </a:rPr>
              <a:t>: System integration and final assembly.</a:t>
            </a:r>
            <a:r>
              <a:rPr lang="en-US" sz="2400" b="1" dirty="0">
                <a:latin typeface="Calibri"/>
                <a:ea typeface="Arial"/>
                <a:cs typeface="Arial"/>
              </a:rPr>
              <a:t>​   </a:t>
            </a:r>
            <a:endParaRPr lang="en-US" sz="2400" b="1" dirty="0">
              <a:latin typeface="Arial"/>
              <a:ea typeface="Calibri"/>
              <a:cs typeface="Arial"/>
            </a:endParaRPr>
          </a:p>
          <a:p>
            <a:pPr marL="800100" indent="-342900">
              <a:buFont typeface="Arial"/>
              <a:buChar char="•"/>
            </a:pPr>
            <a:endParaRPr lang="en-US" sz="2400" b="1" dirty="0">
              <a:latin typeface="Arial"/>
              <a:ea typeface="Calibri"/>
              <a:cs typeface="Arial"/>
            </a:endParaRPr>
          </a:p>
          <a:p>
            <a:pPr marL="914400" lvl="1"/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Polarized </a:t>
            </a:r>
            <a:r>
              <a:rPr lang="en-US" sz="2800" b="1" i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D + </a:t>
            </a:r>
            <a:r>
              <a:rPr lang="en-US" sz="2800" b="1" i="1" baseline="30000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3</a:t>
            </a:r>
            <a:r>
              <a:rPr lang="en-US" sz="2800" b="1" i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He </a:t>
            </a:r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fusion at DIII-D!!!</a:t>
            </a:r>
            <a:endParaRPr lang="en-US" sz="2800" b="1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244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							Motivations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07644D-E080-D11A-B838-DFC28FF79179}"/>
              </a:ext>
            </a:extLst>
          </p:cNvPr>
          <p:cNvSpPr txBox="1"/>
          <p:nvPr/>
        </p:nvSpPr>
        <p:spPr>
          <a:xfrm>
            <a:off x="82088" y="1014405"/>
            <a:ext cx="733358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Snap ITC"/>
              </a:rPr>
              <a:t>Power!</a:t>
            </a:r>
          </a:p>
          <a:p>
            <a:pPr algn="ctr" defTabSz="685800"/>
            <a:endParaRPr lang="en-US" sz="2400" b="1" dirty="0">
              <a:solidFill>
                <a:srgbClr val="FF0000"/>
              </a:solidFill>
              <a:latin typeface="Snap ITC" panose="020B0604020202020204" pitchFamily="82" charset="0"/>
            </a:endParaRPr>
          </a:p>
          <a:p>
            <a:pPr algn="ctr" defTabSz="685800"/>
            <a:r>
              <a:rPr lang="en-US" sz="2800" b="1" dirty="0">
                <a:solidFill>
                  <a:srgbClr val="00B050"/>
                </a:solidFill>
                <a:latin typeface="Snap ITC"/>
              </a:rPr>
              <a:t>Clean Power!!</a:t>
            </a:r>
          </a:p>
          <a:p>
            <a:pPr algn="ctr" defTabSz="685800"/>
            <a:endParaRPr lang="en-US" sz="2800" b="1" dirty="0">
              <a:solidFill>
                <a:srgbClr val="00B050"/>
              </a:solidFill>
              <a:latin typeface="Snap ITC" panose="020B0604020202020204" pitchFamily="82" charset="0"/>
            </a:endParaRPr>
          </a:p>
          <a:p>
            <a:pPr algn="ctr" defTabSz="685800"/>
            <a:r>
              <a:rPr lang="en-US" sz="3200" b="1" dirty="0">
                <a:solidFill>
                  <a:srgbClr val="00B0F0"/>
                </a:solidFill>
                <a:latin typeface="Arial Black"/>
              </a:rPr>
              <a:t>Sustainable Clean Power!!! </a:t>
            </a:r>
          </a:p>
          <a:p>
            <a:pPr algn="ctr" defTabSz="685800"/>
            <a:r>
              <a:rPr lang="en-US" sz="2400" b="1" dirty="0">
                <a:solidFill>
                  <a:srgbClr val="00B0F0"/>
                </a:solidFill>
                <a:latin typeface="Arial Black"/>
              </a:rPr>
              <a:t>(with least environmental impact)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A4CF9-70A3-6C4A-10FB-B0D52DFB4183}"/>
              </a:ext>
            </a:extLst>
          </p:cNvPr>
          <p:cNvSpPr txBox="1"/>
          <p:nvPr/>
        </p:nvSpPr>
        <p:spPr>
          <a:xfrm>
            <a:off x="647715" y="4014306"/>
            <a:ext cx="6206426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/>
            <a:r>
              <a:rPr lang="en-US" sz="2000" i="1" dirty="0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</a:rPr>
              <a:t>ossil Fuels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</a:rPr>
              <a:t>Fission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400" i="1" dirty="0">
                <a:solidFill>
                  <a:srgbClr val="00B050"/>
                </a:solidFill>
                <a:latin typeface="Calibri" panose="020F0502020204030204"/>
              </a:rPr>
              <a:t>Hydroelectric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400" i="1" dirty="0">
                <a:solidFill>
                  <a:srgbClr val="00B050"/>
                </a:solidFill>
                <a:latin typeface="Calibri" panose="020F0502020204030204"/>
              </a:rPr>
              <a:t>Wind Turbine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400" i="1" dirty="0">
                <a:solidFill>
                  <a:srgbClr val="00B050"/>
                </a:solidFill>
                <a:latin typeface="Calibri" panose="020F0502020204030204"/>
              </a:rPr>
              <a:t>Solar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400" i="1" dirty="0">
                <a:solidFill>
                  <a:srgbClr val="00B050"/>
                </a:solidFill>
                <a:latin typeface="Calibri" panose="020F0502020204030204"/>
              </a:rPr>
              <a:t>Geothermal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400" i="1" dirty="0">
                <a:solidFill>
                  <a:srgbClr val="00B050"/>
                </a:solidFill>
                <a:latin typeface="Calibri" panose="020F0502020204030204"/>
              </a:rPr>
              <a:t>Ocean Current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, …… </a:t>
            </a:r>
            <a:endParaRPr lang="en-US" sz="2400" i="1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algn="ctr" defTabSz="685800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and finally</a:t>
            </a:r>
            <a:endParaRPr lang="en-US" sz="2400" i="1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algn="ctr" defTabSz="685800"/>
            <a:r>
              <a:rPr lang="en-US" sz="4400" b="1" i="1" dirty="0">
                <a:solidFill>
                  <a:srgbClr val="00B0F0"/>
                </a:solidFill>
                <a:latin typeface="Arial Black"/>
              </a:rPr>
              <a:t>Fusion!!!</a:t>
            </a:r>
            <a:endParaRPr lang="en-US" sz="440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E2F1D-B27E-AD6C-BE89-11C952D3F7F4}"/>
              </a:ext>
            </a:extLst>
          </p:cNvPr>
          <p:cNvSpPr txBox="1"/>
          <p:nvPr/>
        </p:nvSpPr>
        <p:spPr>
          <a:xfrm>
            <a:off x="7518378" y="879080"/>
            <a:ext cx="4533650" cy="2431435"/>
          </a:xfrm>
          <a:prstGeom prst="rect">
            <a:avLst/>
          </a:prstGeom>
          <a:solidFill>
            <a:srgbClr val="92D05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defTabSz="685800"/>
            <a:r>
              <a:rPr lang="en-US" sz="2800" b="1" i="1" dirty="0">
                <a:solidFill>
                  <a:srgbClr val="0070C0"/>
                </a:solidFill>
                <a:latin typeface="Calibri" panose="020F0502020204030204"/>
              </a:rPr>
              <a:t>DOE core mission objectives:</a:t>
            </a:r>
            <a:endParaRPr lang="en-US" sz="2800" b="1" i="1">
              <a:solidFill>
                <a:srgbClr val="0070C0"/>
              </a:solidFill>
              <a:latin typeface="Calibri" panose="020F0502020204030204"/>
              <a:cs typeface="Calibri"/>
            </a:endParaRPr>
          </a:p>
          <a:p>
            <a:pPr defTabSz="685800"/>
            <a:endParaRPr lang="en-US" sz="2800" b="1" i="1" dirty="0">
              <a:solidFill>
                <a:srgbClr val="00B0F0"/>
              </a:solidFill>
              <a:latin typeface="Calibri" panose="020F0502020204030204"/>
              <a:cs typeface="Calibri"/>
            </a:endParaRPr>
          </a:p>
          <a:p>
            <a:pPr defTabSz="685800"/>
            <a:r>
              <a:rPr lang="en-US" sz="3200" dirty="0">
                <a:solidFill>
                  <a:srgbClr val="000000"/>
                </a:solidFill>
                <a:latin typeface="Calibri" panose="020F0502020204030204"/>
              </a:rPr>
              <a:t>… 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  <a:cs typeface="Times New Roman"/>
              </a:rPr>
              <a:t>to promote innovative research in clean energy sources, 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</a:rPr>
              <a:t>…</a:t>
            </a:r>
            <a:endParaRPr lang="en-US" sz="320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A3819-0060-4D72-9C8F-C8E126136C34}"/>
              </a:ext>
            </a:extLst>
          </p:cNvPr>
          <p:cNvSpPr txBox="1"/>
          <p:nvPr/>
        </p:nvSpPr>
        <p:spPr>
          <a:xfrm>
            <a:off x="7671944" y="3887306"/>
            <a:ext cx="4122609" cy="195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/>
              </a:rPr>
              <a:t>Ignition Approaches:</a:t>
            </a:r>
          </a:p>
          <a:p>
            <a:endParaRPr lang="en-US" sz="20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r>
              <a:rPr lang="en-US" sz="20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/>
              </a:rPr>
              <a:t>ICF (inertial), MCF (magnetic)...</a:t>
            </a:r>
            <a:endParaRPr lang="en-US" sz="20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					Channels and Facilities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81E20A-508F-49E1-9017-9EE9CB69ECBE}"/>
                  </a:ext>
                </a:extLst>
              </p:cNvPr>
              <p:cNvSpPr txBox="1"/>
              <p:nvPr/>
            </p:nvSpPr>
            <p:spPr>
              <a:xfrm>
                <a:off x="411893" y="1040367"/>
                <a:ext cx="5591729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The intended fuel: </a:t>
                </a:r>
              </a:p>
              <a:p>
                <a:pPr marL="1257300" lvl="2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rgbClr val="0070C0"/>
                    </a:solidFill>
                    <a:latin typeface="Calibri"/>
                  </a:rPr>
                  <a:t>D + T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000" b="1" i="1" dirty="0">
                    <a:solidFill>
                      <a:srgbClr val="0070C0"/>
                    </a:solidFill>
                    <a:latin typeface="Calibri"/>
                    <a:sym typeface="Symbol" panose="05050102010706020507" pitchFamily="18" charset="2"/>
                  </a:rPr>
                  <a:t> + n</a:t>
                </a:r>
                <a:endParaRPr lang="en-US" sz="2000" dirty="0">
                  <a:solidFill>
                    <a:prstClr val="black"/>
                  </a:solidFill>
                  <a:latin typeface="Calibri"/>
                  <a:sym typeface="Symbol" panose="05050102010706020507" pitchFamily="18" charset="2"/>
                </a:endParaRPr>
              </a:p>
              <a:p>
                <a:pPr marL="1257300" lvl="2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  <a:sym typeface="Symbol" panose="05050102010706020507" pitchFamily="18" charset="2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𝑯𝒆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Calibri"/>
                  <a:sym typeface="Symbol" panose="05050102010706020507" pitchFamily="18" charset="2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Most research Tokamaks ever built (~30 in operation today) have focused on D+D reactions.</a:t>
                </a: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solidFill>
                      <a:prstClr val="black"/>
                    </a:solidFill>
                    <a:latin typeface="Calibri"/>
                  </a:rPr>
                  <a:t>Jump in scale towards a fusion power reactor: the </a:t>
                </a:r>
                <a:r>
                  <a:rPr lang="en-US" sz="2000" b="1" i="1" dirty="0">
                    <a:solidFill>
                      <a:prstClr val="black"/>
                    </a:solidFill>
                    <a:latin typeface="Calibri"/>
                  </a:rPr>
                  <a:t>I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nternational </a:t>
                </a:r>
                <a:r>
                  <a:rPr lang="en-US" sz="2000" b="1" i="1" dirty="0">
                    <a:solidFill>
                      <a:prstClr val="black"/>
                    </a:solidFill>
                    <a:latin typeface="Calibri"/>
                  </a:rPr>
                  <a:t>T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hermonuclear </a:t>
                </a:r>
                <a:r>
                  <a:rPr lang="en-US" sz="2000" b="1" i="1" dirty="0">
                    <a:solidFill>
                      <a:prstClr val="black"/>
                    </a:solidFill>
                    <a:latin typeface="Calibri"/>
                  </a:rPr>
                  <a:t>E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xperimental </a:t>
                </a:r>
                <a:r>
                  <a:rPr lang="en-US" sz="2000" b="1" i="1" dirty="0">
                    <a:solidFill>
                      <a:prstClr val="black"/>
                    </a:solidFill>
                    <a:latin typeface="Calibri"/>
                  </a:rPr>
                  <a:t>R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eactor (</a:t>
                </a:r>
                <a:r>
                  <a:rPr lang="en-US" sz="2000" b="1" i="1" dirty="0">
                    <a:solidFill>
                      <a:prstClr val="black"/>
                    </a:solidFill>
                    <a:latin typeface="Calibri"/>
                  </a:rPr>
                  <a:t>ITER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) will pave the way to fusion power.</a:t>
                </a: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Polarized fuels could enhance the cross section by up to 50%, &amp; the power and Q by 75%, </a:t>
                </a:r>
                <a:r>
                  <a:rPr lang="en-US" sz="2000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without changing the plasma conditions</a:t>
                </a:r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The cost is ~V</a:t>
                </a:r>
                <a:r>
                  <a:rPr lang="en-US" sz="2000" baseline="-25000" dirty="0">
                    <a:solidFill>
                      <a:prstClr val="black"/>
                    </a:solidFill>
                    <a:latin typeface="Calibri"/>
                  </a:rPr>
                  <a:t>-plasma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 x B</a:t>
                </a:r>
                <a:r>
                  <a:rPr lang="en-US" sz="2000" baseline="30000" dirty="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defTabSz="457200"/>
                <a:r>
                  <a:rPr lang="en-US" sz="2000" dirty="0">
                    <a:solidFill>
                      <a:prstClr val="black"/>
                    </a:solidFill>
                    <a:latin typeface="Calibri"/>
                    <a:sym typeface="Symbol" panose="05050102010706020507" pitchFamily="18" charset="2"/>
                  </a:rPr>
                  <a:t>	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20~40 billion dollars.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81E20A-508F-49E1-9017-9EE9CB69E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3" y="1040367"/>
                <a:ext cx="5591729" cy="5324535"/>
              </a:xfrm>
              <a:prstGeom prst="rect">
                <a:avLst/>
              </a:prstGeom>
              <a:blipFill>
                <a:blip r:embed="rId6"/>
                <a:stretch>
                  <a:fillRect l="-907" t="-714" r="-680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C0D329E-AC9A-49C8-B3AB-DD62E996B80D}"/>
              </a:ext>
            </a:extLst>
          </p:cNvPr>
          <p:cNvSpPr txBox="1"/>
          <p:nvPr/>
        </p:nvSpPr>
        <p:spPr>
          <a:xfrm>
            <a:off x="6530006" y="279374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8EB81E-1F79-4409-904D-DBBF1B037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7481" y="922290"/>
            <a:ext cx="781706" cy="80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2991A-F003-440D-AC2D-F272711BB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9107" y="1895315"/>
            <a:ext cx="1956986" cy="1268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85075-4744-491C-AB6C-FE0F6BE0C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766" y="3274106"/>
            <a:ext cx="3631324" cy="28896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D208DE-CF64-4AA6-98E5-5AB3435979F1}"/>
              </a:ext>
            </a:extLst>
          </p:cNvPr>
          <p:cNvSpPr txBox="1"/>
          <p:nvPr/>
        </p:nvSpPr>
        <p:spPr>
          <a:xfrm>
            <a:off x="8588295" y="869198"/>
            <a:ext cx="16291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i="1">
                <a:solidFill>
                  <a:prstClr val="black"/>
                </a:solidFill>
                <a:latin typeface="Calibri"/>
              </a:rPr>
              <a:t>DIII-D</a:t>
            </a:r>
            <a:r>
              <a:rPr lang="en-US" sz="1400">
                <a:solidFill>
                  <a:prstClr val="black"/>
                </a:solidFill>
                <a:latin typeface="Calibri"/>
              </a:rPr>
              <a:t> (USA)</a:t>
            </a:r>
          </a:p>
          <a:p>
            <a:pPr algn="ctr" defTabSz="457200"/>
            <a:r>
              <a:rPr lang="en-US" sz="1400">
                <a:solidFill>
                  <a:prstClr val="black"/>
                </a:solidFill>
                <a:latin typeface="Calibri"/>
              </a:rPr>
              <a:t>Best instrumented </a:t>
            </a:r>
            <a:r>
              <a:rPr lang="en-US" sz="140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</a:t>
            </a:r>
            <a:r>
              <a:rPr lang="en-US" sz="1400">
                <a:solidFill>
                  <a:prstClr val="black"/>
                </a:solidFill>
                <a:highlight>
                  <a:srgbClr val="00FF00"/>
                </a:highlight>
                <a:latin typeface="Calibri"/>
              </a:rPr>
              <a:t>most diagnostics</a:t>
            </a:r>
          </a:p>
          <a:p>
            <a:pPr algn="ctr" defTabSz="457200"/>
            <a:r>
              <a:rPr lang="en-US" sz="1400">
                <a:solidFill>
                  <a:srgbClr val="0070C0"/>
                </a:solidFill>
                <a:latin typeface="Calibri"/>
              </a:rPr>
              <a:t>20m</a:t>
            </a:r>
            <a:r>
              <a:rPr lang="en-US" sz="1400" baseline="30000">
                <a:solidFill>
                  <a:srgbClr val="0070C0"/>
                </a:solidFill>
                <a:latin typeface="Calibri"/>
              </a:rPr>
              <a:t>3</a:t>
            </a:r>
            <a:r>
              <a:rPr lang="en-US" sz="1400">
                <a:solidFill>
                  <a:srgbClr val="0070C0"/>
                </a:solidFill>
                <a:latin typeface="Calibri"/>
              </a:rPr>
              <a:t>, </a:t>
            </a:r>
            <a:r>
              <a:rPr lang="en-US" sz="1400">
                <a:solidFill>
                  <a:srgbClr val="FF0000"/>
                </a:solidFill>
                <a:latin typeface="Calibri"/>
              </a:rPr>
              <a:t>2.1T</a:t>
            </a:r>
            <a:r>
              <a:rPr lang="en-US" sz="1400">
                <a:solidFill>
                  <a:srgbClr val="0070C0"/>
                </a:solidFill>
                <a:latin typeface="Calibri"/>
              </a:rPr>
              <a:t>, Q&lt;&lt;1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C6F2E-CC24-4C8E-B513-97984AD8DAF1}"/>
              </a:ext>
            </a:extLst>
          </p:cNvPr>
          <p:cNvSpPr txBox="1"/>
          <p:nvPr/>
        </p:nvSpPr>
        <p:spPr>
          <a:xfrm>
            <a:off x="7965062" y="2149567"/>
            <a:ext cx="1742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i="1" dirty="0">
                <a:solidFill>
                  <a:prstClr val="black"/>
                </a:solidFill>
                <a:latin typeface="Calibri"/>
              </a:rPr>
              <a:t>JET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(UK)</a:t>
            </a:r>
          </a:p>
          <a:p>
            <a:pPr algn="ctr" defTabSz="457200"/>
            <a:r>
              <a:rPr lang="en-US" sz="1400" dirty="0">
                <a:solidFill>
                  <a:prstClr val="black"/>
                </a:solidFill>
                <a:highlight>
                  <a:srgbClr val="00FF00"/>
                </a:highlight>
                <a:latin typeface="Calibri"/>
              </a:rPr>
              <a:t>Only one runs tritium</a:t>
            </a:r>
          </a:p>
          <a:p>
            <a:pPr algn="ctr" defTabSz="457200"/>
            <a:r>
              <a:rPr lang="en-US" sz="1400" dirty="0">
                <a:solidFill>
                  <a:srgbClr val="0070C0"/>
                </a:solidFill>
                <a:latin typeface="Calibri"/>
              </a:rPr>
              <a:t>90m</a:t>
            </a:r>
            <a:r>
              <a:rPr lang="en-US" sz="1400" baseline="30000" dirty="0">
                <a:solidFill>
                  <a:srgbClr val="0070C0"/>
                </a:solidFill>
                <a:latin typeface="Calibri"/>
              </a:rPr>
              <a:t>3</a:t>
            </a:r>
            <a:r>
              <a:rPr lang="en-US" sz="1400" dirty="0">
                <a:solidFill>
                  <a:srgbClr val="0070C0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3.8T</a:t>
            </a:r>
            <a:r>
              <a:rPr lang="en-US" sz="1400" dirty="0">
                <a:solidFill>
                  <a:srgbClr val="0070C0"/>
                </a:solidFill>
                <a:latin typeface="Calibri"/>
              </a:rPr>
              <a:t>, Q~2/3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90A289-D159-418B-92B5-23FE22E80E01}"/>
              </a:ext>
            </a:extLst>
          </p:cNvPr>
          <p:cNvSpPr txBox="1"/>
          <p:nvPr/>
        </p:nvSpPr>
        <p:spPr>
          <a:xfrm>
            <a:off x="6819436" y="4133638"/>
            <a:ext cx="1692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i="1" dirty="0">
                <a:solidFill>
                  <a:prstClr val="black"/>
                </a:solidFill>
                <a:latin typeface="Calibri"/>
              </a:rPr>
              <a:t>ITER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(France)</a:t>
            </a:r>
          </a:p>
          <a:p>
            <a:pPr algn="ctr" defTabSz="457200"/>
            <a:r>
              <a:rPr lang="en-US" sz="1400" dirty="0">
                <a:solidFill>
                  <a:prstClr val="black"/>
                </a:solidFill>
                <a:highlight>
                  <a:srgbClr val="00FF00"/>
                </a:highlight>
                <a:latin typeface="Calibri"/>
              </a:rPr>
              <a:t>½ GW reactor</a:t>
            </a:r>
            <a:endParaRPr lang="en-US" sz="1400" dirty="0">
              <a:solidFill>
                <a:srgbClr val="0070C0"/>
              </a:solidFill>
              <a:highlight>
                <a:srgbClr val="00FF00"/>
              </a:highlight>
              <a:latin typeface="Calibri"/>
            </a:endParaRPr>
          </a:p>
          <a:p>
            <a:pPr algn="ctr" defTabSz="457200"/>
            <a:r>
              <a:rPr lang="en-US" sz="1400" dirty="0">
                <a:solidFill>
                  <a:srgbClr val="0070C0"/>
                </a:solidFill>
                <a:latin typeface="Calibri"/>
              </a:rPr>
              <a:t>700m</a:t>
            </a:r>
            <a:r>
              <a:rPr lang="en-US" sz="1400" baseline="30000" dirty="0">
                <a:solidFill>
                  <a:srgbClr val="0070C0"/>
                </a:solidFill>
                <a:latin typeface="Calibri"/>
              </a:rPr>
              <a:t>3</a:t>
            </a:r>
            <a:r>
              <a:rPr lang="en-US" sz="1400" dirty="0">
                <a:solidFill>
                  <a:srgbClr val="0070C0"/>
                </a:solidFill>
                <a:latin typeface="Calibri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5.3T</a:t>
            </a:r>
            <a:r>
              <a:rPr lang="en-US" sz="1400" dirty="0">
                <a:solidFill>
                  <a:srgbClr val="0070C0"/>
                </a:solidFill>
                <a:latin typeface="Calibri"/>
              </a:rPr>
              <a:t>, Q&gt;10</a:t>
            </a:r>
            <a:endParaRPr lang="en-US" sz="1400" baseline="30000" dirty="0">
              <a:solidFill>
                <a:srgbClr val="0070C0"/>
              </a:solidFill>
              <a:latin typeface="Calibri"/>
            </a:endParaRPr>
          </a:p>
          <a:p>
            <a:pPr algn="ctr" defTabSz="457200"/>
            <a:r>
              <a:rPr lang="en-US" sz="1400" dirty="0">
                <a:solidFill>
                  <a:srgbClr val="FF0000"/>
                </a:solidFill>
                <a:latin typeface="Calibri"/>
              </a:rPr>
              <a:t>(under construction)</a:t>
            </a:r>
          </a:p>
          <a:p>
            <a:pPr algn="ctr" defTabSz="457200"/>
            <a:endParaRPr lang="en-US" sz="1400" dirty="0">
              <a:solidFill>
                <a:srgbClr val="FF0000"/>
              </a:solidFill>
              <a:latin typeface="Calibri"/>
            </a:endParaRPr>
          </a:p>
          <a:p>
            <a:pPr algn="ctr" defTabSz="457200"/>
            <a:r>
              <a:rPr lang="en-US" sz="1400" dirty="0">
                <a:solidFill>
                  <a:srgbClr val="0070C0"/>
                </a:solidFill>
                <a:latin typeface="Calibri"/>
              </a:rPr>
              <a:t>Q ≡ P</a:t>
            </a:r>
            <a:r>
              <a:rPr lang="en-US" sz="1400" baseline="-25000" dirty="0">
                <a:solidFill>
                  <a:srgbClr val="0070C0"/>
                </a:solidFill>
                <a:latin typeface="Calibri"/>
              </a:rPr>
              <a:t>out</a:t>
            </a:r>
            <a:r>
              <a:rPr lang="en-US" sz="1400" dirty="0">
                <a:solidFill>
                  <a:srgbClr val="0070C0"/>
                </a:solidFill>
                <a:latin typeface="Calibri"/>
              </a:rPr>
              <a:t>/P</a:t>
            </a:r>
            <a:r>
              <a:rPr lang="en-US" sz="1400" baseline="-25000" dirty="0">
                <a:solidFill>
                  <a:srgbClr val="0070C0"/>
                </a:solidFill>
                <a:latin typeface="Calibri"/>
              </a:rPr>
              <a:t>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8DA168-6C7F-4EBA-BF7C-F2BE91ACB14D}"/>
                  </a:ext>
                </a:extLst>
              </p:cNvPr>
              <p:cNvSpPr txBox="1"/>
              <p:nvPr/>
            </p:nvSpPr>
            <p:spPr>
              <a:xfrm>
                <a:off x="4589279" y="1249811"/>
                <a:ext cx="3183202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{1+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bSup>
                        </m:e>
                      </m:acc>
                      <m:r>
                        <a:rPr lang="en-US" sz="2000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8DA168-6C7F-4EBA-BF7C-F2BE91ACB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279" y="1249811"/>
                <a:ext cx="3183202" cy="576183"/>
              </a:xfrm>
              <a:prstGeom prst="rect">
                <a:avLst/>
              </a:prstGeom>
              <a:blipFill>
                <a:blip r:embed="rId10"/>
                <a:stretch>
                  <a:fillRect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24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						SPF Collaboration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ADB6754-BD02-4907-B44D-CF3E9F083B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036" y="1016086"/>
                <a:ext cx="3917947" cy="46798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lnSpcReduction="10000"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Jefferson Lab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(Polarized D Fuel)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 Wei, </a:t>
                </a: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P. Dobrenz, D. Williams,…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alibri" panose="020F0502020204030204"/>
                  </a:rPr>
                  <a:t>	plus 2 incoming postdocs from UVA</a:t>
                </a:r>
                <a:endParaRPr kumimoji="0" lang="en-US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University of Virginia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(Polarized </a:t>
                </a:r>
                <a:r>
                  <a:rPr kumimoji="0" lang="en-US" sz="1400" b="1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 Fuel)</a:t>
                </a:r>
                <a:endPara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G. W. Miller, A. M. Sandorfi, X. Zheng,…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it-IT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Oak Ridge National Lab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(Polarized Fuels Delivery)</a:t>
                </a:r>
                <a:b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tint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L. Baylor, S. Meitner, …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University of California, Irvine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(Run Preparations and Diagnostics)</a:t>
                </a:r>
                <a:endPara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W. Heidbrink, …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Ultimate Goal: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Run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+ </a:t>
                </a:r>
                <a:r>
                  <a:rPr kumimoji="0" lang="en-US" sz="1600" b="1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𝒑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at 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DIII-D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in FY28-29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ADB6754-BD02-4907-B44D-CF3E9F083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36" y="1016086"/>
                <a:ext cx="3917947" cy="4679891"/>
              </a:xfrm>
              <a:prstGeom prst="rect">
                <a:avLst/>
              </a:prstGeom>
              <a:blipFill>
                <a:blip r:embed="rId6"/>
                <a:stretch>
                  <a:fillRect l="-1713" t="-652" b="-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E3DE185-8044-4F0C-8797-E6E6EA939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101" y="3237819"/>
            <a:ext cx="1236984" cy="297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899299-79C3-4F4A-A404-008313C2C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697" y="4148354"/>
            <a:ext cx="458061" cy="458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9D1E11-0703-4EE2-9762-4F0A2B46A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6474" y="2293586"/>
            <a:ext cx="664509" cy="416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4715A8-5225-48E3-89C6-70A633480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0915" y="1016086"/>
            <a:ext cx="8030598" cy="44434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E80D7A-D560-41FB-9D23-45FC2A016870}"/>
              </a:ext>
            </a:extLst>
          </p:cNvPr>
          <p:cNvSpPr txBox="1"/>
          <p:nvPr/>
        </p:nvSpPr>
        <p:spPr>
          <a:xfrm>
            <a:off x="420787" y="5696777"/>
            <a:ext cx="111195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First phase,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Spin Polarized Nuclei for Injection into DIII-D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has been </a:t>
            </a:r>
            <a:r>
              <a:rPr lang="en-US" sz="2400" dirty="0">
                <a:solidFill>
                  <a:srgbClr val="0432FF"/>
                </a:solidFill>
                <a:latin typeface="Calibri" panose="020F0502020204030204"/>
                <a:cs typeface="Calibri"/>
              </a:rPr>
              <a:t>funded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DOE FES.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24D65-B6A9-477F-A8B4-41B43E9F8B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5033" y="1162023"/>
            <a:ext cx="1306950" cy="4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					Polarized D Fuel at JLab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9BE6698-023E-41DD-881C-83234F8B16BA}"/>
              </a:ext>
            </a:extLst>
          </p:cNvPr>
          <p:cNvSpPr txBox="1"/>
          <p:nvPr/>
        </p:nvSpPr>
        <p:spPr>
          <a:xfrm>
            <a:off x="298557" y="1526479"/>
            <a:ext cx="1033797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Fabrication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A22085-02AB-4D01-BD55-056CF12BDB54}"/>
              </a:ext>
            </a:extLst>
          </p:cNvPr>
          <p:cNvSpPr txBox="1"/>
          <p:nvPr/>
        </p:nvSpPr>
        <p:spPr>
          <a:xfrm>
            <a:off x="1585397" y="1617032"/>
            <a:ext cx="99012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28BDC3-52B8-4EF1-865C-AB44F3119C22}"/>
              </a:ext>
            </a:extLst>
          </p:cNvPr>
          <p:cNvSpPr txBox="1"/>
          <p:nvPr/>
        </p:nvSpPr>
        <p:spPr>
          <a:xfrm>
            <a:off x="4355784" y="1823136"/>
            <a:ext cx="109410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C17040-0908-430E-A945-BF605FA366AC}"/>
              </a:ext>
            </a:extLst>
          </p:cNvPr>
          <p:cNvSpPr txBox="1"/>
          <p:nvPr/>
        </p:nvSpPr>
        <p:spPr>
          <a:xfrm>
            <a:off x="5927006" y="1912842"/>
            <a:ext cx="93869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5FBE9D-FE04-48B8-81EE-C107B7D61B73}"/>
              </a:ext>
            </a:extLst>
          </p:cNvPr>
          <p:cNvSpPr txBox="1"/>
          <p:nvPr/>
        </p:nvSpPr>
        <p:spPr>
          <a:xfrm>
            <a:off x="8735694" y="2172086"/>
            <a:ext cx="110498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Commission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1C1274-977D-4E16-8021-38E83D6D1D9A}"/>
              </a:ext>
            </a:extLst>
          </p:cNvPr>
          <p:cNvSpPr txBox="1"/>
          <p:nvPr/>
        </p:nvSpPr>
        <p:spPr>
          <a:xfrm>
            <a:off x="10241456" y="2292341"/>
            <a:ext cx="145615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+ </a:t>
            </a:r>
            <a:r>
              <a:rPr kumimoji="0" lang="en-US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  + p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7E17BC-E7D3-4C97-A285-4DF86E29B58B}"/>
              </a:ext>
            </a:extLst>
          </p:cNvPr>
          <p:cNvSpPr txBox="1"/>
          <p:nvPr/>
        </p:nvSpPr>
        <p:spPr>
          <a:xfrm>
            <a:off x="4378410" y="879931"/>
            <a:ext cx="3352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 life cycle of a polarized 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LiD pellet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3D9560-B78E-42F8-B270-C9E9E2D2D314}"/>
              </a:ext>
            </a:extLst>
          </p:cNvPr>
          <p:cNvSpPr txBox="1"/>
          <p:nvPr/>
        </p:nvSpPr>
        <p:spPr>
          <a:xfrm>
            <a:off x="364465" y="2054648"/>
            <a:ext cx="896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00B0F0"/>
                </a:solidFill>
              </a:rPr>
              <a:t>Shape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size</a:t>
            </a:r>
            <a:r>
              <a:rPr lang="en-US" sz="1400" dirty="0">
                <a:solidFill>
                  <a:srgbClr val="00B0F0"/>
                </a:solidFill>
                <a:latin typeface="Calibri" panose="020F0502020204030204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density…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67FDD8-6CFB-4030-9BD1-AA73BDCCFB85}"/>
              </a:ext>
            </a:extLst>
          </p:cNvPr>
          <p:cNvSpPr txBox="1"/>
          <p:nvPr/>
        </p:nvSpPr>
        <p:spPr>
          <a:xfrm>
            <a:off x="4147958" y="2300482"/>
            <a:ext cx="1509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lang="en-US" sz="1400" dirty="0">
                <a:solidFill>
                  <a:srgbClr val="00B0F0"/>
                </a:solidFill>
                <a:latin typeface="Calibri" panose="020F0502020204030204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 chamber, pellet loader,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&amp;</a:t>
            </a:r>
            <a:r>
              <a:rPr lang="en-US" sz="1400" dirty="0">
                <a:solidFill>
                  <a:srgbClr val="00B0F0"/>
                </a:solidFill>
                <a:latin typeface="Calibri" panose="020F050202020403020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B1423C-C574-4995-9123-B791802198AF}"/>
              </a:ext>
            </a:extLst>
          </p:cNvPr>
          <p:cNvSpPr txBox="1"/>
          <p:nvPr/>
        </p:nvSpPr>
        <p:spPr>
          <a:xfrm>
            <a:off x="5732495" y="2430038"/>
            <a:ext cx="1333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Pellet extractor, (integrated with DF and injection gun)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6478A9-D6C5-45EA-8361-6415A5B9D3E1}"/>
              </a:ext>
            </a:extLst>
          </p:cNvPr>
          <p:cNvSpPr txBox="1"/>
          <p:nvPr/>
        </p:nvSpPr>
        <p:spPr>
          <a:xfrm>
            <a:off x="8494697" y="2838860"/>
            <a:ext cx="1595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installation at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DIII-D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tokamak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CC18AF-0B41-464B-AB2C-A4CF721138F4}"/>
              </a:ext>
            </a:extLst>
          </p:cNvPr>
          <p:cNvSpPr txBox="1"/>
          <p:nvPr/>
        </p:nvSpPr>
        <p:spPr>
          <a:xfrm>
            <a:off x="10073972" y="2887926"/>
            <a:ext cx="1797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DIII-D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B0F0"/>
                </a:solidFill>
                <a:latin typeface="Calibri" panose="020F0502020204030204"/>
              </a:rPr>
              <a:t>Particles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4CCB13-E515-426A-810E-1427250C80E7}"/>
              </a:ext>
            </a:extLst>
          </p:cNvPr>
          <p:cNvSpPr txBox="1"/>
          <p:nvPr/>
        </p:nvSpPr>
        <p:spPr>
          <a:xfrm>
            <a:off x="1576920" y="2168093"/>
            <a:ext cx="100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beamline, cryostat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69D696F-2960-481A-8495-6EC713A96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609" y="3682072"/>
            <a:ext cx="2373118" cy="155099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E2C19AF-8035-4078-904C-ECE5D33B120D}"/>
              </a:ext>
            </a:extLst>
          </p:cNvPr>
          <p:cNvSpPr txBox="1"/>
          <p:nvPr/>
        </p:nvSpPr>
        <p:spPr>
          <a:xfrm>
            <a:off x="5024185" y="3368757"/>
            <a:ext cx="618434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</a:p>
        </p:txBody>
      </p: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F562407F-0DDA-40C3-B07D-C59959EF32CE}"/>
              </a:ext>
            </a:extLst>
          </p:cNvPr>
          <p:cNvCxnSpPr>
            <a:cxnSpLocks/>
            <a:stCxn id="67" idx="1"/>
          </p:cNvCxnSpPr>
          <p:nvPr/>
        </p:nvCxnSpPr>
        <p:spPr>
          <a:xfrm rot="10800000" flipV="1">
            <a:off x="4940143" y="3507257"/>
            <a:ext cx="84043" cy="1524870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BAACEFA-70B4-4A57-86BB-96B6CBB71B3C}"/>
              </a:ext>
            </a:extLst>
          </p:cNvPr>
          <p:cNvCxnSpPr>
            <a:cxnSpLocks/>
            <a:stCxn id="59" idx="0"/>
            <a:endCxn id="52" idx="2"/>
          </p:cNvCxnSpPr>
          <p:nvPr/>
        </p:nvCxnSpPr>
        <p:spPr>
          <a:xfrm flipV="1">
            <a:off x="812720" y="1834256"/>
            <a:ext cx="2736" cy="220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CECB503-D5DE-42ED-A550-98C1B57F71A3}"/>
              </a:ext>
            </a:extLst>
          </p:cNvPr>
          <p:cNvCxnSpPr>
            <a:cxnSpLocks/>
            <a:stCxn id="64" idx="0"/>
            <a:endCxn id="53" idx="2"/>
          </p:cNvCxnSpPr>
          <p:nvPr/>
        </p:nvCxnSpPr>
        <p:spPr>
          <a:xfrm flipV="1">
            <a:off x="2080458" y="1924809"/>
            <a:ext cx="0" cy="243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9B805F-96A8-468C-9F21-F7463954DAA6}"/>
              </a:ext>
            </a:extLst>
          </p:cNvPr>
          <p:cNvCxnSpPr>
            <a:cxnSpLocks/>
            <a:stCxn id="60" idx="0"/>
            <a:endCxn id="54" idx="2"/>
          </p:cNvCxnSpPr>
          <p:nvPr/>
        </p:nvCxnSpPr>
        <p:spPr>
          <a:xfrm flipV="1">
            <a:off x="4902837" y="2130913"/>
            <a:ext cx="0" cy="169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1E37F31-E98B-4C23-82A3-0343DC2D4F0E}"/>
              </a:ext>
            </a:extLst>
          </p:cNvPr>
          <p:cNvCxnSpPr>
            <a:cxnSpLocks/>
            <a:stCxn id="61" idx="0"/>
            <a:endCxn id="55" idx="2"/>
          </p:cNvCxnSpPr>
          <p:nvPr/>
        </p:nvCxnSpPr>
        <p:spPr>
          <a:xfrm flipH="1" flipV="1">
            <a:off x="6396355" y="2220619"/>
            <a:ext cx="2913" cy="209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DA63131-4206-4C12-B6C4-C19CB0F17205}"/>
              </a:ext>
            </a:extLst>
          </p:cNvPr>
          <p:cNvCxnSpPr>
            <a:cxnSpLocks/>
            <a:stCxn id="62" idx="0"/>
            <a:endCxn id="56" idx="2"/>
          </p:cNvCxnSpPr>
          <p:nvPr/>
        </p:nvCxnSpPr>
        <p:spPr>
          <a:xfrm flipH="1" flipV="1">
            <a:off x="9288187" y="2479863"/>
            <a:ext cx="4351" cy="358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4A5C9BA-DF02-466D-B242-39033136F99E}"/>
              </a:ext>
            </a:extLst>
          </p:cNvPr>
          <p:cNvCxnSpPr>
            <a:cxnSpLocks/>
            <a:stCxn id="63" idx="0"/>
            <a:endCxn id="57" idx="2"/>
          </p:cNvCxnSpPr>
          <p:nvPr/>
        </p:nvCxnSpPr>
        <p:spPr>
          <a:xfrm flipH="1" flipV="1">
            <a:off x="10969535" y="2600118"/>
            <a:ext cx="3376" cy="287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37A62C1-B0A0-471E-8C55-629914A1257D}"/>
              </a:ext>
            </a:extLst>
          </p:cNvPr>
          <p:cNvSpPr txBox="1"/>
          <p:nvPr/>
        </p:nvSpPr>
        <p:spPr>
          <a:xfrm>
            <a:off x="659608" y="4381858"/>
            <a:ext cx="28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</a:t>
            </a:r>
            <a:r>
              <a:rPr lang="en-US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FY24 &amp; FY25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05B28F-460F-4787-B1E3-9C0CAB895BA8}"/>
              </a:ext>
            </a:extLst>
          </p:cNvPr>
          <p:cNvSpPr txBox="1"/>
          <p:nvPr/>
        </p:nvSpPr>
        <p:spPr>
          <a:xfrm>
            <a:off x="7035394" y="4289525"/>
            <a:ext cx="1429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  <a:latin typeface="Calibri" panose="020F0502020204030204"/>
              </a:rPr>
              <a:t>renewals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(for FY26-29)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7490F0F-16D2-4474-9B6B-D4286FF40BB5}"/>
              </a:ext>
            </a:extLst>
          </p:cNvPr>
          <p:cNvCxnSpPr>
            <a:cxnSpLocks/>
            <a:stCxn id="75" idx="0"/>
            <a:endCxn id="36" idx="4"/>
          </p:cNvCxnSpPr>
          <p:nvPr/>
        </p:nvCxnSpPr>
        <p:spPr>
          <a:xfrm flipH="1" flipV="1">
            <a:off x="835298" y="3038333"/>
            <a:ext cx="1247216" cy="1343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651999E-9A55-4BBC-8179-71EDB0B67879}"/>
              </a:ext>
            </a:extLst>
          </p:cNvPr>
          <p:cNvCxnSpPr>
            <a:cxnSpLocks/>
            <a:stCxn id="75" idx="0"/>
            <a:endCxn id="3" idx="2"/>
          </p:cNvCxnSpPr>
          <p:nvPr/>
        </p:nvCxnSpPr>
        <p:spPr>
          <a:xfrm flipH="1" flipV="1">
            <a:off x="2081943" y="3796090"/>
            <a:ext cx="571" cy="585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D683BE8-86CC-4DF6-80CA-94CD6F6E60F2}"/>
              </a:ext>
            </a:extLst>
          </p:cNvPr>
          <p:cNvCxnSpPr>
            <a:cxnSpLocks/>
            <a:stCxn id="75" idx="0"/>
            <a:endCxn id="60" idx="2"/>
          </p:cNvCxnSpPr>
          <p:nvPr/>
        </p:nvCxnSpPr>
        <p:spPr>
          <a:xfrm flipV="1">
            <a:off x="2082514" y="3039146"/>
            <a:ext cx="2820323" cy="1342712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19596AA-FF57-422F-9912-DDA517F332CC}"/>
              </a:ext>
            </a:extLst>
          </p:cNvPr>
          <p:cNvCxnSpPr>
            <a:cxnSpLocks/>
            <a:stCxn id="75" idx="0"/>
            <a:endCxn id="61" idx="1"/>
          </p:cNvCxnSpPr>
          <p:nvPr/>
        </p:nvCxnSpPr>
        <p:spPr>
          <a:xfrm flipV="1">
            <a:off x="2082514" y="2907092"/>
            <a:ext cx="3649981" cy="1474766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A244B56-3F52-403C-90CA-3120B0FF22E8}"/>
              </a:ext>
            </a:extLst>
          </p:cNvPr>
          <p:cNvCxnSpPr>
            <a:cxnSpLocks/>
            <a:stCxn id="76" idx="0"/>
            <a:endCxn id="61" idx="2"/>
          </p:cNvCxnSpPr>
          <p:nvPr/>
        </p:nvCxnSpPr>
        <p:spPr>
          <a:xfrm flipH="1" flipV="1">
            <a:off x="6399268" y="3384145"/>
            <a:ext cx="1350951" cy="9053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4E5700E-0032-48E3-9D88-79BD156F1526}"/>
              </a:ext>
            </a:extLst>
          </p:cNvPr>
          <p:cNvCxnSpPr>
            <a:cxnSpLocks/>
            <a:stCxn id="76" idx="0"/>
            <a:endCxn id="60" idx="2"/>
          </p:cNvCxnSpPr>
          <p:nvPr/>
        </p:nvCxnSpPr>
        <p:spPr>
          <a:xfrm flipH="1" flipV="1">
            <a:off x="4902837" y="3039146"/>
            <a:ext cx="2847382" cy="125037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5213B86-66FF-4128-A0DB-19C04BCEE6A9}"/>
              </a:ext>
            </a:extLst>
          </p:cNvPr>
          <p:cNvCxnSpPr>
            <a:cxnSpLocks/>
            <a:stCxn id="76" idx="0"/>
            <a:endCxn id="139" idx="2"/>
          </p:cNvCxnSpPr>
          <p:nvPr/>
        </p:nvCxnSpPr>
        <p:spPr>
          <a:xfrm flipH="1" flipV="1">
            <a:off x="7749075" y="3574416"/>
            <a:ext cx="1144" cy="7151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D058D0C-5483-4909-8B40-2A9A7714AE0F}"/>
              </a:ext>
            </a:extLst>
          </p:cNvPr>
          <p:cNvCxnSpPr>
            <a:cxnSpLocks/>
            <a:stCxn id="76" idx="0"/>
            <a:endCxn id="62" idx="2"/>
          </p:cNvCxnSpPr>
          <p:nvPr/>
        </p:nvCxnSpPr>
        <p:spPr>
          <a:xfrm flipV="1">
            <a:off x="7750219" y="3362080"/>
            <a:ext cx="1542319" cy="92744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2F397F79-0338-431D-AE4F-03A34CC07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264" y="3660688"/>
            <a:ext cx="3100589" cy="167983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C7626F3-5E41-466B-AF7F-9830FF91020E}"/>
              </a:ext>
            </a:extLst>
          </p:cNvPr>
          <p:cNvSpPr txBox="1"/>
          <p:nvPr/>
        </p:nvSpPr>
        <p:spPr>
          <a:xfrm>
            <a:off x="2880335" y="1715395"/>
            <a:ext cx="7779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FCD3572-8090-4353-8756-ACCE73EF212A}"/>
              </a:ext>
            </a:extLst>
          </p:cNvPr>
          <p:cNvSpPr txBox="1"/>
          <p:nvPr/>
        </p:nvSpPr>
        <p:spPr>
          <a:xfrm>
            <a:off x="2759166" y="2246008"/>
            <a:ext cx="1020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LN2 cryostat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F002D65-53B8-4718-968A-D3535617EA0B}"/>
              </a:ext>
            </a:extLst>
          </p:cNvPr>
          <p:cNvCxnSpPr>
            <a:cxnSpLocks/>
            <a:stCxn id="87" idx="0"/>
            <a:endCxn id="86" idx="2"/>
          </p:cNvCxnSpPr>
          <p:nvPr/>
        </p:nvCxnSpPr>
        <p:spPr>
          <a:xfrm flipH="1" flipV="1">
            <a:off x="3269321" y="2023172"/>
            <a:ext cx="1" cy="222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EB41CAB-2819-4FC6-B415-04CF0EF48A47}"/>
              </a:ext>
            </a:extLst>
          </p:cNvPr>
          <p:cNvCxnSpPr>
            <a:cxnSpLocks/>
            <a:stCxn id="75" idx="0"/>
            <a:endCxn id="90" idx="2"/>
          </p:cNvCxnSpPr>
          <p:nvPr/>
        </p:nvCxnSpPr>
        <p:spPr>
          <a:xfrm flipV="1">
            <a:off x="2082514" y="3590452"/>
            <a:ext cx="1179618" cy="791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109A6217-C3EC-4D82-9804-18DADF4A8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976805" y="2769228"/>
            <a:ext cx="570654" cy="821224"/>
          </a:xfrm>
          <a:prstGeom prst="rect">
            <a:avLst/>
          </a:prstGeom>
        </p:spPr>
      </p:pic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05C0EA5-B219-4119-96AF-43D9B34F9363}"/>
              </a:ext>
            </a:extLst>
          </p:cNvPr>
          <p:cNvSpPr/>
          <p:nvPr/>
        </p:nvSpPr>
        <p:spPr>
          <a:xfrm>
            <a:off x="45514" y="1356380"/>
            <a:ext cx="8413015" cy="4151119"/>
          </a:xfrm>
          <a:prstGeom prst="roundRect">
            <a:avLst/>
          </a:prstGeom>
          <a:noFill/>
          <a:ln w="22225">
            <a:solidFill>
              <a:srgbClr val="0070C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2FBC65F-4D2E-4FF8-8474-8711B18CB270}"/>
              </a:ext>
            </a:extLst>
          </p:cNvPr>
          <p:cNvSpPr/>
          <p:nvPr/>
        </p:nvSpPr>
        <p:spPr>
          <a:xfrm>
            <a:off x="3765098" y="1567655"/>
            <a:ext cx="8369784" cy="4151119"/>
          </a:xfrm>
          <a:prstGeom prst="roundRect">
            <a:avLst/>
          </a:prstGeom>
          <a:noFill/>
          <a:ln w="22225">
            <a:solidFill>
              <a:srgbClr val="00B05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AAF88827-00E4-4095-BC65-C11EB615FAA3}"/>
              </a:ext>
            </a:extLst>
          </p:cNvPr>
          <p:cNvSpPr/>
          <p:nvPr/>
        </p:nvSpPr>
        <p:spPr>
          <a:xfrm rot="5400000">
            <a:off x="738247" y="2730171"/>
            <a:ext cx="194102" cy="422221"/>
          </a:xfrm>
          <a:prstGeom prst="ca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B4B6175-5298-4DF5-94C3-4619E2A583B0}"/>
              </a:ext>
            </a:extLst>
          </p:cNvPr>
          <p:cNvSpPr txBox="1"/>
          <p:nvPr/>
        </p:nvSpPr>
        <p:spPr>
          <a:xfrm>
            <a:off x="7191062" y="2030811"/>
            <a:ext cx="111831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Integration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96DDB10-40EF-4B99-9926-9FE0DCB31E22}"/>
              </a:ext>
            </a:extLst>
          </p:cNvPr>
          <p:cNvSpPr txBox="1"/>
          <p:nvPr/>
        </p:nvSpPr>
        <p:spPr>
          <a:xfrm>
            <a:off x="7082302" y="2620309"/>
            <a:ext cx="1333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 pellet polarizer with (ORNL built) injection gun)</a:t>
            </a: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E18DAA74-5AF0-40BD-AB9C-4CADD9D576AF}"/>
              </a:ext>
            </a:extLst>
          </p:cNvPr>
          <p:cNvCxnSpPr>
            <a:cxnSpLocks/>
            <a:stCxn id="139" idx="0"/>
            <a:endCxn id="95" idx="2"/>
          </p:cNvCxnSpPr>
          <p:nvPr/>
        </p:nvCxnSpPr>
        <p:spPr>
          <a:xfrm flipV="1">
            <a:off x="7749075" y="2338588"/>
            <a:ext cx="1144" cy="281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A786648-E755-4400-A063-42F3661A2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3854" y="2732401"/>
            <a:ext cx="756177" cy="10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3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 							The Program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B5518C-1B9D-4FB4-A5C0-B5F8B86F9818}"/>
              </a:ext>
            </a:extLst>
          </p:cNvPr>
          <p:cNvSpPr/>
          <p:nvPr/>
        </p:nvSpPr>
        <p:spPr>
          <a:xfrm>
            <a:off x="151075" y="1059606"/>
            <a:ext cx="11875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ym typeface="Symbol" panose="05050102010706020507" pitchFamily="18" charset="2"/>
              </a:rPr>
              <a:t>Ultimate Goal:</a:t>
            </a:r>
          </a:p>
          <a:p>
            <a:pPr lvl="1"/>
            <a:r>
              <a:rPr lang="en-US" b="1" dirty="0">
                <a:sym typeface="Symbol" panose="05050102010706020507" pitchFamily="18" charset="2"/>
              </a:rPr>
              <a:t>	Running </a:t>
            </a:r>
            <a:r>
              <a:rPr lang="en-US" b="1" i="1" dirty="0">
                <a:solidFill>
                  <a:srgbClr val="0070C0"/>
                </a:solidFill>
              </a:rPr>
              <a:t>D + </a:t>
            </a:r>
            <a:r>
              <a:rPr lang="en-US" b="1" i="1" baseline="30000" dirty="0">
                <a:solidFill>
                  <a:srgbClr val="0070C0"/>
                </a:solidFill>
              </a:rPr>
              <a:t>3</a:t>
            </a:r>
            <a:r>
              <a:rPr lang="en-US" b="1" i="1" dirty="0">
                <a:solidFill>
                  <a:srgbClr val="0070C0"/>
                </a:solidFill>
              </a:rPr>
              <a:t>He </a:t>
            </a:r>
            <a:r>
              <a:rPr lang="en-US" b="1" i="1" dirty="0">
                <a:solidFill>
                  <a:srgbClr val="0070C0"/>
                </a:solidFill>
                <a:sym typeface="Symbol" panose="05050102010706020507" pitchFamily="18" charset="2"/>
              </a:rPr>
              <a:t>  + p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b="1" dirty="0">
                <a:sym typeface="Symbol" panose="05050102010706020507" pitchFamily="18" charset="2"/>
              </a:rPr>
              <a:t>in DIII-D tokamak with 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polarized fuels</a:t>
            </a:r>
            <a:r>
              <a:rPr lang="en-US" b="1" dirty="0">
                <a:sym typeface="Symbol" panose="05050102010706020507" pitchFamily="18" charset="2"/>
              </a:rPr>
              <a:t> to test polarization survivability.</a:t>
            </a:r>
          </a:p>
          <a:p>
            <a:pPr lvl="1"/>
            <a:endParaRPr lang="en-US" b="1" dirty="0">
              <a:sym typeface="Symbol" panose="05050102010706020507" pitchFamily="18" charset="2"/>
            </a:endParaRPr>
          </a:p>
          <a:p>
            <a:pPr lvl="1"/>
            <a:r>
              <a:rPr lang="en-US" b="1" dirty="0">
                <a:sym typeface="Symbol" panose="05050102010706020507" pitchFamily="18" charset="2"/>
              </a:rPr>
              <a:t>Approach:</a:t>
            </a:r>
          </a:p>
          <a:p>
            <a:pPr lvl="1"/>
            <a:r>
              <a:rPr lang="en-US" b="1" dirty="0">
                <a:sym typeface="Symbol" panose="05050102010706020507" pitchFamily="18" charset="2"/>
              </a:rPr>
              <a:t>	FY24-25	Equipment preparation, Fuel pellet production, </a:t>
            </a:r>
            <a:r>
              <a:rPr lang="en-US" b="1" baseline="30000" dirty="0">
                <a:sym typeface="Symbol" panose="05050102010706020507" pitchFamily="18" charset="2"/>
              </a:rPr>
              <a:t>7</a:t>
            </a:r>
            <a:r>
              <a:rPr lang="en-US" b="1" dirty="0">
                <a:sym typeface="Symbol" panose="05050102010706020507" pitchFamily="18" charset="2"/>
              </a:rPr>
              <a:t>LiD Polarizer designs, Prototype, …</a:t>
            </a:r>
          </a:p>
          <a:p>
            <a:pPr lvl="1"/>
            <a:r>
              <a:rPr lang="en-US" b="1" dirty="0">
                <a:sym typeface="Symbol" panose="05050102010706020507" pitchFamily="18" charset="2"/>
              </a:rPr>
              <a:t>	FY26-27	Equipment production, System integration, Polarized fuel production, …</a:t>
            </a:r>
          </a:p>
          <a:p>
            <a:pPr lvl="1"/>
            <a:r>
              <a:rPr lang="en-US" b="1" dirty="0">
                <a:sym typeface="Symbol" panose="05050102010706020507" pitchFamily="18" charset="2"/>
              </a:rPr>
              <a:t>	FY28-29	Commissioning, Running spin-polarized fusion at DIII-D.</a:t>
            </a:r>
          </a:p>
          <a:p>
            <a:pPr lvl="1"/>
            <a:endParaRPr lang="en-US" b="1" dirty="0">
              <a:sym typeface="Symbol" panose="05050102010706020507" pitchFamily="18" charset="2"/>
            </a:endParaRPr>
          </a:p>
          <a:p>
            <a:pPr lvl="1"/>
            <a:r>
              <a:rPr lang="en-US" b="1" dirty="0" err="1">
                <a:sym typeface="Symbol" panose="05050102010706020507" pitchFamily="18" charset="2"/>
              </a:rPr>
              <a:t>JLab’s</a:t>
            </a:r>
            <a:r>
              <a:rPr lang="en-US" b="1" dirty="0">
                <a:sym typeface="Symbol" panose="05050102010706020507" pitchFamily="18" charset="2"/>
              </a:rPr>
              <a:t> Short Term focus: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Preparing </a:t>
            </a:r>
            <a:r>
              <a:rPr lang="en-US" b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7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LiD pellets.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Irradiating </a:t>
            </a:r>
            <a:r>
              <a:rPr lang="en-US" b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7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LiD pellets with </a:t>
            </a:r>
            <a:r>
              <a:rPr lang="en-US" b="1" dirty="0" err="1">
                <a:solidFill>
                  <a:srgbClr val="0070C0"/>
                </a:solidFill>
                <a:sym typeface="Symbol" panose="05050102010706020507" pitchFamily="18" charset="2"/>
              </a:rPr>
              <a:t>eBeams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 to create paramagnetic centers for DNP process.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Preparing </a:t>
            </a:r>
            <a:r>
              <a:rPr lang="en-US" b="1" dirty="0" err="1">
                <a:solidFill>
                  <a:srgbClr val="0070C0"/>
                </a:solidFill>
                <a:latin typeface="Symbol" pitchFamily="2" charset="2"/>
                <a:cs typeface="GreekC_IV50" panose="00000400000000000000" pitchFamily="2" charset="0"/>
                <a:sym typeface="Symbol" panose="05050102010706020507" pitchFamily="18" charset="2"/>
              </a:rPr>
              <a:t>m</a:t>
            </a:r>
            <a:r>
              <a:rPr lang="en-US" b="1" dirty="0" err="1">
                <a:solidFill>
                  <a:srgbClr val="0070C0"/>
                </a:solidFill>
                <a:sym typeface="Symbol" panose="05050102010706020507" pitchFamily="18" charset="2"/>
              </a:rPr>
              <a:t>Wave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  and NMR systems for polarization production and monitoring.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Designing a (commercial dilution refrigerator based) DNP polarizer.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Building a prototype Polarization Chamber with pellet handling system.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rgbClr val="00B0F0"/>
                </a:solidFill>
              </a:rPr>
              <a:t>		</a:t>
            </a:r>
            <a:endParaRPr lang="en-US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149D31-F64C-40AA-8359-E48FC4CD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Xiangdong Wei </a:t>
            </a:r>
            <a:fld id="{5F193812-19AA-45EC-8C0F-B9EC88AC4264}" type="datetime1">
              <a:rPr lang="en-US" smtClean="0"/>
              <a:t>9/26/2024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0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					The Unique Challenges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83EF9-1C12-4B06-92B4-6CB09650DA0B}"/>
              </a:ext>
            </a:extLst>
          </p:cNvPr>
          <p:cNvSpPr txBox="1"/>
          <p:nvPr/>
        </p:nvSpPr>
        <p:spPr>
          <a:xfrm>
            <a:off x="2116" y="778478"/>
            <a:ext cx="12191999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The advantages:</a:t>
            </a:r>
            <a:endParaRPr lang="en-US" sz="2400" dirty="0">
              <a:solidFill>
                <a:srgbClr val="0070C0"/>
              </a:solidFill>
              <a:latin typeface="Calibri" panose="020F0502020204030204"/>
              <a:ea typeface="Calibri"/>
              <a:cs typeface="Calibri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 Group operates DNP polarized targets routinely. 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targets have been used successfully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CERN COMPASS exp.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PAC approved experiments require polarized </a:t>
            </a:r>
            <a:r>
              <a:rPr lang="en-US" sz="2400" b="1" baseline="30000" dirty="0">
                <a:solidFill>
                  <a:srgbClr val="000000"/>
                </a:solidFill>
                <a:latin typeface="Calibri" panose="020F0502020204030204"/>
              </a:rPr>
              <a:t>7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LiD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targets.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The challenges: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indent="-342900"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Precision engineering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Uniform shape and </a:t>
            </a:r>
            <a:r>
              <a:rPr lang="en-US" sz="2400" dirty="0">
                <a:solidFill>
                  <a:srgbClr val="000000"/>
                </a:solidFill>
                <a:latin typeface="symbol"/>
                <a:sym typeface="symbol"/>
              </a:rPr>
              <a:t>r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 to deliver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deuterons/pellet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indent="-342900">
              <a:buFont typeface="Arial,Sans-Serif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Cold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/>
              </a:rPr>
              <a:t>transporting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Pellet dispensed into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4K tokamak injector with holding field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indent="-342900">
              <a:buFont typeface="Arial,Sans-Serif"/>
              <a:buChar char="•"/>
              <a:defRPr/>
            </a:pPr>
            <a:r>
              <a:rPr lang="en-US" sz="2400" dirty="0"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</a:rPr>
              <a:t>Impact resistance</a:t>
            </a: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</a:rPr>
              <a:t>----Survives ~20m subsonic injection journey.</a:t>
            </a:r>
          </a:p>
          <a:p>
            <a:pPr marL="800100" lvl="1" indent="-342900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  <a:p>
            <a:pPr indent="4572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 for 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the polarizer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--High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cooling-power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DF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~</a:t>
            </a:r>
            <a:r>
              <a:rPr lang="en-US" sz="2400" dirty="0">
                <a:latin typeface="Calibri" panose="020F0502020204030204"/>
              </a:rPr>
              <a:t>7T magnet.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085850" lvl="2" indent="-285750"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pellet manipulation mechanism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loading/dispensing.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085850" lvl="2" indent="-285750"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polarizing chamber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coils</a:t>
            </a:r>
            <a:r>
              <a:rPr lang="en-US" sz="2400" dirty="0">
                <a:latin typeface="Calibri" panose="020F0502020204030204"/>
              </a:rPr>
              <a:t> (V~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0.06cc</a:t>
            </a:r>
            <a:r>
              <a:rPr lang="en-US" sz="2400" dirty="0">
                <a:latin typeface="Calibri" panose="020F0502020204030204"/>
              </a:rPr>
              <a:t>) and </a:t>
            </a:r>
            <a:r>
              <a:rPr lang="en-US" sz="2400" b="1" dirty="0">
                <a:latin typeface="Calibri" panose="020F0502020204030204"/>
              </a:rPr>
              <a:t>tuned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waveguide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085850" lvl="2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Properly anchor components</a:t>
            </a:r>
            <a:r>
              <a:rPr lang="en-US" sz="2400" dirty="0">
                <a:latin typeface="Calibri" panose="020F0502020204030204"/>
              </a:rPr>
              <a:t> to achieve l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ow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operating temp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100mK </a:t>
            </a:r>
            <a:r>
              <a:rPr lang="en-US" sz="2400" dirty="0">
                <a:latin typeface="Calibri" panose="020F0502020204030204"/>
              </a:rPr>
              <a:t>with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ymbol"/>
                <a:sym typeface="symbol"/>
              </a:rPr>
              <a:t>m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/>
              </a:rPr>
              <a:t>Wave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 ON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).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085850" lvl="2" indent="-285750">
              <a:buFont typeface="Arial"/>
              <a:buChar char="•"/>
              <a:defRPr/>
            </a:pPr>
            <a:r>
              <a:rPr lang="en-US" sz="2400" dirty="0">
                <a:latin typeface="Calibri" panose="020F0502020204030204"/>
              </a:rPr>
              <a:t>A 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77K</a:t>
            </a:r>
            <a:r>
              <a:rPr lang="en-US" sz="2400" dirty="0">
                <a:latin typeface="Calibri" panose="020F050202020403020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entrance </a:t>
            </a:r>
            <a:r>
              <a:rPr lang="en-US" sz="2400" dirty="0">
                <a:latin typeface="Calibri" panose="020F0502020204030204"/>
              </a:rPr>
              <a:t>interface 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latin typeface="Calibri" panose="020F0502020204030204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4K</a:t>
            </a:r>
            <a:r>
              <a:rPr lang="en-US" sz="2400" dirty="0">
                <a:latin typeface="Calibri" panose="020F0502020204030204"/>
              </a:rPr>
              <a:t> exit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interface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234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Jefferson Lab Fusion Program						Pellets Design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5EA51-FA42-49A2-8F1A-1AFE254BFE64}"/>
              </a:ext>
            </a:extLst>
          </p:cNvPr>
          <p:cNvSpPr txBox="1"/>
          <p:nvPr/>
        </p:nvSpPr>
        <p:spPr>
          <a:xfrm>
            <a:off x="10284" y="723476"/>
            <a:ext cx="1217315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o consistently deliver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~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 deuterons/shot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shape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, density and edges 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pellet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must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well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controlled and smoothly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fit inside injection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gun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 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achieving high injection speed.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chemically unstable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and caustic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 must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handled in an inert gas environment.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  </a:t>
            </a:r>
            <a:r>
              <a:rPr lang="en-US" sz="2400" baseline="30000" dirty="0">
                <a:solidFill>
                  <a:srgbClr val="000000"/>
                </a:solidFill>
                <a:latin typeface="Calibri" panose="020F0502020204030204"/>
              </a:rPr>
              <a:t>7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LiD pellets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: </a:t>
            </a:r>
            <a:endParaRPr lang="en-US" sz="2400" dirty="0">
              <a:solidFill>
                <a:srgbClr val="0070C0"/>
              </a:solidFill>
              <a:latin typeface="Calibri" panose="020F0502020204030204"/>
              <a:ea typeface="Calibri"/>
              <a:cs typeface="Calibri"/>
            </a:endParaRPr>
          </a:p>
          <a:p>
            <a:pPr marL="1371600" lvl="1" indent="-457200">
              <a:buAutoNum type="arabicPeriod"/>
              <a:defRPr/>
            </a:pPr>
            <a:r>
              <a:rPr lang="en-US" sz="2400" dirty="0">
                <a:latin typeface="Calibri" panose="020F0502020204030204"/>
              </a:rPr>
              <a:t>fused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lang="en-US" sz="2400" dirty="0">
                <a:latin typeface="Calibri" panose="020F0502020204030204"/>
              </a:rPr>
              <a:t>powder;</a:t>
            </a:r>
            <a:endParaRPr lang="en-US" sz="2400" dirty="0">
              <a:latin typeface="Calibri" panose="020F0502020204030204"/>
              <a:ea typeface="Calibri"/>
              <a:cs typeface="Calibri"/>
            </a:endParaRPr>
          </a:p>
          <a:p>
            <a:pPr marL="1371600" lvl="1" indent="-457200">
              <a:buAutoNum type="arabicPeriod"/>
              <a:defRPr/>
            </a:pPr>
            <a:r>
              <a:rPr lang="en-US" sz="2400" dirty="0">
                <a:latin typeface="Calibri" panose="020F0502020204030204"/>
              </a:rPr>
              <a:t>casted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371600" lvl="1" indent="-457200">
              <a:buAutoNum type="arabicPeriod"/>
              <a:defRPr/>
            </a:pPr>
            <a:r>
              <a:rPr lang="en-US" sz="2400" dirty="0">
                <a:latin typeface="Calibri" panose="020F0502020204030204"/>
              </a:rPr>
              <a:t>machined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a solid chunk;</a:t>
            </a: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371600" lvl="1" indent="-457200"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purchased from a vender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preferred</a:t>
            </a:r>
            <a:r>
              <a:rPr lang="en-US" sz="2400">
                <a:solidFill>
                  <a:srgbClr val="0070C0"/>
                </a:solidFill>
                <a:latin typeface="Calibri" panose="020F0502020204030204"/>
              </a:rPr>
              <a:t>;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progress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9144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 Pellet size: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cylindrical,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=1.5mm, L=3.0mm.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Totally ~200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 pellets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be used for developing, testing and running the SPF experiment.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23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415"/>
            <a:ext cx="12192000" cy="487490"/>
          </a:xfrm>
        </p:spPr>
        <p:txBody>
          <a:bodyPr/>
          <a:lstStyle/>
          <a:p>
            <a:r>
              <a:rPr lang="en-US" dirty="0"/>
              <a:t>Jefferson Lab Fusion Program					Doping </a:t>
            </a:r>
            <a:r>
              <a:rPr lang="en-US" baseline="30000" dirty="0"/>
              <a:t>7</a:t>
            </a:r>
            <a:r>
              <a:rPr lang="en-US" dirty="0"/>
              <a:t>LiD Pellets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E7608-AB26-46E1-A051-1288934C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1427" y="6388839"/>
            <a:ext cx="737680" cy="4572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Xiangdong Wei </a:t>
            </a:r>
            <a:fld id="{5F193812-19AA-45EC-8C0F-B9EC88AC4264}" type="datetime1">
              <a:rPr lang="en-US">
                <a:solidFill>
                  <a:prstClr val="black"/>
                </a:solidFill>
              </a:rPr>
              <a:pPr lvl="0">
                <a:defRPr/>
              </a:pPr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25EFA-09D9-44FE-A8A4-C8323F3F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55" y="6414997"/>
            <a:ext cx="731583" cy="408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02B4A-3568-4D25-B75C-1003AF7B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95" y="6486383"/>
            <a:ext cx="1097375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1A6E-4FAC-4CF3-B0ED-634AE8DF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64" y="6395667"/>
            <a:ext cx="449203" cy="443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4F96F-1E53-4A30-B118-F241E8218DAD}"/>
              </a:ext>
            </a:extLst>
          </p:cNvPr>
          <p:cNvSpPr txBox="1"/>
          <p:nvPr/>
        </p:nvSpPr>
        <p:spPr>
          <a:xfrm>
            <a:off x="41293" y="836184"/>
            <a:ext cx="765270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Beamline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baseline="30000" dirty="0">
                <a:solidFill>
                  <a:srgbClr val="000000"/>
                </a:solidFill>
              </a:rPr>
              <a:t>7</a:t>
            </a:r>
            <a:r>
              <a:rPr lang="en-US" sz="2000" dirty="0">
                <a:solidFill>
                  <a:srgbClr val="000000"/>
                </a:solidFill>
              </a:rPr>
              <a:t>LiD pellets must be irradiated with electron beams to create </a:t>
            </a:r>
            <a:r>
              <a:rPr lang="en-US" sz="2000" i="1" dirty="0">
                <a:solidFill>
                  <a:srgbClr val="000000"/>
                </a:solidFill>
              </a:rPr>
              <a:t>paramagnetic centers</a:t>
            </a:r>
            <a:r>
              <a:rPr lang="en-US" sz="2000" dirty="0">
                <a:solidFill>
                  <a:srgbClr val="000000"/>
                </a:solidFill>
              </a:rPr>
              <a:t> for the DNP process. 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The pellets will be irradiated at </a:t>
            </a:r>
            <a:r>
              <a:rPr lang="en-US" sz="2000" dirty="0">
                <a:solidFill>
                  <a:srgbClr val="0070C0"/>
                </a:solidFill>
              </a:rPr>
              <a:t>~185K </a:t>
            </a:r>
            <a:r>
              <a:rPr lang="en-US" sz="2000" dirty="0">
                <a:solidFill>
                  <a:srgbClr val="000000"/>
                </a:solidFill>
              </a:rPr>
              <a:t>with </a:t>
            </a:r>
            <a:r>
              <a:rPr lang="en-US" sz="2000" dirty="0">
                <a:solidFill>
                  <a:srgbClr val="0070C0"/>
                </a:solidFill>
              </a:rPr>
              <a:t>~10</a:t>
            </a:r>
            <a:r>
              <a:rPr lang="en-US" sz="2000" dirty="0">
                <a:solidFill>
                  <a:srgbClr val="0070C0"/>
                </a:solidFill>
                <a:latin typeface="GreekC_IV25" panose="00000400000000000000" pitchFamily="2" charset="0"/>
                <a:cs typeface="GreekC_IV25" panose="00000400000000000000" pitchFamily="2" charset="0"/>
              </a:rPr>
              <a:t>m</a:t>
            </a:r>
            <a:r>
              <a:rPr lang="en-US" sz="2000" dirty="0">
                <a:solidFill>
                  <a:srgbClr val="0070C0"/>
                </a:solidFill>
              </a:rPr>
              <a:t>A </a:t>
            </a:r>
            <a:r>
              <a:rPr lang="en-US" sz="2000" dirty="0">
                <a:solidFill>
                  <a:srgbClr val="000000"/>
                </a:solidFill>
              </a:rPr>
              <a:t>electron beams </a:t>
            </a:r>
            <a:r>
              <a:rPr lang="en-US" sz="2000" dirty="0">
                <a:solidFill>
                  <a:srgbClr val="0070C0"/>
                </a:solidFill>
              </a:rPr>
              <a:t>(~9MeV</a:t>
            </a:r>
            <a:r>
              <a:rPr lang="en-US" sz="2000" dirty="0">
                <a:solidFill>
                  <a:srgbClr val="000000"/>
                </a:solidFill>
              </a:rPr>
              <a:t>) for several hours and stored/transported under 77K.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CEBAF Injector will be used for the irradiations.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The irradiation beamline has been built by Injector Group and is currently under vacuum.</a:t>
            </a:r>
            <a:endParaRPr lang="en-US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25B7C0-DF0F-48AD-96FC-CAD618638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999" y="793479"/>
            <a:ext cx="4497999" cy="2397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6E01DB-EEC9-4699-8624-8350BE62D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968" y="3283261"/>
            <a:ext cx="4399032" cy="23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88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6b74de-0581-4e94-90c0-1abf6215444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6" ma:contentTypeDescription="Create a new document." ma:contentTypeScope="" ma:versionID="45ba95f1ec21ae70c177355d9d7f8e1a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fb169d83b186b79fc464cf655b217c4f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56699C-E3AF-4E9C-B1E5-5D3C94870553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dcff909e-542d-4672-8557-4ef8d9009dce"/>
    <ds:schemaRef ds:uri="426b74de-0581-4e94-90c0-1abf6215444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21B1D39-1ADB-4D63-AAA3-D800B0C220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BC0CFE-20A8-41BE-8785-0C5BD75E2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1705</Words>
  <Application>Microsoft Office PowerPoint</Application>
  <PresentationFormat>Widescreen</PresentationFormat>
  <Paragraphs>235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42" baseType="lpstr">
      <vt:lpstr>.PingFangSC-Regular</vt:lpstr>
      <vt:lpstr>Arial</vt:lpstr>
      <vt:lpstr>Arial Black</vt:lpstr>
      <vt:lpstr>Arial,Sans-Serif</vt:lpstr>
      <vt:lpstr>ArialUnicodeMS</vt:lpstr>
      <vt:lpstr>Bell MT</vt:lpstr>
      <vt:lpstr>Calibri</vt:lpstr>
      <vt:lpstr>Calibri Light</vt:lpstr>
      <vt:lpstr>Cambria Math</vt:lpstr>
      <vt:lpstr>Chalkboard</vt:lpstr>
      <vt:lpstr>GreekC_IV25</vt:lpstr>
      <vt:lpstr>GreekC_IV50</vt:lpstr>
      <vt:lpstr>Lucida Grande</vt:lpstr>
      <vt:lpstr>PingFangSC-Regular</vt:lpstr>
      <vt:lpstr>Segoe UI</vt:lpstr>
      <vt:lpstr>Snap ITC</vt:lpstr>
      <vt:lpstr>Symap_IV50</vt:lpstr>
      <vt:lpstr>Symbol</vt:lpstr>
      <vt:lpstr>Symbol</vt:lpstr>
      <vt:lpstr>Times</vt:lpstr>
      <vt:lpstr>Times New Roman</vt:lpstr>
      <vt:lpstr>Wingdings</vt:lpstr>
      <vt:lpstr>Wingdings 3</vt:lpstr>
      <vt:lpstr>Office Theme</vt:lpstr>
      <vt:lpstr>2_Office Theme</vt:lpstr>
      <vt:lpstr>3_Office Theme</vt:lpstr>
      <vt:lpstr>4_Office Theme</vt:lpstr>
      <vt:lpstr>Preparations at JLab for a Spin Polarized Fusion Program The Polarized 7LiD Program for Polarized Fusion Experiments at the DIII-D Tokamak</vt:lpstr>
      <vt:lpstr>Jefferson Lab Fusion Program       Motivations</vt:lpstr>
      <vt:lpstr>Jefferson Lab Fusion Program     Channels and Facilities</vt:lpstr>
      <vt:lpstr>Jefferson Lab Fusion Program      SPF Collaboration</vt:lpstr>
      <vt:lpstr>Jefferson Lab Fusion Program     Polarized D Fuel at JLab</vt:lpstr>
      <vt:lpstr>Jefferson Lab Fusion Program        The Program</vt:lpstr>
      <vt:lpstr>Jefferson Lab Fusion Program     The Unique Challenges</vt:lpstr>
      <vt:lpstr>Jefferson Lab Fusion Program      Pellets Design</vt:lpstr>
      <vt:lpstr>Jefferson Lab Fusion Program     Doping 7LiD Pellets</vt:lpstr>
      <vt:lpstr>Jefferson Lab Fusion Program     Dosing 7LiD Pellets</vt:lpstr>
      <vt:lpstr>Jefferson Lab Fusion Program                                                   Beamline Simulation</vt:lpstr>
      <vt:lpstr> Jefferson Lab Fusion Program     NMR coils &amp; Polarizing Chamber</vt:lpstr>
      <vt:lpstr>Jefferson Lab Fusion Program       Other Places</vt:lpstr>
      <vt:lpstr> Jefferson Lab Fusion Program                                                     The Ultimate Goal</vt:lpstr>
      <vt:lpstr>Jefferson Lab Fusion Program      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Xiangdong Wei</dc:creator>
  <cp:lastModifiedBy>Xiangdong Wei</cp:lastModifiedBy>
  <cp:revision>1056</cp:revision>
  <dcterms:created xsi:type="dcterms:W3CDTF">2023-07-31T18:48:52Z</dcterms:created>
  <dcterms:modified xsi:type="dcterms:W3CDTF">2024-09-26T12:36:18Z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