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5"/>
  </p:notesMasterIdLst>
  <p:sldIdLst>
    <p:sldId id="256" r:id="rId5"/>
    <p:sldId id="5665" r:id="rId6"/>
    <p:sldId id="5629" r:id="rId7"/>
    <p:sldId id="5630" r:id="rId8"/>
    <p:sldId id="5631" r:id="rId9"/>
    <p:sldId id="5632" r:id="rId10"/>
    <p:sldId id="5633" r:id="rId11"/>
    <p:sldId id="5634" r:id="rId12"/>
    <p:sldId id="310" r:id="rId13"/>
    <p:sldId id="5670" r:id="rId14"/>
    <p:sldId id="5635" r:id="rId15"/>
    <p:sldId id="5637" r:id="rId16"/>
    <p:sldId id="5638" r:id="rId17"/>
    <p:sldId id="5671" r:id="rId18"/>
    <p:sldId id="5672" r:id="rId19"/>
    <p:sldId id="5669" r:id="rId20"/>
    <p:sldId id="279" r:id="rId21"/>
    <p:sldId id="5674" r:id="rId22"/>
    <p:sldId id="4132" r:id="rId23"/>
    <p:sldId id="5673" r:id="rId24"/>
    <p:sldId id="5647" r:id="rId25"/>
    <p:sldId id="318" r:id="rId26"/>
    <p:sldId id="5648" r:id="rId27"/>
    <p:sldId id="5656" r:id="rId28"/>
    <p:sldId id="5655" r:id="rId29"/>
    <p:sldId id="271" r:id="rId30"/>
    <p:sldId id="5650" r:id="rId31"/>
    <p:sldId id="3935" r:id="rId32"/>
    <p:sldId id="3960" r:id="rId33"/>
    <p:sldId id="31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03"/>
    <p:restoredTop sz="94694"/>
  </p:normalViewPr>
  <p:slideViewPr>
    <p:cSldViewPr snapToGrid="0" snapToObjects="1">
      <p:cViewPr>
        <p:scale>
          <a:sx n="85" d="100"/>
          <a:sy n="85" d="100"/>
        </p:scale>
        <p:origin x="1112"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47D9B-06BD-95E7-0B40-F6A5A55769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37649-A17E-3EF3-3326-3899AE6E24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2E003A-2E61-7F8F-74FF-E120DDEC3E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9359F7-806E-3153-58D0-C4791260498F}"/>
              </a:ext>
            </a:extLst>
          </p:cNvPr>
          <p:cNvSpPr>
            <a:spLocks noGrp="1"/>
          </p:cNvSpPr>
          <p:nvPr>
            <p:ph type="sldNum" sz="quarter" idx="5"/>
          </p:nvPr>
        </p:nvSpPr>
        <p:spPr/>
        <p:txBody>
          <a:bodyPr/>
          <a:lstStyle/>
          <a:p>
            <a:fld id="{58010FB5-4D6F-42F5-A809-7A1093A9D772}" type="slidenum">
              <a:rPr lang="en-US" smtClean="0"/>
              <a:t>14</a:t>
            </a:fld>
            <a:endParaRPr lang="en-US"/>
          </a:p>
        </p:txBody>
      </p:sp>
    </p:spTree>
    <p:extLst>
      <p:ext uri="{BB962C8B-B14F-4D97-AF65-F5344CB8AC3E}">
        <p14:creationId xmlns:p14="http://schemas.microsoft.com/office/powerpoint/2010/main" val="741598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10FB5-4D6F-42F5-A809-7A1093A9D772}" type="slidenum">
              <a:rPr lang="en-US" smtClean="0"/>
              <a:t>22</a:t>
            </a:fld>
            <a:endParaRPr lang="en-US"/>
          </a:p>
        </p:txBody>
      </p:sp>
    </p:spTree>
    <p:extLst>
      <p:ext uri="{BB962C8B-B14F-4D97-AF65-F5344CB8AC3E}">
        <p14:creationId xmlns:p14="http://schemas.microsoft.com/office/powerpoint/2010/main" val="1792251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10FB5-4D6F-42F5-A809-7A1093A9D772}" type="slidenum">
              <a:rPr lang="en-US" smtClean="0"/>
              <a:t>30</a:t>
            </a:fld>
            <a:endParaRPr lang="en-US"/>
          </a:p>
        </p:txBody>
      </p:sp>
    </p:spTree>
    <p:extLst>
      <p:ext uri="{BB962C8B-B14F-4D97-AF65-F5344CB8AC3E}">
        <p14:creationId xmlns:p14="http://schemas.microsoft.com/office/powerpoint/2010/main" val="425790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1947460"/>
          </a:xfrm>
        </p:spPr>
        <p:txBody>
          <a:bodyPr anchor="t" anchorCtr="0"/>
          <a:lstStyle>
            <a:lvl1pPr algn="l">
              <a:defRPr sz="6000" b="0" i="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4712963"/>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3441178"/>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530018"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t>‹#›</a:t>
            </a:fld>
            <a:endParaRPr lang="en-US" dirty="0"/>
          </a:p>
        </p:txBody>
      </p:sp>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C65258C7-5BE3-51E9-6313-6F03042F389D}"/>
              </a:ext>
            </a:extLst>
          </p:cNvPr>
          <p:cNvSpPr>
            <a:spLocks noGrp="1"/>
          </p:cNvSpPr>
          <p:nvPr>
            <p:ph idx="1"/>
          </p:nvPr>
        </p:nvSpPr>
        <p:spPr>
          <a:xfrm>
            <a:off x="462579" y="975365"/>
            <a:ext cx="11499925" cy="48658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A043A592-2C2C-1149-FE30-72A494F27799}"/>
              </a:ext>
            </a:extLst>
          </p:cNvPr>
          <p:cNvSpPr>
            <a:spLocks noGrp="1"/>
          </p:cNvSpPr>
          <p:nvPr>
            <p:ph type="body" sz="quarter" idx="10" hasCustomPrompt="1"/>
          </p:nvPr>
        </p:nvSpPr>
        <p:spPr>
          <a:xfrm>
            <a:off x="3485192" y="6316595"/>
            <a:ext cx="2659380" cy="365125"/>
          </a:xfrm>
        </p:spPr>
        <p:txBody>
          <a:bodyPr>
            <a:noAutofit/>
          </a:bodyPr>
          <a:lstStyle>
            <a:lvl1pPr marL="0" indent="0" algn="ctr">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Title of Meeting/Review</a:t>
            </a:r>
          </a:p>
        </p:txBody>
      </p:sp>
      <p:sp>
        <p:nvSpPr>
          <p:cNvPr id="4" name="Text Placeholder 2">
            <a:extLst>
              <a:ext uri="{FF2B5EF4-FFF2-40B4-BE49-F238E27FC236}">
                <a16:creationId xmlns:a16="http://schemas.microsoft.com/office/drawing/2014/main" id="{30C71E18-8584-A0E2-3682-9547339B30E0}"/>
              </a:ext>
            </a:extLst>
          </p:cNvPr>
          <p:cNvSpPr>
            <a:spLocks noGrp="1"/>
          </p:cNvSpPr>
          <p:nvPr>
            <p:ph type="body" sz="quarter" idx="11" hasCustomPrompt="1"/>
          </p:nvPr>
        </p:nvSpPr>
        <p:spPr>
          <a:xfrm>
            <a:off x="7094220" y="6316595"/>
            <a:ext cx="2659380" cy="365125"/>
          </a:xfrm>
        </p:spPr>
        <p:txBody>
          <a:bodyPr>
            <a:noAutofit/>
          </a:bodyPr>
          <a:lstStyle>
            <a:lvl1pPr marL="0" indent="0" algn="ctr">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Name of Presenter</a:t>
            </a:r>
          </a:p>
        </p:txBody>
      </p:sp>
    </p:spTree>
    <p:extLst>
      <p:ext uri="{BB962C8B-B14F-4D97-AF65-F5344CB8AC3E}">
        <p14:creationId xmlns:p14="http://schemas.microsoft.com/office/powerpoint/2010/main" val="27945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62579" y="975360"/>
            <a:ext cx="5524500" cy="48911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204923" y="975360"/>
            <a:ext cx="5755084" cy="48911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527522"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t>‹#›</a:t>
            </a:fld>
            <a:endParaRPr lang="en-US" dirty="0"/>
          </a:p>
        </p:txBody>
      </p:sp>
      <p:sp>
        <p:nvSpPr>
          <p:cNvPr id="5" name="Text Placeholder 2">
            <a:extLst>
              <a:ext uri="{FF2B5EF4-FFF2-40B4-BE49-F238E27FC236}">
                <a16:creationId xmlns:a16="http://schemas.microsoft.com/office/drawing/2014/main" id="{0CFA25C5-6468-E921-5CC9-27F4A33A7696}"/>
              </a:ext>
            </a:extLst>
          </p:cNvPr>
          <p:cNvSpPr>
            <a:spLocks noGrp="1"/>
          </p:cNvSpPr>
          <p:nvPr>
            <p:ph type="body" sz="quarter" idx="10" hasCustomPrompt="1"/>
          </p:nvPr>
        </p:nvSpPr>
        <p:spPr>
          <a:xfrm>
            <a:off x="3485192" y="6316595"/>
            <a:ext cx="2659380" cy="365125"/>
          </a:xfrm>
        </p:spPr>
        <p:txBody>
          <a:bodyPr>
            <a:noAutofit/>
          </a:bodyPr>
          <a:lstStyle>
            <a:lvl1pPr marL="0" indent="0" algn="ctr">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Title of Meeting/Review</a:t>
            </a:r>
          </a:p>
        </p:txBody>
      </p:sp>
      <p:sp>
        <p:nvSpPr>
          <p:cNvPr id="7" name="Text Placeholder 2">
            <a:extLst>
              <a:ext uri="{FF2B5EF4-FFF2-40B4-BE49-F238E27FC236}">
                <a16:creationId xmlns:a16="http://schemas.microsoft.com/office/drawing/2014/main" id="{6395F968-4504-BF25-C965-31E73F66167E}"/>
              </a:ext>
            </a:extLst>
          </p:cNvPr>
          <p:cNvSpPr>
            <a:spLocks noGrp="1"/>
          </p:cNvSpPr>
          <p:nvPr>
            <p:ph type="body" sz="quarter" idx="11" hasCustomPrompt="1"/>
          </p:nvPr>
        </p:nvSpPr>
        <p:spPr>
          <a:xfrm>
            <a:off x="7094220" y="6316595"/>
            <a:ext cx="2659380" cy="365125"/>
          </a:xfrm>
        </p:spPr>
        <p:txBody>
          <a:bodyPr>
            <a:noAutofit/>
          </a:bodyPr>
          <a:lstStyle>
            <a:lvl1pPr marL="0" indent="0" algn="ctr">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Name of Presenter</a:t>
            </a:r>
          </a:p>
        </p:txBody>
      </p:sp>
    </p:spTree>
    <p:extLst>
      <p:ext uri="{BB962C8B-B14F-4D97-AF65-F5344CB8AC3E}">
        <p14:creationId xmlns:p14="http://schemas.microsoft.com/office/powerpoint/2010/main" val="363061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D9BCDB3-24E9-1B4D-0A74-4298674A99F5}"/>
              </a:ext>
            </a:extLst>
          </p:cNvPr>
          <p:cNvSpPr>
            <a:spLocks noGrp="1"/>
          </p:cNvSpPr>
          <p:nvPr>
            <p:ph type="sldNum" sz="quarter" idx="4"/>
          </p:nvPr>
        </p:nvSpPr>
        <p:spPr>
          <a:xfrm>
            <a:off x="11527522"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t>‹#›</a:t>
            </a:fld>
            <a:endParaRPr lang="en-US" dirty="0"/>
          </a:p>
        </p:txBody>
      </p:sp>
      <p:sp>
        <p:nvSpPr>
          <p:cNvPr id="3" name="Text Placeholder 2">
            <a:extLst>
              <a:ext uri="{FF2B5EF4-FFF2-40B4-BE49-F238E27FC236}">
                <a16:creationId xmlns:a16="http://schemas.microsoft.com/office/drawing/2014/main" id="{388DB6E2-DDA3-22B8-7251-F0B132B676AF}"/>
              </a:ext>
            </a:extLst>
          </p:cNvPr>
          <p:cNvSpPr>
            <a:spLocks noGrp="1"/>
          </p:cNvSpPr>
          <p:nvPr>
            <p:ph type="body" sz="quarter" idx="10" hasCustomPrompt="1"/>
          </p:nvPr>
        </p:nvSpPr>
        <p:spPr>
          <a:xfrm>
            <a:off x="3485192" y="6316595"/>
            <a:ext cx="2659380" cy="365125"/>
          </a:xfrm>
        </p:spPr>
        <p:txBody>
          <a:bodyPr>
            <a:noAutofit/>
          </a:bodyPr>
          <a:lstStyle>
            <a:lvl1pPr marL="0" indent="0" algn="ctr">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Title of Meeting/Review</a:t>
            </a:r>
          </a:p>
        </p:txBody>
      </p:sp>
      <p:sp>
        <p:nvSpPr>
          <p:cNvPr id="4" name="Text Placeholder 2">
            <a:extLst>
              <a:ext uri="{FF2B5EF4-FFF2-40B4-BE49-F238E27FC236}">
                <a16:creationId xmlns:a16="http://schemas.microsoft.com/office/drawing/2014/main" id="{E439522C-42D3-98C9-C46E-2F2D03D4359E}"/>
              </a:ext>
            </a:extLst>
          </p:cNvPr>
          <p:cNvSpPr>
            <a:spLocks noGrp="1"/>
          </p:cNvSpPr>
          <p:nvPr>
            <p:ph type="body" sz="quarter" idx="11" hasCustomPrompt="1"/>
          </p:nvPr>
        </p:nvSpPr>
        <p:spPr>
          <a:xfrm>
            <a:off x="7094220" y="6316595"/>
            <a:ext cx="2659380" cy="365125"/>
          </a:xfrm>
        </p:spPr>
        <p:txBody>
          <a:bodyPr>
            <a:noAutofit/>
          </a:bodyPr>
          <a:lstStyle>
            <a:lvl1pPr marL="0" indent="0" algn="ctr">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Name of Presenter</a:t>
            </a:r>
          </a:p>
        </p:txBody>
      </p:sp>
      <p:cxnSp>
        <p:nvCxnSpPr>
          <p:cNvPr id="5" name="Straight Connector 4">
            <a:extLst>
              <a:ext uri="{FF2B5EF4-FFF2-40B4-BE49-F238E27FC236}">
                <a16:creationId xmlns:a16="http://schemas.microsoft.com/office/drawing/2014/main" id="{8D45B976-F9BD-96F9-4119-FEAF693C373D}"/>
              </a:ext>
            </a:extLst>
          </p:cNvPr>
          <p:cNvCxnSpPr/>
          <p:nvPr userDrawn="1"/>
        </p:nvCxnSpPr>
        <p:spPr>
          <a:xfrm>
            <a:off x="462579" y="6111240"/>
            <a:ext cx="1149992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9125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30519D"/>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Times New Roman" panose="02020603050405020304" pitchFamily="18" charset="0"/>
                <a:ea typeface="Times New Roman" panose="02020603050405020304" pitchFamily="18" charset="0"/>
                <a:cs typeface="Times New Roman" panose="02020603050405020304" pitchFamily="18" charset="0"/>
              </a:defRPr>
            </a:lvl1pPr>
            <a:lvl2pPr>
              <a:defRPr b="0" i="0">
                <a:latin typeface="Times New Roman" panose="02020603050405020304" pitchFamily="18" charset="0"/>
                <a:ea typeface="Times New Roman" panose="02020603050405020304" pitchFamily="18" charset="0"/>
                <a:cs typeface="Times New Roman" panose="02020603050405020304" pitchFamily="18" charset="0"/>
              </a:defRPr>
            </a:lvl2pPr>
            <a:lvl3pPr>
              <a:defRPr b="0" i="0">
                <a:latin typeface="Times New Roman" panose="02020603050405020304" pitchFamily="18" charset="0"/>
                <a:ea typeface="Times New Roman" panose="02020603050405020304" pitchFamily="18" charset="0"/>
                <a:cs typeface="Times New Roman" panose="02020603050405020304" pitchFamily="18" charset="0"/>
              </a:defRPr>
            </a:lvl3pPr>
            <a:lvl4pPr>
              <a:defRPr b="0" i="0">
                <a:latin typeface="Times New Roman" panose="02020603050405020304" pitchFamily="18" charset="0"/>
                <a:ea typeface="Times New Roman" panose="02020603050405020304" pitchFamily="18" charset="0"/>
                <a:cs typeface="Times New Roman" panose="02020603050405020304" pitchFamily="18" charset="0"/>
              </a:defRPr>
            </a:lvl4pPr>
            <a:lvl5pPr>
              <a:defRPr b="0" i="0">
                <a:latin typeface="Times New Roman" panose="02020603050405020304" pitchFamily="18" charset="0"/>
                <a:ea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b="0" i="0">
                <a:latin typeface="Times New Roman" panose="02020603050405020304" pitchFamily="18" charset="0"/>
              </a:defRPr>
            </a:lvl1pPr>
          </a:lstStyle>
          <a:p>
            <a:endParaRPr lang="en-US" dirty="0"/>
          </a:p>
        </p:txBody>
      </p:sp>
      <p:sp>
        <p:nvSpPr>
          <p:cNvPr id="5" name="Footer Placeholder 4"/>
          <p:cNvSpPr>
            <a:spLocks noGrp="1"/>
          </p:cNvSpPr>
          <p:nvPr>
            <p:ph type="ftr" sz="quarter" idx="11"/>
          </p:nvPr>
        </p:nvSpPr>
        <p:spPr/>
        <p:txBody>
          <a:bodyPr/>
          <a:lstStyle>
            <a:lvl1pPr>
              <a:defRPr b="0" i="0">
                <a:latin typeface="Times New Roman" panose="02020603050405020304" pitchFamily="18" charset="0"/>
              </a:defRPr>
            </a:lvl1p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extLst>
      <p:ext uri="{BB962C8B-B14F-4D97-AF65-F5344CB8AC3E}">
        <p14:creationId xmlns:p14="http://schemas.microsoft.com/office/powerpoint/2010/main" val="746720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bout 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normAutofit/>
          </a:bodyPr>
          <a:lstStyle>
            <a:lvl1pPr>
              <a:defRPr sz="3600"/>
            </a:lvl1pPr>
          </a:lstStyle>
          <a:p>
            <a:r>
              <a:rPr lang="en-US"/>
              <a:t>Outline</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a:defRPr sz="1500"/>
            </a:lvl1pPr>
            <a:lvl2pPr>
              <a:defRPr sz="1200"/>
            </a:lvl2pPr>
            <a:lvl3pPr>
              <a:defRPr sz="1200"/>
            </a:lvl3pPr>
            <a:lvl4pPr>
              <a:defRPr sz="1200"/>
            </a:lvl4pPr>
            <a:lvl5pPr>
              <a:defRPr sz="1200"/>
            </a:lvl5pPr>
          </a:lstStyle>
          <a:p>
            <a:pPr lvl="0"/>
            <a:r>
              <a:rPr lang="en-US"/>
              <a:t>Level 1 – Arial 20</a:t>
            </a:r>
          </a:p>
          <a:p>
            <a:pPr lvl="1"/>
            <a:r>
              <a:rPr lang="en-US"/>
              <a:t>Level 2 – Arial 16</a:t>
            </a:r>
          </a:p>
          <a:p>
            <a:pPr lvl="2"/>
            <a:r>
              <a:rPr lang="en-US"/>
              <a:t>Level 3 – Arial 16</a:t>
            </a:r>
          </a:p>
          <a:p>
            <a:pPr lvl="3"/>
            <a:r>
              <a:rPr lang="en-US"/>
              <a:t>Level 4 – Arial 16</a:t>
            </a:r>
          </a:p>
          <a:p>
            <a:pPr lvl="4"/>
            <a:r>
              <a:rPr lang="en-US"/>
              <a:t>Level 5 – Arial 16</a:t>
            </a:r>
          </a:p>
        </p:txBody>
      </p:sp>
    </p:spTree>
    <p:extLst>
      <p:ext uri="{BB962C8B-B14F-4D97-AF65-F5344CB8AC3E}">
        <p14:creationId xmlns:p14="http://schemas.microsoft.com/office/powerpoint/2010/main" val="3611412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harge">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92B54326-9283-87C5-2211-07467D152889}"/>
              </a:ext>
            </a:extLst>
          </p:cNvPr>
          <p:cNvSpPr>
            <a:spLocks noGrp="1"/>
          </p:cNvSpPr>
          <p:nvPr>
            <p:ph type="body" sz="quarter" idx="10" hasCustomPrompt="1"/>
          </p:nvPr>
        </p:nvSpPr>
        <p:spPr>
          <a:xfrm>
            <a:off x="461963" y="930274"/>
            <a:ext cx="11521440" cy="5212080"/>
          </a:xfrm>
        </p:spPr>
        <p:txBody>
          <a:bodyPr>
            <a:normAutofit/>
          </a:bodyPr>
          <a:lstStyle>
            <a:lvl1pPr marL="259556" indent="-259556">
              <a:buFont typeface="+mj-lt"/>
              <a:buAutoNum type="arabicPeriod"/>
              <a:defRPr sz="2000"/>
            </a:lvl1pPr>
            <a:lvl2pPr marL="513159" indent="-342900">
              <a:buFont typeface="+mj-lt"/>
              <a:buAutoNum type="alphaUcPeriod"/>
              <a:defRPr/>
            </a:lvl2pPr>
            <a:lvl3pPr marL="602456" indent="-257175">
              <a:buFont typeface="+mj-lt"/>
              <a:buAutoNum type="romanLcPeriod"/>
              <a:defRPr/>
            </a:lvl3pPr>
            <a:lvl4pPr marL="772715" indent="-257175">
              <a:buFont typeface="+mj-lt"/>
              <a:buAutoNum type="alphaLcPeriod"/>
              <a:defRPr/>
            </a:lvl4pPr>
            <a:lvl5pPr marL="942975" indent="-257175">
              <a:buFont typeface="+mj-lt"/>
              <a:buAutoNum type="arabicPeriod"/>
              <a:defRPr/>
            </a:lvl5pPr>
          </a:lstStyle>
          <a:p>
            <a:pPr lvl="0"/>
            <a:r>
              <a:rPr lang="en-US"/>
              <a:t>Charges – Arial 20</a:t>
            </a:r>
          </a:p>
        </p:txBody>
      </p:sp>
      <p:sp>
        <p:nvSpPr>
          <p:cNvPr id="6" name="Title 1">
            <a:extLst>
              <a:ext uri="{FF2B5EF4-FFF2-40B4-BE49-F238E27FC236}">
                <a16:creationId xmlns:a16="http://schemas.microsoft.com/office/drawing/2014/main" id="{DB03C22F-5552-870B-477F-48CD0374834F}"/>
              </a:ext>
            </a:extLst>
          </p:cNvPr>
          <p:cNvSpPr>
            <a:spLocks noGrp="1"/>
          </p:cNvSpPr>
          <p:nvPr>
            <p:ph type="title" hasCustomPrompt="1"/>
          </p:nvPr>
        </p:nvSpPr>
        <p:spPr>
          <a:xfrm>
            <a:off x="461963" y="0"/>
            <a:ext cx="11499235" cy="814866"/>
          </a:xfrm>
        </p:spPr>
        <p:txBody>
          <a:bodyPr>
            <a:normAutofit/>
          </a:bodyPr>
          <a:lstStyle>
            <a:lvl1pPr>
              <a:defRPr sz="3600"/>
            </a:lvl1pPr>
          </a:lstStyle>
          <a:p>
            <a:r>
              <a:rPr lang="en-US"/>
              <a:t>Technical Status per L3Ms WBS</a:t>
            </a:r>
          </a:p>
        </p:txBody>
      </p:sp>
    </p:spTree>
    <p:extLst>
      <p:ext uri="{BB962C8B-B14F-4D97-AF65-F5344CB8AC3E}">
        <p14:creationId xmlns:p14="http://schemas.microsoft.com/office/powerpoint/2010/main" val="157324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D91B-7801-B3EC-7CA4-44C5BF1D9486}"/>
              </a:ext>
            </a:extLst>
          </p:cNvPr>
          <p:cNvSpPr>
            <a:spLocks noGrp="1"/>
          </p:cNvSpPr>
          <p:nvPr>
            <p:ph type="title" hasCustomPrompt="1"/>
          </p:nvPr>
        </p:nvSpPr>
        <p:spPr>
          <a:xfrm>
            <a:off x="461963" y="0"/>
            <a:ext cx="11499235" cy="814866"/>
          </a:xfrm>
        </p:spPr>
        <p:txBody>
          <a:bodyPr/>
          <a:lstStyle>
            <a:lvl1pPr>
              <a:defRPr/>
            </a:lvl1pPr>
          </a:lstStyle>
          <a:p>
            <a:r>
              <a:rPr lang="en-US"/>
              <a:t>Title Only</a:t>
            </a:r>
          </a:p>
        </p:txBody>
      </p:sp>
    </p:spTree>
    <p:extLst>
      <p:ext uri="{BB962C8B-B14F-4D97-AF65-F5344CB8AC3E}">
        <p14:creationId xmlns:p14="http://schemas.microsoft.com/office/powerpoint/2010/main" val="10869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1 - Bulle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1 – Bulleted]</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a:defRPr/>
            </a:lvl1pPr>
            <a:lvl2pPr marL="386954" indent="-171450">
              <a:defRPr/>
            </a:lvl2pPr>
            <a:lvl3pPr marL="558404" indent="-127397">
              <a:defRPr/>
            </a:lvl3pPr>
            <a:lvl4pPr marL="729854" indent="-127397">
              <a:defRPr/>
            </a:lvl4pPr>
            <a:lvl5pPr marL="901304" indent="-127397">
              <a:defRPr/>
            </a:lvl5pPr>
          </a:lstStyle>
          <a:p>
            <a:pPr lvl="0"/>
            <a:r>
              <a:rPr lang="en-US"/>
              <a:t>Level 1 – Arial 24</a:t>
            </a:r>
          </a:p>
          <a:p>
            <a:pPr lvl="1"/>
            <a:r>
              <a:rPr lang="en-US"/>
              <a:t>Level 2 – Arial 20</a:t>
            </a:r>
          </a:p>
          <a:p>
            <a:pPr lvl="2"/>
            <a:r>
              <a:rPr lang="en-US"/>
              <a:t>Level 3 – Arial 18</a:t>
            </a:r>
          </a:p>
          <a:p>
            <a:pPr lvl="3"/>
            <a:r>
              <a:rPr lang="en-US"/>
              <a:t>Level 4 – Arial 16</a:t>
            </a:r>
          </a:p>
          <a:p>
            <a:pPr lvl="4"/>
            <a:r>
              <a:rPr lang="en-US"/>
              <a:t>Level 5 – Arial 16</a:t>
            </a:r>
          </a:p>
        </p:txBody>
      </p:sp>
    </p:spTree>
    <p:extLst>
      <p:ext uri="{BB962C8B-B14F-4D97-AF65-F5344CB8AC3E}">
        <p14:creationId xmlns:p14="http://schemas.microsoft.com/office/powerpoint/2010/main" val="32069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62579" y="975365"/>
            <a:ext cx="11499925" cy="48658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530018" y="6316595"/>
            <a:ext cx="432486" cy="365125"/>
          </a:xfrm>
          <a:prstGeom prst="rect">
            <a:avLst/>
          </a:prstGeom>
        </p:spPr>
        <p:txBody>
          <a:bodyPr lIns="0" tIns="0" rIns="0" bIns="0" anchor="ctr"/>
          <a:lstStyle>
            <a:lvl1pPr algn="ctr">
              <a:defRPr sz="1100" b="0" i="0">
                <a:solidFill>
                  <a:schemeClr val="bg2"/>
                </a:solidFill>
                <a:latin typeface="Times New Roman" panose="02020603050405020304" pitchFamily="18" charset="0"/>
              </a:defRPr>
            </a:lvl1pPr>
          </a:lstStyle>
          <a:p>
            <a:fld id="{933A556B-7C63-244D-9B7C-B0EA8042B330}" type="slidenum">
              <a:rPr lang="en-US" smtClean="0"/>
              <a:pPr/>
              <a:t>‹#›</a:t>
            </a:fld>
            <a:endParaRPr lang="en-US" dirty="0"/>
          </a:p>
        </p:txBody>
      </p:sp>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62579" y="825178"/>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958D2D7-4525-7982-81CE-BAFE8EFB999D}"/>
              </a:ext>
            </a:extLst>
          </p:cNvPr>
          <p:cNvCxnSpPr/>
          <p:nvPr userDrawn="1"/>
        </p:nvCxnSpPr>
        <p:spPr>
          <a:xfrm>
            <a:off x="462579" y="6111240"/>
            <a:ext cx="1149992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 id="2147483668" r:id="rId5"/>
    <p:sldLayoutId id="2147483669" r:id="rId6"/>
    <p:sldLayoutId id="2147483671" r:id="rId7"/>
    <p:sldLayoutId id="2147483672" r:id="rId8"/>
    <p:sldLayoutId id="2147483673" r:id="rId9"/>
  </p:sldLayoutIdLst>
  <p:hf hdr="0" ftr="0" dt="0"/>
  <p:txStyles>
    <p:titleStyle>
      <a:lvl1pPr algn="l" defTabSz="914400" rtl="0" eaLnBrk="1" latinLnBrk="0" hangingPunct="1">
        <a:lnSpc>
          <a:spcPct val="90000"/>
        </a:lnSpc>
        <a:spcBef>
          <a:spcPct val="0"/>
        </a:spcBef>
        <a:buNone/>
        <a:defRPr sz="4000" b="0" i="0" u="none"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normAutofit fontScale="90000"/>
          </a:bodyPr>
          <a:lstStyle/>
          <a:p>
            <a:r>
              <a:rPr lang="en-US" b="0" i="0" u="none" strike="noStrike" dirty="0">
                <a:effectLst/>
                <a:latin typeface="Roboto Light" panose="020F0302020204030204" pitchFamily="34" charset="0"/>
              </a:rPr>
              <a:t>Electron polarization in the RCS at EIC</a:t>
            </a:r>
            <a:br>
              <a:rPr lang="en-US" b="0" i="0" u="none" strike="noStrike" dirty="0">
                <a:solidFill>
                  <a:srgbClr val="BB369F"/>
                </a:solidFill>
                <a:effectLst/>
                <a:latin typeface="Roboto Light" panose="020F0302020204030204" pitchFamily="34" charset="0"/>
              </a:rPr>
            </a:br>
            <a:endParaRPr lang="en-US"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PSTP 2024</a:t>
            </a:r>
          </a:p>
          <a:p>
            <a:r>
              <a:rPr lang="en-US" dirty="0">
                <a:cs typeface="Times New Roman" panose="02020603050405020304" pitchFamily="18" charset="0"/>
              </a:rPr>
              <a:t>September 22-27, Jefferson Lab</a:t>
            </a:r>
          </a:p>
          <a:p>
            <a:endParaRPr lang="en-US" dirty="0"/>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Vahid </a:t>
            </a:r>
            <a:r>
              <a:rPr lang="en-US" dirty="0" err="1"/>
              <a:t>Ranjbar</a:t>
            </a:r>
            <a:r>
              <a:rPr lang="en-US" dirty="0"/>
              <a:t>, </a:t>
            </a:r>
          </a:p>
          <a:p>
            <a:r>
              <a:rPr lang="en-US" dirty="0"/>
              <a:t>Electron Injection System Manager EIC</a:t>
            </a:r>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B7B83-92F8-2429-E2FB-1E9B9A5783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C00F38-B876-1D05-7927-E5A97C948AB1}"/>
              </a:ext>
            </a:extLst>
          </p:cNvPr>
          <p:cNvSpPr>
            <a:spLocks noGrp="1"/>
          </p:cNvSpPr>
          <p:nvPr>
            <p:ph type="title"/>
          </p:nvPr>
        </p:nvSpPr>
        <p:spPr/>
        <p:txBody>
          <a:bodyPr/>
          <a:lstStyle/>
          <a:p>
            <a:r>
              <a:rPr lang="en-US" dirty="0">
                <a:solidFill>
                  <a:schemeClr val="tx1"/>
                </a:solidFill>
              </a:rPr>
              <a:t>RCS Layout</a:t>
            </a:r>
          </a:p>
        </p:txBody>
      </p:sp>
      <p:sp>
        <p:nvSpPr>
          <p:cNvPr id="4" name="Slide Number Placeholder 3">
            <a:extLst>
              <a:ext uri="{FF2B5EF4-FFF2-40B4-BE49-F238E27FC236}">
                <a16:creationId xmlns:a16="http://schemas.microsoft.com/office/drawing/2014/main" id="{97933CF7-248D-A12F-F030-969B5898C2B2}"/>
              </a:ext>
            </a:extLst>
          </p:cNvPr>
          <p:cNvSpPr>
            <a:spLocks noGrp="1"/>
          </p:cNvSpPr>
          <p:nvPr>
            <p:ph type="sldNum" sz="quarter" idx="12"/>
          </p:nvPr>
        </p:nvSpPr>
        <p:spPr/>
        <p:txBody>
          <a:bodyPr/>
          <a:lstStyle/>
          <a:p>
            <a:fld id="{893C5830-40F3-F04E-B2E3-10E6672BA8FF}" type="slidenum">
              <a:rPr lang="en-US" smtClean="0"/>
              <a:pPr/>
              <a:t>10</a:t>
            </a:fld>
            <a:endParaRPr lang="en-US" dirty="0"/>
          </a:p>
        </p:txBody>
      </p:sp>
      <p:sp>
        <p:nvSpPr>
          <p:cNvPr id="6" name="TextBox 5">
            <a:extLst>
              <a:ext uri="{FF2B5EF4-FFF2-40B4-BE49-F238E27FC236}">
                <a16:creationId xmlns:a16="http://schemas.microsoft.com/office/drawing/2014/main" id="{1461EF7F-FAAC-EC0D-1E8D-6222D71F0167}"/>
              </a:ext>
            </a:extLst>
          </p:cNvPr>
          <p:cNvSpPr txBox="1"/>
          <p:nvPr/>
        </p:nvSpPr>
        <p:spPr>
          <a:xfrm>
            <a:off x="5267922" y="1354732"/>
            <a:ext cx="6400800" cy="4178067"/>
          </a:xfrm>
          <a:prstGeom prst="rect">
            <a:avLst/>
          </a:prstGeom>
          <a:noFill/>
        </p:spPr>
        <p:txBody>
          <a:bodyPr wrap="square" rtlCol="0">
            <a:spAutoFit/>
          </a:bodyPr>
          <a:lstStyle/>
          <a:p>
            <a:pPr marL="214313" indent="-214313">
              <a:buFont typeface="Arial" panose="020B0604020202020204" pitchFamily="34" charset="0"/>
              <a:buChar char="•"/>
            </a:pPr>
            <a:r>
              <a:rPr lang="en-US" dirty="0"/>
              <a:t>The current design accommodates detector bypasses and RF physical needs but breaks the symmetry</a:t>
            </a:r>
          </a:p>
          <a:p>
            <a:pPr marL="214313" indent="-214313">
              <a:buFont typeface="Arial"/>
              <a:buChar char="•"/>
            </a:pPr>
            <a:r>
              <a:rPr lang="en-US" dirty="0"/>
              <a:t>Two connecting arc designs</a:t>
            </a:r>
          </a:p>
          <a:p>
            <a:pPr marL="557213" lvl="1" indent="-214313">
              <a:buFont typeface="Arial"/>
              <a:buChar char="•"/>
            </a:pPr>
            <a:r>
              <a:rPr lang="en-US" dirty="0"/>
              <a:t>Detector</a:t>
            </a:r>
            <a:r>
              <a:rPr lang="en-US" dirty="0">
                <a:sym typeface="Wingdings" pitchFamily="2" charset="2"/>
              </a:rPr>
              <a:t> IP6, IP8</a:t>
            </a:r>
            <a:endParaRPr lang="en-US" dirty="0"/>
          </a:p>
          <a:p>
            <a:pPr marL="557213" lvl="1" indent="-214313">
              <a:buFont typeface="Arial"/>
              <a:buChar char="•"/>
            </a:pPr>
            <a:r>
              <a:rPr lang="en-US" dirty="0"/>
              <a:t>RF</a:t>
            </a:r>
            <a:r>
              <a:rPr lang="en-US" dirty="0">
                <a:sym typeface="Wingdings" pitchFamily="2" charset="2"/>
              </a:rPr>
              <a:t>, Extraction, Injection</a:t>
            </a:r>
          </a:p>
          <a:p>
            <a:pPr marL="900113" lvl="2" indent="-214313">
              <a:buFont typeface="Arial"/>
              <a:buChar char="•"/>
            </a:pPr>
            <a:r>
              <a:rPr lang="en-US" dirty="0">
                <a:sym typeface="Wingdings" pitchFamily="2" charset="2"/>
              </a:rPr>
              <a:t>IP10 RF</a:t>
            </a:r>
          </a:p>
          <a:p>
            <a:pPr marL="900113" lvl="2" indent="-214313">
              <a:buFont typeface="Arial"/>
              <a:buChar char="•"/>
            </a:pPr>
            <a:r>
              <a:rPr lang="en-US" dirty="0">
                <a:sym typeface="Wingdings" pitchFamily="2" charset="2"/>
              </a:rPr>
              <a:t>IP12 Extraction</a:t>
            </a:r>
          </a:p>
          <a:p>
            <a:pPr marL="900113" lvl="2" indent="-214313">
              <a:buFont typeface="Arial"/>
              <a:buChar char="•"/>
            </a:pPr>
            <a:r>
              <a:rPr lang="en-US" dirty="0">
                <a:sym typeface="Wingdings" pitchFamily="2" charset="2"/>
              </a:rPr>
              <a:t>IP2 </a:t>
            </a:r>
          </a:p>
          <a:p>
            <a:pPr marL="900113" lvl="2" indent="-214313">
              <a:buFont typeface="Arial"/>
              <a:buChar char="•"/>
            </a:pPr>
            <a:r>
              <a:rPr lang="en-US" dirty="0">
                <a:sym typeface="Wingdings" pitchFamily="2" charset="2"/>
              </a:rPr>
              <a:t>IP4  Injection</a:t>
            </a:r>
            <a:endParaRPr lang="en-US" dirty="0"/>
          </a:p>
          <a:p>
            <a:pPr marL="214313" indent="-214313">
              <a:buFont typeface="Arial"/>
              <a:buChar char="•"/>
            </a:pPr>
            <a:r>
              <a:rPr lang="en-US" dirty="0"/>
              <a:t>Achieved bypass at the IP. </a:t>
            </a:r>
          </a:p>
          <a:p>
            <a:pPr marL="214313" indent="-214313">
              <a:buFont typeface="Arial"/>
              <a:buChar char="•"/>
            </a:pPr>
            <a:r>
              <a:rPr lang="en-US" dirty="0"/>
              <a:t>Impacts symmetry of the lattice.</a:t>
            </a:r>
          </a:p>
          <a:p>
            <a:pPr marL="557213" lvl="1" indent="-214313">
              <a:buFont typeface="Arial"/>
              <a:buChar char="•"/>
            </a:pPr>
            <a:r>
              <a:rPr lang="en-US" dirty="0"/>
              <a:t>However, by optimizing the quad strengths in the bypass region, we can recover low intrinsic and imperfection spin resonance losses.</a:t>
            </a:r>
          </a:p>
          <a:p>
            <a:endParaRPr lang="en-US" sz="1350" dirty="0"/>
          </a:p>
        </p:txBody>
      </p:sp>
      <p:pic>
        <p:nvPicPr>
          <p:cNvPr id="8" name="Content Placeholder 7" descr="A diagram of electrical wiring&#10;&#10;Description automatically generated">
            <a:extLst>
              <a:ext uri="{FF2B5EF4-FFF2-40B4-BE49-F238E27FC236}">
                <a16:creationId xmlns:a16="http://schemas.microsoft.com/office/drawing/2014/main" id="{D8109C8C-4583-144B-82E1-0CFEBD24537B}"/>
              </a:ext>
            </a:extLst>
          </p:cNvPr>
          <p:cNvPicPr>
            <a:picLocks noGrp="1" noChangeAspect="1"/>
          </p:cNvPicPr>
          <p:nvPr>
            <p:ph idx="1"/>
          </p:nvPr>
        </p:nvPicPr>
        <p:blipFill>
          <a:blip r:embed="rId2"/>
          <a:stretch>
            <a:fillRect/>
          </a:stretch>
        </p:blipFill>
        <p:spPr>
          <a:xfrm>
            <a:off x="890072" y="936142"/>
            <a:ext cx="3966741" cy="5123708"/>
          </a:xfrm>
        </p:spPr>
      </p:pic>
    </p:spTree>
    <p:extLst>
      <p:ext uri="{BB962C8B-B14F-4D97-AF65-F5344CB8AC3E}">
        <p14:creationId xmlns:p14="http://schemas.microsoft.com/office/powerpoint/2010/main" val="2169621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Calculating Spin Resonances</a:t>
            </a:r>
          </a:p>
        </p:txBody>
      </p:sp>
      <p:sp>
        <p:nvSpPr>
          <p:cNvPr id="4" name="Slide Number Placeholder 3"/>
          <p:cNvSpPr>
            <a:spLocks noGrp="1"/>
          </p:cNvSpPr>
          <p:nvPr>
            <p:ph type="sldNum" sz="quarter" idx="12"/>
          </p:nvPr>
        </p:nvSpPr>
        <p:spPr/>
        <p:txBody>
          <a:bodyPr/>
          <a:lstStyle/>
          <a:p>
            <a:fld id="{893C5830-40F3-F04E-B2E3-10E6672BA8FF}" type="slidenum">
              <a:rPr lang="en-US" smtClean="0"/>
              <a:pPr/>
              <a:t>11</a:t>
            </a:fld>
            <a:endParaRPr lang="en-US" dirty="0"/>
          </a:p>
        </p:txBody>
      </p:sp>
      <p:pic>
        <p:nvPicPr>
          <p:cNvPr id="5" name="Picture 4"/>
          <p:cNvPicPr>
            <a:picLocks noChangeAspect="1"/>
          </p:cNvPicPr>
          <p:nvPr/>
        </p:nvPicPr>
        <p:blipFill>
          <a:blip r:embed="rId2"/>
          <a:stretch>
            <a:fillRect/>
          </a:stretch>
        </p:blipFill>
        <p:spPr>
          <a:xfrm>
            <a:off x="1271240" y="885292"/>
            <a:ext cx="4214642" cy="3209240"/>
          </a:xfrm>
          <a:prstGeom prst="rect">
            <a:avLst/>
          </a:prstGeom>
        </p:spPr>
      </p:pic>
      <p:pic>
        <p:nvPicPr>
          <p:cNvPr id="6" name="Picture 5"/>
          <p:cNvPicPr>
            <a:picLocks noChangeAspect="1"/>
          </p:cNvPicPr>
          <p:nvPr/>
        </p:nvPicPr>
        <p:blipFill>
          <a:blip r:embed="rId3"/>
          <a:stretch>
            <a:fillRect/>
          </a:stretch>
        </p:blipFill>
        <p:spPr>
          <a:xfrm>
            <a:off x="6266495" y="937084"/>
            <a:ext cx="4214642" cy="3039405"/>
          </a:xfrm>
          <a:prstGeom prst="rect">
            <a:avLst/>
          </a:prstGeom>
        </p:spPr>
      </p:pic>
      <p:sp>
        <p:nvSpPr>
          <p:cNvPr id="7" name="TextBox 6"/>
          <p:cNvSpPr txBox="1"/>
          <p:nvPr/>
        </p:nvSpPr>
        <p:spPr>
          <a:xfrm>
            <a:off x="1561171" y="4206438"/>
            <a:ext cx="8698645" cy="1600438"/>
          </a:xfrm>
          <a:prstGeom prst="rect">
            <a:avLst/>
          </a:prstGeom>
          <a:noFill/>
        </p:spPr>
        <p:txBody>
          <a:bodyPr wrap="square" rtlCol="0">
            <a:spAutoFit/>
          </a:bodyPr>
          <a:lstStyle/>
          <a:p>
            <a:pPr marL="285750" indent="-285750">
              <a:buFont typeface="Arial"/>
              <a:buChar char="•"/>
            </a:pPr>
            <a:r>
              <a:rPr lang="en-US" sz="2000" dirty="0"/>
              <a:t>No polarization loss from cumulative effective of intrinsic spin resonances for distributions over 100 msec ramp.</a:t>
            </a:r>
          </a:p>
          <a:p>
            <a:pPr marL="285750" indent="-285750">
              <a:buFont typeface="Arial"/>
              <a:buChar char="•"/>
            </a:pPr>
            <a:r>
              <a:rPr lang="en-US" sz="2000" dirty="0"/>
              <a:t>Issue to control: Imperfection spin resonances ~ vertical rms orbit 0.5 mm to keep losses &lt; 5%. </a:t>
            </a:r>
          </a:p>
          <a:p>
            <a:endParaRPr lang="en-US" dirty="0"/>
          </a:p>
        </p:txBody>
      </p:sp>
      <p:cxnSp>
        <p:nvCxnSpPr>
          <p:cNvPr id="8" name="Straight Arrow Connector 7"/>
          <p:cNvCxnSpPr/>
          <p:nvPr/>
        </p:nvCxnSpPr>
        <p:spPr>
          <a:xfrm flipH="1" flipV="1">
            <a:off x="4659568" y="3281501"/>
            <a:ext cx="11238" cy="6949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749242" y="2876932"/>
            <a:ext cx="1236246" cy="369332"/>
          </a:xfrm>
          <a:prstGeom prst="rect">
            <a:avLst/>
          </a:prstGeom>
          <a:noFill/>
        </p:spPr>
        <p:txBody>
          <a:bodyPr wrap="square" rtlCol="0">
            <a:spAutoFit/>
          </a:bodyPr>
          <a:lstStyle/>
          <a:p>
            <a:r>
              <a:rPr lang="en-US" dirty="0"/>
              <a:t>Extraction</a:t>
            </a:r>
          </a:p>
        </p:txBody>
      </p:sp>
      <p:cxnSp>
        <p:nvCxnSpPr>
          <p:cNvPr id="11" name="Straight Arrow Connector 10"/>
          <p:cNvCxnSpPr/>
          <p:nvPr/>
        </p:nvCxnSpPr>
        <p:spPr>
          <a:xfrm flipV="1">
            <a:off x="9042619" y="2876933"/>
            <a:ext cx="0" cy="7079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019908" y="2483602"/>
            <a:ext cx="1225006" cy="369332"/>
          </a:xfrm>
          <a:prstGeom prst="rect">
            <a:avLst/>
          </a:prstGeom>
          <a:noFill/>
        </p:spPr>
        <p:txBody>
          <a:bodyPr wrap="square" rtlCol="0">
            <a:spAutoFit/>
          </a:bodyPr>
          <a:lstStyle/>
          <a:p>
            <a:r>
              <a:rPr lang="en-US" dirty="0"/>
              <a:t>Extraction</a:t>
            </a:r>
          </a:p>
        </p:txBody>
      </p:sp>
    </p:spTree>
    <p:extLst>
      <p:ext uri="{BB962C8B-B14F-4D97-AF65-F5344CB8AC3E}">
        <p14:creationId xmlns:p14="http://schemas.microsoft.com/office/powerpoint/2010/main" val="2901892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5A0FB-6EEA-F498-A6B2-0CFA30C6808C}"/>
              </a:ext>
            </a:extLst>
          </p:cNvPr>
          <p:cNvSpPr>
            <a:spLocks noGrp="1"/>
          </p:cNvSpPr>
          <p:nvPr>
            <p:ph type="title"/>
          </p:nvPr>
        </p:nvSpPr>
        <p:spPr/>
        <p:txBody>
          <a:bodyPr/>
          <a:lstStyle/>
          <a:p>
            <a:r>
              <a:rPr lang="en-US" dirty="0">
                <a:solidFill>
                  <a:schemeClr val="tx1"/>
                </a:solidFill>
              </a:rPr>
              <a:t>RCS lattice changes</a:t>
            </a:r>
          </a:p>
        </p:txBody>
      </p:sp>
      <p:sp>
        <p:nvSpPr>
          <p:cNvPr id="3" name="Content Placeholder 2">
            <a:extLst>
              <a:ext uri="{FF2B5EF4-FFF2-40B4-BE49-F238E27FC236}">
                <a16:creationId xmlns:a16="http://schemas.microsoft.com/office/drawing/2014/main" id="{991C75A1-CFFB-DE87-2382-AA5C80843667}"/>
              </a:ext>
            </a:extLst>
          </p:cNvPr>
          <p:cNvSpPr>
            <a:spLocks noGrp="1"/>
          </p:cNvSpPr>
          <p:nvPr>
            <p:ph idx="1"/>
          </p:nvPr>
        </p:nvSpPr>
        <p:spPr/>
        <p:txBody>
          <a:bodyPr/>
          <a:lstStyle/>
          <a:p>
            <a:r>
              <a:rPr lang="en-US" sz="3200" dirty="0"/>
              <a:t>Since original design RCS lattice has undergone three major revisions and currently just completed a fourth revision</a:t>
            </a:r>
          </a:p>
          <a:p>
            <a:pPr lvl="1"/>
            <a:r>
              <a:rPr lang="en-US" sz="2800" dirty="0"/>
              <a:t>Avoid obstructions of walls and other beamlines</a:t>
            </a:r>
          </a:p>
          <a:p>
            <a:pPr lvl="1"/>
            <a:r>
              <a:rPr lang="en-US" sz="2800" dirty="0"/>
              <a:t>Remove all RCS magnets from the detector hall</a:t>
            </a:r>
          </a:p>
          <a:p>
            <a:pPr lvl="1"/>
            <a:r>
              <a:rPr lang="en-US" sz="2800" dirty="0"/>
              <a:t>Reduce driving terms for Collective instabilities (TMCI) by reducing average beta and </a:t>
            </a:r>
            <a:r>
              <a:rPr lang="en-US" sz="2800" dirty="0" err="1"/>
              <a:t>gammaT</a:t>
            </a:r>
            <a:endParaRPr lang="en-US" sz="2800" dirty="0"/>
          </a:p>
          <a:p>
            <a:pPr lvl="1"/>
            <a:r>
              <a:rPr lang="en-US" sz="2800" dirty="0"/>
              <a:t>We have also made room for a possible wiggler magnet</a:t>
            </a:r>
          </a:p>
        </p:txBody>
      </p:sp>
      <p:sp>
        <p:nvSpPr>
          <p:cNvPr id="4" name="Slide Number Placeholder 3">
            <a:extLst>
              <a:ext uri="{FF2B5EF4-FFF2-40B4-BE49-F238E27FC236}">
                <a16:creationId xmlns:a16="http://schemas.microsoft.com/office/drawing/2014/main" id="{FB406D22-0CFB-A8E3-AE0A-F6D431DA6F53}"/>
              </a:ext>
            </a:extLst>
          </p:cNvPr>
          <p:cNvSpPr>
            <a:spLocks noGrp="1"/>
          </p:cNvSpPr>
          <p:nvPr>
            <p:ph type="sldNum" sz="quarter" idx="12"/>
          </p:nvPr>
        </p:nvSpPr>
        <p:spPr/>
        <p:txBody>
          <a:bodyPr/>
          <a:lstStyle/>
          <a:p>
            <a:fld id="{893C5830-40F3-F04E-B2E3-10E6672BA8FF}" type="slidenum">
              <a:rPr lang="en-US" smtClean="0"/>
              <a:pPr/>
              <a:t>12</a:t>
            </a:fld>
            <a:endParaRPr lang="en-US"/>
          </a:p>
        </p:txBody>
      </p:sp>
    </p:spTree>
    <p:extLst>
      <p:ext uri="{BB962C8B-B14F-4D97-AF65-F5344CB8AC3E}">
        <p14:creationId xmlns:p14="http://schemas.microsoft.com/office/powerpoint/2010/main" val="1915258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B95F1-33DC-F5BA-EE36-CFCBACF21922}"/>
              </a:ext>
            </a:extLst>
          </p:cNvPr>
          <p:cNvSpPr>
            <a:spLocks noGrp="1"/>
          </p:cNvSpPr>
          <p:nvPr>
            <p:ph type="title"/>
          </p:nvPr>
        </p:nvSpPr>
        <p:spPr/>
        <p:txBody>
          <a:bodyPr/>
          <a:lstStyle/>
          <a:p>
            <a:r>
              <a:rPr lang="en-US" dirty="0"/>
              <a:t>Drivers of Polarization Loss</a:t>
            </a:r>
          </a:p>
        </p:txBody>
      </p:sp>
      <p:sp>
        <p:nvSpPr>
          <p:cNvPr id="3" name="Text Placeholder 2">
            <a:extLst>
              <a:ext uri="{FF2B5EF4-FFF2-40B4-BE49-F238E27FC236}">
                <a16:creationId xmlns:a16="http://schemas.microsoft.com/office/drawing/2014/main" id="{FABF70EE-F3E8-749A-35FD-58E0B0D868EF}"/>
              </a:ext>
            </a:extLst>
          </p:cNvPr>
          <p:cNvSpPr>
            <a:spLocks noGrp="1"/>
          </p:cNvSpPr>
          <p:nvPr>
            <p:ph type="body" sz="quarter" idx="10"/>
          </p:nvPr>
        </p:nvSpPr>
        <p:spPr>
          <a:xfrm>
            <a:off x="461963" y="930274"/>
            <a:ext cx="4868321" cy="5212080"/>
          </a:xfrm>
        </p:spPr>
        <p:txBody>
          <a:bodyPr>
            <a:normAutofit/>
          </a:bodyPr>
          <a:lstStyle/>
          <a:p>
            <a:r>
              <a:rPr lang="en-US" sz="2000" dirty="0"/>
              <a:t>Emittance will either start out very small or radiate to a small value by the end of the acceleration ramp.</a:t>
            </a:r>
          </a:p>
          <a:p>
            <a:r>
              <a:rPr lang="en-US" sz="2000" dirty="0"/>
              <a:t> Strong depolarizing resonances are well above 10 GeV when the emittance will be very small due to radiative damping. Thus we don’t expect polarization loss from intrinsics at all.</a:t>
            </a:r>
          </a:p>
          <a:p>
            <a:r>
              <a:rPr lang="en-US" sz="2000" b="1" dirty="0"/>
              <a:t>Imperfection spin resonances will be the primary driver of polarization loss for the RCS</a:t>
            </a:r>
            <a:r>
              <a:rPr lang="en-US" sz="2000" dirty="0"/>
              <a:t>.</a:t>
            </a:r>
          </a:p>
          <a:p>
            <a:r>
              <a:rPr lang="en-US" sz="2000" dirty="0"/>
              <a:t>Strength of the intrinsic spin resonance correlates with the strength of imperfection resonances.  </a:t>
            </a:r>
          </a:p>
        </p:txBody>
      </p:sp>
      <p:pic>
        <p:nvPicPr>
          <p:cNvPr id="4" name="Picture 3">
            <a:extLst>
              <a:ext uri="{FF2B5EF4-FFF2-40B4-BE49-F238E27FC236}">
                <a16:creationId xmlns:a16="http://schemas.microsoft.com/office/drawing/2014/main" id="{679F541C-568D-EA67-387D-D703BA225450}"/>
              </a:ext>
            </a:extLst>
          </p:cNvPr>
          <p:cNvPicPr>
            <a:picLocks noChangeAspect="1"/>
          </p:cNvPicPr>
          <p:nvPr/>
        </p:nvPicPr>
        <p:blipFill>
          <a:blip r:embed="rId2"/>
          <a:stretch>
            <a:fillRect/>
          </a:stretch>
        </p:blipFill>
        <p:spPr>
          <a:xfrm>
            <a:off x="5616186" y="930274"/>
            <a:ext cx="6113851" cy="3707040"/>
          </a:xfrm>
          <a:prstGeom prst="rect">
            <a:avLst/>
          </a:prstGeom>
        </p:spPr>
      </p:pic>
      <p:sp>
        <p:nvSpPr>
          <p:cNvPr id="6" name="TextBox 5">
            <a:extLst>
              <a:ext uri="{FF2B5EF4-FFF2-40B4-BE49-F238E27FC236}">
                <a16:creationId xmlns:a16="http://schemas.microsoft.com/office/drawing/2014/main" id="{A444A386-319D-AFA3-7AF7-DBDF78F322B7}"/>
              </a:ext>
            </a:extLst>
          </p:cNvPr>
          <p:cNvSpPr txBox="1"/>
          <p:nvPr/>
        </p:nvSpPr>
        <p:spPr>
          <a:xfrm>
            <a:off x="5473234" y="4637314"/>
            <a:ext cx="6399753" cy="1015663"/>
          </a:xfrm>
          <a:prstGeom prst="rect">
            <a:avLst/>
          </a:prstGeom>
          <a:noFill/>
        </p:spPr>
        <p:txBody>
          <a:bodyPr wrap="square">
            <a:spAutoFit/>
          </a:bodyPr>
          <a:lstStyle/>
          <a:p>
            <a:r>
              <a:rPr lang="en-US" sz="1200" b="1" dirty="0"/>
              <a:t>Comparison of polarization transmission due to imperfection spin resonances as function of RMS orbit distortion.</a:t>
            </a:r>
          </a:p>
          <a:p>
            <a:endParaRPr lang="en-US" sz="1200" dirty="0"/>
          </a:p>
          <a:p>
            <a:pPr marL="171450" indent="-171450">
              <a:buFont typeface="Arial" panose="020B0604020202020204" pitchFamily="34" charset="0"/>
              <a:buChar char="•"/>
            </a:pPr>
            <a:r>
              <a:rPr lang="en-US" sz="1200" b="1" dirty="0"/>
              <a:t>Lattice 1</a:t>
            </a:r>
            <a:r>
              <a:rPr lang="en-US" sz="1200" dirty="0"/>
              <a:t>: 15% intrinsic resonance induced losses at RMS emittance 1000 mm-</a:t>
            </a:r>
            <a:r>
              <a:rPr lang="en-US" sz="1200" dirty="0" err="1"/>
              <a:t>mrad</a:t>
            </a:r>
            <a:r>
              <a:rPr lang="en-US" sz="1200" dirty="0"/>
              <a:t>.</a:t>
            </a:r>
          </a:p>
          <a:p>
            <a:pPr marL="171450" indent="-171450">
              <a:buFont typeface="Arial" panose="020B0604020202020204" pitchFamily="34" charset="0"/>
              <a:buChar char="•"/>
            </a:pPr>
            <a:r>
              <a:rPr lang="en-US" sz="1200" b="1" dirty="0"/>
              <a:t>Lattice 2: </a:t>
            </a:r>
            <a:r>
              <a:rPr lang="en-US" sz="1200" dirty="0"/>
              <a:t>8% intrinsic resonances induced losses at RMS emittance 1000 mm-</a:t>
            </a:r>
            <a:r>
              <a:rPr lang="en-US" sz="1200" dirty="0" err="1"/>
              <a:t>mrad</a:t>
            </a:r>
            <a:endParaRPr lang="en-US" sz="1200" dirty="0"/>
          </a:p>
        </p:txBody>
      </p:sp>
    </p:spTree>
    <p:extLst>
      <p:ext uri="{BB962C8B-B14F-4D97-AF65-F5344CB8AC3E}">
        <p14:creationId xmlns:p14="http://schemas.microsoft.com/office/powerpoint/2010/main" val="2805821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84959-5601-41DF-42C5-C883B6E5A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B35001-3967-8C10-3540-799C4F0D6032}"/>
              </a:ext>
            </a:extLst>
          </p:cNvPr>
          <p:cNvSpPr>
            <a:spLocks noGrp="1"/>
          </p:cNvSpPr>
          <p:nvPr>
            <p:ph type="title"/>
          </p:nvPr>
        </p:nvSpPr>
        <p:spPr/>
        <p:txBody>
          <a:bodyPr>
            <a:normAutofit fontScale="90000"/>
          </a:bodyPr>
          <a:lstStyle/>
          <a:p>
            <a:r>
              <a:rPr lang="en-US" dirty="0"/>
              <a:t>Lattice Response to Intrinsic and Imperfection Spin Resonances</a:t>
            </a:r>
          </a:p>
        </p:txBody>
      </p:sp>
      <p:sp>
        <p:nvSpPr>
          <p:cNvPr id="3" name="Text Placeholder 2">
            <a:extLst>
              <a:ext uri="{FF2B5EF4-FFF2-40B4-BE49-F238E27FC236}">
                <a16:creationId xmlns:a16="http://schemas.microsoft.com/office/drawing/2014/main" id="{90A1E0AC-1FDC-6AEE-2C05-3A520F10A750}"/>
              </a:ext>
            </a:extLst>
          </p:cNvPr>
          <p:cNvSpPr>
            <a:spLocks noGrp="1"/>
          </p:cNvSpPr>
          <p:nvPr>
            <p:ph type="body" sz="quarter" idx="10"/>
          </p:nvPr>
        </p:nvSpPr>
        <p:spPr/>
        <p:txBody>
          <a:bodyPr>
            <a:normAutofit/>
          </a:bodyPr>
          <a:lstStyle/>
          <a:p>
            <a:r>
              <a:rPr lang="en-US" sz="2400" dirty="0"/>
              <a:t>After adjustment to RCS lattice due to the need to move magnets and the needs to address collective effects back in spring, we have recovered high polarization transmission</a:t>
            </a:r>
          </a:p>
          <a:p>
            <a:r>
              <a:rPr lang="en-US" sz="2400" dirty="0"/>
              <a:t>Can tolerate up to 1000 mm-</a:t>
            </a:r>
            <a:r>
              <a:rPr lang="en-US" sz="2400" dirty="0" err="1"/>
              <a:t>mrad</a:t>
            </a:r>
            <a:r>
              <a:rPr lang="en-US" sz="2400" dirty="0"/>
              <a:t> rms normalized emittance achieving up to 96% transmission. This corresponds to a geometric emittance at injection 170 nm and extraction 28.4 nm</a:t>
            </a:r>
          </a:p>
          <a:p>
            <a:r>
              <a:rPr lang="en-US" sz="2400" dirty="0"/>
              <a:t>Response to 100 random seeds for different alignment errors. Achieve up to 95% at </a:t>
            </a:r>
            <a:r>
              <a:rPr lang="en-US" sz="2400" b="1" dirty="0"/>
              <a:t>0.553 mm </a:t>
            </a:r>
            <a:r>
              <a:rPr lang="en-US" sz="2800" b="1" dirty="0"/>
              <a:t>rms</a:t>
            </a:r>
          </a:p>
          <a:p>
            <a:pPr marL="0" indent="0">
              <a:buNone/>
            </a:pPr>
            <a:endParaRPr lang="en-US" sz="3600" dirty="0"/>
          </a:p>
        </p:txBody>
      </p:sp>
      <p:graphicFrame>
        <p:nvGraphicFramePr>
          <p:cNvPr id="4" name="Table 3">
            <a:extLst>
              <a:ext uri="{FF2B5EF4-FFF2-40B4-BE49-F238E27FC236}">
                <a16:creationId xmlns:a16="http://schemas.microsoft.com/office/drawing/2014/main" id="{638F88E5-017A-4BFB-FA1D-C496746E3317}"/>
              </a:ext>
            </a:extLst>
          </p:cNvPr>
          <p:cNvGraphicFramePr>
            <a:graphicFrameLocks noGrp="1"/>
          </p:cNvGraphicFramePr>
          <p:nvPr/>
        </p:nvGraphicFramePr>
        <p:xfrm>
          <a:off x="3006870" y="3429000"/>
          <a:ext cx="6773335" cy="230124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3800678922"/>
                    </a:ext>
                  </a:extLst>
                </a:gridCol>
                <a:gridCol w="1354667">
                  <a:extLst>
                    <a:ext uri="{9D8B030D-6E8A-4147-A177-3AD203B41FA5}">
                      <a16:colId xmlns:a16="http://schemas.microsoft.com/office/drawing/2014/main" val="3662065319"/>
                    </a:ext>
                  </a:extLst>
                </a:gridCol>
                <a:gridCol w="1354667">
                  <a:extLst>
                    <a:ext uri="{9D8B030D-6E8A-4147-A177-3AD203B41FA5}">
                      <a16:colId xmlns:a16="http://schemas.microsoft.com/office/drawing/2014/main" val="2722952967"/>
                    </a:ext>
                  </a:extLst>
                </a:gridCol>
                <a:gridCol w="1354667">
                  <a:extLst>
                    <a:ext uri="{9D8B030D-6E8A-4147-A177-3AD203B41FA5}">
                      <a16:colId xmlns:a16="http://schemas.microsoft.com/office/drawing/2014/main" val="2456501411"/>
                    </a:ext>
                  </a:extLst>
                </a:gridCol>
                <a:gridCol w="1354667">
                  <a:extLst>
                    <a:ext uri="{9D8B030D-6E8A-4147-A177-3AD203B41FA5}">
                      <a16:colId xmlns:a16="http://schemas.microsoft.com/office/drawing/2014/main" val="12419998"/>
                    </a:ext>
                  </a:extLst>
                </a:gridCol>
              </a:tblGrid>
              <a:tr h="370840">
                <a:tc>
                  <a:txBody>
                    <a:bodyPr/>
                    <a:lstStyle/>
                    <a:p>
                      <a:r>
                        <a:rPr lang="en-US" dirty="0">
                          <a:solidFill>
                            <a:schemeClr val="tx1"/>
                          </a:solidFill>
                        </a:rPr>
                        <a:t>Average Orbit RMS</a:t>
                      </a:r>
                    </a:p>
                    <a:p>
                      <a:r>
                        <a:rPr lang="en-US" dirty="0">
                          <a:solidFill>
                            <a:schemeClr val="tx1"/>
                          </a:solidFill>
                        </a:rPr>
                        <a:t>(mm)</a:t>
                      </a:r>
                    </a:p>
                  </a:txBody>
                  <a:tcPr/>
                </a:tc>
                <a:tc>
                  <a:txBody>
                    <a:bodyPr/>
                    <a:lstStyle/>
                    <a:p>
                      <a:r>
                        <a:rPr lang="en-US" dirty="0">
                          <a:solidFill>
                            <a:schemeClr val="tx1"/>
                          </a:solidFill>
                        </a:rPr>
                        <a:t>Average Max Orbit</a:t>
                      </a:r>
                    </a:p>
                    <a:p>
                      <a:r>
                        <a:rPr lang="en-US" dirty="0">
                          <a:solidFill>
                            <a:schemeClr val="tx1"/>
                          </a:solidFill>
                        </a:rPr>
                        <a:t>(mm)</a:t>
                      </a:r>
                    </a:p>
                  </a:txBody>
                  <a:tcPr/>
                </a:tc>
                <a:tc>
                  <a:txBody>
                    <a:bodyPr/>
                    <a:lstStyle/>
                    <a:p>
                      <a:r>
                        <a:rPr lang="en-US" dirty="0">
                          <a:solidFill>
                            <a:schemeClr val="tx1"/>
                          </a:solidFill>
                        </a:rPr>
                        <a:t>Polarization at </a:t>
                      </a:r>
                    </a:p>
                    <a:p>
                      <a:r>
                        <a:rPr lang="en-US" dirty="0">
                          <a:solidFill>
                            <a:schemeClr val="tx1"/>
                          </a:solidFill>
                        </a:rPr>
                        <a:t>5 GeV</a:t>
                      </a:r>
                    </a:p>
                  </a:txBody>
                  <a:tcPr/>
                </a:tc>
                <a:tc>
                  <a:txBody>
                    <a:bodyPr/>
                    <a:lstStyle/>
                    <a:p>
                      <a:r>
                        <a:rPr lang="en-US" dirty="0">
                          <a:solidFill>
                            <a:schemeClr val="tx1"/>
                          </a:solidFill>
                        </a:rPr>
                        <a:t>Polarization at</a:t>
                      </a:r>
                    </a:p>
                    <a:p>
                      <a:r>
                        <a:rPr lang="en-US" dirty="0">
                          <a:solidFill>
                            <a:schemeClr val="tx1"/>
                          </a:solidFill>
                        </a:rPr>
                        <a:t>10 GeV</a:t>
                      </a:r>
                    </a:p>
                  </a:txBody>
                  <a:tcPr/>
                </a:tc>
                <a:tc>
                  <a:txBody>
                    <a:bodyPr/>
                    <a:lstStyle/>
                    <a:p>
                      <a:r>
                        <a:rPr lang="en-US" dirty="0">
                          <a:solidFill>
                            <a:schemeClr val="tx1"/>
                          </a:solidFill>
                        </a:rPr>
                        <a:t>Polarization at </a:t>
                      </a:r>
                    </a:p>
                    <a:p>
                      <a:r>
                        <a:rPr lang="en-US" dirty="0">
                          <a:solidFill>
                            <a:schemeClr val="tx1"/>
                          </a:solidFill>
                        </a:rPr>
                        <a:t>18 GeV</a:t>
                      </a:r>
                    </a:p>
                    <a:p>
                      <a:r>
                        <a:rPr lang="en-US" dirty="0">
                          <a:solidFill>
                            <a:schemeClr val="tx1"/>
                          </a:solidFill>
                        </a:rPr>
                        <a:t>(%)</a:t>
                      </a:r>
                    </a:p>
                  </a:txBody>
                  <a:tcPr/>
                </a:tc>
                <a:extLst>
                  <a:ext uri="{0D108BD9-81ED-4DB2-BD59-A6C34878D82A}">
                    <a16:rowId xmlns:a16="http://schemas.microsoft.com/office/drawing/2014/main" val="2964927853"/>
                  </a:ext>
                </a:extLst>
              </a:tr>
              <a:tr h="370840">
                <a:tc>
                  <a:txBody>
                    <a:bodyPr/>
                    <a:lstStyle/>
                    <a:p>
                      <a:r>
                        <a:rPr lang="en-US" dirty="0">
                          <a:solidFill>
                            <a:schemeClr val="tx1"/>
                          </a:solidFill>
                        </a:rPr>
                        <a:t>0.273</a:t>
                      </a:r>
                    </a:p>
                  </a:txBody>
                  <a:tcPr/>
                </a:tc>
                <a:tc>
                  <a:txBody>
                    <a:bodyPr/>
                    <a:lstStyle/>
                    <a:p>
                      <a:r>
                        <a:rPr lang="en-US" dirty="0">
                          <a:solidFill>
                            <a:schemeClr val="tx1"/>
                          </a:solidFill>
                        </a:rPr>
                        <a:t>1.26</a:t>
                      </a:r>
                    </a:p>
                  </a:txBody>
                  <a:tcPr/>
                </a:tc>
                <a:tc>
                  <a:txBody>
                    <a:bodyPr/>
                    <a:lstStyle/>
                    <a:p>
                      <a:r>
                        <a:rPr lang="en-US" dirty="0">
                          <a:solidFill>
                            <a:schemeClr val="tx1"/>
                          </a:solidFill>
                        </a:rPr>
                        <a:t>99</a:t>
                      </a:r>
                    </a:p>
                  </a:txBody>
                  <a:tcPr/>
                </a:tc>
                <a:tc>
                  <a:txBody>
                    <a:bodyPr/>
                    <a:lstStyle/>
                    <a:p>
                      <a:r>
                        <a:rPr lang="en-US" dirty="0">
                          <a:solidFill>
                            <a:schemeClr val="tx1"/>
                          </a:solidFill>
                        </a:rPr>
                        <a:t>99</a:t>
                      </a:r>
                    </a:p>
                  </a:txBody>
                  <a:tcPr/>
                </a:tc>
                <a:tc>
                  <a:txBody>
                    <a:bodyPr/>
                    <a:lstStyle/>
                    <a:p>
                      <a:r>
                        <a:rPr lang="en-US" dirty="0">
                          <a:solidFill>
                            <a:schemeClr val="tx1"/>
                          </a:solidFill>
                        </a:rPr>
                        <a:t>98.7</a:t>
                      </a:r>
                    </a:p>
                  </a:txBody>
                  <a:tcPr/>
                </a:tc>
                <a:extLst>
                  <a:ext uri="{0D108BD9-81ED-4DB2-BD59-A6C34878D82A}">
                    <a16:rowId xmlns:a16="http://schemas.microsoft.com/office/drawing/2014/main" val="3405580100"/>
                  </a:ext>
                </a:extLst>
              </a:tr>
              <a:tr h="370840">
                <a:tc>
                  <a:txBody>
                    <a:bodyPr/>
                    <a:lstStyle/>
                    <a:p>
                      <a:r>
                        <a:rPr lang="en-US" dirty="0">
                          <a:solidFill>
                            <a:schemeClr val="tx1"/>
                          </a:solidFill>
                        </a:rPr>
                        <a:t>0.436</a:t>
                      </a:r>
                    </a:p>
                  </a:txBody>
                  <a:tcPr/>
                </a:tc>
                <a:tc>
                  <a:txBody>
                    <a:bodyPr/>
                    <a:lstStyle/>
                    <a:p>
                      <a:r>
                        <a:rPr lang="en-US" dirty="0">
                          <a:solidFill>
                            <a:schemeClr val="tx1"/>
                          </a:solidFill>
                        </a:rPr>
                        <a:t>2.02</a:t>
                      </a:r>
                    </a:p>
                  </a:txBody>
                  <a:tcPr/>
                </a:tc>
                <a:tc>
                  <a:txBody>
                    <a:bodyPr/>
                    <a:lstStyle/>
                    <a:p>
                      <a:r>
                        <a:rPr lang="en-US" dirty="0">
                          <a:solidFill>
                            <a:schemeClr val="tx1"/>
                          </a:solidFill>
                        </a:rPr>
                        <a:t>99</a:t>
                      </a:r>
                    </a:p>
                  </a:txBody>
                  <a:tcPr/>
                </a:tc>
                <a:tc>
                  <a:txBody>
                    <a:bodyPr/>
                    <a:lstStyle/>
                    <a:p>
                      <a:r>
                        <a:rPr lang="en-US" dirty="0">
                          <a:solidFill>
                            <a:schemeClr val="tx1"/>
                          </a:solidFill>
                        </a:rPr>
                        <a:t>99</a:t>
                      </a:r>
                    </a:p>
                  </a:txBody>
                  <a:tcPr/>
                </a:tc>
                <a:tc>
                  <a:txBody>
                    <a:bodyPr/>
                    <a:lstStyle/>
                    <a:p>
                      <a:r>
                        <a:rPr lang="en-US" dirty="0">
                          <a:solidFill>
                            <a:schemeClr val="tx1"/>
                          </a:solidFill>
                        </a:rPr>
                        <a:t>97</a:t>
                      </a:r>
                    </a:p>
                  </a:txBody>
                  <a:tcPr/>
                </a:tc>
                <a:extLst>
                  <a:ext uri="{0D108BD9-81ED-4DB2-BD59-A6C34878D82A}">
                    <a16:rowId xmlns:a16="http://schemas.microsoft.com/office/drawing/2014/main" val="338471106"/>
                  </a:ext>
                </a:extLst>
              </a:tr>
              <a:tr h="370840">
                <a:tc>
                  <a:txBody>
                    <a:bodyPr/>
                    <a:lstStyle/>
                    <a:p>
                      <a:r>
                        <a:rPr lang="en-US" dirty="0">
                          <a:solidFill>
                            <a:schemeClr val="tx1"/>
                          </a:solidFill>
                        </a:rPr>
                        <a:t>0.553</a:t>
                      </a:r>
                    </a:p>
                  </a:txBody>
                  <a:tcPr/>
                </a:tc>
                <a:tc>
                  <a:txBody>
                    <a:bodyPr/>
                    <a:lstStyle/>
                    <a:p>
                      <a:r>
                        <a:rPr lang="en-US" dirty="0">
                          <a:solidFill>
                            <a:schemeClr val="tx1"/>
                          </a:solidFill>
                        </a:rPr>
                        <a:t>2.53</a:t>
                      </a:r>
                    </a:p>
                  </a:txBody>
                  <a:tcPr/>
                </a:tc>
                <a:tc>
                  <a:txBody>
                    <a:bodyPr/>
                    <a:lstStyle/>
                    <a:p>
                      <a:r>
                        <a:rPr lang="en-US" dirty="0">
                          <a:solidFill>
                            <a:schemeClr val="tx1"/>
                          </a:solidFill>
                        </a:rPr>
                        <a:t>99</a:t>
                      </a:r>
                    </a:p>
                  </a:txBody>
                  <a:tcPr/>
                </a:tc>
                <a:tc>
                  <a:txBody>
                    <a:bodyPr/>
                    <a:lstStyle/>
                    <a:p>
                      <a:r>
                        <a:rPr lang="en-US" dirty="0">
                          <a:solidFill>
                            <a:schemeClr val="tx1"/>
                          </a:solidFill>
                        </a:rPr>
                        <a:t>99</a:t>
                      </a:r>
                    </a:p>
                  </a:txBody>
                  <a:tcPr/>
                </a:tc>
                <a:tc>
                  <a:txBody>
                    <a:bodyPr/>
                    <a:lstStyle/>
                    <a:p>
                      <a:r>
                        <a:rPr lang="en-US" dirty="0">
                          <a:solidFill>
                            <a:schemeClr val="tx1"/>
                          </a:solidFill>
                        </a:rPr>
                        <a:t>95.3</a:t>
                      </a:r>
                    </a:p>
                  </a:txBody>
                  <a:tcPr/>
                </a:tc>
                <a:extLst>
                  <a:ext uri="{0D108BD9-81ED-4DB2-BD59-A6C34878D82A}">
                    <a16:rowId xmlns:a16="http://schemas.microsoft.com/office/drawing/2014/main" val="1997600443"/>
                  </a:ext>
                </a:extLst>
              </a:tr>
            </a:tbl>
          </a:graphicData>
        </a:graphic>
      </p:graphicFrame>
    </p:spTree>
    <p:extLst>
      <p:ext uri="{BB962C8B-B14F-4D97-AF65-F5344CB8AC3E}">
        <p14:creationId xmlns:p14="http://schemas.microsoft.com/office/powerpoint/2010/main" val="3073309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2731-1D26-081D-52FD-972396BB7976}"/>
              </a:ext>
            </a:extLst>
          </p:cNvPr>
          <p:cNvSpPr>
            <a:spLocks noGrp="1"/>
          </p:cNvSpPr>
          <p:nvPr>
            <p:ph type="title"/>
          </p:nvPr>
        </p:nvSpPr>
        <p:spPr>
          <a:xfrm>
            <a:off x="462579" y="0"/>
            <a:ext cx="11499925" cy="825178"/>
          </a:xfrm>
        </p:spPr>
        <p:txBody>
          <a:bodyPr anchor="ctr">
            <a:normAutofit/>
          </a:bodyPr>
          <a:lstStyle/>
          <a:p>
            <a:r>
              <a:rPr lang="en-US" dirty="0"/>
              <a:t>First Spin Tracking Results with New Lattice</a:t>
            </a:r>
          </a:p>
        </p:txBody>
      </p:sp>
      <p:pic>
        <p:nvPicPr>
          <p:cNvPr id="4" name="Picture 3">
            <a:extLst>
              <a:ext uri="{FF2B5EF4-FFF2-40B4-BE49-F238E27FC236}">
                <a16:creationId xmlns:a16="http://schemas.microsoft.com/office/drawing/2014/main" id="{C0D4542B-13ED-2B8D-6945-4252AEBC9984}"/>
              </a:ext>
            </a:extLst>
          </p:cNvPr>
          <p:cNvPicPr>
            <a:picLocks noChangeAspect="1"/>
          </p:cNvPicPr>
          <p:nvPr/>
        </p:nvPicPr>
        <p:blipFill>
          <a:blip r:embed="rId2"/>
          <a:stretch>
            <a:fillRect/>
          </a:stretch>
        </p:blipFill>
        <p:spPr>
          <a:xfrm>
            <a:off x="462579" y="1445907"/>
            <a:ext cx="5524500" cy="3950016"/>
          </a:xfrm>
          <a:prstGeom prst="rect">
            <a:avLst/>
          </a:prstGeom>
          <a:noFill/>
        </p:spPr>
      </p:pic>
      <p:sp>
        <p:nvSpPr>
          <p:cNvPr id="9" name="Content Placeholder 3">
            <a:extLst>
              <a:ext uri="{FF2B5EF4-FFF2-40B4-BE49-F238E27FC236}">
                <a16:creationId xmlns:a16="http://schemas.microsoft.com/office/drawing/2014/main" id="{3A5515A8-8FEC-AB6D-A426-96440044DB25}"/>
              </a:ext>
            </a:extLst>
          </p:cNvPr>
          <p:cNvSpPr>
            <a:spLocks noGrp="1"/>
          </p:cNvSpPr>
          <p:nvPr>
            <p:ph sz="half" idx="2"/>
          </p:nvPr>
        </p:nvSpPr>
        <p:spPr>
          <a:xfrm>
            <a:off x="6204923" y="975360"/>
            <a:ext cx="5755084" cy="4891110"/>
          </a:xfrm>
        </p:spPr>
        <p:txBody>
          <a:bodyPr/>
          <a:lstStyle/>
          <a:p>
            <a:r>
              <a:rPr lang="en-US" dirty="0"/>
              <a:t>Full 6D tracking 1000 particles in BMAD with vertical closed orbit errors of 0.59 mm RMS, including radiation.</a:t>
            </a:r>
          </a:p>
          <a:p>
            <a:r>
              <a:rPr lang="en-US" dirty="0"/>
              <a:t>Achieved by random misalignment of quads of 2e-5 m with not attempt at correction</a:t>
            </a:r>
          </a:p>
          <a:p>
            <a:r>
              <a:rPr lang="en-US" dirty="0"/>
              <a:t>Injected emittance 6.1nm in both planes with 2 mm bunch length and 0.2% </a:t>
            </a:r>
            <a:r>
              <a:rPr lang="en-US" dirty="0" err="1"/>
              <a:t>dp</a:t>
            </a:r>
            <a:r>
              <a:rPr lang="en-US" dirty="0"/>
              <a:t>/p rms</a:t>
            </a:r>
          </a:p>
        </p:txBody>
      </p:sp>
      <p:sp>
        <p:nvSpPr>
          <p:cNvPr id="11" name="Slide Number Placeholder 4">
            <a:extLst>
              <a:ext uri="{FF2B5EF4-FFF2-40B4-BE49-F238E27FC236}">
                <a16:creationId xmlns:a16="http://schemas.microsoft.com/office/drawing/2014/main" id="{4D40BD2A-2C0B-0CBB-9237-F448166AD108}"/>
              </a:ext>
            </a:extLst>
          </p:cNvPr>
          <p:cNvSpPr>
            <a:spLocks noGrp="1"/>
          </p:cNvSpPr>
          <p:nvPr>
            <p:ph type="sldNum" sz="quarter" idx="4"/>
          </p:nvPr>
        </p:nvSpPr>
        <p:spPr>
          <a:xfrm>
            <a:off x="11527522" y="6316595"/>
            <a:ext cx="432486" cy="365125"/>
          </a:xfrm>
        </p:spPr>
        <p:txBody>
          <a:bodyPr/>
          <a:lstStyle/>
          <a:p>
            <a:pPr algn="ctr">
              <a:spcAft>
                <a:spcPts val="600"/>
              </a:spcAft>
            </a:pPr>
            <a:fld id="{933A556B-7C63-244D-9B7C-B0EA8042B330}" type="slidenum">
              <a:rPr lang="en-US" smtClean="0"/>
              <a:pPr algn="ctr">
                <a:spcAft>
                  <a:spcPts val="600"/>
                </a:spcAft>
              </a:pPr>
              <a:t>15</a:t>
            </a:fld>
            <a:endParaRPr lang="en-US"/>
          </a:p>
        </p:txBody>
      </p:sp>
      <p:sp>
        <p:nvSpPr>
          <p:cNvPr id="13" name="Text Placeholder 5">
            <a:extLst>
              <a:ext uri="{FF2B5EF4-FFF2-40B4-BE49-F238E27FC236}">
                <a16:creationId xmlns:a16="http://schemas.microsoft.com/office/drawing/2014/main" id="{A265AEE9-B2CC-7DA4-05DC-5BBDE95B5920}"/>
              </a:ext>
            </a:extLst>
          </p:cNvPr>
          <p:cNvSpPr>
            <a:spLocks noGrp="1"/>
          </p:cNvSpPr>
          <p:nvPr>
            <p:ph type="body" sz="quarter" idx="10"/>
          </p:nvPr>
        </p:nvSpPr>
        <p:spPr>
          <a:xfrm>
            <a:off x="3485192" y="6316595"/>
            <a:ext cx="2659380" cy="365125"/>
          </a:xfrm>
        </p:spPr>
        <p:txBody>
          <a:bodyPr/>
          <a:lstStyle/>
          <a:p>
            <a:endParaRPr lang="en-US"/>
          </a:p>
        </p:txBody>
      </p:sp>
      <p:sp>
        <p:nvSpPr>
          <p:cNvPr id="15" name="Text Placeholder 6">
            <a:extLst>
              <a:ext uri="{FF2B5EF4-FFF2-40B4-BE49-F238E27FC236}">
                <a16:creationId xmlns:a16="http://schemas.microsoft.com/office/drawing/2014/main" id="{32EA170A-4473-598B-E467-9DEA766A0A04}"/>
              </a:ext>
            </a:extLst>
          </p:cNvPr>
          <p:cNvSpPr>
            <a:spLocks noGrp="1"/>
          </p:cNvSpPr>
          <p:nvPr>
            <p:ph type="body" sz="quarter" idx="11"/>
          </p:nvPr>
        </p:nvSpPr>
        <p:spPr>
          <a:xfrm>
            <a:off x="7094220" y="6316595"/>
            <a:ext cx="2659380" cy="365125"/>
          </a:xfrm>
        </p:spPr>
        <p:txBody>
          <a:bodyPr/>
          <a:lstStyle/>
          <a:p>
            <a:endParaRPr lang="en-US"/>
          </a:p>
        </p:txBody>
      </p:sp>
    </p:spTree>
    <p:extLst>
      <p:ext uri="{BB962C8B-B14F-4D97-AF65-F5344CB8AC3E}">
        <p14:creationId xmlns:p14="http://schemas.microsoft.com/office/powerpoint/2010/main" val="1950978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0430-29D2-DE25-26DD-868CCF34BF68}"/>
              </a:ext>
            </a:extLst>
          </p:cNvPr>
          <p:cNvSpPr>
            <a:spLocks noGrp="1"/>
          </p:cNvSpPr>
          <p:nvPr>
            <p:ph type="title"/>
          </p:nvPr>
        </p:nvSpPr>
        <p:spPr/>
        <p:txBody>
          <a:bodyPr/>
          <a:lstStyle/>
          <a:p>
            <a:r>
              <a:rPr lang="en-US" dirty="0"/>
              <a:t>Imperfection Bump</a:t>
            </a:r>
          </a:p>
        </p:txBody>
      </p:sp>
      <p:pic>
        <p:nvPicPr>
          <p:cNvPr id="4" name="Picture 3">
            <a:extLst>
              <a:ext uri="{FF2B5EF4-FFF2-40B4-BE49-F238E27FC236}">
                <a16:creationId xmlns:a16="http://schemas.microsoft.com/office/drawing/2014/main" id="{F589E235-5D8D-F96E-054E-1AD9798BBD59}"/>
              </a:ext>
            </a:extLst>
          </p:cNvPr>
          <p:cNvPicPr>
            <a:picLocks noChangeAspect="1"/>
          </p:cNvPicPr>
          <p:nvPr/>
        </p:nvPicPr>
        <p:blipFill>
          <a:blip r:embed="rId2"/>
          <a:stretch>
            <a:fillRect/>
          </a:stretch>
        </p:blipFill>
        <p:spPr>
          <a:xfrm>
            <a:off x="3200204" y="2020746"/>
            <a:ext cx="5439937" cy="3847550"/>
          </a:xfrm>
          <a:prstGeom prst="rect">
            <a:avLst/>
          </a:prstGeom>
        </p:spPr>
      </p:pic>
      <p:cxnSp>
        <p:nvCxnSpPr>
          <p:cNvPr id="6" name="Straight Connector 5">
            <a:extLst>
              <a:ext uri="{FF2B5EF4-FFF2-40B4-BE49-F238E27FC236}">
                <a16:creationId xmlns:a16="http://schemas.microsoft.com/office/drawing/2014/main" id="{B58D87C1-6A5E-31D0-761D-94C198B74749}"/>
              </a:ext>
            </a:extLst>
          </p:cNvPr>
          <p:cNvCxnSpPr>
            <a:cxnSpLocks/>
          </p:cNvCxnSpPr>
          <p:nvPr/>
        </p:nvCxnSpPr>
        <p:spPr>
          <a:xfrm flipV="1">
            <a:off x="5779851" y="5033077"/>
            <a:ext cx="0" cy="657922"/>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FE07E393-EE4E-F399-1D7C-60A394C19400}"/>
              </a:ext>
            </a:extLst>
          </p:cNvPr>
          <p:cNvCxnSpPr>
            <a:cxnSpLocks/>
          </p:cNvCxnSpPr>
          <p:nvPr/>
        </p:nvCxnSpPr>
        <p:spPr>
          <a:xfrm flipV="1">
            <a:off x="4672361" y="4708683"/>
            <a:ext cx="0" cy="959005"/>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819215C5-AB3A-5607-0306-DB8A7CD34FF0}"/>
              </a:ext>
            </a:extLst>
          </p:cNvPr>
          <p:cNvCxnSpPr>
            <a:cxnSpLocks/>
          </p:cNvCxnSpPr>
          <p:nvPr/>
        </p:nvCxnSpPr>
        <p:spPr>
          <a:xfrm flipV="1">
            <a:off x="6884969" y="5124995"/>
            <a:ext cx="0" cy="542693"/>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093DC770-34B1-D9EC-EB62-D2B0CA212412}"/>
              </a:ext>
            </a:extLst>
          </p:cNvPr>
          <p:cNvCxnSpPr>
            <a:cxnSpLocks/>
          </p:cNvCxnSpPr>
          <p:nvPr/>
        </p:nvCxnSpPr>
        <p:spPr>
          <a:xfrm flipV="1">
            <a:off x="7984561" y="5011624"/>
            <a:ext cx="0" cy="656064"/>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5ACB7736-F792-2FB9-F70C-8D371683EC2C}"/>
              </a:ext>
            </a:extLst>
          </p:cNvPr>
          <p:cNvSpPr txBox="1"/>
          <p:nvPr/>
        </p:nvSpPr>
        <p:spPr>
          <a:xfrm>
            <a:off x="9177454" y="1248937"/>
            <a:ext cx="2551967" cy="4801314"/>
          </a:xfrm>
          <a:prstGeom prst="rect">
            <a:avLst/>
          </a:prstGeom>
          <a:noFill/>
        </p:spPr>
        <p:txBody>
          <a:bodyPr wrap="square" rtlCol="0">
            <a:spAutoFit/>
          </a:bodyPr>
          <a:lstStyle/>
          <a:p>
            <a:pPr marL="285750" indent="-285750">
              <a:buFont typeface="Arial" panose="020B0604020202020204" pitchFamily="34" charset="0"/>
              <a:buChar char="•"/>
            </a:pPr>
            <a:r>
              <a:rPr lang="en-US" dirty="0"/>
              <a:t>Similar to harmonic bumps </a:t>
            </a:r>
            <a:r>
              <a:rPr lang="en-US" dirty="0">
                <a:sym typeface="Wingdings" pitchFamily="2" charset="2"/>
              </a:rPr>
              <a:t> Sin(10*</a:t>
            </a:r>
            <a:r>
              <a:rPr lang="en-US" dirty="0" err="1">
                <a:sym typeface="Wingdings" pitchFamily="2" charset="2"/>
              </a:rPr>
              <a:t>θ</a:t>
            </a:r>
            <a:r>
              <a:rPr lang="en-US" dirty="0">
                <a:sym typeface="Wingdings" pitchFamily="2" charset="2"/>
              </a:rPr>
              <a:t>) used in AGS for many years</a:t>
            </a:r>
          </a:p>
          <a:p>
            <a:pPr marL="285750" indent="-285750">
              <a:buFont typeface="Arial" panose="020B0604020202020204" pitchFamily="34" charset="0"/>
              <a:buChar char="•"/>
            </a:pPr>
            <a:r>
              <a:rPr lang="en-US" dirty="0">
                <a:sym typeface="Wingdings" pitchFamily="2" charset="2"/>
              </a:rPr>
              <a:t>Get imperfection at every </a:t>
            </a:r>
            <a:r>
              <a:rPr lang="en-US" dirty="0" err="1">
                <a:sym typeface="Wingdings" pitchFamily="2" charset="2"/>
              </a:rPr>
              <a:t>Gɣ</a:t>
            </a:r>
            <a:r>
              <a:rPr lang="en-US" dirty="0">
                <a:sym typeface="Wingdings" pitchFamily="2" charset="2"/>
              </a:rPr>
              <a:t>=n*10 </a:t>
            </a:r>
          </a:p>
          <a:p>
            <a:endParaRPr lang="en-US" dirty="0">
              <a:sym typeface="Wingdings" pitchFamily="2" charset="2"/>
            </a:endParaRPr>
          </a:p>
          <a:p>
            <a:pPr marL="285750" indent="-285750">
              <a:buFont typeface="Arial" panose="020B0604020202020204" pitchFamily="34" charset="0"/>
              <a:buChar char="•"/>
            </a:pPr>
            <a:r>
              <a:rPr lang="en-US" dirty="0">
                <a:sym typeface="Wingdings" pitchFamily="2" charset="2"/>
              </a:rPr>
              <a:t>Using SVD to invert  Imperfection to corrector response matrix, I can create resonance “bump” exactly at </a:t>
            </a:r>
            <a:r>
              <a:rPr lang="en-US" dirty="0" err="1">
                <a:sym typeface="Wingdings" pitchFamily="2" charset="2"/>
              </a:rPr>
              <a:t>Gɣ</a:t>
            </a:r>
            <a:r>
              <a:rPr lang="en-US" dirty="0">
                <a:sym typeface="Wingdings" pitchFamily="2" charset="2"/>
              </a:rPr>
              <a:t>=15 and nowhere else.</a:t>
            </a:r>
          </a:p>
          <a:p>
            <a:endParaRPr lang="en-US" dirty="0">
              <a:sym typeface="Wingdings" pitchFamily="2" charset="2"/>
            </a:endParaRPr>
          </a:p>
          <a:p>
            <a:endParaRPr lang="en-US" dirty="0">
              <a:sym typeface="Wingdings" pitchFamily="2" charset="2"/>
            </a:endParaRPr>
          </a:p>
          <a:p>
            <a:endParaRPr lang="en-US" dirty="0"/>
          </a:p>
        </p:txBody>
      </p:sp>
      <p:sp>
        <p:nvSpPr>
          <p:cNvPr id="17" name="TextBox 16">
            <a:extLst>
              <a:ext uri="{FF2B5EF4-FFF2-40B4-BE49-F238E27FC236}">
                <a16:creationId xmlns:a16="http://schemas.microsoft.com/office/drawing/2014/main" id="{FD62A882-77A5-07C9-725A-8BC640AE648F}"/>
              </a:ext>
            </a:extLst>
          </p:cNvPr>
          <p:cNvSpPr txBox="1"/>
          <p:nvPr/>
        </p:nvSpPr>
        <p:spPr>
          <a:xfrm>
            <a:off x="5847885" y="5783560"/>
            <a:ext cx="496229" cy="369332"/>
          </a:xfrm>
          <a:prstGeom prst="rect">
            <a:avLst/>
          </a:prstGeom>
          <a:noFill/>
        </p:spPr>
        <p:txBody>
          <a:bodyPr wrap="square">
            <a:spAutoFit/>
          </a:bodyPr>
          <a:lstStyle/>
          <a:p>
            <a:r>
              <a:rPr lang="en-US" dirty="0" err="1">
                <a:sym typeface="Wingdings" pitchFamily="2" charset="2"/>
              </a:rPr>
              <a:t>Gɣ</a:t>
            </a:r>
            <a:endParaRPr lang="en-US" dirty="0"/>
          </a:p>
        </p:txBody>
      </p:sp>
      <p:sp>
        <p:nvSpPr>
          <p:cNvPr id="18" name="TextBox 17">
            <a:extLst>
              <a:ext uri="{FF2B5EF4-FFF2-40B4-BE49-F238E27FC236}">
                <a16:creationId xmlns:a16="http://schemas.microsoft.com/office/drawing/2014/main" id="{23F068B0-C53F-E550-006F-D20672E3B8CA}"/>
              </a:ext>
            </a:extLst>
          </p:cNvPr>
          <p:cNvSpPr txBox="1"/>
          <p:nvPr/>
        </p:nvSpPr>
        <p:spPr>
          <a:xfrm>
            <a:off x="2666535" y="3649594"/>
            <a:ext cx="589156" cy="369332"/>
          </a:xfrm>
          <a:prstGeom prst="rect">
            <a:avLst/>
          </a:prstGeom>
          <a:noFill/>
        </p:spPr>
        <p:txBody>
          <a:bodyPr wrap="square" rtlCol="0">
            <a:spAutoFit/>
          </a:bodyPr>
          <a:lstStyle/>
          <a:p>
            <a:r>
              <a:rPr lang="en-US" dirty="0"/>
              <a:t>|𝝐|</a:t>
            </a:r>
          </a:p>
        </p:txBody>
      </p:sp>
      <p:cxnSp>
        <p:nvCxnSpPr>
          <p:cNvPr id="20" name="Straight Arrow Connector 19">
            <a:extLst>
              <a:ext uri="{FF2B5EF4-FFF2-40B4-BE49-F238E27FC236}">
                <a16:creationId xmlns:a16="http://schemas.microsoft.com/office/drawing/2014/main" id="{D83B915B-F206-2153-D1DE-58B32660FB80}"/>
              </a:ext>
            </a:extLst>
          </p:cNvPr>
          <p:cNvCxnSpPr>
            <a:cxnSpLocks/>
          </p:cNvCxnSpPr>
          <p:nvPr/>
        </p:nvCxnSpPr>
        <p:spPr>
          <a:xfrm flipH="1">
            <a:off x="4672361" y="2163337"/>
            <a:ext cx="4962293" cy="25636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8D79DD24-0D12-2912-38B1-51985B811FB8}"/>
              </a:ext>
            </a:extLst>
          </p:cNvPr>
          <p:cNvCxnSpPr/>
          <p:nvPr/>
        </p:nvCxnSpPr>
        <p:spPr>
          <a:xfrm flipV="1">
            <a:off x="5227153" y="5011624"/>
            <a:ext cx="0" cy="656064"/>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4" name="Straight Arrow Connector 23">
            <a:extLst>
              <a:ext uri="{FF2B5EF4-FFF2-40B4-BE49-F238E27FC236}">
                <a16:creationId xmlns:a16="http://schemas.microsoft.com/office/drawing/2014/main" id="{E77650C2-22F9-5948-0D4C-03DA6653409C}"/>
              </a:ext>
            </a:extLst>
          </p:cNvPr>
          <p:cNvCxnSpPr>
            <a:cxnSpLocks/>
          </p:cNvCxnSpPr>
          <p:nvPr/>
        </p:nvCxnSpPr>
        <p:spPr>
          <a:xfrm flipH="1">
            <a:off x="5779851" y="2163337"/>
            <a:ext cx="3854803" cy="28011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9FEFC9DE-A011-9219-7525-0CB028ED01D0}"/>
              </a:ext>
            </a:extLst>
          </p:cNvPr>
          <p:cNvCxnSpPr>
            <a:cxnSpLocks/>
          </p:cNvCxnSpPr>
          <p:nvPr/>
        </p:nvCxnSpPr>
        <p:spPr>
          <a:xfrm flipH="1">
            <a:off x="6884969" y="2163337"/>
            <a:ext cx="2749684" cy="2911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8B627382-53FB-3090-B194-8311DD4207C7}"/>
              </a:ext>
            </a:extLst>
          </p:cNvPr>
          <p:cNvCxnSpPr>
            <a:cxnSpLocks/>
          </p:cNvCxnSpPr>
          <p:nvPr/>
        </p:nvCxnSpPr>
        <p:spPr>
          <a:xfrm flipH="1">
            <a:off x="7929350" y="2163337"/>
            <a:ext cx="1705302" cy="27927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5F099C6F-372B-5CBE-D1E0-6D839044DAF0}"/>
              </a:ext>
            </a:extLst>
          </p:cNvPr>
          <p:cNvCxnSpPr>
            <a:cxnSpLocks/>
          </p:cNvCxnSpPr>
          <p:nvPr/>
        </p:nvCxnSpPr>
        <p:spPr>
          <a:xfrm flipH="1">
            <a:off x="5227153" y="3429000"/>
            <a:ext cx="4407499" cy="1528727"/>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5" name="TextBox 4">
            <a:extLst>
              <a:ext uri="{FF2B5EF4-FFF2-40B4-BE49-F238E27FC236}">
                <a16:creationId xmlns:a16="http://schemas.microsoft.com/office/drawing/2014/main" id="{8AA7E495-E4C3-1661-A79E-890A37B88092}"/>
              </a:ext>
            </a:extLst>
          </p:cNvPr>
          <p:cNvSpPr txBox="1"/>
          <p:nvPr/>
        </p:nvSpPr>
        <p:spPr>
          <a:xfrm>
            <a:off x="462579" y="944769"/>
            <a:ext cx="8847113" cy="923330"/>
          </a:xfrm>
          <a:prstGeom prst="rect">
            <a:avLst/>
          </a:prstGeom>
          <a:noFill/>
        </p:spPr>
        <p:txBody>
          <a:bodyPr wrap="square">
            <a:spAutoFit/>
          </a:bodyPr>
          <a:lstStyle/>
          <a:p>
            <a:r>
              <a:rPr lang="en-US" dirty="0"/>
              <a:t>Since the Strong Imperfection Spin  resonances occur at the end of the ramp and are few in number they could also be handled using an imperfection bump scheme. (back-up approach)</a:t>
            </a:r>
          </a:p>
        </p:txBody>
      </p:sp>
    </p:spTree>
    <p:extLst>
      <p:ext uri="{BB962C8B-B14F-4D97-AF65-F5344CB8AC3E}">
        <p14:creationId xmlns:p14="http://schemas.microsoft.com/office/powerpoint/2010/main" val="173555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579" y="105238"/>
            <a:ext cx="11499925" cy="825178"/>
          </a:xfrm>
        </p:spPr>
        <p:txBody>
          <a:bodyPr/>
          <a:lstStyle/>
          <a:p>
            <a:r>
              <a:rPr lang="en-US" dirty="0">
                <a:solidFill>
                  <a:schemeClr val="tx1"/>
                </a:solidFill>
              </a:rPr>
              <a:t>Implementation of Imperfection Bump</a:t>
            </a:r>
          </a:p>
        </p:txBody>
      </p:sp>
      <p:sp>
        <p:nvSpPr>
          <p:cNvPr id="3" name="Content Placeholder 2"/>
          <p:cNvSpPr>
            <a:spLocks noGrp="1"/>
          </p:cNvSpPr>
          <p:nvPr>
            <p:ph idx="1"/>
          </p:nvPr>
        </p:nvSpPr>
        <p:spPr>
          <a:xfrm>
            <a:off x="839448" y="1045966"/>
            <a:ext cx="5576341" cy="4350493"/>
          </a:xfrm>
        </p:spPr>
        <p:txBody>
          <a:bodyPr>
            <a:noAutofit/>
          </a:bodyPr>
          <a:lstStyle/>
          <a:p>
            <a:r>
              <a:rPr lang="en-US" b="1" dirty="0"/>
              <a:t>Static imperfection </a:t>
            </a:r>
            <a:r>
              <a:rPr lang="en-US" dirty="0"/>
              <a:t>bumps at any imperfection resonance location on the ramp. </a:t>
            </a:r>
          </a:p>
          <a:p>
            <a:r>
              <a:rPr lang="en-US" b="1" dirty="0"/>
              <a:t>Bumps are orthogonal </a:t>
            </a:r>
            <a:r>
              <a:rPr lang="en-US" dirty="0"/>
              <a:t>to each other and localized in energy space              </a:t>
            </a:r>
            <a:r>
              <a:rPr lang="en-US" dirty="0">
                <a:sym typeface="Wingdings"/>
              </a:rPr>
              <a:t> </a:t>
            </a:r>
            <a:r>
              <a:rPr lang="en-US" dirty="0"/>
              <a:t>no required bandwidth beyond  what is needed to ramp the dipoles with the energy.</a:t>
            </a:r>
          </a:p>
          <a:p>
            <a:r>
              <a:rPr lang="en-US" b="1" dirty="0"/>
              <a:t>Example Shown on Right</a:t>
            </a:r>
            <a:r>
              <a:rPr lang="en-US" dirty="0"/>
              <a:t>: 10 to 15% (0.005 res.) Depolarization Kick Imaginary and Real no kicks anywhere else.</a:t>
            </a:r>
          </a:p>
        </p:txBody>
      </p:sp>
      <p:sp>
        <p:nvSpPr>
          <p:cNvPr id="4" name="Slide Number Placeholder 3"/>
          <p:cNvSpPr>
            <a:spLocks noGrp="1"/>
          </p:cNvSpPr>
          <p:nvPr>
            <p:ph type="sldNum" sz="quarter" idx="12"/>
          </p:nvPr>
        </p:nvSpPr>
        <p:spPr/>
        <p:txBody>
          <a:bodyPr/>
          <a:lstStyle/>
          <a:p>
            <a:fld id="{893C5830-40F3-F04E-B2E3-10E6672BA8FF}" type="slidenum">
              <a:rPr lang="en-US" smtClean="0"/>
              <a:pPr/>
              <a:t>17</a:t>
            </a:fld>
            <a:endParaRPr lang="en-US"/>
          </a:p>
        </p:txBody>
      </p:sp>
      <p:pic>
        <p:nvPicPr>
          <p:cNvPr id="5" name="Picture 4" descr="ImpBumpOrt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379" y="1045966"/>
            <a:ext cx="3391864" cy="2394277"/>
          </a:xfrm>
          <a:prstGeom prst="rect">
            <a:avLst/>
          </a:prstGeom>
        </p:spPr>
      </p:pic>
      <p:pic>
        <p:nvPicPr>
          <p:cNvPr id="6" name="Picture 5" descr="Magne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6379" y="3671343"/>
            <a:ext cx="3960355" cy="2218696"/>
          </a:xfrm>
          <a:prstGeom prst="rect">
            <a:avLst/>
          </a:prstGeom>
        </p:spPr>
      </p:pic>
    </p:spTree>
    <p:extLst>
      <p:ext uri="{BB962C8B-B14F-4D97-AF65-F5344CB8AC3E}">
        <p14:creationId xmlns:p14="http://schemas.microsoft.com/office/powerpoint/2010/main" val="3726273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AB5C-1488-0A66-A17F-D17479CFC6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53ABD5-52F8-3D29-E0EB-145968293C7B}"/>
              </a:ext>
            </a:extLst>
          </p:cNvPr>
          <p:cNvSpPr>
            <a:spLocks noGrp="1"/>
          </p:cNvSpPr>
          <p:nvPr>
            <p:ph type="title"/>
          </p:nvPr>
        </p:nvSpPr>
        <p:spPr>
          <a:xfrm>
            <a:off x="461963" y="0"/>
            <a:ext cx="11499235" cy="814866"/>
          </a:xfrm>
        </p:spPr>
        <p:txBody>
          <a:bodyPr anchor="ctr">
            <a:normAutofit/>
          </a:bodyPr>
          <a:lstStyle/>
          <a:p>
            <a:r>
              <a:rPr lang="en-US" dirty="0"/>
              <a:t>Progress on Dynamic Aperture</a:t>
            </a:r>
          </a:p>
        </p:txBody>
      </p:sp>
      <p:sp>
        <p:nvSpPr>
          <p:cNvPr id="3" name="Text Placeholder 2">
            <a:extLst>
              <a:ext uri="{FF2B5EF4-FFF2-40B4-BE49-F238E27FC236}">
                <a16:creationId xmlns:a16="http://schemas.microsoft.com/office/drawing/2014/main" id="{18844609-EDA3-792A-0633-0C9DC7990078}"/>
              </a:ext>
            </a:extLst>
          </p:cNvPr>
          <p:cNvSpPr>
            <a:spLocks noGrp="1"/>
          </p:cNvSpPr>
          <p:nvPr>
            <p:ph type="body" sz="quarter" idx="4294967295"/>
          </p:nvPr>
        </p:nvSpPr>
        <p:spPr>
          <a:xfrm>
            <a:off x="461964" y="1005366"/>
            <a:ext cx="4074868" cy="4352544"/>
          </a:xfrm>
        </p:spPr>
        <p:txBody>
          <a:bodyPr anchor="t">
            <a:normAutofit fontScale="92500" lnSpcReduction="10000"/>
          </a:bodyPr>
          <a:lstStyle/>
          <a:p>
            <a:pPr marL="0" defTabSz="914400"/>
            <a:r>
              <a:rPr lang="en-US" kern="1200" dirty="0"/>
              <a:t> With Polarization Transmission recovered we also optimized the </a:t>
            </a:r>
            <a:r>
              <a:rPr lang="en-US" kern="1200" dirty="0" err="1"/>
              <a:t>sextupoles</a:t>
            </a:r>
            <a:r>
              <a:rPr lang="en-US" kern="1200" dirty="0"/>
              <a:t> to recover sufficient off-momentum aperture to accommodate off-momentum injection. </a:t>
            </a:r>
          </a:p>
          <a:p>
            <a:pPr marL="0" defTabSz="914400"/>
            <a:r>
              <a:rPr lang="en-US" kern="1200" dirty="0"/>
              <a:t> As well at 18 GeV horizontal emittances are large so we need a large enough dynamic aperture to accommodate 27 nm equilibrium emittance.</a:t>
            </a:r>
            <a:endParaRPr lang="en-US" dirty="0"/>
          </a:p>
          <a:p>
            <a:pPr marL="0" defTabSz="914400"/>
            <a:r>
              <a:rPr lang="en-US" kern="1200" dirty="0"/>
              <a:t>So far we have </a:t>
            </a:r>
            <a:r>
              <a:rPr lang="en-US" dirty="0"/>
              <a:t>&gt; 5</a:t>
            </a:r>
            <a:r>
              <a:rPr lang="en-US" kern="1200" dirty="0"/>
              <a:t> sigma at injection and about 10 sigma at 18 GeV.</a:t>
            </a:r>
          </a:p>
        </p:txBody>
      </p:sp>
      <p:sp>
        <p:nvSpPr>
          <p:cNvPr id="6" name="TextBox 5">
            <a:extLst>
              <a:ext uri="{FF2B5EF4-FFF2-40B4-BE49-F238E27FC236}">
                <a16:creationId xmlns:a16="http://schemas.microsoft.com/office/drawing/2014/main" id="{286E34B5-2FB0-1776-CF78-5D26A11D72B3}"/>
              </a:ext>
            </a:extLst>
          </p:cNvPr>
          <p:cNvSpPr txBox="1"/>
          <p:nvPr/>
        </p:nvSpPr>
        <p:spPr>
          <a:xfrm>
            <a:off x="7341012" y="4479430"/>
            <a:ext cx="3882345" cy="369332"/>
          </a:xfrm>
          <a:prstGeom prst="rect">
            <a:avLst/>
          </a:prstGeom>
          <a:noFill/>
        </p:spPr>
        <p:txBody>
          <a:bodyPr wrap="none" rtlCol="0">
            <a:spAutoFit/>
          </a:bodyPr>
          <a:lstStyle/>
          <a:p>
            <a:r>
              <a:rPr lang="en-US" b="1" dirty="0"/>
              <a:t>With Physical aperture r=17.8 mm</a:t>
            </a:r>
          </a:p>
        </p:txBody>
      </p:sp>
      <p:pic>
        <p:nvPicPr>
          <p:cNvPr id="7" name="Picture 6">
            <a:extLst>
              <a:ext uri="{FF2B5EF4-FFF2-40B4-BE49-F238E27FC236}">
                <a16:creationId xmlns:a16="http://schemas.microsoft.com/office/drawing/2014/main" id="{72C70A9D-03A6-9BB0-6B74-EF3F215B880C}"/>
              </a:ext>
            </a:extLst>
          </p:cNvPr>
          <p:cNvPicPr>
            <a:picLocks noChangeAspect="1"/>
          </p:cNvPicPr>
          <p:nvPr/>
        </p:nvPicPr>
        <p:blipFill>
          <a:blip r:embed="rId2"/>
          <a:stretch>
            <a:fillRect/>
          </a:stretch>
        </p:blipFill>
        <p:spPr>
          <a:xfrm>
            <a:off x="5132550" y="1495946"/>
            <a:ext cx="6794500" cy="2671736"/>
          </a:xfrm>
          <a:prstGeom prst="rect">
            <a:avLst/>
          </a:prstGeom>
        </p:spPr>
      </p:pic>
      <p:sp>
        <p:nvSpPr>
          <p:cNvPr id="8" name="TextBox 7">
            <a:extLst>
              <a:ext uri="{FF2B5EF4-FFF2-40B4-BE49-F238E27FC236}">
                <a16:creationId xmlns:a16="http://schemas.microsoft.com/office/drawing/2014/main" id="{6F8E4980-674F-51E4-092C-3DC2F153CF32}"/>
              </a:ext>
            </a:extLst>
          </p:cNvPr>
          <p:cNvSpPr txBox="1"/>
          <p:nvPr/>
        </p:nvSpPr>
        <p:spPr>
          <a:xfrm>
            <a:off x="9480703" y="222767"/>
            <a:ext cx="2249334" cy="369332"/>
          </a:xfrm>
          <a:prstGeom prst="rect">
            <a:avLst/>
          </a:prstGeom>
          <a:noFill/>
        </p:spPr>
        <p:txBody>
          <a:bodyPr wrap="none" rtlCol="0">
            <a:spAutoFit/>
          </a:bodyPr>
          <a:lstStyle/>
          <a:p>
            <a:r>
              <a:rPr lang="en-US" dirty="0"/>
              <a:t>Thanks: Will Bergan</a:t>
            </a:r>
          </a:p>
        </p:txBody>
      </p:sp>
    </p:spTree>
    <p:extLst>
      <p:ext uri="{BB962C8B-B14F-4D97-AF65-F5344CB8AC3E}">
        <p14:creationId xmlns:p14="http://schemas.microsoft.com/office/powerpoint/2010/main" val="4051614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83A6C-689D-723A-2EA5-F180DD7E2B0D}"/>
              </a:ext>
            </a:extLst>
          </p:cNvPr>
          <p:cNvSpPr>
            <a:spLocks noGrp="1"/>
          </p:cNvSpPr>
          <p:nvPr>
            <p:ph type="title"/>
          </p:nvPr>
        </p:nvSpPr>
        <p:spPr/>
        <p:txBody>
          <a:bodyPr/>
          <a:lstStyle/>
          <a:p>
            <a:r>
              <a:rPr lang="en-US" dirty="0"/>
              <a:t>Summary</a:t>
            </a:r>
          </a:p>
        </p:txBody>
      </p:sp>
      <p:sp>
        <p:nvSpPr>
          <p:cNvPr id="5" name="Text Placeholder 4">
            <a:extLst>
              <a:ext uri="{FF2B5EF4-FFF2-40B4-BE49-F238E27FC236}">
                <a16:creationId xmlns:a16="http://schemas.microsoft.com/office/drawing/2014/main" id="{E90608E5-CCA3-24AF-9C0E-E08404F5CC6A}"/>
              </a:ext>
            </a:extLst>
          </p:cNvPr>
          <p:cNvSpPr>
            <a:spLocks noGrp="1"/>
          </p:cNvSpPr>
          <p:nvPr>
            <p:ph type="body" sz="quarter" idx="10"/>
          </p:nvPr>
        </p:nvSpPr>
        <p:spPr/>
        <p:txBody>
          <a:bodyPr>
            <a:normAutofit/>
          </a:bodyPr>
          <a:lstStyle/>
          <a:p>
            <a:r>
              <a:rPr lang="en-US" sz="3200" dirty="0"/>
              <a:t>RCS lattice has had to undergo several modifications to avoid tunnel obstructions and improve response to collective instabilities.</a:t>
            </a:r>
          </a:p>
          <a:p>
            <a:r>
              <a:rPr lang="en-US" sz="2900" dirty="0"/>
              <a:t>Via optimizing the quad strengths and layout we have recovered high polarization transmission of previous lattices as well as adequate dynamic aperture.</a:t>
            </a:r>
          </a:p>
          <a:p>
            <a:r>
              <a:rPr lang="en-US" sz="3200" dirty="0"/>
              <a:t>It is also desirable to add wigglers however optics will need more work.</a:t>
            </a:r>
          </a:p>
        </p:txBody>
      </p:sp>
    </p:spTree>
    <p:extLst>
      <p:ext uri="{BB962C8B-B14F-4D97-AF65-F5344CB8AC3E}">
        <p14:creationId xmlns:p14="http://schemas.microsoft.com/office/powerpoint/2010/main" val="1544174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0189-C7AE-17F6-AC7C-26195D44BDFB}"/>
              </a:ext>
            </a:extLst>
          </p:cNvPr>
          <p:cNvSpPr>
            <a:spLocks noGrp="1"/>
          </p:cNvSpPr>
          <p:nvPr>
            <p:ph type="title"/>
          </p:nvPr>
        </p:nvSpPr>
        <p:spPr/>
        <p:txBody>
          <a:bodyPr/>
          <a:lstStyle/>
          <a:p>
            <a:r>
              <a:rPr lang="en-US" dirty="0">
                <a:solidFill>
                  <a:schemeClr val="tx1"/>
                </a:solidFill>
              </a:rPr>
              <a:t>Outline</a:t>
            </a:r>
          </a:p>
        </p:txBody>
      </p:sp>
      <p:sp>
        <p:nvSpPr>
          <p:cNvPr id="3" name="Content Placeholder 2">
            <a:extLst>
              <a:ext uri="{FF2B5EF4-FFF2-40B4-BE49-F238E27FC236}">
                <a16:creationId xmlns:a16="http://schemas.microsoft.com/office/drawing/2014/main" id="{7DD4BF2C-D8D6-3C42-1E3C-91B8ACC4A4E7}"/>
              </a:ext>
            </a:extLst>
          </p:cNvPr>
          <p:cNvSpPr>
            <a:spLocks noGrp="1"/>
          </p:cNvSpPr>
          <p:nvPr>
            <p:ph idx="1"/>
          </p:nvPr>
        </p:nvSpPr>
        <p:spPr/>
        <p:txBody>
          <a:bodyPr>
            <a:normAutofit/>
          </a:bodyPr>
          <a:lstStyle/>
          <a:p>
            <a:r>
              <a:rPr lang="en-US" sz="3200" dirty="0"/>
              <a:t>What is Required and Relevant for Polarization</a:t>
            </a:r>
          </a:p>
          <a:p>
            <a:r>
              <a:rPr lang="en-US" sz="3200" dirty="0"/>
              <a:t>Review of Spin Mechanics in Accelerators</a:t>
            </a:r>
          </a:p>
          <a:p>
            <a:r>
              <a:rPr lang="en-US" sz="3200" dirty="0"/>
              <a:t>Spin Resonance Free Lattice (Concept Overview)</a:t>
            </a:r>
          </a:p>
          <a:p>
            <a:pPr lvl="1">
              <a:buFont typeface="Courier New" panose="02070309020205020404" pitchFamily="49" charset="0"/>
              <a:buChar char="o"/>
            </a:pPr>
            <a:r>
              <a:rPr lang="en-US" sz="2800" dirty="0"/>
              <a:t>Approaches to Optimize Lattice</a:t>
            </a:r>
          </a:p>
          <a:p>
            <a:r>
              <a:rPr lang="en-US" sz="3200" dirty="0"/>
              <a:t>Assessment of Polarization</a:t>
            </a:r>
          </a:p>
          <a:p>
            <a:pPr lvl="1">
              <a:buFont typeface="Courier New" panose="02070309020205020404" pitchFamily="49" charset="0"/>
              <a:buChar char="o"/>
            </a:pPr>
            <a:r>
              <a:rPr lang="en-US" sz="2800" dirty="0"/>
              <a:t>Orbit tolerances</a:t>
            </a:r>
          </a:p>
          <a:p>
            <a:r>
              <a:rPr lang="en-US" sz="3200" dirty="0"/>
              <a:t>Imperfection Bumps</a:t>
            </a:r>
          </a:p>
        </p:txBody>
      </p:sp>
      <p:sp>
        <p:nvSpPr>
          <p:cNvPr id="4" name="Slide Number Placeholder 3">
            <a:extLst>
              <a:ext uri="{FF2B5EF4-FFF2-40B4-BE49-F238E27FC236}">
                <a16:creationId xmlns:a16="http://schemas.microsoft.com/office/drawing/2014/main" id="{84E9927C-73EC-401C-6E4B-5303CA22DFC2}"/>
              </a:ext>
            </a:extLst>
          </p:cNvPr>
          <p:cNvSpPr>
            <a:spLocks noGrp="1"/>
          </p:cNvSpPr>
          <p:nvPr>
            <p:ph type="sldNum" sz="quarter" idx="12"/>
          </p:nvPr>
        </p:nvSpPr>
        <p:spPr/>
        <p:txBody>
          <a:bodyPr/>
          <a:lstStyle/>
          <a:p>
            <a:fld id="{893C5830-40F3-F04E-B2E3-10E6672BA8FF}" type="slidenum">
              <a:rPr lang="en-US" smtClean="0"/>
              <a:t>2</a:t>
            </a:fld>
            <a:endParaRPr lang="en-US" dirty="0"/>
          </a:p>
        </p:txBody>
      </p:sp>
    </p:spTree>
    <p:extLst>
      <p:ext uri="{BB962C8B-B14F-4D97-AF65-F5344CB8AC3E}">
        <p14:creationId xmlns:p14="http://schemas.microsoft.com/office/powerpoint/2010/main" val="10693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ACB60-F8EB-8AC6-3C6A-8B4E7494DD91}"/>
              </a:ext>
            </a:extLst>
          </p:cNvPr>
          <p:cNvSpPr>
            <a:spLocks noGrp="1"/>
          </p:cNvSpPr>
          <p:nvPr>
            <p:ph type="title"/>
          </p:nvPr>
        </p:nvSpPr>
        <p:spPr/>
        <p:txBody>
          <a:bodyPr/>
          <a:lstStyle/>
          <a:p>
            <a:r>
              <a:rPr lang="en-US" dirty="0"/>
              <a:t>Backup Slides</a:t>
            </a:r>
          </a:p>
        </p:txBody>
      </p:sp>
      <p:sp>
        <p:nvSpPr>
          <p:cNvPr id="3" name="Text Placeholder 2">
            <a:extLst>
              <a:ext uri="{FF2B5EF4-FFF2-40B4-BE49-F238E27FC236}">
                <a16:creationId xmlns:a16="http://schemas.microsoft.com/office/drawing/2014/main" id="{6D4A5674-1570-B31C-3D29-10EC234933CD}"/>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818211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AE02F-BE2B-BB8F-DC1B-9D4B09A10725}"/>
              </a:ext>
            </a:extLst>
          </p:cNvPr>
          <p:cNvSpPr>
            <a:spLocks noGrp="1"/>
          </p:cNvSpPr>
          <p:nvPr>
            <p:ph type="title"/>
          </p:nvPr>
        </p:nvSpPr>
        <p:spPr/>
        <p:txBody>
          <a:bodyPr/>
          <a:lstStyle/>
          <a:p>
            <a:r>
              <a:rPr lang="en-US" b="1" dirty="0"/>
              <a:t>Electron Injector System Performance Goals</a:t>
            </a:r>
          </a:p>
        </p:txBody>
      </p:sp>
      <p:sp>
        <p:nvSpPr>
          <p:cNvPr id="3" name="Text Placeholder 2">
            <a:extLst>
              <a:ext uri="{FF2B5EF4-FFF2-40B4-BE49-F238E27FC236}">
                <a16:creationId xmlns:a16="http://schemas.microsoft.com/office/drawing/2014/main" id="{E9530C70-3B2D-EDD2-18DC-844064BCCA56}"/>
              </a:ext>
            </a:extLst>
          </p:cNvPr>
          <p:cNvSpPr>
            <a:spLocks noGrp="1"/>
          </p:cNvSpPr>
          <p:nvPr>
            <p:ph type="body" sz="quarter" idx="10"/>
          </p:nvPr>
        </p:nvSpPr>
        <p:spPr/>
        <p:txBody>
          <a:bodyPr>
            <a:normAutofit/>
          </a:bodyPr>
          <a:lstStyle/>
          <a:p>
            <a:pPr marL="0" indent="0">
              <a:buNone/>
            </a:pPr>
            <a:r>
              <a:rPr lang="en-US" sz="3200" dirty="0">
                <a:sym typeface="Wingdings" pitchFamily="2" charset="2"/>
              </a:rPr>
              <a:t>To achieve average polarization of 70% and intensity requirements of the ESR. The EIS will need to achieve the following capabilities:</a:t>
            </a:r>
            <a:endParaRPr lang="en-US" sz="3200" dirty="0"/>
          </a:p>
          <a:p>
            <a:pPr lvl="1">
              <a:buFont typeface="Courier New" panose="02070309020205020404" pitchFamily="49" charset="0"/>
              <a:buChar char="o"/>
            </a:pPr>
            <a:r>
              <a:rPr lang="en-US" sz="2900" dirty="0"/>
              <a:t> </a:t>
            </a:r>
            <a:r>
              <a:rPr lang="en-US" sz="2800" dirty="0"/>
              <a:t>Accelerate polarized electrons to 5, 10 and 18 GeV </a:t>
            </a:r>
          </a:p>
          <a:p>
            <a:pPr lvl="1">
              <a:buFont typeface="Courier New" panose="02070309020205020404" pitchFamily="49" charset="0"/>
              <a:buChar char="o"/>
            </a:pPr>
            <a:r>
              <a:rPr lang="en-US" sz="2800" dirty="0"/>
              <a:t> Maintain 95% polarization transmission </a:t>
            </a:r>
          </a:p>
          <a:p>
            <a:pPr lvl="1">
              <a:buFont typeface="Courier New" panose="02070309020205020404" pitchFamily="49" charset="0"/>
              <a:buChar char="o"/>
            </a:pPr>
            <a:r>
              <a:rPr lang="en-US" sz="2800" dirty="0"/>
              <a:t> Deliver 28 </a:t>
            </a:r>
            <a:r>
              <a:rPr lang="en-US" sz="2800" dirty="0" err="1"/>
              <a:t>nC</a:t>
            </a:r>
            <a:r>
              <a:rPr lang="en-US" sz="2800" dirty="0"/>
              <a:t> bunches at 5 and 10 GeV ( every 1.5 sec)</a:t>
            </a:r>
          </a:p>
          <a:p>
            <a:pPr lvl="1">
              <a:buFont typeface="Courier New" panose="02070309020205020404" pitchFamily="49" charset="0"/>
              <a:buChar char="o"/>
            </a:pPr>
            <a:r>
              <a:rPr lang="en-US" sz="2800" dirty="0"/>
              <a:t> Deliver 11nC at 18 GeV ( every 1 sec)</a:t>
            </a:r>
          </a:p>
          <a:p>
            <a:pPr lvl="1">
              <a:buFont typeface="Courier New" panose="02070309020205020404" pitchFamily="49" charset="0"/>
              <a:buChar char="o"/>
            </a:pPr>
            <a:r>
              <a:rPr lang="en-US" sz="2800" dirty="0">
                <a:sym typeface="Wingdings" pitchFamily="2" charset="2"/>
              </a:rPr>
              <a:t> Accumulate 28 </a:t>
            </a:r>
            <a:r>
              <a:rPr lang="en-US" sz="2800" dirty="0" err="1">
                <a:sym typeface="Wingdings" pitchFamily="2" charset="2"/>
              </a:rPr>
              <a:t>nC</a:t>
            </a:r>
            <a:r>
              <a:rPr lang="en-US" sz="2800" dirty="0">
                <a:sym typeface="Wingdings" pitchFamily="2" charset="2"/>
              </a:rPr>
              <a:t> in RCS using 7 </a:t>
            </a:r>
            <a:r>
              <a:rPr lang="en-US" sz="2800" dirty="0" err="1">
                <a:sym typeface="Wingdings" pitchFamily="2" charset="2"/>
              </a:rPr>
              <a:t>nC</a:t>
            </a:r>
            <a:r>
              <a:rPr lang="en-US" sz="2800" dirty="0">
                <a:sym typeface="Wingdings" pitchFamily="2" charset="2"/>
              </a:rPr>
              <a:t> charge from LINAC.</a:t>
            </a:r>
          </a:p>
          <a:p>
            <a:pPr marL="0" indent="0">
              <a:buNone/>
            </a:pPr>
            <a:endParaRPr lang="en-US" sz="3100" dirty="0">
              <a:sym typeface="Wingdings" pitchFamily="2" charset="2"/>
            </a:endParaRPr>
          </a:p>
        </p:txBody>
      </p:sp>
    </p:spTree>
    <p:extLst>
      <p:ext uri="{BB962C8B-B14F-4D97-AF65-F5344CB8AC3E}">
        <p14:creationId xmlns:p14="http://schemas.microsoft.com/office/powerpoint/2010/main" val="2470655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93CDE-6292-73E8-3379-BBAD39BF0F21}"/>
              </a:ext>
            </a:extLst>
          </p:cNvPr>
          <p:cNvSpPr>
            <a:spLocks noGrp="1"/>
          </p:cNvSpPr>
          <p:nvPr>
            <p:ph type="title"/>
          </p:nvPr>
        </p:nvSpPr>
        <p:spPr/>
        <p:txBody>
          <a:bodyPr>
            <a:normAutofit/>
          </a:bodyPr>
          <a:lstStyle/>
          <a:p>
            <a:r>
              <a:rPr lang="en-US" kern="0" dirty="0">
                <a:solidFill>
                  <a:srgbClr val="212121"/>
                </a:solidFill>
                <a:latin typeface="Aptos" panose="020B0004020202020204" pitchFamily="34" charset="0"/>
                <a:ea typeface="Times New Roman" panose="02020603050405020304" pitchFamily="18" charset="0"/>
                <a:cs typeface="Times New Roman" panose="02020603050405020304" pitchFamily="18" charset="0"/>
              </a:rPr>
              <a:t>What ESR</a:t>
            </a:r>
            <a:r>
              <a:rPr lang="en-US" sz="3600" b="1" kern="0" dirty="0">
                <a:solidFill>
                  <a:srgbClr val="212121"/>
                </a:solidFill>
                <a:effectLst/>
                <a:latin typeface="Aptos" panose="020B0004020202020204" pitchFamily="34" charset="0"/>
                <a:ea typeface="Times New Roman" panose="02020603050405020304" pitchFamily="18" charset="0"/>
                <a:cs typeface="Times New Roman" panose="02020603050405020304" pitchFamily="18" charset="0"/>
              </a:rPr>
              <a:t> requires from RCS</a:t>
            </a:r>
            <a:endParaRPr lang="en-US" dirty="0"/>
          </a:p>
        </p:txBody>
      </p:sp>
      <p:sp>
        <p:nvSpPr>
          <p:cNvPr id="3" name="Text Placeholder 2">
            <a:extLst>
              <a:ext uri="{FF2B5EF4-FFF2-40B4-BE49-F238E27FC236}">
                <a16:creationId xmlns:a16="http://schemas.microsoft.com/office/drawing/2014/main" id="{4ADD1FC6-DA29-6444-78AD-940F16954ADB}"/>
              </a:ext>
            </a:extLst>
          </p:cNvPr>
          <p:cNvSpPr>
            <a:spLocks noGrp="1"/>
          </p:cNvSpPr>
          <p:nvPr>
            <p:ph type="body" sz="quarter" idx="10"/>
          </p:nvPr>
        </p:nvSpPr>
        <p:spPr>
          <a:xfrm>
            <a:off x="411956" y="4232871"/>
            <a:ext cx="11368087" cy="1810263"/>
          </a:xfrm>
        </p:spPr>
        <p:txBody>
          <a:bodyPr>
            <a:normAutofit lnSpcReduction="10000"/>
          </a:bodyPr>
          <a:lstStyle/>
          <a:p>
            <a:r>
              <a:rPr lang="en-US" sz="2800" dirty="0"/>
              <a:t>Phase I of EIC operation bunch charge limited to 7nC and energy 10 GeV</a:t>
            </a:r>
          </a:p>
          <a:p>
            <a:r>
              <a:rPr lang="en-US" sz="2800" dirty="0"/>
              <a:t>Phase II Bunch charge rises to 28nC and energy to 18 GeV</a:t>
            </a:r>
          </a:p>
          <a:p>
            <a:r>
              <a:rPr lang="en-US" sz="2800" dirty="0"/>
              <a:t>Transverse  and Longitudinal Emittance ranges based on beam-beam simulations in the ESR</a:t>
            </a:r>
          </a:p>
        </p:txBody>
      </p:sp>
      <p:graphicFrame>
        <p:nvGraphicFramePr>
          <p:cNvPr id="4" name="Table 3">
            <a:extLst>
              <a:ext uri="{FF2B5EF4-FFF2-40B4-BE49-F238E27FC236}">
                <a16:creationId xmlns:a16="http://schemas.microsoft.com/office/drawing/2014/main" id="{AC8C0797-B2A4-D832-F4B0-1AC64AA0D229}"/>
              </a:ext>
            </a:extLst>
          </p:cNvPr>
          <p:cNvGraphicFramePr>
            <a:graphicFrameLocks noGrp="1"/>
          </p:cNvGraphicFramePr>
          <p:nvPr/>
        </p:nvGraphicFramePr>
        <p:xfrm>
          <a:off x="461963" y="814866"/>
          <a:ext cx="11107187" cy="3286481"/>
        </p:xfrm>
        <a:graphic>
          <a:graphicData uri="http://schemas.openxmlformats.org/drawingml/2006/table">
            <a:tbl>
              <a:tblPr firstRow="1" bandRow="1">
                <a:tableStyleId>{5C22544A-7EE6-4342-B048-85BDC9FD1C3A}</a:tableStyleId>
              </a:tblPr>
              <a:tblGrid>
                <a:gridCol w="2434034">
                  <a:extLst>
                    <a:ext uri="{9D8B030D-6E8A-4147-A177-3AD203B41FA5}">
                      <a16:colId xmlns:a16="http://schemas.microsoft.com/office/drawing/2014/main" val="4050484011"/>
                    </a:ext>
                  </a:extLst>
                </a:gridCol>
                <a:gridCol w="1268361">
                  <a:extLst>
                    <a:ext uri="{9D8B030D-6E8A-4147-A177-3AD203B41FA5}">
                      <a16:colId xmlns:a16="http://schemas.microsoft.com/office/drawing/2014/main" val="4196264537"/>
                    </a:ext>
                  </a:extLst>
                </a:gridCol>
                <a:gridCol w="1851198">
                  <a:extLst>
                    <a:ext uri="{9D8B030D-6E8A-4147-A177-3AD203B41FA5}">
                      <a16:colId xmlns:a16="http://schemas.microsoft.com/office/drawing/2014/main" val="1610153778"/>
                    </a:ext>
                  </a:extLst>
                </a:gridCol>
                <a:gridCol w="1851198">
                  <a:extLst>
                    <a:ext uri="{9D8B030D-6E8A-4147-A177-3AD203B41FA5}">
                      <a16:colId xmlns:a16="http://schemas.microsoft.com/office/drawing/2014/main" val="508081760"/>
                    </a:ext>
                  </a:extLst>
                </a:gridCol>
                <a:gridCol w="1851198">
                  <a:extLst>
                    <a:ext uri="{9D8B030D-6E8A-4147-A177-3AD203B41FA5}">
                      <a16:colId xmlns:a16="http://schemas.microsoft.com/office/drawing/2014/main" val="3498973481"/>
                    </a:ext>
                  </a:extLst>
                </a:gridCol>
                <a:gridCol w="1851198">
                  <a:extLst>
                    <a:ext uri="{9D8B030D-6E8A-4147-A177-3AD203B41FA5}">
                      <a16:colId xmlns:a16="http://schemas.microsoft.com/office/drawing/2014/main" val="1778776095"/>
                    </a:ext>
                  </a:extLst>
                </a:gridCol>
              </a:tblGrid>
              <a:tr h="333175">
                <a:tc>
                  <a:txBody>
                    <a:bodyPr/>
                    <a:lstStyle/>
                    <a:p>
                      <a:pPr algn="ctr"/>
                      <a:endParaRPr lang="en-US" dirty="0"/>
                    </a:p>
                  </a:txBody>
                  <a:tcPr/>
                </a:tc>
                <a:tc gridSpan="2">
                  <a:txBody>
                    <a:bodyPr/>
                    <a:lstStyle/>
                    <a:p>
                      <a:pPr algn="ctr"/>
                      <a:r>
                        <a:rPr lang="en-US" dirty="0"/>
                        <a:t>Phase I</a:t>
                      </a:r>
                    </a:p>
                  </a:txBody>
                  <a:tcPr/>
                </a:tc>
                <a:tc hMerge="1">
                  <a:txBody>
                    <a:bodyPr/>
                    <a:lstStyle/>
                    <a:p>
                      <a:endParaRPr lang="en-US" dirty="0"/>
                    </a:p>
                  </a:txBody>
                  <a:tcPr/>
                </a:tc>
                <a:tc gridSpan="3">
                  <a:txBody>
                    <a:bodyPr/>
                    <a:lstStyle/>
                    <a:p>
                      <a:pPr algn="ctr"/>
                      <a:r>
                        <a:rPr lang="en-US" dirty="0"/>
                        <a:t>Phase II</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60288032"/>
                  </a:ext>
                </a:extLst>
              </a:tr>
              <a:tr h="333175">
                <a:tc>
                  <a:txBody>
                    <a:bodyPr/>
                    <a:lstStyle/>
                    <a:p>
                      <a:pPr algn="ctr"/>
                      <a:r>
                        <a:rPr lang="en-US" dirty="0"/>
                        <a:t>Energy (GeV)</a:t>
                      </a:r>
                    </a:p>
                  </a:txBody>
                  <a:tcPr/>
                </a:tc>
                <a:tc>
                  <a:txBody>
                    <a:bodyPr/>
                    <a:lstStyle/>
                    <a:p>
                      <a:pPr algn="ctr"/>
                      <a:r>
                        <a:rPr lang="en-US" dirty="0"/>
                        <a:t>5</a:t>
                      </a:r>
                    </a:p>
                  </a:txBody>
                  <a:tcPr/>
                </a:tc>
                <a:tc>
                  <a:txBody>
                    <a:bodyPr/>
                    <a:lstStyle/>
                    <a:p>
                      <a:pPr algn="ctr"/>
                      <a:r>
                        <a:rPr lang="en-US" dirty="0"/>
                        <a:t>10</a:t>
                      </a:r>
                    </a:p>
                  </a:txBody>
                  <a:tcPr/>
                </a:tc>
                <a:tc>
                  <a:txBody>
                    <a:bodyPr/>
                    <a:lstStyle/>
                    <a:p>
                      <a:pPr algn="ctr"/>
                      <a:r>
                        <a:rPr lang="en-US" dirty="0"/>
                        <a:t>5</a:t>
                      </a:r>
                    </a:p>
                  </a:txBody>
                  <a:tcPr/>
                </a:tc>
                <a:tc>
                  <a:txBody>
                    <a:bodyPr/>
                    <a:lstStyle/>
                    <a:p>
                      <a:pPr algn="ctr"/>
                      <a:r>
                        <a:rPr lang="en-US" dirty="0"/>
                        <a:t>10</a:t>
                      </a:r>
                    </a:p>
                  </a:txBody>
                  <a:tcPr/>
                </a:tc>
                <a:tc>
                  <a:txBody>
                    <a:bodyPr/>
                    <a:lstStyle/>
                    <a:p>
                      <a:pPr algn="ctr"/>
                      <a:r>
                        <a:rPr lang="en-US" dirty="0"/>
                        <a:t>18</a:t>
                      </a:r>
                    </a:p>
                  </a:txBody>
                  <a:tcPr/>
                </a:tc>
                <a:extLst>
                  <a:ext uri="{0D108BD9-81ED-4DB2-BD59-A6C34878D82A}">
                    <a16:rowId xmlns:a16="http://schemas.microsoft.com/office/drawing/2014/main" val="2773075983"/>
                  </a:ext>
                </a:extLst>
              </a:tr>
              <a:tr h="333175">
                <a:tc>
                  <a:txBody>
                    <a:bodyPr/>
                    <a:lstStyle/>
                    <a:p>
                      <a:pPr algn="ctr"/>
                      <a:r>
                        <a:rPr lang="en-US" dirty="0"/>
                        <a:t>Eh (nm-rad)</a:t>
                      </a:r>
                    </a:p>
                  </a:txBody>
                  <a:tcPr/>
                </a:tc>
                <a:tc>
                  <a:txBody>
                    <a:bodyPr/>
                    <a:lstStyle/>
                    <a:p>
                      <a:pPr algn="ctr"/>
                      <a:r>
                        <a:rPr lang="en-US" dirty="0"/>
                        <a:t>16-24</a:t>
                      </a:r>
                    </a:p>
                  </a:txBody>
                  <a:tcPr/>
                </a:tc>
                <a:tc>
                  <a:txBody>
                    <a:bodyPr/>
                    <a:lstStyle/>
                    <a:p>
                      <a:pPr algn="ctr"/>
                      <a:r>
                        <a:rPr lang="en-US" dirty="0"/>
                        <a:t>16-24</a:t>
                      </a:r>
                    </a:p>
                  </a:txBody>
                  <a:tcPr/>
                </a:tc>
                <a:tc>
                  <a:txBody>
                    <a:bodyPr/>
                    <a:lstStyle/>
                    <a:p>
                      <a:pPr algn="ctr"/>
                      <a:r>
                        <a:rPr lang="en-US" dirty="0"/>
                        <a:t>16-24</a:t>
                      </a:r>
                    </a:p>
                  </a:txBody>
                  <a:tcPr/>
                </a:tc>
                <a:tc>
                  <a:txBody>
                    <a:bodyPr/>
                    <a:lstStyle/>
                    <a:p>
                      <a:pPr algn="ctr"/>
                      <a:r>
                        <a:rPr lang="en-US" dirty="0"/>
                        <a:t>16-24</a:t>
                      </a:r>
                    </a:p>
                  </a:txBody>
                  <a:tcPr/>
                </a:tc>
                <a:tc>
                  <a:txBody>
                    <a:bodyPr/>
                    <a:lstStyle/>
                    <a:p>
                      <a:pPr algn="ctr"/>
                      <a:r>
                        <a:rPr lang="en-US" dirty="0"/>
                        <a:t>19-29</a:t>
                      </a:r>
                    </a:p>
                  </a:txBody>
                  <a:tcPr/>
                </a:tc>
                <a:extLst>
                  <a:ext uri="{0D108BD9-81ED-4DB2-BD59-A6C34878D82A}">
                    <a16:rowId xmlns:a16="http://schemas.microsoft.com/office/drawing/2014/main" val="3146687876"/>
                  </a:ext>
                </a:extLst>
              </a:tr>
              <a:tr h="333175">
                <a:tc>
                  <a:txBody>
                    <a:bodyPr/>
                    <a:lstStyle/>
                    <a:p>
                      <a:pPr algn="ctr"/>
                      <a:r>
                        <a:rPr lang="en-US" dirty="0"/>
                        <a:t>Ev (nm-rad)</a:t>
                      </a:r>
                    </a:p>
                  </a:txBody>
                  <a:tcPr/>
                </a:tc>
                <a:tc>
                  <a:txBody>
                    <a:bodyPr/>
                    <a:lstStyle/>
                    <a:p>
                      <a:pPr algn="ctr"/>
                      <a:r>
                        <a:rPr lang="en-US" dirty="0"/>
                        <a:t>1.4-2.2</a:t>
                      </a:r>
                    </a:p>
                  </a:txBody>
                  <a:tcPr/>
                </a:tc>
                <a:tc>
                  <a:txBody>
                    <a:bodyPr/>
                    <a:lstStyle/>
                    <a:p>
                      <a:pPr algn="ctr"/>
                      <a:r>
                        <a:rPr lang="en-US" dirty="0"/>
                        <a:t>1.0-1.6</a:t>
                      </a:r>
                    </a:p>
                  </a:txBody>
                  <a:tcPr/>
                </a:tc>
                <a:tc>
                  <a:txBody>
                    <a:bodyPr/>
                    <a:lstStyle/>
                    <a:p>
                      <a:pPr algn="ctr"/>
                      <a:r>
                        <a:rPr lang="en-US" dirty="0"/>
                        <a:t>1.4-2.2</a:t>
                      </a:r>
                    </a:p>
                  </a:txBody>
                  <a:tcPr/>
                </a:tc>
                <a:tc>
                  <a:txBody>
                    <a:bodyPr/>
                    <a:lstStyle/>
                    <a:p>
                      <a:pPr algn="ctr"/>
                      <a:r>
                        <a:rPr lang="en-US" dirty="0"/>
                        <a:t>1.4-2.2</a:t>
                      </a:r>
                    </a:p>
                  </a:txBody>
                  <a:tcPr/>
                </a:tc>
                <a:tc>
                  <a:txBody>
                    <a:bodyPr/>
                    <a:lstStyle/>
                    <a:p>
                      <a:pPr algn="ctr"/>
                      <a:r>
                        <a:rPr lang="en-US" dirty="0"/>
                        <a:t>1.6-2.4</a:t>
                      </a:r>
                    </a:p>
                  </a:txBody>
                  <a:tcPr/>
                </a:tc>
                <a:extLst>
                  <a:ext uri="{0D108BD9-81ED-4DB2-BD59-A6C34878D82A}">
                    <a16:rowId xmlns:a16="http://schemas.microsoft.com/office/drawing/2014/main" val="2887134260"/>
                  </a:ext>
                </a:extLst>
              </a:tr>
              <a:tr h="333175">
                <a:tc>
                  <a:txBody>
                    <a:bodyPr/>
                    <a:lstStyle/>
                    <a:p>
                      <a:pPr algn="ctr"/>
                      <a:r>
                        <a:rPr lang="en-US" dirty="0"/>
                        <a:t>Long Emit (eV-s) [e-4]</a:t>
                      </a:r>
                    </a:p>
                  </a:txBody>
                  <a:tcPr/>
                </a:tc>
                <a:tc>
                  <a:txBody>
                    <a:bodyPr/>
                    <a:lstStyle/>
                    <a:p>
                      <a:pPr algn="ctr"/>
                      <a:r>
                        <a:rPr lang="en-US" dirty="0"/>
                        <a:t>0.8 – 5</a:t>
                      </a:r>
                    </a:p>
                  </a:txBody>
                  <a:tcPr/>
                </a:tc>
                <a:tc>
                  <a:txBody>
                    <a:bodyPr/>
                    <a:lstStyle/>
                    <a:p>
                      <a:pPr algn="ctr"/>
                      <a:r>
                        <a:rPr lang="en-US" dirty="0"/>
                        <a:t>1- 5</a:t>
                      </a:r>
                    </a:p>
                  </a:txBody>
                  <a:tcPr/>
                </a:tc>
                <a:tc>
                  <a:txBody>
                    <a:bodyPr/>
                    <a:lstStyle/>
                    <a:p>
                      <a:pPr algn="ctr"/>
                      <a:r>
                        <a:rPr lang="en-US" dirty="0"/>
                        <a:t>0.8– 5</a:t>
                      </a:r>
                    </a:p>
                  </a:txBody>
                  <a:tcPr/>
                </a:tc>
                <a:tc>
                  <a:txBody>
                    <a:bodyPr/>
                    <a:lstStyle/>
                    <a:p>
                      <a:pPr algn="ctr"/>
                      <a:r>
                        <a:rPr lang="en-US" dirty="0"/>
                        <a:t>1 -5</a:t>
                      </a:r>
                    </a:p>
                  </a:txBody>
                  <a:tcPr/>
                </a:tc>
                <a:tc>
                  <a:txBody>
                    <a:bodyPr/>
                    <a:lstStyle/>
                    <a:p>
                      <a:pPr algn="ctr"/>
                      <a:r>
                        <a:rPr lang="en-US" dirty="0"/>
                        <a:t>.624 – 5.8</a:t>
                      </a:r>
                    </a:p>
                  </a:txBody>
                  <a:tcPr/>
                </a:tc>
                <a:extLst>
                  <a:ext uri="{0D108BD9-81ED-4DB2-BD59-A6C34878D82A}">
                    <a16:rowId xmlns:a16="http://schemas.microsoft.com/office/drawing/2014/main" val="1189510333"/>
                  </a:ext>
                </a:extLst>
              </a:tr>
              <a:tr h="333175">
                <a:tc>
                  <a:txBody>
                    <a:bodyPr/>
                    <a:lstStyle/>
                    <a:p>
                      <a:pPr algn="ctr"/>
                      <a:r>
                        <a:rPr lang="en-US" dirty="0"/>
                        <a:t>Bunch Charge (</a:t>
                      </a:r>
                      <a:r>
                        <a:rPr lang="en-US" dirty="0" err="1"/>
                        <a:t>nC</a:t>
                      </a:r>
                      <a:r>
                        <a:rPr lang="en-US" dirty="0"/>
                        <a:t>)</a:t>
                      </a:r>
                    </a:p>
                  </a:txBody>
                  <a:tcPr/>
                </a:tc>
                <a:tc>
                  <a:txBody>
                    <a:bodyPr/>
                    <a:lstStyle/>
                    <a:p>
                      <a:pPr algn="ctr"/>
                      <a:r>
                        <a:rPr lang="en-US" dirty="0"/>
                        <a:t>7</a:t>
                      </a:r>
                    </a:p>
                  </a:txBody>
                  <a:tcPr/>
                </a:tc>
                <a:tc>
                  <a:txBody>
                    <a:bodyPr/>
                    <a:lstStyle/>
                    <a:p>
                      <a:pPr algn="ctr"/>
                      <a:r>
                        <a:rPr lang="en-US" dirty="0"/>
                        <a:t>7</a:t>
                      </a:r>
                    </a:p>
                  </a:txBody>
                  <a:tcPr/>
                </a:tc>
                <a:tc>
                  <a:txBody>
                    <a:bodyPr/>
                    <a:lstStyle/>
                    <a:p>
                      <a:pPr algn="ctr"/>
                      <a:r>
                        <a:rPr lang="en-US" dirty="0"/>
                        <a:t>28</a:t>
                      </a:r>
                    </a:p>
                  </a:txBody>
                  <a:tcPr/>
                </a:tc>
                <a:tc>
                  <a:txBody>
                    <a:bodyPr/>
                    <a:lstStyle/>
                    <a:p>
                      <a:pPr algn="ctr"/>
                      <a:r>
                        <a:rPr lang="en-US" dirty="0"/>
                        <a:t>28</a:t>
                      </a:r>
                    </a:p>
                  </a:txBody>
                  <a:tcPr/>
                </a:tc>
                <a:tc>
                  <a:txBody>
                    <a:bodyPr/>
                    <a:lstStyle/>
                    <a:p>
                      <a:pPr algn="ctr"/>
                      <a:r>
                        <a:rPr lang="en-US" dirty="0"/>
                        <a:t>11</a:t>
                      </a:r>
                    </a:p>
                  </a:txBody>
                  <a:tcPr/>
                </a:tc>
                <a:extLst>
                  <a:ext uri="{0D108BD9-81ED-4DB2-BD59-A6C34878D82A}">
                    <a16:rowId xmlns:a16="http://schemas.microsoft.com/office/drawing/2014/main" val="4138938849"/>
                  </a:ext>
                </a:extLst>
              </a:tr>
              <a:tr h="333175">
                <a:tc>
                  <a:txBody>
                    <a:bodyPr/>
                    <a:lstStyle/>
                    <a:p>
                      <a:pPr algn="ctr"/>
                      <a:r>
                        <a:rPr lang="en-US" dirty="0"/>
                        <a:t>Number of Bunches per cycle from RCS</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3</a:t>
                      </a:r>
                    </a:p>
                  </a:txBody>
                  <a:tcPr/>
                </a:tc>
                <a:tc>
                  <a:txBody>
                    <a:bodyPr/>
                    <a:lstStyle/>
                    <a:p>
                      <a:pPr algn="ctr"/>
                      <a:r>
                        <a:rPr lang="en-US" dirty="0"/>
                        <a:t>3</a:t>
                      </a:r>
                    </a:p>
                  </a:txBody>
                  <a:tcPr/>
                </a:tc>
                <a:tc>
                  <a:txBody>
                    <a:bodyPr/>
                    <a:lstStyle/>
                    <a:p>
                      <a:pPr algn="ctr"/>
                      <a:r>
                        <a:rPr lang="en-US" dirty="0"/>
                        <a:t>3</a:t>
                      </a:r>
                    </a:p>
                  </a:txBody>
                  <a:tcPr/>
                </a:tc>
                <a:extLst>
                  <a:ext uri="{0D108BD9-81ED-4DB2-BD59-A6C34878D82A}">
                    <a16:rowId xmlns:a16="http://schemas.microsoft.com/office/drawing/2014/main" val="1987413880"/>
                  </a:ext>
                </a:extLst>
              </a:tr>
              <a:tr h="451841">
                <a:tc>
                  <a:txBody>
                    <a:bodyPr/>
                    <a:lstStyle/>
                    <a:p>
                      <a:pPr algn="ctr"/>
                      <a:r>
                        <a:rPr lang="en-US" dirty="0"/>
                        <a:t>injection cycle (sec)</a:t>
                      </a:r>
                    </a:p>
                  </a:txBody>
                  <a:tcPr/>
                </a:tc>
                <a:tc>
                  <a:txBody>
                    <a:bodyPr/>
                    <a:lstStyle/>
                    <a:p>
                      <a:pPr algn="ctr"/>
                      <a:r>
                        <a:rPr lang="en-US" dirty="0"/>
                        <a:t>1.5</a:t>
                      </a:r>
                    </a:p>
                  </a:txBody>
                  <a:tcPr/>
                </a:tc>
                <a:tc>
                  <a:txBody>
                    <a:bodyPr/>
                    <a:lstStyle/>
                    <a:p>
                      <a:pPr algn="ctr"/>
                      <a:r>
                        <a:rPr lang="en-US" dirty="0"/>
                        <a:t>1.5</a:t>
                      </a:r>
                    </a:p>
                  </a:txBody>
                  <a:tcPr/>
                </a:tc>
                <a:tc>
                  <a:txBody>
                    <a:bodyPr/>
                    <a:lstStyle/>
                    <a:p>
                      <a:pPr algn="ctr"/>
                      <a:r>
                        <a:rPr lang="en-US" dirty="0"/>
                        <a:t>1.5</a:t>
                      </a:r>
                    </a:p>
                  </a:txBody>
                  <a:tcPr/>
                </a:tc>
                <a:tc>
                  <a:txBody>
                    <a:bodyPr/>
                    <a:lstStyle/>
                    <a:p>
                      <a:pPr algn="ctr"/>
                      <a:r>
                        <a:rPr lang="en-US" dirty="0"/>
                        <a:t>1.5</a:t>
                      </a:r>
                    </a:p>
                  </a:txBody>
                  <a:tcPr/>
                </a:tc>
                <a:tc>
                  <a:txBody>
                    <a:bodyPr/>
                    <a:lstStyle/>
                    <a:p>
                      <a:pPr algn="ctr"/>
                      <a:r>
                        <a:rPr lang="en-US" dirty="0"/>
                        <a:t>1</a:t>
                      </a:r>
                    </a:p>
                  </a:txBody>
                  <a:tcPr/>
                </a:tc>
                <a:extLst>
                  <a:ext uri="{0D108BD9-81ED-4DB2-BD59-A6C34878D82A}">
                    <a16:rowId xmlns:a16="http://schemas.microsoft.com/office/drawing/2014/main" val="203561758"/>
                  </a:ext>
                </a:extLst>
              </a:tr>
            </a:tbl>
          </a:graphicData>
        </a:graphic>
      </p:graphicFrame>
    </p:spTree>
    <p:extLst>
      <p:ext uri="{BB962C8B-B14F-4D97-AF65-F5344CB8AC3E}">
        <p14:creationId xmlns:p14="http://schemas.microsoft.com/office/powerpoint/2010/main" val="4051706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507B-B96C-6214-3EF8-6D3EF0C623B1}"/>
              </a:ext>
            </a:extLst>
          </p:cNvPr>
          <p:cNvSpPr>
            <a:spLocks noGrp="1"/>
          </p:cNvSpPr>
          <p:nvPr>
            <p:ph type="title"/>
          </p:nvPr>
        </p:nvSpPr>
        <p:spPr>
          <a:xfrm>
            <a:off x="461964" y="0"/>
            <a:ext cx="4714194" cy="814866"/>
          </a:xfrm>
        </p:spPr>
        <p:txBody>
          <a:bodyPr>
            <a:normAutofit/>
          </a:bodyPr>
          <a:lstStyle/>
          <a:p>
            <a:r>
              <a:rPr lang="en-US" dirty="0"/>
              <a:t>RCS Lattice Design</a:t>
            </a:r>
          </a:p>
        </p:txBody>
      </p:sp>
      <p:sp>
        <p:nvSpPr>
          <p:cNvPr id="3" name="Text Placeholder 2">
            <a:extLst>
              <a:ext uri="{FF2B5EF4-FFF2-40B4-BE49-F238E27FC236}">
                <a16:creationId xmlns:a16="http://schemas.microsoft.com/office/drawing/2014/main" id="{5B8A14B4-2D87-2356-D37E-BBFAD3BAD76C}"/>
              </a:ext>
            </a:extLst>
          </p:cNvPr>
          <p:cNvSpPr>
            <a:spLocks noGrp="1"/>
          </p:cNvSpPr>
          <p:nvPr>
            <p:ph type="body" sz="quarter" idx="10"/>
          </p:nvPr>
        </p:nvSpPr>
        <p:spPr/>
        <p:txBody>
          <a:bodyPr>
            <a:normAutofit/>
          </a:bodyPr>
          <a:lstStyle/>
          <a:p>
            <a:r>
              <a:rPr lang="en-US" sz="3200" dirty="0"/>
              <a:t>Design driven by polarization transmission needs</a:t>
            </a:r>
            <a:endParaRPr lang="en-US" sz="3200" b="1" dirty="0"/>
          </a:p>
          <a:p>
            <a:pPr lvl="2">
              <a:buFont typeface="Courier New" panose="02070309020205020404" pitchFamily="49" charset="0"/>
              <a:buChar char="o"/>
            </a:pPr>
            <a:r>
              <a:rPr lang="en-US" sz="2900" dirty="0"/>
              <a:t> Requires high periodicity and tune</a:t>
            </a:r>
          </a:p>
          <a:p>
            <a:pPr lvl="2">
              <a:buFont typeface="Courier New" panose="02070309020205020404" pitchFamily="49" charset="0"/>
              <a:buChar char="o"/>
            </a:pPr>
            <a:r>
              <a:rPr lang="en-US" sz="2900" dirty="0"/>
              <a:t> Special Spin Resonance Optimization</a:t>
            </a:r>
          </a:p>
          <a:p>
            <a:pPr marL="345281" lvl="2" indent="0">
              <a:buNone/>
            </a:pPr>
            <a:endParaRPr lang="en-US" sz="2900" dirty="0"/>
          </a:p>
          <a:p>
            <a:r>
              <a:rPr lang="en-US" sz="3200" dirty="0"/>
              <a:t>Design also guided by need for good off-momentum dynamic aperture to facilitate charge accumulation at injection</a:t>
            </a:r>
            <a:endParaRPr lang="en-US" sz="2400" b="1" dirty="0">
              <a:sym typeface="Wingdings" pitchFamily="2" charset="2"/>
            </a:endParaRPr>
          </a:p>
          <a:p>
            <a:endParaRPr lang="en-US" sz="2400" b="1" dirty="0">
              <a:sym typeface="Wingdings" pitchFamily="2" charset="2"/>
            </a:endParaRPr>
          </a:p>
          <a:p>
            <a:r>
              <a:rPr lang="en-US" sz="3200" dirty="0"/>
              <a:t>Design needs low average beta and low </a:t>
            </a:r>
            <a:r>
              <a:rPr lang="en-US" sz="3200" dirty="0" err="1"/>
              <a:t>gammaT</a:t>
            </a:r>
            <a:r>
              <a:rPr lang="en-US" sz="3200" dirty="0"/>
              <a:t> to reduce collective effects that would prevent charge accumulation </a:t>
            </a:r>
            <a:endParaRPr lang="en-US" sz="3200" b="1" dirty="0"/>
          </a:p>
        </p:txBody>
      </p:sp>
    </p:spTree>
    <p:extLst>
      <p:ext uri="{BB962C8B-B14F-4D97-AF65-F5344CB8AC3E}">
        <p14:creationId xmlns:p14="http://schemas.microsoft.com/office/powerpoint/2010/main" val="767499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7B8F-1581-8753-54C9-FAAFCCDA04A8}"/>
              </a:ext>
            </a:extLst>
          </p:cNvPr>
          <p:cNvSpPr>
            <a:spLocks noGrp="1"/>
          </p:cNvSpPr>
          <p:nvPr>
            <p:ph type="title"/>
          </p:nvPr>
        </p:nvSpPr>
        <p:spPr/>
        <p:txBody>
          <a:bodyPr/>
          <a:lstStyle/>
          <a:p>
            <a:r>
              <a:rPr lang="en-US" dirty="0"/>
              <a:t>Technical Challenges Identified at last mini-MAC</a:t>
            </a:r>
          </a:p>
        </p:txBody>
      </p:sp>
      <p:sp>
        <p:nvSpPr>
          <p:cNvPr id="3" name="Text Placeholder 2">
            <a:extLst>
              <a:ext uri="{FF2B5EF4-FFF2-40B4-BE49-F238E27FC236}">
                <a16:creationId xmlns:a16="http://schemas.microsoft.com/office/drawing/2014/main" id="{961C562A-F4BC-96CF-FED2-A3727EA27FE0}"/>
              </a:ext>
            </a:extLst>
          </p:cNvPr>
          <p:cNvSpPr>
            <a:spLocks noGrp="1"/>
          </p:cNvSpPr>
          <p:nvPr>
            <p:ph type="body" sz="quarter" idx="10"/>
          </p:nvPr>
        </p:nvSpPr>
        <p:spPr/>
        <p:txBody>
          <a:bodyPr>
            <a:normAutofit/>
          </a:bodyPr>
          <a:lstStyle/>
          <a:p>
            <a:r>
              <a:rPr lang="en-US" sz="3200" dirty="0"/>
              <a:t> Low Dipole field at injection</a:t>
            </a:r>
          </a:p>
          <a:p>
            <a:r>
              <a:rPr lang="en-US" sz="3200" dirty="0"/>
              <a:t> Concern about effect of ambient fields a 400 MeV</a:t>
            </a:r>
          </a:p>
          <a:p>
            <a:pPr marL="627459" lvl="1" indent="-457200">
              <a:buFont typeface="Arial" panose="020B0604020202020204" pitchFamily="34" charset="0"/>
              <a:buChar char="•"/>
            </a:pPr>
            <a:r>
              <a:rPr lang="en-US" sz="2700" dirty="0"/>
              <a:t>Solution raising injection energy to 3 GeV and dipole fields to 400 Gauss</a:t>
            </a:r>
          </a:p>
          <a:p>
            <a:r>
              <a:rPr lang="en-US" sz="3200" dirty="0"/>
              <a:t> Concern about multipolar fields due to eddy currents</a:t>
            </a:r>
          </a:p>
          <a:p>
            <a:pPr marL="627459" lvl="1" indent="-457200">
              <a:buFont typeface="Arial" panose="020B0604020202020204" pitchFamily="34" charset="0"/>
              <a:buChar char="•"/>
            </a:pPr>
            <a:r>
              <a:rPr lang="en-US" sz="2700" dirty="0"/>
              <a:t>Raising injection energy reduces the relative effect and copper-coated stainless steel instead of copper drops the absolute value of the effect.</a:t>
            </a:r>
          </a:p>
          <a:p>
            <a:r>
              <a:rPr lang="en-US" sz="3200" dirty="0"/>
              <a:t> Concern about Collective effects</a:t>
            </a:r>
          </a:p>
          <a:p>
            <a:pPr marL="627459" lvl="1" indent="-457200">
              <a:buFont typeface="Arial" panose="020B0604020202020204" pitchFamily="34" charset="0"/>
              <a:buChar char="•"/>
            </a:pPr>
            <a:r>
              <a:rPr lang="en-US" sz="2700" dirty="0"/>
              <a:t>Raising injection energy improves stability thresholds and modifications to beta functions and </a:t>
            </a:r>
            <a:r>
              <a:rPr lang="en-US" sz="2700" dirty="0" err="1"/>
              <a:t>gammaT</a:t>
            </a:r>
            <a:r>
              <a:rPr lang="en-US" sz="2700" dirty="0"/>
              <a:t> values of lattice.</a:t>
            </a:r>
          </a:p>
          <a:p>
            <a:r>
              <a:rPr lang="en-US" sz="3200" dirty="0"/>
              <a:t> Recover high polarization transmission for RCS lattice</a:t>
            </a:r>
          </a:p>
        </p:txBody>
      </p:sp>
    </p:spTree>
    <p:extLst>
      <p:ext uri="{BB962C8B-B14F-4D97-AF65-F5344CB8AC3E}">
        <p14:creationId xmlns:p14="http://schemas.microsoft.com/office/powerpoint/2010/main" val="63936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17D0-C366-B378-1B12-C02879D9F21D}"/>
              </a:ext>
            </a:extLst>
          </p:cNvPr>
          <p:cNvSpPr>
            <a:spLocks noGrp="1"/>
          </p:cNvSpPr>
          <p:nvPr>
            <p:ph type="title"/>
          </p:nvPr>
        </p:nvSpPr>
        <p:spPr/>
        <p:txBody>
          <a:bodyPr>
            <a:normAutofit/>
          </a:bodyPr>
          <a:lstStyle/>
          <a:p>
            <a:r>
              <a:rPr lang="en-US" dirty="0"/>
              <a:t>Summary of Design Modifications</a:t>
            </a:r>
          </a:p>
        </p:txBody>
      </p:sp>
      <p:sp>
        <p:nvSpPr>
          <p:cNvPr id="3" name="Text Placeholder 2">
            <a:extLst>
              <a:ext uri="{FF2B5EF4-FFF2-40B4-BE49-F238E27FC236}">
                <a16:creationId xmlns:a16="http://schemas.microsoft.com/office/drawing/2014/main" id="{0D75EA26-4667-BA14-B0D8-7CE7EFE9AF5E}"/>
              </a:ext>
            </a:extLst>
          </p:cNvPr>
          <p:cNvSpPr>
            <a:spLocks noGrp="1"/>
          </p:cNvSpPr>
          <p:nvPr>
            <p:ph type="body" sz="quarter" idx="10"/>
          </p:nvPr>
        </p:nvSpPr>
        <p:spPr/>
        <p:txBody>
          <a:bodyPr>
            <a:normAutofit fontScale="92500" lnSpcReduction="20000"/>
          </a:bodyPr>
          <a:lstStyle/>
          <a:p>
            <a:r>
              <a:rPr lang="en-US" sz="3200" dirty="0"/>
              <a:t>Raised Injection Energy to 3 GeV</a:t>
            </a:r>
          </a:p>
          <a:p>
            <a:r>
              <a:rPr lang="en-US" sz="3200" dirty="0"/>
              <a:t>Chose to achieve 3 GeV Injection using SRF 1.3 GHz LINAC after a cost comparison with a 3 GeV Booster option. Initial estimates came out to be very close, so we chose SRF as a more straightforward solution.</a:t>
            </a:r>
          </a:p>
          <a:p>
            <a:r>
              <a:rPr lang="en-US" sz="3200" dirty="0"/>
              <a:t>Changed from copper beam pipe to stainless steel with a copper coating (cost about the same)</a:t>
            </a:r>
          </a:p>
          <a:p>
            <a:r>
              <a:rPr lang="en-US" sz="3200" dirty="0"/>
              <a:t> Moved Injection from IP12 to IP4.</a:t>
            </a:r>
          </a:p>
          <a:p>
            <a:r>
              <a:rPr lang="en-US" sz="3200" dirty="0"/>
              <a:t> Developed off-momentum injection approach to accumulate 28 </a:t>
            </a:r>
            <a:r>
              <a:rPr lang="en-US" sz="3200" dirty="0" err="1"/>
              <a:t>nC</a:t>
            </a:r>
            <a:r>
              <a:rPr lang="en-US" sz="3200" dirty="0"/>
              <a:t> in RCS</a:t>
            </a:r>
          </a:p>
          <a:p>
            <a:pPr lvl="2">
              <a:buFont typeface="Courier New" panose="02070309020205020404" pitchFamily="49" charset="0"/>
              <a:buChar char="o"/>
            </a:pPr>
            <a:r>
              <a:rPr lang="en-US" sz="2900" dirty="0"/>
              <a:t>No need for RF kickers</a:t>
            </a:r>
          </a:p>
          <a:p>
            <a:pPr lvl="2">
              <a:buFont typeface="Courier New" panose="02070309020205020404" pitchFamily="49" charset="0"/>
              <a:buChar char="o"/>
            </a:pPr>
            <a:r>
              <a:rPr lang="en-US" sz="2900" dirty="0"/>
              <a:t>No need for Harmonic Cavities used for merging</a:t>
            </a:r>
          </a:p>
          <a:p>
            <a:pPr lvl="2">
              <a:buFont typeface="Courier New" panose="02070309020205020404" pitchFamily="49" charset="0"/>
              <a:buChar char="o"/>
            </a:pPr>
            <a:r>
              <a:rPr lang="en-US" sz="2900" dirty="0"/>
              <a:t>Will need to add wiggler during phase II or some other radiative damping insert.</a:t>
            </a:r>
          </a:p>
          <a:p>
            <a:endParaRPr lang="en-US" sz="3200" dirty="0"/>
          </a:p>
          <a:p>
            <a:endParaRPr lang="en-US" sz="3200" dirty="0"/>
          </a:p>
        </p:txBody>
      </p:sp>
    </p:spTree>
    <p:extLst>
      <p:ext uri="{BB962C8B-B14F-4D97-AF65-F5344CB8AC3E}">
        <p14:creationId xmlns:p14="http://schemas.microsoft.com/office/powerpoint/2010/main" val="297560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38B6C-BEE0-2229-BDD0-9989CB6BB052}"/>
              </a:ext>
            </a:extLst>
          </p:cNvPr>
          <p:cNvSpPr>
            <a:spLocks noGrp="1"/>
          </p:cNvSpPr>
          <p:nvPr>
            <p:ph type="title"/>
          </p:nvPr>
        </p:nvSpPr>
        <p:spPr>
          <a:xfrm>
            <a:off x="669472" y="48566"/>
            <a:ext cx="6319157" cy="684768"/>
          </a:xfrm>
        </p:spPr>
        <p:txBody>
          <a:bodyPr>
            <a:noAutofit/>
          </a:bodyPr>
          <a:lstStyle/>
          <a:p>
            <a:r>
              <a:rPr lang="en-US" sz="2400" dirty="0"/>
              <a:t>Injection/Charge Accumulation Approach</a:t>
            </a:r>
          </a:p>
        </p:txBody>
      </p:sp>
      <p:grpSp>
        <p:nvGrpSpPr>
          <p:cNvPr id="16" name="Group 15">
            <a:extLst>
              <a:ext uri="{FF2B5EF4-FFF2-40B4-BE49-F238E27FC236}">
                <a16:creationId xmlns:a16="http://schemas.microsoft.com/office/drawing/2014/main" id="{D6A1539B-F2C7-EFD6-B9E5-5A9B790349CA}"/>
              </a:ext>
            </a:extLst>
          </p:cNvPr>
          <p:cNvGrpSpPr/>
          <p:nvPr/>
        </p:nvGrpSpPr>
        <p:grpSpPr>
          <a:xfrm>
            <a:off x="1005927" y="1278615"/>
            <a:ext cx="9851365" cy="4442650"/>
            <a:chOff x="416462" y="2088530"/>
            <a:chExt cx="10000926" cy="4688076"/>
          </a:xfrm>
        </p:grpSpPr>
        <p:sp>
          <p:nvSpPr>
            <p:cNvPr id="41" name="Rectangle 40">
              <a:extLst>
                <a:ext uri="{FF2B5EF4-FFF2-40B4-BE49-F238E27FC236}">
                  <a16:creationId xmlns:a16="http://schemas.microsoft.com/office/drawing/2014/main" id="{44845EE8-EFF1-379E-069E-27723185B35E}"/>
                </a:ext>
              </a:extLst>
            </p:cNvPr>
            <p:cNvSpPr/>
            <p:nvPr/>
          </p:nvSpPr>
          <p:spPr>
            <a:xfrm>
              <a:off x="416463" y="4539922"/>
              <a:ext cx="2843644" cy="268672"/>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40A95F0C-6CCB-63C7-3C77-99D86CD5E01D}"/>
                </a:ext>
              </a:extLst>
            </p:cNvPr>
            <p:cNvSpPr/>
            <p:nvPr/>
          </p:nvSpPr>
          <p:spPr>
            <a:xfrm>
              <a:off x="5479742" y="2708732"/>
              <a:ext cx="4788744" cy="406787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9347BF8-F341-3728-2A9C-9986782E81FF}"/>
                </a:ext>
              </a:extLst>
            </p:cNvPr>
            <p:cNvSpPr/>
            <p:nvPr/>
          </p:nvSpPr>
          <p:spPr>
            <a:xfrm>
              <a:off x="5352081" y="4412588"/>
              <a:ext cx="255320" cy="52334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45F0B5-AFAF-05A9-CC3A-BE0987927FB0}"/>
                </a:ext>
              </a:extLst>
            </p:cNvPr>
            <p:cNvSpPr/>
            <p:nvPr/>
          </p:nvSpPr>
          <p:spPr>
            <a:xfrm>
              <a:off x="2883689" y="4539922"/>
              <a:ext cx="125604" cy="26843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B1548BE-99D5-2B82-9B4B-C5AE23143600}"/>
                </a:ext>
              </a:extLst>
            </p:cNvPr>
            <p:cNvSpPr txBox="1"/>
            <p:nvPr/>
          </p:nvSpPr>
          <p:spPr>
            <a:xfrm>
              <a:off x="7275976" y="4367310"/>
              <a:ext cx="1326901" cy="646331"/>
            </a:xfrm>
            <a:prstGeom prst="rect">
              <a:avLst/>
            </a:prstGeom>
            <a:noFill/>
          </p:spPr>
          <p:txBody>
            <a:bodyPr wrap="square" rtlCol="0">
              <a:spAutoFit/>
            </a:bodyPr>
            <a:lstStyle/>
            <a:p>
              <a:r>
                <a:rPr lang="en-US" sz="3600"/>
                <a:t>RCS</a:t>
              </a:r>
            </a:p>
          </p:txBody>
        </p:sp>
        <p:sp>
          <p:nvSpPr>
            <p:cNvPr id="36" name="TextBox 35">
              <a:extLst>
                <a:ext uri="{FF2B5EF4-FFF2-40B4-BE49-F238E27FC236}">
                  <a16:creationId xmlns:a16="http://schemas.microsoft.com/office/drawing/2014/main" id="{8BCAB1A5-2C95-3E50-253E-014226588E80}"/>
                </a:ext>
              </a:extLst>
            </p:cNvPr>
            <p:cNvSpPr txBox="1"/>
            <p:nvPr/>
          </p:nvSpPr>
          <p:spPr>
            <a:xfrm>
              <a:off x="416462" y="2088530"/>
              <a:ext cx="4691075" cy="1851241"/>
            </a:xfrm>
            <a:prstGeom prst="rect">
              <a:avLst/>
            </a:prstGeom>
            <a:noFill/>
          </p:spPr>
          <p:txBody>
            <a:bodyPr wrap="square" rtlCol="0">
              <a:spAutoFit/>
            </a:bodyPr>
            <a:lstStyle/>
            <a:p>
              <a:pPr algn="ctr"/>
              <a:r>
                <a:rPr lang="en-US" b="1" dirty="0"/>
                <a:t>7nC/bunch </a:t>
              </a:r>
              <a:r>
                <a:rPr lang="en-US" b="1" dirty="0">
                  <a:sym typeface="Wingdings" pitchFamily="2" charset="2"/>
                </a:rPr>
                <a:t> Phase I </a:t>
              </a:r>
              <a:endParaRPr lang="en-US" b="1" dirty="0"/>
            </a:p>
            <a:p>
              <a:pPr algn="ctr"/>
              <a:endParaRPr lang="en-US" dirty="0"/>
            </a:p>
            <a:p>
              <a:pPr algn="ctr"/>
              <a:r>
                <a:rPr lang="en-US" b="1" dirty="0"/>
                <a:t>3 bunch train of 7nC/bunch </a:t>
              </a:r>
              <a:r>
                <a:rPr lang="en-US" b="1" dirty="0">
                  <a:sym typeface="Wingdings" pitchFamily="2" charset="2"/>
                </a:rPr>
                <a:t> Phase II</a:t>
              </a:r>
              <a:r>
                <a:rPr lang="en-US" dirty="0">
                  <a:sym typeface="Wingdings" pitchFamily="2" charset="2"/>
                </a:rPr>
                <a:t>: charge accumulation in RCS via off-momentum injection into same RF bucker using wiggler for damping</a:t>
              </a:r>
              <a:endParaRPr lang="en-US" dirty="0"/>
            </a:p>
          </p:txBody>
        </p:sp>
        <p:sp>
          <p:nvSpPr>
            <p:cNvPr id="37" name="TextBox 36">
              <a:extLst>
                <a:ext uri="{FF2B5EF4-FFF2-40B4-BE49-F238E27FC236}">
                  <a16:creationId xmlns:a16="http://schemas.microsoft.com/office/drawing/2014/main" id="{059066F6-A658-62AE-3F06-67D517484670}"/>
                </a:ext>
              </a:extLst>
            </p:cNvPr>
            <p:cNvSpPr txBox="1"/>
            <p:nvPr/>
          </p:nvSpPr>
          <p:spPr>
            <a:xfrm>
              <a:off x="6085459" y="5289393"/>
              <a:ext cx="3577310" cy="389735"/>
            </a:xfrm>
            <a:prstGeom prst="rect">
              <a:avLst/>
            </a:prstGeom>
            <a:noFill/>
          </p:spPr>
          <p:txBody>
            <a:bodyPr wrap="square" rtlCol="0">
              <a:spAutoFit/>
            </a:bodyPr>
            <a:lstStyle/>
            <a:p>
              <a:r>
                <a:rPr lang="en-US" dirty="0"/>
                <a:t>7nC  for Phase I: single shot</a:t>
              </a:r>
            </a:p>
          </p:txBody>
        </p:sp>
        <p:sp>
          <p:nvSpPr>
            <p:cNvPr id="38" name="Rectangle 37">
              <a:extLst>
                <a:ext uri="{FF2B5EF4-FFF2-40B4-BE49-F238E27FC236}">
                  <a16:creationId xmlns:a16="http://schemas.microsoft.com/office/drawing/2014/main" id="{212CE6D2-C88C-19B3-B7C1-458F9B459766}"/>
                </a:ext>
              </a:extLst>
            </p:cNvPr>
            <p:cNvSpPr/>
            <p:nvPr/>
          </p:nvSpPr>
          <p:spPr>
            <a:xfrm>
              <a:off x="10013115" y="3972457"/>
              <a:ext cx="380011" cy="1304967"/>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BAD3108-E0B2-4CA4-F48A-A2445FFC7F8F}"/>
                </a:ext>
              </a:extLst>
            </p:cNvPr>
            <p:cNvSpPr txBox="1"/>
            <p:nvPr/>
          </p:nvSpPr>
          <p:spPr>
            <a:xfrm rot="5400000">
              <a:off x="9668644" y="4489476"/>
              <a:ext cx="1128156" cy="369332"/>
            </a:xfrm>
            <a:prstGeom prst="rect">
              <a:avLst/>
            </a:prstGeom>
            <a:noFill/>
          </p:spPr>
          <p:txBody>
            <a:bodyPr wrap="square" rtlCol="0">
              <a:spAutoFit/>
            </a:bodyPr>
            <a:lstStyle/>
            <a:p>
              <a:r>
                <a:rPr lang="en-US" dirty="0"/>
                <a:t>wiggler</a:t>
              </a:r>
            </a:p>
          </p:txBody>
        </p:sp>
        <p:sp>
          <p:nvSpPr>
            <p:cNvPr id="42" name="TextBox 41">
              <a:extLst>
                <a:ext uri="{FF2B5EF4-FFF2-40B4-BE49-F238E27FC236}">
                  <a16:creationId xmlns:a16="http://schemas.microsoft.com/office/drawing/2014/main" id="{8549E526-593C-133D-F1B6-EC4109BCFDE1}"/>
                </a:ext>
              </a:extLst>
            </p:cNvPr>
            <p:cNvSpPr txBox="1"/>
            <p:nvPr/>
          </p:nvSpPr>
          <p:spPr>
            <a:xfrm>
              <a:off x="520033" y="4418626"/>
              <a:ext cx="1755247" cy="389735"/>
            </a:xfrm>
            <a:prstGeom prst="rect">
              <a:avLst/>
            </a:prstGeom>
            <a:noFill/>
          </p:spPr>
          <p:txBody>
            <a:bodyPr wrap="square" rtlCol="0">
              <a:spAutoFit/>
            </a:bodyPr>
            <a:lstStyle/>
            <a:p>
              <a:r>
                <a:rPr lang="en-US" b="1" dirty="0"/>
                <a:t>1.3 GHz </a:t>
              </a:r>
              <a:r>
                <a:rPr lang="en-US" b="1" dirty="0" err="1"/>
                <a:t>Linac</a:t>
              </a:r>
              <a:endParaRPr lang="en-US" b="1" dirty="0"/>
            </a:p>
          </p:txBody>
        </p:sp>
        <p:sp>
          <p:nvSpPr>
            <p:cNvPr id="20" name="TextBox 19">
              <a:extLst>
                <a:ext uri="{FF2B5EF4-FFF2-40B4-BE49-F238E27FC236}">
                  <a16:creationId xmlns:a16="http://schemas.microsoft.com/office/drawing/2014/main" id="{A7EC6ED7-6507-26B9-EE01-C00EC604A1D2}"/>
                </a:ext>
              </a:extLst>
            </p:cNvPr>
            <p:cNvSpPr txBox="1"/>
            <p:nvPr/>
          </p:nvSpPr>
          <p:spPr>
            <a:xfrm>
              <a:off x="6252657" y="3095154"/>
              <a:ext cx="3971925" cy="1266639"/>
            </a:xfrm>
            <a:prstGeom prst="rect">
              <a:avLst/>
            </a:prstGeom>
            <a:noFill/>
          </p:spPr>
          <p:txBody>
            <a:bodyPr wrap="square" rtlCol="0">
              <a:spAutoFit/>
            </a:bodyPr>
            <a:lstStyle/>
            <a:p>
              <a:pPr algn="ctr"/>
              <a:endParaRPr lang="en-US" dirty="0"/>
            </a:p>
            <a:p>
              <a:r>
                <a:rPr lang="en-US" dirty="0"/>
                <a:t>7nC x 4 transfers = 28 </a:t>
              </a:r>
              <a:r>
                <a:rPr lang="en-US" dirty="0" err="1"/>
                <a:t>nC</a:t>
              </a:r>
              <a:r>
                <a:rPr lang="en-US" dirty="0"/>
                <a:t>/bunch</a:t>
              </a:r>
            </a:p>
            <a:p>
              <a:r>
                <a:rPr lang="en-US" dirty="0"/>
                <a:t>Each shot 3 bunches/transfers</a:t>
              </a:r>
            </a:p>
            <a:p>
              <a:pPr algn="ctr"/>
              <a:r>
                <a:rPr lang="en-US" dirty="0"/>
                <a:t>With wiggler</a:t>
              </a:r>
            </a:p>
          </p:txBody>
        </p:sp>
      </p:grpSp>
      <p:cxnSp>
        <p:nvCxnSpPr>
          <p:cNvPr id="19" name="Straight Arrow Connector 18">
            <a:extLst>
              <a:ext uri="{FF2B5EF4-FFF2-40B4-BE49-F238E27FC236}">
                <a16:creationId xmlns:a16="http://schemas.microsoft.com/office/drawing/2014/main" id="{3A1AFA0E-D373-F555-4B13-A0B92DE676C4}"/>
              </a:ext>
            </a:extLst>
          </p:cNvPr>
          <p:cNvCxnSpPr>
            <a:stCxn id="41" idx="3"/>
            <a:endCxn id="5" idx="2"/>
          </p:cNvCxnSpPr>
          <p:nvPr/>
        </p:nvCxnSpPr>
        <p:spPr>
          <a:xfrm>
            <a:off x="3807046" y="3728979"/>
            <a:ext cx="206068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BD9B85B5-5080-F7BB-D474-D467C98B0957}"/>
              </a:ext>
            </a:extLst>
          </p:cNvPr>
          <p:cNvSpPr txBox="1"/>
          <p:nvPr/>
        </p:nvSpPr>
        <p:spPr>
          <a:xfrm>
            <a:off x="10493483" y="1003998"/>
            <a:ext cx="1232192" cy="1754326"/>
          </a:xfrm>
          <a:prstGeom prst="rect">
            <a:avLst/>
          </a:prstGeom>
          <a:noFill/>
        </p:spPr>
        <p:txBody>
          <a:bodyPr wrap="square" rtlCol="0">
            <a:spAutoFit/>
          </a:bodyPr>
          <a:lstStyle/>
          <a:p>
            <a:r>
              <a:rPr lang="en-US" dirty="0"/>
              <a:t>Add wiggler in phase II: </a:t>
            </a:r>
          </a:p>
          <a:p>
            <a:r>
              <a:rPr lang="en-US" dirty="0"/>
              <a:t>Radiate   ~ 390 keV/turn</a:t>
            </a:r>
          </a:p>
        </p:txBody>
      </p:sp>
      <p:cxnSp>
        <p:nvCxnSpPr>
          <p:cNvPr id="25" name="Straight Arrow Connector 24">
            <a:extLst>
              <a:ext uri="{FF2B5EF4-FFF2-40B4-BE49-F238E27FC236}">
                <a16:creationId xmlns:a16="http://schemas.microsoft.com/office/drawing/2014/main" id="{61F3BBAA-2BB9-CCF3-1762-8E47521FE520}"/>
              </a:ext>
            </a:extLst>
          </p:cNvPr>
          <p:cNvCxnSpPr>
            <a:stCxn id="38" idx="0"/>
          </p:cNvCxnSpPr>
          <p:nvPr/>
        </p:nvCxnSpPr>
        <p:spPr>
          <a:xfrm flipV="1">
            <a:off x="10646229" y="2667020"/>
            <a:ext cx="187164" cy="3968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Oval 25">
            <a:extLst>
              <a:ext uri="{FF2B5EF4-FFF2-40B4-BE49-F238E27FC236}">
                <a16:creationId xmlns:a16="http://schemas.microsoft.com/office/drawing/2014/main" id="{4739ABDA-505C-0E4E-71B1-4236B7305496}"/>
              </a:ext>
            </a:extLst>
          </p:cNvPr>
          <p:cNvSpPr/>
          <p:nvPr/>
        </p:nvSpPr>
        <p:spPr>
          <a:xfrm rot="1416000">
            <a:off x="6133210" y="2723811"/>
            <a:ext cx="251502" cy="495944"/>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CB20521-143D-6897-74C2-9371D6B5A382}"/>
              </a:ext>
            </a:extLst>
          </p:cNvPr>
          <p:cNvSpPr/>
          <p:nvPr/>
        </p:nvSpPr>
        <p:spPr>
          <a:xfrm rot="2603024">
            <a:off x="6655100" y="2126794"/>
            <a:ext cx="251502" cy="495944"/>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5410EDD9-4FED-C0B1-DCED-EA07B911F12E}"/>
              </a:ext>
            </a:extLst>
          </p:cNvPr>
          <p:cNvCxnSpPr>
            <a:stCxn id="36" idx="3"/>
            <a:endCxn id="27" idx="2"/>
          </p:cNvCxnSpPr>
          <p:nvPr/>
        </p:nvCxnSpPr>
        <p:spPr>
          <a:xfrm>
            <a:off x="5626848" y="2155778"/>
            <a:ext cx="1062611" cy="13261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12D4EA1-7A6F-8F51-EDF2-1918C012EA38}"/>
              </a:ext>
            </a:extLst>
          </p:cNvPr>
          <p:cNvCxnSpPr>
            <a:stCxn id="36" idx="3"/>
            <a:endCxn id="26" idx="2"/>
          </p:cNvCxnSpPr>
          <p:nvPr/>
        </p:nvCxnSpPr>
        <p:spPr>
          <a:xfrm>
            <a:off x="5626848" y="2155778"/>
            <a:ext cx="516879" cy="76566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320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A9B6-B383-B143-569C-0CF10851AC3A}"/>
              </a:ext>
            </a:extLst>
          </p:cNvPr>
          <p:cNvSpPr>
            <a:spLocks noGrp="1"/>
          </p:cNvSpPr>
          <p:nvPr>
            <p:ph type="title"/>
          </p:nvPr>
        </p:nvSpPr>
        <p:spPr/>
        <p:txBody>
          <a:bodyPr/>
          <a:lstStyle/>
          <a:p>
            <a:r>
              <a:rPr lang="en-US" b="1" dirty="0"/>
              <a:t>RCS Ramp Cycle (</a:t>
            </a:r>
            <a:r>
              <a:rPr lang="en-US" dirty="0"/>
              <a:t>Phase II</a:t>
            </a:r>
            <a:r>
              <a:rPr lang="en-US" b="1" dirty="0"/>
              <a:t> )</a:t>
            </a:r>
          </a:p>
        </p:txBody>
      </p:sp>
      <p:pic>
        <p:nvPicPr>
          <p:cNvPr id="6" name="Picture 5">
            <a:extLst>
              <a:ext uri="{FF2B5EF4-FFF2-40B4-BE49-F238E27FC236}">
                <a16:creationId xmlns:a16="http://schemas.microsoft.com/office/drawing/2014/main" id="{0709DF52-1F4B-9FB0-F2B0-42FF26916FCE}"/>
              </a:ext>
            </a:extLst>
          </p:cNvPr>
          <p:cNvPicPr>
            <a:picLocks noChangeAspect="1"/>
          </p:cNvPicPr>
          <p:nvPr/>
        </p:nvPicPr>
        <p:blipFill>
          <a:blip r:embed="rId2"/>
          <a:stretch>
            <a:fillRect/>
          </a:stretch>
        </p:blipFill>
        <p:spPr>
          <a:xfrm>
            <a:off x="461963" y="3388167"/>
            <a:ext cx="5270501" cy="2714839"/>
          </a:xfrm>
          <a:prstGeom prst="rect">
            <a:avLst/>
          </a:prstGeom>
        </p:spPr>
      </p:pic>
      <p:pic>
        <p:nvPicPr>
          <p:cNvPr id="7" name="Picture 6">
            <a:extLst>
              <a:ext uri="{FF2B5EF4-FFF2-40B4-BE49-F238E27FC236}">
                <a16:creationId xmlns:a16="http://schemas.microsoft.com/office/drawing/2014/main" id="{B6AD5E0E-0C5B-FA6D-C12A-BE8D2B641143}"/>
              </a:ext>
            </a:extLst>
          </p:cNvPr>
          <p:cNvPicPr>
            <a:picLocks noChangeAspect="1"/>
          </p:cNvPicPr>
          <p:nvPr/>
        </p:nvPicPr>
        <p:blipFill>
          <a:blip r:embed="rId3"/>
          <a:stretch>
            <a:fillRect/>
          </a:stretch>
        </p:blipFill>
        <p:spPr>
          <a:xfrm>
            <a:off x="5960354" y="3429000"/>
            <a:ext cx="5512215" cy="2839346"/>
          </a:xfrm>
          <a:prstGeom prst="rect">
            <a:avLst/>
          </a:prstGeom>
        </p:spPr>
      </p:pic>
      <p:pic>
        <p:nvPicPr>
          <p:cNvPr id="8" name="Picture 7">
            <a:extLst>
              <a:ext uri="{FF2B5EF4-FFF2-40B4-BE49-F238E27FC236}">
                <a16:creationId xmlns:a16="http://schemas.microsoft.com/office/drawing/2014/main" id="{5FF3357C-6789-D28E-D71A-AD0FFB7D7987}"/>
              </a:ext>
            </a:extLst>
          </p:cNvPr>
          <p:cNvPicPr>
            <a:picLocks noChangeAspect="1"/>
          </p:cNvPicPr>
          <p:nvPr/>
        </p:nvPicPr>
        <p:blipFill>
          <a:blip r:embed="rId4"/>
          <a:stretch>
            <a:fillRect/>
          </a:stretch>
        </p:blipFill>
        <p:spPr>
          <a:xfrm>
            <a:off x="961145" y="4176230"/>
            <a:ext cx="3353015" cy="934614"/>
          </a:xfrm>
          <a:prstGeom prst="rect">
            <a:avLst/>
          </a:prstGeom>
        </p:spPr>
      </p:pic>
      <p:pic>
        <p:nvPicPr>
          <p:cNvPr id="9" name="Picture 8">
            <a:extLst>
              <a:ext uri="{FF2B5EF4-FFF2-40B4-BE49-F238E27FC236}">
                <a16:creationId xmlns:a16="http://schemas.microsoft.com/office/drawing/2014/main" id="{AE5CE4C2-0BE2-FB20-1BFB-62C5F0187B14}"/>
              </a:ext>
            </a:extLst>
          </p:cNvPr>
          <p:cNvPicPr>
            <a:picLocks noChangeAspect="1"/>
          </p:cNvPicPr>
          <p:nvPr/>
        </p:nvPicPr>
        <p:blipFill>
          <a:blip r:embed="rId4"/>
          <a:stretch>
            <a:fillRect/>
          </a:stretch>
        </p:blipFill>
        <p:spPr>
          <a:xfrm>
            <a:off x="6518302" y="3719260"/>
            <a:ext cx="3393141" cy="913939"/>
          </a:xfrm>
          <a:prstGeom prst="rect">
            <a:avLst/>
          </a:prstGeom>
        </p:spPr>
      </p:pic>
      <p:pic>
        <p:nvPicPr>
          <p:cNvPr id="10" name="Picture 9">
            <a:extLst>
              <a:ext uri="{FF2B5EF4-FFF2-40B4-BE49-F238E27FC236}">
                <a16:creationId xmlns:a16="http://schemas.microsoft.com/office/drawing/2014/main" id="{0CF52245-CC38-C973-2B0E-66751FDF6361}"/>
              </a:ext>
            </a:extLst>
          </p:cNvPr>
          <p:cNvPicPr>
            <a:picLocks noChangeAspect="1"/>
          </p:cNvPicPr>
          <p:nvPr/>
        </p:nvPicPr>
        <p:blipFill>
          <a:blip r:embed="rId5"/>
          <a:stretch>
            <a:fillRect/>
          </a:stretch>
        </p:blipFill>
        <p:spPr>
          <a:xfrm>
            <a:off x="461963" y="938138"/>
            <a:ext cx="4583566" cy="2326756"/>
          </a:xfrm>
          <a:prstGeom prst="rect">
            <a:avLst/>
          </a:prstGeom>
        </p:spPr>
      </p:pic>
      <p:pic>
        <p:nvPicPr>
          <p:cNvPr id="11" name="Picture 10">
            <a:extLst>
              <a:ext uri="{FF2B5EF4-FFF2-40B4-BE49-F238E27FC236}">
                <a16:creationId xmlns:a16="http://schemas.microsoft.com/office/drawing/2014/main" id="{3CAF3640-2B10-3158-4976-1604E107CF12}"/>
              </a:ext>
            </a:extLst>
          </p:cNvPr>
          <p:cNvPicPr>
            <a:picLocks noChangeAspect="1"/>
          </p:cNvPicPr>
          <p:nvPr/>
        </p:nvPicPr>
        <p:blipFill>
          <a:blip r:embed="rId6"/>
          <a:stretch>
            <a:fillRect/>
          </a:stretch>
        </p:blipFill>
        <p:spPr>
          <a:xfrm>
            <a:off x="1075446" y="1748559"/>
            <a:ext cx="720698" cy="659532"/>
          </a:xfrm>
          <a:prstGeom prst="rect">
            <a:avLst/>
          </a:prstGeom>
        </p:spPr>
      </p:pic>
      <p:sp>
        <p:nvSpPr>
          <p:cNvPr id="3" name="TextBox 2">
            <a:extLst>
              <a:ext uri="{FF2B5EF4-FFF2-40B4-BE49-F238E27FC236}">
                <a16:creationId xmlns:a16="http://schemas.microsoft.com/office/drawing/2014/main" id="{0D010EEE-258C-32FF-A935-99B048984075}"/>
              </a:ext>
            </a:extLst>
          </p:cNvPr>
          <p:cNvSpPr txBox="1"/>
          <p:nvPr/>
        </p:nvSpPr>
        <p:spPr>
          <a:xfrm>
            <a:off x="3222729" y="1190750"/>
            <a:ext cx="1460810" cy="646331"/>
          </a:xfrm>
          <a:prstGeom prst="rect">
            <a:avLst/>
          </a:prstGeom>
          <a:noFill/>
        </p:spPr>
        <p:txBody>
          <a:bodyPr wrap="square" rtlCol="0">
            <a:spAutoFit/>
          </a:bodyPr>
          <a:lstStyle/>
          <a:p>
            <a:r>
              <a:rPr lang="en-US" dirty="0">
                <a:latin typeface="Times New Roman" panose="02020603050405020304" pitchFamily="18" charset="0"/>
              </a:rPr>
              <a:t>18 GeV mode</a:t>
            </a:r>
          </a:p>
        </p:txBody>
      </p:sp>
      <p:sp>
        <p:nvSpPr>
          <p:cNvPr id="4" name="TextBox 3">
            <a:extLst>
              <a:ext uri="{FF2B5EF4-FFF2-40B4-BE49-F238E27FC236}">
                <a16:creationId xmlns:a16="http://schemas.microsoft.com/office/drawing/2014/main" id="{1C4840D4-402E-BE3C-9FAD-701A24125EAE}"/>
              </a:ext>
            </a:extLst>
          </p:cNvPr>
          <p:cNvSpPr txBox="1"/>
          <p:nvPr/>
        </p:nvSpPr>
        <p:spPr>
          <a:xfrm>
            <a:off x="2495047" y="3377854"/>
            <a:ext cx="1204331" cy="646331"/>
          </a:xfrm>
          <a:prstGeom prst="rect">
            <a:avLst/>
          </a:prstGeom>
          <a:noFill/>
        </p:spPr>
        <p:txBody>
          <a:bodyPr wrap="square" rtlCol="0">
            <a:spAutoFit/>
          </a:bodyPr>
          <a:lstStyle/>
          <a:p>
            <a:r>
              <a:rPr lang="en-US" dirty="0">
                <a:latin typeface="Times New Roman" panose="02020603050405020304" pitchFamily="18" charset="0"/>
              </a:rPr>
              <a:t>10 GeV mode</a:t>
            </a:r>
          </a:p>
        </p:txBody>
      </p:sp>
      <p:sp>
        <p:nvSpPr>
          <p:cNvPr id="5" name="TextBox 4">
            <a:extLst>
              <a:ext uri="{FF2B5EF4-FFF2-40B4-BE49-F238E27FC236}">
                <a16:creationId xmlns:a16="http://schemas.microsoft.com/office/drawing/2014/main" id="{D708D188-84AE-D9B0-1591-E2097218050F}"/>
              </a:ext>
            </a:extLst>
          </p:cNvPr>
          <p:cNvSpPr txBox="1"/>
          <p:nvPr/>
        </p:nvSpPr>
        <p:spPr>
          <a:xfrm>
            <a:off x="8095785" y="4848673"/>
            <a:ext cx="1014761" cy="646331"/>
          </a:xfrm>
          <a:prstGeom prst="rect">
            <a:avLst/>
          </a:prstGeom>
          <a:noFill/>
        </p:spPr>
        <p:txBody>
          <a:bodyPr wrap="square" rtlCol="0">
            <a:spAutoFit/>
          </a:bodyPr>
          <a:lstStyle/>
          <a:p>
            <a:r>
              <a:rPr lang="en-US" dirty="0">
                <a:latin typeface="Times New Roman" panose="02020603050405020304" pitchFamily="18" charset="0"/>
              </a:rPr>
              <a:t>5 GeV </a:t>
            </a:r>
          </a:p>
          <a:p>
            <a:r>
              <a:rPr lang="en-US" dirty="0">
                <a:latin typeface="Times New Roman" panose="02020603050405020304" pitchFamily="18" charset="0"/>
              </a:rPr>
              <a:t>mode</a:t>
            </a:r>
          </a:p>
        </p:txBody>
      </p:sp>
      <p:sp>
        <p:nvSpPr>
          <p:cNvPr id="12" name="TextBox 11">
            <a:extLst>
              <a:ext uri="{FF2B5EF4-FFF2-40B4-BE49-F238E27FC236}">
                <a16:creationId xmlns:a16="http://schemas.microsoft.com/office/drawing/2014/main" id="{1CE67394-4921-A63E-C641-AA1FD26E1756}"/>
              </a:ext>
            </a:extLst>
          </p:cNvPr>
          <p:cNvSpPr txBox="1"/>
          <p:nvPr/>
        </p:nvSpPr>
        <p:spPr>
          <a:xfrm>
            <a:off x="6096000" y="1203759"/>
            <a:ext cx="4553415"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rPr>
              <a:t>Three Physic Operational Machine States</a:t>
            </a:r>
          </a:p>
          <a:p>
            <a:pPr marL="285750" indent="-285750">
              <a:buFont typeface="Arial" panose="020B0604020202020204" pitchFamily="34" charset="0"/>
              <a:buChar char="•"/>
            </a:pPr>
            <a:r>
              <a:rPr lang="en-US" sz="2400" dirty="0">
                <a:latin typeface="Times New Roman" panose="02020603050405020304" pitchFamily="18" charset="0"/>
              </a:rPr>
              <a:t>Bunch injection and ramp cycle are shown for accumulating max charge.</a:t>
            </a:r>
          </a:p>
        </p:txBody>
      </p:sp>
    </p:spTree>
    <p:extLst>
      <p:ext uri="{BB962C8B-B14F-4D97-AF65-F5344CB8AC3E}">
        <p14:creationId xmlns:p14="http://schemas.microsoft.com/office/powerpoint/2010/main" val="1455920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A9963-CD96-1F84-5D5A-581DA67999B7}"/>
              </a:ext>
            </a:extLst>
          </p:cNvPr>
          <p:cNvSpPr>
            <a:spLocks noGrp="1"/>
          </p:cNvSpPr>
          <p:nvPr>
            <p:ph type="title"/>
          </p:nvPr>
        </p:nvSpPr>
        <p:spPr>
          <a:xfrm>
            <a:off x="665667" y="120652"/>
            <a:ext cx="8538796" cy="636360"/>
          </a:xfrm>
        </p:spPr>
        <p:txBody>
          <a:bodyPr>
            <a:normAutofit fontScale="90000"/>
          </a:bodyPr>
          <a:lstStyle/>
          <a:p>
            <a:r>
              <a:rPr lang="en-US" sz="3200" b="1" dirty="0">
                <a:solidFill>
                  <a:schemeClr val="tx1"/>
                </a:solidFill>
              </a:rPr>
              <a:t>Momentum stacking with 7nC bunches</a:t>
            </a:r>
            <a:br>
              <a:rPr lang="en-US" sz="3200" b="1" dirty="0">
                <a:solidFill>
                  <a:schemeClr val="tx1"/>
                </a:solidFill>
              </a:rPr>
            </a:br>
            <a:r>
              <a:rPr lang="en-US" sz="3200" b="1" dirty="0">
                <a:solidFill>
                  <a:schemeClr val="tx1"/>
                </a:solidFill>
              </a:rPr>
              <a:t>(with wigglers)</a:t>
            </a:r>
          </a:p>
        </p:txBody>
      </p:sp>
      <p:sp>
        <p:nvSpPr>
          <p:cNvPr id="4" name="Slide Number Placeholder 3">
            <a:extLst>
              <a:ext uri="{FF2B5EF4-FFF2-40B4-BE49-F238E27FC236}">
                <a16:creationId xmlns:a16="http://schemas.microsoft.com/office/drawing/2014/main" id="{274468FA-CE02-589E-99AB-71C29ADF43D1}"/>
              </a:ext>
            </a:extLst>
          </p:cNvPr>
          <p:cNvSpPr>
            <a:spLocks noGrp="1"/>
          </p:cNvSpPr>
          <p:nvPr>
            <p:ph type="sldNum" sz="quarter" idx="12"/>
          </p:nvPr>
        </p:nvSpPr>
        <p:spPr/>
        <p:txBody>
          <a:bodyPr/>
          <a:lstStyle/>
          <a:p>
            <a:fld id="{893C5830-40F3-F04E-B2E3-10E6672BA8FF}" type="slidenum">
              <a:rPr lang="en-US" smtClean="0"/>
              <a:t>28</a:t>
            </a:fld>
            <a:endParaRPr lang="en-US" dirty="0"/>
          </a:p>
        </p:txBody>
      </p:sp>
      <p:sp>
        <p:nvSpPr>
          <p:cNvPr id="7" name="Content Placeholder 6">
            <a:extLst>
              <a:ext uri="{FF2B5EF4-FFF2-40B4-BE49-F238E27FC236}">
                <a16:creationId xmlns:a16="http://schemas.microsoft.com/office/drawing/2014/main" id="{14B40DB1-E3A5-ACC0-3DDA-DD6C374CAF5E}"/>
              </a:ext>
            </a:extLst>
          </p:cNvPr>
          <p:cNvSpPr>
            <a:spLocks noGrp="1"/>
          </p:cNvSpPr>
          <p:nvPr>
            <p:ph idx="1"/>
          </p:nvPr>
        </p:nvSpPr>
        <p:spPr>
          <a:xfrm>
            <a:off x="458992" y="3619737"/>
            <a:ext cx="11733008" cy="2570048"/>
          </a:xfrm>
        </p:spPr>
        <p:txBody>
          <a:bodyPr vert="horz" lIns="91440" tIns="45720" rIns="91440" bIns="45720" rtlCol="0" anchor="t">
            <a:normAutofit fontScale="85000" lnSpcReduction="20000"/>
          </a:bodyPr>
          <a:lstStyle/>
          <a:p>
            <a:pPr marL="0" indent="0">
              <a:buNone/>
            </a:pPr>
            <a:endParaRPr lang="en-US" dirty="0"/>
          </a:p>
          <a:p>
            <a:pPr marL="285750" indent="-285750">
              <a:lnSpc>
                <a:spcPct val="80872"/>
              </a:lnSpc>
            </a:pPr>
            <a:r>
              <a:rPr lang="en-US" dirty="0"/>
              <a:t>Before injection, RF gymnastics give the stored beam a coherent synchrotron  oscillation. Injection occurs at minimum energy.</a:t>
            </a:r>
          </a:p>
          <a:p>
            <a:pPr marL="285750" indent="-285750">
              <a:lnSpc>
                <a:spcPct val="80872"/>
              </a:lnSpc>
            </a:pPr>
            <a:r>
              <a:rPr lang="en-US" dirty="0"/>
              <a:t>A one-turn horizontal bump with ferrite kickers is turned on.</a:t>
            </a:r>
          </a:p>
          <a:p>
            <a:pPr marL="285750" indent="-285750">
              <a:lnSpc>
                <a:spcPct val="80872"/>
              </a:lnSpc>
            </a:pPr>
            <a:r>
              <a:rPr lang="en-US" dirty="0"/>
              <a:t>Beam with positive momentum offset is injected onto its closed orbit. </a:t>
            </a:r>
          </a:p>
          <a:p>
            <a:pPr marL="285750" indent="-285750">
              <a:lnSpc>
                <a:spcPct val="80872"/>
              </a:lnSpc>
            </a:pPr>
            <a:r>
              <a:rPr lang="en-US" dirty="0"/>
              <a:t>After both beams are in, the bump is dropped.</a:t>
            </a:r>
          </a:p>
          <a:p>
            <a:pPr marL="285750" indent="-285750">
              <a:lnSpc>
                <a:spcPct val="80872"/>
              </a:lnSpc>
            </a:pPr>
            <a:r>
              <a:rPr lang="en-US" dirty="0"/>
              <a:t>Bunch-length damping can be used to stop emittance growth to shorten time between injections</a:t>
            </a:r>
          </a:p>
          <a:p>
            <a:pPr marL="285750" indent="-285750">
              <a:lnSpc>
                <a:spcPct val="80872"/>
              </a:lnSpc>
            </a:pPr>
            <a:r>
              <a:rPr lang="en-US" dirty="0"/>
              <a:t>Emittances and damping times at 3GeV in the RCS are </a:t>
            </a:r>
            <a:r>
              <a:rPr lang="en-US" dirty="0" err="1"/>
              <a:t>ε</a:t>
            </a:r>
            <a:r>
              <a:rPr lang="en-US" baseline="-25000" dirty="0" err="1"/>
              <a:t>x</a:t>
            </a:r>
            <a:r>
              <a:rPr lang="en-US" dirty="0"/>
              <a:t>=0.33 nm, </a:t>
            </a:r>
            <a:r>
              <a:rPr lang="el-GR" dirty="0"/>
              <a:t>τ</a:t>
            </a:r>
            <a:r>
              <a:rPr lang="en-US" baseline="-25000" dirty="0"/>
              <a:t>x</a:t>
            </a:r>
            <a:r>
              <a:rPr lang="en-US" dirty="0"/>
              <a:t>=0.194 s, </a:t>
            </a:r>
            <a:r>
              <a:rPr lang="el-GR" dirty="0"/>
              <a:t>σ</a:t>
            </a:r>
            <a:r>
              <a:rPr lang="en-US" baseline="-25000" dirty="0"/>
              <a:t>E</a:t>
            </a:r>
            <a:r>
              <a:rPr lang="en-US" dirty="0"/>
              <a:t>=0.00085, </a:t>
            </a:r>
            <a:r>
              <a:rPr lang="el-GR" dirty="0"/>
              <a:t>τ</a:t>
            </a:r>
            <a:r>
              <a:rPr lang="en-US" baseline="-25000" dirty="0"/>
              <a:t>E</a:t>
            </a:r>
            <a:r>
              <a:rPr lang="en-US" dirty="0"/>
              <a:t>=0.097 s</a:t>
            </a:r>
          </a:p>
          <a:p>
            <a:pPr marL="285750" indent="-285750">
              <a:lnSpc>
                <a:spcPct val="80872"/>
              </a:lnSpc>
            </a:pPr>
            <a:endParaRPr lang="en-US" dirty="0"/>
          </a:p>
          <a:p>
            <a:pPr marL="0" indent="0">
              <a:buNone/>
            </a:pPr>
            <a:endParaRPr lang="en-US" dirty="0"/>
          </a:p>
        </p:txBody>
      </p:sp>
      <p:pic>
        <p:nvPicPr>
          <p:cNvPr id="6" name="Picture 5">
            <a:extLst>
              <a:ext uri="{FF2B5EF4-FFF2-40B4-BE49-F238E27FC236}">
                <a16:creationId xmlns:a16="http://schemas.microsoft.com/office/drawing/2014/main" id="{5B5BC6AD-84E8-ABED-3A23-D1210EC9BE24}"/>
              </a:ext>
            </a:extLst>
          </p:cNvPr>
          <p:cNvPicPr>
            <a:picLocks noChangeAspect="1"/>
          </p:cNvPicPr>
          <p:nvPr/>
        </p:nvPicPr>
        <p:blipFill>
          <a:blip r:embed="rId2"/>
          <a:stretch>
            <a:fillRect/>
          </a:stretch>
        </p:blipFill>
        <p:spPr>
          <a:xfrm>
            <a:off x="2203060" y="1126344"/>
            <a:ext cx="7315200" cy="2226365"/>
          </a:xfrm>
          <a:prstGeom prst="rect">
            <a:avLst/>
          </a:prstGeom>
        </p:spPr>
      </p:pic>
      <p:sp>
        <p:nvSpPr>
          <p:cNvPr id="3" name="TextBox 2">
            <a:extLst>
              <a:ext uri="{FF2B5EF4-FFF2-40B4-BE49-F238E27FC236}">
                <a16:creationId xmlns:a16="http://schemas.microsoft.com/office/drawing/2014/main" id="{DCD3FCFA-0661-5267-FFBC-9C94077C5987}"/>
              </a:ext>
            </a:extLst>
          </p:cNvPr>
          <p:cNvSpPr txBox="1"/>
          <p:nvPr/>
        </p:nvSpPr>
        <p:spPr>
          <a:xfrm>
            <a:off x="9037983" y="278296"/>
            <a:ext cx="2924521" cy="369332"/>
          </a:xfrm>
          <a:prstGeom prst="rect">
            <a:avLst/>
          </a:prstGeom>
          <a:noFill/>
        </p:spPr>
        <p:txBody>
          <a:bodyPr wrap="square" rtlCol="0">
            <a:spAutoFit/>
          </a:bodyPr>
          <a:lstStyle/>
          <a:p>
            <a:r>
              <a:rPr lang="en-US" dirty="0"/>
              <a:t>Thanks Mike </a:t>
            </a:r>
            <a:r>
              <a:rPr lang="en-US" dirty="0" err="1"/>
              <a:t>Blaskiewicz</a:t>
            </a:r>
            <a:endParaRPr lang="en-US" dirty="0"/>
          </a:p>
        </p:txBody>
      </p:sp>
    </p:spTree>
    <p:extLst>
      <p:ext uri="{BB962C8B-B14F-4D97-AF65-F5344CB8AC3E}">
        <p14:creationId xmlns:p14="http://schemas.microsoft.com/office/powerpoint/2010/main" val="652924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014AF-9B03-3C12-65A4-961A767CDA82}"/>
              </a:ext>
            </a:extLst>
          </p:cNvPr>
          <p:cNvSpPr>
            <a:spLocks noGrp="1"/>
          </p:cNvSpPr>
          <p:nvPr>
            <p:ph type="title"/>
          </p:nvPr>
        </p:nvSpPr>
        <p:spPr>
          <a:xfrm>
            <a:off x="591136" y="149226"/>
            <a:ext cx="7886700" cy="460375"/>
          </a:xfrm>
        </p:spPr>
        <p:txBody>
          <a:bodyPr>
            <a:normAutofit fontScale="90000"/>
          </a:bodyPr>
          <a:lstStyle/>
          <a:p>
            <a:r>
              <a:rPr lang="en-US" sz="3200" dirty="0">
                <a:solidFill>
                  <a:schemeClr val="tx1"/>
                </a:solidFill>
              </a:rPr>
              <a:t>Preliminary Simulations</a:t>
            </a:r>
          </a:p>
        </p:txBody>
      </p:sp>
      <p:sp>
        <p:nvSpPr>
          <p:cNvPr id="3" name="Content Placeholder 2">
            <a:extLst>
              <a:ext uri="{FF2B5EF4-FFF2-40B4-BE49-F238E27FC236}">
                <a16:creationId xmlns:a16="http://schemas.microsoft.com/office/drawing/2014/main" id="{12833C38-738D-9B1A-5C16-E1F956F99AD7}"/>
              </a:ext>
            </a:extLst>
          </p:cNvPr>
          <p:cNvSpPr>
            <a:spLocks noGrp="1"/>
          </p:cNvSpPr>
          <p:nvPr>
            <p:ph idx="1"/>
          </p:nvPr>
        </p:nvSpPr>
        <p:spPr>
          <a:xfrm>
            <a:off x="522878" y="5097536"/>
            <a:ext cx="11519067" cy="874986"/>
          </a:xfrm>
        </p:spPr>
        <p:txBody>
          <a:bodyPr>
            <a:normAutofit fontScale="85000" lnSpcReduction="10000"/>
          </a:bodyPr>
          <a:lstStyle/>
          <a:p>
            <a:r>
              <a:rPr lang="en-US" dirty="0"/>
              <a:t>About 0.1% of the total beam is lost, mainly on the septum.</a:t>
            </a:r>
          </a:p>
          <a:p>
            <a:r>
              <a:rPr lang="en-US" dirty="0"/>
              <a:t>After 0.2 seconds the bunch is virtually at equilibrium so we could stack all 7 bunches in 6*0.2 = 1.2 seconds</a:t>
            </a:r>
          </a:p>
        </p:txBody>
      </p:sp>
      <p:sp>
        <p:nvSpPr>
          <p:cNvPr id="4" name="Slide Number Placeholder 3">
            <a:extLst>
              <a:ext uri="{FF2B5EF4-FFF2-40B4-BE49-F238E27FC236}">
                <a16:creationId xmlns:a16="http://schemas.microsoft.com/office/drawing/2014/main" id="{15C45740-F1DB-BE31-7B23-ED4DF2F74378}"/>
              </a:ext>
            </a:extLst>
          </p:cNvPr>
          <p:cNvSpPr>
            <a:spLocks noGrp="1"/>
          </p:cNvSpPr>
          <p:nvPr>
            <p:ph type="sldNum" sz="quarter" idx="12"/>
          </p:nvPr>
        </p:nvSpPr>
        <p:spPr/>
        <p:txBody>
          <a:bodyPr/>
          <a:lstStyle/>
          <a:p>
            <a:fld id="{893C5830-40F3-F04E-B2E3-10E6672BA8FF}" type="slidenum">
              <a:rPr lang="en-US" smtClean="0"/>
              <a:t>29</a:t>
            </a:fld>
            <a:endParaRPr lang="en-US" dirty="0"/>
          </a:p>
        </p:txBody>
      </p:sp>
      <p:pic>
        <p:nvPicPr>
          <p:cNvPr id="7" name="Picture 6">
            <a:extLst>
              <a:ext uri="{FF2B5EF4-FFF2-40B4-BE49-F238E27FC236}">
                <a16:creationId xmlns:a16="http://schemas.microsoft.com/office/drawing/2014/main" id="{266D0EAF-CFB6-F504-9D59-22A470FBE8EB}"/>
              </a:ext>
            </a:extLst>
          </p:cNvPr>
          <p:cNvPicPr>
            <a:picLocks noChangeAspect="1"/>
          </p:cNvPicPr>
          <p:nvPr/>
        </p:nvPicPr>
        <p:blipFill>
          <a:blip r:embed="rId2"/>
          <a:stretch>
            <a:fillRect/>
          </a:stretch>
        </p:blipFill>
        <p:spPr>
          <a:xfrm>
            <a:off x="522878" y="1471538"/>
            <a:ext cx="5573122" cy="3284515"/>
          </a:xfrm>
          <a:prstGeom prst="rect">
            <a:avLst/>
          </a:prstGeom>
        </p:spPr>
      </p:pic>
      <p:pic>
        <p:nvPicPr>
          <p:cNvPr id="10" name="Picture 9">
            <a:extLst>
              <a:ext uri="{FF2B5EF4-FFF2-40B4-BE49-F238E27FC236}">
                <a16:creationId xmlns:a16="http://schemas.microsoft.com/office/drawing/2014/main" id="{EA2397DE-678C-4AA1-4C55-9CBEC733007F}"/>
              </a:ext>
            </a:extLst>
          </p:cNvPr>
          <p:cNvPicPr>
            <a:picLocks noChangeAspect="1"/>
          </p:cNvPicPr>
          <p:nvPr/>
        </p:nvPicPr>
        <p:blipFill>
          <a:blip r:embed="rId3"/>
          <a:stretch>
            <a:fillRect/>
          </a:stretch>
        </p:blipFill>
        <p:spPr>
          <a:xfrm>
            <a:off x="6618878" y="1471538"/>
            <a:ext cx="5573122" cy="3305300"/>
          </a:xfrm>
          <a:prstGeom prst="rect">
            <a:avLst/>
          </a:prstGeom>
        </p:spPr>
      </p:pic>
      <p:sp>
        <p:nvSpPr>
          <p:cNvPr id="6" name="TextBox 5">
            <a:extLst>
              <a:ext uri="{FF2B5EF4-FFF2-40B4-BE49-F238E27FC236}">
                <a16:creationId xmlns:a16="http://schemas.microsoft.com/office/drawing/2014/main" id="{B042CD1E-A302-267E-8024-172463CC3BE5}"/>
              </a:ext>
            </a:extLst>
          </p:cNvPr>
          <p:cNvSpPr txBox="1"/>
          <p:nvPr/>
        </p:nvSpPr>
        <p:spPr>
          <a:xfrm>
            <a:off x="3679888" y="885478"/>
            <a:ext cx="5355102" cy="707886"/>
          </a:xfrm>
          <a:prstGeom prst="rect">
            <a:avLst/>
          </a:prstGeom>
          <a:noFill/>
        </p:spPr>
        <p:txBody>
          <a:bodyPr wrap="square">
            <a:spAutoFit/>
          </a:bodyPr>
          <a:lstStyle/>
          <a:p>
            <a:pPr marL="0" indent="0" algn="ctr">
              <a:buNone/>
            </a:pPr>
            <a:r>
              <a:rPr lang="en-US" sz="2000" b="1" dirty="0"/>
              <a:t>Snapshot of Last injected bunch after three bunches already stacked</a:t>
            </a:r>
            <a:r>
              <a:rPr lang="en-US" dirty="0"/>
              <a:t>.</a:t>
            </a:r>
          </a:p>
        </p:txBody>
      </p:sp>
      <p:sp>
        <p:nvSpPr>
          <p:cNvPr id="9" name="TextBox 8">
            <a:extLst>
              <a:ext uri="{FF2B5EF4-FFF2-40B4-BE49-F238E27FC236}">
                <a16:creationId xmlns:a16="http://schemas.microsoft.com/office/drawing/2014/main" id="{99568033-ABE2-3992-687A-F6D3A82CAE7F}"/>
              </a:ext>
            </a:extLst>
          </p:cNvPr>
          <p:cNvSpPr txBox="1"/>
          <p:nvPr/>
        </p:nvSpPr>
        <p:spPr>
          <a:xfrm>
            <a:off x="7596554" y="3121223"/>
            <a:ext cx="1252025" cy="307777"/>
          </a:xfrm>
          <a:prstGeom prst="rect">
            <a:avLst/>
          </a:prstGeom>
          <a:noFill/>
        </p:spPr>
        <p:txBody>
          <a:bodyPr wrap="square">
            <a:spAutoFit/>
          </a:bodyPr>
          <a:lstStyle/>
          <a:p>
            <a:pPr marL="0" indent="0">
              <a:buNone/>
            </a:pPr>
            <a:r>
              <a:rPr lang="en-US" sz="1400" dirty="0"/>
              <a:t>septum.</a:t>
            </a:r>
          </a:p>
        </p:txBody>
      </p:sp>
    </p:spTree>
    <p:extLst>
      <p:ext uri="{BB962C8B-B14F-4D97-AF65-F5344CB8AC3E}">
        <p14:creationId xmlns:p14="http://schemas.microsoft.com/office/powerpoint/2010/main" val="2486334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12A49-66E7-A207-E0F9-907C07FF2605}"/>
              </a:ext>
            </a:extLst>
          </p:cNvPr>
          <p:cNvSpPr>
            <a:spLocks noGrp="1"/>
          </p:cNvSpPr>
          <p:nvPr>
            <p:ph type="title"/>
          </p:nvPr>
        </p:nvSpPr>
        <p:spPr/>
        <p:txBody>
          <a:bodyPr/>
          <a:lstStyle/>
          <a:p>
            <a:r>
              <a:rPr lang="en-US" dirty="0">
                <a:solidFill>
                  <a:schemeClr val="tx1"/>
                </a:solidFill>
              </a:rPr>
              <a:t>The EIC’s Rapid Cycling Synchrotron (RCS)</a:t>
            </a:r>
          </a:p>
        </p:txBody>
      </p:sp>
      <p:sp>
        <p:nvSpPr>
          <p:cNvPr id="3" name="Content Placeholder 2">
            <a:extLst>
              <a:ext uri="{FF2B5EF4-FFF2-40B4-BE49-F238E27FC236}">
                <a16:creationId xmlns:a16="http://schemas.microsoft.com/office/drawing/2014/main" id="{3FAFCAF8-75A0-44E9-F0B4-329CCB07567D}"/>
              </a:ext>
            </a:extLst>
          </p:cNvPr>
          <p:cNvSpPr>
            <a:spLocks noGrp="1"/>
          </p:cNvSpPr>
          <p:nvPr>
            <p:ph idx="1"/>
          </p:nvPr>
        </p:nvSpPr>
        <p:spPr/>
        <p:txBody>
          <a:bodyPr>
            <a:normAutofit/>
          </a:bodyPr>
          <a:lstStyle/>
          <a:p>
            <a:r>
              <a:rPr lang="en-US" sz="3200" dirty="0"/>
              <a:t>Will receive 7nC electrons polarized to ~90% from </a:t>
            </a:r>
            <a:r>
              <a:rPr lang="en-US" sz="2750" dirty="0"/>
              <a:t>a 3 GeV LINAC</a:t>
            </a:r>
          </a:p>
          <a:p>
            <a:r>
              <a:rPr lang="en-US" sz="3200" dirty="0">
                <a:sym typeface="Wingdings" pitchFamily="2" charset="2"/>
              </a:rPr>
              <a:t>At injection Both Horizontal and Vertical emittance will be 6.1nm (35 mm-</a:t>
            </a:r>
            <a:r>
              <a:rPr lang="en-US" sz="3200" dirty="0" err="1">
                <a:sym typeface="Wingdings" pitchFamily="2" charset="2"/>
              </a:rPr>
              <a:t>mrad</a:t>
            </a:r>
            <a:r>
              <a:rPr lang="en-US" sz="3200" dirty="0">
                <a:sym typeface="Wingdings" pitchFamily="2" charset="2"/>
              </a:rPr>
              <a:t> normalized) during Phase I without a wiggler. During Phase II with a wiggler the vertical will become &lt;&lt; 1nm</a:t>
            </a:r>
            <a:endParaRPr lang="en-US" sz="3200" dirty="0"/>
          </a:p>
          <a:p>
            <a:r>
              <a:rPr lang="en-US" sz="3200" dirty="0"/>
              <a:t>The RCS Polarization Requirements:</a:t>
            </a:r>
          </a:p>
          <a:p>
            <a:pPr lvl="1"/>
            <a:r>
              <a:rPr lang="en-US" sz="2800" b="1" dirty="0"/>
              <a:t>Preserve polarization during acceleration from 3 GeV to extraction at 5, 10 and 18 GeV. With losses less &lt; 5%.</a:t>
            </a:r>
          </a:p>
        </p:txBody>
      </p:sp>
      <p:sp>
        <p:nvSpPr>
          <p:cNvPr id="4" name="Slide Number Placeholder 3">
            <a:extLst>
              <a:ext uri="{FF2B5EF4-FFF2-40B4-BE49-F238E27FC236}">
                <a16:creationId xmlns:a16="http://schemas.microsoft.com/office/drawing/2014/main" id="{3BF66701-BC17-0B05-0218-F124A1C21597}"/>
              </a:ext>
            </a:extLst>
          </p:cNvPr>
          <p:cNvSpPr>
            <a:spLocks noGrp="1"/>
          </p:cNvSpPr>
          <p:nvPr>
            <p:ph type="sldNum" sz="quarter" idx="12"/>
          </p:nvPr>
        </p:nvSpPr>
        <p:spPr/>
        <p:txBody>
          <a:bodyPr/>
          <a:lstStyle/>
          <a:p>
            <a:fld id="{893C5830-40F3-F04E-B2E3-10E6672BA8FF}" type="slidenum">
              <a:rPr lang="en-US" smtClean="0"/>
              <a:pPr/>
              <a:t>3</a:t>
            </a:fld>
            <a:endParaRPr lang="en-US"/>
          </a:p>
        </p:txBody>
      </p:sp>
    </p:spTree>
    <p:extLst>
      <p:ext uri="{BB962C8B-B14F-4D97-AF65-F5344CB8AC3E}">
        <p14:creationId xmlns:p14="http://schemas.microsoft.com/office/powerpoint/2010/main" val="3935982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ABD92-9BFD-8A5B-58E6-DFC72A8EDA1C}"/>
              </a:ext>
            </a:extLst>
          </p:cNvPr>
          <p:cNvSpPr>
            <a:spLocks noGrp="1"/>
          </p:cNvSpPr>
          <p:nvPr>
            <p:ph type="title"/>
          </p:nvPr>
        </p:nvSpPr>
        <p:spPr/>
        <p:txBody>
          <a:bodyPr/>
          <a:lstStyle/>
          <a:p>
            <a:r>
              <a:rPr lang="en-US" dirty="0"/>
              <a:t>The Current RCS Extraction Parameters</a:t>
            </a:r>
          </a:p>
        </p:txBody>
      </p:sp>
      <p:sp>
        <p:nvSpPr>
          <p:cNvPr id="3" name="Text Placeholder 2">
            <a:extLst>
              <a:ext uri="{FF2B5EF4-FFF2-40B4-BE49-F238E27FC236}">
                <a16:creationId xmlns:a16="http://schemas.microsoft.com/office/drawing/2014/main" id="{ED7BD813-9D09-1A14-FF4D-17EAB718DC07}"/>
              </a:ext>
            </a:extLst>
          </p:cNvPr>
          <p:cNvSpPr>
            <a:spLocks noGrp="1"/>
          </p:cNvSpPr>
          <p:nvPr>
            <p:ph type="body" sz="quarter" idx="10"/>
          </p:nvPr>
        </p:nvSpPr>
        <p:spPr>
          <a:xfrm>
            <a:off x="461963" y="4083602"/>
            <a:ext cx="11521440" cy="2330450"/>
          </a:xfrm>
        </p:spPr>
        <p:txBody>
          <a:bodyPr>
            <a:normAutofit fontScale="77500" lnSpcReduction="20000"/>
          </a:bodyPr>
          <a:lstStyle/>
          <a:p>
            <a:pPr marL="0" indent="0">
              <a:buNone/>
            </a:pPr>
            <a:r>
              <a:rPr lang="en-US" sz="2000" dirty="0"/>
              <a:t>Those highlighted in </a:t>
            </a:r>
            <a:r>
              <a:rPr lang="en-US" sz="2000" dirty="0">
                <a:solidFill>
                  <a:srgbClr val="FF0000"/>
                </a:solidFill>
              </a:rPr>
              <a:t>red  </a:t>
            </a:r>
            <a:r>
              <a:rPr lang="en-US" sz="2000" dirty="0"/>
              <a:t>require the emittance to be blown up to match the ESR’s </a:t>
            </a:r>
          </a:p>
          <a:p>
            <a:pPr marL="0" indent="0">
              <a:buNone/>
            </a:pPr>
            <a:r>
              <a:rPr lang="en-US" sz="2000" dirty="0"/>
              <a:t>(</a:t>
            </a:r>
            <a:r>
              <a:rPr lang="en-US" sz="2000" b="1" dirty="0"/>
              <a:t>bold black) </a:t>
            </a:r>
            <a:r>
              <a:rPr lang="en-US" sz="2000" dirty="0"/>
              <a:t>indicate min acceptable ESR emittance. </a:t>
            </a:r>
            <a:endParaRPr lang="en-US" sz="2000" dirty="0">
              <a:solidFill>
                <a:schemeClr val="bg2"/>
              </a:solidFill>
            </a:endParaRPr>
          </a:p>
          <a:p>
            <a:r>
              <a:rPr lang="en-US" sz="2000" dirty="0"/>
              <a:t>We will need to at least blow-up the vertical emittance in all cases except for Phase I at 5 GeV.  In this case transverse damping time is &lt;0.5 sec so we can wait till it damps to extract.</a:t>
            </a:r>
          </a:p>
          <a:p>
            <a:r>
              <a:rPr lang="en-US" sz="2000" dirty="0"/>
              <a:t>We also to blow-up horizontal emittance in most cases</a:t>
            </a:r>
          </a:p>
          <a:p>
            <a:r>
              <a:rPr lang="en-US" sz="2000" dirty="0"/>
              <a:t>Based on beam-beam analysis we should be okay with this level of longitudinal mismatch.(however need to check 5 GeV case)</a:t>
            </a:r>
          </a:p>
          <a:p>
            <a:r>
              <a:rPr lang="en-US" sz="2000" dirty="0"/>
              <a:t>We can blow up emittance via kicks as has been done in the SPS.  We have performed preliminary BMAD simulations which demonstrate this for 18 GeV vertical emittance. It might also be possible to adjust coupling in some cases to increase vertical emittance. </a:t>
            </a:r>
          </a:p>
          <a:p>
            <a:endParaRPr lang="en-US" sz="2000" dirty="0"/>
          </a:p>
          <a:p>
            <a:pPr marL="0" indent="0">
              <a:buNone/>
            </a:pPr>
            <a:endParaRPr lang="en-US" dirty="0"/>
          </a:p>
        </p:txBody>
      </p:sp>
      <p:graphicFrame>
        <p:nvGraphicFramePr>
          <p:cNvPr id="4" name="Table 3">
            <a:extLst>
              <a:ext uri="{FF2B5EF4-FFF2-40B4-BE49-F238E27FC236}">
                <a16:creationId xmlns:a16="http://schemas.microsoft.com/office/drawing/2014/main" id="{2CA56EFB-9FDA-CE58-CEF4-0282FF534007}"/>
              </a:ext>
            </a:extLst>
          </p:cNvPr>
          <p:cNvGraphicFramePr>
            <a:graphicFrameLocks noGrp="1"/>
          </p:cNvGraphicFramePr>
          <p:nvPr>
            <p:extLst>
              <p:ext uri="{D42A27DB-BD31-4B8C-83A1-F6EECF244321}">
                <p14:modId xmlns:p14="http://schemas.microsoft.com/office/powerpoint/2010/main" val="3573528036"/>
              </p:ext>
            </p:extLst>
          </p:nvPr>
        </p:nvGraphicFramePr>
        <p:xfrm>
          <a:off x="461964" y="940904"/>
          <a:ext cx="10471081" cy="3012138"/>
        </p:xfrm>
        <a:graphic>
          <a:graphicData uri="http://schemas.openxmlformats.org/drawingml/2006/table">
            <a:tbl>
              <a:tblPr firstRow="1" bandRow="1">
                <a:tableStyleId>{5C22544A-7EE6-4342-B048-85BDC9FD1C3A}</a:tableStyleId>
              </a:tblPr>
              <a:tblGrid>
                <a:gridCol w="3086105">
                  <a:extLst>
                    <a:ext uri="{9D8B030D-6E8A-4147-A177-3AD203B41FA5}">
                      <a16:colId xmlns:a16="http://schemas.microsoft.com/office/drawing/2014/main" val="4050484011"/>
                    </a:ext>
                  </a:extLst>
                </a:gridCol>
                <a:gridCol w="950940">
                  <a:extLst>
                    <a:ext uri="{9D8B030D-6E8A-4147-A177-3AD203B41FA5}">
                      <a16:colId xmlns:a16="http://schemas.microsoft.com/office/drawing/2014/main" val="4196264537"/>
                    </a:ext>
                  </a:extLst>
                </a:gridCol>
                <a:gridCol w="1198496">
                  <a:extLst>
                    <a:ext uri="{9D8B030D-6E8A-4147-A177-3AD203B41FA5}">
                      <a16:colId xmlns:a16="http://schemas.microsoft.com/office/drawing/2014/main" val="1610153778"/>
                    </a:ext>
                  </a:extLst>
                </a:gridCol>
                <a:gridCol w="1745180">
                  <a:extLst>
                    <a:ext uri="{9D8B030D-6E8A-4147-A177-3AD203B41FA5}">
                      <a16:colId xmlns:a16="http://schemas.microsoft.com/office/drawing/2014/main" val="508081760"/>
                    </a:ext>
                  </a:extLst>
                </a:gridCol>
                <a:gridCol w="1745180">
                  <a:extLst>
                    <a:ext uri="{9D8B030D-6E8A-4147-A177-3AD203B41FA5}">
                      <a16:colId xmlns:a16="http://schemas.microsoft.com/office/drawing/2014/main" val="3498973481"/>
                    </a:ext>
                  </a:extLst>
                </a:gridCol>
                <a:gridCol w="1745180">
                  <a:extLst>
                    <a:ext uri="{9D8B030D-6E8A-4147-A177-3AD203B41FA5}">
                      <a16:colId xmlns:a16="http://schemas.microsoft.com/office/drawing/2014/main" val="1778776095"/>
                    </a:ext>
                  </a:extLst>
                </a:gridCol>
              </a:tblGrid>
              <a:tr h="334682">
                <a:tc>
                  <a:txBody>
                    <a:bodyPr/>
                    <a:lstStyle/>
                    <a:p>
                      <a:pPr algn="ctr"/>
                      <a:endParaRPr lang="en-US" sz="1200" dirty="0"/>
                    </a:p>
                  </a:txBody>
                  <a:tcPr/>
                </a:tc>
                <a:tc gridSpan="2">
                  <a:txBody>
                    <a:bodyPr/>
                    <a:lstStyle/>
                    <a:p>
                      <a:pPr algn="ctr"/>
                      <a:r>
                        <a:rPr lang="en-US" sz="1200" dirty="0">
                          <a:solidFill>
                            <a:schemeClr val="tx1"/>
                          </a:solidFill>
                        </a:rPr>
                        <a:t>Phase I (no wiggler)</a:t>
                      </a:r>
                    </a:p>
                  </a:txBody>
                  <a:tcPr/>
                </a:tc>
                <a:tc hMerge="1">
                  <a:txBody>
                    <a:bodyPr/>
                    <a:lstStyle/>
                    <a:p>
                      <a:endParaRPr lang="en-US" dirty="0"/>
                    </a:p>
                  </a:txBody>
                  <a:tcPr/>
                </a:tc>
                <a:tc gridSpan="3">
                  <a:txBody>
                    <a:bodyPr/>
                    <a:lstStyle/>
                    <a:p>
                      <a:pPr algn="ctr"/>
                      <a:r>
                        <a:rPr lang="en-US" sz="1200" dirty="0">
                          <a:solidFill>
                            <a:schemeClr val="tx1"/>
                          </a:solidFill>
                        </a:rPr>
                        <a:t>Phase II (with wiggler)</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60288032"/>
                  </a:ext>
                </a:extLst>
              </a:tr>
              <a:tr h="334682">
                <a:tc>
                  <a:txBody>
                    <a:bodyPr/>
                    <a:lstStyle/>
                    <a:p>
                      <a:pPr algn="ctr"/>
                      <a:r>
                        <a:rPr lang="en-US" sz="1200" dirty="0"/>
                        <a:t>Energy (GeV)</a:t>
                      </a:r>
                    </a:p>
                  </a:txBody>
                  <a:tcPr/>
                </a:tc>
                <a:tc>
                  <a:txBody>
                    <a:bodyPr/>
                    <a:lstStyle/>
                    <a:p>
                      <a:pPr algn="ctr"/>
                      <a:r>
                        <a:rPr lang="en-US" sz="1200" dirty="0"/>
                        <a:t>5</a:t>
                      </a:r>
                    </a:p>
                  </a:txBody>
                  <a:tcPr/>
                </a:tc>
                <a:tc>
                  <a:txBody>
                    <a:bodyPr/>
                    <a:lstStyle/>
                    <a:p>
                      <a:pPr algn="ctr"/>
                      <a:r>
                        <a:rPr lang="en-US" sz="1200" dirty="0"/>
                        <a:t>10</a:t>
                      </a:r>
                    </a:p>
                  </a:txBody>
                  <a:tcPr/>
                </a:tc>
                <a:tc>
                  <a:txBody>
                    <a:bodyPr/>
                    <a:lstStyle/>
                    <a:p>
                      <a:pPr algn="ctr"/>
                      <a:r>
                        <a:rPr lang="en-US" sz="1200" dirty="0"/>
                        <a:t>5</a:t>
                      </a:r>
                    </a:p>
                  </a:txBody>
                  <a:tcPr/>
                </a:tc>
                <a:tc>
                  <a:txBody>
                    <a:bodyPr/>
                    <a:lstStyle/>
                    <a:p>
                      <a:pPr algn="ctr"/>
                      <a:r>
                        <a:rPr lang="en-US" sz="1200" dirty="0"/>
                        <a:t>10</a:t>
                      </a:r>
                    </a:p>
                  </a:txBody>
                  <a:tcPr/>
                </a:tc>
                <a:tc>
                  <a:txBody>
                    <a:bodyPr/>
                    <a:lstStyle/>
                    <a:p>
                      <a:pPr algn="ctr"/>
                      <a:r>
                        <a:rPr lang="en-US" sz="1200" dirty="0"/>
                        <a:t>18</a:t>
                      </a:r>
                    </a:p>
                  </a:txBody>
                  <a:tcPr/>
                </a:tc>
                <a:extLst>
                  <a:ext uri="{0D108BD9-81ED-4DB2-BD59-A6C34878D82A}">
                    <a16:rowId xmlns:a16="http://schemas.microsoft.com/office/drawing/2014/main" val="2773075983"/>
                  </a:ext>
                </a:extLst>
              </a:tr>
              <a:tr h="334682">
                <a:tc>
                  <a:txBody>
                    <a:bodyPr/>
                    <a:lstStyle/>
                    <a:p>
                      <a:pPr algn="ctr"/>
                      <a:r>
                        <a:rPr lang="en-US" sz="1200" dirty="0"/>
                        <a:t>Eh (nm-rad)</a:t>
                      </a:r>
                    </a:p>
                  </a:txBody>
                  <a:tcPr/>
                </a:tc>
                <a:tc>
                  <a:txBody>
                    <a:bodyPr/>
                    <a:lstStyle/>
                    <a:p>
                      <a:pPr algn="ctr"/>
                      <a:r>
                        <a:rPr lang="en-US" sz="1200" dirty="0">
                          <a:solidFill>
                            <a:srgbClr val="FF0000"/>
                          </a:solidFill>
                        </a:rPr>
                        <a:t>3.6</a:t>
                      </a:r>
                      <a:r>
                        <a:rPr lang="en-US" sz="1200" dirty="0"/>
                        <a:t> </a:t>
                      </a:r>
                      <a:r>
                        <a:rPr lang="en-US" sz="1200" b="1" dirty="0"/>
                        <a:t>(16)</a:t>
                      </a:r>
                    </a:p>
                  </a:txBody>
                  <a:tcPr/>
                </a:tc>
                <a:tc>
                  <a:txBody>
                    <a:bodyPr/>
                    <a:lstStyle/>
                    <a:p>
                      <a:pPr algn="ctr"/>
                      <a:r>
                        <a:rPr lang="en-US" sz="1200" dirty="0">
                          <a:solidFill>
                            <a:srgbClr val="FF0000"/>
                          </a:solidFill>
                        </a:rPr>
                        <a:t>10 </a:t>
                      </a:r>
                      <a:r>
                        <a:rPr lang="en-US" sz="1200" b="1" dirty="0">
                          <a:solidFill>
                            <a:schemeClr val="tx1"/>
                          </a:solidFill>
                        </a:rPr>
                        <a:t>(16)</a:t>
                      </a:r>
                    </a:p>
                  </a:txBody>
                  <a:tcPr/>
                </a:tc>
                <a:tc>
                  <a:txBody>
                    <a:bodyPr/>
                    <a:lstStyle/>
                    <a:p>
                      <a:pPr algn="ctr"/>
                      <a:r>
                        <a:rPr lang="en-US" sz="1200" dirty="0">
                          <a:solidFill>
                            <a:srgbClr val="FF0000"/>
                          </a:solidFill>
                        </a:rPr>
                        <a:t>1.7 </a:t>
                      </a:r>
                      <a:r>
                        <a:rPr lang="en-US" sz="1200" b="1" dirty="0">
                          <a:solidFill>
                            <a:schemeClr val="tx1"/>
                          </a:solidFill>
                        </a:rPr>
                        <a:t>(16)</a:t>
                      </a:r>
                      <a:endParaRPr lang="en-US" sz="1200" b="1" dirty="0">
                        <a:solidFill>
                          <a:srgbClr val="FF0000"/>
                        </a:solidFill>
                      </a:endParaRPr>
                    </a:p>
                  </a:txBody>
                  <a:tcPr/>
                </a:tc>
                <a:tc>
                  <a:txBody>
                    <a:bodyPr/>
                    <a:lstStyle/>
                    <a:p>
                      <a:pPr algn="ctr"/>
                      <a:r>
                        <a:rPr lang="en-US" sz="1200" b="1" dirty="0">
                          <a:solidFill>
                            <a:srgbClr val="FF0000"/>
                          </a:solidFill>
                        </a:rPr>
                        <a:t>6.5 </a:t>
                      </a:r>
                      <a:r>
                        <a:rPr lang="en-US" sz="1200" b="1" dirty="0">
                          <a:solidFill>
                            <a:schemeClr val="tx1"/>
                          </a:solidFill>
                        </a:rPr>
                        <a:t>(16)</a:t>
                      </a:r>
                      <a:endParaRPr lang="en-US" sz="1200" b="1" dirty="0">
                        <a:solidFill>
                          <a:srgbClr val="FF0000"/>
                        </a:solidFill>
                      </a:endParaRPr>
                    </a:p>
                  </a:txBody>
                  <a:tcPr/>
                </a:tc>
                <a:tc>
                  <a:txBody>
                    <a:bodyPr/>
                    <a:lstStyle/>
                    <a:p>
                      <a:pPr algn="ctr"/>
                      <a:r>
                        <a:rPr lang="en-US" sz="1200" dirty="0"/>
                        <a:t>27</a:t>
                      </a:r>
                    </a:p>
                  </a:txBody>
                  <a:tcPr/>
                </a:tc>
                <a:extLst>
                  <a:ext uri="{0D108BD9-81ED-4DB2-BD59-A6C34878D82A}">
                    <a16:rowId xmlns:a16="http://schemas.microsoft.com/office/drawing/2014/main" val="3146687876"/>
                  </a:ext>
                </a:extLst>
              </a:tr>
              <a:tr h="334682">
                <a:tc>
                  <a:txBody>
                    <a:bodyPr/>
                    <a:lstStyle/>
                    <a:p>
                      <a:pPr algn="ctr"/>
                      <a:r>
                        <a:rPr lang="en-US" sz="1200" dirty="0"/>
                        <a:t>Ev (nm-rad)</a:t>
                      </a:r>
                    </a:p>
                  </a:txBody>
                  <a:tcPr/>
                </a:tc>
                <a:tc>
                  <a:txBody>
                    <a:bodyPr/>
                    <a:lstStyle/>
                    <a:p>
                      <a:pPr algn="ctr"/>
                      <a:r>
                        <a:rPr lang="en-US" sz="1200" dirty="0">
                          <a:solidFill>
                            <a:schemeClr val="tx1"/>
                          </a:solidFill>
                        </a:rPr>
                        <a:t>2</a:t>
                      </a:r>
                    </a:p>
                  </a:txBody>
                  <a:tcPr/>
                </a:tc>
                <a:tc>
                  <a:txBody>
                    <a:bodyPr/>
                    <a:lstStyle/>
                    <a:p>
                      <a:pPr algn="ctr"/>
                      <a:r>
                        <a:rPr lang="en-US" sz="1200" dirty="0">
                          <a:solidFill>
                            <a:srgbClr val="FF0000"/>
                          </a:solidFill>
                        </a:rPr>
                        <a:t>&lt;&lt;1 </a:t>
                      </a:r>
                      <a:r>
                        <a:rPr lang="en-US" sz="1200" b="1" dirty="0">
                          <a:solidFill>
                            <a:schemeClr val="tx1"/>
                          </a:solidFill>
                        </a:rPr>
                        <a:t>(1.44)</a:t>
                      </a:r>
                      <a:endParaRPr lang="en-US" sz="1200" b="1" dirty="0">
                        <a:solidFill>
                          <a:srgbClr val="FF0000"/>
                        </a:solidFill>
                      </a:endParaRPr>
                    </a:p>
                  </a:txBody>
                  <a:tcPr/>
                </a:tc>
                <a:tc>
                  <a:txBody>
                    <a:bodyPr/>
                    <a:lstStyle/>
                    <a:p>
                      <a:pPr algn="ctr"/>
                      <a:r>
                        <a:rPr lang="en-US" sz="1200" dirty="0">
                          <a:solidFill>
                            <a:srgbClr val="FF0000"/>
                          </a:solidFill>
                        </a:rPr>
                        <a:t>&lt;&lt;1</a:t>
                      </a:r>
                      <a:r>
                        <a:rPr lang="en-US" sz="1200" dirty="0">
                          <a:solidFill>
                            <a:schemeClr val="tx1"/>
                          </a:solidFill>
                        </a:rPr>
                        <a:t> </a:t>
                      </a:r>
                      <a:r>
                        <a:rPr lang="en-US" sz="1200" b="1" dirty="0">
                          <a:solidFill>
                            <a:schemeClr val="tx1"/>
                          </a:solidFill>
                        </a:rPr>
                        <a:t>(1.44)</a:t>
                      </a:r>
                      <a:endParaRPr lang="en-US" sz="1200" b="1" dirty="0">
                        <a:solidFill>
                          <a:srgbClr val="FF0000"/>
                        </a:solidFill>
                      </a:endParaRPr>
                    </a:p>
                  </a:txBody>
                  <a:tcPr/>
                </a:tc>
                <a:tc>
                  <a:txBody>
                    <a:bodyPr/>
                    <a:lstStyle/>
                    <a:p>
                      <a:pPr algn="ctr"/>
                      <a:r>
                        <a:rPr lang="en-US" sz="1200" dirty="0">
                          <a:solidFill>
                            <a:srgbClr val="FF0000"/>
                          </a:solidFill>
                        </a:rPr>
                        <a:t>&lt;&lt;1 </a:t>
                      </a:r>
                      <a:r>
                        <a:rPr lang="en-US" sz="1200" b="1" dirty="0">
                          <a:solidFill>
                            <a:schemeClr val="tx1"/>
                          </a:solidFill>
                        </a:rPr>
                        <a:t>(1.44)</a:t>
                      </a:r>
                      <a:endParaRPr lang="en-US" sz="1200" b="1" dirty="0">
                        <a:solidFill>
                          <a:srgbClr val="FF0000"/>
                        </a:solidFill>
                      </a:endParaRPr>
                    </a:p>
                  </a:txBody>
                  <a:tcPr/>
                </a:tc>
                <a:tc>
                  <a:txBody>
                    <a:bodyPr/>
                    <a:lstStyle/>
                    <a:p>
                      <a:pPr algn="ctr"/>
                      <a:r>
                        <a:rPr lang="en-US" sz="1200" dirty="0">
                          <a:solidFill>
                            <a:srgbClr val="FF0000"/>
                          </a:solidFill>
                        </a:rPr>
                        <a:t>&lt;&lt;1</a:t>
                      </a:r>
                      <a:r>
                        <a:rPr lang="en-US" sz="1200" dirty="0">
                          <a:solidFill>
                            <a:schemeClr val="tx1"/>
                          </a:solidFill>
                        </a:rPr>
                        <a:t> </a:t>
                      </a:r>
                      <a:r>
                        <a:rPr lang="en-US" sz="1200" b="1" dirty="0">
                          <a:solidFill>
                            <a:schemeClr val="tx1"/>
                          </a:solidFill>
                        </a:rPr>
                        <a:t>(1.6)</a:t>
                      </a:r>
                      <a:endParaRPr lang="en-US" sz="1200" b="1" dirty="0">
                        <a:solidFill>
                          <a:srgbClr val="FF0000"/>
                        </a:solidFill>
                      </a:endParaRPr>
                    </a:p>
                  </a:txBody>
                  <a:tcPr/>
                </a:tc>
                <a:extLst>
                  <a:ext uri="{0D108BD9-81ED-4DB2-BD59-A6C34878D82A}">
                    <a16:rowId xmlns:a16="http://schemas.microsoft.com/office/drawing/2014/main" val="2887134260"/>
                  </a:ext>
                </a:extLst>
              </a:tr>
              <a:tr h="334682">
                <a:tc>
                  <a:txBody>
                    <a:bodyPr/>
                    <a:lstStyle/>
                    <a:p>
                      <a:pPr algn="ctr"/>
                      <a:r>
                        <a:rPr lang="en-US" sz="1200" dirty="0"/>
                        <a:t> </a:t>
                      </a:r>
                      <a:r>
                        <a:rPr lang="en-US" sz="1200" dirty="0" err="1"/>
                        <a:t>σ</a:t>
                      </a:r>
                      <a:r>
                        <a:rPr lang="en-US" sz="1200" baseline="-25000" dirty="0" err="1"/>
                        <a:t>δ</a:t>
                      </a:r>
                      <a:r>
                        <a:rPr lang="en-US" sz="1200" dirty="0"/>
                        <a:t>  (rms %)</a:t>
                      </a:r>
                    </a:p>
                  </a:txBody>
                  <a:tcPr/>
                </a:tc>
                <a:tc>
                  <a:txBody>
                    <a:bodyPr/>
                    <a:lstStyle/>
                    <a:p>
                      <a:pPr algn="ctr"/>
                      <a:r>
                        <a:rPr lang="en-US" sz="1200" dirty="0"/>
                        <a:t>0.03</a:t>
                      </a:r>
                    </a:p>
                  </a:txBody>
                  <a:tcPr/>
                </a:tc>
                <a:tc>
                  <a:txBody>
                    <a:bodyPr/>
                    <a:lstStyle/>
                    <a:p>
                      <a:pPr algn="ctr"/>
                      <a:r>
                        <a:rPr lang="en-US" sz="1200" dirty="0"/>
                        <a:t>0.06</a:t>
                      </a:r>
                    </a:p>
                  </a:txBody>
                  <a:tcPr/>
                </a:tc>
                <a:tc>
                  <a:txBody>
                    <a:bodyPr/>
                    <a:lstStyle/>
                    <a:p>
                      <a:pPr algn="ctr"/>
                      <a:r>
                        <a:rPr lang="en-US" sz="1200" dirty="0"/>
                        <a:t>0.103</a:t>
                      </a:r>
                    </a:p>
                  </a:txBody>
                  <a:tcPr/>
                </a:tc>
                <a:tc>
                  <a:txBody>
                    <a:bodyPr/>
                    <a:lstStyle/>
                    <a:p>
                      <a:pPr algn="ctr"/>
                      <a:r>
                        <a:rPr lang="en-US" sz="1200" dirty="0"/>
                        <a:t>0.12</a:t>
                      </a:r>
                    </a:p>
                  </a:txBody>
                  <a:tcPr/>
                </a:tc>
                <a:tc>
                  <a:txBody>
                    <a:bodyPr/>
                    <a:lstStyle/>
                    <a:p>
                      <a:pPr algn="ctr"/>
                      <a:r>
                        <a:rPr lang="en-US" sz="1200" dirty="0"/>
                        <a:t>0.14</a:t>
                      </a:r>
                    </a:p>
                  </a:txBody>
                  <a:tcPr/>
                </a:tc>
                <a:extLst>
                  <a:ext uri="{0D108BD9-81ED-4DB2-BD59-A6C34878D82A}">
                    <a16:rowId xmlns:a16="http://schemas.microsoft.com/office/drawing/2014/main" val="408794141"/>
                  </a:ext>
                </a:extLst>
              </a:tr>
              <a:tr h="33468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Long Emit (eV-s) [e-4]</a:t>
                      </a:r>
                    </a:p>
                  </a:txBody>
                  <a:tcPr/>
                </a:tc>
                <a:tc>
                  <a:txBody>
                    <a:bodyPr/>
                    <a:lstStyle/>
                    <a:p>
                      <a:pPr algn="ctr"/>
                      <a:r>
                        <a:rPr lang="en-US" sz="1200" dirty="0">
                          <a:solidFill>
                            <a:srgbClr val="FF0000"/>
                          </a:solidFill>
                        </a:rPr>
                        <a:t>0.45 </a:t>
                      </a:r>
                      <a:r>
                        <a:rPr lang="en-US" sz="1200" b="1" dirty="0">
                          <a:solidFill>
                            <a:schemeClr val="tx1"/>
                          </a:solidFill>
                        </a:rPr>
                        <a:t>(0.8)</a:t>
                      </a:r>
                      <a:endParaRPr lang="en-US" sz="1200" dirty="0">
                        <a:solidFill>
                          <a:schemeClr val="tx1"/>
                        </a:solidFill>
                      </a:endParaRPr>
                    </a:p>
                  </a:txBody>
                  <a:tcPr/>
                </a:tc>
                <a:tc>
                  <a:txBody>
                    <a:bodyPr/>
                    <a:lstStyle/>
                    <a:p>
                      <a:pPr algn="ctr"/>
                      <a:r>
                        <a:rPr lang="en-US" sz="1200" dirty="0"/>
                        <a:t>1.4</a:t>
                      </a:r>
                    </a:p>
                  </a:txBody>
                  <a:tcPr/>
                </a:tc>
                <a:tc>
                  <a:txBody>
                    <a:bodyPr/>
                    <a:lstStyle/>
                    <a:p>
                      <a:pPr algn="ctr"/>
                      <a:r>
                        <a:rPr lang="en-US" sz="1200" dirty="0"/>
                        <a:t>1.15</a:t>
                      </a:r>
                    </a:p>
                  </a:txBody>
                  <a:tcPr/>
                </a:tc>
                <a:tc>
                  <a:txBody>
                    <a:bodyPr/>
                    <a:lstStyle/>
                    <a:p>
                      <a:pPr algn="ctr"/>
                      <a:r>
                        <a:rPr lang="en-US" sz="1200" dirty="0"/>
                        <a:t>2.4</a:t>
                      </a:r>
                    </a:p>
                  </a:txBody>
                  <a:tcPr/>
                </a:tc>
                <a:tc>
                  <a:txBody>
                    <a:bodyPr/>
                    <a:lstStyle/>
                    <a:p>
                      <a:pPr algn="ctr"/>
                      <a:r>
                        <a:rPr lang="en-US" sz="1200" dirty="0"/>
                        <a:t>4.76</a:t>
                      </a:r>
                    </a:p>
                  </a:txBody>
                  <a:tcPr/>
                </a:tc>
                <a:extLst>
                  <a:ext uri="{0D108BD9-81ED-4DB2-BD59-A6C34878D82A}">
                    <a16:rowId xmlns:a16="http://schemas.microsoft.com/office/drawing/2014/main" val="816262099"/>
                  </a:ext>
                </a:extLst>
              </a:tr>
              <a:tr h="334682">
                <a:tc>
                  <a:txBody>
                    <a:bodyPr/>
                    <a:lstStyle/>
                    <a:p>
                      <a:pPr algn="ctr"/>
                      <a:r>
                        <a:rPr lang="en-US" sz="1200" dirty="0"/>
                        <a:t>Bunch Charge (</a:t>
                      </a:r>
                      <a:r>
                        <a:rPr lang="en-US" sz="1200" dirty="0" err="1"/>
                        <a:t>nC</a:t>
                      </a:r>
                      <a:r>
                        <a:rPr lang="en-US" sz="1200" dirty="0"/>
                        <a:t>)</a:t>
                      </a:r>
                    </a:p>
                  </a:txBody>
                  <a:tcPr/>
                </a:tc>
                <a:tc>
                  <a:txBody>
                    <a:bodyPr/>
                    <a:lstStyle/>
                    <a:p>
                      <a:pPr algn="ctr"/>
                      <a:r>
                        <a:rPr lang="en-US" sz="1200" dirty="0"/>
                        <a:t>7</a:t>
                      </a:r>
                    </a:p>
                  </a:txBody>
                  <a:tcPr/>
                </a:tc>
                <a:tc>
                  <a:txBody>
                    <a:bodyPr/>
                    <a:lstStyle/>
                    <a:p>
                      <a:pPr algn="ctr"/>
                      <a:r>
                        <a:rPr lang="en-US" sz="1200" dirty="0"/>
                        <a:t>7</a:t>
                      </a:r>
                    </a:p>
                  </a:txBody>
                  <a:tcPr/>
                </a:tc>
                <a:tc>
                  <a:txBody>
                    <a:bodyPr/>
                    <a:lstStyle/>
                    <a:p>
                      <a:pPr algn="ctr"/>
                      <a:r>
                        <a:rPr lang="en-US" sz="1200" dirty="0"/>
                        <a:t>28</a:t>
                      </a:r>
                    </a:p>
                  </a:txBody>
                  <a:tcPr/>
                </a:tc>
                <a:tc>
                  <a:txBody>
                    <a:bodyPr/>
                    <a:lstStyle/>
                    <a:p>
                      <a:pPr algn="ctr"/>
                      <a:r>
                        <a:rPr lang="en-US" sz="1200" dirty="0"/>
                        <a:t>28</a:t>
                      </a:r>
                    </a:p>
                  </a:txBody>
                  <a:tcPr/>
                </a:tc>
                <a:tc>
                  <a:txBody>
                    <a:bodyPr/>
                    <a:lstStyle/>
                    <a:p>
                      <a:pPr algn="ctr"/>
                      <a:r>
                        <a:rPr lang="en-US" sz="1200" dirty="0"/>
                        <a:t>11</a:t>
                      </a:r>
                    </a:p>
                  </a:txBody>
                  <a:tcPr/>
                </a:tc>
                <a:extLst>
                  <a:ext uri="{0D108BD9-81ED-4DB2-BD59-A6C34878D82A}">
                    <a16:rowId xmlns:a16="http://schemas.microsoft.com/office/drawing/2014/main" val="4138938849"/>
                  </a:ext>
                </a:extLst>
              </a:tr>
              <a:tr h="334682">
                <a:tc>
                  <a:txBody>
                    <a:bodyPr/>
                    <a:lstStyle/>
                    <a:p>
                      <a:pPr algn="ctr"/>
                      <a:r>
                        <a:rPr lang="en-US" sz="1200" dirty="0"/>
                        <a:t>Min injection rate (sec)</a:t>
                      </a:r>
                    </a:p>
                  </a:txBody>
                  <a:tcPr/>
                </a:tc>
                <a:tc>
                  <a:txBody>
                    <a:bodyPr/>
                    <a:lstStyle/>
                    <a:p>
                      <a:pPr algn="ctr"/>
                      <a:r>
                        <a:rPr lang="en-US" sz="1200" dirty="0"/>
                        <a:t>&gt;7.8</a:t>
                      </a:r>
                    </a:p>
                  </a:txBody>
                  <a:tcPr/>
                </a:tc>
                <a:tc>
                  <a:txBody>
                    <a:bodyPr/>
                    <a:lstStyle/>
                    <a:p>
                      <a:pPr algn="ctr"/>
                      <a:r>
                        <a:rPr lang="en-US" sz="1200" dirty="0"/>
                        <a:t>7.8</a:t>
                      </a:r>
                    </a:p>
                  </a:txBody>
                  <a:tcPr/>
                </a:tc>
                <a:tc>
                  <a:txBody>
                    <a:bodyPr/>
                    <a:lstStyle/>
                    <a:p>
                      <a:pPr algn="ctr"/>
                      <a:r>
                        <a:rPr lang="en-US" sz="1200" dirty="0"/>
                        <a:t>&gt;7.8</a:t>
                      </a:r>
                    </a:p>
                  </a:txBody>
                  <a:tcPr/>
                </a:tc>
                <a:tc>
                  <a:txBody>
                    <a:bodyPr/>
                    <a:lstStyle/>
                    <a:p>
                      <a:pPr algn="ctr"/>
                      <a:r>
                        <a:rPr lang="en-US" sz="1200" dirty="0"/>
                        <a:t>7.8</a:t>
                      </a:r>
                    </a:p>
                  </a:txBody>
                  <a:tcPr/>
                </a:tc>
                <a:tc>
                  <a:txBody>
                    <a:bodyPr/>
                    <a:lstStyle/>
                    <a:p>
                      <a:pPr algn="ctr"/>
                      <a:r>
                        <a:rPr lang="en-US" sz="1200" dirty="0"/>
                        <a:t>1.24</a:t>
                      </a:r>
                    </a:p>
                  </a:txBody>
                  <a:tcPr/>
                </a:tc>
                <a:extLst>
                  <a:ext uri="{0D108BD9-81ED-4DB2-BD59-A6C34878D82A}">
                    <a16:rowId xmlns:a16="http://schemas.microsoft.com/office/drawing/2014/main" val="203561758"/>
                  </a:ext>
                </a:extLst>
              </a:tr>
              <a:tr h="334682">
                <a:tc>
                  <a:txBody>
                    <a:bodyPr/>
                    <a:lstStyle/>
                    <a:p>
                      <a:pPr algn="ctr"/>
                      <a:r>
                        <a:rPr lang="en-US" sz="1200" dirty="0"/>
                        <a:t>Long Damping Time(sec)</a:t>
                      </a:r>
                    </a:p>
                  </a:txBody>
                  <a:tcPr/>
                </a:tc>
                <a:tc>
                  <a:txBody>
                    <a:bodyPr/>
                    <a:lstStyle/>
                    <a:p>
                      <a:pPr algn="ctr"/>
                      <a:r>
                        <a:rPr lang="en-US" sz="1200" dirty="0"/>
                        <a:t>0.25</a:t>
                      </a:r>
                    </a:p>
                  </a:txBody>
                  <a:tcPr/>
                </a:tc>
                <a:tc>
                  <a:txBody>
                    <a:bodyPr/>
                    <a:lstStyle/>
                    <a:p>
                      <a:pPr algn="ctr"/>
                      <a:r>
                        <a:rPr lang="en-US" sz="1200" dirty="0"/>
                        <a:t>0.03</a:t>
                      </a:r>
                    </a:p>
                  </a:txBody>
                  <a:tcPr/>
                </a:tc>
                <a:tc>
                  <a:txBody>
                    <a:bodyPr/>
                    <a:lstStyle/>
                    <a:p>
                      <a:pPr algn="ctr"/>
                      <a:r>
                        <a:rPr lang="en-US" sz="1200" dirty="0"/>
                        <a:t>0.05</a:t>
                      </a:r>
                    </a:p>
                  </a:txBody>
                  <a:tcPr/>
                </a:tc>
                <a:tc>
                  <a:txBody>
                    <a:bodyPr/>
                    <a:lstStyle/>
                    <a:p>
                      <a:pPr algn="ctr"/>
                      <a:r>
                        <a:rPr lang="en-US" sz="1200" dirty="0"/>
                        <a:t>0.015</a:t>
                      </a:r>
                    </a:p>
                  </a:txBody>
                  <a:tcPr/>
                </a:tc>
                <a:tc>
                  <a:txBody>
                    <a:bodyPr/>
                    <a:lstStyle/>
                    <a:p>
                      <a:pPr algn="ctr"/>
                      <a:r>
                        <a:rPr lang="en-US" sz="1200" dirty="0"/>
                        <a:t>0.004</a:t>
                      </a:r>
                    </a:p>
                  </a:txBody>
                  <a:tcPr/>
                </a:tc>
                <a:extLst>
                  <a:ext uri="{0D108BD9-81ED-4DB2-BD59-A6C34878D82A}">
                    <a16:rowId xmlns:a16="http://schemas.microsoft.com/office/drawing/2014/main" val="1864460595"/>
                  </a:ext>
                </a:extLst>
              </a:tr>
            </a:tbl>
          </a:graphicData>
        </a:graphic>
      </p:graphicFrame>
    </p:spTree>
    <p:extLst>
      <p:ext uri="{BB962C8B-B14F-4D97-AF65-F5344CB8AC3E}">
        <p14:creationId xmlns:p14="http://schemas.microsoft.com/office/powerpoint/2010/main" val="103969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0127586" y="3392550"/>
            <a:ext cx="508000" cy="494631"/>
          </a:xfrm>
          <a:prstGeom prst="rect">
            <a:avLst/>
          </a:prstGeom>
          <a:solidFill>
            <a:srgbClr val="0070C0">
              <a:alpha val="6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2650" y="-75005"/>
            <a:ext cx="7886700" cy="1325563"/>
          </a:xfrm>
        </p:spPr>
        <p:txBody>
          <a:bodyPr/>
          <a:lstStyle/>
          <a:p>
            <a:pPr algn="ctr"/>
            <a:r>
              <a:rPr lang="en-US" dirty="0"/>
              <a:t>Spin Resonance Review</a:t>
            </a:r>
          </a:p>
        </p:txBody>
      </p:sp>
      <p:sp>
        <p:nvSpPr>
          <p:cNvPr id="4" name="Slide Number Placeholder 3"/>
          <p:cNvSpPr>
            <a:spLocks noGrp="1"/>
          </p:cNvSpPr>
          <p:nvPr>
            <p:ph type="sldNum" sz="quarter" idx="12"/>
          </p:nvPr>
        </p:nvSpPr>
        <p:spPr>
          <a:xfrm>
            <a:off x="4724400" y="631031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3C5830-40F3-F04E-B2E3-10E6672BA8FF}" type="slidenum">
              <a:rPr lang="en-US" smtClean="0"/>
              <a:pPr/>
              <a:t>4</a:t>
            </a:fld>
            <a:endParaRPr lang="en-US" dirty="0"/>
          </a:p>
        </p:txBody>
      </p:sp>
      <p:pic>
        <p:nvPicPr>
          <p:cNvPr id="3" name="Picture 2"/>
          <p:cNvPicPr>
            <a:picLocks noChangeAspect="1"/>
          </p:cNvPicPr>
          <p:nvPr/>
        </p:nvPicPr>
        <p:blipFill>
          <a:blip r:embed="rId2"/>
          <a:stretch>
            <a:fillRect/>
          </a:stretch>
        </p:blipFill>
        <p:spPr>
          <a:xfrm>
            <a:off x="1584123" y="2235736"/>
            <a:ext cx="3041351" cy="2313628"/>
          </a:xfrm>
          <a:prstGeom prst="rect">
            <a:avLst/>
          </a:prstGeom>
        </p:spPr>
      </p:pic>
      <p:pic>
        <p:nvPicPr>
          <p:cNvPr id="6" name="Picture 5"/>
          <p:cNvPicPr>
            <a:picLocks noChangeAspect="1"/>
          </p:cNvPicPr>
          <p:nvPr/>
        </p:nvPicPr>
        <p:blipFill>
          <a:blip r:embed="rId3"/>
          <a:stretch>
            <a:fillRect/>
          </a:stretch>
        </p:blipFill>
        <p:spPr>
          <a:xfrm>
            <a:off x="6630737" y="2365762"/>
            <a:ext cx="3876842" cy="2837763"/>
          </a:xfrm>
          <a:prstGeom prst="rect">
            <a:avLst/>
          </a:prstGeom>
        </p:spPr>
      </p:pic>
      <p:pic>
        <p:nvPicPr>
          <p:cNvPr id="7" name="Picture 6"/>
          <p:cNvPicPr>
            <a:picLocks noChangeAspect="1"/>
          </p:cNvPicPr>
          <p:nvPr/>
        </p:nvPicPr>
        <p:blipFill>
          <a:blip r:embed="rId4"/>
          <a:stretch>
            <a:fillRect/>
          </a:stretch>
        </p:blipFill>
        <p:spPr>
          <a:xfrm>
            <a:off x="1524001" y="4549365"/>
            <a:ext cx="4451684" cy="1102227"/>
          </a:xfrm>
          <a:prstGeom prst="rect">
            <a:avLst/>
          </a:prstGeom>
        </p:spPr>
      </p:pic>
      <p:pic>
        <p:nvPicPr>
          <p:cNvPr id="8" name="Picture 7"/>
          <p:cNvPicPr>
            <a:picLocks noChangeAspect="1"/>
          </p:cNvPicPr>
          <p:nvPr/>
        </p:nvPicPr>
        <p:blipFill>
          <a:blip r:embed="rId5"/>
          <a:stretch>
            <a:fillRect/>
          </a:stretch>
        </p:blipFill>
        <p:spPr>
          <a:xfrm>
            <a:off x="3510093" y="1388896"/>
            <a:ext cx="3821820" cy="682468"/>
          </a:xfrm>
          <a:prstGeom prst="rect">
            <a:avLst/>
          </a:prstGeom>
        </p:spPr>
      </p:pic>
      <p:pic>
        <p:nvPicPr>
          <p:cNvPr id="9" name="Picture 8"/>
          <p:cNvPicPr>
            <a:picLocks noChangeAspect="1"/>
          </p:cNvPicPr>
          <p:nvPr/>
        </p:nvPicPr>
        <p:blipFill>
          <a:blip r:embed="rId6"/>
          <a:stretch>
            <a:fillRect/>
          </a:stretch>
        </p:blipFill>
        <p:spPr>
          <a:xfrm>
            <a:off x="1584123" y="1458264"/>
            <a:ext cx="1995055" cy="343949"/>
          </a:xfrm>
          <a:prstGeom prst="rect">
            <a:avLst/>
          </a:prstGeom>
        </p:spPr>
      </p:pic>
      <p:pic>
        <p:nvPicPr>
          <p:cNvPr id="10" name="Picture 9"/>
          <p:cNvPicPr>
            <a:picLocks noChangeAspect="1"/>
          </p:cNvPicPr>
          <p:nvPr/>
        </p:nvPicPr>
        <p:blipFill>
          <a:blip r:embed="rId7"/>
          <a:stretch>
            <a:fillRect/>
          </a:stretch>
        </p:blipFill>
        <p:spPr>
          <a:xfrm>
            <a:off x="5811253" y="4955674"/>
            <a:ext cx="1371600" cy="1097280"/>
          </a:xfrm>
          <a:prstGeom prst="rect">
            <a:avLst/>
          </a:prstGeom>
        </p:spPr>
      </p:pic>
    </p:spTree>
    <p:extLst>
      <p:ext uri="{BB962C8B-B14F-4D97-AF65-F5344CB8AC3E}">
        <p14:creationId xmlns:p14="http://schemas.microsoft.com/office/powerpoint/2010/main" val="23858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144479"/>
            <a:ext cx="7886700" cy="1325563"/>
          </a:xfrm>
        </p:spPr>
        <p:txBody>
          <a:bodyPr/>
          <a:lstStyle/>
          <a:p>
            <a:pPr algn="ctr"/>
            <a:r>
              <a:rPr lang="en-US" dirty="0"/>
              <a:t>Spin Resonance Driving terms</a:t>
            </a:r>
          </a:p>
        </p:txBody>
      </p:sp>
      <p:sp>
        <p:nvSpPr>
          <p:cNvPr id="2" name="Slide Number Placeholder 1"/>
          <p:cNvSpPr>
            <a:spLocks noGrp="1"/>
          </p:cNvSpPr>
          <p:nvPr>
            <p:ph type="sldNum" sz="quarter" idx="12"/>
          </p:nvPr>
        </p:nvSpPr>
        <p:spPr>
          <a:xfrm>
            <a:off x="4724400" y="631031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3C5830-40F3-F04E-B2E3-10E6672BA8FF}" type="slidenum">
              <a:rPr lang="en-US" smtClean="0"/>
              <a:pPr/>
              <a:t>5</a:t>
            </a:fld>
            <a:endParaRPr lang="en-US" dirty="0"/>
          </a:p>
        </p:txBody>
      </p:sp>
      <p:pic>
        <p:nvPicPr>
          <p:cNvPr id="14" name="Picture 13"/>
          <p:cNvPicPr>
            <a:picLocks noChangeAspect="1"/>
          </p:cNvPicPr>
          <p:nvPr/>
        </p:nvPicPr>
        <p:blipFill>
          <a:blip r:embed="rId2"/>
          <a:stretch>
            <a:fillRect/>
          </a:stretch>
        </p:blipFill>
        <p:spPr>
          <a:xfrm>
            <a:off x="1804068" y="2684133"/>
            <a:ext cx="3017520" cy="847898"/>
          </a:xfrm>
          <a:prstGeom prst="rect">
            <a:avLst/>
          </a:prstGeom>
        </p:spPr>
      </p:pic>
      <p:pic>
        <p:nvPicPr>
          <p:cNvPr id="15" name="Picture 14"/>
          <p:cNvPicPr>
            <a:picLocks noChangeAspect="1"/>
          </p:cNvPicPr>
          <p:nvPr/>
        </p:nvPicPr>
        <p:blipFill>
          <a:blip r:embed="rId3"/>
          <a:stretch>
            <a:fillRect/>
          </a:stretch>
        </p:blipFill>
        <p:spPr>
          <a:xfrm>
            <a:off x="5514473" y="2684133"/>
            <a:ext cx="3291840" cy="1371600"/>
          </a:xfrm>
          <a:prstGeom prst="rect">
            <a:avLst/>
          </a:prstGeom>
        </p:spPr>
      </p:pic>
      <p:pic>
        <p:nvPicPr>
          <p:cNvPr id="16" name="Picture 15"/>
          <p:cNvPicPr>
            <a:picLocks noChangeAspect="1"/>
          </p:cNvPicPr>
          <p:nvPr/>
        </p:nvPicPr>
        <p:blipFill>
          <a:blip r:embed="rId4"/>
          <a:stretch>
            <a:fillRect/>
          </a:stretch>
        </p:blipFill>
        <p:spPr>
          <a:xfrm>
            <a:off x="4615487" y="3890159"/>
            <a:ext cx="1737360" cy="598516"/>
          </a:xfrm>
          <a:prstGeom prst="rect">
            <a:avLst/>
          </a:prstGeom>
        </p:spPr>
      </p:pic>
      <p:pic>
        <p:nvPicPr>
          <p:cNvPr id="17" name="Picture 16"/>
          <p:cNvPicPr>
            <a:picLocks noChangeAspect="1"/>
          </p:cNvPicPr>
          <p:nvPr/>
        </p:nvPicPr>
        <p:blipFill>
          <a:blip r:embed="rId5"/>
          <a:stretch>
            <a:fillRect/>
          </a:stretch>
        </p:blipFill>
        <p:spPr>
          <a:xfrm>
            <a:off x="8590547" y="4055733"/>
            <a:ext cx="1828800" cy="598516"/>
          </a:xfrm>
          <a:prstGeom prst="rect">
            <a:avLst/>
          </a:prstGeom>
        </p:spPr>
      </p:pic>
      <p:pic>
        <p:nvPicPr>
          <p:cNvPr id="18" name="Picture 17"/>
          <p:cNvPicPr>
            <a:picLocks noChangeAspect="1"/>
          </p:cNvPicPr>
          <p:nvPr/>
        </p:nvPicPr>
        <p:blipFill>
          <a:blip r:embed="rId6"/>
          <a:stretch>
            <a:fillRect/>
          </a:stretch>
        </p:blipFill>
        <p:spPr>
          <a:xfrm>
            <a:off x="4358774" y="4654249"/>
            <a:ext cx="1537855" cy="340822"/>
          </a:xfrm>
          <a:prstGeom prst="rect">
            <a:avLst/>
          </a:prstGeom>
        </p:spPr>
      </p:pic>
      <p:pic>
        <p:nvPicPr>
          <p:cNvPr id="19" name="Picture 18"/>
          <p:cNvPicPr>
            <a:picLocks noChangeAspect="1"/>
          </p:cNvPicPr>
          <p:nvPr/>
        </p:nvPicPr>
        <p:blipFill>
          <a:blip r:embed="rId7"/>
          <a:stretch>
            <a:fillRect/>
          </a:stretch>
        </p:blipFill>
        <p:spPr>
          <a:xfrm>
            <a:off x="8806313" y="4882849"/>
            <a:ext cx="1463040" cy="224444"/>
          </a:xfrm>
          <a:prstGeom prst="rect">
            <a:avLst/>
          </a:prstGeom>
        </p:spPr>
      </p:pic>
      <p:pic>
        <p:nvPicPr>
          <p:cNvPr id="11" name="Picture 10">
            <a:extLst>
              <a:ext uri="{FF2B5EF4-FFF2-40B4-BE49-F238E27FC236}">
                <a16:creationId xmlns:a16="http://schemas.microsoft.com/office/drawing/2014/main" id="{2BA49E44-DD54-2A43-9982-1D7D05221FBD}"/>
              </a:ext>
            </a:extLst>
          </p:cNvPr>
          <p:cNvPicPr>
            <a:picLocks noChangeAspect="1"/>
          </p:cNvPicPr>
          <p:nvPr/>
        </p:nvPicPr>
        <p:blipFill>
          <a:blip r:embed="rId8"/>
          <a:stretch>
            <a:fillRect/>
          </a:stretch>
        </p:blipFill>
        <p:spPr>
          <a:xfrm>
            <a:off x="2920721" y="1049159"/>
            <a:ext cx="5265336" cy="1510460"/>
          </a:xfrm>
          <a:prstGeom prst="rect">
            <a:avLst/>
          </a:prstGeom>
        </p:spPr>
      </p:pic>
    </p:spTree>
    <p:extLst>
      <p:ext uri="{BB962C8B-B14F-4D97-AF65-F5344CB8AC3E}">
        <p14:creationId xmlns:p14="http://schemas.microsoft.com/office/powerpoint/2010/main" val="2169090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Concept Overview: Spin Resonance Free Lattice</a:t>
            </a:r>
          </a:p>
        </p:txBody>
      </p:sp>
      <p:sp>
        <p:nvSpPr>
          <p:cNvPr id="2" name="Slide Number Placeholder 1"/>
          <p:cNvSpPr>
            <a:spLocks noGrp="1"/>
          </p:cNvSpPr>
          <p:nvPr>
            <p:ph type="sldNum" sz="quarter" idx="12"/>
          </p:nvPr>
        </p:nvSpPr>
        <p:spPr>
          <a:xfrm>
            <a:off x="4724400" y="631031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3C5830-40F3-F04E-B2E3-10E6672BA8FF}" type="slidenum">
              <a:rPr lang="en-US" smtClean="0"/>
              <a:pPr/>
              <a:t>6</a:t>
            </a:fld>
            <a:endParaRPr lang="en-US" dirty="0"/>
          </a:p>
        </p:txBody>
      </p:sp>
      <p:sp>
        <p:nvSpPr>
          <p:cNvPr id="4" name="Rectangle 3"/>
          <p:cNvSpPr/>
          <p:nvPr/>
        </p:nvSpPr>
        <p:spPr>
          <a:xfrm>
            <a:off x="1025912" y="1080655"/>
            <a:ext cx="9780633" cy="4893647"/>
          </a:xfrm>
          <a:prstGeom prst="rect">
            <a:avLst/>
          </a:prstGeom>
        </p:spPr>
        <p:txBody>
          <a:bodyPr wrap="square">
            <a:spAutoFit/>
          </a:bodyPr>
          <a:lstStyle/>
          <a:p>
            <a:pPr marL="285750" indent="-285750">
              <a:buFont typeface="Arial"/>
              <a:buChar char="•"/>
            </a:pPr>
            <a:r>
              <a:rPr lang="en-US" sz="2400" dirty="0"/>
              <a:t>Both the strong intrinsic and imperfection resonances occur at:</a:t>
            </a:r>
          </a:p>
          <a:p>
            <a:pPr marL="742950" lvl="1" indent="-285750">
              <a:buFont typeface="Arial"/>
              <a:buChar char="•"/>
            </a:pPr>
            <a:r>
              <a:rPr lang="en-US" sz="2400" dirty="0">
                <a:solidFill>
                  <a:srgbClr val="FF0000"/>
                </a:solidFill>
              </a:rPr>
              <a:t>K = </a:t>
            </a:r>
            <a:r>
              <a:rPr lang="en-US" sz="2400" dirty="0" err="1">
                <a:solidFill>
                  <a:srgbClr val="FF0000"/>
                </a:solidFill>
              </a:rPr>
              <a:t>nP</a:t>
            </a:r>
            <a:r>
              <a:rPr lang="en-US" sz="2400" dirty="0">
                <a:solidFill>
                  <a:srgbClr val="FF0000"/>
                </a:solidFill>
              </a:rPr>
              <a:t> +/- </a:t>
            </a:r>
            <a:r>
              <a:rPr lang="en-US" sz="2400" dirty="0" err="1">
                <a:solidFill>
                  <a:srgbClr val="FF0000"/>
                </a:solidFill>
              </a:rPr>
              <a:t>Qy</a:t>
            </a:r>
            <a:r>
              <a:rPr lang="en-US" sz="2400" dirty="0">
                <a:solidFill>
                  <a:srgbClr val="FF0000"/>
                </a:solidFill>
              </a:rPr>
              <a:t> </a:t>
            </a:r>
          </a:p>
          <a:p>
            <a:pPr marL="742950" lvl="1" indent="-285750">
              <a:buFont typeface="Arial"/>
              <a:buChar char="•"/>
            </a:pPr>
            <a:r>
              <a:rPr lang="en-US" sz="2400" dirty="0">
                <a:solidFill>
                  <a:srgbClr val="FF0000"/>
                </a:solidFill>
              </a:rPr>
              <a:t>K = </a:t>
            </a:r>
            <a:r>
              <a:rPr lang="en-US" sz="2400" dirty="0" err="1">
                <a:solidFill>
                  <a:srgbClr val="FF0000"/>
                </a:solidFill>
              </a:rPr>
              <a:t>nP</a:t>
            </a:r>
            <a:r>
              <a:rPr lang="en-US" sz="2400" dirty="0">
                <a:solidFill>
                  <a:srgbClr val="FF0000"/>
                </a:solidFill>
              </a:rPr>
              <a:t> +/- [</a:t>
            </a:r>
            <a:r>
              <a:rPr lang="en-US" sz="2400" dirty="0" err="1">
                <a:solidFill>
                  <a:srgbClr val="FF0000"/>
                </a:solidFill>
              </a:rPr>
              <a:t>Qy</a:t>
            </a:r>
            <a:r>
              <a:rPr lang="en-US" sz="2400" dirty="0">
                <a:solidFill>
                  <a:srgbClr val="FF0000"/>
                </a:solidFill>
              </a:rPr>
              <a:t>] </a:t>
            </a:r>
            <a:r>
              <a:rPr lang="en-US" sz="2400" dirty="0"/>
              <a:t>(integer part of tune)</a:t>
            </a:r>
          </a:p>
          <a:p>
            <a:pPr marL="285750" indent="-285750">
              <a:buFont typeface="Arial"/>
              <a:buChar char="•"/>
            </a:pPr>
            <a:r>
              <a:rPr lang="en-US" sz="2400" dirty="0"/>
              <a:t>To accelerate from 400 MeV to 18 </a:t>
            </a:r>
            <a:r>
              <a:rPr lang="en-US" sz="2400" dirty="0" err="1"/>
              <a:t>GeV</a:t>
            </a:r>
            <a:r>
              <a:rPr lang="en-US" sz="2400" dirty="0"/>
              <a:t> requires the spin tune ramping from</a:t>
            </a:r>
          </a:p>
          <a:p>
            <a:pPr marL="742950" lvl="1" indent="-285750">
              <a:buFont typeface="Arial"/>
              <a:buChar char="•"/>
            </a:pPr>
            <a:r>
              <a:rPr lang="en-US" sz="2400" b="1" dirty="0">
                <a:solidFill>
                  <a:srgbClr val="0000FF"/>
                </a:solidFill>
              </a:rPr>
              <a:t>0.907 &lt; Gϒ &lt; 41.</a:t>
            </a:r>
          </a:p>
          <a:p>
            <a:pPr marL="285750" indent="-285750">
              <a:buFont typeface="Arial"/>
              <a:buChar char="•"/>
            </a:pPr>
            <a:r>
              <a:rPr lang="en-US" sz="2400" dirty="0"/>
              <a:t>If we use a periodicity of P=96  and a tune with an integer value of 50 then our first two intrinsic resonances will occur outside of the range of our spin tunes </a:t>
            </a:r>
          </a:p>
          <a:p>
            <a:pPr marL="742950" lvl="1" indent="-285750">
              <a:buFont typeface="Arial"/>
              <a:buChar char="•"/>
            </a:pPr>
            <a:r>
              <a:rPr lang="en-US" sz="2400" dirty="0">
                <a:solidFill>
                  <a:srgbClr val="FF0000"/>
                </a:solidFill>
              </a:rPr>
              <a:t>K1 = 50+ν</a:t>
            </a:r>
            <a:r>
              <a:rPr lang="en-US" sz="2400" baseline="-25000" dirty="0">
                <a:solidFill>
                  <a:srgbClr val="FF0000"/>
                </a:solidFill>
              </a:rPr>
              <a:t>y</a:t>
            </a:r>
            <a:r>
              <a:rPr lang="en-US" sz="2400" dirty="0">
                <a:solidFill>
                  <a:srgbClr val="FF0000"/>
                </a:solidFill>
              </a:rPr>
              <a:t>   </a:t>
            </a:r>
            <a:r>
              <a:rPr lang="en-US" sz="2400" dirty="0"/>
              <a:t>(</a:t>
            </a:r>
            <a:r>
              <a:rPr lang="en-US" sz="2400" dirty="0" err="1"/>
              <a:t>ν</a:t>
            </a:r>
            <a:r>
              <a:rPr lang="en-US" sz="2400" baseline="-25000" dirty="0" err="1"/>
              <a:t>y</a:t>
            </a:r>
            <a:r>
              <a:rPr lang="en-US" sz="2400" dirty="0"/>
              <a:t>  is the fractional part of the tune)</a:t>
            </a:r>
          </a:p>
          <a:p>
            <a:pPr marL="742950" lvl="1" indent="-285750">
              <a:buFont typeface="Arial"/>
              <a:buChar char="•"/>
            </a:pPr>
            <a:r>
              <a:rPr lang="en-US" sz="2400" dirty="0">
                <a:solidFill>
                  <a:srgbClr val="FF0000"/>
                </a:solidFill>
              </a:rPr>
              <a:t>K2 = 96 – (50+ν</a:t>
            </a:r>
            <a:r>
              <a:rPr lang="en-US" sz="2400" baseline="-25000" dirty="0">
                <a:solidFill>
                  <a:srgbClr val="FF0000"/>
                </a:solidFill>
              </a:rPr>
              <a:t>y</a:t>
            </a:r>
            <a:r>
              <a:rPr lang="en-US" sz="2400" dirty="0">
                <a:solidFill>
                  <a:srgbClr val="FF0000"/>
                </a:solidFill>
              </a:rPr>
              <a:t> ) =46-ν</a:t>
            </a:r>
            <a:r>
              <a:rPr lang="en-US" sz="2400" baseline="-25000" dirty="0">
                <a:solidFill>
                  <a:srgbClr val="FF0000"/>
                </a:solidFill>
              </a:rPr>
              <a:t>y</a:t>
            </a:r>
            <a:r>
              <a:rPr lang="en-US" sz="2400" dirty="0">
                <a:solidFill>
                  <a:srgbClr val="FF0000"/>
                </a:solidFill>
              </a:rPr>
              <a:t> </a:t>
            </a:r>
          </a:p>
          <a:p>
            <a:pPr marL="742950" lvl="1" indent="-285750">
              <a:buFont typeface="Arial"/>
              <a:buChar char="•"/>
            </a:pPr>
            <a:r>
              <a:rPr lang="en-US" sz="2400" dirty="0"/>
              <a:t>Also our imperfection will follow suit with the first major one occurring at  K2 = 96 – 50 = 46 </a:t>
            </a:r>
          </a:p>
        </p:txBody>
      </p:sp>
    </p:spTree>
    <p:extLst>
      <p:ext uri="{BB962C8B-B14F-4D97-AF65-F5344CB8AC3E}">
        <p14:creationId xmlns:p14="http://schemas.microsoft.com/office/powerpoint/2010/main" val="88502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30035" y="28566"/>
            <a:ext cx="9598159" cy="1325563"/>
          </a:xfrm>
        </p:spPr>
        <p:txBody>
          <a:bodyPr>
            <a:normAutofit/>
          </a:bodyPr>
          <a:lstStyle/>
          <a:p>
            <a:r>
              <a:rPr lang="en-US" dirty="0">
                <a:solidFill>
                  <a:schemeClr val="tx1"/>
                </a:solidFill>
              </a:rPr>
              <a:t>How to make this work in the RHIC tunnel?</a:t>
            </a:r>
            <a:br>
              <a:rPr lang="en-US" dirty="0"/>
            </a:br>
            <a:endParaRPr lang="en-US" dirty="0"/>
          </a:p>
        </p:txBody>
      </p:sp>
      <p:sp>
        <p:nvSpPr>
          <p:cNvPr id="6" name="Content Placeholder 5"/>
          <p:cNvSpPr>
            <a:spLocks noGrp="1"/>
          </p:cNvSpPr>
          <p:nvPr>
            <p:ph idx="1"/>
          </p:nvPr>
        </p:nvSpPr>
        <p:spPr>
          <a:xfrm>
            <a:off x="462579" y="1131482"/>
            <a:ext cx="11499925" cy="4865858"/>
          </a:xfrm>
        </p:spPr>
        <p:txBody>
          <a:bodyPr/>
          <a:lstStyle/>
          <a:p>
            <a:r>
              <a:rPr lang="en-US" sz="3200" dirty="0"/>
              <a:t>It is easy to accomplish this with a perfectly circular ring. Just construct a series of FODO cells with bending magnets so that we have total periodicity of 96. </a:t>
            </a:r>
          </a:p>
          <a:p>
            <a:r>
              <a:rPr lang="en-US" sz="3200" dirty="0"/>
              <a:t>The problem is that the RHIC tunnel is not circular and has an inherent six-fold symmetry.</a:t>
            </a:r>
          </a:p>
          <a:p>
            <a:r>
              <a:rPr lang="en-US" sz="3200" dirty="0"/>
              <a:t>The solution make the spin resonances integrals over the straight sections equal to zero. Or lattice insert where spin kicks between dipoles cancel.</a:t>
            </a:r>
          </a:p>
          <a:p>
            <a:endParaRPr lang="en-US" dirty="0"/>
          </a:p>
        </p:txBody>
      </p:sp>
      <p:sp>
        <p:nvSpPr>
          <p:cNvPr id="3" name="Slide Number Placeholder 2"/>
          <p:cNvSpPr>
            <a:spLocks noGrp="1"/>
          </p:cNvSpPr>
          <p:nvPr>
            <p:ph type="sldNum" sz="quarter" idx="12"/>
          </p:nvPr>
        </p:nvSpPr>
        <p:spPr/>
        <p:txBody>
          <a:bodyPr/>
          <a:lstStyle/>
          <a:p>
            <a:fld id="{893C5830-40F3-F04E-B2E3-10E6672BA8FF}" type="slidenum">
              <a:rPr lang="en-US" smtClean="0"/>
              <a:pPr/>
              <a:t>7</a:t>
            </a:fld>
            <a:endParaRPr lang="en-US" dirty="0"/>
          </a:p>
        </p:txBody>
      </p:sp>
    </p:spTree>
    <p:extLst>
      <p:ext uri="{BB962C8B-B14F-4D97-AF65-F5344CB8AC3E}">
        <p14:creationId xmlns:p14="http://schemas.microsoft.com/office/powerpoint/2010/main" val="21579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RC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7174" y="1553829"/>
            <a:ext cx="4418932" cy="4514133"/>
          </a:xfrm>
          <a:prstGeom prst="rect">
            <a:avLst/>
          </a:prstGeom>
        </p:spPr>
      </p:pic>
      <p:sp>
        <p:nvSpPr>
          <p:cNvPr id="2" name="Title 1"/>
          <p:cNvSpPr>
            <a:spLocks noGrp="1"/>
          </p:cNvSpPr>
          <p:nvPr>
            <p:ph type="title"/>
          </p:nvPr>
        </p:nvSpPr>
        <p:spPr>
          <a:xfrm>
            <a:off x="2767361" y="-208090"/>
            <a:ext cx="7886700" cy="1325563"/>
          </a:xfrm>
        </p:spPr>
        <p:txBody>
          <a:bodyPr/>
          <a:lstStyle/>
          <a:p>
            <a:r>
              <a:rPr lang="en-US" dirty="0">
                <a:solidFill>
                  <a:schemeClr val="tx1"/>
                </a:solidFill>
              </a:rPr>
              <a:t>Project onto the RHIC tunnel</a:t>
            </a:r>
          </a:p>
        </p:txBody>
      </p:sp>
      <p:sp>
        <p:nvSpPr>
          <p:cNvPr id="4" name="Slide Number Placeholder 3"/>
          <p:cNvSpPr>
            <a:spLocks noGrp="1"/>
          </p:cNvSpPr>
          <p:nvPr>
            <p:ph type="sldNum" sz="quarter" idx="12"/>
          </p:nvPr>
        </p:nvSpPr>
        <p:spPr/>
        <p:txBody>
          <a:bodyPr/>
          <a:lstStyle/>
          <a:p>
            <a:fld id="{893C5830-40F3-F04E-B2E3-10E6672BA8FF}" type="slidenum">
              <a:rPr lang="en-US" smtClean="0"/>
              <a:pPr/>
              <a:t>8</a:t>
            </a:fld>
            <a:endParaRPr lang="en-US" dirty="0"/>
          </a:p>
        </p:txBody>
      </p:sp>
      <p:sp>
        <p:nvSpPr>
          <p:cNvPr id="35" name="TextBox 34"/>
          <p:cNvSpPr txBox="1"/>
          <p:nvPr/>
        </p:nvSpPr>
        <p:spPr>
          <a:xfrm>
            <a:off x="2163801" y="1653147"/>
            <a:ext cx="1649330" cy="369332"/>
          </a:xfrm>
          <a:prstGeom prst="rect">
            <a:avLst/>
          </a:prstGeom>
          <a:noFill/>
        </p:spPr>
        <p:txBody>
          <a:bodyPr wrap="square" rtlCol="0">
            <a:spAutoFit/>
          </a:bodyPr>
          <a:lstStyle/>
          <a:p>
            <a:r>
              <a:rPr lang="en-US" dirty="0"/>
              <a:t>RHIC Tunnel</a:t>
            </a:r>
          </a:p>
        </p:txBody>
      </p:sp>
      <p:cxnSp>
        <p:nvCxnSpPr>
          <p:cNvPr id="37" name="Straight Arrow Connector 36"/>
          <p:cNvCxnSpPr/>
          <p:nvPr/>
        </p:nvCxnSpPr>
        <p:spPr>
          <a:xfrm>
            <a:off x="3555332" y="2121796"/>
            <a:ext cx="922421" cy="6970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E47C4B89-583B-1738-1B6D-1772FDE4FDBB}"/>
              </a:ext>
            </a:extLst>
          </p:cNvPr>
          <p:cNvSpPr txBox="1"/>
          <p:nvPr/>
        </p:nvSpPr>
        <p:spPr>
          <a:xfrm>
            <a:off x="1444034" y="2470321"/>
            <a:ext cx="2111298" cy="2031325"/>
          </a:xfrm>
          <a:prstGeom prst="rect">
            <a:avLst/>
          </a:prstGeom>
          <a:noFill/>
        </p:spPr>
        <p:txBody>
          <a:bodyPr wrap="square" rtlCol="0">
            <a:spAutoFit/>
          </a:bodyPr>
          <a:lstStyle/>
          <a:p>
            <a:r>
              <a:rPr lang="en-US" dirty="0"/>
              <a:t>For all the insertion regions between arcs we forced the spin contribution to cancel between the dipoles. </a:t>
            </a:r>
          </a:p>
        </p:txBody>
      </p:sp>
    </p:spTree>
    <p:extLst>
      <p:ext uri="{BB962C8B-B14F-4D97-AF65-F5344CB8AC3E}">
        <p14:creationId xmlns:p14="http://schemas.microsoft.com/office/powerpoint/2010/main" val="667958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1B406-87FE-ED0C-4882-DB6554BDB3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1E87BB-ABA0-2897-7457-C4EB9806B30F}"/>
              </a:ext>
            </a:extLst>
          </p:cNvPr>
          <p:cNvSpPr>
            <a:spLocks noGrp="1"/>
          </p:cNvSpPr>
          <p:nvPr>
            <p:ph type="title"/>
          </p:nvPr>
        </p:nvSpPr>
        <p:spPr/>
        <p:txBody>
          <a:bodyPr>
            <a:normAutofit/>
          </a:bodyPr>
          <a:lstStyle/>
          <a:p>
            <a:r>
              <a:rPr lang="en-US" dirty="0">
                <a:solidFill>
                  <a:schemeClr val="tx1"/>
                </a:solidFill>
              </a:rPr>
              <a:t>This is accomplished via several possible methods</a:t>
            </a:r>
          </a:p>
        </p:txBody>
      </p:sp>
      <p:sp>
        <p:nvSpPr>
          <p:cNvPr id="3" name="Content Placeholder 2">
            <a:extLst>
              <a:ext uri="{FF2B5EF4-FFF2-40B4-BE49-F238E27FC236}">
                <a16:creationId xmlns:a16="http://schemas.microsoft.com/office/drawing/2014/main" id="{B56E725E-7E84-5541-9EC7-F117777B86EF}"/>
              </a:ext>
            </a:extLst>
          </p:cNvPr>
          <p:cNvSpPr>
            <a:spLocks noGrp="1"/>
          </p:cNvSpPr>
          <p:nvPr>
            <p:ph idx="1"/>
          </p:nvPr>
        </p:nvSpPr>
        <p:spPr>
          <a:xfrm>
            <a:off x="598249" y="984964"/>
            <a:ext cx="10439087" cy="4220859"/>
          </a:xfrm>
        </p:spPr>
        <p:txBody>
          <a:bodyPr>
            <a:normAutofit/>
          </a:bodyPr>
          <a:lstStyle/>
          <a:p>
            <a:pPr marL="457200" indent="-457200">
              <a:buFont typeface="+mj-lt"/>
              <a:buAutoNum type="arabicPeriod"/>
            </a:pPr>
            <a:r>
              <a:rPr lang="en-US" dirty="0"/>
              <a:t>If there are no dipoles in the straights </a:t>
            </a:r>
            <a:r>
              <a:rPr lang="en-US" dirty="0">
                <a:sym typeface="Wingdings" pitchFamily="2" charset="2"/>
              </a:rPr>
              <a:t> make the vertical optical phase advance which breaks the super periodicity unitary. </a:t>
            </a:r>
          </a:p>
          <a:p>
            <a:pPr marL="457200" indent="-457200">
              <a:buFont typeface="+mj-lt"/>
              <a:buAutoNum type="arabicPeriod"/>
            </a:pPr>
            <a:r>
              <a:rPr lang="en-US" dirty="0">
                <a:sym typeface="Wingdings" pitchFamily="2" charset="2"/>
              </a:rPr>
              <a:t>If there are dipoles in the straights  make quad-induced spin kicks cancel between dipoles i.e.:</a:t>
            </a:r>
          </a:p>
          <a:p>
            <a:pPr marL="457200" indent="-457200">
              <a:buFont typeface="+mj-lt"/>
              <a:buAutoNum type="arabicPeriod"/>
            </a:pPr>
            <a:endParaRPr lang="en-US" dirty="0">
              <a:sym typeface="Wingdings" pitchFamily="2" charset="2"/>
            </a:endParaRPr>
          </a:p>
          <a:p>
            <a:pPr marL="457200" indent="-457200">
              <a:buFont typeface="+mj-lt"/>
              <a:buAutoNum type="arabicPeriod"/>
            </a:pPr>
            <a:endParaRPr lang="en-US" dirty="0">
              <a:sym typeface="Wingdings" pitchFamily="2" charset="2"/>
            </a:endParaRPr>
          </a:p>
          <a:p>
            <a:pPr marL="457200" indent="-457200">
              <a:buFont typeface="+mj-lt"/>
              <a:buAutoNum type="arabicPeriod"/>
            </a:pPr>
            <a:endParaRPr lang="en-US" dirty="0">
              <a:sym typeface="Wingdings" pitchFamily="2" charset="2"/>
            </a:endParaRPr>
          </a:p>
          <a:p>
            <a:pPr marL="457200" indent="-457200">
              <a:buFont typeface="+mj-lt"/>
              <a:buAutoNum type="arabicPeriod"/>
            </a:pPr>
            <a:endParaRPr lang="en-US" dirty="0">
              <a:sym typeface="Wingdings" pitchFamily="2" charset="2"/>
            </a:endParaRPr>
          </a:p>
          <a:p>
            <a:pPr marL="457200" indent="-457200">
              <a:buFont typeface="+mj-lt"/>
              <a:buAutoNum type="arabicPeriod"/>
            </a:pPr>
            <a:r>
              <a:rPr lang="en-US" dirty="0">
                <a:sym typeface="Wingdings" pitchFamily="2" charset="2"/>
              </a:rPr>
              <a:t>Drive Resonances down in </a:t>
            </a:r>
            <a:r>
              <a:rPr lang="en-US" dirty="0" err="1">
                <a:sym typeface="Wingdings" pitchFamily="2" charset="2"/>
              </a:rPr>
              <a:t>Gɣ</a:t>
            </a:r>
            <a:r>
              <a:rPr lang="en-US" dirty="0">
                <a:sym typeface="Wingdings" pitchFamily="2" charset="2"/>
              </a:rPr>
              <a:t> = K  0 to 41 with an optimizer coupled with DEPOL spin resonances calculator. </a:t>
            </a:r>
          </a:p>
          <a:p>
            <a:pPr marL="457200" indent="-457200">
              <a:buFont typeface="+mj-lt"/>
              <a:buAutoNum type="arabicPeriod"/>
            </a:pPr>
            <a:endParaRPr lang="en-US" dirty="0">
              <a:sym typeface="Wingdings" pitchFamily="2" charset="2"/>
            </a:endParaRPr>
          </a:p>
          <a:p>
            <a:pPr marL="457200" indent="-457200">
              <a:buFont typeface="+mj-lt"/>
              <a:buAutoNum type="arabicPeriod"/>
            </a:pPr>
            <a:endParaRPr lang="en-US" dirty="0">
              <a:sym typeface="Wingdings" pitchFamily="2" charset="2"/>
            </a:endParaRPr>
          </a:p>
          <a:p>
            <a:pPr marL="457200" indent="-457200">
              <a:buFont typeface="+mj-lt"/>
              <a:buAutoNum type="arabicPeriod"/>
            </a:pPr>
            <a:endParaRPr lang="en-US" dirty="0">
              <a:sym typeface="Wingdings" pitchFamily="2" charset="2"/>
            </a:endParaRPr>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519264F3-84A8-67E1-CB27-BBA1273DC217}"/>
              </a:ext>
            </a:extLst>
          </p:cNvPr>
          <p:cNvSpPr>
            <a:spLocks noGrp="1"/>
          </p:cNvSpPr>
          <p:nvPr>
            <p:ph type="sldNum" sz="quarter" idx="12"/>
          </p:nvPr>
        </p:nvSpPr>
        <p:spPr/>
        <p:txBody>
          <a:bodyPr/>
          <a:lstStyle/>
          <a:p>
            <a:fld id="{893C5830-40F3-F04E-B2E3-10E6672BA8FF}" type="slidenum">
              <a:rPr lang="en-US" smtClean="0"/>
              <a:pPr/>
              <a:t>9</a:t>
            </a:fld>
            <a:endParaRPr lang="en-US"/>
          </a:p>
        </p:txBody>
      </p:sp>
      <p:pic>
        <p:nvPicPr>
          <p:cNvPr id="6" name="Picture 5" descr="Text, letter&#10;&#10;Description automatically generated">
            <a:extLst>
              <a:ext uri="{FF2B5EF4-FFF2-40B4-BE49-F238E27FC236}">
                <a16:creationId xmlns:a16="http://schemas.microsoft.com/office/drawing/2014/main" id="{07F872DA-2643-2ABE-BD85-9AD361FB1B75}"/>
              </a:ext>
            </a:extLst>
          </p:cNvPr>
          <p:cNvPicPr>
            <a:picLocks noChangeAspect="1"/>
          </p:cNvPicPr>
          <p:nvPr/>
        </p:nvPicPr>
        <p:blipFill>
          <a:blip r:embed="rId2"/>
          <a:stretch>
            <a:fillRect/>
          </a:stretch>
        </p:blipFill>
        <p:spPr>
          <a:xfrm>
            <a:off x="1154664" y="2492161"/>
            <a:ext cx="4522852" cy="1584041"/>
          </a:xfrm>
          <a:prstGeom prst="rect">
            <a:avLst/>
          </a:prstGeom>
        </p:spPr>
      </p:pic>
      <p:pic>
        <p:nvPicPr>
          <p:cNvPr id="8" name="Picture 7">
            <a:extLst>
              <a:ext uri="{FF2B5EF4-FFF2-40B4-BE49-F238E27FC236}">
                <a16:creationId xmlns:a16="http://schemas.microsoft.com/office/drawing/2014/main" id="{9AEBE386-9662-5871-511E-1302870E7578}"/>
              </a:ext>
            </a:extLst>
          </p:cNvPr>
          <p:cNvPicPr>
            <a:picLocks noChangeAspect="1"/>
          </p:cNvPicPr>
          <p:nvPr/>
        </p:nvPicPr>
        <p:blipFill>
          <a:blip r:embed="rId3"/>
          <a:stretch>
            <a:fillRect/>
          </a:stretch>
        </p:blipFill>
        <p:spPr>
          <a:xfrm>
            <a:off x="7322272" y="2430829"/>
            <a:ext cx="2912176" cy="1467119"/>
          </a:xfrm>
          <a:prstGeom prst="rect">
            <a:avLst/>
          </a:prstGeom>
        </p:spPr>
      </p:pic>
      <p:sp>
        <p:nvSpPr>
          <p:cNvPr id="9" name="TextBox 8">
            <a:extLst>
              <a:ext uri="{FF2B5EF4-FFF2-40B4-BE49-F238E27FC236}">
                <a16:creationId xmlns:a16="http://schemas.microsoft.com/office/drawing/2014/main" id="{FB62C964-8F50-7C72-3E42-FB8C11998941}"/>
              </a:ext>
            </a:extLst>
          </p:cNvPr>
          <p:cNvSpPr txBox="1"/>
          <p:nvPr/>
        </p:nvSpPr>
        <p:spPr>
          <a:xfrm>
            <a:off x="5832343" y="2849623"/>
            <a:ext cx="2292817" cy="369332"/>
          </a:xfrm>
          <a:prstGeom prst="rect">
            <a:avLst/>
          </a:prstGeom>
          <a:noFill/>
        </p:spPr>
        <p:txBody>
          <a:bodyPr wrap="square" rtlCol="0">
            <a:spAutoFit/>
          </a:bodyPr>
          <a:lstStyle/>
          <a:p>
            <a:r>
              <a:rPr lang="en-US" dirty="0">
                <a:sym typeface="Wingdings" pitchFamily="2" charset="2"/>
              </a:rPr>
              <a:t> 0 between dipoles</a:t>
            </a:r>
            <a:endParaRPr lang="en-US" dirty="0"/>
          </a:p>
        </p:txBody>
      </p:sp>
      <p:pic>
        <p:nvPicPr>
          <p:cNvPr id="5" name="Picture 4" descr="A picture containing text, font, white, algebra&#10;&#10;Description automatically generated">
            <a:extLst>
              <a:ext uri="{FF2B5EF4-FFF2-40B4-BE49-F238E27FC236}">
                <a16:creationId xmlns:a16="http://schemas.microsoft.com/office/drawing/2014/main" id="{AA3E3E44-53CC-6B51-5E3A-4921E3BD56DE}"/>
              </a:ext>
            </a:extLst>
          </p:cNvPr>
          <p:cNvPicPr>
            <a:picLocks noChangeAspect="1"/>
          </p:cNvPicPr>
          <p:nvPr/>
        </p:nvPicPr>
        <p:blipFill>
          <a:blip r:embed="rId4"/>
          <a:stretch>
            <a:fillRect/>
          </a:stretch>
        </p:blipFill>
        <p:spPr>
          <a:xfrm>
            <a:off x="6461830" y="5205823"/>
            <a:ext cx="4575506" cy="669586"/>
          </a:xfrm>
          <a:prstGeom prst="rect">
            <a:avLst/>
          </a:prstGeom>
        </p:spPr>
      </p:pic>
      <p:sp>
        <p:nvSpPr>
          <p:cNvPr id="7" name="Rectangle 6">
            <a:extLst>
              <a:ext uri="{FF2B5EF4-FFF2-40B4-BE49-F238E27FC236}">
                <a16:creationId xmlns:a16="http://schemas.microsoft.com/office/drawing/2014/main" id="{A8728EC4-EBE9-96BA-52F7-1053903D7251}"/>
              </a:ext>
            </a:extLst>
          </p:cNvPr>
          <p:cNvSpPr/>
          <p:nvPr/>
        </p:nvSpPr>
        <p:spPr>
          <a:xfrm>
            <a:off x="953233" y="5308968"/>
            <a:ext cx="4572000" cy="461665"/>
          </a:xfrm>
          <a:prstGeom prst="rect">
            <a:avLst/>
          </a:prstGeom>
        </p:spPr>
        <p:txBody>
          <a:bodyPr>
            <a:spAutoFit/>
          </a:bodyPr>
          <a:lstStyle/>
          <a:p>
            <a:pPr lvl="1"/>
            <a:r>
              <a:rPr lang="en-US" sz="1200" dirty="0"/>
              <a:t>Spin resonance free electron ring injector Phys. Rev. Accel. Beams 21, 111003 – Published 27 November 2018</a:t>
            </a:r>
          </a:p>
        </p:txBody>
      </p:sp>
    </p:spTree>
    <p:extLst>
      <p:ext uri="{BB962C8B-B14F-4D97-AF65-F5344CB8AC3E}">
        <p14:creationId xmlns:p14="http://schemas.microsoft.com/office/powerpoint/2010/main" val="3895174849"/>
      </p:ext>
    </p:extLst>
  </p:cSld>
  <p:clrMapOvr>
    <a:masterClrMapping/>
  </p:clrMapOvr>
</p:sld>
</file>

<file path=ppt/theme/theme1.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BD4832C-E75A-8B44-9E4B-8BDB417DA999}" vid="{8D798E1F-8339-0241-A3F7-289F2473A4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499330D76B4642A0E7B53F4A469F55" ma:contentTypeVersion="14" ma:contentTypeDescription="Create a new document." ma:contentTypeScope="" ma:versionID="9bd72081d61ddd7672fb853d8d442ca6">
  <xsd:schema xmlns:xsd="http://www.w3.org/2001/XMLSchema" xmlns:xs="http://www.w3.org/2001/XMLSchema" xmlns:p="http://schemas.microsoft.com/office/2006/metadata/properties" xmlns:ns2="9e4a43c1-b2a9-408a-8cac-448eda25f0f3" xmlns:ns3="dd7425a4-fa23-406d-b478-3c2992d2d4ba" xmlns:ns4="3bfd71d5-c7ac-4dca-b865-a609d1eb4074" targetNamespace="http://schemas.microsoft.com/office/2006/metadata/properties" ma:root="true" ma:fieldsID="e085e1eba6760f9000955ff7b85eb376" ns2:_="" ns3:_="" ns4:_="">
    <xsd:import namespace="9e4a43c1-b2a9-408a-8cac-448eda25f0f3"/>
    <xsd:import namespace="dd7425a4-fa23-406d-b478-3c2992d2d4ba"/>
    <xsd:import namespace="3bfd71d5-c7ac-4dca-b865-a609d1eb407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4a43c1-b2a9-408a-8cac-448eda25f0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325a567-783b-4eae-ad25-f71283ef2f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7425a4-fa23-406d-b478-3c2992d2d4b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fd71d5-c7ac-4dca-b865-a609d1eb407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11a0df5-9a12-49e9-8865-351e10a89734}" ma:internalName="TaxCatchAll" ma:showField="CatchAllData" ma:web="dd7425a4-fa23-406d-b478-3c2992d2d4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bfd71d5-c7ac-4dca-b865-a609d1eb4074" xsi:nil="true"/>
    <lcf76f155ced4ddcb4097134ff3c332f xmlns="9e4a43c1-b2a9-408a-8cac-448eda25f0f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68960E5-0CE4-4ACB-908D-1B27D06641F5}">
  <ds:schemaRefs>
    <ds:schemaRef ds:uri="http://schemas.microsoft.com/sharepoint/v3/contenttype/forms"/>
  </ds:schemaRefs>
</ds:datastoreItem>
</file>

<file path=customXml/itemProps2.xml><?xml version="1.0" encoding="utf-8"?>
<ds:datastoreItem xmlns:ds="http://schemas.openxmlformats.org/officeDocument/2006/customXml" ds:itemID="{CE4DBD0B-6D00-4FFC-A46C-FD055FF622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4a43c1-b2a9-408a-8cac-448eda25f0f3"/>
    <ds:schemaRef ds:uri="dd7425a4-fa23-406d-b478-3c2992d2d4ba"/>
    <ds:schemaRef ds:uri="3bfd71d5-c7ac-4dca-b865-a609d1eb4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52314F-4CD6-41EC-9985-C8730E822EFD}">
  <ds:schemaRefs>
    <ds:schemaRef ds:uri="http://schemas.microsoft.com/office/2006/metadata/properties"/>
    <ds:schemaRef ds:uri="http://schemas.microsoft.com/office/infopath/2007/PartnerControls"/>
    <ds:schemaRef ds:uri="3bfd71d5-c7ac-4dca-b865-a609d1eb4074"/>
    <ds:schemaRef ds:uri="9e4a43c1-b2a9-408a-8cac-448eda25f0f3"/>
  </ds:schemaRefs>
</ds:datastoreItem>
</file>

<file path=docProps/app.xml><?xml version="1.0" encoding="utf-8"?>
<Properties xmlns="http://schemas.openxmlformats.org/officeDocument/2006/extended-properties" xmlns:vt="http://schemas.openxmlformats.org/officeDocument/2006/docPropsVTypes">
  <Template>BNL</Template>
  <TotalTime>9237</TotalTime>
  <Words>2317</Words>
  <Application>Microsoft Macintosh PowerPoint</Application>
  <PresentationFormat>Widescreen</PresentationFormat>
  <Paragraphs>330</Paragraphs>
  <Slides>30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Aptos</vt:lpstr>
      <vt:lpstr>Arial</vt:lpstr>
      <vt:lpstr>Calibri</vt:lpstr>
      <vt:lpstr>Courier New</vt:lpstr>
      <vt:lpstr>Roboto Light</vt:lpstr>
      <vt:lpstr>Times New Roman</vt:lpstr>
      <vt:lpstr>Wingdings</vt:lpstr>
      <vt:lpstr>BNL</vt:lpstr>
      <vt:lpstr>Electron polarization in the RCS at EIC </vt:lpstr>
      <vt:lpstr>Outline</vt:lpstr>
      <vt:lpstr>The EIC’s Rapid Cycling Synchrotron (RCS)</vt:lpstr>
      <vt:lpstr>Spin Resonance Review</vt:lpstr>
      <vt:lpstr>Spin Resonance Driving terms</vt:lpstr>
      <vt:lpstr>Concept Overview: Spin Resonance Free Lattice</vt:lpstr>
      <vt:lpstr>How to make this work in the RHIC tunnel? </vt:lpstr>
      <vt:lpstr>Project onto the RHIC tunnel</vt:lpstr>
      <vt:lpstr>This is accomplished via several possible methods</vt:lpstr>
      <vt:lpstr>RCS Layout</vt:lpstr>
      <vt:lpstr>Calculating Spin Resonances</vt:lpstr>
      <vt:lpstr>RCS lattice changes</vt:lpstr>
      <vt:lpstr>Drivers of Polarization Loss</vt:lpstr>
      <vt:lpstr>Lattice Response to Intrinsic and Imperfection Spin Resonances</vt:lpstr>
      <vt:lpstr>First Spin Tracking Results with New Lattice</vt:lpstr>
      <vt:lpstr>Imperfection Bump</vt:lpstr>
      <vt:lpstr>Implementation of Imperfection Bump</vt:lpstr>
      <vt:lpstr>Progress on Dynamic Aperture</vt:lpstr>
      <vt:lpstr>Summary</vt:lpstr>
      <vt:lpstr>Backup Slides</vt:lpstr>
      <vt:lpstr>Electron Injector System Performance Goals</vt:lpstr>
      <vt:lpstr>What ESR requires from RCS</vt:lpstr>
      <vt:lpstr>RCS Lattice Design</vt:lpstr>
      <vt:lpstr>Technical Challenges Identified at last mini-MAC</vt:lpstr>
      <vt:lpstr>Summary of Design Modifications</vt:lpstr>
      <vt:lpstr>Injection/Charge Accumulation Approach</vt:lpstr>
      <vt:lpstr>RCS Ramp Cycle (Phase II )</vt:lpstr>
      <vt:lpstr>Momentum stacking with 7nC bunches (with wigglers)</vt:lpstr>
      <vt:lpstr>Preliminary Simulations</vt:lpstr>
      <vt:lpstr>The Current RCS Extraction Parameters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Ranjbar, Vahid</dc:creator>
  <cp:keywords/>
  <dc:description/>
  <cp:lastModifiedBy>Ranjbar, Vahid</cp:lastModifiedBy>
  <cp:revision>29</cp:revision>
  <dcterms:created xsi:type="dcterms:W3CDTF">2024-06-21T21:52:53Z</dcterms:created>
  <dcterms:modified xsi:type="dcterms:W3CDTF">2024-09-20T19:45:54Z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0x010100E6499330D76B4642A0E7B53F4A469F55</vt:lpwstr>
  </property>
</Properties>
</file>