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1"/>
  </p:notesMasterIdLst>
  <p:sldIdLst>
    <p:sldId id="309" r:id="rId5"/>
    <p:sldId id="460" r:id="rId6"/>
    <p:sldId id="313" r:id="rId7"/>
    <p:sldId id="461" r:id="rId8"/>
    <p:sldId id="462" r:id="rId9"/>
    <p:sldId id="464" r:id="rId10"/>
    <p:sldId id="465" r:id="rId11"/>
    <p:sldId id="466" r:id="rId12"/>
    <p:sldId id="468" r:id="rId13"/>
    <p:sldId id="287" r:id="rId14"/>
    <p:sldId id="364" r:id="rId15"/>
    <p:sldId id="469" r:id="rId16"/>
    <p:sldId id="467" r:id="rId17"/>
    <p:sldId id="470" r:id="rId18"/>
    <p:sldId id="396" r:id="rId19"/>
    <p:sldId id="47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24"/>
    <p:restoredTop sz="94511"/>
  </p:normalViewPr>
  <p:slideViewPr>
    <p:cSldViewPr snapToGrid="0">
      <p:cViewPr varScale="1">
        <p:scale>
          <a:sx n="128" d="100"/>
          <a:sy n="128" d="100"/>
        </p:scale>
        <p:origin x="184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/C:\Documents%20and%20Settings\poelker\My%20Documents\injector\Gun%20Voltage%20Study\CEBAF%20transmission%20data%208_08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b="0" dirty="0"/>
              <a:t>Measured Beam Transmission vs Gun Voltage</a:t>
            </a:r>
          </a:p>
        </c:rich>
      </c:tx>
      <c:layout>
        <c:manualLayout>
          <c:xMode val="edge"/>
          <c:yMode val="edge"/>
          <c:x val="0.25630859704377568"/>
          <c:y val="5.26799213228421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6235099021713201"/>
          <c:y val="0.18826648346809599"/>
          <c:w val="0.65573228346458401"/>
          <c:h val="0.57529450362822498"/>
        </c:manualLayout>
      </c:layout>
      <c:scatterChart>
        <c:scatterStyle val="smoothMarker"/>
        <c:varyColors val="0"/>
        <c:ser>
          <c:idx val="1"/>
          <c:order val="0"/>
          <c:tx>
            <c:v>115kV</c:v>
          </c:tx>
          <c:spPr>
            <a:ln>
              <a:noFill/>
            </a:ln>
          </c:spPr>
          <c:xVal>
            <c:numRef>
              <c:f>Sheet1!$D$87:$D$95</c:f>
              <c:numCache>
                <c:formatCode>General</c:formatCode>
                <c:ptCount val="9"/>
                <c:pt idx="0">
                  <c:v>11.7</c:v>
                </c:pt>
                <c:pt idx="1">
                  <c:v>26</c:v>
                </c:pt>
                <c:pt idx="2">
                  <c:v>51.4</c:v>
                </c:pt>
                <c:pt idx="3">
                  <c:v>74.8</c:v>
                </c:pt>
                <c:pt idx="4">
                  <c:v>98.2</c:v>
                </c:pt>
                <c:pt idx="5">
                  <c:v>122.2</c:v>
                </c:pt>
                <c:pt idx="6">
                  <c:v>148</c:v>
                </c:pt>
                <c:pt idx="7">
                  <c:v>170.5</c:v>
                </c:pt>
                <c:pt idx="8">
                  <c:v>198</c:v>
                </c:pt>
              </c:numCache>
            </c:numRef>
          </c:xVal>
          <c:yVal>
            <c:numRef>
              <c:f>Sheet1!$J$87:$J$95</c:f>
              <c:numCache>
                <c:formatCode>General</c:formatCode>
                <c:ptCount val="9"/>
                <c:pt idx="0">
                  <c:v>96.581196581196622</c:v>
                </c:pt>
                <c:pt idx="1">
                  <c:v>92.692307692307679</c:v>
                </c:pt>
                <c:pt idx="2">
                  <c:v>82.490272373540748</c:v>
                </c:pt>
                <c:pt idx="3">
                  <c:v>73.262032085561145</c:v>
                </c:pt>
                <c:pt idx="4">
                  <c:v>67.006109979633422</c:v>
                </c:pt>
                <c:pt idx="5">
                  <c:v>61.783960720130963</c:v>
                </c:pt>
                <c:pt idx="6">
                  <c:v>57.63513513513621</c:v>
                </c:pt>
                <c:pt idx="7">
                  <c:v>54.897360703811998</c:v>
                </c:pt>
                <c:pt idx="8">
                  <c:v>51.313131313131308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707-9D43-A5A7-FDA9CC7CE93C}"/>
            </c:ext>
          </c:extLst>
        </c:ser>
        <c:ser>
          <c:idx val="2"/>
          <c:order val="1"/>
          <c:tx>
            <c:v>100kV</c:v>
          </c:tx>
          <c:spPr>
            <a:ln>
              <a:noFill/>
            </a:ln>
          </c:spPr>
          <c:xVal>
            <c:numRef>
              <c:f>Sheet1!$D$3:$D$11</c:f>
              <c:numCache>
                <c:formatCode>General</c:formatCode>
                <c:ptCount val="9"/>
                <c:pt idx="0">
                  <c:v>10.1</c:v>
                </c:pt>
                <c:pt idx="1">
                  <c:v>24.8</c:v>
                </c:pt>
                <c:pt idx="2">
                  <c:v>51</c:v>
                </c:pt>
                <c:pt idx="3">
                  <c:v>75.2</c:v>
                </c:pt>
                <c:pt idx="4">
                  <c:v>100</c:v>
                </c:pt>
                <c:pt idx="5">
                  <c:v>125.4</c:v>
                </c:pt>
                <c:pt idx="6">
                  <c:v>153</c:v>
                </c:pt>
                <c:pt idx="7">
                  <c:v>174.6</c:v>
                </c:pt>
                <c:pt idx="8">
                  <c:v>202</c:v>
                </c:pt>
              </c:numCache>
            </c:numRef>
          </c:xVal>
          <c:yVal>
            <c:numRef>
              <c:f>Sheet1!$J$3:$J$11</c:f>
              <c:numCache>
                <c:formatCode>General</c:formatCode>
                <c:ptCount val="9"/>
                <c:pt idx="0">
                  <c:v>99.009900990099013</c:v>
                </c:pt>
                <c:pt idx="1">
                  <c:v>92.741935483871913</c:v>
                </c:pt>
                <c:pt idx="2">
                  <c:v>77.843137254901848</c:v>
                </c:pt>
                <c:pt idx="3">
                  <c:v>66.755319148936181</c:v>
                </c:pt>
                <c:pt idx="4">
                  <c:v>59.20000000000001</c:v>
                </c:pt>
                <c:pt idx="5">
                  <c:v>52.791068580542188</c:v>
                </c:pt>
                <c:pt idx="6">
                  <c:v>47.450980392156858</c:v>
                </c:pt>
                <c:pt idx="7">
                  <c:v>44.215349369988552</c:v>
                </c:pt>
                <c:pt idx="8">
                  <c:v>40.594059405940087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2707-9D43-A5A7-FDA9CC7CE93C}"/>
            </c:ext>
          </c:extLst>
        </c:ser>
        <c:ser>
          <c:idx val="3"/>
          <c:order val="2"/>
          <c:tx>
            <c:v>85kV</c:v>
          </c:tx>
          <c:spPr>
            <a:ln>
              <a:noFill/>
            </a:ln>
          </c:spPr>
          <c:xVal>
            <c:numRef>
              <c:f>Sheet1!$D$63:$D$71</c:f>
              <c:numCache>
                <c:formatCode>General</c:formatCode>
                <c:ptCount val="9"/>
                <c:pt idx="0">
                  <c:v>13.1</c:v>
                </c:pt>
                <c:pt idx="1">
                  <c:v>28.1</c:v>
                </c:pt>
                <c:pt idx="2">
                  <c:v>54.7</c:v>
                </c:pt>
                <c:pt idx="3">
                  <c:v>79.3</c:v>
                </c:pt>
                <c:pt idx="4">
                  <c:v>104.1</c:v>
                </c:pt>
                <c:pt idx="5">
                  <c:v>128.80000000000001</c:v>
                </c:pt>
                <c:pt idx="6">
                  <c:v>155.80000000000001</c:v>
                </c:pt>
                <c:pt idx="7">
                  <c:v>178.5</c:v>
                </c:pt>
                <c:pt idx="8">
                  <c:v>204</c:v>
                </c:pt>
              </c:numCache>
            </c:numRef>
          </c:xVal>
          <c:yVal>
            <c:numRef>
              <c:f>Sheet1!$J$63:$J$71</c:f>
              <c:numCache>
                <c:formatCode>General</c:formatCode>
                <c:ptCount val="9"/>
                <c:pt idx="0">
                  <c:v>93.893129770993113</c:v>
                </c:pt>
                <c:pt idx="1">
                  <c:v>83.274021352313156</c:v>
                </c:pt>
                <c:pt idx="2">
                  <c:v>67.276051188299675</c:v>
                </c:pt>
                <c:pt idx="3">
                  <c:v>56.242118537200511</c:v>
                </c:pt>
                <c:pt idx="4">
                  <c:v>47.646493756003842</c:v>
                </c:pt>
                <c:pt idx="5">
                  <c:v>40.916149068322888</c:v>
                </c:pt>
                <c:pt idx="6">
                  <c:v>35.044929396661999</c:v>
                </c:pt>
                <c:pt idx="7">
                  <c:v>30.92436974789916</c:v>
                </c:pt>
                <c:pt idx="8">
                  <c:v>27.205882352941082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2707-9D43-A5A7-FDA9CC7CE93C}"/>
            </c:ext>
          </c:extLst>
        </c:ser>
        <c:ser>
          <c:idx val="0"/>
          <c:order val="3"/>
          <c:tx>
            <c:v>70kV</c:v>
          </c:tx>
          <c:spPr>
            <a:ln>
              <a:noFill/>
            </a:ln>
          </c:spPr>
          <c:marker>
            <c:symbol val="diamond"/>
            <c:size val="7"/>
            <c:spPr>
              <a:solidFill>
                <a:schemeClr val="accent5"/>
              </a:solidFill>
            </c:spPr>
          </c:marker>
          <c:xVal>
            <c:numRef>
              <c:f>Sheet1!$D$39:$D$47</c:f>
              <c:numCache>
                <c:formatCode>General</c:formatCode>
                <c:ptCount val="9"/>
                <c:pt idx="0">
                  <c:v>11</c:v>
                </c:pt>
                <c:pt idx="1">
                  <c:v>24.5</c:v>
                </c:pt>
                <c:pt idx="2">
                  <c:v>48.4</c:v>
                </c:pt>
                <c:pt idx="3">
                  <c:v>69.5</c:v>
                </c:pt>
                <c:pt idx="4">
                  <c:v>90.5</c:v>
                </c:pt>
                <c:pt idx="5">
                  <c:v>111.3</c:v>
                </c:pt>
                <c:pt idx="6">
                  <c:v>131.80000000000001</c:v>
                </c:pt>
                <c:pt idx="7">
                  <c:v>148</c:v>
                </c:pt>
                <c:pt idx="8">
                  <c:v>168</c:v>
                </c:pt>
              </c:numCache>
            </c:numRef>
          </c:xVal>
          <c:yVal>
            <c:numRef>
              <c:f>Sheet1!$J$39:$J$47</c:f>
              <c:numCache>
                <c:formatCode>General</c:formatCode>
                <c:ptCount val="9"/>
                <c:pt idx="0">
                  <c:v>77.27272727272458</c:v>
                </c:pt>
                <c:pt idx="1">
                  <c:v>61.632653061224453</c:v>
                </c:pt>
                <c:pt idx="2">
                  <c:v>45.247933884297503</c:v>
                </c:pt>
                <c:pt idx="3">
                  <c:v>35.971223021581999</c:v>
                </c:pt>
                <c:pt idx="4">
                  <c:v>29.060773480662789</c:v>
                </c:pt>
                <c:pt idx="5">
                  <c:v>23.719676549864989</c:v>
                </c:pt>
                <c:pt idx="6">
                  <c:v>19.802731411229122</c:v>
                </c:pt>
                <c:pt idx="7">
                  <c:v>17.297297297297291</c:v>
                </c:pt>
                <c:pt idx="8">
                  <c:v>14.52380952380952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2707-9D43-A5A7-FDA9CC7CE9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5346688"/>
        <c:axId val="55357440"/>
      </c:scatterChart>
      <c:valAx>
        <c:axId val="55346688"/>
        <c:scaling>
          <c:orientation val="minMax"/>
          <c:max val="21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 b="0" dirty="0"/>
                  <a:t>Ave. Gun Current (</a:t>
                </a:r>
                <a:r>
                  <a:rPr lang="en-US" sz="1400" b="0" dirty="0" err="1"/>
                  <a:t>uA</a:t>
                </a:r>
                <a:r>
                  <a:rPr lang="en-US" sz="1400" b="0" dirty="0"/>
                  <a:t>)</a:t>
                </a:r>
              </a:p>
            </c:rich>
          </c:tx>
          <c:layout>
            <c:manualLayout>
              <c:xMode val="edge"/>
              <c:yMode val="edge"/>
              <c:x val="0.41903168075579444"/>
              <c:y val="0.8846080286475818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55357440"/>
        <c:crosses val="autoZero"/>
        <c:crossBetween val="midCat"/>
        <c:majorUnit val="50"/>
        <c:minorUnit val="10"/>
      </c:valAx>
      <c:valAx>
        <c:axId val="55357440"/>
        <c:scaling>
          <c:orientation val="minMax"/>
          <c:max val="10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sz="1400" b="0"/>
                  <a:t>Transmission (%)</a:t>
                </a:r>
              </a:p>
            </c:rich>
          </c:tx>
          <c:layout>
            <c:manualLayout>
              <c:xMode val="edge"/>
              <c:yMode val="edge"/>
              <c:x val="7.0631790236972233E-2"/>
              <c:y val="0.3074803279439583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5534668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85290469663592183"/>
          <c:y val="0.161747784882599"/>
          <c:w val="0.14622488702938058"/>
          <c:h val="0.29224910522548297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spPr>
    <a:ln>
      <a:solidFill>
        <a:schemeClr val="tx1"/>
      </a:solidFill>
    </a:ln>
  </c:sp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9/23/24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Monday, September 23, 2024</a:t>
            </a:fld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Monday, September 23, 2024</a:t>
            </a:fld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Author</a:t>
            </a:r>
          </a:p>
          <a:p>
            <a:pPr lvl="0"/>
            <a:r>
              <a:rPr lang="en-US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Agenda Topics Covered: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Monday, September 23,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16/j.nima.2022.167710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2999"/>
          </a:xfrm>
        </p:spPr>
        <p:txBody>
          <a:bodyPr/>
          <a:lstStyle/>
          <a:p>
            <a:pPr algn="ctr"/>
            <a:r>
              <a:rPr lang="en-US" dirty="0"/>
              <a:t>The 200 </a:t>
            </a:r>
            <a:r>
              <a:rPr lang="en-US" dirty="0" err="1"/>
              <a:t>keV</a:t>
            </a:r>
            <a:r>
              <a:rPr lang="en-US" dirty="0"/>
              <a:t> CEBAF polarized source electrode design and implementation process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38426" y="5357445"/>
            <a:ext cx="6239375" cy="513966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dirty="0">
                <a:latin typeface="Arial"/>
                <a:cs typeface="Arial"/>
              </a:rPr>
              <a:t>Carlos Hernandez-Garcia for the source/injector team</a:t>
            </a:r>
            <a:endParaRPr lang="en-US" dirty="0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B7494D8B-0B8C-4E44-9F31-2E04906473E2}"/>
              </a:ext>
            </a:extLst>
          </p:cNvPr>
          <p:cNvSpPr txBox="1">
            <a:spLocks/>
          </p:cNvSpPr>
          <p:nvPr/>
        </p:nvSpPr>
        <p:spPr>
          <a:xfrm>
            <a:off x="580858" y="5741779"/>
            <a:ext cx="5611220" cy="31132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/>
              <a:t>PSTP , JLab, Newport News, VA, September 22-27, 2024 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62E3A217-5CC6-B740-B7E5-B58B02235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210" y="1398062"/>
            <a:ext cx="6495500" cy="3842315"/>
          </a:xfrm>
        </p:spPr>
        <p:txBody>
          <a:bodyPr/>
          <a:lstStyle/>
          <a:p>
            <a:r>
              <a:rPr lang="en-US" dirty="0"/>
              <a:t>Outline: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130 </a:t>
            </a:r>
            <a:r>
              <a:rPr lang="en-US" dirty="0" err="1"/>
              <a:t>keV</a:t>
            </a:r>
            <a:r>
              <a:rPr lang="en-US" dirty="0"/>
              <a:t> photogun era (2010-2024)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Why a higher voltage photogun?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200 </a:t>
            </a:r>
            <a:r>
              <a:rPr lang="en-US" dirty="0" err="1"/>
              <a:t>keV</a:t>
            </a:r>
            <a:r>
              <a:rPr lang="en-US" dirty="0"/>
              <a:t> photogun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Beam optics/electrostatic 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Fabrication, installation, HV conditioning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Functionality commissioning: 200 </a:t>
            </a:r>
            <a:r>
              <a:rPr lang="en-US" dirty="0" err="1"/>
              <a:t>keV</a:t>
            </a:r>
            <a:r>
              <a:rPr lang="en-US" dirty="0"/>
              <a:t> beam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7AC68DC-D506-454F-B7B6-27F69AF8E7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459" r="43297" b="14637"/>
          <a:stretch/>
        </p:blipFill>
        <p:spPr>
          <a:xfrm>
            <a:off x="6782619" y="2366682"/>
            <a:ext cx="5184913" cy="287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92A59-963E-4245-9D82-10CE07F86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75252"/>
          </a:xfrm>
          <a:noFill/>
        </p:spPr>
        <p:txBody>
          <a:bodyPr>
            <a:normAutofit/>
          </a:bodyPr>
          <a:lstStyle/>
          <a:p>
            <a:r>
              <a:rPr lang="en-US" dirty="0"/>
              <a:t>The 200 kV gun assembled and installed in CEBAF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C8BF17-23C3-3548-8B8C-44014F312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r>
              <a:rPr lang="en-US" dirty="0"/>
              <a:t>/15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7023BC-4F10-0C45-A4B2-AD30D5736560}"/>
              </a:ext>
            </a:extLst>
          </p:cNvPr>
          <p:cNvSpPr txBox="1"/>
          <p:nvPr/>
        </p:nvSpPr>
        <p:spPr>
          <a:xfrm>
            <a:off x="7513415" y="6143721"/>
            <a:ext cx="3459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CEBAF inverted insulator photogun</a:t>
            </a:r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DE2DD00C-03A2-D34B-B296-F194BA6AD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000" dirty="0"/>
              <a:t>C. Hernandez-Garcia, PSTP 2024, Newport News, VA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B1907BD-51D8-0A4B-BB85-BDF8F23E9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78823" y="1700199"/>
            <a:ext cx="3082358" cy="37315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45E114A-EBAD-7643-A894-5C30F28528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230" r="40725" b="14637"/>
          <a:stretch/>
        </p:blipFill>
        <p:spPr>
          <a:xfrm>
            <a:off x="4126996" y="1296407"/>
            <a:ext cx="8065004" cy="450350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83AB6B8-61F0-204B-980A-9CE1CAD5416E}"/>
              </a:ext>
            </a:extLst>
          </p:cNvPr>
          <p:cNvGrpSpPr/>
          <p:nvPr/>
        </p:nvGrpSpPr>
        <p:grpSpPr>
          <a:xfrm>
            <a:off x="1355648" y="5678801"/>
            <a:ext cx="1407429" cy="338554"/>
            <a:chOff x="9813850" y="3203958"/>
            <a:chExt cx="1286540" cy="338554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20051CEC-CC8A-2242-98E0-FF5DEDCF30AF}"/>
                </a:ext>
              </a:extLst>
            </p:cNvPr>
            <p:cNvCxnSpPr/>
            <p:nvPr/>
          </p:nvCxnSpPr>
          <p:spPr>
            <a:xfrm>
              <a:off x="9813850" y="3373235"/>
              <a:ext cx="128654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B18A2DF-3FAA-8B4F-9625-1C9B2C7BDDB8}"/>
                </a:ext>
              </a:extLst>
            </p:cNvPr>
            <p:cNvSpPr txBox="1"/>
            <p:nvPr/>
          </p:nvSpPr>
          <p:spPr>
            <a:xfrm>
              <a:off x="10168806" y="3203958"/>
              <a:ext cx="62324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10 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4885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D3612-4395-8D4E-99DA-757C6B5B9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384"/>
            <a:ext cx="11285837" cy="487490"/>
          </a:xfrm>
        </p:spPr>
        <p:txBody>
          <a:bodyPr>
            <a:normAutofit/>
          </a:bodyPr>
          <a:lstStyle/>
          <a:p>
            <a:r>
              <a:rPr lang="en-US" dirty="0"/>
              <a:t>The R30 photogun was high voltage conditioned to 220 kV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CC48F-D052-AA4B-BF2A-32BDAF321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7F2C55-D4F7-1646-AF4F-C0E45D20A2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11" t="9429" r="5380" b="4669"/>
          <a:stretch/>
        </p:blipFill>
        <p:spPr>
          <a:xfrm>
            <a:off x="1834358" y="739153"/>
            <a:ext cx="8681241" cy="61188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40F5FB-4629-524E-AF57-32EFEEBD45A8}"/>
              </a:ext>
            </a:extLst>
          </p:cNvPr>
          <p:cNvSpPr txBox="1"/>
          <p:nvPr/>
        </p:nvSpPr>
        <p:spPr>
          <a:xfrm rot="18686247">
            <a:off x="2954926" y="4246057"/>
            <a:ext cx="1435104" cy="923330"/>
          </a:xfrm>
          <a:prstGeom prst="rect">
            <a:avLst/>
          </a:prstGeom>
          <a:solidFill>
            <a:schemeClr val="lt1">
              <a:alpha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Kr gas field emission  processing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B664DF-E4CE-A34F-80F8-A833BDBA51C4}"/>
              </a:ext>
            </a:extLst>
          </p:cNvPr>
          <p:cNvSpPr txBox="1"/>
          <p:nvPr/>
        </p:nvSpPr>
        <p:spPr>
          <a:xfrm rot="18873712">
            <a:off x="5171268" y="4051953"/>
            <a:ext cx="1870956" cy="646331"/>
          </a:xfrm>
          <a:prstGeom prst="rect">
            <a:avLst/>
          </a:prstGeom>
          <a:solidFill>
            <a:schemeClr val="lt1">
              <a:alpha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Voltage induced gas desorption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FCD0CE-A67E-6F47-8682-AC47C73FA4CE}"/>
              </a:ext>
            </a:extLst>
          </p:cNvPr>
          <p:cNvSpPr txBox="1"/>
          <p:nvPr/>
        </p:nvSpPr>
        <p:spPr>
          <a:xfrm rot="18556811">
            <a:off x="7762191" y="4110305"/>
            <a:ext cx="1393611" cy="369332"/>
          </a:xfrm>
          <a:prstGeom prst="rect">
            <a:avLst/>
          </a:prstGeom>
          <a:solidFill>
            <a:schemeClr val="lt1">
              <a:alpha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HV soaking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AA616A-66E7-934E-844E-3016352D4108}"/>
              </a:ext>
            </a:extLst>
          </p:cNvPr>
          <p:cNvSpPr txBox="1"/>
          <p:nvPr/>
        </p:nvSpPr>
        <p:spPr>
          <a:xfrm>
            <a:off x="377687" y="5794513"/>
            <a:ext cx="1987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analysis by G. Palacios-Serrano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398BF61C-E0DD-4C4F-A9E0-0D4E98216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000" dirty="0"/>
              <a:t>C. Hernandez-Garcia, PSTP 2024, Newport News, VA</a:t>
            </a:r>
          </a:p>
        </p:txBody>
      </p:sp>
    </p:spTree>
    <p:extLst>
      <p:ext uri="{BB962C8B-B14F-4D97-AF65-F5344CB8AC3E}">
        <p14:creationId xmlns:p14="http://schemas.microsoft.com/office/powerpoint/2010/main" val="2942942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5993B23-CD4A-E34F-8E20-4AA6E9EDA0F0}"/>
              </a:ext>
            </a:extLst>
          </p:cNvPr>
          <p:cNvSpPr txBox="1">
            <a:spLocks/>
          </p:cNvSpPr>
          <p:nvPr/>
        </p:nvSpPr>
        <p:spPr>
          <a:xfrm>
            <a:off x="1436913" y="5179424"/>
            <a:ext cx="2821577" cy="5068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en-US" b="1" dirty="0">
                <a:latin typeface="Arial"/>
                <a:cs typeface="Arial"/>
              </a:rPr>
              <a:t>R28 photogun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7A5788B-542D-BE42-8C70-A1F58AA80159}"/>
              </a:ext>
            </a:extLst>
          </p:cNvPr>
          <p:cNvGrpSpPr/>
          <p:nvPr/>
        </p:nvGrpSpPr>
        <p:grpSpPr>
          <a:xfrm>
            <a:off x="532501" y="742878"/>
            <a:ext cx="3220893" cy="2812774"/>
            <a:chOff x="8875642" y="795130"/>
            <a:chExt cx="3220893" cy="281277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4AB394B-714F-2048-ABD0-C262AFF79B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0287" b="5379"/>
            <a:stretch/>
          </p:blipFill>
          <p:spPr>
            <a:xfrm rot="5400000">
              <a:off x="8358807" y="1311965"/>
              <a:ext cx="2812774" cy="177910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1E0A895-2BE7-C044-B45C-967201B03E50}"/>
                </a:ext>
              </a:extLst>
            </p:cNvPr>
            <p:cNvSpPr txBox="1"/>
            <p:nvPr/>
          </p:nvSpPr>
          <p:spPr>
            <a:xfrm>
              <a:off x="10717696" y="2269435"/>
              <a:ext cx="137883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16˚ focusing </a:t>
              </a:r>
            </a:p>
            <a:p>
              <a:r>
                <a:rPr lang="en-US" dirty="0"/>
                <a:t>electrode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41B8EF59-7ADC-8643-9337-83EAAB86135C}"/>
                </a:ext>
              </a:extLst>
            </p:cNvPr>
            <p:cNvSpPr/>
            <p:nvPr/>
          </p:nvSpPr>
          <p:spPr>
            <a:xfrm>
              <a:off x="10707757" y="2209800"/>
              <a:ext cx="467140" cy="46713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E653A6D-729F-FB49-A6AA-FBCF4F635BDD}"/>
              </a:ext>
            </a:extLst>
          </p:cNvPr>
          <p:cNvGrpSpPr/>
          <p:nvPr/>
        </p:nvGrpSpPr>
        <p:grpSpPr>
          <a:xfrm>
            <a:off x="675010" y="4485103"/>
            <a:ext cx="2793508" cy="2186609"/>
            <a:chOff x="844827" y="775251"/>
            <a:chExt cx="2793508" cy="218660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6D84B56-B039-F94A-97F9-574ADD7CF8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901" t="3044" r="29581" b="26812"/>
            <a:stretch/>
          </p:blipFill>
          <p:spPr>
            <a:xfrm>
              <a:off x="844827" y="775251"/>
              <a:ext cx="1391479" cy="2186609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F3BF346-CF8C-3344-8E72-E087FEEA0933}"/>
                </a:ext>
              </a:extLst>
            </p:cNvPr>
            <p:cNvSpPr txBox="1"/>
            <p:nvPr/>
          </p:nvSpPr>
          <p:spPr>
            <a:xfrm>
              <a:off x="2259496" y="2189922"/>
              <a:ext cx="137883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25˚ focusing </a:t>
              </a:r>
            </a:p>
            <a:p>
              <a:r>
                <a:rPr lang="en-US" dirty="0"/>
                <a:t>electrode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11359F0-2AC5-6A4B-A8F7-86326DAE754A}"/>
                </a:ext>
              </a:extLst>
            </p:cNvPr>
            <p:cNvSpPr/>
            <p:nvPr/>
          </p:nvSpPr>
          <p:spPr>
            <a:xfrm>
              <a:off x="2229678" y="2140225"/>
              <a:ext cx="467140" cy="46713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ED033625-A99B-9748-BAA4-8C5E703491FE}"/>
              </a:ext>
            </a:extLst>
          </p:cNvPr>
          <p:cNvSpPr txBox="1">
            <a:spLocks/>
          </p:cNvSpPr>
          <p:nvPr/>
        </p:nvSpPr>
        <p:spPr>
          <a:xfrm>
            <a:off x="8170532" y="5134114"/>
            <a:ext cx="2684703" cy="8885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en-US" b="1" dirty="0">
                <a:latin typeface="Arial"/>
                <a:cs typeface="Arial"/>
              </a:rPr>
              <a:t>130 </a:t>
            </a:r>
            <a:r>
              <a:rPr lang="en-US" b="1" dirty="0" err="1">
                <a:latin typeface="Arial"/>
                <a:cs typeface="Arial"/>
              </a:rPr>
              <a:t>keV</a:t>
            </a:r>
            <a:r>
              <a:rPr lang="en-US" b="1" dirty="0">
                <a:latin typeface="Arial"/>
                <a:cs typeface="Arial"/>
              </a:rPr>
              <a:t> beam May-26-2021</a:t>
            </a:r>
          </a:p>
          <a:p>
            <a:pPr marL="457200" lvl="1" indent="0" algn="ctr">
              <a:buNone/>
            </a:pPr>
            <a:endParaRPr lang="en-US" b="1" dirty="0">
              <a:latin typeface="Arial"/>
              <a:cs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4F33E2C-5D3E-254F-88AB-5472F13F7930}"/>
              </a:ext>
            </a:extLst>
          </p:cNvPr>
          <p:cNvGrpSpPr/>
          <p:nvPr/>
        </p:nvGrpSpPr>
        <p:grpSpPr>
          <a:xfrm>
            <a:off x="4234540" y="809540"/>
            <a:ext cx="4310745" cy="3087546"/>
            <a:chOff x="8364030" y="4422913"/>
            <a:chExt cx="3523170" cy="243508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8E0C3E1-C1CF-8548-959A-9B50DA7C87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458" t="33796" r="2399" b="3189"/>
            <a:stretch/>
          </p:blipFill>
          <p:spPr>
            <a:xfrm>
              <a:off x="8364030" y="4439286"/>
              <a:ext cx="3523170" cy="2418714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550D445-CB62-244B-B127-7BAA0AABC878}"/>
                </a:ext>
              </a:extLst>
            </p:cNvPr>
            <p:cNvSpPr txBox="1"/>
            <p:nvPr/>
          </p:nvSpPr>
          <p:spPr>
            <a:xfrm>
              <a:off x="8368748" y="4422913"/>
              <a:ext cx="23257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MFX2I01 turned off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006298C-5F91-8C41-B1D6-000C5C3E5742}"/>
              </a:ext>
            </a:extLst>
          </p:cNvPr>
          <p:cNvGrpSpPr/>
          <p:nvPr/>
        </p:nvGrpSpPr>
        <p:grpSpPr>
          <a:xfrm>
            <a:off x="4250446" y="4016827"/>
            <a:ext cx="4294840" cy="2841173"/>
            <a:chOff x="198784" y="4346013"/>
            <a:chExt cx="3737112" cy="2511986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C22031B-6D61-BF4F-B79A-EBB54D20FF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162" t="15156" r="2731" b="5581"/>
            <a:stretch/>
          </p:blipFill>
          <p:spPr>
            <a:xfrm>
              <a:off x="198784" y="4346013"/>
              <a:ext cx="3737112" cy="2511986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7E8BFFB-577E-7241-BB31-6DE6F68A28E8}"/>
                </a:ext>
              </a:extLst>
            </p:cNvPr>
            <p:cNvSpPr txBox="1"/>
            <p:nvPr/>
          </p:nvSpPr>
          <p:spPr>
            <a:xfrm>
              <a:off x="324679" y="4359965"/>
              <a:ext cx="23257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MFX2I01 turned off</a:t>
              </a:r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9BB80CD8-D948-FC44-BD52-731ABE8C0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75252"/>
          </a:xfrm>
          <a:noFill/>
        </p:spPr>
        <p:txBody>
          <a:bodyPr>
            <a:normAutofit/>
          </a:bodyPr>
          <a:lstStyle/>
          <a:p>
            <a:pPr algn="ctr"/>
            <a:r>
              <a:rPr lang="en-US" dirty="0"/>
              <a:t>First beam! 200 kV photogun optics looks good comparable to 130 kV photogun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AC8A30F-6217-E847-9C6D-32A97E2C5213}"/>
              </a:ext>
            </a:extLst>
          </p:cNvPr>
          <p:cNvSpPr txBox="1">
            <a:spLocks/>
          </p:cNvSpPr>
          <p:nvPr/>
        </p:nvSpPr>
        <p:spPr>
          <a:xfrm>
            <a:off x="8170532" y="2217183"/>
            <a:ext cx="2684703" cy="8885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en-US" b="1" dirty="0">
                <a:latin typeface="Arial"/>
                <a:cs typeface="Arial"/>
              </a:rPr>
              <a:t>200 </a:t>
            </a:r>
            <a:r>
              <a:rPr lang="en-US" b="1" dirty="0" err="1">
                <a:latin typeface="Arial"/>
                <a:cs typeface="Arial"/>
              </a:rPr>
              <a:t>keV</a:t>
            </a:r>
            <a:r>
              <a:rPr lang="en-US" b="1" dirty="0">
                <a:latin typeface="Arial"/>
                <a:cs typeface="Arial"/>
              </a:rPr>
              <a:t> beam Aug-30-2024</a:t>
            </a:r>
          </a:p>
          <a:p>
            <a:pPr marL="457200" lvl="1" indent="0" algn="ctr">
              <a:buNone/>
            </a:pP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2739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5BB34-082D-C64C-9C33-F46323B0D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096206" cy="613954"/>
          </a:xfrm>
        </p:spPr>
        <p:txBody>
          <a:bodyPr>
            <a:normAutofit/>
          </a:bodyPr>
          <a:lstStyle/>
          <a:p>
            <a:r>
              <a:rPr lang="en-US" dirty="0"/>
              <a:t>Comparison of focal lengths for the 130 kV (R28) and the 200 kV (R30) photoguns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20D15-4FAC-D442-B038-42D0F8C39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143" y="5446615"/>
            <a:ext cx="10998515" cy="941122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Simulation assumes 0.18 mm photocathode recess</a:t>
            </a:r>
          </a:p>
          <a:p>
            <a:r>
              <a:rPr lang="en-US" sz="2000" dirty="0"/>
              <a:t>Focusing consistently stronger than predicted by simulations. We need to further investigate why the focal length of the photoguns is shorter than simulated.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8184CC-7F92-894E-8CC7-30699BED0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Hernandez-Garcia, PSTP 2024, Newport News, VA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CB0B7C-933A-F048-96EE-B20AD0AFB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r>
              <a:rPr lang="en-US" dirty="0"/>
              <a:t>/15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5FAB61-4FEF-9B43-92D3-2298E679C397}"/>
              </a:ext>
            </a:extLst>
          </p:cNvPr>
          <p:cNvSpPr txBox="1"/>
          <p:nvPr/>
        </p:nvSpPr>
        <p:spPr>
          <a:xfrm>
            <a:off x="8338471" y="4973236"/>
            <a:ext cx="3603172" cy="370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Measurements &amp; analysis: M. Bruker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C554E4C1-A849-7A4A-B7F8-502E202A061D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728293" y="1029698"/>
            <a:ext cx="9506558" cy="402105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0B36DB-46D6-D746-9E13-1FE86148D6BA}"/>
              </a:ext>
            </a:extLst>
          </p:cNvPr>
          <p:cNvSpPr txBox="1"/>
          <p:nvPr/>
        </p:nvSpPr>
        <p:spPr>
          <a:xfrm>
            <a:off x="10356574" y="2097156"/>
            <a:ext cx="1282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Simulated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C8300F-9F80-6146-82E6-AF9832D0B170}"/>
              </a:ext>
            </a:extLst>
          </p:cNvPr>
          <p:cNvSpPr txBox="1"/>
          <p:nvPr/>
        </p:nvSpPr>
        <p:spPr>
          <a:xfrm>
            <a:off x="10465905" y="2932043"/>
            <a:ext cx="1480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Measured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DF5FEC5-859C-7B45-82E8-9C264378945E}"/>
              </a:ext>
            </a:extLst>
          </p:cNvPr>
          <p:cNvCxnSpPr>
            <a:stCxn id="6" idx="1"/>
          </p:cNvCxnSpPr>
          <p:nvPr/>
        </p:nvCxnSpPr>
        <p:spPr>
          <a:xfrm flipH="1">
            <a:off x="10108096" y="2281822"/>
            <a:ext cx="248478" cy="3421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ight Brace 11">
            <a:extLst>
              <a:ext uri="{FF2B5EF4-FFF2-40B4-BE49-F238E27FC236}">
                <a16:creationId xmlns:a16="http://schemas.microsoft.com/office/drawing/2014/main" id="{D3A51B6B-A77C-D240-9B5B-E12E622229F9}"/>
              </a:ext>
            </a:extLst>
          </p:cNvPr>
          <p:cNvSpPr/>
          <p:nvPr/>
        </p:nvSpPr>
        <p:spPr>
          <a:xfrm>
            <a:off x="10137913" y="2782957"/>
            <a:ext cx="308113" cy="705678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3329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1C6A8-9B29-624B-AE22-4AC4DDC1E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083143" cy="696686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201E4-E0EF-CA42-BAAB-9003C4B30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5"/>
            <a:ext cx="8466293" cy="5647396"/>
          </a:xfrm>
        </p:spPr>
        <p:txBody>
          <a:bodyPr>
            <a:normAutofit/>
          </a:bodyPr>
          <a:lstStyle/>
          <a:p>
            <a:r>
              <a:rPr lang="en-US" dirty="0"/>
              <a:t>The 130 </a:t>
            </a:r>
            <a:r>
              <a:rPr lang="en-US" dirty="0" err="1"/>
              <a:t>keV</a:t>
            </a:r>
            <a:r>
              <a:rPr lang="en-US" dirty="0"/>
              <a:t> CEBAF polarized electron source:</a:t>
            </a:r>
          </a:p>
          <a:p>
            <a:pPr lvl="1"/>
            <a:r>
              <a:rPr lang="en-US" dirty="0"/>
              <a:t>Based on an inverted insulator geometry</a:t>
            </a:r>
          </a:p>
          <a:p>
            <a:pPr lvl="1"/>
            <a:r>
              <a:rPr lang="en-US" dirty="0"/>
              <a:t>Commissioned in 2010</a:t>
            </a:r>
          </a:p>
          <a:p>
            <a:pPr lvl="1"/>
            <a:r>
              <a:rPr lang="en-US" dirty="0"/>
              <a:t> Provided 130 </a:t>
            </a:r>
            <a:r>
              <a:rPr lang="en-US" dirty="0" err="1"/>
              <a:t>keV</a:t>
            </a:r>
            <a:r>
              <a:rPr lang="en-US" dirty="0"/>
              <a:t>, &gt; 85% spin polarized beam up to 250 𝜇A CW beam for PQB experiments</a:t>
            </a:r>
          </a:p>
          <a:p>
            <a:pPr lvl="1"/>
            <a:r>
              <a:rPr lang="en-US" dirty="0"/>
              <a:t>Replaced in 2024 with a larger, 200 kV inverted insulator photogun </a:t>
            </a:r>
          </a:p>
          <a:p>
            <a:pPr lvl="1"/>
            <a:endParaRPr lang="en-US" dirty="0"/>
          </a:p>
          <a:p>
            <a:r>
              <a:rPr lang="en-US" dirty="0"/>
              <a:t>The 200 </a:t>
            </a:r>
            <a:r>
              <a:rPr lang="en-US" dirty="0" err="1"/>
              <a:t>keV</a:t>
            </a:r>
            <a:r>
              <a:rPr lang="en-US" dirty="0"/>
              <a:t> CEBAF polarized electron source</a:t>
            </a:r>
          </a:p>
          <a:p>
            <a:pPr lvl="1"/>
            <a:r>
              <a:rPr lang="en-US" dirty="0"/>
              <a:t>Electrode geometry designed to reproduce 130 </a:t>
            </a:r>
            <a:r>
              <a:rPr lang="en-US" dirty="0" err="1"/>
              <a:t>keV</a:t>
            </a:r>
            <a:r>
              <a:rPr lang="en-US" dirty="0"/>
              <a:t> photogun beam envelope at 200 </a:t>
            </a:r>
            <a:r>
              <a:rPr lang="en-US" dirty="0" err="1"/>
              <a:t>keV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Functionality commissioning completed in August 2024</a:t>
            </a:r>
          </a:p>
          <a:p>
            <a:pPr lvl="2"/>
            <a:r>
              <a:rPr lang="en-US" dirty="0"/>
              <a:t>Conditioned to 220 kV field emission free</a:t>
            </a:r>
          </a:p>
          <a:p>
            <a:pPr lvl="2"/>
            <a:r>
              <a:rPr lang="en-US" dirty="0"/>
              <a:t>Produced 200 </a:t>
            </a:r>
            <a:r>
              <a:rPr lang="en-US" dirty="0" err="1"/>
              <a:t>keV</a:t>
            </a:r>
            <a:r>
              <a:rPr lang="en-US" dirty="0"/>
              <a:t> beam with beam envelope similar to that of the 130 </a:t>
            </a:r>
            <a:r>
              <a:rPr lang="en-US" dirty="0" err="1"/>
              <a:t>keV</a:t>
            </a:r>
            <a:r>
              <a:rPr lang="en-US" dirty="0"/>
              <a:t> photogun</a:t>
            </a:r>
          </a:p>
          <a:p>
            <a:pPr lvl="2"/>
            <a:r>
              <a:rPr lang="en-US" dirty="0"/>
              <a:t>Tested up to 100 𝜇 A CW beam with no detectable beam loss on apertures (encouraging!)</a:t>
            </a:r>
          </a:p>
          <a:p>
            <a:pPr lvl="2"/>
            <a:r>
              <a:rPr lang="en-US" dirty="0"/>
              <a:t>PQB evaluation scheduled for November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BB9233-1F2A-2140-A92F-1012F2F46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Hernandez-Garcia, PSTP 2024, Newport News, VA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7D3D40-50A0-8B4E-A057-87F2DAA2D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r>
              <a:rPr lang="en-US" dirty="0"/>
              <a:t>/15</a:t>
            </a:r>
          </a:p>
        </p:txBody>
      </p:sp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5A3784C9-920E-2740-BCA1-F683B7DE9C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110" t="24380" r="8952" b="9663"/>
          <a:stretch/>
        </p:blipFill>
        <p:spPr>
          <a:xfrm flipH="1">
            <a:off x="9384739" y="1080742"/>
            <a:ext cx="2024398" cy="1972491"/>
          </a:xfrm>
          <a:prstGeom prst="rect">
            <a:avLst/>
          </a:prstGeom>
        </p:spPr>
      </p:pic>
      <p:pic>
        <p:nvPicPr>
          <p:cNvPr id="7" name="Content Placeholder 8">
            <a:extLst>
              <a:ext uri="{FF2B5EF4-FFF2-40B4-BE49-F238E27FC236}">
                <a16:creationId xmlns:a16="http://schemas.microsoft.com/office/drawing/2014/main" id="{CF7A2446-9F42-F74C-BD4E-FE701A07AB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3" b="19291"/>
          <a:stretch/>
        </p:blipFill>
        <p:spPr>
          <a:xfrm flipH="1">
            <a:off x="9056468" y="3693237"/>
            <a:ext cx="2680941" cy="253718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6379C8D-0A95-6844-B238-C8FF6D4AE75D}"/>
              </a:ext>
            </a:extLst>
          </p:cNvPr>
          <p:cNvGrpSpPr/>
          <p:nvPr/>
        </p:nvGrpSpPr>
        <p:grpSpPr>
          <a:xfrm>
            <a:off x="9813850" y="3203958"/>
            <a:ext cx="1286540" cy="338554"/>
            <a:chOff x="9813850" y="3203958"/>
            <a:chExt cx="1286540" cy="338554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E0A6EC49-60F7-EF40-9A85-3E6BED20FF1A}"/>
                </a:ext>
              </a:extLst>
            </p:cNvPr>
            <p:cNvCxnSpPr/>
            <p:nvPr/>
          </p:nvCxnSpPr>
          <p:spPr>
            <a:xfrm>
              <a:off x="9813850" y="3373235"/>
              <a:ext cx="128654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37B5FC7-3C70-1C45-9622-1E079000CC60}"/>
                </a:ext>
              </a:extLst>
            </p:cNvPr>
            <p:cNvSpPr txBox="1"/>
            <p:nvPr/>
          </p:nvSpPr>
          <p:spPr>
            <a:xfrm>
              <a:off x="10168806" y="3203958"/>
              <a:ext cx="62324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10 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5525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FF8104-6C64-2042-8944-A56936C5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r>
              <a:rPr lang="en-US" dirty="0"/>
              <a:t>/15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26952B7-DDCA-0843-A584-1725ECAFD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65" y="1485821"/>
            <a:ext cx="4658587" cy="47409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BC62598-E8AD-4046-B6E7-62068855C7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87" t="11780" r="26375" b="7160"/>
          <a:stretch/>
        </p:blipFill>
        <p:spPr>
          <a:xfrm rot="5400000">
            <a:off x="6666191" y="1509860"/>
            <a:ext cx="4585827" cy="453775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DCBC315-B3F4-3B44-A26C-CD6B7667543D}"/>
              </a:ext>
            </a:extLst>
          </p:cNvPr>
          <p:cNvSpPr txBox="1"/>
          <p:nvPr/>
        </p:nvSpPr>
        <p:spPr>
          <a:xfrm>
            <a:off x="810717" y="957081"/>
            <a:ext cx="38875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CEBAF 130 kV photogun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91BDCF-5679-F542-8153-2C5CAFB2DB94}"/>
              </a:ext>
            </a:extLst>
          </p:cNvPr>
          <p:cNvSpPr txBox="1"/>
          <p:nvPr/>
        </p:nvSpPr>
        <p:spPr>
          <a:xfrm>
            <a:off x="7126293" y="957081"/>
            <a:ext cx="3665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CEBAF 200 kV photogun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3D7C72CA-9213-174B-96F2-3424912E4468}"/>
              </a:ext>
            </a:extLst>
          </p:cNvPr>
          <p:cNvSpPr txBox="1">
            <a:spLocks/>
          </p:cNvSpPr>
          <p:nvPr/>
        </p:nvSpPr>
        <p:spPr>
          <a:xfrm>
            <a:off x="274235" y="0"/>
            <a:ext cx="3126657" cy="819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200" dirty="0"/>
              <a:t>THANK YOU!!!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0C065D1-B117-B942-899E-263E494C431D}"/>
              </a:ext>
            </a:extLst>
          </p:cNvPr>
          <p:cNvSpPr txBox="1"/>
          <p:nvPr/>
        </p:nvSpPr>
        <p:spPr>
          <a:xfrm>
            <a:off x="4335584" y="117566"/>
            <a:ext cx="5664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Chalkduster" panose="03050602040202020205" pitchFamily="66" charset="77"/>
              </a:rPr>
              <a:t>The JLab Source/Injector Team</a:t>
            </a:r>
          </a:p>
        </p:txBody>
      </p:sp>
      <p:sp>
        <p:nvSpPr>
          <p:cNvPr id="35" name="Footer Placeholder 3">
            <a:extLst>
              <a:ext uri="{FF2B5EF4-FFF2-40B4-BE49-F238E27FC236}">
                <a16:creationId xmlns:a16="http://schemas.microsoft.com/office/drawing/2014/main" id="{5DC32B4D-8315-304D-845B-5020DC72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C. Hernandez-Garcia, PSTP 2024, Newport News, VA</a:t>
            </a:r>
          </a:p>
        </p:txBody>
      </p:sp>
    </p:spTree>
    <p:extLst>
      <p:ext uri="{BB962C8B-B14F-4D97-AF65-F5344CB8AC3E}">
        <p14:creationId xmlns:p14="http://schemas.microsoft.com/office/powerpoint/2010/main" val="41638956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1C21C-461E-344B-9376-1BE3AF4CE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85837" cy="487490"/>
          </a:xfrm>
        </p:spPr>
        <p:txBody>
          <a:bodyPr/>
          <a:lstStyle/>
          <a:p>
            <a:r>
              <a:rPr lang="en-US" dirty="0"/>
              <a:t>Extracted charge from R28 style CEBAF photogun 2010-2024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2E2D7E6-B484-594B-A4EC-1DBFB57648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968" b="5076"/>
          <a:stretch/>
        </p:blipFill>
        <p:spPr>
          <a:xfrm>
            <a:off x="2236345" y="813776"/>
            <a:ext cx="7782297" cy="554726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6F8CF3-98EA-3A4F-A701-BAC73B066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0B3E60-EFA2-B844-A74F-98C722A904EC}"/>
              </a:ext>
            </a:extLst>
          </p:cNvPr>
          <p:cNvSpPr txBox="1"/>
          <p:nvPr/>
        </p:nvSpPr>
        <p:spPr>
          <a:xfrm>
            <a:off x="9551504" y="5625548"/>
            <a:ext cx="1987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analysis by G. Palacios-Serrano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876A9524-9610-9C4A-A6DC-28CD78E34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C. Hernandez-Garcia, PSTP 2024, Newport News, VA</a:t>
            </a:r>
          </a:p>
        </p:txBody>
      </p:sp>
    </p:spTree>
    <p:extLst>
      <p:ext uri="{BB962C8B-B14F-4D97-AF65-F5344CB8AC3E}">
        <p14:creationId xmlns:p14="http://schemas.microsoft.com/office/powerpoint/2010/main" val="4012277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6F2A0-94B3-6F43-9554-F73F76E16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004766" cy="653143"/>
          </a:xfrm>
        </p:spPr>
        <p:txBody>
          <a:bodyPr/>
          <a:lstStyle/>
          <a:p>
            <a:r>
              <a:rPr lang="en-US" dirty="0"/>
              <a:t>The CEBAF 130 </a:t>
            </a:r>
            <a:r>
              <a:rPr lang="en-US" dirty="0" err="1"/>
              <a:t>keV</a:t>
            </a:r>
            <a:r>
              <a:rPr lang="en-US" dirty="0"/>
              <a:t> polarized beam photogun era (2010-2024)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88D622-EFCF-A640-9B98-49EA4DA5B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Hernandez-Garcia, PSTP 2024, Newport News, VA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E75981-0F25-B94F-8A9B-D9ADC01E5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r>
              <a:rPr lang="en-US" dirty="0"/>
              <a:t>/15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F7A094-27C3-DD47-A27E-94B47C94C4B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04856" y="966054"/>
            <a:ext cx="5987144" cy="278836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Installed and commissioned in 2010</a:t>
            </a:r>
          </a:p>
          <a:p>
            <a:r>
              <a:rPr lang="en-US" dirty="0"/>
              <a:t>Produced 130 </a:t>
            </a:r>
            <a:r>
              <a:rPr lang="en-US" dirty="0" err="1"/>
              <a:t>keV</a:t>
            </a:r>
            <a:r>
              <a:rPr lang="en-US" dirty="0"/>
              <a:t> beam with &gt; 86% polarization for three experimental halls  in the 6 GeV era and to four halls in the 12 GeV era</a:t>
            </a:r>
          </a:p>
          <a:p>
            <a:r>
              <a:rPr lang="en-US" dirty="0"/>
              <a:t>Maximum combined (four hall) beam current ~ 250 𝜇 A CW</a:t>
            </a:r>
          </a:p>
          <a:p>
            <a:r>
              <a:rPr lang="en-US" dirty="0"/>
              <a:t>Total extracted charge: </a:t>
            </a:r>
            <a:r>
              <a:rPr lang="en-US" b="1" dirty="0">
                <a:solidFill>
                  <a:srgbClr val="FF0000"/>
                </a:solidFill>
              </a:rPr>
              <a:t>4.5 </a:t>
            </a:r>
            <a:r>
              <a:rPr lang="en-US" b="1" dirty="0" err="1">
                <a:solidFill>
                  <a:srgbClr val="FF0000"/>
                </a:solidFill>
              </a:rPr>
              <a:t>kC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dirty="0"/>
              <a:t>Provided beam for PQB experiments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C40872-C8A8-2449-BDD9-03AF61364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087" y="1007439"/>
            <a:ext cx="5601798" cy="48055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3239CB-DB6D-0A4A-BA05-A72F1E6C6B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709" b="19619"/>
          <a:stretch/>
        </p:blipFill>
        <p:spPr>
          <a:xfrm>
            <a:off x="6719851" y="3842016"/>
            <a:ext cx="2145474" cy="2899955"/>
          </a:xfrm>
          <a:prstGeom prst="rect">
            <a:avLst/>
          </a:prstGeom>
        </p:spPr>
      </p:pic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09093CB3-3136-664D-B1AD-92835D4C9F3F}"/>
              </a:ext>
            </a:extLst>
          </p:cNvPr>
          <p:cNvSpPr txBox="1">
            <a:spLocks/>
          </p:cNvSpPr>
          <p:nvPr/>
        </p:nvSpPr>
        <p:spPr>
          <a:xfrm>
            <a:off x="8865325" y="4603718"/>
            <a:ext cx="3139441" cy="1376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130 kV electrode (R28) ready for installation into the HV photogun vacuum chamber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6D20A61-9E70-9042-9770-D349B9AFA75C}"/>
              </a:ext>
            </a:extLst>
          </p:cNvPr>
          <p:cNvCxnSpPr/>
          <p:nvPr/>
        </p:nvCxnSpPr>
        <p:spPr>
          <a:xfrm>
            <a:off x="6977270" y="5913783"/>
            <a:ext cx="894521" cy="626165"/>
          </a:xfrm>
          <a:prstGeom prst="straightConnector1">
            <a:avLst/>
          </a:prstGeom>
          <a:ln w="25400">
            <a:solidFill>
              <a:srgbClr val="FFFF00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ECE5360-3411-8B44-B2B4-58126A004E1C}"/>
              </a:ext>
            </a:extLst>
          </p:cNvPr>
          <p:cNvSpPr txBox="1"/>
          <p:nvPr/>
        </p:nvSpPr>
        <p:spPr>
          <a:xfrm rot="2169388">
            <a:off x="7056781" y="6122504"/>
            <a:ext cx="536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5 in</a:t>
            </a:r>
          </a:p>
        </p:txBody>
      </p:sp>
    </p:spTree>
    <p:extLst>
      <p:ext uri="{BB962C8B-B14F-4D97-AF65-F5344CB8AC3E}">
        <p14:creationId xmlns:p14="http://schemas.microsoft.com/office/powerpoint/2010/main" val="1240033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43EDB-8F57-4CED-8993-E62B73ECF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85837" cy="487490"/>
          </a:xfrm>
        </p:spPr>
        <p:txBody>
          <a:bodyPr/>
          <a:lstStyle/>
          <a:p>
            <a:r>
              <a:rPr lang="en-US" dirty="0"/>
              <a:t>Parity-Violating Experiments at CEBAF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CF6216-E6AA-4D8A-A4BA-A31B0A766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r>
              <a:rPr lang="en-US" dirty="0"/>
              <a:t>/15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648BFBF-E2C7-4F4F-9CEF-0B418269CEF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091916" y="924470"/>
          <a:ext cx="8464379" cy="54415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96657">
                  <a:extLst>
                    <a:ext uri="{9D8B030D-6E8A-4147-A177-3AD203B41FA5}">
                      <a16:colId xmlns:a16="http://schemas.microsoft.com/office/drawing/2014/main" val="1617379772"/>
                    </a:ext>
                  </a:extLst>
                </a:gridCol>
                <a:gridCol w="818252">
                  <a:extLst>
                    <a:ext uri="{9D8B030D-6E8A-4147-A177-3AD203B41FA5}">
                      <a16:colId xmlns:a16="http://schemas.microsoft.com/office/drawing/2014/main" val="2619107127"/>
                    </a:ext>
                  </a:extLst>
                </a:gridCol>
                <a:gridCol w="552003">
                  <a:extLst>
                    <a:ext uri="{9D8B030D-6E8A-4147-A177-3AD203B41FA5}">
                      <a16:colId xmlns:a16="http://schemas.microsoft.com/office/drawing/2014/main" val="1429610493"/>
                    </a:ext>
                  </a:extLst>
                </a:gridCol>
                <a:gridCol w="593939">
                  <a:extLst>
                    <a:ext uri="{9D8B030D-6E8A-4147-A177-3AD203B41FA5}">
                      <a16:colId xmlns:a16="http://schemas.microsoft.com/office/drawing/2014/main" val="2446616207"/>
                    </a:ext>
                  </a:extLst>
                </a:gridCol>
                <a:gridCol w="959666">
                  <a:extLst>
                    <a:ext uri="{9D8B030D-6E8A-4147-A177-3AD203B41FA5}">
                      <a16:colId xmlns:a16="http://schemas.microsoft.com/office/drawing/2014/main" val="1765434013"/>
                    </a:ext>
                  </a:extLst>
                </a:gridCol>
                <a:gridCol w="877744">
                  <a:extLst>
                    <a:ext uri="{9D8B030D-6E8A-4147-A177-3AD203B41FA5}">
                      <a16:colId xmlns:a16="http://schemas.microsoft.com/office/drawing/2014/main" val="1877749331"/>
                    </a:ext>
                  </a:extLst>
                </a:gridCol>
                <a:gridCol w="965520">
                  <a:extLst>
                    <a:ext uri="{9D8B030D-6E8A-4147-A177-3AD203B41FA5}">
                      <a16:colId xmlns:a16="http://schemas.microsoft.com/office/drawing/2014/main" val="893530424"/>
                    </a:ext>
                  </a:extLst>
                </a:gridCol>
                <a:gridCol w="890101">
                  <a:extLst>
                    <a:ext uri="{9D8B030D-6E8A-4147-A177-3AD203B41FA5}">
                      <a16:colId xmlns:a16="http://schemas.microsoft.com/office/drawing/2014/main" val="986364154"/>
                    </a:ext>
                  </a:extLst>
                </a:gridCol>
                <a:gridCol w="753033">
                  <a:extLst>
                    <a:ext uri="{9D8B030D-6E8A-4147-A177-3AD203B41FA5}">
                      <a16:colId xmlns:a16="http://schemas.microsoft.com/office/drawing/2014/main" val="376990055"/>
                    </a:ext>
                  </a:extLst>
                </a:gridCol>
                <a:gridCol w="857464">
                  <a:extLst>
                    <a:ext uri="{9D8B030D-6E8A-4147-A177-3AD203B41FA5}">
                      <a16:colId xmlns:a16="http://schemas.microsoft.com/office/drawing/2014/main" val="1735004779"/>
                    </a:ext>
                  </a:extLst>
                </a:gridCol>
              </a:tblGrid>
              <a:tr h="4534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PV Experiment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Energy</a:t>
                      </a: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(GeV)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Pol</a:t>
                      </a: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(%)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I</a:t>
                      </a: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(µA)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Target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A</a:t>
                      </a:r>
                      <a:r>
                        <a:rPr lang="en-US" sz="1200" baseline="-25000">
                          <a:effectLst/>
                          <a:latin typeface="+mn-lt"/>
                        </a:rPr>
                        <a:t>pv</a:t>
                      </a:r>
                      <a:endParaRPr lang="en-US" sz="1200">
                        <a:effectLst/>
                        <a:latin typeface="+mn-lt"/>
                      </a:endParaRP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(ppb)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Charge Asym</a:t>
                      </a: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(ppb)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Position Diff</a:t>
                      </a: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(nm)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Angle Diff</a:t>
                      </a: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(nrad)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Size Asym(δ</a:t>
                      </a:r>
                      <a:r>
                        <a:rPr lang="el-GR" sz="1200">
                          <a:effectLst/>
                          <a:latin typeface="+mn-lt"/>
                        </a:rPr>
                        <a:t>σ/σ</a:t>
                      </a:r>
                      <a:r>
                        <a:rPr lang="en-US" sz="1200">
                          <a:effectLst/>
                          <a:latin typeface="+mn-lt"/>
                        </a:rPr>
                        <a:t>)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extLst>
                  <a:ext uri="{0D108BD9-81ED-4DB2-BD59-A6C34878D82A}">
                    <a16:rowId xmlns:a16="http://schemas.microsoft.com/office/drawing/2014/main" val="2795491339"/>
                  </a:ext>
                </a:extLst>
              </a:tr>
              <a:tr h="453465"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+mn-lt"/>
                        </a:rPr>
                        <a:t>HAPPEx</a:t>
                      </a:r>
                      <a:r>
                        <a:rPr lang="en-US" sz="1200" dirty="0">
                          <a:effectLst/>
                          <a:latin typeface="+mn-lt"/>
                        </a:rPr>
                        <a:t>-I</a:t>
                      </a: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1998 – 1999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3.3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38.8</a:t>
                      </a: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68.8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100</a:t>
                      </a: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40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aseline="30000">
                          <a:effectLst/>
                          <a:latin typeface="+mn-lt"/>
                        </a:rPr>
                        <a:t>1</a:t>
                      </a:r>
                      <a:r>
                        <a:rPr lang="en-US" sz="1200">
                          <a:effectLst/>
                          <a:latin typeface="+mn-lt"/>
                        </a:rPr>
                        <a:t>H </a:t>
                      </a: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(15 cm)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15,050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200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12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3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 &lt;10</a:t>
                      </a:r>
                      <a:r>
                        <a:rPr lang="en-US" sz="1200" baseline="30000" dirty="0">
                          <a:effectLst/>
                          <a:latin typeface="+mn-lt"/>
                        </a:rPr>
                        <a:t>-3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extLst>
                  <a:ext uri="{0D108BD9-81ED-4DB2-BD59-A6C34878D82A}">
                    <a16:rowId xmlns:a16="http://schemas.microsoft.com/office/drawing/2014/main" val="2332803873"/>
                  </a:ext>
                </a:extLst>
              </a:tr>
              <a:tr h="453465"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G0-Forward</a:t>
                      </a: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2003 – 2004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3.0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73.7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40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aseline="30000" dirty="0">
                          <a:effectLst/>
                          <a:latin typeface="+mn-lt"/>
                        </a:rPr>
                        <a:t>1</a:t>
                      </a:r>
                      <a:r>
                        <a:rPr lang="en-US" sz="1200" dirty="0">
                          <a:effectLst/>
                          <a:latin typeface="+mn-lt"/>
                        </a:rPr>
                        <a:t>H</a:t>
                      </a: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(20 cm)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3,000-40,000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300±300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7±4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3±1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 &lt;10</a:t>
                      </a:r>
                      <a:r>
                        <a:rPr lang="en-US" sz="1200" baseline="30000" dirty="0">
                          <a:effectLst/>
                          <a:latin typeface="+mn-lt"/>
                        </a:rPr>
                        <a:t>-3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extLst>
                  <a:ext uri="{0D108BD9-81ED-4DB2-BD59-A6C34878D82A}">
                    <a16:rowId xmlns:a16="http://schemas.microsoft.com/office/drawing/2014/main" val="4015013335"/>
                  </a:ext>
                </a:extLst>
              </a:tr>
              <a:tr h="453465"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HAPPEx-II</a:t>
                      </a: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2004 – 2005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3.03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87.1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55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aseline="30000">
                          <a:effectLst/>
                          <a:latin typeface="+mn-lt"/>
                        </a:rPr>
                        <a:t>1</a:t>
                      </a:r>
                      <a:r>
                        <a:rPr lang="en-US" sz="1200">
                          <a:effectLst/>
                          <a:latin typeface="+mn-lt"/>
                        </a:rPr>
                        <a:t>H, </a:t>
                      </a:r>
                      <a:r>
                        <a:rPr lang="en-US" sz="1200" baseline="30000">
                          <a:effectLst/>
                          <a:latin typeface="+mn-lt"/>
                        </a:rPr>
                        <a:t>4</a:t>
                      </a:r>
                      <a:r>
                        <a:rPr lang="en-US" sz="1200">
                          <a:effectLst/>
                          <a:latin typeface="+mn-lt"/>
                        </a:rPr>
                        <a:t>He</a:t>
                      </a: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(20 cm)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1,580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400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2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0.25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 &lt;10</a:t>
                      </a:r>
                      <a:r>
                        <a:rPr lang="en-US" sz="1200" baseline="30000" dirty="0">
                          <a:effectLst/>
                          <a:latin typeface="+mn-lt"/>
                        </a:rPr>
                        <a:t>-3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extLst>
                  <a:ext uri="{0D108BD9-81ED-4DB2-BD59-A6C34878D82A}">
                    <a16:rowId xmlns:a16="http://schemas.microsoft.com/office/drawing/2014/main" val="250696425"/>
                  </a:ext>
                </a:extLst>
              </a:tr>
              <a:tr h="453465"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G0-Backward</a:t>
                      </a: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2006 – 2007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0.359, 0.688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85.8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60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aseline="30000" dirty="0">
                          <a:effectLst/>
                          <a:latin typeface="+mn-lt"/>
                        </a:rPr>
                        <a:t>1</a:t>
                      </a:r>
                      <a:r>
                        <a:rPr lang="en-US" sz="1200" dirty="0">
                          <a:effectLst/>
                          <a:latin typeface="+mn-lt"/>
                        </a:rPr>
                        <a:t>H, </a:t>
                      </a:r>
                      <a:r>
                        <a:rPr lang="en-US" sz="1200" baseline="30000" dirty="0">
                          <a:effectLst/>
                          <a:latin typeface="+mn-lt"/>
                        </a:rPr>
                        <a:t>2</a:t>
                      </a:r>
                      <a:r>
                        <a:rPr lang="en-US" sz="1200" dirty="0">
                          <a:effectLst/>
                          <a:latin typeface="+mn-lt"/>
                        </a:rPr>
                        <a:t>H</a:t>
                      </a: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(20 cm)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9,700-37,400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-30±300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47±9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1.2±0.5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 &lt;10</a:t>
                      </a:r>
                      <a:r>
                        <a:rPr lang="en-US" sz="1200" baseline="30000" dirty="0">
                          <a:effectLst/>
                          <a:latin typeface="+mn-lt"/>
                        </a:rPr>
                        <a:t>-3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extLst>
                  <a:ext uri="{0D108BD9-81ED-4DB2-BD59-A6C34878D82A}">
                    <a16:rowId xmlns:a16="http://schemas.microsoft.com/office/drawing/2014/main" val="3456276483"/>
                  </a:ext>
                </a:extLst>
              </a:tr>
              <a:tr h="453465"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HAPPEx-III</a:t>
                      </a: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2009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3.484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89.4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100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aseline="30000">
                          <a:effectLst/>
                          <a:latin typeface="+mn-lt"/>
                        </a:rPr>
                        <a:t>1</a:t>
                      </a:r>
                      <a:r>
                        <a:rPr lang="en-US" sz="1200">
                          <a:effectLst/>
                          <a:latin typeface="+mn-lt"/>
                        </a:rPr>
                        <a:t>H</a:t>
                      </a: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(25 cm)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23,800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200±10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3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0.5±0.1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&lt;10</a:t>
                      </a:r>
                      <a:r>
                        <a:rPr lang="en-US" sz="1200" baseline="30000" dirty="0">
                          <a:effectLst/>
                          <a:latin typeface="+mn-lt"/>
                        </a:rPr>
                        <a:t>-3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extLst>
                  <a:ext uri="{0D108BD9-81ED-4DB2-BD59-A6C34878D82A}">
                    <a16:rowId xmlns:a16="http://schemas.microsoft.com/office/drawing/2014/main" val="1549982580"/>
                  </a:ext>
                </a:extLst>
              </a:tr>
              <a:tr h="453465"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PVDIS</a:t>
                      </a: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2009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6.067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89.0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105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aseline="30000">
                          <a:effectLst/>
                          <a:latin typeface="+mn-lt"/>
                        </a:rPr>
                        <a:t>2</a:t>
                      </a:r>
                      <a:r>
                        <a:rPr lang="en-US" sz="1200">
                          <a:effectLst/>
                          <a:latin typeface="+mn-lt"/>
                        </a:rPr>
                        <a:t>H</a:t>
                      </a: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(20 cm)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60,000-160,000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100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100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40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&lt;10</a:t>
                      </a:r>
                      <a:r>
                        <a:rPr lang="en-US" sz="1200" baseline="30000" dirty="0">
                          <a:effectLst/>
                          <a:latin typeface="+mn-lt"/>
                        </a:rPr>
                        <a:t>-3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extLst>
                  <a:ext uri="{0D108BD9-81ED-4DB2-BD59-A6C34878D82A}">
                    <a16:rowId xmlns:a16="http://schemas.microsoft.com/office/drawing/2014/main" val="4186720440"/>
                  </a:ext>
                </a:extLst>
              </a:tr>
              <a:tr h="453465"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PREx-I</a:t>
                      </a: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2010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1.056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89.2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70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aseline="30000">
                          <a:effectLst/>
                          <a:latin typeface="+mn-lt"/>
                        </a:rPr>
                        <a:t>208</a:t>
                      </a:r>
                      <a:r>
                        <a:rPr lang="en-US" sz="1200">
                          <a:effectLst/>
                          <a:latin typeface="+mn-lt"/>
                        </a:rPr>
                        <a:t>Pb</a:t>
                      </a: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(0.5 mm)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657±60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85±1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4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1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&lt;10</a:t>
                      </a:r>
                      <a:r>
                        <a:rPr lang="en-US" sz="1200" baseline="30000" dirty="0">
                          <a:effectLst/>
                          <a:latin typeface="+mn-lt"/>
                        </a:rPr>
                        <a:t>-4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extLst>
                  <a:ext uri="{0D108BD9-81ED-4DB2-BD59-A6C34878D82A}">
                    <a16:rowId xmlns:a16="http://schemas.microsoft.com/office/drawing/2014/main" val="657277026"/>
                  </a:ext>
                </a:extLst>
              </a:tr>
              <a:tr h="453465"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+mn-lt"/>
                        </a:rPr>
                        <a:t>QWeak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2010 – 2012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1.162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88.7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180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aseline="30000" dirty="0">
                          <a:effectLst/>
                          <a:latin typeface="+mn-lt"/>
                        </a:rPr>
                        <a:t>1</a:t>
                      </a:r>
                      <a:r>
                        <a:rPr lang="en-US" sz="1200" dirty="0">
                          <a:effectLst/>
                          <a:latin typeface="+mn-lt"/>
                        </a:rPr>
                        <a:t>H</a:t>
                      </a: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(34 cm)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226.5±9.3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20.5±1.7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-4.6±0.2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-0.07±0.01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&lt;10</a:t>
                      </a:r>
                      <a:r>
                        <a:rPr lang="en-US" sz="1200" baseline="30000" dirty="0">
                          <a:effectLst/>
                          <a:latin typeface="+mn-lt"/>
                        </a:rPr>
                        <a:t>-4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extLst>
                  <a:ext uri="{0D108BD9-81ED-4DB2-BD59-A6C34878D82A}">
                    <a16:rowId xmlns:a16="http://schemas.microsoft.com/office/drawing/2014/main" val="1156601383"/>
                  </a:ext>
                </a:extLst>
              </a:tr>
              <a:tr h="453465"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PREx-II</a:t>
                      </a: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2019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0.953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89.7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70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aseline="30000">
                          <a:effectLst/>
                          <a:latin typeface="+mn-lt"/>
                        </a:rPr>
                        <a:t>208</a:t>
                      </a:r>
                      <a:r>
                        <a:rPr lang="en-US" sz="1200">
                          <a:effectLst/>
                          <a:latin typeface="+mn-lt"/>
                        </a:rPr>
                        <a:t>Pb </a:t>
                      </a: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(0.5 mm)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550±18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20.7±0.2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2.2±4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0.3±0.3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&lt;6x10</a:t>
                      </a:r>
                      <a:r>
                        <a:rPr lang="en-US" sz="1200" baseline="30000" dirty="0">
                          <a:effectLst/>
                          <a:latin typeface="+mn-lt"/>
                        </a:rPr>
                        <a:t>-5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extLst>
                  <a:ext uri="{0D108BD9-81ED-4DB2-BD59-A6C34878D82A}">
                    <a16:rowId xmlns:a16="http://schemas.microsoft.com/office/drawing/2014/main" val="1822737651"/>
                  </a:ext>
                </a:extLst>
              </a:tr>
              <a:tr h="453465"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+mn-lt"/>
                        </a:rPr>
                        <a:t>CREx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2019-2020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2.18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87.1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150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aseline="30000">
                          <a:effectLst/>
                          <a:latin typeface="+mn-lt"/>
                        </a:rPr>
                        <a:t>48</a:t>
                      </a:r>
                      <a:r>
                        <a:rPr lang="en-US" sz="1200">
                          <a:effectLst/>
                          <a:latin typeface="+mn-lt"/>
                        </a:rPr>
                        <a:t>Ca</a:t>
                      </a: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(5 mm)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2668±113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-88±26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-5.2±3.6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-0.13±0.08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&lt;6x10</a:t>
                      </a:r>
                      <a:r>
                        <a:rPr lang="en-US" sz="1200" baseline="30000" dirty="0">
                          <a:effectLst/>
                          <a:latin typeface="+mn-lt"/>
                        </a:rPr>
                        <a:t>-5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extLst>
                  <a:ext uri="{0D108BD9-81ED-4DB2-BD59-A6C34878D82A}">
                    <a16:rowId xmlns:a16="http://schemas.microsoft.com/office/drawing/2014/main" val="820009483"/>
                  </a:ext>
                </a:extLst>
              </a:tr>
              <a:tr h="453465"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MOLLER</a:t>
                      </a: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2026-2028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10.8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90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65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</a:t>
                      </a: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(125 cm)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35.6±0.74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&lt;10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&lt;0.6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&lt;0.12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&lt;10</a:t>
                      </a:r>
                      <a:r>
                        <a:rPr lang="en-US" sz="1200" b="1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-5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extLst>
                  <a:ext uri="{0D108BD9-81ED-4DB2-BD59-A6C34878D82A}">
                    <a16:rowId xmlns:a16="http://schemas.microsoft.com/office/drawing/2014/main" val="909037779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B24ABC21-0C19-4EBC-BEDB-C34641C2366B}"/>
              </a:ext>
            </a:extLst>
          </p:cNvPr>
          <p:cNvSpPr/>
          <p:nvPr/>
        </p:nvSpPr>
        <p:spPr>
          <a:xfrm>
            <a:off x="9714015" y="1409153"/>
            <a:ext cx="2130631" cy="2677656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An overview of how parity-violating electron scattering experiments are performed at CEBAF,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P.A. Adderley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Nuclear Inst. and Methods in Physics Research, A 1046 (2023) 167710 </a:t>
            </a:r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https://doi.org/10.1016/j.nima.2022.167710</a:t>
            </a:r>
            <a:endParaRPr lang="en-US" sz="1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EEA8AE4C-D8F9-B84A-A48C-174C356DB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C. Hernandez-Garcia, PSTP 2024, Newport News, VA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DA6EC9-0116-9541-BA86-7A66EAD63ECD}"/>
              </a:ext>
            </a:extLst>
          </p:cNvPr>
          <p:cNvSpPr txBox="1"/>
          <p:nvPr/>
        </p:nvSpPr>
        <p:spPr>
          <a:xfrm>
            <a:off x="9783326" y="5961968"/>
            <a:ext cx="2377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by R. Suleiman</a:t>
            </a:r>
          </a:p>
        </p:txBody>
      </p:sp>
    </p:spTree>
    <p:extLst>
      <p:ext uri="{BB962C8B-B14F-4D97-AF65-F5344CB8AC3E}">
        <p14:creationId xmlns:p14="http://schemas.microsoft.com/office/powerpoint/2010/main" val="2635138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9A520-06DD-EA41-8E76-59D83AE99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096206" cy="666206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CEBAF Injector Upgrade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A69AE-D7B4-6540-930C-836EBCDF5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328" y="2690948"/>
            <a:ext cx="7726266" cy="382741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Increase gun voltage to 200 kV to suppress space-charge effects and improve parity quality beam, and to be compatible with booster design (Modify Wien filters for 200 </a:t>
            </a:r>
            <a:r>
              <a:rPr lang="en-US" dirty="0" err="1"/>
              <a:t>keV</a:t>
            </a:r>
            <a:r>
              <a:rPr lang="en-US" dirty="0"/>
              <a:t> beam)</a:t>
            </a:r>
          </a:p>
          <a:p>
            <a:endParaRPr lang="en-US" dirty="0"/>
          </a:p>
          <a:p>
            <a:r>
              <a:rPr lang="en-US" dirty="0"/>
              <a:t>Locate Wien filters (spin rotators) upstream of pre-</a:t>
            </a:r>
            <a:r>
              <a:rPr lang="en-US" dirty="0" err="1"/>
              <a:t>buncher</a:t>
            </a:r>
            <a:r>
              <a:rPr lang="en-US" dirty="0"/>
              <a:t> cavity and install quadrupoles to better compensate astigmatism </a:t>
            </a:r>
          </a:p>
          <a:p>
            <a:endParaRPr lang="en-US" dirty="0"/>
          </a:p>
          <a:p>
            <a:r>
              <a:rPr lang="en-US" dirty="0"/>
              <a:t>Increase aperture of chopper and beam line solenoids to suppress existing astigmatism and improve parity quality beam</a:t>
            </a:r>
          </a:p>
          <a:p>
            <a:endParaRPr lang="en-US" dirty="0"/>
          </a:p>
          <a:p>
            <a:r>
              <a:rPr lang="en-US" dirty="0"/>
              <a:t>Install new SRF booster that eliminates warm-RF capture cavity, RF deflection and x/y coupling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34FAEE-D3D5-2640-BEA6-6380F1BED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Hernandez-Garcia, PSTP 2024, Newport News, VA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1FC208-68D9-BF4D-A4C6-622DFD96C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r>
              <a:rPr lang="en-US" dirty="0"/>
              <a:t>/15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78A847-3A7B-E045-A92B-A4980D029DA2}"/>
              </a:ext>
            </a:extLst>
          </p:cNvPr>
          <p:cNvGrpSpPr/>
          <p:nvPr/>
        </p:nvGrpSpPr>
        <p:grpSpPr>
          <a:xfrm>
            <a:off x="1078931" y="775524"/>
            <a:ext cx="9639869" cy="1842196"/>
            <a:chOff x="1078931" y="775524"/>
            <a:chExt cx="9639869" cy="184219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93F1488-66AC-DA4F-A176-467B268B8479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078931" y="775524"/>
              <a:ext cx="9639869" cy="1842196"/>
            </a:xfrm>
            <a:prstGeom prst="rect">
              <a:avLst/>
            </a:prstGeom>
          </p:spPr>
        </p:pic>
        <p:sp>
          <p:nvSpPr>
            <p:cNvPr id="8" name="Circular Arrow 7">
              <a:extLst>
                <a:ext uri="{FF2B5EF4-FFF2-40B4-BE49-F238E27FC236}">
                  <a16:creationId xmlns:a16="http://schemas.microsoft.com/office/drawing/2014/main" id="{46D14B11-611B-D647-A789-732D121BF994}"/>
                </a:ext>
              </a:extLst>
            </p:cNvPr>
            <p:cNvSpPr/>
            <p:nvPr/>
          </p:nvSpPr>
          <p:spPr>
            <a:xfrm flipH="1">
              <a:off x="4553712" y="775524"/>
              <a:ext cx="1225296" cy="1232724"/>
            </a:xfrm>
            <a:prstGeom prst="circular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Multiply 8">
              <a:extLst>
                <a:ext uri="{FF2B5EF4-FFF2-40B4-BE49-F238E27FC236}">
                  <a16:creationId xmlns:a16="http://schemas.microsoft.com/office/drawing/2014/main" id="{2B6F16F3-18C3-544D-965E-2D9CB014DEE2}"/>
                </a:ext>
              </a:extLst>
            </p:cNvPr>
            <p:cNvSpPr/>
            <p:nvPr/>
          </p:nvSpPr>
          <p:spPr>
            <a:xfrm>
              <a:off x="7991856" y="1325880"/>
              <a:ext cx="475488" cy="914400"/>
            </a:xfrm>
            <a:prstGeom prst="mathMultiply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288A695A-1D73-2E4C-9032-1C953C2FD9F7}"/>
                </a:ext>
              </a:extLst>
            </p:cNvPr>
            <p:cNvCxnSpPr/>
            <p:nvPr/>
          </p:nvCxnSpPr>
          <p:spPr>
            <a:xfrm flipV="1">
              <a:off x="9508647" y="2240280"/>
              <a:ext cx="101697" cy="37744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Up Arrow 10">
              <a:extLst>
                <a:ext uri="{FF2B5EF4-FFF2-40B4-BE49-F238E27FC236}">
                  <a16:creationId xmlns:a16="http://schemas.microsoft.com/office/drawing/2014/main" id="{7F199BC4-73B0-124F-8B68-E882FF595F78}"/>
                </a:ext>
              </a:extLst>
            </p:cNvPr>
            <p:cNvSpPr/>
            <p:nvPr/>
          </p:nvSpPr>
          <p:spPr>
            <a:xfrm>
              <a:off x="2459706" y="1114710"/>
              <a:ext cx="356616" cy="422340"/>
            </a:xfrm>
            <a:prstGeom prst="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 descr="C:\Users\jhenry\Desktop\print_screen\ScreenShot728.bmp">
            <a:extLst>
              <a:ext uri="{FF2B5EF4-FFF2-40B4-BE49-F238E27FC236}">
                <a16:creationId xmlns:a16="http://schemas.microsoft.com/office/drawing/2014/main" id="{463507FF-9A6C-2B47-9712-2AC4DE579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246" y="2788831"/>
            <a:ext cx="3814818" cy="186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274F51A-6998-884D-8233-5EBE6D6E1755}"/>
              </a:ext>
            </a:extLst>
          </p:cNvPr>
          <p:cNvSpPr txBox="1"/>
          <p:nvPr/>
        </p:nvSpPr>
        <p:spPr>
          <a:xfrm>
            <a:off x="8184824" y="4688929"/>
            <a:ext cx="3771052" cy="1569660"/>
          </a:xfrm>
          <a:prstGeom prst="rect">
            <a:avLst/>
          </a:prstGeom>
          <a:solidFill>
            <a:schemeClr val="accent3">
              <a:lumMod val="85000"/>
            </a:schemeClr>
          </a:solidFill>
          <a:ln w="28575">
            <a:solidFill>
              <a:srgbClr val="0066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The new CEBAF booster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 cell capture section + 7 cell cavity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Provides up to 10 MeV beam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Helps achieving Moller (parity violation experiment) beam requirements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0B3B40-8502-C542-B34A-2475EEE12AEC}"/>
              </a:ext>
            </a:extLst>
          </p:cNvPr>
          <p:cNvSpPr txBox="1"/>
          <p:nvPr/>
        </p:nvSpPr>
        <p:spPr>
          <a:xfrm>
            <a:off x="8240358" y="6390042"/>
            <a:ext cx="2377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by M. Poelker</a:t>
            </a:r>
          </a:p>
        </p:txBody>
      </p:sp>
    </p:spTree>
    <p:extLst>
      <p:ext uri="{BB962C8B-B14F-4D97-AF65-F5344CB8AC3E}">
        <p14:creationId xmlns:p14="http://schemas.microsoft.com/office/powerpoint/2010/main" val="873426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5746F-9166-104B-A9EC-5571323F7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070080" cy="679269"/>
          </a:xfrm>
        </p:spPr>
        <p:txBody>
          <a:bodyPr>
            <a:normAutofit/>
          </a:bodyPr>
          <a:lstStyle/>
          <a:p>
            <a:r>
              <a:rPr lang="en-US" dirty="0"/>
              <a:t>Why a higher voltage photogun?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90424F-E272-524A-998D-F1BC25D10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Hernandez-Garcia, PSTP 2024, Newport News, VA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722672-1D1B-2646-BBFE-03B8A647C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r>
              <a:rPr lang="en-US" dirty="0"/>
              <a:t>/15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4D1D199-EDA7-554E-8600-15C3A0AF22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6438420"/>
              </p:ext>
            </p:extLst>
          </p:nvPr>
        </p:nvGraphicFramePr>
        <p:xfrm>
          <a:off x="2477998" y="1936377"/>
          <a:ext cx="8817531" cy="45182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AA92054-BCF8-164F-A9BD-FDF23595245F}"/>
              </a:ext>
            </a:extLst>
          </p:cNvPr>
          <p:cNvSpPr txBox="1"/>
          <p:nvPr/>
        </p:nvSpPr>
        <p:spPr>
          <a:xfrm>
            <a:off x="100514" y="786164"/>
            <a:ext cx="118727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The higher beam voltage of the R30 gun does two things for Moller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Reduces beam intensity losses at apertures toward ~zero for required higher bunch charge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Helps facilitate an injector with a SRF booster with design to decrease x/y coupling of position differences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D4E040-D583-F24B-934B-850069224DC5}"/>
              </a:ext>
            </a:extLst>
          </p:cNvPr>
          <p:cNvSpPr txBox="1"/>
          <p:nvPr/>
        </p:nvSpPr>
        <p:spPr>
          <a:xfrm>
            <a:off x="227314" y="5063577"/>
            <a:ext cx="2108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Measurements by  M. Poelker</a:t>
            </a:r>
          </a:p>
        </p:txBody>
      </p:sp>
    </p:spTree>
    <p:extLst>
      <p:ext uri="{BB962C8B-B14F-4D97-AF65-F5344CB8AC3E}">
        <p14:creationId xmlns:p14="http://schemas.microsoft.com/office/powerpoint/2010/main" val="2633514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E4870-3D99-1B4C-966E-BC35297AA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679269"/>
          </a:xfrm>
        </p:spPr>
        <p:txBody>
          <a:bodyPr>
            <a:normAutofit fontScale="90000"/>
          </a:bodyPr>
          <a:lstStyle/>
          <a:p>
            <a:r>
              <a:rPr lang="en-US" dirty="0"/>
              <a:t>Higher photogun operating voltage requires larger electrodes for robust operation without field emission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85F44DF-0269-6D4D-B65B-5AEDD5D1AA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007"/>
          <a:stretch/>
        </p:blipFill>
        <p:spPr>
          <a:xfrm>
            <a:off x="1155745" y="750559"/>
            <a:ext cx="10029706" cy="575618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636B5F-BD24-9B45-AFD9-3A191B480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Hernandez-Garcia, PSTP 2024, Newport News, VA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B4CC83-1722-D44E-91AC-3A66816AC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r>
              <a:rPr lang="en-US" dirty="0"/>
              <a:t>/15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F10F94-3BD4-7F4C-A338-B0F69F98022B}"/>
              </a:ext>
            </a:extLst>
          </p:cNvPr>
          <p:cNvSpPr txBox="1"/>
          <p:nvPr/>
        </p:nvSpPr>
        <p:spPr>
          <a:xfrm>
            <a:off x="6585857" y="6487886"/>
            <a:ext cx="3603172" cy="370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CST models: G. Palacios-Serrano</a:t>
            </a:r>
          </a:p>
        </p:txBody>
      </p:sp>
    </p:spTree>
    <p:extLst>
      <p:ext uri="{BB962C8B-B14F-4D97-AF65-F5344CB8AC3E}">
        <p14:creationId xmlns:p14="http://schemas.microsoft.com/office/powerpoint/2010/main" val="287860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C7475-3C9A-684B-9144-9C83AAE35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692331"/>
          </a:xfrm>
        </p:spPr>
        <p:txBody>
          <a:bodyPr>
            <a:normAutofit/>
          </a:bodyPr>
          <a:lstStyle/>
          <a:p>
            <a:r>
              <a:rPr lang="en-US" dirty="0"/>
              <a:t>200 kV photogun (R30) design principles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4F8B02-439A-C64C-A11B-7E2329F19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Hernandez-Garcia, PSTP 2024, Newport News, VA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EF1283-4D75-414D-ACEE-EA085A7EA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r>
              <a:rPr lang="en-US" dirty="0"/>
              <a:t>/15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BF5FFC-8DA3-464E-8B04-9D5DD11FB51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2234345"/>
          </a:xfrm>
        </p:spPr>
        <p:txBody>
          <a:bodyPr>
            <a:normAutofit/>
          </a:bodyPr>
          <a:lstStyle/>
          <a:p>
            <a:r>
              <a:rPr lang="en-US" sz="1800" dirty="0"/>
              <a:t>Reliable operation at 200 kV, no field emission</a:t>
            </a:r>
          </a:p>
          <a:p>
            <a:r>
              <a:rPr lang="en-US" sz="1800" dirty="0"/>
              <a:t>Beam envelope similar to the 130 kV (R28) photogun</a:t>
            </a:r>
          </a:p>
          <a:p>
            <a:r>
              <a:rPr lang="en-US" sz="1800" dirty="0"/>
              <a:t>This required iterations between electrostatic models in CST to generate field maps at various Pierce electrode focusing angles, and GPT to model beam envelopes for each chosen angle</a:t>
            </a:r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BD3E8F-CB2C-204B-B916-EDF63CF31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8479" y="3164556"/>
            <a:ext cx="1046945" cy="30076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FFF8DB-A122-B74E-803C-CC1BC2586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1669" y="3435532"/>
            <a:ext cx="2432635" cy="2583989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53CDAF0-608C-754B-8568-69E42189F59C}"/>
              </a:ext>
            </a:extLst>
          </p:cNvPr>
          <p:cNvSpPr txBox="1"/>
          <p:nvPr/>
        </p:nvSpPr>
        <p:spPr>
          <a:xfrm>
            <a:off x="7149706" y="6407332"/>
            <a:ext cx="3603172" cy="370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Models: G. Palacios-Serrano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7F907D-8707-EB4A-90A3-B859218FFA7A}"/>
              </a:ext>
            </a:extLst>
          </p:cNvPr>
          <p:cNvSpPr txBox="1"/>
          <p:nvPr/>
        </p:nvSpPr>
        <p:spPr>
          <a:xfrm>
            <a:off x="2198914" y="6172200"/>
            <a:ext cx="3603172" cy="370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GPT simulations: M. Bruker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AD1E6FD3-299C-F247-8D87-B83CE24CE5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26093" y="1202499"/>
            <a:ext cx="5405767" cy="4847562"/>
          </a:xfr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50E2930-12E2-DF44-BD94-CD3130902A67}"/>
              </a:ext>
            </a:extLst>
          </p:cNvPr>
          <p:cNvCxnSpPr>
            <a:cxnSpLocks/>
          </p:cNvCxnSpPr>
          <p:nvPr/>
        </p:nvCxnSpPr>
        <p:spPr>
          <a:xfrm>
            <a:off x="11433830" y="3615069"/>
            <a:ext cx="0" cy="240445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B466A4F-7A75-2048-9B2F-CB183556983C}"/>
              </a:ext>
            </a:extLst>
          </p:cNvPr>
          <p:cNvSpPr txBox="1"/>
          <p:nvPr/>
        </p:nvSpPr>
        <p:spPr>
          <a:xfrm>
            <a:off x="11146751" y="4632629"/>
            <a:ext cx="5741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3 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54EC79-CFE8-4041-8BAC-E80A1F222207}"/>
              </a:ext>
            </a:extLst>
          </p:cNvPr>
          <p:cNvSpPr txBox="1"/>
          <p:nvPr/>
        </p:nvSpPr>
        <p:spPr>
          <a:xfrm>
            <a:off x="7106813" y="6160004"/>
            <a:ext cx="63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6AA7B7-F609-1748-80BD-A1D9A63AD398}"/>
              </a:ext>
            </a:extLst>
          </p:cNvPr>
          <p:cNvSpPr txBox="1"/>
          <p:nvPr/>
        </p:nvSpPr>
        <p:spPr>
          <a:xfrm>
            <a:off x="9489386" y="6050196"/>
            <a:ext cx="1213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CST</a:t>
            </a:r>
          </a:p>
        </p:txBody>
      </p:sp>
    </p:spTree>
    <p:extLst>
      <p:ext uri="{BB962C8B-B14F-4D97-AF65-F5344CB8AC3E}">
        <p14:creationId xmlns:p14="http://schemas.microsoft.com/office/powerpoint/2010/main" val="3620086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BEE38-F41A-9642-9030-AAF23B662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05394"/>
          </a:xfrm>
        </p:spPr>
        <p:txBody>
          <a:bodyPr/>
          <a:lstStyle/>
          <a:p>
            <a:r>
              <a:rPr lang="en-US" dirty="0"/>
              <a:t>Focal length (pencil beam) measurements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4074D6-9F63-5345-A066-1AC780F9C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Hernandez-Garcia, PSTP 2024, Newport News, VA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80A307-90DF-9449-8650-0499C6260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r>
              <a:rPr lang="en-US" dirty="0"/>
              <a:t>/15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E5978F4-AC9D-364D-A1C9-ECFA687451D8}"/>
              </a:ext>
            </a:extLst>
          </p:cNvPr>
          <p:cNvSpPr txBox="1">
            <a:spLocks/>
          </p:cNvSpPr>
          <p:nvPr/>
        </p:nvSpPr>
        <p:spPr>
          <a:xfrm>
            <a:off x="411892" y="966055"/>
            <a:ext cx="5564365" cy="5381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Electrode optics design guided by pencil beam measurements</a:t>
            </a:r>
          </a:p>
          <a:p>
            <a:endParaRPr lang="en-US" dirty="0"/>
          </a:p>
          <a:p>
            <a:r>
              <a:rPr lang="en-US" dirty="0"/>
              <a:t>Measure gun optics with difference orbit method at two locations using BPMs: scan laser position on photocathode</a:t>
            </a:r>
          </a:p>
          <a:p>
            <a:endParaRPr lang="en-US" dirty="0"/>
          </a:p>
          <a:p>
            <a:r>
              <a:rPr lang="en-US" dirty="0"/>
              <a:t>Trajectories inside gun are not straight, but interpolation/extrapolation of BPM data outside gun is still valid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Method largely insensitive to beam parameters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2CC65F-4634-8A43-90E1-ABA4DD341BB0}"/>
              </a:ext>
            </a:extLst>
          </p:cNvPr>
          <p:cNvSpPr txBox="1"/>
          <p:nvPr/>
        </p:nvSpPr>
        <p:spPr>
          <a:xfrm>
            <a:off x="7438488" y="5920062"/>
            <a:ext cx="3603172" cy="370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Measurements &amp; analysis: M. Bruker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174B727-DA38-1041-ACF3-39698F6D12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50685" y="1658493"/>
            <a:ext cx="5786247" cy="4084410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0F65AB4-A21C-A942-A916-700CDD063AE5}"/>
              </a:ext>
            </a:extLst>
          </p:cNvPr>
          <p:cNvSpPr txBox="1"/>
          <p:nvPr/>
        </p:nvSpPr>
        <p:spPr>
          <a:xfrm>
            <a:off x="6286015" y="993734"/>
            <a:ext cx="1505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Photocathode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49EF68-5536-0F46-AED4-82AC61528880}"/>
              </a:ext>
            </a:extLst>
          </p:cNvPr>
          <p:cNvSpPr txBox="1"/>
          <p:nvPr/>
        </p:nvSpPr>
        <p:spPr>
          <a:xfrm>
            <a:off x="8300558" y="993734"/>
            <a:ext cx="659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BPM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B62958-9E6C-2944-96C1-FCA394BA2FB5}"/>
              </a:ext>
            </a:extLst>
          </p:cNvPr>
          <p:cNvSpPr txBox="1"/>
          <p:nvPr/>
        </p:nvSpPr>
        <p:spPr>
          <a:xfrm>
            <a:off x="10382441" y="993734"/>
            <a:ext cx="659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BPM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61F434B-53F6-E747-BEEB-A8DECDFD4024}"/>
              </a:ext>
            </a:extLst>
          </p:cNvPr>
          <p:cNvCxnSpPr>
            <a:cxnSpLocks/>
          </p:cNvCxnSpPr>
          <p:nvPr/>
        </p:nvCxnSpPr>
        <p:spPr>
          <a:xfrm>
            <a:off x="7092013" y="1363066"/>
            <a:ext cx="0" cy="2294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51B8AB6-5C2F-0A45-94C8-C1DDF4E1D2C6}"/>
              </a:ext>
            </a:extLst>
          </p:cNvPr>
          <p:cNvCxnSpPr>
            <a:cxnSpLocks/>
          </p:cNvCxnSpPr>
          <p:nvPr/>
        </p:nvCxnSpPr>
        <p:spPr>
          <a:xfrm>
            <a:off x="8573483" y="1363066"/>
            <a:ext cx="0" cy="2294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8DAB545-2C86-0D45-A453-72A8E371787B}"/>
              </a:ext>
            </a:extLst>
          </p:cNvPr>
          <p:cNvCxnSpPr>
            <a:cxnSpLocks/>
          </p:cNvCxnSpPr>
          <p:nvPr/>
        </p:nvCxnSpPr>
        <p:spPr>
          <a:xfrm>
            <a:off x="10639744" y="1363066"/>
            <a:ext cx="0" cy="2294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8344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9CBB1-8903-F447-AE2B-A574F974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1717383" cy="627017"/>
          </a:xfrm>
        </p:spPr>
        <p:txBody>
          <a:bodyPr>
            <a:normAutofit/>
          </a:bodyPr>
          <a:lstStyle/>
          <a:p>
            <a:r>
              <a:rPr lang="en-US" dirty="0"/>
              <a:t>A new Pierce focusing electrode was manufactured, polished and installed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A8464-7EF2-4B44-B8F1-E9BF0E031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Hernandez-Garcia, PSTP 2024, Newport News, VA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350724-AE69-6744-91A3-ABF1743DB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r>
              <a:rPr lang="en-US" dirty="0"/>
              <a:t>/15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D36A9D-70F1-9147-BDCA-4AE46EE3B4F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76642" y="1013954"/>
            <a:ext cx="5973978" cy="8104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dirty="0"/>
              <a:t>A pair of new Pierce focusing electrode after being polished with corncob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248FE5-9AC2-2742-97E7-E8A2BC7D3D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000"/>
          <a:stretch/>
        </p:blipFill>
        <p:spPr>
          <a:xfrm>
            <a:off x="248192" y="1938265"/>
            <a:ext cx="6135189" cy="3313002"/>
          </a:xfrm>
          <a:prstGeom prst="rect">
            <a:avLst/>
          </a:prstGeom>
        </p:spPr>
      </p:pic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5C8FEB1E-EFE1-474C-83AA-1A1CEA7688CC}"/>
              </a:ext>
            </a:extLst>
          </p:cNvPr>
          <p:cNvSpPr txBox="1">
            <a:spLocks/>
          </p:cNvSpPr>
          <p:nvPr/>
        </p:nvSpPr>
        <p:spPr>
          <a:xfrm>
            <a:off x="7262949" y="1013954"/>
            <a:ext cx="4113888" cy="775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/>
              <a:t>200 kV electrode assembled with new Pierce focusing electrode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A374E5-5AED-8649-B6FB-DB191F3E89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287" b="5379"/>
          <a:stretch/>
        </p:blipFill>
        <p:spPr>
          <a:xfrm rot="5400000">
            <a:off x="7010203" y="2468874"/>
            <a:ext cx="4416950" cy="279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9794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B28AA59-C18E-FC4D-BD87-1D7964E0E4F6}" vid="{969E4A27-902D-3340-850E-95490CE2F5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36220bd-6765-475d-aebe-427a3023f47c">
      <Terms xmlns="http://schemas.microsoft.com/office/infopath/2007/PartnerControls"/>
    </lcf76f155ced4ddcb4097134ff3c332f>
    <TaxCatchAll xmlns="1543a33f-de66-4ce2-96ef-9c75f077144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4C9B48AB097642B7112A3827F07CE9" ma:contentTypeVersion="12" ma:contentTypeDescription="Create a new document." ma:contentTypeScope="" ma:versionID="caf9d63f50e73aa15cd7c895010138da">
  <xsd:schema xmlns:xsd="http://www.w3.org/2001/XMLSchema" xmlns:xs="http://www.w3.org/2001/XMLSchema" xmlns:p="http://schemas.microsoft.com/office/2006/metadata/properties" xmlns:ns2="836220bd-6765-475d-aebe-427a3023f47c" xmlns:ns3="1543a33f-de66-4ce2-96ef-9c75f077144b" targetNamespace="http://schemas.microsoft.com/office/2006/metadata/properties" ma:root="true" ma:fieldsID="b574f06e305bc0ddfda62e6531058217" ns2:_="" ns3:_="">
    <xsd:import namespace="836220bd-6765-475d-aebe-427a3023f47c"/>
    <xsd:import namespace="1543a33f-de66-4ce2-96ef-9c75f077144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6220bd-6765-475d-aebe-427a3023f4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44b97cb4-2f5e-48a1-816a-9019d04dc3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43a33f-de66-4ce2-96ef-9c75f077144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c553d5c6-5748-4d51-935b-a1baf2e28055}" ma:internalName="TaxCatchAll" ma:showField="CatchAllData" ma:web="1543a33f-de66-4ce2-96ef-9c75f07714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651BA44-A179-4D4E-B85F-D345665B009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D9A00BE-2254-443E-8330-4B6A28640F2D}">
  <ds:schemaRefs>
    <ds:schemaRef ds:uri="1543a33f-de66-4ce2-96ef-9c75f077144b"/>
    <ds:schemaRef ds:uri="836220bd-6765-475d-aebe-427a3023f47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DCC8BCD-0CEF-4E7A-A942-B7B304F9AA79}">
  <ds:schemaRefs>
    <ds:schemaRef ds:uri="1543a33f-de66-4ce2-96ef-9c75f077144b"/>
    <ds:schemaRef ds:uri="836220bd-6765-475d-aebe-427a3023f47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JLabPowerPoint_widescreen (1)</Template>
  <TotalTime>24109</TotalTime>
  <Words>1304</Words>
  <Application>Microsoft Macintosh PowerPoint</Application>
  <PresentationFormat>Widescreen</PresentationFormat>
  <Paragraphs>293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PingFangSC-Regular</vt:lpstr>
      <vt:lpstr>.PingFangSC-Regular</vt:lpstr>
      <vt:lpstr>Arial</vt:lpstr>
      <vt:lpstr>Calibri</vt:lpstr>
      <vt:lpstr>Chalkduster</vt:lpstr>
      <vt:lpstr>Courier New</vt:lpstr>
      <vt:lpstr>Times New Roman</vt:lpstr>
      <vt:lpstr>Wingdings</vt:lpstr>
      <vt:lpstr>Office Theme</vt:lpstr>
      <vt:lpstr>The 200 keV CEBAF polarized source electrode design and implementation process</vt:lpstr>
      <vt:lpstr>The CEBAF 130 keV polarized beam photogun era (2010-2024) </vt:lpstr>
      <vt:lpstr>Parity-Violating Experiments at CEBAF</vt:lpstr>
      <vt:lpstr>CEBAF Injector Upgrade</vt:lpstr>
      <vt:lpstr>Why a higher voltage photogun?</vt:lpstr>
      <vt:lpstr>Higher photogun operating voltage requires larger electrodes for robust operation without field emission</vt:lpstr>
      <vt:lpstr>200 kV photogun (R30) design principles </vt:lpstr>
      <vt:lpstr>Focal length (pencil beam) measurements</vt:lpstr>
      <vt:lpstr>A new Pierce focusing electrode was manufactured, polished and installed</vt:lpstr>
      <vt:lpstr>The 200 kV gun assembled and installed in CEBAF</vt:lpstr>
      <vt:lpstr>The R30 photogun was high voltage conditioned to 220 kV</vt:lpstr>
      <vt:lpstr>First beam! 200 kV photogun optics looks good comparable to 130 kV photogun</vt:lpstr>
      <vt:lpstr>Comparison of focal lengths for the 130 kV (R28) and the 200 kV (R30) photoguns</vt:lpstr>
      <vt:lpstr>Summary</vt:lpstr>
      <vt:lpstr>PowerPoint Presentation</vt:lpstr>
      <vt:lpstr>Extracted charge from R28 style CEBAF photogun 2010-2024</vt:lpstr>
    </vt:vector>
  </TitlesOfParts>
  <Company>JLAB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Spata</dc:creator>
  <cp:lastModifiedBy>Carlos Hernandez-Garcia</cp:lastModifiedBy>
  <cp:revision>168</cp:revision>
  <dcterms:created xsi:type="dcterms:W3CDTF">2020-10-14T20:38:09Z</dcterms:created>
  <dcterms:modified xsi:type="dcterms:W3CDTF">2024-09-23T20:33:11Z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0x010100E520407EBAA4744DB3E22E2D5259322A</vt:lpwstr>
  </property>
  <property fmtid="{D5CDD505-2E9C-101B-9397-08002B2CF9AE}" pid="3" name="MediaServiceImageTags">
    <vt:lpwstr/>
  </property>
</Properties>
</file>