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408" r:id="rId2"/>
    <p:sldId id="441" r:id="rId3"/>
    <p:sldId id="871" r:id="rId4"/>
    <p:sldId id="870" r:id="rId5"/>
    <p:sldId id="874" r:id="rId6"/>
    <p:sldId id="873" r:id="rId7"/>
    <p:sldId id="489" r:id="rId8"/>
    <p:sldId id="843" r:id="rId9"/>
    <p:sldId id="840" r:id="rId10"/>
    <p:sldId id="841" r:id="rId11"/>
    <p:sldId id="844" r:id="rId12"/>
    <p:sldId id="845" r:id="rId13"/>
    <p:sldId id="829" r:id="rId14"/>
    <p:sldId id="830" r:id="rId15"/>
    <p:sldId id="831" r:id="rId16"/>
    <p:sldId id="832" r:id="rId17"/>
    <p:sldId id="846" r:id="rId18"/>
    <p:sldId id="847" r:id="rId19"/>
    <p:sldId id="848" r:id="rId20"/>
    <p:sldId id="888" r:id="rId21"/>
    <p:sldId id="887" r:id="rId22"/>
    <p:sldId id="889" r:id="rId23"/>
    <p:sldId id="895" r:id="rId24"/>
    <p:sldId id="894" r:id="rId25"/>
    <p:sldId id="893" r:id="rId26"/>
    <p:sldId id="892" r:id="rId27"/>
    <p:sldId id="891" r:id="rId28"/>
    <p:sldId id="890" r:id="rId29"/>
    <p:sldId id="884" r:id="rId30"/>
    <p:sldId id="849" r:id="rId31"/>
    <p:sldId id="850" r:id="rId32"/>
    <p:sldId id="851" r:id="rId33"/>
    <p:sldId id="853" r:id="rId34"/>
    <p:sldId id="854" r:id="rId35"/>
    <p:sldId id="855" r:id="rId36"/>
    <p:sldId id="856" r:id="rId37"/>
    <p:sldId id="857" r:id="rId38"/>
    <p:sldId id="858" r:id="rId39"/>
    <p:sldId id="861" r:id="rId40"/>
    <p:sldId id="876" r:id="rId41"/>
    <p:sldId id="877" r:id="rId42"/>
    <p:sldId id="863" r:id="rId43"/>
    <p:sldId id="864" r:id="rId44"/>
    <p:sldId id="51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/>
    <p:restoredTop sz="87109"/>
  </p:normalViewPr>
  <p:slideViewPr>
    <p:cSldViewPr snapToGrid="0" snapToObjects="1">
      <p:cViewPr varScale="1">
        <p:scale>
          <a:sx n="100" d="100"/>
          <a:sy n="100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 Regular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 Regular" panose="02020603050405020304" pitchFamily="18" charset="0"/>
              </a:defRPr>
            </a:lvl1pPr>
          </a:lstStyle>
          <a:p>
            <a:fld id="{1C24FE92-FC05-4B41-A304-646644E73C4E}" type="datetimeFigureOut">
              <a:rPr lang="en-US" smtClean="0"/>
              <a:pPr/>
              <a:t>9/23/24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 Regular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 Regular" panose="02020603050405020304" pitchFamily="18" charset="0"/>
              </a:defRPr>
            </a:lvl1pPr>
          </a:lstStyle>
          <a:p>
            <a:fld id="{E6028D1F-DF20-1D47-A4A9-B61B89AF2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7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imes New Roman Regular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imes New Roman Regular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imes New Roman Regular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imes New Roman Regular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imes New Roman Regular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78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33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5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39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36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1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10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09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77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40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7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8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96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63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41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 Regular" panose="02020603050405020304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 Regular" panose="02020603050405020304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 Regular" panose="02020603050405020304" pitchFamily="18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1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82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5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7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76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6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3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8D1F-DF20-1D47-A4A9-B61B89AF209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0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C254-1112-4941-86E8-AEF9ECCA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20E48-9A41-A644-B75E-E2C407630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19B3A-C582-B849-80B9-DB270515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E34F2-1F9C-DE43-976A-84B77AEE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B6DF-C4D6-AB41-8263-084777F0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4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7B54-8587-FB4F-BE6B-A478EFEA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EA7B2-6C5F-E14E-8141-C5846B1B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85655-AF10-F449-8FC3-10E2617F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3BE53-5011-4A43-BF03-16A055E5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F910E-8305-0244-AE99-B67270E0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5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47B67-220D-DB48-B112-0EDAB4787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A7D86-62C9-A447-8C24-B5FC90FB4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5D06F-5D94-DA4A-93F3-CE238915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7F4C-A918-1740-A803-6D89C0C3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FF943-42F5-9B43-96BB-A36ACE94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7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A8D9-9618-B04E-A35C-C61979D1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0571-1214-3142-B05C-A5F5F8413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9291-E443-0944-9DD7-A444F893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77741-CC7D-5747-8345-C0FBF1A0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07C30-034B-9D40-80F5-7BC02038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3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84AE-2F4F-844A-99AB-48CC8C84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CD0A-DC18-3A43-934C-030B8CA8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33FD7-2B17-F94E-B1D6-0F341F31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B5F09-33AB-4D4A-863D-7DA20D64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9D776-3389-8149-9ACD-E81468B8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8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AC36-9922-5443-97CA-E46FC2D4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7E9EC-537F-DE40-94FD-1B6A2CF54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0A417-1017-A04D-A8FF-C973917FB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A5DC-04EE-A14F-BE6E-66734B44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D4B1C-CE44-7145-9EDF-6324FDDE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38312-43D8-C54B-A239-296D9CE9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9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315E-0775-E342-93F1-7BB738AC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DA5F2-7276-BA4B-916E-64F0532AD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9AEF6-AD08-1343-8E18-DFEA4081C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9B955-388D-8F42-B550-869C7D1B0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62BCD-698B-E543-9213-CCE280D60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F911D-31BD-EE4A-8BA9-DB6D7244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82D1CA-CAA6-BB41-8376-0D3916A3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34290-84D1-BA41-BDCA-36D3F806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0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3648-AFBD-6648-BE1D-2ED56486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5E8E9-79F5-9044-9074-1BB8EA5C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454FA-1F8C-1C49-9D91-9E9E697D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6D51B-0426-FC43-B26B-91A2C95A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8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DE0E4-A66C-8349-8368-0A1B9147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A1C0C-CD02-F94D-A521-BECC7D96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4EA23-BDE7-1C48-BE8D-B56E171B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0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7CC1D-8CFE-E24F-82B2-E1F772E7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26D3-537A-1041-9F67-69D3B31DD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04B26-DEF1-4040-889A-A2C8B303A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7A51E-C590-3747-B221-D49E13D5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2DA43-73C4-4E4F-B735-214B90F6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C0126-9E71-DF44-99D7-E50AA104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2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968D-423A-D741-98D5-908F2084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67E7E-555A-2543-8C3D-2A40AEEC3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87AD6-1FF6-544D-B175-550644B54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785DE-314C-9B42-BED5-98D70402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3CE6-0911-1743-889E-F392E605AE39}" type="datetimeFigureOut">
              <a:rPr lang="en-US" smtClean="0"/>
              <a:t>9/23/24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E9BD4-9F60-E74B-BACD-D48D90FF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C6DB9-1B55-7A44-A488-B10D0F63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E69F-8DB9-9943-A96C-F129FE447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1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1CD1E-D006-F446-AEA7-3F03FF45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7C3D2-A1B6-F64F-B64D-FE79F88BD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FFEF9-1D59-5A4B-87FF-39790DB49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 Regular" panose="02020603050405020304" pitchFamily="18" charset="0"/>
              </a:defRPr>
            </a:lvl1pPr>
          </a:lstStyle>
          <a:p>
            <a:fld id="{25283CE6-0911-1743-889E-F392E605AE39}" type="datetimeFigureOut">
              <a:rPr lang="en-US" smtClean="0"/>
              <a:pPr/>
              <a:t>9/23/24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8AFD9-D5AF-514C-96B4-79CC74538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 Regular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0F8E-87E2-E74B-A22E-36CCD357F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 Regular" panose="02020603050405020304" pitchFamily="18" charset="0"/>
              </a:defRPr>
            </a:lvl1pPr>
          </a:lstStyle>
          <a:p>
            <a:fld id="{B470E69F-8DB9-9943-A96C-F129FE447F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 Regular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 Regular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 Regular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 Regular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 Regular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 Regular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3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2.tiff"/><Relationship Id="rId5" Type="http://schemas.openxmlformats.org/officeDocument/2006/relationships/image" Target="../media/image6.tiff"/><Relationship Id="rId15" Type="http://schemas.openxmlformats.org/officeDocument/2006/relationships/image" Target="../media/image15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4" Type="http://schemas.openxmlformats.org/officeDocument/2006/relationships/image" Target="../media/image1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7.sv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emf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1.emf"/><Relationship Id="rId7" Type="http://schemas.openxmlformats.org/officeDocument/2006/relationships/image" Target="../media/image46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emf"/><Relationship Id="rId7" Type="http://schemas.openxmlformats.org/officeDocument/2006/relationships/image" Target="../media/image56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DB382-BCDE-A8E6-B3E3-DBAE4D1D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25"/>
            <a:ext cx="12192000" cy="2784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77EDB-1630-FB9D-1E0F-32665DC0D343}"/>
              </a:ext>
            </a:extLst>
          </p:cNvPr>
          <p:cNvSpPr txBox="1"/>
          <p:nvPr/>
        </p:nvSpPr>
        <p:spPr>
          <a:xfrm>
            <a:off x="411770" y="2087743"/>
            <a:ext cx="113919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  <a:t>Development of GaN as a Robust Spin-Polarized Photocathode at Cornell University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AB549-A99A-F4D0-F6FA-2B53B0F046B9}"/>
              </a:ext>
            </a:extLst>
          </p:cNvPr>
          <p:cNvSpPr txBox="1"/>
          <p:nvPr/>
        </p:nvSpPr>
        <p:spPr>
          <a:xfrm>
            <a:off x="2472426" y="3774685"/>
            <a:ext cx="72705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  <a:t>Samuel J. Levenson</a:t>
            </a:r>
          </a:p>
          <a:p>
            <a:pPr algn="ctr"/>
            <a:r>
              <a:rPr lang="en-US" sz="24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  <a:t>2024 Workshop on Polarized Sources, Targets, and Polarimetry</a:t>
            </a:r>
          </a:p>
          <a:p>
            <a:pPr algn="ctr"/>
            <a:r>
              <a:rPr lang="en-US" sz="24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  <a:t>Newport News, VA, USA</a:t>
            </a:r>
            <a:br>
              <a:rPr lang="en-US" sz="24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</a:br>
            <a:r>
              <a:rPr lang="en-US" sz="24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  <a:t>September 26, 2024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D9F199-B5E5-EF4A-C5BE-5BC77437C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686"/>
          <a:stretch/>
        </p:blipFill>
        <p:spPr>
          <a:xfrm>
            <a:off x="114890" y="205644"/>
            <a:ext cx="1456002" cy="2255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2032F-7041-9741-92D1-75FC4FE6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74272"/>
            <a:ext cx="4038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C69264D6-D517-9547-B8F5-D5940B6CC4BC}"/>
              </a:ext>
            </a:extLst>
          </p:cNvPr>
          <p:cNvSpPr/>
          <p:nvPr/>
        </p:nvSpPr>
        <p:spPr>
          <a:xfrm>
            <a:off x="6052956" y="1689225"/>
            <a:ext cx="6139043" cy="516877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D1F1BA-7AD9-0849-AA37-AB6484CE08FB}"/>
              </a:ext>
            </a:extLst>
          </p:cNvPr>
          <p:cNvSpPr/>
          <p:nvPr/>
        </p:nvSpPr>
        <p:spPr>
          <a:xfrm>
            <a:off x="1088570" y="1610391"/>
            <a:ext cx="4702629" cy="524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DBF5E-8BAD-264C-B98B-284C6720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1" y="208058"/>
            <a:ext cx="10515600" cy="1325563"/>
          </a:xfrm>
        </p:spPr>
        <p:txBody>
          <a:bodyPr/>
          <a:lstStyle/>
          <a:p>
            <a:r>
              <a:rPr lang="en-US" dirty="0"/>
              <a:t>Gallium Nitride (GaN)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6E030-241D-C048-B2C6-42DC6D593ACB}"/>
              </a:ext>
            </a:extLst>
          </p:cNvPr>
          <p:cNvSpPr txBox="1"/>
          <p:nvPr/>
        </p:nvSpPr>
        <p:spPr>
          <a:xfrm>
            <a:off x="425401" y="1220482"/>
            <a:ext cx="670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be grown in hexagonal Wurtzite or cubic zinc-blende orientations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54539-5BD2-F442-8B23-B1698484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86" y="75609"/>
            <a:ext cx="2292700" cy="153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A11A8-1336-5843-B795-4BAF5BED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181" y="75609"/>
            <a:ext cx="1717732" cy="1690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06840A-E657-B441-B1AE-240BE58D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4" y="2068845"/>
            <a:ext cx="3352800" cy="433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E6A576-105F-C84A-82C0-0566D8662989}"/>
              </a:ext>
            </a:extLst>
          </p:cNvPr>
          <p:cNvSpPr txBox="1"/>
          <p:nvPr/>
        </p:nvSpPr>
        <p:spPr>
          <a:xfrm>
            <a:off x="2566888" y="1689225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Zinc-Blende GaN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B21B2-52C1-A84B-9245-C4955DA9B0FE}"/>
              </a:ext>
            </a:extLst>
          </p:cNvPr>
          <p:cNvSpPr txBox="1"/>
          <p:nvPr/>
        </p:nvSpPr>
        <p:spPr>
          <a:xfrm>
            <a:off x="2678488" y="6420122"/>
            <a:ext cx="152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Just like GaAs!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DE43B5-7DBB-ED42-82A8-03902A16C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344" y="2098117"/>
            <a:ext cx="3136950" cy="4201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F879EA-1D1F-9545-A4C3-B3D43A5520A6}"/>
              </a:ext>
            </a:extLst>
          </p:cNvPr>
          <p:cNvSpPr txBox="1"/>
          <p:nvPr/>
        </p:nvSpPr>
        <p:spPr>
          <a:xfrm>
            <a:off x="10010335" y="516834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5A9ED0-A60D-2E46-AE57-8AEC623673ED}"/>
              </a:ext>
            </a:extLst>
          </p:cNvPr>
          <p:cNvSpPr txBox="1"/>
          <p:nvPr/>
        </p:nvSpPr>
        <p:spPr>
          <a:xfrm>
            <a:off x="9988283" y="5557482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0C472-DD8C-D440-93A7-FD1375EC84B2}"/>
              </a:ext>
            </a:extLst>
          </p:cNvPr>
          <p:cNvSpPr txBox="1"/>
          <p:nvPr/>
        </p:nvSpPr>
        <p:spPr>
          <a:xfrm>
            <a:off x="9988283" y="5907012"/>
            <a:ext cx="5788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098F3-2187-C54C-BD6B-89EDF91F0525}"/>
              </a:ext>
            </a:extLst>
          </p:cNvPr>
          <p:cNvSpPr txBox="1"/>
          <p:nvPr/>
        </p:nvSpPr>
        <p:spPr>
          <a:xfrm>
            <a:off x="8325737" y="1728785"/>
            <a:ext cx="14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Wurtzite GaN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D7A85E-9B09-1D42-AF1B-26A511107753}"/>
              </a:ext>
            </a:extLst>
          </p:cNvPr>
          <p:cNvSpPr txBox="1"/>
          <p:nvPr/>
        </p:nvSpPr>
        <p:spPr>
          <a:xfrm>
            <a:off x="7675282" y="6400597"/>
            <a:ext cx="313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Non-Degenerate Valence Band!</a:t>
            </a:r>
          </a:p>
        </p:txBody>
      </p:sp>
    </p:spTree>
    <p:extLst>
      <p:ext uri="{BB962C8B-B14F-4D97-AF65-F5344CB8AC3E}">
        <p14:creationId xmlns:p14="http://schemas.microsoft.com/office/powerpoint/2010/main" val="2670660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37D1-60D5-004B-9F57-831C47A1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-37348"/>
            <a:ext cx="11715418" cy="1325563"/>
          </a:xfrm>
        </p:spPr>
        <p:txBody>
          <a:bodyPr>
            <a:normAutofit/>
          </a:bodyPr>
          <a:lstStyle/>
          <a:p>
            <a:r>
              <a:rPr lang="en-US" sz="3500" dirty="0"/>
              <a:t>GaN as a Spin-Polarized Source</a:t>
            </a:r>
          </a:p>
        </p:txBody>
      </p:sp>
      <p:pic>
        <p:nvPicPr>
          <p:cNvPr id="8" name="Picture 1" descr="page2image1670670848">
            <a:extLst>
              <a:ext uri="{FF2B5EF4-FFF2-40B4-BE49-F238E27FC236}">
                <a16:creationId xmlns:a16="http://schemas.microsoft.com/office/drawing/2014/main" id="{F01EB559-F945-3A44-B9B2-120D1F1A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1230861"/>
            <a:ext cx="5484961" cy="44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3EF574-5FF4-C046-96C9-C6B6CA3BB0B0}"/>
              </a:ext>
            </a:extLst>
          </p:cNvPr>
          <p:cNvSpPr txBox="1"/>
          <p:nvPr/>
        </p:nvSpPr>
        <p:spPr>
          <a:xfrm>
            <a:off x="5664348" y="306179"/>
            <a:ext cx="6595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latin typeface="Times New Roman Regular" panose="02020603050405020304" pitchFamily="18" charset="0"/>
            </a:endParaRPr>
          </a:p>
          <a:p>
            <a:pPr lvl="1"/>
            <a:r>
              <a:rPr lang="en-US" dirty="0">
                <a:latin typeface="Times New Roman Regular" panose="02020603050405020304" pitchFamily="18" charset="0"/>
              </a:rPr>
              <a:t>	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Wurtzite or Zinc-Blende orientation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&gt;50% QE achievable with W-pGaN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Comparable spin relaxation time to GaAs (~5 ns)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Could be strained for high polarization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3.2 eV band gap is conveniently at the second harmonic of Ti:Sapphire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Less Cs to get to NEA</a:t>
            </a:r>
            <a:r>
              <a:rPr lang="en-US" dirty="0">
                <a:latin typeface="Times New Roman Regular" panose="02020603050405020304" pitchFamily="18" charset="0"/>
                <a:sym typeface="Wingdings" pitchFamily="2" charset="2"/>
              </a:rPr>
              <a:t> stronger bond to Cs?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  <a:sym typeface="Wingdings" pitchFamily="2" charset="2"/>
              </a:rPr>
              <a:t>NEA with Cs only</a:t>
            </a:r>
            <a:endParaRPr lang="en-US" dirty="0">
              <a:latin typeface="Times New Roman Regular" panose="02020603050405020304" pitchFamily="18" charset="0"/>
            </a:endParaRP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98C675-F693-6147-B527-F8B925BBC90B}"/>
                  </a:ext>
                </a:extLst>
              </p:cNvPr>
              <p:cNvSpPr txBox="1"/>
              <p:nvPr/>
            </p:nvSpPr>
            <p:spPr>
              <a:xfrm>
                <a:off x="0" y="6461798"/>
                <a:ext cx="5026184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 Regular" panose="02020603050405020304" pitchFamily="18" charset="0"/>
                  </a:rPr>
                  <a:t>GaAs for comparison: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=1.42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𝑠𝑜</m:t>
                        </m:r>
                      </m:sub>
                    </m:sSub>
                  </m:oMath>
                </a14:m>
                <a:r>
                  <a:rPr lang="en-US" dirty="0">
                    <a:latin typeface="Times New Roman Regular" panose="02020603050405020304" pitchFamily="18" charset="0"/>
                  </a:rPr>
                  <a:t> = 0.34 eV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98C675-F693-6147-B527-F8B925BBC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61798"/>
                <a:ext cx="5026184" cy="391902"/>
              </a:xfrm>
              <a:prstGeom prst="rect">
                <a:avLst/>
              </a:prstGeom>
              <a:blipFill>
                <a:blip r:embed="rId5"/>
                <a:stretch>
                  <a:fillRect l="-758"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130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37D1-60D5-004B-9F57-831C47A1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-37348"/>
            <a:ext cx="11715418" cy="1325563"/>
          </a:xfrm>
        </p:spPr>
        <p:txBody>
          <a:bodyPr>
            <a:normAutofit/>
          </a:bodyPr>
          <a:lstStyle/>
          <a:p>
            <a:r>
              <a:rPr lang="en-US" sz="3500" dirty="0"/>
              <a:t>GaN as a Spin-Polarized Source</a:t>
            </a:r>
          </a:p>
        </p:txBody>
      </p:sp>
      <p:pic>
        <p:nvPicPr>
          <p:cNvPr id="8" name="Picture 1" descr="page2image1670670848">
            <a:extLst>
              <a:ext uri="{FF2B5EF4-FFF2-40B4-BE49-F238E27FC236}">
                <a16:creationId xmlns:a16="http://schemas.microsoft.com/office/drawing/2014/main" id="{F01EB559-F945-3A44-B9B2-120D1F1A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1230861"/>
            <a:ext cx="5484961" cy="44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3EF574-5FF4-C046-96C9-C6B6CA3BB0B0}"/>
              </a:ext>
            </a:extLst>
          </p:cNvPr>
          <p:cNvSpPr txBox="1"/>
          <p:nvPr/>
        </p:nvSpPr>
        <p:spPr>
          <a:xfrm>
            <a:off x="5664348" y="306179"/>
            <a:ext cx="6595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latin typeface="Times New Roman Regular" panose="02020603050405020304" pitchFamily="18" charset="0"/>
            </a:endParaRPr>
          </a:p>
          <a:p>
            <a:pPr lvl="1"/>
            <a:r>
              <a:rPr lang="en-US" dirty="0">
                <a:latin typeface="Times New Roman Regular" panose="02020603050405020304" pitchFamily="18" charset="0"/>
              </a:rPr>
              <a:t>	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Wurtzite or Zinc-Blende orientation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&gt;50% QE achievable with W-pGaN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Comparable spin relaxation time to GaAs (~5 ns)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Could be strained for high polarization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3.2 eV band gap is conveniently at the second harmonic of Ti:Sapphire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</a:rPr>
              <a:t>Less Cs to get to NEA</a:t>
            </a:r>
            <a:r>
              <a:rPr lang="en-US" dirty="0">
                <a:latin typeface="Times New Roman Regular" panose="02020603050405020304" pitchFamily="18" charset="0"/>
                <a:sym typeface="Wingdings" pitchFamily="2" charset="2"/>
              </a:rPr>
              <a:t> stronger bond to Cs?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>
                <a:latin typeface="Times New Roman Regular" panose="02020603050405020304" pitchFamily="18" charset="0"/>
                <a:sym typeface="Wingdings" pitchFamily="2" charset="2"/>
              </a:rPr>
              <a:t>NEA with Cs only</a:t>
            </a:r>
            <a:endParaRPr lang="en-US" dirty="0">
              <a:latin typeface="Times New Roman Regular" panose="02020603050405020304" pitchFamily="18" charset="0"/>
            </a:endParaRP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98C675-F693-6147-B527-F8B925BBC90B}"/>
                  </a:ext>
                </a:extLst>
              </p:cNvPr>
              <p:cNvSpPr txBox="1"/>
              <p:nvPr/>
            </p:nvSpPr>
            <p:spPr>
              <a:xfrm>
                <a:off x="0" y="6461798"/>
                <a:ext cx="5026184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 Regular" panose="02020603050405020304" pitchFamily="18" charset="0"/>
                  </a:rPr>
                  <a:t>GaAs for comparison: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=1.42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𝑠𝑜</m:t>
                        </m:r>
                      </m:sub>
                    </m:sSub>
                  </m:oMath>
                </a14:m>
                <a:r>
                  <a:rPr lang="en-US" dirty="0">
                    <a:latin typeface="Times New Roman Regular" panose="02020603050405020304" pitchFamily="18" charset="0"/>
                  </a:rPr>
                  <a:t> = 0.34 eV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98C675-F693-6147-B527-F8B925BBC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61798"/>
                <a:ext cx="5026184" cy="391902"/>
              </a:xfrm>
              <a:prstGeom prst="rect">
                <a:avLst/>
              </a:prstGeom>
              <a:blipFill>
                <a:blip r:embed="rId5"/>
                <a:stretch>
                  <a:fillRect l="-758"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7C8BDB1-E234-E14B-973F-5A6515234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0987" y="3614856"/>
            <a:ext cx="2559609" cy="2271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D7383-9687-724E-A199-60EFFE7955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144" y="3740480"/>
            <a:ext cx="2533188" cy="2247939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719125C5-0403-5545-A16A-F2B1FAEBD7F1}"/>
              </a:ext>
            </a:extLst>
          </p:cNvPr>
          <p:cNvSpPr txBox="1"/>
          <p:nvPr/>
        </p:nvSpPr>
        <p:spPr>
          <a:xfrm>
            <a:off x="6529822" y="6283400"/>
            <a:ext cx="5200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ffectLst/>
                <a:latin typeface="Times New Roman Regular" panose="02020603050405020304" pitchFamily="18" charset="0"/>
              </a:rPr>
              <a:t>J. Vac. Sci. &amp; Technol. B 32, 06F901 (2014)</a:t>
            </a:r>
            <a:endParaRPr lang="en-US" sz="2000" dirty="0">
              <a:latin typeface="Times New Roman Regula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6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21EFA-1CD9-064E-B0F0-7EE52EADB1D0}"/>
              </a:ext>
            </a:extLst>
          </p:cNvPr>
          <p:cNvSpPr/>
          <p:nvPr/>
        </p:nvSpPr>
        <p:spPr>
          <a:xfrm>
            <a:off x="1857714" y="894496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2C589-96F8-8040-9518-63A36B2A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" y="-196921"/>
            <a:ext cx="10515600" cy="1325563"/>
          </a:xfrm>
        </p:spPr>
        <p:txBody>
          <a:bodyPr/>
          <a:lstStyle/>
          <a:p>
            <a:r>
              <a:rPr lang="en-US" dirty="0"/>
              <a:t>Our Cubic GaN Photocathode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98334D-C32F-6F4C-81F6-9F536F706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5"/>
          <a:stretch/>
        </p:blipFill>
        <p:spPr>
          <a:xfrm>
            <a:off x="2446720" y="1948077"/>
            <a:ext cx="2983924" cy="4053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34D7B-8EFE-9046-8E54-BDD44CF2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19" y="2259146"/>
            <a:ext cx="4138161" cy="320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DEFDF-CD01-F14C-B93E-05297465A0C1}"/>
              </a:ext>
            </a:extLst>
          </p:cNvPr>
          <p:cNvSpPr txBox="1"/>
          <p:nvPr/>
        </p:nvSpPr>
        <p:spPr>
          <a:xfrm>
            <a:off x="1956111" y="894496"/>
            <a:ext cx="334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Sample grown in molecular beam epitaxy growth chamber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656E2A-23BC-0142-A192-254C1E7039AD}"/>
              </a:ext>
            </a:extLst>
          </p:cNvPr>
          <p:cNvCxnSpPr/>
          <p:nvPr/>
        </p:nvCxnSpPr>
        <p:spPr>
          <a:xfrm>
            <a:off x="3450865" y="1644875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0F104-4097-3540-AACD-E94E1509B32E}"/>
              </a:ext>
            </a:extLst>
          </p:cNvPr>
          <p:cNvSpPr/>
          <p:nvPr/>
        </p:nvSpPr>
        <p:spPr>
          <a:xfrm>
            <a:off x="6644359" y="899937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5962-F0F3-D448-9D04-C9C7B830EBF5}"/>
              </a:ext>
            </a:extLst>
          </p:cNvPr>
          <p:cNvSpPr txBox="1"/>
          <p:nvPr/>
        </p:nvSpPr>
        <p:spPr>
          <a:xfrm>
            <a:off x="7612403" y="1036926"/>
            <a:ext cx="334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AFM Images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B44803-1952-CC4B-A4C3-1B66EBE66B8D}"/>
              </a:ext>
            </a:extLst>
          </p:cNvPr>
          <p:cNvCxnSpPr/>
          <p:nvPr/>
        </p:nvCxnSpPr>
        <p:spPr>
          <a:xfrm>
            <a:off x="8237510" y="1650316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38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DD41B36-4B81-8946-8F16-6C7C71657C67}"/>
              </a:ext>
            </a:extLst>
          </p:cNvPr>
          <p:cNvSpPr/>
          <p:nvPr/>
        </p:nvSpPr>
        <p:spPr>
          <a:xfrm>
            <a:off x="5622195" y="5576189"/>
            <a:ext cx="1755107" cy="10566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21EFA-1CD9-064E-B0F0-7EE52EADB1D0}"/>
              </a:ext>
            </a:extLst>
          </p:cNvPr>
          <p:cNvSpPr/>
          <p:nvPr/>
        </p:nvSpPr>
        <p:spPr>
          <a:xfrm>
            <a:off x="1857714" y="894496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2C589-96F8-8040-9518-63A36B2A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" y="-196921"/>
            <a:ext cx="10515600" cy="1325563"/>
          </a:xfrm>
        </p:spPr>
        <p:txBody>
          <a:bodyPr/>
          <a:lstStyle/>
          <a:p>
            <a:r>
              <a:rPr lang="en-US" dirty="0"/>
              <a:t>Our Cubic GaN Photocathode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98334D-C32F-6F4C-81F6-9F536F706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5"/>
          <a:stretch/>
        </p:blipFill>
        <p:spPr>
          <a:xfrm>
            <a:off x="2446720" y="1948077"/>
            <a:ext cx="2983924" cy="4053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34D7B-8EFE-9046-8E54-BDD44CF2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19" y="2259146"/>
            <a:ext cx="4138161" cy="320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08188-5709-6743-9F04-B063E0F82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403" y="2917104"/>
            <a:ext cx="4334691" cy="3357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DEFDF-CD01-F14C-B93E-05297465A0C1}"/>
              </a:ext>
            </a:extLst>
          </p:cNvPr>
          <p:cNvSpPr txBox="1"/>
          <p:nvPr/>
        </p:nvSpPr>
        <p:spPr>
          <a:xfrm>
            <a:off x="1956111" y="894496"/>
            <a:ext cx="334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Sample grown in molecular beam epitaxy growth chamber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656E2A-23BC-0142-A192-254C1E7039AD}"/>
              </a:ext>
            </a:extLst>
          </p:cNvPr>
          <p:cNvCxnSpPr/>
          <p:nvPr/>
        </p:nvCxnSpPr>
        <p:spPr>
          <a:xfrm>
            <a:off x="3450865" y="1644875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0F104-4097-3540-AACD-E94E1509B32E}"/>
              </a:ext>
            </a:extLst>
          </p:cNvPr>
          <p:cNvSpPr/>
          <p:nvPr/>
        </p:nvSpPr>
        <p:spPr>
          <a:xfrm>
            <a:off x="6644359" y="899937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5962-F0F3-D448-9D04-C9C7B830EBF5}"/>
              </a:ext>
            </a:extLst>
          </p:cNvPr>
          <p:cNvSpPr txBox="1"/>
          <p:nvPr/>
        </p:nvSpPr>
        <p:spPr>
          <a:xfrm>
            <a:off x="7612403" y="1036926"/>
            <a:ext cx="334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AFM Images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B44803-1952-CC4B-A4C3-1B66EBE66B8D}"/>
              </a:ext>
            </a:extLst>
          </p:cNvPr>
          <p:cNvCxnSpPr/>
          <p:nvPr/>
        </p:nvCxnSpPr>
        <p:spPr>
          <a:xfrm>
            <a:off x="8237510" y="1650316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BC9C2D0-4AF5-4B4B-8CBD-F55D07C513DF}"/>
              </a:ext>
            </a:extLst>
          </p:cNvPr>
          <p:cNvSpPr txBox="1"/>
          <p:nvPr/>
        </p:nvSpPr>
        <p:spPr>
          <a:xfrm>
            <a:off x="5611731" y="5642985"/>
            <a:ext cx="1926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Anti-phase boundary (APB) defects, characteristic of growths on 3C-SiC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C708BA-4076-9A4A-8947-81023C8BCFB2}"/>
              </a:ext>
            </a:extLst>
          </p:cNvPr>
          <p:cNvCxnSpPr>
            <a:cxnSpLocks/>
          </p:cNvCxnSpPr>
          <p:nvPr/>
        </p:nvCxnSpPr>
        <p:spPr>
          <a:xfrm flipV="1">
            <a:off x="7336380" y="4806176"/>
            <a:ext cx="781905" cy="1048466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01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AC09CB-F688-E845-8486-9E67ABEBB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33" r="50568" b="50427"/>
          <a:stretch/>
        </p:blipFill>
        <p:spPr>
          <a:xfrm>
            <a:off x="6451659" y="1973055"/>
            <a:ext cx="3906200" cy="307076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DCF8BD-3E1B-B042-8E36-196837386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39" t="52287"/>
          <a:stretch/>
        </p:blipFill>
        <p:spPr>
          <a:xfrm>
            <a:off x="2415746" y="1948076"/>
            <a:ext cx="3000794" cy="40537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8AFAA-DE6C-CE49-9312-E2114628887F}"/>
              </a:ext>
            </a:extLst>
          </p:cNvPr>
          <p:cNvSpPr/>
          <p:nvPr/>
        </p:nvSpPr>
        <p:spPr>
          <a:xfrm>
            <a:off x="1857714" y="894496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27C835-1925-9442-8479-10110CFF655B}"/>
              </a:ext>
            </a:extLst>
          </p:cNvPr>
          <p:cNvSpPr txBox="1">
            <a:spLocks/>
          </p:cNvSpPr>
          <p:nvPr/>
        </p:nvSpPr>
        <p:spPr>
          <a:xfrm>
            <a:off x="893" y="-1969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Hexagonal GaN Photocathode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C43DB-EEE3-D341-A47E-60DBC131C0B4}"/>
              </a:ext>
            </a:extLst>
          </p:cNvPr>
          <p:cNvSpPr txBox="1"/>
          <p:nvPr/>
        </p:nvSpPr>
        <p:spPr>
          <a:xfrm>
            <a:off x="1956111" y="894496"/>
            <a:ext cx="334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Sample grown in molecular beam epitaxy growth chamber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6142AE-05A8-D94E-B4F1-B28E85FB6AF9}"/>
              </a:ext>
            </a:extLst>
          </p:cNvPr>
          <p:cNvCxnSpPr/>
          <p:nvPr/>
        </p:nvCxnSpPr>
        <p:spPr>
          <a:xfrm>
            <a:off x="3450865" y="1644875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53988FA-973B-024A-8761-787BD6AB0DAE}"/>
              </a:ext>
            </a:extLst>
          </p:cNvPr>
          <p:cNvSpPr/>
          <p:nvPr/>
        </p:nvSpPr>
        <p:spPr>
          <a:xfrm>
            <a:off x="6644359" y="899937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E0DD3-3967-ED41-8362-A9B57E0C7B85}"/>
              </a:ext>
            </a:extLst>
          </p:cNvPr>
          <p:cNvSpPr txBox="1"/>
          <p:nvPr/>
        </p:nvSpPr>
        <p:spPr>
          <a:xfrm>
            <a:off x="7612403" y="1036926"/>
            <a:ext cx="334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AFM Images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087E7C-40E2-E34D-9962-D1006321225D}"/>
              </a:ext>
            </a:extLst>
          </p:cNvPr>
          <p:cNvCxnSpPr/>
          <p:nvPr/>
        </p:nvCxnSpPr>
        <p:spPr>
          <a:xfrm>
            <a:off x="8237510" y="1650316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00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DCF8BD-3E1B-B042-8E36-196837386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9" t="52287"/>
          <a:stretch/>
        </p:blipFill>
        <p:spPr>
          <a:xfrm>
            <a:off x="2415746" y="1948076"/>
            <a:ext cx="3000794" cy="40537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8AFAA-DE6C-CE49-9312-E2114628887F}"/>
              </a:ext>
            </a:extLst>
          </p:cNvPr>
          <p:cNvSpPr/>
          <p:nvPr/>
        </p:nvSpPr>
        <p:spPr>
          <a:xfrm>
            <a:off x="1857714" y="894496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27C835-1925-9442-8479-10110CFF655B}"/>
              </a:ext>
            </a:extLst>
          </p:cNvPr>
          <p:cNvSpPr txBox="1">
            <a:spLocks/>
          </p:cNvSpPr>
          <p:nvPr/>
        </p:nvSpPr>
        <p:spPr>
          <a:xfrm>
            <a:off x="893" y="-1969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Hexagonal GaN Photocathode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8C43DB-EEE3-D341-A47E-60DBC131C0B4}"/>
              </a:ext>
            </a:extLst>
          </p:cNvPr>
          <p:cNvSpPr txBox="1"/>
          <p:nvPr/>
        </p:nvSpPr>
        <p:spPr>
          <a:xfrm>
            <a:off x="1956111" y="894496"/>
            <a:ext cx="334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Sample grown in molecular beam epitaxy growth chamber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6142AE-05A8-D94E-B4F1-B28E85FB6AF9}"/>
              </a:ext>
            </a:extLst>
          </p:cNvPr>
          <p:cNvCxnSpPr/>
          <p:nvPr/>
        </p:nvCxnSpPr>
        <p:spPr>
          <a:xfrm>
            <a:off x="3450865" y="1644875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53988FA-973B-024A-8761-787BD6AB0DAE}"/>
              </a:ext>
            </a:extLst>
          </p:cNvPr>
          <p:cNvSpPr/>
          <p:nvPr/>
        </p:nvSpPr>
        <p:spPr>
          <a:xfrm>
            <a:off x="6644359" y="899937"/>
            <a:ext cx="3439883" cy="645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E0DD3-3967-ED41-8362-A9B57E0C7B85}"/>
              </a:ext>
            </a:extLst>
          </p:cNvPr>
          <p:cNvSpPr txBox="1"/>
          <p:nvPr/>
        </p:nvSpPr>
        <p:spPr>
          <a:xfrm>
            <a:off x="7612403" y="1036926"/>
            <a:ext cx="334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AFM Images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087E7C-40E2-E34D-9962-D1006321225D}"/>
              </a:ext>
            </a:extLst>
          </p:cNvPr>
          <p:cNvCxnSpPr/>
          <p:nvPr/>
        </p:nvCxnSpPr>
        <p:spPr>
          <a:xfrm>
            <a:off x="8237510" y="1650316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FA4BBABB-FD22-D741-AA47-741BE44AA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33" r="50568" b="50427"/>
          <a:stretch/>
        </p:blipFill>
        <p:spPr>
          <a:xfrm>
            <a:off x="6451659" y="1973055"/>
            <a:ext cx="3906200" cy="307076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AC09CB-F688-E845-8486-9E67ABEBB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135" b="50427"/>
          <a:stretch/>
        </p:blipFill>
        <p:spPr>
          <a:xfrm>
            <a:off x="7725023" y="3570138"/>
            <a:ext cx="3906200" cy="3070761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4B45185-2A62-4E4A-A9D7-89DD20A47769}"/>
              </a:ext>
            </a:extLst>
          </p:cNvPr>
          <p:cNvSpPr/>
          <p:nvPr/>
        </p:nvSpPr>
        <p:spPr>
          <a:xfrm>
            <a:off x="5622195" y="5576189"/>
            <a:ext cx="1755107" cy="10566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2B26C0-C10F-BA4E-9BFF-0D8FEC3D137F}"/>
              </a:ext>
            </a:extLst>
          </p:cNvPr>
          <p:cNvSpPr txBox="1"/>
          <p:nvPr/>
        </p:nvSpPr>
        <p:spPr>
          <a:xfrm>
            <a:off x="5656206" y="5735195"/>
            <a:ext cx="192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Much better-quality surface than the cubic sample!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2DB739-41DA-5F4F-80F2-5F19F48D16F6}"/>
              </a:ext>
            </a:extLst>
          </p:cNvPr>
          <p:cNvCxnSpPr>
            <a:cxnSpLocks/>
          </p:cNvCxnSpPr>
          <p:nvPr/>
        </p:nvCxnSpPr>
        <p:spPr>
          <a:xfrm flipV="1">
            <a:off x="7336380" y="4806176"/>
            <a:ext cx="781905" cy="1048466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0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C589-96F8-8040-9518-63A36B2A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" y="-196921"/>
            <a:ext cx="10515600" cy="1325563"/>
          </a:xfrm>
        </p:spPr>
        <p:txBody>
          <a:bodyPr/>
          <a:lstStyle/>
          <a:p>
            <a:r>
              <a:rPr lang="en-US" dirty="0"/>
              <a:t>Activation to NEA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FA0F5-82A3-F849-ACDC-E48D2B2B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96" y="903110"/>
            <a:ext cx="7024926" cy="546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71AB2-9652-2948-9A14-E672CE142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399" y="3039409"/>
            <a:ext cx="3110090" cy="24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96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C589-96F8-8040-9518-63A36B2A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" y="-196921"/>
            <a:ext cx="10515600" cy="1325563"/>
          </a:xfrm>
        </p:spPr>
        <p:txBody>
          <a:bodyPr/>
          <a:lstStyle/>
          <a:p>
            <a:r>
              <a:rPr lang="en-US" dirty="0"/>
              <a:t>Activation to NEA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FA0F5-82A3-F849-ACDC-E48D2B2B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96" y="903110"/>
            <a:ext cx="7024926" cy="546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71AB2-9652-2948-9A14-E672CE142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399" y="3039409"/>
            <a:ext cx="3110090" cy="24582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B7F0B9-DE86-D040-9CB5-35B9A3FD667C}"/>
              </a:ext>
            </a:extLst>
          </p:cNvPr>
          <p:cNvCxnSpPr>
            <a:cxnSpLocks/>
          </p:cNvCxnSpPr>
          <p:nvPr/>
        </p:nvCxnSpPr>
        <p:spPr>
          <a:xfrm flipH="1" flipV="1">
            <a:off x="6141156" y="2517423"/>
            <a:ext cx="1557866" cy="1751126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B39B80-DA95-334E-9BF0-BE2580323D75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746044" y="3392987"/>
            <a:ext cx="2057400" cy="875562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940B11-DA3B-744C-99D3-698E70EBB82E}"/>
              </a:ext>
            </a:extLst>
          </p:cNvPr>
          <p:cNvCxnSpPr>
            <a:cxnSpLocks/>
            <a:stCxn id="3" idx="3"/>
          </p:cNvCxnSpPr>
          <p:nvPr/>
        </p:nvCxnSpPr>
        <p:spPr>
          <a:xfrm flipH="1" flipV="1">
            <a:off x="6385748" y="4420949"/>
            <a:ext cx="2835392" cy="32266"/>
          </a:xfrm>
          <a:prstGeom prst="straightConnector1">
            <a:avLst/>
          </a:prstGeom>
          <a:ln w="49530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AE820FE-D66B-294E-AB99-3B605BA49D6A}"/>
              </a:ext>
            </a:extLst>
          </p:cNvPr>
          <p:cNvSpPr txBox="1"/>
          <p:nvPr/>
        </p:nvSpPr>
        <p:spPr>
          <a:xfrm>
            <a:off x="6385748" y="4268549"/>
            <a:ext cx="283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3.2 eV and 3.4 eV band gaps</a:t>
            </a:r>
          </a:p>
        </p:txBody>
      </p:sp>
    </p:spTree>
    <p:extLst>
      <p:ext uri="{BB962C8B-B14F-4D97-AF65-F5344CB8AC3E}">
        <p14:creationId xmlns:p14="http://schemas.microsoft.com/office/powerpoint/2010/main" val="261288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C589-96F8-8040-9518-63A36B2A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" y="-196921"/>
            <a:ext cx="10515600" cy="1325563"/>
          </a:xfrm>
        </p:spPr>
        <p:txBody>
          <a:bodyPr/>
          <a:lstStyle/>
          <a:p>
            <a:r>
              <a:rPr lang="en-US" dirty="0"/>
              <a:t>Activation to NEA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DF5D5-692C-0B4C-87EA-9BBD0A7181E7}"/>
              </a:ext>
            </a:extLst>
          </p:cNvPr>
          <p:cNvSpPr txBox="1"/>
          <p:nvPr/>
        </p:nvSpPr>
        <p:spPr>
          <a:xfrm>
            <a:off x="2726145" y="1049224"/>
            <a:ext cx="68561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 Regular" panose="02020603050405020304" pitchFamily="18" charset="0"/>
              </a:rPr>
              <a:t>Lifetime monitored at respective threshold photon energies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6198B-07FE-D546-AFCD-D712CF68FFA0}"/>
              </a:ext>
            </a:extLst>
          </p:cNvPr>
          <p:cNvSpPr txBox="1"/>
          <p:nvPr/>
        </p:nvSpPr>
        <p:spPr>
          <a:xfrm>
            <a:off x="3292190" y="6143233"/>
            <a:ext cx="610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GaAs activated in same chamber, monitored at 780 nm for reference (factors of 20 &amp; 12 lifetime difference)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5697B3-29D3-EE49-9943-A6DCA2FB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910" y="1480111"/>
            <a:ext cx="6118578" cy="45889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00AF1-14AA-2543-A659-3CB4FF85D7B2}"/>
              </a:ext>
            </a:extLst>
          </p:cNvPr>
          <p:cNvSpPr txBox="1"/>
          <p:nvPr/>
        </p:nvSpPr>
        <p:spPr>
          <a:xfrm>
            <a:off x="9394372" y="3312913"/>
            <a:ext cx="262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QE/Lifetime in W-GaN likely due to better crystal quality</a:t>
            </a:r>
          </a:p>
        </p:txBody>
      </p:sp>
    </p:spTree>
    <p:extLst>
      <p:ext uri="{BB962C8B-B14F-4D97-AF65-F5344CB8AC3E}">
        <p14:creationId xmlns:p14="http://schemas.microsoft.com/office/powerpoint/2010/main" val="58184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08FAD-918A-794A-86A8-B917F43A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942" y="3663949"/>
            <a:ext cx="2207665" cy="119097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17422D5-9D74-E147-B629-DA266D7280E2}"/>
              </a:ext>
            </a:extLst>
          </p:cNvPr>
          <p:cNvSpPr/>
          <p:nvPr/>
        </p:nvSpPr>
        <p:spPr>
          <a:xfrm>
            <a:off x="143306" y="1366673"/>
            <a:ext cx="9508694" cy="49748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4F3CD-F798-144A-BEFF-C889983C4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633" y="1874364"/>
            <a:ext cx="1586992" cy="1812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49CA5-DB5B-5B4F-9A1E-2DB7EA8DB3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98"/>
          <a:stretch/>
        </p:blipFill>
        <p:spPr>
          <a:xfrm>
            <a:off x="4236637" y="1886901"/>
            <a:ext cx="1586992" cy="180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E8DB96-EF44-EA4E-A997-4C67C5669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19" r="18970"/>
          <a:stretch/>
        </p:blipFill>
        <p:spPr>
          <a:xfrm>
            <a:off x="431334" y="1874302"/>
            <a:ext cx="1586992" cy="181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AF29E1-1545-B947-9E57-E6E46E5EB7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5" r="6754"/>
          <a:stretch/>
        </p:blipFill>
        <p:spPr>
          <a:xfrm>
            <a:off x="7805333" y="1886843"/>
            <a:ext cx="1586992" cy="1798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C5448C-8186-3346-AD54-694E9A0E57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71"/>
          <a:stretch/>
        </p:blipFill>
        <p:spPr>
          <a:xfrm>
            <a:off x="6910273" y="4135393"/>
            <a:ext cx="1586992" cy="1823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45F536-6701-1F42-A42D-8DD0D02DF6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18"/>
          <a:stretch/>
        </p:blipFill>
        <p:spPr>
          <a:xfrm>
            <a:off x="5071717" y="4067247"/>
            <a:ext cx="1586992" cy="1812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9E92A-2C70-5740-90AB-ADA7625AA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50" t="5375" r="6258" b="5907"/>
          <a:stretch/>
        </p:blipFill>
        <p:spPr>
          <a:xfrm>
            <a:off x="3316621" y="4052723"/>
            <a:ext cx="1586991" cy="17928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A8AC7B-1B14-134B-AA29-E3CDE72A76C9}"/>
              </a:ext>
            </a:extLst>
          </p:cNvPr>
          <p:cNvSpPr txBox="1"/>
          <p:nvPr/>
        </p:nvSpPr>
        <p:spPr>
          <a:xfrm>
            <a:off x="492432" y="3668756"/>
            <a:ext cx="137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M.B. Andorf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9A97C-3BC2-6B4C-A7B8-4D7528E22D17}"/>
              </a:ext>
            </a:extLst>
          </p:cNvPr>
          <p:cNvSpPr txBox="1"/>
          <p:nvPr/>
        </p:nvSpPr>
        <p:spPr>
          <a:xfrm>
            <a:off x="2406142" y="3674192"/>
            <a:ext cx="134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I.V. Bazarov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B0DED0-7007-D743-9A92-E113833732FD}"/>
              </a:ext>
            </a:extLst>
          </p:cNvPr>
          <p:cNvSpPr txBox="1"/>
          <p:nvPr/>
        </p:nvSpPr>
        <p:spPr>
          <a:xfrm>
            <a:off x="3181612" y="5873225"/>
            <a:ext cx="16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J. Encomendero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D5104E-F616-2D46-9953-453455A18F79}"/>
              </a:ext>
            </a:extLst>
          </p:cNvPr>
          <p:cNvSpPr txBox="1"/>
          <p:nvPr/>
        </p:nvSpPr>
        <p:spPr>
          <a:xfrm>
            <a:off x="7151770" y="595325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D. Jena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609D9-C286-AB42-A327-46C34EAA112C}"/>
              </a:ext>
            </a:extLst>
          </p:cNvPr>
          <p:cNvSpPr txBox="1"/>
          <p:nvPr/>
        </p:nvSpPr>
        <p:spPr>
          <a:xfrm>
            <a:off x="4331579" y="3693481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J.M. Maxson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D4E013-C4C8-D94F-BC39-60774036F781}"/>
              </a:ext>
            </a:extLst>
          </p:cNvPr>
          <p:cNvSpPr txBox="1"/>
          <p:nvPr/>
        </p:nvSpPr>
        <p:spPr>
          <a:xfrm>
            <a:off x="4938629" y="5894620"/>
            <a:ext cx="17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V. V. Protasenko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793C5D-CA72-4242-AB13-DAECC93D871D}"/>
              </a:ext>
            </a:extLst>
          </p:cNvPr>
          <p:cNvSpPr txBox="1"/>
          <p:nvPr/>
        </p:nvSpPr>
        <p:spPr>
          <a:xfrm>
            <a:off x="7972398" y="37003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 H.G. Xing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98E252B-0296-E951-22B5-C9F0B090D9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5270" y="97514"/>
            <a:ext cx="2310872" cy="1299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BD436-3842-4BA4-9740-1645C94765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0994" y="2254348"/>
            <a:ext cx="2125148" cy="533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61FB9C-B4D7-3240-BF86-52C70D3BEF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98080" y="5517271"/>
            <a:ext cx="2170976" cy="900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AA9F4-DC8C-E044-876D-186CCFAB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76" r="8924"/>
          <a:stretch/>
        </p:blipFill>
        <p:spPr>
          <a:xfrm>
            <a:off x="5979679" y="1882343"/>
            <a:ext cx="1583077" cy="1819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AE5EF5-963D-C441-AE81-DC43293FB41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9959" t="18642" r="40497" b="11801"/>
          <a:stretch/>
        </p:blipFill>
        <p:spPr>
          <a:xfrm>
            <a:off x="1423026" y="4123010"/>
            <a:ext cx="1571473" cy="17944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4AE0B1F-AC73-C84F-A478-5AB38CB8A503}"/>
              </a:ext>
            </a:extLst>
          </p:cNvPr>
          <p:cNvSpPr txBox="1"/>
          <p:nvPr/>
        </p:nvSpPr>
        <p:spPr>
          <a:xfrm>
            <a:off x="5879269" y="3714035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B.D. Dickensheets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2260AD-F5C7-2F4D-ADF2-78599EBA5415}"/>
              </a:ext>
            </a:extLst>
          </p:cNvPr>
          <p:cNvSpPr txBox="1"/>
          <p:nvPr/>
        </p:nvSpPr>
        <p:spPr>
          <a:xfrm>
            <a:off x="1706778" y="59820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A. Galdi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B2A3EE9-7AA2-5F46-835C-EF9B2B2F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6" y="71816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40EAB9-A536-DE4C-B44B-C5AD9F203886}"/>
              </a:ext>
            </a:extLst>
          </p:cNvPr>
          <p:cNvSpPr txBox="1"/>
          <p:nvPr/>
        </p:nvSpPr>
        <p:spPr>
          <a:xfrm>
            <a:off x="20640" y="6426024"/>
            <a:ext cx="1089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Special thanks to J.K. Bae, B.A. Carmona, L. Cultrera, N. Otto, and M. A. Reamon</a:t>
            </a:r>
          </a:p>
        </p:txBody>
      </p:sp>
    </p:spTree>
    <p:extLst>
      <p:ext uri="{BB962C8B-B14F-4D97-AF65-F5344CB8AC3E}">
        <p14:creationId xmlns:p14="http://schemas.microsoft.com/office/powerpoint/2010/main" val="168568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D346-80E7-7C48-93FF-BDB9C810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measure the spin polarization!</a:t>
            </a:r>
          </a:p>
        </p:txBody>
      </p:sp>
    </p:spTree>
    <p:extLst>
      <p:ext uri="{BB962C8B-B14F-4D97-AF65-F5344CB8AC3E}">
        <p14:creationId xmlns:p14="http://schemas.microsoft.com/office/powerpoint/2010/main" val="1988157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D346-80E7-7C48-93FF-BDB9C810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measure the spin polarization!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C09C1-087A-5A4F-A9CD-8A2B71D9D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first….</a:t>
            </a:r>
          </a:p>
        </p:txBody>
      </p:sp>
    </p:spTree>
    <p:extLst>
      <p:ext uri="{BB962C8B-B14F-4D97-AF65-F5344CB8AC3E}">
        <p14:creationId xmlns:p14="http://schemas.microsoft.com/office/powerpoint/2010/main" val="398930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-47880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D3EAE3-55F7-8947-ACAA-B039B9045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644" y="2663890"/>
            <a:ext cx="4377156" cy="3114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31DC3-C425-3740-98D9-783FF2A0D0A3}"/>
              </a:ext>
            </a:extLst>
          </p:cNvPr>
          <p:cNvSpPr txBox="1"/>
          <p:nvPr/>
        </p:nvSpPr>
        <p:spPr>
          <a:xfrm>
            <a:off x="2573922" y="1615224"/>
            <a:ext cx="717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Recall the band structure and excitation of GaAs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3C3FE4-7294-4A4A-92A6-132EDB67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77" y="2628205"/>
            <a:ext cx="4122723" cy="3003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34B26-B226-9249-B9EF-78D8F24D4D07}"/>
              </a:ext>
            </a:extLst>
          </p:cNvPr>
          <p:cNvSpPr txBox="1"/>
          <p:nvPr/>
        </p:nvSpPr>
        <p:spPr>
          <a:xfrm>
            <a:off x="3331395" y="4488425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340 meV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17F01F-1C43-4E4D-AEB9-D0A697B5BE66}"/>
              </a:ext>
            </a:extLst>
          </p:cNvPr>
          <p:cNvSpPr txBox="1"/>
          <p:nvPr/>
        </p:nvSpPr>
        <p:spPr>
          <a:xfrm>
            <a:off x="3331395" y="3852987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1.43 eV</a:t>
            </a:r>
          </a:p>
        </p:txBody>
      </p:sp>
    </p:spTree>
    <p:extLst>
      <p:ext uri="{BB962C8B-B14F-4D97-AF65-F5344CB8AC3E}">
        <p14:creationId xmlns:p14="http://schemas.microsoft.com/office/powerpoint/2010/main" val="2141613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46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39C6-62B7-8B4F-9650-50761707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836" y="1562243"/>
            <a:ext cx="2326264" cy="18125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B54E9-5512-7249-BBD3-9C5FF3394EA6}"/>
              </a:ext>
            </a:extLst>
          </p:cNvPr>
          <p:cNvSpPr txBox="1"/>
          <p:nvPr/>
        </p:nvSpPr>
        <p:spPr>
          <a:xfrm>
            <a:off x="3931418" y="17150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meV</a:t>
            </a:r>
          </a:p>
        </p:txBody>
      </p:sp>
      <p:pic>
        <p:nvPicPr>
          <p:cNvPr id="24" name="Graphic 23" descr="Magnifying glass">
            <a:extLst>
              <a:ext uri="{FF2B5EF4-FFF2-40B4-BE49-F238E27FC236}">
                <a16:creationId xmlns:a16="http://schemas.microsoft.com/office/drawing/2014/main" id="{E54052F1-4750-074E-B5A6-C375E436F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088191" y="3068139"/>
            <a:ext cx="650337" cy="594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5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39C6-62B7-8B4F-9650-50761707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836" y="1562243"/>
            <a:ext cx="2326264" cy="1812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D9AAB9-D73B-234D-A34C-E9B25DB45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77" y="4112529"/>
            <a:ext cx="3384323" cy="2518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B54E9-5512-7249-BBD3-9C5FF3394EA6}"/>
              </a:ext>
            </a:extLst>
          </p:cNvPr>
          <p:cNvSpPr txBox="1"/>
          <p:nvPr/>
        </p:nvSpPr>
        <p:spPr>
          <a:xfrm>
            <a:off x="3931418" y="17150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meV</a:t>
            </a:r>
          </a:p>
        </p:txBody>
      </p:sp>
      <p:pic>
        <p:nvPicPr>
          <p:cNvPr id="24" name="Graphic 23" descr="Magnifying glass">
            <a:extLst>
              <a:ext uri="{FF2B5EF4-FFF2-40B4-BE49-F238E27FC236}">
                <a16:creationId xmlns:a16="http://schemas.microsoft.com/office/drawing/2014/main" id="{E54052F1-4750-074E-B5A6-C375E436F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088191" y="3068139"/>
            <a:ext cx="650337" cy="594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7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93DC74A-5203-DF4F-AC6C-41166057AE2D}"/>
              </a:ext>
            </a:extLst>
          </p:cNvPr>
          <p:cNvSpPr/>
          <p:nvPr/>
        </p:nvSpPr>
        <p:spPr>
          <a:xfrm>
            <a:off x="6086085" y="889913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361D2-AAC1-194B-A83A-594D522B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118" y="1255304"/>
            <a:ext cx="3585202" cy="2822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39C6-62B7-8B4F-9650-507617072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836" y="1562243"/>
            <a:ext cx="2326264" cy="1812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D9AAB9-D73B-234D-A34C-E9B25DB4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77" y="4112529"/>
            <a:ext cx="3384323" cy="2518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B54E9-5512-7249-BBD3-9C5FF3394EA6}"/>
              </a:ext>
            </a:extLst>
          </p:cNvPr>
          <p:cNvSpPr txBox="1"/>
          <p:nvPr/>
        </p:nvSpPr>
        <p:spPr>
          <a:xfrm>
            <a:off x="3931418" y="17150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meV</a:t>
            </a:r>
          </a:p>
        </p:txBody>
      </p:sp>
      <p:pic>
        <p:nvPicPr>
          <p:cNvPr id="24" name="Graphic 23" descr="Magnifying glass">
            <a:extLst>
              <a:ext uri="{FF2B5EF4-FFF2-40B4-BE49-F238E27FC236}">
                <a16:creationId xmlns:a16="http://schemas.microsoft.com/office/drawing/2014/main" id="{E54052F1-4750-074E-B5A6-C375E436F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088191" y="3068139"/>
            <a:ext cx="650337" cy="5945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B56CC2-E5A8-8A4B-8F27-FE6E9F687E24}"/>
              </a:ext>
            </a:extLst>
          </p:cNvPr>
          <p:cNvSpPr txBox="1"/>
          <p:nvPr/>
        </p:nvSpPr>
        <p:spPr>
          <a:xfrm>
            <a:off x="7990152" y="214971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3.4 eV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67E76-7BF7-AD43-AF54-1F1793C22100}"/>
              </a:ext>
            </a:extLst>
          </p:cNvPr>
          <p:cNvSpPr txBox="1"/>
          <p:nvPr/>
        </p:nvSpPr>
        <p:spPr>
          <a:xfrm>
            <a:off x="7661717" y="90256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 GaN</a:t>
            </a:r>
          </a:p>
        </p:txBody>
      </p:sp>
    </p:spTree>
    <p:extLst>
      <p:ext uri="{BB962C8B-B14F-4D97-AF65-F5344CB8AC3E}">
        <p14:creationId xmlns:p14="http://schemas.microsoft.com/office/powerpoint/2010/main" val="2732468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93DC74A-5203-DF4F-AC6C-41166057AE2D}"/>
              </a:ext>
            </a:extLst>
          </p:cNvPr>
          <p:cNvSpPr/>
          <p:nvPr/>
        </p:nvSpPr>
        <p:spPr>
          <a:xfrm>
            <a:off x="6086085" y="889913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361D2-AAC1-194B-A83A-594D522B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118" y="1255304"/>
            <a:ext cx="3585202" cy="2822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00CBE-23A0-6B47-BAD9-9A23E0911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545" y="1574768"/>
            <a:ext cx="2203861" cy="1652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39C6-62B7-8B4F-9650-507617072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836" y="1562243"/>
            <a:ext cx="2326264" cy="1812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D9AAB9-D73B-234D-A34C-E9B25DB45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77" y="4112529"/>
            <a:ext cx="3384323" cy="2518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B54E9-5512-7249-BBD3-9C5FF3394EA6}"/>
              </a:ext>
            </a:extLst>
          </p:cNvPr>
          <p:cNvSpPr txBox="1"/>
          <p:nvPr/>
        </p:nvSpPr>
        <p:spPr>
          <a:xfrm>
            <a:off x="3931418" y="17150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meV</a:t>
            </a:r>
          </a:p>
        </p:txBody>
      </p:sp>
      <p:pic>
        <p:nvPicPr>
          <p:cNvPr id="24" name="Graphic 23" descr="Magnifying glass">
            <a:extLst>
              <a:ext uri="{FF2B5EF4-FFF2-40B4-BE49-F238E27FC236}">
                <a16:creationId xmlns:a16="http://schemas.microsoft.com/office/drawing/2014/main" id="{E54052F1-4750-074E-B5A6-C375E436FF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088191" y="3068139"/>
            <a:ext cx="650337" cy="5945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B56CC2-E5A8-8A4B-8F27-FE6E9F687E24}"/>
              </a:ext>
            </a:extLst>
          </p:cNvPr>
          <p:cNvSpPr txBox="1"/>
          <p:nvPr/>
        </p:nvSpPr>
        <p:spPr>
          <a:xfrm>
            <a:off x="7990152" y="214971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3.4 eV</a:t>
            </a:r>
          </a:p>
        </p:txBody>
      </p:sp>
      <p:pic>
        <p:nvPicPr>
          <p:cNvPr id="28" name="Graphic 27" descr="Magnifying glass">
            <a:extLst>
              <a:ext uri="{FF2B5EF4-FFF2-40B4-BE49-F238E27FC236}">
                <a16:creationId xmlns:a16="http://schemas.microsoft.com/office/drawing/2014/main" id="{E614799F-50A5-694C-9236-F875CBD73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18820" y="3038477"/>
            <a:ext cx="650337" cy="594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67E76-7BF7-AD43-AF54-1F1793C22100}"/>
              </a:ext>
            </a:extLst>
          </p:cNvPr>
          <p:cNvSpPr txBox="1"/>
          <p:nvPr/>
        </p:nvSpPr>
        <p:spPr>
          <a:xfrm>
            <a:off x="7661717" y="90256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 GaN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11AEF5-3A2A-C542-BF2F-6897946042EF}"/>
              </a:ext>
            </a:extLst>
          </p:cNvPr>
          <p:cNvSpPr txBox="1"/>
          <p:nvPr/>
        </p:nvSpPr>
        <p:spPr>
          <a:xfrm>
            <a:off x="9049922" y="1702383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meV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F88D-BE22-A144-89F0-D460576EE39B}"/>
              </a:ext>
            </a:extLst>
          </p:cNvPr>
          <p:cNvSpPr txBox="1"/>
          <p:nvPr/>
        </p:nvSpPr>
        <p:spPr>
          <a:xfrm>
            <a:off x="9966339" y="1824419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17 meV</a:t>
            </a:r>
          </a:p>
        </p:txBody>
      </p:sp>
    </p:spTree>
    <p:extLst>
      <p:ext uri="{BB962C8B-B14F-4D97-AF65-F5344CB8AC3E}">
        <p14:creationId xmlns:p14="http://schemas.microsoft.com/office/powerpoint/2010/main" val="42636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93DC74A-5203-DF4F-AC6C-41166057AE2D}"/>
              </a:ext>
            </a:extLst>
          </p:cNvPr>
          <p:cNvSpPr/>
          <p:nvPr/>
        </p:nvSpPr>
        <p:spPr>
          <a:xfrm>
            <a:off x="6086085" y="889913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361D2-AAC1-194B-A83A-594D522B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118" y="1255304"/>
            <a:ext cx="3585202" cy="2822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00CBE-23A0-6B47-BAD9-9A23E0911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545" y="1574768"/>
            <a:ext cx="2203861" cy="1652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39C6-62B7-8B4F-9650-507617072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836" y="1562243"/>
            <a:ext cx="2326264" cy="1812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D9AAB9-D73B-234D-A34C-E9B25DB45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77" y="4112529"/>
            <a:ext cx="3384323" cy="2518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0E795D-0AE6-7448-8200-F879D21D8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529" y="4077501"/>
            <a:ext cx="3229810" cy="2518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B54E9-5512-7249-BBD3-9C5FF3394EA6}"/>
              </a:ext>
            </a:extLst>
          </p:cNvPr>
          <p:cNvSpPr txBox="1"/>
          <p:nvPr/>
        </p:nvSpPr>
        <p:spPr>
          <a:xfrm>
            <a:off x="3931418" y="17150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meV</a:t>
            </a:r>
          </a:p>
        </p:txBody>
      </p:sp>
      <p:pic>
        <p:nvPicPr>
          <p:cNvPr id="24" name="Graphic 23" descr="Magnifying glass">
            <a:extLst>
              <a:ext uri="{FF2B5EF4-FFF2-40B4-BE49-F238E27FC236}">
                <a16:creationId xmlns:a16="http://schemas.microsoft.com/office/drawing/2014/main" id="{E54052F1-4750-074E-B5A6-C375E436F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088191" y="3068139"/>
            <a:ext cx="650337" cy="5945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B56CC2-E5A8-8A4B-8F27-FE6E9F687E24}"/>
              </a:ext>
            </a:extLst>
          </p:cNvPr>
          <p:cNvSpPr txBox="1"/>
          <p:nvPr/>
        </p:nvSpPr>
        <p:spPr>
          <a:xfrm>
            <a:off x="7990152" y="214971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3.4 eV</a:t>
            </a:r>
          </a:p>
        </p:txBody>
      </p:sp>
      <p:pic>
        <p:nvPicPr>
          <p:cNvPr id="28" name="Graphic 27" descr="Magnifying glass">
            <a:extLst>
              <a:ext uri="{FF2B5EF4-FFF2-40B4-BE49-F238E27FC236}">
                <a16:creationId xmlns:a16="http://schemas.microsoft.com/office/drawing/2014/main" id="{E614799F-50A5-694C-9236-F875CBD73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918820" y="3038477"/>
            <a:ext cx="650337" cy="594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67E76-7BF7-AD43-AF54-1F1793C22100}"/>
              </a:ext>
            </a:extLst>
          </p:cNvPr>
          <p:cNvSpPr txBox="1"/>
          <p:nvPr/>
        </p:nvSpPr>
        <p:spPr>
          <a:xfrm>
            <a:off x="7661717" y="90256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 GaN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11AEF5-3A2A-C542-BF2F-6897946042EF}"/>
              </a:ext>
            </a:extLst>
          </p:cNvPr>
          <p:cNvSpPr txBox="1"/>
          <p:nvPr/>
        </p:nvSpPr>
        <p:spPr>
          <a:xfrm>
            <a:off x="9049922" y="1702383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meV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F88D-BE22-A144-89F0-D460576EE39B}"/>
              </a:ext>
            </a:extLst>
          </p:cNvPr>
          <p:cNvSpPr txBox="1"/>
          <p:nvPr/>
        </p:nvSpPr>
        <p:spPr>
          <a:xfrm>
            <a:off x="9966339" y="1824419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17 meV</a:t>
            </a:r>
          </a:p>
        </p:txBody>
      </p:sp>
    </p:spTree>
    <p:extLst>
      <p:ext uri="{BB962C8B-B14F-4D97-AF65-F5344CB8AC3E}">
        <p14:creationId xmlns:p14="http://schemas.microsoft.com/office/powerpoint/2010/main" val="546504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93DC74A-5203-DF4F-AC6C-41166057AE2D}"/>
              </a:ext>
            </a:extLst>
          </p:cNvPr>
          <p:cNvSpPr/>
          <p:nvPr/>
        </p:nvSpPr>
        <p:spPr>
          <a:xfrm>
            <a:off x="6086085" y="889913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3BB8-F16A-494D-B514-8A1C26B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314"/>
            <a:ext cx="10515600" cy="1325563"/>
          </a:xfrm>
        </p:spPr>
        <p:txBody>
          <a:bodyPr/>
          <a:lstStyle/>
          <a:p>
            <a:r>
              <a:rPr lang="en-US" dirty="0"/>
              <a:t>Theoretical Excitations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E35F8-DECF-4943-B18F-9681DB9DB1E7}"/>
              </a:ext>
            </a:extLst>
          </p:cNvPr>
          <p:cNvSpPr txBox="1"/>
          <p:nvPr/>
        </p:nvSpPr>
        <p:spPr>
          <a:xfrm>
            <a:off x="2198136" y="91908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ZB GaN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361D2-AAC1-194B-A83A-594D522B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118" y="1255304"/>
            <a:ext cx="3585202" cy="2822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00CBE-23A0-6B47-BAD9-9A23E0911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545" y="1574768"/>
            <a:ext cx="2203861" cy="1652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59F43-D72C-0446-B1E6-FFED7B21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22" y="1249264"/>
            <a:ext cx="3674678" cy="286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39C6-62B7-8B4F-9650-507617072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836" y="1562243"/>
            <a:ext cx="2326264" cy="1812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D9AAB9-D73B-234D-A34C-E9B25DB45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77" y="4112529"/>
            <a:ext cx="3384323" cy="2518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0E795D-0AE6-7448-8200-F879D21D8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529" y="4077501"/>
            <a:ext cx="3229810" cy="2518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567F7-F34A-7B48-99E6-8873008266EB}"/>
              </a:ext>
            </a:extLst>
          </p:cNvPr>
          <p:cNvSpPr txBox="1"/>
          <p:nvPr/>
        </p:nvSpPr>
        <p:spPr>
          <a:xfrm>
            <a:off x="2272136" y="230049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3.2 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B54E9-5512-7249-BBD3-9C5FF3394EA6}"/>
              </a:ext>
            </a:extLst>
          </p:cNvPr>
          <p:cNvSpPr txBox="1"/>
          <p:nvPr/>
        </p:nvSpPr>
        <p:spPr>
          <a:xfrm>
            <a:off x="3931418" y="171503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meV</a:t>
            </a:r>
          </a:p>
        </p:txBody>
      </p:sp>
      <p:pic>
        <p:nvPicPr>
          <p:cNvPr id="24" name="Graphic 23" descr="Magnifying glass">
            <a:extLst>
              <a:ext uri="{FF2B5EF4-FFF2-40B4-BE49-F238E27FC236}">
                <a16:creationId xmlns:a16="http://schemas.microsoft.com/office/drawing/2014/main" id="{E54052F1-4750-074E-B5A6-C375E436F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088191" y="3068139"/>
            <a:ext cx="650337" cy="5945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B56CC2-E5A8-8A4B-8F27-FE6E9F687E24}"/>
              </a:ext>
            </a:extLst>
          </p:cNvPr>
          <p:cNvSpPr txBox="1"/>
          <p:nvPr/>
        </p:nvSpPr>
        <p:spPr>
          <a:xfrm>
            <a:off x="7990152" y="214971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3.4 eV</a:t>
            </a:r>
          </a:p>
        </p:txBody>
      </p:sp>
      <p:pic>
        <p:nvPicPr>
          <p:cNvPr id="28" name="Graphic 27" descr="Magnifying glass">
            <a:extLst>
              <a:ext uri="{FF2B5EF4-FFF2-40B4-BE49-F238E27FC236}">
                <a16:creationId xmlns:a16="http://schemas.microsoft.com/office/drawing/2014/main" id="{E614799F-50A5-694C-9236-F875CBD73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918820" y="3038477"/>
            <a:ext cx="650337" cy="594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33D701-B176-624B-BB6D-75DC73B5D478}"/>
              </a:ext>
            </a:extLst>
          </p:cNvPr>
          <p:cNvSpPr/>
          <p:nvPr/>
        </p:nvSpPr>
        <p:spPr>
          <a:xfrm>
            <a:off x="557401" y="902562"/>
            <a:ext cx="4884701" cy="5893296"/>
          </a:xfrm>
          <a:prstGeom prst="rect">
            <a:avLst/>
          </a:prstGeom>
          <a:noFill/>
          <a:ln w="133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67E76-7BF7-AD43-AF54-1F1793C22100}"/>
              </a:ext>
            </a:extLst>
          </p:cNvPr>
          <p:cNvSpPr txBox="1"/>
          <p:nvPr/>
        </p:nvSpPr>
        <p:spPr>
          <a:xfrm>
            <a:off x="7661717" y="902562"/>
            <a:ext cx="13356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 GaN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11AEF5-3A2A-C542-BF2F-6897946042EF}"/>
              </a:ext>
            </a:extLst>
          </p:cNvPr>
          <p:cNvSpPr txBox="1"/>
          <p:nvPr/>
        </p:nvSpPr>
        <p:spPr>
          <a:xfrm>
            <a:off x="9049922" y="1702383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meV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F88D-BE22-A144-89F0-D460576EE39B}"/>
              </a:ext>
            </a:extLst>
          </p:cNvPr>
          <p:cNvSpPr txBox="1"/>
          <p:nvPr/>
        </p:nvSpPr>
        <p:spPr>
          <a:xfrm>
            <a:off x="9966339" y="1824419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17 meV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BA1779-7D97-7F40-92F4-530119B45EDC}"/>
              </a:ext>
            </a:extLst>
          </p:cNvPr>
          <p:cNvSpPr txBox="1"/>
          <p:nvPr/>
        </p:nvSpPr>
        <p:spPr>
          <a:xfrm>
            <a:off x="7661717" y="163460"/>
            <a:ext cx="4030206" cy="49244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600" b="1" dirty="0"/>
              <a:t>~1 nm wavelength window!</a:t>
            </a:r>
          </a:p>
        </p:txBody>
      </p:sp>
    </p:spTree>
    <p:extLst>
      <p:ext uri="{BB962C8B-B14F-4D97-AF65-F5344CB8AC3E}">
        <p14:creationId xmlns:p14="http://schemas.microsoft.com/office/powerpoint/2010/main" val="333961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C123-9E4D-5D40-BB1F-F758D4A9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6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Spin-Polarized Electron Sources</a:t>
            </a:r>
          </a:p>
        </p:txBody>
      </p:sp>
    </p:spTree>
    <p:extLst>
      <p:ext uri="{BB962C8B-B14F-4D97-AF65-F5344CB8AC3E}">
        <p14:creationId xmlns:p14="http://schemas.microsoft.com/office/powerpoint/2010/main" val="853396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0CE9083-669F-3944-8AE2-6312F134A7AB}"/>
              </a:ext>
            </a:extLst>
          </p:cNvPr>
          <p:cNvCxnSpPr>
            <a:cxnSpLocks/>
          </p:cNvCxnSpPr>
          <p:nvPr/>
        </p:nvCxnSpPr>
        <p:spPr>
          <a:xfrm>
            <a:off x="4545678" y="847663"/>
            <a:ext cx="772556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937094C-B42C-F74D-ADEC-2986E5787245}"/>
              </a:ext>
            </a:extLst>
          </p:cNvPr>
          <p:cNvSpPr/>
          <p:nvPr/>
        </p:nvSpPr>
        <p:spPr>
          <a:xfrm>
            <a:off x="357523" y="232634"/>
            <a:ext cx="3941427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F696F-83CB-B34C-8A62-DFB3C7D10AB7}"/>
              </a:ext>
            </a:extLst>
          </p:cNvPr>
          <p:cNvSpPr txBox="1"/>
          <p:nvPr/>
        </p:nvSpPr>
        <p:spPr>
          <a:xfrm>
            <a:off x="392593" y="540410"/>
            <a:ext cx="391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We therefore have very stringent light source requirements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7F2CA6-B6C7-0B41-874E-96B4E8E3137E}"/>
              </a:ext>
            </a:extLst>
          </p:cNvPr>
          <p:cNvSpPr/>
          <p:nvPr/>
        </p:nvSpPr>
        <p:spPr>
          <a:xfrm>
            <a:off x="5589824" y="91916"/>
            <a:ext cx="4045424" cy="16687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527D33-0E9B-B54C-9D0B-FD688DB7435D}"/>
              </a:ext>
            </a:extLst>
          </p:cNvPr>
          <p:cNvSpPr txBox="1"/>
          <p:nvPr/>
        </p:nvSpPr>
        <p:spPr>
          <a:xfrm>
            <a:off x="5591320" y="79189"/>
            <a:ext cx="405508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- Design requirements: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Tunable from 360 nm – 390 nm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 nm bandwidth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- 1-2 µW power at sample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 - Circularly polarized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10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B8D7095D-1297-AA4F-AE39-D71DC51AD898}"/>
              </a:ext>
            </a:extLst>
          </p:cNvPr>
          <p:cNvSpPr/>
          <p:nvPr/>
        </p:nvSpPr>
        <p:spPr>
          <a:xfrm>
            <a:off x="351203" y="2332668"/>
            <a:ext cx="2119746" cy="1330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1032 nm pulsed femtosecond laser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20 W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F81FBE-4E16-EC4D-AC51-F2F858294D66}"/>
              </a:ext>
            </a:extLst>
          </p:cNvPr>
          <p:cNvSpPr/>
          <p:nvPr/>
        </p:nvSpPr>
        <p:spPr>
          <a:xfrm>
            <a:off x="2906561" y="2332668"/>
            <a:ext cx="2119746" cy="1330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Optical Parametric Amplifier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Tunable 600-800 nm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2% efficiency</a:t>
            </a:r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9516A974-4156-2F4D-B1B6-488D901F5807}"/>
              </a:ext>
            </a:extLst>
          </p:cNvPr>
          <p:cNvSpPr/>
          <p:nvPr/>
        </p:nvSpPr>
        <p:spPr>
          <a:xfrm>
            <a:off x="5546002" y="2684025"/>
            <a:ext cx="967563" cy="627321"/>
          </a:xfrm>
          <a:prstGeom prst="parallelogram">
            <a:avLst>
              <a:gd name="adj" fmla="val 5150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579431-0C86-914A-9569-490DB04F9843}"/>
              </a:ext>
            </a:extLst>
          </p:cNvPr>
          <p:cNvSpPr txBox="1"/>
          <p:nvPr/>
        </p:nvSpPr>
        <p:spPr>
          <a:xfrm>
            <a:off x="5153574" y="3348510"/>
            <a:ext cx="1584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Frequency-doubling</a:t>
            </a:r>
          </a:p>
          <a:p>
            <a:pPr algn="ctr"/>
            <a:r>
              <a:rPr lang="en-US" dirty="0">
                <a:latin typeface="Times New Roman Regular" panose="02020603050405020304" pitchFamily="18" charset="0"/>
              </a:rPr>
              <a:t>BiBO crystal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6AA16E-5F7F-E44C-85D9-AC6A4D480715}"/>
              </a:ext>
            </a:extLst>
          </p:cNvPr>
          <p:cNvGrpSpPr/>
          <p:nvPr/>
        </p:nvGrpSpPr>
        <p:grpSpPr>
          <a:xfrm rot="8100000">
            <a:off x="6851417" y="3027275"/>
            <a:ext cx="1756968" cy="1756968"/>
            <a:chOff x="8208335" y="4192842"/>
            <a:chExt cx="1770321" cy="1770321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0A3273D9-79FE-7D44-AB5B-A78DFB6CDB28}"/>
                </a:ext>
              </a:extLst>
            </p:cNvPr>
            <p:cNvSpPr/>
            <p:nvPr/>
          </p:nvSpPr>
          <p:spPr>
            <a:xfrm>
              <a:off x="8208335" y="4782949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AEB8182-BF6D-1F42-A18E-EA8122815B78}"/>
                </a:ext>
              </a:extLst>
            </p:cNvPr>
            <p:cNvSpPr/>
            <p:nvPr/>
          </p:nvSpPr>
          <p:spPr>
            <a:xfrm rot="10800000">
              <a:off x="8798442" y="4192842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6C4C902-964B-1C4F-BB8F-BD9FBC684EF5}"/>
              </a:ext>
            </a:extLst>
          </p:cNvPr>
          <p:cNvSpPr txBox="1"/>
          <p:nvPr/>
        </p:nvSpPr>
        <p:spPr>
          <a:xfrm>
            <a:off x="7509037" y="2448647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Diffraction grating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436AF4-FCD2-334B-832D-E0D602EB30E0}"/>
              </a:ext>
            </a:extLst>
          </p:cNvPr>
          <p:cNvSpPr txBox="1"/>
          <p:nvPr/>
        </p:nvSpPr>
        <p:spPr>
          <a:xfrm>
            <a:off x="8048387" y="4034411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Single-mode optical fiber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C830427-A399-E843-9B8C-A345E96DB863}"/>
              </a:ext>
            </a:extLst>
          </p:cNvPr>
          <p:cNvSpPr txBox="1"/>
          <p:nvPr/>
        </p:nvSpPr>
        <p:spPr>
          <a:xfrm>
            <a:off x="9871467" y="3272218"/>
            <a:ext cx="202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Linear polarizer and quarter-wave plate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96EDDEC-2674-D944-918B-353A1B041F17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>
            <a:off x="2470949" y="2997686"/>
            <a:ext cx="4356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CFE2BBF-62D3-6A4E-A90A-AC5442686D56}"/>
              </a:ext>
            </a:extLst>
          </p:cNvPr>
          <p:cNvCxnSpPr>
            <a:cxnSpLocks/>
            <a:stCxn id="57" idx="3"/>
            <a:endCxn id="58" idx="5"/>
          </p:cNvCxnSpPr>
          <p:nvPr/>
        </p:nvCxnSpPr>
        <p:spPr>
          <a:xfrm>
            <a:off x="5026307" y="2997686"/>
            <a:ext cx="68123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5649AE1-1559-F54F-B45B-27F39C26CB61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6352024" y="2997686"/>
            <a:ext cx="1375119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F13FD27-FA3D-4144-9CFD-CF3A596DA01C}"/>
              </a:ext>
            </a:extLst>
          </p:cNvPr>
          <p:cNvCxnSpPr>
            <a:cxnSpLocks/>
          </p:cNvCxnSpPr>
          <p:nvPr/>
        </p:nvCxnSpPr>
        <p:spPr>
          <a:xfrm flipV="1">
            <a:off x="7715649" y="2992771"/>
            <a:ext cx="17011" cy="72463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B01B2D7-A2A8-1E49-95B0-EB4A04618473}"/>
              </a:ext>
            </a:extLst>
          </p:cNvPr>
          <p:cNvCxnSpPr>
            <a:cxnSpLocks/>
          </p:cNvCxnSpPr>
          <p:nvPr/>
        </p:nvCxnSpPr>
        <p:spPr>
          <a:xfrm flipH="1" flipV="1">
            <a:off x="7741581" y="2992772"/>
            <a:ext cx="92541" cy="75476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A8F7189-1F93-6E46-9584-DD744CC1AFDA}"/>
              </a:ext>
            </a:extLst>
          </p:cNvPr>
          <p:cNvCxnSpPr>
            <a:cxnSpLocks/>
          </p:cNvCxnSpPr>
          <p:nvPr/>
        </p:nvCxnSpPr>
        <p:spPr>
          <a:xfrm flipV="1">
            <a:off x="7595339" y="2997408"/>
            <a:ext cx="128030" cy="75012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786656F-C23B-A24E-8D96-280A37EEBD7B}"/>
              </a:ext>
            </a:extLst>
          </p:cNvPr>
          <p:cNvGrpSpPr/>
          <p:nvPr/>
        </p:nvGrpSpPr>
        <p:grpSpPr>
          <a:xfrm>
            <a:off x="7703138" y="4086824"/>
            <a:ext cx="26763" cy="133642"/>
            <a:chOff x="8693491" y="4427725"/>
            <a:chExt cx="26763" cy="13364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FDEA48D-507C-2A40-A3A7-B7A5DF6BD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8509"/>
              <a:ext cx="0" cy="13285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B5DD573-B2C0-FA4B-B413-D36B14056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7725"/>
              <a:ext cx="12188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4D1B38F-4B3F-5B49-A500-22CA5E2A876A}"/>
                </a:ext>
              </a:extLst>
            </p:cNvPr>
            <p:cNvCxnSpPr>
              <a:cxnSpLocks/>
            </p:cNvCxnSpPr>
            <p:nvPr/>
          </p:nvCxnSpPr>
          <p:spPr>
            <a:xfrm>
              <a:off x="8693491" y="4427725"/>
              <a:ext cx="14575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84720FC-D368-E542-90F5-6C4128AC4E2E}"/>
              </a:ext>
            </a:extLst>
          </p:cNvPr>
          <p:cNvCxnSpPr>
            <a:cxnSpLocks/>
          </p:cNvCxnSpPr>
          <p:nvPr/>
        </p:nvCxnSpPr>
        <p:spPr>
          <a:xfrm>
            <a:off x="10469783" y="4319662"/>
            <a:ext cx="1325801" cy="194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434F74-0CC8-BA49-A477-05935CFD5030}"/>
              </a:ext>
            </a:extLst>
          </p:cNvPr>
          <p:cNvCxnSpPr>
            <a:cxnSpLocks/>
          </p:cNvCxnSpPr>
          <p:nvPr/>
        </p:nvCxnSpPr>
        <p:spPr>
          <a:xfrm>
            <a:off x="7398284" y="2639962"/>
            <a:ext cx="698149" cy="6856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7BDD92-268B-254C-94BB-15AD4AECC132}"/>
              </a:ext>
            </a:extLst>
          </p:cNvPr>
          <p:cNvCxnSpPr>
            <a:cxnSpLocks/>
          </p:cNvCxnSpPr>
          <p:nvPr/>
        </p:nvCxnSpPr>
        <p:spPr>
          <a:xfrm>
            <a:off x="10779319" y="4162914"/>
            <a:ext cx="0" cy="261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ED3E4DC-7668-B04B-BB71-74B50893EF6F}"/>
              </a:ext>
            </a:extLst>
          </p:cNvPr>
          <p:cNvGrpSpPr/>
          <p:nvPr/>
        </p:nvGrpSpPr>
        <p:grpSpPr>
          <a:xfrm rot="2700000">
            <a:off x="9750689" y="3731120"/>
            <a:ext cx="1214899" cy="1169001"/>
            <a:chOff x="8208335" y="4192842"/>
            <a:chExt cx="1770321" cy="1770321"/>
          </a:xfrm>
        </p:grpSpPr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C5E54D28-F08C-4647-873B-423875170526}"/>
                </a:ext>
              </a:extLst>
            </p:cNvPr>
            <p:cNvSpPr/>
            <p:nvPr/>
          </p:nvSpPr>
          <p:spPr>
            <a:xfrm>
              <a:off x="8208335" y="4782949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FFE0FBBB-6E31-D548-89C0-917CE75B8C37}"/>
                </a:ext>
              </a:extLst>
            </p:cNvPr>
            <p:cNvSpPr/>
            <p:nvPr/>
          </p:nvSpPr>
          <p:spPr>
            <a:xfrm rot="10800000">
              <a:off x="8798442" y="4192842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83D5822-B572-D342-91F5-1569934CFE8A}"/>
              </a:ext>
            </a:extLst>
          </p:cNvPr>
          <p:cNvCxnSpPr>
            <a:cxnSpLocks/>
          </p:cNvCxnSpPr>
          <p:nvPr/>
        </p:nvCxnSpPr>
        <p:spPr>
          <a:xfrm flipH="1">
            <a:off x="9911353" y="4333261"/>
            <a:ext cx="240505" cy="7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B62C06C-DC5B-4745-8112-3B5C87C8C7C1}"/>
              </a:ext>
            </a:extLst>
          </p:cNvPr>
          <p:cNvGrpSpPr/>
          <p:nvPr/>
        </p:nvGrpSpPr>
        <p:grpSpPr>
          <a:xfrm rot="16200000">
            <a:off x="10150751" y="4266222"/>
            <a:ext cx="26763" cy="133642"/>
            <a:chOff x="8693491" y="4427725"/>
            <a:chExt cx="26763" cy="133642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D131657-DD97-E240-924F-ACB362100A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8509"/>
              <a:ext cx="0" cy="13285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CA901B-EEB9-2940-A4A0-43C888556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7725"/>
              <a:ext cx="12188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95B66C0-BDF6-9342-9528-E0A0D3434249}"/>
                </a:ext>
              </a:extLst>
            </p:cNvPr>
            <p:cNvCxnSpPr>
              <a:cxnSpLocks/>
            </p:cNvCxnSpPr>
            <p:nvPr/>
          </p:nvCxnSpPr>
          <p:spPr>
            <a:xfrm>
              <a:off x="8693491" y="4427725"/>
              <a:ext cx="14575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Arc 94">
            <a:extLst>
              <a:ext uri="{FF2B5EF4-FFF2-40B4-BE49-F238E27FC236}">
                <a16:creationId xmlns:a16="http://schemas.microsoft.com/office/drawing/2014/main" id="{606233D8-7F8E-0E45-B284-C4455D73EB64}"/>
              </a:ext>
            </a:extLst>
          </p:cNvPr>
          <p:cNvSpPr/>
          <p:nvPr/>
        </p:nvSpPr>
        <p:spPr>
          <a:xfrm rot="5400000" flipV="1">
            <a:off x="8263231" y="3015804"/>
            <a:ext cx="1145086" cy="2252466"/>
          </a:xfrm>
          <a:prstGeom prst="arc">
            <a:avLst>
              <a:gd name="adj1" fmla="val 16200000"/>
              <a:gd name="adj2" fmla="val 481132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EC5B5A5-F5C1-6344-BC9F-4172D5FB05FA}"/>
              </a:ext>
            </a:extLst>
          </p:cNvPr>
          <p:cNvCxnSpPr>
            <a:cxnSpLocks/>
          </p:cNvCxnSpPr>
          <p:nvPr/>
        </p:nvCxnSpPr>
        <p:spPr>
          <a:xfrm>
            <a:off x="11132683" y="4162914"/>
            <a:ext cx="0" cy="261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104A82C-2901-8C40-BF9F-6615AB7A1BB5}"/>
              </a:ext>
            </a:extLst>
          </p:cNvPr>
          <p:cNvCxnSpPr>
            <a:cxnSpLocks/>
          </p:cNvCxnSpPr>
          <p:nvPr/>
        </p:nvCxnSpPr>
        <p:spPr>
          <a:xfrm>
            <a:off x="4545678" y="847663"/>
            <a:ext cx="772556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2DB0848-353F-0742-ACAA-C52890B4DB25}"/>
              </a:ext>
            </a:extLst>
          </p:cNvPr>
          <p:cNvSpPr/>
          <p:nvPr/>
        </p:nvSpPr>
        <p:spPr>
          <a:xfrm>
            <a:off x="357523" y="232634"/>
            <a:ext cx="3941427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C5184FF-4A9D-3641-A2A9-419063D612BD}"/>
              </a:ext>
            </a:extLst>
          </p:cNvPr>
          <p:cNvSpPr/>
          <p:nvPr/>
        </p:nvSpPr>
        <p:spPr>
          <a:xfrm>
            <a:off x="5589824" y="91916"/>
            <a:ext cx="4045424" cy="16687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C8E7B5-88B0-FC42-AB24-8F967DBB175B}"/>
              </a:ext>
            </a:extLst>
          </p:cNvPr>
          <p:cNvSpPr txBox="1"/>
          <p:nvPr/>
        </p:nvSpPr>
        <p:spPr>
          <a:xfrm>
            <a:off x="5591320" y="79189"/>
            <a:ext cx="405508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- Design requirements: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Tunable from 360 nm – 390 nm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 nm bandwidth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- 1-2 µW power at sample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 - Circularly polarized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A70011-C4A2-CE45-9B89-88058E36092E}"/>
              </a:ext>
            </a:extLst>
          </p:cNvPr>
          <p:cNvSpPr txBox="1"/>
          <p:nvPr/>
        </p:nvSpPr>
        <p:spPr>
          <a:xfrm>
            <a:off x="392593" y="540410"/>
            <a:ext cx="391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We therefore have very stringent light source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303531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B8D7095D-1297-AA4F-AE39-D71DC51AD898}"/>
              </a:ext>
            </a:extLst>
          </p:cNvPr>
          <p:cNvSpPr/>
          <p:nvPr/>
        </p:nvSpPr>
        <p:spPr>
          <a:xfrm>
            <a:off x="351203" y="2332668"/>
            <a:ext cx="2119746" cy="1330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1032 nm pulsed femtosecond laser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20 W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F81FBE-4E16-EC4D-AC51-F2F858294D66}"/>
              </a:ext>
            </a:extLst>
          </p:cNvPr>
          <p:cNvSpPr/>
          <p:nvPr/>
        </p:nvSpPr>
        <p:spPr>
          <a:xfrm>
            <a:off x="2906561" y="2332668"/>
            <a:ext cx="2119746" cy="1330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Optical Parametric Amplifier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Tunable 600-800 nm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2% efficiency</a:t>
            </a:r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9516A974-4156-2F4D-B1B6-488D901F5807}"/>
              </a:ext>
            </a:extLst>
          </p:cNvPr>
          <p:cNvSpPr/>
          <p:nvPr/>
        </p:nvSpPr>
        <p:spPr>
          <a:xfrm>
            <a:off x="5546002" y="2684025"/>
            <a:ext cx="967563" cy="627321"/>
          </a:xfrm>
          <a:prstGeom prst="parallelogram">
            <a:avLst>
              <a:gd name="adj" fmla="val 5150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579431-0C86-914A-9569-490DB04F9843}"/>
              </a:ext>
            </a:extLst>
          </p:cNvPr>
          <p:cNvSpPr txBox="1"/>
          <p:nvPr/>
        </p:nvSpPr>
        <p:spPr>
          <a:xfrm>
            <a:off x="5153574" y="3348510"/>
            <a:ext cx="1584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Frequency-doubling</a:t>
            </a:r>
          </a:p>
          <a:p>
            <a:pPr algn="ctr"/>
            <a:r>
              <a:rPr lang="en-US" dirty="0">
                <a:latin typeface="Times New Roman Regular" panose="02020603050405020304" pitchFamily="18" charset="0"/>
              </a:rPr>
              <a:t>BiBO crystal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6AA16E-5F7F-E44C-85D9-AC6A4D480715}"/>
              </a:ext>
            </a:extLst>
          </p:cNvPr>
          <p:cNvGrpSpPr/>
          <p:nvPr/>
        </p:nvGrpSpPr>
        <p:grpSpPr>
          <a:xfrm rot="8100000">
            <a:off x="6851417" y="3027275"/>
            <a:ext cx="1756968" cy="1756968"/>
            <a:chOff x="8208335" y="4192842"/>
            <a:chExt cx="1770321" cy="1770321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0A3273D9-79FE-7D44-AB5B-A78DFB6CDB28}"/>
                </a:ext>
              </a:extLst>
            </p:cNvPr>
            <p:cNvSpPr/>
            <p:nvPr/>
          </p:nvSpPr>
          <p:spPr>
            <a:xfrm>
              <a:off x="8208335" y="4782949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AEB8182-BF6D-1F42-A18E-EA8122815B78}"/>
                </a:ext>
              </a:extLst>
            </p:cNvPr>
            <p:cNvSpPr/>
            <p:nvPr/>
          </p:nvSpPr>
          <p:spPr>
            <a:xfrm rot="10800000">
              <a:off x="8798442" y="4192842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6C4C902-964B-1C4F-BB8F-BD9FBC684EF5}"/>
              </a:ext>
            </a:extLst>
          </p:cNvPr>
          <p:cNvSpPr txBox="1"/>
          <p:nvPr/>
        </p:nvSpPr>
        <p:spPr>
          <a:xfrm>
            <a:off x="7509037" y="2448647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Diffraction grating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436AF4-FCD2-334B-832D-E0D602EB30E0}"/>
              </a:ext>
            </a:extLst>
          </p:cNvPr>
          <p:cNvSpPr txBox="1"/>
          <p:nvPr/>
        </p:nvSpPr>
        <p:spPr>
          <a:xfrm>
            <a:off x="8048387" y="4034411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Single-mode optical fiber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C830427-A399-E843-9B8C-A345E96DB863}"/>
              </a:ext>
            </a:extLst>
          </p:cNvPr>
          <p:cNvSpPr txBox="1"/>
          <p:nvPr/>
        </p:nvSpPr>
        <p:spPr>
          <a:xfrm>
            <a:off x="9871467" y="3272218"/>
            <a:ext cx="202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Linear polarizer and quarter-wave plate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96EDDEC-2674-D944-918B-353A1B041F17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>
            <a:off x="2470949" y="2997686"/>
            <a:ext cx="4356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CFE2BBF-62D3-6A4E-A90A-AC5442686D56}"/>
              </a:ext>
            </a:extLst>
          </p:cNvPr>
          <p:cNvCxnSpPr>
            <a:cxnSpLocks/>
            <a:stCxn id="57" idx="3"/>
            <a:endCxn id="58" idx="5"/>
          </p:cNvCxnSpPr>
          <p:nvPr/>
        </p:nvCxnSpPr>
        <p:spPr>
          <a:xfrm>
            <a:off x="5026307" y="2997686"/>
            <a:ext cx="68123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5649AE1-1559-F54F-B45B-27F39C26CB61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6352024" y="2997686"/>
            <a:ext cx="1375119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F13FD27-FA3D-4144-9CFD-CF3A596DA01C}"/>
              </a:ext>
            </a:extLst>
          </p:cNvPr>
          <p:cNvCxnSpPr>
            <a:cxnSpLocks/>
          </p:cNvCxnSpPr>
          <p:nvPr/>
        </p:nvCxnSpPr>
        <p:spPr>
          <a:xfrm flipV="1">
            <a:off x="7715649" y="2992771"/>
            <a:ext cx="17011" cy="72463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B01B2D7-A2A8-1E49-95B0-EB4A04618473}"/>
              </a:ext>
            </a:extLst>
          </p:cNvPr>
          <p:cNvCxnSpPr>
            <a:cxnSpLocks/>
          </p:cNvCxnSpPr>
          <p:nvPr/>
        </p:nvCxnSpPr>
        <p:spPr>
          <a:xfrm flipH="1" flipV="1">
            <a:off x="7741581" y="2992772"/>
            <a:ext cx="92541" cy="75476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A8F7189-1F93-6E46-9584-DD744CC1AFDA}"/>
              </a:ext>
            </a:extLst>
          </p:cNvPr>
          <p:cNvCxnSpPr>
            <a:cxnSpLocks/>
          </p:cNvCxnSpPr>
          <p:nvPr/>
        </p:nvCxnSpPr>
        <p:spPr>
          <a:xfrm flipV="1">
            <a:off x="7595339" y="2997408"/>
            <a:ext cx="128030" cy="75012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786656F-C23B-A24E-8D96-280A37EEBD7B}"/>
              </a:ext>
            </a:extLst>
          </p:cNvPr>
          <p:cNvGrpSpPr/>
          <p:nvPr/>
        </p:nvGrpSpPr>
        <p:grpSpPr>
          <a:xfrm>
            <a:off x="7703138" y="4086824"/>
            <a:ext cx="26763" cy="133642"/>
            <a:chOff x="8693491" y="4427725"/>
            <a:chExt cx="26763" cy="13364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FDEA48D-507C-2A40-A3A7-B7A5DF6BD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8509"/>
              <a:ext cx="0" cy="13285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B5DD573-B2C0-FA4B-B413-D36B14056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7725"/>
              <a:ext cx="12188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4D1B38F-4B3F-5B49-A500-22CA5E2A876A}"/>
                </a:ext>
              </a:extLst>
            </p:cNvPr>
            <p:cNvCxnSpPr>
              <a:cxnSpLocks/>
            </p:cNvCxnSpPr>
            <p:nvPr/>
          </p:nvCxnSpPr>
          <p:spPr>
            <a:xfrm>
              <a:off x="8693491" y="4427725"/>
              <a:ext cx="14575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84720FC-D368-E542-90F5-6C4128AC4E2E}"/>
              </a:ext>
            </a:extLst>
          </p:cNvPr>
          <p:cNvCxnSpPr>
            <a:cxnSpLocks/>
          </p:cNvCxnSpPr>
          <p:nvPr/>
        </p:nvCxnSpPr>
        <p:spPr>
          <a:xfrm>
            <a:off x="10469783" y="4319662"/>
            <a:ext cx="1325801" cy="194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434F74-0CC8-BA49-A477-05935CFD5030}"/>
              </a:ext>
            </a:extLst>
          </p:cNvPr>
          <p:cNvCxnSpPr>
            <a:cxnSpLocks/>
          </p:cNvCxnSpPr>
          <p:nvPr/>
        </p:nvCxnSpPr>
        <p:spPr>
          <a:xfrm>
            <a:off x="7398284" y="2639962"/>
            <a:ext cx="698149" cy="6856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7BDD92-268B-254C-94BB-15AD4AECC132}"/>
              </a:ext>
            </a:extLst>
          </p:cNvPr>
          <p:cNvCxnSpPr>
            <a:cxnSpLocks/>
          </p:cNvCxnSpPr>
          <p:nvPr/>
        </p:nvCxnSpPr>
        <p:spPr>
          <a:xfrm>
            <a:off x="10779319" y="4162914"/>
            <a:ext cx="0" cy="261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ED3E4DC-7668-B04B-BB71-74B50893EF6F}"/>
              </a:ext>
            </a:extLst>
          </p:cNvPr>
          <p:cNvGrpSpPr/>
          <p:nvPr/>
        </p:nvGrpSpPr>
        <p:grpSpPr>
          <a:xfrm rot="2700000">
            <a:off x="9750689" y="3731120"/>
            <a:ext cx="1214899" cy="1169001"/>
            <a:chOff x="8208335" y="4192842"/>
            <a:chExt cx="1770321" cy="1770321"/>
          </a:xfrm>
        </p:grpSpPr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C5E54D28-F08C-4647-873B-423875170526}"/>
                </a:ext>
              </a:extLst>
            </p:cNvPr>
            <p:cNvSpPr/>
            <p:nvPr/>
          </p:nvSpPr>
          <p:spPr>
            <a:xfrm>
              <a:off x="8208335" y="4782949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FFE0FBBB-6E31-D548-89C0-917CE75B8C37}"/>
                </a:ext>
              </a:extLst>
            </p:cNvPr>
            <p:cNvSpPr/>
            <p:nvPr/>
          </p:nvSpPr>
          <p:spPr>
            <a:xfrm rot="10800000">
              <a:off x="8798442" y="4192842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83D5822-B572-D342-91F5-1569934CFE8A}"/>
              </a:ext>
            </a:extLst>
          </p:cNvPr>
          <p:cNvCxnSpPr>
            <a:cxnSpLocks/>
          </p:cNvCxnSpPr>
          <p:nvPr/>
        </p:nvCxnSpPr>
        <p:spPr>
          <a:xfrm flipH="1">
            <a:off x="9911353" y="4333261"/>
            <a:ext cx="240505" cy="7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B62C06C-DC5B-4745-8112-3B5C87C8C7C1}"/>
              </a:ext>
            </a:extLst>
          </p:cNvPr>
          <p:cNvGrpSpPr/>
          <p:nvPr/>
        </p:nvGrpSpPr>
        <p:grpSpPr>
          <a:xfrm rot="16200000">
            <a:off x="10150751" y="4266222"/>
            <a:ext cx="26763" cy="133642"/>
            <a:chOff x="8693491" y="4427725"/>
            <a:chExt cx="26763" cy="133642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D131657-DD97-E240-924F-ACB362100A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8509"/>
              <a:ext cx="0" cy="13285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CA901B-EEB9-2940-A4A0-43C888556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7725"/>
              <a:ext cx="12188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95B66C0-BDF6-9342-9528-E0A0D3434249}"/>
                </a:ext>
              </a:extLst>
            </p:cNvPr>
            <p:cNvCxnSpPr>
              <a:cxnSpLocks/>
            </p:cNvCxnSpPr>
            <p:nvPr/>
          </p:nvCxnSpPr>
          <p:spPr>
            <a:xfrm>
              <a:off x="8693491" y="4427725"/>
              <a:ext cx="14575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Arc 94">
            <a:extLst>
              <a:ext uri="{FF2B5EF4-FFF2-40B4-BE49-F238E27FC236}">
                <a16:creationId xmlns:a16="http://schemas.microsoft.com/office/drawing/2014/main" id="{606233D8-7F8E-0E45-B284-C4455D73EB64}"/>
              </a:ext>
            </a:extLst>
          </p:cNvPr>
          <p:cNvSpPr/>
          <p:nvPr/>
        </p:nvSpPr>
        <p:spPr>
          <a:xfrm rot="5400000" flipV="1">
            <a:off x="8263231" y="3015804"/>
            <a:ext cx="1145086" cy="2252466"/>
          </a:xfrm>
          <a:prstGeom prst="arc">
            <a:avLst>
              <a:gd name="adj1" fmla="val 16200000"/>
              <a:gd name="adj2" fmla="val 481132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EC5B5A5-F5C1-6344-BC9F-4172D5FB05FA}"/>
              </a:ext>
            </a:extLst>
          </p:cNvPr>
          <p:cNvCxnSpPr>
            <a:cxnSpLocks/>
          </p:cNvCxnSpPr>
          <p:nvPr/>
        </p:nvCxnSpPr>
        <p:spPr>
          <a:xfrm>
            <a:off x="11132683" y="4162914"/>
            <a:ext cx="0" cy="261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104A82C-2901-8C40-BF9F-6615AB7A1BB5}"/>
              </a:ext>
            </a:extLst>
          </p:cNvPr>
          <p:cNvCxnSpPr>
            <a:cxnSpLocks/>
          </p:cNvCxnSpPr>
          <p:nvPr/>
        </p:nvCxnSpPr>
        <p:spPr>
          <a:xfrm>
            <a:off x="4545678" y="847663"/>
            <a:ext cx="772556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2DB0848-353F-0742-ACAA-C52890B4DB25}"/>
              </a:ext>
            </a:extLst>
          </p:cNvPr>
          <p:cNvSpPr/>
          <p:nvPr/>
        </p:nvSpPr>
        <p:spPr>
          <a:xfrm>
            <a:off x="357523" y="232634"/>
            <a:ext cx="3941427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C5184FF-4A9D-3641-A2A9-419063D612BD}"/>
              </a:ext>
            </a:extLst>
          </p:cNvPr>
          <p:cNvSpPr/>
          <p:nvPr/>
        </p:nvSpPr>
        <p:spPr>
          <a:xfrm>
            <a:off x="5589824" y="91916"/>
            <a:ext cx="4045424" cy="16687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C8E7B5-88B0-FC42-AB24-8F967DBB175B}"/>
              </a:ext>
            </a:extLst>
          </p:cNvPr>
          <p:cNvSpPr txBox="1"/>
          <p:nvPr/>
        </p:nvSpPr>
        <p:spPr>
          <a:xfrm>
            <a:off x="5591320" y="79189"/>
            <a:ext cx="405508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- Design requirements: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Tunable from 360 nm – 390 nm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 nm bandwidth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- 1-2 µW power at sample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 - Circularly polarized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F41D1B-92D9-FB4F-9E30-DA37769B8E06}"/>
              </a:ext>
            </a:extLst>
          </p:cNvPr>
          <p:cNvSpPr/>
          <p:nvPr/>
        </p:nvSpPr>
        <p:spPr>
          <a:xfrm>
            <a:off x="718703" y="4471874"/>
            <a:ext cx="5275704" cy="2132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0BA34DE3-A960-AF47-8721-9736F4CAE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34" y="4634631"/>
            <a:ext cx="5268849" cy="2126265"/>
          </a:xfrm>
        </p:spPr>
        <p:txBody>
          <a:bodyPr>
            <a:normAutofit/>
          </a:bodyPr>
          <a:lstStyle/>
          <a:p>
            <a:r>
              <a:rPr lang="en-US" sz="2200" dirty="0"/>
              <a:t>Femtosecond pulsed laser + optical parametric amplifier + frequency doubling</a:t>
            </a:r>
          </a:p>
          <a:p>
            <a:pPr lvl="1"/>
            <a:r>
              <a:rPr lang="en-US" sz="2200" dirty="0"/>
              <a:t>20-40 mW of UV light</a:t>
            </a:r>
          </a:p>
          <a:p>
            <a:pPr lvl="1"/>
            <a:r>
              <a:rPr lang="en-US" sz="2200" dirty="0"/>
              <a:t>1.5 nm linewidth</a:t>
            </a:r>
          </a:p>
          <a:p>
            <a:pPr lvl="1"/>
            <a:r>
              <a:rPr lang="en-US" sz="2200" dirty="0"/>
              <a:t>Widely tunable</a:t>
            </a:r>
          </a:p>
          <a:p>
            <a:pPr lvl="1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4D9859-29EE-874F-B731-8ECDAFD0D381}"/>
              </a:ext>
            </a:extLst>
          </p:cNvPr>
          <p:cNvSpPr txBox="1"/>
          <p:nvPr/>
        </p:nvSpPr>
        <p:spPr>
          <a:xfrm>
            <a:off x="5153574" y="3348510"/>
            <a:ext cx="1584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Frequency-doubling</a:t>
            </a:r>
          </a:p>
          <a:p>
            <a:pPr algn="ctr"/>
            <a:r>
              <a:rPr lang="en-US" dirty="0">
                <a:latin typeface="Times New Roman Regular" panose="02020603050405020304" pitchFamily="18" charset="0"/>
              </a:rPr>
              <a:t>BiBO crystal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78EA053-F202-2E46-970E-EE20D8D723B1}"/>
              </a:ext>
            </a:extLst>
          </p:cNvPr>
          <p:cNvCxnSpPr>
            <a:cxnSpLocks/>
          </p:cNvCxnSpPr>
          <p:nvPr/>
        </p:nvCxnSpPr>
        <p:spPr>
          <a:xfrm flipH="1">
            <a:off x="6067913" y="3143266"/>
            <a:ext cx="1402799" cy="1649106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68FCD3A-3BE7-0142-9D2D-32878797FBB2}"/>
              </a:ext>
            </a:extLst>
          </p:cNvPr>
          <p:cNvSpPr txBox="1"/>
          <p:nvPr/>
        </p:nvSpPr>
        <p:spPr>
          <a:xfrm>
            <a:off x="392593" y="540410"/>
            <a:ext cx="391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We therefore have very stringent light source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576519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CF0A73B7-8E6B-6A4E-88B8-3F49EEAC2388}"/>
              </a:ext>
            </a:extLst>
          </p:cNvPr>
          <p:cNvSpPr/>
          <p:nvPr/>
        </p:nvSpPr>
        <p:spPr>
          <a:xfrm>
            <a:off x="127751" y="4490370"/>
            <a:ext cx="5275704" cy="2132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6B66F2-4E46-764C-9644-44E9595D32B3}"/>
              </a:ext>
            </a:extLst>
          </p:cNvPr>
          <p:cNvSpPr/>
          <p:nvPr/>
        </p:nvSpPr>
        <p:spPr>
          <a:xfrm>
            <a:off x="351203" y="2332668"/>
            <a:ext cx="2119746" cy="1330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1032 nm pulsed femtosecond laser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20 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E2907-C56D-C74A-9382-04D526A72D7C}"/>
              </a:ext>
            </a:extLst>
          </p:cNvPr>
          <p:cNvSpPr/>
          <p:nvPr/>
        </p:nvSpPr>
        <p:spPr>
          <a:xfrm>
            <a:off x="2906561" y="2332668"/>
            <a:ext cx="2119746" cy="1330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Optical Parametric Amplifier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Tunable 600-800 nm</a:t>
            </a:r>
            <a:b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</a:br>
            <a:r>
              <a:rPr lang="en-US" dirty="0">
                <a:solidFill>
                  <a:sysClr val="windowText" lastClr="000000"/>
                </a:solidFill>
                <a:latin typeface="Times New Roman Regular" panose="02020603050405020304" pitchFamily="18" charset="0"/>
              </a:rPr>
              <a:t>2% efficiency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BFC7003-1581-A845-9FB2-49B085B3D5B2}"/>
              </a:ext>
            </a:extLst>
          </p:cNvPr>
          <p:cNvSpPr/>
          <p:nvPr/>
        </p:nvSpPr>
        <p:spPr>
          <a:xfrm>
            <a:off x="5546002" y="2684025"/>
            <a:ext cx="967563" cy="627321"/>
          </a:xfrm>
          <a:prstGeom prst="parallelogram">
            <a:avLst>
              <a:gd name="adj" fmla="val 5150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39556-5B9F-F249-A724-43F8F6F83EA0}"/>
              </a:ext>
            </a:extLst>
          </p:cNvPr>
          <p:cNvSpPr txBox="1"/>
          <p:nvPr/>
        </p:nvSpPr>
        <p:spPr>
          <a:xfrm>
            <a:off x="5153574" y="3348510"/>
            <a:ext cx="1584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Frequency-doubling</a:t>
            </a:r>
          </a:p>
          <a:p>
            <a:pPr algn="ctr"/>
            <a:r>
              <a:rPr lang="en-US" dirty="0">
                <a:latin typeface="Times New Roman Regular" panose="02020603050405020304" pitchFamily="18" charset="0"/>
              </a:rPr>
              <a:t>BiBO crystal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A923E7-4F29-184E-9FF9-A09838A8485A}"/>
              </a:ext>
            </a:extLst>
          </p:cNvPr>
          <p:cNvGrpSpPr/>
          <p:nvPr/>
        </p:nvGrpSpPr>
        <p:grpSpPr>
          <a:xfrm rot="8100000">
            <a:off x="6851417" y="3027275"/>
            <a:ext cx="1756968" cy="1756968"/>
            <a:chOff x="8208335" y="4192842"/>
            <a:chExt cx="1770321" cy="1770321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7CB815B3-02F8-3B4D-94BD-CF0758F348DC}"/>
                </a:ext>
              </a:extLst>
            </p:cNvPr>
            <p:cNvSpPr/>
            <p:nvPr/>
          </p:nvSpPr>
          <p:spPr>
            <a:xfrm>
              <a:off x="8208335" y="4782949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80589D8-03A4-E440-9462-1C230EDC5E50}"/>
                </a:ext>
              </a:extLst>
            </p:cNvPr>
            <p:cNvSpPr/>
            <p:nvPr/>
          </p:nvSpPr>
          <p:spPr>
            <a:xfrm rot="10800000">
              <a:off x="8798442" y="4192842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B217E17-65A8-E844-AFDF-5CF1833237F4}"/>
              </a:ext>
            </a:extLst>
          </p:cNvPr>
          <p:cNvSpPr txBox="1"/>
          <p:nvPr/>
        </p:nvSpPr>
        <p:spPr>
          <a:xfrm>
            <a:off x="7509037" y="2448647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Diffraction grating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F35398-463D-4147-9CDD-EEBD6159CF90}"/>
              </a:ext>
            </a:extLst>
          </p:cNvPr>
          <p:cNvSpPr txBox="1"/>
          <p:nvPr/>
        </p:nvSpPr>
        <p:spPr>
          <a:xfrm>
            <a:off x="8048387" y="4034411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Single-mode optical fiber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A380A-C535-4B49-9A44-10BCDB3E8DCA}"/>
              </a:ext>
            </a:extLst>
          </p:cNvPr>
          <p:cNvSpPr txBox="1"/>
          <p:nvPr/>
        </p:nvSpPr>
        <p:spPr>
          <a:xfrm>
            <a:off x="9871467" y="3272218"/>
            <a:ext cx="202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 Regular" panose="02020603050405020304" pitchFamily="18" charset="0"/>
              </a:rPr>
              <a:t>Linear polarizer and quarter-wave plate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9574E6-238D-7C44-93C1-CD2C6C6D4349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70949" y="2997686"/>
            <a:ext cx="4356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6E7548-88AA-D74F-AD49-E16DB8007783}"/>
              </a:ext>
            </a:extLst>
          </p:cNvPr>
          <p:cNvCxnSpPr>
            <a:cxnSpLocks/>
            <a:stCxn id="13" idx="3"/>
            <a:endCxn id="14" idx="5"/>
          </p:cNvCxnSpPr>
          <p:nvPr/>
        </p:nvCxnSpPr>
        <p:spPr>
          <a:xfrm>
            <a:off x="5026307" y="2997686"/>
            <a:ext cx="68123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F96A4C-1897-C941-B051-AC90185D7C35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352024" y="2997686"/>
            <a:ext cx="1375119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B194B0-EB66-E04D-9F01-34D15228DB27}"/>
              </a:ext>
            </a:extLst>
          </p:cNvPr>
          <p:cNvCxnSpPr>
            <a:cxnSpLocks/>
          </p:cNvCxnSpPr>
          <p:nvPr/>
        </p:nvCxnSpPr>
        <p:spPr>
          <a:xfrm flipV="1">
            <a:off x="7715649" y="2992771"/>
            <a:ext cx="17011" cy="72463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19D534-D052-244A-8216-E1762FCE03CE}"/>
              </a:ext>
            </a:extLst>
          </p:cNvPr>
          <p:cNvCxnSpPr>
            <a:cxnSpLocks/>
          </p:cNvCxnSpPr>
          <p:nvPr/>
        </p:nvCxnSpPr>
        <p:spPr>
          <a:xfrm flipH="1" flipV="1">
            <a:off x="7741581" y="2992772"/>
            <a:ext cx="92541" cy="75476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DBCF24-CD7C-8344-A3F0-6BB10E8DCDDF}"/>
              </a:ext>
            </a:extLst>
          </p:cNvPr>
          <p:cNvCxnSpPr>
            <a:cxnSpLocks/>
          </p:cNvCxnSpPr>
          <p:nvPr/>
        </p:nvCxnSpPr>
        <p:spPr>
          <a:xfrm flipV="1">
            <a:off x="7595339" y="2997408"/>
            <a:ext cx="128030" cy="75012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8C3507-6FE0-C349-A87F-3CE13E94E94A}"/>
              </a:ext>
            </a:extLst>
          </p:cNvPr>
          <p:cNvGrpSpPr/>
          <p:nvPr/>
        </p:nvGrpSpPr>
        <p:grpSpPr>
          <a:xfrm>
            <a:off x="7703138" y="4086824"/>
            <a:ext cx="26763" cy="133642"/>
            <a:chOff x="8693491" y="4427725"/>
            <a:chExt cx="26763" cy="13364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7645B74-F36C-F74C-A229-0B98AE1CF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8509"/>
              <a:ext cx="0" cy="13285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95EC4A4-8995-CB4E-964D-A0DBDA92E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7725"/>
              <a:ext cx="12188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F730A94-C26C-7842-B565-DEAECCD297EC}"/>
                </a:ext>
              </a:extLst>
            </p:cNvPr>
            <p:cNvCxnSpPr>
              <a:cxnSpLocks/>
            </p:cNvCxnSpPr>
            <p:nvPr/>
          </p:nvCxnSpPr>
          <p:spPr>
            <a:xfrm>
              <a:off x="8693491" y="4427725"/>
              <a:ext cx="14575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1D5738-1523-E34B-B876-DC0ABF080DDD}"/>
              </a:ext>
            </a:extLst>
          </p:cNvPr>
          <p:cNvCxnSpPr>
            <a:cxnSpLocks/>
          </p:cNvCxnSpPr>
          <p:nvPr/>
        </p:nvCxnSpPr>
        <p:spPr>
          <a:xfrm>
            <a:off x="10469783" y="4319662"/>
            <a:ext cx="1325801" cy="194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1B391C-C15E-314B-A947-8BFC88980402}"/>
              </a:ext>
            </a:extLst>
          </p:cNvPr>
          <p:cNvCxnSpPr>
            <a:cxnSpLocks/>
          </p:cNvCxnSpPr>
          <p:nvPr/>
        </p:nvCxnSpPr>
        <p:spPr>
          <a:xfrm>
            <a:off x="7398284" y="2639962"/>
            <a:ext cx="698149" cy="6856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26D901-2588-7244-BDBC-1B80AAE860B2}"/>
              </a:ext>
            </a:extLst>
          </p:cNvPr>
          <p:cNvCxnSpPr>
            <a:cxnSpLocks/>
          </p:cNvCxnSpPr>
          <p:nvPr/>
        </p:nvCxnSpPr>
        <p:spPr>
          <a:xfrm>
            <a:off x="10779319" y="4162914"/>
            <a:ext cx="0" cy="261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501752-7E10-8547-86BF-72CE6DD663BE}"/>
              </a:ext>
            </a:extLst>
          </p:cNvPr>
          <p:cNvGrpSpPr/>
          <p:nvPr/>
        </p:nvGrpSpPr>
        <p:grpSpPr>
          <a:xfrm rot="2700000">
            <a:off x="9750689" y="3731120"/>
            <a:ext cx="1214899" cy="1169001"/>
            <a:chOff x="8208335" y="4192842"/>
            <a:chExt cx="1770321" cy="1770321"/>
          </a:xfrm>
        </p:grpSpPr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9A36ADA5-C864-C743-BEEB-7F9BC782E2D7}"/>
                </a:ext>
              </a:extLst>
            </p:cNvPr>
            <p:cNvSpPr/>
            <p:nvPr/>
          </p:nvSpPr>
          <p:spPr>
            <a:xfrm>
              <a:off x="8208335" y="4782949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8BE12108-FE7C-644B-B6C0-9A4057D964BC}"/>
                </a:ext>
              </a:extLst>
            </p:cNvPr>
            <p:cNvSpPr/>
            <p:nvPr/>
          </p:nvSpPr>
          <p:spPr>
            <a:xfrm rot="10800000">
              <a:off x="8798442" y="4192842"/>
              <a:ext cx="1180214" cy="1180214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 Regular" panose="020206030504050203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CD393A1-984C-264F-B636-D69A45EA6BEE}"/>
              </a:ext>
            </a:extLst>
          </p:cNvPr>
          <p:cNvCxnSpPr>
            <a:cxnSpLocks/>
          </p:cNvCxnSpPr>
          <p:nvPr/>
        </p:nvCxnSpPr>
        <p:spPr>
          <a:xfrm flipH="1">
            <a:off x="9911353" y="4333261"/>
            <a:ext cx="240505" cy="7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813E79-14B8-9A45-BD41-E8A2A4FA54BC}"/>
              </a:ext>
            </a:extLst>
          </p:cNvPr>
          <p:cNvGrpSpPr/>
          <p:nvPr/>
        </p:nvGrpSpPr>
        <p:grpSpPr>
          <a:xfrm rot="16200000">
            <a:off x="10150751" y="4266222"/>
            <a:ext cx="26763" cy="133642"/>
            <a:chOff x="8693491" y="4427725"/>
            <a:chExt cx="26763" cy="13364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DCBDE7-6189-C843-BDBC-67EB403E9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8509"/>
              <a:ext cx="0" cy="13285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EB48902-6849-3D43-A0A3-8AE8F8EB9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8066" y="4427725"/>
              <a:ext cx="12188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5B5AA38-0493-CC49-911D-CE862BC79A0F}"/>
                </a:ext>
              </a:extLst>
            </p:cNvPr>
            <p:cNvCxnSpPr>
              <a:cxnSpLocks/>
            </p:cNvCxnSpPr>
            <p:nvPr/>
          </p:nvCxnSpPr>
          <p:spPr>
            <a:xfrm>
              <a:off x="8693491" y="4427725"/>
              <a:ext cx="14575" cy="13364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045FB04-B7B7-B742-B4BC-008D471C74C5}"/>
              </a:ext>
            </a:extLst>
          </p:cNvPr>
          <p:cNvCxnSpPr>
            <a:cxnSpLocks/>
          </p:cNvCxnSpPr>
          <p:nvPr/>
        </p:nvCxnSpPr>
        <p:spPr>
          <a:xfrm flipH="1">
            <a:off x="5523232" y="4490370"/>
            <a:ext cx="6272352" cy="1815336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A49203B-A1C2-0C4E-8A31-720E1376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20" y="5212265"/>
            <a:ext cx="5062068" cy="970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Final result: 1.4 nm bandwidth at Mott Polarimeter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F8E6AF1-50BD-2A41-8C2E-A566B5A77309}"/>
              </a:ext>
            </a:extLst>
          </p:cNvPr>
          <p:cNvSpPr/>
          <p:nvPr/>
        </p:nvSpPr>
        <p:spPr>
          <a:xfrm rot="5400000" flipV="1">
            <a:off x="8263231" y="3015804"/>
            <a:ext cx="1145086" cy="2252466"/>
          </a:xfrm>
          <a:prstGeom prst="arc">
            <a:avLst>
              <a:gd name="adj1" fmla="val 16200000"/>
              <a:gd name="adj2" fmla="val 481132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BBE3A31-69D9-A243-80AA-4C0D85594B7F}"/>
              </a:ext>
            </a:extLst>
          </p:cNvPr>
          <p:cNvCxnSpPr>
            <a:cxnSpLocks/>
          </p:cNvCxnSpPr>
          <p:nvPr/>
        </p:nvCxnSpPr>
        <p:spPr>
          <a:xfrm>
            <a:off x="11132683" y="4162914"/>
            <a:ext cx="0" cy="261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8041751-5BEC-8C4B-BD17-09EF30050BA5}"/>
              </a:ext>
            </a:extLst>
          </p:cNvPr>
          <p:cNvCxnSpPr>
            <a:cxnSpLocks/>
          </p:cNvCxnSpPr>
          <p:nvPr/>
        </p:nvCxnSpPr>
        <p:spPr>
          <a:xfrm>
            <a:off x="4545678" y="847663"/>
            <a:ext cx="772556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E16DD35-44E5-3749-8187-4D52009E4203}"/>
              </a:ext>
            </a:extLst>
          </p:cNvPr>
          <p:cNvSpPr/>
          <p:nvPr/>
        </p:nvSpPr>
        <p:spPr>
          <a:xfrm>
            <a:off x="357523" y="232634"/>
            <a:ext cx="3941427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B2F1561-EE0F-3C4D-9E47-7270DB3BD503}"/>
              </a:ext>
            </a:extLst>
          </p:cNvPr>
          <p:cNvSpPr/>
          <p:nvPr/>
        </p:nvSpPr>
        <p:spPr>
          <a:xfrm>
            <a:off x="5589824" y="91916"/>
            <a:ext cx="4045424" cy="16687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D8828EC-CC1C-1A47-8F5D-C0275C3894F4}"/>
              </a:ext>
            </a:extLst>
          </p:cNvPr>
          <p:cNvSpPr txBox="1"/>
          <p:nvPr/>
        </p:nvSpPr>
        <p:spPr>
          <a:xfrm>
            <a:off x="5591320" y="79189"/>
            <a:ext cx="405508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- Design requirements: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Tunable from 360 nm – 390 nm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 nm bandwidth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- 1-2 µW power at sample</a:t>
            </a:r>
          </a:p>
          <a:p>
            <a:pPr lvl="1"/>
            <a:r>
              <a:rPr lang="en-US" sz="2000" dirty="0">
                <a:latin typeface="Times New Roman Regular" panose="02020603050405020304" pitchFamily="18" charset="0"/>
              </a:rPr>
              <a:t> - Circularly polarized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8E5BD7-7FA2-4B43-80A2-3A45120206BD}"/>
              </a:ext>
            </a:extLst>
          </p:cNvPr>
          <p:cNvSpPr txBox="1"/>
          <p:nvPr/>
        </p:nvSpPr>
        <p:spPr>
          <a:xfrm>
            <a:off x="392593" y="540410"/>
            <a:ext cx="391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 Regular" panose="02020603050405020304" pitchFamily="18" charset="0"/>
              </a:rPr>
              <a:t>We therefore have very stringent light source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80982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B417B8-D6DA-4240-AFB1-94D4B035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555" y="1028156"/>
            <a:ext cx="7526904" cy="56451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B6565E-853B-2F42-ACEC-FF3BEE34F376}"/>
              </a:ext>
            </a:extLst>
          </p:cNvPr>
          <p:cNvSpPr/>
          <p:nvPr/>
        </p:nvSpPr>
        <p:spPr>
          <a:xfrm>
            <a:off x="9485547" y="341631"/>
            <a:ext cx="2489115" cy="4487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35EBA-F544-5845-A1A3-6D59A349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03868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B4F06-7EA9-6341-8405-169A729E7B8D}"/>
              </a:ext>
            </a:extLst>
          </p:cNvPr>
          <p:cNvSpPr txBox="1"/>
          <p:nvPr/>
        </p:nvSpPr>
        <p:spPr>
          <a:xfrm>
            <a:off x="9423899" y="403294"/>
            <a:ext cx="255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Peaks: W: 17%, ZB: 29%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0C3E9-ADA2-2142-ABD9-595B2CA988E4}"/>
              </a:ext>
            </a:extLst>
          </p:cNvPr>
          <p:cNvSpPr/>
          <p:nvPr/>
        </p:nvSpPr>
        <p:spPr>
          <a:xfrm>
            <a:off x="9455652" y="4312868"/>
            <a:ext cx="251901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315A8-144F-5B4A-A8F6-784D369AFAD8}"/>
              </a:ext>
            </a:extLst>
          </p:cNvPr>
          <p:cNvSpPr txBox="1"/>
          <p:nvPr/>
        </p:nvSpPr>
        <p:spPr>
          <a:xfrm>
            <a:off x="9455651" y="4312868"/>
            <a:ext cx="246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Do these measurements make sense?</a:t>
            </a:r>
          </a:p>
        </p:txBody>
      </p:sp>
    </p:spTree>
    <p:extLst>
      <p:ext uri="{BB962C8B-B14F-4D97-AF65-F5344CB8AC3E}">
        <p14:creationId xmlns:p14="http://schemas.microsoft.com/office/powerpoint/2010/main" val="3449140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E679-90C1-624E-B3A6-50A98D01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82" y="338014"/>
            <a:ext cx="4422130" cy="1325563"/>
          </a:xfrm>
        </p:spPr>
        <p:txBody>
          <a:bodyPr/>
          <a:lstStyle/>
          <a:p>
            <a:r>
              <a:rPr lang="en-US" dirty="0"/>
              <a:t>Modeling the Cubic Sample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4AAC6-D606-B549-8149-3D662067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648" y="264773"/>
            <a:ext cx="6581417" cy="1192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5D256-C148-1E4D-AB63-2958D2CB71FF}"/>
              </a:ext>
            </a:extLst>
          </p:cNvPr>
          <p:cNvSpPr txBox="1"/>
          <p:nvPr/>
        </p:nvSpPr>
        <p:spPr>
          <a:xfrm>
            <a:off x="637858" y="1816926"/>
            <a:ext cx="58758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 Regular" panose="02020603050405020304" pitchFamily="18" charset="0"/>
              </a:rPr>
              <a:t>Initial excited spin polarization approximated with model for ZB structures by D’yakonov and Perel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B677F-965F-8D46-8F7D-52ED10F22AEB}"/>
              </a:ext>
            </a:extLst>
          </p:cNvPr>
          <p:cNvSpPr txBox="1"/>
          <p:nvPr/>
        </p:nvSpPr>
        <p:spPr>
          <a:xfrm>
            <a:off x="637857" y="3170063"/>
            <a:ext cx="55491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 Regular" panose="02020603050405020304" pitchFamily="18" charset="0"/>
              </a:rPr>
              <a:t>Excited distribution peaks at 50% maximum, as expected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9DBD2-D53E-B24F-BE04-408E22E383F8}"/>
              </a:ext>
            </a:extLst>
          </p:cNvPr>
          <p:cNvSpPr txBox="1"/>
          <p:nvPr/>
        </p:nvSpPr>
        <p:spPr>
          <a:xfrm>
            <a:off x="602479" y="4338534"/>
            <a:ext cx="57523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 Regular" panose="02020603050405020304" pitchFamily="18" charset="0"/>
              </a:rPr>
              <a:t>Mixing of split-off band with light and heavy hold bands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664C6-746C-1748-994E-5D8AA9947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237" y="5306950"/>
            <a:ext cx="1849821" cy="11572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BEC61F-55C8-0D47-A113-A086F1196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460" y="1710651"/>
            <a:ext cx="5731769" cy="4375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A5C25-4812-084F-A67F-4A78E00A99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03" t="14843" r="10249" b="61996"/>
          <a:stretch/>
        </p:blipFill>
        <p:spPr>
          <a:xfrm>
            <a:off x="8645236" y="1111828"/>
            <a:ext cx="3293918" cy="842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6BBEC5-C693-384F-A51B-5AFA8A65B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129" y="1367750"/>
            <a:ext cx="3015796" cy="5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9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E679-90C1-624E-B3A6-50A98D01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37" y="0"/>
            <a:ext cx="10515600" cy="1325563"/>
          </a:xfrm>
        </p:spPr>
        <p:txBody>
          <a:bodyPr/>
          <a:lstStyle/>
          <a:p>
            <a:r>
              <a:rPr lang="en-US" dirty="0"/>
              <a:t>Model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4AAC6-D606-B549-8149-3D662067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648" y="264773"/>
            <a:ext cx="6581417" cy="1192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5D256-C148-1E4D-AB63-2958D2CB71FF}"/>
              </a:ext>
            </a:extLst>
          </p:cNvPr>
          <p:cNvSpPr txBox="1"/>
          <p:nvPr/>
        </p:nvSpPr>
        <p:spPr>
          <a:xfrm>
            <a:off x="637857" y="1655323"/>
            <a:ext cx="54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 Regular" panose="02020603050405020304" pitchFamily="18" charset="0"/>
              </a:rPr>
              <a:t>Scale model to approximate de-polarization 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B677F-965F-8D46-8F7D-52ED10F22AEB}"/>
              </a:ext>
            </a:extLst>
          </p:cNvPr>
          <p:cNvSpPr txBox="1"/>
          <p:nvPr/>
        </p:nvSpPr>
        <p:spPr>
          <a:xfrm>
            <a:off x="637857" y="2920750"/>
            <a:ext cx="5549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 Regular" panose="02020603050405020304" pitchFamily="18" charset="0"/>
              </a:rPr>
              <a:t>Peak (measurement maximum) at 33%, on par with that of GaAs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BBF06-126F-C24E-B789-06CF0B433AB1}"/>
              </a:ext>
            </a:extLst>
          </p:cNvPr>
          <p:cNvSpPr txBox="1"/>
          <p:nvPr/>
        </p:nvSpPr>
        <p:spPr>
          <a:xfrm>
            <a:off x="674301" y="4073339"/>
            <a:ext cx="541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 Regular" panose="02020603050405020304" pitchFamily="18" charset="0"/>
              </a:rPr>
              <a:t>Note that the peak was scaled according to a fit with our data!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2669B1-F4C9-2C47-B296-5EE96BC95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461" y="1699258"/>
            <a:ext cx="5731769" cy="4375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31B4DA-D0F2-D148-8AA9-87D7B50E3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03" t="14843" r="10249" b="61996"/>
          <a:stretch/>
        </p:blipFill>
        <p:spPr>
          <a:xfrm>
            <a:off x="8645236" y="1111828"/>
            <a:ext cx="3293918" cy="842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5BEB7E-B7BB-264B-A44D-500341C12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129" y="1567980"/>
            <a:ext cx="3015796" cy="33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75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C81C87-A263-0F48-9CDC-6BDBEEAF9660}"/>
              </a:ext>
            </a:extLst>
          </p:cNvPr>
          <p:cNvSpPr txBox="1">
            <a:spLocks/>
          </p:cNvSpPr>
          <p:nvPr/>
        </p:nvSpPr>
        <p:spPr>
          <a:xfrm>
            <a:off x="38693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 Regular" panose="02020603050405020304" pitchFamily="18" charset="0"/>
              </a:rPr>
              <a:t>Model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736AF1-E701-6C48-8FD7-1C5293DF429B}"/>
              </a:ext>
            </a:extLst>
          </p:cNvPr>
          <p:cNvCxnSpPr>
            <a:cxnSpLocks/>
          </p:cNvCxnSpPr>
          <p:nvPr/>
        </p:nvCxnSpPr>
        <p:spPr>
          <a:xfrm flipV="1">
            <a:off x="2173184" y="3645442"/>
            <a:ext cx="1145645" cy="71280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10206F-FA18-3B4B-A5C8-DF28CD2990FA}"/>
              </a:ext>
            </a:extLst>
          </p:cNvPr>
          <p:cNvCxnSpPr>
            <a:cxnSpLocks/>
          </p:cNvCxnSpPr>
          <p:nvPr/>
        </p:nvCxnSpPr>
        <p:spPr>
          <a:xfrm flipV="1">
            <a:off x="3811979" y="3645442"/>
            <a:ext cx="878603" cy="125906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2F243FA-D72B-104E-A92A-8AD931EB8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57" y="6094157"/>
            <a:ext cx="1485900" cy="355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C5C59B-C064-964F-B4EC-D976384E33E1}"/>
              </a:ext>
            </a:extLst>
          </p:cNvPr>
          <p:cNvSpPr txBox="1"/>
          <p:nvPr/>
        </p:nvSpPr>
        <p:spPr>
          <a:xfrm>
            <a:off x="503408" y="3891755"/>
            <a:ext cx="1525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Gaussian light spectrum with variable bandwidth (B) and center at lambda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15ECFC-B85F-0642-ACEC-FCBA22A5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992" y="578787"/>
            <a:ext cx="3280311" cy="831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4028F5-323C-FF47-8F16-0DCA0F5E16A1}"/>
              </a:ext>
            </a:extLst>
          </p:cNvPr>
          <p:cNvSpPr txBox="1"/>
          <p:nvPr/>
        </p:nvSpPr>
        <p:spPr>
          <a:xfrm>
            <a:off x="604811" y="1002144"/>
            <a:ext cx="4548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Since the spin-orbit splitting is so small, need to consider measuring spectrum with incident light spectra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  <a:p>
            <a:r>
              <a:rPr lang="en-US" dirty="0">
                <a:latin typeface="Times New Roman Regular" panose="02020603050405020304" pitchFamily="18" charset="0"/>
              </a:rPr>
              <a:t>Calculate effective polarization based on the light bandwidth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2D624C-16F7-3C4E-B1C5-89B766CF7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846" y="2671937"/>
            <a:ext cx="51308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6C692C-0B8E-2B4B-A1B3-5024F3894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941" y="5411150"/>
            <a:ext cx="2248529" cy="66335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1B262F-68A4-C84D-B16D-8F2E80E60D25}"/>
              </a:ext>
            </a:extLst>
          </p:cNvPr>
          <p:cNvCxnSpPr>
            <a:cxnSpLocks/>
          </p:cNvCxnSpPr>
          <p:nvPr/>
        </p:nvCxnSpPr>
        <p:spPr>
          <a:xfrm flipV="1">
            <a:off x="5696804" y="3334198"/>
            <a:ext cx="49813" cy="141220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576ADB4-1022-5546-90D8-A4FEB450D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591" y="4732544"/>
            <a:ext cx="2907198" cy="20962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132F53-D9A2-0744-A94B-2DFEF1F6E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839" y="1709002"/>
            <a:ext cx="5719005" cy="43655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69D95E-9916-8544-9CB7-0891F2E55E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03" t="14843" r="10249" b="61996"/>
          <a:stretch/>
        </p:blipFill>
        <p:spPr>
          <a:xfrm>
            <a:off x="8645236" y="1111828"/>
            <a:ext cx="3293918" cy="8421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4CEDB3-F54B-8A43-8991-CE0891563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4129" y="1709002"/>
            <a:ext cx="3015796" cy="1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08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48B520B-7357-DD45-B7A0-65A7B101FAC6}"/>
              </a:ext>
            </a:extLst>
          </p:cNvPr>
          <p:cNvSpPr txBox="1">
            <a:spLocks/>
          </p:cNvSpPr>
          <p:nvPr/>
        </p:nvSpPr>
        <p:spPr>
          <a:xfrm>
            <a:off x="38693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 Regular" panose="02020603050405020304" pitchFamily="18" charset="0"/>
              </a:rPr>
              <a:t>Model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7B851-905D-7343-9EBE-47DA457D7B1D}"/>
              </a:ext>
            </a:extLst>
          </p:cNvPr>
          <p:cNvSpPr txBox="1"/>
          <p:nvPr/>
        </p:nvSpPr>
        <p:spPr>
          <a:xfrm>
            <a:off x="780985" y="2256643"/>
            <a:ext cx="391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Measurements confirm bandwidth limit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40A469-EC38-D042-98A1-7F11C24A13D6}"/>
              </a:ext>
            </a:extLst>
          </p:cNvPr>
          <p:cNvSpPr txBox="1"/>
          <p:nvPr/>
        </p:nvSpPr>
        <p:spPr>
          <a:xfrm>
            <a:off x="563012" y="6106000"/>
            <a:ext cx="789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 Regular" panose="02020603050405020304" pitchFamily="18" charset="0"/>
              </a:rPr>
              <a:t>Our 1.4 nm bandwidth measurements may be close to the theoretical maximum.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31295E-E539-B94C-BE43-807ACCDC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928" y="1661220"/>
            <a:ext cx="5719004" cy="4365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88DA62-D052-D045-A0EE-A0A21832A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3" t="14843" r="10249" b="61996"/>
          <a:stretch/>
        </p:blipFill>
        <p:spPr>
          <a:xfrm>
            <a:off x="7990481" y="1116354"/>
            <a:ext cx="3293918" cy="842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86309A-F5E0-9647-A6E5-9BB7A5F4EECE}"/>
              </a:ext>
            </a:extLst>
          </p:cNvPr>
          <p:cNvSpPr txBox="1"/>
          <p:nvPr/>
        </p:nvSpPr>
        <p:spPr>
          <a:xfrm>
            <a:off x="780985" y="3047064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get good agreement with the convolved DP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1108B-1727-B04C-B206-6A2969E338EE}"/>
              </a:ext>
            </a:extLst>
          </p:cNvPr>
          <p:cNvSpPr txBox="1"/>
          <p:nvPr/>
        </p:nvSpPr>
        <p:spPr>
          <a:xfrm>
            <a:off x="845234" y="4150126"/>
            <a:ext cx="462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depolarization mechanisms may be similar to those in GaAs</a:t>
            </a:r>
          </a:p>
        </p:txBody>
      </p:sp>
    </p:spTree>
    <p:extLst>
      <p:ext uri="{BB962C8B-B14F-4D97-AF65-F5344CB8AC3E}">
        <p14:creationId xmlns:p14="http://schemas.microsoft.com/office/powerpoint/2010/main" val="1523794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8D4A-D2C0-DA49-ABD9-ABCF151C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Hexagonal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CBCB-275A-5E43-8A71-D79B916B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3599" cy="4351338"/>
          </a:xfrm>
        </p:spPr>
        <p:txBody>
          <a:bodyPr/>
          <a:lstStyle/>
          <a:p>
            <a:r>
              <a:rPr lang="en-US" dirty="0"/>
              <a:t>The W-GaN ESP spectrum extends far into the bandgap</a:t>
            </a:r>
          </a:p>
          <a:p>
            <a:pPr lvl="1"/>
            <a:r>
              <a:rPr lang="en-US" dirty="0"/>
              <a:t>Why?  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AC3C66-C46A-2F4E-A2B3-AEBE605E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99" y="1578429"/>
            <a:ext cx="5504471" cy="41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C123-9E4D-5D40-BB1F-F758D4A9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6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Spin-Polarized Electron Sources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7AC977BB-0855-A640-80F2-23CD726B9965}"/>
              </a:ext>
            </a:extLst>
          </p:cNvPr>
          <p:cNvSpPr/>
          <p:nvPr/>
        </p:nvSpPr>
        <p:spPr>
          <a:xfrm>
            <a:off x="234126" y="2313381"/>
            <a:ext cx="4095523" cy="2103343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622E605-5044-5849-ADA3-00A11C197576}"/>
              </a:ext>
            </a:extLst>
          </p:cNvPr>
          <p:cNvSpPr txBox="1"/>
          <p:nvPr/>
        </p:nvSpPr>
        <p:spPr>
          <a:xfrm>
            <a:off x="361054" y="2219604"/>
            <a:ext cx="33986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 Regular" panose="02020603050405020304" pitchFamily="18" charset="0"/>
              </a:rPr>
              <a:t>Goals for Sources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7D196E9-D151-9D42-AA23-6CBF25DB7235}"/>
              </a:ext>
            </a:extLst>
          </p:cNvPr>
          <p:cNvSpPr txBox="1"/>
          <p:nvPr/>
        </p:nvSpPr>
        <p:spPr>
          <a:xfrm>
            <a:off x="400368" y="2688606"/>
            <a:ext cx="3617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&gt;90% spin polarization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Spin orientation reversibility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mA-scale current delivery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Low emittance and energy spread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Long operational lifetime</a:t>
            </a:r>
          </a:p>
        </p:txBody>
      </p:sp>
    </p:spTree>
    <p:extLst>
      <p:ext uri="{BB962C8B-B14F-4D97-AF65-F5344CB8AC3E}">
        <p14:creationId xmlns:p14="http://schemas.microsoft.com/office/powerpoint/2010/main" val="3441952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8D4A-D2C0-DA49-ABD9-ABCF151C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Hexagonal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CBCB-275A-5E43-8A71-D79B916B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3599" cy="4351338"/>
          </a:xfrm>
        </p:spPr>
        <p:txBody>
          <a:bodyPr/>
          <a:lstStyle/>
          <a:p>
            <a:r>
              <a:rPr lang="en-US" dirty="0"/>
              <a:t>The W-GaN ESP spectrum extends far into the bandgap</a:t>
            </a:r>
          </a:p>
          <a:p>
            <a:pPr lvl="1"/>
            <a:r>
              <a:rPr lang="en-US" dirty="0"/>
              <a:t>Why?  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AC3C66-C46A-2F4E-A2B3-AEBE605E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99" y="1578429"/>
            <a:ext cx="5504471" cy="4124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334F3-6ACE-6442-B978-9306CD65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8" y="3209738"/>
            <a:ext cx="3361609" cy="224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87354-5FBF-C646-8861-43F0A9DB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67" b="11369"/>
          <a:stretch/>
        </p:blipFill>
        <p:spPr>
          <a:xfrm>
            <a:off x="0" y="6427050"/>
            <a:ext cx="7159614" cy="325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3996A-7B8E-6B4E-9A7F-65FAEA873A02}"/>
              </a:ext>
            </a:extLst>
          </p:cNvPr>
          <p:cNvSpPr txBox="1"/>
          <p:nvPr/>
        </p:nvSpPr>
        <p:spPr>
          <a:xfrm>
            <a:off x="454970" y="5616726"/>
            <a:ext cx="288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Mg-acceptor ~200 meV into bandgap</a:t>
            </a:r>
          </a:p>
        </p:txBody>
      </p:sp>
    </p:spTree>
    <p:extLst>
      <p:ext uri="{BB962C8B-B14F-4D97-AF65-F5344CB8AC3E}">
        <p14:creationId xmlns:p14="http://schemas.microsoft.com/office/powerpoint/2010/main" val="2215861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8D4A-D2C0-DA49-ABD9-ABCF151C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Hexagonal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CBCB-275A-5E43-8A71-D79B916B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3599" cy="4351338"/>
          </a:xfrm>
        </p:spPr>
        <p:txBody>
          <a:bodyPr/>
          <a:lstStyle/>
          <a:p>
            <a:r>
              <a:rPr lang="en-US" dirty="0"/>
              <a:t>The W-GaN ESP spectrum extends far into the bandgap</a:t>
            </a:r>
          </a:p>
          <a:p>
            <a:pPr lvl="1"/>
            <a:r>
              <a:rPr lang="en-US" dirty="0"/>
              <a:t>Why?  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AC3C66-C46A-2F4E-A2B3-AEBE605E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99" y="1578429"/>
            <a:ext cx="5504471" cy="4124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334F3-6ACE-6442-B978-9306CD65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8" y="3209738"/>
            <a:ext cx="3361609" cy="224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87354-5FBF-C646-8861-43F0A9DB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67" b="11369"/>
          <a:stretch/>
        </p:blipFill>
        <p:spPr>
          <a:xfrm>
            <a:off x="0" y="6427050"/>
            <a:ext cx="7159614" cy="325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3996A-7B8E-6B4E-9A7F-65FAEA873A02}"/>
              </a:ext>
            </a:extLst>
          </p:cNvPr>
          <p:cNvSpPr txBox="1"/>
          <p:nvPr/>
        </p:nvSpPr>
        <p:spPr>
          <a:xfrm>
            <a:off x="454970" y="5616726"/>
            <a:ext cx="288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Mg-acceptor ~200 meV into bandgap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3089E4-1735-344F-AD08-E42EBBC4CE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466"/>
          <a:stretch/>
        </p:blipFill>
        <p:spPr>
          <a:xfrm>
            <a:off x="3963037" y="3209738"/>
            <a:ext cx="2654814" cy="1968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AEE023-03FE-3542-89F1-1EDC547C11FC}"/>
              </a:ext>
            </a:extLst>
          </p:cNvPr>
          <p:cNvSpPr txBox="1"/>
          <p:nvPr/>
        </p:nvSpPr>
        <p:spPr>
          <a:xfrm>
            <a:off x="4199809" y="5216156"/>
            <a:ext cx="227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3/2 character seen in Mg-acceptor level in single-crystal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C28337-4808-AB4D-AC50-E151BF29B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488" y="6298050"/>
            <a:ext cx="3474932" cy="4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72567F-5E37-A546-A5D5-ADEFE2E4ED07}"/>
              </a:ext>
            </a:extLst>
          </p:cNvPr>
          <p:cNvSpPr/>
          <p:nvPr/>
        </p:nvSpPr>
        <p:spPr>
          <a:xfrm>
            <a:off x="8273143" y="2298779"/>
            <a:ext cx="3830127" cy="439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BF8457-6E41-A54C-B1F7-CFD3FB49B1FE}"/>
              </a:ext>
            </a:extLst>
          </p:cNvPr>
          <p:cNvSpPr/>
          <p:nvPr/>
        </p:nvSpPr>
        <p:spPr>
          <a:xfrm>
            <a:off x="4286446" y="2298779"/>
            <a:ext cx="3830127" cy="439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D8DFAC-E16A-A940-A6E4-E10CD3B80783}"/>
              </a:ext>
            </a:extLst>
          </p:cNvPr>
          <p:cNvSpPr/>
          <p:nvPr/>
        </p:nvSpPr>
        <p:spPr>
          <a:xfrm>
            <a:off x="87087" y="2298781"/>
            <a:ext cx="4073760" cy="439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43BCD-B874-1D45-9349-ED2C747F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-31255"/>
            <a:ext cx="10515600" cy="1325563"/>
          </a:xfrm>
        </p:spPr>
        <p:txBody>
          <a:bodyPr/>
          <a:lstStyle/>
          <a:p>
            <a:r>
              <a:rPr lang="en-US" dirty="0"/>
              <a:t>GaN Spin Polarization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09E61-9BE9-BE4C-A563-B726AADD39C2}"/>
              </a:ext>
            </a:extLst>
          </p:cNvPr>
          <p:cNvSpPr txBox="1"/>
          <p:nvPr/>
        </p:nvSpPr>
        <p:spPr>
          <a:xfrm>
            <a:off x="914401" y="1033967"/>
            <a:ext cx="774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While an interesting result, further work is needed for GaN to be used practically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08567-E3AB-464C-B0FE-D77530954BA2}"/>
              </a:ext>
            </a:extLst>
          </p:cNvPr>
          <p:cNvSpPr txBox="1"/>
          <p:nvPr/>
        </p:nvSpPr>
        <p:spPr>
          <a:xfrm>
            <a:off x="1520058" y="2623037"/>
            <a:ext cx="14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Strained 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320C9-C63E-144D-B46E-207033E832F4}"/>
              </a:ext>
            </a:extLst>
          </p:cNvPr>
          <p:cNvSpPr txBox="1"/>
          <p:nvPr/>
        </p:nvSpPr>
        <p:spPr>
          <a:xfrm>
            <a:off x="5856512" y="262303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6A907-B614-1947-ADE4-5FD3A45D84EF}"/>
              </a:ext>
            </a:extLst>
          </p:cNvPr>
          <p:cNvSpPr txBox="1"/>
          <p:nvPr/>
        </p:nvSpPr>
        <p:spPr>
          <a:xfrm>
            <a:off x="8829500" y="2623037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Distributed Bragg Reflector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7A2DB-9849-B14A-AC66-A23DE63FD69E}"/>
              </a:ext>
            </a:extLst>
          </p:cNvPr>
          <p:cNvSpPr txBox="1"/>
          <p:nvPr/>
        </p:nvSpPr>
        <p:spPr>
          <a:xfrm>
            <a:off x="914401" y="1549467"/>
            <a:ext cx="674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Things already done with GaN can be applied to photocathodes! Like…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F396E-3735-6542-9B81-ACC548D7E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7" t="2052" r="16490" b="27660"/>
          <a:stretch/>
        </p:blipFill>
        <p:spPr>
          <a:xfrm>
            <a:off x="355673" y="3068411"/>
            <a:ext cx="3420288" cy="241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067CC-301F-6844-934B-78FBADBAC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23" y="6238368"/>
            <a:ext cx="3130319" cy="396650"/>
          </a:xfrm>
          <a:prstGeom prst="rect">
            <a:avLst/>
          </a:prstGeom>
        </p:spPr>
      </p:pic>
      <p:pic>
        <p:nvPicPr>
          <p:cNvPr id="2049" name="Picture 1" descr="page10image44012000">
            <a:extLst>
              <a:ext uri="{FF2B5EF4-FFF2-40B4-BE49-F238E27FC236}">
                <a16:creationId xmlns:a16="http://schemas.microsoft.com/office/drawing/2014/main" id="{EDC611F5-D968-9A47-BED9-B4368C13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75" y="3040228"/>
            <a:ext cx="32893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6DE32B-8B53-3248-A0B4-F2A8A70F4657}"/>
              </a:ext>
            </a:extLst>
          </p:cNvPr>
          <p:cNvSpPr txBox="1"/>
          <p:nvPr/>
        </p:nvSpPr>
        <p:spPr>
          <a:xfrm>
            <a:off x="9605266" y="6419609"/>
            <a:ext cx="2586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C. Zhang et al. </a:t>
            </a:r>
            <a:r>
              <a:rPr lang="en-US" sz="1200" i="1" dirty="0">
                <a:solidFill>
                  <a:schemeClr val="bg1"/>
                </a:solidFill>
              </a:rPr>
              <a:t>Appl. Sci. </a:t>
            </a:r>
            <a:r>
              <a:rPr lang="en-US" sz="1200" b="1" dirty="0">
                <a:solidFill>
                  <a:schemeClr val="bg1"/>
                </a:solidFill>
              </a:rPr>
              <a:t>2019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i="1" dirty="0">
                <a:solidFill>
                  <a:schemeClr val="bg1"/>
                </a:solidFill>
              </a:rPr>
              <a:t>9</a:t>
            </a:r>
            <a:r>
              <a:rPr lang="en-US" sz="1200" dirty="0">
                <a:solidFill>
                  <a:schemeClr val="bg1"/>
                </a:solidFill>
              </a:rPr>
              <a:t>, 1593 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DDB19B-1E1A-274B-A76E-85C5A84A7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037" y="3068411"/>
            <a:ext cx="3624943" cy="2527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C40887-2691-664E-9A61-85DB220D0633}"/>
              </a:ext>
            </a:extLst>
          </p:cNvPr>
          <p:cNvSpPr txBox="1"/>
          <p:nvPr/>
        </p:nvSpPr>
        <p:spPr>
          <a:xfrm>
            <a:off x="5146542" y="6419609"/>
            <a:ext cx="2959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 S </a:t>
            </a:r>
            <a:r>
              <a:rPr lang="en-US" sz="1000" dirty="0" err="1">
                <a:solidFill>
                  <a:schemeClr val="bg1"/>
                </a:solidFill>
              </a:rPr>
              <a:t>Arteev</a:t>
            </a:r>
            <a:r>
              <a:rPr lang="en-US" sz="1000" dirty="0">
                <a:solidFill>
                  <a:schemeClr val="bg1"/>
                </a:solidFill>
              </a:rPr>
              <a:t> et al 2018 J. Phys.: Conf. Ser. 1135 012050</a:t>
            </a:r>
          </a:p>
        </p:txBody>
      </p:sp>
    </p:spTree>
    <p:extLst>
      <p:ext uri="{BB962C8B-B14F-4D97-AF65-F5344CB8AC3E}">
        <p14:creationId xmlns:p14="http://schemas.microsoft.com/office/powerpoint/2010/main" val="1703139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9F52-70A1-984A-8437-112BCFF2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368778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1092D-C717-5A42-AD1C-6909FADE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98" y="5416220"/>
            <a:ext cx="2563165" cy="1441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0A8A7-6DF9-E54D-BB8F-27BF8D04D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538" y="5831909"/>
            <a:ext cx="2518088" cy="632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3A796-C0B9-7842-BFFC-C42136F8E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599" y="5566583"/>
            <a:ext cx="2207665" cy="1190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BAD73D-4E02-4D4C-9FC3-56B35C5C5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824" y="5729786"/>
            <a:ext cx="2170976" cy="900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4417A-E2FB-2642-898F-B00C7942D341}"/>
              </a:ext>
            </a:extLst>
          </p:cNvPr>
          <p:cNvSpPr txBox="1"/>
          <p:nvPr/>
        </p:nvSpPr>
        <p:spPr>
          <a:xfrm>
            <a:off x="800100" y="1809295"/>
            <a:ext cx="858594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GaN may be a more robust option than GaAs for spin-polarized electron beam 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85DE4E-45B1-7A46-AD95-12E41049CF21}"/>
              </a:ext>
            </a:extLst>
          </p:cNvPr>
          <p:cNvSpPr txBox="1"/>
          <p:nvPr/>
        </p:nvSpPr>
        <p:spPr>
          <a:xfrm>
            <a:off x="800100" y="2485139"/>
            <a:ext cx="1112913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Spin-polarization measured from ZB and W GaN photocathodes, small SO splitting/bandwidth limited measurements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C1C5E0-5C80-4041-B2E1-9C5754478323}"/>
              </a:ext>
            </a:extLst>
          </p:cNvPr>
          <p:cNvSpPr txBox="1"/>
          <p:nvPr/>
        </p:nvSpPr>
        <p:spPr>
          <a:xfrm>
            <a:off x="800100" y="3208305"/>
            <a:ext cx="977908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Advances already made with GaN may provide the next industry standard spin polarized photocathode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37A89-6E14-0440-AA9F-480056E11E66}"/>
              </a:ext>
            </a:extLst>
          </p:cNvPr>
          <p:cNvSpPr txBox="1"/>
          <p:nvPr/>
        </p:nvSpPr>
        <p:spPr>
          <a:xfrm>
            <a:off x="4432600" y="4284379"/>
            <a:ext cx="386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 so much for your attention!!</a:t>
            </a:r>
          </a:p>
        </p:txBody>
      </p:sp>
    </p:spTree>
    <p:extLst>
      <p:ext uri="{BB962C8B-B14F-4D97-AF65-F5344CB8AC3E}">
        <p14:creationId xmlns:p14="http://schemas.microsoft.com/office/powerpoint/2010/main" val="1409812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0900-847D-C74B-B1E4-7E550F1D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6" y="-267602"/>
            <a:ext cx="10515600" cy="1325563"/>
          </a:xfrm>
        </p:spPr>
        <p:txBody>
          <a:bodyPr/>
          <a:lstStyle/>
          <a:p>
            <a:r>
              <a:rPr lang="en-US" dirty="0"/>
              <a:t>Mott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878C86-FE2C-AF4D-A93D-72B003E5601D}"/>
              </a:ext>
            </a:extLst>
          </p:cNvPr>
          <p:cNvSpPr/>
          <p:nvPr/>
        </p:nvSpPr>
        <p:spPr>
          <a:xfrm>
            <a:off x="7160934" y="1817026"/>
            <a:ext cx="405168" cy="1423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6F63C4-16A6-924B-9C5F-1267A0203697}"/>
              </a:ext>
            </a:extLst>
          </p:cNvPr>
          <p:cNvCxnSpPr>
            <a:cxnSpLocks/>
          </p:cNvCxnSpPr>
          <p:nvPr/>
        </p:nvCxnSpPr>
        <p:spPr>
          <a:xfrm flipH="1">
            <a:off x="6688133" y="2486793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3C97D89-5393-F84A-BE49-3AF70261740D}"/>
              </a:ext>
            </a:extLst>
          </p:cNvPr>
          <p:cNvSpPr/>
          <p:nvPr/>
        </p:nvSpPr>
        <p:spPr>
          <a:xfrm>
            <a:off x="2857056" y="5337654"/>
            <a:ext cx="3904626" cy="9928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B08AE7-4C24-EC4F-9D62-AB2349BC76BB}"/>
              </a:ext>
            </a:extLst>
          </p:cNvPr>
          <p:cNvSpPr/>
          <p:nvPr/>
        </p:nvSpPr>
        <p:spPr>
          <a:xfrm rot="19127774">
            <a:off x="6592701" y="3764017"/>
            <a:ext cx="838200" cy="5551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D6AC2B-C975-2D48-9BCB-30F2618A796E}"/>
              </a:ext>
            </a:extLst>
          </p:cNvPr>
          <p:cNvSpPr/>
          <p:nvPr/>
        </p:nvSpPr>
        <p:spPr>
          <a:xfrm rot="13777486">
            <a:off x="2462753" y="3714211"/>
            <a:ext cx="838200" cy="5551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B80236-FF18-CE47-8E33-E5CD2E0DC2EA}"/>
              </a:ext>
            </a:extLst>
          </p:cNvPr>
          <p:cNvCxnSpPr>
            <a:cxnSpLocks/>
          </p:cNvCxnSpPr>
          <p:nvPr/>
        </p:nvCxnSpPr>
        <p:spPr>
          <a:xfrm>
            <a:off x="3280906" y="4701245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1B84FB-3709-374D-AED1-E69BE596DB18}"/>
              </a:ext>
            </a:extLst>
          </p:cNvPr>
          <p:cNvCxnSpPr>
            <a:cxnSpLocks/>
          </p:cNvCxnSpPr>
          <p:nvPr/>
        </p:nvCxnSpPr>
        <p:spPr>
          <a:xfrm>
            <a:off x="3411207" y="4901836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E9C2451-3E8A-954C-8E08-428C2D27DBEC}"/>
              </a:ext>
            </a:extLst>
          </p:cNvPr>
          <p:cNvCxnSpPr>
            <a:cxnSpLocks/>
          </p:cNvCxnSpPr>
          <p:nvPr/>
        </p:nvCxnSpPr>
        <p:spPr>
          <a:xfrm>
            <a:off x="6747360" y="2924350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E508DBF-1BD5-7E47-B5DE-740A4D1CB4E4}"/>
              </a:ext>
            </a:extLst>
          </p:cNvPr>
          <p:cNvCxnSpPr>
            <a:cxnSpLocks/>
          </p:cNvCxnSpPr>
          <p:nvPr/>
        </p:nvCxnSpPr>
        <p:spPr>
          <a:xfrm flipH="1">
            <a:off x="6139183" y="4570158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017CA91-B2DB-CA42-BB02-84F88AA85E31}"/>
              </a:ext>
            </a:extLst>
          </p:cNvPr>
          <p:cNvCxnSpPr>
            <a:cxnSpLocks/>
          </p:cNvCxnSpPr>
          <p:nvPr/>
        </p:nvCxnSpPr>
        <p:spPr>
          <a:xfrm>
            <a:off x="3121071" y="4466451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A41DBA-16C2-E446-A3D3-964930E83CEE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972899" y="1858957"/>
            <a:ext cx="6100409" cy="2829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DC90E75-CE55-B244-9CCF-EA517CAF0959}"/>
              </a:ext>
            </a:extLst>
          </p:cNvPr>
          <p:cNvCxnSpPr/>
          <p:nvPr/>
        </p:nvCxnSpPr>
        <p:spPr>
          <a:xfrm>
            <a:off x="2952161" y="1589583"/>
            <a:ext cx="0" cy="541441"/>
          </a:xfrm>
          <a:prstGeom prst="straightConnector1">
            <a:avLst/>
          </a:prstGeom>
          <a:ln w="317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4037AE33-B1F0-8247-9E42-B51BEC0DAE69}"/>
              </a:ext>
            </a:extLst>
          </p:cNvPr>
          <p:cNvSpPr/>
          <p:nvPr/>
        </p:nvSpPr>
        <p:spPr>
          <a:xfrm>
            <a:off x="145584" y="1792353"/>
            <a:ext cx="827315" cy="1332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5DD7680-BDB7-E648-931A-FE85CFB8DDB8}"/>
              </a:ext>
            </a:extLst>
          </p:cNvPr>
          <p:cNvSpPr txBox="1"/>
          <p:nvPr/>
        </p:nvSpPr>
        <p:spPr>
          <a:xfrm>
            <a:off x="2313967" y="1274847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 Polarizer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BA1A1F9-F0B8-4B44-98DC-8DB050072E80}"/>
              </a:ext>
            </a:extLst>
          </p:cNvPr>
          <p:cNvSpPr txBox="1"/>
          <p:nvPr/>
        </p:nvSpPr>
        <p:spPr>
          <a:xfrm>
            <a:off x="3515899" y="1296374"/>
            <a:ext cx="1083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¼-Waveplate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DCDF3C-D3ED-1143-B798-730F2469F688}"/>
              </a:ext>
            </a:extLst>
          </p:cNvPr>
          <p:cNvSpPr txBox="1"/>
          <p:nvPr/>
        </p:nvSpPr>
        <p:spPr>
          <a:xfrm>
            <a:off x="6897004" y="1485271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Cathode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C3EE29-5749-2546-9B62-99D93886CDE7}"/>
              </a:ext>
            </a:extLst>
          </p:cNvPr>
          <p:cNvSpPr txBox="1"/>
          <p:nvPr/>
        </p:nvSpPr>
        <p:spPr>
          <a:xfrm>
            <a:off x="4364168" y="1633830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Circular Polarized Light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809DD96-3C75-EC49-BEB9-E7B04C692AAF}"/>
              </a:ext>
            </a:extLst>
          </p:cNvPr>
          <p:cNvSpPr txBox="1"/>
          <p:nvPr/>
        </p:nvSpPr>
        <p:spPr>
          <a:xfrm>
            <a:off x="1280302" y="1613394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Unpolarized Light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12C1854-BE5D-5E4F-BFFF-5AEAC8922157}"/>
              </a:ext>
            </a:extLst>
          </p:cNvPr>
          <p:cNvSpPr txBox="1"/>
          <p:nvPr/>
        </p:nvSpPr>
        <p:spPr>
          <a:xfrm>
            <a:off x="4008583" y="5439670"/>
            <a:ext cx="1286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Tungsten Target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85678EB-CD6A-584D-BEB3-FA0902911923}"/>
              </a:ext>
            </a:extLst>
          </p:cNvPr>
          <p:cNvSpPr txBox="1"/>
          <p:nvPr/>
        </p:nvSpPr>
        <p:spPr>
          <a:xfrm>
            <a:off x="1796119" y="321984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Scattering Detector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F53DD7-1B87-D64D-AA22-AA2B8E63C864}"/>
              </a:ext>
            </a:extLst>
          </p:cNvPr>
          <p:cNvSpPr txBox="1"/>
          <p:nvPr/>
        </p:nvSpPr>
        <p:spPr>
          <a:xfrm>
            <a:off x="6466871" y="3257542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Scattering Detector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2A01AAC-1C15-C945-B8C8-DB3217F6E670}"/>
              </a:ext>
            </a:extLst>
          </p:cNvPr>
          <p:cNvSpPr txBox="1"/>
          <p:nvPr/>
        </p:nvSpPr>
        <p:spPr>
          <a:xfrm>
            <a:off x="5575882" y="43797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341BC-2B43-F948-8D11-7F65AE914FE4}"/>
              </a:ext>
            </a:extLst>
          </p:cNvPr>
          <p:cNvSpPr txBox="1"/>
          <p:nvPr/>
        </p:nvSpPr>
        <p:spPr>
          <a:xfrm>
            <a:off x="3696141" y="43884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C14848A-6F84-7949-8D59-7D5E5B5D69C2}"/>
              </a:ext>
            </a:extLst>
          </p:cNvPr>
          <p:cNvSpPr txBox="1"/>
          <p:nvPr/>
        </p:nvSpPr>
        <p:spPr>
          <a:xfrm>
            <a:off x="8490857" y="200297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80C66E5-79B1-1F41-933E-BFAB25E53AC4}"/>
              </a:ext>
            </a:extLst>
          </p:cNvPr>
          <p:cNvSpPr txBox="1"/>
          <p:nvPr/>
        </p:nvSpPr>
        <p:spPr>
          <a:xfrm>
            <a:off x="8011700" y="517440"/>
            <a:ext cx="3832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Polarization Measurement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4FC18A5-8AAF-7847-B0B6-C7114F3C6F0D}"/>
              </a:ext>
            </a:extLst>
          </p:cNvPr>
          <p:cNvSpPr/>
          <p:nvPr/>
        </p:nvSpPr>
        <p:spPr>
          <a:xfrm>
            <a:off x="8343137" y="1082095"/>
            <a:ext cx="2984500" cy="4371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FA14E73-BAA4-A540-ADCE-50DA47FD1D20}"/>
              </a:ext>
            </a:extLst>
          </p:cNvPr>
          <p:cNvSpPr txBox="1"/>
          <p:nvPr/>
        </p:nvSpPr>
        <p:spPr>
          <a:xfrm>
            <a:off x="8615250" y="1132970"/>
            <a:ext cx="296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light wavelength (</a:t>
            </a:r>
            <a:r>
              <a:rPr lang="el-GR" dirty="0"/>
              <a:t>λ)</a:t>
            </a:r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B31058A-AEEF-6F4D-B5C6-0CA3345BFD3D}"/>
              </a:ext>
            </a:extLst>
          </p:cNvPr>
          <p:cNvSpPr/>
          <p:nvPr/>
        </p:nvSpPr>
        <p:spPr>
          <a:xfrm>
            <a:off x="8343137" y="1969038"/>
            <a:ext cx="2984500" cy="9881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7E85E31-3B3B-F049-9714-0B0C77CE6D97}"/>
              </a:ext>
            </a:extLst>
          </p:cNvPr>
          <p:cNvSpPr txBox="1"/>
          <p:nvPr/>
        </p:nvSpPr>
        <p:spPr>
          <a:xfrm>
            <a:off x="8615250" y="2014287"/>
            <a:ext cx="2968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Circularly polarize light: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Linearly polarizer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λ</a:t>
            </a:r>
            <a:r>
              <a:rPr lang="en-US" dirty="0"/>
              <a:t>/4 Waveplate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0D51E49-3C64-0442-87B4-0CD48690A787}"/>
              </a:ext>
            </a:extLst>
          </p:cNvPr>
          <p:cNvCxnSpPr/>
          <p:nvPr/>
        </p:nvCxnSpPr>
        <p:spPr>
          <a:xfrm>
            <a:off x="9843398" y="1579827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4ECBC0-60A1-DD43-8AAF-E957202A810F}"/>
              </a:ext>
            </a:extLst>
          </p:cNvPr>
          <p:cNvCxnSpPr/>
          <p:nvPr/>
        </p:nvCxnSpPr>
        <p:spPr>
          <a:xfrm>
            <a:off x="9867882" y="3086022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396BA3B-18F7-EF42-AF06-14291A6288F1}"/>
              </a:ext>
            </a:extLst>
          </p:cNvPr>
          <p:cNvSpPr/>
          <p:nvPr/>
        </p:nvSpPr>
        <p:spPr>
          <a:xfrm>
            <a:off x="8384257" y="4855874"/>
            <a:ext cx="2984500" cy="9881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6EC5EA0-0C43-9440-9F22-F7E92293FB6F}"/>
              </a:ext>
            </a:extLst>
          </p:cNvPr>
          <p:cNvSpPr txBox="1"/>
          <p:nvPr/>
        </p:nvSpPr>
        <p:spPr>
          <a:xfrm>
            <a:off x="8452506" y="5037920"/>
            <a:ext cx="296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 scattered electrons on each detector (N</a:t>
            </a:r>
            <a:r>
              <a:rPr lang="en-US" baseline="-25000" dirty="0"/>
              <a:t>L</a:t>
            </a:r>
            <a:r>
              <a:rPr lang="en-US" dirty="0"/>
              <a:t> &amp; N</a:t>
            </a:r>
            <a:r>
              <a:rPr lang="en-US" baseline="-25000" dirty="0"/>
              <a:t>R</a:t>
            </a:r>
            <a:r>
              <a:rPr lang="en-US" dirty="0"/>
              <a:t>)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9D3A969-F08D-2547-B413-92EDBF52E81B}"/>
              </a:ext>
            </a:extLst>
          </p:cNvPr>
          <p:cNvCxnSpPr>
            <a:cxnSpLocks/>
          </p:cNvCxnSpPr>
          <p:nvPr/>
        </p:nvCxnSpPr>
        <p:spPr>
          <a:xfrm>
            <a:off x="6739446" y="2282565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08363E8-7DF4-DD4A-BDF0-91567204F497}"/>
              </a:ext>
            </a:extLst>
          </p:cNvPr>
          <p:cNvCxnSpPr>
            <a:cxnSpLocks/>
          </p:cNvCxnSpPr>
          <p:nvPr/>
        </p:nvCxnSpPr>
        <p:spPr>
          <a:xfrm>
            <a:off x="6747360" y="2728407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BB6C374-108E-194D-AF61-3162FE1725C7}"/>
              </a:ext>
            </a:extLst>
          </p:cNvPr>
          <p:cNvCxnSpPr>
            <a:cxnSpLocks/>
          </p:cNvCxnSpPr>
          <p:nvPr/>
        </p:nvCxnSpPr>
        <p:spPr>
          <a:xfrm flipH="1">
            <a:off x="6202522" y="2488109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638D3BF-996A-DE43-8BA3-90DAE978AFA7}"/>
              </a:ext>
            </a:extLst>
          </p:cNvPr>
          <p:cNvCxnSpPr>
            <a:cxnSpLocks/>
          </p:cNvCxnSpPr>
          <p:nvPr/>
        </p:nvCxnSpPr>
        <p:spPr>
          <a:xfrm>
            <a:off x="6261749" y="2925666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4A2F387-5B3A-C44E-B49B-EE58B88AE2D7}"/>
              </a:ext>
            </a:extLst>
          </p:cNvPr>
          <p:cNvCxnSpPr>
            <a:cxnSpLocks/>
          </p:cNvCxnSpPr>
          <p:nvPr/>
        </p:nvCxnSpPr>
        <p:spPr>
          <a:xfrm>
            <a:off x="6253835" y="2283881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4E4F335-501E-B04C-99A8-683813EECD3C}"/>
              </a:ext>
            </a:extLst>
          </p:cNvPr>
          <p:cNvCxnSpPr>
            <a:cxnSpLocks/>
          </p:cNvCxnSpPr>
          <p:nvPr/>
        </p:nvCxnSpPr>
        <p:spPr>
          <a:xfrm>
            <a:off x="6261749" y="2729723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1C2C076-4FBA-8543-9550-5CD7A60255A1}"/>
              </a:ext>
            </a:extLst>
          </p:cNvPr>
          <p:cNvCxnSpPr>
            <a:cxnSpLocks/>
          </p:cNvCxnSpPr>
          <p:nvPr/>
        </p:nvCxnSpPr>
        <p:spPr>
          <a:xfrm flipH="1">
            <a:off x="5732981" y="2497635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D87BC05-4E0D-B941-A375-70C46ED49EF0}"/>
              </a:ext>
            </a:extLst>
          </p:cNvPr>
          <p:cNvCxnSpPr>
            <a:cxnSpLocks/>
          </p:cNvCxnSpPr>
          <p:nvPr/>
        </p:nvCxnSpPr>
        <p:spPr>
          <a:xfrm>
            <a:off x="5792208" y="2935192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0E7D475-84FB-5F48-AC24-30E7F9FB3FAC}"/>
              </a:ext>
            </a:extLst>
          </p:cNvPr>
          <p:cNvCxnSpPr>
            <a:cxnSpLocks/>
          </p:cNvCxnSpPr>
          <p:nvPr/>
        </p:nvCxnSpPr>
        <p:spPr>
          <a:xfrm>
            <a:off x="5784294" y="2293407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9843FAB-66C9-6143-8CF0-CB5738AE6C99}"/>
              </a:ext>
            </a:extLst>
          </p:cNvPr>
          <p:cNvCxnSpPr>
            <a:cxnSpLocks/>
          </p:cNvCxnSpPr>
          <p:nvPr/>
        </p:nvCxnSpPr>
        <p:spPr>
          <a:xfrm>
            <a:off x="5792208" y="2739249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Picture 156">
            <a:extLst>
              <a:ext uri="{FF2B5EF4-FFF2-40B4-BE49-F238E27FC236}">
                <a16:creationId xmlns:a16="http://schemas.microsoft.com/office/drawing/2014/main" id="{0E3277CA-6B17-A649-B4E9-FD9C99BB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83" y="1969038"/>
            <a:ext cx="2018525" cy="1651000"/>
          </a:xfrm>
          <a:prstGeom prst="rect">
            <a:avLst/>
          </a:prstGeom>
        </p:spPr>
      </p:pic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5DBFEA6A-B5F4-C34B-81C1-096D0FF48B6B}"/>
              </a:ext>
            </a:extLst>
          </p:cNvPr>
          <p:cNvCxnSpPr>
            <a:cxnSpLocks/>
          </p:cNvCxnSpPr>
          <p:nvPr/>
        </p:nvCxnSpPr>
        <p:spPr>
          <a:xfrm flipH="1">
            <a:off x="4408295" y="3686343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7954F6C9-6D17-C343-9020-CDAB351DF8F6}"/>
              </a:ext>
            </a:extLst>
          </p:cNvPr>
          <p:cNvCxnSpPr>
            <a:cxnSpLocks/>
          </p:cNvCxnSpPr>
          <p:nvPr/>
        </p:nvCxnSpPr>
        <p:spPr>
          <a:xfrm>
            <a:off x="5129039" y="3703082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9C3BAB3F-3244-BA4A-8B9C-794965832837}"/>
              </a:ext>
            </a:extLst>
          </p:cNvPr>
          <p:cNvCxnSpPr>
            <a:cxnSpLocks/>
          </p:cNvCxnSpPr>
          <p:nvPr/>
        </p:nvCxnSpPr>
        <p:spPr>
          <a:xfrm>
            <a:off x="4088625" y="3686343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195B5E26-3B1C-0248-A588-A87956D45AC3}"/>
              </a:ext>
            </a:extLst>
          </p:cNvPr>
          <p:cNvCxnSpPr>
            <a:cxnSpLocks/>
          </p:cNvCxnSpPr>
          <p:nvPr/>
        </p:nvCxnSpPr>
        <p:spPr>
          <a:xfrm>
            <a:off x="4809369" y="3689071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156AAE08-1A99-9647-9419-84734450C7B9}"/>
              </a:ext>
            </a:extLst>
          </p:cNvPr>
          <p:cNvCxnSpPr>
            <a:cxnSpLocks/>
          </p:cNvCxnSpPr>
          <p:nvPr/>
        </p:nvCxnSpPr>
        <p:spPr>
          <a:xfrm flipH="1">
            <a:off x="4408295" y="3977273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8021173-E233-7345-82AC-65DE80474A78}"/>
              </a:ext>
            </a:extLst>
          </p:cNvPr>
          <p:cNvCxnSpPr>
            <a:cxnSpLocks/>
          </p:cNvCxnSpPr>
          <p:nvPr/>
        </p:nvCxnSpPr>
        <p:spPr>
          <a:xfrm>
            <a:off x="5129039" y="3994012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4F5DEF5B-7ECD-EB4B-82B3-3A27A84DF3B0}"/>
              </a:ext>
            </a:extLst>
          </p:cNvPr>
          <p:cNvCxnSpPr>
            <a:cxnSpLocks/>
          </p:cNvCxnSpPr>
          <p:nvPr/>
        </p:nvCxnSpPr>
        <p:spPr>
          <a:xfrm>
            <a:off x="4088625" y="3977273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A821A6FD-F73A-4C4F-9E12-2AD612FC7371}"/>
              </a:ext>
            </a:extLst>
          </p:cNvPr>
          <p:cNvCxnSpPr>
            <a:cxnSpLocks/>
          </p:cNvCxnSpPr>
          <p:nvPr/>
        </p:nvCxnSpPr>
        <p:spPr>
          <a:xfrm>
            <a:off x="4809369" y="3980001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F995BCE-BE82-014A-A8BF-74CC816B8191}"/>
              </a:ext>
            </a:extLst>
          </p:cNvPr>
          <p:cNvCxnSpPr>
            <a:cxnSpLocks/>
          </p:cNvCxnSpPr>
          <p:nvPr/>
        </p:nvCxnSpPr>
        <p:spPr>
          <a:xfrm flipH="1">
            <a:off x="4433852" y="4292389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ACD6010-FC21-5245-BC56-D7B9F23F685E}"/>
              </a:ext>
            </a:extLst>
          </p:cNvPr>
          <p:cNvCxnSpPr>
            <a:cxnSpLocks/>
          </p:cNvCxnSpPr>
          <p:nvPr/>
        </p:nvCxnSpPr>
        <p:spPr>
          <a:xfrm>
            <a:off x="5154596" y="4309128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DB35AEB5-0BCD-B14B-855D-3E2684C0FBAB}"/>
              </a:ext>
            </a:extLst>
          </p:cNvPr>
          <p:cNvCxnSpPr>
            <a:cxnSpLocks/>
          </p:cNvCxnSpPr>
          <p:nvPr/>
        </p:nvCxnSpPr>
        <p:spPr>
          <a:xfrm>
            <a:off x="4114182" y="4292389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1F0D48CE-9949-1F4F-825E-09F382B6985B}"/>
              </a:ext>
            </a:extLst>
          </p:cNvPr>
          <p:cNvCxnSpPr>
            <a:cxnSpLocks/>
          </p:cNvCxnSpPr>
          <p:nvPr/>
        </p:nvCxnSpPr>
        <p:spPr>
          <a:xfrm>
            <a:off x="4834926" y="4295117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9274B56B-BD8E-BC48-B435-65BDEBFFCA9F}"/>
              </a:ext>
            </a:extLst>
          </p:cNvPr>
          <p:cNvCxnSpPr>
            <a:cxnSpLocks/>
          </p:cNvCxnSpPr>
          <p:nvPr/>
        </p:nvCxnSpPr>
        <p:spPr>
          <a:xfrm flipH="1">
            <a:off x="4408295" y="4553419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20B1AB3C-27F5-EC4A-B352-8E76131D1B32}"/>
              </a:ext>
            </a:extLst>
          </p:cNvPr>
          <p:cNvCxnSpPr>
            <a:cxnSpLocks/>
          </p:cNvCxnSpPr>
          <p:nvPr/>
        </p:nvCxnSpPr>
        <p:spPr>
          <a:xfrm>
            <a:off x="5129039" y="4570158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D1A7F73C-BD8F-3B42-875A-9BBB082D045A}"/>
              </a:ext>
            </a:extLst>
          </p:cNvPr>
          <p:cNvCxnSpPr>
            <a:cxnSpLocks/>
          </p:cNvCxnSpPr>
          <p:nvPr/>
        </p:nvCxnSpPr>
        <p:spPr>
          <a:xfrm>
            <a:off x="4088625" y="4553419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39AE9778-5D5E-FA40-A209-0D5C9C8BF1C7}"/>
              </a:ext>
            </a:extLst>
          </p:cNvPr>
          <p:cNvCxnSpPr>
            <a:cxnSpLocks/>
          </p:cNvCxnSpPr>
          <p:nvPr/>
        </p:nvCxnSpPr>
        <p:spPr>
          <a:xfrm>
            <a:off x="4809369" y="4556147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97D44F6A-8FBF-8F42-A562-5B7F72555CAD}"/>
              </a:ext>
            </a:extLst>
          </p:cNvPr>
          <p:cNvCxnSpPr>
            <a:cxnSpLocks/>
          </p:cNvCxnSpPr>
          <p:nvPr/>
        </p:nvCxnSpPr>
        <p:spPr>
          <a:xfrm flipH="1">
            <a:off x="4433852" y="4868535"/>
            <a:ext cx="33020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B5796A80-487A-CF41-AE65-4DD9A46E104C}"/>
              </a:ext>
            </a:extLst>
          </p:cNvPr>
          <p:cNvCxnSpPr>
            <a:cxnSpLocks/>
          </p:cNvCxnSpPr>
          <p:nvPr/>
        </p:nvCxnSpPr>
        <p:spPr>
          <a:xfrm>
            <a:off x="5154596" y="4885274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D88505EB-F4D7-E94F-8723-0249608622F0}"/>
              </a:ext>
            </a:extLst>
          </p:cNvPr>
          <p:cNvCxnSpPr>
            <a:cxnSpLocks/>
          </p:cNvCxnSpPr>
          <p:nvPr/>
        </p:nvCxnSpPr>
        <p:spPr>
          <a:xfrm>
            <a:off x="4114182" y="4868535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B1DEEE0C-78A5-2D4B-9F7B-8EE28B4F4B8C}"/>
              </a:ext>
            </a:extLst>
          </p:cNvPr>
          <p:cNvCxnSpPr>
            <a:cxnSpLocks/>
          </p:cNvCxnSpPr>
          <p:nvPr/>
        </p:nvCxnSpPr>
        <p:spPr>
          <a:xfrm>
            <a:off x="4834926" y="4871263"/>
            <a:ext cx="319670" cy="0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A5E8BB6B-8A4C-6B4A-B3F7-F6424F4C5C9D}"/>
              </a:ext>
            </a:extLst>
          </p:cNvPr>
          <p:cNvCxnSpPr/>
          <p:nvPr/>
        </p:nvCxnSpPr>
        <p:spPr>
          <a:xfrm>
            <a:off x="5658909" y="2025438"/>
            <a:ext cx="1445152" cy="0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8B887A4D-8958-B74A-AA0E-33689792F216}"/>
              </a:ext>
            </a:extLst>
          </p:cNvPr>
          <p:cNvCxnSpPr/>
          <p:nvPr/>
        </p:nvCxnSpPr>
        <p:spPr>
          <a:xfrm>
            <a:off x="5705286" y="3151715"/>
            <a:ext cx="1445152" cy="0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AE2C690-81ED-1443-84F8-27EC0D4091C0}"/>
              </a:ext>
            </a:extLst>
          </p:cNvPr>
          <p:cNvCxnSpPr>
            <a:cxnSpLocks/>
          </p:cNvCxnSpPr>
          <p:nvPr/>
        </p:nvCxnSpPr>
        <p:spPr>
          <a:xfrm>
            <a:off x="5483513" y="3526744"/>
            <a:ext cx="20010" cy="1487138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A934D64-38FC-9342-967A-ECA9C7D5659D}"/>
              </a:ext>
            </a:extLst>
          </p:cNvPr>
          <p:cNvCxnSpPr>
            <a:cxnSpLocks/>
          </p:cNvCxnSpPr>
          <p:nvPr/>
        </p:nvCxnSpPr>
        <p:spPr>
          <a:xfrm>
            <a:off x="4030968" y="3548820"/>
            <a:ext cx="20010" cy="1487138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138DD06-F0F8-234D-8F4A-1B7EA10F8379}"/>
              </a:ext>
            </a:extLst>
          </p:cNvPr>
          <p:cNvCxnSpPr>
            <a:cxnSpLocks/>
          </p:cNvCxnSpPr>
          <p:nvPr/>
        </p:nvCxnSpPr>
        <p:spPr>
          <a:xfrm flipH="1">
            <a:off x="5522044" y="4192832"/>
            <a:ext cx="976326" cy="801594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48FAF029-D8B5-7E48-AD6C-1808BD5FBDE4}"/>
              </a:ext>
            </a:extLst>
          </p:cNvPr>
          <p:cNvCxnSpPr>
            <a:cxnSpLocks/>
          </p:cNvCxnSpPr>
          <p:nvPr/>
        </p:nvCxnSpPr>
        <p:spPr>
          <a:xfrm flipH="1">
            <a:off x="5763120" y="4501039"/>
            <a:ext cx="976326" cy="801594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E312121-1343-4942-8ABC-FA4FBC50112D}"/>
              </a:ext>
            </a:extLst>
          </p:cNvPr>
          <p:cNvCxnSpPr>
            <a:cxnSpLocks/>
          </p:cNvCxnSpPr>
          <p:nvPr/>
        </p:nvCxnSpPr>
        <p:spPr>
          <a:xfrm>
            <a:off x="3034126" y="4504213"/>
            <a:ext cx="649638" cy="829236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8598A07-2F28-AE46-A940-D866A1FCF824}"/>
              </a:ext>
            </a:extLst>
          </p:cNvPr>
          <p:cNvCxnSpPr>
            <a:cxnSpLocks/>
          </p:cNvCxnSpPr>
          <p:nvPr/>
        </p:nvCxnSpPr>
        <p:spPr>
          <a:xfrm>
            <a:off x="3358945" y="4205142"/>
            <a:ext cx="649638" cy="829236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8" name="Picture 197">
            <a:extLst>
              <a:ext uri="{FF2B5EF4-FFF2-40B4-BE49-F238E27FC236}">
                <a16:creationId xmlns:a16="http://schemas.microsoft.com/office/drawing/2014/main" id="{48099F80-5C5D-6C4C-BC09-257B64B7E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3"/>
          <a:stretch/>
        </p:blipFill>
        <p:spPr>
          <a:xfrm>
            <a:off x="2982135" y="5804713"/>
            <a:ext cx="3631738" cy="1021058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37B2FA91-FBA4-D74F-A274-1B3853A747B4}"/>
              </a:ext>
            </a:extLst>
          </p:cNvPr>
          <p:cNvSpPr/>
          <p:nvPr/>
        </p:nvSpPr>
        <p:spPr>
          <a:xfrm>
            <a:off x="3921280" y="1578196"/>
            <a:ext cx="97451" cy="561521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7BA1746-8CE6-7548-8DFD-357150817F0E}"/>
              </a:ext>
            </a:extLst>
          </p:cNvPr>
          <p:cNvSpPr/>
          <p:nvPr/>
        </p:nvSpPr>
        <p:spPr>
          <a:xfrm>
            <a:off x="8384257" y="3412456"/>
            <a:ext cx="2984500" cy="9881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C73C94B1-51D2-F94A-9CBD-B380A7502FAA}"/>
              </a:ext>
            </a:extLst>
          </p:cNvPr>
          <p:cNvSpPr txBox="1"/>
          <p:nvPr/>
        </p:nvSpPr>
        <p:spPr>
          <a:xfrm>
            <a:off x="8452506" y="3594502"/>
            <a:ext cx="296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Bend electron trajectory for transverse spin orientation</a:t>
            </a: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D1B22524-34C3-D049-99CE-D32E02820676}"/>
              </a:ext>
            </a:extLst>
          </p:cNvPr>
          <p:cNvCxnSpPr/>
          <p:nvPr/>
        </p:nvCxnSpPr>
        <p:spPr>
          <a:xfrm>
            <a:off x="9867882" y="4466451"/>
            <a:ext cx="0" cy="32818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B66E7B3-5B83-9C4C-841D-C932D215EFE2}"/>
              </a:ext>
            </a:extLst>
          </p:cNvPr>
          <p:cNvSpPr txBox="1"/>
          <p:nvPr/>
        </p:nvSpPr>
        <p:spPr>
          <a:xfrm>
            <a:off x="110162" y="1533069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Fiber Head</a:t>
            </a:r>
          </a:p>
        </p:txBody>
      </p:sp>
    </p:spTree>
    <p:extLst>
      <p:ext uri="{BB962C8B-B14F-4D97-AF65-F5344CB8AC3E}">
        <p14:creationId xmlns:p14="http://schemas.microsoft.com/office/powerpoint/2010/main" val="14264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C123-9E4D-5D40-BB1F-F758D4A9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6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GaAs Photocathodes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360F38-B1F4-2345-A6EE-8B958DAB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15" y="4028209"/>
            <a:ext cx="1168157" cy="25599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C94677-538F-3647-88B4-FD0EE287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72" y="4190079"/>
            <a:ext cx="1168157" cy="25599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24D391-9467-AB4F-A9A2-852EF177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15" y="4028209"/>
            <a:ext cx="1168157" cy="25599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2A1CB2-6947-5448-A555-A9E0C7486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72" y="4190079"/>
            <a:ext cx="1168157" cy="25599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923A815-0328-E44F-BA03-AFB5679ED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992" y="3741759"/>
            <a:ext cx="1097443" cy="24050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9FD362F-9AD1-9A47-A38E-C5981CC05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27" y="3962232"/>
            <a:ext cx="1097443" cy="24050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54618C5-40DA-A54F-A86E-D7236DF49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12" y="3925905"/>
            <a:ext cx="1823243" cy="294312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8D9468F-B7BC-344D-9F6C-0F36DFE07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61" y="3944441"/>
            <a:ext cx="1097443" cy="2801613"/>
          </a:xfrm>
          <a:prstGeom prst="rect">
            <a:avLst/>
          </a:prstGeom>
        </p:spPr>
      </p:pic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755F0F5-8793-AF47-A749-D5C82A7E0E6E}"/>
              </a:ext>
            </a:extLst>
          </p:cNvPr>
          <p:cNvSpPr/>
          <p:nvPr/>
        </p:nvSpPr>
        <p:spPr>
          <a:xfrm>
            <a:off x="4863831" y="4022333"/>
            <a:ext cx="3379071" cy="263092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662F154-08F3-EB4E-844A-2803BE317FEB}"/>
              </a:ext>
            </a:extLst>
          </p:cNvPr>
          <p:cNvSpPr txBox="1"/>
          <p:nvPr/>
        </p:nvSpPr>
        <p:spPr>
          <a:xfrm>
            <a:off x="5577653" y="4062928"/>
            <a:ext cx="1720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 Regular" panose="02020603050405020304" pitchFamily="18" charset="0"/>
              </a:rPr>
              <a:t>Photocathode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D0947E-ECC6-2F4B-8384-2D907932DF46}"/>
              </a:ext>
            </a:extLst>
          </p:cNvPr>
          <p:cNvSpPr/>
          <p:nvPr/>
        </p:nvSpPr>
        <p:spPr>
          <a:xfrm>
            <a:off x="5104123" y="5375330"/>
            <a:ext cx="2612712" cy="5445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D06BA91-E544-C24C-B82E-1715E6C91575}"/>
              </a:ext>
            </a:extLst>
          </p:cNvPr>
          <p:cNvSpPr txBox="1"/>
          <p:nvPr/>
        </p:nvSpPr>
        <p:spPr>
          <a:xfrm>
            <a:off x="5616942" y="5462515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GaAs Cathode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DA4E6AC-E484-C447-A8A0-61D75D45B592}"/>
              </a:ext>
            </a:extLst>
          </p:cNvPr>
          <p:cNvSpPr/>
          <p:nvPr/>
        </p:nvSpPr>
        <p:spPr>
          <a:xfrm>
            <a:off x="5585631" y="5044781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5550DE9-F7B7-F243-8AB3-2FE48AC0B762}"/>
              </a:ext>
            </a:extLst>
          </p:cNvPr>
          <p:cNvSpPr/>
          <p:nvPr/>
        </p:nvSpPr>
        <p:spPr>
          <a:xfrm>
            <a:off x="6571040" y="5028936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9FA4982-9EEA-A245-A30F-8A98E8EBF57E}"/>
              </a:ext>
            </a:extLst>
          </p:cNvPr>
          <p:cNvSpPr txBox="1"/>
          <p:nvPr/>
        </p:nvSpPr>
        <p:spPr>
          <a:xfrm>
            <a:off x="5560475" y="5071907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DA74983-50F7-964F-8852-F29DB50E4C71}"/>
              </a:ext>
            </a:extLst>
          </p:cNvPr>
          <p:cNvSpPr/>
          <p:nvPr/>
        </p:nvSpPr>
        <p:spPr>
          <a:xfrm>
            <a:off x="7037743" y="5083300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81F22A4-46C6-3D46-9A0A-7A8B628FF273}"/>
              </a:ext>
            </a:extLst>
          </p:cNvPr>
          <p:cNvSpPr/>
          <p:nvPr/>
        </p:nvSpPr>
        <p:spPr>
          <a:xfrm>
            <a:off x="7488702" y="5204383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95B6021-BEC4-094A-9C58-9589DB8C1155}"/>
              </a:ext>
            </a:extLst>
          </p:cNvPr>
          <p:cNvSpPr/>
          <p:nvPr/>
        </p:nvSpPr>
        <p:spPr>
          <a:xfrm>
            <a:off x="6090804" y="5017937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757EA16-3603-3C47-8EB9-6570D98A94B2}"/>
              </a:ext>
            </a:extLst>
          </p:cNvPr>
          <p:cNvSpPr/>
          <p:nvPr/>
        </p:nvSpPr>
        <p:spPr>
          <a:xfrm>
            <a:off x="5100504" y="5148226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DF0EEF7-2D39-5644-94D1-1EEB72BECBE9}"/>
              </a:ext>
            </a:extLst>
          </p:cNvPr>
          <p:cNvSpPr txBox="1"/>
          <p:nvPr/>
        </p:nvSpPr>
        <p:spPr>
          <a:xfrm>
            <a:off x="5078272" y="5180854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EAF7C9B-A831-2744-81A8-2EB82D1C9D03}"/>
              </a:ext>
            </a:extLst>
          </p:cNvPr>
          <p:cNvSpPr txBox="1"/>
          <p:nvPr/>
        </p:nvSpPr>
        <p:spPr>
          <a:xfrm>
            <a:off x="6065757" y="504083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C6EC664-E49E-3344-9EE6-E1173EAC2AA5}"/>
              </a:ext>
            </a:extLst>
          </p:cNvPr>
          <p:cNvSpPr txBox="1"/>
          <p:nvPr/>
        </p:nvSpPr>
        <p:spPr>
          <a:xfrm>
            <a:off x="6541218" y="506111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E124001-8B72-1D47-B42E-3AE7863F23E3}"/>
              </a:ext>
            </a:extLst>
          </p:cNvPr>
          <p:cNvSpPr txBox="1"/>
          <p:nvPr/>
        </p:nvSpPr>
        <p:spPr>
          <a:xfrm>
            <a:off x="7025602" y="5094002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B75B3C2-ABB6-7B4C-BCE6-1A37698BEF18}"/>
              </a:ext>
            </a:extLst>
          </p:cNvPr>
          <p:cNvSpPr txBox="1"/>
          <p:nvPr/>
        </p:nvSpPr>
        <p:spPr>
          <a:xfrm>
            <a:off x="7476743" y="523647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4773C08-EA66-E047-8FCF-5FFFD9E11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62257">
            <a:off x="4995145" y="4464019"/>
            <a:ext cx="856673" cy="440355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B6673F2E-83CE-1743-90FC-B34FBFABF3B5}"/>
              </a:ext>
            </a:extLst>
          </p:cNvPr>
          <p:cNvSpPr/>
          <p:nvPr/>
        </p:nvSpPr>
        <p:spPr>
          <a:xfrm>
            <a:off x="6676012" y="4772253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F967B0A-73CC-FC4E-A413-1687425147DB}"/>
              </a:ext>
            </a:extLst>
          </p:cNvPr>
          <p:cNvSpPr/>
          <p:nvPr/>
        </p:nvSpPr>
        <p:spPr>
          <a:xfrm>
            <a:off x="6875199" y="4673475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C7AE807-8544-D045-A020-CDD320B8849E}"/>
              </a:ext>
            </a:extLst>
          </p:cNvPr>
          <p:cNvSpPr/>
          <p:nvPr/>
        </p:nvSpPr>
        <p:spPr>
          <a:xfrm>
            <a:off x="6523496" y="4891919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55567099-0C73-484D-BF09-9012BB611925}"/>
              </a:ext>
            </a:extLst>
          </p:cNvPr>
          <p:cNvSpPr/>
          <p:nvPr/>
        </p:nvSpPr>
        <p:spPr>
          <a:xfrm>
            <a:off x="6865158" y="4844453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8B4E01F-779B-2744-B01A-359299F8FF60}"/>
              </a:ext>
            </a:extLst>
          </p:cNvPr>
          <p:cNvSpPr/>
          <p:nvPr/>
        </p:nvSpPr>
        <p:spPr>
          <a:xfrm>
            <a:off x="7087944" y="4600741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64F6E2F-1489-7140-8B8B-0455782A2461}"/>
              </a:ext>
            </a:extLst>
          </p:cNvPr>
          <p:cNvSpPr/>
          <p:nvPr/>
        </p:nvSpPr>
        <p:spPr>
          <a:xfrm>
            <a:off x="7272827" y="4647884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60BEBD4-DFBF-E847-8CD7-C3BA0636557A}"/>
              </a:ext>
            </a:extLst>
          </p:cNvPr>
          <p:cNvSpPr/>
          <p:nvPr/>
        </p:nvSpPr>
        <p:spPr>
          <a:xfrm>
            <a:off x="7372519" y="4456679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67816B-C3D8-B946-BB38-E0343AFAB88F}"/>
              </a:ext>
            </a:extLst>
          </p:cNvPr>
          <p:cNvSpPr txBox="1"/>
          <p:nvPr/>
        </p:nvSpPr>
        <p:spPr>
          <a:xfrm>
            <a:off x="4921327" y="5925780"/>
            <a:ext cx="339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Cs:GaAs photocathode excited with circularly polarized light 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E1C0C1F5-566C-3943-86EE-67A67BC87174}"/>
              </a:ext>
            </a:extLst>
          </p:cNvPr>
          <p:cNvSpPr/>
          <p:nvPr/>
        </p:nvSpPr>
        <p:spPr>
          <a:xfrm>
            <a:off x="233737" y="2317721"/>
            <a:ext cx="4095523" cy="2103343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CD40264-1559-3E45-9D7B-092B3AA9440C}"/>
              </a:ext>
            </a:extLst>
          </p:cNvPr>
          <p:cNvSpPr txBox="1"/>
          <p:nvPr/>
        </p:nvSpPr>
        <p:spPr>
          <a:xfrm>
            <a:off x="360665" y="2223944"/>
            <a:ext cx="33986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 Regular" panose="02020603050405020304" pitchFamily="18" charset="0"/>
              </a:rPr>
              <a:t>Goals for Sources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2F6B590-8CD2-EA4A-8448-49D6D96C811C}"/>
              </a:ext>
            </a:extLst>
          </p:cNvPr>
          <p:cNvSpPr txBox="1"/>
          <p:nvPr/>
        </p:nvSpPr>
        <p:spPr>
          <a:xfrm>
            <a:off x="399979" y="2692946"/>
            <a:ext cx="36179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&gt;90% spin polarization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Spin orientation reversibility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mA-scale current delivery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Low emittance and energy spread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Long operational lifetime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F3139CC0-FBE2-424F-A396-91345FF5A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72" y="2785289"/>
            <a:ext cx="199137" cy="19551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3F7251F-17C7-F14D-A7B5-D8DF5C781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4" y="3610448"/>
            <a:ext cx="199137" cy="19551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8704344-17ED-9F42-81B0-095B221D8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39" y="3873619"/>
            <a:ext cx="200305" cy="19302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B7BBAF6-9A38-9544-8233-339E9D82E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71" y="3045078"/>
            <a:ext cx="199137" cy="19551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8DC76BB7-6DAB-B744-AA9B-3B1D49C9E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9" y="3329337"/>
            <a:ext cx="199137" cy="195516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555C605D-3996-6A49-9DED-96E735FCD4DC}"/>
              </a:ext>
            </a:extLst>
          </p:cNvPr>
          <p:cNvSpPr/>
          <p:nvPr/>
        </p:nvSpPr>
        <p:spPr>
          <a:xfrm>
            <a:off x="8494552" y="3912827"/>
            <a:ext cx="3547052" cy="28669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2C5A8A-52DB-4C4B-8CBE-5BEA96CCA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364" y="4306878"/>
            <a:ext cx="2391381" cy="2034333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2E916C56-99E0-914F-A7B4-21FBCE25E62C}"/>
              </a:ext>
            </a:extLst>
          </p:cNvPr>
          <p:cNvSpPr txBox="1"/>
          <p:nvPr/>
        </p:nvSpPr>
        <p:spPr>
          <a:xfrm>
            <a:off x="8706864" y="3964077"/>
            <a:ext cx="4301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 Regular" panose="02020603050405020304" pitchFamily="18" charset="0"/>
              </a:rPr>
              <a:t>Strained GaAs: &gt;90% spin polarizations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FD87882-1118-4945-A4B7-B4BDEFBB5F0C}"/>
              </a:ext>
            </a:extLst>
          </p:cNvPr>
          <p:cNvSpPr txBox="1"/>
          <p:nvPr/>
        </p:nvSpPr>
        <p:spPr>
          <a:xfrm>
            <a:off x="8669061" y="6411849"/>
            <a:ext cx="337990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 Regular" panose="02020603050405020304" pitchFamily="18" charset="0"/>
              </a:rPr>
              <a:t>Journal of Applied Physics. 127, 124901 (2020)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EAA344-6220-7E44-BB37-9DE287497E3C}"/>
              </a:ext>
            </a:extLst>
          </p:cNvPr>
          <p:cNvSpPr txBox="1"/>
          <p:nvPr/>
        </p:nvSpPr>
        <p:spPr>
          <a:xfrm>
            <a:off x="4653914" y="213167"/>
            <a:ext cx="7324528" cy="35548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&gt;90% polarizations achievable with strained GaAs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52 mA record current (un-polarized) 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&lt;150 meV energy spread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High quantum efficiencies (QE)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Commercially available</a:t>
            </a:r>
          </a:p>
          <a:p>
            <a:endParaRPr lang="en-US" sz="2500" dirty="0">
              <a:latin typeface="Times New Roman Regular" panose="02020603050405020304" pitchFamily="18" charset="0"/>
            </a:endParaRPr>
          </a:p>
          <a:p>
            <a:pPr marL="285750" lvl="0" indent="-285750">
              <a:buFont typeface=".Apple Color Emoji UI"/>
              <a:buChar char="❌"/>
            </a:pPr>
            <a:endParaRPr lang="en-US" sz="2500" dirty="0">
              <a:latin typeface="Times New Roman Regular" panose="02020603050405020304" pitchFamily="18" charset="0"/>
            </a:endParaRPr>
          </a:p>
          <a:p>
            <a:pPr marL="285750" lvl="0" indent="-285750">
              <a:buFont typeface=".Apple Color Emoji UI"/>
              <a:buChar char="❌"/>
            </a:pPr>
            <a:endParaRPr lang="en-US" sz="2500" dirty="0">
              <a:latin typeface="Times New Roman Regular" panose="02020603050405020304" pitchFamily="18" charset="0"/>
            </a:endParaRPr>
          </a:p>
          <a:p>
            <a:pPr marL="285750" lvl="0" indent="-285750">
              <a:buFont typeface=".Apple Color Emoji UI"/>
              <a:buChar char="❌"/>
            </a:pPr>
            <a:endParaRPr lang="en-US" sz="2500" dirty="0">
              <a:latin typeface="Times New Roman Regula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7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C123-9E4D-5D40-BB1F-F758D4A9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6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GaAs Photocathodes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360F38-B1F4-2345-A6EE-8B958DAB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15" y="4028209"/>
            <a:ext cx="1168157" cy="25599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C94677-538F-3647-88B4-FD0EE287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72" y="4190079"/>
            <a:ext cx="1168157" cy="25599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24D391-9467-AB4F-A9A2-852EF177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15" y="4028209"/>
            <a:ext cx="1168157" cy="25599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2A1CB2-6947-5448-A555-A9E0C7486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72" y="4190079"/>
            <a:ext cx="1168157" cy="25599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923A815-0328-E44F-BA03-AFB5679ED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992" y="3741759"/>
            <a:ext cx="1097443" cy="24050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9FD362F-9AD1-9A47-A38E-C5981CC05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27" y="3962232"/>
            <a:ext cx="1097443" cy="24050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54618C5-40DA-A54F-A86E-D7236DF49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12" y="3925905"/>
            <a:ext cx="1823243" cy="294312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8D9468F-B7BC-344D-9F6C-0F36DFE07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61" y="3944441"/>
            <a:ext cx="1097443" cy="2801613"/>
          </a:xfrm>
          <a:prstGeom prst="rect">
            <a:avLst/>
          </a:prstGeom>
        </p:spPr>
      </p:pic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755F0F5-8793-AF47-A749-D5C82A7E0E6E}"/>
              </a:ext>
            </a:extLst>
          </p:cNvPr>
          <p:cNvSpPr/>
          <p:nvPr/>
        </p:nvSpPr>
        <p:spPr>
          <a:xfrm>
            <a:off x="4863831" y="4022333"/>
            <a:ext cx="3379071" cy="263092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662F154-08F3-EB4E-844A-2803BE317FEB}"/>
              </a:ext>
            </a:extLst>
          </p:cNvPr>
          <p:cNvSpPr txBox="1"/>
          <p:nvPr/>
        </p:nvSpPr>
        <p:spPr>
          <a:xfrm>
            <a:off x="5577653" y="4062928"/>
            <a:ext cx="1720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 Regular" panose="02020603050405020304" pitchFamily="18" charset="0"/>
              </a:rPr>
              <a:t>Photocathode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D0947E-ECC6-2F4B-8384-2D907932DF46}"/>
              </a:ext>
            </a:extLst>
          </p:cNvPr>
          <p:cNvSpPr/>
          <p:nvPr/>
        </p:nvSpPr>
        <p:spPr>
          <a:xfrm>
            <a:off x="5104123" y="5375330"/>
            <a:ext cx="2612712" cy="5445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D06BA91-E544-C24C-B82E-1715E6C91575}"/>
              </a:ext>
            </a:extLst>
          </p:cNvPr>
          <p:cNvSpPr txBox="1"/>
          <p:nvPr/>
        </p:nvSpPr>
        <p:spPr>
          <a:xfrm>
            <a:off x="5616942" y="5462515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GaAs Cathode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DA4E6AC-E484-C447-A8A0-61D75D45B592}"/>
              </a:ext>
            </a:extLst>
          </p:cNvPr>
          <p:cNvSpPr/>
          <p:nvPr/>
        </p:nvSpPr>
        <p:spPr>
          <a:xfrm>
            <a:off x="5585631" y="5044781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5550DE9-F7B7-F243-8AB3-2FE48AC0B762}"/>
              </a:ext>
            </a:extLst>
          </p:cNvPr>
          <p:cNvSpPr/>
          <p:nvPr/>
        </p:nvSpPr>
        <p:spPr>
          <a:xfrm>
            <a:off x="6571040" y="5028936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9FA4982-9EEA-A245-A30F-8A98E8EBF57E}"/>
              </a:ext>
            </a:extLst>
          </p:cNvPr>
          <p:cNvSpPr txBox="1"/>
          <p:nvPr/>
        </p:nvSpPr>
        <p:spPr>
          <a:xfrm>
            <a:off x="5560475" y="5071907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DA74983-50F7-964F-8852-F29DB50E4C71}"/>
              </a:ext>
            </a:extLst>
          </p:cNvPr>
          <p:cNvSpPr/>
          <p:nvPr/>
        </p:nvSpPr>
        <p:spPr>
          <a:xfrm>
            <a:off x="7037743" y="5083300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81F22A4-46C6-3D46-9A0A-7A8B628FF273}"/>
              </a:ext>
            </a:extLst>
          </p:cNvPr>
          <p:cNvSpPr/>
          <p:nvPr/>
        </p:nvSpPr>
        <p:spPr>
          <a:xfrm>
            <a:off x="7488702" y="5204383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95B6021-BEC4-094A-9C58-9589DB8C1155}"/>
              </a:ext>
            </a:extLst>
          </p:cNvPr>
          <p:cNvSpPr/>
          <p:nvPr/>
        </p:nvSpPr>
        <p:spPr>
          <a:xfrm>
            <a:off x="6090804" y="5017937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757EA16-3603-3C47-8EB9-6570D98A94B2}"/>
              </a:ext>
            </a:extLst>
          </p:cNvPr>
          <p:cNvSpPr/>
          <p:nvPr/>
        </p:nvSpPr>
        <p:spPr>
          <a:xfrm>
            <a:off x="5100504" y="5148226"/>
            <a:ext cx="338492" cy="3258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DF0EEF7-2D39-5644-94D1-1EEB72BECBE9}"/>
              </a:ext>
            </a:extLst>
          </p:cNvPr>
          <p:cNvSpPr txBox="1"/>
          <p:nvPr/>
        </p:nvSpPr>
        <p:spPr>
          <a:xfrm>
            <a:off x="5078272" y="5180854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EAF7C9B-A831-2744-81A8-2EB82D1C9D03}"/>
              </a:ext>
            </a:extLst>
          </p:cNvPr>
          <p:cNvSpPr txBox="1"/>
          <p:nvPr/>
        </p:nvSpPr>
        <p:spPr>
          <a:xfrm>
            <a:off x="6065757" y="504083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C6EC664-E49E-3344-9EE6-E1173EAC2AA5}"/>
              </a:ext>
            </a:extLst>
          </p:cNvPr>
          <p:cNvSpPr txBox="1"/>
          <p:nvPr/>
        </p:nvSpPr>
        <p:spPr>
          <a:xfrm>
            <a:off x="6541218" y="506111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E124001-8B72-1D47-B42E-3AE7863F23E3}"/>
              </a:ext>
            </a:extLst>
          </p:cNvPr>
          <p:cNvSpPr txBox="1"/>
          <p:nvPr/>
        </p:nvSpPr>
        <p:spPr>
          <a:xfrm>
            <a:off x="7025602" y="5094002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B75B3C2-ABB6-7B4C-BCE6-1A37698BEF18}"/>
              </a:ext>
            </a:extLst>
          </p:cNvPr>
          <p:cNvSpPr txBox="1"/>
          <p:nvPr/>
        </p:nvSpPr>
        <p:spPr>
          <a:xfrm>
            <a:off x="7476743" y="5236471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 Regular" panose="02020603050405020304" pitchFamily="18" charset="0"/>
              </a:rPr>
              <a:t>Cs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4773C08-EA66-E047-8FCF-5FFFD9E11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62257">
            <a:off x="4995145" y="4464019"/>
            <a:ext cx="856673" cy="440355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B6673F2E-83CE-1743-90FC-B34FBFABF3B5}"/>
              </a:ext>
            </a:extLst>
          </p:cNvPr>
          <p:cNvSpPr/>
          <p:nvPr/>
        </p:nvSpPr>
        <p:spPr>
          <a:xfrm>
            <a:off x="6676012" y="4772253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F967B0A-73CC-FC4E-A413-1687425147DB}"/>
              </a:ext>
            </a:extLst>
          </p:cNvPr>
          <p:cNvSpPr/>
          <p:nvPr/>
        </p:nvSpPr>
        <p:spPr>
          <a:xfrm>
            <a:off x="6875199" y="4673475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C7AE807-8544-D045-A020-CDD320B8849E}"/>
              </a:ext>
            </a:extLst>
          </p:cNvPr>
          <p:cNvSpPr/>
          <p:nvPr/>
        </p:nvSpPr>
        <p:spPr>
          <a:xfrm>
            <a:off x="6523496" y="4891919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55567099-0C73-484D-BF09-9012BB611925}"/>
              </a:ext>
            </a:extLst>
          </p:cNvPr>
          <p:cNvSpPr/>
          <p:nvPr/>
        </p:nvSpPr>
        <p:spPr>
          <a:xfrm>
            <a:off x="6865158" y="4844453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8B4E01F-779B-2744-B01A-359299F8FF60}"/>
              </a:ext>
            </a:extLst>
          </p:cNvPr>
          <p:cNvSpPr/>
          <p:nvPr/>
        </p:nvSpPr>
        <p:spPr>
          <a:xfrm>
            <a:off x="7087944" y="4600741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64F6E2F-1489-7140-8B8B-0455782A2461}"/>
              </a:ext>
            </a:extLst>
          </p:cNvPr>
          <p:cNvSpPr/>
          <p:nvPr/>
        </p:nvSpPr>
        <p:spPr>
          <a:xfrm>
            <a:off x="7272827" y="4647884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60BEBD4-DFBF-E847-8CD7-C3BA0636557A}"/>
              </a:ext>
            </a:extLst>
          </p:cNvPr>
          <p:cNvSpPr/>
          <p:nvPr/>
        </p:nvSpPr>
        <p:spPr>
          <a:xfrm>
            <a:off x="7372519" y="4456679"/>
            <a:ext cx="118406" cy="12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67816B-C3D8-B946-BB38-E0343AFAB88F}"/>
              </a:ext>
            </a:extLst>
          </p:cNvPr>
          <p:cNvSpPr txBox="1"/>
          <p:nvPr/>
        </p:nvSpPr>
        <p:spPr>
          <a:xfrm>
            <a:off x="4921327" y="5925780"/>
            <a:ext cx="339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Cs:GaAs photocathode excited with circularly polarized light 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E1C0C1F5-566C-3943-86EE-67A67BC87174}"/>
              </a:ext>
            </a:extLst>
          </p:cNvPr>
          <p:cNvSpPr/>
          <p:nvPr/>
        </p:nvSpPr>
        <p:spPr>
          <a:xfrm>
            <a:off x="233737" y="2317721"/>
            <a:ext cx="4095523" cy="2103343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CD40264-1559-3E45-9D7B-092B3AA9440C}"/>
              </a:ext>
            </a:extLst>
          </p:cNvPr>
          <p:cNvSpPr txBox="1"/>
          <p:nvPr/>
        </p:nvSpPr>
        <p:spPr>
          <a:xfrm>
            <a:off x="360665" y="2223944"/>
            <a:ext cx="33986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 Regular" panose="02020603050405020304" pitchFamily="18" charset="0"/>
              </a:rPr>
              <a:t>Goals for Sources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2F6B590-8CD2-EA4A-8448-49D6D96C811C}"/>
              </a:ext>
            </a:extLst>
          </p:cNvPr>
          <p:cNvSpPr txBox="1"/>
          <p:nvPr/>
        </p:nvSpPr>
        <p:spPr>
          <a:xfrm>
            <a:off x="399979" y="2692946"/>
            <a:ext cx="36179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&gt;90% spin polarization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Spin orientation reversibility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mA-scale current delivery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Low emittance and energy spread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 Regular" panose="02020603050405020304" pitchFamily="18" charset="0"/>
              </a:rPr>
              <a:t> Long operational lifetime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F3139CC0-FBE2-424F-A396-91345FF5A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72" y="2785289"/>
            <a:ext cx="199137" cy="19551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3F7251F-17C7-F14D-A7B5-D8DF5C781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4" y="3610448"/>
            <a:ext cx="199137" cy="19551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8704344-17ED-9F42-81B0-095B221D8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39" y="3873619"/>
            <a:ext cx="200305" cy="19302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B7BBAF6-9A38-9544-8233-339E9D82E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71" y="3045078"/>
            <a:ext cx="199137" cy="19551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8DC76BB7-6DAB-B744-AA9B-3B1D49C9E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9" y="3329337"/>
            <a:ext cx="199137" cy="195516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555C605D-3996-6A49-9DED-96E735FCD4DC}"/>
              </a:ext>
            </a:extLst>
          </p:cNvPr>
          <p:cNvSpPr/>
          <p:nvPr/>
        </p:nvSpPr>
        <p:spPr>
          <a:xfrm>
            <a:off x="8494552" y="3912827"/>
            <a:ext cx="3547052" cy="28669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2C5A8A-52DB-4C4B-8CBE-5BEA96CCA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364" y="4306878"/>
            <a:ext cx="2391381" cy="2034333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2E916C56-99E0-914F-A7B4-21FBCE25E62C}"/>
              </a:ext>
            </a:extLst>
          </p:cNvPr>
          <p:cNvSpPr txBox="1"/>
          <p:nvPr/>
        </p:nvSpPr>
        <p:spPr>
          <a:xfrm>
            <a:off x="8706864" y="3964077"/>
            <a:ext cx="4301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 Regular" panose="02020603050405020304" pitchFamily="18" charset="0"/>
              </a:rPr>
              <a:t>Strained GaAs: &gt;90% spin polarizations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FD87882-1118-4945-A4B7-B4BDEFBB5F0C}"/>
              </a:ext>
            </a:extLst>
          </p:cNvPr>
          <p:cNvSpPr txBox="1"/>
          <p:nvPr/>
        </p:nvSpPr>
        <p:spPr>
          <a:xfrm>
            <a:off x="8669061" y="6411849"/>
            <a:ext cx="337990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 Regular" panose="02020603050405020304" pitchFamily="18" charset="0"/>
              </a:rPr>
              <a:t>Journal of Applied Physics. 127, 124901 (2020)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EAA344-6220-7E44-BB37-9DE287497E3C}"/>
              </a:ext>
            </a:extLst>
          </p:cNvPr>
          <p:cNvSpPr txBox="1"/>
          <p:nvPr/>
        </p:nvSpPr>
        <p:spPr>
          <a:xfrm>
            <a:off x="4653914" y="213167"/>
            <a:ext cx="7324528" cy="35548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&gt;90% polarizations achievable with strained GaAs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52 mA record current (un-polarized) 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&lt;150 meV energy spread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High quantum efficiencies (QE)</a:t>
            </a:r>
          </a:p>
          <a:p>
            <a:pPr marL="285750" indent="-285750">
              <a:buFont typeface=".Apple Color Emoji UI"/>
              <a:buChar char="✅"/>
            </a:pPr>
            <a:r>
              <a:rPr lang="en-US" sz="2500" dirty="0">
                <a:latin typeface="Times New Roman Regular" panose="02020603050405020304" pitchFamily="18" charset="0"/>
              </a:rPr>
              <a:t>Commercially available</a:t>
            </a:r>
          </a:p>
          <a:p>
            <a:endParaRPr lang="en-US" sz="2500" dirty="0">
              <a:latin typeface="Times New Roman Regular" panose="02020603050405020304" pitchFamily="18" charset="0"/>
            </a:endParaRPr>
          </a:p>
          <a:p>
            <a:pPr marL="285750" lvl="0" indent="-285750">
              <a:buFont typeface=".Apple Color Emoji UI"/>
              <a:buChar char="❌"/>
            </a:pPr>
            <a:r>
              <a:rPr lang="en-US" sz="2500" dirty="0">
                <a:solidFill>
                  <a:prstClr val="black"/>
                </a:solidFill>
                <a:latin typeface="Times New Roman Regular" panose="02020603050405020304" pitchFamily="18" charset="0"/>
              </a:rPr>
              <a:t>Needs Cs layer, making the cathode unstable, sensitive and short-lived</a:t>
            </a:r>
          </a:p>
          <a:p>
            <a:pPr marL="285750" lvl="0" indent="-285750">
              <a:buFont typeface=".Apple Color Emoji UI"/>
              <a:buChar char="❌"/>
            </a:pPr>
            <a:endParaRPr lang="en-US" sz="2500" dirty="0">
              <a:latin typeface="Times New Roman Regula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8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9663F5-05DE-DF44-B386-9BE794B47263}"/>
              </a:ext>
            </a:extLst>
          </p:cNvPr>
          <p:cNvSpPr/>
          <p:nvPr/>
        </p:nvSpPr>
        <p:spPr>
          <a:xfrm>
            <a:off x="4325047" y="2407862"/>
            <a:ext cx="3076489" cy="17455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0E94FD-2F86-424F-8B7C-5CD7ED359194}"/>
              </a:ext>
            </a:extLst>
          </p:cNvPr>
          <p:cNvCxnSpPr>
            <a:cxnSpLocks/>
          </p:cNvCxnSpPr>
          <p:nvPr/>
        </p:nvCxnSpPr>
        <p:spPr>
          <a:xfrm flipH="1" flipV="1">
            <a:off x="9972421" y="1791624"/>
            <a:ext cx="1152130" cy="2672801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FA8A822-8E84-5247-BC8E-44D7271BB608}"/>
              </a:ext>
            </a:extLst>
          </p:cNvPr>
          <p:cNvCxnSpPr>
            <a:cxnSpLocks/>
          </p:cNvCxnSpPr>
          <p:nvPr/>
        </p:nvCxnSpPr>
        <p:spPr>
          <a:xfrm flipH="1" flipV="1">
            <a:off x="9294223" y="1783161"/>
            <a:ext cx="1152130" cy="2672801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04AA7ED-331F-7D47-ADC0-AB566727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5" y="-176613"/>
            <a:ext cx="10515600" cy="1325563"/>
          </a:xfrm>
        </p:spPr>
        <p:txBody>
          <a:bodyPr/>
          <a:lstStyle/>
          <a:p>
            <a:r>
              <a:rPr lang="en-US" dirty="0"/>
              <a:t>Spin Polarized Photoemission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22D42-8630-2A45-9C2C-73880CC00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49" y="3300145"/>
            <a:ext cx="1689189" cy="1693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552E2-B534-814C-89C2-7096F65B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2018"/>
            <a:ext cx="3714750" cy="444348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E5CC93-3FD2-3F45-9571-E95B00D86798}"/>
              </a:ext>
            </a:extLst>
          </p:cNvPr>
          <p:cNvCxnSpPr>
            <a:cxnSpLocks/>
          </p:cNvCxnSpPr>
          <p:nvPr/>
        </p:nvCxnSpPr>
        <p:spPr>
          <a:xfrm flipV="1">
            <a:off x="4726472" y="5747000"/>
            <a:ext cx="3131217" cy="1"/>
          </a:xfrm>
          <a:prstGeom prst="straightConnector1">
            <a:avLst/>
          </a:prstGeom>
          <a:ln w="301625">
            <a:solidFill>
              <a:schemeClr val="accent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EACC87-76CE-224A-BD35-3052579A4AC0}"/>
              </a:ext>
            </a:extLst>
          </p:cNvPr>
          <p:cNvSpPr txBox="1"/>
          <p:nvPr/>
        </p:nvSpPr>
        <p:spPr>
          <a:xfrm>
            <a:off x="3724970" y="4994125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P</a:t>
            </a:r>
            <a:r>
              <a:rPr lang="en-US" baseline="-25000" dirty="0">
                <a:latin typeface="Times New Roman Regular" panose="02020603050405020304" pitchFamily="18" charset="0"/>
              </a:rPr>
              <a:t>3/2</a:t>
            </a:r>
            <a:endParaRPr lang="en-US" dirty="0">
              <a:latin typeface="Times New Roman Regular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189BB3-FBED-544B-8491-805D59F3F0C4}"/>
              </a:ext>
            </a:extLst>
          </p:cNvPr>
          <p:cNvSpPr txBox="1"/>
          <p:nvPr/>
        </p:nvSpPr>
        <p:spPr>
          <a:xfrm>
            <a:off x="3724970" y="551616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P</a:t>
            </a:r>
            <a:r>
              <a:rPr lang="en-US" baseline="-25000" dirty="0">
                <a:latin typeface="Times New Roman Regular" panose="02020603050405020304" pitchFamily="18" charset="0"/>
              </a:rPr>
              <a:t>1/2</a:t>
            </a:r>
            <a:endParaRPr lang="en-US" dirty="0">
              <a:latin typeface="Times New Roman Regular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560398-E839-4548-A6CD-8DB9077D2A68}"/>
              </a:ext>
            </a:extLst>
          </p:cNvPr>
          <p:cNvCxnSpPr/>
          <p:nvPr/>
        </p:nvCxnSpPr>
        <p:spPr>
          <a:xfrm>
            <a:off x="8346140" y="5750309"/>
            <a:ext cx="71717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70801-1150-0B48-87CB-E3529B2E1B7C}"/>
              </a:ext>
            </a:extLst>
          </p:cNvPr>
          <p:cNvCxnSpPr/>
          <p:nvPr/>
        </p:nvCxnSpPr>
        <p:spPr>
          <a:xfrm>
            <a:off x="10121152" y="5750309"/>
            <a:ext cx="71717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6FBBF16-403F-A046-8BC5-96356AD671E0}"/>
              </a:ext>
            </a:extLst>
          </p:cNvPr>
          <p:cNvSpPr txBox="1"/>
          <p:nvPr/>
        </p:nvSpPr>
        <p:spPr>
          <a:xfrm>
            <a:off x="8346140" y="5746999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-1/2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E6E3F9-9B7E-6E48-9E39-2B3CF09E29B4}"/>
              </a:ext>
            </a:extLst>
          </p:cNvPr>
          <p:cNvSpPr txBox="1"/>
          <p:nvPr/>
        </p:nvSpPr>
        <p:spPr>
          <a:xfrm>
            <a:off x="10121152" y="5746999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+1/2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5FE7D5-FBEB-4E42-AF5F-392D42224D87}"/>
              </a:ext>
            </a:extLst>
          </p:cNvPr>
          <p:cNvCxnSpPr/>
          <p:nvPr/>
        </p:nvCxnSpPr>
        <p:spPr>
          <a:xfrm>
            <a:off x="8749553" y="1691810"/>
            <a:ext cx="7171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D52906-0E83-D643-990B-EACA73897F3D}"/>
              </a:ext>
            </a:extLst>
          </p:cNvPr>
          <p:cNvCxnSpPr/>
          <p:nvPr/>
        </p:nvCxnSpPr>
        <p:spPr>
          <a:xfrm>
            <a:off x="9704750" y="1693394"/>
            <a:ext cx="7171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151E25-49C8-E145-B26B-095848D99EA1}"/>
              </a:ext>
            </a:extLst>
          </p:cNvPr>
          <p:cNvSpPr txBox="1"/>
          <p:nvPr/>
        </p:nvSpPr>
        <p:spPr>
          <a:xfrm>
            <a:off x="8748264" y="1402252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-1/2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A6586B-BF8B-F148-B59E-543BD20B8F76}"/>
              </a:ext>
            </a:extLst>
          </p:cNvPr>
          <p:cNvSpPr txBox="1"/>
          <p:nvPr/>
        </p:nvSpPr>
        <p:spPr>
          <a:xfrm>
            <a:off x="9704750" y="1403835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+1/2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75C931-F8C0-4A45-9B9D-EDE16D1C3631}"/>
              </a:ext>
            </a:extLst>
          </p:cNvPr>
          <p:cNvCxnSpPr>
            <a:cxnSpLocks/>
          </p:cNvCxnSpPr>
          <p:nvPr/>
        </p:nvCxnSpPr>
        <p:spPr>
          <a:xfrm flipH="1" flipV="1">
            <a:off x="8878710" y="1821932"/>
            <a:ext cx="1594305" cy="3820283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BBFA59-E94F-E147-9D97-D11F5EE91DF9}"/>
              </a:ext>
            </a:extLst>
          </p:cNvPr>
          <p:cNvCxnSpPr/>
          <p:nvPr/>
        </p:nvCxnSpPr>
        <p:spPr>
          <a:xfrm>
            <a:off x="7499101" y="4549039"/>
            <a:ext cx="71717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BAF0EF-2BCF-A248-9741-B8371628778E}"/>
              </a:ext>
            </a:extLst>
          </p:cNvPr>
          <p:cNvCxnSpPr/>
          <p:nvPr/>
        </p:nvCxnSpPr>
        <p:spPr>
          <a:xfrm>
            <a:off x="8314395" y="4549039"/>
            <a:ext cx="71717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5C24A9-16FF-464F-A98F-AC9E7B0A5C7A}"/>
              </a:ext>
            </a:extLst>
          </p:cNvPr>
          <p:cNvSpPr txBox="1"/>
          <p:nvPr/>
        </p:nvSpPr>
        <p:spPr>
          <a:xfrm>
            <a:off x="7499101" y="4545729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-3/2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6E6939-FA0C-3141-991F-145D63523AB1}"/>
              </a:ext>
            </a:extLst>
          </p:cNvPr>
          <p:cNvSpPr txBox="1"/>
          <p:nvPr/>
        </p:nvSpPr>
        <p:spPr>
          <a:xfrm>
            <a:off x="8314395" y="4545729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-1/2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C05948-8A28-8F42-8B4C-59A6EE4310E8}"/>
              </a:ext>
            </a:extLst>
          </p:cNvPr>
          <p:cNvCxnSpPr/>
          <p:nvPr/>
        </p:nvCxnSpPr>
        <p:spPr>
          <a:xfrm>
            <a:off x="10079212" y="4549039"/>
            <a:ext cx="71717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235C5F-9789-5643-8EBC-52B3336EF09C}"/>
              </a:ext>
            </a:extLst>
          </p:cNvPr>
          <p:cNvCxnSpPr/>
          <p:nvPr/>
        </p:nvCxnSpPr>
        <p:spPr>
          <a:xfrm>
            <a:off x="10902826" y="4549039"/>
            <a:ext cx="71717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B1C12C4-4A96-2745-B0E0-2C90D0B39E01}"/>
              </a:ext>
            </a:extLst>
          </p:cNvPr>
          <p:cNvSpPr txBox="1"/>
          <p:nvPr/>
        </p:nvSpPr>
        <p:spPr>
          <a:xfrm>
            <a:off x="10079212" y="4545729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+1/2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2E7965-C3A1-B246-A1D7-E68F12326B75}"/>
              </a:ext>
            </a:extLst>
          </p:cNvPr>
          <p:cNvSpPr txBox="1"/>
          <p:nvPr/>
        </p:nvSpPr>
        <p:spPr>
          <a:xfrm>
            <a:off x="10902826" y="4545729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</a:rPr>
              <a:t>m = +3/2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D8919E-A38E-4C4A-BFE0-3CBBCD79CE18}"/>
              </a:ext>
            </a:extLst>
          </p:cNvPr>
          <p:cNvCxnSpPr/>
          <p:nvPr/>
        </p:nvCxnSpPr>
        <p:spPr>
          <a:xfrm flipV="1">
            <a:off x="8659906" y="1801906"/>
            <a:ext cx="1550894" cy="381000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DEE8C87-87BB-4745-9493-C2413024AC11}"/>
              </a:ext>
            </a:extLst>
          </p:cNvPr>
          <p:cNvCxnSpPr>
            <a:cxnSpLocks/>
          </p:cNvCxnSpPr>
          <p:nvPr/>
        </p:nvCxnSpPr>
        <p:spPr>
          <a:xfrm flipV="1">
            <a:off x="8699233" y="1779063"/>
            <a:ext cx="1149338" cy="268536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04C4CC-0980-C148-880A-18534D9E81A7}"/>
              </a:ext>
            </a:extLst>
          </p:cNvPr>
          <p:cNvCxnSpPr>
            <a:cxnSpLocks/>
          </p:cNvCxnSpPr>
          <p:nvPr/>
        </p:nvCxnSpPr>
        <p:spPr>
          <a:xfrm flipV="1">
            <a:off x="7999318" y="1789513"/>
            <a:ext cx="1149338" cy="268536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0B39CCF-6DC5-4A43-B4D7-F47588BC97D6}"/>
                  </a:ext>
                </a:extLst>
              </p:cNvPr>
              <p:cNvSpPr/>
              <p:nvPr/>
            </p:nvSpPr>
            <p:spPr>
              <a:xfrm>
                <a:off x="4694726" y="5562333"/>
                <a:ext cx="29060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±ℏ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 Regular" panose="02020603050405020304" pitchFamily="18" charset="0"/>
                  </a:rPr>
                  <a:t> Spin Angular Momentum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0B39CCF-6DC5-4A43-B4D7-F47588BC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726" y="5562333"/>
                <a:ext cx="2906052" cy="369332"/>
              </a:xfrm>
              <a:prstGeom prst="rect">
                <a:avLst/>
              </a:prstGeom>
              <a:blipFill>
                <a:blip r:embed="rId5"/>
                <a:stretch>
                  <a:fillRect t="-6667" r="-87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5D7D54-2AF5-E448-85C5-C7C8DD9E94AE}"/>
              </a:ext>
            </a:extLst>
          </p:cNvPr>
          <p:cNvCxnSpPr>
            <a:cxnSpLocks/>
          </p:cNvCxnSpPr>
          <p:nvPr/>
        </p:nvCxnSpPr>
        <p:spPr>
          <a:xfrm flipV="1">
            <a:off x="4367884" y="4545729"/>
            <a:ext cx="3071836" cy="547838"/>
          </a:xfrm>
          <a:prstGeom prst="straightConnector1">
            <a:avLst/>
          </a:prstGeom>
          <a:ln w="301625">
            <a:solidFill>
              <a:schemeClr val="accent4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46E31DF-56A3-E14E-9F2D-EA3E69566760}"/>
                  </a:ext>
                </a:extLst>
              </p:cNvPr>
              <p:cNvSpPr/>
              <p:nvPr/>
            </p:nvSpPr>
            <p:spPr>
              <a:xfrm rot="20963941">
                <a:off x="4325894" y="4630135"/>
                <a:ext cx="31369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±ℏ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 Regular" panose="02020603050405020304" pitchFamily="18" charset="0"/>
                  </a:rPr>
                  <a:t> Spin Angular Momentum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46E31DF-56A3-E14E-9F2D-EA3E695667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63941">
                <a:off x="4325894" y="4630135"/>
                <a:ext cx="3136950" cy="369332"/>
              </a:xfrm>
              <a:prstGeom prst="rect">
                <a:avLst/>
              </a:prstGeom>
              <a:blipFill>
                <a:blip r:embed="rId6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BBC1078D-EEF6-2448-A79E-E5A770F699DF}"/>
              </a:ext>
            </a:extLst>
          </p:cNvPr>
          <p:cNvSpPr txBox="1"/>
          <p:nvPr/>
        </p:nvSpPr>
        <p:spPr>
          <a:xfrm>
            <a:off x="8999535" y="617294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 Regular" panose="02020603050405020304" pitchFamily="18" charset="0"/>
              </a:rPr>
              <a:t>+1 in orange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4E277A-DC3F-C544-ACFB-03670ABDE157}"/>
              </a:ext>
            </a:extLst>
          </p:cNvPr>
          <p:cNvSpPr txBox="1"/>
          <p:nvPr/>
        </p:nvSpPr>
        <p:spPr>
          <a:xfrm>
            <a:off x="9092509" y="647329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Times New Roman Regular" panose="02020603050405020304" pitchFamily="18" charset="0"/>
              </a:rPr>
              <a:t>-1 in green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AD1E0D-1306-4D43-AC97-207E568E15F5}"/>
              </a:ext>
            </a:extLst>
          </p:cNvPr>
          <p:cNvSpPr txBox="1"/>
          <p:nvPr/>
        </p:nvSpPr>
        <p:spPr>
          <a:xfrm>
            <a:off x="8244243" y="30289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 Regular" panose="02020603050405020304" pitchFamily="18" charset="0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40BD95-2037-F34E-996F-39B0A79B9931}"/>
              </a:ext>
            </a:extLst>
          </p:cNvPr>
          <p:cNvSpPr txBox="1"/>
          <p:nvPr/>
        </p:nvSpPr>
        <p:spPr>
          <a:xfrm>
            <a:off x="8802074" y="3338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 Regular" panose="02020603050405020304" pitchFamily="18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58F148-09CF-114B-8AA3-706D442153F3}"/>
              </a:ext>
            </a:extLst>
          </p:cNvPr>
          <p:cNvSpPr txBox="1"/>
          <p:nvPr/>
        </p:nvSpPr>
        <p:spPr>
          <a:xfrm>
            <a:off x="9038781" y="3866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 Regular" panose="02020603050405020304" pitchFamily="18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E665BA1-7F8A-5A47-B24C-7806D4E88E2C}"/>
              </a:ext>
            </a:extLst>
          </p:cNvPr>
          <p:cNvSpPr txBox="1"/>
          <p:nvPr/>
        </p:nvSpPr>
        <p:spPr>
          <a:xfrm>
            <a:off x="10584091" y="30289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Times New Roman Regular" panose="02020603050405020304" pitchFamily="18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917B93-DC6C-1346-9327-73ECDF789C9C}"/>
              </a:ext>
            </a:extLst>
          </p:cNvPr>
          <p:cNvSpPr txBox="1"/>
          <p:nvPr/>
        </p:nvSpPr>
        <p:spPr>
          <a:xfrm>
            <a:off x="10017886" y="3338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Times New Roman Regular" panose="02020603050405020304" pitchFamily="18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E67564-2ED1-394C-A6FB-713EDAC05BDB}"/>
              </a:ext>
            </a:extLst>
          </p:cNvPr>
          <p:cNvSpPr txBox="1"/>
          <p:nvPr/>
        </p:nvSpPr>
        <p:spPr>
          <a:xfrm>
            <a:off x="9784107" y="3866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Times New Roman Regular" panose="02020603050405020304" pitchFamily="18" charset="0"/>
              </a:rPr>
              <a:t>2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67C510B-9E8A-5F4E-9B67-C95AFBD706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23"/>
          <a:stretch/>
        </p:blipFill>
        <p:spPr>
          <a:xfrm>
            <a:off x="3999310" y="1059617"/>
            <a:ext cx="4216968" cy="118559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438D127-3CF7-8B4A-8C87-7996FFB306ED}"/>
              </a:ext>
            </a:extLst>
          </p:cNvPr>
          <p:cNvSpPr txBox="1"/>
          <p:nvPr/>
        </p:nvSpPr>
        <p:spPr>
          <a:xfrm>
            <a:off x="2820980" y="5593550"/>
            <a:ext cx="7397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 Regular" panose="02020603050405020304" pitchFamily="18" charset="0"/>
                <a:cs typeface="Times New Roman Regular" panose="02020603050405020304" pitchFamily="18" charset="0"/>
              </a:rPr>
              <a:t>Split-off</a:t>
            </a:r>
            <a:r>
              <a:rPr lang="en-US" sz="1200" dirty="0">
                <a:latin typeface="Times New Roman Regular" panose="02020603050405020304" pitchFamily="18" charset="0"/>
              </a:rPr>
              <a:t> </a:t>
            </a:r>
          </a:p>
        </p:txBody>
      </p:sp>
      <p:sp>
        <p:nvSpPr>
          <p:cNvPr id="3" name="Circular Arrow 2">
            <a:extLst>
              <a:ext uri="{FF2B5EF4-FFF2-40B4-BE49-F238E27FC236}">
                <a16:creationId xmlns:a16="http://schemas.microsoft.com/office/drawing/2014/main" id="{D70B5DC5-5A1A-E243-A545-938EBE4117C8}"/>
              </a:ext>
            </a:extLst>
          </p:cNvPr>
          <p:cNvSpPr/>
          <p:nvPr/>
        </p:nvSpPr>
        <p:spPr>
          <a:xfrm>
            <a:off x="5210079" y="2780231"/>
            <a:ext cx="575919" cy="772444"/>
          </a:xfrm>
          <a:prstGeom prst="circularArrow">
            <a:avLst>
              <a:gd name="adj1" fmla="val 5652"/>
              <a:gd name="adj2" fmla="val 1142319"/>
              <a:gd name="adj3" fmla="val 20528312"/>
              <a:gd name="adj4" fmla="val 1561096"/>
              <a:gd name="adj5" fmla="val 125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44" name="Circular Arrow 43">
            <a:extLst>
              <a:ext uri="{FF2B5EF4-FFF2-40B4-BE49-F238E27FC236}">
                <a16:creationId xmlns:a16="http://schemas.microsoft.com/office/drawing/2014/main" id="{EC24EEA0-BBF5-CC44-9BF3-00B65C96781D}"/>
              </a:ext>
            </a:extLst>
          </p:cNvPr>
          <p:cNvSpPr/>
          <p:nvPr/>
        </p:nvSpPr>
        <p:spPr>
          <a:xfrm flipH="1">
            <a:off x="5862634" y="2770086"/>
            <a:ext cx="565924" cy="760115"/>
          </a:xfrm>
          <a:prstGeom prst="circularArrow">
            <a:avLst>
              <a:gd name="adj1" fmla="val 5652"/>
              <a:gd name="adj2" fmla="val 1142319"/>
              <a:gd name="adj3" fmla="val 20528312"/>
              <a:gd name="adj4" fmla="val 1561096"/>
              <a:gd name="adj5" fmla="val 1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 Regular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749E97-D9F6-1042-BF9E-DC26F84B5829}"/>
                  </a:ext>
                </a:extLst>
              </p:cNvPr>
              <p:cNvSpPr/>
              <p:nvPr/>
            </p:nvSpPr>
            <p:spPr>
              <a:xfrm>
                <a:off x="4351709" y="2407861"/>
                <a:ext cx="31369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±ℏ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 Regular" panose="02020603050405020304" pitchFamily="18" charset="0"/>
                  </a:rPr>
                  <a:t> Spin Angular Momentum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749E97-D9F6-1042-BF9E-DC26F84B5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709" y="2407861"/>
                <a:ext cx="3136950" cy="369332"/>
              </a:xfrm>
              <a:prstGeom prst="rect">
                <a:avLst/>
              </a:prstGeom>
              <a:blipFill>
                <a:blip r:embed="rId8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85106679-ACE2-4E4D-A925-8DB61AF825C7}"/>
              </a:ext>
            </a:extLst>
          </p:cNvPr>
          <p:cNvSpPr/>
          <p:nvPr/>
        </p:nvSpPr>
        <p:spPr>
          <a:xfrm>
            <a:off x="4462140" y="3422145"/>
            <a:ext cx="2560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 Regular" panose="02020603050405020304" pitchFamily="18" charset="0"/>
              </a:rPr>
              <a:t>Opposite-handed circularly polarized light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11F5B4-3E6B-C04D-9BF8-41E93EDA4305}"/>
              </a:ext>
            </a:extLst>
          </p:cNvPr>
          <p:cNvSpPr txBox="1"/>
          <p:nvPr/>
        </p:nvSpPr>
        <p:spPr>
          <a:xfrm>
            <a:off x="40171" y="6447318"/>
            <a:ext cx="594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Regular" panose="02020603050405020304" pitchFamily="18" charset="0"/>
              </a:rPr>
              <a:t>D. T. Pierce &amp; F. Meier. Phys. Rev. B 13, 5484.1976.</a:t>
            </a:r>
          </a:p>
          <a:p>
            <a:endParaRPr lang="en-US" dirty="0">
              <a:latin typeface="Times New Roman Regula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2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BF5E-8BAD-264C-B98B-284C6720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1" y="208058"/>
            <a:ext cx="10515600" cy="1325563"/>
          </a:xfrm>
        </p:spPr>
        <p:txBody>
          <a:bodyPr/>
          <a:lstStyle/>
          <a:p>
            <a:r>
              <a:rPr lang="en-US" dirty="0"/>
              <a:t>Gallium Nitride (GaN)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54539-5BD2-F442-8B23-B1698484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86" y="75609"/>
            <a:ext cx="2292700" cy="153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A11A8-1336-5843-B795-4BAF5BED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181" y="75609"/>
            <a:ext cx="1717732" cy="169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D1F1BA-7AD9-0849-AA37-AB6484CE08FB}"/>
              </a:ext>
            </a:extLst>
          </p:cNvPr>
          <p:cNvSpPr/>
          <p:nvPr/>
        </p:nvSpPr>
        <p:spPr>
          <a:xfrm>
            <a:off x="1088570" y="1610391"/>
            <a:ext cx="4702629" cy="524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DBF5E-8BAD-264C-B98B-284C6720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1" y="208058"/>
            <a:ext cx="10515600" cy="1325563"/>
          </a:xfrm>
        </p:spPr>
        <p:txBody>
          <a:bodyPr/>
          <a:lstStyle/>
          <a:p>
            <a:r>
              <a:rPr lang="en-US" dirty="0"/>
              <a:t>Gallium Nitride (GaN)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6E030-241D-C048-B2C6-42DC6D593ACB}"/>
              </a:ext>
            </a:extLst>
          </p:cNvPr>
          <p:cNvSpPr txBox="1"/>
          <p:nvPr/>
        </p:nvSpPr>
        <p:spPr>
          <a:xfrm>
            <a:off x="425401" y="1220482"/>
            <a:ext cx="670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be grown in hexagonal Wurtzite or cubic zinc-blende orientations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54539-5BD2-F442-8B23-B1698484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86" y="75609"/>
            <a:ext cx="2292700" cy="153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A11A8-1336-5843-B795-4BAF5BED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181" y="75609"/>
            <a:ext cx="1717732" cy="1690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06840A-E657-B441-B1AE-240BE58D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4" y="2068845"/>
            <a:ext cx="3352800" cy="433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E6A576-105F-C84A-82C0-0566D8662989}"/>
              </a:ext>
            </a:extLst>
          </p:cNvPr>
          <p:cNvSpPr txBox="1"/>
          <p:nvPr/>
        </p:nvSpPr>
        <p:spPr>
          <a:xfrm>
            <a:off x="2566888" y="1689225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Zinc-Blende GaN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B21B2-52C1-A84B-9245-C4955DA9B0FE}"/>
              </a:ext>
            </a:extLst>
          </p:cNvPr>
          <p:cNvSpPr txBox="1"/>
          <p:nvPr/>
        </p:nvSpPr>
        <p:spPr>
          <a:xfrm>
            <a:off x="2678488" y="6420122"/>
            <a:ext cx="152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Just like GaAs!</a:t>
            </a:r>
          </a:p>
        </p:txBody>
      </p:sp>
    </p:spTree>
    <p:extLst>
      <p:ext uri="{BB962C8B-B14F-4D97-AF65-F5344CB8AC3E}">
        <p14:creationId xmlns:p14="http://schemas.microsoft.com/office/powerpoint/2010/main" val="3330058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16414</TotalTime>
  <Words>1423</Words>
  <Application>Microsoft Macintosh PowerPoint</Application>
  <PresentationFormat>Widescreen</PresentationFormat>
  <Paragraphs>349</Paragraphs>
  <Slides>44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.Apple Color Emoji UI</vt:lpstr>
      <vt:lpstr>Arial</vt:lpstr>
      <vt:lpstr>Calibri</vt:lpstr>
      <vt:lpstr>Calibri Light</vt:lpstr>
      <vt:lpstr>Cambria Math</vt:lpstr>
      <vt:lpstr>Times New Roman Regular</vt:lpstr>
      <vt:lpstr>Wingdings</vt:lpstr>
      <vt:lpstr>Office Theme</vt:lpstr>
      <vt:lpstr>PowerPoint Presentation</vt:lpstr>
      <vt:lpstr>Acknowledgements</vt:lpstr>
      <vt:lpstr>Spin-Polarized Electron Sources</vt:lpstr>
      <vt:lpstr>Spin-Polarized Electron Sources</vt:lpstr>
      <vt:lpstr>GaAs Photocathodes</vt:lpstr>
      <vt:lpstr>GaAs Photocathodes</vt:lpstr>
      <vt:lpstr>Spin Polarized Photoemission</vt:lpstr>
      <vt:lpstr>Gallium Nitride (GaN)</vt:lpstr>
      <vt:lpstr>Gallium Nitride (GaN)</vt:lpstr>
      <vt:lpstr>Gallium Nitride (GaN)</vt:lpstr>
      <vt:lpstr>GaN as a Spin-Polarized Source</vt:lpstr>
      <vt:lpstr>GaN as a Spin-Polarized Source</vt:lpstr>
      <vt:lpstr>Our Cubic GaN Photocathode</vt:lpstr>
      <vt:lpstr>Our Cubic GaN Photocathode</vt:lpstr>
      <vt:lpstr>PowerPoint Presentation</vt:lpstr>
      <vt:lpstr>PowerPoint Presentation</vt:lpstr>
      <vt:lpstr>Activation to NEA</vt:lpstr>
      <vt:lpstr>Activation to NEA</vt:lpstr>
      <vt:lpstr>Activation to NEA</vt:lpstr>
      <vt:lpstr>Time to measure the spin polarization!</vt:lpstr>
      <vt:lpstr>Time to measure the spin polarization!</vt:lpstr>
      <vt:lpstr>Theoretical Excitations</vt:lpstr>
      <vt:lpstr>Theoretical Excitations</vt:lpstr>
      <vt:lpstr>Theoretical Excitations</vt:lpstr>
      <vt:lpstr>Theoretical Excitations</vt:lpstr>
      <vt:lpstr>Theoretical Excitations</vt:lpstr>
      <vt:lpstr>Theoretical Excitations</vt:lpstr>
      <vt:lpstr>Theoretical Excitations</vt:lpstr>
      <vt:lpstr>Theoretical Excitations</vt:lpstr>
      <vt:lpstr>PowerPoint Presentation</vt:lpstr>
      <vt:lpstr>PowerPoint Presentation</vt:lpstr>
      <vt:lpstr>PowerPoint Presentation</vt:lpstr>
      <vt:lpstr>PowerPoint Presentation</vt:lpstr>
      <vt:lpstr>Results</vt:lpstr>
      <vt:lpstr>Modeling the Cubic Sample</vt:lpstr>
      <vt:lpstr>Model </vt:lpstr>
      <vt:lpstr>PowerPoint Presentation</vt:lpstr>
      <vt:lpstr>PowerPoint Presentation</vt:lpstr>
      <vt:lpstr>Hexagonal Sample</vt:lpstr>
      <vt:lpstr>Hexagonal Sample</vt:lpstr>
      <vt:lpstr>Hexagonal Sample</vt:lpstr>
      <vt:lpstr>GaN Spin Polarization Outlook</vt:lpstr>
      <vt:lpstr>Conclusion</vt:lpstr>
      <vt:lpstr>Mott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Levenson</dc:creator>
  <cp:lastModifiedBy>Samuel Levenson</cp:lastModifiedBy>
  <cp:revision>126</cp:revision>
  <dcterms:created xsi:type="dcterms:W3CDTF">2023-09-26T17:33:44Z</dcterms:created>
  <dcterms:modified xsi:type="dcterms:W3CDTF">2024-09-26T03:06:57Z</dcterms:modified>
</cp:coreProperties>
</file>