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302" r:id="rId3"/>
    <p:sldId id="319" r:id="rId4"/>
    <p:sldId id="323" r:id="rId5"/>
    <p:sldId id="369" r:id="rId6"/>
    <p:sldId id="371" r:id="rId7"/>
    <p:sldId id="373" r:id="rId8"/>
    <p:sldId id="266" r:id="rId9"/>
    <p:sldId id="383" r:id="rId10"/>
    <p:sldId id="384" r:id="rId11"/>
    <p:sldId id="385" r:id="rId12"/>
    <p:sldId id="386" r:id="rId13"/>
    <p:sldId id="387" r:id="rId14"/>
    <p:sldId id="381" r:id="rId15"/>
    <p:sldId id="336" r:id="rId16"/>
    <p:sldId id="355" r:id="rId17"/>
    <p:sldId id="282" r:id="rId18"/>
    <p:sldId id="350" r:id="rId19"/>
    <p:sldId id="374" r:id="rId20"/>
    <p:sldId id="388" r:id="rId21"/>
    <p:sldId id="366" r:id="rId22"/>
    <p:sldId id="389" r:id="rId23"/>
    <p:sldId id="267"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243"/>
  </p:normalViewPr>
  <p:slideViewPr>
    <p:cSldViewPr snapToGrid="0" snapToObjects="1">
      <p:cViewPr varScale="1">
        <p:scale>
          <a:sx n="78" d="100"/>
          <a:sy n="78" d="100"/>
        </p:scale>
        <p:origin x="1622" y="72"/>
      </p:cViewPr>
      <p:guideLst>
        <p:guide orient="horz" pos="2160"/>
        <p:guide pos="2880"/>
      </p:guideLst>
    </p:cSldViewPr>
  </p:slideViewPr>
  <p:outlineViewPr>
    <p:cViewPr>
      <p:scale>
        <a:sx n="33" d="100"/>
        <a:sy n="33" d="100"/>
      </p:scale>
      <p:origin x="0" y="-364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F8105E-8C54-4337-B164-6E585392B06E}" type="datetimeFigureOut">
              <a:rPr lang="en-US" smtClean="0"/>
              <a:t>9/23/2024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A219CF-D4B6-4110-8D24-99E553BBB719}" type="slidenum">
              <a:rPr lang="en-US" smtClean="0"/>
              <a:t>‹#›</a:t>
            </a:fld>
            <a:endParaRPr lang="en-US"/>
          </a:p>
        </p:txBody>
      </p:sp>
    </p:spTree>
    <p:extLst>
      <p:ext uri="{BB962C8B-B14F-4D97-AF65-F5344CB8AC3E}">
        <p14:creationId xmlns:p14="http://schemas.microsoft.com/office/powerpoint/2010/main" val="1241898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A219CF-D4B6-4110-8D24-99E553BBB719}" type="slidenum">
              <a:rPr lang="en-US" smtClean="0"/>
              <a:t>1</a:t>
            </a:fld>
            <a:endParaRPr lang="en-US"/>
          </a:p>
        </p:txBody>
      </p:sp>
    </p:spTree>
    <p:extLst>
      <p:ext uri="{BB962C8B-B14F-4D97-AF65-F5344CB8AC3E}">
        <p14:creationId xmlns:p14="http://schemas.microsoft.com/office/powerpoint/2010/main" val="1829300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A219CF-D4B6-4110-8D24-99E553BBB719}" type="slidenum">
              <a:rPr lang="en-US" smtClean="0"/>
              <a:t>2</a:t>
            </a:fld>
            <a:endParaRPr lang="en-US"/>
          </a:p>
        </p:txBody>
      </p:sp>
    </p:spTree>
    <p:extLst>
      <p:ext uri="{BB962C8B-B14F-4D97-AF65-F5344CB8AC3E}">
        <p14:creationId xmlns:p14="http://schemas.microsoft.com/office/powerpoint/2010/main" val="366275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September 25 2024</a:t>
            </a:r>
            <a:endParaRPr lang="en-US" dirty="0"/>
          </a:p>
        </p:txBody>
      </p:sp>
      <p:sp>
        <p:nvSpPr>
          <p:cNvPr id="5" name="Footer Placeholder 4"/>
          <p:cNvSpPr>
            <a:spLocks noGrp="1"/>
          </p:cNvSpPr>
          <p:nvPr>
            <p:ph type="ftr" sz="quarter" idx="11"/>
          </p:nvPr>
        </p:nvSpPr>
        <p:spPr/>
        <p:txBody>
          <a:bodyPr/>
          <a:lstStyle/>
          <a:p>
            <a:r>
              <a:rPr lang="en-US"/>
              <a:t>PSTP24</a:t>
            </a:r>
            <a:endParaRPr lang="en-US" dirty="0"/>
          </a:p>
        </p:txBody>
      </p:sp>
      <p:sp>
        <p:nvSpPr>
          <p:cNvPr id="6" name="Slide Number Placeholder 5"/>
          <p:cNvSpPr>
            <a:spLocks noGrp="1"/>
          </p:cNvSpPr>
          <p:nvPr>
            <p:ph type="sldNum" sz="quarter" idx="12"/>
          </p:nvPr>
        </p:nvSpPr>
        <p:spPr/>
        <p:txBody>
          <a:bodyPr/>
          <a:lstStyle/>
          <a:p>
            <a:fld id="{76275999-CDF6-9B46-9F3F-7503503F82B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September 25 2024</a:t>
            </a:r>
          </a:p>
        </p:txBody>
      </p:sp>
      <p:sp>
        <p:nvSpPr>
          <p:cNvPr id="5" name="Footer Placeholder 4"/>
          <p:cNvSpPr>
            <a:spLocks noGrp="1"/>
          </p:cNvSpPr>
          <p:nvPr>
            <p:ph type="ftr" sz="quarter" idx="11"/>
          </p:nvPr>
        </p:nvSpPr>
        <p:spPr/>
        <p:txBody>
          <a:bodyPr/>
          <a:lstStyle/>
          <a:p>
            <a:r>
              <a:rPr lang="en-US"/>
              <a:t>PSTP24</a:t>
            </a:r>
          </a:p>
        </p:txBody>
      </p:sp>
      <p:sp>
        <p:nvSpPr>
          <p:cNvPr id="6" name="Slide Number Placeholder 5"/>
          <p:cNvSpPr>
            <a:spLocks noGrp="1"/>
          </p:cNvSpPr>
          <p:nvPr>
            <p:ph type="sldNum" sz="quarter" idx="12"/>
          </p:nvPr>
        </p:nvSpPr>
        <p:spPr/>
        <p:txBody>
          <a:bodyPr/>
          <a:lstStyle/>
          <a:p>
            <a:fld id="{76275999-CDF6-9B46-9F3F-7503503F82B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September 25 2024</a:t>
            </a:r>
          </a:p>
        </p:txBody>
      </p:sp>
      <p:sp>
        <p:nvSpPr>
          <p:cNvPr id="5" name="Footer Placeholder 4"/>
          <p:cNvSpPr>
            <a:spLocks noGrp="1"/>
          </p:cNvSpPr>
          <p:nvPr>
            <p:ph type="ftr" sz="quarter" idx="11"/>
          </p:nvPr>
        </p:nvSpPr>
        <p:spPr/>
        <p:txBody>
          <a:bodyPr/>
          <a:lstStyle/>
          <a:p>
            <a:r>
              <a:rPr lang="en-US"/>
              <a:t>PSTP24</a:t>
            </a:r>
          </a:p>
        </p:txBody>
      </p:sp>
      <p:sp>
        <p:nvSpPr>
          <p:cNvPr id="6" name="Slide Number Placeholder 5"/>
          <p:cNvSpPr>
            <a:spLocks noGrp="1"/>
          </p:cNvSpPr>
          <p:nvPr>
            <p:ph type="sldNum" sz="quarter" idx="12"/>
          </p:nvPr>
        </p:nvSpPr>
        <p:spPr/>
        <p:txBody>
          <a:bodyPr/>
          <a:lstStyle/>
          <a:p>
            <a:fld id="{76275999-CDF6-9B46-9F3F-7503503F82B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24200" y="0"/>
            <a:ext cx="6019800" cy="773723"/>
          </a:xfrm>
          <a:prstGeom prst="rect">
            <a:avLst/>
          </a:prstGeom>
        </p:spPr>
        <p:txBody>
          <a:bodyPr/>
          <a:lstStyle>
            <a:lvl1pPr>
              <a:defRPr sz="3600">
                <a:solidFill>
                  <a:schemeClr val="bg1"/>
                </a:solidFill>
              </a:defRPr>
            </a:lvl1pPr>
          </a:lstStyle>
          <a:p>
            <a:r>
              <a:rPr lang="en-US"/>
              <a:t>Click to edit Master title style</a:t>
            </a:r>
          </a:p>
        </p:txBody>
      </p:sp>
      <p:sp>
        <p:nvSpPr>
          <p:cNvPr id="3" name="Content Placeholder 2"/>
          <p:cNvSpPr>
            <a:spLocks noGrp="1"/>
          </p:cNvSpPr>
          <p:nvPr>
            <p:ph idx="1"/>
          </p:nvPr>
        </p:nvSpPr>
        <p:spPr>
          <a:xfrm>
            <a:off x="457200" y="893298"/>
            <a:ext cx="8229600" cy="52328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September 25 2024</a:t>
            </a:r>
          </a:p>
        </p:txBody>
      </p:sp>
      <p:sp>
        <p:nvSpPr>
          <p:cNvPr id="5" name="Footer Placeholder 4"/>
          <p:cNvSpPr>
            <a:spLocks noGrp="1"/>
          </p:cNvSpPr>
          <p:nvPr>
            <p:ph type="ftr" sz="quarter" idx="11"/>
          </p:nvPr>
        </p:nvSpPr>
        <p:spPr/>
        <p:txBody>
          <a:bodyPr/>
          <a:lstStyle/>
          <a:p>
            <a:r>
              <a:rPr lang="en-US"/>
              <a:t>PSTP24</a:t>
            </a:r>
          </a:p>
        </p:txBody>
      </p:sp>
      <p:sp>
        <p:nvSpPr>
          <p:cNvPr id="6" name="Slide Number Placeholder 5"/>
          <p:cNvSpPr>
            <a:spLocks noGrp="1"/>
          </p:cNvSpPr>
          <p:nvPr>
            <p:ph type="sldNum" sz="quarter" idx="12"/>
          </p:nvPr>
        </p:nvSpPr>
        <p:spPr/>
        <p:txBody>
          <a:bodyPr/>
          <a:lstStyle/>
          <a:p>
            <a:fld id="{76275999-CDF6-9B46-9F3F-7503503F82B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September 25 2024</a:t>
            </a:r>
          </a:p>
        </p:txBody>
      </p:sp>
      <p:sp>
        <p:nvSpPr>
          <p:cNvPr id="5" name="Footer Placeholder 4"/>
          <p:cNvSpPr>
            <a:spLocks noGrp="1"/>
          </p:cNvSpPr>
          <p:nvPr>
            <p:ph type="ftr" sz="quarter" idx="11"/>
          </p:nvPr>
        </p:nvSpPr>
        <p:spPr/>
        <p:txBody>
          <a:bodyPr/>
          <a:lstStyle/>
          <a:p>
            <a:r>
              <a:rPr lang="en-US"/>
              <a:t>PSTP24</a:t>
            </a:r>
          </a:p>
        </p:txBody>
      </p:sp>
      <p:sp>
        <p:nvSpPr>
          <p:cNvPr id="6" name="Slide Number Placeholder 5"/>
          <p:cNvSpPr>
            <a:spLocks noGrp="1"/>
          </p:cNvSpPr>
          <p:nvPr>
            <p:ph type="sldNum" sz="quarter" idx="12"/>
          </p:nvPr>
        </p:nvSpPr>
        <p:spPr/>
        <p:txBody>
          <a:bodyPr/>
          <a:lstStyle/>
          <a:p>
            <a:fld id="{76275999-CDF6-9B46-9F3F-7503503F82B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September 25 2024</a:t>
            </a:r>
          </a:p>
        </p:txBody>
      </p:sp>
      <p:sp>
        <p:nvSpPr>
          <p:cNvPr id="6" name="Footer Placeholder 5"/>
          <p:cNvSpPr>
            <a:spLocks noGrp="1"/>
          </p:cNvSpPr>
          <p:nvPr>
            <p:ph type="ftr" sz="quarter" idx="11"/>
          </p:nvPr>
        </p:nvSpPr>
        <p:spPr/>
        <p:txBody>
          <a:bodyPr/>
          <a:lstStyle/>
          <a:p>
            <a:r>
              <a:rPr lang="en-US"/>
              <a:t>PSTP24</a:t>
            </a:r>
          </a:p>
        </p:txBody>
      </p:sp>
      <p:sp>
        <p:nvSpPr>
          <p:cNvPr id="7" name="Slide Number Placeholder 6"/>
          <p:cNvSpPr>
            <a:spLocks noGrp="1"/>
          </p:cNvSpPr>
          <p:nvPr>
            <p:ph type="sldNum" sz="quarter" idx="12"/>
          </p:nvPr>
        </p:nvSpPr>
        <p:spPr/>
        <p:txBody>
          <a:bodyPr/>
          <a:lstStyle/>
          <a:p>
            <a:fld id="{76275999-CDF6-9B46-9F3F-7503503F82B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September 25 2024</a:t>
            </a:r>
          </a:p>
        </p:txBody>
      </p:sp>
      <p:sp>
        <p:nvSpPr>
          <p:cNvPr id="8" name="Footer Placeholder 7"/>
          <p:cNvSpPr>
            <a:spLocks noGrp="1"/>
          </p:cNvSpPr>
          <p:nvPr>
            <p:ph type="ftr" sz="quarter" idx="11"/>
          </p:nvPr>
        </p:nvSpPr>
        <p:spPr/>
        <p:txBody>
          <a:bodyPr/>
          <a:lstStyle/>
          <a:p>
            <a:r>
              <a:rPr lang="en-US"/>
              <a:t>PSTP24</a:t>
            </a:r>
          </a:p>
        </p:txBody>
      </p:sp>
      <p:sp>
        <p:nvSpPr>
          <p:cNvPr id="9" name="Slide Number Placeholder 8"/>
          <p:cNvSpPr>
            <a:spLocks noGrp="1"/>
          </p:cNvSpPr>
          <p:nvPr>
            <p:ph type="sldNum" sz="quarter" idx="12"/>
          </p:nvPr>
        </p:nvSpPr>
        <p:spPr/>
        <p:txBody>
          <a:bodyPr/>
          <a:lstStyle/>
          <a:p>
            <a:fld id="{76275999-CDF6-9B46-9F3F-7503503F82B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September 25 2024</a:t>
            </a:r>
          </a:p>
        </p:txBody>
      </p:sp>
      <p:sp>
        <p:nvSpPr>
          <p:cNvPr id="4" name="Footer Placeholder 3"/>
          <p:cNvSpPr>
            <a:spLocks noGrp="1"/>
          </p:cNvSpPr>
          <p:nvPr>
            <p:ph type="ftr" sz="quarter" idx="11"/>
          </p:nvPr>
        </p:nvSpPr>
        <p:spPr/>
        <p:txBody>
          <a:bodyPr/>
          <a:lstStyle/>
          <a:p>
            <a:r>
              <a:rPr lang="en-US"/>
              <a:t>PSTP24</a:t>
            </a:r>
          </a:p>
        </p:txBody>
      </p:sp>
      <p:sp>
        <p:nvSpPr>
          <p:cNvPr id="5" name="Slide Number Placeholder 4"/>
          <p:cNvSpPr>
            <a:spLocks noGrp="1"/>
          </p:cNvSpPr>
          <p:nvPr>
            <p:ph type="sldNum" sz="quarter" idx="12"/>
          </p:nvPr>
        </p:nvSpPr>
        <p:spPr/>
        <p:txBody>
          <a:bodyPr/>
          <a:lstStyle/>
          <a:p>
            <a:fld id="{76275999-CDF6-9B46-9F3F-7503503F82B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September 25 2024</a:t>
            </a:r>
          </a:p>
        </p:txBody>
      </p:sp>
      <p:sp>
        <p:nvSpPr>
          <p:cNvPr id="3" name="Footer Placeholder 2"/>
          <p:cNvSpPr>
            <a:spLocks noGrp="1"/>
          </p:cNvSpPr>
          <p:nvPr>
            <p:ph type="ftr" sz="quarter" idx="11"/>
          </p:nvPr>
        </p:nvSpPr>
        <p:spPr/>
        <p:txBody>
          <a:bodyPr/>
          <a:lstStyle/>
          <a:p>
            <a:r>
              <a:rPr lang="en-US"/>
              <a:t>PSTP24</a:t>
            </a:r>
          </a:p>
        </p:txBody>
      </p:sp>
      <p:sp>
        <p:nvSpPr>
          <p:cNvPr id="4" name="Slide Number Placeholder 3"/>
          <p:cNvSpPr>
            <a:spLocks noGrp="1"/>
          </p:cNvSpPr>
          <p:nvPr>
            <p:ph type="sldNum" sz="quarter" idx="12"/>
          </p:nvPr>
        </p:nvSpPr>
        <p:spPr/>
        <p:txBody>
          <a:bodyPr/>
          <a:lstStyle/>
          <a:p>
            <a:fld id="{76275999-CDF6-9B46-9F3F-7503503F82B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September 25 2024</a:t>
            </a:r>
          </a:p>
        </p:txBody>
      </p:sp>
      <p:sp>
        <p:nvSpPr>
          <p:cNvPr id="6" name="Footer Placeholder 5"/>
          <p:cNvSpPr>
            <a:spLocks noGrp="1"/>
          </p:cNvSpPr>
          <p:nvPr>
            <p:ph type="ftr" sz="quarter" idx="11"/>
          </p:nvPr>
        </p:nvSpPr>
        <p:spPr/>
        <p:txBody>
          <a:bodyPr/>
          <a:lstStyle/>
          <a:p>
            <a:r>
              <a:rPr lang="en-US"/>
              <a:t>PSTP24</a:t>
            </a:r>
          </a:p>
        </p:txBody>
      </p:sp>
      <p:sp>
        <p:nvSpPr>
          <p:cNvPr id="7" name="Slide Number Placeholder 6"/>
          <p:cNvSpPr>
            <a:spLocks noGrp="1"/>
          </p:cNvSpPr>
          <p:nvPr>
            <p:ph type="sldNum" sz="quarter" idx="12"/>
          </p:nvPr>
        </p:nvSpPr>
        <p:spPr/>
        <p:txBody>
          <a:bodyPr/>
          <a:lstStyle/>
          <a:p>
            <a:fld id="{76275999-CDF6-9B46-9F3F-7503503F82B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September 25 2024</a:t>
            </a:r>
          </a:p>
        </p:txBody>
      </p:sp>
      <p:sp>
        <p:nvSpPr>
          <p:cNvPr id="6" name="Footer Placeholder 5"/>
          <p:cNvSpPr>
            <a:spLocks noGrp="1"/>
          </p:cNvSpPr>
          <p:nvPr>
            <p:ph type="ftr" sz="quarter" idx="11"/>
          </p:nvPr>
        </p:nvSpPr>
        <p:spPr/>
        <p:txBody>
          <a:bodyPr/>
          <a:lstStyle/>
          <a:p>
            <a:r>
              <a:rPr lang="en-US"/>
              <a:t>PSTP24</a:t>
            </a:r>
          </a:p>
        </p:txBody>
      </p:sp>
      <p:sp>
        <p:nvSpPr>
          <p:cNvPr id="7" name="Slide Number Placeholder 6"/>
          <p:cNvSpPr>
            <a:spLocks noGrp="1"/>
          </p:cNvSpPr>
          <p:nvPr>
            <p:ph type="sldNum" sz="quarter" idx="12"/>
          </p:nvPr>
        </p:nvSpPr>
        <p:spPr/>
        <p:txBody>
          <a:bodyPr/>
          <a:lstStyle/>
          <a:p>
            <a:fld id="{76275999-CDF6-9B46-9F3F-7503503F82B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September 25 2024</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PSTP24</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275999-CDF6-9B46-9F3F-7503503F82BE}" type="slidenum">
              <a:rPr lang="en-US" smtClean="0"/>
              <a:pPr/>
              <a:t>‹#›</a:t>
            </a:fld>
            <a:endParaRPr lang="en-US"/>
          </a:p>
        </p:txBody>
      </p:sp>
      <p:pic>
        <p:nvPicPr>
          <p:cNvPr id="7" name="Picture 6" descr="RED 10in Header 3line logo.png"/>
          <p:cNvPicPr>
            <a:picLocks noChangeAspect="1"/>
          </p:cNvPicPr>
          <p:nvPr userDrawn="1"/>
        </p:nvPicPr>
        <p:blipFill>
          <a:blip r:embed="rId13"/>
          <a:stretch>
            <a:fillRect/>
          </a:stretch>
        </p:blipFill>
        <p:spPr>
          <a:xfrm>
            <a:off x="0" y="0"/>
            <a:ext cx="9144000" cy="87114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3817" y="2309952"/>
            <a:ext cx="7580870" cy="2238095"/>
          </a:xfrm>
        </p:spPr>
        <p:txBody>
          <a:bodyPr/>
          <a:lstStyle/>
          <a:p>
            <a:r>
              <a:rPr lang="en-US" sz="3000" b="1" i="1" dirty="0">
                <a:solidFill>
                  <a:srgbClr val="002060"/>
                </a:solidFill>
              </a:rPr>
              <a:t>GaAs-based Spin-polarized photocathode research at Cornell</a:t>
            </a:r>
          </a:p>
        </p:txBody>
      </p:sp>
      <p:sp>
        <p:nvSpPr>
          <p:cNvPr id="3" name="Subtitle 2"/>
          <p:cNvSpPr>
            <a:spLocks noGrp="1"/>
          </p:cNvSpPr>
          <p:nvPr>
            <p:ph type="subTitle" idx="1"/>
          </p:nvPr>
        </p:nvSpPr>
        <p:spPr>
          <a:xfrm>
            <a:off x="1371600" y="4169218"/>
            <a:ext cx="6400800" cy="1752600"/>
          </a:xfrm>
        </p:spPr>
        <p:txBody>
          <a:bodyPr>
            <a:normAutofit/>
          </a:bodyPr>
          <a:lstStyle/>
          <a:p>
            <a:r>
              <a:rPr lang="en-US" b="1" i="1" dirty="0"/>
              <a:t>Matthew Andorf</a:t>
            </a:r>
          </a:p>
        </p:txBody>
      </p:sp>
      <p:sp>
        <p:nvSpPr>
          <p:cNvPr id="4" name="Date Placeholder 3"/>
          <p:cNvSpPr>
            <a:spLocks noGrp="1"/>
          </p:cNvSpPr>
          <p:nvPr>
            <p:ph type="dt" sz="half" idx="10"/>
          </p:nvPr>
        </p:nvSpPr>
        <p:spPr/>
        <p:txBody>
          <a:bodyPr/>
          <a:lstStyle/>
          <a:p>
            <a:r>
              <a:rPr lang="en-US"/>
              <a:t>September 25 2024</a:t>
            </a:r>
            <a:endParaRPr lang="en-US" dirty="0"/>
          </a:p>
        </p:txBody>
      </p:sp>
      <p:sp>
        <p:nvSpPr>
          <p:cNvPr id="5" name="Footer Placeholder 4"/>
          <p:cNvSpPr>
            <a:spLocks noGrp="1"/>
          </p:cNvSpPr>
          <p:nvPr>
            <p:ph type="ftr" sz="quarter" idx="11"/>
          </p:nvPr>
        </p:nvSpPr>
        <p:spPr/>
        <p:txBody>
          <a:bodyPr/>
          <a:lstStyle/>
          <a:p>
            <a:r>
              <a:rPr lang="en-US"/>
              <a:t>PSTP24</a:t>
            </a:r>
            <a:endParaRPr lang="en-US" dirty="0"/>
          </a:p>
        </p:txBody>
      </p:sp>
      <p:sp>
        <p:nvSpPr>
          <p:cNvPr id="6" name="Slide Number Placeholder 5"/>
          <p:cNvSpPr>
            <a:spLocks noGrp="1"/>
          </p:cNvSpPr>
          <p:nvPr>
            <p:ph type="sldNum" sz="quarter" idx="12"/>
          </p:nvPr>
        </p:nvSpPr>
        <p:spPr/>
        <p:txBody>
          <a:bodyPr/>
          <a:lstStyle/>
          <a:p>
            <a:fld id="{76275999-CDF6-9B46-9F3F-7503503F82BE}" type="slidenum">
              <a:rPr lang="en-US" smtClean="0"/>
              <a:pPr/>
              <a:t>1</a:t>
            </a:fld>
            <a:endParaRPr lang="en-US"/>
          </a:p>
        </p:txBody>
      </p:sp>
      <p:sp>
        <p:nvSpPr>
          <p:cNvPr id="8" name="Rectangle 1"/>
          <p:cNvSpPr>
            <a:spLocks noChangeArrowheads="1"/>
          </p:cNvSpPr>
          <p:nvPr/>
        </p:nvSpPr>
        <p:spPr bwMode="auto">
          <a:xfrm>
            <a:off x="457200" y="36798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00979-A545-6063-3487-9BC110C541F2}"/>
              </a:ext>
            </a:extLst>
          </p:cNvPr>
          <p:cNvSpPr>
            <a:spLocks noGrp="1"/>
          </p:cNvSpPr>
          <p:nvPr>
            <p:ph type="title"/>
          </p:nvPr>
        </p:nvSpPr>
        <p:spPr>
          <a:xfrm>
            <a:off x="3124200" y="119575"/>
            <a:ext cx="6019800" cy="773723"/>
          </a:xfrm>
        </p:spPr>
        <p:txBody>
          <a:bodyPr/>
          <a:lstStyle/>
          <a:p>
            <a:r>
              <a:rPr lang="en-US" sz="3400" dirty="0"/>
              <a:t>Sb-based activations-trade offs</a:t>
            </a:r>
          </a:p>
        </p:txBody>
      </p:sp>
      <p:sp>
        <p:nvSpPr>
          <p:cNvPr id="4" name="Date Placeholder 3">
            <a:extLst>
              <a:ext uri="{FF2B5EF4-FFF2-40B4-BE49-F238E27FC236}">
                <a16:creationId xmlns:a16="http://schemas.microsoft.com/office/drawing/2014/main" id="{A90EAD30-A3BB-1BBF-43C7-5A96C3AE958A}"/>
              </a:ext>
            </a:extLst>
          </p:cNvPr>
          <p:cNvSpPr>
            <a:spLocks noGrp="1"/>
          </p:cNvSpPr>
          <p:nvPr>
            <p:ph type="dt" sz="half" idx="10"/>
          </p:nvPr>
        </p:nvSpPr>
        <p:spPr/>
        <p:txBody>
          <a:bodyPr/>
          <a:lstStyle/>
          <a:p>
            <a:r>
              <a:rPr lang="en-US"/>
              <a:t>September 25 2024</a:t>
            </a:r>
          </a:p>
        </p:txBody>
      </p:sp>
      <p:sp>
        <p:nvSpPr>
          <p:cNvPr id="5" name="Footer Placeholder 4">
            <a:extLst>
              <a:ext uri="{FF2B5EF4-FFF2-40B4-BE49-F238E27FC236}">
                <a16:creationId xmlns:a16="http://schemas.microsoft.com/office/drawing/2014/main" id="{8E64B8D0-166E-FA6B-C790-A51F19917CCD}"/>
              </a:ext>
            </a:extLst>
          </p:cNvPr>
          <p:cNvSpPr>
            <a:spLocks noGrp="1"/>
          </p:cNvSpPr>
          <p:nvPr>
            <p:ph type="ftr" sz="quarter" idx="11"/>
          </p:nvPr>
        </p:nvSpPr>
        <p:spPr/>
        <p:txBody>
          <a:bodyPr/>
          <a:lstStyle/>
          <a:p>
            <a:r>
              <a:rPr lang="en-US"/>
              <a:t>PSTP24</a:t>
            </a:r>
          </a:p>
        </p:txBody>
      </p:sp>
      <p:sp>
        <p:nvSpPr>
          <p:cNvPr id="6" name="Slide Number Placeholder 5">
            <a:extLst>
              <a:ext uri="{FF2B5EF4-FFF2-40B4-BE49-F238E27FC236}">
                <a16:creationId xmlns:a16="http://schemas.microsoft.com/office/drawing/2014/main" id="{6461AF0E-7432-8B10-369A-8EA7E9FA1BAE}"/>
              </a:ext>
            </a:extLst>
          </p:cNvPr>
          <p:cNvSpPr>
            <a:spLocks noGrp="1"/>
          </p:cNvSpPr>
          <p:nvPr>
            <p:ph type="sldNum" sz="quarter" idx="12"/>
          </p:nvPr>
        </p:nvSpPr>
        <p:spPr/>
        <p:txBody>
          <a:bodyPr/>
          <a:lstStyle/>
          <a:p>
            <a:fld id="{76275999-CDF6-9B46-9F3F-7503503F82BE}" type="slidenum">
              <a:rPr lang="en-US" smtClean="0"/>
              <a:pPr/>
              <a:t>10</a:t>
            </a:fld>
            <a:endParaRPr lang="en-US"/>
          </a:p>
        </p:txBody>
      </p:sp>
      <p:sp>
        <p:nvSpPr>
          <p:cNvPr id="8" name="TextBox 7">
            <a:extLst>
              <a:ext uri="{FF2B5EF4-FFF2-40B4-BE49-F238E27FC236}">
                <a16:creationId xmlns:a16="http://schemas.microsoft.com/office/drawing/2014/main" id="{03FF6F65-EDDD-96EA-9F7C-DFACBC2E65A5}"/>
              </a:ext>
            </a:extLst>
          </p:cNvPr>
          <p:cNvSpPr txBox="1"/>
          <p:nvPr/>
        </p:nvSpPr>
        <p:spPr>
          <a:xfrm>
            <a:off x="196644" y="919006"/>
            <a:ext cx="5279924" cy="2069999"/>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Cs-O-Sb co-deposition recipe was further refined through scanning the Sb layer thickness:</a:t>
            </a: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QE and electron spin-polarization decrease with Sb layer thickness</a:t>
            </a:r>
          </a:p>
          <a:p>
            <a:pPr marL="742950" lvl="1" indent="-285750">
              <a:buFont typeface="Arial" panose="020B0604020202020204" pitchFamily="34" charset="0"/>
              <a:buChar char="•"/>
            </a:pPr>
            <a:r>
              <a:rPr lang="en-US" b="1" dirty="0">
                <a:solidFill>
                  <a:srgbClr val="FF0000"/>
                </a:solidFill>
                <a:latin typeface="Times New Roman" panose="02020603050405020304" pitchFamily="18" charset="0"/>
                <a:cs typeface="Times New Roman" panose="02020603050405020304" pitchFamily="18" charset="0"/>
              </a:rPr>
              <a:t>0.12 nm layer results in only a small QE decrease while preserving max spin-polarization!</a:t>
            </a:r>
          </a:p>
        </p:txBody>
      </p:sp>
      <p:pic>
        <p:nvPicPr>
          <p:cNvPr id="9" name="Picture 8">
            <a:extLst>
              <a:ext uri="{FF2B5EF4-FFF2-40B4-BE49-F238E27FC236}">
                <a16:creationId xmlns:a16="http://schemas.microsoft.com/office/drawing/2014/main" id="{D50F3FF5-F845-EFCA-3115-D07C8354AE12}"/>
              </a:ext>
            </a:extLst>
          </p:cNvPr>
          <p:cNvPicPr>
            <a:picLocks noChangeAspect="1"/>
          </p:cNvPicPr>
          <p:nvPr/>
        </p:nvPicPr>
        <p:blipFill>
          <a:blip r:embed="rId2"/>
          <a:stretch>
            <a:fillRect/>
          </a:stretch>
        </p:blipFill>
        <p:spPr>
          <a:xfrm>
            <a:off x="0" y="3168927"/>
            <a:ext cx="3136824" cy="2609189"/>
          </a:xfrm>
          <a:prstGeom prst="rect">
            <a:avLst/>
          </a:prstGeom>
        </p:spPr>
      </p:pic>
      <p:pic>
        <p:nvPicPr>
          <p:cNvPr id="10" name="Picture 9">
            <a:extLst>
              <a:ext uri="{FF2B5EF4-FFF2-40B4-BE49-F238E27FC236}">
                <a16:creationId xmlns:a16="http://schemas.microsoft.com/office/drawing/2014/main" id="{3A4F0833-CD85-F57F-2DE6-18964CFBC009}"/>
              </a:ext>
            </a:extLst>
          </p:cNvPr>
          <p:cNvPicPr>
            <a:picLocks noChangeAspect="1"/>
          </p:cNvPicPr>
          <p:nvPr/>
        </p:nvPicPr>
        <p:blipFill>
          <a:blip r:embed="rId3"/>
          <a:stretch>
            <a:fillRect/>
          </a:stretch>
        </p:blipFill>
        <p:spPr>
          <a:xfrm>
            <a:off x="3124199" y="3293807"/>
            <a:ext cx="2975995" cy="2583142"/>
          </a:xfrm>
          <a:prstGeom prst="rect">
            <a:avLst/>
          </a:prstGeom>
        </p:spPr>
      </p:pic>
      <p:pic>
        <p:nvPicPr>
          <p:cNvPr id="11" name="Picture 10">
            <a:extLst>
              <a:ext uri="{FF2B5EF4-FFF2-40B4-BE49-F238E27FC236}">
                <a16:creationId xmlns:a16="http://schemas.microsoft.com/office/drawing/2014/main" id="{66637FFE-CC8B-5DC2-EA04-33209F47B846}"/>
              </a:ext>
            </a:extLst>
          </p:cNvPr>
          <p:cNvPicPr>
            <a:picLocks noChangeAspect="1"/>
          </p:cNvPicPr>
          <p:nvPr/>
        </p:nvPicPr>
        <p:blipFill>
          <a:blip r:embed="rId4"/>
          <a:stretch>
            <a:fillRect/>
          </a:stretch>
        </p:blipFill>
        <p:spPr>
          <a:xfrm>
            <a:off x="6047246" y="3405397"/>
            <a:ext cx="2975995" cy="2596432"/>
          </a:xfrm>
          <a:prstGeom prst="rect">
            <a:avLst/>
          </a:prstGeom>
        </p:spPr>
      </p:pic>
      <p:sp>
        <p:nvSpPr>
          <p:cNvPr id="12" name="TextBox 11">
            <a:extLst>
              <a:ext uri="{FF2B5EF4-FFF2-40B4-BE49-F238E27FC236}">
                <a16:creationId xmlns:a16="http://schemas.microsoft.com/office/drawing/2014/main" id="{55FBC205-1CDB-8B00-EEE1-757FE6418A78}"/>
              </a:ext>
            </a:extLst>
          </p:cNvPr>
          <p:cNvSpPr txBox="1"/>
          <p:nvPr/>
        </p:nvSpPr>
        <p:spPr>
          <a:xfrm>
            <a:off x="5616676" y="856172"/>
            <a:ext cx="3527324" cy="1092607"/>
          </a:xfrm>
          <a:prstGeom prst="rect">
            <a:avLst/>
          </a:prstGeom>
          <a:noFill/>
        </p:spPr>
        <p:txBody>
          <a:bodyPr wrap="square" rtlCol="0">
            <a:spAutoFit/>
          </a:bodyPr>
          <a:lstStyle/>
          <a:p>
            <a:r>
              <a:rPr lang="en-US" sz="1300" dirty="0" err="1">
                <a:solidFill>
                  <a:schemeClr val="bg1">
                    <a:lumMod val="50000"/>
                  </a:schemeClr>
                </a:solidFill>
              </a:rPr>
              <a:t>Cultrera</a:t>
            </a:r>
            <a:r>
              <a:rPr lang="en-US" sz="1300" dirty="0">
                <a:solidFill>
                  <a:schemeClr val="bg1">
                    <a:lumMod val="50000"/>
                  </a:schemeClr>
                </a:solidFill>
              </a:rPr>
              <a:t> et al, “</a:t>
            </a:r>
            <a:r>
              <a:rPr lang="en-US" sz="1300" dirty="0">
                <a:solidFill>
                  <a:schemeClr val="bg1">
                    <a:lumMod val="50000"/>
                  </a:schemeClr>
                </a:solidFill>
                <a:effectLst/>
                <a:latin typeface="Times New Roman" panose="02020603050405020304" pitchFamily="18" charset="0"/>
              </a:rPr>
              <a:t>Long lifetime polarized electron beam production from negative electron affinity GaAs activated with Sb-Cs-O: Trade-offs between efficiency,</a:t>
            </a:r>
            <a:br>
              <a:rPr lang="en-US" sz="1300" dirty="0">
                <a:solidFill>
                  <a:schemeClr val="bg1">
                    <a:lumMod val="50000"/>
                  </a:schemeClr>
                </a:solidFill>
              </a:rPr>
            </a:br>
            <a:r>
              <a:rPr lang="en-US" sz="1300" dirty="0">
                <a:solidFill>
                  <a:schemeClr val="bg1">
                    <a:lumMod val="50000"/>
                  </a:schemeClr>
                </a:solidFill>
                <a:effectLst/>
                <a:latin typeface="Times New Roman" panose="02020603050405020304" pitchFamily="18" charset="0"/>
              </a:rPr>
              <a:t>spin polarization, and lifetime (2020)”</a:t>
            </a:r>
            <a:endParaRPr lang="en-US" sz="1300" dirty="0">
              <a:solidFill>
                <a:schemeClr val="bg1">
                  <a:lumMod val="50000"/>
                </a:schemeClr>
              </a:solidFill>
            </a:endParaRPr>
          </a:p>
        </p:txBody>
      </p:sp>
    </p:spTree>
    <p:extLst>
      <p:ext uri="{BB962C8B-B14F-4D97-AF65-F5344CB8AC3E}">
        <p14:creationId xmlns:p14="http://schemas.microsoft.com/office/powerpoint/2010/main" val="15190252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A4E8E-836D-8AF5-1BEE-1C5B8925A778}"/>
              </a:ext>
            </a:extLst>
          </p:cNvPr>
          <p:cNvSpPr>
            <a:spLocks noGrp="1"/>
          </p:cNvSpPr>
          <p:nvPr>
            <p:ph type="title"/>
          </p:nvPr>
        </p:nvSpPr>
        <p:spPr>
          <a:xfrm>
            <a:off x="3124200" y="19665"/>
            <a:ext cx="6019800" cy="773723"/>
          </a:xfrm>
        </p:spPr>
        <p:txBody>
          <a:bodyPr/>
          <a:lstStyle/>
          <a:p>
            <a:r>
              <a:rPr lang="en-US" sz="3200" dirty="0"/>
              <a:t>CsI surface treatment of GaAs</a:t>
            </a:r>
          </a:p>
        </p:txBody>
      </p:sp>
      <p:sp>
        <p:nvSpPr>
          <p:cNvPr id="4" name="Date Placeholder 3">
            <a:extLst>
              <a:ext uri="{FF2B5EF4-FFF2-40B4-BE49-F238E27FC236}">
                <a16:creationId xmlns:a16="http://schemas.microsoft.com/office/drawing/2014/main" id="{478F7892-0E79-5973-13DF-56C5E6B34742}"/>
              </a:ext>
            </a:extLst>
          </p:cNvPr>
          <p:cNvSpPr>
            <a:spLocks noGrp="1"/>
          </p:cNvSpPr>
          <p:nvPr>
            <p:ph type="dt" sz="half" idx="10"/>
          </p:nvPr>
        </p:nvSpPr>
        <p:spPr/>
        <p:txBody>
          <a:bodyPr/>
          <a:lstStyle/>
          <a:p>
            <a:r>
              <a:rPr lang="en-US"/>
              <a:t>September 25 2024</a:t>
            </a:r>
          </a:p>
        </p:txBody>
      </p:sp>
      <p:sp>
        <p:nvSpPr>
          <p:cNvPr id="5" name="Footer Placeholder 4">
            <a:extLst>
              <a:ext uri="{FF2B5EF4-FFF2-40B4-BE49-F238E27FC236}">
                <a16:creationId xmlns:a16="http://schemas.microsoft.com/office/drawing/2014/main" id="{E560FD84-5549-B4CE-8B01-48482090F34A}"/>
              </a:ext>
            </a:extLst>
          </p:cNvPr>
          <p:cNvSpPr>
            <a:spLocks noGrp="1"/>
          </p:cNvSpPr>
          <p:nvPr>
            <p:ph type="ftr" sz="quarter" idx="11"/>
          </p:nvPr>
        </p:nvSpPr>
        <p:spPr/>
        <p:txBody>
          <a:bodyPr/>
          <a:lstStyle/>
          <a:p>
            <a:r>
              <a:rPr lang="en-US"/>
              <a:t>PSTP24</a:t>
            </a:r>
          </a:p>
        </p:txBody>
      </p:sp>
      <p:sp>
        <p:nvSpPr>
          <p:cNvPr id="6" name="Slide Number Placeholder 5">
            <a:extLst>
              <a:ext uri="{FF2B5EF4-FFF2-40B4-BE49-F238E27FC236}">
                <a16:creationId xmlns:a16="http://schemas.microsoft.com/office/drawing/2014/main" id="{E9D68B57-5FD3-4D3D-9D36-9BB1958E25DF}"/>
              </a:ext>
            </a:extLst>
          </p:cNvPr>
          <p:cNvSpPr>
            <a:spLocks noGrp="1"/>
          </p:cNvSpPr>
          <p:nvPr>
            <p:ph type="sldNum" sz="quarter" idx="12"/>
          </p:nvPr>
        </p:nvSpPr>
        <p:spPr/>
        <p:txBody>
          <a:bodyPr/>
          <a:lstStyle/>
          <a:p>
            <a:fld id="{76275999-CDF6-9B46-9F3F-7503503F82BE}" type="slidenum">
              <a:rPr lang="en-US" smtClean="0"/>
              <a:pPr/>
              <a:t>11</a:t>
            </a:fld>
            <a:endParaRPr lang="en-US"/>
          </a:p>
        </p:txBody>
      </p:sp>
      <p:pic>
        <p:nvPicPr>
          <p:cNvPr id="8" name="Picture 7">
            <a:extLst>
              <a:ext uri="{FF2B5EF4-FFF2-40B4-BE49-F238E27FC236}">
                <a16:creationId xmlns:a16="http://schemas.microsoft.com/office/drawing/2014/main" id="{378EDD3F-7F7A-78F3-E38C-F321F83ED3E8}"/>
              </a:ext>
            </a:extLst>
          </p:cNvPr>
          <p:cNvPicPr>
            <a:picLocks noChangeAspect="1"/>
          </p:cNvPicPr>
          <p:nvPr/>
        </p:nvPicPr>
        <p:blipFill>
          <a:blip r:embed="rId2"/>
          <a:stretch>
            <a:fillRect/>
          </a:stretch>
        </p:blipFill>
        <p:spPr>
          <a:xfrm>
            <a:off x="72206" y="886403"/>
            <a:ext cx="3765755" cy="2889183"/>
          </a:xfrm>
          <a:prstGeom prst="rect">
            <a:avLst/>
          </a:prstGeom>
        </p:spPr>
      </p:pic>
      <p:sp>
        <p:nvSpPr>
          <p:cNvPr id="11" name="TextBox 10">
            <a:extLst>
              <a:ext uri="{FF2B5EF4-FFF2-40B4-BE49-F238E27FC236}">
                <a16:creationId xmlns:a16="http://schemas.microsoft.com/office/drawing/2014/main" id="{E765F99F-20B8-5DAB-53F0-455A20644536}"/>
              </a:ext>
            </a:extLst>
          </p:cNvPr>
          <p:cNvSpPr txBox="1"/>
          <p:nvPr/>
        </p:nvSpPr>
        <p:spPr>
          <a:xfrm>
            <a:off x="7293078" y="5810673"/>
            <a:ext cx="1927122" cy="584775"/>
          </a:xfrm>
          <a:prstGeom prst="rect">
            <a:avLst/>
          </a:prstGeom>
          <a:noFill/>
        </p:spPr>
        <p:txBody>
          <a:bodyPr wrap="square" rtlCol="0">
            <a:spAutoFit/>
          </a:bodyPr>
          <a:lstStyle/>
          <a:p>
            <a:r>
              <a:rPr lang="en-US" sz="1600" b="1" dirty="0"/>
              <a:t>S.J. Levenson et al. IPAC’24. MOPR82</a:t>
            </a:r>
          </a:p>
        </p:txBody>
      </p:sp>
      <p:sp>
        <p:nvSpPr>
          <p:cNvPr id="12" name="TextBox 11">
            <a:extLst>
              <a:ext uri="{FF2B5EF4-FFF2-40B4-BE49-F238E27FC236}">
                <a16:creationId xmlns:a16="http://schemas.microsoft.com/office/drawing/2014/main" id="{1383B6FB-4968-6A5E-E561-CAF7436E4E14}"/>
              </a:ext>
            </a:extLst>
          </p:cNvPr>
          <p:cNvSpPr txBox="1"/>
          <p:nvPr/>
        </p:nvSpPr>
        <p:spPr>
          <a:xfrm>
            <a:off x="3637935" y="754939"/>
            <a:ext cx="5630504" cy="341632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Use of CsI increases dark lifetime of GaAs!</a:t>
            </a: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30 second 1% HCl chemical etch+6 hour anneal at 600 C</a:t>
            </a: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~1 nm of CsI deposited on GaAs surface. Activated with Cs. Poor lifetime and QE.</a:t>
            </a: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Sample annealed and re-cesiated. Lifetime improvement with comparable QE Cs only GaAs activation</a:t>
            </a: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Additional anneal further improves lifetime at expense of QE</a:t>
            </a: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Lifetime improvement not simply the result of additional annealing cycles</a:t>
            </a:r>
          </a:p>
        </p:txBody>
      </p:sp>
      <p:pic>
        <p:nvPicPr>
          <p:cNvPr id="7" name="Picture 6">
            <a:extLst>
              <a:ext uri="{FF2B5EF4-FFF2-40B4-BE49-F238E27FC236}">
                <a16:creationId xmlns:a16="http://schemas.microsoft.com/office/drawing/2014/main" id="{232379D7-7985-6322-FA84-BF21014C3198}"/>
              </a:ext>
            </a:extLst>
          </p:cNvPr>
          <p:cNvPicPr>
            <a:picLocks noChangeAspect="1"/>
          </p:cNvPicPr>
          <p:nvPr/>
        </p:nvPicPr>
        <p:blipFill>
          <a:blip r:embed="rId3"/>
          <a:stretch>
            <a:fillRect/>
          </a:stretch>
        </p:blipFill>
        <p:spPr>
          <a:xfrm>
            <a:off x="0" y="3918117"/>
            <a:ext cx="4018544" cy="2939883"/>
          </a:xfrm>
          <a:prstGeom prst="rect">
            <a:avLst/>
          </a:prstGeom>
        </p:spPr>
      </p:pic>
      <p:pic>
        <p:nvPicPr>
          <p:cNvPr id="13" name="Picture 12">
            <a:extLst>
              <a:ext uri="{FF2B5EF4-FFF2-40B4-BE49-F238E27FC236}">
                <a16:creationId xmlns:a16="http://schemas.microsoft.com/office/drawing/2014/main" id="{BF85E5AE-CE3D-E6D9-2734-21E5D204CC9D}"/>
              </a:ext>
            </a:extLst>
          </p:cNvPr>
          <p:cNvPicPr>
            <a:picLocks noChangeAspect="1"/>
          </p:cNvPicPr>
          <p:nvPr/>
        </p:nvPicPr>
        <p:blipFill>
          <a:blip r:embed="rId4"/>
          <a:stretch>
            <a:fillRect/>
          </a:stretch>
        </p:blipFill>
        <p:spPr>
          <a:xfrm>
            <a:off x="4135048" y="4136345"/>
            <a:ext cx="3248978" cy="2591258"/>
          </a:xfrm>
          <a:prstGeom prst="rect">
            <a:avLst/>
          </a:prstGeom>
        </p:spPr>
      </p:pic>
    </p:spTree>
    <p:extLst>
      <p:ext uri="{BB962C8B-B14F-4D97-AF65-F5344CB8AC3E}">
        <p14:creationId xmlns:p14="http://schemas.microsoft.com/office/powerpoint/2010/main" val="1540629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3DF79-E37B-0A6B-05C8-C7E12F4FE711}"/>
              </a:ext>
            </a:extLst>
          </p:cNvPr>
          <p:cNvSpPr>
            <a:spLocks noGrp="1"/>
          </p:cNvSpPr>
          <p:nvPr>
            <p:ph type="title"/>
          </p:nvPr>
        </p:nvSpPr>
        <p:spPr/>
        <p:txBody>
          <a:bodyPr/>
          <a:lstStyle/>
          <a:p>
            <a:r>
              <a:rPr lang="en-US" sz="3600" dirty="0"/>
              <a:t>CsI surface treatment of GaAs</a:t>
            </a:r>
            <a:endParaRPr lang="en-US" dirty="0"/>
          </a:p>
        </p:txBody>
      </p:sp>
      <p:sp>
        <p:nvSpPr>
          <p:cNvPr id="4" name="Date Placeholder 3">
            <a:extLst>
              <a:ext uri="{FF2B5EF4-FFF2-40B4-BE49-F238E27FC236}">
                <a16:creationId xmlns:a16="http://schemas.microsoft.com/office/drawing/2014/main" id="{A569ED1F-D880-F257-0B43-4D0556E0BD6E}"/>
              </a:ext>
            </a:extLst>
          </p:cNvPr>
          <p:cNvSpPr>
            <a:spLocks noGrp="1"/>
          </p:cNvSpPr>
          <p:nvPr>
            <p:ph type="dt" sz="half" idx="10"/>
          </p:nvPr>
        </p:nvSpPr>
        <p:spPr/>
        <p:txBody>
          <a:bodyPr/>
          <a:lstStyle/>
          <a:p>
            <a:r>
              <a:rPr lang="en-US"/>
              <a:t>September 25 2024</a:t>
            </a:r>
          </a:p>
        </p:txBody>
      </p:sp>
      <p:sp>
        <p:nvSpPr>
          <p:cNvPr id="5" name="Footer Placeholder 4">
            <a:extLst>
              <a:ext uri="{FF2B5EF4-FFF2-40B4-BE49-F238E27FC236}">
                <a16:creationId xmlns:a16="http://schemas.microsoft.com/office/drawing/2014/main" id="{0DCD090A-596B-242A-EA68-2746FB344B4D}"/>
              </a:ext>
            </a:extLst>
          </p:cNvPr>
          <p:cNvSpPr>
            <a:spLocks noGrp="1"/>
          </p:cNvSpPr>
          <p:nvPr>
            <p:ph type="ftr" sz="quarter" idx="11"/>
          </p:nvPr>
        </p:nvSpPr>
        <p:spPr/>
        <p:txBody>
          <a:bodyPr/>
          <a:lstStyle/>
          <a:p>
            <a:r>
              <a:rPr lang="en-US"/>
              <a:t>PSTP24</a:t>
            </a:r>
          </a:p>
        </p:txBody>
      </p:sp>
      <p:sp>
        <p:nvSpPr>
          <p:cNvPr id="6" name="Slide Number Placeholder 5">
            <a:extLst>
              <a:ext uri="{FF2B5EF4-FFF2-40B4-BE49-F238E27FC236}">
                <a16:creationId xmlns:a16="http://schemas.microsoft.com/office/drawing/2014/main" id="{8DBF50F2-42AC-DC15-C38D-CE1F702B051C}"/>
              </a:ext>
            </a:extLst>
          </p:cNvPr>
          <p:cNvSpPr>
            <a:spLocks noGrp="1"/>
          </p:cNvSpPr>
          <p:nvPr>
            <p:ph type="sldNum" sz="quarter" idx="12"/>
          </p:nvPr>
        </p:nvSpPr>
        <p:spPr/>
        <p:txBody>
          <a:bodyPr/>
          <a:lstStyle/>
          <a:p>
            <a:fld id="{76275999-CDF6-9B46-9F3F-7503503F82BE}" type="slidenum">
              <a:rPr lang="en-US" smtClean="0"/>
              <a:pPr/>
              <a:t>12</a:t>
            </a:fld>
            <a:endParaRPr lang="en-US"/>
          </a:p>
        </p:txBody>
      </p:sp>
      <p:pic>
        <p:nvPicPr>
          <p:cNvPr id="14" name="Picture 13">
            <a:extLst>
              <a:ext uri="{FF2B5EF4-FFF2-40B4-BE49-F238E27FC236}">
                <a16:creationId xmlns:a16="http://schemas.microsoft.com/office/drawing/2014/main" id="{3CD3320D-2A33-A5CF-0319-DF594CA2E455}"/>
              </a:ext>
            </a:extLst>
          </p:cNvPr>
          <p:cNvPicPr>
            <a:picLocks noChangeAspect="1"/>
          </p:cNvPicPr>
          <p:nvPr/>
        </p:nvPicPr>
        <p:blipFill>
          <a:blip r:embed="rId2"/>
          <a:stretch>
            <a:fillRect/>
          </a:stretch>
        </p:blipFill>
        <p:spPr>
          <a:xfrm>
            <a:off x="783146" y="2015801"/>
            <a:ext cx="7141654" cy="3888470"/>
          </a:xfrm>
          <a:prstGeom prst="rect">
            <a:avLst/>
          </a:prstGeom>
        </p:spPr>
      </p:pic>
      <p:sp>
        <p:nvSpPr>
          <p:cNvPr id="15" name="TextBox 14">
            <a:extLst>
              <a:ext uri="{FF2B5EF4-FFF2-40B4-BE49-F238E27FC236}">
                <a16:creationId xmlns:a16="http://schemas.microsoft.com/office/drawing/2014/main" id="{86A3D25A-6C7D-18FF-D23F-B6030C7A2454}"/>
              </a:ext>
            </a:extLst>
          </p:cNvPr>
          <p:cNvSpPr txBox="1"/>
          <p:nvPr/>
        </p:nvSpPr>
        <p:spPr>
          <a:xfrm>
            <a:off x="137652" y="953729"/>
            <a:ext cx="3362632" cy="646331"/>
          </a:xfrm>
          <a:prstGeom prst="rect">
            <a:avLst/>
          </a:prstGeom>
          <a:noFill/>
        </p:spPr>
        <p:txBody>
          <a:bodyPr wrap="square" rtlCol="0">
            <a:spAutoFit/>
          </a:bodyPr>
          <a:lstStyle/>
          <a:p>
            <a:r>
              <a:rPr lang="en-US" dirty="0"/>
              <a:t>AFM performed at each step of surface treatment process</a:t>
            </a:r>
          </a:p>
        </p:txBody>
      </p:sp>
      <p:sp>
        <p:nvSpPr>
          <p:cNvPr id="3" name="TextBox 2">
            <a:extLst>
              <a:ext uri="{FF2B5EF4-FFF2-40B4-BE49-F238E27FC236}">
                <a16:creationId xmlns:a16="http://schemas.microsoft.com/office/drawing/2014/main" id="{D27AD54D-53E3-4CDB-928C-73519CC6CA50}"/>
              </a:ext>
            </a:extLst>
          </p:cNvPr>
          <p:cNvSpPr txBox="1"/>
          <p:nvPr/>
        </p:nvSpPr>
        <p:spPr>
          <a:xfrm>
            <a:off x="1301064" y="1670588"/>
            <a:ext cx="2271252" cy="369332"/>
          </a:xfrm>
          <a:prstGeom prst="rect">
            <a:avLst/>
          </a:prstGeom>
          <a:noFill/>
        </p:spPr>
        <p:txBody>
          <a:bodyPr wrap="square" rtlCol="0">
            <a:spAutoFit/>
          </a:bodyPr>
          <a:lstStyle/>
          <a:p>
            <a:r>
              <a:rPr lang="en-US" dirty="0">
                <a:solidFill>
                  <a:srgbClr val="FF0000"/>
                </a:solidFill>
              </a:rPr>
              <a:t>As received</a:t>
            </a:r>
          </a:p>
        </p:txBody>
      </p:sp>
      <p:sp>
        <p:nvSpPr>
          <p:cNvPr id="7" name="TextBox 6">
            <a:extLst>
              <a:ext uri="{FF2B5EF4-FFF2-40B4-BE49-F238E27FC236}">
                <a16:creationId xmlns:a16="http://schemas.microsoft.com/office/drawing/2014/main" id="{CAFDDC21-8E74-F67C-6A8C-1C68CA693201}"/>
              </a:ext>
            </a:extLst>
          </p:cNvPr>
          <p:cNvSpPr txBox="1"/>
          <p:nvPr/>
        </p:nvSpPr>
        <p:spPr>
          <a:xfrm>
            <a:off x="3465873" y="1675310"/>
            <a:ext cx="2271252" cy="369332"/>
          </a:xfrm>
          <a:prstGeom prst="rect">
            <a:avLst/>
          </a:prstGeom>
          <a:noFill/>
        </p:spPr>
        <p:txBody>
          <a:bodyPr wrap="square" rtlCol="0">
            <a:spAutoFit/>
          </a:bodyPr>
          <a:lstStyle/>
          <a:p>
            <a:r>
              <a:rPr lang="en-US" dirty="0">
                <a:solidFill>
                  <a:srgbClr val="FF0000"/>
                </a:solidFill>
              </a:rPr>
              <a:t>After HCl etching</a:t>
            </a:r>
          </a:p>
        </p:txBody>
      </p:sp>
      <p:sp>
        <p:nvSpPr>
          <p:cNvPr id="8" name="TextBox 7">
            <a:extLst>
              <a:ext uri="{FF2B5EF4-FFF2-40B4-BE49-F238E27FC236}">
                <a16:creationId xmlns:a16="http://schemas.microsoft.com/office/drawing/2014/main" id="{49663A63-C4F6-68E6-7043-4C5A71C72498}"/>
              </a:ext>
            </a:extLst>
          </p:cNvPr>
          <p:cNvSpPr txBox="1"/>
          <p:nvPr/>
        </p:nvSpPr>
        <p:spPr>
          <a:xfrm>
            <a:off x="5888041" y="1658688"/>
            <a:ext cx="2271252" cy="369332"/>
          </a:xfrm>
          <a:prstGeom prst="rect">
            <a:avLst/>
          </a:prstGeom>
          <a:noFill/>
        </p:spPr>
        <p:txBody>
          <a:bodyPr wrap="square" rtlCol="0">
            <a:spAutoFit/>
          </a:bodyPr>
          <a:lstStyle/>
          <a:p>
            <a:r>
              <a:rPr lang="en-US" dirty="0">
                <a:solidFill>
                  <a:srgbClr val="FF0000"/>
                </a:solidFill>
              </a:rPr>
              <a:t>600 C anneal 6 hours</a:t>
            </a:r>
          </a:p>
        </p:txBody>
      </p:sp>
      <p:sp>
        <p:nvSpPr>
          <p:cNvPr id="9" name="TextBox 8">
            <a:extLst>
              <a:ext uri="{FF2B5EF4-FFF2-40B4-BE49-F238E27FC236}">
                <a16:creationId xmlns:a16="http://schemas.microsoft.com/office/drawing/2014/main" id="{29E102A7-7826-4E7F-BC77-396B76708471}"/>
              </a:ext>
            </a:extLst>
          </p:cNvPr>
          <p:cNvSpPr txBox="1"/>
          <p:nvPr/>
        </p:nvSpPr>
        <p:spPr>
          <a:xfrm>
            <a:off x="2300748" y="5873043"/>
            <a:ext cx="2271252" cy="369332"/>
          </a:xfrm>
          <a:prstGeom prst="rect">
            <a:avLst/>
          </a:prstGeom>
          <a:noFill/>
        </p:spPr>
        <p:txBody>
          <a:bodyPr wrap="square" rtlCol="0">
            <a:spAutoFit/>
          </a:bodyPr>
          <a:lstStyle/>
          <a:p>
            <a:r>
              <a:rPr lang="en-US" dirty="0">
                <a:solidFill>
                  <a:srgbClr val="FF0000"/>
                </a:solidFill>
              </a:rPr>
              <a:t>After CsI deposition</a:t>
            </a:r>
          </a:p>
        </p:txBody>
      </p:sp>
      <p:sp>
        <p:nvSpPr>
          <p:cNvPr id="10" name="TextBox 9">
            <a:extLst>
              <a:ext uri="{FF2B5EF4-FFF2-40B4-BE49-F238E27FC236}">
                <a16:creationId xmlns:a16="http://schemas.microsoft.com/office/drawing/2014/main" id="{19577FC8-DA8B-B37A-68D2-58B0615612E5}"/>
              </a:ext>
            </a:extLst>
          </p:cNvPr>
          <p:cNvSpPr txBox="1"/>
          <p:nvPr/>
        </p:nvSpPr>
        <p:spPr>
          <a:xfrm>
            <a:off x="4784622" y="5873043"/>
            <a:ext cx="2271252" cy="646331"/>
          </a:xfrm>
          <a:prstGeom prst="rect">
            <a:avLst/>
          </a:prstGeom>
          <a:noFill/>
        </p:spPr>
        <p:txBody>
          <a:bodyPr wrap="square" rtlCol="0">
            <a:spAutoFit/>
          </a:bodyPr>
          <a:lstStyle/>
          <a:p>
            <a:r>
              <a:rPr lang="en-US" dirty="0">
                <a:solidFill>
                  <a:srgbClr val="FF0000"/>
                </a:solidFill>
              </a:rPr>
              <a:t>After 2</a:t>
            </a:r>
            <a:r>
              <a:rPr lang="en-US" baseline="30000" dirty="0">
                <a:solidFill>
                  <a:srgbClr val="FF0000"/>
                </a:solidFill>
              </a:rPr>
              <a:t>nd</a:t>
            </a:r>
            <a:r>
              <a:rPr lang="en-US" dirty="0">
                <a:solidFill>
                  <a:srgbClr val="FF0000"/>
                </a:solidFill>
              </a:rPr>
              <a:t> 600 C, 6 hour anneal</a:t>
            </a:r>
          </a:p>
        </p:txBody>
      </p:sp>
    </p:spTree>
    <p:extLst>
      <p:ext uri="{BB962C8B-B14F-4D97-AF65-F5344CB8AC3E}">
        <p14:creationId xmlns:p14="http://schemas.microsoft.com/office/powerpoint/2010/main" val="32337935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C79930A-8642-B059-8DD4-99E2A2E319A9}"/>
              </a:ext>
            </a:extLst>
          </p:cNvPr>
          <p:cNvSpPr>
            <a:spLocks noGrp="1"/>
          </p:cNvSpPr>
          <p:nvPr>
            <p:ph type="dt" sz="half" idx="10"/>
          </p:nvPr>
        </p:nvSpPr>
        <p:spPr/>
        <p:txBody>
          <a:bodyPr/>
          <a:lstStyle/>
          <a:p>
            <a:r>
              <a:rPr lang="en-US"/>
              <a:t>September 25 2024</a:t>
            </a:r>
          </a:p>
        </p:txBody>
      </p:sp>
      <p:sp>
        <p:nvSpPr>
          <p:cNvPr id="5" name="Footer Placeholder 4">
            <a:extLst>
              <a:ext uri="{FF2B5EF4-FFF2-40B4-BE49-F238E27FC236}">
                <a16:creationId xmlns:a16="http://schemas.microsoft.com/office/drawing/2014/main" id="{98F9A321-7646-293F-F469-B4F3555236B8}"/>
              </a:ext>
            </a:extLst>
          </p:cNvPr>
          <p:cNvSpPr>
            <a:spLocks noGrp="1"/>
          </p:cNvSpPr>
          <p:nvPr>
            <p:ph type="ftr" sz="quarter" idx="11"/>
          </p:nvPr>
        </p:nvSpPr>
        <p:spPr/>
        <p:txBody>
          <a:bodyPr/>
          <a:lstStyle/>
          <a:p>
            <a:r>
              <a:rPr lang="en-US"/>
              <a:t>PSTP24</a:t>
            </a:r>
          </a:p>
        </p:txBody>
      </p:sp>
      <p:sp>
        <p:nvSpPr>
          <p:cNvPr id="6" name="Slide Number Placeholder 5">
            <a:extLst>
              <a:ext uri="{FF2B5EF4-FFF2-40B4-BE49-F238E27FC236}">
                <a16:creationId xmlns:a16="http://schemas.microsoft.com/office/drawing/2014/main" id="{3603FFA1-27DF-C546-AAFB-36B265687BB8}"/>
              </a:ext>
            </a:extLst>
          </p:cNvPr>
          <p:cNvSpPr>
            <a:spLocks noGrp="1"/>
          </p:cNvSpPr>
          <p:nvPr>
            <p:ph type="sldNum" sz="quarter" idx="12"/>
          </p:nvPr>
        </p:nvSpPr>
        <p:spPr/>
        <p:txBody>
          <a:bodyPr/>
          <a:lstStyle/>
          <a:p>
            <a:fld id="{76275999-CDF6-9B46-9F3F-7503503F82BE}" type="slidenum">
              <a:rPr lang="en-US" smtClean="0"/>
              <a:pPr/>
              <a:t>13</a:t>
            </a:fld>
            <a:endParaRPr lang="en-US"/>
          </a:p>
        </p:txBody>
      </p:sp>
      <p:pic>
        <p:nvPicPr>
          <p:cNvPr id="7" name="Picture 6">
            <a:extLst>
              <a:ext uri="{FF2B5EF4-FFF2-40B4-BE49-F238E27FC236}">
                <a16:creationId xmlns:a16="http://schemas.microsoft.com/office/drawing/2014/main" id="{C35B737B-3380-04F6-CEAA-F3EDD9E45068}"/>
              </a:ext>
            </a:extLst>
          </p:cNvPr>
          <p:cNvPicPr>
            <a:picLocks noChangeAspect="1"/>
          </p:cNvPicPr>
          <p:nvPr/>
        </p:nvPicPr>
        <p:blipFill>
          <a:blip r:embed="rId2"/>
          <a:stretch>
            <a:fillRect/>
          </a:stretch>
        </p:blipFill>
        <p:spPr>
          <a:xfrm>
            <a:off x="218656" y="830235"/>
            <a:ext cx="5189086" cy="3192484"/>
          </a:xfrm>
          <a:prstGeom prst="rect">
            <a:avLst/>
          </a:prstGeom>
        </p:spPr>
      </p:pic>
      <p:sp>
        <p:nvSpPr>
          <p:cNvPr id="13" name="TextBox 12">
            <a:extLst>
              <a:ext uri="{FF2B5EF4-FFF2-40B4-BE49-F238E27FC236}">
                <a16:creationId xmlns:a16="http://schemas.microsoft.com/office/drawing/2014/main" id="{C29EAA1A-B4E9-7F35-8DA5-61AFC3A15AD1}"/>
              </a:ext>
            </a:extLst>
          </p:cNvPr>
          <p:cNvSpPr txBox="1"/>
          <p:nvPr/>
        </p:nvSpPr>
        <p:spPr>
          <a:xfrm>
            <a:off x="113072" y="4173872"/>
            <a:ext cx="5189086" cy="2031325"/>
          </a:xfrm>
          <a:prstGeom prst="rect">
            <a:avLst/>
          </a:prstGeom>
          <a:noFill/>
        </p:spPr>
        <p:txBody>
          <a:bodyPr wrap="square" rtlCol="0">
            <a:spAutoFit/>
          </a:bodyPr>
          <a:lstStyle/>
          <a:p>
            <a:r>
              <a:rPr lang="en-US" dirty="0"/>
              <a:t>XPS analysis performed on pre- and post-annealed GaAs samples</a:t>
            </a:r>
          </a:p>
          <a:p>
            <a:pPr marL="742950" lvl="1" indent="-285750">
              <a:buFont typeface="Arial" panose="020B0604020202020204" pitchFamily="34" charset="0"/>
              <a:buChar char="•"/>
            </a:pPr>
            <a:r>
              <a:rPr lang="en-US" dirty="0"/>
              <a:t>Pre-annealed sample confirms presence of CsI</a:t>
            </a:r>
          </a:p>
          <a:p>
            <a:pPr marL="742950" lvl="1" indent="-285750">
              <a:buFont typeface="Arial" panose="020B0604020202020204" pitchFamily="34" charset="0"/>
              <a:buChar char="•"/>
            </a:pPr>
            <a:r>
              <a:rPr lang="en-US" dirty="0"/>
              <a:t>No Iodine detected on post-annealed sample!</a:t>
            </a:r>
          </a:p>
          <a:p>
            <a:pPr marL="742950" lvl="1" indent="-285750">
              <a:buFont typeface="Arial" panose="020B0604020202020204" pitchFamily="34" charset="0"/>
              <a:buChar char="•"/>
            </a:pPr>
            <a:r>
              <a:rPr lang="en-US" dirty="0"/>
              <a:t>Strong suppression Cs</a:t>
            </a:r>
            <a:r>
              <a:rPr lang="en-US" baseline="-25000" dirty="0"/>
              <a:t>2</a:t>
            </a:r>
            <a:r>
              <a:rPr lang="en-US" dirty="0"/>
              <a:t>0</a:t>
            </a:r>
          </a:p>
        </p:txBody>
      </p:sp>
      <p:sp>
        <p:nvSpPr>
          <p:cNvPr id="8" name="Title 1">
            <a:extLst>
              <a:ext uri="{FF2B5EF4-FFF2-40B4-BE49-F238E27FC236}">
                <a16:creationId xmlns:a16="http://schemas.microsoft.com/office/drawing/2014/main" id="{C4D4EE66-A143-CA6F-F221-3F6EBA4C5504}"/>
              </a:ext>
            </a:extLst>
          </p:cNvPr>
          <p:cNvSpPr>
            <a:spLocks noGrp="1"/>
          </p:cNvSpPr>
          <p:nvPr>
            <p:ph type="title"/>
          </p:nvPr>
        </p:nvSpPr>
        <p:spPr>
          <a:xfrm>
            <a:off x="3124200" y="0"/>
            <a:ext cx="6019800" cy="773723"/>
          </a:xfrm>
        </p:spPr>
        <p:txBody>
          <a:bodyPr/>
          <a:lstStyle/>
          <a:p>
            <a:r>
              <a:rPr lang="en-US" sz="3600" dirty="0"/>
              <a:t>CsI surface treatment of GaAs</a:t>
            </a:r>
            <a:endParaRPr lang="en-US" dirty="0"/>
          </a:p>
        </p:txBody>
      </p:sp>
      <p:pic>
        <p:nvPicPr>
          <p:cNvPr id="3" name="Picture 2">
            <a:extLst>
              <a:ext uri="{FF2B5EF4-FFF2-40B4-BE49-F238E27FC236}">
                <a16:creationId xmlns:a16="http://schemas.microsoft.com/office/drawing/2014/main" id="{75F10D0D-6333-FC4D-3F5B-7399551F6080}"/>
              </a:ext>
            </a:extLst>
          </p:cNvPr>
          <p:cNvPicPr>
            <a:picLocks noChangeAspect="1"/>
          </p:cNvPicPr>
          <p:nvPr/>
        </p:nvPicPr>
        <p:blipFill>
          <a:blip r:embed="rId3"/>
          <a:stretch>
            <a:fillRect/>
          </a:stretch>
        </p:blipFill>
        <p:spPr>
          <a:xfrm>
            <a:off x="5146103" y="4079231"/>
            <a:ext cx="3769718" cy="2319826"/>
          </a:xfrm>
          <a:prstGeom prst="rect">
            <a:avLst/>
          </a:prstGeom>
        </p:spPr>
      </p:pic>
      <p:sp>
        <p:nvSpPr>
          <p:cNvPr id="9" name="TextBox 8">
            <a:extLst>
              <a:ext uri="{FF2B5EF4-FFF2-40B4-BE49-F238E27FC236}">
                <a16:creationId xmlns:a16="http://schemas.microsoft.com/office/drawing/2014/main" id="{4D70B19E-0789-B01F-234E-7E6572C2B835}"/>
              </a:ext>
            </a:extLst>
          </p:cNvPr>
          <p:cNvSpPr txBox="1"/>
          <p:nvPr/>
        </p:nvSpPr>
        <p:spPr>
          <a:xfrm>
            <a:off x="6019800" y="953729"/>
            <a:ext cx="2952135" cy="1200329"/>
          </a:xfrm>
          <a:prstGeom prst="rect">
            <a:avLst/>
          </a:prstGeom>
          <a:noFill/>
        </p:spPr>
        <p:txBody>
          <a:bodyPr wrap="square" rtlCol="0">
            <a:spAutoFit/>
          </a:bodyPr>
          <a:lstStyle/>
          <a:p>
            <a:r>
              <a:rPr lang="en-US" dirty="0"/>
              <a:t>XPS analysis in collaboration with Q. Zhu and M. Hines, Cornell Chemistry Department</a:t>
            </a:r>
          </a:p>
        </p:txBody>
      </p:sp>
    </p:spTree>
    <p:extLst>
      <p:ext uri="{BB962C8B-B14F-4D97-AF65-F5344CB8AC3E}">
        <p14:creationId xmlns:p14="http://schemas.microsoft.com/office/powerpoint/2010/main" val="13789111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47036-603D-3C74-AE04-36D8B14AD236}"/>
              </a:ext>
            </a:extLst>
          </p:cNvPr>
          <p:cNvSpPr>
            <a:spLocks noGrp="1"/>
          </p:cNvSpPr>
          <p:nvPr>
            <p:ph type="title"/>
          </p:nvPr>
        </p:nvSpPr>
        <p:spPr>
          <a:xfrm>
            <a:off x="3124200" y="28575"/>
            <a:ext cx="6019800" cy="773723"/>
          </a:xfrm>
        </p:spPr>
        <p:txBody>
          <a:bodyPr/>
          <a:lstStyle/>
          <a:p>
            <a:r>
              <a:rPr lang="en-US" sz="3000" b="1" dirty="0"/>
              <a:t>Ion back bombardment</a:t>
            </a:r>
            <a:br>
              <a:rPr lang="en-US" sz="3600" b="1" dirty="0">
                <a:solidFill>
                  <a:srgbClr val="002060"/>
                </a:solidFill>
              </a:rPr>
            </a:br>
            <a:endParaRPr lang="en-US" dirty="0"/>
          </a:p>
        </p:txBody>
      </p:sp>
      <p:sp>
        <p:nvSpPr>
          <p:cNvPr id="4" name="Date Placeholder 3">
            <a:extLst>
              <a:ext uri="{FF2B5EF4-FFF2-40B4-BE49-F238E27FC236}">
                <a16:creationId xmlns:a16="http://schemas.microsoft.com/office/drawing/2014/main" id="{41057985-FFD6-C969-8FCA-616B829954D2}"/>
              </a:ext>
            </a:extLst>
          </p:cNvPr>
          <p:cNvSpPr>
            <a:spLocks noGrp="1"/>
          </p:cNvSpPr>
          <p:nvPr>
            <p:ph type="dt" sz="half" idx="10"/>
          </p:nvPr>
        </p:nvSpPr>
        <p:spPr/>
        <p:txBody>
          <a:bodyPr/>
          <a:lstStyle/>
          <a:p>
            <a:r>
              <a:rPr lang="en-US"/>
              <a:t>September 25 2024</a:t>
            </a:r>
          </a:p>
        </p:txBody>
      </p:sp>
      <p:sp>
        <p:nvSpPr>
          <p:cNvPr id="5" name="Footer Placeholder 4">
            <a:extLst>
              <a:ext uri="{FF2B5EF4-FFF2-40B4-BE49-F238E27FC236}">
                <a16:creationId xmlns:a16="http://schemas.microsoft.com/office/drawing/2014/main" id="{99FE3250-8146-2B93-C09A-E7266D1604BB}"/>
              </a:ext>
            </a:extLst>
          </p:cNvPr>
          <p:cNvSpPr>
            <a:spLocks noGrp="1"/>
          </p:cNvSpPr>
          <p:nvPr>
            <p:ph type="ftr" sz="quarter" idx="11"/>
          </p:nvPr>
        </p:nvSpPr>
        <p:spPr/>
        <p:txBody>
          <a:bodyPr/>
          <a:lstStyle/>
          <a:p>
            <a:r>
              <a:rPr lang="en-US"/>
              <a:t>PSTP24</a:t>
            </a:r>
          </a:p>
        </p:txBody>
      </p:sp>
      <p:sp>
        <p:nvSpPr>
          <p:cNvPr id="6" name="Slide Number Placeholder 5">
            <a:extLst>
              <a:ext uri="{FF2B5EF4-FFF2-40B4-BE49-F238E27FC236}">
                <a16:creationId xmlns:a16="http://schemas.microsoft.com/office/drawing/2014/main" id="{705DFF9F-0FF2-DC3A-607D-63B166369740}"/>
              </a:ext>
            </a:extLst>
          </p:cNvPr>
          <p:cNvSpPr>
            <a:spLocks noGrp="1"/>
          </p:cNvSpPr>
          <p:nvPr>
            <p:ph type="sldNum" sz="quarter" idx="12"/>
          </p:nvPr>
        </p:nvSpPr>
        <p:spPr/>
        <p:txBody>
          <a:bodyPr/>
          <a:lstStyle/>
          <a:p>
            <a:fld id="{76275999-CDF6-9B46-9F3F-7503503F82BE}" type="slidenum">
              <a:rPr lang="en-US" smtClean="0"/>
              <a:pPr/>
              <a:t>14</a:t>
            </a:fld>
            <a:endParaRPr lang="en-US"/>
          </a:p>
        </p:txBody>
      </p:sp>
      <p:pic>
        <p:nvPicPr>
          <p:cNvPr id="8" name="Picture 7">
            <a:extLst>
              <a:ext uri="{FF2B5EF4-FFF2-40B4-BE49-F238E27FC236}">
                <a16:creationId xmlns:a16="http://schemas.microsoft.com/office/drawing/2014/main" id="{ECDFB256-2E58-12A5-B035-1E901FB307AC}"/>
              </a:ext>
            </a:extLst>
          </p:cNvPr>
          <p:cNvPicPr>
            <a:picLocks noChangeAspect="1"/>
          </p:cNvPicPr>
          <p:nvPr/>
        </p:nvPicPr>
        <p:blipFill>
          <a:blip r:embed="rId2"/>
          <a:stretch>
            <a:fillRect/>
          </a:stretch>
        </p:blipFill>
        <p:spPr>
          <a:xfrm>
            <a:off x="4303265" y="3321822"/>
            <a:ext cx="4695825" cy="3086995"/>
          </a:xfrm>
          <a:prstGeom prst="rect">
            <a:avLst/>
          </a:prstGeom>
        </p:spPr>
      </p:pic>
      <p:sp>
        <p:nvSpPr>
          <p:cNvPr id="10" name="TextBox 9">
            <a:extLst>
              <a:ext uri="{FF2B5EF4-FFF2-40B4-BE49-F238E27FC236}">
                <a16:creationId xmlns:a16="http://schemas.microsoft.com/office/drawing/2014/main" id="{74025272-0AB6-E4D0-D069-5EE5761EF557}"/>
              </a:ext>
            </a:extLst>
          </p:cNvPr>
          <p:cNvSpPr txBox="1"/>
          <p:nvPr/>
        </p:nvSpPr>
        <p:spPr>
          <a:xfrm>
            <a:off x="144910" y="1040167"/>
            <a:ext cx="4572000" cy="5078313"/>
          </a:xfrm>
          <a:prstGeom prst="rect">
            <a:avLst/>
          </a:prstGeom>
          <a:noFill/>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An electron beam can ionize residual gas which will be positively charged</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Ions will be accelerated towards the cathode and cause damage</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So far, results have been in growth chamber</a:t>
            </a: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Low current (1-100 </a:t>
            </a:r>
            <a:r>
              <a:rPr lang="en-US" dirty="0" err="1">
                <a:latin typeface="Times New Roman" panose="02020603050405020304" pitchFamily="18" charset="0"/>
                <a:cs typeface="Times New Roman" panose="02020603050405020304" pitchFamily="18" charset="0"/>
              </a:rPr>
              <a:t>nA</a:t>
            </a:r>
            <a:r>
              <a:rPr lang="en-US" dirty="0">
                <a:latin typeface="Times New Roman" panose="02020603050405020304" pitchFamily="18" charset="0"/>
                <a:cs typeface="Times New Roman" panose="02020603050405020304" pitchFamily="18" charset="0"/>
              </a:rPr>
              <a:t>) </a:t>
            </a: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Low voltage (-18 V)</a:t>
            </a: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Main source of degradation comes from vacuum poisoning</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In a high voltage DC gun, induced damage from ion back bombardment is more severe</a:t>
            </a: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Lower energy ions can sputter off activation layer</a:t>
            </a: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High energy ions damage GaAs crystal structure  </a:t>
            </a:r>
          </a:p>
          <a:p>
            <a:pPr marL="285750" indent="-285750">
              <a:buFont typeface="Arial" panose="020B0604020202020204" pitchFamily="34" charset="0"/>
              <a:buChar char="•"/>
            </a:pPr>
            <a:r>
              <a:rPr lang="en-US" b="1" dirty="0">
                <a:solidFill>
                  <a:srgbClr val="FF0000"/>
                </a:solidFill>
                <a:latin typeface="Times New Roman" panose="02020603050405020304" pitchFamily="18" charset="0"/>
                <a:cs typeface="Times New Roman" panose="02020603050405020304" pitchFamily="18" charset="0"/>
              </a:rPr>
              <a:t>Operation at high voltage and current is critical to testing efficacy of alternative activation layers!</a:t>
            </a:r>
          </a:p>
        </p:txBody>
      </p:sp>
      <p:sp>
        <p:nvSpPr>
          <p:cNvPr id="11" name="TextBox 10">
            <a:extLst>
              <a:ext uri="{FF2B5EF4-FFF2-40B4-BE49-F238E27FC236}">
                <a16:creationId xmlns:a16="http://schemas.microsoft.com/office/drawing/2014/main" id="{901621D4-0CD0-DC73-3AF3-BE7CE91F699D}"/>
              </a:ext>
            </a:extLst>
          </p:cNvPr>
          <p:cNvSpPr txBox="1"/>
          <p:nvPr/>
        </p:nvSpPr>
        <p:spPr>
          <a:xfrm>
            <a:off x="5928296" y="3559692"/>
            <a:ext cx="2946969" cy="646331"/>
          </a:xfrm>
          <a:prstGeom prst="rect">
            <a:avLst/>
          </a:prstGeom>
          <a:noFill/>
        </p:spPr>
        <p:txBody>
          <a:bodyPr wrap="square" rtlCol="0">
            <a:spAutoFit/>
          </a:bodyPr>
          <a:lstStyle/>
          <a:p>
            <a:r>
              <a:rPr lang="en-US" sz="1200" dirty="0">
                <a:solidFill>
                  <a:schemeClr val="bg1">
                    <a:lumMod val="65000"/>
                  </a:schemeClr>
                </a:solidFill>
              </a:rPr>
              <a:t>J. </a:t>
            </a:r>
            <a:r>
              <a:rPr lang="en-US" sz="1200" dirty="0" err="1">
                <a:solidFill>
                  <a:schemeClr val="bg1">
                    <a:lumMod val="65000"/>
                  </a:schemeClr>
                </a:solidFill>
              </a:rPr>
              <a:t>Grames</a:t>
            </a:r>
            <a:r>
              <a:rPr lang="en-US" sz="1200" dirty="0">
                <a:solidFill>
                  <a:schemeClr val="bg1">
                    <a:lumMod val="65000"/>
                  </a:schemeClr>
                </a:solidFill>
              </a:rPr>
              <a:t> et al. PRAB </a:t>
            </a:r>
            <a:r>
              <a:rPr lang="en-US" sz="1200" b="1" dirty="0">
                <a:solidFill>
                  <a:schemeClr val="bg1">
                    <a:lumMod val="65000"/>
                  </a:schemeClr>
                </a:solidFill>
              </a:rPr>
              <a:t>14, </a:t>
            </a:r>
            <a:r>
              <a:rPr lang="en-US" sz="1200" dirty="0">
                <a:solidFill>
                  <a:schemeClr val="bg1">
                    <a:lumMod val="65000"/>
                  </a:schemeClr>
                </a:solidFill>
              </a:rPr>
              <a:t>043501 (2011) </a:t>
            </a:r>
            <a:r>
              <a:rPr lang="en-US" sz="1200" dirty="0" err="1">
                <a:solidFill>
                  <a:schemeClr val="bg1">
                    <a:lumMod val="65000"/>
                  </a:schemeClr>
                </a:solidFill>
              </a:rPr>
              <a:t>doi</a:t>
            </a:r>
            <a:r>
              <a:rPr lang="en-US" sz="1200" dirty="0">
                <a:solidFill>
                  <a:schemeClr val="bg1">
                    <a:lumMod val="65000"/>
                  </a:schemeClr>
                </a:solidFill>
              </a:rPr>
              <a:t>: http://dx.doi.org/10.1103/PhysRevSTAB.14.043501</a:t>
            </a:r>
          </a:p>
        </p:txBody>
      </p:sp>
      <p:pic>
        <p:nvPicPr>
          <p:cNvPr id="13" name="Picture 12">
            <a:extLst>
              <a:ext uri="{FF2B5EF4-FFF2-40B4-BE49-F238E27FC236}">
                <a16:creationId xmlns:a16="http://schemas.microsoft.com/office/drawing/2014/main" id="{23BEBEDD-8091-7B2A-350D-82FE1ACCCB96}"/>
              </a:ext>
            </a:extLst>
          </p:cNvPr>
          <p:cNvPicPr>
            <a:picLocks noChangeAspect="1"/>
          </p:cNvPicPr>
          <p:nvPr/>
        </p:nvPicPr>
        <p:blipFill>
          <a:blip r:embed="rId3"/>
          <a:stretch>
            <a:fillRect/>
          </a:stretch>
        </p:blipFill>
        <p:spPr>
          <a:xfrm>
            <a:off x="4840854" y="1289109"/>
            <a:ext cx="4034291" cy="1913778"/>
          </a:xfrm>
          <a:prstGeom prst="rect">
            <a:avLst/>
          </a:prstGeom>
        </p:spPr>
      </p:pic>
      <p:sp>
        <p:nvSpPr>
          <p:cNvPr id="14" name="TextBox 13">
            <a:extLst>
              <a:ext uri="{FF2B5EF4-FFF2-40B4-BE49-F238E27FC236}">
                <a16:creationId xmlns:a16="http://schemas.microsoft.com/office/drawing/2014/main" id="{D422A05C-037A-B289-08A8-C4DBCB547B34}"/>
              </a:ext>
            </a:extLst>
          </p:cNvPr>
          <p:cNvSpPr txBox="1"/>
          <p:nvPr/>
        </p:nvSpPr>
        <p:spPr>
          <a:xfrm>
            <a:off x="6596516" y="919777"/>
            <a:ext cx="2762250" cy="369332"/>
          </a:xfrm>
          <a:prstGeom prst="rect">
            <a:avLst/>
          </a:prstGeom>
          <a:noFill/>
        </p:spPr>
        <p:txBody>
          <a:bodyPr wrap="square" rtlCol="0">
            <a:spAutoFit/>
          </a:bodyPr>
          <a:lstStyle/>
          <a:p>
            <a:r>
              <a:rPr lang="en-US" dirty="0">
                <a:solidFill>
                  <a:schemeClr val="bg1">
                    <a:lumMod val="65000"/>
                  </a:schemeClr>
                </a:solidFill>
              </a:rPr>
              <a:t>Image courtesy J. </a:t>
            </a:r>
            <a:r>
              <a:rPr lang="en-US" dirty="0" err="1">
                <a:solidFill>
                  <a:schemeClr val="bg1">
                    <a:lumMod val="65000"/>
                  </a:schemeClr>
                </a:solidFill>
              </a:rPr>
              <a:t>Grames</a:t>
            </a:r>
            <a:endParaRPr lang="en-US" dirty="0">
              <a:solidFill>
                <a:schemeClr val="bg1">
                  <a:lumMod val="65000"/>
                </a:schemeClr>
              </a:solidFill>
            </a:endParaRPr>
          </a:p>
        </p:txBody>
      </p:sp>
    </p:spTree>
    <p:extLst>
      <p:ext uri="{BB962C8B-B14F-4D97-AF65-F5344CB8AC3E}">
        <p14:creationId xmlns:p14="http://schemas.microsoft.com/office/powerpoint/2010/main" val="595249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Diagram&#10;&#10;Description automatically generated with medium confidence">
            <a:extLst>
              <a:ext uri="{FF2B5EF4-FFF2-40B4-BE49-F238E27FC236}">
                <a16:creationId xmlns:a16="http://schemas.microsoft.com/office/drawing/2014/main" id="{F2052B55-FA0A-DC2B-72C0-6EBE66B29A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7306" y="904875"/>
            <a:ext cx="2240218" cy="1754094"/>
          </a:xfrm>
          <a:prstGeom prst="rect">
            <a:avLst/>
          </a:prstGeom>
        </p:spPr>
      </p:pic>
      <p:sp>
        <p:nvSpPr>
          <p:cNvPr id="2" name="Title 1"/>
          <p:cNvSpPr>
            <a:spLocks noGrp="1"/>
          </p:cNvSpPr>
          <p:nvPr>
            <p:ph type="title"/>
          </p:nvPr>
        </p:nvSpPr>
        <p:spPr>
          <a:xfrm>
            <a:off x="2959768" y="105508"/>
            <a:ext cx="6184232" cy="668215"/>
          </a:xfrm>
        </p:spPr>
        <p:txBody>
          <a:bodyPr/>
          <a:lstStyle/>
          <a:p>
            <a:r>
              <a:rPr lang="en-US" sz="3000" dirty="0"/>
              <a:t>The HERACLES Beamline</a:t>
            </a:r>
          </a:p>
        </p:txBody>
      </p:sp>
      <p:sp>
        <p:nvSpPr>
          <p:cNvPr id="4" name="Date Placeholder 3"/>
          <p:cNvSpPr>
            <a:spLocks noGrp="1"/>
          </p:cNvSpPr>
          <p:nvPr>
            <p:ph type="dt" sz="half" idx="10"/>
          </p:nvPr>
        </p:nvSpPr>
        <p:spPr/>
        <p:txBody>
          <a:bodyPr/>
          <a:lstStyle/>
          <a:p>
            <a:r>
              <a:rPr lang="en-US">
                <a:solidFill>
                  <a:prstClr val="black">
                    <a:tint val="75000"/>
                  </a:prstClr>
                </a:solidFill>
              </a:rPr>
              <a:t>September 25 2024</a:t>
            </a:r>
          </a:p>
        </p:txBody>
      </p:sp>
      <p:sp>
        <p:nvSpPr>
          <p:cNvPr id="5" name="Footer Placeholder 4"/>
          <p:cNvSpPr>
            <a:spLocks noGrp="1"/>
          </p:cNvSpPr>
          <p:nvPr>
            <p:ph type="ftr" sz="quarter" idx="11"/>
          </p:nvPr>
        </p:nvSpPr>
        <p:spPr/>
        <p:txBody>
          <a:bodyPr/>
          <a:lstStyle/>
          <a:p>
            <a:r>
              <a:rPr lang="en-US">
                <a:solidFill>
                  <a:prstClr val="black">
                    <a:tint val="75000"/>
                  </a:prstClr>
                </a:solidFill>
              </a:rPr>
              <a:t>PSTP24</a:t>
            </a:r>
          </a:p>
        </p:txBody>
      </p:sp>
      <p:sp>
        <p:nvSpPr>
          <p:cNvPr id="6" name="Slide Number Placeholder 5"/>
          <p:cNvSpPr>
            <a:spLocks noGrp="1"/>
          </p:cNvSpPr>
          <p:nvPr>
            <p:ph type="sldNum" sz="quarter" idx="12"/>
          </p:nvPr>
        </p:nvSpPr>
        <p:spPr/>
        <p:txBody>
          <a:bodyPr/>
          <a:lstStyle/>
          <a:p>
            <a:fld id="{76275999-CDF6-9B46-9F3F-7503503F82BE}" type="slidenum">
              <a:rPr lang="en-US" smtClean="0">
                <a:solidFill>
                  <a:prstClr val="black">
                    <a:tint val="75000"/>
                  </a:prstClr>
                </a:solidFill>
              </a:rPr>
              <a:pPr/>
              <a:t>15</a:t>
            </a:fld>
            <a:endParaRPr lang="en-US" dirty="0">
              <a:solidFill>
                <a:prstClr val="black">
                  <a:tint val="75000"/>
                </a:prstClr>
              </a:solidFill>
            </a:endParaRPr>
          </a:p>
        </p:txBody>
      </p:sp>
      <p:pic>
        <p:nvPicPr>
          <p:cNvPr id="3" name="Picture 2">
            <a:extLst>
              <a:ext uri="{FF2B5EF4-FFF2-40B4-BE49-F238E27FC236}">
                <a16:creationId xmlns:a16="http://schemas.microsoft.com/office/drawing/2014/main" id="{D3000DE7-196B-4015-C6BB-E8CC4993C0F7}"/>
              </a:ext>
            </a:extLst>
          </p:cNvPr>
          <p:cNvPicPr>
            <a:picLocks noChangeAspect="1"/>
          </p:cNvPicPr>
          <p:nvPr/>
        </p:nvPicPr>
        <p:blipFill>
          <a:blip r:embed="rId3"/>
          <a:stretch>
            <a:fillRect/>
          </a:stretch>
        </p:blipFill>
        <p:spPr>
          <a:xfrm>
            <a:off x="0" y="773723"/>
            <a:ext cx="6553200" cy="3836020"/>
          </a:xfrm>
          <a:prstGeom prst="rect">
            <a:avLst/>
          </a:prstGeom>
        </p:spPr>
      </p:pic>
      <p:pic>
        <p:nvPicPr>
          <p:cNvPr id="9" name="Picture 8">
            <a:extLst>
              <a:ext uri="{FF2B5EF4-FFF2-40B4-BE49-F238E27FC236}">
                <a16:creationId xmlns:a16="http://schemas.microsoft.com/office/drawing/2014/main" id="{356020D2-7110-84A8-629E-BE5E32C3689E}"/>
              </a:ext>
            </a:extLst>
          </p:cNvPr>
          <p:cNvPicPr>
            <a:picLocks noChangeAspect="1"/>
          </p:cNvPicPr>
          <p:nvPr/>
        </p:nvPicPr>
        <p:blipFill>
          <a:blip r:embed="rId4"/>
          <a:stretch>
            <a:fillRect/>
          </a:stretch>
        </p:blipFill>
        <p:spPr>
          <a:xfrm>
            <a:off x="6368680" y="2965854"/>
            <a:ext cx="2657948" cy="2879444"/>
          </a:xfrm>
          <a:prstGeom prst="rect">
            <a:avLst/>
          </a:prstGeom>
        </p:spPr>
      </p:pic>
      <p:sp>
        <p:nvSpPr>
          <p:cNvPr id="14" name="TextBox 13">
            <a:extLst>
              <a:ext uri="{FF2B5EF4-FFF2-40B4-BE49-F238E27FC236}">
                <a16:creationId xmlns:a16="http://schemas.microsoft.com/office/drawing/2014/main" id="{4885A18C-2C44-7F37-A5AE-641B1EDC04E5}"/>
              </a:ext>
            </a:extLst>
          </p:cNvPr>
          <p:cNvSpPr txBox="1"/>
          <p:nvPr/>
        </p:nvSpPr>
        <p:spPr>
          <a:xfrm>
            <a:off x="284107" y="4636639"/>
            <a:ext cx="6553199" cy="1477328"/>
          </a:xfrm>
          <a:prstGeom prst="rect">
            <a:avLst/>
          </a:prstGeom>
          <a:noFill/>
        </p:spPr>
        <p:txBody>
          <a:bodyPr wrap="square">
            <a:spAutoFit/>
          </a:bodyPr>
          <a:lstStyle/>
          <a:p>
            <a:r>
              <a:rPr lang="en-US" b="1" dirty="0">
                <a:solidFill>
                  <a:srgbClr val="002060"/>
                </a:solidFill>
                <a:latin typeface="Times New Roman" panose="02020603050405020304" pitchFamily="18" charset="0"/>
                <a:cs typeface="Times New Roman" panose="02020603050405020304" pitchFamily="18" charset="0"/>
              </a:rPr>
              <a:t>A beamline dedicated to the study of high current beam running</a:t>
            </a:r>
            <a:r>
              <a:rPr lang="en-US" dirty="0">
                <a:solidFill>
                  <a:srgbClr val="002060"/>
                </a:solidFill>
                <a:latin typeface="Times New Roman" panose="02020603050405020304" pitchFamily="18" charset="0"/>
                <a:cs typeface="Times New Roman" panose="02020603050405020304" pitchFamily="18" charset="0"/>
              </a:rPr>
              <a:t>:</a:t>
            </a:r>
          </a:p>
          <a:p>
            <a:pPr marL="285750" indent="-285750">
              <a:buFont typeface="Arial" charset="0"/>
              <a:buChar char="•"/>
            </a:pPr>
            <a:r>
              <a:rPr lang="en-US" dirty="0">
                <a:solidFill>
                  <a:srgbClr val="002060"/>
                </a:solidFill>
                <a:latin typeface="Times New Roman" panose="02020603050405020304" pitchFamily="18" charset="0"/>
                <a:cs typeface="Times New Roman" panose="02020603050405020304" pitchFamily="18" charset="0"/>
              </a:rPr>
              <a:t>Former CU-ERL gun 200kV @ 10 mA</a:t>
            </a:r>
          </a:p>
          <a:p>
            <a:pPr marL="285750" indent="-285750">
              <a:buFont typeface="Arial" charset="0"/>
              <a:buChar char="•"/>
            </a:pPr>
            <a:r>
              <a:rPr lang="en-US" dirty="0">
                <a:solidFill>
                  <a:srgbClr val="002060"/>
                </a:solidFill>
                <a:latin typeface="Times New Roman" panose="02020603050405020304" pitchFamily="18" charset="0"/>
                <a:cs typeface="Times New Roman" panose="02020603050405020304" pitchFamily="18" charset="0"/>
              </a:rPr>
              <a:t>Ion clearing electrodes</a:t>
            </a:r>
          </a:p>
          <a:p>
            <a:pPr marL="285750" indent="-285750">
              <a:buFont typeface="Arial" charset="0"/>
              <a:buChar char="•"/>
            </a:pPr>
            <a:r>
              <a:rPr lang="en-US" dirty="0">
                <a:solidFill>
                  <a:srgbClr val="002060"/>
                </a:solidFill>
                <a:latin typeface="Times New Roman" panose="02020603050405020304" pitchFamily="18" charset="0"/>
                <a:cs typeface="Times New Roman" panose="02020603050405020304" pitchFamily="18" charset="0"/>
              </a:rPr>
              <a:t>75 kW beam dump</a:t>
            </a:r>
          </a:p>
          <a:p>
            <a:pPr marL="285750" indent="-285750">
              <a:buFont typeface="Arial" charset="0"/>
              <a:buChar char="•"/>
            </a:pPr>
            <a:r>
              <a:rPr lang="en-US" dirty="0">
                <a:solidFill>
                  <a:srgbClr val="002060"/>
                </a:solidFill>
                <a:latin typeface="Times New Roman" panose="02020603050405020304" pitchFamily="18" charset="0"/>
                <a:cs typeface="Times New Roman" panose="02020603050405020304" pitchFamily="18" charset="0"/>
              </a:rPr>
              <a:t>EPICS based control system</a:t>
            </a:r>
          </a:p>
        </p:txBody>
      </p:sp>
      <p:cxnSp>
        <p:nvCxnSpPr>
          <p:cNvPr id="15" name="Straight Arrow Connector 14">
            <a:extLst>
              <a:ext uri="{FF2B5EF4-FFF2-40B4-BE49-F238E27FC236}">
                <a16:creationId xmlns:a16="http://schemas.microsoft.com/office/drawing/2014/main" id="{538585B1-72D9-AE43-BFD0-349D0EF76E6B}"/>
              </a:ext>
            </a:extLst>
          </p:cNvPr>
          <p:cNvCxnSpPr>
            <a:cxnSpLocks/>
          </p:cNvCxnSpPr>
          <p:nvPr/>
        </p:nvCxnSpPr>
        <p:spPr>
          <a:xfrm>
            <a:off x="4743450" y="2362200"/>
            <a:ext cx="2079955" cy="129122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40641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CAEC2-ACFB-45DB-9ED5-E55765AFB6E2}"/>
              </a:ext>
            </a:extLst>
          </p:cNvPr>
          <p:cNvSpPr>
            <a:spLocks noGrp="1"/>
          </p:cNvSpPr>
          <p:nvPr>
            <p:ph type="title"/>
          </p:nvPr>
        </p:nvSpPr>
        <p:spPr/>
        <p:txBody>
          <a:bodyPr/>
          <a:lstStyle/>
          <a:p>
            <a:r>
              <a:rPr lang="en-US" dirty="0"/>
              <a:t>Beamline and Diagnostics</a:t>
            </a:r>
          </a:p>
        </p:txBody>
      </p:sp>
      <p:sp>
        <p:nvSpPr>
          <p:cNvPr id="4" name="Date Placeholder 3">
            <a:extLst>
              <a:ext uri="{FF2B5EF4-FFF2-40B4-BE49-F238E27FC236}">
                <a16:creationId xmlns:a16="http://schemas.microsoft.com/office/drawing/2014/main" id="{1CB56C30-2580-4D4F-8767-540A3B0627F7}"/>
              </a:ext>
            </a:extLst>
          </p:cNvPr>
          <p:cNvSpPr>
            <a:spLocks noGrp="1"/>
          </p:cNvSpPr>
          <p:nvPr>
            <p:ph type="dt" sz="half" idx="10"/>
          </p:nvPr>
        </p:nvSpPr>
        <p:spPr/>
        <p:txBody>
          <a:bodyPr/>
          <a:lstStyle/>
          <a:p>
            <a:r>
              <a:rPr lang="en-US"/>
              <a:t>September 25 2024</a:t>
            </a:r>
          </a:p>
        </p:txBody>
      </p:sp>
      <p:sp>
        <p:nvSpPr>
          <p:cNvPr id="5" name="Footer Placeholder 4">
            <a:extLst>
              <a:ext uri="{FF2B5EF4-FFF2-40B4-BE49-F238E27FC236}">
                <a16:creationId xmlns:a16="http://schemas.microsoft.com/office/drawing/2014/main" id="{89DECA62-F32F-4932-940A-61A5D7ECDAC6}"/>
              </a:ext>
            </a:extLst>
          </p:cNvPr>
          <p:cNvSpPr>
            <a:spLocks noGrp="1"/>
          </p:cNvSpPr>
          <p:nvPr>
            <p:ph type="ftr" sz="quarter" idx="11"/>
          </p:nvPr>
        </p:nvSpPr>
        <p:spPr/>
        <p:txBody>
          <a:bodyPr/>
          <a:lstStyle/>
          <a:p>
            <a:r>
              <a:rPr lang="en-US"/>
              <a:t>PSTP24</a:t>
            </a:r>
          </a:p>
        </p:txBody>
      </p:sp>
      <p:sp>
        <p:nvSpPr>
          <p:cNvPr id="6" name="Slide Number Placeholder 5">
            <a:extLst>
              <a:ext uri="{FF2B5EF4-FFF2-40B4-BE49-F238E27FC236}">
                <a16:creationId xmlns:a16="http://schemas.microsoft.com/office/drawing/2014/main" id="{9B18F35F-F8CF-4DAF-9C27-E81CBF1C3251}"/>
              </a:ext>
            </a:extLst>
          </p:cNvPr>
          <p:cNvSpPr>
            <a:spLocks noGrp="1"/>
          </p:cNvSpPr>
          <p:nvPr>
            <p:ph type="sldNum" sz="quarter" idx="12"/>
          </p:nvPr>
        </p:nvSpPr>
        <p:spPr/>
        <p:txBody>
          <a:bodyPr/>
          <a:lstStyle/>
          <a:p>
            <a:fld id="{76275999-CDF6-9B46-9F3F-7503503F82BE}" type="slidenum">
              <a:rPr lang="en-US" smtClean="0"/>
              <a:pPr/>
              <a:t>16</a:t>
            </a:fld>
            <a:endParaRPr lang="en-US"/>
          </a:p>
        </p:txBody>
      </p:sp>
      <p:pic>
        <p:nvPicPr>
          <p:cNvPr id="8" name="Picture 7">
            <a:extLst>
              <a:ext uri="{FF2B5EF4-FFF2-40B4-BE49-F238E27FC236}">
                <a16:creationId xmlns:a16="http://schemas.microsoft.com/office/drawing/2014/main" id="{721E9D58-76DF-4704-85D9-034781A0941A}"/>
              </a:ext>
            </a:extLst>
          </p:cNvPr>
          <p:cNvPicPr>
            <a:picLocks noChangeAspect="1"/>
          </p:cNvPicPr>
          <p:nvPr/>
        </p:nvPicPr>
        <p:blipFill>
          <a:blip r:embed="rId2"/>
          <a:stretch>
            <a:fillRect/>
          </a:stretch>
        </p:blipFill>
        <p:spPr>
          <a:xfrm>
            <a:off x="0" y="2082341"/>
            <a:ext cx="5853620" cy="2447320"/>
          </a:xfrm>
          <a:prstGeom prst="rect">
            <a:avLst/>
          </a:prstGeom>
        </p:spPr>
      </p:pic>
      <p:pic>
        <p:nvPicPr>
          <p:cNvPr id="12" name="Picture 11">
            <a:extLst>
              <a:ext uri="{FF2B5EF4-FFF2-40B4-BE49-F238E27FC236}">
                <a16:creationId xmlns:a16="http://schemas.microsoft.com/office/drawing/2014/main" id="{EE2889A7-67B0-4F2A-BB9F-1CEB8A1F47F7}"/>
              </a:ext>
            </a:extLst>
          </p:cNvPr>
          <p:cNvPicPr>
            <a:picLocks noChangeAspect="1"/>
          </p:cNvPicPr>
          <p:nvPr/>
        </p:nvPicPr>
        <p:blipFill>
          <a:blip r:embed="rId3"/>
          <a:stretch>
            <a:fillRect/>
          </a:stretch>
        </p:blipFill>
        <p:spPr>
          <a:xfrm>
            <a:off x="5564515" y="968523"/>
            <a:ext cx="3226161" cy="2447320"/>
          </a:xfrm>
          <a:prstGeom prst="rect">
            <a:avLst/>
          </a:prstGeom>
        </p:spPr>
      </p:pic>
      <p:sp>
        <p:nvSpPr>
          <p:cNvPr id="14" name="TextBox 13">
            <a:extLst>
              <a:ext uri="{FF2B5EF4-FFF2-40B4-BE49-F238E27FC236}">
                <a16:creationId xmlns:a16="http://schemas.microsoft.com/office/drawing/2014/main" id="{11E05D0D-DB46-4C72-9EB8-428CD4EC8AA5}"/>
              </a:ext>
            </a:extLst>
          </p:cNvPr>
          <p:cNvSpPr txBox="1"/>
          <p:nvPr/>
        </p:nvSpPr>
        <p:spPr>
          <a:xfrm>
            <a:off x="5582664" y="3517896"/>
            <a:ext cx="3447036" cy="584775"/>
          </a:xfrm>
          <a:prstGeom prst="rect">
            <a:avLst/>
          </a:prstGeom>
          <a:noFill/>
        </p:spPr>
        <p:txBody>
          <a:bodyPr wrap="square" rtlCol="0">
            <a:spAutoFit/>
          </a:bodyPr>
          <a:lstStyle/>
          <a:p>
            <a:r>
              <a:rPr lang="en-US" sz="1600" dirty="0">
                <a:solidFill>
                  <a:schemeClr val="tx2"/>
                </a:solidFill>
              </a:rPr>
              <a:t>Thermal couples register beam induced temperature rise at the dump</a:t>
            </a:r>
          </a:p>
        </p:txBody>
      </p:sp>
      <p:sp>
        <p:nvSpPr>
          <p:cNvPr id="18" name="TextBox 17">
            <a:extLst>
              <a:ext uri="{FF2B5EF4-FFF2-40B4-BE49-F238E27FC236}">
                <a16:creationId xmlns:a16="http://schemas.microsoft.com/office/drawing/2014/main" id="{709D8CF0-D36E-4F74-A061-AAA921BD1D05}"/>
              </a:ext>
            </a:extLst>
          </p:cNvPr>
          <p:cNvSpPr txBox="1"/>
          <p:nvPr/>
        </p:nvSpPr>
        <p:spPr>
          <a:xfrm>
            <a:off x="323850" y="4403763"/>
            <a:ext cx="4419600" cy="1815882"/>
          </a:xfrm>
          <a:prstGeom prst="rect">
            <a:avLst/>
          </a:prstGeom>
          <a:noFill/>
        </p:spPr>
        <p:txBody>
          <a:bodyPr wrap="square" rtlCol="0">
            <a:spAutoFit/>
          </a:bodyPr>
          <a:lstStyle/>
          <a:p>
            <a:r>
              <a:rPr lang="en-US" sz="2200" b="1" dirty="0">
                <a:solidFill>
                  <a:srgbClr val="002060"/>
                </a:solidFill>
              </a:rPr>
              <a:t>Beamline</a:t>
            </a:r>
          </a:p>
          <a:p>
            <a:pPr marL="285750" indent="-285750">
              <a:buFont typeface="Arial" panose="020B0604020202020204" pitchFamily="34" charset="0"/>
              <a:buChar char="•"/>
            </a:pPr>
            <a:r>
              <a:rPr lang="en-US" b="1" dirty="0">
                <a:solidFill>
                  <a:srgbClr val="002060"/>
                </a:solidFill>
              </a:rPr>
              <a:t>2 Solenoids, 3 corrector pairs (</a:t>
            </a:r>
            <a:r>
              <a:rPr lang="en-US" b="1" dirty="0" err="1">
                <a:solidFill>
                  <a:srgbClr val="002060"/>
                </a:solidFill>
              </a:rPr>
              <a:t>hor</a:t>
            </a:r>
            <a:r>
              <a:rPr lang="en-US" b="1" dirty="0">
                <a:solidFill>
                  <a:srgbClr val="002060"/>
                </a:solidFill>
              </a:rPr>
              <a:t>/vert)</a:t>
            </a:r>
          </a:p>
          <a:p>
            <a:pPr marL="285750" indent="-285750">
              <a:buFont typeface="Arial" panose="020B0604020202020204" pitchFamily="34" charset="0"/>
              <a:buChar char="•"/>
            </a:pPr>
            <a:r>
              <a:rPr lang="en-US" b="1" dirty="0">
                <a:solidFill>
                  <a:srgbClr val="002060"/>
                </a:solidFill>
              </a:rPr>
              <a:t>2 clearing electrodes</a:t>
            </a:r>
          </a:p>
          <a:p>
            <a:pPr marL="285750" indent="-285750">
              <a:buFont typeface="Arial" panose="020B0604020202020204" pitchFamily="34" charset="0"/>
              <a:buChar char="•"/>
            </a:pPr>
            <a:r>
              <a:rPr lang="en-US" b="1" dirty="0">
                <a:solidFill>
                  <a:srgbClr val="002060"/>
                </a:solidFill>
              </a:rPr>
              <a:t>3 screens, 1 quad detector</a:t>
            </a:r>
          </a:p>
          <a:p>
            <a:pPr marL="285750" indent="-285750">
              <a:buFont typeface="Arial" panose="020B0604020202020204" pitchFamily="34" charset="0"/>
              <a:buChar char="•"/>
            </a:pPr>
            <a:r>
              <a:rPr lang="en-US" b="1" dirty="0">
                <a:solidFill>
                  <a:srgbClr val="002060"/>
                </a:solidFill>
              </a:rPr>
              <a:t>1 Faraday cup</a:t>
            </a:r>
          </a:p>
          <a:p>
            <a:pPr marL="285750" indent="-285750">
              <a:buFont typeface="Arial" panose="020B0604020202020204" pitchFamily="34" charset="0"/>
              <a:buChar char="•"/>
            </a:pPr>
            <a:r>
              <a:rPr lang="en-US" b="1" dirty="0">
                <a:solidFill>
                  <a:srgbClr val="002060"/>
                </a:solidFill>
              </a:rPr>
              <a:t>EMS system (not implemented)</a:t>
            </a:r>
          </a:p>
        </p:txBody>
      </p:sp>
      <p:pic>
        <p:nvPicPr>
          <p:cNvPr id="3" name="Picture 2">
            <a:extLst>
              <a:ext uri="{FF2B5EF4-FFF2-40B4-BE49-F238E27FC236}">
                <a16:creationId xmlns:a16="http://schemas.microsoft.com/office/drawing/2014/main" id="{185D1970-30B8-2BDC-7311-9A57C9482A9E}"/>
              </a:ext>
            </a:extLst>
          </p:cNvPr>
          <p:cNvPicPr>
            <a:picLocks noChangeAspect="1"/>
          </p:cNvPicPr>
          <p:nvPr/>
        </p:nvPicPr>
        <p:blipFill>
          <a:blip r:embed="rId4"/>
          <a:stretch>
            <a:fillRect/>
          </a:stretch>
        </p:blipFill>
        <p:spPr>
          <a:xfrm>
            <a:off x="1438275" y="905583"/>
            <a:ext cx="3703932" cy="1197002"/>
          </a:xfrm>
          <a:prstGeom prst="rect">
            <a:avLst/>
          </a:prstGeom>
        </p:spPr>
      </p:pic>
      <p:sp>
        <p:nvSpPr>
          <p:cNvPr id="9" name="TextBox 8">
            <a:extLst>
              <a:ext uri="{FF2B5EF4-FFF2-40B4-BE49-F238E27FC236}">
                <a16:creationId xmlns:a16="http://schemas.microsoft.com/office/drawing/2014/main" id="{C66D334C-36D7-FA94-E840-41C57FCFF1F7}"/>
              </a:ext>
            </a:extLst>
          </p:cNvPr>
          <p:cNvSpPr txBox="1"/>
          <p:nvPr/>
        </p:nvSpPr>
        <p:spPr>
          <a:xfrm>
            <a:off x="88106" y="905583"/>
            <a:ext cx="1674019" cy="923330"/>
          </a:xfrm>
          <a:prstGeom prst="rect">
            <a:avLst/>
          </a:prstGeom>
          <a:noFill/>
        </p:spPr>
        <p:txBody>
          <a:bodyPr wrap="square">
            <a:spAutoFit/>
          </a:bodyPr>
          <a:lstStyle/>
          <a:p>
            <a:r>
              <a:rPr lang="en-US" dirty="0">
                <a:solidFill>
                  <a:schemeClr val="accent1"/>
                </a:solidFill>
              </a:rPr>
              <a:t>Solenoid scan characterizes cathode MTE</a:t>
            </a:r>
          </a:p>
        </p:txBody>
      </p:sp>
      <p:pic>
        <p:nvPicPr>
          <p:cNvPr id="16" name="Picture 15">
            <a:extLst>
              <a:ext uri="{FF2B5EF4-FFF2-40B4-BE49-F238E27FC236}">
                <a16:creationId xmlns:a16="http://schemas.microsoft.com/office/drawing/2014/main" id="{56B08B68-3C36-408D-848B-A46CD44F612A}"/>
              </a:ext>
            </a:extLst>
          </p:cNvPr>
          <p:cNvPicPr>
            <a:picLocks noChangeAspect="1"/>
          </p:cNvPicPr>
          <p:nvPr/>
        </p:nvPicPr>
        <p:blipFill>
          <a:blip r:embed="rId5"/>
          <a:stretch>
            <a:fillRect/>
          </a:stretch>
        </p:blipFill>
        <p:spPr>
          <a:xfrm>
            <a:off x="3328341" y="808174"/>
            <a:ext cx="1813866" cy="1548284"/>
          </a:xfrm>
          <a:prstGeom prst="rect">
            <a:avLst/>
          </a:prstGeom>
        </p:spPr>
      </p:pic>
      <p:pic>
        <p:nvPicPr>
          <p:cNvPr id="10" name="Picture 9">
            <a:extLst>
              <a:ext uri="{FF2B5EF4-FFF2-40B4-BE49-F238E27FC236}">
                <a16:creationId xmlns:a16="http://schemas.microsoft.com/office/drawing/2014/main" id="{D9542A36-B597-81FE-A1D6-0111DF209753}"/>
              </a:ext>
            </a:extLst>
          </p:cNvPr>
          <p:cNvPicPr>
            <a:picLocks noChangeAspect="1"/>
          </p:cNvPicPr>
          <p:nvPr/>
        </p:nvPicPr>
        <p:blipFill>
          <a:blip r:embed="rId6"/>
          <a:stretch>
            <a:fillRect/>
          </a:stretch>
        </p:blipFill>
        <p:spPr>
          <a:xfrm>
            <a:off x="4904392" y="4403763"/>
            <a:ext cx="2764217" cy="2020706"/>
          </a:xfrm>
          <a:prstGeom prst="rect">
            <a:avLst/>
          </a:prstGeom>
        </p:spPr>
      </p:pic>
      <p:sp>
        <p:nvSpPr>
          <p:cNvPr id="11" name="TextBox 10">
            <a:extLst>
              <a:ext uri="{FF2B5EF4-FFF2-40B4-BE49-F238E27FC236}">
                <a16:creationId xmlns:a16="http://schemas.microsoft.com/office/drawing/2014/main" id="{24C994F3-6403-0369-71EA-D7997A867977}"/>
              </a:ext>
            </a:extLst>
          </p:cNvPr>
          <p:cNvSpPr txBox="1"/>
          <p:nvPr/>
        </p:nvSpPr>
        <p:spPr>
          <a:xfrm>
            <a:off x="7743825" y="4742317"/>
            <a:ext cx="1383092" cy="1477328"/>
          </a:xfrm>
          <a:prstGeom prst="rect">
            <a:avLst/>
          </a:prstGeom>
          <a:noFill/>
        </p:spPr>
        <p:txBody>
          <a:bodyPr wrap="square" rtlCol="0">
            <a:spAutoFit/>
          </a:bodyPr>
          <a:lstStyle/>
          <a:p>
            <a:r>
              <a:rPr lang="en-US" dirty="0">
                <a:solidFill>
                  <a:schemeClr val="tx2"/>
                </a:solidFill>
              </a:rPr>
              <a:t>GPT simulation of fields/beam envelope </a:t>
            </a:r>
          </a:p>
        </p:txBody>
      </p:sp>
    </p:spTree>
    <p:extLst>
      <p:ext uri="{BB962C8B-B14F-4D97-AF65-F5344CB8AC3E}">
        <p14:creationId xmlns:p14="http://schemas.microsoft.com/office/powerpoint/2010/main" val="31431745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5F74B7-5688-C978-AA4F-A7FACDDA4CB7}"/>
              </a:ext>
            </a:extLst>
          </p:cNvPr>
          <p:cNvPicPr>
            <a:picLocks noChangeAspect="1"/>
          </p:cNvPicPr>
          <p:nvPr/>
        </p:nvPicPr>
        <p:blipFill>
          <a:blip r:embed="rId2"/>
          <a:stretch>
            <a:fillRect/>
          </a:stretch>
        </p:blipFill>
        <p:spPr>
          <a:xfrm>
            <a:off x="2698476" y="749866"/>
            <a:ext cx="6445524" cy="3209278"/>
          </a:xfrm>
          <a:prstGeom prst="rect">
            <a:avLst/>
          </a:prstGeom>
        </p:spPr>
      </p:pic>
      <p:sp>
        <p:nvSpPr>
          <p:cNvPr id="5" name="TextBox 4">
            <a:extLst>
              <a:ext uri="{FF2B5EF4-FFF2-40B4-BE49-F238E27FC236}">
                <a16:creationId xmlns:a16="http://schemas.microsoft.com/office/drawing/2014/main" id="{A9728035-FEAB-B8A3-F137-7A4E0B9B8D84}"/>
              </a:ext>
            </a:extLst>
          </p:cNvPr>
          <p:cNvSpPr txBox="1"/>
          <p:nvPr/>
        </p:nvSpPr>
        <p:spPr>
          <a:xfrm>
            <a:off x="3282519" y="103764"/>
            <a:ext cx="6061506" cy="461665"/>
          </a:xfrm>
          <a:prstGeom prst="rect">
            <a:avLst/>
          </a:prstGeom>
          <a:noFill/>
        </p:spPr>
        <p:txBody>
          <a:bodyPr wrap="square" rtlCol="0">
            <a:spAutoFit/>
          </a:bodyPr>
          <a:lstStyle/>
          <a:p>
            <a:r>
              <a:rPr lang="en-US" sz="2400" b="1" dirty="0">
                <a:solidFill>
                  <a:schemeClr val="bg1"/>
                </a:solidFill>
              </a:rPr>
              <a:t>HERACLES high current performance</a:t>
            </a:r>
          </a:p>
        </p:txBody>
      </p:sp>
      <p:pic>
        <p:nvPicPr>
          <p:cNvPr id="8" name="Picture 7">
            <a:extLst>
              <a:ext uri="{FF2B5EF4-FFF2-40B4-BE49-F238E27FC236}">
                <a16:creationId xmlns:a16="http://schemas.microsoft.com/office/drawing/2014/main" id="{729D44E1-1E95-2075-40E0-B5093A7928D7}"/>
              </a:ext>
            </a:extLst>
          </p:cNvPr>
          <p:cNvPicPr>
            <a:picLocks noChangeAspect="1"/>
          </p:cNvPicPr>
          <p:nvPr/>
        </p:nvPicPr>
        <p:blipFill>
          <a:blip r:embed="rId3"/>
          <a:stretch>
            <a:fillRect/>
          </a:stretch>
        </p:blipFill>
        <p:spPr>
          <a:xfrm>
            <a:off x="6567442" y="4044523"/>
            <a:ext cx="2133601" cy="15230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79960469-4D9D-CEEA-4F43-5F5BC26AF937}"/>
              </a:ext>
            </a:extLst>
          </p:cNvPr>
          <p:cNvSpPr txBox="1"/>
          <p:nvPr/>
        </p:nvSpPr>
        <p:spPr>
          <a:xfrm>
            <a:off x="-15667" y="3837620"/>
            <a:ext cx="4474346" cy="2246769"/>
          </a:xfrm>
          <a:prstGeom prst="rect">
            <a:avLst/>
          </a:prstGeom>
          <a:noFill/>
        </p:spPr>
        <p:txBody>
          <a:bodyPr wrap="square" rtlCol="0">
            <a:spAutoFit/>
          </a:bodyPr>
          <a:lstStyle/>
          <a:p>
            <a:pPr marL="214313" indent="-214313">
              <a:buFont typeface="Arial" panose="020B0604020202020204" pitchFamily="34" charset="0"/>
              <a:buChar char="•"/>
            </a:pPr>
            <a:r>
              <a:rPr lang="en-US" sz="2000" dirty="0"/>
              <a:t>Cs</a:t>
            </a:r>
            <a:r>
              <a:rPr lang="en-US" sz="2000" baseline="-25000" dirty="0"/>
              <a:t>3</a:t>
            </a:r>
            <a:r>
              <a:rPr lang="en-US" sz="2000" dirty="0"/>
              <a:t>Sb cathode on stainless steel puck</a:t>
            </a:r>
          </a:p>
          <a:p>
            <a:pPr marL="214313" indent="-214313">
              <a:buFont typeface="Arial" panose="020B0604020202020204" pitchFamily="34" charset="0"/>
              <a:buChar char="•"/>
            </a:pPr>
            <a:r>
              <a:rPr lang="en-US" sz="2000" dirty="0"/>
              <a:t>10 mA max current, limited by radiation trips</a:t>
            </a:r>
          </a:p>
          <a:p>
            <a:pPr marL="214313" indent="-214313">
              <a:buFont typeface="Arial" panose="020B0604020202020204" pitchFamily="34" charset="0"/>
              <a:buChar char="•"/>
            </a:pPr>
            <a:r>
              <a:rPr lang="en-US" sz="2000" dirty="0"/>
              <a:t>8 mA constant current for 3 + hours with no significant change in cathode QE</a:t>
            </a:r>
          </a:p>
          <a:p>
            <a:endParaRPr lang="en-US" sz="2000" b="1" dirty="0">
              <a:solidFill>
                <a:srgbClr val="FF0000"/>
              </a:solidFill>
            </a:endParaRPr>
          </a:p>
        </p:txBody>
      </p:sp>
      <p:pic>
        <p:nvPicPr>
          <p:cNvPr id="10" name="Picture 9">
            <a:extLst>
              <a:ext uri="{FF2B5EF4-FFF2-40B4-BE49-F238E27FC236}">
                <a16:creationId xmlns:a16="http://schemas.microsoft.com/office/drawing/2014/main" id="{1C0A4BCF-003D-4ED5-4B79-3A1FD8C6CA48}"/>
              </a:ext>
            </a:extLst>
          </p:cNvPr>
          <p:cNvPicPr>
            <a:picLocks noChangeAspect="1"/>
          </p:cNvPicPr>
          <p:nvPr/>
        </p:nvPicPr>
        <p:blipFill>
          <a:blip r:embed="rId4"/>
          <a:stretch>
            <a:fillRect/>
          </a:stretch>
        </p:blipFill>
        <p:spPr>
          <a:xfrm>
            <a:off x="146482" y="1112654"/>
            <a:ext cx="2461751" cy="1845332"/>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51AE239F-4FA4-ACE2-D595-BC5C63F1F582}"/>
              </a:ext>
            </a:extLst>
          </p:cNvPr>
          <p:cNvPicPr>
            <a:picLocks noChangeAspect="1"/>
          </p:cNvPicPr>
          <p:nvPr/>
        </p:nvPicPr>
        <p:blipFill>
          <a:blip r:embed="rId5"/>
          <a:stretch>
            <a:fillRect/>
          </a:stretch>
        </p:blipFill>
        <p:spPr>
          <a:xfrm>
            <a:off x="4458679" y="4044523"/>
            <a:ext cx="1465829" cy="1413941"/>
          </a:xfrm>
          <a:prstGeom prst="rect">
            <a:avLst/>
          </a:prstGeom>
          <a:ln>
            <a:noFill/>
          </a:ln>
          <a:effectLst>
            <a:outerShdw blurRad="292100" dist="139700" dir="2700000" algn="tl" rotWithShape="0">
              <a:srgbClr val="333333">
                <a:alpha val="65000"/>
              </a:srgbClr>
            </a:outerShdw>
          </a:effectLst>
        </p:spPr>
      </p:pic>
      <p:sp>
        <p:nvSpPr>
          <p:cNvPr id="2" name="Date Placeholder 1">
            <a:extLst>
              <a:ext uri="{FF2B5EF4-FFF2-40B4-BE49-F238E27FC236}">
                <a16:creationId xmlns:a16="http://schemas.microsoft.com/office/drawing/2014/main" id="{FDF76575-3EBF-99C9-A7E6-7B8376E6D97B}"/>
              </a:ext>
            </a:extLst>
          </p:cNvPr>
          <p:cNvSpPr>
            <a:spLocks noGrp="1"/>
          </p:cNvSpPr>
          <p:nvPr>
            <p:ph type="dt" sz="half" idx="10"/>
          </p:nvPr>
        </p:nvSpPr>
        <p:spPr/>
        <p:txBody>
          <a:bodyPr/>
          <a:lstStyle/>
          <a:p>
            <a:r>
              <a:rPr lang="en-US"/>
              <a:t>September 25 2024</a:t>
            </a:r>
          </a:p>
        </p:txBody>
      </p:sp>
      <p:sp>
        <p:nvSpPr>
          <p:cNvPr id="3" name="Footer Placeholder 2">
            <a:extLst>
              <a:ext uri="{FF2B5EF4-FFF2-40B4-BE49-F238E27FC236}">
                <a16:creationId xmlns:a16="http://schemas.microsoft.com/office/drawing/2014/main" id="{67F3BAB1-14E1-A426-21E8-0DFF9567AA71}"/>
              </a:ext>
            </a:extLst>
          </p:cNvPr>
          <p:cNvSpPr>
            <a:spLocks noGrp="1"/>
          </p:cNvSpPr>
          <p:nvPr>
            <p:ph type="ftr" sz="quarter" idx="11"/>
          </p:nvPr>
        </p:nvSpPr>
        <p:spPr/>
        <p:txBody>
          <a:bodyPr/>
          <a:lstStyle/>
          <a:p>
            <a:r>
              <a:rPr lang="en-US"/>
              <a:t>PSTP24</a:t>
            </a:r>
          </a:p>
        </p:txBody>
      </p:sp>
      <p:sp>
        <p:nvSpPr>
          <p:cNvPr id="6" name="Slide Number Placeholder 5">
            <a:extLst>
              <a:ext uri="{FF2B5EF4-FFF2-40B4-BE49-F238E27FC236}">
                <a16:creationId xmlns:a16="http://schemas.microsoft.com/office/drawing/2014/main" id="{8D41F013-6E57-27EE-133F-8CFB9A6C76FB}"/>
              </a:ext>
            </a:extLst>
          </p:cNvPr>
          <p:cNvSpPr>
            <a:spLocks noGrp="1"/>
          </p:cNvSpPr>
          <p:nvPr>
            <p:ph type="sldNum" sz="quarter" idx="12"/>
          </p:nvPr>
        </p:nvSpPr>
        <p:spPr/>
        <p:txBody>
          <a:bodyPr/>
          <a:lstStyle/>
          <a:p>
            <a:fld id="{76275999-CDF6-9B46-9F3F-7503503F82BE}" type="slidenum">
              <a:rPr lang="en-US" smtClean="0"/>
              <a:pPr/>
              <a:t>17</a:t>
            </a:fld>
            <a:endParaRPr lang="en-US"/>
          </a:p>
        </p:txBody>
      </p:sp>
      <p:sp>
        <p:nvSpPr>
          <p:cNvPr id="7" name="TextBox 6">
            <a:extLst>
              <a:ext uri="{FF2B5EF4-FFF2-40B4-BE49-F238E27FC236}">
                <a16:creationId xmlns:a16="http://schemas.microsoft.com/office/drawing/2014/main" id="{E61ADF3F-CF18-8972-E515-BE10DA5CEDCE}"/>
              </a:ext>
            </a:extLst>
          </p:cNvPr>
          <p:cNvSpPr txBox="1"/>
          <p:nvPr/>
        </p:nvSpPr>
        <p:spPr>
          <a:xfrm>
            <a:off x="524344" y="6033184"/>
            <a:ext cx="9334500" cy="584775"/>
          </a:xfrm>
          <a:prstGeom prst="rect">
            <a:avLst/>
          </a:prstGeom>
          <a:noFill/>
        </p:spPr>
        <p:txBody>
          <a:bodyPr wrap="square" rtlCol="0">
            <a:spAutoFit/>
          </a:bodyPr>
          <a:lstStyle/>
          <a:p>
            <a:r>
              <a:rPr lang="en-US" sz="1400" kern="100" dirty="0">
                <a:solidFill>
                  <a:schemeClr val="bg1">
                    <a:lumMod val="65000"/>
                  </a:schemeClr>
                </a:solidFill>
                <a:effectLst/>
                <a:latin typeface="Calibri" panose="020F0502020204030204" pitchFamily="34" charset="0"/>
                <a:ea typeface="Calibri" panose="020F0502020204030204" pitchFamily="34" charset="0"/>
                <a:cs typeface="Times New Roman" panose="02020603050405020304" pitchFamily="18" charset="0"/>
              </a:rPr>
              <a:t>M. </a:t>
            </a:r>
            <a:r>
              <a:rPr lang="en-US" sz="1400" kern="100"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rPr>
              <a:t>A</a:t>
            </a:r>
            <a:r>
              <a:rPr lang="en-US" sz="1400" kern="100" dirty="0">
                <a:solidFill>
                  <a:schemeClr val="bg1">
                    <a:lumMod val="65000"/>
                  </a:schemeClr>
                </a:solidFill>
                <a:effectLst/>
                <a:latin typeface="Calibri" panose="020F0502020204030204" pitchFamily="34" charset="0"/>
                <a:ea typeface="Calibri" panose="020F0502020204030204" pitchFamily="34" charset="0"/>
                <a:cs typeface="Times New Roman" panose="02020603050405020304" pitchFamily="18" charset="0"/>
              </a:rPr>
              <a:t>ndorf et al.  NIMA: </a:t>
            </a:r>
            <a:r>
              <a:rPr lang="en-US" sz="1400" b="1" kern="100" dirty="0">
                <a:solidFill>
                  <a:schemeClr val="bg1">
                    <a:lumMod val="65000"/>
                  </a:schemeClr>
                </a:solidFill>
                <a:effectLst/>
                <a:latin typeface="Calibri" panose="020F0502020204030204" pitchFamily="34" charset="0"/>
                <a:ea typeface="Calibri" panose="020F0502020204030204" pitchFamily="34" charset="0"/>
                <a:cs typeface="Times New Roman" panose="02020603050405020304" pitchFamily="18" charset="0"/>
              </a:rPr>
              <a:t>1052 </a:t>
            </a:r>
            <a:r>
              <a:rPr lang="en-US" sz="1400" kern="100" dirty="0">
                <a:solidFill>
                  <a:schemeClr val="bg1">
                    <a:lumMod val="65000"/>
                  </a:schemeClr>
                </a:solidFill>
                <a:effectLst/>
                <a:latin typeface="Calibri" panose="020F0502020204030204" pitchFamily="34" charset="0"/>
                <a:ea typeface="Calibri" panose="020F0502020204030204" pitchFamily="34" charset="0"/>
                <a:cs typeface="Times New Roman" panose="02020603050405020304" pitchFamily="18" charset="0"/>
              </a:rPr>
              <a:t>168240 (</a:t>
            </a:r>
            <a:r>
              <a:rPr lang="en-US" sz="1400" b="1" kern="100" dirty="0">
                <a:solidFill>
                  <a:schemeClr val="bg1">
                    <a:lumMod val="65000"/>
                  </a:schemeClr>
                </a:solidFill>
                <a:effectLst/>
                <a:latin typeface="Calibri" panose="020F0502020204030204" pitchFamily="34" charset="0"/>
                <a:ea typeface="Calibri" panose="020F0502020204030204" pitchFamily="34" charset="0"/>
                <a:cs typeface="Times New Roman" panose="02020603050405020304" pitchFamily="18" charset="0"/>
              </a:rPr>
              <a:t>2023</a:t>
            </a:r>
            <a:r>
              <a:rPr lang="en-US" sz="1400" kern="100" dirty="0">
                <a:solidFill>
                  <a:schemeClr val="bg1">
                    <a:lumMod val="65000"/>
                  </a:schemeClr>
                </a:solidFill>
                <a:effectLst/>
                <a:latin typeface="Calibri" panose="020F0502020204030204" pitchFamily="34" charset="0"/>
                <a:ea typeface="Calibri" panose="020F0502020204030204" pitchFamily="34" charset="0"/>
                <a:cs typeface="Times New Roman" panose="02020603050405020304" pitchFamily="18" charset="0"/>
              </a:rPr>
              <a:t>) https://doi.org/10.1016/j.nima.2023.168240</a:t>
            </a:r>
          </a:p>
          <a:p>
            <a:endParaRPr lang="en-US" dirty="0"/>
          </a:p>
        </p:txBody>
      </p:sp>
    </p:spTree>
    <p:extLst>
      <p:ext uri="{BB962C8B-B14F-4D97-AF65-F5344CB8AC3E}">
        <p14:creationId xmlns:p14="http://schemas.microsoft.com/office/powerpoint/2010/main" val="20088617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0"/>
            <a:ext cx="6019800" cy="773723"/>
          </a:xfrm>
        </p:spPr>
        <p:txBody>
          <a:bodyPr/>
          <a:lstStyle/>
          <a:p>
            <a:r>
              <a:rPr lang="en-US" dirty="0"/>
              <a:t>HERACLES DRIVE LASER</a:t>
            </a:r>
          </a:p>
        </p:txBody>
      </p:sp>
      <p:sp>
        <p:nvSpPr>
          <p:cNvPr id="4" name="Date Placeholder 3"/>
          <p:cNvSpPr>
            <a:spLocks noGrp="1"/>
          </p:cNvSpPr>
          <p:nvPr>
            <p:ph type="dt" sz="half" idx="10"/>
          </p:nvPr>
        </p:nvSpPr>
        <p:spPr/>
        <p:txBody>
          <a:bodyPr/>
          <a:lstStyle/>
          <a:p>
            <a:r>
              <a:rPr lang="en-US"/>
              <a:t>September 25 2024</a:t>
            </a:r>
            <a:endParaRPr lang="en-US" dirty="0"/>
          </a:p>
        </p:txBody>
      </p:sp>
      <p:sp>
        <p:nvSpPr>
          <p:cNvPr id="5" name="Footer Placeholder 4"/>
          <p:cNvSpPr>
            <a:spLocks noGrp="1"/>
          </p:cNvSpPr>
          <p:nvPr>
            <p:ph type="ftr" sz="quarter" idx="11"/>
          </p:nvPr>
        </p:nvSpPr>
        <p:spPr/>
        <p:txBody>
          <a:bodyPr/>
          <a:lstStyle/>
          <a:p>
            <a:r>
              <a:rPr lang="en-US"/>
              <a:t>PSTP24</a:t>
            </a:r>
          </a:p>
        </p:txBody>
      </p:sp>
      <p:sp>
        <p:nvSpPr>
          <p:cNvPr id="6" name="Slide Number Placeholder 5"/>
          <p:cNvSpPr>
            <a:spLocks noGrp="1"/>
          </p:cNvSpPr>
          <p:nvPr>
            <p:ph type="sldNum" sz="quarter" idx="12"/>
          </p:nvPr>
        </p:nvSpPr>
        <p:spPr/>
        <p:txBody>
          <a:bodyPr/>
          <a:lstStyle/>
          <a:p>
            <a:fld id="{76275999-CDF6-9B46-9F3F-7503503F82BE}" type="slidenum">
              <a:rPr lang="en-US" smtClean="0"/>
              <a:pPr/>
              <a:t>18</a:t>
            </a:fld>
            <a:endParaRPr lang="en-US"/>
          </a:p>
        </p:txBody>
      </p:sp>
      <p:pic>
        <p:nvPicPr>
          <p:cNvPr id="10" name="Picture 9">
            <a:extLst>
              <a:ext uri="{FF2B5EF4-FFF2-40B4-BE49-F238E27FC236}">
                <a16:creationId xmlns:a16="http://schemas.microsoft.com/office/drawing/2014/main" id="{922C949A-41FE-5C4F-0CE3-1ADD02850AEF}"/>
              </a:ext>
            </a:extLst>
          </p:cNvPr>
          <p:cNvPicPr>
            <a:picLocks noChangeAspect="1"/>
          </p:cNvPicPr>
          <p:nvPr/>
        </p:nvPicPr>
        <p:blipFill>
          <a:blip r:embed="rId2"/>
          <a:stretch>
            <a:fillRect/>
          </a:stretch>
        </p:blipFill>
        <p:spPr>
          <a:xfrm>
            <a:off x="4890762" y="1004608"/>
            <a:ext cx="4146113" cy="2910167"/>
          </a:xfrm>
          <a:prstGeom prst="rect">
            <a:avLst/>
          </a:prstGeom>
        </p:spPr>
      </p:pic>
      <p:pic>
        <p:nvPicPr>
          <p:cNvPr id="7" name="Picture 6">
            <a:extLst>
              <a:ext uri="{FF2B5EF4-FFF2-40B4-BE49-F238E27FC236}">
                <a16:creationId xmlns:a16="http://schemas.microsoft.com/office/drawing/2014/main" id="{C6E33815-5AA6-A289-9779-F3889A9D65FC}"/>
              </a:ext>
            </a:extLst>
          </p:cNvPr>
          <p:cNvPicPr>
            <a:picLocks noChangeAspect="1"/>
          </p:cNvPicPr>
          <p:nvPr/>
        </p:nvPicPr>
        <p:blipFill>
          <a:blip r:embed="rId3"/>
          <a:stretch>
            <a:fillRect/>
          </a:stretch>
        </p:blipFill>
        <p:spPr>
          <a:xfrm>
            <a:off x="131000" y="3991381"/>
            <a:ext cx="8905875" cy="2288362"/>
          </a:xfrm>
          <a:prstGeom prst="rect">
            <a:avLst/>
          </a:prstGeom>
        </p:spPr>
      </p:pic>
      <p:sp>
        <p:nvSpPr>
          <p:cNvPr id="9" name="TextBox 8">
            <a:extLst>
              <a:ext uri="{FF2B5EF4-FFF2-40B4-BE49-F238E27FC236}">
                <a16:creationId xmlns:a16="http://schemas.microsoft.com/office/drawing/2014/main" id="{40D1304B-3C21-D9C5-E637-59A47791E69F}"/>
              </a:ext>
            </a:extLst>
          </p:cNvPr>
          <p:cNvSpPr txBox="1"/>
          <p:nvPr/>
        </p:nvSpPr>
        <p:spPr>
          <a:xfrm>
            <a:off x="131000" y="1004608"/>
            <a:ext cx="4336225" cy="3539430"/>
          </a:xfrm>
          <a:prstGeom prst="rect">
            <a:avLst/>
          </a:prstGeom>
          <a:noFill/>
        </p:spPr>
        <p:txBody>
          <a:bodyPr wrap="square" rtlCol="0">
            <a:spAutoFit/>
          </a:bodyPr>
          <a:lstStyle/>
          <a:p>
            <a:r>
              <a:rPr lang="en-US" sz="2200" dirty="0"/>
              <a:t>Drive Laser for high current GaAs operation</a:t>
            </a:r>
          </a:p>
          <a:p>
            <a:pPr marL="800100" lvl="1" indent="-342900">
              <a:buFont typeface="Arial" panose="020B0604020202020204" pitchFamily="34" charset="0"/>
              <a:buChar char="•"/>
            </a:pPr>
            <a:r>
              <a:rPr lang="en-US" sz="2200" dirty="0"/>
              <a:t>Ti:Sapphire oscillator: lasing at GaAs bandgap energy</a:t>
            </a:r>
          </a:p>
          <a:p>
            <a:pPr marL="800100" lvl="1" indent="-342900">
              <a:buFont typeface="Arial" panose="020B0604020202020204" pitchFamily="34" charset="0"/>
              <a:buChar char="•"/>
            </a:pPr>
            <a:r>
              <a:rPr lang="en-US" sz="2200" dirty="0"/>
              <a:t>Ti:Sapphire excited with external 532 nm diode laser</a:t>
            </a:r>
          </a:p>
          <a:p>
            <a:pPr marL="800100" lvl="1" indent="-342900">
              <a:buFont typeface="Arial" panose="020B0604020202020204" pitchFamily="34" charset="0"/>
              <a:buChar char="•"/>
            </a:pPr>
            <a:r>
              <a:rPr lang="en-US" sz="2200" dirty="0"/>
              <a:t>Easily switch between IR and green operation</a:t>
            </a:r>
          </a:p>
          <a:p>
            <a:pPr marL="800100" lvl="1" indent="-342900">
              <a:buFont typeface="Arial" panose="020B0604020202020204" pitchFamily="34" charset="0"/>
              <a:buChar char="•"/>
            </a:pPr>
            <a:endParaRPr lang="en-US" sz="2400" dirty="0"/>
          </a:p>
          <a:p>
            <a:pPr marL="800100" lvl="1" indent="-342900">
              <a:buFont typeface="Arial" panose="020B0604020202020204" pitchFamily="34" charset="0"/>
              <a:buChar char="•"/>
            </a:pPr>
            <a:endParaRPr lang="en-US" sz="2400" dirty="0"/>
          </a:p>
        </p:txBody>
      </p:sp>
    </p:spTree>
    <p:extLst>
      <p:ext uri="{BB962C8B-B14F-4D97-AF65-F5344CB8AC3E}">
        <p14:creationId xmlns:p14="http://schemas.microsoft.com/office/powerpoint/2010/main" val="20138556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FB4AC-B19C-2F8E-B483-1B5A6FFB8194}"/>
              </a:ext>
            </a:extLst>
          </p:cNvPr>
          <p:cNvSpPr>
            <a:spLocks noGrp="1"/>
          </p:cNvSpPr>
          <p:nvPr>
            <p:ph type="title"/>
          </p:nvPr>
        </p:nvSpPr>
        <p:spPr/>
        <p:txBody>
          <a:bodyPr/>
          <a:lstStyle/>
          <a:p>
            <a:r>
              <a:rPr lang="en-US" dirty="0"/>
              <a:t>HERACLES growth chamber</a:t>
            </a:r>
          </a:p>
        </p:txBody>
      </p:sp>
      <p:sp>
        <p:nvSpPr>
          <p:cNvPr id="4" name="Date Placeholder 3">
            <a:extLst>
              <a:ext uri="{FF2B5EF4-FFF2-40B4-BE49-F238E27FC236}">
                <a16:creationId xmlns:a16="http://schemas.microsoft.com/office/drawing/2014/main" id="{F1B3E604-E6D8-8FEC-1DE5-0095913C7324}"/>
              </a:ext>
            </a:extLst>
          </p:cNvPr>
          <p:cNvSpPr>
            <a:spLocks noGrp="1"/>
          </p:cNvSpPr>
          <p:nvPr>
            <p:ph type="dt" sz="half" idx="10"/>
          </p:nvPr>
        </p:nvSpPr>
        <p:spPr/>
        <p:txBody>
          <a:bodyPr/>
          <a:lstStyle/>
          <a:p>
            <a:r>
              <a:rPr lang="en-US"/>
              <a:t>September 25 2024</a:t>
            </a:r>
          </a:p>
        </p:txBody>
      </p:sp>
      <p:sp>
        <p:nvSpPr>
          <p:cNvPr id="5" name="Footer Placeholder 4">
            <a:extLst>
              <a:ext uri="{FF2B5EF4-FFF2-40B4-BE49-F238E27FC236}">
                <a16:creationId xmlns:a16="http://schemas.microsoft.com/office/drawing/2014/main" id="{5CF1677E-DE20-6B49-53F0-F23A41FC5497}"/>
              </a:ext>
            </a:extLst>
          </p:cNvPr>
          <p:cNvSpPr>
            <a:spLocks noGrp="1"/>
          </p:cNvSpPr>
          <p:nvPr>
            <p:ph type="ftr" sz="quarter" idx="11"/>
          </p:nvPr>
        </p:nvSpPr>
        <p:spPr/>
        <p:txBody>
          <a:bodyPr/>
          <a:lstStyle/>
          <a:p>
            <a:r>
              <a:rPr lang="en-US"/>
              <a:t>PSTP24</a:t>
            </a:r>
          </a:p>
        </p:txBody>
      </p:sp>
      <p:sp>
        <p:nvSpPr>
          <p:cNvPr id="6" name="Slide Number Placeholder 5">
            <a:extLst>
              <a:ext uri="{FF2B5EF4-FFF2-40B4-BE49-F238E27FC236}">
                <a16:creationId xmlns:a16="http://schemas.microsoft.com/office/drawing/2014/main" id="{51ECB27E-BFC2-B590-1981-BD226D8CF28A}"/>
              </a:ext>
            </a:extLst>
          </p:cNvPr>
          <p:cNvSpPr>
            <a:spLocks noGrp="1"/>
          </p:cNvSpPr>
          <p:nvPr>
            <p:ph type="sldNum" sz="quarter" idx="12"/>
          </p:nvPr>
        </p:nvSpPr>
        <p:spPr/>
        <p:txBody>
          <a:bodyPr/>
          <a:lstStyle/>
          <a:p>
            <a:fld id="{76275999-CDF6-9B46-9F3F-7503503F82BE}" type="slidenum">
              <a:rPr lang="en-US" smtClean="0"/>
              <a:pPr/>
              <a:t>19</a:t>
            </a:fld>
            <a:endParaRPr lang="en-US"/>
          </a:p>
        </p:txBody>
      </p:sp>
      <p:pic>
        <p:nvPicPr>
          <p:cNvPr id="10" name="Picture 9">
            <a:extLst>
              <a:ext uri="{FF2B5EF4-FFF2-40B4-BE49-F238E27FC236}">
                <a16:creationId xmlns:a16="http://schemas.microsoft.com/office/drawing/2014/main" id="{86F88CA9-7173-E4FA-6B5B-EDC3C98702AB}"/>
              </a:ext>
            </a:extLst>
          </p:cNvPr>
          <p:cNvPicPr>
            <a:picLocks noChangeAspect="1"/>
          </p:cNvPicPr>
          <p:nvPr/>
        </p:nvPicPr>
        <p:blipFill>
          <a:blip r:embed="rId2"/>
          <a:stretch>
            <a:fillRect/>
          </a:stretch>
        </p:blipFill>
        <p:spPr>
          <a:xfrm>
            <a:off x="200030" y="924145"/>
            <a:ext cx="3769743" cy="5281782"/>
          </a:xfrm>
          <a:prstGeom prst="rect">
            <a:avLst/>
          </a:prstGeom>
        </p:spPr>
      </p:pic>
      <p:sp>
        <p:nvSpPr>
          <p:cNvPr id="3" name="TextBox 2">
            <a:extLst>
              <a:ext uri="{FF2B5EF4-FFF2-40B4-BE49-F238E27FC236}">
                <a16:creationId xmlns:a16="http://schemas.microsoft.com/office/drawing/2014/main" id="{AEBB8C8F-108F-E3C2-833E-01CFC45317A9}"/>
              </a:ext>
            </a:extLst>
          </p:cNvPr>
          <p:cNvSpPr txBox="1"/>
          <p:nvPr/>
        </p:nvSpPr>
        <p:spPr>
          <a:xfrm>
            <a:off x="4352022" y="1010722"/>
            <a:ext cx="3942736" cy="2308324"/>
          </a:xfrm>
          <a:prstGeom prst="rect">
            <a:avLst/>
          </a:prstGeom>
          <a:noFill/>
        </p:spPr>
        <p:txBody>
          <a:bodyPr wrap="square" rtlCol="0">
            <a:spAutoFit/>
          </a:bodyPr>
          <a:lstStyle/>
          <a:p>
            <a:pPr marL="285750" indent="-285750">
              <a:buFont typeface="Arial" panose="020B0604020202020204" pitchFamily="34" charset="0"/>
              <a:buChar char="•"/>
            </a:pPr>
            <a:r>
              <a:rPr lang="en-US" dirty="0"/>
              <a:t>Upgraded HERACLES to have an MBE growth chamber</a:t>
            </a:r>
          </a:p>
          <a:p>
            <a:pPr marL="285750" indent="-285750">
              <a:buFont typeface="Arial" panose="020B0604020202020204" pitchFamily="34" charset="0"/>
              <a:buChar char="•"/>
            </a:pPr>
            <a:r>
              <a:rPr lang="en-US" dirty="0"/>
              <a:t>3 Effusion cells (Cs, Sb, Te)+oxygen leak valve</a:t>
            </a:r>
          </a:p>
          <a:p>
            <a:pPr marL="285750" indent="-285750">
              <a:buFont typeface="Arial" panose="020B0604020202020204" pitchFamily="34" charset="0"/>
              <a:buChar char="•"/>
            </a:pPr>
            <a:r>
              <a:rPr lang="en-US" dirty="0"/>
              <a:t>Reproduced Sb-based activation lifetime improvements in growth chamber</a:t>
            </a:r>
          </a:p>
          <a:p>
            <a:pPr marL="285750" indent="-285750">
              <a:buFont typeface="Arial" panose="020B0604020202020204" pitchFamily="34" charset="0"/>
              <a:buChar char="•"/>
            </a:pPr>
            <a:r>
              <a:rPr lang="en-US" dirty="0"/>
              <a:t>Ready for high current runs!</a:t>
            </a:r>
          </a:p>
        </p:txBody>
      </p:sp>
      <p:pic>
        <p:nvPicPr>
          <p:cNvPr id="7" name="Picture 6" descr="A graph of a graph showing the exposure&#10;&#10;Description automatically generated with medium confidence">
            <a:extLst>
              <a:ext uri="{FF2B5EF4-FFF2-40B4-BE49-F238E27FC236}">
                <a16:creationId xmlns:a16="http://schemas.microsoft.com/office/drawing/2014/main" id="{41A9838D-AF15-AF24-0113-132A79752663}"/>
              </a:ext>
            </a:extLst>
          </p:cNvPr>
          <p:cNvPicPr>
            <a:picLocks noChangeAspect="1"/>
          </p:cNvPicPr>
          <p:nvPr/>
        </p:nvPicPr>
        <p:blipFill>
          <a:blip r:embed="rId3"/>
          <a:stretch>
            <a:fillRect/>
          </a:stretch>
        </p:blipFill>
        <p:spPr>
          <a:xfrm>
            <a:off x="4664158" y="3565036"/>
            <a:ext cx="3483116" cy="2654201"/>
          </a:xfrm>
          <a:prstGeom prst="rect">
            <a:avLst/>
          </a:prstGeom>
        </p:spPr>
      </p:pic>
    </p:spTree>
    <p:extLst>
      <p:ext uri="{BB962C8B-B14F-4D97-AF65-F5344CB8AC3E}">
        <p14:creationId xmlns:p14="http://schemas.microsoft.com/office/powerpoint/2010/main" val="1556617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95649F7-848A-88E3-DEA3-E7CB249BED01}"/>
              </a:ext>
            </a:extLst>
          </p:cNvPr>
          <p:cNvPicPr>
            <a:picLocks noChangeAspect="1"/>
          </p:cNvPicPr>
          <p:nvPr/>
        </p:nvPicPr>
        <p:blipFill>
          <a:blip r:embed="rId3"/>
          <a:stretch>
            <a:fillRect/>
          </a:stretch>
        </p:blipFill>
        <p:spPr>
          <a:xfrm>
            <a:off x="2936548" y="4138578"/>
            <a:ext cx="4940627" cy="2180500"/>
          </a:xfrm>
          <a:prstGeom prst="rect">
            <a:avLst/>
          </a:prstGeom>
        </p:spPr>
      </p:pic>
      <p:sp>
        <p:nvSpPr>
          <p:cNvPr id="4" name="Date Placeholder 3"/>
          <p:cNvSpPr>
            <a:spLocks noGrp="1"/>
          </p:cNvSpPr>
          <p:nvPr>
            <p:ph type="dt" sz="half" idx="10"/>
          </p:nvPr>
        </p:nvSpPr>
        <p:spPr/>
        <p:txBody>
          <a:bodyPr/>
          <a:lstStyle/>
          <a:p>
            <a:r>
              <a:rPr lang="en-US"/>
              <a:t>September 25 2024</a:t>
            </a:r>
          </a:p>
        </p:txBody>
      </p:sp>
      <p:sp>
        <p:nvSpPr>
          <p:cNvPr id="5" name="Footer Placeholder 4"/>
          <p:cNvSpPr>
            <a:spLocks noGrp="1"/>
          </p:cNvSpPr>
          <p:nvPr>
            <p:ph type="ftr" sz="quarter" idx="11"/>
          </p:nvPr>
        </p:nvSpPr>
        <p:spPr/>
        <p:txBody>
          <a:bodyPr/>
          <a:lstStyle/>
          <a:p>
            <a:r>
              <a:rPr lang="en-US"/>
              <a:t>PSTP24</a:t>
            </a:r>
          </a:p>
        </p:txBody>
      </p:sp>
      <p:sp>
        <p:nvSpPr>
          <p:cNvPr id="6" name="Slide Number Placeholder 5"/>
          <p:cNvSpPr>
            <a:spLocks noGrp="1"/>
          </p:cNvSpPr>
          <p:nvPr>
            <p:ph type="sldNum" sz="quarter" idx="12"/>
          </p:nvPr>
        </p:nvSpPr>
        <p:spPr/>
        <p:txBody>
          <a:bodyPr/>
          <a:lstStyle/>
          <a:p>
            <a:fld id="{76275999-CDF6-9B46-9F3F-7503503F82BE}" type="slidenum">
              <a:rPr lang="en-US" smtClean="0"/>
              <a:pPr/>
              <a:t>2</a:t>
            </a:fld>
            <a:endParaRPr lang="en-US"/>
          </a:p>
        </p:txBody>
      </p:sp>
      <p:sp>
        <p:nvSpPr>
          <p:cNvPr id="7" name="TextBox 6"/>
          <p:cNvSpPr txBox="1"/>
          <p:nvPr/>
        </p:nvSpPr>
        <p:spPr>
          <a:xfrm>
            <a:off x="152400" y="782197"/>
            <a:ext cx="3236784" cy="2308324"/>
          </a:xfrm>
          <a:prstGeom prst="rect">
            <a:avLst/>
          </a:prstGeom>
          <a:noFill/>
        </p:spPr>
        <p:txBody>
          <a:bodyPr wrap="none" rtlCol="0">
            <a:spAutoFit/>
          </a:bodyPr>
          <a:lstStyle/>
          <a:p>
            <a:r>
              <a:rPr lang="en-US" sz="2400" dirty="0"/>
              <a:t>Acknowledgements to:</a:t>
            </a:r>
          </a:p>
          <a:p>
            <a:r>
              <a:rPr lang="en-US" sz="2400" b="1" i="1" dirty="0"/>
              <a:t>NP-DOE DE-SC0023517</a:t>
            </a:r>
          </a:p>
          <a:p>
            <a:r>
              <a:rPr lang="en-US" sz="2400" b="1" i="1" dirty="0"/>
              <a:t>HEP-DOE DE-SC0021002</a:t>
            </a:r>
          </a:p>
          <a:p>
            <a:r>
              <a:rPr lang="en-US" sz="2400" b="1" i="1" dirty="0"/>
              <a:t>NFS PHY-1549132 CBB</a:t>
            </a:r>
          </a:p>
          <a:p>
            <a:endParaRPr lang="en-US" sz="2400" b="1" i="1" dirty="0"/>
          </a:p>
          <a:p>
            <a:r>
              <a:rPr lang="en-US" sz="2400" b="1" i="1" dirty="0"/>
              <a:t> </a:t>
            </a:r>
          </a:p>
        </p:txBody>
      </p:sp>
      <p:sp>
        <p:nvSpPr>
          <p:cNvPr id="9" name="TextBox 8">
            <a:extLst>
              <a:ext uri="{FF2B5EF4-FFF2-40B4-BE49-F238E27FC236}">
                <a16:creationId xmlns:a16="http://schemas.microsoft.com/office/drawing/2014/main" id="{BAD15ACA-4857-4840-87B7-2656C6ABAF73}"/>
              </a:ext>
            </a:extLst>
          </p:cNvPr>
          <p:cNvSpPr txBox="1"/>
          <p:nvPr/>
        </p:nvSpPr>
        <p:spPr>
          <a:xfrm>
            <a:off x="152400" y="2097408"/>
            <a:ext cx="4720392" cy="2246769"/>
          </a:xfrm>
          <a:prstGeom prst="rect">
            <a:avLst/>
          </a:prstGeom>
          <a:noFill/>
        </p:spPr>
        <p:txBody>
          <a:bodyPr wrap="square" rtlCol="0">
            <a:spAutoFit/>
          </a:bodyPr>
          <a:lstStyle/>
          <a:p>
            <a:endParaRPr lang="en-US" sz="2000" dirty="0">
              <a:solidFill>
                <a:srgbClr val="002060"/>
              </a:solidFill>
            </a:endParaRPr>
          </a:p>
          <a:p>
            <a:pPr marL="285750" indent="-285750">
              <a:buFont typeface="Arial" panose="020B0604020202020204" pitchFamily="34" charset="0"/>
              <a:buChar char="•"/>
            </a:pPr>
            <a:r>
              <a:rPr lang="en-US" sz="2000" dirty="0">
                <a:solidFill>
                  <a:srgbClr val="002060"/>
                </a:solidFill>
              </a:rPr>
              <a:t>Ivan </a:t>
            </a:r>
            <a:r>
              <a:rPr lang="en-US" sz="2000" dirty="0" err="1">
                <a:solidFill>
                  <a:srgbClr val="002060"/>
                </a:solidFill>
              </a:rPr>
              <a:t>Bazarov</a:t>
            </a:r>
            <a:endParaRPr lang="en-US" sz="2000" dirty="0">
              <a:solidFill>
                <a:srgbClr val="002060"/>
              </a:solidFill>
            </a:endParaRPr>
          </a:p>
          <a:p>
            <a:pPr marL="285750" indent="-285750">
              <a:buFont typeface="Arial" panose="020B0604020202020204" pitchFamily="34" charset="0"/>
              <a:buChar char="•"/>
            </a:pPr>
            <a:r>
              <a:rPr lang="en-US" sz="2000" dirty="0">
                <a:solidFill>
                  <a:srgbClr val="002060"/>
                </a:solidFill>
              </a:rPr>
              <a:t>Jared Maxson</a:t>
            </a:r>
          </a:p>
          <a:p>
            <a:pPr marL="285750" indent="-285750">
              <a:buFont typeface="Arial" panose="020B0604020202020204" pitchFamily="34" charset="0"/>
              <a:buChar char="•"/>
            </a:pPr>
            <a:r>
              <a:rPr lang="en-US" sz="2000" dirty="0">
                <a:solidFill>
                  <a:srgbClr val="002060"/>
                </a:solidFill>
              </a:rPr>
              <a:t>Adam </a:t>
            </a:r>
            <a:r>
              <a:rPr lang="en-US" sz="2000" dirty="0" err="1">
                <a:solidFill>
                  <a:srgbClr val="002060"/>
                </a:solidFill>
              </a:rPr>
              <a:t>Bartnik</a:t>
            </a:r>
            <a:endParaRPr lang="en-US" sz="2000" dirty="0">
              <a:solidFill>
                <a:srgbClr val="002060"/>
              </a:solidFill>
            </a:endParaRPr>
          </a:p>
          <a:p>
            <a:pPr marL="285750" indent="-285750">
              <a:buFont typeface="Arial" panose="020B0604020202020204" pitchFamily="34" charset="0"/>
              <a:buChar char="•"/>
            </a:pPr>
            <a:r>
              <a:rPr lang="en-US" sz="2000" dirty="0">
                <a:solidFill>
                  <a:srgbClr val="002060"/>
                </a:solidFill>
              </a:rPr>
              <a:t>Alice </a:t>
            </a:r>
            <a:r>
              <a:rPr lang="en-US" sz="2000" dirty="0" err="1">
                <a:solidFill>
                  <a:srgbClr val="002060"/>
                </a:solidFill>
              </a:rPr>
              <a:t>Galdi</a:t>
            </a:r>
            <a:r>
              <a:rPr lang="en-US" sz="2000" dirty="0">
                <a:solidFill>
                  <a:srgbClr val="002060"/>
                </a:solidFill>
              </a:rPr>
              <a:t> (now @U. of Salerno)</a:t>
            </a:r>
          </a:p>
          <a:p>
            <a:pPr marL="285750" indent="-285750">
              <a:buFont typeface="Arial" panose="020B0604020202020204" pitchFamily="34" charset="0"/>
              <a:buChar char="•"/>
            </a:pPr>
            <a:r>
              <a:rPr lang="en-US" sz="2000" b="1" dirty="0">
                <a:solidFill>
                  <a:srgbClr val="002060"/>
                </a:solidFill>
              </a:rPr>
              <a:t>Sam Levenson (graduate student)</a:t>
            </a:r>
          </a:p>
          <a:p>
            <a:pPr marL="285750" indent="-285750">
              <a:buFont typeface="Arial" panose="020B0604020202020204" pitchFamily="34" charset="0"/>
              <a:buChar char="•"/>
            </a:pPr>
            <a:r>
              <a:rPr lang="en-US" sz="2000" b="1" dirty="0">
                <a:solidFill>
                  <a:srgbClr val="002060"/>
                </a:solidFill>
              </a:rPr>
              <a:t>Mark </a:t>
            </a:r>
            <a:r>
              <a:rPr lang="en-US" sz="2000" b="1" dirty="0" err="1">
                <a:solidFill>
                  <a:srgbClr val="002060"/>
                </a:solidFill>
              </a:rPr>
              <a:t>Reamon</a:t>
            </a:r>
            <a:r>
              <a:rPr lang="en-US" sz="2000" b="1" dirty="0">
                <a:solidFill>
                  <a:srgbClr val="002060"/>
                </a:solidFill>
              </a:rPr>
              <a:t> (undergrad)</a:t>
            </a:r>
          </a:p>
        </p:txBody>
      </p:sp>
      <p:sp>
        <p:nvSpPr>
          <p:cNvPr id="2" name="TextBox 1">
            <a:extLst>
              <a:ext uri="{FF2B5EF4-FFF2-40B4-BE49-F238E27FC236}">
                <a16:creationId xmlns:a16="http://schemas.microsoft.com/office/drawing/2014/main" id="{AF5B094C-846E-4C2C-A97D-829372652A3D}"/>
              </a:ext>
            </a:extLst>
          </p:cNvPr>
          <p:cNvSpPr txBox="1"/>
          <p:nvPr/>
        </p:nvSpPr>
        <p:spPr>
          <a:xfrm>
            <a:off x="4139778" y="85235"/>
            <a:ext cx="4089708" cy="553998"/>
          </a:xfrm>
          <a:prstGeom prst="rect">
            <a:avLst/>
          </a:prstGeom>
          <a:noFill/>
        </p:spPr>
        <p:txBody>
          <a:bodyPr wrap="square" rtlCol="0">
            <a:spAutoFit/>
          </a:bodyPr>
          <a:lstStyle/>
          <a:p>
            <a:r>
              <a:rPr lang="en-US" sz="3000" b="1" dirty="0">
                <a:solidFill>
                  <a:schemeClr val="bg1"/>
                </a:solidFill>
              </a:rPr>
              <a:t>The Bright Beams Lab</a:t>
            </a:r>
          </a:p>
        </p:txBody>
      </p:sp>
      <p:pic>
        <p:nvPicPr>
          <p:cNvPr id="11" name="Picture 10" descr="Diagram&#10;&#10;Description automatically generated with medium confidence">
            <a:extLst>
              <a:ext uri="{FF2B5EF4-FFF2-40B4-BE49-F238E27FC236}">
                <a16:creationId xmlns:a16="http://schemas.microsoft.com/office/drawing/2014/main" id="{6024DA82-71D5-EB9C-EF70-2CE5BF098C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8917" y="1026451"/>
            <a:ext cx="2830569" cy="2216340"/>
          </a:xfrm>
          <a:prstGeom prst="rect">
            <a:avLst/>
          </a:prstGeom>
        </p:spPr>
      </p:pic>
      <p:pic>
        <p:nvPicPr>
          <p:cNvPr id="8" name="Picture 7">
            <a:extLst>
              <a:ext uri="{FF2B5EF4-FFF2-40B4-BE49-F238E27FC236}">
                <a16:creationId xmlns:a16="http://schemas.microsoft.com/office/drawing/2014/main" id="{1C9BE396-BE2E-CA8D-2261-763A00C8D9B9}"/>
              </a:ext>
            </a:extLst>
          </p:cNvPr>
          <p:cNvPicPr>
            <a:picLocks noChangeAspect="1"/>
          </p:cNvPicPr>
          <p:nvPr/>
        </p:nvPicPr>
        <p:blipFill>
          <a:blip r:embed="rId5"/>
          <a:stretch>
            <a:fillRect/>
          </a:stretch>
        </p:blipFill>
        <p:spPr>
          <a:xfrm>
            <a:off x="521713" y="4853707"/>
            <a:ext cx="2069087" cy="949466"/>
          </a:xfrm>
          <a:prstGeom prst="rect">
            <a:avLst/>
          </a:prstGeom>
        </p:spPr>
      </p:pic>
    </p:spTree>
    <p:extLst>
      <p:ext uri="{BB962C8B-B14F-4D97-AF65-F5344CB8AC3E}">
        <p14:creationId xmlns:p14="http://schemas.microsoft.com/office/powerpoint/2010/main" val="9068121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50A86-12B7-1E50-5577-A5DF84FB780A}"/>
              </a:ext>
            </a:extLst>
          </p:cNvPr>
          <p:cNvSpPr>
            <a:spLocks noGrp="1"/>
          </p:cNvSpPr>
          <p:nvPr>
            <p:ph type="title"/>
          </p:nvPr>
        </p:nvSpPr>
        <p:spPr/>
        <p:txBody>
          <a:bodyPr/>
          <a:lstStyle/>
          <a:p>
            <a:r>
              <a:rPr lang="en-US" dirty="0"/>
              <a:t>Initial high current runs</a:t>
            </a:r>
          </a:p>
        </p:txBody>
      </p:sp>
      <p:sp>
        <p:nvSpPr>
          <p:cNvPr id="4" name="Date Placeholder 3">
            <a:extLst>
              <a:ext uri="{FF2B5EF4-FFF2-40B4-BE49-F238E27FC236}">
                <a16:creationId xmlns:a16="http://schemas.microsoft.com/office/drawing/2014/main" id="{ED64ED60-4FC2-6AF6-0A3B-BD9DD363B4A8}"/>
              </a:ext>
            </a:extLst>
          </p:cNvPr>
          <p:cNvSpPr>
            <a:spLocks noGrp="1"/>
          </p:cNvSpPr>
          <p:nvPr>
            <p:ph type="dt" sz="half" idx="10"/>
          </p:nvPr>
        </p:nvSpPr>
        <p:spPr/>
        <p:txBody>
          <a:bodyPr/>
          <a:lstStyle/>
          <a:p>
            <a:r>
              <a:rPr lang="en-US"/>
              <a:t>September 25 2024</a:t>
            </a:r>
          </a:p>
        </p:txBody>
      </p:sp>
      <p:sp>
        <p:nvSpPr>
          <p:cNvPr id="5" name="Footer Placeholder 4">
            <a:extLst>
              <a:ext uri="{FF2B5EF4-FFF2-40B4-BE49-F238E27FC236}">
                <a16:creationId xmlns:a16="http://schemas.microsoft.com/office/drawing/2014/main" id="{9D1F2365-8A7B-1669-B338-DD874DF675D0}"/>
              </a:ext>
            </a:extLst>
          </p:cNvPr>
          <p:cNvSpPr>
            <a:spLocks noGrp="1"/>
          </p:cNvSpPr>
          <p:nvPr>
            <p:ph type="ftr" sz="quarter" idx="11"/>
          </p:nvPr>
        </p:nvSpPr>
        <p:spPr/>
        <p:txBody>
          <a:bodyPr/>
          <a:lstStyle/>
          <a:p>
            <a:r>
              <a:rPr lang="en-US"/>
              <a:t>PSTP24</a:t>
            </a:r>
          </a:p>
        </p:txBody>
      </p:sp>
      <p:sp>
        <p:nvSpPr>
          <p:cNvPr id="6" name="Slide Number Placeholder 5">
            <a:extLst>
              <a:ext uri="{FF2B5EF4-FFF2-40B4-BE49-F238E27FC236}">
                <a16:creationId xmlns:a16="http://schemas.microsoft.com/office/drawing/2014/main" id="{F0E28B87-821E-0596-6524-759DD98133B9}"/>
              </a:ext>
            </a:extLst>
          </p:cNvPr>
          <p:cNvSpPr>
            <a:spLocks noGrp="1"/>
          </p:cNvSpPr>
          <p:nvPr>
            <p:ph type="sldNum" sz="quarter" idx="12"/>
          </p:nvPr>
        </p:nvSpPr>
        <p:spPr/>
        <p:txBody>
          <a:bodyPr/>
          <a:lstStyle/>
          <a:p>
            <a:fld id="{76275999-CDF6-9B46-9F3F-7503503F82BE}" type="slidenum">
              <a:rPr lang="en-US" smtClean="0"/>
              <a:pPr/>
              <a:t>20</a:t>
            </a:fld>
            <a:endParaRPr lang="en-US"/>
          </a:p>
        </p:txBody>
      </p:sp>
      <p:pic>
        <p:nvPicPr>
          <p:cNvPr id="10" name="Picture 9">
            <a:extLst>
              <a:ext uri="{FF2B5EF4-FFF2-40B4-BE49-F238E27FC236}">
                <a16:creationId xmlns:a16="http://schemas.microsoft.com/office/drawing/2014/main" id="{8C3456D2-3928-2215-179F-0CC4BF3B3B60}"/>
              </a:ext>
            </a:extLst>
          </p:cNvPr>
          <p:cNvPicPr>
            <a:picLocks noChangeAspect="1"/>
          </p:cNvPicPr>
          <p:nvPr/>
        </p:nvPicPr>
        <p:blipFill>
          <a:blip r:embed="rId2"/>
          <a:stretch>
            <a:fillRect/>
          </a:stretch>
        </p:blipFill>
        <p:spPr>
          <a:xfrm>
            <a:off x="1" y="773724"/>
            <a:ext cx="4572000" cy="3780852"/>
          </a:xfrm>
          <a:prstGeom prst="rect">
            <a:avLst/>
          </a:prstGeom>
        </p:spPr>
      </p:pic>
      <p:sp>
        <p:nvSpPr>
          <p:cNvPr id="11" name="TextBox 10">
            <a:extLst>
              <a:ext uri="{FF2B5EF4-FFF2-40B4-BE49-F238E27FC236}">
                <a16:creationId xmlns:a16="http://schemas.microsoft.com/office/drawing/2014/main" id="{26D2F7A0-15D7-9780-8F5B-229FE8ECE869}"/>
              </a:ext>
            </a:extLst>
          </p:cNvPr>
          <p:cNvSpPr txBox="1"/>
          <p:nvPr/>
        </p:nvSpPr>
        <p:spPr>
          <a:xfrm>
            <a:off x="5388077" y="1032387"/>
            <a:ext cx="2895600" cy="3139321"/>
          </a:xfrm>
          <a:prstGeom prst="rect">
            <a:avLst/>
          </a:prstGeom>
          <a:noFill/>
        </p:spPr>
        <p:txBody>
          <a:bodyPr wrap="square" rtlCol="0">
            <a:spAutoFit/>
          </a:bodyPr>
          <a:lstStyle/>
          <a:p>
            <a:r>
              <a:rPr lang="en-US" dirty="0"/>
              <a:t>On going campaign to determine optimal Sb thickness for operational lifetime improvement</a:t>
            </a:r>
          </a:p>
          <a:p>
            <a:pPr marL="742950" lvl="1" indent="-285750">
              <a:buFont typeface="Arial" panose="020B0604020202020204" pitchFamily="34" charset="0"/>
              <a:buChar char="•"/>
            </a:pPr>
            <a:r>
              <a:rPr lang="en-US" dirty="0"/>
              <a:t>Average beam current of 1 mA operated at 532 nm</a:t>
            </a:r>
          </a:p>
          <a:p>
            <a:pPr marL="742950" lvl="1" indent="-285750">
              <a:buFont typeface="Arial" panose="020B0604020202020204" pitchFamily="34" charset="0"/>
              <a:buChar char="•"/>
            </a:pPr>
            <a:r>
              <a:rPr lang="en-US" dirty="0"/>
              <a:t>10-15 C of charge extracted per run</a:t>
            </a:r>
          </a:p>
          <a:p>
            <a:pPr marL="742950" lvl="1" indent="-285750">
              <a:buFont typeface="Arial" panose="020B0604020202020204" pitchFamily="34" charset="0"/>
              <a:buChar char="•"/>
            </a:pPr>
            <a:r>
              <a:rPr lang="en-US" dirty="0"/>
              <a:t>More runs to come!</a:t>
            </a:r>
          </a:p>
          <a:p>
            <a:pPr marL="742950" lvl="1" indent="-285750">
              <a:buFont typeface="Arial" panose="020B0604020202020204" pitchFamily="34" charset="0"/>
              <a:buChar char="•"/>
            </a:pPr>
            <a:endParaRPr lang="en-US" dirty="0"/>
          </a:p>
        </p:txBody>
      </p:sp>
      <p:graphicFrame>
        <p:nvGraphicFramePr>
          <p:cNvPr id="12" name="Table 11">
            <a:extLst>
              <a:ext uri="{FF2B5EF4-FFF2-40B4-BE49-F238E27FC236}">
                <a16:creationId xmlns:a16="http://schemas.microsoft.com/office/drawing/2014/main" id="{0F07E9D5-B7B5-E387-4AAF-9C468C450F5D}"/>
              </a:ext>
            </a:extLst>
          </p:cNvPr>
          <p:cNvGraphicFramePr>
            <a:graphicFrameLocks noGrp="1"/>
          </p:cNvGraphicFramePr>
          <p:nvPr>
            <p:extLst>
              <p:ext uri="{D42A27DB-BD31-4B8C-83A1-F6EECF244321}">
                <p14:modId xmlns:p14="http://schemas.microsoft.com/office/powerpoint/2010/main" val="2559199657"/>
              </p:ext>
            </p:extLst>
          </p:nvPr>
        </p:nvGraphicFramePr>
        <p:xfrm>
          <a:off x="3326990" y="4535640"/>
          <a:ext cx="4835012" cy="1773789"/>
        </p:xfrm>
        <a:graphic>
          <a:graphicData uri="http://schemas.openxmlformats.org/drawingml/2006/table">
            <a:tbl>
              <a:tblPr firstRow="1" bandRow="1">
                <a:tableStyleId>{5C22544A-7EE6-4342-B048-85BDC9FD1C3A}</a:tableStyleId>
              </a:tblPr>
              <a:tblGrid>
                <a:gridCol w="1128252">
                  <a:extLst>
                    <a:ext uri="{9D8B030D-6E8A-4147-A177-3AD203B41FA5}">
                      <a16:colId xmlns:a16="http://schemas.microsoft.com/office/drawing/2014/main" val="2845688060"/>
                    </a:ext>
                  </a:extLst>
                </a:gridCol>
                <a:gridCol w="550606">
                  <a:extLst>
                    <a:ext uri="{9D8B030D-6E8A-4147-A177-3AD203B41FA5}">
                      <a16:colId xmlns:a16="http://schemas.microsoft.com/office/drawing/2014/main" val="536967525"/>
                    </a:ext>
                  </a:extLst>
                </a:gridCol>
                <a:gridCol w="607142">
                  <a:extLst>
                    <a:ext uri="{9D8B030D-6E8A-4147-A177-3AD203B41FA5}">
                      <a16:colId xmlns:a16="http://schemas.microsoft.com/office/drawing/2014/main" val="1638447481"/>
                    </a:ext>
                  </a:extLst>
                </a:gridCol>
                <a:gridCol w="621890">
                  <a:extLst>
                    <a:ext uri="{9D8B030D-6E8A-4147-A177-3AD203B41FA5}">
                      <a16:colId xmlns:a16="http://schemas.microsoft.com/office/drawing/2014/main" val="578877194"/>
                    </a:ext>
                  </a:extLst>
                </a:gridCol>
                <a:gridCol w="707922">
                  <a:extLst>
                    <a:ext uri="{9D8B030D-6E8A-4147-A177-3AD203B41FA5}">
                      <a16:colId xmlns:a16="http://schemas.microsoft.com/office/drawing/2014/main" val="2038613081"/>
                    </a:ext>
                  </a:extLst>
                </a:gridCol>
                <a:gridCol w="668594">
                  <a:extLst>
                    <a:ext uri="{9D8B030D-6E8A-4147-A177-3AD203B41FA5}">
                      <a16:colId xmlns:a16="http://schemas.microsoft.com/office/drawing/2014/main" val="1004435628"/>
                    </a:ext>
                  </a:extLst>
                </a:gridCol>
                <a:gridCol w="550606">
                  <a:extLst>
                    <a:ext uri="{9D8B030D-6E8A-4147-A177-3AD203B41FA5}">
                      <a16:colId xmlns:a16="http://schemas.microsoft.com/office/drawing/2014/main" val="2060045660"/>
                    </a:ext>
                  </a:extLst>
                </a:gridCol>
              </a:tblGrid>
              <a:tr h="371709">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894027495"/>
                  </a:ext>
                </a:extLst>
              </a:tr>
              <a:tr h="370840">
                <a:tc>
                  <a:txBody>
                    <a:bodyPr/>
                    <a:lstStyle/>
                    <a:p>
                      <a:r>
                        <a:rPr lang="en-US" sz="1600" dirty="0"/>
                        <a:t>Sb Thickness (Angstrom)</a:t>
                      </a:r>
                    </a:p>
                  </a:txBody>
                  <a:tcPr/>
                </a:tc>
                <a:tc>
                  <a:txBody>
                    <a:bodyPr/>
                    <a:lstStyle/>
                    <a:p>
                      <a:r>
                        <a:rPr lang="en-US" sz="1600" dirty="0"/>
                        <a:t>0</a:t>
                      </a:r>
                    </a:p>
                  </a:txBody>
                  <a:tcPr/>
                </a:tc>
                <a:tc>
                  <a:txBody>
                    <a:bodyPr/>
                    <a:lstStyle/>
                    <a:p>
                      <a:r>
                        <a:rPr lang="en-US" sz="1600" dirty="0"/>
                        <a:t>0</a:t>
                      </a:r>
                    </a:p>
                  </a:txBody>
                  <a:tcPr/>
                </a:tc>
                <a:tc>
                  <a:txBody>
                    <a:bodyPr/>
                    <a:lstStyle/>
                    <a:p>
                      <a:r>
                        <a:rPr lang="en-US" sz="1600" dirty="0"/>
                        <a:t>0</a:t>
                      </a:r>
                    </a:p>
                  </a:txBody>
                  <a:tcPr/>
                </a:tc>
                <a:tc>
                  <a:txBody>
                    <a:bodyPr/>
                    <a:lstStyle/>
                    <a:p>
                      <a:r>
                        <a:rPr lang="en-US" sz="1600" dirty="0"/>
                        <a:t>1</a:t>
                      </a:r>
                    </a:p>
                  </a:txBody>
                  <a:tcPr/>
                </a:tc>
                <a:tc>
                  <a:txBody>
                    <a:bodyPr/>
                    <a:lstStyle/>
                    <a:p>
                      <a:r>
                        <a:rPr lang="en-US" sz="1600" dirty="0"/>
                        <a:t>1</a:t>
                      </a:r>
                    </a:p>
                  </a:txBody>
                  <a:tcPr/>
                </a:tc>
                <a:tc>
                  <a:txBody>
                    <a:bodyPr/>
                    <a:lstStyle/>
                    <a:p>
                      <a:r>
                        <a:rPr lang="en-US" sz="1600" dirty="0"/>
                        <a:t>2</a:t>
                      </a:r>
                    </a:p>
                  </a:txBody>
                  <a:tcPr/>
                </a:tc>
                <a:extLst>
                  <a:ext uri="{0D108BD9-81ED-4DB2-BD59-A6C34878D82A}">
                    <a16:rowId xmlns:a16="http://schemas.microsoft.com/office/drawing/2014/main" val="107053756"/>
                  </a:ext>
                </a:extLst>
              </a:tr>
              <a:tr h="370840">
                <a:tc>
                  <a:txBody>
                    <a:bodyPr/>
                    <a:lstStyle/>
                    <a:p>
                      <a:r>
                        <a:rPr lang="en-US" sz="1600" dirty="0"/>
                        <a:t>Lifetime (C)</a:t>
                      </a:r>
                    </a:p>
                  </a:txBody>
                  <a:tcPr/>
                </a:tc>
                <a:tc>
                  <a:txBody>
                    <a:bodyPr/>
                    <a:lstStyle/>
                    <a:p>
                      <a:r>
                        <a:rPr lang="en-US" sz="1600" dirty="0"/>
                        <a:t>14.3</a:t>
                      </a:r>
                    </a:p>
                  </a:txBody>
                  <a:tcPr/>
                </a:tc>
                <a:tc>
                  <a:txBody>
                    <a:bodyPr/>
                    <a:lstStyle/>
                    <a:p>
                      <a:r>
                        <a:rPr lang="en-US" sz="1600" dirty="0"/>
                        <a:t>9.88</a:t>
                      </a:r>
                    </a:p>
                  </a:txBody>
                  <a:tcPr/>
                </a:tc>
                <a:tc>
                  <a:txBody>
                    <a:bodyPr/>
                    <a:lstStyle/>
                    <a:p>
                      <a:r>
                        <a:rPr lang="en-US" sz="1600" dirty="0"/>
                        <a:t>29.7</a:t>
                      </a:r>
                    </a:p>
                  </a:txBody>
                  <a:tcPr/>
                </a:tc>
                <a:tc>
                  <a:txBody>
                    <a:bodyPr/>
                    <a:lstStyle/>
                    <a:p>
                      <a:r>
                        <a:rPr lang="en-US" sz="1600" dirty="0"/>
                        <a:t>26.7</a:t>
                      </a:r>
                    </a:p>
                  </a:txBody>
                  <a:tcPr/>
                </a:tc>
                <a:tc>
                  <a:txBody>
                    <a:bodyPr/>
                    <a:lstStyle/>
                    <a:p>
                      <a:r>
                        <a:rPr lang="en-US" sz="1600" dirty="0"/>
                        <a:t>26.1</a:t>
                      </a:r>
                    </a:p>
                  </a:txBody>
                  <a:tcPr/>
                </a:tc>
                <a:tc>
                  <a:txBody>
                    <a:bodyPr/>
                    <a:lstStyle/>
                    <a:p>
                      <a:r>
                        <a:rPr lang="en-US" sz="1600" dirty="0"/>
                        <a:t>6.4</a:t>
                      </a:r>
                    </a:p>
                  </a:txBody>
                  <a:tcPr/>
                </a:tc>
                <a:extLst>
                  <a:ext uri="{0D108BD9-81ED-4DB2-BD59-A6C34878D82A}">
                    <a16:rowId xmlns:a16="http://schemas.microsoft.com/office/drawing/2014/main" val="1588467238"/>
                  </a:ext>
                </a:extLst>
              </a:tr>
            </a:tbl>
          </a:graphicData>
        </a:graphic>
      </p:graphicFrame>
    </p:spTree>
    <p:extLst>
      <p:ext uri="{BB962C8B-B14F-4D97-AF65-F5344CB8AC3E}">
        <p14:creationId xmlns:p14="http://schemas.microsoft.com/office/powerpoint/2010/main" val="37931877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7D22F65-8847-40DA-8731-7820CFFD10C7}"/>
              </a:ext>
            </a:extLst>
          </p:cNvPr>
          <p:cNvSpPr>
            <a:spLocks noGrp="1"/>
          </p:cNvSpPr>
          <p:nvPr>
            <p:ph type="dt" sz="half" idx="10"/>
          </p:nvPr>
        </p:nvSpPr>
        <p:spPr/>
        <p:txBody>
          <a:bodyPr/>
          <a:lstStyle/>
          <a:p>
            <a:r>
              <a:rPr lang="en-US"/>
              <a:t>September 25 2024</a:t>
            </a:r>
          </a:p>
        </p:txBody>
      </p:sp>
      <p:sp>
        <p:nvSpPr>
          <p:cNvPr id="5" name="Footer Placeholder 4">
            <a:extLst>
              <a:ext uri="{FF2B5EF4-FFF2-40B4-BE49-F238E27FC236}">
                <a16:creationId xmlns:a16="http://schemas.microsoft.com/office/drawing/2014/main" id="{FD81100D-797B-4FC4-B45A-5848D15DBFBC}"/>
              </a:ext>
            </a:extLst>
          </p:cNvPr>
          <p:cNvSpPr>
            <a:spLocks noGrp="1"/>
          </p:cNvSpPr>
          <p:nvPr>
            <p:ph type="ftr" sz="quarter" idx="11"/>
          </p:nvPr>
        </p:nvSpPr>
        <p:spPr/>
        <p:txBody>
          <a:bodyPr/>
          <a:lstStyle/>
          <a:p>
            <a:r>
              <a:rPr lang="en-US"/>
              <a:t>PSTP24</a:t>
            </a:r>
          </a:p>
        </p:txBody>
      </p:sp>
      <p:sp>
        <p:nvSpPr>
          <p:cNvPr id="6" name="Slide Number Placeholder 5">
            <a:extLst>
              <a:ext uri="{FF2B5EF4-FFF2-40B4-BE49-F238E27FC236}">
                <a16:creationId xmlns:a16="http://schemas.microsoft.com/office/drawing/2014/main" id="{A4DC458A-2925-4878-9F08-B1AC849A478D}"/>
              </a:ext>
            </a:extLst>
          </p:cNvPr>
          <p:cNvSpPr>
            <a:spLocks noGrp="1"/>
          </p:cNvSpPr>
          <p:nvPr>
            <p:ph type="sldNum" sz="quarter" idx="12"/>
          </p:nvPr>
        </p:nvSpPr>
        <p:spPr/>
        <p:txBody>
          <a:bodyPr/>
          <a:lstStyle/>
          <a:p>
            <a:fld id="{76275999-CDF6-9B46-9F3F-7503503F82BE}" type="slidenum">
              <a:rPr lang="en-US" smtClean="0"/>
              <a:pPr/>
              <a:t>21</a:t>
            </a:fld>
            <a:endParaRPr lang="en-US"/>
          </a:p>
        </p:txBody>
      </p:sp>
      <p:sp>
        <p:nvSpPr>
          <p:cNvPr id="7" name="TextBox 6">
            <a:extLst>
              <a:ext uri="{FF2B5EF4-FFF2-40B4-BE49-F238E27FC236}">
                <a16:creationId xmlns:a16="http://schemas.microsoft.com/office/drawing/2014/main" id="{2B080A78-A6D4-41B8-89F8-81E0E3E402AF}"/>
              </a:ext>
            </a:extLst>
          </p:cNvPr>
          <p:cNvSpPr txBox="1"/>
          <p:nvPr/>
        </p:nvSpPr>
        <p:spPr>
          <a:xfrm>
            <a:off x="1171575" y="2914025"/>
            <a:ext cx="7972425" cy="769441"/>
          </a:xfrm>
          <a:prstGeom prst="rect">
            <a:avLst/>
          </a:prstGeom>
          <a:noFill/>
        </p:spPr>
        <p:txBody>
          <a:bodyPr wrap="square" rtlCol="0">
            <a:spAutoFit/>
          </a:bodyPr>
          <a:lstStyle/>
          <a:p>
            <a:r>
              <a:rPr lang="en-US" sz="4400" dirty="0"/>
              <a:t>Thank you for your attention!</a:t>
            </a:r>
          </a:p>
        </p:txBody>
      </p:sp>
    </p:spTree>
    <p:extLst>
      <p:ext uri="{BB962C8B-B14F-4D97-AF65-F5344CB8AC3E}">
        <p14:creationId xmlns:p14="http://schemas.microsoft.com/office/powerpoint/2010/main" val="7919432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5AAA086-CC9E-5093-56D5-3AAAD4998EEB}"/>
              </a:ext>
            </a:extLst>
          </p:cNvPr>
          <p:cNvSpPr>
            <a:spLocks noGrp="1"/>
          </p:cNvSpPr>
          <p:nvPr>
            <p:ph type="dt" sz="half" idx="10"/>
          </p:nvPr>
        </p:nvSpPr>
        <p:spPr/>
        <p:txBody>
          <a:bodyPr/>
          <a:lstStyle/>
          <a:p>
            <a:r>
              <a:rPr lang="en-US"/>
              <a:t>September 25 2024</a:t>
            </a:r>
          </a:p>
        </p:txBody>
      </p:sp>
      <p:sp>
        <p:nvSpPr>
          <p:cNvPr id="5" name="Footer Placeholder 4">
            <a:extLst>
              <a:ext uri="{FF2B5EF4-FFF2-40B4-BE49-F238E27FC236}">
                <a16:creationId xmlns:a16="http://schemas.microsoft.com/office/drawing/2014/main" id="{63FE81B2-A223-E5E2-037D-D83ACB2541F9}"/>
              </a:ext>
            </a:extLst>
          </p:cNvPr>
          <p:cNvSpPr>
            <a:spLocks noGrp="1"/>
          </p:cNvSpPr>
          <p:nvPr>
            <p:ph type="ftr" sz="quarter" idx="11"/>
          </p:nvPr>
        </p:nvSpPr>
        <p:spPr/>
        <p:txBody>
          <a:bodyPr/>
          <a:lstStyle/>
          <a:p>
            <a:r>
              <a:rPr lang="en-US"/>
              <a:t>PSTP24</a:t>
            </a:r>
          </a:p>
        </p:txBody>
      </p:sp>
      <p:sp>
        <p:nvSpPr>
          <p:cNvPr id="6" name="Slide Number Placeholder 5">
            <a:extLst>
              <a:ext uri="{FF2B5EF4-FFF2-40B4-BE49-F238E27FC236}">
                <a16:creationId xmlns:a16="http://schemas.microsoft.com/office/drawing/2014/main" id="{1385A9E8-9F38-EAE5-49E0-EBCB9B6EF6AF}"/>
              </a:ext>
            </a:extLst>
          </p:cNvPr>
          <p:cNvSpPr>
            <a:spLocks noGrp="1"/>
          </p:cNvSpPr>
          <p:nvPr>
            <p:ph type="sldNum" sz="quarter" idx="12"/>
          </p:nvPr>
        </p:nvSpPr>
        <p:spPr/>
        <p:txBody>
          <a:bodyPr/>
          <a:lstStyle/>
          <a:p>
            <a:fld id="{76275999-CDF6-9B46-9F3F-7503503F82BE}" type="slidenum">
              <a:rPr lang="en-US" smtClean="0"/>
              <a:pPr/>
              <a:t>22</a:t>
            </a:fld>
            <a:endParaRPr lang="en-US"/>
          </a:p>
        </p:txBody>
      </p:sp>
      <p:sp>
        <p:nvSpPr>
          <p:cNvPr id="7" name="TextBox 6">
            <a:extLst>
              <a:ext uri="{FF2B5EF4-FFF2-40B4-BE49-F238E27FC236}">
                <a16:creationId xmlns:a16="http://schemas.microsoft.com/office/drawing/2014/main" id="{66BF5066-87D9-E252-B458-BBD9FDF81079}"/>
              </a:ext>
            </a:extLst>
          </p:cNvPr>
          <p:cNvSpPr txBox="1"/>
          <p:nvPr/>
        </p:nvSpPr>
        <p:spPr>
          <a:xfrm>
            <a:off x="2261420" y="3075057"/>
            <a:ext cx="7964129"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BACK UP SLIDES</a:t>
            </a:r>
          </a:p>
        </p:txBody>
      </p:sp>
    </p:spTree>
    <p:extLst>
      <p:ext uri="{BB962C8B-B14F-4D97-AF65-F5344CB8AC3E}">
        <p14:creationId xmlns:p14="http://schemas.microsoft.com/office/powerpoint/2010/main" val="31021234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BBBC1E1-5CE9-9216-7DBE-6E7009C3E752}"/>
              </a:ext>
            </a:extLst>
          </p:cNvPr>
          <p:cNvPicPr>
            <a:picLocks noChangeAspect="1"/>
          </p:cNvPicPr>
          <p:nvPr/>
        </p:nvPicPr>
        <p:blipFill>
          <a:blip r:embed="rId2"/>
          <a:stretch>
            <a:fillRect/>
          </a:stretch>
        </p:blipFill>
        <p:spPr>
          <a:xfrm>
            <a:off x="5615886" y="767531"/>
            <a:ext cx="3528114" cy="3155011"/>
          </a:xfrm>
          <a:prstGeom prst="rect">
            <a:avLst/>
          </a:prstGeom>
        </p:spPr>
      </p:pic>
      <p:pic>
        <p:nvPicPr>
          <p:cNvPr id="8" name="Picture 7">
            <a:extLst>
              <a:ext uri="{FF2B5EF4-FFF2-40B4-BE49-F238E27FC236}">
                <a16:creationId xmlns:a16="http://schemas.microsoft.com/office/drawing/2014/main" id="{6CACC45D-93BE-20FB-9209-CE828DAF2E25}"/>
              </a:ext>
            </a:extLst>
          </p:cNvPr>
          <p:cNvPicPr>
            <a:picLocks noChangeAspect="1"/>
          </p:cNvPicPr>
          <p:nvPr/>
        </p:nvPicPr>
        <p:blipFill>
          <a:blip r:embed="rId3"/>
          <a:stretch>
            <a:fillRect/>
          </a:stretch>
        </p:blipFill>
        <p:spPr>
          <a:xfrm>
            <a:off x="5339820" y="4295775"/>
            <a:ext cx="3528114" cy="1730633"/>
          </a:xfrm>
          <a:prstGeom prst="rect">
            <a:avLst/>
          </a:prstGeom>
        </p:spPr>
      </p:pic>
      <p:sp>
        <p:nvSpPr>
          <p:cNvPr id="9" name="TextBox 8">
            <a:extLst>
              <a:ext uri="{FF2B5EF4-FFF2-40B4-BE49-F238E27FC236}">
                <a16:creationId xmlns:a16="http://schemas.microsoft.com/office/drawing/2014/main" id="{5ECD01FC-5617-6995-088C-9A2EC5C39AB0}"/>
              </a:ext>
            </a:extLst>
          </p:cNvPr>
          <p:cNvSpPr txBox="1"/>
          <p:nvPr/>
        </p:nvSpPr>
        <p:spPr>
          <a:xfrm>
            <a:off x="25112" y="974829"/>
            <a:ext cx="5590773" cy="5355312"/>
          </a:xfrm>
          <a:prstGeom prst="rect">
            <a:avLst/>
          </a:prstGeom>
          <a:noFill/>
        </p:spPr>
        <p:txBody>
          <a:bodyPr wrap="square" rtlCol="0">
            <a:spAutoFit/>
          </a:bodyPr>
          <a:lstStyle/>
          <a:p>
            <a:pPr marL="214313" indent="-214313">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NEA GaAs can be generated by forming a heterojunction at the surface with another semiconductor (activation layer) subject to two criteria:</a:t>
            </a:r>
          </a:p>
          <a:p>
            <a:pPr marL="600075" lvl="1" indent="-257175">
              <a:buFont typeface="+mj-lt"/>
              <a:buAutoNum type="arabicPeriod"/>
            </a:pPr>
            <a:r>
              <a:rPr lang="en-US" dirty="0">
                <a:latin typeface="Times New Roman" panose="02020603050405020304" pitchFamily="18" charset="0"/>
                <a:cs typeface="Times New Roman" panose="02020603050405020304" pitchFamily="18" charset="0"/>
              </a:rPr>
              <a:t>In the activation layer, the gap from the fermi level to vacuum should be </a:t>
            </a:r>
            <a:r>
              <a:rPr lang="en-US" b="1" dirty="0">
                <a:latin typeface="Times New Roman" panose="02020603050405020304" pitchFamily="18" charset="0"/>
                <a:cs typeface="Times New Roman" panose="02020603050405020304" pitchFamily="18" charset="0"/>
              </a:rPr>
              <a:t>smaller</a:t>
            </a:r>
            <a:r>
              <a:rPr lang="en-US" dirty="0">
                <a:latin typeface="Times New Roman" panose="02020603050405020304" pitchFamily="18" charset="0"/>
                <a:cs typeface="Times New Roman" panose="02020603050405020304" pitchFamily="18" charset="0"/>
              </a:rPr>
              <a:t> than GaAs’s bandgap (~1.4 eV). </a:t>
            </a:r>
          </a:p>
          <a:p>
            <a:pPr marL="600075" lvl="1" indent="-257175">
              <a:buFont typeface="+mj-lt"/>
              <a:buAutoNum type="arabicPeriod"/>
            </a:pPr>
            <a:r>
              <a:rPr lang="en-US" dirty="0">
                <a:latin typeface="Times New Roman" panose="02020603050405020304" pitchFamily="18" charset="0"/>
                <a:cs typeface="Times New Roman" panose="02020603050405020304" pitchFamily="18" charset="0"/>
              </a:rPr>
              <a:t>So that photoemission does not occur from activation layer, its bandgap should be </a:t>
            </a:r>
            <a:r>
              <a:rPr lang="en-US" b="1" dirty="0">
                <a:latin typeface="Times New Roman" panose="02020603050405020304" pitchFamily="18" charset="0"/>
                <a:cs typeface="Times New Roman" panose="02020603050405020304" pitchFamily="18" charset="0"/>
              </a:rPr>
              <a:t>larger</a:t>
            </a:r>
            <a:r>
              <a:rPr lang="en-US" dirty="0">
                <a:latin typeface="Times New Roman" panose="02020603050405020304" pitchFamily="18" charset="0"/>
                <a:cs typeface="Times New Roman" panose="02020603050405020304" pitchFamily="18" charset="0"/>
              </a:rPr>
              <a:t> than GaAs’s. </a:t>
            </a:r>
          </a:p>
          <a:p>
            <a:pPr marL="942975" lvl="2" indent="-257175">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This criteria can be violated if the activation layer is sufficiently thin</a:t>
            </a:r>
          </a:p>
          <a:p>
            <a:pPr marL="257175" indent="-257175">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above suggest using p-doped GaAs with an intrinsic semiconductor with a small electron affinity for the activation layer </a:t>
            </a:r>
          </a:p>
          <a:p>
            <a:pPr marL="257175" indent="-257175">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Cs</a:t>
            </a:r>
            <a:r>
              <a:rPr lang="en-US" baseline="-25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Sb and Cs</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Te can form the NEA heterojunction</a:t>
            </a:r>
          </a:p>
          <a:p>
            <a:pPr marL="600075" lvl="1" indent="-257175">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Known to be less sensitive to chemical poisoning </a:t>
            </a:r>
          </a:p>
          <a:p>
            <a:pPr marL="600075" lvl="1" indent="-257175">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As a photoemitters they are robust at high currents</a:t>
            </a:r>
          </a:p>
          <a:p>
            <a:pPr marL="600075" lvl="1" indent="-257175">
              <a:buFont typeface="Arial" panose="020B0604020202020204" pitchFamily="34" charset="0"/>
              <a:buChar char="•"/>
            </a:pPr>
            <a:r>
              <a:rPr lang="en-US" b="1" dirty="0">
                <a:solidFill>
                  <a:srgbClr val="FF0000"/>
                </a:solidFill>
                <a:latin typeface="Times New Roman" panose="02020603050405020304" pitchFamily="18" charset="0"/>
                <a:cs typeface="Times New Roman" panose="02020603050405020304" pitchFamily="18" charset="0"/>
              </a:rPr>
              <a:t>This indicates Cs-Sb Cs-</a:t>
            </a:r>
            <a:r>
              <a:rPr lang="en-US" b="1" dirty="0" err="1">
                <a:solidFill>
                  <a:srgbClr val="FF0000"/>
                </a:solidFill>
                <a:latin typeface="Times New Roman" panose="02020603050405020304" pitchFamily="18" charset="0"/>
                <a:cs typeface="Times New Roman" panose="02020603050405020304" pitchFamily="18" charset="0"/>
              </a:rPr>
              <a:t>Te</a:t>
            </a:r>
            <a:r>
              <a:rPr lang="en-US" dirty="0">
                <a:latin typeface="Times New Roman" panose="02020603050405020304" pitchFamily="18" charset="0"/>
                <a:cs typeface="Times New Roman" panose="02020603050405020304" pitchFamily="18" charset="0"/>
              </a:rPr>
              <a:t> </a:t>
            </a:r>
            <a:r>
              <a:rPr lang="en-US" b="1" dirty="0">
                <a:solidFill>
                  <a:srgbClr val="FF0000"/>
                </a:solidFill>
                <a:latin typeface="Times New Roman" panose="02020603050405020304" pitchFamily="18" charset="0"/>
                <a:cs typeface="Times New Roman" panose="02020603050405020304" pitchFamily="18" charset="0"/>
              </a:rPr>
              <a:t>may be a very robust activation layers!</a:t>
            </a:r>
          </a:p>
        </p:txBody>
      </p:sp>
      <p:sp>
        <p:nvSpPr>
          <p:cNvPr id="10" name="TextBox 9">
            <a:extLst>
              <a:ext uri="{FF2B5EF4-FFF2-40B4-BE49-F238E27FC236}">
                <a16:creationId xmlns:a16="http://schemas.microsoft.com/office/drawing/2014/main" id="{7ADAE4F3-9BC3-8523-F64E-7A513F9AE736}"/>
              </a:ext>
            </a:extLst>
          </p:cNvPr>
          <p:cNvSpPr txBox="1"/>
          <p:nvPr/>
        </p:nvSpPr>
        <p:spPr>
          <a:xfrm>
            <a:off x="6165786" y="3120677"/>
            <a:ext cx="1431525" cy="276999"/>
          </a:xfrm>
          <a:prstGeom prst="rect">
            <a:avLst/>
          </a:prstGeom>
          <a:noFill/>
        </p:spPr>
        <p:txBody>
          <a:bodyPr wrap="square" rtlCol="0">
            <a:spAutoFit/>
          </a:bodyPr>
          <a:lstStyle/>
          <a:p>
            <a:r>
              <a:rPr lang="en-US" sz="1200" b="1" dirty="0">
                <a:solidFill>
                  <a:srgbClr val="FF0000"/>
                </a:solidFill>
              </a:rPr>
              <a:t>p-type </a:t>
            </a:r>
          </a:p>
        </p:txBody>
      </p:sp>
      <p:sp>
        <p:nvSpPr>
          <p:cNvPr id="11" name="TextBox 10">
            <a:extLst>
              <a:ext uri="{FF2B5EF4-FFF2-40B4-BE49-F238E27FC236}">
                <a16:creationId xmlns:a16="http://schemas.microsoft.com/office/drawing/2014/main" id="{325EE044-8B56-ABCB-2A3B-A39D0B66E261}"/>
              </a:ext>
            </a:extLst>
          </p:cNvPr>
          <p:cNvSpPr txBox="1"/>
          <p:nvPr/>
        </p:nvSpPr>
        <p:spPr>
          <a:xfrm>
            <a:off x="7436409" y="3133809"/>
            <a:ext cx="1431525" cy="276999"/>
          </a:xfrm>
          <a:prstGeom prst="rect">
            <a:avLst/>
          </a:prstGeom>
          <a:noFill/>
        </p:spPr>
        <p:txBody>
          <a:bodyPr wrap="square" rtlCol="0">
            <a:spAutoFit/>
          </a:bodyPr>
          <a:lstStyle/>
          <a:p>
            <a:r>
              <a:rPr lang="en-US" sz="1200" b="1" dirty="0">
                <a:solidFill>
                  <a:srgbClr val="FF0000"/>
                </a:solidFill>
              </a:rPr>
              <a:t>intrinsic </a:t>
            </a:r>
          </a:p>
        </p:txBody>
      </p:sp>
      <p:sp>
        <p:nvSpPr>
          <p:cNvPr id="3" name="TextBox 2">
            <a:extLst>
              <a:ext uri="{FF2B5EF4-FFF2-40B4-BE49-F238E27FC236}">
                <a16:creationId xmlns:a16="http://schemas.microsoft.com/office/drawing/2014/main" id="{E3B987AC-62A2-234C-FF19-6B7F024BCC4E}"/>
              </a:ext>
            </a:extLst>
          </p:cNvPr>
          <p:cNvSpPr txBox="1"/>
          <p:nvPr/>
        </p:nvSpPr>
        <p:spPr>
          <a:xfrm>
            <a:off x="3488217" y="153006"/>
            <a:ext cx="5517750" cy="477054"/>
          </a:xfrm>
          <a:prstGeom prst="rect">
            <a:avLst/>
          </a:prstGeom>
          <a:noFill/>
        </p:spPr>
        <p:txBody>
          <a:bodyPr wrap="square">
            <a:spAutoFit/>
          </a:bodyPr>
          <a:lstStyle/>
          <a:p>
            <a:r>
              <a:rPr lang="en-US" sz="2500" b="1" dirty="0">
                <a:solidFill>
                  <a:schemeClr val="bg1"/>
                </a:solidFill>
              </a:rPr>
              <a:t>GaAs with alternative activation layers</a:t>
            </a:r>
          </a:p>
        </p:txBody>
      </p:sp>
      <p:sp>
        <p:nvSpPr>
          <p:cNvPr id="2" name="Date Placeholder 1">
            <a:extLst>
              <a:ext uri="{FF2B5EF4-FFF2-40B4-BE49-F238E27FC236}">
                <a16:creationId xmlns:a16="http://schemas.microsoft.com/office/drawing/2014/main" id="{CB1BA32A-B35C-3D50-B112-F59288E340F4}"/>
              </a:ext>
            </a:extLst>
          </p:cNvPr>
          <p:cNvSpPr>
            <a:spLocks noGrp="1"/>
          </p:cNvSpPr>
          <p:nvPr>
            <p:ph type="dt" sz="half" idx="10"/>
          </p:nvPr>
        </p:nvSpPr>
        <p:spPr/>
        <p:txBody>
          <a:bodyPr/>
          <a:lstStyle/>
          <a:p>
            <a:r>
              <a:rPr lang="en-US"/>
              <a:t>September 25 2024</a:t>
            </a:r>
            <a:endParaRPr lang="en-US" dirty="0"/>
          </a:p>
        </p:txBody>
      </p:sp>
      <p:sp>
        <p:nvSpPr>
          <p:cNvPr id="4" name="Footer Placeholder 3">
            <a:extLst>
              <a:ext uri="{FF2B5EF4-FFF2-40B4-BE49-F238E27FC236}">
                <a16:creationId xmlns:a16="http://schemas.microsoft.com/office/drawing/2014/main" id="{C7F1E21C-4B4C-4BD5-4B2F-30253A998943}"/>
              </a:ext>
            </a:extLst>
          </p:cNvPr>
          <p:cNvSpPr>
            <a:spLocks noGrp="1"/>
          </p:cNvSpPr>
          <p:nvPr>
            <p:ph type="ftr" sz="quarter" idx="11"/>
          </p:nvPr>
        </p:nvSpPr>
        <p:spPr/>
        <p:txBody>
          <a:bodyPr/>
          <a:lstStyle/>
          <a:p>
            <a:r>
              <a:rPr lang="en-US"/>
              <a:t>PSTP24</a:t>
            </a:r>
          </a:p>
        </p:txBody>
      </p:sp>
      <p:sp>
        <p:nvSpPr>
          <p:cNvPr id="5" name="Slide Number Placeholder 4">
            <a:extLst>
              <a:ext uri="{FF2B5EF4-FFF2-40B4-BE49-F238E27FC236}">
                <a16:creationId xmlns:a16="http://schemas.microsoft.com/office/drawing/2014/main" id="{05AD7CF4-7709-C7D9-9DB6-A6BF6C540CE2}"/>
              </a:ext>
            </a:extLst>
          </p:cNvPr>
          <p:cNvSpPr>
            <a:spLocks noGrp="1"/>
          </p:cNvSpPr>
          <p:nvPr>
            <p:ph type="sldNum" sz="quarter" idx="12"/>
          </p:nvPr>
        </p:nvSpPr>
        <p:spPr/>
        <p:txBody>
          <a:bodyPr/>
          <a:lstStyle/>
          <a:p>
            <a:fld id="{76275999-CDF6-9B46-9F3F-7503503F82BE}" type="slidenum">
              <a:rPr lang="en-US" smtClean="0"/>
              <a:pPr/>
              <a:t>23</a:t>
            </a:fld>
            <a:endParaRPr lang="en-US" dirty="0"/>
          </a:p>
        </p:txBody>
      </p:sp>
    </p:spTree>
    <p:extLst>
      <p:ext uri="{BB962C8B-B14F-4D97-AF65-F5344CB8AC3E}">
        <p14:creationId xmlns:p14="http://schemas.microsoft.com/office/powerpoint/2010/main" val="3079153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61784"/>
            <a:ext cx="6019800" cy="711939"/>
          </a:xfrm>
        </p:spPr>
        <p:txBody>
          <a:bodyPr/>
          <a:lstStyle/>
          <a:p>
            <a:r>
              <a:rPr lang="en-US" sz="3200" dirty="0"/>
              <a:t>High current and </a:t>
            </a:r>
            <a:r>
              <a:rPr lang="en-US" sz="3200"/>
              <a:t>spin polarization </a:t>
            </a:r>
            <a:endParaRPr lang="en-US" sz="3200" dirty="0"/>
          </a:p>
        </p:txBody>
      </p:sp>
      <p:sp>
        <p:nvSpPr>
          <p:cNvPr id="4" name="Date Placeholder 3"/>
          <p:cNvSpPr>
            <a:spLocks noGrp="1"/>
          </p:cNvSpPr>
          <p:nvPr>
            <p:ph type="dt" sz="half" idx="10"/>
          </p:nvPr>
        </p:nvSpPr>
        <p:spPr/>
        <p:txBody>
          <a:bodyPr/>
          <a:lstStyle/>
          <a:p>
            <a:r>
              <a:rPr lang="en-US"/>
              <a:t>September 25 2024</a:t>
            </a:r>
          </a:p>
        </p:txBody>
      </p:sp>
      <p:sp>
        <p:nvSpPr>
          <p:cNvPr id="5" name="Footer Placeholder 4"/>
          <p:cNvSpPr>
            <a:spLocks noGrp="1"/>
          </p:cNvSpPr>
          <p:nvPr>
            <p:ph type="ftr" sz="quarter" idx="11"/>
          </p:nvPr>
        </p:nvSpPr>
        <p:spPr/>
        <p:txBody>
          <a:bodyPr/>
          <a:lstStyle/>
          <a:p>
            <a:r>
              <a:rPr lang="en-US"/>
              <a:t>PSTP24</a:t>
            </a:r>
          </a:p>
        </p:txBody>
      </p:sp>
      <p:sp>
        <p:nvSpPr>
          <p:cNvPr id="6" name="Slide Number Placeholder 5"/>
          <p:cNvSpPr>
            <a:spLocks noGrp="1"/>
          </p:cNvSpPr>
          <p:nvPr>
            <p:ph type="sldNum" sz="quarter" idx="12"/>
          </p:nvPr>
        </p:nvSpPr>
        <p:spPr>
          <a:xfrm>
            <a:off x="5668684" y="6299308"/>
            <a:ext cx="3351491" cy="365125"/>
          </a:xfrm>
        </p:spPr>
        <p:txBody>
          <a:bodyPr/>
          <a:lstStyle/>
          <a:p>
            <a:r>
              <a:rPr lang="fi-FI" sz="1200" i="1" dirty="0"/>
              <a:t>B. Dunham et al</a:t>
            </a:r>
            <a:r>
              <a:rPr lang="fi-FI" sz="1200" dirty="0"/>
              <a:t>, Appl. Phys. Lett. </a:t>
            </a:r>
            <a:r>
              <a:rPr lang="fi-FI" sz="1200" b="1" dirty="0"/>
              <a:t>102</a:t>
            </a:r>
            <a:r>
              <a:rPr lang="fi-FI" sz="1200" dirty="0"/>
              <a:t>, 034105 (2013)</a:t>
            </a:r>
            <a:endParaRPr lang="en-US" sz="1200" dirty="0"/>
          </a:p>
        </p:txBody>
      </p:sp>
      <p:pic>
        <p:nvPicPr>
          <p:cNvPr id="22" name="Picture 21">
            <a:extLst>
              <a:ext uri="{FF2B5EF4-FFF2-40B4-BE49-F238E27FC236}">
                <a16:creationId xmlns:a16="http://schemas.microsoft.com/office/drawing/2014/main" id="{2714F5F3-0EC7-5D54-AA0E-3210AD3682E1}"/>
              </a:ext>
            </a:extLst>
          </p:cNvPr>
          <p:cNvPicPr>
            <a:picLocks noChangeAspect="1"/>
          </p:cNvPicPr>
          <p:nvPr/>
        </p:nvPicPr>
        <p:blipFill>
          <a:blip r:embed="rId2"/>
          <a:stretch>
            <a:fillRect/>
          </a:stretch>
        </p:blipFill>
        <p:spPr>
          <a:xfrm>
            <a:off x="395562" y="4698565"/>
            <a:ext cx="2725006" cy="1560473"/>
          </a:xfrm>
          <a:prstGeom prst="rect">
            <a:avLst/>
          </a:prstGeom>
        </p:spPr>
      </p:pic>
      <p:sp>
        <p:nvSpPr>
          <p:cNvPr id="26" name="TextBox 25">
            <a:extLst>
              <a:ext uri="{FF2B5EF4-FFF2-40B4-BE49-F238E27FC236}">
                <a16:creationId xmlns:a16="http://schemas.microsoft.com/office/drawing/2014/main" id="{D90ED51A-F247-59C5-10A4-814760E53253}"/>
              </a:ext>
            </a:extLst>
          </p:cNvPr>
          <p:cNvSpPr txBox="1"/>
          <p:nvPr/>
        </p:nvSpPr>
        <p:spPr>
          <a:xfrm>
            <a:off x="3421626" y="814090"/>
            <a:ext cx="5748569" cy="2246769"/>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One of the remaining challenges for photocathodes is a robust, spin-polarized electron source</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GaAs is by far the most studied spin-polarized electron source</a:t>
            </a:r>
          </a:p>
          <a:p>
            <a:pPr marL="285750" indent="-285750">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Charge lifetime</a:t>
            </a:r>
            <a:r>
              <a:rPr lang="en-US" sz="2000" dirty="0">
                <a:latin typeface="Times New Roman" panose="02020603050405020304" pitchFamily="18" charset="0"/>
                <a:cs typeface="Times New Roman" panose="02020603050405020304" pitchFamily="18" charset="0"/>
              </a:rPr>
              <a:t>: The amount of current extracted before the QE degrades by 1/e</a:t>
            </a:r>
          </a:p>
          <a:p>
            <a:pPr marL="742950" lvl="1"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1000 C is state of the art</a:t>
            </a:r>
            <a:r>
              <a:rPr lang="en-US" sz="2000" dirty="0">
                <a:latin typeface="Times New Roman" panose="02020603050405020304" pitchFamily="18" charset="0"/>
                <a:cs typeface="Times New Roman" panose="02020603050405020304" pitchFamily="18" charset="0"/>
                <a:sym typeface="Wingdings" panose="05000000000000000000" pitchFamily="2" charset="2"/>
              </a:rPr>
              <a:t>6 hours at 50 ma!</a:t>
            </a:r>
            <a:endParaRPr lang="en-US" sz="20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A2DB919B-A35A-23F5-0055-D6AA57D1101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814090"/>
            <a:ext cx="2894016" cy="2022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a:extLst>
              <a:ext uri="{FF2B5EF4-FFF2-40B4-BE49-F238E27FC236}">
                <a16:creationId xmlns:a16="http://schemas.microsoft.com/office/drawing/2014/main" id="{9EFFB9A0-4894-A558-A6CC-D2E97E28CE9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32955" y="3101226"/>
            <a:ext cx="4104857" cy="323257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2" name="Picture 11">
            <a:extLst>
              <a:ext uri="{FF2B5EF4-FFF2-40B4-BE49-F238E27FC236}">
                <a16:creationId xmlns:a16="http://schemas.microsoft.com/office/drawing/2014/main" id="{970795CC-9C02-A435-4639-87182D4B4F74}"/>
              </a:ext>
            </a:extLst>
          </p:cNvPr>
          <p:cNvPicPr>
            <a:picLocks noChangeAspect="1"/>
          </p:cNvPicPr>
          <p:nvPr/>
        </p:nvPicPr>
        <p:blipFill>
          <a:blip r:embed="rId5"/>
          <a:stretch>
            <a:fillRect/>
          </a:stretch>
        </p:blipFill>
        <p:spPr>
          <a:xfrm>
            <a:off x="133939" y="2846250"/>
            <a:ext cx="2535925" cy="1861903"/>
          </a:xfrm>
          <a:prstGeom prst="rect">
            <a:avLst/>
          </a:prstGeom>
        </p:spPr>
      </p:pic>
      <p:sp>
        <p:nvSpPr>
          <p:cNvPr id="13" name="TextBox 12">
            <a:extLst>
              <a:ext uri="{FF2B5EF4-FFF2-40B4-BE49-F238E27FC236}">
                <a16:creationId xmlns:a16="http://schemas.microsoft.com/office/drawing/2014/main" id="{413C1443-BF63-9D70-C504-FC141CD64173}"/>
              </a:ext>
            </a:extLst>
          </p:cNvPr>
          <p:cNvSpPr txBox="1"/>
          <p:nvPr/>
        </p:nvSpPr>
        <p:spPr>
          <a:xfrm>
            <a:off x="497839" y="5478801"/>
            <a:ext cx="1314450" cy="369332"/>
          </a:xfrm>
          <a:prstGeom prst="rect">
            <a:avLst/>
          </a:prstGeom>
          <a:noFill/>
        </p:spPr>
        <p:txBody>
          <a:bodyPr wrap="square" rtlCol="0">
            <a:spAutoFit/>
          </a:bodyPr>
          <a:lstStyle/>
          <a:p>
            <a:r>
              <a:rPr lang="en-US" dirty="0"/>
              <a:t>PEPPo</a:t>
            </a:r>
          </a:p>
        </p:txBody>
      </p:sp>
      <p:sp>
        <p:nvSpPr>
          <p:cNvPr id="14" name="TextBox 13">
            <a:extLst>
              <a:ext uri="{FF2B5EF4-FFF2-40B4-BE49-F238E27FC236}">
                <a16:creationId xmlns:a16="http://schemas.microsoft.com/office/drawing/2014/main" id="{414AEC59-A3BA-252C-CDFC-5734480744A4}"/>
              </a:ext>
            </a:extLst>
          </p:cNvPr>
          <p:cNvSpPr txBox="1"/>
          <p:nvPr/>
        </p:nvSpPr>
        <p:spPr>
          <a:xfrm>
            <a:off x="6134100" y="3486997"/>
            <a:ext cx="1619250" cy="646331"/>
          </a:xfrm>
          <a:prstGeom prst="rect">
            <a:avLst/>
          </a:prstGeom>
          <a:noFill/>
        </p:spPr>
        <p:txBody>
          <a:bodyPr wrap="square" rtlCol="0">
            <a:spAutoFit/>
          </a:bodyPr>
          <a:lstStyle/>
          <a:p>
            <a:r>
              <a:rPr lang="en-US" dirty="0">
                <a:solidFill>
                  <a:schemeClr val="accent1"/>
                </a:solidFill>
              </a:rPr>
              <a:t>Cornell ERL gun</a:t>
            </a:r>
          </a:p>
        </p:txBody>
      </p:sp>
    </p:spTree>
    <p:extLst>
      <p:ext uri="{BB962C8B-B14F-4D97-AF65-F5344CB8AC3E}">
        <p14:creationId xmlns:p14="http://schemas.microsoft.com/office/powerpoint/2010/main" val="19716619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4188" y="15693"/>
            <a:ext cx="6489812" cy="736866"/>
          </a:xfrm>
        </p:spPr>
        <p:txBody>
          <a:bodyPr/>
          <a:lstStyle/>
          <a:p>
            <a:r>
              <a:rPr lang="en-US" dirty="0">
                <a:solidFill>
                  <a:schemeClr val="bg1"/>
                </a:solidFill>
              </a:rPr>
              <a:t>Cornell Photocathode Lab</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57250"/>
            <a:ext cx="9144000" cy="5143500"/>
          </a:xfrm>
          <a:prstGeom prst="rect">
            <a:avLst/>
          </a:prstGeom>
        </p:spPr>
      </p:pic>
      <p:sp>
        <p:nvSpPr>
          <p:cNvPr id="3" name="Footer Placeholder 2"/>
          <p:cNvSpPr>
            <a:spLocks noGrp="1"/>
          </p:cNvSpPr>
          <p:nvPr>
            <p:ph type="ftr" sz="quarter" idx="11"/>
          </p:nvPr>
        </p:nvSpPr>
        <p:spPr/>
        <p:txBody>
          <a:bodyPr/>
          <a:lstStyle/>
          <a:p>
            <a:r>
              <a:rPr lang="en-US"/>
              <a:t>PSTP24</a:t>
            </a:r>
          </a:p>
        </p:txBody>
      </p:sp>
      <p:sp>
        <p:nvSpPr>
          <p:cNvPr id="10" name="Date Placeholder 9"/>
          <p:cNvSpPr>
            <a:spLocks noGrp="1"/>
          </p:cNvSpPr>
          <p:nvPr>
            <p:ph type="dt" sz="half" idx="10"/>
          </p:nvPr>
        </p:nvSpPr>
        <p:spPr/>
        <p:txBody>
          <a:bodyPr/>
          <a:lstStyle/>
          <a:p>
            <a:r>
              <a:rPr lang="en-US"/>
              <a:t>September 25 2024</a:t>
            </a:r>
            <a:endParaRPr lang="en-US" dirty="0"/>
          </a:p>
        </p:txBody>
      </p:sp>
      <p:sp>
        <p:nvSpPr>
          <p:cNvPr id="11" name="Slide Number Placeholder 10"/>
          <p:cNvSpPr>
            <a:spLocks noGrp="1"/>
          </p:cNvSpPr>
          <p:nvPr>
            <p:ph type="sldNum" sz="quarter" idx="12"/>
          </p:nvPr>
        </p:nvSpPr>
        <p:spPr/>
        <p:txBody>
          <a:bodyPr/>
          <a:lstStyle/>
          <a:p>
            <a:fld id="{76275999-CDF6-9B46-9F3F-7503503F82BE}" type="slidenum">
              <a:rPr lang="en-US" smtClean="0"/>
              <a:pPr/>
              <a:t>4</a:t>
            </a:fld>
            <a:endParaRPr lang="en-US"/>
          </a:p>
        </p:txBody>
      </p:sp>
      <p:sp>
        <p:nvSpPr>
          <p:cNvPr id="12" name="TextBox 11"/>
          <p:cNvSpPr txBox="1"/>
          <p:nvPr/>
        </p:nvSpPr>
        <p:spPr>
          <a:xfrm>
            <a:off x="0" y="857250"/>
            <a:ext cx="3223042" cy="369332"/>
          </a:xfrm>
          <a:prstGeom prst="rect">
            <a:avLst/>
          </a:prstGeom>
          <a:solidFill>
            <a:schemeClr val="bg1"/>
          </a:solidFill>
        </p:spPr>
        <p:txBody>
          <a:bodyPr wrap="square" rtlCol="0">
            <a:spAutoFit/>
          </a:bodyPr>
          <a:lstStyle/>
          <a:p>
            <a:r>
              <a:rPr lang="en-US" dirty="0">
                <a:solidFill>
                  <a:srgbClr val="C00000"/>
                </a:solidFill>
              </a:rPr>
              <a:t>Vacuum level is below 10</a:t>
            </a:r>
            <a:r>
              <a:rPr lang="en-US" baseline="30000" dirty="0">
                <a:solidFill>
                  <a:srgbClr val="C00000"/>
                </a:solidFill>
              </a:rPr>
              <a:t>-10</a:t>
            </a:r>
            <a:r>
              <a:rPr lang="en-US" dirty="0">
                <a:solidFill>
                  <a:srgbClr val="C00000"/>
                </a:solidFill>
              </a:rPr>
              <a:t> </a:t>
            </a:r>
            <a:r>
              <a:rPr lang="en-US" dirty="0" err="1">
                <a:solidFill>
                  <a:srgbClr val="C00000"/>
                </a:solidFill>
              </a:rPr>
              <a:t>Torr</a:t>
            </a:r>
            <a:endParaRPr lang="en-US" dirty="0">
              <a:solidFill>
                <a:srgbClr val="C00000"/>
              </a:solidFill>
            </a:endParaRPr>
          </a:p>
        </p:txBody>
      </p:sp>
      <p:pic>
        <p:nvPicPr>
          <p:cNvPr id="6" name="Picture 5">
            <a:extLst>
              <a:ext uri="{FF2B5EF4-FFF2-40B4-BE49-F238E27FC236}">
                <a16:creationId xmlns:a16="http://schemas.microsoft.com/office/drawing/2014/main" id="{7F544958-755B-4D22-A3FB-DC9414CB8E7D}"/>
              </a:ext>
            </a:extLst>
          </p:cNvPr>
          <p:cNvPicPr>
            <a:picLocks noChangeAspect="1"/>
          </p:cNvPicPr>
          <p:nvPr/>
        </p:nvPicPr>
        <p:blipFill>
          <a:blip r:embed="rId3"/>
          <a:stretch>
            <a:fillRect/>
          </a:stretch>
        </p:blipFill>
        <p:spPr>
          <a:xfrm>
            <a:off x="4292904" y="4019880"/>
            <a:ext cx="4520592" cy="2357663"/>
          </a:xfrm>
          <a:prstGeom prst="rect">
            <a:avLst/>
          </a:prstGeom>
        </p:spPr>
      </p:pic>
    </p:spTree>
    <p:extLst>
      <p:ext uri="{BB962C8B-B14F-4D97-AF65-F5344CB8AC3E}">
        <p14:creationId xmlns:p14="http://schemas.microsoft.com/office/powerpoint/2010/main" val="286357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4188" y="15693"/>
            <a:ext cx="6489812" cy="736866"/>
          </a:xfrm>
        </p:spPr>
        <p:txBody>
          <a:bodyPr/>
          <a:lstStyle/>
          <a:p>
            <a:r>
              <a:rPr lang="en-US" dirty="0">
                <a:solidFill>
                  <a:schemeClr val="bg1"/>
                </a:solidFill>
              </a:rPr>
              <a:t>Cornell Photocathode Lab</a:t>
            </a:r>
          </a:p>
        </p:txBody>
      </p:sp>
      <p:pic>
        <p:nvPicPr>
          <p:cNvPr id="4" name="Picture 3"/>
          <p:cNvPicPr>
            <a:picLocks noChangeAspect="1"/>
          </p:cNvPicPr>
          <p:nvPr/>
        </p:nvPicPr>
        <p:blipFill>
          <a:blip r:embed="rId2" cstate="screen">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tretch>
            <a:fillRect/>
          </a:stretch>
        </p:blipFill>
        <p:spPr>
          <a:xfrm>
            <a:off x="0" y="874394"/>
            <a:ext cx="9144000" cy="5143500"/>
          </a:xfrm>
          <a:prstGeom prst="rect">
            <a:avLst/>
          </a:prstGeom>
        </p:spPr>
      </p:pic>
      <p:sp>
        <p:nvSpPr>
          <p:cNvPr id="3" name="Footer Placeholder 2"/>
          <p:cNvSpPr>
            <a:spLocks noGrp="1"/>
          </p:cNvSpPr>
          <p:nvPr>
            <p:ph type="ftr" sz="quarter" idx="11"/>
          </p:nvPr>
        </p:nvSpPr>
        <p:spPr/>
        <p:txBody>
          <a:bodyPr/>
          <a:lstStyle/>
          <a:p>
            <a:r>
              <a:rPr lang="en-US"/>
              <a:t>PSTP24</a:t>
            </a:r>
          </a:p>
        </p:txBody>
      </p:sp>
      <p:sp>
        <p:nvSpPr>
          <p:cNvPr id="10" name="Date Placeholder 9"/>
          <p:cNvSpPr>
            <a:spLocks noGrp="1"/>
          </p:cNvSpPr>
          <p:nvPr>
            <p:ph type="dt" sz="half" idx="10"/>
          </p:nvPr>
        </p:nvSpPr>
        <p:spPr/>
        <p:txBody>
          <a:bodyPr/>
          <a:lstStyle/>
          <a:p>
            <a:r>
              <a:rPr lang="en-US"/>
              <a:t>September 25 2024</a:t>
            </a:r>
            <a:endParaRPr lang="en-US" dirty="0"/>
          </a:p>
        </p:txBody>
      </p:sp>
      <p:sp>
        <p:nvSpPr>
          <p:cNvPr id="11" name="Slide Number Placeholder 10"/>
          <p:cNvSpPr>
            <a:spLocks noGrp="1"/>
          </p:cNvSpPr>
          <p:nvPr>
            <p:ph type="sldNum" sz="quarter" idx="12"/>
          </p:nvPr>
        </p:nvSpPr>
        <p:spPr/>
        <p:txBody>
          <a:bodyPr/>
          <a:lstStyle/>
          <a:p>
            <a:fld id="{76275999-CDF6-9B46-9F3F-7503503F82BE}" type="slidenum">
              <a:rPr lang="en-US" smtClean="0"/>
              <a:pPr/>
              <a:t>5</a:t>
            </a:fld>
            <a:endParaRPr lang="en-US"/>
          </a:p>
        </p:txBody>
      </p:sp>
      <p:pic>
        <p:nvPicPr>
          <p:cNvPr id="6" name="Picture 5">
            <a:extLst>
              <a:ext uri="{FF2B5EF4-FFF2-40B4-BE49-F238E27FC236}">
                <a16:creationId xmlns:a16="http://schemas.microsoft.com/office/drawing/2014/main" id="{7F544958-755B-4D22-A3FB-DC9414CB8E7D}"/>
              </a:ext>
            </a:extLst>
          </p:cNvPr>
          <p:cNvPicPr>
            <a:picLocks noChangeAspect="1"/>
          </p:cNvPicPr>
          <p:nvPr/>
        </p:nvPicPr>
        <p:blipFill>
          <a:blip r:embed="rId4"/>
          <a:stretch>
            <a:fillRect/>
          </a:stretch>
        </p:blipFill>
        <p:spPr>
          <a:xfrm>
            <a:off x="4292904" y="4019880"/>
            <a:ext cx="4520592" cy="2357663"/>
          </a:xfrm>
          <a:prstGeom prst="rect">
            <a:avLst/>
          </a:prstGeom>
        </p:spPr>
      </p:pic>
      <p:pic>
        <p:nvPicPr>
          <p:cNvPr id="8" name="Picture 7">
            <a:extLst>
              <a:ext uri="{FF2B5EF4-FFF2-40B4-BE49-F238E27FC236}">
                <a16:creationId xmlns:a16="http://schemas.microsoft.com/office/drawing/2014/main" id="{628C59B8-69AA-67A3-4244-D74BF08D66FD}"/>
              </a:ext>
            </a:extLst>
          </p:cNvPr>
          <p:cNvPicPr>
            <a:picLocks noChangeAspect="1"/>
          </p:cNvPicPr>
          <p:nvPr/>
        </p:nvPicPr>
        <p:blipFill>
          <a:blip r:embed="rId5"/>
          <a:stretch>
            <a:fillRect/>
          </a:stretch>
        </p:blipFill>
        <p:spPr>
          <a:xfrm>
            <a:off x="5486584" y="1041916"/>
            <a:ext cx="3091455" cy="2301052"/>
          </a:xfrm>
          <a:prstGeom prst="rect">
            <a:avLst/>
          </a:prstGeom>
          <a:ln>
            <a:noFill/>
          </a:ln>
          <a:effectLst>
            <a:softEdge rad="112500"/>
          </a:effectLst>
        </p:spPr>
      </p:pic>
      <p:cxnSp>
        <p:nvCxnSpPr>
          <p:cNvPr id="9" name="Straight Arrow Connector 8">
            <a:extLst>
              <a:ext uri="{FF2B5EF4-FFF2-40B4-BE49-F238E27FC236}">
                <a16:creationId xmlns:a16="http://schemas.microsoft.com/office/drawing/2014/main" id="{D362A4E4-37F0-B532-B165-4A48CC9E6F81}"/>
              </a:ext>
            </a:extLst>
          </p:cNvPr>
          <p:cNvCxnSpPr>
            <a:cxnSpLocks/>
          </p:cNvCxnSpPr>
          <p:nvPr/>
        </p:nvCxnSpPr>
        <p:spPr>
          <a:xfrm flipH="1" flipV="1">
            <a:off x="7620000" y="3279545"/>
            <a:ext cx="219445" cy="148066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E06EE42-8469-F65E-7559-A21C02A2C1A6}"/>
              </a:ext>
            </a:extLst>
          </p:cNvPr>
          <p:cNvCxnSpPr>
            <a:cxnSpLocks/>
          </p:cNvCxnSpPr>
          <p:nvPr/>
        </p:nvCxnSpPr>
        <p:spPr>
          <a:xfrm flipH="1" flipV="1">
            <a:off x="4695825" y="3445340"/>
            <a:ext cx="2924175" cy="131487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020A7C9-13F3-C59F-BEFB-2EE6D980F3A0}"/>
              </a:ext>
            </a:extLst>
          </p:cNvPr>
          <p:cNvSpPr txBox="1"/>
          <p:nvPr/>
        </p:nvSpPr>
        <p:spPr>
          <a:xfrm>
            <a:off x="295922" y="2251524"/>
            <a:ext cx="4589755" cy="2308324"/>
          </a:xfrm>
          <a:prstGeom prst="rect">
            <a:avLst/>
          </a:prstGeom>
          <a:noFill/>
        </p:spPr>
        <p:txBody>
          <a:bodyPr wrap="square" rtlCol="0">
            <a:spAutoFit/>
          </a:bodyPr>
          <a:lstStyle/>
          <a:p>
            <a:r>
              <a:rPr lang="en-US" sz="2400" b="1" dirty="0" err="1">
                <a:solidFill>
                  <a:srgbClr val="FFFF00"/>
                </a:solidFill>
              </a:rPr>
              <a:t>Bialkali</a:t>
            </a:r>
            <a:r>
              <a:rPr lang="en-US" sz="2400" b="1" dirty="0">
                <a:solidFill>
                  <a:srgbClr val="FFFF00"/>
                </a:solidFill>
              </a:rPr>
              <a:t> growth chamber</a:t>
            </a:r>
          </a:p>
          <a:p>
            <a:pPr marL="285750" indent="-285750">
              <a:buFont typeface="Arial" panose="020B0604020202020204" pitchFamily="34" charset="0"/>
              <a:buChar char="•"/>
            </a:pPr>
            <a:r>
              <a:rPr lang="en-US" sz="2000" b="1" dirty="0" err="1">
                <a:solidFill>
                  <a:srgbClr val="FFFF00"/>
                </a:solidFill>
              </a:rPr>
              <a:t>Cs,Sb,Te</a:t>
            </a:r>
            <a:r>
              <a:rPr lang="en-US" sz="2000" b="1" dirty="0">
                <a:solidFill>
                  <a:srgbClr val="FFFF00"/>
                </a:solidFill>
              </a:rPr>
              <a:t> sources+O</a:t>
            </a:r>
            <a:r>
              <a:rPr lang="en-US" sz="2000" b="1" baseline="-25000" dirty="0">
                <a:solidFill>
                  <a:srgbClr val="FFFF00"/>
                </a:solidFill>
              </a:rPr>
              <a:t>2</a:t>
            </a:r>
            <a:r>
              <a:rPr lang="en-US" sz="2000" b="1" dirty="0">
                <a:solidFill>
                  <a:srgbClr val="FFFF00"/>
                </a:solidFill>
              </a:rPr>
              <a:t> leak valve, thermally regulated with pneumatic valve control</a:t>
            </a:r>
          </a:p>
          <a:p>
            <a:pPr marL="285750" indent="-285750">
              <a:buFont typeface="Arial" panose="020B0604020202020204" pitchFamily="34" charset="0"/>
              <a:buChar char="•"/>
            </a:pPr>
            <a:r>
              <a:rPr lang="en-US" sz="2000" b="1" dirty="0">
                <a:solidFill>
                  <a:srgbClr val="FFFF00"/>
                </a:solidFill>
              </a:rPr>
              <a:t>Quartz microbalance (QMB) for deposition monitoring</a:t>
            </a:r>
          </a:p>
          <a:p>
            <a:pPr marL="285750" indent="-285750">
              <a:buFont typeface="Arial" panose="020B0604020202020204" pitchFamily="34" charset="0"/>
              <a:buChar char="•"/>
            </a:pPr>
            <a:r>
              <a:rPr lang="en-US" sz="2000" b="1" dirty="0">
                <a:solidFill>
                  <a:srgbClr val="FFFF00"/>
                </a:solidFill>
              </a:rPr>
              <a:t>Substrate heater</a:t>
            </a:r>
          </a:p>
        </p:txBody>
      </p:sp>
    </p:spTree>
    <p:extLst>
      <p:ext uri="{BB962C8B-B14F-4D97-AF65-F5344CB8AC3E}">
        <p14:creationId xmlns:p14="http://schemas.microsoft.com/office/powerpoint/2010/main" val="3845192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4188" y="15693"/>
            <a:ext cx="6489812" cy="736866"/>
          </a:xfrm>
        </p:spPr>
        <p:txBody>
          <a:bodyPr/>
          <a:lstStyle/>
          <a:p>
            <a:r>
              <a:rPr lang="en-US" dirty="0">
                <a:solidFill>
                  <a:schemeClr val="bg1"/>
                </a:solidFill>
              </a:rPr>
              <a:t>Cornell Photocathode Lab</a:t>
            </a:r>
          </a:p>
        </p:txBody>
      </p:sp>
      <p:pic>
        <p:nvPicPr>
          <p:cNvPr id="4" name="Picture 3"/>
          <p:cNvPicPr>
            <a:picLocks noChangeAspect="1"/>
          </p:cNvPicPr>
          <p:nvPr/>
        </p:nvPicPr>
        <p:blipFill>
          <a:blip r:embed="rId2" cstate="screen">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tretch>
            <a:fillRect/>
          </a:stretch>
        </p:blipFill>
        <p:spPr>
          <a:xfrm>
            <a:off x="0" y="857250"/>
            <a:ext cx="9144000" cy="5143500"/>
          </a:xfrm>
          <a:prstGeom prst="rect">
            <a:avLst/>
          </a:prstGeom>
        </p:spPr>
      </p:pic>
      <p:sp>
        <p:nvSpPr>
          <p:cNvPr id="3" name="Footer Placeholder 2"/>
          <p:cNvSpPr>
            <a:spLocks noGrp="1"/>
          </p:cNvSpPr>
          <p:nvPr>
            <p:ph type="ftr" sz="quarter" idx="11"/>
          </p:nvPr>
        </p:nvSpPr>
        <p:spPr/>
        <p:txBody>
          <a:bodyPr/>
          <a:lstStyle/>
          <a:p>
            <a:r>
              <a:rPr lang="en-US"/>
              <a:t>PSTP24</a:t>
            </a:r>
          </a:p>
        </p:txBody>
      </p:sp>
      <p:sp>
        <p:nvSpPr>
          <p:cNvPr id="10" name="Date Placeholder 9"/>
          <p:cNvSpPr>
            <a:spLocks noGrp="1"/>
          </p:cNvSpPr>
          <p:nvPr>
            <p:ph type="dt" sz="half" idx="10"/>
          </p:nvPr>
        </p:nvSpPr>
        <p:spPr/>
        <p:txBody>
          <a:bodyPr/>
          <a:lstStyle/>
          <a:p>
            <a:r>
              <a:rPr lang="en-US"/>
              <a:t>September 25 2024</a:t>
            </a:r>
            <a:endParaRPr lang="en-US" dirty="0"/>
          </a:p>
        </p:txBody>
      </p:sp>
      <p:sp>
        <p:nvSpPr>
          <p:cNvPr id="11" name="Slide Number Placeholder 10"/>
          <p:cNvSpPr>
            <a:spLocks noGrp="1"/>
          </p:cNvSpPr>
          <p:nvPr>
            <p:ph type="sldNum" sz="quarter" idx="12"/>
          </p:nvPr>
        </p:nvSpPr>
        <p:spPr/>
        <p:txBody>
          <a:bodyPr/>
          <a:lstStyle/>
          <a:p>
            <a:fld id="{76275999-CDF6-9B46-9F3F-7503503F82BE}" type="slidenum">
              <a:rPr lang="en-US" smtClean="0"/>
              <a:pPr/>
              <a:t>6</a:t>
            </a:fld>
            <a:endParaRPr lang="en-US"/>
          </a:p>
        </p:txBody>
      </p:sp>
      <p:pic>
        <p:nvPicPr>
          <p:cNvPr id="6" name="Picture 5">
            <a:extLst>
              <a:ext uri="{FF2B5EF4-FFF2-40B4-BE49-F238E27FC236}">
                <a16:creationId xmlns:a16="http://schemas.microsoft.com/office/drawing/2014/main" id="{7F544958-755B-4D22-A3FB-DC9414CB8E7D}"/>
              </a:ext>
            </a:extLst>
          </p:cNvPr>
          <p:cNvPicPr>
            <a:picLocks noChangeAspect="1"/>
          </p:cNvPicPr>
          <p:nvPr/>
        </p:nvPicPr>
        <p:blipFill>
          <a:blip r:embed="rId4"/>
          <a:stretch>
            <a:fillRect/>
          </a:stretch>
        </p:blipFill>
        <p:spPr>
          <a:xfrm>
            <a:off x="4292904" y="4019880"/>
            <a:ext cx="4520592" cy="2357663"/>
          </a:xfrm>
          <a:prstGeom prst="rect">
            <a:avLst/>
          </a:prstGeom>
        </p:spPr>
      </p:pic>
      <p:pic>
        <p:nvPicPr>
          <p:cNvPr id="5" name="Picture 4">
            <a:extLst>
              <a:ext uri="{FF2B5EF4-FFF2-40B4-BE49-F238E27FC236}">
                <a16:creationId xmlns:a16="http://schemas.microsoft.com/office/drawing/2014/main" id="{73551A3B-BC13-6B14-F355-5937AA17F1D4}"/>
              </a:ext>
            </a:extLst>
          </p:cNvPr>
          <p:cNvPicPr>
            <a:picLocks noChangeAspect="1"/>
          </p:cNvPicPr>
          <p:nvPr/>
        </p:nvPicPr>
        <p:blipFill>
          <a:blip r:embed="rId5"/>
          <a:stretch>
            <a:fillRect/>
          </a:stretch>
        </p:blipFill>
        <p:spPr>
          <a:xfrm>
            <a:off x="4331004" y="1298660"/>
            <a:ext cx="4705049" cy="1992228"/>
          </a:xfrm>
          <a:prstGeom prst="rect">
            <a:avLst/>
          </a:prstGeom>
          <a:ln>
            <a:noFill/>
          </a:ln>
          <a:effectLst>
            <a:softEdge rad="112500"/>
          </a:effectLst>
        </p:spPr>
      </p:pic>
      <p:cxnSp>
        <p:nvCxnSpPr>
          <p:cNvPr id="7" name="Straight Arrow Connector 6">
            <a:extLst>
              <a:ext uri="{FF2B5EF4-FFF2-40B4-BE49-F238E27FC236}">
                <a16:creationId xmlns:a16="http://schemas.microsoft.com/office/drawing/2014/main" id="{24ED6F44-50D1-E9EC-9D15-BE1D8B983F59}"/>
              </a:ext>
            </a:extLst>
          </p:cNvPr>
          <p:cNvCxnSpPr>
            <a:cxnSpLocks/>
          </p:cNvCxnSpPr>
          <p:nvPr/>
        </p:nvCxnSpPr>
        <p:spPr>
          <a:xfrm flipV="1">
            <a:off x="6982565" y="3101746"/>
            <a:ext cx="0" cy="252316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805CBC47-7BBE-BC65-C2CC-340C2FB0AE29}"/>
              </a:ext>
            </a:extLst>
          </p:cNvPr>
          <p:cNvCxnSpPr>
            <a:cxnSpLocks/>
          </p:cNvCxnSpPr>
          <p:nvPr/>
        </p:nvCxnSpPr>
        <p:spPr>
          <a:xfrm flipH="1" flipV="1">
            <a:off x="3790325" y="4133850"/>
            <a:ext cx="3164916" cy="153948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9823456-AFCD-C9EF-6C9C-0EF8E8424D12}"/>
              </a:ext>
            </a:extLst>
          </p:cNvPr>
          <p:cNvSpPr txBox="1"/>
          <p:nvPr/>
        </p:nvSpPr>
        <p:spPr>
          <a:xfrm>
            <a:off x="598084" y="1949173"/>
            <a:ext cx="3364316" cy="3539430"/>
          </a:xfrm>
          <a:prstGeom prst="rect">
            <a:avLst/>
          </a:prstGeom>
          <a:noFill/>
        </p:spPr>
        <p:txBody>
          <a:bodyPr wrap="square">
            <a:spAutoFit/>
          </a:bodyPr>
          <a:lstStyle/>
          <a:p>
            <a:r>
              <a:rPr lang="en-US" sz="2400" b="1" dirty="0">
                <a:solidFill>
                  <a:srgbClr val="FFFF00"/>
                </a:solidFill>
              </a:rPr>
              <a:t>AUGER Chamber</a:t>
            </a:r>
          </a:p>
          <a:p>
            <a:pPr marL="285750" indent="-285750">
              <a:buFont typeface="Arial" panose="020B0604020202020204" pitchFamily="34" charset="0"/>
              <a:buChar char="•"/>
            </a:pPr>
            <a:r>
              <a:rPr lang="en-US" sz="2000" b="1" dirty="0">
                <a:solidFill>
                  <a:srgbClr val="FFFF00"/>
                </a:solidFill>
              </a:rPr>
              <a:t>Auger Electron Spectroscopy-To characterize surface chemistry  </a:t>
            </a:r>
          </a:p>
          <a:p>
            <a:pPr marL="285750" indent="-285750">
              <a:buFont typeface="Arial" panose="020B0604020202020204" pitchFamily="34" charset="0"/>
              <a:buChar char="•"/>
            </a:pPr>
            <a:r>
              <a:rPr lang="en-US" sz="2000" b="1" dirty="0">
                <a:solidFill>
                  <a:srgbClr val="FFFF00"/>
                </a:solidFill>
              </a:rPr>
              <a:t>Low Energy Electron Diffraction-</a:t>
            </a:r>
            <a:r>
              <a:rPr lang="en-US" sz="2000" b="1" dirty="0" err="1">
                <a:solidFill>
                  <a:srgbClr val="FFFF00"/>
                </a:solidFill>
              </a:rPr>
              <a:t>Chararacterize</a:t>
            </a:r>
            <a:r>
              <a:rPr lang="en-US" sz="2000" b="1" dirty="0">
                <a:solidFill>
                  <a:srgbClr val="FFFF00"/>
                </a:solidFill>
              </a:rPr>
              <a:t> surface crystallinity</a:t>
            </a:r>
          </a:p>
          <a:p>
            <a:pPr marL="285750" indent="-285750">
              <a:buFont typeface="Arial" panose="020B0604020202020204" pitchFamily="34" charset="0"/>
              <a:buChar char="•"/>
            </a:pPr>
            <a:r>
              <a:rPr lang="en-US" sz="2000" b="1" dirty="0">
                <a:solidFill>
                  <a:srgbClr val="FFFF00"/>
                </a:solidFill>
              </a:rPr>
              <a:t>Cs, O</a:t>
            </a:r>
            <a:r>
              <a:rPr lang="en-US" sz="2000" b="1" baseline="-25000" dirty="0">
                <a:solidFill>
                  <a:srgbClr val="FFFF00"/>
                </a:solidFill>
              </a:rPr>
              <a:t>2</a:t>
            </a:r>
            <a:r>
              <a:rPr lang="en-US" sz="2000" b="1" dirty="0">
                <a:solidFill>
                  <a:srgbClr val="FFFF00"/>
                </a:solidFill>
              </a:rPr>
              <a:t> leak valve.</a:t>
            </a:r>
          </a:p>
          <a:p>
            <a:pPr marL="285750" indent="-285750">
              <a:buFont typeface="Arial" panose="020B0604020202020204" pitchFamily="34" charset="0"/>
              <a:buChar char="•"/>
            </a:pPr>
            <a:r>
              <a:rPr lang="en-US" sz="2000" b="1" dirty="0">
                <a:solidFill>
                  <a:srgbClr val="FFFF00"/>
                </a:solidFill>
              </a:rPr>
              <a:t>Insulated, bias-able cathode holder</a:t>
            </a:r>
          </a:p>
        </p:txBody>
      </p:sp>
    </p:spTree>
    <p:extLst>
      <p:ext uri="{BB962C8B-B14F-4D97-AF65-F5344CB8AC3E}">
        <p14:creationId xmlns:p14="http://schemas.microsoft.com/office/powerpoint/2010/main" val="13255681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4188" y="15693"/>
            <a:ext cx="6489812" cy="736866"/>
          </a:xfrm>
        </p:spPr>
        <p:txBody>
          <a:bodyPr/>
          <a:lstStyle/>
          <a:p>
            <a:r>
              <a:rPr lang="en-US" dirty="0">
                <a:solidFill>
                  <a:schemeClr val="bg1"/>
                </a:solidFill>
              </a:rPr>
              <a:t>Cornell Photocathode Lab</a:t>
            </a:r>
          </a:p>
        </p:txBody>
      </p:sp>
      <p:pic>
        <p:nvPicPr>
          <p:cNvPr id="4" name="Picture 3"/>
          <p:cNvPicPr>
            <a:picLocks noChangeAspect="1"/>
          </p:cNvPicPr>
          <p:nvPr/>
        </p:nvPicPr>
        <p:blipFill>
          <a:blip r:embed="rId2" cstate="screen">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tretch>
            <a:fillRect/>
          </a:stretch>
        </p:blipFill>
        <p:spPr>
          <a:xfrm>
            <a:off x="0" y="857250"/>
            <a:ext cx="9144000" cy="5143500"/>
          </a:xfrm>
          <a:prstGeom prst="rect">
            <a:avLst/>
          </a:prstGeom>
        </p:spPr>
      </p:pic>
      <p:sp>
        <p:nvSpPr>
          <p:cNvPr id="3" name="Footer Placeholder 2"/>
          <p:cNvSpPr>
            <a:spLocks noGrp="1"/>
          </p:cNvSpPr>
          <p:nvPr>
            <p:ph type="ftr" sz="quarter" idx="11"/>
          </p:nvPr>
        </p:nvSpPr>
        <p:spPr/>
        <p:txBody>
          <a:bodyPr/>
          <a:lstStyle/>
          <a:p>
            <a:r>
              <a:rPr lang="en-US"/>
              <a:t>PSTP24</a:t>
            </a:r>
          </a:p>
        </p:txBody>
      </p:sp>
      <p:sp>
        <p:nvSpPr>
          <p:cNvPr id="10" name="Date Placeholder 9"/>
          <p:cNvSpPr>
            <a:spLocks noGrp="1"/>
          </p:cNvSpPr>
          <p:nvPr>
            <p:ph type="dt" sz="half" idx="10"/>
          </p:nvPr>
        </p:nvSpPr>
        <p:spPr/>
        <p:txBody>
          <a:bodyPr/>
          <a:lstStyle/>
          <a:p>
            <a:r>
              <a:rPr lang="en-US"/>
              <a:t>September 25 2024</a:t>
            </a:r>
            <a:endParaRPr lang="en-US" dirty="0"/>
          </a:p>
        </p:txBody>
      </p:sp>
      <p:sp>
        <p:nvSpPr>
          <p:cNvPr id="11" name="Slide Number Placeholder 10"/>
          <p:cNvSpPr>
            <a:spLocks noGrp="1"/>
          </p:cNvSpPr>
          <p:nvPr>
            <p:ph type="sldNum" sz="quarter" idx="12"/>
          </p:nvPr>
        </p:nvSpPr>
        <p:spPr/>
        <p:txBody>
          <a:bodyPr/>
          <a:lstStyle/>
          <a:p>
            <a:fld id="{76275999-CDF6-9B46-9F3F-7503503F82BE}" type="slidenum">
              <a:rPr lang="en-US" smtClean="0"/>
              <a:pPr/>
              <a:t>7</a:t>
            </a:fld>
            <a:endParaRPr lang="en-US"/>
          </a:p>
        </p:txBody>
      </p:sp>
      <p:pic>
        <p:nvPicPr>
          <p:cNvPr id="6" name="Picture 5">
            <a:extLst>
              <a:ext uri="{FF2B5EF4-FFF2-40B4-BE49-F238E27FC236}">
                <a16:creationId xmlns:a16="http://schemas.microsoft.com/office/drawing/2014/main" id="{7F544958-755B-4D22-A3FB-DC9414CB8E7D}"/>
              </a:ext>
            </a:extLst>
          </p:cNvPr>
          <p:cNvPicPr>
            <a:picLocks noChangeAspect="1"/>
          </p:cNvPicPr>
          <p:nvPr/>
        </p:nvPicPr>
        <p:blipFill>
          <a:blip r:embed="rId4"/>
          <a:stretch>
            <a:fillRect/>
          </a:stretch>
        </p:blipFill>
        <p:spPr>
          <a:xfrm>
            <a:off x="4292904" y="4019880"/>
            <a:ext cx="4520592" cy="2357663"/>
          </a:xfrm>
          <a:prstGeom prst="rect">
            <a:avLst/>
          </a:prstGeom>
        </p:spPr>
      </p:pic>
      <p:pic>
        <p:nvPicPr>
          <p:cNvPr id="5" name="Picture 4">
            <a:extLst>
              <a:ext uri="{FF2B5EF4-FFF2-40B4-BE49-F238E27FC236}">
                <a16:creationId xmlns:a16="http://schemas.microsoft.com/office/drawing/2014/main" id="{D7580DB6-F8F4-A753-1CE7-892BF71DCEC9}"/>
              </a:ext>
            </a:extLst>
          </p:cNvPr>
          <p:cNvPicPr>
            <a:picLocks noChangeAspect="1"/>
          </p:cNvPicPr>
          <p:nvPr/>
        </p:nvPicPr>
        <p:blipFill>
          <a:blip r:embed="rId5"/>
          <a:stretch>
            <a:fillRect/>
          </a:stretch>
        </p:blipFill>
        <p:spPr>
          <a:xfrm>
            <a:off x="2654188" y="1108159"/>
            <a:ext cx="4463528" cy="1847850"/>
          </a:xfrm>
          <a:prstGeom prst="rect">
            <a:avLst/>
          </a:prstGeom>
          <a:ln>
            <a:noFill/>
          </a:ln>
          <a:effectLst>
            <a:softEdge rad="112500"/>
          </a:effectLst>
        </p:spPr>
      </p:pic>
      <p:cxnSp>
        <p:nvCxnSpPr>
          <p:cNvPr id="7" name="Straight Arrow Connector 6">
            <a:extLst>
              <a:ext uri="{FF2B5EF4-FFF2-40B4-BE49-F238E27FC236}">
                <a16:creationId xmlns:a16="http://schemas.microsoft.com/office/drawing/2014/main" id="{350E0055-E519-7AE6-FF9F-F0A16DBE92FC}"/>
              </a:ext>
            </a:extLst>
          </p:cNvPr>
          <p:cNvCxnSpPr>
            <a:cxnSpLocks/>
          </p:cNvCxnSpPr>
          <p:nvPr/>
        </p:nvCxnSpPr>
        <p:spPr>
          <a:xfrm flipH="1" flipV="1">
            <a:off x="5286375" y="2836445"/>
            <a:ext cx="733425" cy="167900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84EE2D5-4D4D-2256-812A-2EF868AEF486}"/>
              </a:ext>
            </a:extLst>
          </p:cNvPr>
          <p:cNvSpPr txBox="1"/>
          <p:nvPr/>
        </p:nvSpPr>
        <p:spPr>
          <a:xfrm>
            <a:off x="383871" y="3216740"/>
            <a:ext cx="4572000" cy="1692771"/>
          </a:xfrm>
          <a:prstGeom prst="rect">
            <a:avLst/>
          </a:prstGeom>
          <a:noFill/>
        </p:spPr>
        <p:txBody>
          <a:bodyPr wrap="square">
            <a:spAutoFit/>
          </a:bodyPr>
          <a:lstStyle/>
          <a:p>
            <a:r>
              <a:rPr lang="en-US" sz="2400" b="1" dirty="0">
                <a:solidFill>
                  <a:srgbClr val="FFFF00"/>
                </a:solidFill>
              </a:rPr>
              <a:t>Mott polarimeter</a:t>
            </a:r>
          </a:p>
          <a:p>
            <a:pPr marL="285750" indent="-285750">
              <a:buFont typeface="Arial" panose="020B0604020202020204" pitchFamily="34" charset="0"/>
              <a:buChar char="•"/>
            </a:pPr>
            <a:r>
              <a:rPr lang="en-US" sz="2000" b="1" dirty="0">
                <a:solidFill>
                  <a:srgbClr val="FFFF00"/>
                </a:solidFill>
              </a:rPr>
              <a:t>20 keV target bias + Einzel lens beamline</a:t>
            </a:r>
          </a:p>
          <a:p>
            <a:pPr marL="285750" indent="-285750">
              <a:buFont typeface="Arial" panose="020B0604020202020204" pitchFamily="34" charset="0"/>
              <a:buChar char="•"/>
            </a:pPr>
            <a:r>
              <a:rPr lang="en-US" sz="2000" b="1" dirty="0">
                <a:solidFill>
                  <a:srgbClr val="FFFF00"/>
                </a:solidFill>
              </a:rPr>
              <a:t>Tungsten scattering target</a:t>
            </a:r>
          </a:p>
          <a:p>
            <a:pPr marL="285750" indent="-285750">
              <a:buFont typeface="Arial" panose="020B0604020202020204" pitchFamily="34" charset="0"/>
              <a:buChar char="•"/>
            </a:pPr>
            <a:r>
              <a:rPr lang="en-US" sz="2000" b="1" dirty="0">
                <a:solidFill>
                  <a:srgbClr val="FFFF00"/>
                </a:solidFill>
              </a:rPr>
              <a:t>Measure spin-polarization </a:t>
            </a:r>
          </a:p>
        </p:txBody>
      </p:sp>
      <p:cxnSp>
        <p:nvCxnSpPr>
          <p:cNvPr id="16" name="Straight Arrow Connector 15">
            <a:extLst>
              <a:ext uri="{FF2B5EF4-FFF2-40B4-BE49-F238E27FC236}">
                <a16:creationId xmlns:a16="http://schemas.microsoft.com/office/drawing/2014/main" id="{97065AA7-C1A0-CD56-C7D5-35354D413E99}"/>
              </a:ext>
            </a:extLst>
          </p:cNvPr>
          <p:cNvCxnSpPr>
            <a:cxnSpLocks/>
          </p:cNvCxnSpPr>
          <p:nvPr/>
        </p:nvCxnSpPr>
        <p:spPr>
          <a:xfrm flipH="1" flipV="1">
            <a:off x="3857626" y="4219575"/>
            <a:ext cx="1647202" cy="77103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715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1251B4-BB48-FF67-9516-180CCD115D13}"/>
              </a:ext>
            </a:extLst>
          </p:cNvPr>
          <p:cNvSpPr txBox="1"/>
          <p:nvPr/>
        </p:nvSpPr>
        <p:spPr>
          <a:xfrm>
            <a:off x="3048000" y="114301"/>
            <a:ext cx="7219950" cy="477054"/>
          </a:xfrm>
          <a:prstGeom prst="rect">
            <a:avLst/>
          </a:prstGeom>
          <a:noFill/>
        </p:spPr>
        <p:txBody>
          <a:bodyPr wrap="square" rtlCol="0">
            <a:spAutoFit/>
          </a:bodyPr>
          <a:lstStyle/>
          <a:p>
            <a:r>
              <a:rPr lang="en-US" sz="2500" b="1" dirty="0">
                <a:solidFill>
                  <a:schemeClr val="bg1"/>
                </a:solidFill>
              </a:rPr>
              <a:t>Negative Electron Affinity activation of GaAs</a:t>
            </a:r>
          </a:p>
        </p:txBody>
      </p:sp>
      <p:pic>
        <p:nvPicPr>
          <p:cNvPr id="14" name="Picture 13">
            <a:extLst>
              <a:ext uri="{FF2B5EF4-FFF2-40B4-BE49-F238E27FC236}">
                <a16:creationId xmlns:a16="http://schemas.microsoft.com/office/drawing/2014/main" id="{ABE1C473-EBB1-0CD0-0959-B23CCCD57C94}"/>
              </a:ext>
            </a:extLst>
          </p:cNvPr>
          <p:cNvPicPr>
            <a:picLocks noChangeAspect="1"/>
          </p:cNvPicPr>
          <p:nvPr/>
        </p:nvPicPr>
        <p:blipFill>
          <a:blip r:embed="rId2"/>
          <a:stretch>
            <a:fillRect/>
          </a:stretch>
        </p:blipFill>
        <p:spPr>
          <a:xfrm>
            <a:off x="5459767" y="3563751"/>
            <a:ext cx="3427784" cy="2923079"/>
          </a:xfrm>
          <a:prstGeom prst="rect">
            <a:avLst/>
          </a:prstGeom>
        </p:spPr>
      </p:pic>
      <p:sp>
        <p:nvSpPr>
          <p:cNvPr id="17" name="Rectangle 16">
            <a:extLst>
              <a:ext uri="{FF2B5EF4-FFF2-40B4-BE49-F238E27FC236}">
                <a16:creationId xmlns:a16="http://schemas.microsoft.com/office/drawing/2014/main" id="{DA90110F-9969-5EAD-B52F-25280F667F1F}"/>
              </a:ext>
            </a:extLst>
          </p:cNvPr>
          <p:cNvSpPr/>
          <p:nvPr/>
        </p:nvSpPr>
        <p:spPr>
          <a:xfrm>
            <a:off x="5885895" y="1223124"/>
            <a:ext cx="199748" cy="2000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9" name="Picture 18">
            <a:extLst>
              <a:ext uri="{FF2B5EF4-FFF2-40B4-BE49-F238E27FC236}">
                <a16:creationId xmlns:a16="http://schemas.microsoft.com/office/drawing/2014/main" id="{D24731CB-E732-1C76-5602-345D122D97D0}"/>
              </a:ext>
            </a:extLst>
          </p:cNvPr>
          <p:cNvPicPr>
            <a:picLocks noChangeAspect="1"/>
          </p:cNvPicPr>
          <p:nvPr/>
        </p:nvPicPr>
        <p:blipFill>
          <a:blip r:embed="rId3"/>
          <a:stretch>
            <a:fillRect/>
          </a:stretch>
        </p:blipFill>
        <p:spPr>
          <a:xfrm>
            <a:off x="6085643" y="1421954"/>
            <a:ext cx="3046839" cy="2283345"/>
          </a:xfrm>
          <a:prstGeom prst="rect">
            <a:avLst/>
          </a:prstGeom>
        </p:spPr>
      </p:pic>
      <p:sp>
        <p:nvSpPr>
          <p:cNvPr id="20" name="TextBox 19">
            <a:extLst>
              <a:ext uri="{FF2B5EF4-FFF2-40B4-BE49-F238E27FC236}">
                <a16:creationId xmlns:a16="http://schemas.microsoft.com/office/drawing/2014/main" id="{9A94A624-7048-25E3-45E4-A2B4C9328380}"/>
              </a:ext>
            </a:extLst>
          </p:cNvPr>
          <p:cNvSpPr txBox="1"/>
          <p:nvPr/>
        </p:nvSpPr>
        <p:spPr>
          <a:xfrm>
            <a:off x="66583" y="923769"/>
            <a:ext cx="5629446" cy="5563061"/>
          </a:xfrm>
          <a:prstGeom prst="rect">
            <a:avLst/>
          </a:prstGeom>
          <a:noFill/>
        </p:spPr>
        <p:txBody>
          <a:bodyPr wrap="square" rtlCol="0">
            <a:spAutoFit/>
          </a:bodyPr>
          <a:lstStyle/>
          <a:p>
            <a:pPr marL="214313" indent="-214313">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For high QE, GaAs is “activated” to Negative Electron Affinity (NEA)</a:t>
            </a:r>
          </a:p>
          <a:p>
            <a:pPr marL="557213" lvl="1" indent="-214313">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NEA means the bulk conduction band minimum is larger than the vacuum level </a:t>
            </a:r>
          </a:p>
          <a:p>
            <a:pPr marL="214313" indent="-214313">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NEA is typically achieved by depositing a monolayer of Cs-Oxidant onto the GaAs surface can be done by:</a:t>
            </a:r>
          </a:p>
          <a:p>
            <a:pPr marL="557213" lvl="1" indent="-214313">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Co-deposition</a:t>
            </a:r>
            <a:r>
              <a:rPr lang="en-US" dirty="0">
                <a:latin typeface="Times New Roman" panose="02020603050405020304" pitchFamily="18" charset="0"/>
                <a:cs typeface="Times New Roman" panose="02020603050405020304" pitchFamily="18" charset="0"/>
              </a:rPr>
              <a:t>: Cs is deposited until QE peaks, at which point an oxidant is leaked while Cs source remains on</a:t>
            </a:r>
          </a:p>
          <a:p>
            <a:pPr marL="557213" lvl="1" indent="-214313">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Yo-yo method</a:t>
            </a:r>
            <a:r>
              <a:rPr lang="en-US" dirty="0">
                <a:latin typeface="Times New Roman" panose="02020603050405020304" pitchFamily="18" charset="0"/>
                <a:cs typeface="Times New Roman" panose="02020603050405020304" pitchFamily="18" charset="0"/>
              </a:rPr>
              <a:t>: the cathode is over </a:t>
            </a:r>
            <a:r>
              <a:rPr lang="en-US" dirty="0" err="1">
                <a:latin typeface="Times New Roman" panose="02020603050405020304" pitchFamily="18" charset="0"/>
                <a:cs typeface="Times New Roman" panose="02020603050405020304" pitchFamily="18" charset="0"/>
              </a:rPr>
              <a:t>cesiated</a:t>
            </a:r>
            <a:r>
              <a:rPr lang="en-US" dirty="0">
                <a:latin typeface="Times New Roman" panose="02020603050405020304" pitchFamily="18" charset="0"/>
                <a:cs typeface="Times New Roman" panose="02020603050405020304" pitchFamily="18" charset="0"/>
              </a:rPr>
              <a:t> at which point the cesium source turns off. It is then exposed to an oxidant until the QE peaks, the oxidant is then turned off and cesium source back on. The cycle is repeated numerous times. </a:t>
            </a:r>
          </a:p>
          <a:p>
            <a:pPr marL="214313" indent="-214313">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Either O</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and NF</a:t>
            </a:r>
            <a:r>
              <a:rPr lang="en-US" baseline="-25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 can be used for an oxidant </a:t>
            </a:r>
          </a:p>
          <a:p>
            <a:pPr marL="214313" indent="-214313">
              <a:buFont typeface="Arial" panose="020B0604020202020204" pitchFamily="34" charset="0"/>
              <a:buChar char="•"/>
            </a:pPr>
            <a:r>
              <a:rPr lang="en-US" dirty="0">
                <a:solidFill>
                  <a:srgbClr val="FF0000"/>
                </a:solidFill>
                <a:latin typeface="Times New Roman" panose="02020603050405020304" pitchFamily="18" charset="0"/>
                <a:cs typeface="Times New Roman" panose="02020603050405020304" pitchFamily="18" charset="0"/>
              </a:rPr>
              <a:t>Problem: A monolayer is a fragile thing!</a:t>
            </a:r>
          </a:p>
          <a:p>
            <a:pPr marL="557213" lvl="1" indent="-214313">
              <a:buFont typeface="Arial" panose="020B0604020202020204" pitchFamily="34" charset="0"/>
              <a:buChar char="•"/>
            </a:pPr>
            <a:r>
              <a:rPr lang="en-US" dirty="0">
                <a:solidFill>
                  <a:srgbClr val="FF0000"/>
                </a:solidFill>
                <a:latin typeface="Times New Roman" panose="02020603050405020304" pitchFamily="18" charset="0"/>
                <a:cs typeface="Times New Roman" panose="02020603050405020304" pitchFamily="18" charset="0"/>
              </a:rPr>
              <a:t>Chemical poisoning: Interaction with residual gas </a:t>
            </a:r>
          </a:p>
          <a:p>
            <a:pPr marL="557213" lvl="1" indent="-214313">
              <a:buFont typeface="Arial" panose="020B0604020202020204" pitchFamily="34" charset="0"/>
              <a:buChar char="•"/>
            </a:pPr>
            <a:r>
              <a:rPr lang="en-US" dirty="0">
                <a:solidFill>
                  <a:srgbClr val="FF0000"/>
                </a:solidFill>
                <a:latin typeface="Times New Roman" panose="02020603050405020304" pitchFamily="18" charset="0"/>
                <a:cs typeface="Times New Roman" panose="02020603050405020304" pitchFamily="18" charset="0"/>
              </a:rPr>
              <a:t>Ion back bombardment: residual gas is ionized and accelerated towards the cathode</a:t>
            </a:r>
          </a:p>
          <a:p>
            <a:endParaRPr lang="en-US" sz="1350" dirty="0"/>
          </a:p>
        </p:txBody>
      </p:sp>
      <p:sp>
        <p:nvSpPr>
          <p:cNvPr id="2" name="Date Placeholder 1">
            <a:extLst>
              <a:ext uri="{FF2B5EF4-FFF2-40B4-BE49-F238E27FC236}">
                <a16:creationId xmlns:a16="http://schemas.microsoft.com/office/drawing/2014/main" id="{2C843788-4B7E-12D4-5822-9414A398C364}"/>
              </a:ext>
            </a:extLst>
          </p:cNvPr>
          <p:cNvSpPr>
            <a:spLocks noGrp="1"/>
          </p:cNvSpPr>
          <p:nvPr>
            <p:ph type="dt" sz="half" idx="10"/>
          </p:nvPr>
        </p:nvSpPr>
        <p:spPr/>
        <p:txBody>
          <a:bodyPr/>
          <a:lstStyle/>
          <a:p>
            <a:r>
              <a:rPr lang="en-US"/>
              <a:t>September 25 2024</a:t>
            </a:r>
          </a:p>
        </p:txBody>
      </p:sp>
      <p:sp>
        <p:nvSpPr>
          <p:cNvPr id="3" name="Footer Placeholder 2">
            <a:extLst>
              <a:ext uri="{FF2B5EF4-FFF2-40B4-BE49-F238E27FC236}">
                <a16:creationId xmlns:a16="http://schemas.microsoft.com/office/drawing/2014/main" id="{2A306DA1-1F7D-31DB-9E0C-A0014EDDE721}"/>
              </a:ext>
            </a:extLst>
          </p:cNvPr>
          <p:cNvSpPr>
            <a:spLocks noGrp="1"/>
          </p:cNvSpPr>
          <p:nvPr>
            <p:ph type="ftr" sz="quarter" idx="11"/>
          </p:nvPr>
        </p:nvSpPr>
        <p:spPr/>
        <p:txBody>
          <a:bodyPr/>
          <a:lstStyle/>
          <a:p>
            <a:r>
              <a:rPr lang="en-US"/>
              <a:t>PSTP24</a:t>
            </a:r>
          </a:p>
        </p:txBody>
      </p:sp>
      <p:sp>
        <p:nvSpPr>
          <p:cNvPr id="5" name="Slide Number Placeholder 4">
            <a:extLst>
              <a:ext uri="{FF2B5EF4-FFF2-40B4-BE49-F238E27FC236}">
                <a16:creationId xmlns:a16="http://schemas.microsoft.com/office/drawing/2014/main" id="{F5EFB21D-BDA5-214E-6DDE-1AAE9068AC77}"/>
              </a:ext>
            </a:extLst>
          </p:cNvPr>
          <p:cNvSpPr>
            <a:spLocks noGrp="1"/>
          </p:cNvSpPr>
          <p:nvPr>
            <p:ph type="sldNum" sz="quarter" idx="12"/>
          </p:nvPr>
        </p:nvSpPr>
        <p:spPr/>
        <p:txBody>
          <a:bodyPr/>
          <a:lstStyle/>
          <a:p>
            <a:fld id="{76275999-CDF6-9B46-9F3F-7503503F82BE}" type="slidenum">
              <a:rPr lang="en-US" smtClean="0"/>
              <a:pPr/>
              <a:t>8</a:t>
            </a:fld>
            <a:endParaRPr lang="en-US"/>
          </a:p>
        </p:txBody>
      </p:sp>
      <p:sp>
        <p:nvSpPr>
          <p:cNvPr id="7" name="TextBox 6">
            <a:extLst>
              <a:ext uri="{FF2B5EF4-FFF2-40B4-BE49-F238E27FC236}">
                <a16:creationId xmlns:a16="http://schemas.microsoft.com/office/drawing/2014/main" id="{FFDBEE20-1656-6F74-935E-7223049BBD03}"/>
              </a:ext>
            </a:extLst>
          </p:cNvPr>
          <p:cNvSpPr txBox="1"/>
          <p:nvPr/>
        </p:nvSpPr>
        <p:spPr>
          <a:xfrm>
            <a:off x="5930281" y="782220"/>
            <a:ext cx="3357562" cy="773673"/>
          </a:xfrm>
          <a:prstGeom prst="rect">
            <a:avLst/>
          </a:prstGeom>
          <a:noFill/>
        </p:spPr>
        <p:txBody>
          <a:bodyPr wrap="square">
            <a:spAutoFit/>
          </a:bodyPr>
          <a:lstStyle/>
          <a:p>
            <a:pPr marL="0" marR="0">
              <a:lnSpc>
                <a:spcPct val="107000"/>
              </a:lnSpc>
              <a:spcBef>
                <a:spcPts val="0"/>
              </a:spcBef>
              <a:spcAft>
                <a:spcPts val="800"/>
              </a:spcAft>
            </a:pPr>
            <a:r>
              <a:rPr lang="en-US" sz="1400" kern="1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V. </a:t>
            </a:r>
            <a:r>
              <a:rPr lang="en-US" sz="1400" kern="1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Khoroshilov</a:t>
            </a:r>
            <a:r>
              <a:rPr lang="en-US" sz="1400" kern="1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at al. (2020). Journal of Physics: Conference Series. </a:t>
            </a:r>
            <a:r>
              <a:rPr lang="en-US" sz="1400" b="1" kern="1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1482</a:t>
            </a:r>
            <a:r>
              <a:rPr lang="en-US" sz="1400" kern="1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012013</a:t>
            </a:r>
            <a:r>
              <a:rPr lang="en-US" sz="1400" kern="100" dirty="0">
                <a:solidFill>
                  <a:srgbClr val="5B9BD5"/>
                </a:solidFill>
                <a:effectLst/>
                <a:latin typeface="Calibri" panose="020F0502020204030204" pitchFamily="34" charset="0"/>
                <a:ea typeface="Calibri" panose="020F0502020204030204" pitchFamily="34" charset="0"/>
                <a:cs typeface="Times New Roman" panose="02020603050405020304" pitchFamily="18" charset="0"/>
              </a:rPr>
              <a:t> DOI: 10.1088/1742-6596/1482/1/012013</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980752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3498E-EDBD-08A7-55C2-12DBAB6CF402}"/>
              </a:ext>
            </a:extLst>
          </p:cNvPr>
          <p:cNvSpPr>
            <a:spLocks noGrp="1"/>
          </p:cNvSpPr>
          <p:nvPr>
            <p:ph type="title"/>
          </p:nvPr>
        </p:nvSpPr>
        <p:spPr>
          <a:xfrm>
            <a:off x="2590800" y="29497"/>
            <a:ext cx="6553200" cy="773723"/>
          </a:xfrm>
        </p:spPr>
        <p:txBody>
          <a:bodyPr/>
          <a:lstStyle/>
          <a:p>
            <a:r>
              <a:rPr lang="en-US" dirty="0"/>
              <a:t>     Sb-based recipes </a:t>
            </a:r>
            <a:br>
              <a:rPr lang="en-US" dirty="0"/>
            </a:br>
            <a:endParaRPr lang="en-US" dirty="0"/>
          </a:p>
        </p:txBody>
      </p:sp>
      <p:sp>
        <p:nvSpPr>
          <p:cNvPr id="4" name="Date Placeholder 3">
            <a:extLst>
              <a:ext uri="{FF2B5EF4-FFF2-40B4-BE49-F238E27FC236}">
                <a16:creationId xmlns:a16="http://schemas.microsoft.com/office/drawing/2014/main" id="{3C5A7ED0-210E-EA05-E222-D4E3AC32FA16}"/>
              </a:ext>
            </a:extLst>
          </p:cNvPr>
          <p:cNvSpPr>
            <a:spLocks noGrp="1"/>
          </p:cNvSpPr>
          <p:nvPr>
            <p:ph type="dt" sz="half" idx="10"/>
          </p:nvPr>
        </p:nvSpPr>
        <p:spPr/>
        <p:txBody>
          <a:bodyPr/>
          <a:lstStyle/>
          <a:p>
            <a:r>
              <a:rPr lang="en-US"/>
              <a:t>September 25 2024</a:t>
            </a:r>
          </a:p>
        </p:txBody>
      </p:sp>
      <p:sp>
        <p:nvSpPr>
          <p:cNvPr id="5" name="Footer Placeholder 4">
            <a:extLst>
              <a:ext uri="{FF2B5EF4-FFF2-40B4-BE49-F238E27FC236}">
                <a16:creationId xmlns:a16="http://schemas.microsoft.com/office/drawing/2014/main" id="{191C85CB-DC5D-7B8A-0429-AFD70A71D89B}"/>
              </a:ext>
            </a:extLst>
          </p:cNvPr>
          <p:cNvSpPr>
            <a:spLocks noGrp="1"/>
          </p:cNvSpPr>
          <p:nvPr>
            <p:ph type="ftr" sz="quarter" idx="11"/>
          </p:nvPr>
        </p:nvSpPr>
        <p:spPr/>
        <p:txBody>
          <a:bodyPr/>
          <a:lstStyle/>
          <a:p>
            <a:r>
              <a:rPr lang="en-US"/>
              <a:t>PSTP24</a:t>
            </a:r>
          </a:p>
        </p:txBody>
      </p:sp>
      <p:sp>
        <p:nvSpPr>
          <p:cNvPr id="6" name="Slide Number Placeholder 5">
            <a:extLst>
              <a:ext uri="{FF2B5EF4-FFF2-40B4-BE49-F238E27FC236}">
                <a16:creationId xmlns:a16="http://schemas.microsoft.com/office/drawing/2014/main" id="{1DB81F47-9283-D320-50F2-79BE2AEF0591}"/>
              </a:ext>
            </a:extLst>
          </p:cNvPr>
          <p:cNvSpPr>
            <a:spLocks noGrp="1"/>
          </p:cNvSpPr>
          <p:nvPr>
            <p:ph type="sldNum" sz="quarter" idx="12"/>
          </p:nvPr>
        </p:nvSpPr>
        <p:spPr/>
        <p:txBody>
          <a:bodyPr/>
          <a:lstStyle/>
          <a:p>
            <a:fld id="{76275999-CDF6-9B46-9F3F-7503503F82BE}" type="slidenum">
              <a:rPr lang="en-US" smtClean="0"/>
              <a:pPr/>
              <a:t>9</a:t>
            </a:fld>
            <a:endParaRPr lang="en-US"/>
          </a:p>
        </p:txBody>
      </p:sp>
      <p:pic>
        <p:nvPicPr>
          <p:cNvPr id="9" name="Picture 8">
            <a:extLst>
              <a:ext uri="{FF2B5EF4-FFF2-40B4-BE49-F238E27FC236}">
                <a16:creationId xmlns:a16="http://schemas.microsoft.com/office/drawing/2014/main" id="{6660E332-815B-149B-75FA-3104BA2042E4}"/>
              </a:ext>
            </a:extLst>
          </p:cNvPr>
          <p:cNvPicPr>
            <a:picLocks noChangeAspect="1"/>
          </p:cNvPicPr>
          <p:nvPr/>
        </p:nvPicPr>
        <p:blipFill>
          <a:blip r:embed="rId2"/>
          <a:stretch>
            <a:fillRect/>
          </a:stretch>
        </p:blipFill>
        <p:spPr>
          <a:xfrm>
            <a:off x="1356277" y="760958"/>
            <a:ext cx="2149434" cy="1843968"/>
          </a:xfrm>
          <a:prstGeom prst="rect">
            <a:avLst/>
          </a:prstGeom>
        </p:spPr>
      </p:pic>
      <p:pic>
        <p:nvPicPr>
          <p:cNvPr id="11" name="Picture 10">
            <a:extLst>
              <a:ext uri="{FF2B5EF4-FFF2-40B4-BE49-F238E27FC236}">
                <a16:creationId xmlns:a16="http://schemas.microsoft.com/office/drawing/2014/main" id="{EDE3E15D-7823-A239-5236-C0179726D4DB}"/>
              </a:ext>
            </a:extLst>
          </p:cNvPr>
          <p:cNvPicPr>
            <a:picLocks noChangeAspect="1"/>
          </p:cNvPicPr>
          <p:nvPr/>
        </p:nvPicPr>
        <p:blipFill>
          <a:blip r:embed="rId3"/>
          <a:stretch>
            <a:fillRect/>
          </a:stretch>
        </p:blipFill>
        <p:spPr>
          <a:xfrm>
            <a:off x="5259738" y="939087"/>
            <a:ext cx="3752875" cy="3003649"/>
          </a:xfrm>
          <a:prstGeom prst="rect">
            <a:avLst/>
          </a:prstGeom>
        </p:spPr>
      </p:pic>
      <p:pic>
        <p:nvPicPr>
          <p:cNvPr id="12" name="Picture 11">
            <a:extLst>
              <a:ext uri="{FF2B5EF4-FFF2-40B4-BE49-F238E27FC236}">
                <a16:creationId xmlns:a16="http://schemas.microsoft.com/office/drawing/2014/main" id="{183F8B12-9D3E-50A2-6A08-A78A39BA3851}"/>
              </a:ext>
            </a:extLst>
          </p:cNvPr>
          <p:cNvPicPr>
            <a:picLocks noChangeAspect="1"/>
          </p:cNvPicPr>
          <p:nvPr/>
        </p:nvPicPr>
        <p:blipFill>
          <a:blip r:embed="rId4"/>
          <a:stretch>
            <a:fillRect/>
          </a:stretch>
        </p:blipFill>
        <p:spPr>
          <a:xfrm>
            <a:off x="4936818" y="3942736"/>
            <a:ext cx="4075795" cy="2777958"/>
          </a:xfrm>
          <a:prstGeom prst="rect">
            <a:avLst/>
          </a:prstGeom>
        </p:spPr>
      </p:pic>
      <p:sp>
        <p:nvSpPr>
          <p:cNvPr id="13" name="TextBox 12">
            <a:extLst>
              <a:ext uri="{FF2B5EF4-FFF2-40B4-BE49-F238E27FC236}">
                <a16:creationId xmlns:a16="http://schemas.microsoft.com/office/drawing/2014/main" id="{B1F05901-44A2-3A4F-A0BF-C8430B5EC430}"/>
              </a:ext>
            </a:extLst>
          </p:cNvPr>
          <p:cNvSpPr txBox="1"/>
          <p:nvPr/>
        </p:nvSpPr>
        <p:spPr>
          <a:xfrm>
            <a:off x="0" y="2624699"/>
            <a:ext cx="5198915" cy="4585871"/>
          </a:xfrm>
          <a:prstGeom prst="rect">
            <a:avLst/>
          </a:prstGeom>
          <a:noFill/>
        </p:spPr>
        <p:txBody>
          <a:bodyPr wrap="square" rtlCol="0">
            <a:spAutoFit/>
          </a:bodyPr>
          <a:lstStyle/>
          <a:p>
            <a:pPr marL="285750" indent="-285750">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Various activation recipes were compared to Cs-O</a:t>
            </a:r>
            <a:r>
              <a:rPr lang="en-US" sz="1700" baseline="-25000" dirty="0">
                <a:latin typeface="Times New Roman" panose="02020603050405020304" pitchFamily="18" charset="0"/>
                <a:cs typeface="Times New Roman" panose="02020603050405020304" pitchFamily="18" charset="0"/>
              </a:rPr>
              <a:t>2</a:t>
            </a:r>
            <a:r>
              <a:rPr lang="en-US" sz="1700" dirty="0">
                <a:latin typeface="Times New Roman" panose="02020603050405020304" pitchFamily="18" charset="0"/>
                <a:cs typeface="Times New Roman" panose="02020603050405020304" pitchFamily="18" charset="0"/>
              </a:rPr>
              <a:t> </a:t>
            </a:r>
          </a:p>
          <a:p>
            <a:pPr marL="742950" lvl="1" indent="-285750">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Overall, Cs-O</a:t>
            </a:r>
            <a:r>
              <a:rPr lang="en-US" sz="1700" baseline="-25000" dirty="0">
                <a:latin typeface="Times New Roman" panose="02020603050405020304" pitchFamily="18" charset="0"/>
                <a:cs typeface="Times New Roman" panose="02020603050405020304" pitchFamily="18" charset="0"/>
              </a:rPr>
              <a:t>2</a:t>
            </a:r>
            <a:r>
              <a:rPr lang="en-US" sz="1700" dirty="0">
                <a:latin typeface="Times New Roman" panose="02020603050405020304" pitchFamily="18" charset="0"/>
                <a:cs typeface="Times New Roman" panose="02020603050405020304" pitchFamily="18" charset="0"/>
              </a:rPr>
              <a:t> produced the highest QE while Cs-Sb had the worse</a:t>
            </a:r>
          </a:p>
          <a:p>
            <a:pPr marL="742950" lvl="1" indent="-285750">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Including O</a:t>
            </a:r>
            <a:r>
              <a:rPr lang="en-US" sz="1700" baseline="-25000" dirty="0">
                <a:latin typeface="Times New Roman" panose="02020603050405020304" pitchFamily="18" charset="0"/>
                <a:cs typeface="Times New Roman" panose="02020603050405020304" pitchFamily="18" charset="0"/>
              </a:rPr>
              <a:t>2</a:t>
            </a:r>
            <a:r>
              <a:rPr lang="en-US" sz="1700" dirty="0">
                <a:latin typeface="Times New Roman" panose="02020603050405020304" pitchFamily="18" charset="0"/>
                <a:cs typeface="Times New Roman" panose="02020603050405020304" pitchFamily="18" charset="0"/>
              </a:rPr>
              <a:t> in the activation improved QE of Sb containing recipes</a:t>
            </a:r>
          </a:p>
          <a:p>
            <a:pPr marL="285750" indent="-285750">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The QE was monitored over time to determine robustness</a:t>
            </a:r>
          </a:p>
          <a:p>
            <a:pPr marL="742950" lvl="1" indent="-285750">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All Sb activations outperformed pure Cs-O</a:t>
            </a:r>
            <a:r>
              <a:rPr lang="en-US" sz="1700" baseline="-25000" dirty="0">
                <a:latin typeface="Times New Roman" panose="02020603050405020304" pitchFamily="18" charset="0"/>
                <a:cs typeface="Times New Roman" panose="02020603050405020304" pitchFamily="18" charset="0"/>
              </a:rPr>
              <a:t>2</a:t>
            </a:r>
            <a:r>
              <a:rPr lang="en-US" sz="1700" dirty="0">
                <a:latin typeface="Times New Roman" panose="02020603050405020304" pitchFamily="18" charset="0"/>
                <a:cs typeface="Times New Roman" panose="02020603050405020304" pitchFamily="18" charset="0"/>
              </a:rPr>
              <a:t> and pure Cs-Sb had the longest lifetime.</a:t>
            </a:r>
          </a:p>
          <a:p>
            <a:pPr marL="285750" indent="-285750">
              <a:buFont typeface="Arial" panose="020B0604020202020204" pitchFamily="34" charset="0"/>
              <a:buChar char="•"/>
            </a:pPr>
            <a:r>
              <a:rPr lang="en-US" sz="1700" b="1" dirty="0">
                <a:solidFill>
                  <a:srgbClr val="FF0000"/>
                </a:solidFill>
                <a:latin typeface="Times New Roman" panose="02020603050405020304" pitchFamily="18" charset="0"/>
                <a:cs typeface="Times New Roman" panose="02020603050405020304" pitchFamily="18" charset="0"/>
              </a:rPr>
              <a:t>Co-deposition of Cs-Sb-O finds a happy middle ground</a:t>
            </a:r>
          </a:p>
          <a:p>
            <a:pPr marL="742950" lvl="1" indent="-285750">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10x Improved lifetime over Cs-O activation.</a:t>
            </a:r>
          </a:p>
          <a:p>
            <a:pPr marL="742950" lvl="1" indent="-285750">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10x improved QE over Cs-Sb activation at bandgap</a:t>
            </a:r>
          </a:p>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8036751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99756</TotalTime>
  <Words>1411</Words>
  <Application>Microsoft Office PowerPoint</Application>
  <PresentationFormat>On-screen Show (4:3)</PresentationFormat>
  <Paragraphs>236</Paragraphs>
  <Slides>23</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Times New Roman</vt:lpstr>
      <vt:lpstr>Office Theme</vt:lpstr>
      <vt:lpstr>GaAs-based Spin-polarized photocathode research at Cornell</vt:lpstr>
      <vt:lpstr>PowerPoint Presentation</vt:lpstr>
      <vt:lpstr>High current and spin polarization </vt:lpstr>
      <vt:lpstr>Cornell Photocathode Lab</vt:lpstr>
      <vt:lpstr>Cornell Photocathode Lab</vt:lpstr>
      <vt:lpstr>Cornell Photocathode Lab</vt:lpstr>
      <vt:lpstr>Cornell Photocathode Lab</vt:lpstr>
      <vt:lpstr>PowerPoint Presentation</vt:lpstr>
      <vt:lpstr>     Sb-based recipes  </vt:lpstr>
      <vt:lpstr>Sb-based activations-trade offs</vt:lpstr>
      <vt:lpstr>CsI surface treatment of GaAs</vt:lpstr>
      <vt:lpstr>CsI surface treatment of GaAs</vt:lpstr>
      <vt:lpstr>CsI surface treatment of GaAs</vt:lpstr>
      <vt:lpstr>Ion back bombardment </vt:lpstr>
      <vt:lpstr>The HERACLES Beamline</vt:lpstr>
      <vt:lpstr>Beamline and Diagnostics</vt:lpstr>
      <vt:lpstr>PowerPoint Presentation</vt:lpstr>
      <vt:lpstr>HERACLES DRIVE LASER</vt:lpstr>
      <vt:lpstr>HERACLES growth chamber</vt:lpstr>
      <vt:lpstr>Initial high current runs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Jeanne Butler</dc:creator>
  <cp:lastModifiedBy>Matthew B. Andorf</cp:lastModifiedBy>
  <cp:revision>303</cp:revision>
  <cp:lastPrinted>2020-12-01T16:51:49Z</cp:lastPrinted>
  <dcterms:created xsi:type="dcterms:W3CDTF">2010-10-18T16:36:26Z</dcterms:created>
  <dcterms:modified xsi:type="dcterms:W3CDTF">2024-09-25T13:04:45Z</dcterms:modified>
</cp:coreProperties>
</file>