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333" r:id="rId3"/>
    <p:sldId id="469" r:id="rId4"/>
    <p:sldId id="465" r:id="rId5"/>
    <p:sldId id="478" r:id="rId6"/>
    <p:sldId id="468" r:id="rId7"/>
    <p:sldId id="477" r:id="rId8"/>
    <p:sldId id="475" r:id="rId9"/>
    <p:sldId id="476" r:id="rId10"/>
    <p:sldId id="479" r:id="rId11"/>
    <p:sldId id="473" r:id="rId12"/>
    <p:sldId id="464" r:id="rId13"/>
    <p:sldId id="453" r:id="rId14"/>
    <p:sldId id="461" r:id="rId15"/>
    <p:sldId id="452" r:id="rId16"/>
    <p:sldId id="459" r:id="rId17"/>
    <p:sldId id="4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25F1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7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424" y="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4049611" y="4673600"/>
            <a:ext cx="8155089" cy="218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050393" y="0"/>
            <a:ext cx="8154307" cy="4711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57" y="2157250"/>
            <a:ext cx="7126013" cy="2143864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59936" cy="6858000"/>
          </a:xfr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00058" y="5136641"/>
            <a:ext cx="7126012" cy="11498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14" descr="ODU_sig_REV-01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57" y="372102"/>
            <a:ext cx="2081050" cy="874892"/>
          </a:xfrm>
          <a:prstGeom prst="rect">
            <a:avLst/>
          </a:prstGeom>
        </p:spPr>
      </p:pic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534400" y="764868"/>
            <a:ext cx="3098800" cy="430926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054348" y="4711700"/>
            <a:ext cx="8132064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675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85114" y="1468315"/>
            <a:ext cx="5645500" cy="47086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5645499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56579" y="1741488"/>
            <a:ext cx="5127625" cy="41798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2051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85114" y="1468315"/>
            <a:ext cx="5645500" cy="47086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5645499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56579" y="1741488"/>
            <a:ext cx="5127625" cy="4179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4551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with 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725" y="2287034"/>
            <a:ext cx="301752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225" y="941061"/>
            <a:ext cx="5360229" cy="15867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885" y="2437744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725" y="-87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017409" y="-2654"/>
            <a:ext cx="301752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6"/>
          </p:nvPr>
        </p:nvSpPr>
        <p:spPr>
          <a:xfrm>
            <a:off x="3155405" y="148258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017409" y="228525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-111" y="4574940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17409" y="4573159"/>
            <a:ext cx="301752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3154569" y="4720102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389225" y="2706995"/>
            <a:ext cx="5359863" cy="34967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7284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with 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725" y="2287034"/>
            <a:ext cx="301752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225" y="941061"/>
            <a:ext cx="5360229" cy="15867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885" y="2437744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725" y="-87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017409" y="-2654"/>
            <a:ext cx="3017520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6"/>
          </p:nvPr>
        </p:nvSpPr>
        <p:spPr>
          <a:xfrm>
            <a:off x="3155405" y="148258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017409" y="228525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-111" y="4574940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17409" y="4573159"/>
            <a:ext cx="301752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3154569" y="4720102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389225" y="2706995"/>
            <a:ext cx="5359863" cy="34967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6847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with Title and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6034093" y="-2654"/>
            <a:ext cx="6157906" cy="68618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725" y="2287034"/>
            <a:ext cx="301752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225" y="941061"/>
            <a:ext cx="5360229" cy="15867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885" y="2437744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725" y="-87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017409" y="-2654"/>
            <a:ext cx="301752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6"/>
          </p:nvPr>
        </p:nvSpPr>
        <p:spPr>
          <a:xfrm>
            <a:off x="3155405" y="148258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017409" y="228525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-111" y="4574940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17409" y="4573159"/>
            <a:ext cx="301752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3154569" y="4720102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389225" y="2706995"/>
            <a:ext cx="5359863" cy="34967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97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with Title and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725" y="2287034"/>
            <a:ext cx="301752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225" y="941061"/>
            <a:ext cx="5360229" cy="15867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885" y="2437744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725" y="-87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017409" y="-2654"/>
            <a:ext cx="301752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6"/>
          </p:nvPr>
        </p:nvSpPr>
        <p:spPr>
          <a:xfrm>
            <a:off x="3155405" y="148258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017409" y="228525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-111" y="4574940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17409" y="4573159"/>
            <a:ext cx="301752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3154569" y="4720102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389225" y="2706995"/>
            <a:ext cx="5359863" cy="34967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325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with Title and 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725" y="2287034"/>
            <a:ext cx="3017520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225" y="941061"/>
            <a:ext cx="5360229" cy="15867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885" y="2437744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725" y="-87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017409" y="-2654"/>
            <a:ext cx="301752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6"/>
          </p:nvPr>
        </p:nvSpPr>
        <p:spPr>
          <a:xfrm>
            <a:off x="3155405" y="148258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017409" y="228525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-111" y="4574940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17409" y="4573159"/>
            <a:ext cx="301752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3154569" y="4720102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389225" y="2706995"/>
            <a:ext cx="5359863" cy="34967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6230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201144" cy="3982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3024" y="3982720"/>
            <a:ext cx="7468838" cy="2875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7447280" y="3982720"/>
            <a:ext cx="4743253" cy="287528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1573619"/>
            <a:ext cx="10319546" cy="2073348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560" y="4426943"/>
            <a:ext cx="6332337" cy="1952592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23025" y="3971701"/>
            <a:ext cx="1219200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Picture 11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91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201144" cy="3982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3024" y="3982720"/>
            <a:ext cx="7468838" cy="2875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7447280" y="3982720"/>
            <a:ext cx="4743253" cy="287528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1573619"/>
            <a:ext cx="10319546" cy="2073348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560" y="4426943"/>
            <a:ext cx="6332337" cy="1952592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23025" y="3971701"/>
            <a:ext cx="1219200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12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201144" cy="3982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3024" y="3982720"/>
            <a:ext cx="7468838" cy="2875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7447280" y="3982720"/>
            <a:ext cx="4743253" cy="287528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1573619"/>
            <a:ext cx="10319546" cy="2073348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560" y="4426943"/>
            <a:ext cx="6332337" cy="195259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23025" y="3971701"/>
            <a:ext cx="1219200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5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621" y="2409059"/>
            <a:ext cx="6862380" cy="230176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132064" y="0"/>
            <a:ext cx="405993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0620" y="5016500"/>
            <a:ext cx="6875080" cy="12827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046921" y="777568"/>
            <a:ext cx="3458779" cy="340032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20" y="363089"/>
            <a:ext cx="2081048" cy="87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14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201144" cy="3982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3024" y="3982720"/>
            <a:ext cx="7468838" cy="2875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7447280" y="3982720"/>
            <a:ext cx="4743253" cy="287528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1573619"/>
            <a:ext cx="10319546" cy="2073348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560" y="4426943"/>
            <a:ext cx="6332337" cy="1952592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23025" y="3971701"/>
            <a:ext cx="1219200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44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201144" cy="3982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3024" y="3982720"/>
            <a:ext cx="7468838" cy="2875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7447280" y="3982720"/>
            <a:ext cx="4743253" cy="287528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1573619"/>
            <a:ext cx="10319546" cy="2073348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560" y="4426943"/>
            <a:ext cx="6332337" cy="195259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23025" y="3971701"/>
            <a:ext cx="1219200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8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05378" y="0"/>
            <a:ext cx="608990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46684" y="903890"/>
            <a:ext cx="7502770" cy="5332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69900" y="2722178"/>
            <a:ext cx="3479891" cy="35135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3510085" cy="202247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3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05378" y="0"/>
            <a:ext cx="608990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46684" y="903890"/>
            <a:ext cx="7502770" cy="5332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69900" y="2722178"/>
            <a:ext cx="3479891" cy="35135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3510085" cy="202247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90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12318" y="0"/>
            <a:ext cx="608990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46684" y="903890"/>
            <a:ext cx="7502770" cy="5332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69900" y="2722178"/>
            <a:ext cx="3479891" cy="35135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3510085" cy="202247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52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12318" y="0"/>
            <a:ext cx="608990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46684" y="903890"/>
            <a:ext cx="7502770" cy="5332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69900" y="2722178"/>
            <a:ext cx="3479891" cy="35135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3510085" cy="202247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33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05378" y="0"/>
            <a:ext cx="608990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46684" y="903890"/>
            <a:ext cx="7502770" cy="5332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69900" y="2722178"/>
            <a:ext cx="3479891" cy="35135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3510085" cy="202247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90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12318" y="0"/>
            <a:ext cx="6089904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46684" y="903890"/>
            <a:ext cx="7502770" cy="5332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69900" y="2722178"/>
            <a:ext cx="3479891" cy="35135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3510085" cy="202247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37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 - Content and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8789" y="0"/>
            <a:ext cx="4025356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6" y="365126"/>
            <a:ext cx="3314700" cy="18241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016567" y="0"/>
            <a:ext cx="405993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39739" y="2453054"/>
            <a:ext cx="3314578" cy="375407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5"/>
          </p:nvPr>
        </p:nvSpPr>
        <p:spPr>
          <a:xfrm>
            <a:off x="8450317" y="2764221"/>
            <a:ext cx="3298771" cy="34698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450317" y="861646"/>
            <a:ext cx="3298771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167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ection - Conten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081018" y="0"/>
            <a:ext cx="4115498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4907" y="365126"/>
            <a:ext cx="3314700" cy="18241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023181" y="0"/>
            <a:ext cx="405993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525030" y="2453054"/>
            <a:ext cx="3314578" cy="375407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5"/>
          </p:nvPr>
        </p:nvSpPr>
        <p:spPr>
          <a:xfrm>
            <a:off x="439616" y="2764221"/>
            <a:ext cx="3298771" cy="34698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439616" y="861646"/>
            <a:ext cx="3298771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00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89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94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Photo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201144" cy="399219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338777" y="3982720"/>
            <a:ext cx="3871438" cy="28844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27571" y="3996332"/>
            <a:ext cx="396902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/>
          </p:nvPr>
        </p:nvSpPr>
        <p:spPr>
          <a:xfrm>
            <a:off x="441325" y="5020235"/>
            <a:ext cx="7484969" cy="1277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725647" y="4283175"/>
            <a:ext cx="3021210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itle 14"/>
          <p:cNvSpPr>
            <a:spLocks noGrp="1"/>
          </p:cNvSpPr>
          <p:nvPr>
            <p:ph type="title"/>
          </p:nvPr>
        </p:nvSpPr>
        <p:spPr>
          <a:xfrm>
            <a:off x="439616" y="4257302"/>
            <a:ext cx="7460160" cy="620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7655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Widescreen Photo and Conten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201144" cy="399219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338777" y="3982720"/>
            <a:ext cx="3871438" cy="2884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27571" y="3996332"/>
            <a:ext cx="396902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16"/>
          <p:cNvSpPr>
            <a:spLocks noGrp="1"/>
          </p:cNvSpPr>
          <p:nvPr>
            <p:ph sz="quarter" idx="19"/>
          </p:nvPr>
        </p:nvSpPr>
        <p:spPr>
          <a:xfrm>
            <a:off x="441325" y="5020235"/>
            <a:ext cx="7484969" cy="1277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725647" y="4283175"/>
            <a:ext cx="3021210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itle 14"/>
          <p:cNvSpPr>
            <a:spLocks noGrp="1"/>
          </p:cNvSpPr>
          <p:nvPr>
            <p:ph type="title"/>
          </p:nvPr>
        </p:nvSpPr>
        <p:spPr>
          <a:xfrm>
            <a:off x="439616" y="4257302"/>
            <a:ext cx="7460160" cy="620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334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Photo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201144" cy="399219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338777" y="3982720"/>
            <a:ext cx="3871438" cy="2884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27571" y="3996332"/>
            <a:ext cx="396902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16"/>
          <p:cNvSpPr>
            <a:spLocks noGrp="1"/>
          </p:cNvSpPr>
          <p:nvPr>
            <p:ph sz="quarter" idx="19"/>
          </p:nvPr>
        </p:nvSpPr>
        <p:spPr>
          <a:xfrm>
            <a:off x="441325" y="5020235"/>
            <a:ext cx="7484969" cy="1277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725647" y="4283175"/>
            <a:ext cx="3021210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>
          <a:xfrm>
            <a:off x="439616" y="4257302"/>
            <a:ext cx="7460160" cy="620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3160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Photo and Content - 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201144" cy="399219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338777" y="3982720"/>
            <a:ext cx="3871438" cy="2884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27571" y="3996332"/>
            <a:ext cx="396902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>
                <a:solidFill>
                  <a:schemeClr val="bg2">
                    <a:lumMod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Content Placeholder 16"/>
          <p:cNvSpPr>
            <a:spLocks noGrp="1"/>
          </p:cNvSpPr>
          <p:nvPr>
            <p:ph sz="quarter" idx="19"/>
          </p:nvPr>
        </p:nvSpPr>
        <p:spPr>
          <a:xfrm>
            <a:off x="441325" y="5020235"/>
            <a:ext cx="7484969" cy="1277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725647" y="4283175"/>
            <a:ext cx="3021210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>
          <a:xfrm>
            <a:off x="439616" y="4257302"/>
            <a:ext cx="7460160" cy="620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77139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Photo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201144" cy="399219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338777" y="3982720"/>
            <a:ext cx="3871438" cy="28844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27571" y="3996332"/>
            <a:ext cx="396902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16"/>
          <p:cNvSpPr>
            <a:spLocks noGrp="1"/>
          </p:cNvSpPr>
          <p:nvPr>
            <p:ph sz="quarter" idx="19"/>
          </p:nvPr>
        </p:nvSpPr>
        <p:spPr>
          <a:xfrm>
            <a:off x="441325" y="5020235"/>
            <a:ext cx="7484969" cy="1277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725647" y="4283175"/>
            <a:ext cx="3021210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>
          <a:xfrm>
            <a:off x="439616" y="4257302"/>
            <a:ext cx="7460160" cy="620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4708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Photo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201144" cy="399219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338777" y="3982720"/>
            <a:ext cx="3871438" cy="28844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27571" y="3996332"/>
            <a:ext cx="396902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16"/>
          <p:cNvSpPr>
            <a:spLocks noGrp="1"/>
          </p:cNvSpPr>
          <p:nvPr>
            <p:ph sz="quarter" idx="19"/>
          </p:nvPr>
        </p:nvSpPr>
        <p:spPr>
          <a:xfrm>
            <a:off x="441325" y="5020235"/>
            <a:ext cx="7484969" cy="1277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725647" y="4283175"/>
            <a:ext cx="3021210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>
          <a:xfrm>
            <a:off x="439616" y="4257302"/>
            <a:ext cx="7460160" cy="620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10323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1522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6516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48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435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Sideba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139004" y="0"/>
            <a:ext cx="4059936" cy="3484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39004" y="3478265"/>
            <a:ext cx="4059936" cy="3379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7373425" cy="9713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7373425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474075" y="735691"/>
            <a:ext cx="3275013" cy="2478088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32064" y="3462684"/>
            <a:ext cx="405847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67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Sidebar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39004" y="0"/>
            <a:ext cx="4059936" cy="3484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39004" y="3478265"/>
            <a:ext cx="4059936" cy="3379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7373425" cy="9713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7373425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474075" y="735691"/>
            <a:ext cx="3275013" cy="2478088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32064" y="3462684"/>
            <a:ext cx="405847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0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Sideba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39004" y="0"/>
            <a:ext cx="4059936" cy="3484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39004" y="3478265"/>
            <a:ext cx="4059936" cy="3379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7373425" cy="9713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7373425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474075" y="735691"/>
            <a:ext cx="3275013" cy="2478088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32064" y="3462684"/>
            <a:ext cx="405847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6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Sidebar 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32064" y="0"/>
            <a:ext cx="4059936" cy="3484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39004" y="3478265"/>
            <a:ext cx="4059936" cy="3379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7373425" cy="9713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7373425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474075" y="735691"/>
            <a:ext cx="3275013" cy="2478088"/>
          </a:xfrm>
        </p:spPr>
        <p:txBody>
          <a:bodyPr/>
          <a:lstStyle>
            <a:lvl1pPr marL="0" indent="0">
              <a:buClr>
                <a:schemeClr val="tx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32064" y="3462684"/>
            <a:ext cx="405847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37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Sideba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39004" y="0"/>
            <a:ext cx="4059936" cy="3484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39004" y="3478265"/>
            <a:ext cx="4059936" cy="3379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7373425" cy="9713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7373425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474075" y="735691"/>
            <a:ext cx="3275013" cy="2478088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32064" y="3462684"/>
            <a:ext cx="405847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1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Sideba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39004" y="0"/>
            <a:ext cx="4059936" cy="34848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39004" y="3478265"/>
            <a:ext cx="4059936" cy="3379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7373425" cy="9713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7373425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474075" y="735691"/>
            <a:ext cx="3275013" cy="2478088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32064" y="3462684"/>
            <a:ext cx="405847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1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11309839" cy="971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615" y="1468315"/>
            <a:ext cx="11309839" cy="4708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CrownBIG.jpg"/>
          <p:cNvPicPr>
            <a:picLocks noChangeAspect="1"/>
          </p:cNvPicPr>
          <p:nvPr userDrawn="1"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954" y="215128"/>
            <a:ext cx="584998" cy="46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9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charset="2"/>
        <a:buChar char="§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0055" y="1353312"/>
            <a:ext cx="7691945" cy="3182112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The effect of superlattice pairs on MOCVD-grown strained GaAs/</a:t>
            </a:r>
            <a:r>
              <a:rPr lang="en-US" sz="4400" dirty="0" err="1"/>
              <a:t>GaAsP</a:t>
            </a:r>
            <a:r>
              <a:rPr lang="en-US" sz="4400" dirty="0"/>
              <a:t> polarized electron sources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Adam Masters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9055100" y="643203"/>
            <a:ext cx="2647169" cy="748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PSTP Conference</a:t>
            </a:r>
            <a:br>
              <a:rPr lang="en-US" dirty="0"/>
            </a:br>
            <a:r>
              <a:rPr lang="en-US" dirty="0"/>
              <a:t>September  2024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6F9E481-014F-404D-9483-EFA0C4AB42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14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9794928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5. Conclusion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0" y="1026761"/>
            <a:ext cx="6062420" cy="5637510"/>
          </a:xfrm>
        </p:spPr>
        <p:txBody>
          <a:bodyPr>
            <a:normAutofit/>
          </a:bodyPr>
          <a:lstStyle/>
          <a:p>
            <a:r>
              <a:rPr lang="en-US" dirty="0"/>
              <a:t>Our Findings </a:t>
            </a:r>
          </a:p>
          <a:p>
            <a:pPr lvl="1"/>
            <a:r>
              <a:rPr lang="en-US" dirty="0"/>
              <a:t>Maintains 90%+ polarization up to 30 pairs and over 85% up to 46 pairs</a:t>
            </a:r>
          </a:p>
          <a:p>
            <a:r>
              <a:rPr lang="en-US" dirty="0"/>
              <a:t>Upcoming Work</a:t>
            </a:r>
          </a:p>
          <a:p>
            <a:pPr lvl="1"/>
            <a:r>
              <a:rPr lang="en-US" dirty="0"/>
              <a:t>Currently testing 22 and 38 pair devices</a:t>
            </a:r>
          </a:p>
          <a:p>
            <a:pPr lvl="1"/>
            <a:r>
              <a:rPr lang="en-US" dirty="0"/>
              <a:t>Add DBR to optimize QE at 780nm</a:t>
            </a:r>
          </a:p>
          <a:p>
            <a:pPr lvl="1"/>
            <a:r>
              <a:rPr lang="en-US" dirty="0"/>
              <a:t>Further refinement of superlattice parameters to increase QE and polarization at 780nm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8978EA-7125-9380-5DF8-892F38A09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700" y="1879556"/>
            <a:ext cx="5396456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24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CFFDF9-8362-58AF-16A0-B53FE8F4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5AA28F-8BFE-C67D-EC45-B18B7DC5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15" y="365125"/>
            <a:ext cx="11309839" cy="5607049"/>
          </a:xfrm>
        </p:spPr>
        <p:txBody>
          <a:bodyPr/>
          <a:lstStyle/>
          <a:p>
            <a:pPr algn="ctr"/>
            <a:r>
              <a:rPr lang="en-US" dirty="0"/>
              <a:t>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35704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9794928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4. Establishing Gas Flow Ratios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1" y="1026761"/>
            <a:ext cx="4989524" cy="5637510"/>
          </a:xfrm>
        </p:spPr>
        <p:txBody>
          <a:bodyPr>
            <a:normAutofit/>
          </a:bodyPr>
          <a:lstStyle/>
          <a:p>
            <a:r>
              <a:rPr lang="en-US" dirty="0"/>
              <a:t>Langmuir Curve</a:t>
            </a:r>
          </a:p>
          <a:p>
            <a:pPr lvl="1"/>
            <a:r>
              <a:rPr lang="en-US" sz="1800" dirty="0"/>
              <a:t>For a given growth temperature, the </a:t>
            </a:r>
            <a:r>
              <a:rPr lang="en-US" sz="1800" dirty="0" err="1"/>
              <a:t>parital</a:t>
            </a:r>
            <a:r>
              <a:rPr lang="en-US" sz="1800" dirty="0"/>
              <a:t> pressures of the phosphine and arsine are varied during growth.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3" name="Picture 2" descr="A graph with numbers and symbols&#10;&#10;Description automatically generated">
            <a:extLst>
              <a:ext uri="{FF2B5EF4-FFF2-40B4-BE49-F238E27FC236}">
                <a16:creationId xmlns:a16="http://schemas.microsoft.com/office/drawing/2014/main" id="{88D6A95E-04BA-BD67-8C9F-93AB4EAA5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r="6073"/>
          <a:stretch/>
        </p:blipFill>
        <p:spPr>
          <a:xfrm>
            <a:off x="549389" y="2529330"/>
            <a:ext cx="4626116" cy="3091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DEA1AB-CDB4-C9E2-C19F-04C5F19DA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913" y="2529330"/>
            <a:ext cx="6435251" cy="3091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A36C93E-FD9E-5801-1479-8636D12A2A73}"/>
              </a:ext>
            </a:extLst>
          </p:cNvPr>
          <p:cNvSpPr txBox="1">
            <a:spLocks/>
          </p:cNvSpPr>
          <p:nvPr/>
        </p:nvSpPr>
        <p:spPr>
          <a:xfrm>
            <a:off x="5181602" y="1026761"/>
            <a:ext cx="4989524" cy="5637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  <a:p>
            <a:pPr lvl="1"/>
            <a:r>
              <a:rPr lang="en-US" sz="1800" dirty="0"/>
              <a:t>After the growth is complete, the composition of the layers can be analyzed using x-ray diffraction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9DDF1-246A-4126-E0EE-7CBE92AC6398}"/>
              </a:ext>
            </a:extLst>
          </p:cNvPr>
          <p:cNvSpPr txBox="1"/>
          <p:nvPr/>
        </p:nvSpPr>
        <p:spPr>
          <a:xfrm>
            <a:off x="3065215" y="5871230"/>
            <a:ext cx="3849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gas flow partial pressure corresponds to this composition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63DFDB-415A-861A-5813-DBB1DE796C29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1609344" y="5184648"/>
            <a:ext cx="1455871" cy="1009748"/>
          </a:xfrm>
          <a:prstGeom prst="straightConnector1">
            <a:avLst/>
          </a:prstGeom>
          <a:ln w="38100">
            <a:solidFill>
              <a:srgbClr val="092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37E79C-83CD-B55D-0CD9-64A09DEAC989}"/>
              </a:ext>
            </a:extLst>
          </p:cNvPr>
          <p:cNvCxnSpPr>
            <a:cxnSpLocks/>
          </p:cNvCxnSpPr>
          <p:nvPr/>
        </p:nvCxnSpPr>
        <p:spPr>
          <a:xfrm flipV="1">
            <a:off x="6096000" y="5184648"/>
            <a:ext cx="850625" cy="686581"/>
          </a:xfrm>
          <a:prstGeom prst="straightConnector1">
            <a:avLst/>
          </a:prstGeom>
          <a:ln w="38100">
            <a:solidFill>
              <a:srgbClr val="0925F1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A1F7C5D-C9F9-6647-1673-FDEFE4E0C68F}"/>
              </a:ext>
            </a:extLst>
          </p:cNvPr>
          <p:cNvSpPr txBox="1"/>
          <p:nvPr/>
        </p:nvSpPr>
        <p:spPr>
          <a:xfrm>
            <a:off x="1192915" y="4322314"/>
            <a:ext cx="117211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P/As Gas Flow Ratio</a:t>
            </a:r>
            <a:br>
              <a:rPr lang="en-US" sz="800" dirty="0"/>
            </a:br>
            <a:r>
              <a:rPr lang="en-US" sz="800" dirty="0"/>
              <a:t>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727C607-FA32-F5A0-6A38-6DAFA5AB8D30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778973" y="4660868"/>
            <a:ext cx="45633" cy="377070"/>
          </a:xfrm>
          <a:prstGeom prst="straightConnector1">
            <a:avLst/>
          </a:prstGeom>
          <a:ln w="38100">
            <a:solidFill>
              <a:srgbClr val="092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B7BF0A2-08E0-C194-1BF0-8DCC963CC960}"/>
              </a:ext>
            </a:extLst>
          </p:cNvPr>
          <p:cNvSpPr txBox="1"/>
          <p:nvPr/>
        </p:nvSpPr>
        <p:spPr>
          <a:xfrm>
            <a:off x="6413466" y="4300159"/>
            <a:ext cx="106631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P/As Composition</a:t>
            </a:r>
            <a:br>
              <a:rPr lang="en-US" sz="800" dirty="0"/>
            </a:br>
            <a:r>
              <a:rPr lang="en-US" sz="800" dirty="0"/>
              <a:t>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E35EDD5-7E65-CAA6-3A20-8E9FA3459D79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6946625" y="4638713"/>
            <a:ext cx="332223" cy="257825"/>
          </a:xfrm>
          <a:prstGeom prst="straightConnector1">
            <a:avLst/>
          </a:prstGeom>
          <a:ln w="38100">
            <a:solidFill>
              <a:srgbClr val="0925F1"/>
            </a:solidFill>
            <a:tailEnd type="triangle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642706-FE6F-76AD-E68D-4228474A74AD}"/>
              </a:ext>
            </a:extLst>
          </p:cNvPr>
          <p:cNvSpPr txBox="1"/>
          <p:nvPr/>
        </p:nvSpPr>
        <p:spPr>
          <a:xfrm>
            <a:off x="2207939" y="3781089"/>
            <a:ext cx="11799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P/As Gas Flow Ratio</a:t>
            </a:r>
            <a:br>
              <a:rPr lang="en-US" sz="800" dirty="0"/>
            </a:br>
            <a:r>
              <a:rPr lang="en-US" sz="800" dirty="0"/>
              <a:t>3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BFC0105-F359-9783-77A4-09529AD3FC86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2118220" y="4119643"/>
            <a:ext cx="679699" cy="884124"/>
          </a:xfrm>
          <a:prstGeom prst="straightConnector1">
            <a:avLst/>
          </a:prstGeom>
          <a:ln w="38100">
            <a:solidFill>
              <a:srgbClr val="092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A92CC87-7B3E-5257-94E6-D625A3F97904}"/>
              </a:ext>
            </a:extLst>
          </p:cNvPr>
          <p:cNvSpPr txBox="1"/>
          <p:nvPr/>
        </p:nvSpPr>
        <p:spPr>
          <a:xfrm>
            <a:off x="6987448" y="3503120"/>
            <a:ext cx="10294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P/As Composition</a:t>
            </a:r>
            <a:br>
              <a:rPr lang="en-US" sz="800" dirty="0"/>
            </a:br>
            <a:r>
              <a:rPr lang="en-US" sz="800" dirty="0"/>
              <a:t>3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08A461-BAEB-CE02-113A-83C5769F0F42}"/>
              </a:ext>
            </a:extLst>
          </p:cNvPr>
          <p:cNvCxnSpPr>
            <a:cxnSpLocks/>
          </p:cNvCxnSpPr>
          <p:nvPr/>
        </p:nvCxnSpPr>
        <p:spPr>
          <a:xfrm>
            <a:off x="7502158" y="3964786"/>
            <a:ext cx="175462" cy="700427"/>
          </a:xfrm>
          <a:prstGeom prst="straightConnector1">
            <a:avLst/>
          </a:prstGeom>
          <a:ln w="38100">
            <a:solidFill>
              <a:srgbClr val="0925F1"/>
            </a:solidFill>
            <a:tailEnd type="triangle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407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9794928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4. Key Factors in the Growth Process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0" y="1026761"/>
            <a:ext cx="5765369" cy="5637510"/>
          </a:xfrm>
        </p:spPr>
        <p:txBody>
          <a:bodyPr>
            <a:normAutofit/>
          </a:bodyPr>
          <a:lstStyle/>
          <a:p>
            <a:r>
              <a:rPr lang="en-US" b="1" dirty="0"/>
              <a:t>Cracking of Reactants Above Substrate Surface</a:t>
            </a:r>
          </a:p>
          <a:p>
            <a:r>
              <a:rPr lang="en-US" sz="1800" dirty="0"/>
              <a:t>As reactants move into the reactor chamber, they are exposed to high heat within the thermal boundary layer</a:t>
            </a:r>
          </a:p>
          <a:p>
            <a:r>
              <a:rPr lang="en-US" sz="1800" dirty="0"/>
              <a:t>Reactants inside the chamber can crack and form III-V compounds that precipitate on the surface, forming a film with high defect density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456" name="Rectangle 18455">
            <a:extLst>
              <a:ext uri="{FF2B5EF4-FFF2-40B4-BE49-F238E27FC236}">
                <a16:creationId xmlns:a16="http://schemas.microsoft.com/office/drawing/2014/main" id="{C3F72DE7-6652-25B4-0D3B-640428376884}"/>
              </a:ext>
            </a:extLst>
          </p:cNvPr>
          <p:cNvSpPr/>
          <p:nvPr/>
        </p:nvSpPr>
        <p:spPr>
          <a:xfrm>
            <a:off x="8126279" y="1115821"/>
            <a:ext cx="2743200" cy="2777078"/>
          </a:xfrm>
          <a:prstGeom prst="rect">
            <a:avLst/>
          </a:prstGeom>
          <a:gradFill>
            <a:gsLst>
              <a:gs pos="100000">
                <a:srgbClr val="FF0000"/>
              </a:gs>
              <a:gs pos="0">
                <a:sysClr val="window" lastClr="FFFFFF"/>
              </a:gs>
            </a:gsLst>
            <a:lin ang="5400000" scaled="1"/>
          </a:gra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57" name="Isosceles Triangle 18456">
            <a:extLst>
              <a:ext uri="{FF2B5EF4-FFF2-40B4-BE49-F238E27FC236}">
                <a16:creationId xmlns:a16="http://schemas.microsoft.com/office/drawing/2014/main" id="{5FB9F113-21C9-82B7-6702-69A6DF33A4B7}"/>
              </a:ext>
            </a:extLst>
          </p:cNvPr>
          <p:cNvSpPr/>
          <p:nvPr/>
        </p:nvSpPr>
        <p:spPr>
          <a:xfrm>
            <a:off x="8126279" y="3572859"/>
            <a:ext cx="548640" cy="320040"/>
          </a:xfrm>
          <a:prstGeom prst="triangl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58" name="Isosceles Triangle 18457">
            <a:extLst>
              <a:ext uri="{FF2B5EF4-FFF2-40B4-BE49-F238E27FC236}">
                <a16:creationId xmlns:a16="http://schemas.microsoft.com/office/drawing/2014/main" id="{BD8ACA64-004E-16B7-7D2F-4444BE2473DD}"/>
              </a:ext>
            </a:extLst>
          </p:cNvPr>
          <p:cNvSpPr/>
          <p:nvPr/>
        </p:nvSpPr>
        <p:spPr>
          <a:xfrm>
            <a:off x="8674919" y="3572859"/>
            <a:ext cx="548640" cy="320040"/>
          </a:xfrm>
          <a:prstGeom prst="triangl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59" name="Isosceles Triangle 18458">
            <a:extLst>
              <a:ext uri="{FF2B5EF4-FFF2-40B4-BE49-F238E27FC236}">
                <a16:creationId xmlns:a16="http://schemas.microsoft.com/office/drawing/2014/main" id="{A74A6F1B-DFB6-BA32-28D2-00DD68442827}"/>
              </a:ext>
            </a:extLst>
          </p:cNvPr>
          <p:cNvSpPr/>
          <p:nvPr/>
        </p:nvSpPr>
        <p:spPr>
          <a:xfrm>
            <a:off x="9223559" y="3574309"/>
            <a:ext cx="548640" cy="320040"/>
          </a:xfrm>
          <a:prstGeom prst="triangl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60" name="Isosceles Triangle 18459">
            <a:extLst>
              <a:ext uri="{FF2B5EF4-FFF2-40B4-BE49-F238E27FC236}">
                <a16:creationId xmlns:a16="http://schemas.microsoft.com/office/drawing/2014/main" id="{F6A4D776-6B45-CFE8-A4BF-1BEC4E507787}"/>
              </a:ext>
            </a:extLst>
          </p:cNvPr>
          <p:cNvSpPr/>
          <p:nvPr/>
        </p:nvSpPr>
        <p:spPr>
          <a:xfrm>
            <a:off x="9772199" y="3572859"/>
            <a:ext cx="548640" cy="320040"/>
          </a:xfrm>
          <a:prstGeom prst="triangl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61" name="Isosceles Triangle 18460">
            <a:extLst>
              <a:ext uri="{FF2B5EF4-FFF2-40B4-BE49-F238E27FC236}">
                <a16:creationId xmlns:a16="http://schemas.microsoft.com/office/drawing/2014/main" id="{6DD63C3E-2FC3-0E17-EAF4-EAB7A2415A8E}"/>
              </a:ext>
            </a:extLst>
          </p:cNvPr>
          <p:cNvSpPr/>
          <p:nvPr/>
        </p:nvSpPr>
        <p:spPr>
          <a:xfrm>
            <a:off x="10320839" y="3572859"/>
            <a:ext cx="548640" cy="320040"/>
          </a:xfrm>
          <a:prstGeom prst="triangl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62" name="Oval 18461">
            <a:extLst>
              <a:ext uri="{FF2B5EF4-FFF2-40B4-BE49-F238E27FC236}">
                <a16:creationId xmlns:a16="http://schemas.microsoft.com/office/drawing/2014/main" id="{3BE17CBB-1B2C-3466-8C30-419A520D7540}"/>
              </a:ext>
            </a:extLst>
          </p:cNvPr>
          <p:cNvSpPr/>
          <p:nvPr/>
        </p:nvSpPr>
        <p:spPr>
          <a:xfrm>
            <a:off x="8670493" y="1581354"/>
            <a:ext cx="320040" cy="32004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63" name="Oval 18462">
            <a:extLst>
              <a:ext uri="{FF2B5EF4-FFF2-40B4-BE49-F238E27FC236}">
                <a16:creationId xmlns:a16="http://schemas.microsoft.com/office/drawing/2014/main" id="{1F499C48-100C-EDCD-A069-9BAD36795A07}"/>
              </a:ext>
            </a:extLst>
          </p:cNvPr>
          <p:cNvSpPr/>
          <p:nvPr/>
        </p:nvSpPr>
        <p:spPr>
          <a:xfrm>
            <a:off x="8487613" y="1787094"/>
            <a:ext cx="228600" cy="2286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64" name="Oval 18463">
            <a:extLst>
              <a:ext uri="{FF2B5EF4-FFF2-40B4-BE49-F238E27FC236}">
                <a16:creationId xmlns:a16="http://schemas.microsoft.com/office/drawing/2014/main" id="{F5E91DB4-C598-CE01-3B25-3D14A179872F}"/>
              </a:ext>
            </a:extLst>
          </p:cNvPr>
          <p:cNvSpPr/>
          <p:nvPr/>
        </p:nvSpPr>
        <p:spPr>
          <a:xfrm>
            <a:off x="8663159" y="1990453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65" name="Oval 18464">
            <a:extLst>
              <a:ext uri="{FF2B5EF4-FFF2-40B4-BE49-F238E27FC236}">
                <a16:creationId xmlns:a16="http://schemas.microsoft.com/office/drawing/2014/main" id="{B01AF140-C28F-B89E-6E19-5A4971DE111B}"/>
              </a:ext>
            </a:extLst>
          </p:cNvPr>
          <p:cNvSpPr/>
          <p:nvPr/>
        </p:nvSpPr>
        <p:spPr>
          <a:xfrm>
            <a:off x="8416641" y="1948543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66" name="Oval 18465">
            <a:extLst>
              <a:ext uri="{FF2B5EF4-FFF2-40B4-BE49-F238E27FC236}">
                <a16:creationId xmlns:a16="http://schemas.microsoft.com/office/drawing/2014/main" id="{89D4A97F-EA01-263E-979F-B5C3591312D7}"/>
              </a:ext>
            </a:extLst>
          </p:cNvPr>
          <p:cNvSpPr/>
          <p:nvPr/>
        </p:nvSpPr>
        <p:spPr>
          <a:xfrm>
            <a:off x="8462170" y="1724229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67" name="Oval 18466">
            <a:extLst>
              <a:ext uri="{FF2B5EF4-FFF2-40B4-BE49-F238E27FC236}">
                <a16:creationId xmlns:a16="http://schemas.microsoft.com/office/drawing/2014/main" id="{E0B296FC-43A0-4D22-6C37-1C0A498FA115}"/>
              </a:ext>
            </a:extLst>
          </p:cNvPr>
          <p:cNvSpPr/>
          <p:nvPr/>
        </p:nvSpPr>
        <p:spPr>
          <a:xfrm>
            <a:off x="8718213" y="1352754"/>
            <a:ext cx="228600" cy="2286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68" name="Oval 18467">
            <a:extLst>
              <a:ext uri="{FF2B5EF4-FFF2-40B4-BE49-F238E27FC236}">
                <a16:creationId xmlns:a16="http://schemas.microsoft.com/office/drawing/2014/main" id="{56F6D644-988D-86A6-AC9B-8D7DE4184D8F}"/>
              </a:ext>
            </a:extLst>
          </p:cNvPr>
          <p:cNvSpPr/>
          <p:nvPr/>
        </p:nvSpPr>
        <p:spPr>
          <a:xfrm>
            <a:off x="8946813" y="1421334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69" name="Oval 18468">
            <a:extLst>
              <a:ext uri="{FF2B5EF4-FFF2-40B4-BE49-F238E27FC236}">
                <a16:creationId xmlns:a16="http://schemas.microsoft.com/office/drawing/2014/main" id="{B5B53ADA-94EC-4300-2A07-E0A9A16CA753}"/>
              </a:ext>
            </a:extLst>
          </p:cNvPr>
          <p:cNvSpPr/>
          <p:nvPr/>
        </p:nvSpPr>
        <p:spPr>
          <a:xfrm>
            <a:off x="8626773" y="1421334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70" name="Oval 18469">
            <a:extLst>
              <a:ext uri="{FF2B5EF4-FFF2-40B4-BE49-F238E27FC236}">
                <a16:creationId xmlns:a16="http://schemas.microsoft.com/office/drawing/2014/main" id="{FD80F5D8-F737-C3F7-0AAF-D330E0905FA9}"/>
              </a:ext>
            </a:extLst>
          </p:cNvPr>
          <p:cNvSpPr/>
          <p:nvPr/>
        </p:nvSpPr>
        <p:spPr>
          <a:xfrm>
            <a:off x="8789079" y="1261314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71" name="Oval 18470">
            <a:extLst>
              <a:ext uri="{FF2B5EF4-FFF2-40B4-BE49-F238E27FC236}">
                <a16:creationId xmlns:a16="http://schemas.microsoft.com/office/drawing/2014/main" id="{B29E6FBC-9342-55DF-C57B-A0223F0C2ECC}"/>
              </a:ext>
            </a:extLst>
          </p:cNvPr>
          <p:cNvSpPr/>
          <p:nvPr/>
        </p:nvSpPr>
        <p:spPr>
          <a:xfrm>
            <a:off x="8969791" y="1747326"/>
            <a:ext cx="228600" cy="222648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72" name="Oval 18471">
            <a:extLst>
              <a:ext uri="{FF2B5EF4-FFF2-40B4-BE49-F238E27FC236}">
                <a16:creationId xmlns:a16="http://schemas.microsoft.com/office/drawing/2014/main" id="{8AEEA0A8-13D0-D44F-26FE-E583128D0693}"/>
              </a:ext>
            </a:extLst>
          </p:cNvPr>
          <p:cNvSpPr/>
          <p:nvPr/>
        </p:nvSpPr>
        <p:spPr>
          <a:xfrm>
            <a:off x="8944813" y="1947114"/>
            <a:ext cx="91440" cy="89059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73" name="Oval 18472">
            <a:extLst>
              <a:ext uri="{FF2B5EF4-FFF2-40B4-BE49-F238E27FC236}">
                <a16:creationId xmlns:a16="http://schemas.microsoft.com/office/drawing/2014/main" id="{3B040A71-7766-CD7F-D95D-0B0A52A641FB}"/>
              </a:ext>
            </a:extLst>
          </p:cNvPr>
          <p:cNvSpPr/>
          <p:nvPr/>
        </p:nvSpPr>
        <p:spPr>
          <a:xfrm>
            <a:off x="9188507" y="1865673"/>
            <a:ext cx="91440" cy="89059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74" name="Oval 18473">
            <a:extLst>
              <a:ext uri="{FF2B5EF4-FFF2-40B4-BE49-F238E27FC236}">
                <a16:creationId xmlns:a16="http://schemas.microsoft.com/office/drawing/2014/main" id="{2952898F-A0F9-9599-EF6A-E6DEE7C2D14F}"/>
              </a:ext>
            </a:extLst>
          </p:cNvPr>
          <p:cNvSpPr/>
          <p:nvPr/>
        </p:nvSpPr>
        <p:spPr>
          <a:xfrm>
            <a:off x="9040657" y="1655886"/>
            <a:ext cx="91440" cy="89059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75" name="Oval 18474">
            <a:extLst>
              <a:ext uri="{FF2B5EF4-FFF2-40B4-BE49-F238E27FC236}">
                <a16:creationId xmlns:a16="http://schemas.microsoft.com/office/drawing/2014/main" id="{18760D58-91DF-FCA5-786D-86A0763FEF44}"/>
              </a:ext>
            </a:extLst>
          </p:cNvPr>
          <p:cNvSpPr/>
          <p:nvPr/>
        </p:nvSpPr>
        <p:spPr>
          <a:xfrm>
            <a:off x="9896912" y="1612851"/>
            <a:ext cx="320040" cy="32004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76" name="Oval 18475">
            <a:extLst>
              <a:ext uri="{FF2B5EF4-FFF2-40B4-BE49-F238E27FC236}">
                <a16:creationId xmlns:a16="http://schemas.microsoft.com/office/drawing/2014/main" id="{493E41BC-85E5-5856-9D67-C8FEEA5C3324}"/>
              </a:ext>
            </a:extLst>
          </p:cNvPr>
          <p:cNvSpPr/>
          <p:nvPr/>
        </p:nvSpPr>
        <p:spPr>
          <a:xfrm>
            <a:off x="9714032" y="1818591"/>
            <a:ext cx="228600" cy="2286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77" name="Oval 18476">
            <a:extLst>
              <a:ext uri="{FF2B5EF4-FFF2-40B4-BE49-F238E27FC236}">
                <a16:creationId xmlns:a16="http://schemas.microsoft.com/office/drawing/2014/main" id="{F2447D3A-ED53-8100-C206-2FCCD7BA548D}"/>
              </a:ext>
            </a:extLst>
          </p:cNvPr>
          <p:cNvSpPr/>
          <p:nvPr/>
        </p:nvSpPr>
        <p:spPr>
          <a:xfrm>
            <a:off x="9889578" y="2021950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78" name="Oval 18477">
            <a:extLst>
              <a:ext uri="{FF2B5EF4-FFF2-40B4-BE49-F238E27FC236}">
                <a16:creationId xmlns:a16="http://schemas.microsoft.com/office/drawing/2014/main" id="{490453D7-9D2B-0894-B147-551078DC1B21}"/>
              </a:ext>
            </a:extLst>
          </p:cNvPr>
          <p:cNvSpPr/>
          <p:nvPr/>
        </p:nvSpPr>
        <p:spPr>
          <a:xfrm>
            <a:off x="9643060" y="1980040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79" name="Oval 18478">
            <a:extLst>
              <a:ext uri="{FF2B5EF4-FFF2-40B4-BE49-F238E27FC236}">
                <a16:creationId xmlns:a16="http://schemas.microsoft.com/office/drawing/2014/main" id="{17CE3048-9CC2-6D94-7E7E-0180D05D348A}"/>
              </a:ext>
            </a:extLst>
          </p:cNvPr>
          <p:cNvSpPr/>
          <p:nvPr/>
        </p:nvSpPr>
        <p:spPr>
          <a:xfrm>
            <a:off x="9688589" y="1755726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80" name="Oval 18479">
            <a:extLst>
              <a:ext uri="{FF2B5EF4-FFF2-40B4-BE49-F238E27FC236}">
                <a16:creationId xmlns:a16="http://schemas.microsoft.com/office/drawing/2014/main" id="{470BCBB0-B1D0-C3CC-EC90-0CE0E7861853}"/>
              </a:ext>
            </a:extLst>
          </p:cNvPr>
          <p:cNvSpPr/>
          <p:nvPr/>
        </p:nvSpPr>
        <p:spPr>
          <a:xfrm>
            <a:off x="9944632" y="1384251"/>
            <a:ext cx="228600" cy="2286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81" name="Oval 18480">
            <a:extLst>
              <a:ext uri="{FF2B5EF4-FFF2-40B4-BE49-F238E27FC236}">
                <a16:creationId xmlns:a16="http://schemas.microsoft.com/office/drawing/2014/main" id="{0273A3FB-5D8F-DFF1-A215-C71017A82E97}"/>
              </a:ext>
            </a:extLst>
          </p:cNvPr>
          <p:cNvSpPr/>
          <p:nvPr/>
        </p:nvSpPr>
        <p:spPr>
          <a:xfrm>
            <a:off x="10173232" y="1452831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82" name="Oval 18481">
            <a:extLst>
              <a:ext uri="{FF2B5EF4-FFF2-40B4-BE49-F238E27FC236}">
                <a16:creationId xmlns:a16="http://schemas.microsoft.com/office/drawing/2014/main" id="{DFC56E3C-D16C-70BC-3FB8-959A882B90A4}"/>
              </a:ext>
            </a:extLst>
          </p:cNvPr>
          <p:cNvSpPr/>
          <p:nvPr/>
        </p:nvSpPr>
        <p:spPr>
          <a:xfrm>
            <a:off x="9853192" y="1452831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83" name="Oval 18482">
            <a:extLst>
              <a:ext uri="{FF2B5EF4-FFF2-40B4-BE49-F238E27FC236}">
                <a16:creationId xmlns:a16="http://schemas.microsoft.com/office/drawing/2014/main" id="{1E637532-8B01-33CB-7CEB-F61B9BAF36B2}"/>
              </a:ext>
            </a:extLst>
          </p:cNvPr>
          <p:cNvSpPr/>
          <p:nvPr/>
        </p:nvSpPr>
        <p:spPr>
          <a:xfrm>
            <a:off x="10015498" y="1292811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84" name="Oval 18483">
            <a:extLst>
              <a:ext uri="{FF2B5EF4-FFF2-40B4-BE49-F238E27FC236}">
                <a16:creationId xmlns:a16="http://schemas.microsoft.com/office/drawing/2014/main" id="{648EF68E-C414-DAE6-EA6B-7EA3247C2AD0}"/>
              </a:ext>
            </a:extLst>
          </p:cNvPr>
          <p:cNvSpPr/>
          <p:nvPr/>
        </p:nvSpPr>
        <p:spPr>
          <a:xfrm>
            <a:off x="10196210" y="1778823"/>
            <a:ext cx="228600" cy="222648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85" name="Oval 18484">
            <a:extLst>
              <a:ext uri="{FF2B5EF4-FFF2-40B4-BE49-F238E27FC236}">
                <a16:creationId xmlns:a16="http://schemas.microsoft.com/office/drawing/2014/main" id="{B3A73E10-00DC-46F4-6965-62B8622BAB09}"/>
              </a:ext>
            </a:extLst>
          </p:cNvPr>
          <p:cNvSpPr/>
          <p:nvPr/>
        </p:nvSpPr>
        <p:spPr>
          <a:xfrm>
            <a:off x="10171232" y="1978611"/>
            <a:ext cx="91440" cy="89059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86" name="Oval 18485">
            <a:extLst>
              <a:ext uri="{FF2B5EF4-FFF2-40B4-BE49-F238E27FC236}">
                <a16:creationId xmlns:a16="http://schemas.microsoft.com/office/drawing/2014/main" id="{4281A7B8-BDD1-B9DB-4C1E-77C8C68D5963}"/>
              </a:ext>
            </a:extLst>
          </p:cNvPr>
          <p:cNvSpPr/>
          <p:nvPr/>
        </p:nvSpPr>
        <p:spPr>
          <a:xfrm>
            <a:off x="10414926" y="1897170"/>
            <a:ext cx="91440" cy="89059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87" name="Oval 18486">
            <a:extLst>
              <a:ext uri="{FF2B5EF4-FFF2-40B4-BE49-F238E27FC236}">
                <a16:creationId xmlns:a16="http://schemas.microsoft.com/office/drawing/2014/main" id="{DEA53734-ACCA-64DE-36FC-C3D33C8B4CB0}"/>
              </a:ext>
            </a:extLst>
          </p:cNvPr>
          <p:cNvSpPr/>
          <p:nvPr/>
        </p:nvSpPr>
        <p:spPr>
          <a:xfrm>
            <a:off x="10267076" y="1687383"/>
            <a:ext cx="91440" cy="89059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88" name="Oval 18487">
            <a:extLst>
              <a:ext uri="{FF2B5EF4-FFF2-40B4-BE49-F238E27FC236}">
                <a16:creationId xmlns:a16="http://schemas.microsoft.com/office/drawing/2014/main" id="{0F61ACFC-24CA-AC37-D1FF-14832159CD68}"/>
              </a:ext>
            </a:extLst>
          </p:cNvPr>
          <p:cNvSpPr/>
          <p:nvPr/>
        </p:nvSpPr>
        <p:spPr>
          <a:xfrm>
            <a:off x="8763715" y="2281269"/>
            <a:ext cx="320040" cy="32004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89" name="Oval 18488">
            <a:extLst>
              <a:ext uri="{FF2B5EF4-FFF2-40B4-BE49-F238E27FC236}">
                <a16:creationId xmlns:a16="http://schemas.microsoft.com/office/drawing/2014/main" id="{C519A5C9-55CD-83EB-CC56-1D370A6167EF}"/>
              </a:ext>
            </a:extLst>
          </p:cNvPr>
          <p:cNvSpPr/>
          <p:nvPr/>
        </p:nvSpPr>
        <p:spPr>
          <a:xfrm>
            <a:off x="9076633" y="2199828"/>
            <a:ext cx="320040" cy="32004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90" name="Oval 18489">
            <a:extLst>
              <a:ext uri="{FF2B5EF4-FFF2-40B4-BE49-F238E27FC236}">
                <a16:creationId xmlns:a16="http://schemas.microsoft.com/office/drawing/2014/main" id="{55A5D4AE-A911-A0FB-E9C3-36F6A3A57771}"/>
              </a:ext>
            </a:extLst>
          </p:cNvPr>
          <p:cNvSpPr/>
          <p:nvPr/>
        </p:nvSpPr>
        <p:spPr>
          <a:xfrm>
            <a:off x="9775278" y="2555684"/>
            <a:ext cx="320040" cy="32004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91" name="Oval 18490">
            <a:extLst>
              <a:ext uri="{FF2B5EF4-FFF2-40B4-BE49-F238E27FC236}">
                <a16:creationId xmlns:a16="http://schemas.microsoft.com/office/drawing/2014/main" id="{352DE959-101A-D897-53D9-768981AF9026}"/>
              </a:ext>
            </a:extLst>
          </p:cNvPr>
          <p:cNvSpPr/>
          <p:nvPr/>
        </p:nvSpPr>
        <p:spPr>
          <a:xfrm>
            <a:off x="9452159" y="2579973"/>
            <a:ext cx="320040" cy="32004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92" name="Rectangle 18491">
            <a:extLst>
              <a:ext uri="{FF2B5EF4-FFF2-40B4-BE49-F238E27FC236}">
                <a16:creationId xmlns:a16="http://schemas.microsoft.com/office/drawing/2014/main" id="{8695C519-7A59-D0DC-71C6-98884B3EA49F}"/>
              </a:ext>
            </a:extLst>
          </p:cNvPr>
          <p:cNvSpPr/>
          <p:nvPr/>
        </p:nvSpPr>
        <p:spPr>
          <a:xfrm>
            <a:off x="8126279" y="3938619"/>
            <a:ext cx="2743200" cy="2776388"/>
          </a:xfrm>
          <a:prstGeom prst="rect">
            <a:avLst/>
          </a:prstGeom>
          <a:gradFill>
            <a:gsLst>
              <a:gs pos="100000">
                <a:srgbClr val="FF0000"/>
              </a:gs>
              <a:gs pos="0">
                <a:sysClr val="window" lastClr="FFFFFF"/>
              </a:gs>
            </a:gsLst>
            <a:lin ang="5400000" scaled="1"/>
          </a:gra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93" name="Isosceles Triangle 18492">
            <a:extLst>
              <a:ext uri="{FF2B5EF4-FFF2-40B4-BE49-F238E27FC236}">
                <a16:creationId xmlns:a16="http://schemas.microsoft.com/office/drawing/2014/main" id="{8AD7F950-281B-FBA1-2F09-A57E672D4437}"/>
              </a:ext>
            </a:extLst>
          </p:cNvPr>
          <p:cNvSpPr/>
          <p:nvPr/>
        </p:nvSpPr>
        <p:spPr>
          <a:xfrm>
            <a:off x="8126279" y="6394967"/>
            <a:ext cx="548640" cy="320040"/>
          </a:xfrm>
          <a:prstGeom prst="triangl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94" name="Isosceles Triangle 18493">
            <a:extLst>
              <a:ext uri="{FF2B5EF4-FFF2-40B4-BE49-F238E27FC236}">
                <a16:creationId xmlns:a16="http://schemas.microsoft.com/office/drawing/2014/main" id="{8C0982DB-92A1-655A-61D4-EB965B930957}"/>
              </a:ext>
            </a:extLst>
          </p:cNvPr>
          <p:cNvSpPr/>
          <p:nvPr/>
        </p:nvSpPr>
        <p:spPr>
          <a:xfrm>
            <a:off x="8674919" y="6394967"/>
            <a:ext cx="548640" cy="320040"/>
          </a:xfrm>
          <a:prstGeom prst="triangl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95" name="Isosceles Triangle 18494">
            <a:extLst>
              <a:ext uri="{FF2B5EF4-FFF2-40B4-BE49-F238E27FC236}">
                <a16:creationId xmlns:a16="http://schemas.microsoft.com/office/drawing/2014/main" id="{370FAAD0-1E25-714F-70B1-FC655AA7D602}"/>
              </a:ext>
            </a:extLst>
          </p:cNvPr>
          <p:cNvSpPr/>
          <p:nvPr/>
        </p:nvSpPr>
        <p:spPr>
          <a:xfrm>
            <a:off x="9223559" y="6396417"/>
            <a:ext cx="548640" cy="320040"/>
          </a:xfrm>
          <a:prstGeom prst="triangl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96" name="Isosceles Triangle 18495">
            <a:extLst>
              <a:ext uri="{FF2B5EF4-FFF2-40B4-BE49-F238E27FC236}">
                <a16:creationId xmlns:a16="http://schemas.microsoft.com/office/drawing/2014/main" id="{6FB750C8-17EC-3521-6354-5E6C954CD32E}"/>
              </a:ext>
            </a:extLst>
          </p:cNvPr>
          <p:cNvSpPr/>
          <p:nvPr/>
        </p:nvSpPr>
        <p:spPr>
          <a:xfrm>
            <a:off x="9772199" y="6394967"/>
            <a:ext cx="548640" cy="320040"/>
          </a:xfrm>
          <a:prstGeom prst="triangl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97" name="Isosceles Triangle 18496">
            <a:extLst>
              <a:ext uri="{FF2B5EF4-FFF2-40B4-BE49-F238E27FC236}">
                <a16:creationId xmlns:a16="http://schemas.microsoft.com/office/drawing/2014/main" id="{A818FD27-C34D-05BB-CF2A-587BE8BE1845}"/>
              </a:ext>
            </a:extLst>
          </p:cNvPr>
          <p:cNvSpPr/>
          <p:nvPr/>
        </p:nvSpPr>
        <p:spPr>
          <a:xfrm>
            <a:off x="10320839" y="6394967"/>
            <a:ext cx="548640" cy="320040"/>
          </a:xfrm>
          <a:prstGeom prst="triangl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98" name="Oval 18497">
            <a:extLst>
              <a:ext uri="{FF2B5EF4-FFF2-40B4-BE49-F238E27FC236}">
                <a16:creationId xmlns:a16="http://schemas.microsoft.com/office/drawing/2014/main" id="{D846BC33-5B10-E8F9-3A98-0BC79FF5F47F}"/>
              </a:ext>
            </a:extLst>
          </p:cNvPr>
          <p:cNvSpPr/>
          <p:nvPr/>
        </p:nvSpPr>
        <p:spPr>
          <a:xfrm>
            <a:off x="8868387" y="4299914"/>
            <a:ext cx="320040" cy="32004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99" name="Oval 18498">
            <a:extLst>
              <a:ext uri="{FF2B5EF4-FFF2-40B4-BE49-F238E27FC236}">
                <a16:creationId xmlns:a16="http://schemas.microsoft.com/office/drawing/2014/main" id="{C7AB6A00-B30D-6A10-B62E-14254A86F1B8}"/>
              </a:ext>
            </a:extLst>
          </p:cNvPr>
          <p:cNvSpPr/>
          <p:nvPr/>
        </p:nvSpPr>
        <p:spPr>
          <a:xfrm>
            <a:off x="8685507" y="4505654"/>
            <a:ext cx="228600" cy="2286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00" name="Oval 18499">
            <a:extLst>
              <a:ext uri="{FF2B5EF4-FFF2-40B4-BE49-F238E27FC236}">
                <a16:creationId xmlns:a16="http://schemas.microsoft.com/office/drawing/2014/main" id="{1A69F129-307C-9EDB-2E3F-471F71E9F51D}"/>
              </a:ext>
            </a:extLst>
          </p:cNvPr>
          <p:cNvSpPr/>
          <p:nvPr/>
        </p:nvSpPr>
        <p:spPr>
          <a:xfrm>
            <a:off x="8861053" y="4709013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01" name="Oval 18500">
            <a:extLst>
              <a:ext uri="{FF2B5EF4-FFF2-40B4-BE49-F238E27FC236}">
                <a16:creationId xmlns:a16="http://schemas.microsoft.com/office/drawing/2014/main" id="{B70838A5-C55C-C2AD-46CD-AA56054681CE}"/>
              </a:ext>
            </a:extLst>
          </p:cNvPr>
          <p:cNvSpPr/>
          <p:nvPr/>
        </p:nvSpPr>
        <p:spPr>
          <a:xfrm>
            <a:off x="8614535" y="4667103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02" name="Oval 18501">
            <a:extLst>
              <a:ext uri="{FF2B5EF4-FFF2-40B4-BE49-F238E27FC236}">
                <a16:creationId xmlns:a16="http://schemas.microsoft.com/office/drawing/2014/main" id="{B0134D3D-966D-9B89-6F57-42AA0C06FC9C}"/>
              </a:ext>
            </a:extLst>
          </p:cNvPr>
          <p:cNvSpPr/>
          <p:nvPr/>
        </p:nvSpPr>
        <p:spPr>
          <a:xfrm>
            <a:off x="8660064" y="4442789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03" name="Oval 18502">
            <a:extLst>
              <a:ext uri="{FF2B5EF4-FFF2-40B4-BE49-F238E27FC236}">
                <a16:creationId xmlns:a16="http://schemas.microsoft.com/office/drawing/2014/main" id="{0E4946BF-6474-177B-3DFB-69EFE32F2875}"/>
              </a:ext>
            </a:extLst>
          </p:cNvPr>
          <p:cNvSpPr/>
          <p:nvPr/>
        </p:nvSpPr>
        <p:spPr>
          <a:xfrm>
            <a:off x="8916107" y="4071314"/>
            <a:ext cx="228600" cy="2286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04" name="Oval 18503">
            <a:extLst>
              <a:ext uri="{FF2B5EF4-FFF2-40B4-BE49-F238E27FC236}">
                <a16:creationId xmlns:a16="http://schemas.microsoft.com/office/drawing/2014/main" id="{30FA14D3-7D9E-936F-92FD-4CCF804897E5}"/>
              </a:ext>
            </a:extLst>
          </p:cNvPr>
          <p:cNvSpPr/>
          <p:nvPr/>
        </p:nvSpPr>
        <p:spPr>
          <a:xfrm>
            <a:off x="9144707" y="4139894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05" name="Oval 18504">
            <a:extLst>
              <a:ext uri="{FF2B5EF4-FFF2-40B4-BE49-F238E27FC236}">
                <a16:creationId xmlns:a16="http://schemas.microsoft.com/office/drawing/2014/main" id="{4F47AD8F-522D-F2B2-6257-423563A47653}"/>
              </a:ext>
            </a:extLst>
          </p:cNvPr>
          <p:cNvSpPr/>
          <p:nvPr/>
        </p:nvSpPr>
        <p:spPr>
          <a:xfrm>
            <a:off x="8824667" y="4139894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06" name="Oval 18505">
            <a:extLst>
              <a:ext uri="{FF2B5EF4-FFF2-40B4-BE49-F238E27FC236}">
                <a16:creationId xmlns:a16="http://schemas.microsoft.com/office/drawing/2014/main" id="{0B346BFE-3DDB-5439-9443-AEA3B9464C0F}"/>
              </a:ext>
            </a:extLst>
          </p:cNvPr>
          <p:cNvSpPr/>
          <p:nvPr/>
        </p:nvSpPr>
        <p:spPr>
          <a:xfrm>
            <a:off x="8986973" y="3979874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07" name="Oval 18506">
            <a:extLst>
              <a:ext uri="{FF2B5EF4-FFF2-40B4-BE49-F238E27FC236}">
                <a16:creationId xmlns:a16="http://schemas.microsoft.com/office/drawing/2014/main" id="{8B8EC664-2824-2FD9-5E46-208EA3A308D6}"/>
              </a:ext>
            </a:extLst>
          </p:cNvPr>
          <p:cNvSpPr/>
          <p:nvPr/>
        </p:nvSpPr>
        <p:spPr>
          <a:xfrm>
            <a:off x="9167685" y="4465886"/>
            <a:ext cx="228600" cy="222648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08" name="Oval 18507">
            <a:extLst>
              <a:ext uri="{FF2B5EF4-FFF2-40B4-BE49-F238E27FC236}">
                <a16:creationId xmlns:a16="http://schemas.microsoft.com/office/drawing/2014/main" id="{C3036283-5565-6418-F074-40C8A298D21D}"/>
              </a:ext>
            </a:extLst>
          </p:cNvPr>
          <p:cNvSpPr/>
          <p:nvPr/>
        </p:nvSpPr>
        <p:spPr>
          <a:xfrm>
            <a:off x="9142707" y="4665674"/>
            <a:ext cx="91440" cy="89059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09" name="Oval 18508">
            <a:extLst>
              <a:ext uri="{FF2B5EF4-FFF2-40B4-BE49-F238E27FC236}">
                <a16:creationId xmlns:a16="http://schemas.microsoft.com/office/drawing/2014/main" id="{76A73A80-5D94-E245-A87D-095FD6F4C672}"/>
              </a:ext>
            </a:extLst>
          </p:cNvPr>
          <p:cNvSpPr/>
          <p:nvPr/>
        </p:nvSpPr>
        <p:spPr>
          <a:xfrm>
            <a:off x="9386401" y="4584233"/>
            <a:ext cx="91440" cy="89059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10" name="Oval 18509">
            <a:extLst>
              <a:ext uri="{FF2B5EF4-FFF2-40B4-BE49-F238E27FC236}">
                <a16:creationId xmlns:a16="http://schemas.microsoft.com/office/drawing/2014/main" id="{D8C6BC57-9554-071B-AEDF-E5733BF4CD22}"/>
              </a:ext>
            </a:extLst>
          </p:cNvPr>
          <p:cNvSpPr/>
          <p:nvPr/>
        </p:nvSpPr>
        <p:spPr>
          <a:xfrm>
            <a:off x="9238551" y="4374446"/>
            <a:ext cx="91440" cy="89059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11" name="Oval 18510">
            <a:extLst>
              <a:ext uri="{FF2B5EF4-FFF2-40B4-BE49-F238E27FC236}">
                <a16:creationId xmlns:a16="http://schemas.microsoft.com/office/drawing/2014/main" id="{423F81E3-BD3F-4603-5C95-94433B7D61EE}"/>
              </a:ext>
            </a:extLst>
          </p:cNvPr>
          <p:cNvSpPr/>
          <p:nvPr/>
        </p:nvSpPr>
        <p:spPr>
          <a:xfrm>
            <a:off x="9896912" y="4434959"/>
            <a:ext cx="320040" cy="32004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12" name="Oval 18511">
            <a:extLst>
              <a:ext uri="{FF2B5EF4-FFF2-40B4-BE49-F238E27FC236}">
                <a16:creationId xmlns:a16="http://schemas.microsoft.com/office/drawing/2014/main" id="{C190BC2A-12EA-A999-41E2-6C9324C84DE2}"/>
              </a:ext>
            </a:extLst>
          </p:cNvPr>
          <p:cNvSpPr/>
          <p:nvPr/>
        </p:nvSpPr>
        <p:spPr>
          <a:xfrm>
            <a:off x="9714032" y="4640699"/>
            <a:ext cx="228600" cy="2286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13" name="Oval 18512">
            <a:extLst>
              <a:ext uri="{FF2B5EF4-FFF2-40B4-BE49-F238E27FC236}">
                <a16:creationId xmlns:a16="http://schemas.microsoft.com/office/drawing/2014/main" id="{E54587DB-D8C3-85F4-3106-BA9306CC9244}"/>
              </a:ext>
            </a:extLst>
          </p:cNvPr>
          <p:cNvSpPr/>
          <p:nvPr/>
        </p:nvSpPr>
        <p:spPr>
          <a:xfrm>
            <a:off x="9889578" y="4844058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14" name="Oval 18513">
            <a:extLst>
              <a:ext uri="{FF2B5EF4-FFF2-40B4-BE49-F238E27FC236}">
                <a16:creationId xmlns:a16="http://schemas.microsoft.com/office/drawing/2014/main" id="{5A0DA6A8-1A1C-76C0-20FE-63A964414764}"/>
              </a:ext>
            </a:extLst>
          </p:cNvPr>
          <p:cNvSpPr/>
          <p:nvPr/>
        </p:nvSpPr>
        <p:spPr>
          <a:xfrm>
            <a:off x="9643060" y="4802148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15" name="Oval 18514">
            <a:extLst>
              <a:ext uri="{FF2B5EF4-FFF2-40B4-BE49-F238E27FC236}">
                <a16:creationId xmlns:a16="http://schemas.microsoft.com/office/drawing/2014/main" id="{B5EC221E-AD27-6326-102C-5759DF65EE3A}"/>
              </a:ext>
            </a:extLst>
          </p:cNvPr>
          <p:cNvSpPr/>
          <p:nvPr/>
        </p:nvSpPr>
        <p:spPr>
          <a:xfrm>
            <a:off x="9688589" y="4577834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16" name="Oval 18515">
            <a:extLst>
              <a:ext uri="{FF2B5EF4-FFF2-40B4-BE49-F238E27FC236}">
                <a16:creationId xmlns:a16="http://schemas.microsoft.com/office/drawing/2014/main" id="{C0073F6A-FC0E-2193-052E-CE6370C172DA}"/>
              </a:ext>
            </a:extLst>
          </p:cNvPr>
          <p:cNvSpPr/>
          <p:nvPr/>
        </p:nvSpPr>
        <p:spPr>
          <a:xfrm>
            <a:off x="9944632" y="4206359"/>
            <a:ext cx="228600" cy="228600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17" name="Oval 18516">
            <a:extLst>
              <a:ext uri="{FF2B5EF4-FFF2-40B4-BE49-F238E27FC236}">
                <a16:creationId xmlns:a16="http://schemas.microsoft.com/office/drawing/2014/main" id="{23F03CEF-9E5D-EFCF-5A79-2B62BF2F5E15}"/>
              </a:ext>
            </a:extLst>
          </p:cNvPr>
          <p:cNvSpPr/>
          <p:nvPr/>
        </p:nvSpPr>
        <p:spPr>
          <a:xfrm>
            <a:off x="10173232" y="4274939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18" name="Oval 18517">
            <a:extLst>
              <a:ext uri="{FF2B5EF4-FFF2-40B4-BE49-F238E27FC236}">
                <a16:creationId xmlns:a16="http://schemas.microsoft.com/office/drawing/2014/main" id="{984CC437-8580-CE49-3E55-58A31E441B9E}"/>
              </a:ext>
            </a:extLst>
          </p:cNvPr>
          <p:cNvSpPr/>
          <p:nvPr/>
        </p:nvSpPr>
        <p:spPr>
          <a:xfrm>
            <a:off x="9853192" y="4274939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19" name="Oval 18518">
            <a:extLst>
              <a:ext uri="{FF2B5EF4-FFF2-40B4-BE49-F238E27FC236}">
                <a16:creationId xmlns:a16="http://schemas.microsoft.com/office/drawing/2014/main" id="{D34FCB31-8F08-AA8E-CD2E-C3F0245FB46F}"/>
              </a:ext>
            </a:extLst>
          </p:cNvPr>
          <p:cNvSpPr/>
          <p:nvPr/>
        </p:nvSpPr>
        <p:spPr>
          <a:xfrm>
            <a:off x="10015498" y="4114919"/>
            <a:ext cx="91440" cy="91440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20" name="Oval 18519">
            <a:extLst>
              <a:ext uri="{FF2B5EF4-FFF2-40B4-BE49-F238E27FC236}">
                <a16:creationId xmlns:a16="http://schemas.microsoft.com/office/drawing/2014/main" id="{8D99C685-4590-D7B5-C62D-14151E71EC20}"/>
              </a:ext>
            </a:extLst>
          </p:cNvPr>
          <p:cNvSpPr/>
          <p:nvPr/>
        </p:nvSpPr>
        <p:spPr>
          <a:xfrm>
            <a:off x="10196210" y="4600931"/>
            <a:ext cx="228600" cy="222648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21" name="Oval 18520">
            <a:extLst>
              <a:ext uri="{FF2B5EF4-FFF2-40B4-BE49-F238E27FC236}">
                <a16:creationId xmlns:a16="http://schemas.microsoft.com/office/drawing/2014/main" id="{98716D4F-E577-9431-BC64-9C82E24167FC}"/>
              </a:ext>
            </a:extLst>
          </p:cNvPr>
          <p:cNvSpPr/>
          <p:nvPr/>
        </p:nvSpPr>
        <p:spPr>
          <a:xfrm>
            <a:off x="10171232" y="4800719"/>
            <a:ext cx="91440" cy="89059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22" name="Oval 18521">
            <a:extLst>
              <a:ext uri="{FF2B5EF4-FFF2-40B4-BE49-F238E27FC236}">
                <a16:creationId xmlns:a16="http://schemas.microsoft.com/office/drawing/2014/main" id="{315CB31F-2928-2960-E25A-BF8F55E231A6}"/>
              </a:ext>
            </a:extLst>
          </p:cNvPr>
          <p:cNvSpPr/>
          <p:nvPr/>
        </p:nvSpPr>
        <p:spPr>
          <a:xfrm>
            <a:off x="10414926" y="4719278"/>
            <a:ext cx="91440" cy="89059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23" name="Oval 18522">
            <a:extLst>
              <a:ext uri="{FF2B5EF4-FFF2-40B4-BE49-F238E27FC236}">
                <a16:creationId xmlns:a16="http://schemas.microsoft.com/office/drawing/2014/main" id="{2105B6A5-66C4-DF57-7CB9-56BF97613E2A}"/>
              </a:ext>
            </a:extLst>
          </p:cNvPr>
          <p:cNvSpPr/>
          <p:nvPr/>
        </p:nvSpPr>
        <p:spPr>
          <a:xfrm>
            <a:off x="10267076" y="4509491"/>
            <a:ext cx="91440" cy="89059"/>
          </a:xfrm>
          <a:prstGeom prst="ellipse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24" name="Oval 18523">
            <a:extLst>
              <a:ext uri="{FF2B5EF4-FFF2-40B4-BE49-F238E27FC236}">
                <a16:creationId xmlns:a16="http://schemas.microsoft.com/office/drawing/2014/main" id="{247A043D-AB26-B452-0E1D-3CD84DBFE28A}"/>
              </a:ext>
            </a:extLst>
          </p:cNvPr>
          <p:cNvSpPr/>
          <p:nvPr/>
        </p:nvSpPr>
        <p:spPr>
          <a:xfrm>
            <a:off x="9942632" y="6073252"/>
            <a:ext cx="320040" cy="32004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25" name="Oval 18524">
            <a:extLst>
              <a:ext uri="{FF2B5EF4-FFF2-40B4-BE49-F238E27FC236}">
                <a16:creationId xmlns:a16="http://schemas.microsoft.com/office/drawing/2014/main" id="{C757DFE8-63D2-50BB-258A-BFFE6842E726}"/>
              </a:ext>
            </a:extLst>
          </p:cNvPr>
          <p:cNvSpPr/>
          <p:nvPr/>
        </p:nvSpPr>
        <p:spPr>
          <a:xfrm>
            <a:off x="10255550" y="5991811"/>
            <a:ext cx="320040" cy="32004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26" name="Oval 18525">
            <a:extLst>
              <a:ext uri="{FF2B5EF4-FFF2-40B4-BE49-F238E27FC236}">
                <a16:creationId xmlns:a16="http://schemas.microsoft.com/office/drawing/2014/main" id="{F85A801A-76CC-C8A2-8018-9C51CE89200E}"/>
              </a:ext>
            </a:extLst>
          </p:cNvPr>
          <p:cNvSpPr/>
          <p:nvPr/>
        </p:nvSpPr>
        <p:spPr>
          <a:xfrm>
            <a:off x="9635396" y="5942652"/>
            <a:ext cx="320040" cy="32004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27" name="Oval 18526">
            <a:extLst>
              <a:ext uri="{FF2B5EF4-FFF2-40B4-BE49-F238E27FC236}">
                <a16:creationId xmlns:a16="http://schemas.microsoft.com/office/drawing/2014/main" id="{6B3A92E9-8D38-742D-38D3-905CCF8CC250}"/>
              </a:ext>
            </a:extLst>
          </p:cNvPr>
          <p:cNvSpPr/>
          <p:nvPr/>
        </p:nvSpPr>
        <p:spPr>
          <a:xfrm>
            <a:off x="9355998" y="6097808"/>
            <a:ext cx="320040" cy="32004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28" name="Oval 18527">
            <a:extLst>
              <a:ext uri="{FF2B5EF4-FFF2-40B4-BE49-F238E27FC236}">
                <a16:creationId xmlns:a16="http://schemas.microsoft.com/office/drawing/2014/main" id="{AEC0439E-1F53-8BD9-EB3C-9A516561B636}"/>
              </a:ext>
            </a:extLst>
          </p:cNvPr>
          <p:cNvSpPr/>
          <p:nvPr/>
        </p:nvSpPr>
        <p:spPr>
          <a:xfrm>
            <a:off x="10130874" y="5552311"/>
            <a:ext cx="320040" cy="32004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29" name="Oval 18528">
            <a:extLst>
              <a:ext uri="{FF2B5EF4-FFF2-40B4-BE49-F238E27FC236}">
                <a16:creationId xmlns:a16="http://schemas.microsoft.com/office/drawing/2014/main" id="{AB9400A5-0C29-6BBC-3744-82370D091D53}"/>
              </a:ext>
            </a:extLst>
          </p:cNvPr>
          <p:cNvSpPr/>
          <p:nvPr/>
        </p:nvSpPr>
        <p:spPr>
          <a:xfrm>
            <a:off x="9896912" y="5756783"/>
            <a:ext cx="320040" cy="32004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30" name="Oval 18529">
            <a:extLst>
              <a:ext uri="{FF2B5EF4-FFF2-40B4-BE49-F238E27FC236}">
                <a16:creationId xmlns:a16="http://schemas.microsoft.com/office/drawing/2014/main" id="{C762A171-BEEF-8FFF-5388-053F4BD70A41}"/>
              </a:ext>
            </a:extLst>
          </p:cNvPr>
          <p:cNvSpPr/>
          <p:nvPr/>
        </p:nvSpPr>
        <p:spPr>
          <a:xfrm>
            <a:off x="8763399" y="6078737"/>
            <a:ext cx="320040" cy="32004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31" name="Oval 18530">
            <a:extLst>
              <a:ext uri="{FF2B5EF4-FFF2-40B4-BE49-F238E27FC236}">
                <a16:creationId xmlns:a16="http://schemas.microsoft.com/office/drawing/2014/main" id="{B0854E08-3AF8-3EAA-D2E5-F1B19CC6D7E2}"/>
              </a:ext>
            </a:extLst>
          </p:cNvPr>
          <p:cNvSpPr/>
          <p:nvPr/>
        </p:nvSpPr>
        <p:spPr>
          <a:xfrm>
            <a:off x="8518394" y="5874993"/>
            <a:ext cx="320040" cy="32004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32" name="Oval 18531">
            <a:extLst>
              <a:ext uri="{FF2B5EF4-FFF2-40B4-BE49-F238E27FC236}">
                <a16:creationId xmlns:a16="http://schemas.microsoft.com/office/drawing/2014/main" id="{53A1D562-844A-F9BC-36C1-62BFEB8E4A4F}"/>
              </a:ext>
            </a:extLst>
          </p:cNvPr>
          <p:cNvSpPr/>
          <p:nvPr/>
        </p:nvSpPr>
        <p:spPr>
          <a:xfrm>
            <a:off x="9229570" y="5794439"/>
            <a:ext cx="320040" cy="32004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33" name="Oval 18532">
            <a:extLst>
              <a:ext uri="{FF2B5EF4-FFF2-40B4-BE49-F238E27FC236}">
                <a16:creationId xmlns:a16="http://schemas.microsoft.com/office/drawing/2014/main" id="{7FA5012C-4892-D7D4-6A1E-5C5C6CC6654E}"/>
              </a:ext>
            </a:extLst>
          </p:cNvPr>
          <p:cNvSpPr/>
          <p:nvPr/>
        </p:nvSpPr>
        <p:spPr>
          <a:xfrm>
            <a:off x="8909530" y="5794439"/>
            <a:ext cx="320040" cy="32004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34" name="Oval 18533">
            <a:extLst>
              <a:ext uri="{FF2B5EF4-FFF2-40B4-BE49-F238E27FC236}">
                <a16:creationId xmlns:a16="http://schemas.microsoft.com/office/drawing/2014/main" id="{34A3CFC9-2290-B9E4-E6FF-0C71FD34C97B}"/>
              </a:ext>
            </a:extLst>
          </p:cNvPr>
          <p:cNvSpPr/>
          <p:nvPr/>
        </p:nvSpPr>
        <p:spPr>
          <a:xfrm>
            <a:off x="9114888" y="5036838"/>
            <a:ext cx="320040" cy="32004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35" name="Oval 18534">
            <a:extLst>
              <a:ext uri="{FF2B5EF4-FFF2-40B4-BE49-F238E27FC236}">
                <a16:creationId xmlns:a16="http://schemas.microsoft.com/office/drawing/2014/main" id="{C99DF112-3C84-F662-74BD-D1E34BDCAD77}"/>
              </a:ext>
            </a:extLst>
          </p:cNvPr>
          <p:cNvSpPr/>
          <p:nvPr/>
        </p:nvSpPr>
        <p:spPr>
          <a:xfrm>
            <a:off x="8869883" y="4833094"/>
            <a:ext cx="320040" cy="32004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03B95-322E-BB11-BF5C-1D8848D96056}"/>
              </a:ext>
            </a:extLst>
          </p:cNvPr>
          <p:cNvSpPr txBox="1"/>
          <p:nvPr/>
        </p:nvSpPr>
        <p:spPr>
          <a:xfrm>
            <a:off x="0" y="6393292"/>
            <a:ext cx="75257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dirty="0"/>
              <a:t>G. Stringfellow, "A critical appraisal of growth mechanisms in MOVPE," Journal of Crystal Growth, vol. 68, pp. 111-122, 1984. </a:t>
            </a:r>
          </a:p>
        </p:txBody>
      </p:sp>
    </p:spTree>
    <p:extLst>
      <p:ext uri="{BB962C8B-B14F-4D97-AF65-F5344CB8AC3E}">
        <p14:creationId xmlns:p14="http://schemas.microsoft.com/office/powerpoint/2010/main" val="415574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9794928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4. Key Factors in the Growth Process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0" y="1026761"/>
            <a:ext cx="5765369" cy="5637510"/>
          </a:xfrm>
        </p:spPr>
        <p:txBody>
          <a:bodyPr>
            <a:normAutofit/>
          </a:bodyPr>
          <a:lstStyle/>
          <a:p>
            <a:r>
              <a:rPr lang="en-US" b="1" dirty="0"/>
              <a:t>Cracking of Reactants on Substrate Surface</a:t>
            </a:r>
          </a:p>
          <a:p>
            <a:pPr lvl="1"/>
            <a:r>
              <a:rPr lang="en-US" sz="1800" dirty="0"/>
              <a:t>Reactants enter the chamber and pass through the thermal boundary layer.</a:t>
            </a:r>
          </a:p>
          <a:p>
            <a:pPr lvl="1"/>
            <a:r>
              <a:rPr lang="en-US" sz="1800" dirty="0"/>
              <a:t>Upon contact with the substrate surface, the reactants crack and the group V and III elements bond to the surface, forming an epitaxial layer.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9FE4E-38E9-CC35-7D62-31B27B524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891" y="1026761"/>
            <a:ext cx="3439428" cy="5306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1E3634-3842-2A3A-20F8-203CF69590BF}"/>
              </a:ext>
            </a:extLst>
          </p:cNvPr>
          <p:cNvSpPr txBox="1"/>
          <p:nvPr/>
        </p:nvSpPr>
        <p:spPr>
          <a:xfrm>
            <a:off x="0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dirty="0"/>
              <a:t>B. </a:t>
            </a:r>
            <a:r>
              <a:rPr lang="en-US" sz="1200" dirty="0" err="1"/>
              <a:t>Belfore</a:t>
            </a:r>
            <a:r>
              <a:rPr lang="en-US" sz="1200" dirty="0"/>
              <a:t>, "Development of High Quantum Efficiency Strained Superlattice Spin Polarized Photocathodes via Metal Organic Chemical Vapor Deposition," ODU Digital Commons, Norfolk, VA, 2022.</a:t>
            </a:r>
          </a:p>
        </p:txBody>
      </p:sp>
    </p:spTree>
    <p:extLst>
      <p:ext uri="{BB962C8B-B14F-4D97-AF65-F5344CB8AC3E}">
        <p14:creationId xmlns:p14="http://schemas.microsoft.com/office/powerpoint/2010/main" val="300761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9794928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2. MOCVD System Components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0" y="1026761"/>
            <a:ext cx="5765369" cy="5637510"/>
          </a:xfrm>
        </p:spPr>
        <p:txBody>
          <a:bodyPr>
            <a:normAutofit/>
          </a:bodyPr>
          <a:lstStyle/>
          <a:p>
            <a:r>
              <a:rPr lang="en-US" dirty="0"/>
              <a:t>Reaction and Carrier Gases</a:t>
            </a:r>
          </a:p>
          <a:p>
            <a:pPr lvl="1"/>
            <a:r>
              <a:rPr lang="en-US" sz="1800" dirty="0"/>
              <a:t>Hydrogen carrier gas can come from hydrogen generator or bottled UHP hydrogen</a:t>
            </a:r>
          </a:p>
          <a:p>
            <a:pPr lvl="1"/>
            <a:r>
              <a:rPr lang="en-US" sz="1800" dirty="0"/>
              <a:t>Reaction gases such as Arsine and Phosphine are bottled UHP gases</a:t>
            </a:r>
          </a:p>
          <a:p>
            <a:endParaRPr lang="en-US" dirty="0"/>
          </a:p>
          <a:p>
            <a:r>
              <a:rPr lang="en-US" dirty="0"/>
              <a:t>Mass flow controllers</a:t>
            </a:r>
          </a:p>
          <a:p>
            <a:pPr lvl="1"/>
            <a:r>
              <a:rPr lang="en-US" sz="1800" dirty="0"/>
              <a:t>Allow precise control of the input gases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981A60-31C0-A35C-F94E-405D8FFFC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637" y="1433274"/>
            <a:ext cx="3618363" cy="48244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65111B-E5F0-DFE8-9718-41EAE921198B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G. Stringfellow, Organometallic Vapor-Phase Epitaxy, London, UK: Elsevier, 1999. </a:t>
            </a:r>
          </a:p>
        </p:txBody>
      </p:sp>
    </p:spTree>
    <p:extLst>
      <p:ext uri="{BB962C8B-B14F-4D97-AF65-F5344CB8AC3E}">
        <p14:creationId xmlns:p14="http://schemas.microsoft.com/office/powerpoint/2010/main" val="3925481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9794928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2. MOCVD System Components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0" y="1026761"/>
            <a:ext cx="5765369" cy="5637510"/>
          </a:xfrm>
        </p:spPr>
        <p:txBody>
          <a:bodyPr>
            <a:normAutofit/>
          </a:bodyPr>
          <a:lstStyle/>
          <a:p>
            <a:r>
              <a:rPr lang="en-US" dirty="0"/>
              <a:t>Precursor Bubblers</a:t>
            </a:r>
          </a:p>
          <a:p>
            <a:pPr lvl="1"/>
            <a:r>
              <a:rPr lang="en-US" sz="1800" dirty="0"/>
              <a:t>Some reactants such as trimethyl-gallium are in liquid form and use bubblers to flow the gas into the reaction chamber</a:t>
            </a:r>
          </a:p>
          <a:p>
            <a:pPr lvl="1"/>
            <a:r>
              <a:rPr lang="en-US" sz="1800" dirty="0"/>
              <a:t>These precursors must be at a controlled temperature, usually in a bath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" name="Picture 1" descr="A diagram of a chemical reaction system&#10;&#10;Description automatically generated">
            <a:extLst>
              <a:ext uri="{FF2B5EF4-FFF2-40B4-BE49-F238E27FC236}">
                <a16:creationId xmlns:a16="http://schemas.microsoft.com/office/drawing/2014/main" id="{57D91828-C1B3-D2B8-4D80-D2D5C8ED0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090" y="2350695"/>
            <a:ext cx="4706540" cy="2989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815A11-7A85-E39A-C086-EA4E025EF3B3}"/>
              </a:ext>
            </a:extLst>
          </p:cNvPr>
          <p:cNvSpPr txBox="1"/>
          <p:nvPr/>
        </p:nvSpPr>
        <p:spPr>
          <a:xfrm>
            <a:off x="0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Veeco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"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Piezocon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Gas Concentration Sensor," 2023. [Online]. Available: https://www.veeco.com/products/piezocon-gas-concentration-sensor/. [Accessed 08 02 2024].</a:t>
            </a:r>
          </a:p>
        </p:txBody>
      </p:sp>
    </p:spTree>
    <p:extLst>
      <p:ext uri="{BB962C8B-B14F-4D97-AF65-F5344CB8AC3E}">
        <p14:creationId xmlns:p14="http://schemas.microsoft.com/office/powerpoint/2010/main" val="4214979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9794928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2. MOCVD System Components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0" y="1026761"/>
            <a:ext cx="5765369" cy="5637510"/>
          </a:xfrm>
        </p:spPr>
        <p:txBody>
          <a:bodyPr>
            <a:normAutofit/>
          </a:bodyPr>
          <a:lstStyle/>
          <a:p>
            <a:r>
              <a:rPr lang="en-US" dirty="0"/>
              <a:t>Reactor Chamber</a:t>
            </a:r>
          </a:p>
          <a:p>
            <a:pPr lvl="1"/>
            <a:r>
              <a:rPr lang="en-US" sz="1800" dirty="0"/>
              <a:t>A showerhead allows uniform reactant flow over the reaction surface</a:t>
            </a:r>
          </a:p>
          <a:p>
            <a:pPr lvl="1"/>
            <a:r>
              <a:rPr lang="en-US" sz="1800" dirty="0"/>
              <a:t>The graphite susceptor allows the wafers to rotate during the growth process</a:t>
            </a:r>
          </a:p>
          <a:p>
            <a:pPr lvl="1"/>
            <a:r>
              <a:rPr lang="en-US" sz="1800" dirty="0"/>
              <a:t>The heating element provides uniform heating of the substrate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7DAFF-A84D-0D48-8E38-1540AF3AABB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14481"/>
            <a:ext cx="5943600" cy="3862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BA2597-4828-3E37-82A3-17B19FFB7BD5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657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G. Stringfellow, Organometallic Vapor-Phase Epitaxy, London, UK: Elsevier, 1999. </a:t>
            </a:r>
          </a:p>
        </p:txBody>
      </p:sp>
    </p:spTree>
    <p:extLst>
      <p:ext uri="{BB962C8B-B14F-4D97-AF65-F5344CB8AC3E}">
        <p14:creationId xmlns:p14="http://schemas.microsoft.com/office/powerpoint/2010/main" val="4160051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115878" y="57289"/>
            <a:ext cx="9552122" cy="969473"/>
          </a:xfrm>
          <a:noFill/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657"/>
                </a:solidFill>
                <a:effectLst/>
                <a:latin typeface="Arial"/>
                <a:ea typeface="ヒラギノ角ゴ Pro W3" charset="0"/>
                <a:cs typeface="Arial"/>
              </a:rPr>
              <a:t>Overview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39864" y="1534333"/>
            <a:ext cx="9748434" cy="389843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MOCVD Photocathode Growth Process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Additional Considerations for MOCVD Cathodes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Experimental Parameters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Superlattice Characteristics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Device Results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857013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9794928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1. MOCVD Photocathode Growth Process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611" name="Content Placeholder 18610">
            <a:extLst>
              <a:ext uri="{FF2B5EF4-FFF2-40B4-BE49-F238E27FC236}">
                <a16:creationId xmlns:a16="http://schemas.microsoft.com/office/drawing/2014/main" id="{2D4E86DE-D6C4-648E-6D43-3681DEB1481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56601286"/>
              </p:ext>
            </p:extLst>
          </p:nvPr>
        </p:nvGraphicFramePr>
        <p:xfrm>
          <a:off x="209550" y="1125036"/>
          <a:ext cx="11725275" cy="5266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9475">
                  <a:extLst>
                    <a:ext uri="{9D8B030D-6E8A-4147-A177-3AD203B41FA5}">
                      <a16:colId xmlns:a16="http://schemas.microsoft.com/office/drawing/2014/main" val="1199868952"/>
                    </a:ext>
                  </a:extLst>
                </a:gridCol>
                <a:gridCol w="6134100">
                  <a:extLst>
                    <a:ext uri="{9D8B030D-6E8A-4147-A177-3AD203B41FA5}">
                      <a16:colId xmlns:a16="http://schemas.microsoft.com/office/drawing/2014/main" val="46901221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764579782"/>
                    </a:ext>
                  </a:extLst>
                </a:gridCol>
              </a:tblGrid>
              <a:tr h="46563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Process Step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Process Schematic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Photocathode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265361"/>
                  </a:ext>
                </a:extLst>
              </a:tr>
              <a:tr h="48006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658630"/>
                  </a:ext>
                </a:extLst>
              </a:tr>
            </a:tbl>
          </a:graphicData>
        </a:graphic>
      </p:graphicFrame>
      <p:pic>
        <p:nvPicPr>
          <p:cNvPr id="18610" name="Picture 18609">
            <a:extLst>
              <a:ext uri="{FF2B5EF4-FFF2-40B4-BE49-F238E27FC236}">
                <a16:creationId xmlns:a16="http://schemas.microsoft.com/office/drawing/2014/main" id="{43682A5A-EAAC-B46D-B6C2-BCF9C2426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995" y="1765854"/>
            <a:ext cx="4612832" cy="4339650"/>
          </a:xfrm>
          <a:prstGeom prst="rect">
            <a:avLst/>
          </a:prstGeom>
        </p:spPr>
      </p:pic>
      <p:sp>
        <p:nvSpPr>
          <p:cNvPr id="18612" name="TextBox 18611">
            <a:extLst>
              <a:ext uri="{FF2B5EF4-FFF2-40B4-BE49-F238E27FC236}">
                <a16:creationId xmlns:a16="http://schemas.microsoft.com/office/drawing/2014/main" id="{6575A050-856A-40D5-C2F8-C28A3458AD1D}"/>
              </a:ext>
            </a:extLst>
          </p:cNvPr>
          <p:cNvSpPr txBox="1"/>
          <p:nvPr/>
        </p:nvSpPr>
        <p:spPr>
          <a:xfrm>
            <a:off x="257175" y="1765854"/>
            <a:ext cx="331743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Purge Reactor Chamber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Flow H</a:t>
            </a:r>
            <a:r>
              <a:rPr lang="en-US" sz="1600" baseline="-25000" dirty="0"/>
              <a:t>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Heat Clean Wafer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Set wafer surface temperature to 720ºC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Flow AsH</a:t>
            </a:r>
            <a:r>
              <a:rPr lang="en-US" sz="1600" baseline="-25000" dirty="0"/>
              <a:t>3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Growth Gallium Arsenide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Flow </a:t>
            </a:r>
            <a:r>
              <a:rPr lang="en-US" sz="1600" dirty="0" err="1"/>
              <a:t>TMGa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Begin Metamorphic Growth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Slowly introduce PH</a:t>
            </a:r>
            <a:r>
              <a:rPr lang="en-US" sz="1600" baseline="-25000" dirty="0"/>
              <a:t>3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Grow Superlattice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Alternate PH</a:t>
            </a:r>
            <a:r>
              <a:rPr lang="en-US" sz="1600" baseline="-25000" dirty="0"/>
              <a:t>3</a:t>
            </a:r>
            <a:r>
              <a:rPr lang="en-US" sz="1600" dirty="0"/>
              <a:t> on and off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614" name="Rectangle 18613">
            <a:extLst>
              <a:ext uri="{FF2B5EF4-FFF2-40B4-BE49-F238E27FC236}">
                <a16:creationId xmlns:a16="http://schemas.microsoft.com/office/drawing/2014/main" id="{D1FEDA26-79F1-B9AE-3F40-9CB398CD7359}"/>
              </a:ext>
            </a:extLst>
          </p:cNvPr>
          <p:cNvSpPr/>
          <p:nvPr/>
        </p:nvSpPr>
        <p:spPr>
          <a:xfrm rot="16200000">
            <a:off x="4267962" y="2054919"/>
            <a:ext cx="685800" cy="420624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rgbClr val="FF0000"/>
                </a:gs>
                <a:gs pos="5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18" name="Rectangle 18617">
            <a:extLst>
              <a:ext uri="{FF2B5EF4-FFF2-40B4-BE49-F238E27FC236}">
                <a16:creationId xmlns:a16="http://schemas.microsoft.com/office/drawing/2014/main" id="{46BC0BBF-B999-B5D8-50FE-215C8C48D5EB}"/>
              </a:ext>
            </a:extLst>
          </p:cNvPr>
          <p:cNvSpPr/>
          <p:nvPr/>
        </p:nvSpPr>
        <p:spPr>
          <a:xfrm rot="16200000">
            <a:off x="4279011" y="2875788"/>
            <a:ext cx="685800" cy="420624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rgbClr val="FF0000"/>
                </a:gs>
                <a:gs pos="5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19" name="Rectangle 18618">
            <a:extLst>
              <a:ext uri="{FF2B5EF4-FFF2-40B4-BE49-F238E27FC236}">
                <a16:creationId xmlns:a16="http://schemas.microsoft.com/office/drawing/2014/main" id="{0C298523-42F0-BA93-296A-0DDE641AE023}"/>
              </a:ext>
            </a:extLst>
          </p:cNvPr>
          <p:cNvSpPr/>
          <p:nvPr/>
        </p:nvSpPr>
        <p:spPr>
          <a:xfrm rot="16200000">
            <a:off x="4302317" y="3694589"/>
            <a:ext cx="685800" cy="420624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rgbClr val="FF0000"/>
                </a:gs>
                <a:gs pos="5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20" name="Rectangle 18619">
            <a:extLst>
              <a:ext uri="{FF2B5EF4-FFF2-40B4-BE49-F238E27FC236}">
                <a16:creationId xmlns:a16="http://schemas.microsoft.com/office/drawing/2014/main" id="{043D310D-333B-8B65-73C9-8AF46098CE41}"/>
              </a:ext>
            </a:extLst>
          </p:cNvPr>
          <p:cNvSpPr/>
          <p:nvPr/>
        </p:nvSpPr>
        <p:spPr>
          <a:xfrm rot="16200000">
            <a:off x="4356419" y="5179752"/>
            <a:ext cx="685800" cy="420624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rgbClr val="FF0000"/>
                </a:gs>
                <a:gs pos="59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21" name="TextBox 18620">
            <a:extLst>
              <a:ext uri="{FF2B5EF4-FFF2-40B4-BE49-F238E27FC236}">
                <a16:creationId xmlns:a16="http://schemas.microsoft.com/office/drawing/2014/main" id="{5F61BE16-85DF-7355-2ACC-BA8AC672BF63}"/>
              </a:ext>
            </a:extLst>
          </p:cNvPr>
          <p:cNvSpPr txBox="1"/>
          <p:nvPr/>
        </p:nvSpPr>
        <p:spPr>
          <a:xfrm>
            <a:off x="3688907" y="1999686"/>
            <a:ext cx="71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2 </a:t>
            </a:r>
            <a:r>
              <a:rPr lang="en-US" sz="1400" dirty="0"/>
              <a:t>Flow</a:t>
            </a:r>
          </a:p>
        </p:txBody>
      </p:sp>
      <p:sp>
        <p:nvSpPr>
          <p:cNvPr id="18622" name="TextBox 18621">
            <a:extLst>
              <a:ext uri="{FF2B5EF4-FFF2-40B4-BE49-F238E27FC236}">
                <a16:creationId xmlns:a16="http://schemas.microsoft.com/office/drawing/2014/main" id="{F5894B7D-8208-486D-B8B3-9D690CE4DB88}"/>
              </a:ext>
            </a:extLst>
          </p:cNvPr>
          <p:cNvSpPr txBox="1"/>
          <p:nvPr/>
        </p:nvSpPr>
        <p:spPr>
          <a:xfrm>
            <a:off x="3688907" y="2824490"/>
            <a:ext cx="71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AsH</a:t>
            </a:r>
            <a:r>
              <a:rPr lang="en-US" sz="1400" baseline="-25000" dirty="0"/>
              <a:t>3 </a:t>
            </a:r>
            <a:r>
              <a:rPr lang="en-US" sz="1400" dirty="0"/>
              <a:t>Flow</a:t>
            </a:r>
          </a:p>
        </p:txBody>
      </p:sp>
      <p:sp>
        <p:nvSpPr>
          <p:cNvPr id="18623" name="TextBox 18622">
            <a:extLst>
              <a:ext uri="{FF2B5EF4-FFF2-40B4-BE49-F238E27FC236}">
                <a16:creationId xmlns:a16="http://schemas.microsoft.com/office/drawing/2014/main" id="{A2D7BA9A-15B7-39C5-9425-59072D78B307}"/>
              </a:ext>
            </a:extLst>
          </p:cNvPr>
          <p:cNvSpPr txBox="1"/>
          <p:nvPr/>
        </p:nvSpPr>
        <p:spPr>
          <a:xfrm>
            <a:off x="3688907" y="3649294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PH</a:t>
            </a:r>
            <a:r>
              <a:rPr lang="en-US" sz="1400" baseline="-25000" dirty="0"/>
              <a:t>3 </a:t>
            </a:r>
            <a:r>
              <a:rPr lang="en-US" sz="1400" dirty="0"/>
              <a:t>Flow</a:t>
            </a:r>
          </a:p>
        </p:txBody>
      </p:sp>
      <p:sp>
        <p:nvSpPr>
          <p:cNvPr id="18624" name="TextBox 18623">
            <a:extLst>
              <a:ext uri="{FF2B5EF4-FFF2-40B4-BE49-F238E27FC236}">
                <a16:creationId xmlns:a16="http://schemas.microsoft.com/office/drawing/2014/main" id="{B74A48EC-270D-F230-43B9-E9AF95EA39EF}"/>
              </a:ext>
            </a:extLst>
          </p:cNvPr>
          <p:cNvSpPr txBox="1"/>
          <p:nvPr/>
        </p:nvSpPr>
        <p:spPr>
          <a:xfrm>
            <a:off x="3688907" y="5128453"/>
            <a:ext cx="71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TMGa</a:t>
            </a:r>
            <a:r>
              <a:rPr lang="en-US" sz="1400" baseline="-25000" dirty="0"/>
              <a:t> </a:t>
            </a:r>
            <a:r>
              <a:rPr lang="en-US" sz="1400" dirty="0"/>
              <a:t>Flow</a:t>
            </a:r>
          </a:p>
        </p:txBody>
      </p:sp>
      <p:sp>
        <p:nvSpPr>
          <p:cNvPr id="18627" name="Rectangle 18626">
            <a:extLst>
              <a:ext uri="{FF2B5EF4-FFF2-40B4-BE49-F238E27FC236}">
                <a16:creationId xmlns:a16="http://schemas.microsoft.com/office/drawing/2014/main" id="{0A97339D-EABD-6D32-8C12-579AD043251A}"/>
              </a:ext>
            </a:extLst>
          </p:cNvPr>
          <p:cNvSpPr/>
          <p:nvPr/>
        </p:nvSpPr>
        <p:spPr>
          <a:xfrm>
            <a:off x="7993930" y="5580669"/>
            <a:ext cx="1461155" cy="152296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Heating Element</a:t>
            </a:r>
          </a:p>
        </p:txBody>
      </p:sp>
      <p:cxnSp>
        <p:nvCxnSpPr>
          <p:cNvPr id="18629" name="Straight Connector 18628">
            <a:extLst>
              <a:ext uri="{FF2B5EF4-FFF2-40B4-BE49-F238E27FC236}">
                <a16:creationId xmlns:a16="http://schemas.microsoft.com/office/drawing/2014/main" id="{ABBDC2F9-D84C-C89B-C1AD-F011D2812334}"/>
              </a:ext>
            </a:extLst>
          </p:cNvPr>
          <p:cNvCxnSpPr/>
          <p:nvPr/>
        </p:nvCxnSpPr>
        <p:spPr>
          <a:xfrm>
            <a:off x="4400550" y="2579468"/>
            <a:ext cx="42062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40" name="Straight Connector 18639">
            <a:extLst>
              <a:ext uri="{FF2B5EF4-FFF2-40B4-BE49-F238E27FC236}">
                <a16:creationId xmlns:a16="http://schemas.microsoft.com/office/drawing/2014/main" id="{EF6624F6-D2BF-5CBC-0E18-FF48C7408CC6}"/>
              </a:ext>
            </a:extLst>
          </p:cNvPr>
          <p:cNvCxnSpPr/>
          <p:nvPr/>
        </p:nvCxnSpPr>
        <p:spPr>
          <a:xfrm>
            <a:off x="4411599" y="3399986"/>
            <a:ext cx="42062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41" name="Straight Connector 18640">
            <a:extLst>
              <a:ext uri="{FF2B5EF4-FFF2-40B4-BE49-F238E27FC236}">
                <a16:creationId xmlns:a16="http://schemas.microsoft.com/office/drawing/2014/main" id="{8C6F3776-6D30-97C6-228D-C07F336D6C2F}"/>
              </a:ext>
            </a:extLst>
          </p:cNvPr>
          <p:cNvCxnSpPr/>
          <p:nvPr/>
        </p:nvCxnSpPr>
        <p:spPr>
          <a:xfrm>
            <a:off x="4489007" y="5712591"/>
            <a:ext cx="42062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43" name="Rectangle 18642">
            <a:extLst>
              <a:ext uri="{FF2B5EF4-FFF2-40B4-BE49-F238E27FC236}">
                <a16:creationId xmlns:a16="http://schemas.microsoft.com/office/drawing/2014/main" id="{CC3EF1C1-AC1C-0C70-24B7-03C8304D8D60}"/>
              </a:ext>
            </a:extLst>
          </p:cNvPr>
          <p:cNvSpPr/>
          <p:nvPr/>
        </p:nvSpPr>
        <p:spPr>
          <a:xfrm>
            <a:off x="10130217" y="5880821"/>
            <a:ext cx="1400175" cy="40140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p-type GaAs Wafer</a:t>
            </a:r>
          </a:p>
        </p:txBody>
      </p:sp>
      <p:sp>
        <p:nvSpPr>
          <p:cNvPr id="18644" name="Rectangle 18643">
            <a:extLst>
              <a:ext uri="{FF2B5EF4-FFF2-40B4-BE49-F238E27FC236}">
                <a16:creationId xmlns:a16="http://schemas.microsoft.com/office/drawing/2014/main" id="{954C957C-F140-79A3-C2C6-72A54027C789}"/>
              </a:ext>
            </a:extLst>
          </p:cNvPr>
          <p:cNvSpPr/>
          <p:nvPr/>
        </p:nvSpPr>
        <p:spPr>
          <a:xfrm>
            <a:off x="10131360" y="5479420"/>
            <a:ext cx="1400175" cy="401401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GaAs</a:t>
            </a:r>
          </a:p>
        </p:txBody>
      </p:sp>
      <p:sp>
        <p:nvSpPr>
          <p:cNvPr id="18645" name="Rectangle 18644">
            <a:extLst>
              <a:ext uri="{FF2B5EF4-FFF2-40B4-BE49-F238E27FC236}">
                <a16:creationId xmlns:a16="http://schemas.microsoft.com/office/drawing/2014/main" id="{B0E322F8-3D45-9F66-EDFD-DE92F1F22E09}"/>
              </a:ext>
            </a:extLst>
          </p:cNvPr>
          <p:cNvSpPr/>
          <p:nvPr/>
        </p:nvSpPr>
        <p:spPr>
          <a:xfrm>
            <a:off x="10131360" y="5075062"/>
            <a:ext cx="1400175" cy="401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GaAs</a:t>
            </a:r>
            <a:r>
              <a:rPr lang="en-US" sz="1200" b="1" baseline="-25000" dirty="0"/>
              <a:t>0.975</a:t>
            </a:r>
            <a:r>
              <a:rPr lang="en-US" sz="1200" b="1" dirty="0"/>
              <a:t>P</a:t>
            </a:r>
            <a:r>
              <a:rPr lang="en-US" sz="1200" b="1" baseline="-25000" dirty="0"/>
              <a:t>0.025</a:t>
            </a:r>
            <a:r>
              <a:rPr lang="en-US" sz="1200" b="1" dirty="0"/>
              <a:t> 500nm</a:t>
            </a:r>
          </a:p>
        </p:txBody>
      </p:sp>
      <p:sp>
        <p:nvSpPr>
          <p:cNvPr id="18647" name="Rectangle 18646">
            <a:extLst>
              <a:ext uri="{FF2B5EF4-FFF2-40B4-BE49-F238E27FC236}">
                <a16:creationId xmlns:a16="http://schemas.microsoft.com/office/drawing/2014/main" id="{E7A81B91-C405-B4D6-F8CD-B1D82F76AA29}"/>
              </a:ext>
            </a:extLst>
          </p:cNvPr>
          <p:cNvSpPr/>
          <p:nvPr/>
        </p:nvSpPr>
        <p:spPr>
          <a:xfrm>
            <a:off x="10131360" y="4340585"/>
            <a:ext cx="1400175" cy="73152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11 steps omitted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+2.5% P, 500nm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per step</a:t>
            </a:r>
          </a:p>
        </p:txBody>
      </p:sp>
      <p:sp>
        <p:nvSpPr>
          <p:cNvPr id="18648" name="Rectangle 18647">
            <a:extLst>
              <a:ext uri="{FF2B5EF4-FFF2-40B4-BE49-F238E27FC236}">
                <a16:creationId xmlns:a16="http://schemas.microsoft.com/office/drawing/2014/main" id="{8CC2024A-8D94-0A1A-0D75-07D22602D0BD}"/>
              </a:ext>
            </a:extLst>
          </p:cNvPr>
          <p:cNvSpPr/>
          <p:nvPr/>
        </p:nvSpPr>
        <p:spPr>
          <a:xfrm>
            <a:off x="10131360" y="3935417"/>
            <a:ext cx="1400175" cy="401401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GaAs</a:t>
            </a:r>
            <a:r>
              <a:rPr lang="en-US" sz="1200" b="1" baseline="-25000" dirty="0"/>
              <a:t>0.65</a:t>
            </a:r>
            <a:r>
              <a:rPr lang="en-US" sz="1200" b="1" dirty="0"/>
              <a:t>P</a:t>
            </a:r>
            <a:r>
              <a:rPr lang="en-US" sz="1200" b="1" baseline="-25000" dirty="0"/>
              <a:t>0.35</a:t>
            </a:r>
            <a:r>
              <a:rPr lang="en-US" sz="1200" b="1" dirty="0"/>
              <a:t> 500nm</a:t>
            </a:r>
            <a:endParaRPr lang="en-US" sz="1200" b="1" baseline="-25000" dirty="0"/>
          </a:p>
        </p:txBody>
      </p:sp>
      <p:sp>
        <p:nvSpPr>
          <p:cNvPr id="18649" name="Rectangle 18648">
            <a:extLst>
              <a:ext uri="{FF2B5EF4-FFF2-40B4-BE49-F238E27FC236}">
                <a16:creationId xmlns:a16="http://schemas.microsoft.com/office/drawing/2014/main" id="{E1CA5940-3711-0754-FD1F-2CA0397D1D99}"/>
              </a:ext>
            </a:extLst>
          </p:cNvPr>
          <p:cNvSpPr/>
          <p:nvPr/>
        </p:nvSpPr>
        <p:spPr>
          <a:xfrm>
            <a:off x="10131360" y="3526482"/>
            <a:ext cx="1400175" cy="40140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GaAs</a:t>
            </a:r>
            <a:r>
              <a:rPr lang="en-US" sz="1200" b="1" baseline="-25000" dirty="0"/>
              <a:t>0.625</a:t>
            </a:r>
            <a:r>
              <a:rPr lang="en-US" sz="1200" b="1" dirty="0"/>
              <a:t>P</a:t>
            </a:r>
            <a:r>
              <a:rPr lang="en-US" sz="1200" b="1" baseline="-25000" dirty="0"/>
              <a:t>0.375</a:t>
            </a:r>
            <a:r>
              <a:rPr lang="en-US" sz="1200" b="1" dirty="0"/>
              <a:t> 500nm</a:t>
            </a:r>
            <a:endParaRPr lang="en-US" sz="1200" b="1" baseline="-25000" dirty="0"/>
          </a:p>
        </p:txBody>
      </p:sp>
      <p:sp>
        <p:nvSpPr>
          <p:cNvPr id="18650" name="Rectangle 18649">
            <a:extLst>
              <a:ext uri="{FF2B5EF4-FFF2-40B4-BE49-F238E27FC236}">
                <a16:creationId xmlns:a16="http://schemas.microsoft.com/office/drawing/2014/main" id="{E8B95462-F779-1893-E750-A6DFAF90CC17}"/>
              </a:ext>
            </a:extLst>
          </p:cNvPr>
          <p:cNvSpPr/>
          <p:nvPr/>
        </p:nvSpPr>
        <p:spPr>
          <a:xfrm>
            <a:off x="10131360" y="3143416"/>
            <a:ext cx="1400175" cy="401401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GaAs</a:t>
            </a:r>
            <a:r>
              <a:rPr lang="en-US" sz="1200" b="1" baseline="-25000" dirty="0"/>
              <a:t>0.65</a:t>
            </a:r>
            <a:r>
              <a:rPr lang="en-US" sz="1200" b="1" dirty="0"/>
              <a:t>P</a:t>
            </a:r>
            <a:r>
              <a:rPr lang="en-US" sz="1200" b="1" baseline="-25000" dirty="0"/>
              <a:t>0.35</a:t>
            </a:r>
            <a:r>
              <a:rPr lang="en-US" sz="1200" b="1" dirty="0"/>
              <a:t> 2000nm</a:t>
            </a:r>
            <a:endParaRPr lang="en-US" sz="1200" b="1" baseline="-25000" dirty="0"/>
          </a:p>
        </p:txBody>
      </p:sp>
      <p:sp>
        <p:nvSpPr>
          <p:cNvPr id="18651" name="Rectangle 18650">
            <a:extLst>
              <a:ext uri="{FF2B5EF4-FFF2-40B4-BE49-F238E27FC236}">
                <a16:creationId xmlns:a16="http://schemas.microsoft.com/office/drawing/2014/main" id="{E64019E5-72C4-5974-3E70-55781701B145}"/>
              </a:ext>
            </a:extLst>
          </p:cNvPr>
          <p:cNvSpPr/>
          <p:nvPr/>
        </p:nvSpPr>
        <p:spPr>
          <a:xfrm>
            <a:off x="10131360" y="2742015"/>
            <a:ext cx="1400175" cy="401401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GaAs</a:t>
            </a:r>
          </a:p>
          <a:p>
            <a:pPr algn="ctr"/>
            <a:r>
              <a:rPr lang="en-US" sz="1200" b="1" dirty="0"/>
              <a:t>3.8nm</a:t>
            </a:r>
          </a:p>
        </p:txBody>
      </p:sp>
      <p:sp>
        <p:nvSpPr>
          <p:cNvPr id="18652" name="Rectangle 18651">
            <a:extLst>
              <a:ext uri="{FF2B5EF4-FFF2-40B4-BE49-F238E27FC236}">
                <a16:creationId xmlns:a16="http://schemas.microsoft.com/office/drawing/2014/main" id="{F792B1F2-8BDD-1A0B-337D-B96E365EE43D}"/>
              </a:ext>
            </a:extLst>
          </p:cNvPr>
          <p:cNvSpPr/>
          <p:nvPr/>
        </p:nvSpPr>
        <p:spPr>
          <a:xfrm>
            <a:off x="10130217" y="2332806"/>
            <a:ext cx="1400175" cy="401401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GaAs</a:t>
            </a:r>
            <a:r>
              <a:rPr lang="en-US" sz="1200" b="1" baseline="-25000" dirty="0"/>
              <a:t>0.65</a:t>
            </a:r>
            <a:r>
              <a:rPr lang="en-US" sz="1200" b="1" dirty="0"/>
              <a:t>P</a:t>
            </a:r>
            <a:r>
              <a:rPr lang="en-US" sz="1200" b="1" baseline="-25000" dirty="0"/>
              <a:t>0.35</a:t>
            </a:r>
            <a:r>
              <a:rPr lang="en-US" sz="1200" b="1" dirty="0"/>
              <a:t> 2.8nm</a:t>
            </a:r>
            <a:endParaRPr lang="en-US" sz="1200" b="1" baseline="-25000" dirty="0"/>
          </a:p>
        </p:txBody>
      </p:sp>
      <p:sp>
        <p:nvSpPr>
          <p:cNvPr id="18653" name="Rectangle 18652">
            <a:extLst>
              <a:ext uri="{FF2B5EF4-FFF2-40B4-BE49-F238E27FC236}">
                <a16:creationId xmlns:a16="http://schemas.microsoft.com/office/drawing/2014/main" id="{482FFC4F-77B5-58D6-8D60-1219415537FF}"/>
              </a:ext>
            </a:extLst>
          </p:cNvPr>
          <p:cNvSpPr/>
          <p:nvPr/>
        </p:nvSpPr>
        <p:spPr>
          <a:xfrm>
            <a:off x="10131360" y="1646299"/>
            <a:ext cx="1400175" cy="401401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GaAs</a:t>
            </a:r>
          </a:p>
          <a:p>
            <a:pPr algn="ctr"/>
            <a:r>
              <a:rPr lang="en-US" sz="1200" b="1" dirty="0"/>
              <a:t>5nm</a:t>
            </a:r>
          </a:p>
        </p:txBody>
      </p:sp>
      <p:sp>
        <p:nvSpPr>
          <p:cNvPr id="18654" name="Rectangle 18653">
            <a:extLst>
              <a:ext uri="{FF2B5EF4-FFF2-40B4-BE49-F238E27FC236}">
                <a16:creationId xmlns:a16="http://schemas.microsoft.com/office/drawing/2014/main" id="{0A80FC65-829A-193F-6C87-1C88D92D7ED4}"/>
              </a:ext>
            </a:extLst>
          </p:cNvPr>
          <p:cNvSpPr/>
          <p:nvPr/>
        </p:nvSpPr>
        <p:spPr>
          <a:xfrm>
            <a:off x="10131360" y="2051018"/>
            <a:ext cx="1399032" cy="28206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Repeat 13x</a:t>
            </a:r>
          </a:p>
        </p:txBody>
      </p:sp>
      <p:cxnSp>
        <p:nvCxnSpPr>
          <p:cNvPr id="18656" name="Straight Connector 18655">
            <a:extLst>
              <a:ext uri="{FF2B5EF4-FFF2-40B4-BE49-F238E27FC236}">
                <a16:creationId xmlns:a16="http://schemas.microsoft.com/office/drawing/2014/main" id="{B1F9DFE9-9A74-101A-ECF6-2FC15720A4CB}"/>
              </a:ext>
            </a:extLst>
          </p:cNvPr>
          <p:cNvCxnSpPr/>
          <p:nvPr/>
        </p:nvCxnSpPr>
        <p:spPr>
          <a:xfrm>
            <a:off x="4434905" y="4225229"/>
            <a:ext cx="42062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85" name="Straight Connector 18684">
            <a:extLst>
              <a:ext uri="{FF2B5EF4-FFF2-40B4-BE49-F238E27FC236}">
                <a16:creationId xmlns:a16="http://schemas.microsoft.com/office/drawing/2014/main" id="{E928982F-2BF8-E4EF-EFDB-D7EF7BCEE27C}"/>
              </a:ext>
            </a:extLst>
          </p:cNvPr>
          <p:cNvCxnSpPr/>
          <p:nvPr/>
        </p:nvCxnSpPr>
        <p:spPr>
          <a:xfrm>
            <a:off x="4434905" y="3838071"/>
            <a:ext cx="42062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88" name="Rectangle 18687">
            <a:extLst>
              <a:ext uri="{FF2B5EF4-FFF2-40B4-BE49-F238E27FC236}">
                <a16:creationId xmlns:a16="http://schemas.microsoft.com/office/drawing/2014/main" id="{B55C857D-3F19-0866-C60A-F2A0634B8A6C}"/>
              </a:ext>
            </a:extLst>
          </p:cNvPr>
          <p:cNvSpPr/>
          <p:nvPr/>
        </p:nvSpPr>
        <p:spPr>
          <a:xfrm>
            <a:off x="10130217" y="1646299"/>
            <a:ext cx="1400175" cy="1095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8689" name="Rectangle 18688">
            <a:extLst>
              <a:ext uri="{FF2B5EF4-FFF2-40B4-BE49-F238E27FC236}">
                <a16:creationId xmlns:a16="http://schemas.microsoft.com/office/drawing/2014/main" id="{947B479B-66A2-E7E7-C3B7-A87D2F9D4A60}"/>
              </a:ext>
            </a:extLst>
          </p:cNvPr>
          <p:cNvSpPr/>
          <p:nvPr/>
        </p:nvSpPr>
        <p:spPr>
          <a:xfrm>
            <a:off x="10129074" y="2716145"/>
            <a:ext cx="1407515" cy="42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8690" name="Rectangle 18689">
            <a:extLst>
              <a:ext uri="{FF2B5EF4-FFF2-40B4-BE49-F238E27FC236}">
                <a16:creationId xmlns:a16="http://schemas.microsoft.com/office/drawing/2014/main" id="{8D9B67A6-1BB5-75BB-3421-0451A5839EA8}"/>
              </a:ext>
            </a:extLst>
          </p:cNvPr>
          <p:cNvSpPr/>
          <p:nvPr/>
        </p:nvSpPr>
        <p:spPr>
          <a:xfrm>
            <a:off x="10129074" y="3148307"/>
            <a:ext cx="1407515" cy="2331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8691" name="Rectangle 18690">
            <a:extLst>
              <a:ext uri="{FF2B5EF4-FFF2-40B4-BE49-F238E27FC236}">
                <a16:creationId xmlns:a16="http://schemas.microsoft.com/office/drawing/2014/main" id="{B39C57A1-680A-8E23-BB21-ECD1A62CA31D}"/>
              </a:ext>
            </a:extLst>
          </p:cNvPr>
          <p:cNvSpPr/>
          <p:nvPr/>
        </p:nvSpPr>
        <p:spPr>
          <a:xfrm>
            <a:off x="10126789" y="5473506"/>
            <a:ext cx="1409800" cy="393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8692" name="TextBox 18691">
            <a:extLst>
              <a:ext uri="{FF2B5EF4-FFF2-40B4-BE49-F238E27FC236}">
                <a16:creationId xmlns:a16="http://schemas.microsoft.com/office/drawing/2014/main" id="{725B32CD-06D3-9C16-6E08-8E02F9E56EB3}"/>
              </a:ext>
            </a:extLst>
          </p:cNvPr>
          <p:cNvSpPr txBox="1"/>
          <p:nvPr/>
        </p:nvSpPr>
        <p:spPr>
          <a:xfrm>
            <a:off x="7921265" y="3279962"/>
            <a:ext cx="160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808080"/>
                </a:highlight>
              </a:rPr>
              <a:t>Showerhead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FD5312-74D9-9029-E9AB-CD32C171E2A9}"/>
              </a:ext>
            </a:extLst>
          </p:cNvPr>
          <p:cNvSpPr/>
          <p:nvPr/>
        </p:nvSpPr>
        <p:spPr>
          <a:xfrm>
            <a:off x="257175" y="1765854"/>
            <a:ext cx="3317433" cy="566952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8CBDB7-9578-D8CD-3FD4-DA19197BAB3E}"/>
              </a:ext>
            </a:extLst>
          </p:cNvPr>
          <p:cNvSpPr/>
          <p:nvPr/>
        </p:nvSpPr>
        <p:spPr>
          <a:xfrm>
            <a:off x="250978" y="2332806"/>
            <a:ext cx="3316851" cy="1014904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4DE2C-DA7A-C511-A745-10827099BE18}"/>
              </a:ext>
            </a:extLst>
          </p:cNvPr>
          <p:cNvSpPr/>
          <p:nvPr/>
        </p:nvSpPr>
        <p:spPr>
          <a:xfrm>
            <a:off x="250978" y="3364086"/>
            <a:ext cx="3316851" cy="473985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819434-3FE7-CDE4-DCBB-0C2304BB3877}"/>
              </a:ext>
            </a:extLst>
          </p:cNvPr>
          <p:cNvSpPr/>
          <p:nvPr/>
        </p:nvSpPr>
        <p:spPr>
          <a:xfrm>
            <a:off x="253505" y="3838070"/>
            <a:ext cx="3323630" cy="835529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147B4B-5753-9918-C134-0B9DF2B6ABE6}"/>
              </a:ext>
            </a:extLst>
          </p:cNvPr>
          <p:cNvSpPr/>
          <p:nvPr/>
        </p:nvSpPr>
        <p:spPr>
          <a:xfrm>
            <a:off x="250978" y="4673599"/>
            <a:ext cx="3311565" cy="746327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1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0004 -0.060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0" fill="hold"/>
                                        <p:tgtEl>
                                          <p:spTgt spid="186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186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0" fill="hold"/>
                                        <p:tgtEl>
                                          <p:spTgt spid="186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3.33333E-6 L -0.00039 -0.0601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6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3.7037E-7 L -0.00039 -0.06018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86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00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0"/>
                                        <p:tgtEl>
                                          <p:spTgt spid="18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0069 L -0.00013 -0.05648 " pathEditMode="relative" rAng="0" ptsTypes="AA">
                                      <p:cBhvr>
                                        <p:cTn id="39" dur="20000" fill="hold"/>
                                        <p:tgtEl>
                                          <p:spTgt spid="18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8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20000"/>
                                        <p:tgtEl>
                                          <p:spTgt spid="18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000"/>
                                        <p:tgtEl>
                                          <p:spTgt spid="18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2.08333E-6 0.0557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86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8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88" grpId="0" animBg="1"/>
      <p:bldP spid="18689" grpId="0" animBg="1"/>
      <p:bldP spid="18690" grpId="0" animBg="1"/>
      <p:bldP spid="18691" grpId="0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10113576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2. Additional Considerations for MOCVD Cathodes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0" y="1026761"/>
            <a:ext cx="5765369" cy="5637510"/>
          </a:xfrm>
        </p:spPr>
        <p:txBody>
          <a:bodyPr>
            <a:normAutofit/>
          </a:bodyPr>
          <a:lstStyle/>
          <a:p>
            <a:r>
              <a:rPr lang="en-US" sz="2200" dirty="0"/>
              <a:t>Parasitic backside growth</a:t>
            </a:r>
          </a:p>
          <a:p>
            <a:pPr lvl="1"/>
            <a:r>
              <a:rPr lang="en-US" sz="1800" dirty="0"/>
              <a:t>Excess reactants can find their way to the underside of the wafer and form a parasitic growth.</a:t>
            </a:r>
          </a:p>
          <a:p>
            <a:pPr lvl="1"/>
            <a:r>
              <a:rPr lang="en-US" sz="1800" dirty="0"/>
              <a:t>Diminished electrical contact between cathode and stalk.</a:t>
            </a:r>
          </a:p>
          <a:p>
            <a:pPr lvl="1"/>
            <a:r>
              <a:rPr lang="en-US" sz="1800" dirty="0"/>
              <a:t>Must be removed with appropriate backside etch process.</a:t>
            </a:r>
            <a:endParaRPr lang="en-US" dirty="0"/>
          </a:p>
          <a:p>
            <a:r>
              <a:rPr lang="en-US" dirty="0"/>
              <a:t>No capping layer</a:t>
            </a:r>
          </a:p>
          <a:p>
            <a:pPr lvl="1"/>
            <a:r>
              <a:rPr lang="en-US" sz="1800" dirty="0"/>
              <a:t>MBE cathodes are capped with amorphous arsenic to protect cathode surface.</a:t>
            </a:r>
          </a:p>
          <a:p>
            <a:pPr lvl="1"/>
            <a:r>
              <a:rPr lang="en-US" sz="1800" dirty="0"/>
              <a:t>Formation of gallium oxide can occur along with atmospheric hydrocarbon contamination.</a:t>
            </a:r>
          </a:p>
          <a:p>
            <a:pPr lvl="2"/>
            <a:r>
              <a:rPr lang="en-US" sz="1600" dirty="0"/>
              <a:t>Must be removed with HCl etching and additional heating prior to activation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4E256-F510-541F-8127-78ADD0539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127" y="1026761"/>
            <a:ext cx="2619264" cy="2513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BB729B-0834-8B5D-6EFF-0EDFDA241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407" y="1026762"/>
            <a:ext cx="2242101" cy="2513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7AD5B2-F71E-9866-9F64-C8495385E131}"/>
              </a:ext>
            </a:extLst>
          </p:cNvPr>
          <p:cNvSpPr/>
          <p:nvPr/>
        </p:nvSpPr>
        <p:spPr>
          <a:xfrm>
            <a:off x="6440127" y="3540759"/>
            <a:ext cx="2619264" cy="118364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 grown (no chemical treatment)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6FFFF4-2A9A-5098-93BD-492CA97DBBD3}"/>
              </a:ext>
            </a:extLst>
          </p:cNvPr>
          <p:cNvSpPr/>
          <p:nvPr/>
        </p:nvSpPr>
        <p:spPr>
          <a:xfrm>
            <a:off x="9591406" y="3540759"/>
            <a:ext cx="2242101" cy="118364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After backside etching</a:t>
            </a:r>
          </a:p>
        </p:txBody>
      </p:sp>
    </p:spTree>
    <p:extLst>
      <p:ext uri="{BB962C8B-B14F-4D97-AF65-F5344CB8AC3E}">
        <p14:creationId xmlns:p14="http://schemas.microsoft.com/office/powerpoint/2010/main" val="4033850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10113576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3. Experimental Parameters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0" y="1026761"/>
            <a:ext cx="5765369" cy="5637510"/>
          </a:xfrm>
        </p:spPr>
        <p:txBody>
          <a:bodyPr>
            <a:normAutofit/>
          </a:bodyPr>
          <a:lstStyle/>
          <a:p>
            <a:r>
              <a:rPr lang="en-US" sz="2200" dirty="0"/>
              <a:t>Maruyama et. experimented with varying numbers of superlattice pairs in 2004 using MBE-grown samples (results shown on right)</a:t>
            </a:r>
            <a:endParaRPr lang="en-US" sz="1800" dirty="0"/>
          </a:p>
          <a:p>
            <a:pPr lvl="1"/>
            <a:r>
              <a:rPr lang="en-US" sz="1600" dirty="0"/>
              <a:t>Found that polarization drops rapidly past 15 periods while QE increases, due to relaxation</a:t>
            </a:r>
          </a:p>
          <a:p>
            <a:pPr lvl="1"/>
            <a:r>
              <a:rPr lang="en-US" sz="1600" dirty="0"/>
              <a:t>Superlattices were 4nm well, 4nm barrier thickness</a:t>
            </a:r>
          </a:p>
          <a:p>
            <a:r>
              <a:rPr lang="en-US" sz="2000" dirty="0"/>
              <a:t>We sought to test this using MOCVD-grown samples</a:t>
            </a:r>
          </a:p>
          <a:p>
            <a:pPr lvl="1"/>
            <a:r>
              <a:rPr lang="en-US" sz="1600" dirty="0"/>
              <a:t>Remove DBR to focus only on superlattice</a:t>
            </a:r>
          </a:p>
          <a:p>
            <a:pPr lvl="1"/>
            <a:r>
              <a:rPr lang="en-US" sz="1600" dirty="0"/>
              <a:t>Keep our 3nm well and 4nm barrier superlattice parameters</a:t>
            </a:r>
          </a:p>
          <a:p>
            <a:pPr lvl="1"/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1DFC11-B0DC-EB0E-988B-5BAA5A7FD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6" t="4534"/>
          <a:stretch/>
        </p:blipFill>
        <p:spPr>
          <a:xfrm>
            <a:off x="6460634" y="952129"/>
            <a:ext cx="4460953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15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9794928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4. Superlattice Characteristics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0" y="1026761"/>
            <a:ext cx="10841684" cy="5637510"/>
          </a:xfrm>
        </p:spPr>
        <p:txBody>
          <a:bodyPr>
            <a:normAutofit/>
          </a:bodyPr>
          <a:lstStyle/>
          <a:p>
            <a:r>
              <a:rPr lang="en-US" dirty="0"/>
              <a:t>Transmission Electron Microscopy (TEM) Images</a:t>
            </a:r>
          </a:p>
          <a:p>
            <a:pPr lvl="1"/>
            <a:r>
              <a:rPr lang="en-US" dirty="0"/>
              <a:t>Adjusted growth parameters to improve quality of bottom layers</a:t>
            </a:r>
          </a:p>
          <a:p>
            <a:pPr lvl="1"/>
            <a:r>
              <a:rPr lang="en-US" dirty="0"/>
              <a:t>All 30 pairs show uniform growth thickness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CD4716-05E8-74C6-A025-4D2B6BA87C3E}"/>
              </a:ext>
            </a:extLst>
          </p:cNvPr>
          <p:cNvGrpSpPr/>
          <p:nvPr/>
        </p:nvGrpSpPr>
        <p:grpSpPr>
          <a:xfrm>
            <a:off x="2435846" y="2520787"/>
            <a:ext cx="6341951" cy="3665593"/>
            <a:chOff x="2435846" y="2520787"/>
            <a:chExt cx="6341951" cy="366559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678732A-D4D3-1183-DD5B-D98377250A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35846" y="2528780"/>
              <a:ext cx="6341951" cy="3657600"/>
              <a:chOff x="5674783" y="1410070"/>
              <a:chExt cx="5959095" cy="324422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DF17336-2907-A068-79C3-823BF37285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36242"/>
              <a:stretch/>
            </p:blipFill>
            <p:spPr>
              <a:xfrm>
                <a:off x="8649108" y="1410070"/>
                <a:ext cx="2984770" cy="2915042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A2D4A6F-9ECA-842E-33F2-F0021FD11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74783" y="4325112"/>
                <a:ext cx="5956066" cy="329184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2403DDA-7B9A-1489-74EC-E61B2B6F7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" t="28724" r="40768" b="30652"/>
            <a:stretch/>
          </p:blipFill>
          <p:spPr>
            <a:xfrm>
              <a:off x="2439070" y="2520787"/>
              <a:ext cx="3162193" cy="3302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2046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9794928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4. Superlattice Characteristics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0" y="1026761"/>
            <a:ext cx="11626620" cy="5637510"/>
          </a:xfrm>
        </p:spPr>
        <p:txBody>
          <a:bodyPr>
            <a:normAutofit/>
          </a:bodyPr>
          <a:lstStyle/>
          <a:p>
            <a:r>
              <a:rPr lang="en-US" dirty="0"/>
              <a:t> Compositional Analysis</a:t>
            </a:r>
          </a:p>
          <a:p>
            <a:pPr lvl="1"/>
            <a:r>
              <a:rPr lang="en-US" dirty="0"/>
              <a:t>Energy Dispersive Spectroscopy (EDS) measurements were taken on the TEM samples</a:t>
            </a:r>
          </a:p>
          <a:p>
            <a:pPr lvl="1"/>
            <a:r>
              <a:rPr lang="en-US" dirty="0"/>
              <a:t>Phosphorus composition changes  less than 5% through superlattice layers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A grey and green rectangular object with a straight line&#10;&#10;Description automatically generated">
            <a:extLst>
              <a:ext uri="{FF2B5EF4-FFF2-40B4-BE49-F238E27FC236}">
                <a16:creationId xmlns:a16="http://schemas.microsoft.com/office/drawing/2014/main" id="{4555B5D4-C1EA-EBFE-029D-96990236E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07" y="2377440"/>
            <a:ext cx="4238597" cy="402336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37BD70-A16E-DFA3-1DC2-E741A1E8EB8A}"/>
              </a:ext>
            </a:extLst>
          </p:cNvPr>
          <p:cNvCxnSpPr>
            <a:stCxn id="5" idx="0"/>
            <a:endCxn id="5" idx="2"/>
          </p:cNvCxnSpPr>
          <p:nvPr/>
        </p:nvCxnSpPr>
        <p:spPr>
          <a:xfrm>
            <a:off x="3304406" y="2377440"/>
            <a:ext cx="0" cy="4023360"/>
          </a:xfrm>
          <a:prstGeom prst="straightConnector1">
            <a:avLst/>
          </a:prstGeom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0934252-F0C5-3EF6-AAFD-3180D78066C9}"/>
              </a:ext>
            </a:extLst>
          </p:cNvPr>
          <p:cNvSpPr/>
          <p:nvPr/>
        </p:nvSpPr>
        <p:spPr>
          <a:xfrm>
            <a:off x="3219985" y="2911475"/>
            <a:ext cx="170531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B69D66-92C3-3490-13E4-73EB799FD6E7}"/>
              </a:ext>
            </a:extLst>
          </p:cNvPr>
          <p:cNvSpPr txBox="1"/>
          <p:nvPr/>
        </p:nvSpPr>
        <p:spPr>
          <a:xfrm>
            <a:off x="3696840" y="3172968"/>
            <a:ext cx="168988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Approximate</a:t>
            </a:r>
            <a:br>
              <a:rPr lang="en-US" sz="1600" dirty="0"/>
            </a:br>
            <a:r>
              <a:rPr lang="en-US" sz="1600" dirty="0"/>
              <a:t>Excitation Area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95227F-B306-B0E4-C5B5-A769BDE98339}"/>
              </a:ext>
            </a:extLst>
          </p:cNvPr>
          <p:cNvCxnSpPr>
            <a:stCxn id="13" idx="1"/>
            <a:endCxn id="12" idx="5"/>
          </p:cNvCxnSpPr>
          <p:nvPr/>
        </p:nvCxnSpPr>
        <p:spPr>
          <a:xfrm flipH="1" flipV="1">
            <a:off x="3365542" y="3052397"/>
            <a:ext cx="331298" cy="41295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966344A-FAD4-3755-658F-58D96FB74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178" y="2286000"/>
            <a:ext cx="5775967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42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9794928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4. Superlattice Characteristics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0" y="1026761"/>
            <a:ext cx="6062420" cy="5637510"/>
          </a:xfrm>
        </p:spPr>
        <p:txBody>
          <a:bodyPr>
            <a:normAutofit/>
          </a:bodyPr>
          <a:lstStyle/>
          <a:p>
            <a:r>
              <a:rPr lang="en-US" dirty="0"/>
              <a:t>Photoluminescence </a:t>
            </a:r>
          </a:p>
          <a:p>
            <a:pPr lvl="1"/>
            <a:r>
              <a:rPr lang="en-US" dirty="0"/>
              <a:t>Single-point photoluminescence shows peak shift from 776 to 792nm</a:t>
            </a:r>
          </a:p>
          <a:p>
            <a:pPr lvl="1"/>
            <a:r>
              <a:rPr lang="en-US" dirty="0"/>
              <a:t>Surface maps show a trend toward higher excitation wavelengths with increasing superlattice pairs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536E1B-D52D-D9AB-DD80-831E35C21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095845"/>
            <a:ext cx="5298131" cy="23331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80A58-6171-740D-EE3F-AC687D350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309" y="3783191"/>
            <a:ext cx="9751533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10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007391" y="57289"/>
            <a:ext cx="9794928" cy="969473"/>
          </a:xfrm>
          <a:noFill/>
        </p:spPr>
        <p:txBody>
          <a:bodyPr>
            <a:normAutofit/>
          </a:bodyPr>
          <a:lstStyle/>
          <a:p>
            <a:r>
              <a:rPr lang="en-US" dirty="0"/>
              <a:t>4. Superlattice Characteristics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825F7F-9CA1-B348-B0A9-1379B3EB9761}"/>
              </a:ext>
            </a:extLst>
          </p:cNvPr>
          <p:cNvCxnSpPr/>
          <p:nvPr/>
        </p:nvCxnSpPr>
        <p:spPr>
          <a:xfrm>
            <a:off x="1524000" y="875930"/>
            <a:ext cx="9144000" cy="0"/>
          </a:xfrm>
          <a:prstGeom prst="line">
            <a:avLst/>
          </a:prstGeom>
          <a:ln w="38100" cmpd="sng">
            <a:solidFill>
              <a:srgbClr val="D85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D76F-685D-D44E-86E4-101C8A5A8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980" y="1026761"/>
            <a:ext cx="6062420" cy="5637510"/>
          </a:xfrm>
        </p:spPr>
        <p:txBody>
          <a:bodyPr>
            <a:normAutofit/>
          </a:bodyPr>
          <a:lstStyle/>
          <a:p>
            <a:r>
              <a:rPr lang="en-US" dirty="0"/>
              <a:t> Polarimetry Results</a:t>
            </a:r>
          </a:p>
          <a:p>
            <a:pPr lvl="1"/>
            <a:r>
              <a:rPr lang="en-US" dirty="0"/>
              <a:t>Measured at Jefferson Labs using the </a:t>
            </a:r>
            <a:r>
              <a:rPr lang="en-US" dirty="0" err="1"/>
              <a:t>microMott</a:t>
            </a:r>
            <a:r>
              <a:rPr lang="en-US" dirty="0"/>
              <a:t> polarimeter</a:t>
            </a:r>
          </a:p>
          <a:p>
            <a:pPr lvl="1"/>
            <a:r>
              <a:rPr lang="en-US" dirty="0"/>
              <a:t>Compared to the 14 pair sample, QE increased 211% in the 30 pair sample and 244% in the 46 pair sample at 780nm.</a:t>
            </a:r>
          </a:p>
          <a:p>
            <a:pPr lvl="1"/>
            <a:r>
              <a:rPr lang="en-US" dirty="0"/>
              <a:t>Maximum polarization stayed constant between the 14 and 30 pair samples with a slight shift toward higher wavelengths</a:t>
            </a:r>
          </a:p>
          <a:p>
            <a:pPr lvl="1"/>
            <a:r>
              <a:rPr lang="en-US" dirty="0"/>
              <a:t>Polarization dropped from 90% to 85% when compared to the 14 and 30 pair samples.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8A59E-1ADA-CE8A-6371-AEA0D3D8A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845403"/>
            <a:ext cx="5404489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2039"/>
      </p:ext>
    </p:extLst>
  </p:cSld>
  <p:clrMapOvr>
    <a:masterClrMapping/>
  </p:clrMapOvr>
</p:sld>
</file>

<file path=ppt/theme/theme1.xml><?xml version="1.0" encoding="utf-8"?>
<a:theme xmlns:a="http://schemas.openxmlformats.org/drawingml/2006/main" name="ODU Grid Theme">
  <a:themeElements>
    <a:clrScheme name="Custom 1">
      <a:dk1>
        <a:srgbClr val="043657"/>
      </a:dk1>
      <a:lt1>
        <a:sysClr val="window" lastClr="FFFFFF"/>
      </a:lt1>
      <a:dk2>
        <a:srgbClr val="043657"/>
      </a:dk2>
      <a:lt2>
        <a:srgbClr val="FFFFFF"/>
      </a:lt2>
      <a:accent1>
        <a:srgbClr val="57C1EA"/>
      </a:accent1>
      <a:accent2>
        <a:srgbClr val="83CDB8"/>
      </a:accent2>
      <a:accent3>
        <a:srgbClr val="E0E329"/>
      </a:accent3>
      <a:accent4>
        <a:srgbClr val="FCB24C"/>
      </a:accent4>
      <a:accent5>
        <a:srgbClr val="9264AA"/>
      </a:accent5>
      <a:accent6>
        <a:srgbClr val="FFD140"/>
      </a:accent6>
      <a:hlink>
        <a:srgbClr val="98C5EA"/>
      </a:hlink>
      <a:folHlink>
        <a:srgbClr val="838A8F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945</Words>
  <Application>Microsoft Office PowerPoint</Application>
  <PresentationFormat>Widescreen</PresentationFormat>
  <Paragraphs>138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</vt:lpstr>
      <vt:lpstr>ODU Grid Theme</vt:lpstr>
      <vt:lpstr>The effect of superlattice pairs on MOCVD-grown strained GaAs/GaAsP polarized electron sources</vt:lpstr>
      <vt:lpstr>Overview</vt:lpstr>
      <vt:lpstr>1. MOCVD Photocathode Growth Process</vt:lpstr>
      <vt:lpstr>2. Additional Considerations for MOCVD Cathodes</vt:lpstr>
      <vt:lpstr>3. Experimental Parameters</vt:lpstr>
      <vt:lpstr>4. Superlattice Characteristics</vt:lpstr>
      <vt:lpstr>4. Superlattice Characteristics</vt:lpstr>
      <vt:lpstr>4. Superlattice Characteristics</vt:lpstr>
      <vt:lpstr>4. Superlattice Characteristics</vt:lpstr>
      <vt:lpstr>5. Conclusion</vt:lpstr>
      <vt:lpstr>Additional Information</vt:lpstr>
      <vt:lpstr>4. Establishing Gas Flow Ratios</vt:lpstr>
      <vt:lpstr>4. Key Factors in the Growth Process</vt:lpstr>
      <vt:lpstr>4. Key Factors in the Growth Process</vt:lpstr>
      <vt:lpstr>2. MOCVD System Components</vt:lpstr>
      <vt:lpstr>2. MOCVD System Components</vt:lpstr>
      <vt:lpstr>2. MOCVD System Components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Metal-Organic Chemical Vapor Deposition (MOCVD)</dc:title>
  <dc:creator>Adam Masters</dc:creator>
  <cp:lastModifiedBy>Adam Masters</cp:lastModifiedBy>
  <cp:revision>42</cp:revision>
  <dcterms:created xsi:type="dcterms:W3CDTF">2024-07-31T17:47:35Z</dcterms:created>
  <dcterms:modified xsi:type="dcterms:W3CDTF">2024-09-24T19:21:54Z</dcterms:modified>
</cp:coreProperties>
</file>