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  <p:sldMasterId id="2147483662" r:id="rId2"/>
  </p:sldMasterIdLst>
  <p:notesMasterIdLst>
    <p:notesMasterId r:id="rId24"/>
  </p:notesMasterIdLst>
  <p:handoutMasterIdLst>
    <p:handoutMasterId r:id="rId25"/>
  </p:handoutMasterIdLst>
  <p:sldIdLst>
    <p:sldId id="309" r:id="rId3"/>
    <p:sldId id="371" r:id="rId4"/>
    <p:sldId id="409" r:id="rId5"/>
    <p:sldId id="405" r:id="rId6"/>
    <p:sldId id="406" r:id="rId7"/>
    <p:sldId id="380" r:id="rId8"/>
    <p:sldId id="423" r:id="rId9"/>
    <p:sldId id="376" r:id="rId10"/>
    <p:sldId id="382" r:id="rId11"/>
    <p:sldId id="407" r:id="rId12"/>
    <p:sldId id="370" r:id="rId13"/>
    <p:sldId id="419" r:id="rId14"/>
    <p:sldId id="374" r:id="rId15"/>
    <p:sldId id="425" r:id="rId16"/>
    <p:sldId id="426" r:id="rId17"/>
    <p:sldId id="427" r:id="rId18"/>
    <p:sldId id="422" r:id="rId19"/>
    <p:sldId id="369" r:id="rId20"/>
    <p:sldId id="428" r:id="rId21"/>
    <p:sldId id="416" r:id="rId22"/>
    <p:sldId id="4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B37F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76"/>
    <p:restoredTop sz="74301"/>
  </p:normalViewPr>
  <p:slideViewPr>
    <p:cSldViewPr snapToGrid="0" snapToObjects="1">
      <p:cViewPr varScale="1">
        <p:scale>
          <a:sx n="88" d="100"/>
          <a:sy n="88" d="100"/>
        </p:scale>
        <p:origin x="192" y="7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5BE89-39B0-7D46-B1CF-96332E54BAC4}" type="datetimeFigureOut">
              <a:rPr lang="en-US" smtClean="0"/>
              <a:t>9/12/24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A9DFBB-259A-D044-BE51-0016F60A5C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357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82C65-CCB4-C24D-8F5D-E0ACBF575FF0}" type="datetimeFigureOut">
              <a:rPr lang="en-US" smtClean="0"/>
              <a:t>9/12/24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EA0CA-7CD9-B447-A428-C9D0D5684D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699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3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22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959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19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435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03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5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16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065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83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69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0787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44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08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927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8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15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66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844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EA0CA-7CD9-B447-A428-C9D0D5684D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1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24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6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25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5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93201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D8490-C8B8-0B45-A6B1-F1D51AE9A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6CFF94-C88D-7D48-ACE1-16AADDA44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F3375-1EF2-B940-8FF9-81BBDE4C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6940-E543-BF40-B699-2E712038A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825A5-7C64-6644-8373-C162733A5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22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FE0C9-5546-1647-B722-490BA19DA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FB69D-BB64-344A-8C6B-A4E987A9B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A71A5-5A86-6849-B5AB-333291DC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EB24C-1560-F146-B8D2-5DF6675F4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0D4C4-74D6-9B42-8578-2EF6193B2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2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24EDA-1D19-854A-8A01-2186A5552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253B-47F6-7C4D-84F9-C8DA7A6A1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9B21D-E25D-9140-BAE3-A47A23BC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BC223-63EC-0248-AE12-961E52EC7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3D220-8A0C-FB40-A494-D7EAC528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82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4DE0-C551-E145-9309-BC0F3BEC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47562-000B-044B-9B2F-390C833F1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00BAD-A488-8945-B73B-7C11BEC11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31EAA-0870-FB4A-8276-AD9B5B9E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023BC-6294-3145-BD82-258D157F8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75B22-5EDA-CD4D-9862-621E5583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6E21-CE79-3A40-97F2-0086E1E06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A6748-E4E2-0A48-8BEE-48C9B5605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D6DF6-78BB-094C-843F-103245424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33EB0F-D657-AA4B-A10D-E26678962F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279460-F39E-F84B-AD73-B8C73C23A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CA78E-879F-8049-95F3-671366A8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31134-1428-3648-875E-64B91166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4E3F19-AF92-DF45-8A8C-E9C60B5A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97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D5F1-A443-8D49-AAB0-3D58608E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5588C-3757-2346-9BE1-9748B42DC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CABA14-BD91-BD4C-9CC5-16FFD136F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86975-C993-6949-B79C-B03171A35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 baseline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50215" y="6311900"/>
            <a:ext cx="2743200" cy="365125"/>
          </a:xfrm>
        </p:spPr>
        <p:txBody>
          <a:bodyPr/>
          <a:lstStyle>
            <a:lvl1pPr>
              <a:defRPr sz="2400" baseline="0">
                <a:solidFill>
                  <a:schemeClr val="tx1"/>
                </a:solidFill>
              </a:defRPr>
            </a:lvl1pPr>
          </a:lstStyle>
          <a:p>
            <a:fld id="{C579B6B9-0530-814B-95C5-2DFD5F81A3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58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8D44D-6033-434C-A759-CCA14BF7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2D476-39B2-F24B-9FE1-58EE5640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82A67-0764-0F45-B03A-525C9CC2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9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AA6D7-14A0-EB48-9F50-EEDE599A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A380E-D2E7-354C-B25A-6679250BC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14A3C-0EEE-5C44-965B-F498119FC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3D1E8-F8A6-4A46-B020-DB9A33CA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270B9-74F3-6045-84C0-2E607975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24AE1-63EC-BA4D-8994-12587E980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39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AB85-AEE0-0E46-92F8-A23D2647F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6DDA53-6FD1-2C43-893E-4C88C4F5A0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BFC14-E810-6448-B9B2-7716BC87A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8117E-E688-6044-8B59-8CA9A005E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52AE7-EA7E-7048-80A0-E0EE98297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9F490-F3A9-B44E-BDED-C617CAB4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11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A3934-F1B1-574E-AE8D-31CF9AA2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3652B1-ADE6-B141-9D31-75A9CD1E96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53B70-DCC4-4F4E-AE3B-31F5B5206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786D9-7724-144B-90E3-95E6C006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3EBE-A7A5-B74A-83F1-1ECCFD9DB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2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DA45DE-289F-BE4C-85E5-0655F7BF06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FDEF4-9C0A-FA4B-AEDE-93DB00E897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14769-0500-974C-8EB5-FBCBAAE06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8CBF-91CA-D64D-806E-E23C973E4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190F3-2B24-A145-862C-8B77818A0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8F68DC-A152-554F-B731-E74E60E7C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9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4AD15-D7C4-E34D-86EC-B206B4FE2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22DEF4-A966-9341-93B3-94BAA2CAD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BFE61-7A2A-D64C-B308-8E9BE68D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536E60-D647-6344-B5D4-9904DDE38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50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9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2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5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16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9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763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74016" y="58118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9B6B9-0530-814B-95C5-2DFD5F81A3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5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0269BD-183B-DE47-8B7F-DFFBDDEA9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B697A-D567-284E-8339-373DD179B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5B8BD-2071-E640-8C8C-1B3ED35AEB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50295-C09A-5F48-9BD6-1AB710AC6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A8C52-6EA9-DD42-9223-665FC5B15F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3F100-893D-7A4B-B557-7F478B50B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1.emf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463" y="2207242"/>
            <a:ext cx="6238240" cy="324667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D. Akers, J. Brock, C. Carlin, G.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Dezern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C. Flanagan, D. Griffith, M.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Hoegerl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P. Hood, C. Keith, J. Maxwell, S.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Madlock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,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D.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Meekins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JLab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Target Group)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P.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Dobrenz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, X. Wei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Jlab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Hall B)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J. Creel, B.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Mastracci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JLab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Engineering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                          Division)</a:t>
            </a: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P.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Dobrenz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, M.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Poelker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, E. 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Pozdeyev</a:t>
            </a:r>
            <a:endParaRPr lang="en-US" sz="1800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            (</a:t>
            </a:r>
            <a:r>
              <a:rPr lang="en-US" sz="1800" dirty="0" err="1">
                <a:solidFill>
                  <a:srgbClr val="000000"/>
                </a:solidFill>
                <a:latin typeface="Menlo" panose="020B0609030804020204" pitchFamily="49" charset="0"/>
              </a:rPr>
              <a:t>JLab</a:t>
            </a:r>
            <a:r>
              <a:rPr lang="en-US" sz="1800" dirty="0">
                <a:solidFill>
                  <a:srgbClr val="000000"/>
                </a:solidFill>
                <a:latin typeface="Menlo" panose="020B0609030804020204" pitchFamily="49" charset="0"/>
              </a:rPr>
              <a:t> Accelerator Division) 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2560" y="1387588"/>
            <a:ext cx="6156595" cy="8196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                   Tsuneo </a:t>
            </a:r>
            <a:r>
              <a:rPr lang="en-US" dirty="0" err="1"/>
              <a:t>Kageya</a:t>
            </a:r>
            <a:r>
              <a:rPr lang="en-US" dirty="0"/>
              <a:t> </a:t>
            </a:r>
          </a:p>
          <a:p>
            <a:r>
              <a:rPr lang="en-US" dirty="0"/>
              <a:t>Thomas Jefferson National Accelerator Facility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82F89D5-9733-BA48-AF84-BBD30313A5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4830" b="4830"/>
          <a:stretch>
            <a:fillRect/>
          </a:stretch>
        </p:blipFill>
        <p:spPr>
          <a:xfrm>
            <a:off x="6572250" y="1720850"/>
            <a:ext cx="5619750" cy="3838121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C2EA324-5008-0C44-B84E-2ECAE7446B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781" y="785059"/>
            <a:ext cx="10583064" cy="617838"/>
          </a:xfrm>
        </p:spPr>
        <p:txBody>
          <a:bodyPr/>
          <a:lstStyle/>
          <a:p>
            <a:br>
              <a:rPr lang="en-US" sz="28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br>
              <a:rPr lang="en-US" sz="28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Menlo" panose="020B0609030804020204" pitchFamily="49" charset="0"/>
              </a:rPr>
              <a:t>Developments of polarized </a:t>
            </a:r>
            <a:r>
              <a:rPr lang="en-US" sz="2800" baseline="30000" dirty="0">
                <a:latin typeface="Menlo" panose="020B0609030804020204" pitchFamily="49" charset="0"/>
              </a:rPr>
              <a:t>7</a:t>
            </a:r>
            <a:r>
              <a:rPr lang="en-US" sz="2800" dirty="0">
                <a:solidFill>
                  <a:srgbClr val="000000"/>
                </a:solidFill>
                <a:latin typeface="Menlo" panose="020B0609030804020204" pitchFamily="49" charset="0"/>
              </a:rPr>
              <a:t>LiD target system for spin-dependent EMC effect experiments at CLAS12</a:t>
            </a:r>
            <a:br>
              <a:rPr lang="en-US" sz="2800" dirty="0">
                <a:solidFill>
                  <a:srgbClr val="000000"/>
                </a:solidFill>
                <a:latin typeface="Menlo" panose="020B0609030804020204" pitchFamily="49" charset="0"/>
              </a:rPr>
            </a:b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0E5F44-BD76-8B4C-A3BB-FECA23C66355}"/>
              </a:ext>
            </a:extLst>
          </p:cNvPr>
          <p:cNvSpPr txBox="1"/>
          <p:nvPr/>
        </p:nvSpPr>
        <p:spPr>
          <a:xfrm>
            <a:off x="902789" y="5716985"/>
            <a:ext cx="9163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37F4"/>
                </a:solidFill>
              </a:rPr>
              <a:t>Related talks:  J. Brock,  “A Solid Polarized Target Development Facility at Jefferson Lab.”  (Tue.)</a:t>
            </a:r>
          </a:p>
          <a:p>
            <a:r>
              <a:rPr lang="en-US" dirty="0">
                <a:solidFill>
                  <a:srgbClr val="2B37F4"/>
                </a:solidFill>
              </a:rPr>
              <a:t>                          X. Wei, “Preparation at Jefferson Lab. for Spin Polarized Fusion Program” (Thurs.) </a:t>
            </a:r>
          </a:p>
        </p:txBody>
      </p:sp>
    </p:spTree>
    <p:extLst>
      <p:ext uri="{BB962C8B-B14F-4D97-AF65-F5344CB8AC3E}">
        <p14:creationId xmlns:p14="http://schemas.microsoft.com/office/powerpoint/2010/main" val="293680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61475" y="241292"/>
                <a:ext cx="10792326" cy="61247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d. Acceptable dilution factor for </a:t>
                </a:r>
                <a:r>
                  <a:rPr lang="en-US" sz="3200" baseline="30000" dirty="0"/>
                  <a:t>7</a:t>
                </a:r>
                <a:r>
                  <a:rPr lang="en-US" sz="3200" dirty="0"/>
                  <a:t>LiD and NH</a:t>
                </a:r>
                <a:r>
                  <a:rPr lang="en-US" sz="3200" baseline="-25000" dirty="0"/>
                  <a:t>3</a:t>
                </a:r>
                <a:endParaRPr lang="en-US" sz="3200" dirty="0"/>
              </a:p>
              <a:p>
                <a:endParaRPr lang="en-US" sz="3200" dirty="0"/>
              </a:p>
              <a:p>
                <a:r>
                  <a:rPr lang="en-US" sz="2800" dirty="0"/>
                  <a:t>                Ratio (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7</a:t>
                </a:r>
                <a:r>
                  <a:rPr lang="en-US" sz="2800" dirty="0">
                    <a:solidFill>
                      <a:srgbClr val="FF0000"/>
                    </a:solidFill>
                  </a:rPr>
                  <a:t>LiD</a:t>
                </a:r>
                <a:r>
                  <a:rPr lang="en-US" sz="2800" dirty="0"/>
                  <a:t>) 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r>
                  <a:rPr lang="en-US" sz="2800" dirty="0"/>
                  <a:t>                   </a:t>
                </a:r>
              </a:p>
              <a:p>
                <a:r>
                  <a:rPr lang="en-US" sz="2000" dirty="0"/>
                  <a:t>                                                                 </a:t>
                </a:r>
              </a:p>
              <a:p>
                <a:r>
                  <a:rPr lang="en-US" sz="2800" dirty="0"/>
                  <a:t>                Ratio (</a:t>
                </a:r>
                <a:r>
                  <a:rPr lang="en-US" sz="2800" dirty="0">
                    <a:solidFill>
                      <a:srgbClr val="FF0000"/>
                    </a:solidFill>
                  </a:rPr>
                  <a:t>NH</a:t>
                </a:r>
                <a:r>
                  <a:rPr lang="en-US" sz="2800" baseline="-25000" dirty="0">
                    <a:solidFill>
                      <a:srgbClr val="FF0000"/>
                    </a:solidFill>
                  </a:rPr>
                  <a:t>3</a:t>
                </a:r>
                <a:r>
                  <a:rPr lang="en-US" sz="2800" dirty="0"/>
                  <a:t>)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2800" dirty="0">
                  <a:ea typeface="Cambria Math" panose="02040503050406030204" pitchFamily="18" charset="0"/>
                </a:endParaRP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 Other </a:t>
                </a:r>
                <a:r>
                  <a:rPr lang="en-US" sz="2800" dirty="0">
                    <a:solidFill>
                      <a:srgbClr val="00B050"/>
                    </a:solidFill>
                  </a:rPr>
                  <a:t>nuclei</a:t>
                </a:r>
                <a:r>
                  <a:rPr lang="en-US" sz="2800" dirty="0"/>
                  <a:t> candidates with a </a:t>
                </a:r>
                <a:r>
                  <a:rPr lang="en-US" sz="2800" dirty="0">
                    <a:solidFill>
                      <a:srgbClr val="00B050"/>
                    </a:solidFill>
                  </a:rPr>
                  <a:t>single valence polarized proton</a:t>
                </a:r>
                <a:r>
                  <a:rPr lang="en-US" sz="2800" dirty="0"/>
                  <a:t>; </a:t>
                </a:r>
              </a:p>
              <a:p>
                <a:r>
                  <a:rPr lang="en-US" sz="2800" dirty="0"/>
                  <a:t> </a:t>
                </a:r>
                <a:r>
                  <a:rPr lang="en-US" sz="2800" baseline="30000" dirty="0"/>
                  <a:t>11</a:t>
                </a:r>
                <a:r>
                  <a:rPr lang="en-US" sz="2800" dirty="0"/>
                  <a:t>B (5p, 6n), </a:t>
                </a:r>
                <a:r>
                  <a:rPr lang="en-US" sz="2800" baseline="30000" dirty="0"/>
                  <a:t>15</a:t>
                </a:r>
                <a:r>
                  <a:rPr lang="en-US" sz="2800" dirty="0"/>
                  <a:t>N (7p, 8n), </a:t>
                </a:r>
                <a:r>
                  <a:rPr lang="en-US" sz="2800" baseline="30000" dirty="0"/>
                  <a:t>19</a:t>
                </a:r>
                <a:r>
                  <a:rPr lang="en-US" sz="2800" dirty="0"/>
                  <a:t>F(9p, 10n) and </a:t>
                </a:r>
                <a:r>
                  <a:rPr lang="en-US" sz="2800" baseline="30000" dirty="0"/>
                  <a:t>27</a:t>
                </a:r>
                <a:r>
                  <a:rPr lang="en-US" sz="2800" dirty="0"/>
                  <a:t>Al (13p, 14n), for example.</a:t>
                </a:r>
              </a:p>
              <a:p>
                <a:r>
                  <a:rPr lang="en-US" sz="2800" dirty="0"/>
                  <a:t> Heavier nuclei:</a:t>
                </a:r>
                <a:r>
                  <a:rPr lang="en-US" sz="2800" dirty="0">
                    <a:solidFill>
                      <a:srgbClr val="2B37F4"/>
                    </a:solidFill>
                  </a:rPr>
                  <a:t> smaller dilution factor</a:t>
                </a:r>
                <a:r>
                  <a:rPr lang="en-US" sz="2800" dirty="0"/>
                  <a:t>.</a:t>
                </a:r>
              </a:p>
              <a:p>
                <a:r>
                  <a:rPr lang="en-US" sz="2800" dirty="0"/>
                  <a:t> </a:t>
                </a:r>
              </a:p>
              <a:p>
                <a:endParaRPr lang="en-US" sz="2800" dirty="0"/>
              </a:p>
              <a:p>
                <a:endParaRPr lang="en-US" sz="28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5" y="241292"/>
                <a:ext cx="10792326" cy="6124754"/>
              </a:xfrm>
              <a:prstGeom prst="rect">
                <a:avLst/>
              </a:prstGeom>
              <a:blipFill>
                <a:blip r:embed="rId4"/>
                <a:stretch>
                  <a:fillRect l="-1293" t="-1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C7190E-9FD4-6D4A-B1AA-211FF98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67178-7DDB-D64B-9DC6-8C00F0DACA8B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3E94E-6219-434F-BF35-3B38847F4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861" y="6059431"/>
            <a:ext cx="2248274" cy="4350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8EB2C5-AB00-FE4A-8CF4-25CF7A05C5E8}"/>
              </a:ext>
            </a:extLst>
          </p:cNvPr>
          <p:cNvSpPr txBox="1"/>
          <p:nvPr/>
        </p:nvSpPr>
        <p:spPr>
          <a:xfrm>
            <a:off x="3241439" y="1005703"/>
            <a:ext cx="4910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    </a:t>
            </a:r>
            <a:r>
              <a:rPr lang="en-US" sz="2000" dirty="0"/>
              <a:t>Number of </a:t>
            </a:r>
            <a:r>
              <a:rPr lang="en-US" sz="2000" dirty="0">
                <a:solidFill>
                  <a:srgbClr val="2B37F4"/>
                </a:solidFill>
              </a:rPr>
              <a:t>polarizable bound proton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CB2A87-0613-0742-89B3-DD734DA8B823}"/>
              </a:ext>
            </a:extLst>
          </p:cNvPr>
          <p:cNvSpPr/>
          <p:nvPr/>
        </p:nvSpPr>
        <p:spPr>
          <a:xfrm>
            <a:off x="4372847" y="1589705"/>
            <a:ext cx="30682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    Total number of nucleons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02C790-D6D7-A043-B70E-56515938D34A}"/>
              </a:ext>
            </a:extLst>
          </p:cNvPr>
          <p:cNvCxnSpPr>
            <a:cxnSpLocks/>
          </p:cNvCxnSpPr>
          <p:nvPr/>
        </p:nvCxnSpPr>
        <p:spPr>
          <a:xfrm flipV="1">
            <a:off x="4372847" y="1496420"/>
            <a:ext cx="3450353" cy="219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DD1E653-D037-B34B-9E5E-4E5CD8304266}"/>
              </a:ext>
            </a:extLst>
          </p:cNvPr>
          <p:cNvSpPr txBox="1"/>
          <p:nvPr/>
        </p:nvSpPr>
        <p:spPr>
          <a:xfrm>
            <a:off x="7939315" y="1246621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 </a:t>
            </a:r>
            <a:r>
              <a:rPr lang="en-US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7274E-193A-4946-ABA1-B5AE66E176BE}"/>
              </a:ext>
            </a:extLst>
          </p:cNvPr>
          <p:cNvSpPr txBox="1"/>
          <p:nvPr/>
        </p:nvSpPr>
        <p:spPr>
          <a:xfrm>
            <a:off x="8364969" y="98229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B92722-926D-DE44-8071-F016BB79C482}"/>
              </a:ext>
            </a:extLst>
          </p:cNvPr>
          <p:cNvSpPr txBox="1"/>
          <p:nvPr/>
        </p:nvSpPr>
        <p:spPr>
          <a:xfrm>
            <a:off x="8388745" y="153728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0693C4-64E8-2247-B9A7-0F3B02401F88}"/>
              </a:ext>
            </a:extLst>
          </p:cNvPr>
          <p:cNvCxnSpPr>
            <a:cxnSpLocks/>
          </p:cNvCxnSpPr>
          <p:nvPr/>
        </p:nvCxnSpPr>
        <p:spPr>
          <a:xfrm flipV="1">
            <a:off x="8343062" y="1507395"/>
            <a:ext cx="554891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E51ECA3-DE04-EF4D-88FA-40E4633F192A}"/>
              </a:ext>
            </a:extLst>
          </p:cNvPr>
          <p:cNvCxnSpPr>
            <a:cxnSpLocks/>
          </p:cNvCxnSpPr>
          <p:nvPr/>
        </p:nvCxnSpPr>
        <p:spPr>
          <a:xfrm flipV="1">
            <a:off x="4372846" y="2621277"/>
            <a:ext cx="3450353" cy="219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E53576D6-72F5-E94A-A1B2-8AD4704AC76B}"/>
              </a:ext>
            </a:extLst>
          </p:cNvPr>
          <p:cNvSpPr/>
          <p:nvPr/>
        </p:nvSpPr>
        <p:spPr>
          <a:xfrm>
            <a:off x="4372846" y="2190416"/>
            <a:ext cx="3860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Number of </a:t>
            </a:r>
            <a:r>
              <a:rPr lang="en-US" sz="2000" dirty="0">
                <a:solidFill>
                  <a:srgbClr val="2B37F4"/>
                </a:solidFill>
              </a:rPr>
              <a:t>polarizable free protons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F73AB9-BED2-024F-9E7A-A5A621DCE43C}"/>
              </a:ext>
            </a:extLst>
          </p:cNvPr>
          <p:cNvSpPr/>
          <p:nvPr/>
        </p:nvSpPr>
        <p:spPr>
          <a:xfrm>
            <a:off x="4669913" y="2723389"/>
            <a:ext cx="2837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Total number of nucleons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A7BEF1-2F65-644C-AEAE-B6AFEC67CA41}"/>
              </a:ext>
            </a:extLst>
          </p:cNvPr>
          <p:cNvSpPr txBox="1"/>
          <p:nvPr/>
        </p:nvSpPr>
        <p:spPr>
          <a:xfrm>
            <a:off x="7973779" y="2390444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</a:t>
            </a:r>
            <a:r>
              <a:rPr lang="en-US" dirty="0"/>
              <a:t>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51BB64-CDA1-534D-A454-6D9EFE2AC9D2}"/>
              </a:ext>
            </a:extLst>
          </p:cNvPr>
          <p:cNvCxnSpPr>
            <a:cxnSpLocks/>
          </p:cNvCxnSpPr>
          <p:nvPr/>
        </p:nvCxnSpPr>
        <p:spPr>
          <a:xfrm flipV="1">
            <a:off x="8399697" y="2643228"/>
            <a:ext cx="554891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43B2F07-4992-E046-8D2D-814E7E3191C3}"/>
              </a:ext>
            </a:extLst>
          </p:cNvPr>
          <p:cNvSpPr txBox="1"/>
          <p:nvPr/>
        </p:nvSpPr>
        <p:spPr>
          <a:xfrm>
            <a:off x="8558824" y="219041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422704-1364-2F4E-982D-4502D87C1AB3}"/>
              </a:ext>
            </a:extLst>
          </p:cNvPr>
          <p:cNvSpPr txBox="1"/>
          <p:nvPr/>
        </p:nvSpPr>
        <p:spPr>
          <a:xfrm>
            <a:off x="8404223" y="271006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515607-C761-274F-A79A-226E37DB4B93}"/>
              </a:ext>
            </a:extLst>
          </p:cNvPr>
          <p:cNvSpPr txBox="1"/>
          <p:nvPr/>
        </p:nvSpPr>
        <p:spPr>
          <a:xfrm>
            <a:off x="8954588" y="1287538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=  </a:t>
            </a:r>
            <a:r>
              <a:rPr lang="en-US" sz="2400" dirty="0">
                <a:solidFill>
                  <a:srgbClr val="FF0000"/>
                </a:solidFill>
              </a:rPr>
              <a:t>0.11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893704-1AF0-174E-99B1-FA1916A8B327}"/>
              </a:ext>
            </a:extLst>
          </p:cNvPr>
          <p:cNvSpPr/>
          <p:nvPr/>
        </p:nvSpPr>
        <p:spPr>
          <a:xfrm>
            <a:off x="9092573" y="2416356"/>
            <a:ext cx="1019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=  </a:t>
            </a:r>
            <a:r>
              <a:rPr lang="en-US" sz="2400" dirty="0">
                <a:solidFill>
                  <a:srgbClr val="FF0000"/>
                </a:solidFill>
              </a:rPr>
              <a:t>0.18</a:t>
            </a:r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B7A25118-A844-C942-80C6-474690FC3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39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6650" y="125178"/>
                <a:ext cx="11427325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3. Three processes of producing and testing polarized target </a:t>
                </a:r>
              </a:p>
              <a:p>
                <a:r>
                  <a:rPr lang="en-US" sz="3200" dirty="0"/>
                  <a:t>      materials of </a:t>
                </a:r>
                <a:r>
                  <a:rPr lang="en-US" sz="3200" baseline="30000" dirty="0"/>
                  <a:t>7</a:t>
                </a:r>
                <a:r>
                  <a:rPr lang="en-US" sz="3200" dirty="0"/>
                  <a:t>LiD</a:t>
                </a:r>
              </a:p>
              <a:p>
                <a:endParaRPr lang="en-US" sz="2800" dirty="0"/>
              </a:p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I. Fabrications of a disc from </a:t>
                </a:r>
                <a:r>
                  <a:rPr lang="en-US" sz="2800" baseline="30000" dirty="0"/>
                  <a:t>7</a:t>
                </a:r>
                <a:r>
                  <a:rPr lang="en-US" sz="2800" dirty="0"/>
                  <a:t>LiD powder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II. Irradiation of </a:t>
                </a:r>
                <a:r>
                  <a:rPr lang="en-US" sz="2800" baseline="30000" dirty="0"/>
                  <a:t>7</a:t>
                </a:r>
                <a:r>
                  <a:rPr lang="en-US" sz="2800" dirty="0"/>
                  <a:t>LiD on CEBAF injector beam line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III. Polarization measurements at 5 Tesla and 1 K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50" y="125178"/>
                <a:ext cx="11427325" cy="4524315"/>
              </a:xfrm>
              <a:prstGeom prst="rect">
                <a:avLst/>
              </a:prstGeom>
              <a:blipFill>
                <a:blip r:embed="rId4"/>
                <a:stretch>
                  <a:fillRect l="-1221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713629" y="2298546"/>
            <a:ext cx="107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de-DE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8EA78-2E5A-244F-A8D2-FD3F303C0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89" y="6138834"/>
            <a:ext cx="2248274" cy="43503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94D397-5691-0340-9CEA-A855CD47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328442-357B-6349-9C3C-63FEB3BC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9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0" y="241292"/>
                <a:ext cx="12290612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I. Fabrications of a disc from </a:t>
                </a:r>
                <a:r>
                  <a:rPr lang="en-US" sz="2800" baseline="30000" dirty="0"/>
                  <a:t>7</a:t>
                </a:r>
                <a:r>
                  <a:rPr lang="en-US" sz="2800" dirty="0"/>
                  <a:t>LiD powder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* </a:t>
                </a:r>
                <a:r>
                  <a:rPr lang="en-US" sz="2800" baseline="30000" dirty="0"/>
                  <a:t>7</a:t>
                </a:r>
                <a:r>
                  <a:rPr lang="en-US" sz="2800" dirty="0"/>
                  <a:t>LiD powder is commercially available on the following conditions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- Isotopic purity of Lithium,  </a:t>
                </a:r>
                <a:r>
                  <a:rPr lang="en-US" sz="2800" baseline="30000" dirty="0">
                    <a:solidFill>
                      <a:srgbClr val="2B37F4"/>
                    </a:solidFill>
                  </a:rPr>
                  <a:t>7</a:t>
                </a:r>
                <a:r>
                  <a:rPr lang="en-US" sz="2800" dirty="0">
                    <a:solidFill>
                      <a:srgbClr val="2B37F4"/>
                    </a:solidFill>
                  </a:rPr>
                  <a:t>Li : ∽ 93 %  </a:t>
                </a:r>
                <a:r>
                  <a:rPr lang="en-US" sz="2800" dirty="0"/>
                  <a:t>and  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6</a:t>
                </a:r>
                <a:r>
                  <a:rPr lang="en-US" sz="2800" dirty="0">
                    <a:solidFill>
                      <a:srgbClr val="FF0000"/>
                    </a:solidFill>
                  </a:rPr>
                  <a:t>Li  : ∽ 7 % </a:t>
                </a:r>
              </a:p>
              <a:p>
                <a:r>
                  <a:rPr lang="en-US" sz="2800" dirty="0"/>
                  <a:t> - Isotopic purity of Deuterium, </a:t>
                </a:r>
                <a:r>
                  <a:rPr lang="en-US" sz="2800" dirty="0">
                    <a:solidFill>
                      <a:srgbClr val="2B37F4"/>
                    </a:solidFill>
                  </a:rPr>
                  <a:t>D : ∽ 98 % </a:t>
                </a:r>
                <a:r>
                  <a:rPr lang="en-US" sz="2800" dirty="0"/>
                  <a:t>and 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 : ∽ 2 %</a:t>
                </a:r>
              </a:p>
              <a:p>
                <a:r>
                  <a:rPr lang="en-US" sz="2800" dirty="0"/>
                  <a:t> - Chemical purity, 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5 % of impurities </a:t>
                </a:r>
                <a:r>
                  <a:rPr lang="en-US" sz="2800" dirty="0"/>
                  <a:t>(</a:t>
                </a:r>
                <a:r>
                  <a:rPr lang="en-US" sz="2800" dirty="0" err="1"/>
                  <a:t>LiOD</a:t>
                </a:r>
                <a:r>
                  <a:rPr lang="en-US" sz="2800" dirty="0"/>
                  <a:t>, LiOD-H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O, Li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CO</a:t>
                </a:r>
                <a:r>
                  <a:rPr lang="en-US" sz="2800" baseline="-25000" dirty="0"/>
                  <a:t>2</a:t>
                </a:r>
                <a:r>
                  <a:rPr lang="en-US" sz="2800" dirty="0"/>
                  <a:t> …)</a:t>
                </a:r>
              </a:p>
              <a:p>
                <a:r>
                  <a:rPr lang="en-US" sz="2800" dirty="0"/>
                  <a:t>        (Analysis of </a:t>
                </a:r>
                <a:r>
                  <a:rPr lang="en-US" sz="2800" baseline="30000" dirty="0"/>
                  <a:t>7</a:t>
                </a:r>
                <a:r>
                  <a:rPr lang="en-US" sz="2800" dirty="0"/>
                  <a:t>LiH powder (from a commercial company) by a group</a:t>
                </a:r>
              </a:p>
              <a:p>
                <a:r>
                  <a:rPr lang="en-US" sz="2800" dirty="0"/>
                  <a:t>          of LLNL (C.G. </a:t>
                </a:r>
                <a:r>
                  <a:rPr lang="en-US" sz="2800" dirty="0" err="1"/>
                  <a:t>Bustillos</a:t>
                </a:r>
                <a:r>
                  <a:rPr lang="en-US" sz="2800" dirty="0"/>
                  <a:t> </a:t>
                </a:r>
                <a:r>
                  <a:rPr lang="en-US" sz="2800" dirty="0" err="1"/>
                  <a:t>etal</a:t>
                </a:r>
                <a:r>
                  <a:rPr lang="en-US" sz="2800" dirty="0"/>
                  <a:t>., Annals of Nuclear Energy 185 (2023) 109709 ))       </a:t>
                </a:r>
              </a:p>
              <a:p>
                <a:r>
                  <a:rPr lang="en-US" sz="2800" dirty="0"/>
                  <a:t>  </a:t>
                </a:r>
              </a:p>
              <a:p>
                <a:r>
                  <a:rPr lang="en-US" sz="2800" dirty="0"/>
                  <a:t> * Requesting service work to Y12 to fabricate disc (2 cm diameter and 2 mm thick)</a:t>
                </a:r>
              </a:p>
              <a:p>
                <a:r>
                  <a:rPr lang="en-US" sz="2800" dirty="0"/>
                  <a:t>      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41292"/>
                <a:ext cx="12290612" cy="5262979"/>
              </a:xfrm>
              <a:prstGeom prst="rect">
                <a:avLst/>
              </a:prstGeom>
              <a:blipFill>
                <a:blip r:embed="rId4"/>
                <a:stretch>
                  <a:fillRect l="-1033" t="-1205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6792658-E561-AE46-8604-78FFBC895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589" y="6138834"/>
            <a:ext cx="2248274" cy="435031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4DBF6-1BE8-CD49-B4AE-490993404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71EEA9-E387-EE45-950F-2612D5014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717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E972FD5-CCB9-2E40-B5D9-7EFF82DB5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20376" y="740228"/>
            <a:ext cx="14899341" cy="89259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4250" y="105417"/>
            <a:ext cx="11053349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II. Irradiation of </a:t>
            </a:r>
            <a:r>
              <a:rPr lang="en-US" sz="2800" baseline="30000" dirty="0"/>
              <a:t>7</a:t>
            </a:r>
            <a:r>
              <a:rPr lang="en-US" sz="2800" dirty="0"/>
              <a:t>LiD on CEBAF injector beam line (</a:t>
            </a:r>
            <a:r>
              <a:rPr lang="en-US" sz="2800" dirty="0" err="1"/>
              <a:t>JLab</a:t>
            </a:r>
            <a:r>
              <a:rPr lang="en-US" sz="2800" dirty="0"/>
              <a:t>) : New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14" y="3337360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- </a:t>
            </a:r>
            <a:r>
              <a:rPr lang="en-US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CA9930-1DFF-1A41-AE42-88849CA4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D475A2-4875-B040-9CAE-125C3FDD8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3" y="6422969"/>
            <a:ext cx="2248274" cy="4350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F77394-365D-644F-BBB7-B4E6B4CE6DAE}"/>
              </a:ext>
            </a:extLst>
          </p:cNvPr>
          <p:cNvCxnSpPr>
            <a:cxnSpLocks/>
          </p:cNvCxnSpPr>
          <p:nvPr/>
        </p:nvCxnSpPr>
        <p:spPr>
          <a:xfrm>
            <a:off x="-37006" y="3704154"/>
            <a:ext cx="833852" cy="111439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FABD38-A47D-A243-B5A4-532A90AA0005}"/>
                  </a:ext>
                </a:extLst>
              </p:cNvPr>
              <p:cNvSpPr txBox="1"/>
              <p:nvPr/>
            </p:nvSpPr>
            <p:spPr>
              <a:xfrm>
                <a:off x="224251" y="2016562"/>
                <a:ext cx="32623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10 MeV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𝑜𝑟𝑑𝑒𝑟𝑠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𝑜𝑓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uA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</a:p>
              <a:p>
                <a:r>
                  <a:rPr lang="en-US" sz="2000" dirty="0">
                    <a:solidFill>
                      <a:srgbClr val="FF0000"/>
                    </a:solidFill>
                  </a:rPr>
                  <a:t>of electron beams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EFABD38-A47D-A243-B5A4-532A90AA00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251" y="2016562"/>
                <a:ext cx="3262368" cy="707886"/>
              </a:xfrm>
              <a:prstGeom prst="rect">
                <a:avLst/>
              </a:prstGeom>
              <a:blipFill>
                <a:blip r:embed="rId6"/>
                <a:stretch>
                  <a:fillRect l="-1938" t="-3509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A475D33B-65E3-CF45-8172-4D8A5EC1ECE9}"/>
              </a:ext>
            </a:extLst>
          </p:cNvPr>
          <p:cNvSpPr txBox="1"/>
          <p:nvPr/>
        </p:nvSpPr>
        <p:spPr>
          <a:xfrm>
            <a:off x="10869202" y="4845865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dump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84AFAB-ABA2-044F-8719-5D8531D54467}"/>
              </a:ext>
            </a:extLst>
          </p:cNvPr>
          <p:cNvSpPr txBox="1"/>
          <p:nvPr/>
        </p:nvSpPr>
        <p:spPr>
          <a:xfrm>
            <a:off x="10660947" y="5434395"/>
            <a:ext cx="1761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Faraday Cup</a:t>
            </a:r>
          </a:p>
          <a:p>
            <a:r>
              <a:rPr lang="en-US" dirty="0">
                <a:solidFill>
                  <a:srgbClr val="FF0000"/>
                </a:solidFill>
              </a:rPr>
              <a:t>(Dose </a:t>
            </a:r>
          </a:p>
          <a:p>
            <a:r>
              <a:rPr lang="en-US" dirty="0">
                <a:solidFill>
                  <a:srgbClr val="FF0000"/>
                </a:solidFill>
              </a:rPr>
              <a:t>measurements)</a:t>
            </a:r>
            <a:r>
              <a:rPr lang="en-US" dirty="0"/>
              <a:t>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8AEED2-853F-0349-8CE2-917DE7A9B32F}"/>
              </a:ext>
            </a:extLst>
          </p:cNvPr>
          <p:cNvSpPr txBox="1"/>
          <p:nvPr/>
        </p:nvSpPr>
        <p:spPr>
          <a:xfrm>
            <a:off x="508000" y="914400"/>
            <a:ext cx="872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  <a:r>
              <a:rPr lang="en-US" baseline="30000" dirty="0"/>
              <a:t>3</a:t>
            </a:r>
            <a:r>
              <a:rPr lang="en-US" dirty="0"/>
              <a:t> and ND</a:t>
            </a:r>
            <a:r>
              <a:rPr lang="en-US" baseline="30000" dirty="0"/>
              <a:t>3</a:t>
            </a:r>
            <a:r>
              <a:rPr lang="en-US" dirty="0"/>
              <a:t> had been irradiated at NIST with collaboration of UVA target group in the past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E88083-2EA7-3D4C-A3F3-8C645DE4E958}"/>
              </a:ext>
            </a:extLst>
          </p:cNvPr>
          <p:cNvSpPr txBox="1"/>
          <p:nvPr/>
        </p:nvSpPr>
        <p:spPr>
          <a:xfrm>
            <a:off x="8391915" y="1956062"/>
            <a:ext cx="1560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B37F4"/>
                </a:solidFill>
              </a:rPr>
              <a:t>Irradiation </a:t>
            </a:r>
          </a:p>
          <a:p>
            <a:r>
              <a:rPr lang="en-US" sz="2400" dirty="0">
                <a:solidFill>
                  <a:srgbClr val="2B37F4"/>
                </a:solidFill>
              </a:rPr>
              <a:t>Cryostat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AAB795-DA85-7D40-B52E-3E2DE55EDBB2}"/>
              </a:ext>
            </a:extLst>
          </p:cNvPr>
          <p:cNvSpPr txBox="1"/>
          <p:nvPr/>
        </p:nvSpPr>
        <p:spPr>
          <a:xfrm>
            <a:off x="8713694" y="520322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BPM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393B6-FAAD-A84A-B7DE-E729E750EC2D}"/>
              </a:ext>
            </a:extLst>
          </p:cNvPr>
          <p:cNvSpPr txBox="1"/>
          <p:nvPr/>
        </p:nvSpPr>
        <p:spPr>
          <a:xfrm>
            <a:off x="4719917" y="3575207"/>
            <a:ext cx="1560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Raster Magnet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FAD61-8A77-D94F-937D-D2A7CF43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6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9CF8B-C644-A646-ABA0-658DB3416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985" y="545311"/>
            <a:ext cx="120904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713" y="47556"/>
            <a:ext cx="9738972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II. Irradiation Cryostat (detail)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3629" y="2298546"/>
            <a:ext cx="107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de-DE" sz="32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B7C91F9-2404-5B47-B824-F430D9FF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13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C5F1CD-A258-034E-8F68-BB296DD61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65" y="6241994"/>
            <a:ext cx="2248274" cy="43503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777B567-EB0D-2F4E-86E4-DAC839D4FBFB}"/>
              </a:ext>
            </a:extLst>
          </p:cNvPr>
          <p:cNvCxnSpPr>
            <a:cxnSpLocks/>
          </p:cNvCxnSpPr>
          <p:nvPr/>
        </p:nvCxnSpPr>
        <p:spPr>
          <a:xfrm>
            <a:off x="1248787" y="4751166"/>
            <a:ext cx="9173028" cy="84097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8B93FF2-A35C-7646-B2C5-F92EA2CDD5BF}"/>
              </a:ext>
            </a:extLst>
          </p:cNvPr>
          <p:cNvSpPr txBox="1"/>
          <p:nvPr/>
        </p:nvSpPr>
        <p:spPr>
          <a:xfrm>
            <a:off x="0" y="3632135"/>
            <a:ext cx="2328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Veritically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err="1">
                <a:solidFill>
                  <a:srgbClr val="FF0000"/>
                </a:solidFill>
              </a:rPr>
              <a:t>Rastered</a:t>
            </a:r>
            <a:r>
              <a:rPr lang="en-US" sz="2400" dirty="0">
                <a:solidFill>
                  <a:srgbClr val="FF0000"/>
                </a:solidFill>
              </a:rPr>
              <a:t> e</a:t>
            </a:r>
            <a:r>
              <a:rPr lang="en-US" sz="2400" baseline="30000" dirty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543DE9-7B82-7B4B-AF16-3EA9F7FCFCEF}"/>
              </a:ext>
            </a:extLst>
          </p:cNvPr>
          <p:cNvSpPr txBox="1"/>
          <p:nvPr/>
        </p:nvSpPr>
        <p:spPr>
          <a:xfrm>
            <a:off x="6882407" y="637136"/>
            <a:ext cx="505909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B37F4"/>
                </a:solidFill>
              </a:rPr>
              <a:t>Variable Temperature Irradiation cryostat </a:t>
            </a:r>
            <a:r>
              <a:rPr lang="en-US" sz="2000" dirty="0"/>
              <a:t>(under design &amp; construction)</a:t>
            </a:r>
          </a:p>
          <a:p>
            <a:endParaRPr lang="en-US" sz="2000" dirty="0">
              <a:solidFill>
                <a:srgbClr val="2B37F4"/>
              </a:solidFill>
            </a:endParaRPr>
          </a:p>
          <a:p>
            <a:r>
              <a:rPr lang="en-US" sz="2000" dirty="0">
                <a:solidFill>
                  <a:srgbClr val="2B37F4"/>
                </a:solidFill>
              </a:rPr>
              <a:t>  3 K He coolant from Central He Liquefier</a:t>
            </a:r>
          </a:p>
          <a:p>
            <a:r>
              <a:rPr lang="en-US" sz="2000" dirty="0">
                <a:solidFill>
                  <a:srgbClr val="2B37F4"/>
                </a:solidFill>
              </a:rPr>
              <a:t>    Temperature controlled by heater</a:t>
            </a:r>
          </a:p>
          <a:p>
            <a:endParaRPr lang="en-US" sz="2000" dirty="0"/>
          </a:p>
          <a:p>
            <a:r>
              <a:rPr lang="en-US" sz="2000" dirty="0"/>
              <a:t>        Irradiate  </a:t>
            </a:r>
            <a:r>
              <a:rPr lang="en-US" sz="2000" baseline="30000" dirty="0">
                <a:solidFill>
                  <a:srgbClr val="FF0000"/>
                </a:solidFill>
              </a:rPr>
              <a:t>7</a:t>
            </a:r>
            <a:r>
              <a:rPr lang="en-US" sz="2000" dirty="0">
                <a:solidFill>
                  <a:srgbClr val="FF0000"/>
                </a:solidFill>
              </a:rPr>
              <a:t>LiD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NH</a:t>
            </a:r>
            <a:r>
              <a:rPr lang="en-US" sz="2000" baseline="-25000" dirty="0">
                <a:solidFill>
                  <a:srgbClr val="FF0000"/>
                </a:solidFill>
              </a:rPr>
              <a:t>3   </a:t>
            </a:r>
            <a:r>
              <a:rPr lang="en-US" sz="2000" dirty="0">
                <a:solidFill>
                  <a:srgbClr val="7030A0"/>
                </a:solidFill>
              </a:rPr>
              <a:t>at different 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                                          temperatures</a:t>
            </a:r>
          </a:p>
          <a:p>
            <a:endParaRPr lang="en-US" sz="2000" dirty="0"/>
          </a:p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A7C77D-6F72-784C-83E7-EDDF3D762698}"/>
              </a:ext>
            </a:extLst>
          </p:cNvPr>
          <p:cNvCxnSpPr>
            <a:cxnSpLocks/>
          </p:cNvCxnSpPr>
          <p:nvPr/>
        </p:nvCxnSpPr>
        <p:spPr>
          <a:xfrm>
            <a:off x="1923758" y="3125430"/>
            <a:ext cx="2583543" cy="27830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4EDBB4-B269-A94D-9189-B652AFA66633}"/>
              </a:ext>
            </a:extLst>
          </p:cNvPr>
          <p:cNvSpPr txBox="1"/>
          <p:nvPr/>
        </p:nvSpPr>
        <p:spPr>
          <a:xfrm>
            <a:off x="248619" y="2080300"/>
            <a:ext cx="2044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 materials</a:t>
            </a:r>
          </a:p>
          <a:p>
            <a:r>
              <a:rPr lang="en-US" sz="2000" dirty="0"/>
              <a:t>inserted and uninserted vertically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08BC358-56EA-A747-AB66-A60882F54262}"/>
              </a:ext>
            </a:extLst>
          </p:cNvPr>
          <p:cNvCxnSpPr>
            <a:cxnSpLocks/>
          </p:cNvCxnSpPr>
          <p:nvPr/>
        </p:nvCxnSpPr>
        <p:spPr>
          <a:xfrm flipH="1" flipV="1">
            <a:off x="4501060" y="5032349"/>
            <a:ext cx="2627086" cy="1279551"/>
          </a:xfrm>
          <a:prstGeom prst="line">
            <a:avLst/>
          </a:prstGeom>
          <a:ln w="28575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8B7916-C81B-024F-9554-010BD153D416}"/>
              </a:ext>
            </a:extLst>
          </p:cNvPr>
          <p:cNvSpPr txBox="1"/>
          <p:nvPr/>
        </p:nvSpPr>
        <p:spPr>
          <a:xfrm>
            <a:off x="7128146" y="6064885"/>
            <a:ext cx="2106154" cy="656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Solid </a:t>
            </a:r>
            <a:r>
              <a:rPr lang="en-US" baseline="30000" dirty="0">
                <a:solidFill>
                  <a:srgbClr val="7030A0"/>
                </a:solidFill>
              </a:rPr>
              <a:t>7</a:t>
            </a:r>
            <a:r>
              <a:rPr lang="en-US" dirty="0">
                <a:solidFill>
                  <a:srgbClr val="7030A0"/>
                </a:solidFill>
              </a:rPr>
              <a:t>LiD/NH</a:t>
            </a:r>
            <a:r>
              <a:rPr lang="en-US" baseline="-25000" dirty="0">
                <a:solidFill>
                  <a:srgbClr val="7030A0"/>
                </a:solidFill>
              </a:rPr>
              <a:t>3</a:t>
            </a:r>
          </a:p>
          <a:p>
            <a:r>
              <a:rPr lang="en-US" sz="2800" baseline="-25000" dirty="0">
                <a:solidFill>
                  <a:srgbClr val="7030A0"/>
                </a:solidFill>
              </a:rPr>
              <a:t>Rotating 1 turn/min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7F611-29FB-A840-AE5F-48177E3E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1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14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169197" y="2088"/>
            <a:ext cx="116242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II. Irradiation conditions for </a:t>
            </a:r>
            <a:r>
              <a:rPr lang="en-US" sz="2400" baseline="30000" dirty="0"/>
              <a:t>7</a:t>
            </a:r>
            <a:r>
              <a:rPr lang="en-US" sz="2400" dirty="0"/>
              <a:t>LiD  (</a:t>
            </a:r>
            <a:r>
              <a:rPr lang="en-US" sz="2400" dirty="0">
                <a:solidFill>
                  <a:srgbClr val="FF0000"/>
                </a:solidFill>
              </a:rPr>
              <a:t>higher polarization and shorter polarization building Time</a:t>
            </a:r>
            <a:r>
              <a:rPr lang="en-US" sz="2400" dirty="0"/>
              <a:t>)</a:t>
            </a:r>
            <a:r>
              <a:rPr lang="en-US" sz="2400" baseline="30000" dirty="0"/>
              <a:t> 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829368A-F954-CB4A-AC9D-40C892F4A5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4764697"/>
                  </p:ext>
                </p:extLst>
              </p:nvPr>
            </p:nvGraphicFramePr>
            <p:xfrm>
              <a:off x="841829" y="919093"/>
              <a:ext cx="9467814" cy="20175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7735">
                      <a:extLst>
                        <a:ext uri="{9D8B030D-6E8A-4147-A177-3AD203B41FA5}">
                          <a16:colId xmlns:a16="http://schemas.microsoft.com/office/drawing/2014/main" val="1860901809"/>
                        </a:ext>
                      </a:extLst>
                    </a:gridCol>
                    <a:gridCol w="1007853">
                      <a:extLst>
                        <a:ext uri="{9D8B030D-6E8A-4147-A177-3AD203B41FA5}">
                          <a16:colId xmlns:a16="http://schemas.microsoft.com/office/drawing/2014/main" val="3392790600"/>
                        </a:ext>
                      </a:extLst>
                    </a:gridCol>
                    <a:gridCol w="912567">
                      <a:extLst>
                        <a:ext uri="{9D8B030D-6E8A-4147-A177-3AD203B41FA5}">
                          <a16:colId xmlns:a16="http://schemas.microsoft.com/office/drawing/2014/main" val="2825664943"/>
                        </a:ext>
                      </a:extLst>
                    </a:gridCol>
                    <a:gridCol w="1088571">
                      <a:extLst>
                        <a:ext uri="{9D8B030D-6E8A-4147-A177-3AD203B41FA5}">
                          <a16:colId xmlns:a16="http://schemas.microsoft.com/office/drawing/2014/main" val="1955022555"/>
                        </a:ext>
                      </a:extLst>
                    </a:gridCol>
                    <a:gridCol w="754743">
                      <a:extLst>
                        <a:ext uri="{9D8B030D-6E8A-4147-A177-3AD203B41FA5}">
                          <a16:colId xmlns:a16="http://schemas.microsoft.com/office/drawing/2014/main" val="2053286275"/>
                        </a:ext>
                      </a:extLst>
                    </a:gridCol>
                    <a:gridCol w="986972">
                      <a:extLst>
                        <a:ext uri="{9D8B030D-6E8A-4147-A177-3AD203B41FA5}">
                          <a16:colId xmlns:a16="http://schemas.microsoft.com/office/drawing/2014/main" val="2141200980"/>
                        </a:ext>
                      </a:extLst>
                    </a:gridCol>
                    <a:gridCol w="602345">
                      <a:extLst>
                        <a:ext uri="{9D8B030D-6E8A-4147-A177-3AD203B41FA5}">
                          <a16:colId xmlns:a16="http://schemas.microsoft.com/office/drawing/2014/main" val="396824375"/>
                        </a:ext>
                      </a:extLst>
                    </a:gridCol>
                    <a:gridCol w="943428">
                      <a:extLst>
                        <a:ext uri="{9D8B030D-6E8A-4147-A177-3AD203B41FA5}">
                          <a16:colId xmlns:a16="http://schemas.microsoft.com/office/drawing/2014/main" val="2707794407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06405285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dirty="0"/>
                            <a:t>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T</a:t>
                          </a:r>
                          <a:r>
                            <a:rPr lang="en-US" sz="1800" baseline="-25000" dirty="0" err="1"/>
                            <a:t>irrad</a:t>
                          </a:r>
                          <a:endParaRPr lang="en-US" sz="1800" baseline="-25000" dirty="0"/>
                        </a:p>
                        <a:p>
                          <a:pPr algn="ctr"/>
                          <a:r>
                            <a:rPr lang="en-US" sz="1800" dirty="0"/>
                            <a:t>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E</a:t>
                          </a:r>
                          <a:r>
                            <a:rPr lang="en-US" sz="1800" baseline="-25000" dirty="0" err="1"/>
                            <a:t>e</a:t>
                          </a:r>
                          <a:r>
                            <a:rPr lang="en-US" sz="1800" baseline="-25000" dirty="0"/>
                            <a:t>-</a:t>
                          </a:r>
                          <a:r>
                            <a:rPr lang="en-US" sz="1800" dirty="0"/>
                            <a:t> (MeV)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Dose (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X 10</a:t>
                          </a:r>
                          <a:r>
                            <a:rPr lang="en-US" sz="1800" baseline="30000" dirty="0"/>
                            <a:t>17 </a:t>
                          </a:r>
                          <a:r>
                            <a:rPr lang="en-US" sz="1800" dirty="0"/>
                            <a:t>e/cm</a:t>
                          </a:r>
                          <a:r>
                            <a:rPr lang="en-US" sz="1800" baseline="30000" dirty="0"/>
                            <a:t>2</a:t>
                          </a:r>
                          <a:r>
                            <a:rPr lang="en-US" sz="1800" dirty="0"/>
                            <a:t> )</a:t>
                          </a:r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</a:rPr>
                            <a:t>Li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(%) 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</a:rPr>
                            <a:t>Build</a:t>
                          </a:r>
                          <a:endParaRPr lang="en-US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B(Tesla)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Year &amp; note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8355223"/>
                      </a:ext>
                    </a:extLst>
                  </a:tr>
                  <a:tr h="3985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Bonn</a:t>
                          </a:r>
                          <a:r>
                            <a:rPr lang="en-US" baseline="300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50 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1995  (</a:t>
                          </a:r>
                          <a:r>
                            <a:rPr lang="en-US" baseline="30000" dirty="0"/>
                            <a:t>7</a:t>
                          </a:r>
                          <a:r>
                            <a:rPr lang="en-US" dirty="0"/>
                            <a:t>LiH)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221109"/>
                      </a:ext>
                    </a:extLst>
                  </a:tr>
                  <a:tr h="430217">
                    <a:tc>
                      <a:txBody>
                        <a:bodyPr/>
                        <a:lstStyle/>
                        <a:p>
                          <a:pPr algn="ctr"/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8 min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Ad. </a:t>
                          </a:r>
                          <a:r>
                            <a:rPr lang="en-US" dirty="0" err="1">
                              <a:solidFill>
                                <a:srgbClr val="7030A0"/>
                              </a:solidFill>
                            </a:rPr>
                            <a:t>Irad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. 1K  10</a:t>
                          </a:r>
                          <a:r>
                            <a:rPr lang="en-US" baseline="30000" dirty="0">
                              <a:solidFill>
                                <a:srgbClr val="7030A0"/>
                              </a:solidFill>
                            </a:rPr>
                            <a:t>15 </a:t>
                          </a:r>
                          <a:r>
                            <a:rPr lang="en-US" baseline="0" dirty="0">
                              <a:solidFill>
                                <a:srgbClr val="7030A0"/>
                              </a:solidFill>
                            </a:rPr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906460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829368A-F954-CB4A-AC9D-40C892F4A5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4764697"/>
                  </p:ext>
                </p:extLst>
              </p:nvPr>
            </p:nvGraphicFramePr>
            <p:xfrm>
              <a:off x="841829" y="919093"/>
              <a:ext cx="9467814" cy="201751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7735">
                      <a:extLst>
                        <a:ext uri="{9D8B030D-6E8A-4147-A177-3AD203B41FA5}">
                          <a16:colId xmlns:a16="http://schemas.microsoft.com/office/drawing/2014/main" val="1860901809"/>
                        </a:ext>
                      </a:extLst>
                    </a:gridCol>
                    <a:gridCol w="1007853">
                      <a:extLst>
                        <a:ext uri="{9D8B030D-6E8A-4147-A177-3AD203B41FA5}">
                          <a16:colId xmlns:a16="http://schemas.microsoft.com/office/drawing/2014/main" val="3392790600"/>
                        </a:ext>
                      </a:extLst>
                    </a:gridCol>
                    <a:gridCol w="912567">
                      <a:extLst>
                        <a:ext uri="{9D8B030D-6E8A-4147-A177-3AD203B41FA5}">
                          <a16:colId xmlns:a16="http://schemas.microsoft.com/office/drawing/2014/main" val="2825664943"/>
                        </a:ext>
                      </a:extLst>
                    </a:gridCol>
                    <a:gridCol w="1088571">
                      <a:extLst>
                        <a:ext uri="{9D8B030D-6E8A-4147-A177-3AD203B41FA5}">
                          <a16:colId xmlns:a16="http://schemas.microsoft.com/office/drawing/2014/main" val="1955022555"/>
                        </a:ext>
                      </a:extLst>
                    </a:gridCol>
                    <a:gridCol w="754743">
                      <a:extLst>
                        <a:ext uri="{9D8B030D-6E8A-4147-A177-3AD203B41FA5}">
                          <a16:colId xmlns:a16="http://schemas.microsoft.com/office/drawing/2014/main" val="2053286275"/>
                        </a:ext>
                      </a:extLst>
                    </a:gridCol>
                    <a:gridCol w="986972">
                      <a:extLst>
                        <a:ext uri="{9D8B030D-6E8A-4147-A177-3AD203B41FA5}">
                          <a16:colId xmlns:a16="http://schemas.microsoft.com/office/drawing/2014/main" val="2141200980"/>
                        </a:ext>
                      </a:extLst>
                    </a:gridCol>
                    <a:gridCol w="602345">
                      <a:extLst>
                        <a:ext uri="{9D8B030D-6E8A-4147-A177-3AD203B41FA5}">
                          <a16:colId xmlns:a16="http://schemas.microsoft.com/office/drawing/2014/main" val="396824375"/>
                        </a:ext>
                      </a:extLst>
                    </a:gridCol>
                    <a:gridCol w="943428">
                      <a:extLst>
                        <a:ext uri="{9D8B030D-6E8A-4147-A177-3AD203B41FA5}">
                          <a16:colId xmlns:a16="http://schemas.microsoft.com/office/drawing/2014/main" val="2707794407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2064052859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dirty="0"/>
                            <a:t>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T</a:t>
                          </a:r>
                          <a:r>
                            <a:rPr lang="en-US" sz="1800" baseline="-25000" dirty="0" err="1"/>
                            <a:t>irrad</a:t>
                          </a:r>
                          <a:endParaRPr lang="en-US" sz="1800" baseline="-25000" dirty="0"/>
                        </a:p>
                        <a:p>
                          <a:pPr algn="ctr"/>
                          <a:r>
                            <a:rPr lang="en-US" sz="1800" dirty="0"/>
                            <a:t>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E</a:t>
                          </a:r>
                          <a:r>
                            <a:rPr lang="en-US" sz="1800" baseline="-25000" dirty="0" err="1"/>
                            <a:t>e</a:t>
                          </a:r>
                          <a:r>
                            <a:rPr lang="en-US" sz="1800" baseline="-25000" dirty="0"/>
                            <a:t>-</a:t>
                          </a:r>
                          <a:r>
                            <a:rPr lang="en-US" sz="1800" dirty="0"/>
                            <a:t> (MeV)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Dose (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X 10</a:t>
                          </a:r>
                          <a:r>
                            <a:rPr lang="en-US" sz="1800" baseline="30000" dirty="0"/>
                            <a:t>17 </a:t>
                          </a:r>
                          <a:r>
                            <a:rPr lang="en-US" sz="1800" dirty="0"/>
                            <a:t>e/cm</a:t>
                          </a:r>
                          <a:r>
                            <a:rPr lang="en-US" sz="1800" baseline="30000" dirty="0"/>
                            <a:t>2</a:t>
                          </a:r>
                          <a:r>
                            <a:rPr lang="en-US" sz="1800" dirty="0"/>
                            <a:t> )</a:t>
                          </a:r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</a:rPr>
                            <a:t>Li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(%) 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</a:rPr>
                            <a:t>Build</a:t>
                          </a:r>
                          <a:endParaRPr lang="en-US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B(Tesla)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Year &amp; note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8355223"/>
                      </a:ext>
                    </a:extLst>
                  </a:tr>
                  <a:tr h="3985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Bonn</a:t>
                          </a:r>
                          <a:r>
                            <a:rPr lang="en-US" baseline="300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endParaRPr lang="en-US" baseline="300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2373" t="-300000" r="-627119" b="-1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50 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1995  (</a:t>
                          </a:r>
                          <a:r>
                            <a:rPr lang="en-US" baseline="30000" dirty="0"/>
                            <a:t>7</a:t>
                          </a:r>
                          <a:r>
                            <a:rPr lang="en-US" dirty="0"/>
                            <a:t>LiH)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221109"/>
                      </a:ext>
                    </a:extLst>
                  </a:tr>
                  <a:tr h="430217">
                    <a:tc>
                      <a:txBody>
                        <a:bodyPr/>
                        <a:lstStyle/>
                        <a:p>
                          <a:pPr algn="ctr"/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8 min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Ad. </a:t>
                          </a:r>
                          <a:r>
                            <a:rPr lang="en-US" dirty="0" err="1">
                              <a:solidFill>
                                <a:srgbClr val="7030A0"/>
                              </a:solidFill>
                            </a:rPr>
                            <a:t>Irad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. 1K  10</a:t>
                          </a:r>
                          <a:r>
                            <a:rPr lang="en-US" baseline="30000" dirty="0">
                              <a:solidFill>
                                <a:srgbClr val="7030A0"/>
                              </a:solidFill>
                            </a:rPr>
                            <a:t>15 </a:t>
                          </a:r>
                          <a:r>
                            <a:rPr lang="en-US" baseline="0" dirty="0">
                              <a:solidFill>
                                <a:srgbClr val="7030A0"/>
                              </a:solidFill>
                            </a:rPr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9064601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997B85-02AD-5A4D-9186-BBD9908DE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112571"/>
              </p:ext>
            </p:extLst>
          </p:nvPr>
        </p:nvGraphicFramePr>
        <p:xfrm>
          <a:off x="836257" y="4506709"/>
          <a:ext cx="942534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075">
                  <a:extLst>
                    <a:ext uri="{9D8B030D-6E8A-4147-A177-3AD203B41FA5}">
                      <a16:colId xmlns:a16="http://schemas.microsoft.com/office/drawing/2014/main" val="1566318865"/>
                    </a:ext>
                  </a:extLst>
                </a:gridCol>
                <a:gridCol w="964011">
                  <a:extLst>
                    <a:ext uri="{9D8B030D-6E8A-4147-A177-3AD203B41FA5}">
                      <a16:colId xmlns:a16="http://schemas.microsoft.com/office/drawing/2014/main" val="7300658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59522811"/>
                    </a:ext>
                  </a:extLst>
                </a:gridCol>
                <a:gridCol w="1030514">
                  <a:extLst>
                    <a:ext uri="{9D8B030D-6E8A-4147-A177-3AD203B41FA5}">
                      <a16:colId xmlns:a16="http://schemas.microsoft.com/office/drawing/2014/main" val="343354923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177582315"/>
                    </a:ext>
                  </a:extLst>
                </a:gridCol>
                <a:gridCol w="1068333">
                  <a:extLst>
                    <a:ext uri="{9D8B030D-6E8A-4147-A177-3AD203B41FA5}">
                      <a16:colId xmlns:a16="http://schemas.microsoft.com/office/drawing/2014/main" val="3903860093"/>
                    </a:ext>
                  </a:extLst>
                </a:gridCol>
                <a:gridCol w="539167">
                  <a:extLst>
                    <a:ext uri="{9D8B030D-6E8A-4147-A177-3AD203B41FA5}">
                      <a16:colId xmlns:a16="http://schemas.microsoft.com/office/drawing/2014/main" val="3557104722"/>
                    </a:ext>
                  </a:extLst>
                </a:gridCol>
                <a:gridCol w="1034616">
                  <a:extLst>
                    <a:ext uri="{9D8B030D-6E8A-4147-A177-3AD203B41FA5}">
                      <a16:colId xmlns:a16="http://schemas.microsoft.com/office/drawing/2014/main" val="3019378826"/>
                    </a:ext>
                  </a:extLst>
                </a:gridCol>
                <a:gridCol w="1973426">
                  <a:extLst>
                    <a:ext uri="{9D8B030D-6E8A-4147-A177-3AD203B41FA5}">
                      <a16:colId xmlns:a16="http://schemas.microsoft.com/office/drawing/2014/main" val="236276863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0" i="0" baseline="0" dirty="0">
                          <a:solidFill>
                            <a:schemeClr val="tx1"/>
                          </a:solidFill>
                        </a:rPr>
                        <a:t>Bochum</a:t>
                      </a:r>
                      <a:r>
                        <a:rPr lang="en-US" b="0" i="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</a:t>
                      </a:r>
                      <a:r>
                        <a:rPr lang="en-US" b="0" i="0" baseline="0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20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0.1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-17.8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+mj-lt"/>
                        </a:rPr>
                        <a:t>220 min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2.5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2001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baseline="30000" dirty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LiD)</a:t>
                      </a:r>
                      <a:endParaRPr 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82791"/>
                  </a:ext>
                </a:extLst>
              </a:tr>
              <a:tr h="346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140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-17.9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60 min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Warm RT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3686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BDF6D1-2923-AE4B-B5EE-AED486251657}"/>
              </a:ext>
            </a:extLst>
          </p:cNvPr>
          <p:cNvSpPr txBox="1"/>
          <p:nvPr/>
        </p:nvSpPr>
        <p:spPr>
          <a:xfrm>
            <a:off x="169197" y="5337855"/>
            <a:ext cx="12256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      </a:t>
            </a:r>
            <a:r>
              <a:rPr lang="en-US" sz="2000" dirty="0"/>
              <a:t>(3)  </a:t>
            </a:r>
            <a:r>
              <a:rPr lang="en-US" sz="2000" baseline="30000" dirty="0"/>
              <a:t>6</a:t>
            </a:r>
            <a:r>
              <a:rPr lang="en-US" sz="2000" dirty="0"/>
              <a:t>LiD at </a:t>
            </a:r>
            <a:r>
              <a:rPr lang="en-US" sz="2000" dirty="0">
                <a:solidFill>
                  <a:srgbClr val="FF0000"/>
                </a:solidFill>
              </a:rPr>
              <a:t>room temperature for 10 min</a:t>
            </a:r>
            <a:r>
              <a:rPr lang="en-US" sz="2000" dirty="0"/>
              <a:t>; as od as on standard and may </a:t>
            </a:r>
            <a:r>
              <a:rPr lang="en-US" sz="2000" dirty="0">
                <a:solidFill>
                  <a:srgbClr val="2B37F4"/>
                </a:solidFill>
              </a:rPr>
              <a:t>shorten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2B37F4"/>
                </a:solidFill>
              </a:rPr>
              <a:t>T</a:t>
            </a:r>
            <a:r>
              <a:rPr lang="en-US" sz="2000" baseline="-25000" dirty="0" err="1">
                <a:solidFill>
                  <a:srgbClr val="2B37F4"/>
                </a:solidFill>
              </a:rPr>
              <a:t>build</a:t>
            </a:r>
            <a:r>
              <a:rPr lang="en-US" sz="2000" dirty="0"/>
              <a:t> </a:t>
            </a:r>
          </a:p>
          <a:p>
            <a:r>
              <a:rPr lang="en-US" sz="2000" dirty="0"/>
              <a:t> </a:t>
            </a:r>
          </a:p>
          <a:p>
            <a:r>
              <a:rPr lang="en-US" sz="2000" dirty="0"/>
              <a:t>∗  Irradiate </a:t>
            </a:r>
            <a:r>
              <a:rPr lang="en-US" sz="2000" dirty="0">
                <a:solidFill>
                  <a:srgbClr val="FF0000"/>
                </a:solidFill>
              </a:rPr>
              <a:t>NH</a:t>
            </a:r>
            <a:r>
              <a:rPr lang="en-US" sz="2000" baseline="-25000" dirty="0">
                <a:solidFill>
                  <a:srgbClr val="FF0000"/>
                </a:solidFill>
              </a:rPr>
              <a:t>3</a:t>
            </a:r>
            <a:r>
              <a:rPr lang="en-US" sz="2000" dirty="0"/>
              <a:t> at </a:t>
            </a:r>
            <a:r>
              <a:rPr lang="en-US" sz="2000" dirty="0">
                <a:solidFill>
                  <a:srgbClr val="2B37F4"/>
                </a:solidFill>
              </a:rPr>
              <a:t>80 K</a:t>
            </a:r>
            <a:r>
              <a:rPr lang="en-US" sz="2000" dirty="0"/>
              <a:t> (standard irradiation temperature) and </a:t>
            </a:r>
            <a:r>
              <a:rPr lang="en-US" sz="2000" dirty="0">
                <a:solidFill>
                  <a:srgbClr val="2B37F4"/>
                </a:solidFill>
              </a:rPr>
              <a:t>3 K</a:t>
            </a:r>
            <a:r>
              <a:rPr lang="en-US" sz="2000" dirty="0"/>
              <a:t> (low temperature as (1)) in prior to 11 GeV beam.</a:t>
            </a:r>
          </a:p>
          <a:p>
            <a:r>
              <a:rPr lang="en-US" sz="2000" dirty="0"/>
              <a:t>                           NH</a:t>
            </a:r>
            <a:r>
              <a:rPr lang="en-US" sz="2000" baseline="-25000" dirty="0"/>
              <a:t>3</a:t>
            </a:r>
            <a:r>
              <a:rPr lang="en-US" sz="2000" dirty="0"/>
              <a:t> materials will be supplied by Univ. New Hampshire group.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9426BF-5FD3-C446-9BB3-31D69DB34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89" y="6390704"/>
            <a:ext cx="2248274" cy="43503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566A7-FD9E-A744-9977-FE443751D583}"/>
              </a:ext>
            </a:extLst>
          </p:cNvPr>
          <p:cNvCxnSpPr/>
          <p:nvPr/>
        </p:nvCxnSpPr>
        <p:spPr>
          <a:xfrm flipH="1">
            <a:off x="10475392" y="2352942"/>
            <a:ext cx="188686" cy="0"/>
          </a:xfrm>
          <a:prstGeom prst="line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ABC0A8-B093-0144-9789-FFE167486870}"/>
              </a:ext>
            </a:extLst>
          </p:cNvPr>
          <p:cNvSpPr txBox="1"/>
          <p:nvPr/>
        </p:nvSpPr>
        <p:spPr>
          <a:xfrm>
            <a:off x="10664078" y="2179179"/>
            <a:ext cx="102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Standard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9D00D-2654-0F4D-A809-5EA38EDBD447}"/>
              </a:ext>
            </a:extLst>
          </p:cNvPr>
          <p:cNvSpPr txBox="1"/>
          <p:nvPr/>
        </p:nvSpPr>
        <p:spPr>
          <a:xfrm>
            <a:off x="434080" y="3584743"/>
            <a:ext cx="479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22E3D8-9BBD-3D49-BA34-AE871DD8DB77}"/>
              </a:ext>
            </a:extLst>
          </p:cNvPr>
          <p:cNvSpPr txBox="1"/>
          <p:nvPr/>
        </p:nvSpPr>
        <p:spPr>
          <a:xfrm>
            <a:off x="779560" y="2974204"/>
            <a:ext cx="9434762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dirty="0"/>
              <a:t>Additional irradiations at </a:t>
            </a:r>
            <a:r>
              <a:rPr lang="en-US" sz="2000" dirty="0">
                <a:solidFill>
                  <a:srgbClr val="FF0000"/>
                </a:solidFill>
              </a:rPr>
              <a:t>Lower Temperature (3K)</a:t>
            </a:r>
            <a:r>
              <a:rPr lang="en-US" sz="2000" dirty="0"/>
              <a:t>: can </a:t>
            </a:r>
            <a:r>
              <a:rPr lang="en-US" sz="2000" dirty="0">
                <a:solidFill>
                  <a:srgbClr val="2B37F4"/>
                </a:solidFill>
              </a:rPr>
              <a:t>increase </a:t>
            </a:r>
            <a:r>
              <a:rPr lang="en-US" sz="2000" dirty="0" err="1">
                <a:solidFill>
                  <a:srgbClr val="2B37F4"/>
                </a:solidFill>
              </a:rPr>
              <a:t>P</a:t>
            </a:r>
            <a:r>
              <a:rPr lang="en-US" sz="2000" baseline="-25000" dirty="0" err="1">
                <a:solidFill>
                  <a:srgbClr val="2B37F4"/>
                </a:solidFill>
              </a:rPr>
              <a:t>max</a:t>
            </a:r>
            <a:r>
              <a:rPr lang="en-US" sz="2000" dirty="0">
                <a:solidFill>
                  <a:srgbClr val="2B37F4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dirty="0">
                <a:solidFill>
                  <a:srgbClr val="2B37F4"/>
                </a:solidFill>
              </a:rPr>
              <a:t>shorten </a:t>
            </a:r>
            <a:r>
              <a:rPr lang="en-US" sz="2000" dirty="0" err="1">
                <a:solidFill>
                  <a:srgbClr val="2B37F4"/>
                </a:solidFill>
              </a:rPr>
              <a:t>T</a:t>
            </a:r>
            <a:r>
              <a:rPr lang="en-US" sz="2000" baseline="-25000" dirty="0" err="1">
                <a:solidFill>
                  <a:srgbClr val="2B37F4"/>
                </a:solidFill>
              </a:rPr>
              <a:t>build</a:t>
            </a:r>
            <a:endParaRPr lang="en-US" sz="2000" baseline="-25000" dirty="0">
              <a:solidFill>
                <a:srgbClr val="2B37F4"/>
              </a:solidFill>
            </a:endParaRPr>
          </a:p>
          <a:p>
            <a:endParaRPr lang="en-US" sz="2000" baseline="30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994EDE-694E-0349-A3D2-6B9A4DEA91E3}"/>
              </a:ext>
            </a:extLst>
          </p:cNvPr>
          <p:cNvSpPr/>
          <p:nvPr/>
        </p:nvSpPr>
        <p:spPr>
          <a:xfrm>
            <a:off x="674151" y="473827"/>
            <a:ext cx="104728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Some noteworthy past records for</a:t>
            </a:r>
            <a:r>
              <a:rPr lang="en-US" sz="2000" baseline="30000" dirty="0"/>
              <a:t> 7</a:t>
            </a:r>
            <a:r>
              <a:rPr lang="en-US" sz="2000" dirty="0"/>
              <a:t>LiH &amp; </a:t>
            </a:r>
            <a:r>
              <a:rPr lang="en-US" sz="2000" baseline="30000" dirty="0"/>
              <a:t>6</a:t>
            </a:r>
            <a:r>
              <a:rPr lang="en-US" sz="2000" dirty="0"/>
              <a:t>LiD (</a:t>
            </a:r>
            <a:r>
              <a:rPr lang="en-US" sz="2000" dirty="0">
                <a:solidFill>
                  <a:srgbClr val="2B37F4"/>
                </a:solidFill>
              </a:rPr>
              <a:t>different irradiation temperatures and option</a:t>
            </a:r>
            <a:r>
              <a:rPr lang="en-US" sz="2000" dirty="0"/>
              <a:t>)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168E2B3-4F0C-9046-812F-4BC532B904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7914908"/>
                  </p:ext>
                </p:extLst>
              </p:nvPr>
            </p:nvGraphicFramePr>
            <p:xfrm>
              <a:off x="841829" y="3512769"/>
              <a:ext cx="9467814" cy="4189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7735">
                      <a:extLst>
                        <a:ext uri="{9D8B030D-6E8A-4147-A177-3AD203B41FA5}">
                          <a16:colId xmlns:a16="http://schemas.microsoft.com/office/drawing/2014/main" val="1605267258"/>
                        </a:ext>
                      </a:extLst>
                    </a:gridCol>
                    <a:gridCol w="1007853">
                      <a:extLst>
                        <a:ext uri="{9D8B030D-6E8A-4147-A177-3AD203B41FA5}">
                          <a16:colId xmlns:a16="http://schemas.microsoft.com/office/drawing/2014/main" val="2125446088"/>
                        </a:ext>
                      </a:extLst>
                    </a:gridCol>
                    <a:gridCol w="912567">
                      <a:extLst>
                        <a:ext uri="{9D8B030D-6E8A-4147-A177-3AD203B41FA5}">
                          <a16:colId xmlns:a16="http://schemas.microsoft.com/office/drawing/2014/main" val="2250344934"/>
                        </a:ext>
                      </a:extLst>
                    </a:gridCol>
                    <a:gridCol w="1088571">
                      <a:extLst>
                        <a:ext uri="{9D8B030D-6E8A-4147-A177-3AD203B41FA5}">
                          <a16:colId xmlns:a16="http://schemas.microsoft.com/office/drawing/2014/main" val="2710012166"/>
                        </a:ext>
                      </a:extLst>
                    </a:gridCol>
                    <a:gridCol w="754743">
                      <a:extLst>
                        <a:ext uri="{9D8B030D-6E8A-4147-A177-3AD203B41FA5}">
                          <a16:colId xmlns:a16="http://schemas.microsoft.com/office/drawing/2014/main" val="613259623"/>
                        </a:ext>
                      </a:extLst>
                    </a:gridCol>
                    <a:gridCol w="986972">
                      <a:extLst>
                        <a:ext uri="{9D8B030D-6E8A-4147-A177-3AD203B41FA5}">
                          <a16:colId xmlns:a16="http://schemas.microsoft.com/office/drawing/2014/main" val="2603815231"/>
                        </a:ext>
                      </a:extLst>
                    </a:gridCol>
                    <a:gridCol w="602345">
                      <a:extLst>
                        <a:ext uri="{9D8B030D-6E8A-4147-A177-3AD203B41FA5}">
                          <a16:colId xmlns:a16="http://schemas.microsoft.com/office/drawing/2014/main" val="189072623"/>
                        </a:ext>
                      </a:extLst>
                    </a:gridCol>
                    <a:gridCol w="943428">
                      <a:extLst>
                        <a:ext uri="{9D8B030D-6E8A-4147-A177-3AD203B41FA5}">
                          <a16:colId xmlns:a16="http://schemas.microsoft.com/office/drawing/2014/main" val="120608667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3060035484"/>
                        </a:ext>
                      </a:extLst>
                    </a:gridCol>
                  </a:tblGrid>
                  <a:tr h="4189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SLAC</a:t>
                          </a:r>
                          <a:r>
                            <a:rPr lang="en-US" baseline="300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2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00B050"/>
                              </a:solidFill>
                              <a:latin typeface="+mj-lt"/>
                            </a:rPr>
                            <a:t>183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rgbClr val="00B050"/>
                                  </a:solidFill>
                                  <a:latin typeface="+mj-lt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800" b="0" i="1" smtClean="0">
                                  <a:solidFill>
                                    <a:srgbClr val="00B050"/>
                                  </a:solidFill>
                                  <a:latin typeface="+mj-lt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endParaRPr lang="en-US" dirty="0">
                            <a:solidFill>
                              <a:srgbClr val="00B050"/>
                            </a:solidFill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30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1.3 – 4.5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rgbClr val="00B050"/>
                                  </a:solidFill>
                                  <a:latin typeface="+mj-lt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rgbClr val="00B050"/>
                              </a:solidFill>
                              <a:latin typeface="+mj-lt"/>
                            </a:rPr>
                            <a:t>  60</a:t>
                          </a:r>
                          <a:endParaRPr lang="en-US" dirty="0">
                            <a:solidFill>
                              <a:srgbClr val="00B050"/>
                            </a:solidFill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  <a:latin typeface="+mj-lt"/>
                            </a:rPr>
                            <a:t>1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5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1999 (</a:t>
                          </a:r>
                          <a:r>
                            <a:rPr lang="en-US" baseline="300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7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LiH)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159511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3168E2B3-4F0C-9046-812F-4BC532B904D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67914908"/>
                  </p:ext>
                </p:extLst>
              </p:nvPr>
            </p:nvGraphicFramePr>
            <p:xfrm>
              <a:off x="841829" y="3512769"/>
              <a:ext cx="9467814" cy="41895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37735">
                      <a:extLst>
                        <a:ext uri="{9D8B030D-6E8A-4147-A177-3AD203B41FA5}">
                          <a16:colId xmlns:a16="http://schemas.microsoft.com/office/drawing/2014/main" val="1605267258"/>
                        </a:ext>
                      </a:extLst>
                    </a:gridCol>
                    <a:gridCol w="1007853">
                      <a:extLst>
                        <a:ext uri="{9D8B030D-6E8A-4147-A177-3AD203B41FA5}">
                          <a16:colId xmlns:a16="http://schemas.microsoft.com/office/drawing/2014/main" val="2125446088"/>
                        </a:ext>
                      </a:extLst>
                    </a:gridCol>
                    <a:gridCol w="912567">
                      <a:extLst>
                        <a:ext uri="{9D8B030D-6E8A-4147-A177-3AD203B41FA5}">
                          <a16:colId xmlns:a16="http://schemas.microsoft.com/office/drawing/2014/main" val="2250344934"/>
                        </a:ext>
                      </a:extLst>
                    </a:gridCol>
                    <a:gridCol w="1088571">
                      <a:extLst>
                        <a:ext uri="{9D8B030D-6E8A-4147-A177-3AD203B41FA5}">
                          <a16:colId xmlns:a16="http://schemas.microsoft.com/office/drawing/2014/main" val="2710012166"/>
                        </a:ext>
                      </a:extLst>
                    </a:gridCol>
                    <a:gridCol w="754743">
                      <a:extLst>
                        <a:ext uri="{9D8B030D-6E8A-4147-A177-3AD203B41FA5}">
                          <a16:colId xmlns:a16="http://schemas.microsoft.com/office/drawing/2014/main" val="613259623"/>
                        </a:ext>
                      </a:extLst>
                    </a:gridCol>
                    <a:gridCol w="986972">
                      <a:extLst>
                        <a:ext uri="{9D8B030D-6E8A-4147-A177-3AD203B41FA5}">
                          <a16:colId xmlns:a16="http://schemas.microsoft.com/office/drawing/2014/main" val="2603815231"/>
                        </a:ext>
                      </a:extLst>
                    </a:gridCol>
                    <a:gridCol w="602345">
                      <a:extLst>
                        <a:ext uri="{9D8B030D-6E8A-4147-A177-3AD203B41FA5}">
                          <a16:colId xmlns:a16="http://schemas.microsoft.com/office/drawing/2014/main" val="189072623"/>
                        </a:ext>
                      </a:extLst>
                    </a:gridCol>
                    <a:gridCol w="943428">
                      <a:extLst>
                        <a:ext uri="{9D8B030D-6E8A-4147-A177-3AD203B41FA5}">
                          <a16:colId xmlns:a16="http://schemas.microsoft.com/office/drawing/2014/main" val="1206086673"/>
                        </a:ext>
                      </a:extLst>
                    </a:gridCol>
                    <a:gridCol w="2133600">
                      <a:extLst>
                        <a:ext uri="{9D8B030D-6E8A-4147-A177-3AD203B41FA5}">
                          <a16:colId xmlns:a16="http://schemas.microsoft.com/office/drawing/2014/main" val="3060035484"/>
                        </a:ext>
                      </a:extLst>
                    </a:gridCol>
                  </a:tblGrid>
                  <a:tr h="4189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SLAC</a:t>
                          </a:r>
                          <a:r>
                            <a:rPr lang="en-US" baseline="300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2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5063" t="-5882" r="-743038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30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1.3 – 4.5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542373" t="-5882" r="-627119" b="-88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latin typeface="+mj-lt"/>
                          </a:endParaRP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  <a:latin typeface="+mj-lt"/>
                            </a:rPr>
                            <a:t>1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5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1999 (</a:t>
                          </a:r>
                          <a:r>
                            <a:rPr lang="en-US" baseline="3000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7</a:t>
                          </a:r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LiH)</a:t>
                          </a:r>
                        </a:p>
                      </a:txBody>
                      <a:tcPr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159511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E59F6BF0-F8BE-AF4F-B836-1C4156E19A93}"/>
              </a:ext>
            </a:extLst>
          </p:cNvPr>
          <p:cNvSpPr/>
          <p:nvPr/>
        </p:nvSpPr>
        <p:spPr>
          <a:xfrm>
            <a:off x="798287" y="4003723"/>
            <a:ext cx="9347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(2)</a:t>
            </a:r>
            <a:r>
              <a:rPr lang="en-US" sz="2000" baseline="30000" dirty="0"/>
              <a:t> 7</a:t>
            </a:r>
            <a:r>
              <a:rPr lang="en-US" sz="2000" dirty="0"/>
              <a:t>Li in </a:t>
            </a:r>
            <a:r>
              <a:rPr lang="en-US" sz="2000" baseline="30000" dirty="0"/>
              <a:t>7</a:t>
            </a:r>
            <a:r>
              <a:rPr lang="en-US" sz="2000" dirty="0"/>
              <a:t>LiD is expected to polarize as high as </a:t>
            </a:r>
            <a:r>
              <a:rPr lang="en-US" sz="2000" dirty="0">
                <a:solidFill>
                  <a:srgbClr val="FF0000"/>
                </a:solidFill>
              </a:rPr>
              <a:t>60 %</a:t>
            </a:r>
            <a:r>
              <a:rPr lang="en-US" sz="2000" dirty="0"/>
              <a:t> at 5 Tesla (may optimize dose)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DF5322-0381-2743-B265-E02278BACBF6}"/>
              </a:ext>
            </a:extLst>
          </p:cNvPr>
          <p:cNvSpPr/>
          <p:nvPr/>
        </p:nvSpPr>
        <p:spPr>
          <a:xfrm>
            <a:off x="363813" y="2132125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(1)</a:t>
            </a:r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9DA267-C6BE-7547-8D9F-BFD1CC20C1CC}"/>
              </a:ext>
            </a:extLst>
          </p:cNvPr>
          <p:cNvSpPr/>
          <p:nvPr/>
        </p:nvSpPr>
        <p:spPr>
          <a:xfrm>
            <a:off x="398947" y="3519865"/>
            <a:ext cx="478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(2)</a:t>
            </a:r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5F8A7B-4787-DD47-81E9-E01BEEDEDFCF}"/>
              </a:ext>
            </a:extLst>
          </p:cNvPr>
          <p:cNvSpPr/>
          <p:nvPr/>
        </p:nvSpPr>
        <p:spPr>
          <a:xfrm>
            <a:off x="378327" y="4506709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(3)</a:t>
            </a:r>
            <a:r>
              <a:rPr lang="en-US" baseline="30000" dirty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728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431148" y="424940"/>
            <a:ext cx="116242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1. S. Goertz </a:t>
            </a:r>
            <a:r>
              <a:rPr lang="en-US" sz="2000" dirty="0" err="1"/>
              <a:t>etal</a:t>
            </a:r>
            <a:r>
              <a:rPr lang="en-US" sz="2000" dirty="0"/>
              <a:t>., </a:t>
            </a:r>
            <a:r>
              <a:rPr lang="en-US" dirty="0"/>
              <a:t>Nuclear Instruments and Methods in Physics Research A 356 (1995) 20 </a:t>
            </a:r>
          </a:p>
          <a:p>
            <a:r>
              <a:rPr lang="en-US" sz="2000" dirty="0"/>
              <a:t>2. S. </a:t>
            </a:r>
            <a:r>
              <a:rPr lang="en-US" sz="2000" dirty="0" err="1"/>
              <a:t>Bueltmann</a:t>
            </a:r>
            <a:r>
              <a:rPr lang="en-US" sz="2000" dirty="0"/>
              <a:t> </a:t>
            </a:r>
            <a:r>
              <a:rPr lang="en-US" sz="2000" dirty="0" err="1"/>
              <a:t>etal</a:t>
            </a:r>
            <a:r>
              <a:rPr lang="en-US" sz="2000" dirty="0"/>
              <a:t>. </a:t>
            </a:r>
            <a:r>
              <a:rPr lang="en-US" dirty="0"/>
              <a:t>Nuclear Instruments and Methods in Physics Research A 425 (1999) 23 </a:t>
            </a:r>
            <a:endParaRPr lang="en-US" sz="2000" dirty="0"/>
          </a:p>
          <a:p>
            <a:r>
              <a:rPr lang="en-US" sz="2000" dirty="0"/>
              <a:t>3. A. Meier</a:t>
            </a:r>
            <a:r>
              <a:rPr lang="en-US" dirty="0"/>
              <a:t>,  6LiD for the polarized target of the COMPASS experiment, PhD. Thesis,  Ruhr-University Bochum 2001 </a:t>
            </a:r>
            <a:endParaRPr lang="en-US" sz="2000" dirty="0"/>
          </a:p>
          <a:p>
            <a:endParaRPr lang="en-US" sz="2000" dirty="0"/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8989C-6B39-E141-97DC-BB403F53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89" y="6138834"/>
            <a:ext cx="2248274" cy="4350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11239-BFCA-BA4E-897D-E58ACC83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672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CD0FA-8AD4-154C-82C8-15559A923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67500" y="-986972"/>
            <a:ext cx="15660915" cy="868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1292"/>
            <a:ext cx="117934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3629" y="2298546"/>
            <a:ext cx="107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de-DE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487A22-1729-9448-A3AF-4C5D71DFF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7" y="6364158"/>
            <a:ext cx="2248274" cy="435031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57F67DE-0E80-7F4C-9DF9-5D129251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FDE664-D837-3244-9ECF-902CFEDACAFC}"/>
              </a:ext>
            </a:extLst>
          </p:cNvPr>
          <p:cNvSpPr/>
          <p:nvPr/>
        </p:nvSpPr>
        <p:spPr>
          <a:xfrm>
            <a:off x="-1" y="0"/>
            <a:ext cx="119307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III. DNP cryostat with 5 Tesla and 1 Kelvin (under design and construction)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53DC9C-3B20-0448-AEF6-B7B67F71503D}"/>
              </a:ext>
            </a:extLst>
          </p:cNvPr>
          <p:cNvSpPr txBox="1"/>
          <p:nvPr/>
        </p:nvSpPr>
        <p:spPr>
          <a:xfrm>
            <a:off x="7606621" y="5805582"/>
            <a:ext cx="2645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B37F4"/>
                </a:solidFill>
              </a:rPr>
              <a:t>Vertical 1 K cryostat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C54C2-34D0-6746-B619-89E2FE56E183}"/>
              </a:ext>
            </a:extLst>
          </p:cNvPr>
          <p:cNvSpPr txBox="1"/>
          <p:nvPr/>
        </p:nvSpPr>
        <p:spPr>
          <a:xfrm>
            <a:off x="7606621" y="6445655"/>
            <a:ext cx="296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(Refer J. Brock’s presentation)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448FE3-D874-9148-ACE4-4AADE82F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8DF78C-345A-184E-9459-E3D6F6AA2A22}"/>
              </a:ext>
            </a:extLst>
          </p:cNvPr>
          <p:cNvSpPr/>
          <p:nvPr/>
        </p:nvSpPr>
        <p:spPr>
          <a:xfrm>
            <a:off x="736247" y="5836359"/>
            <a:ext cx="6239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b="1" dirty="0" err="1">
                <a:solidFill>
                  <a:srgbClr val="2B37F4"/>
                </a:solidFill>
                <a:latin typeface="+mj-lt"/>
                <a:ea typeface="EB Garamond"/>
                <a:cs typeface="EB Garamond"/>
                <a:sym typeface="EB Garamond"/>
              </a:rPr>
              <a:t>Cryomagnetics</a:t>
            </a:r>
            <a:r>
              <a:rPr lang="en" sz="2400" b="1" dirty="0">
                <a:solidFill>
                  <a:srgbClr val="2B37F4"/>
                </a:solidFill>
                <a:latin typeface="+mj-lt"/>
                <a:ea typeface="EB Garamond"/>
                <a:cs typeface="EB Garamond"/>
                <a:sym typeface="EB Garamond"/>
              </a:rPr>
              <a:t> Cryo-Free 5 T Warm Bore Magnet</a:t>
            </a:r>
            <a:endParaRPr lang="en-US" sz="2400" dirty="0">
              <a:solidFill>
                <a:srgbClr val="2B37F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7301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1365" y="241292"/>
            <a:ext cx="1186030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Summary</a:t>
            </a:r>
          </a:p>
          <a:p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/>
              <a:t>We are developing </a:t>
            </a:r>
            <a:r>
              <a:rPr lang="en-US" sz="2800" dirty="0">
                <a:solidFill>
                  <a:srgbClr val="2B37F4"/>
                </a:solidFill>
              </a:rPr>
              <a:t>polarized </a:t>
            </a:r>
            <a:r>
              <a:rPr lang="en-US" sz="2800" baseline="30000" dirty="0">
                <a:solidFill>
                  <a:srgbClr val="2B37F4"/>
                </a:solidFill>
              </a:rPr>
              <a:t>7</a:t>
            </a:r>
            <a:r>
              <a:rPr lang="en-US" sz="2800" dirty="0">
                <a:solidFill>
                  <a:srgbClr val="2B37F4"/>
                </a:solidFill>
              </a:rPr>
              <a:t>LiD target system </a:t>
            </a:r>
            <a:r>
              <a:rPr lang="en-US" sz="2800" dirty="0"/>
              <a:t>for </a:t>
            </a:r>
            <a:r>
              <a:rPr lang="en-US" sz="2800" dirty="0">
                <a:solidFill>
                  <a:srgbClr val="2B37F4"/>
                </a:solidFill>
              </a:rPr>
              <a:t>Spin dependent EMC effect experiments </a:t>
            </a:r>
            <a:r>
              <a:rPr lang="en-US" sz="2800" dirty="0"/>
              <a:t>at Hall B.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r>
              <a:rPr lang="en-US" sz="2800" dirty="0"/>
              <a:t>2.  For this purpose, designing and constructing </a:t>
            </a:r>
            <a:r>
              <a:rPr lang="en-US" sz="2800" dirty="0">
                <a:solidFill>
                  <a:srgbClr val="2B37F4"/>
                </a:solidFill>
              </a:rPr>
              <a:t>irradiation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2B37F4"/>
                </a:solidFill>
              </a:rPr>
              <a:t>polarizing</a:t>
            </a:r>
            <a:endParaRPr lang="en-US" sz="2800" dirty="0"/>
          </a:p>
          <a:p>
            <a:r>
              <a:rPr lang="en-US" sz="2800" dirty="0"/>
              <a:t>      </a:t>
            </a:r>
            <a:r>
              <a:rPr lang="en-US" sz="2800" dirty="0">
                <a:solidFill>
                  <a:srgbClr val="2B37F4"/>
                </a:solidFill>
              </a:rPr>
              <a:t>cryostats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endParaRPr lang="en-US" sz="2800" dirty="0">
              <a:solidFill>
                <a:srgbClr val="2B37F4"/>
              </a:solidFill>
            </a:endParaRPr>
          </a:p>
          <a:p>
            <a:pPr marL="514350" indent="-514350">
              <a:buAutoNum type="arabicPeriod" startAt="3"/>
            </a:pPr>
            <a:r>
              <a:rPr lang="en-US" sz="2800" dirty="0"/>
              <a:t>Plan to </a:t>
            </a:r>
            <a:r>
              <a:rPr lang="en-US" sz="2800" dirty="0">
                <a:solidFill>
                  <a:srgbClr val="2B37F4"/>
                </a:solidFill>
              </a:rPr>
              <a:t>irradiate </a:t>
            </a:r>
            <a:r>
              <a:rPr lang="en-US" sz="2800" dirty="0">
                <a:solidFill>
                  <a:srgbClr val="000000"/>
                </a:solidFill>
              </a:rPr>
              <a:t>and</a:t>
            </a:r>
            <a:r>
              <a:rPr lang="en-US" sz="2800" dirty="0">
                <a:solidFill>
                  <a:srgbClr val="2B37F4"/>
                </a:solidFill>
              </a:rPr>
              <a:t> polarize </a:t>
            </a:r>
            <a:r>
              <a:rPr lang="en-US" sz="2800" baseline="30000" dirty="0">
                <a:solidFill>
                  <a:srgbClr val="2B37F4"/>
                </a:solidFill>
              </a:rPr>
              <a:t>7</a:t>
            </a:r>
            <a:r>
              <a:rPr lang="en-US" sz="2800" dirty="0">
                <a:solidFill>
                  <a:srgbClr val="2B37F4"/>
                </a:solidFill>
              </a:rPr>
              <a:t>LiD </a:t>
            </a:r>
            <a:r>
              <a:rPr lang="en-US" sz="2800" dirty="0"/>
              <a:t>target materials in the </a:t>
            </a:r>
            <a:r>
              <a:rPr lang="en-US" sz="2800" dirty="0">
                <a:solidFill>
                  <a:srgbClr val="2B37F4"/>
                </a:solidFill>
              </a:rPr>
              <a:t>middle </a:t>
            </a:r>
            <a:r>
              <a:rPr lang="en-US" sz="2800" dirty="0">
                <a:solidFill>
                  <a:srgbClr val="000000"/>
                </a:solidFill>
              </a:rPr>
              <a:t>of</a:t>
            </a:r>
            <a:r>
              <a:rPr lang="en-US" sz="2800" dirty="0">
                <a:solidFill>
                  <a:srgbClr val="2B37F4"/>
                </a:solidFill>
              </a:rPr>
              <a:t> 2025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       Test materials and optimize parameters to obtain higher polarization</a:t>
            </a:r>
          </a:p>
          <a:p>
            <a:r>
              <a:rPr lang="en-US" sz="2800" dirty="0">
                <a:solidFill>
                  <a:srgbClr val="000000"/>
                </a:solidFill>
              </a:rPr>
              <a:t>       and shorter building up time of polarization on the beamline.</a:t>
            </a:r>
          </a:p>
          <a:p>
            <a:r>
              <a:rPr lang="en-US" sz="2800" dirty="0"/>
              <a:t> 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21795E-0BAF-5843-8E8E-D87AEA17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48A79-A5F3-7E40-82C7-3B5F4824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89" y="6138834"/>
            <a:ext cx="2248274" cy="4350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171904-0D81-364F-B7FE-FE56443B1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61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4451606" y="787798"/>
            <a:ext cx="11624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  </a:t>
            </a:r>
            <a:r>
              <a:rPr lang="en-US" sz="2800" dirty="0"/>
              <a:t>Backup Slides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8989C-6B39-E141-97DC-BB403F53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89" y="6138834"/>
            <a:ext cx="2248274" cy="4350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11239-BFCA-BA4E-897D-E58ACC83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35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F13A88-DD09-C044-949F-0C913DC9F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83388" y="-3241812"/>
            <a:ext cx="16808823" cy="2187819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9ED117-0D20-2A46-BEE4-CFF3E7629124}"/>
              </a:ext>
            </a:extLst>
          </p:cNvPr>
          <p:cNvSpPr/>
          <p:nvPr/>
        </p:nvSpPr>
        <p:spPr>
          <a:xfrm>
            <a:off x="3315834" y="8927"/>
            <a:ext cx="8849099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Quark’s momentum distributions </a:t>
            </a:r>
            <a:r>
              <a:rPr lang="en-US" sz="2400" dirty="0"/>
              <a:t>accessed by </a:t>
            </a:r>
            <a:r>
              <a:rPr lang="en-US" sz="2400" dirty="0">
                <a:solidFill>
                  <a:srgbClr val="FF0000"/>
                </a:solidFill>
              </a:rPr>
              <a:t>DIS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2B37F4"/>
                </a:solidFill>
              </a:rPr>
              <a:t>different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  <a:r>
              <a:rPr lang="en-US" sz="2400" dirty="0"/>
              <a:t>for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light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7030A0"/>
                </a:solidFill>
              </a:rPr>
              <a:t>heavy nuclei  ➾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2B37F4"/>
                </a:solidFill>
              </a:rPr>
              <a:t>Not anticipated results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8440" y="8866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646393" y="424940"/>
            <a:ext cx="796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54D7E-0665-A040-A3AB-D723DD85E95F}"/>
              </a:ext>
            </a:extLst>
          </p:cNvPr>
          <p:cNvSpPr/>
          <p:nvPr/>
        </p:nvSpPr>
        <p:spPr>
          <a:xfrm>
            <a:off x="581852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D0855-2851-7942-B6E0-F56F848F6E62}"/>
              </a:ext>
            </a:extLst>
          </p:cNvPr>
          <p:cNvSpPr/>
          <p:nvPr/>
        </p:nvSpPr>
        <p:spPr>
          <a:xfrm>
            <a:off x="7133751" y="489184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MR9"/>
              </a:rPr>
              <a:t>From</a:t>
            </a:r>
          </a:p>
          <a:p>
            <a:r>
              <a:rPr lang="en-US" dirty="0">
                <a:latin typeface="CMR9"/>
              </a:rPr>
              <a:t>U. Landgraf (NMC Collaboration.), </a:t>
            </a:r>
          </a:p>
          <a:p>
            <a:r>
              <a:rPr lang="en-US" dirty="0" err="1">
                <a:latin typeface="CMR9"/>
              </a:rPr>
              <a:t>Nucl</a:t>
            </a:r>
            <a:r>
              <a:rPr lang="en-US" dirty="0">
                <a:latin typeface="CMR9"/>
              </a:rPr>
              <a:t>. Phys. </a:t>
            </a:r>
            <a:r>
              <a:rPr lang="en-US" dirty="0">
                <a:latin typeface="CMBX9"/>
              </a:rPr>
              <a:t>A527</a:t>
            </a:r>
            <a:r>
              <a:rPr lang="en-US" dirty="0">
                <a:latin typeface="CMR9"/>
              </a:rPr>
              <a:t>, 123C (1991) </a:t>
            </a:r>
            <a:endParaRPr lang="en-US" dirty="0"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A8B607-BBB2-824C-88E2-8EB1A0CC791E}"/>
              </a:ext>
            </a:extLst>
          </p:cNvPr>
          <p:cNvSpPr txBox="1"/>
          <p:nvPr/>
        </p:nvSpPr>
        <p:spPr>
          <a:xfrm>
            <a:off x="2036641" y="1075485"/>
            <a:ext cx="8391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2B37F4"/>
                </a:solidFill>
              </a:rPr>
              <a:t>                          </a:t>
            </a:r>
            <a:r>
              <a:rPr lang="en-US" sz="2000" dirty="0"/>
              <a:t>Compare for  </a:t>
            </a:r>
            <a:r>
              <a:rPr lang="en-US" sz="2000" dirty="0">
                <a:solidFill>
                  <a:srgbClr val="2B37F4"/>
                </a:solidFill>
              </a:rPr>
              <a:t>F</a:t>
            </a:r>
            <a:r>
              <a:rPr lang="en-US" sz="2000" baseline="-25000" dirty="0">
                <a:solidFill>
                  <a:srgbClr val="2B37F4"/>
                </a:solidFill>
              </a:rPr>
              <a:t>2</a:t>
            </a:r>
            <a:r>
              <a:rPr lang="en-US" sz="2000" dirty="0">
                <a:solidFill>
                  <a:srgbClr val="2B37F4"/>
                </a:solidFill>
              </a:rPr>
              <a:t>(</a:t>
            </a:r>
            <a:r>
              <a:rPr lang="en-US" sz="2000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2B37F4"/>
                </a:solidFill>
              </a:rPr>
              <a:t>) </a:t>
            </a:r>
            <a:r>
              <a:rPr lang="en-US" sz="2000" dirty="0"/>
              <a:t>with</a:t>
            </a:r>
            <a:r>
              <a:rPr lang="en-US" sz="2000" dirty="0">
                <a:solidFill>
                  <a:srgbClr val="2B37F4"/>
                </a:solidFill>
              </a:rPr>
              <a:t> F</a:t>
            </a:r>
            <a:r>
              <a:rPr lang="en-US" sz="2000" baseline="-25000" dirty="0">
                <a:solidFill>
                  <a:srgbClr val="2B37F4"/>
                </a:solidFill>
              </a:rPr>
              <a:t>2</a:t>
            </a:r>
            <a:r>
              <a:rPr lang="en-US" sz="2000" dirty="0">
                <a:solidFill>
                  <a:srgbClr val="2B37F4"/>
                </a:solidFill>
              </a:rPr>
              <a:t>(</a:t>
            </a:r>
            <a:r>
              <a:rPr lang="en-US" sz="2000" dirty="0">
                <a:solidFill>
                  <a:srgbClr val="00B050"/>
                </a:solidFill>
              </a:rPr>
              <a:t>D</a:t>
            </a:r>
            <a:r>
              <a:rPr lang="en-US" sz="2000" dirty="0">
                <a:solidFill>
                  <a:srgbClr val="2B37F4"/>
                </a:solidFill>
              </a:rPr>
              <a:t>)    </a:t>
            </a:r>
            <a:r>
              <a:rPr lang="en-US" sz="2000" dirty="0"/>
              <a:t>(</a:t>
            </a:r>
            <a:r>
              <a:rPr lang="en-US" sz="2000" dirty="0">
                <a:solidFill>
                  <a:srgbClr val="2B37F4"/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A: Fe, Ca </a:t>
            </a:r>
            <a:r>
              <a:rPr lang="en-US" sz="2000" dirty="0"/>
              <a:t>and</a:t>
            </a:r>
            <a:r>
              <a:rPr lang="en-US" sz="2000" dirty="0">
                <a:solidFill>
                  <a:srgbClr val="C00000"/>
                </a:solidFill>
              </a:rPr>
              <a:t> Cu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B050"/>
                </a:solidFill>
              </a:rPr>
              <a:t>D: deuteron </a:t>
            </a:r>
            <a:r>
              <a:rPr lang="en-US" sz="2000" dirty="0"/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9DBB9-6FA2-D849-AA56-5C0D315C772D}"/>
              </a:ext>
            </a:extLst>
          </p:cNvPr>
          <p:cNvSpPr txBox="1"/>
          <p:nvPr/>
        </p:nvSpPr>
        <p:spPr>
          <a:xfrm>
            <a:off x="278414" y="3004663"/>
            <a:ext cx="24390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B37F4"/>
                </a:solidFill>
              </a:rPr>
              <a:t>F</a:t>
            </a:r>
            <a:r>
              <a:rPr lang="en-US" sz="2400" baseline="-25000" dirty="0">
                <a:solidFill>
                  <a:srgbClr val="2B37F4"/>
                </a:solidFill>
              </a:rPr>
              <a:t>2</a:t>
            </a:r>
            <a:r>
              <a:rPr lang="en-US" sz="2400" dirty="0">
                <a:solidFill>
                  <a:srgbClr val="2B37F4"/>
                </a:solidFill>
              </a:rPr>
              <a:t>: unpolarized</a:t>
            </a:r>
          </a:p>
          <a:p>
            <a:r>
              <a:rPr lang="en-US" sz="2400" dirty="0">
                <a:solidFill>
                  <a:srgbClr val="2B37F4"/>
                </a:solidFill>
              </a:rPr>
              <a:t>structure function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B930996-6BF5-2E49-B6FB-CD590F66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062" y="6457921"/>
            <a:ext cx="2743200" cy="365125"/>
          </a:xfrm>
        </p:spPr>
        <p:txBody>
          <a:bodyPr/>
          <a:lstStyle/>
          <a:p>
            <a:fld id="{C579B6B9-0530-814B-95C5-2DFD5F81A3DF}" type="slidenum">
              <a:rPr lang="en-US" sz="2000" smtClean="0">
                <a:solidFill>
                  <a:schemeClr val="tx1"/>
                </a:solidFill>
              </a:rPr>
              <a:t>1</a:t>
            </a:fld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927049-A539-4E43-B4BB-F89490256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4" y="6275210"/>
            <a:ext cx="2248274" cy="4350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EBA8F7-9BC7-8646-AFDF-4A5970032DFA}"/>
              </a:ext>
            </a:extLst>
          </p:cNvPr>
          <p:cNvSpPr txBox="1"/>
          <p:nvPr/>
        </p:nvSpPr>
        <p:spPr>
          <a:xfrm>
            <a:off x="1640114" y="1954191"/>
            <a:ext cx="13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042B6-6149-BB4E-AD86-98A25F738AF6}"/>
              </a:ext>
            </a:extLst>
          </p:cNvPr>
          <p:cNvSpPr txBox="1"/>
          <p:nvPr/>
        </p:nvSpPr>
        <p:spPr>
          <a:xfrm>
            <a:off x="1403716" y="1809935"/>
            <a:ext cx="9925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2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C00000"/>
                </a:solidFill>
              </a:rPr>
              <a:t>A</a:t>
            </a:r>
            <a:r>
              <a:rPr lang="en-US" sz="2800" dirty="0"/>
              <a:t>)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2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00B050"/>
                </a:solidFill>
              </a:rPr>
              <a:t>D</a:t>
            </a:r>
            <a:r>
              <a:rPr lang="en-US" sz="2800" dirty="0"/>
              <a:t>)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373072-C4E7-1E44-BD2A-1A2EF7C0901C}"/>
              </a:ext>
            </a:extLst>
          </p:cNvPr>
          <p:cNvCxnSpPr>
            <a:cxnSpLocks/>
          </p:cNvCxnSpPr>
          <p:nvPr/>
        </p:nvCxnSpPr>
        <p:spPr>
          <a:xfrm>
            <a:off x="1491224" y="2286988"/>
            <a:ext cx="799261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4551DB2-E4E1-F643-BACF-D04CA8FF7CC3}"/>
              </a:ext>
            </a:extLst>
          </p:cNvPr>
          <p:cNvSpPr txBox="1"/>
          <p:nvPr/>
        </p:nvSpPr>
        <p:spPr>
          <a:xfrm>
            <a:off x="6272037" y="6431940"/>
            <a:ext cx="506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X</a:t>
            </a:r>
            <a:r>
              <a:rPr lang="en-US" sz="2400" baseline="-25000" dirty="0" err="1"/>
              <a:t>Bj</a:t>
            </a:r>
            <a:endParaRPr lang="en-US" sz="2400" baseline="-25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3ABB819-7093-7641-941B-9F169791DDF5}"/>
              </a:ext>
            </a:extLst>
          </p:cNvPr>
          <p:cNvSpPr/>
          <p:nvPr/>
        </p:nvSpPr>
        <p:spPr>
          <a:xfrm>
            <a:off x="9886563" y="6566745"/>
            <a:ext cx="590376" cy="390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A7CB99-E6FD-984D-B759-D5566999B220}"/>
              </a:ext>
            </a:extLst>
          </p:cNvPr>
          <p:cNvCxnSpPr>
            <a:cxnSpLocks/>
          </p:cNvCxnSpPr>
          <p:nvPr/>
        </p:nvCxnSpPr>
        <p:spPr>
          <a:xfrm>
            <a:off x="3248685" y="2614682"/>
            <a:ext cx="697116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F1E21AD-6C0B-874D-A095-40BC2A2B25C4}"/>
              </a:ext>
            </a:extLst>
          </p:cNvPr>
          <p:cNvSpPr txBox="1"/>
          <p:nvPr/>
        </p:nvSpPr>
        <p:spPr>
          <a:xfrm>
            <a:off x="6595240" y="2196320"/>
            <a:ext cx="2015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If NO EMC effects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4B8457-3CA0-6D49-993D-6BAA639E95BD}"/>
              </a:ext>
            </a:extLst>
          </p:cNvPr>
          <p:cNvSpPr/>
          <p:nvPr/>
        </p:nvSpPr>
        <p:spPr>
          <a:xfrm>
            <a:off x="2036641" y="554470"/>
            <a:ext cx="680774" cy="698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9D378-ADB1-9D42-966B-04816B6F2C93}"/>
              </a:ext>
            </a:extLst>
          </p:cNvPr>
          <p:cNvSpPr txBox="1"/>
          <p:nvPr/>
        </p:nvSpPr>
        <p:spPr>
          <a:xfrm>
            <a:off x="78353" y="-15579"/>
            <a:ext cx="265072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solidFill>
                  <a:srgbClr val="2B37F4"/>
                </a:solidFill>
              </a:rPr>
              <a:t>EMC effects </a:t>
            </a:r>
          </a:p>
          <a:p>
            <a:r>
              <a:rPr lang="en-US" sz="2800" dirty="0">
                <a:solidFill>
                  <a:srgbClr val="2B37F4"/>
                </a:solidFill>
              </a:rPr>
              <a:t>(European Muon</a:t>
            </a:r>
          </a:p>
          <a:p>
            <a:r>
              <a:rPr lang="en-US" sz="2800" dirty="0">
                <a:solidFill>
                  <a:srgbClr val="2B37F4"/>
                </a:solidFill>
              </a:rPr>
              <a:t>Collaboration)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12F1C48F-6395-B945-ACBB-7B2465C3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5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169197" y="2088"/>
            <a:ext cx="11624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II. Irradiation of </a:t>
            </a:r>
            <a:r>
              <a:rPr lang="en-US" sz="2400" baseline="30000" dirty="0"/>
              <a:t>7</a:t>
            </a:r>
            <a:r>
              <a:rPr lang="en-US" sz="2400" dirty="0"/>
              <a:t>LiD  (</a:t>
            </a:r>
            <a:r>
              <a:rPr lang="en-US" sz="2400" dirty="0">
                <a:solidFill>
                  <a:srgbClr val="FF0000"/>
                </a:solidFill>
              </a:rPr>
              <a:t>higher polarization and shorter polarization building Time</a:t>
            </a:r>
            <a:r>
              <a:rPr lang="en-US" sz="2400" dirty="0"/>
              <a:t>)</a:t>
            </a:r>
          </a:p>
          <a:p>
            <a:r>
              <a:rPr lang="de-DE" sz="2400" dirty="0"/>
              <a:t>  Summary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some</a:t>
            </a:r>
            <a:r>
              <a:rPr lang="de-DE" sz="2400" dirty="0"/>
              <a:t> </a:t>
            </a:r>
            <a:r>
              <a:rPr lang="de-DE" sz="2400" dirty="0" err="1"/>
              <a:t>past</a:t>
            </a:r>
            <a:r>
              <a:rPr lang="de-DE" sz="2400" dirty="0"/>
              <a:t> </a:t>
            </a:r>
            <a:r>
              <a:rPr lang="de-DE" sz="2400" dirty="0" err="1"/>
              <a:t>records</a:t>
            </a:r>
            <a:r>
              <a:rPr lang="de-DE" sz="2400" dirty="0"/>
              <a:t>; </a:t>
            </a:r>
            <a:r>
              <a:rPr lang="en-US" sz="2400" dirty="0" err="1"/>
              <a:t>T</a:t>
            </a:r>
            <a:r>
              <a:rPr lang="en-US" sz="2400" baseline="-25000" dirty="0" err="1"/>
              <a:t>irrad</a:t>
            </a:r>
            <a:r>
              <a:rPr lang="de-DE" sz="2400" dirty="0"/>
              <a:t>, </a:t>
            </a:r>
            <a:r>
              <a:rPr lang="de-DE" sz="2400" dirty="0" err="1"/>
              <a:t>Pol</a:t>
            </a:r>
            <a:r>
              <a:rPr lang="de-DE" sz="2400" baseline="-25000" dirty="0" err="1"/>
              <a:t>Max</a:t>
            </a:r>
            <a:r>
              <a:rPr lang="de-DE" sz="2400" dirty="0"/>
              <a:t>, </a:t>
            </a:r>
            <a:r>
              <a:rPr lang="de-DE" sz="2400" dirty="0" err="1"/>
              <a:t>Time</a:t>
            </a:r>
            <a:r>
              <a:rPr lang="de-DE" sz="2400" baseline="-25000" dirty="0" err="1"/>
              <a:t>Build</a:t>
            </a:r>
            <a:r>
              <a:rPr lang="de-DE" sz="2400" dirty="0"/>
              <a:t> </a:t>
            </a:r>
            <a:r>
              <a:rPr lang="de-DE" sz="2400" dirty="0" err="1"/>
              <a:t>and</a:t>
            </a:r>
            <a:r>
              <a:rPr lang="de-DE" sz="2400" dirty="0"/>
              <a:t> </a:t>
            </a:r>
            <a:r>
              <a:rPr lang="de-DE" sz="2400" dirty="0" err="1"/>
              <a:t>polarizing</a:t>
            </a:r>
            <a:r>
              <a:rPr lang="de-DE" sz="2400" dirty="0"/>
              <a:t> </a:t>
            </a:r>
            <a:r>
              <a:rPr lang="de-DE" sz="2400" dirty="0" err="1"/>
              <a:t>conditions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en-US" sz="2400" baseline="30000" dirty="0"/>
              <a:t>7</a:t>
            </a:r>
            <a:r>
              <a:rPr lang="en-US" sz="2400" dirty="0"/>
              <a:t>LiH</a:t>
            </a:r>
          </a:p>
          <a:p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829368A-F954-CB4A-AC9D-40C892F4A5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0263011"/>
                  </p:ext>
                </p:extLst>
              </p:nvPr>
            </p:nvGraphicFramePr>
            <p:xfrm>
              <a:off x="283889" y="928915"/>
              <a:ext cx="11624221" cy="42516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2081">
                      <a:extLst>
                        <a:ext uri="{9D8B030D-6E8A-4147-A177-3AD203B41FA5}">
                          <a16:colId xmlns:a16="http://schemas.microsoft.com/office/drawing/2014/main" val="1860901809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3392790600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825664943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1955022555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053286275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3475792291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141200980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396824375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707794407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064052859"/>
                        </a:ext>
                      </a:extLst>
                    </a:gridCol>
                  </a:tblGrid>
                  <a:tr h="919857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dirty="0"/>
                            <a:t>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T</a:t>
                          </a:r>
                          <a:r>
                            <a:rPr lang="en-US" sz="1800" baseline="-25000" dirty="0" err="1"/>
                            <a:t>irrad</a:t>
                          </a:r>
                          <a:r>
                            <a:rPr lang="en-US" sz="1800" dirty="0"/>
                            <a:t>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E</a:t>
                          </a:r>
                          <a:r>
                            <a:rPr lang="en-US" sz="1800" baseline="-25000" dirty="0" err="1"/>
                            <a:t>e</a:t>
                          </a:r>
                          <a:r>
                            <a:rPr lang="en-US" sz="1800" baseline="-25000" dirty="0"/>
                            <a:t>-</a:t>
                          </a:r>
                          <a:r>
                            <a:rPr lang="en-US" sz="1800" dirty="0"/>
                            <a:t> (MeV)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Dose (e/cm</a:t>
                          </a:r>
                          <a:r>
                            <a:rPr lang="en-US" sz="1800" baseline="30000" dirty="0"/>
                            <a:t>2</a:t>
                          </a:r>
                          <a:r>
                            <a:rPr lang="en-US" sz="1800" dirty="0"/>
                            <a:t> )</a:t>
                          </a:r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</a:rPr>
                            <a:t>Li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(%) 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P</a:t>
                          </a:r>
                          <a:r>
                            <a:rPr lang="en-US" sz="1800" baseline="-25000" dirty="0"/>
                            <a:t>H</a:t>
                          </a:r>
                          <a:r>
                            <a:rPr lang="en-US" sz="1800" dirty="0"/>
                            <a:t>(%)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BuildT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B(Tesla)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Year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8355223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Abragam</a:t>
                          </a:r>
                          <a:r>
                            <a:rPr lang="en-US" baseline="300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 </a:t>
                          </a:r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 x 10 </a:t>
                          </a:r>
                          <a:r>
                            <a:rPr lang="en-US" baseline="30000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</a:t>
                          </a:r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</a:t>
                          </a:r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50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1978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0997594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Saclay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300-650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24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–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1985-87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6948567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300-650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6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0.2 - 0.4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1985-87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3355135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PSI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0.2 - 0.4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2569645"/>
                      </a:ext>
                    </a:extLst>
                  </a:tr>
                  <a:tr h="3985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Saclay</a:t>
                          </a:r>
                          <a:r>
                            <a:rPr lang="en-US" baseline="300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184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–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9960265"/>
                      </a:ext>
                    </a:extLst>
                  </a:tr>
                  <a:tr h="3985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Bonn</a:t>
                          </a:r>
                          <a:r>
                            <a:rPr lang="en-US" baseline="300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oMath>
                          </a14:m>
                          <a:r>
                            <a:rPr lang="en-US" sz="1800" dirty="0"/>
                            <a:t>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50 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221109"/>
                      </a:ext>
                    </a:extLst>
                  </a:tr>
                  <a:tr h="643900">
                    <a:tc>
                      <a:txBody>
                        <a:bodyPr/>
                        <a:lstStyle/>
                        <a:p>
                          <a:pPr algn="ctr"/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8 min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Ad. </a:t>
                          </a:r>
                          <a:r>
                            <a:rPr lang="en-US" dirty="0" err="1">
                              <a:solidFill>
                                <a:srgbClr val="7030A0"/>
                              </a:solidFill>
                            </a:rPr>
                            <a:t>Irad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. 1K  10</a:t>
                          </a:r>
                          <a:r>
                            <a:rPr lang="en-US" baseline="30000" dirty="0">
                              <a:solidFill>
                                <a:srgbClr val="7030A0"/>
                              </a:solidFill>
                            </a:rPr>
                            <a:t>15 </a:t>
                          </a:r>
                          <a:r>
                            <a:rPr lang="en-US" baseline="0" dirty="0">
                              <a:solidFill>
                                <a:srgbClr val="7030A0"/>
                              </a:solidFill>
                            </a:rPr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9064601"/>
                      </a:ext>
                    </a:extLst>
                  </a:tr>
                  <a:tr h="4189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SLAC</a:t>
                          </a:r>
                          <a:r>
                            <a:rPr lang="en-US" baseline="300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>
                              <a:solidFill>
                                <a:srgbClr val="00B050"/>
                              </a:solidFill>
                            </a:rPr>
                            <a:t>183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sz="1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endParaRPr lang="en-US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 – 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80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 dirty="0">
                              <a:solidFill>
                                <a:srgbClr val="00B050"/>
                              </a:solidFill>
                            </a:rPr>
                            <a:t>  60</a:t>
                          </a:r>
                          <a:endParaRPr lang="en-US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303674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2829368A-F954-CB4A-AC9D-40C892F4A5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30263011"/>
                  </p:ext>
                </p:extLst>
              </p:nvPr>
            </p:nvGraphicFramePr>
            <p:xfrm>
              <a:off x="283889" y="928915"/>
              <a:ext cx="11624221" cy="42516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2081">
                      <a:extLst>
                        <a:ext uri="{9D8B030D-6E8A-4147-A177-3AD203B41FA5}">
                          <a16:colId xmlns:a16="http://schemas.microsoft.com/office/drawing/2014/main" val="1860901809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3392790600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825664943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1955022555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053286275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3475792291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141200980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396824375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707794407"/>
                        </a:ext>
                      </a:extLst>
                    </a:gridCol>
                    <a:gridCol w="1142460">
                      <a:extLst>
                        <a:ext uri="{9D8B030D-6E8A-4147-A177-3AD203B41FA5}">
                          <a16:colId xmlns:a16="http://schemas.microsoft.com/office/drawing/2014/main" val="2064052859"/>
                        </a:ext>
                      </a:extLst>
                    </a:gridCol>
                  </a:tblGrid>
                  <a:tr h="919857">
                    <a:tc>
                      <a:txBody>
                        <a:bodyPr/>
                        <a:lstStyle/>
                        <a:p>
                          <a:pPr lvl="0" algn="ctr"/>
                          <a:r>
                            <a:rPr lang="en-US" dirty="0"/>
                            <a:t>Group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T</a:t>
                          </a:r>
                          <a:r>
                            <a:rPr lang="en-US" sz="1800" baseline="-25000" dirty="0" err="1"/>
                            <a:t>irrad</a:t>
                          </a:r>
                          <a:r>
                            <a:rPr lang="en-US" sz="1800" dirty="0"/>
                            <a:t>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/>
                            <a:t>E</a:t>
                          </a:r>
                          <a:r>
                            <a:rPr lang="en-US" sz="1800" baseline="-25000" dirty="0" err="1"/>
                            <a:t>e</a:t>
                          </a:r>
                          <a:r>
                            <a:rPr lang="en-US" sz="1800" baseline="-25000" dirty="0"/>
                            <a:t>-</a:t>
                          </a:r>
                          <a:r>
                            <a:rPr lang="en-US" sz="1800" dirty="0"/>
                            <a:t> (MeV)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Dose (e/cm</a:t>
                          </a:r>
                          <a:r>
                            <a:rPr lang="en-US" sz="1800" baseline="30000" dirty="0"/>
                            <a:t>2</a:t>
                          </a:r>
                          <a:r>
                            <a:rPr lang="en-US" sz="1800" dirty="0"/>
                            <a:t> )</a:t>
                          </a:r>
                          <a:endParaRPr lang="en-US" dirty="0"/>
                        </a:p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r>
                            <a:rPr lang="en-US" sz="1800" baseline="-25000" dirty="0" err="1">
                              <a:solidFill>
                                <a:schemeClr val="tx1"/>
                              </a:solidFill>
                            </a:rPr>
                            <a:t>Li</a:t>
                          </a:r>
                          <a:r>
                            <a:rPr lang="en-US" sz="1800" dirty="0">
                              <a:solidFill>
                                <a:schemeClr val="tx1"/>
                              </a:solidFill>
                            </a:rPr>
                            <a:t>(%) 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P</a:t>
                          </a:r>
                          <a:r>
                            <a:rPr lang="en-US" sz="1800" baseline="-25000" dirty="0"/>
                            <a:t>H</a:t>
                          </a:r>
                          <a:r>
                            <a:rPr lang="en-US" sz="1800" dirty="0"/>
                            <a:t>(%)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 err="1">
                              <a:solidFill>
                                <a:schemeClr val="tx1"/>
                              </a:solidFill>
                            </a:rPr>
                            <a:t>BuildT</a:t>
                          </a:r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dirty="0"/>
                            <a:t>T(K)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B(Tesla)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Year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88355223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Abragam</a:t>
                          </a:r>
                          <a:r>
                            <a:rPr lang="en-US" baseline="300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 </a:t>
                          </a:r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77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 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 x 10 </a:t>
                          </a:r>
                          <a:r>
                            <a:rPr lang="en-US" baseline="30000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</a:t>
                          </a:r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 </a:t>
                          </a:r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50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2B37F4"/>
                              </a:solidFill>
                            </a:rPr>
                            <a:t>0.2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1978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0997594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Saclay</a:t>
                          </a:r>
                          <a:r>
                            <a:rPr lang="en-US" baseline="30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300-650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24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–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1985-87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76948567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300-650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47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  6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0.2 - 0.4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1985-87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3355135"/>
                      </a:ext>
                    </a:extLst>
                  </a:tr>
                  <a:tr h="367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PSI</a:t>
                          </a:r>
                          <a:r>
                            <a:rPr lang="en-US" baseline="30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0.2 - 0.4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2569645"/>
                      </a:ext>
                    </a:extLst>
                  </a:tr>
                  <a:tr h="39857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Saclay</a:t>
                          </a:r>
                          <a:r>
                            <a:rPr lang="en-US" baseline="300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8889" t="-593750" r="-801111" b="-36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42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 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 – 0.4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99960265"/>
                      </a:ext>
                    </a:extLst>
                  </a:tr>
                  <a:tr h="39857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Bonn</a:t>
                          </a:r>
                          <a:r>
                            <a:rPr lang="en-US" baseline="300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180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18889" t="-716129" r="-501111" b="-280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50 min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FF0000"/>
                              </a:solidFill>
                            </a:rPr>
                            <a:t>2.5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66221109"/>
                      </a:ext>
                    </a:extLst>
                  </a:tr>
                  <a:tr h="643900">
                    <a:tc>
                      <a:txBody>
                        <a:bodyPr/>
                        <a:lstStyle/>
                        <a:p>
                          <a:pPr algn="ctr"/>
                          <a:endParaRPr lang="en-US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8 min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Ad. </a:t>
                          </a:r>
                          <a:r>
                            <a:rPr lang="en-US" dirty="0" err="1">
                              <a:solidFill>
                                <a:srgbClr val="7030A0"/>
                              </a:solidFill>
                            </a:rPr>
                            <a:t>Irad</a:t>
                          </a:r>
                          <a:r>
                            <a:rPr lang="en-US" dirty="0">
                              <a:solidFill>
                                <a:srgbClr val="7030A0"/>
                              </a:solidFill>
                            </a:rPr>
                            <a:t>. 1K  10</a:t>
                          </a:r>
                          <a:r>
                            <a:rPr lang="en-US" baseline="30000" dirty="0">
                              <a:solidFill>
                                <a:srgbClr val="7030A0"/>
                              </a:solidFill>
                            </a:rPr>
                            <a:t>15 </a:t>
                          </a:r>
                          <a:r>
                            <a:rPr lang="en-US" baseline="0" dirty="0">
                              <a:solidFill>
                                <a:srgbClr val="7030A0"/>
                              </a:solidFill>
                            </a:rPr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09064601"/>
                      </a:ext>
                    </a:extLst>
                  </a:tr>
                  <a:tr h="4189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SLAC</a:t>
                          </a:r>
                          <a:r>
                            <a:rPr lang="en-US" baseline="30000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8889" t="-921212" r="-801111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 – 4.5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18889" t="-921212" r="-501111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rgbClr val="00B050"/>
                              </a:solidFill>
                            </a:rPr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1999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3036740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8997B85-02AD-5A4D-9186-BBD9908DE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958289"/>
              </p:ext>
            </p:extLst>
          </p:nvPr>
        </p:nvGraphicFramePr>
        <p:xfrm>
          <a:off x="283890" y="5663293"/>
          <a:ext cx="11624217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7441">
                  <a:extLst>
                    <a:ext uri="{9D8B030D-6E8A-4147-A177-3AD203B41FA5}">
                      <a16:colId xmlns:a16="http://schemas.microsoft.com/office/drawing/2014/main" val="1566318865"/>
                    </a:ext>
                  </a:extLst>
                </a:gridCol>
                <a:gridCol w="1232495">
                  <a:extLst>
                    <a:ext uri="{9D8B030D-6E8A-4147-A177-3AD203B41FA5}">
                      <a16:colId xmlns:a16="http://schemas.microsoft.com/office/drawing/2014/main" val="73006586"/>
                    </a:ext>
                  </a:extLst>
                </a:gridCol>
                <a:gridCol w="1090250">
                  <a:extLst>
                    <a:ext uri="{9D8B030D-6E8A-4147-A177-3AD203B41FA5}">
                      <a16:colId xmlns:a16="http://schemas.microsoft.com/office/drawing/2014/main" val="1859522811"/>
                    </a:ext>
                  </a:extLst>
                </a:gridCol>
                <a:gridCol w="1213096">
                  <a:extLst>
                    <a:ext uri="{9D8B030D-6E8A-4147-A177-3AD203B41FA5}">
                      <a16:colId xmlns:a16="http://schemas.microsoft.com/office/drawing/2014/main" val="3433549233"/>
                    </a:ext>
                  </a:extLst>
                </a:gridCol>
                <a:gridCol w="1059540">
                  <a:extLst>
                    <a:ext uri="{9D8B030D-6E8A-4147-A177-3AD203B41FA5}">
                      <a16:colId xmlns:a16="http://schemas.microsoft.com/office/drawing/2014/main" val="3177582315"/>
                    </a:ext>
                  </a:extLst>
                </a:gridCol>
                <a:gridCol w="1151673">
                  <a:extLst>
                    <a:ext uri="{9D8B030D-6E8A-4147-A177-3AD203B41FA5}">
                      <a16:colId xmlns:a16="http://schemas.microsoft.com/office/drawing/2014/main" val="2563901768"/>
                    </a:ext>
                  </a:extLst>
                </a:gridCol>
                <a:gridCol w="1197740">
                  <a:extLst>
                    <a:ext uri="{9D8B030D-6E8A-4147-A177-3AD203B41FA5}">
                      <a16:colId xmlns:a16="http://schemas.microsoft.com/office/drawing/2014/main" val="3903860093"/>
                    </a:ext>
                  </a:extLst>
                </a:gridCol>
                <a:gridCol w="1182384">
                  <a:extLst>
                    <a:ext uri="{9D8B030D-6E8A-4147-A177-3AD203B41FA5}">
                      <a16:colId xmlns:a16="http://schemas.microsoft.com/office/drawing/2014/main" val="3557104722"/>
                    </a:ext>
                  </a:extLst>
                </a:gridCol>
                <a:gridCol w="1090251">
                  <a:extLst>
                    <a:ext uri="{9D8B030D-6E8A-4147-A177-3AD203B41FA5}">
                      <a16:colId xmlns:a16="http://schemas.microsoft.com/office/drawing/2014/main" val="3019378826"/>
                    </a:ext>
                  </a:extLst>
                </a:gridCol>
                <a:gridCol w="1159347">
                  <a:extLst>
                    <a:ext uri="{9D8B030D-6E8A-4147-A177-3AD203B41FA5}">
                      <a16:colId xmlns:a16="http://schemas.microsoft.com/office/drawing/2014/main" val="2362768635"/>
                    </a:ext>
                  </a:extLst>
                </a:gridCol>
              </a:tblGrid>
              <a:tr h="346529">
                <a:tc>
                  <a:txBody>
                    <a:bodyPr/>
                    <a:lstStyle/>
                    <a:p>
                      <a:pPr algn="ctr"/>
                      <a:r>
                        <a:rPr lang="en-US" b="0" i="0" baseline="0" dirty="0">
                          <a:solidFill>
                            <a:schemeClr val="tx1"/>
                          </a:solidFill>
                        </a:rPr>
                        <a:t>Bochum</a:t>
                      </a:r>
                      <a:r>
                        <a:rPr lang="en-US" b="0" i="0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  </a:t>
                      </a:r>
                      <a:r>
                        <a:rPr lang="en-US" b="0" i="0" baseline="0" dirty="0">
                          <a:solidFill>
                            <a:schemeClr val="tx1"/>
                          </a:solidFill>
                        </a:rPr>
                        <a:t>190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0.1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-17.8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-18.6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  <a:latin typeface="+mj-lt"/>
                        </a:rPr>
                        <a:t>220 min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2.5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+mj-lt"/>
                        </a:rPr>
                        <a:t>2001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482791"/>
                  </a:ext>
                </a:extLst>
              </a:tr>
              <a:tr h="346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140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-17.9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-18.7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60 min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2.5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C00000"/>
                          </a:solidFill>
                        </a:rPr>
                        <a:t>Warm RT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3686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BDF6D1-2923-AE4B-B5EE-AED486251657}"/>
              </a:ext>
            </a:extLst>
          </p:cNvPr>
          <p:cNvSpPr txBox="1"/>
          <p:nvPr/>
        </p:nvSpPr>
        <p:spPr>
          <a:xfrm>
            <a:off x="1683657" y="5293961"/>
            <a:ext cx="774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Optional procedure: after irradiation keep </a:t>
            </a:r>
            <a:r>
              <a:rPr lang="en-US" baseline="30000" dirty="0">
                <a:solidFill>
                  <a:srgbClr val="2B37F4"/>
                </a:solidFill>
              </a:rPr>
              <a:t>6</a:t>
            </a:r>
            <a:r>
              <a:rPr lang="en-US" dirty="0">
                <a:solidFill>
                  <a:srgbClr val="2B37F4"/>
                </a:solidFill>
              </a:rPr>
              <a:t>LiD</a:t>
            </a:r>
            <a:r>
              <a:rPr lang="en-US" dirty="0"/>
              <a:t> at room temperature for 10 min.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9426BF-5FD3-C446-9BB3-31D69DB34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89" y="6390704"/>
            <a:ext cx="2248274" cy="4350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12AC2-612B-DA4B-AB0D-8E87EB26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5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431148" y="424940"/>
            <a:ext cx="116242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1. A. </a:t>
            </a:r>
            <a:r>
              <a:rPr lang="en-US" sz="2000" dirty="0" err="1"/>
              <a:t>Abragam</a:t>
            </a:r>
            <a:r>
              <a:rPr lang="en-US" sz="2000" dirty="0"/>
              <a:t> </a:t>
            </a:r>
            <a:r>
              <a:rPr lang="en-US" sz="2000" dirty="0" err="1"/>
              <a:t>etal</a:t>
            </a:r>
            <a:r>
              <a:rPr lang="en-US" sz="2000" dirty="0"/>
              <a:t>., J. Physique Let. 41 (1980) L-309</a:t>
            </a:r>
          </a:p>
          <a:p>
            <a:r>
              <a:rPr lang="en-US" sz="2000" dirty="0"/>
              <a:t>2. P. </a:t>
            </a:r>
            <a:r>
              <a:rPr lang="en-US" sz="2000" dirty="0" err="1"/>
              <a:t>Chaumette</a:t>
            </a:r>
            <a:r>
              <a:rPr lang="en-US" sz="2000" dirty="0"/>
              <a:t> </a:t>
            </a:r>
            <a:r>
              <a:rPr lang="en-US" sz="2000" dirty="0" err="1"/>
              <a:t>etal</a:t>
            </a:r>
            <a:r>
              <a:rPr lang="en-US" sz="2000" dirty="0"/>
              <a:t>. Proc. of 8</a:t>
            </a:r>
            <a:r>
              <a:rPr lang="en-US" sz="2000" baseline="30000" dirty="0"/>
              <a:t>th</a:t>
            </a:r>
            <a:r>
              <a:rPr lang="en-US" sz="2000" dirty="0"/>
              <a:t> Int. Symposium of High Energy Spin Physics. 1988, 1275</a:t>
            </a:r>
          </a:p>
          <a:p>
            <a:r>
              <a:rPr lang="en-US" sz="2000" dirty="0"/>
              <a:t>3. S. Mango </a:t>
            </a:r>
            <a:r>
              <a:rPr lang="en-US" sz="2000" dirty="0" err="1"/>
              <a:t>etal</a:t>
            </a:r>
            <a:r>
              <a:rPr lang="en-US" sz="2000" dirty="0"/>
              <a:t>. Proc. of 9</a:t>
            </a:r>
            <a:r>
              <a:rPr lang="en-US" sz="2000" baseline="30000" dirty="0"/>
              <a:t>th</a:t>
            </a:r>
            <a:r>
              <a:rPr lang="en-US" sz="2000" dirty="0"/>
              <a:t> Int. Symposium of High Energy Spin Physics, 1990, 320</a:t>
            </a:r>
          </a:p>
          <a:p>
            <a:r>
              <a:rPr lang="en-US" sz="2000" dirty="0"/>
              <a:t>4. J.J. </a:t>
            </a:r>
            <a:r>
              <a:rPr lang="en-US" sz="2000" dirty="0" err="1"/>
              <a:t>Jarmer</a:t>
            </a:r>
            <a:r>
              <a:rPr lang="en-US" sz="2000" dirty="0"/>
              <a:t> </a:t>
            </a:r>
            <a:r>
              <a:rPr lang="en-US" sz="2000" dirty="0" err="1"/>
              <a:t>etal</a:t>
            </a:r>
            <a:r>
              <a:rPr lang="en-US" sz="2000" dirty="0"/>
              <a:t>., Proc. Of 10</a:t>
            </a:r>
            <a:r>
              <a:rPr lang="en-US" sz="2000" baseline="30000" dirty="0"/>
              <a:t>th</a:t>
            </a:r>
            <a:r>
              <a:rPr lang="en-US" sz="2000" dirty="0"/>
              <a:t> International Symposium on High Energy Spin Physics, 1992, 363</a:t>
            </a:r>
          </a:p>
          <a:p>
            <a:r>
              <a:rPr lang="en-US" sz="2000" dirty="0"/>
              <a:t>5. S. Goertz </a:t>
            </a:r>
            <a:r>
              <a:rPr lang="en-US" sz="2000" dirty="0" err="1"/>
              <a:t>etal</a:t>
            </a:r>
            <a:r>
              <a:rPr lang="en-US" sz="2000" dirty="0"/>
              <a:t>., </a:t>
            </a:r>
            <a:r>
              <a:rPr lang="en-US" dirty="0"/>
              <a:t>Nuclear Instruments and Methods in Physics Research A 356 (1995) 20 </a:t>
            </a:r>
          </a:p>
          <a:p>
            <a:r>
              <a:rPr lang="en-US" sz="2000" dirty="0"/>
              <a:t>6. S. </a:t>
            </a:r>
            <a:r>
              <a:rPr lang="en-US" sz="2000" dirty="0" err="1"/>
              <a:t>Bueltmann</a:t>
            </a:r>
            <a:r>
              <a:rPr lang="en-US" sz="2000" dirty="0"/>
              <a:t> </a:t>
            </a:r>
            <a:r>
              <a:rPr lang="en-US" sz="2000" dirty="0" err="1"/>
              <a:t>etal</a:t>
            </a:r>
            <a:r>
              <a:rPr lang="en-US" sz="2000" dirty="0"/>
              <a:t>. </a:t>
            </a:r>
            <a:r>
              <a:rPr lang="en-US" dirty="0"/>
              <a:t>Nuclear Instruments and Methods in Physics Research A 425 (1999) 23 </a:t>
            </a:r>
            <a:endParaRPr lang="en-US" sz="2000" dirty="0"/>
          </a:p>
          <a:p>
            <a:r>
              <a:rPr lang="en-US" sz="2000" dirty="0"/>
              <a:t>7. </a:t>
            </a:r>
            <a:r>
              <a:rPr lang="en-US" dirty="0" err="1"/>
              <a:t>A.Meier</a:t>
            </a:r>
            <a:r>
              <a:rPr lang="en-US" dirty="0"/>
              <a:t>,  6LiD for the polarized target of the COMPASS experiment, PhD. Thesis,  Ruhr-University Bochum 2001 </a:t>
            </a:r>
            <a:endParaRPr lang="en-US" sz="2000" dirty="0"/>
          </a:p>
          <a:p>
            <a:endParaRPr lang="en-US" sz="2000" dirty="0"/>
          </a:p>
          <a:p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8989C-6B39-E141-97DC-BB403F53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89" y="6138834"/>
            <a:ext cx="2248274" cy="435031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F11239-BFCA-BA4E-897D-E58ACC838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75FB7B-924E-B449-8442-783D1DC30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948" y="-2235200"/>
            <a:ext cx="20536627" cy="22001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440" y="8866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646393" y="424940"/>
            <a:ext cx="79642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/>
              <a:t> 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54D7E-0665-A040-A3AB-D723DD85E95F}"/>
              </a:ext>
            </a:extLst>
          </p:cNvPr>
          <p:cNvSpPr/>
          <p:nvPr/>
        </p:nvSpPr>
        <p:spPr>
          <a:xfrm>
            <a:off x="581852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DD0855-2851-7942-B6E0-F56F848F6E62}"/>
              </a:ext>
            </a:extLst>
          </p:cNvPr>
          <p:cNvSpPr/>
          <p:nvPr/>
        </p:nvSpPr>
        <p:spPr>
          <a:xfrm>
            <a:off x="5910885" y="5339017"/>
            <a:ext cx="3386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(J. Arrington </a:t>
            </a:r>
            <a:r>
              <a:rPr lang="en-US" dirty="0">
                <a:latin typeface="CMR9"/>
              </a:rPr>
              <a:t> (Hall C), </a:t>
            </a:r>
          </a:p>
          <a:p>
            <a:r>
              <a:rPr lang="en-US" dirty="0"/>
              <a:t>Phys. Rev. C </a:t>
            </a:r>
            <a:r>
              <a:rPr lang="en-US" b="1" dirty="0"/>
              <a:t>104</a:t>
            </a:r>
            <a:r>
              <a:rPr lang="en-US" dirty="0"/>
              <a:t>, 065203 (2021)) </a:t>
            </a:r>
            <a:r>
              <a:rPr lang="en-US" dirty="0">
                <a:latin typeface="CMR9"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9DBB9-6FA2-D849-AA56-5C0D315C772D}"/>
              </a:ext>
            </a:extLst>
          </p:cNvPr>
          <p:cNvSpPr txBox="1"/>
          <p:nvPr/>
        </p:nvSpPr>
        <p:spPr>
          <a:xfrm>
            <a:off x="575620" y="2989940"/>
            <a:ext cx="3973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B37F4"/>
                </a:solidFill>
              </a:rPr>
              <a:t> </a:t>
            </a:r>
            <a:r>
              <a:rPr lang="en-US" sz="2800" baseline="30000" dirty="0">
                <a:solidFill>
                  <a:srgbClr val="2B37F4"/>
                </a:solidFill>
              </a:rPr>
              <a:t>7</a:t>
            </a:r>
            <a:r>
              <a:rPr lang="en-US" sz="2800" dirty="0">
                <a:solidFill>
                  <a:srgbClr val="2B37F4"/>
                </a:solidFill>
              </a:rPr>
              <a:t>LI </a:t>
            </a:r>
            <a:r>
              <a:rPr lang="en-US" sz="2800" dirty="0"/>
              <a:t>: between </a:t>
            </a:r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He</a:t>
            </a:r>
            <a:r>
              <a:rPr lang="en-US" sz="2800" dirty="0">
                <a:solidFill>
                  <a:srgbClr val="2B37F4"/>
                </a:solidFill>
              </a:rPr>
              <a:t>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2B37F4"/>
                </a:solidFill>
              </a:rPr>
              <a:t> </a:t>
            </a:r>
            <a:r>
              <a:rPr lang="en-US" sz="2800" baseline="30000" dirty="0">
                <a:solidFill>
                  <a:srgbClr val="FF0000"/>
                </a:solidFill>
              </a:rPr>
              <a:t>9</a:t>
            </a:r>
            <a:r>
              <a:rPr lang="en-US" sz="2800" dirty="0">
                <a:solidFill>
                  <a:srgbClr val="FF0000"/>
                </a:solidFill>
              </a:rPr>
              <a:t>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99D378-ADB1-9D42-966B-04816B6F2C93}"/>
              </a:ext>
            </a:extLst>
          </p:cNvPr>
          <p:cNvSpPr txBox="1"/>
          <p:nvPr/>
        </p:nvSpPr>
        <p:spPr>
          <a:xfrm>
            <a:off x="270008" y="72057"/>
            <a:ext cx="3862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solidFill>
                  <a:srgbClr val="2B37F4"/>
                </a:solidFill>
              </a:rPr>
              <a:t>EMC effects </a:t>
            </a:r>
            <a:r>
              <a:rPr lang="en-US" sz="2800" dirty="0"/>
              <a:t>observed</a:t>
            </a:r>
          </a:p>
          <a:p>
            <a:r>
              <a:rPr lang="en-US" sz="2800" dirty="0">
                <a:solidFill>
                  <a:srgbClr val="2B37F4"/>
                </a:solidFill>
              </a:rPr>
              <a:t>         </a:t>
            </a:r>
            <a:r>
              <a:rPr lang="en-US" sz="2800" dirty="0"/>
              <a:t>for</a:t>
            </a:r>
            <a:r>
              <a:rPr lang="en-US" sz="2800" dirty="0">
                <a:solidFill>
                  <a:srgbClr val="2B37F4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light nuclei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6B930996-6BF5-2E49-B6FB-CD590F66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1062" y="6457921"/>
            <a:ext cx="2743200" cy="365125"/>
          </a:xfrm>
        </p:spPr>
        <p:txBody>
          <a:bodyPr/>
          <a:lstStyle/>
          <a:p>
            <a:fld id="{C579B6B9-0530-814B-95C5-2DFD5F81A3DF}" type="slidenum">
              <a:rPr lang="en-US" sz="2000" smtClean="0">
                <a:solidFill>
                  <a:schemeClr val="tx1"/>
                </a:solidFill>
              </a:rPr>
              <a:t>2</a:t>
            </a:fld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927049-A539-4E43-B4BB-F89490256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00" y="6240405"/>
            <a:ext cx="2248274" cy="4350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EBA8F7-9BC7-8646-AFDF-4A5970032DFA}"/>
              </a:ext>
            </a:extLst>
          </p:cNvPr>
          <p:cNvSpPr txBox="1"/>
          <p:nvPr/>
        </p:nvSpPr>
        <p:spPr>
          <a:xfrm>
            <a:off x="1640114" y="1954191"/>
            <a:ext cx="13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 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042B6-6149-BB4E-AD86-98A25F738AF6}"/>
              </a:ext>
            </a:extLst>
          </p:cNvPr>
          <p:cNvSpPr txBox="1"/>
          <p:nvPr/>
        </p:nvSpPr>
        <p:spPr>
          <a:xfrm>
            <a:off x="3111892" y="1317154"/>
            <a:ext cx="7328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solidFill>
                  <a:srgbClr val="FF0000"/>
                </a:solidFill>
              </a:rPr>
              <a:t>3</a:t>
            </a:r>
            <a:r>
              <a:rPr lang="en-US" sz="2800" dirty="0">
                <a:solidFill>
                  <a:srgbClr val="FF0000"/>
                </a:solidFill>
              </a:rPr>
              <a:t>He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  D  </a:t>
            </a:r>
            <a:endParaRPr lang="en-US" sz="28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D373072-C4E7-1E44-BD2A-1A2EF7C0901C}"/>
              </a:ext>
            </a:extLst>
          </p:cNvPr>
          <p:cNvCxnSpPr>
            <a:cxnSpLocks/>
          </p:cNvCxnSpPr>
          <p:nvPr/>
        </p:nvCxnSpPr>
        <p:spPr>
          <a:xfrm>
            <a:off x="3111892" y="4677087"/>
            <a:ext cx="799261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77397B7-AE61-4E48-89C0-14B24A866F3B}"/>
              </a:ext>
            </a:extLst>
          </p:cNvPr>
          <p:cNvSpPr/>
          <p:nvPr/>
        </p:nvSpPr>
        <p:spPr>
          <a:xfrm>
            <a:off x="3197477" y="422011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aseline="30000" dirty="0">
                <a:solidFill>
                  <a:srgbClr val="FF0000"/>
                </a:solidFill>
              </a:rPr>
              <a:t>9</a:t>
            </a:r>
            <a:r>
              <a:rPr lang="en-US" sz="2800" dirty="0">
                <a:solidFill>
                  <a:srgbClr val="FF0000"/>
                </a:solidFill>
              </a:rPr>
              <a:t>Be</a:t>
            </a:r>
          </a:p>
          <a:p>
            <a:r>
              <a:rPr lang="en-US" sz="2800" dirty="0">
                <a:solidFill>
                  <a:srgbClr val="00B050"/>
                </a:solidFill>
              </a:rPr>
              <a:t>  D  </a:t>
            </a:r>
            <a:endParaRPr lang="en-US" sz="28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1D575A-57B2-0D44-8454-2081F0EAD51F}"/>
              </a:ext>
            </a:extLst>
          </p:cNvPr>
          <p:cNvCxnSpPr>
            <a:cxnSpLocks/>
          </p:cNvCxnSpPr>
          <p:nvPr/>
        </p:nvCxnSpPr>
        <p:spPr>
          <a:xfrm>
            <a:off x="3045524" y="1794207"/>
            <a:ext cx="799261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4BBBE9-11A3-5D45-8C93-E114AFBF9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47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629" y="2298546"/>
            <a:ext cx="107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de-DE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78AE63-5542-1442-8AC2-98943C96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z="2400" smtClean="0">
                <a:solidFill>
                  <a:schemeClr val="tx1"/>
                </a:solidFill>
              </a:rPr>
              <a:t>3</a:t>
            </a:fld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5BAA2-1FFB-F543-8637-26DEBEB1E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5" y="6341780"/>
            <a:ext cx="2248274" cy="4350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9432" y="173557"/>
                <a:ext cx="12192000" cy="2729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800" dirty="0"/>
                  <a:t>Polarized (Spin-Dependent) EMC effects</a:t>
                </a:r>
              </a:p>
              <a:p>
                <a:pPr marL="514350" indent="-514350">
                  <a:buAutoNum type="arabicPeriod"/>
                </a:pPr>
                <a:endParaRPr lang="en-US" sz="2800" dirty="0">
                  <a:solidFill>
                    <a:srgbClr val="2B37F4"/>
                  </a:solidFill>
                </a:endParaRPr>
              </a:p>
              <a:p>
                <a:r>
                  <a:rPr lang="en-US" sz="2800" dirty="0">
                    <a:solidFill>
                      <a:srgbClr val="2B37F4"/>
                    </a:solidFill>
                  </a:rPr>
                  <a:t>     Proposed experiments </a:t>
                </a:r>
                <a:r>
                  <a:rPr lang="en-US" sz="2800" dirty="0"/>
                  <a:t>(Hall B, (PR12-14-001)) for </a:t>
                </a:r>
                <a:r>
                  <a:rPr lang="en-US" sz="2800" dirty="0">
                    <a:solidFill>
                      <a:srgbClr val="2B37F4"/>
                    </a:solidFill>
                  </a:rPr>
                  <a:t>Spin dependent EMC effects:     </a:t>
                </a:r>
              </a:p>
              <a:p>
                <a:r>
                  <a:rPr lang="en-US" sz="2800" dirty="0">
                    <a:solidFill>
                      <a:srgbClr val="2B37F4"/>
                    </a:solidFill>
                  </a:rPr>
                  <a:t>     </a:t>
                </a:r>
                <a:r>
                  <a:rPr lang="en-US" sz="2800" dirty="0"/>
                  <a:t>- measure and compare </a:t>
                </a:r>
                <a:r>
                  <a:rPr lang="en-US" sz="2800" dirty="0">
                    <a:solidFill>
                      <a:srgbClr val="2B37F4"/>
                    </a:solidFill>
                  </a:rPr>
                  <a:t>spin dependent structure function g</a:t>
                </a:r>
                <a:r>
                  <a:rPr lang="en-US" sz="2800" baseline="-25000" dirty="0">
                    <a:solidFill>
                      <a:srgbClr val="2B37F4"/>
                    </a:solidFill>
                  </a:rPr>
                  <a:t>1</a:t>
                </a:r>
                <a:r>
                  <a:rPr lang="en-US" sz="2800" dirty="0">
                    <a:solidFill>
                      <a:srgbClr val="2B37F4"/>
                    </a:solidFill>
                  </a:rPr>
                  <a:t> </a:t>
                </a:r>
              </a:p>
              <a:p>
                <a:r>
                  <a:rPr lang="en-US" sz="2800" dirty="0"/>
                  <a:t>       from </a:t>
                </a:r>
                <a:r>
                  <a:rPr lang="en-US" sz="2800" dirty="0">
                    <a:solidFill>
                      <a:srgbClr val="7030A0"/>
                    </a:solidFill>
                  </a:rPr>
                  <a:t>bound proton </a:t>
                </a:r>
                <a:r>
                  <a:rPr lang="en-US" sz="2800" dirty="0"/>
                  <a:t>(</a:t>
                </a:r>
                <a:r>
                  <a:rPr lang="en-US" sz="2800" dirty="0">
                    <a:solidFill>
                      <a:srgbClr val="7030A0"/>
                    </a:solidFill>
                  </a:rPr>
                  <a:t>p in </a:t>
                </a:r>
                <a:r>
                  <a:rPr lang="en-US" sz="2800" baseline="30000" dirty="0">
                    <a:solidFill>
                      <a:srgbClr val="7030A0"/>
                    </a:solidFill>
                  </a:rPr>
                  <a:t>7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acc>
                    <m:r>
                      <a:rPr lang="en-US" sz="2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7030A0"/>
                    </a:solidFill>
                  </a:rPr>
                  <a:t>) </a:t>
                </a:r>
                <a:r>
                  <a:rPr lang="en-US" sz="2800" dirty="0"/>
                  <a:t>with </a:t>
                </a:r>
                <a:r>
                  <a:rPr lang="en-US" sz="2800" dirty="0">
                    <a:solidFill>
                      <a:srgbClr val="00B050"/>
                    </a:solidFill>
                  </a:rPr>
                  <a:t>free proton </a:t>
                </a:r>
                <a:r>
                  <a:rPr lang="en-US" sz="2800" dirty="0"/>
                  <a:t>(</a:t>
                </a:r>
                <a:r>
                  <a:rPr lang="en-US" sz="2800" dirty="0">
                    <a:solidFill>
                      <a:srgbClr val="00B050"/>
                    </a:solidFill>
                  </a:rPr>
                  <a:t>three H in N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sz="2800" baseline="-25000" dirty="0">
                    <a:solidFill>
                      <a:srgbClr val="00B050"/>
                    </a:solidFill>
                  </a:rPr>
                  <a:t>3</a:t>
                </a:r>
                <a:r>
                  <a:rPr lang="en-US" sz="2800" dirty="0"/>
                  <a:t>)</a:t>
                </a:r>
              </a:p>
              <a:p>
                <a:r>
                  <a:rPr lang="en-US" sz="2800" dirty="0">
                    <a:solidFill>
                      <a:srgbClr val="00B050"/>
                    </a:solidFill>
                  </a:rPr>
                  <a:t>       </a:t>
                </a:r>
                <a:r>
                  <a:rPr lang="en-US" sz="2800" dirty="0"/>
                  <a:t>at same experimental setup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" y="173557"/>
                <a:ext cx="12192000" cy="2729914"/>
              </a:xfrm>
              <a:prstGeom prst="rect">
                <a:avLst/>
              </a:prstGeom>
              <a:blipFill>
                <a:blip r:embed="rId5"/>
                <a:stretch>
                  <a:fillRect l="-937" t="-2778" r="-2185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362DF54-206B-6C48-A695-B935944BD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192" y="1259992"/>
            <a:ext cx="20784457" cy="218004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400278-D7E3-6747-9FE0-B368ABB2F722}"/>
              </a:ext>
            </a:extLst>
          </p:cNvPr>
          <p:cNvSpPr txBox="1"/>
          <p:nvPr/>
        </p:nvSpPr>
        <p:spPr>
          <a:xfrm>
            <a:off x="713629" y="3444073"/>
            <a:ext cx="39627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Polarized EMC effect </a:t>
            </a:r>
            <a:r>
              <a:rPr lang="en-US" sz="2400" dirty="0"/>
              <a:t>could be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more enhanced</a:t>
            </a:r>
            <a:r>
              <a:rPr lang="en-US" sz="2400" dirty="0"/>
              <a:t> than </a:t>
            </a:r>
          </a:p>
          <a:p>
            <a:r>
              <a:rPr lang="en-US" sz="2400" dirty="0">
                <a:solidFill>
                  <a:srgbClr val="2B37F4"/>
                </a:solidFill>
              </a:rPr>
              <a:t>unpolarized</a:t>
            </a:r>
            <a:r>
              <a:rPr lang="en-US" sz="2400" dirty="0"/>
              <a:t>            Theoretical</a:t>
            </a:r>
          </a:p>
          <a:p>
            <a:r>
              <a:rPr lang="en-US" sz="2400" dirty="0"/>
              <a:t>                                 predictions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B25C7A5-9DAF-7848-98B8-D7A4016C6A45}"/>
              </a:ext>
            </a:extLst>
          </p:cNvPr>
          <p:cNvCxnSpPr>
            <a:cxnSpLocks/>
          </p:cNvCxnSpPr>
          <p:nvPr/>
        </p:nvCxnSpPr>
        <p:spPr>
          <a:xfrm>
            <a:off x="2431329" y="4441372"/>
            <a:ext cx="384815" cy="0"/>
          </a:xfrm>
          <a:prstGeom prst="line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33AD04-C6E0-1C40-B8DD-64735AAE80A4}"/>
              </a:ext>
            </a:extLst>
          </p:cNvPr>
          <p:cNvSpPr txBox="1"/>
          <p:nvPr/>
        </p:nvSpPr>
        <p:spPr>
          <a:xfrm>
            <a:off x="5377061" y="2553033"/>
            <a:ext cx="5973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example of </a:t>
            </a:r>
            <a:r>
              <a:rPr lang="en-US" dirty="0">
                <a:solidFill>
                  <a:srgbClr val="FF0000"/>
                </a:solidFill>
              </a:rPr>
              <a:t>theoretical prediction </a:t>
            </a:r>
            <a:r>
              <a:rPr lang="en-US" dirty="0"/>
              <a:t>for polarized EMC for </a:t>
            </a:r>
            <a:r>
              <a:rPr lang="en-US" baseline="30000" dirty="0">
                <a:solidFill>
                  <a:srgbClr val="FF0000"/>
                </a:solidFill>
              </a:rPr>
              <a:t>7</a:t>
            </a:r>
            <a:r>
              <a:rPr lang="en-US" dirty="0">
                <a:solidFill>
                  <a:srgbClr val="FF0000"/>
                </a:solidFill>
              </a:rPr>
              <a:t>Li 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19AAE8-CC73-3C48-AE3A-89B9B7198406}"/>
              </a:ext>
            </a:extLst>
          </p:cNvPr>
          <p:cNvSpPr/>
          <p:nvPr/>
        </p:nvSpPr>
        <p:spPr>
          <a:xfrm>
            <a:off x="8473650" y="6369248"/>
            <a:ext cx="302358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MR10"/>
              </a:rPr>
              <a:t>(I. C. </a:t>
            </a:r>
            <a:r>
              <a:rPr lang="en-US" sz="1600" dirty="0" err="1">
                <a:latin typeface="CMR10"/>
              </a:rPr>
              <a:t>Clo</a:t>
            </a:r>
            <a:r>
              <a:rPr lang="en-US" sz="1600" dirty="0">
                <a:latin typeface="CMR10"/>
              </a:rPr>
              <a:t> ̈et </a:t>
            </a:r>
            <a:r>
              <a:rPr lang="en-US" sz="1600" dirty="0" err="1">
                <a:latin typeface="CMR10"/>
              </a:rPr>
              <a:t>etal</a:t>
            </a:r>
            <a:r>
              <a:rPr lang="en-US" sz="1600" dirty="0">
                <a:latin typeface="CMR10"/>
              </a:rPr>
              <a:t>. </a:t>
            </a:r>
            <a:r>
              <a:rPr lang="en-US" sz="1600" dirty="0"/>
              <a:t>ADP-06-05/T636) </a:t>
            </a:r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C07C06F-0CB8-C449-980A-215A6C8EA6F5}"/>
              </a:ext>
            </a:extLst>
          </p:cNvPr>
          <p:cNvSpPr txBox="1"/>
          <p:nvPr/>
        </p:nvSpPr>
        <p:spPr>
          <a:xfrm>
            <a:off x="7888957" y="640651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A0E813-0FE1-D94B-8FF7-A23AEF41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89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3EBE2E-EE4C-0A48-8FBA-E37BF52AD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1942" y="-348342"/>
            <a:ext cx="15399657" cy="168075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1B95321-7671-BD4B-85FA-114669E636C5}"/>
              </a:ext>
            </a:extLst>
          </p:cNvPr>
          <p:cNvSpPr/>
          <p:nvPr/>
        </p:nvSpPr>
        <p:spPr>
          <a:xfrm>
            <a:off x="233774" y="6030694"/>
            <a:ext cx="10188041" cy="827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D3FA19-A443-494D-A96E-BFC4D62A4F8F}"/>
              </a:ext>
            </a:extLst>
          </p:cNvPr>
          <p:cNvSpPr/>
          <p:nvPr/>
        </p:nvSpPr>
        <p:spPr>
          <a:xfrm>
            <a:off x="494273" y="1139106"/>
            <a:ext cx="10000901" cy="726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13629" y="2298546"/>
            <a:ext cx="10783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de-DE" sz="3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78AE63-5542-1442-8AC2-98943C96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z="2400" smtClean="0">
                <a:solidFill>
                  <a:schemeClr val="tx1"/>
                </a:solidFill>
              </a:rPr>
              <a:t>4</a:t>
            </a:fld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5BAA2-1FFB-F543-8637-26DEBEB1E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774" y="6166757"/>
            <a:ext cx="2248274" cy="435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51CBD6-1A75-B640-9F40-196A3959AE2B}"/>
              </a:ext>
            </a:extLst>
          </p:cNvPr>
          <p:cNvSpPr/>
          <p:nvPr/>
        </p:nvSpPr>
        <p:spPr>
          <a:xfrm>
            <a:off x="10495174" y="4123044"/>
            <a:ext cx="696685" cy="2734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ADF291-41A4-DA45-9FBF-BDEB3D7069C3}"/>
              </a:ext>
            </a:extLst>
          </p:cNvPr>
          <p:cNvSpPr txBox="1"/>
          <p:nvPr/>
        </p:nvSpPr>
        <p:spPr>
          <a:xfrm>
            <a:off x="2503497" y="6001219"/>
            <a:ext cx="7954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 of the polarized target installed in Hall B.   A few elements of the CLAS12 </a:t>
            </a:r>
          </a:p>
          <a:p>
            <a:r>
              <a:rPr lang="en-US" dirty="0"/>
              <a:t>spectrometer are shown. </a:t>
            </a:r>
          </a:p>
          <a:p>
            <a:r>
              <a:rPr lang="en-US" dirty="0"/>
              <a:t>    </a:t>
            </a:r>
            <a:endParaRPr lang="en-US" sz="2800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21493" y="120109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</a:t>
            </a:r>
            <a:r>
              <a:rPr lang="en-US" sz="2800" dirty="0"/>
              <a:t>Longitudinally Polarized Solid Target for Spin dependent EMC effect at Hall B </a:t>
            </a:r>
          </a:p>
          <a:p>
            <a:r>
              <a:rPr lang="en-US" sz="2800" dirty="0"/>
              <a:t>      </a:t>
            </a:r>
            <a:r>
              <a:rPr lang="en-US" sz="2400" dirty="0"/>
              <a:t>Use the </a:t>
            </a:r>
            <a:r>
              <a:rPr lang="en-US" sz="2400" dirty="0">
                <a:solidFill>
                  <a:srgbClr val="0070C0"/>
                </a:solidFill>
              </a:rPr>
              <a:t>same setup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0070C0"/>
                </a:solidFill>
              </a:rPr>
              <a:t>target system </a:t>
            </a:r>
            <a:r>
              <a:rPr lang="en-US" sz="2400" dirty="0"/>
              <a:t>as </a:t>
            </a:r>
            <a:r>
              <a:rPr lang="en-US" sz="2400" dirty="0">
                <a:solidFill>
                  <a:srgbClr val="0070C0"/>
                </a:solidFill>
              </a:rPr>
              <a:t>Run Group C </a:t>
            </a:r>
            <a:r>
              <a:rPr lang="en-US" sz="2400" dirty="0"/>
              <a:t>(Run in 2022-23).</a:t>
            </a:r>
          </a:p>
          <a:p>
            <a:r>
              <a:rPr lang="en-US" sz="2400" dirty="0"/>
              <a:t>              </a:t>
            </a:r>
            <a:r>
              <a:rPr lang="en-US" sz="2400" dirty="0">
                <a:solidFill>
                  <a:srgbClr val="FF0000"/>
                </a:solidFill>
              </a:rPr>
              <a:t>DNP</a:t>
            </a:r>
            <a:r>
              <a:rPr lang="en-US" sz="2400" dirty="0"/>
              <a:t> at </a:t>
            </a:r>
            <a:r>
              <a:rPr lang="en-US" sz="2400" dirty="0">
                <a:solidFill>
                  <a:srgbClr val="FF0000"/>
                </a:solidFill>
              </a:rPr>
              <a:t>5 Tesla </a:t>
            </a:r>
            <a:r>
              <a:rPr lang="en-US" sz="2400" dirty="0"/>
              <a:t>(Solenoid) and </a:t>
            </a:r>
            <a:r>
              <a:rPr lang="en-US" sz="2400" dirty="0">
                <a:solidFill>
                  <a:srgbClr val="FF0000"/>
                </a:solidFill>
              </a:rPr>
              <a:t>1 K</a:t>
            </a:r>
            <a:r>
              <a:rPr lang="en-US" sz="2400" dirty="0"/>
              <a:t> (</a:t>
            </a:r>
            <a:r>
              <a:rPr lang="en-US" sz="2400" baseline="30000" dirty="0"/>
              <a:t>4</a:t>
            </a:r>
            <a:r>
              <a:rPr lang="en-US" sz="2400" dirty="0"/>
              <a:t>He evaporation cryostat) </a:t>
            </a:r>
          </a:p>
          <a:p>
            <a:r>
              <a:rPr lang="en-US" sz="2400" dirty="0"/>
              <a:t>              Use </a:t>
            </a:r>
            <a:r>
              <a:rPr lang="en-US" sz="2400" dirty="0">
                <a:solidFill>
                  <a:srgbClr val="FF0000"/>
                </a:solidFill>
              </a:rPr>
              <a:t>Longitudinally polarized e</a:t>
            </a:r>
            <a:r>
              <a:rPr lang="en-US" sz="2400" baseline="30000" dirty="0">
                <a:solidFill>
                  <a:srgbClr val="FF0000"/>
                </a:solidFill>
              </a:rPr>
              <a:t>-</a:t>
            </a:r>
            <a:r>
              <a:rPr lang="en-US" sz="2400" dirty="0">
                <a:solidFill>
                  <a:srgbClr val="FF0000"/>
                </a:solidFill>
              </a:rPr>
              <a:t> beams </a:t>
            </a:r>
            <a:r>
              <a:rPr lang="en-US" sz="2400" dirty="0"/>
              <a:t>(11 GeV)      </a:t>
            </a:r>
            <a:endParaRPr lang="en-US" sz="3600" dirty="0"/>
          </a:p>
          <a:p>
            <a:endParaRPr lang="en-US" sz="2400" dirty="0"/>
          </a:p>
          <a:p>
            <a:r>
              <a:rPr lang="en-US" sz="2400" dirty="0"/>
              <a:t>       </a:t>
            </a:r>
          </a:p>
          <a:p>
            <a:r>
              <a:rPr lang="en-US" sz="2400" dirty="0"/>
              <a:t>      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           </a:t>
            </a:r>
          </a:p>
          <a:p>
            <a:endParaRPr lang="en-US" sz="2800" dirty="0">
              <a:solidFill>
                <a:srgbClr val="2B37F4"/>
              </a:solidFill>
            </a:endParaRPr>
          </a:p>
          <a:p>
            <a:endParaRPr lang="en-US" sz="2400" dirty="0"/>
          </a:p>
          <a:p>
            <a:r>
              <a:rPr lang="en-US" sz="2400" dirty="0"/>
              <a:t>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FF907C-2766-1449-B9EF-DB58F1BA584B}"/>
              </a:ext>
            </a:extLst>
          </p:cNvPr>
          <p:cNvSpPr/>
          <p:nvPr/>
        </p:nvSpPr>
        <p:spPr>
          <a:xfrm>
            <a:off x="8521102" y="5230519"/>
            <a:ext cx="3801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(P. Pandey </a:t>
            </a:r>
            <a:r>
              <a:rPr lang="en-US" dirty="0" err="1"/>
              <a:t>etal</a:t>
            </a:r>
            <a:r>
              <a:rPr lang="en-US" dirty="0"/>
              <a:t>, Proc. of 25</a:t>
            </a:r>
            <a:r>
              <a:rPr lang="en-US" baseline="30000" dirty="0"/>
              <a:t>th</a:t>
            </a:r>
            <a:r>
              <a:rPr lang="en-US" dirty="0"/>
              <a:t> Int. </a:t>
            </a:r>
          </a:p>
          <a:p>
            <a:r>
              <a:rPr lang="en-US" dirty="0"/>
              <a:t>Symposium of Spin Physics. 2023, 211)</a:t>
            </a:r>
            <a:endParaRPr lang="en-US" sz="28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1962B2F-472C-DE42-B6AE-FD556D3EC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27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0663"/>
            <a:ext cx="12192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  2. Advantages of using </a:t>
            </a:r>
            <a:r>
              <a:rPr lang="en-US" sz="2800" dirty="0">
                <a:solidFill>
                  <a:srgbClr val="2B37F4"/>
                </a:solidFill>
              </a:rPr>
              <a:t>polarized solid  </a:t>
            </a:r>
            <a:r>
              <a:rPr lang="en-US" sz="2800" baseline="30000" dirty="0">
                <a:solidFill>
                  <a:srgbClr val="2B37F4"/>
                </a:solidFill>
              </a:rPr>
              <a:t>7</a:t>
            </a:r>
            <a:r>
              <a:rPr lang="en-US" sz="2800" dirty="0">
                <a:solidFill>
                  <a:srgbClr val="2B37F4"/>
                </a:solidFill>
              </a:rPr>
              <a:t>LiD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2B37F4"/>
                </a:solidFill>
              </a:rPr>
              <a:t> NH</a:t>
            </a:r>
            <a:r>
              <a:rPr lang="en-US" sz="2800" baseline="-25000" dirty="0">
                <a:solidFill>
                  <a:srgbClr val="2B37F4"/>
                </a:solidFill>
              </a:rPr>
              <a:t>3</a:t>
            </a:r>
            <a:r>
              <a:rPr lang="en-US" sz="2800" baseline="-25000" dirty="0"/>
              <a:t> </a:t>
            </a:r>
            <a:r>
              <a:rPr lang="en-US" sz="2800" dirty="0"/>
              <a:t>targets</a:t>
            </a:r>
            <a:r>
              <a:rPr lang="en-US" sz="2800" dirty="0">
                <a:solidFill>
                  <a:srgbClr val="2B37F4"/>
                </a:solidFill>
              </a:rPr>
              <a:t> </a:t>
            </a:r>
          </a:p>
          <a:p>
            <a:r>
              <a:rPr lang="en-US" sz="2800" dirty="0">
                <a:solidFill>
                  <a:srgbClr val="2B37F4"/>
                </a:solidFill>
              </a:rPr>
              <a:t>                                                              </a:t>
            </a:r>
            <a:r>
              <a:rPr lang="en-US" sz="2800" dirty="0"/>
              <a:t>for</a:t>
            </a:r>
            <a:r>
              <a:rPr lang="en-US" sz="2800" dirty="0">
                <a:solidFill>
                  <a:srgbClr val="2B37F4"/>
                </a:solidFill>
              </a:rPr>
              <a:t> Spin dependent EMC effects</a:t>
            </a:r>
          </a:p>
          <a:p>
            <a:r>
              <a:rPr lang="en-US" sz="2400" dirty="0"/>
              <a:t>           </a:t>
            </a:r>
          </a:p>
          <a:p>
            <a:r>
              <a:rPr lang="en-US" sz="2400" baseline="30000" dirty="0">
                <a:solidFill>
                  <a:srgbClr val="2B37F4"/>
                </a:solidFill>
              </a:rPr>
              <a:t>            </a:t>
            </a:r>
            <a:r>
              <a:rPr lang="en-US" sz="2400" dirty="0"/>
              <a:t>No so much data for </a:t>
            </a:r>
            <a:r>
              <a:rPr lang="en-US" sz="2400" baseline="30000" dirty="0">
                <a:solidFill>
                  <a:srgbClr val="2B37F4"/>
                </a:solidFill>
              </a:rPr>
              <a:t>7</a:t>
            </a:r>
            <a:r>
              <a:rPr lang="en-US" sz="2400" dirty="0">
                <a:solidFill>
                  <a:srgbClr val="2B37F4"/>
                </a:solidFill>
              </a:rPr>
              <a:t>LiD;   </a:t>
            </a:r>
            <a:r>
              <a:rPr lang="en-US" sz="2400" dirty="0"/>
              <a:t>use data from  </a:t>
            </a:r>
            <a:r>
              <a:rPr lang="en-US" sz="2400" baseline="30000" dirty="0">
                <a:solidFill>
                  <a:srgbClr val="FF0000"/>
                </a:solidFill>
              </a:rPr>
              <a:t>7</a:t>
            </a:r>
            <a:r>
              <a:rPr lang="en-US" sz="2400" dirty="0">
                <a:solidFill>
                  <a:srgbClr val="FF0000"/>
                </a:solidFill>
              </a:rPr>
              <a:t>LiH</a:t>
            </a:r>
            <a:r>
              <a:rPr lang="en-US" sz="2400" dirty="0">
                <a:solidFill>
                  <a:srgbClr val="2B37F4"/>
                </a:solidFill>
              </a:rPr>
              <a:t>, </a:t>
            </a:r>
            <a:r>
              <a:rPr lang="en-US" sz="2400" baseline="30000" dirty="0">
                <a:solidFill>
                  <a:srgbClr val="FF0000"/>
                </a:solidFill>
              </a:rPr>
              <a:t>6</a:t>
            </a:r>
            <a:r>
              <a:rPr lang="en-US" sz="2400" dirty="0">
                <a:solidFill>
                  <a:srgbClr val="FF0000"/>
                </a:solidFill>
              </a:rPr>
              <a:t>LiD</a:t>
            </a:r>
            <a:r>
              <a:rPr lang="en-US" sz="2400" dirty="0">
                <a:solidFill>
                  <a:srgbClr val="2B37F4"/>
                </a:solidFill>
              </a:rPr>
              <a:t> </a:t>
            </a:r>
            <a:r>
              <a:rPr lang="en-US" sz="2400" dirty="0"/>
              <a:t>and </a:t>
            </a:r>
            <a:r>
              <a:rPr lang="en-US" sz="2400" baseline="30000" dirty="0"/>
              <a:t>6</a:t>
            </a:r>
            <a:r>
              <a:rPr lang="en-US" sz="2400" dirty="0"/>
              <a:t>LiH</a:t>
            </a:r>
          </a:p>
          <a:p>
            <a:r>
              <a:rPr lang="en-US" sz="2400" dirty="0"/>
              <a:t>   </a:t>
            </a:r>
          </a:p>
          <a:p>
            <a:r>
              <a:rPr lang="en-US" sz="2400" dirty="0"/>
              <a:t>          </a:t>
            </a:r>
            <a:r>
              <a:rPr lang="en-US" sz="2400" dirty="0">
                <a:solidFill>
                  <a:srgbClr val="FF0000"/>
                </a:solidFill>
              </a:rPr>
              <a:t>Solid  </a:t>
            </a:r>
            <a:r>
              <a:rPr lang="en-US" sz="2400" baseline="30000" dirty="0">
                <a:solidFill>
                  <a:srgbClr val="FF0000"/>
                </a:solidFill>
              </a:rPr>
              <a:t>6</a:t>
            </a:r>
            <a:r>
              <a:rPr lang="en-US" sz="2400" dirty="0">
                <a:solidFill>
                  <a:srgbClr val="FF0000"/>
                </a:solidFill>
              </a:rPr>
              <a:t>LiD </a:t>
            </a:r>
            <a:r>
              <a:rPr lang="en-US" sz="2400" dirty="0"/>
              <a:t>has been used as polarized targets in the past experiments:</a:t>
            </a:r>
          </a:p>
          <a:p>
            <a:r>
              <a:rPr lang="en-US" sz="2400" dirty="0"/>
              <a:t>            its performances are rather well known, </a:t>
            </a:r>
            <a:r>
              <a:rPr lang="en-US" sz="2400" baseline="30000" dirty="0">
                <a:solidFill>
                  <a:srgbClr val="2B37F4"/>
                </a:solidFill>
              </a:rPr>
              <a:t>7</a:t>
            </a:r>
            <a:r>
              <a:rPr lang="en-US" sz="2400" dirty="0">
                <a:solidFill>
                  <a:srgbClr val="2B37F4"/>
                </a:solidFill>
              </a:rPr>
              <a:t>LiD is supposed to perform similarly.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a.  Low mass nuclei like </a:t>
            </a:r>
            <a:r>
              <a:rPr lang="en-US" sz="2400" baseline="30000" dirty="0"/>
              <a:t>7</a:t>
            </a:r>
            <a:r>
              <a:rPr lang="en-US" sz="2400" dirty="0"/>
              <a:t>Li; </a:t>
            </a:r>
            <a:r>
              <a:rPr lang="en-US" sz="2400" dirty="0">
                <a:solidFill>
                  <a:srgbClr val="FF0000"/>
                </a:solidFill>
              </a:rPr>
              <a:t>detailed structure </a:t>
            </a:r>
            <a:r>
              <a:rPr lang="en-US" sz="2400" dirty="0"/>
              <a:t>of nuclei is well known</a:t>
            </a:r>
          </a:p>
          <a:p>
            <a:endParaRPr lang="en-US" sz="2400" dirty="0"/>
          </a:p>
          <a:p>
            <a:r>
              <a:rPr lang="en-US" sz="2400" dirty="0"/>
              <a:t> b. </a:t>
            </a:r>
            <a:r>
              <a:rPr lang="en-US" sz="2400" baseline="30000" dirty="0"/>
              <a:t>7</a:t>
            </a:r>
            <a:r>
              <a:rPr lang="en-US" sz="2400" dirty="0"/>
              <a:t>LiD and NH</a:t>
            </a:r>
            <a:r>
              <a:rPr lang="en-US" sz="2400" baseline="-25000" dirty="0"/>
              <a:t>3 </a:t>
            </a:r>
            <a:r>
              <a:rPr lang="en-US" sz="2400" dirty="0"/>
              <a:t> can be </a:t>
            </a:r>
            <a:r>
              <a:rPr lang="en-US" sz="2400" dirty="0">
                <a:solidFill>
                  <a:srgbClr val="FF0000"/>
                </a:solidFill>
              </a:rPr>
              <a:t>highly polarized </a:t>
            </a:r>
            <a:r>
              <a:rPr lang="en-US" sz="2400" dirty="0"/>
              <a:t>with DNP</a:t>
            </a:r>
          </a:p>
          <a:p>
            <a:endParaRPr lang="en-US" sz="2400" dirty="0"/>
          </a:p>
          <a:p>
            <a:r>
              <a:rPr lang="en-US" sz="2400" dirty="0"/>
              <a:t> c. </a:t>
            </a:r>
            <a:r>
              <a:rPr lang="en-US" sz="2400" baseline="30000" dirty="0"/>
              <a:t>7</a:t>
            </a:r>
            <a:r>
              <a:rPr lang="en-US" sz="2400" dirty="0"/>
              <a:t>LiD and NH</a:t>
            </a:r>
            <a:r>
              <a:rPr lang="en-US" sz="2400" baseline="-25000" dirty="0"/>
              <a:t>3 </a:t>
            </a:r>
            <a:r>
              <a:rPr lang="en-US" sz="2400" dirty="0"/>
              <a:t>are </a:t>
            </a:r>
            <a:r>
              <a:rPr lang="en-US" sz="2400" dirty="0">
                <a:solidFill>
                  <a:srgbClr val="FF0000"/>
                </a:solidFill>
              </a:rPr>
              <a:t>highly radiation resistant </a:t>
            </a:r>
            <a:r>
              <a:rPr lang="en-US" sz="2400" dirty="0"/>
              <a:t>on electron beams</a:t>
            </a:r>
          </a:p>
          <a:p>
            <a:endParaRPr lang="en-US" sz="2400" dirty="0"/>
          </a:p>
          <a:p>
            <a:r>
              <a:rPr lang="en-US" sz="2400" dirty="0"/>
              <a:t> d.  </a:t>
            </a:r>
            <a:r>
              <a:rPr lang="en-US" sz="2400" dirty="0">
                <a:solidFill>
                  <a:srgbClr val="FF0000"/>
                </a:solidFill>
              </a:rPr>
              <a:t>Reasonable Dilution Factor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78AE63-5542-1442-8AC2-98943C96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z="2400" smtClean="0">
                <a:solidFill>
                  <a:schemeClr val="tx1"/>
                </a:solidFill>
              </a:rPr>
              <a:t>5</a:t>
            </a:fld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55BAA2-1FFB-F543-8637-26DEBEB1E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55" y="6341780"/>
            <a:ext cx="2248274" cy="4350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C44E41-87D5-F044-A91E-9285D526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96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287508" y="-32867"/>
            <a:ext cx="1150590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a.  Low mass nuclei like </a:t>
            </a:r>
            <a:r>
              <a:rPr lang="en-US" sz="3200" baseline="30000" dirty="0"/>
              <a:t>7</a:t>
            </a:r>
            <a:r>
              <a:rPr lang="en-US" sz="3200" dirty="0"/>
              <a:t>Li; </a:t>
            </a:r>
            <a:r>
              <a:rPr lang="en-US" sz="3200" dirty="0">
                <a:solidFill>
                  <a:srgbClr val="FF0000"/>
                </a:solidFill>
              </a:rPr>
              <a:t>detailed structure </a:t>
            </a:r>
            <a:r>
              <a:rPr lang="en-US" sz="3200" dirty="0"/>
              <a:t>of nuclei is well known</a:t>
            </a:r>
          </a:p>
          <a:p>
            <a:r>
              <a:rPr lang="en-US" sz="3200" dirty="0"/>
              <a:t>       Structure of </a:t>
            </a:r>
            <a:r>
              <a:rPr lang="en-US" sz="3200" baseline="30000" dirty="0">
                <a:solidFill>
                  <a:srgbClr val="7030A0"/>
                </a:solidFill>
              </a:rPr>
              <a:t>7</a:t>
            </a:r>
            <a:r>
              <a:rPr lang="en-US" sz="3200" dirty="0">
                <a:solidFill>
                  <a:srgbClr val="7030A0"/>
                </a:solidFill>
              </a:rPr>
              <a:t>Li</a:t>
            </a:r>
            <a:r>
              <a:rPr lang="en-US" sz="3200" dirty="0"/>
              <a:t> in a simple shell model picture </a:t>
            </a:r>
          </a:p>
          <a:p>
            <a:endParaRPr lang="de-DE" sz="2400" dirty="0"/>
          </a:p>
          <a:p>
            <a:r>
              <a:rPr lang="de-DE" sz="2400" dirty="0"/>
              <a:t> </a:t>
            </a:r>
          </a:p>
          <a:p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B892E3-3733-654D-98A2-F567DF384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67846" y="-555811"/>
            <a:ext cx="21201529" cy="3656200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88440" y="8866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endParaRPr lang="de-DE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54D7E-0665-A040-A3AB-D723DD85E95F}"/>
              </a:ext>
            </a:extLst>
          </p:cNvPr>
          <p:cNvSpPr/>
          <p:nvPr/>
        </p:nvSpPr>
        <p:spPr>
          <a:xfrm>
            <a:off x="581852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E3BA7-E868-C04A-B4EA-6BED36130975}"/>
              </a:ext>
            </a:extLst>
          </p:cNvPr>
          <p:cNvSpPr txBox="1"/>
          <p:nvPr/>
        </p:nvSpPr>
        <p:spPr>
          <a:xfrm>
            <a:off x="6517764" y="5792553"/>
            <a:ext cx="1348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B37F4"/>
                </a:solidFill>
              </a:rPr>
              <a:t>Neutrons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001262-373C-964B-84F8-D8EF028F63D4}"/>
              </a:ext>
            </a:extLst>
          </p:cNvPr>
          <p:cNvSpPr txBox="1"/>
          <p:nvPr/>
        </p:nvSpPr>
        <p:spPr>
          <a:xfrm>
            <a:off x="2902435" y="5799832"/>
            <a:ext cx="1151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Protons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D40C93-03D0-6348-9145-40115A7474C5}"/>
                  </a:ext>
                </a:extLst>
              </p:cNvPr>
              <p:cNvSpPr/>
              <p:nvPr/>
            </p:nvSpPr>
            <p:spPr>
              <a:xfrm>
                <a:off x="1126006" y="1181938"/>
                <a:ext cx="998926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aseline="30000" dirty="0">
                    <a:solidFill>
                      <a:srgbClr val="7030A0"/>
                    </a:solidFill>
                  </a:rPr>
                  <a:t>7</a:t>
                </a:r>
                <a:r>
                  <a:rPr lang="en-US" sz="2800" dirty="0">
                    <a:solidFill>
                      <a:srgbClr val="7030A0"/>
                    </a:solidFill>
                  </a:rPr>
                  <a:t>Li</a:t>
                </a:r>
                <a:r>
                  <a:rPr lang="en-US" sz="2800" dirty="0"/>
                  <a:t>:  </a:t>
                </a:r>
                <a:r>
                  <a:rPr lang="en-US" sz="2800" dirty="0">
                    <a:solidFill>
                      <a:srgbClr val="FF0000"/>
                    </a:solidFill>
                  </a:rPr>
                  <a:t>p</a:t>
                </a:r>
                <a:r>
                  <a:rPr lang="en-US" sz="2800" dirty="0"/>
                  <a:t> (</a:t>
                </a:r>
                <a:r>
                  <a:rPr lang="en-US" sz="2800" dirty="0">
                    <a:solidFill>
                      <a:srgbClr val="FF0000"/>
                    </a:solidFill>
                  </a:rPr>
                  <a:t>∽ 87 % of Li spin</a:t>
                </a:r>
                <a:r>
                  <a:rPr lang="en-US" sz="2800" dirty="0"/>
                  <a:t>)</a:t>
                </a:r>
                <a:r>
                  <a:rPr lang="en-US" sz="2800" baseline="30000" dirty="0"/>
                  <a:t>1,2 </a:t>
                </a:r>
                <a:r>
                  <a:rPr lang="en-US" sz="2800" dirty="0"/>
                  <a:t>+ </a:t>
                </a:r>
                <a:r>
                  <a:rPr lang="en-US" sz="2800" dirty="0">
                    <a:solidFill>
                      <a:srgbClr val="2B37F4"/>
                    </a:solidFill>
                  </a:rPr>
                  <a:t>n</a:t>
                </a:r>
                <a:r>
                  <a:rPr lang="en-US" sz="2800" dirty="0"/>
                  <a:t> + </a:t>
                </a:r>
                <a:r>
                  <a:rPr lang="en-US" sz="2800" dirty="0">
                    <a:solidFill>
                      <a:srgbClr val="2B37F4"/>
                    </a:solidFill>
                  </a:rPr>
                  <a:t>n</a:t>
                </a:r>
                <a:r>
                  <a:rPr lang="en-US" sz="2800" dirty="0"/>
                  <a:t> 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2B37F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800" b="0" i="1" smtClean="0">
                        <a:solidFill>
                          <a:srgbClr val="2B37F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2B37F4"/>
                    </a:solidFill>
                  </a:rPr>
                  <a:t>0.04 %</a:t>
                </a:r>
                <a:r>
                  <a:rPr lang="en-US" sz="2800" dirty="0"/>
                  <a:t>)</a:t>
                </a:r>
                <a:r>
                  <a:rPr lang="en-US" sz="2800" baseline="30000" dirty="0"/>
                  <a:t>1,2</a:t>
                </a:r>
                <a:r>
                  <a:rPr lang="en-US" sz="2800" dirty="0"/>
                  <a:t> + </a:t>
                </a:r>
                <a:r>
                  <a:rPr lang="en-US" sz="2800" baseline="30000" dirty="0"/>
                  <a:t>4</a:t>
                </a:r>
                <a:r>
                  <a:rPr lang="en-US" sz="2800" dirty="0"/>
                  <a:t>He (zero pol.)</a:t>
                </a: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D40C93-03D0-6348-9145-40115A747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06" y="1181938"/>
                <a:ext cx="9989269" cy="523220"/>
              </a:xfrm>
              <a:prstGeom prst="rect">
                <a:avLst/>
              </a:prstGeom>
              <a:blipFill>
                <a:blip r:embed="rId5"/>
                <a:stretch>
                  <a:fillRect l="-508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037285D-FD91-6549-9456-9AE0CF560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/>
          <a:p>
            <a:fld id="{C579B6B9-0530-814B-95C5-2DFD5F81A3DF}" type="slidenum">
              <a:rPr lang="en-US" sz="2400" smtClean="0">
                <a:solidFill>
                  <a:schemeClr val="tx1"/>
                </a:solidFill>
              </a:rPr>
              <a:t>6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360D91E-8583-D844-862D-48C21A0E243E}"/>
              </a:ext>
            </a:extLst>
          </p:cNvPr>
          <p:cNvSpPr/>
          <p:nvPr/>
        </p:nvSpPr>
        <p:spPr>
          <a:xfrm>
            <a:off x="1228813" y="1823549"/>
            <a:ext cx="2824012" cy="1516352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085E04-DBB2-4E49-A179-C4AFA482A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423" y="6136115"/>
            <a:ext cx="2248274" cy="4350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264D71-655D-2443-A35C-0AFC4A08130F}"/>
              </a:ext>
            </a:extLst>
          </p:cNvPr>
          <p:cNvSpPr txBox="1"/>
          <p:nvPr/>
        </p:nvSpPr>
        <p:spPr>
          <a:xfrm>
            <a:off x="9321545" y="5469387"/>
            <a:ext cx="1613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(From proposal</a:t>
            </a:r>
          </a:p>
          <a:p>
            <a:r>
              <a:rPr lang="en-US" dirty="0"/>
              <a:t> PR12-14-001)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3FF371-02F6-694B-A62D-AD0A4AA34DC6}"/>
              </a:ext>
            </a:extLst>
          </p:cNvPr>
          <p:cNvSpPr txBox="1"/>
          <p:nvPr/>
        </p:nvSpPr>
        <p:spPr>
          <a:xfrm>
            <a:off x="2996689" y="6274572"/>
            <a:ext cx="83402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( 1 : Shell model; S. Cohen, D. </a:t>
            </a:r>
            <a:r>
              <a:rPr lang="en-US" dirty="0" err="1"/>
              <a:t>Kurath</a:t>
            </a:r>
            <a:r>
              <a:rPr lang="en-US" dirty="0"/>
              <a:t>, </a:t>
            </a:r>
            <a:r>
              <a:rPr lang="en-US" dirty="0" err="1"/>
              <a:t>Nucl</a:t>
            </a:r>
            <a:r>
              <a:rPr lang="en-US" dirty="0"/>
              <a:t>. Phys. 73 (1965) 1. </a:t>
            </a:r>
          </a:p>
          <a:p>
            <a:r>
              <a:rPr lang="en-US" dirty="0"/>
              <a:t>  2: Quantum Monte Carlo calculations; B.S. </a:t>
            </a:r>
            <a:r>
              <a:rPr lang="en-US" dirty="0" err="1"/>
              <a:t>Pudliner</a:t>
            </a:r>
            <a:r>
              <a:rPr lang="en-US" dirty="0"/>
              <a:t>  </a:t>
            </a:r>
            <a:r>
              <a:rPr lang="en-US" dirty="0" err="1"/>
              <a:t>etal</a:t>
            </a:r>
            <a:r>
              <a:rPr lang="en-US" dirty="0"/>
              <a:t>., Phys. Rev. C 56 (1997) 1720) 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068E4-54B0-C341-9EC2-9A4F7E97D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073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1475" y="241292"/>
                <a:ext cx="1079232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b. </a:t>
                </a:r>
                <a:r>
                  <a:rPr lang="en-US" sz="3200" baseline="30000" dirty="0"/>
                  <a:t>7</a:t>
                </a:r>
                <a:r>
                  <a:rPr lang="en-US" sz="3200" dirty="0"/>
                  <a:t>LiD and NH</a:t>
                </a:r>
                <a:r>
                  <a:rPr lang="en-US" sz="3200" baseline="-25000" dirty="0"/>
                  <a:t>3 </a:t>
                </a:r>
                <a:r>
                  <a:rPr lang="en-US" sz="3200" dirty="0"/>
                  <a:t> can be </a:t>
                </a:r>
                <a:r>
                  <a:rPr lang="en-US" sz="3200" dirty="0">
                    <a:solidFill>
                      <a:srgbClr val="FF0000"/>
                    </a:solidFill>
                  </a:rPr>
                  <a:t>highly polarized </a:t>
                </a:r>
                <a:r>
                  <a:rPr lang="en-US" sz="3200" dirty="0"/>
                  <a:t>with DNP</a:t>
                </a:r>
              </a:p>
              <a:p>
                <a:endParaRPr lang="en-US" sz="3200" dirty="0"/>
              </a:p>
              <a:p>
                <a:r>
                  <a:rPr lang="en-US" sz="2800" dirty="0"/>
                  <a:t> Polarization past records; as high as (at </a:t>
                </a:r>
                <a:r>
                  <a:rPr lang="en-US" sz="2800" dirty="0">
                    <a:solidFill>
                      <a:srgbClr val="2B37F4"/>
                    </a:solidFill>
                  </a:rPr>
                  <a:t>5 Tesla </a:t>
                </a:r>
                <a:r>
                  <a:rPr lang="en-US" sz="2800" dirty="0"/>
                  <a:t>and </a:t>
                </a:r>
                <a:r>
                  <a:rPr lang="en-US" sz="2800" dirty="0">
                    <a:solidFill>
                      <a:srgbClr val="2B37F4"/>
                    </a:solidFill>
                  </a:rPr>
                  <a:t>1K </a:t>
                </a:r>
                <a:r>
                  <a:rPr lang="en-US" sz="2800" dirty="0"/>
                  <a:t>on beam line)</a:t>
                </a:r>
              </a:p>
              <a:p>
                <a:r>
                  <a:rPr lang="en-US" sz="2800" dirty="0">
                    <a:solidFill>
                      <a:srgbClr val="2B37F4"/>
                    </a:solidFill>
                  </a:rPr>
                  <a:t>                                                                                                   </a:t>
                </a:r>
                <a:endParaRPr lang="en-US" sz="2800" dirty="0"/>
              </a:p>
              <a:p>
                <a:r>
                  <a:rPr lang="en-US" sz="2800" dirty="0"/>
                  <a:t> * </a:t>
                </a:r>
                <a:r>
                  <a:rPr lang="en-US" sz="2800" baseline="30000" dirty="0">
                    <a:solidFill>
                      <a:srgbClr val="FF0000"/>
                    </a:solidFill>
                  </a:rPr>
                  <a:t>7</a:t>
                </a:r>
                <a:r>
                  <a:rPr lang="en-US" sz="2800" dirty="0">
                    <a:solidFill>
                      <a:srgbClr val="FF0000"/>
                    </a:solidFill>
                  </a:rPr>
                  <a:t>Li</a:t>
                </a:r>
                <a:r>
                  <a:rPr lang="en-US" sz="2800" dirty="0"/>
                  <a:t> (in </a:t>
                </a:r>
                <a:r>
                  <a:rPr lang="en-US" sz="2800" baseline="30000" dirty="0"/>
                  <a:t>7</a:t>
                </a:r>
                <a:r>
                  <a:rPr lang="en-US" sz="2800" dirty="0"/>
                  <a:t>LiH) 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60 %</a:t>
                </a:r>
              </a:p>
              <a:p>
                <a:r>
                  <a:rPr lang="en-US" sz="2800" dirty="0"/>
                  <a:t>                               </a:t>
                </a:r>
                <a:r>
                  <a:rPr lang="en-US" sz="2400" dirty="0"/>
                  <a:t>(S. </a:t>
                </a:r>
                <a:r>
                  <a:rPr lang="en-US" sz="2400" dirty="0" err="1"/>
                  <a:t>Bueltzmann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etal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Nucl</a:t>
                </a:r>
                <a:r>
                  <a:rPr lang="en-US" sz="2400" dirty="0"/>
                  <a:t>. Instr. and Meth. A 425 (1999) 23)</a:t>
                </a:r>
              </a:p>
              <a:p>
                <a:r>
                  <a:rPr lang="en-US" sz="2800" dirty="0"/>
                  <a:t>    </a:t>
                </a:r>
              </a:p>
              <a:p>
                <a:r>
                  <a:rPr lang="en-US" sz="2800" dirty="0"/>
                  <a:t> *  </a:t>
                </a:r>
                <a:r>
                  <a:rPr lang="en-US" sz="2800" dirty="0">
                    <a:solidFill>
                      <a:srgbClr val="FF0000"/>
                    </a:solidFill>
                  </a:rPr>
                  <a:t>H</a:t>
                </a:r>
                <a:r>
                  <a:rPr lang="en-US" sz="2800" dirty="0"/>
                  <a:t> (in NH</a:t>
                </a:r>
                <a:r>
                  <a:rPr lang="en-US" sz="2800" baseline="-25000" dirty="0"/>
                  <a:t>3</a:t>
                </a:r>
                <a:r>
                  <a:rPr lang="en-US" sz="2800" dirty="0"/>
                  <a:t>) :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90 %</a:t>
                </a:r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                                </a:t>
                </a:r>
                <a:r>
                  <a:rPr lang="en-US" sz="2400" dirty="0"/>
                  <a:t>(from past experiments at </a:t>
                </a:r>
                <a:r>
                  <a:rPr lang="en-US" sz="2400" dirty="0" err="1"/>
                  <a:t>JLab</a:t>
                </a:r>
                <a:r>
                  <a:rPr lang="en-US" sz="2400" dirty="0"/>
                  <a:t>)</a:t>
                </a:r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5" y="241292"/>
                <a:ext cx="10792326" cy="4524315"/>
              </a:xfrm>
              <a:prstGeom prst="rect">
                <a:avLst/>
              </a:prstGeom>
              <a:blipFill>
                <a:blip r:embed="rId4"/>
                <a:stretch>
                  <a:fillRect l="-1293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DC7190E-9FD4-6D4A-B1AA-211FF984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z="2400" smtClean="0">
                <a:solidFill>
                  <a:schemeClr val="tx1"/>
                </a:solidFill>
              </a:rPr>
              <a:t>7</a:t>
            </a:fld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33E94E-6219-434F-BF35-3B38847F4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84" y="6094384"/>
            <a:ext cx="2248274" cy="4350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21D118-79E4-6A43-AF58-4A91F52E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13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548ABA3-2FEE-E648-986C-3CCFE6B6B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75459" cy="15400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440" y="886605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endParaRPr lang="de-DE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F9F79-27AA-7841-A3D8-692EBDE813E1}"/>
              </a:ext>
            </a:extLst>
          </p:cNvPr>
          <p:cNvSpPr/>
          <p:nvPr/>
        </p:nvSpPr>
        <p:spPr>
          <a:xfrm>
            <a:off x="606052" y="270817"/>
            <a:ext cx="9839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200" dirty="0"/>
              <a:t>c. Radiation </a:t>
            </a:r>
            <a:r>
              <a:rPr lang="de-DE" sz="3200" dirty="0" err="1"/>
              <a:t>resistance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baseline="30000" dirty="0"/>
              <a:t> </a:t>
            </a:r>
            <a:r>
              <a:rPr lang="de-DE" sz="3200" baseline="30000" dirty="0">
                <a:solidFill>
                  <a:srgbClr val="FF0000"/>
                </a:solidFill>
              </a:rPr>
              <a:t>6</a:t>
            </a:r>
            <a:r>
              <a:rPr lang="de-DE" sz="3200" dirty="0">
                <a:solidFill>
                  <a:srgbClr val="FF0000"/>
                </a:solidFill>
              </a:rPr>
              <a:t>LiD</a:t>
            </a:r>
            <a:r>
              <a:rPr lang="de-DE" sz="3200" dirty="0"/>
              <a:t> (</a:t>
            </a:r>
            <a:r>
              <a:rPr lang="de-DE" sz="3200" dirty="0" err="1"/>
              <a:t>No</a:t>
            </a:r>
            <a:r>
              <a:rPr lang="de-DE" sz="3200" dirty="0"/>
              <a:t> </a:t>
            </a:r>
            <a:r>
              <a:rPr lang="de-DE" sz="3200" dirty="0" err="1"/>
              <a:t>data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en-US" sz="3200" baseline="30000" dirty="0"/>
              <a:t>7</a:t>
            </a:r>
            <a:r>
              <a:rPr lang="en-US" sz="3200" dirty="0"/>
              <a:t>LiD nor </a:t>
            </a:r>
            <a:r>
              <a:rPr lang="en-US" sz="3200" baseline="30000" dirty="0"/>
              <a:t>7</a:t>
            </a:r>
            <a:r>
              <a:rPr lang="en-US" sz="3200" dirty="0"/>
              <a:t>LiH)</a:t>
            </a:r>
            <a:r>
              <a:rPr lang="de-DE" sz="3200" dirty="0"/>
              <a:t> 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554D7E-0665-A040-A3AB-D723DD85E95F}"/>
              </a:ext>
            </a:extLst>
          </p:cNvPr>
          <p:cNvSpPr/>
          <p:nvPr/>
        </p:nvSpPr>
        <p:spPr>
          <a:xfrm>
            <a:off x="581852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56535A-DFB1-0346-BE7A-19BC4737F74B}"/>
              </a:ext>
            </a:extLst>
          </p:cNvPr>
          <p:cNvSpPr/>
          <p:nvPr/>
        </p:nvSpPr>
        <p:spPr>
          <a:xfrm>
            <a:off x="4207992" y="2044005"/>
            <a:ext cx="484222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MathPackOne"/>
            </a:endParaRPr>
          </a:p>
          <a:p>
            <a:r>
              <a:rPr lang="en-US" dirty="0">
                <a:solidFill>
                  <a:srgbClr val="FF0000"/>
                </a:solidFill>
                <a:latin typeface="MathPackOne"/>
              </a:rPr>
              <a:t>Irradiation (180 K) dose of 2.0</a:t>
            </a:r>
            <a:r>
              <a:rPr lang="en-US" dirty="0">
                <a:solidFill>
                  <a:srgbClr val="FF0000"/>
                </a:solidFill>
                <a:latin typeface="MathPackSeven"/>
              </a:rPr>
              <a:t>x</a:t>
            </a:r>
            <a:r>
              <a:rPr lang="en-US" dirty="0">
                <a:solidFill>
                  <a:srgbClr val="FF0000"/>
                </a:solidFill>
                <a:latin typeface="MathPackOne"/>
              </a:rPr>
              <a:t>10</a:t>
            </a:r>
            <a:r>
              <a:rPr lang="en-US" baseline="30000" dirty="0">
                <a:solidFill>
                  <a:srgbClr val="FF0000"/>
                </a:solidFill>
                <a:latin typeface="MathPackOne"/>
              </a:rPr>
              <a:t>17</a:t>
            </a:r>
            <a:r>
              <a:rPr lang="en-US" dirty="0">
                <a:solidFill>
                  <a:srgbClr val="FF0000"/>
                </a:solidFill>
                <a:latin typeface="MathPackFive"/>
              </a:rPr>
              <a:t> </a:t>
            </a:r>
            <a:r>
              <a:rPr lang="en-US" dirty="0">
                <a:solidFill>
                  <a:srgbClr val="FF0000"/>
                </a:solidFill>
                <a:latin typeface="MathPackOne"/>
              </a:rPr>
              <a:t>e</a:t>
            </a:r>
            <a:r>
              <a:rPr lang="en-US" baseline="30000" dirty="0">
                <a:solidFill>
                  <a:srgbClr val="FF0000"/>
                </a:solidFill>
                <a:latin typeface="MathPackFive"/>
              </a:rPr>
              <a:t>-</a:t>
            </a:r>
            <a:r>
              <a:rPr lang="en-US" dirty="0">
                <a:solidFill>
                  <a:srgbClr val="FF0000"/>
                </a:solidFill>
                <a:latin typeface="MathPackFive"/>
              </a:rPr>
              <a:t>/</a:t>
            </a:r>
            <a:r>
              <a:rPr lang="en-US" dirty="0">
                <a:solidFill>
                  <a:srgbClr val="FF0000"/>
                </a:solidFill>
                <a:latin typeface="MathPackOne"/>
              </a:rPr>
              <a:t>cm</a:t>
            </a:r>
            <a:r>
              <a:rPr lang="en-US" baseline="30000" dirty="0">
                <a:solidFill>
                  <a:srgbClr val="FF0000"/>
                </a:solidFill>
                <a:latin typeface="MathPackOne"/>
              </a:rPr>
              <a:t>2</a:t>
            </a:r>
            <a:r>
              <a:rPr lang="en-US" dirty="0">
                <a:solidFill>
                  <a:srgbClr val="FF0000"/>
                </a:solidFill>
                <a:latin typeface="MathPackFive"/>
              </a:rPr>
              <a:t>  </a:t>
            </a:r>
          </a:p>
          <a:p>
            <a:r>
              <a:rPr lang="en-US" dirty="0">
                <a:latin typeface="MathPackFive"/>
              </a:rPr>
              <a:t>During</a:t>
            </a:r>
            <a:r>
              <a:rPr lang="en-US" dirty="0">
                <a:solidFill>
                  <a:srgbClr val="FF0000"/>
                </a:solidFill>
                <a:latin typeface="MathPackFive"/>
              </a:rPr>
              <a:t> </a:t>
            </a:r>
            <a:r>
              <a:rPr lang="en-US" dirty="0"/>
              <a:t>E155 experiments at SLAC, 50 GeV e beam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E04387-1B22-1042-A169-67388DF72011}"/>
              </a:ext>
            </a:extLst>
          </p:cNvPr>
          <p:cNvSpPr/>
          <p:nvPr/>
        </p:nvSpPr>
        <p:spPr>
          <a:xfrm>
            <a:off x="3501580" y="5448053"/>
            <a:ext cx="5548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MathPackOne"/>
              </a:rPr>
              <a:t>Max pol. at 5x10</a:t>
            </a:r>
            <a:r>
              <a:rPr lang="en-US" baseline="30000" dirty="0">
                <a:solidFill>
                  <a:srgbClr val="0070C0"/>
                </a:solidFill>
                <a:latin typeface="MathPackOne"/>
              </a:rPr>
              <a:t>15</a:t>
            </a:r>
            <a:r>
              <a:rPr lang="en-US" dirty="0">
                <a:solidFill>
                  <a:srgbClr val="0070C0"/>
                </a:solidFill>
                <a:latin typeface="MathPackOne"/>
              </a:rPr>
              <a:t> e</a:t>
            </a:r>
            <a:r>
              <a:rPr lang="en-US" baseline="30000" dirty="0">
                <a:solidFill>
                  <a:srgbClr val="0070C0"/>
                </a:solidFill>
                <a:latin typeface="MathPackFive"/>
              </a:rPr>
              <a:t>-</a:t>
            </a:r>
            <a:r>
              <a:rPr lang="en-US" dirty="0">
                <a:solidFill>
                  <a:srgbClr val="0070C0"/>
                </a:solidFill>
                <a:latin typeface="MathPackFive"/>
              </a:rPr>
              <a:t>/</a:t>
            </a:r>
            <a:r>
              <a:rPr lang="en-US" dirty="0">
                <a:solidFill>
                  <a:srgbClr val="0070C0"/>
                </a:solidFill>
                <a:latin typeface="MathPackOne"/>
              </a:rPr>
              <a:t>cm</a:t>
            </a:r>
            <a:r>
              <a:rPr lang="en-US" baseline="30000" dirty="0">
                <a:solidFill>
                  <a:srgbClr val="0070C0"/>
                </a:solidFill>
                <a:latin typeface="MathPackOne"/>
              </a:rPr>
              <a:t>2. </a:t>
            </a:r>
            <a:r>
              <a:rPr lang="en-US" dirty="0">
                <a:solidFill>
                  <a:srgbClr val="0070C0"/>
                </a:solidFill>
                <a:latin typeface="MathPackOne"/>
              </a:rPr>
              <a:t>: about 5 times larger than ND</a:t>
            </a:r>
            <a:r>
              <a:rPr lang="en-US" baseline="30000" dirty="0">
                <a:solidFill>
                  <a:srgbClr val="0070C0"/>
                </a:solidFill>
                <a:latin typeface="MathPackOne"/>
              </a:rPr>
              <a:t>3</a:t>
            </a:r>
          </a:p>
          <a:p>
            <a:r>
              <a:rPr lang="en-US" dirty="0">
                <a:solidFill>
                  <a:srgbClr val="0070C0"/>
                </a:solidFill>
                <a:latin typeface="MathPackOne"/>
              </a:rPr>
              <a:t>        </a:t>
            </a:r>
            <a:r>
              <a:rPr lang="en-US" u="sng" dirty="0">
                <a:solidFill>
                  <a:srgbClr val="00B050"/>
                </a:solidFill>
                <a:latin typeface="MathPackOne"/>
              </a:rPr>
              <a:t>Expect similar radiation resistance for </a:t>
            </a:r>
            <a:r>
              <a:rPr lang="en-US" u="sng" baseline="30000" dirty="0">
                <a:solidFill>
                  <a:srgbClr val="00B050"/>
                </a:solidFill>
              </a:rPr>
              <a:t>7</a:t>
            </a:r>
            <a:r>
              <a:rPr lang="en-US" u="sng" dirty="0">
                <a:solidFill>
                  <a:srgbClr val="00B050"/>
                </a:solidFill>
              </a:rPr>
              <a:t>LiD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FDE29B-B2BF-5847-A9BF-90C5BD8B8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84" y="6094384"/>
            <a:ext cx="2248274" cy="43503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69BAB-DA5F-4945-AF8D-0DADD30AB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9B6B9-0530-814B-95C5-2DFD5F81A3DF}" type="slidenum">
              <a:rPr lang="en-US" sz="2400" smtClean="0">
                <a:solidFill>
                  <a:schemeClr val="tx1"/>
                </a:solidFill>
              </a:rPr>
              <a:t>8</a:t>
            </a:fld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CF3BEC-406A-AC43-A2B7-1FFDC2070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249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253639</TotalTime>
  <Words>2060</Words>
  <Application>Microsoft Macintosh PowerPoint</Application>
  <PresentationFormat>Widescreen</PresentationFormat>
  <Paragraphs>423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CMBX9</vt:lpstr>
      <vt:lpstr>CMR10</vt:lpstr>
      <vt:lpstr>CMR9</vt:lpstr>
      <vt:lpstr>EB Garamond</vt:lpstr>
      <vt:lpstr>MathPackFive</vt:lpstr>
      <vt:lpstr>MathPackOne</vt:lpstr>
      <vt:lpstr>MathPackSeven</vt:lpstr>
      <vt:lpstr>Menlo</vt:lpstr>
      <vt:lpstr>Office Theme</vt:lpstr>
      <vt:lpstr>Custom Design</vt:lpstr>
      <vt:lpstr>  Developments of polarized 7LiD target system for spin-dependent EMC effect experiments at CLAS12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Tsuneo Kageya</cp:lastModifiedBy>
  <cp:revision>847</cp:revision>
  <cp:lastPrinted>2024-09-25T19:26:43Z</cp:lastPrinted>
  <dcterms:created xsi:type="dcterms:W3CDTF">2017-03-17T14:25:24Z</dcterms:created>
  <dcterms:modified xsi:type="dcterms:W3CDTF">2024-09-26T20:11:53Z</dcterms:modified>
</cp:coreProperties>
</file>