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682" r:id="rId3"/>
    <p:sldId id="666" r:id="rId4"/>
    <p:sldId id="667" r:id="rId5"/>
    <p:sldId id="668" r:id="rId6"/>
    <p:sldId id="673" r:id="rId7"/>
    <p:sldId id="675" r:id="rId8"/>
    <p:sldId id="674" r:id="rId9"/>
    <p:sldId id="676" r:id="rId10"/>
    <p:sldId id="678" r:id="rId11"/>
    <p:sldId id="679" r:id="rId12"/>
    <p:sldId id="680" r:id="rId13"/>
    <p:sldId id="681" r:id="rId14"/>
    <p:sldId id="655" r:id="rId15"/>
    <p:sldId id="677" r:id="rId16"/>
    <p:sldId id="683" r:id="rId17"/>
    <p:sldId id="428" r:id="rId18"/>
    <p:sldId id="430" r:id="rId1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9B150C-2D95-5A1D-F530-1FC843AB99FD}" name="Biswas, Jyoti" initials="JB" userId="S::jbiswas@bnl.gov::6e1c3e52-0787-4816-bd79-1eeea826680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FF37"/>
    <a:srgbClr val="B2D33C"/>
    <a:srgbClr val="115C7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68" autoAdjust="0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18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lconf.web.cern.ch/p07/PAPERS/MOPAN013.PDF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inspirehep.net/files/a7bbe70b5f54adc3b7e7f320651d2dd7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ccelconf.web.cern.ch/ipac2021/papers/mopab324.pdf" TargetMode="External"/><Relationship Id="rId5" Type="http://schemas.openxmlformats.org/officeDocument/2006/relationships/image" Target="../media/image39.png"/><Relationship Id="rId10" Type="http://schemas.openxmlformats.org/officeDocument/2006/relationships/hyperlink" Target="https://www.jacow.org/ipac2024/pdf/MOPC24.pdf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s://www.sciencedirect.com/science/article/pii/S0168900206014434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26" Type="http://schemas.openxmlformats.org/officeDocument/2006/relationships/image" Target="../media/image46.png"/><Relationship Id="rId13" Type="http://schemas.openxmlformats.org/officeDocument/2006/relationships/image" Target="../media/image430.png"/><Relationship Id="rId18" Type="http://schemas.openxmlformats.org/officeDocument/2006/relationships/image" Target="../media/image480.png"/><Relationship Id="rId3" Type="http://schemas.openxmlformats.org/officeDocument/2006/relationships/image" Target="../media/image10.png"/><Relationship Id="rId21" Type="http://schemas.openxmlformats.org/officeDocument/2006/relationships/image" Target="../media/image510.png"/><Relationship Id="rId7" Type="http://schemas.openxmlformats.org/officeDocument/2006/relationships/image" Target="../media/image44.png"/><Relationship Id="rId25" Type="http://schemas.openxmlformats.org/officeDocument/2006/relationships/image" Target="../media/image47.png"/><Relationship Id="rId12" Type="http://schemas.openxmlformats.org/officeDocument/2006/relationships/image" Target="../media/image420.png"/><Relationship Id="rId17" Type="http://schemas.openxmlformats.org/officeDocument/2006/relationships/image" Target="../media/image470.png"/><Relationship Id="rId2" Type="http://schemas.openxmlformats.org/officeDocument/2006/relationships/image" Target="../media/image11.png"/><Relationship Id="rId16" Type="http://schemas.openxmlformats.org/officeDocument/2006/relationships/image" Target="../media/image460.png"/><Relationship Id="rId20" Type="http://schemas.openxmlformats.org/officeDocument/2006/relationships/image" Target="../media/image50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24" Type="http://schemas.openxmlformats.org/officeDocument/2006/relationships/image" Target="../media/image160.png"/><Relationship Id="rId5" Type="http://schemas.openxmlformats.org/officeDocument/2006/relationships/image" Target="../media/image41.png"/><Relationship Id="rId23" Type="http://schemas.openxmlformats.org/officeDocument/2006/relationships/image" Target="../media/image150.png"/><Relationship Id="rId15" Type="http://schemas.openxmlformats.org/officeDocument/2006/relationships/image" Target="../media/image450.png"/><Relationship Id="rId19" Type="http://schemas.openxmlformats.org/officeDocument/2006/relationships/image" Target="../media/image490.png"/><Relationship Id="rId4" Type="http://schemas.openxmlformats.org/officeDocument/2006/relationships/image" Target="../media/image40.png"/><Relationship Id="rId9" Type="http://schemas.openxmlformats.org/officeDocument/2006/relationships/image" Target="../media/image42.jpg"/><Relationship Id="rId14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18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17.t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10" Type="http://schemas.openxmlformats.org/officeDocument/2006/relationships/image" Target="../media/image31.jpg"/><Relationship Id="rId4" Type="http://schemas.openxmlformats.org/officeDocument/2006/relationships/image" Target="../media/image26.pn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882" y="2282250"/>
            <a:ext cx="8029264" cy="1947460"/>
          </a:xfrm>
        </p:spPr>
        <p:txBody>
          <a:bodyPr>
            <a:normAutofit/>
          </a:bodyPr>
          <a:lstStyle/>
          <a:p>
            <a:r>
              <a:rPr lang="en-US" sz="4000" dirty="0"/>
              <a:t>Polarized Photocathode R&amp;D at BNL and spin consideration for the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515" y="5689485"/>
            <a:ext cx="7750969" cy="405786"/>
          </a:xfrm>
        </p:spPr>
        <p:txBody>
          <a:bodyPr>
            <a:noAutofit/>
          </a:bodyPr>
          <a:lstStyle/>
          <a:p>
            <a:r>
              <a:rPr lang="en-US" sz="1400" b="1" dirty="0"/>
              <a:t>September 22-27, 2024</a:t>
            </a:r>
          </a:p>
          <a:p>
            <a:r>
              <a:rPr lang="en-US" sz="1400" b="1" dirty="0"/>
              <a:t>Newport News, VA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717" y="4675010"/>
            <a:ext cx="8534118" cy="823703"/>
          </a:xfrm>
        </p:spPr>
        <p:txBody>
          <a:bodyPr/>
          <a:lstStyle/>
          <a:p>
            <a:r>
              <a:rPr lang="en-US" sz="1400" b="1" dirty="0"/>
              <a:t>Electron Ion Collider,  Brookhaven National Laboratory</a:t>
            </a:r>
          </a:p>
          <a:p>
            <a:r>
              <a:rPr lang="en-US" sz="1500" b="1" dirty="0"/>
              <a:t>On behalf of the collaborator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BBE57E0-2626-7E91-8CED-0C31E96B9461}"/>
              </a:ext>
            </a:extLst>
          </p:cNvPr>
          <p:cNvSpPr txBox="1">
            <a:spLocks/>
          </p:cNvSpPr>
          <p:nvPr/>
        </p:nvSpPr>
        <p:spPr>
          <a:xfrm>
            <a:off x="651717" y="4301459"/>
            <a:ext cx="7750969" cy="556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b="1" dirty="0"/>
              <a:t>Jyoti Biswas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BEFA0-EEEA-DD61-FBA6-4A8D0FB2C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142" y="554408"/>
            <a:ext cx="2186608" cy="700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34310-1A59-6F63-7B1A-BBD35E919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1" y="639339"/>
            <a:ext cx="2126045" cy="6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400" dirty="0"/>
              <a:t>Chapter 2: Electron Spin consideration for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680145-9FAA-35B0-9B86-24A1FF52B40A}"/>
              </a:ext>
            </a:extLst>
          </p:cNvPr>
          <p:cNvGrpSpPr/>
          <p:nvPr/>
        </p:nvGrpSpPr>
        <p:grpSpPr>
          <a:xfrm>
            <a:off x="1110698" y="1348418"/>
            <a:ext cx="7442494" cy="2548451"/>
            <a:chOff x="1203341" y="880549"/>
            <a:chExt cx="7442494" cy="25484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D82063-DFCA-7319-1789-0FB4380F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7439"/>
            <a:stretch/>
          </p:blipFill>
          <p:spPr>
            <a:xfrm>
              <a:off x="1376403" y="1105405"/>
              <a:ext cx="6391193" cy="17808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BB24DB-54E1-34D3-22C3-8897925D29B9}"/>
                </a:ext>
              </a:extLst>
            </p:cNvPr>
            <p:cNvSpPr txBox="1"/>
            <p:nvPr/>
          </p:nvSpPr>
          <p:spPr>
            <a:xfrm>
              <a:off x="1203341" y="3121223"/>
              <a:ext cx="6944660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EIC 1.3 GHz pre-injector layout including DC gun, spin rotator, and bunching section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3F9CB6A-CE3B-8E22-D6AB-2E6015F46025}"/>
                </a:ext>
              </a:extLst>
            </p:cNvPr>
            <p:cNvGrpSpPr/>
            <p:nvPr/>
          </p:nvGrpSpPr>
          <p:grpSpPr>
            <a:xfrm>
              <a:off x="4845662" y="880549"/>
              <a:ext cx="3800173" cy="1060166"/>
              <a:chOff x="2646320" y="4270949"/>
              <a:chExt cx="3800173" cy="106016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F8AE58-2F8E-5761-1686-1ABADC05DF5D}"/>
                  </a:ext>
                </a:extLst>
              </p:cNvPr>
              <p:cNvSpPr txBox="1"/>
              <p:nvPr/>
            </p:nvSpPr>
            <p:spPr>
              <a:xfrm>
                <a:off x="4796832" y="4573967"/>
                <a:ext cx="85311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/>
                  <a:t>solenoid: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14930B5-5114-BA7B-534F-87A192FC7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8254" y="4519518"/>
                <a:ext cx="878239" cy="392625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49866B3-8714-960C-1902-F243761A188A}"/>
                  </a:ext>
                </a:extLst>
              </p:cNvPr>
              <p:cNvGrpSpPr/>
              <p:nvPr/>
            </p:nvGrpSpPr>
            <p:grpSpPr>
              <a:xfrm>
                <a:off x="3554832" y="4270949"/>
                <a:ext cx="1002027" cy="933327"/>
                <a:chOff x="10375795" y="4649689"/>
                <a:chExt cx="1252989" cy="105262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439270C-077C-30F7-2AB9-821FB3289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375795" y="4649689"/>
                  <a:ext cx="371824" cy="105262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9E47B568-CD2B-BEC9-D5DE-0C1CFEC435A7}"/>
                    </a:ext>
                  </a:extLst>
                </p:cNvPr>
                <p:cNvCxnSpPr/>
                <p:nvPr/>
              </p:nvCxnSpPr>
              <p:spPr>
                <a:xfrm>
                  <a:off x="10447537" y="5176002"/>
                  <a:ext cx="118124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8C61AD8-F123-76AD-2DAD-2F8E13157F73}"/>
                    </a:ext>
                  </a:extLst>
                </p:cNvPr>
                <p:cNvSpPr txBox="1"/>
                <p:nvPr/>
              </p:nvSpPr>
              <p:spPr>
                <a:xfrm>
                  <a:off x="11328702" y="4782104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z</a:t>
                  </a:r>
                </a:p>
              </p:txBody>
            </p:sp>
          </p:grp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A0154946-8179-95F9-76C5-75CC381ED5EF}"/>
                  </a:ext>
                </a:extLst>
              </p:cNvPr>
              <p:cNvSpPr/>
              <p:nvPr/>
            </p:nvSpPr>
            <p:spPr>
              <a:xfrm>
                <a:off x="2646320" y="4739365"/>
                <a:ext cx="814056" cy="591750"/>
              </a:xfrm>
              <a:custGeom>
                <a:avLst/>
                <a:gdLst>
                  <a:gd name="connsiteX0" fmla="*/ 1194734 w 1194734"/>
                  <a:gd name="connsiteY0" fmla="*/ 0 h 976045"/>
                  <a:gd name="connsiteX1" fmla="*/ 568010 w 1194734"/>
                  <a:gd name="connsiteY1" fmla="*/ 195209 h 976045"/>
                  <a:gd name="connsiteX2" fmla="*/ 85125 w 1194734"/>
                  <a:gd name="connsiteY2" fmla="*/ 678094 h 976045"/>
                  <a:gd name="connsiteX3" fmla="*/ 2931 w 1194734"/>
                  <a:gd name="connsiteY3" fmla="*/ 976045 h 97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4734" h="976045">
                    <a:moveTo>
                      <a:pt x="1194734" y="0"/>
                    </a:moveTo>
                    <a:cubicBezTo>
                      <a:pt x="973839" y="41096"/>
                      <a:pt x="752945" y="82193"/>
                      <a:pt x="568010" y="195209"/>
                    </a:cubicBezTo>
                    <a:cubicBezTo>
                      <a:pt x="383075" y="308225"/>
                      <a:pt x="179305" y="547955"/>
                      <a:pt x="85125" y="678094"/>
                    </a:cubicBezTo>
                    <a:cubicBezTo>
                      <a:pt x="-9055" y="808233"/>
                      <a:pt x="-3062" y="892139"/>
                      <a:pt x="2931" y="97604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headEnd type="none"/>
                <a:tailEnd type="stealt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DA53429-FE1C-2E2B-D71B-451EF7271D2A}"/>
              </a:ext>
            </a:extLst>
          </p:cNvPr>
          <p:cNvSpPr txBox="1"/>
          <p:nvPr/>
        </p:nvSpPr>
        <p:spPr>
          <a:xfrm>
            <a:off x="2274705" y="4416975"/>
            <a:ext cx="522576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Electron spin from the gun is longitudinal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Two spin rotator will be used to rotate the spin vertical </a:t>
            </a:r>
          </a:p>
        </p:txBody>
      </p:sp>
    </p:spTree>
    <p:extLst>
      <p:ext uri="{BB962C8B-B14F-4D97-AF65-F5344CB8AC3E}">
        <p14:creationId xmlns:p14="http://schemas.microsoft.com/office/powerpoint/2010/main" val="38072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Spin rotator – Wien Filter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139D39-FF60-9DB3-73FE-5181A0D1AD3D}"/>
              </a:ext>
            </a:extLst>
          </p:cNvPr>
          <p:cNvGrpSpPr/>
          <p:nvPr/>
        </p:nvGrpSpPr>
        <p:grpSpPr>
          <a:xfrm>
            <a:off x="1008280" y="758778"/>
            <a:ext cx="7382730" cy="1810262"/>
            <a:chOff x="622042" y="3278433"/>
            <a:chExt cx="6928220" cy="18102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3C4564-0FFF-E98D-B0B5-29500B3CC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6215" y="3278493"/>
              <a:ext cx="2680440" cy="14509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6BC005-33BD-8C34-D47A-92D8A58F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148"/>
            <a:stretch/>
          </p:blipFill>
          <p:spPr>
            <a:xfrm>
              <a:off x="4493681" y="3278433"/>
              <a:ext cx="2591927" cy="13964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BD4DD6-379E-C2AB-BF12-B5C4C9530FBD}"/>
                </a:ext>
              </a:extLst>
            </p:cNvPr>
            <p:cNvSpPr txBox="1"/>
            <p:nvPr/>
          </p:nvSpPr>
          <p:spPr>
            <a:xfrm>
              <a:off x="622042" y="4796307"/>
              <a:ext cx="6928220" cy="292388"/>
            </a:xfrm>
            <a:prstGeom prst="rect">
              <a:avLst/>
            </a:prstGeom>
            <a:solidFill>
              <a:srgbClr val="CCD2D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/>
                <a:t>Schematic of the Wien filter for S-DALINAC and CEBAF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651DF8-BB5C-4A36-77A7-C673141BB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64213"/>
              </p:ext>
            </p:extLst>
          </p:nvPr>
        </p:nvGraphicFramePr>
        <p:xfrm>
          <a:off x="535869" y="2720842"/>
          <a:ext cx="6247902" cy="287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892">
                  <a:extLst>
                    <a:ext uri="{9D8B030D-6E8A-4147-A177-3AD203B41FA5}">
                      <a16:colId xmlns:a16="http://schemas.microsoft.com/office/drawing/2014/main" val="871173847"/>
                    </a:ext>
                  </a:extLst>
                </a:gridCol>
                <a:gridCol w="684286">
                  <a:extLst>
                    <a:ext uri="{9D8B030D-6E8A-4147-A177-3AD203B41FA5}">
                      <a16:colId xmlns:a16="http://schemas.microsoft.com/office/drawing/2014/main" val="2680240891"/>
                    </a:ext>
                  </a:extLst>
                </a:gridCol>
                <a:gridCol w="690341">
                  <a:extLst>
                    <a:ext uri="{9D8B030D-6E8A-4147-A177-3AD203B41FA5}">
                      <a16:colId xmlns:a16="http://schemas.microsoft.com/office/drawing/2014/main" val="4283209567"/>
                    </a:ext>
                  </a:extLst>
                </a:gridCol>
                <a:gridCol w="859900">
                  <a:extLst>
                    <a:ext uri="{9D8B030D-6E8A-4147-A177-3AD203B41FA5}">
                      <a16:colId xmlns:a16="http://schemas.microsoft.com/office/drawing/2014/main" val="4116463517"/>
                    </a:ext>
                  </a:extLst>
                </a:gridCol>
                <a:gridCol w="611618">
                  <a:extLst>
                    <a:ext uri="{9D8B030D-6E8A-4147-A177-3AD203B41FA5}">
                      <a16:colId xmlns:a16="http://schemas.microsoft.com/office/drawing/2014/main" val="4100299895"/>
                    </a:ext>
                  </a:extLst>
                </a:gridCol>
                <a:gridCol w="696398">
                  <a:extLst>
                    <a:ext uri="{9D8B030D-6E8A-4147-A177-3AD203B41FA5}">
                      <a16:colId xmlns:a16="http://schemas.microsoft.com/office/drawing/2014/main" val="106075903"/>
                    </a:ext>
                  </a:extLst>
                </a:gridCol>
                <a:gridCol w="647952">
                  <a:extLst>
                    <a:ext uri="{9D8B030D-6E8A-4147-A177-3AD203B41FA5}">
                      <a16:colId xmlns:a16="http://schemas.microsoft.com/office/drawing/2014/main" val="1202326176"/>
                    </a:ext>
                  </a:extLst>
                </a:gridCol>
                <a:gridCol w="732731">
                  <a:extLst>
                    <a:ext uri="{9D8B030D-6E8A-4147-A177-3AD203B41FA5}">
                      <a16:colId xmlns:a16="http://schemas.microsoft.com/office/drawing/2014/main" val="2810894115"/>
                    </a:ext>
                  </a:extLst>
                </a:gridCol>
                <a:gridCol w="520784">
                  <a:extLst>
                    <a:ext uri="{9D8B030D-6E8A-4147-A177-3AD203B41FA5}">
                      <a16:colId xmlns:a16="http://schemas.microsoft.com/office/drawing/2014/main" val="1539725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Energy </a:t>
                      </a:r>
                    </a:p>
                    <a:p>
                      <a:r>
                        <a:rPr lang="en-US" sz="1100" dirty="0"/>
                        <a:t>[keV]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Plate length [cm]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Gap [cm]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Ey [MV/m]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Bx [</a:t>
                      </a:r>
                      <a:r>
                        <a:rPr lang="en-US" sz="1100" dirty="0" err="1"/>
                        <a:t>mT</a:t>
                      </a:r>
                      <a:r>
                        <a:rPr lang="en-US" sz="11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Feedthrough (each)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Ref.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780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CEBAF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130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 </a:t>
                      </a:r>
                      <a:r>
                        <a:rPr lang="en-US" sz="1100" dirty="0" err="1"/>
                        <a:t>pC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32.28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12.4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8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CEBAF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200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2.7 </a:t>
                      </a:r>
                      <a:r>
                        <a:rPr lang="en-US" sz="1100" dirty="0" err="1"/>
                        <a:t>pC</a:t>
                      </a:r>
                      <a:endParaRPr lang="en-US" sz="11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32.28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1.3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17.5 kV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329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CEBAF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32.28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18.8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28.5 kV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072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S-DALINAC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 </a:t>
                      </a:r>
                      <a:r>
                        <a:rPr lang="en-US" sz="1100" dirty="0" err="1"/>
                        <a:t>pC</a:t>
                      </a:r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38.10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0.756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 kV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0596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MAMI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100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0.02pC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1.07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6.56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12.5 kV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191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EIC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320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7 </a:t>
                      </a:r>
                      <a:r>
                        <a:rPr lang="en-US" sz="1100" dirty="0" err="1">
                          <a:solidFill>
                            <a:srgbClr val="FF0000"/>
                          </a:solidFill>
                        </a:rPr>
                        <a:t>nC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45.92 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7.0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1.44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6.080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50.5 kV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00631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719C945-0231-0A46-4E25-D723FC0A2B6E}"/>
              </a:ext>
            </a:extLst>
          </p:cNvPr>
          <p:cNvSpPr txBox="1"/>
          <p:nvPr/>
        </p:nvSpPr>
        <p:spPr>
          <a:xfrm>
            <a:off x="6891417" y="3120988"/>
            <a:ext cx="2203877" cy="253101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600"/>
              </a:lnSpc>
              <a:buAutoNum type="arabicPeriod"/>
            </a:pPr>
            <a:r>
              <a:rPr lang="en-US" sz="950" dirty="0">
                <a:hlinkClick r:id="rId6"/>
              </a:rPr>
              <a:t>https://accelconf.web.cern.ch/ipac2021/papers/mopab324.pdf</a:t>
            </a:r>
            <a:endParaRPr lang="en-US" sz="950" dirty="0"/>
          </a:p>
          <a:p>
            <a:pPr marL="342900" indent="-342900">
              <a:lnSpc>
                <a:spcPts val="1600"/>
              </a:lnSpc>
              <a:buAutoNum type="arabicPeriod"/>
            </a:pPr>
            <a:r>
              <a:rPr lang="en-US" sz="950" dirty="0">
                <a:hlinkClick r:id="rId7"/>
              </a:rPr>
              <a:t>https://inspirehep.net/files/a7bbe70b5f54adc3b7e7f320651d2dd7</a:t>
            </a:r>
            <a:endParaRPr lang="en-US" sz="950" dirty="0"/>
          </a:p>
          <a:p>
            <a:pPr marL="342900" indent="-342900">
              <a:lnSpc>
                <a:spcPts val="1600"/>
              </a:lnSpc>
              <a:buAutoNum type="arabicPeriod"/>
            </a:pPr>
            <a:r>
              <a:rPr lang="en-US" sz="950" dirty="0">
                <a:hlinkClick r:id="rId8"/>
              </a:rPr>
              <a:t>https://accelconf.web.cern.ch/p07/PAPERS/MOPAN013.PDF</a:t>
            </a:r>
            <a:endParaRPr lang="en-US" sz="950" dirty="0"/>
          </a:p>
          <a:p>
            <a:pPr marL="342900" indent="-342900">
              <a:lnSpc>
                <a:spcPts val="1600"/>
              </a:lnSpc>
              <a:buAutoNum type="arabicPeriod"/>
            </a:pPr>
            <a:r>
              <a:rPr lang="en-US" sz="950" dirty="0">
                <a:hlinkClick r:id="rId9"/>
              </a:rPr>
              <a:t>https://www.sciencedirect.com/science/article/pii/S0168900206014434</a:t>
            </a:r>
            <a:endParaRPr lang="en-US" sz="950" dirty="0"/>
          </a:p>
          <a:p>
            <a:pPr marL="342900" indent="-342900">
              <a:lnSpc>
                <a:spcPts val="1600"/>
              </a:lnSpc>
              <a:buAutoNum type="arabicPeriod"/>
            </a:pPr>
            <a:r>
              <a:rPr lang="en-US" sz="950" dirty="0">
                <a:hlinkClick r:id="rId10"/>
              </a:rPr>
              <a:t>https://www.jacow.org/ipac2024/pdf/MOPC24.pdf</a:t>
            </a:r>
            <a:r>
              <a:rPr lang="en-US" sz="950" dirty="0"/>
              <a:t> 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94AF5A-632C-E1C8-C07A-A9F0F4BC3F85}"/>
              </a:ext>
            </a:extLst>
          </p:cNvPr>
          <p:cNvSpPr txBox="1">
            <a:spLocks/>
          </p:cNvSpPr>
          <p:nvPr/>
        </p:nvSpPr>
        <p:spPr>
          <a:xfrm>
            <a:off x="535869" y="5792023"/>
            <a:ext cx="8559425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In EIC, its highly space charge dominated beam, prototyping is essential. </a:t>
            </a:r>
          </a:p>
        </p:txBody>
      </p:sp>
    </p:spTree>
    <p:extLst>
      <p:ext uri="{BB962C8B-B14F-4D97-AF65-F5344CB8AC3E}">
        <p14:creationId xmlns:p14="http://schemas.microsoft.com/office/powerpoint/2010/main" val="364050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EIC Wien Filter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143EAC-1A6A-5B13-F7D3-773048E1B784}"/>
              </a:ext>
            </a:extLst>
          </p:cNvPr>
          <p:cNvGraphicFramePr>
            <a:graphicFrameLocks noGrp="1"/>
          </p:cNvGraphicFramePr>
          <p:nvPr/>
        </p:nvGraphicFramePr>
        <p:xfrm>
          <a:off x="6185646" y="839721"/>
          <a:ext cx="2627539" cy="220293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77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0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US" sz="115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Value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Bunch charge</a:t>
                      </a:r>
                      <a:endParaRPr lang="en-US" sz="115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7 -14 </a:t>
                      </a:r>
                      <a:r>
                        <a:rPr lang="en-US" sz="1150" dirty="0" err="1"/>
                        <a:t>nC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Energy</a:t>
                      </a:r>
                      <a:endParaRPr lang="en-US" sz="115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320 keV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L </a:t>
                      </a:r>
                      <a:endParaRPr lang="en-US" sz="115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45.92 cm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99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1150" baseline="-25000" dirty="0">
                          <a:solidFill>
                            <a:schemeClr val="bg1"/>
                          </a:solidFill>
                        </a:rPr>
                        <a:t>Y</a:t>
                      </a:r>
                      <a:endParaRPr lang="en-US" sz="1150" baseline="-2500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1.44 MV/m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en-US" sz="1150" baseline="-25000" dirty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US" sz="1150" baseline="-2500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60.88 G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</a:rPr>
                        <a:t>Electrode</a:t>
                      </a:r>
                      <a:r>
                        <a:rPr lang="en-US" sz="1150" baseline="0" dirty="0">
                          <a:solidFill>
                            <a:schemeClr val="bg1"/>
                          </a:solidFill>
                        </a:rPr>
                        <a:t> gap </a:t>
                      </a:r>
                      <a:endParaRPr lang="en-US" sz="1150" dirty="0">
                        <a:solidFill>
                          <a:schemeClr val="bg1"/>
                        </a:solidFill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/>
                        <a:t>7 cm</a:t>
                      </a:r>
                      <a:endParaRPr lang="en-US" sz="1150" dirty="0">
                        <a:latin typeface="Avenir Book"/>
                        <a:cs typeface="Avenir Book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77">
                <a:tc>
                  <a:txBody>
                    <a:bodyPr/>
                    <a:lstStyle/>
                    <a:p>
                      <a:r>
                        <a:rPr lang="en-US" sz="1150" dirty="0">
                          <a:solidFill>
                            <a:schemeClr val="bg1"/>
                          </a:solidFill>
                          <a:latin typeface="Avenir Book"/>
                          <a:cs typeface="Avenir Book"/>
                        </a:rPr>
                        <a:t>Feedthrough</a:t>
                      </a:r>
                    </a:p>
                  </a:txBody>
                  <a:tcPr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50" dirty="0">
                          <a:latin typeface="Avenir Book"/>
                          <a:cs typeface="Avenir Book"/>
                        </a:rPr>
                        <a:t>50.5 kV each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038787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4E3F942A-83C4-B118-F10C-56D3532D96F9}"/>
              </a:ext>
            </a:extLst>
          </p:cNvPr>
          <p:cNvGrpSpPr/>
          <p:nvPr/>
        </p:nvGrpSpPr>
        <p:grpSpPr>
          <a:xfrm>
            <a:off x="3471560" y="1699739"/>
            <a:ext cx="2408221" cy="1145288"/>
            <a:chOff x="587002" y="4463249"/>
            <a:chExt cx="2408221" cy="11452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AB2FE7-F3B9-1AA1-D44A-9FBB9E16F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566" y="4463249"/>
              <a:ext cx="2347657" cy="1145288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9D36A40-4F4F-EE11-7424-95C7AFB48029}"/>
                </a:ext>
              </a:extLst>
            </p:cNvPr>
            <p:cNvCxnSpPr>
              <a:cxnSpLocks/>
            </p:cNvCxnSpPr>
            <p:nvPr/>
          </p:nvCxnSpPr>
          <p:spPr>
            <a:xfrm>
              <a:off x="1985550" y="4908661"/>
              <a:ext cx="0" cy="34726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5D909F-40E0-40DC-22E7-1167A86B50C7}"/>
                </a:ext>
              </a:extLst>
            </p:cNvPr>
            <p:cNvSpPr txBox="1"/>
            <p:nvPr/>
          </p:nvSpPr>
          <p:spPr>
            <a:xfrm>
              <a:off x="1970624" y="4932607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7 cm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A3A4611-4356-EC30-0B82-9B719A2ECCC7}"/>
                </a:ext>
              </a:extLst>
            </p:cNvPr>
            <p:cNvCxnSpPr>
              <a:cxnSpLocks/>
            </p:cNvCxnSpPr>
            <p:nvPr/>
          </p:nvCxnSpPr>
          <p:spPr>
            <a:xfrm>
              <a:off x="638152" y="5037627"/>
              <a:ext cx="495135" cy="11301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885CE0-3363-E581-C8C1-35F0AB41B9D2}"/>
                </a:ext>
              </a:extLst>
            </p:cNvPr>
            <p:cNvSpPr txBox="1"/>
            <p:nvPr/>
          </p:nvSpPr>
          <p:spPr>
            <a:xfrm rot="772510">
              <a:off x="587002" y="5068188"/>
              <a:ext cx="6030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14 cm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0450C7-808D-1583-1849-93BEE0C733B4}"/>
              </a:ext>
            </a:extLst>
          </p:cNvPr>
          <p:cNvGrpSpPr/>
          <p:nvPr/>
        </p:nvGrpSpPr>
        <p:grpSpPr>
          <a:xfrm>
            <a:off x="384899" y="808909"/>
            <a:ext cx="3624311" cy="2798057"/>
            <a:chOff x="384899" y="808909"/>
            <a:chExt cx="3624311" cy="27980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57A652-D8F7-0351-DB5A-AA7E828ED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267" y="854980"/>
              <a:ext cx="2361886" cy="215573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2156FD7-F00F-7694-23BF-B22ADA243141}"/>
                </a:ext>
              </a:extLst>
            </p:cNvPr>
            <p:cNvGrpSpPr/>
            <p:nvPr/>
          </p:nvGrpSpPr>
          <p:grpSpPr>
            <a:xfrm>
              <a:off x="384899" y="2464159"/>
              <a:ext cx="664302" cy="1142807"/>
              <a:chOff x="10924325" y="77846"/>
              <a:chExt cx="1648443" cy="2942447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1F40535-5934-2305-507D-2B87EE69D66A}"/>
                  </a:ext>
                </a:extLst>
              </p:cNvPr>
              <p:cNvCxnSpPr/>
              <p:nvPr/>
            </p:nvCxnSpPr>
            <p:spPr>
              <a:xfrm flipV="1">
                <a:off x="10945092" y="443484"/>
                <a:ext cx="0" cy="1231043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3E921AC-30FB-EAF3-162C-6112AEA935B8}"/>
                  </a:ext>
                </a:extLst>
              </p:cNvPr>
              <p:cNvCxnSpPr/>
              <p:nvPr/>
            </p:nvCxnSpPr>
            <p:spPr>
              <a:xfrm flipV="1">
                <a:off x="10945092" y="1674525"/>
                <a:ext cx="1238019" cy="2"/>
              </a:xfrm>
              <a:prstGeom prst="straightConnector1">
                <a:avLst/>
              </a:prstGeom>
              <a:ln w="28575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F2EB984-D9BD-8AA1-FC49-2018EFC005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65862" y="1653683"/>
                <a:ext cx="951171" cy="80011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09E9BC3-179C-694F-5A32-DDC93AD5673A}"/>
                  </a:ext>
                </a:extLst>
              </p:cNvPr>
              <p:cNvSpPr txBox="1"/>
              <p:nvPr/>
            </p:nvSpPr>
            <p:spPr>
              <a:xfrm>
                <a:off x="10924325" y="77846"/>
                <a:ext cx="779317" cy="103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Y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1C8F1C-26E7-DACC-0A62-5C2F0E2DCE37}"/>
                  </a:ext>
                </a:extLst>
              </p:cNvPr>
              <p:cNvSpPr txBox="1"/>
              <p:nvPr/>
            </p:nvSpPr>
            <p:spPr>
              <a:xfrm>
                <a:off x="12116687" y="1107961"/>
                <a:ext cx="411926" cy="103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X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922A893-073C-655C-3FE5-305473C11120}"/>
                  </a:ext>
                </a:extLst>
              </p:cNvPr>
              <p:cNvSpPr txBox="1"/>
              <p:nvPr/>
            </p:nvSpPr>
            <p:spPr>
              <a:xfrm>
                <a:off x="11793451" y="1990108"/>
                <a:ext cx="779317" cy="103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Z</a:t>
                </a:r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4A104B0-DE10-0F2A-4558-DF2B394E52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1918" y="2387131"/>
              <a:ext cx="992292" cy="84443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9A068B8-D552-6A33-B31D-1A7E28251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5980" y="1051358"/>
              <a:ext cx="386444" cy="8183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B339C47-9AAB-D2EB-BD6A-C9353DCE5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6269" y="1345445"/>
              <a:ext cx="389326" cy="5713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5DF9C1CA-4B81-13B5-2E78-632D35CB8C32}"/>
                    </a:ext>
                  </a:extLst>
                </p:cNvPr>
                <p:cNvSpPr/>
                <p:nvPr/>
              </p:nvSpPr>
              <p:spPr>
                <a:xfrm>
                  <a:off x="1480409" y="3033004"/>
                  <a:ext cx="787395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nickel</m:t>
                        </m:r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5DF9C1CA-4B81-13B5-2E78-632D35CB8C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0409" y="3033004"/>
                  <a:ext cx="787395" cy="3539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DEE7895-412B-5139-CC52-E34C16FD2B05}"/>
                    </a:ext>
                  </a:extLst>
                </p:cNvPr>
                <p:cNvSpPr/>
                <p:nvPr/>
              </p:nvSpPr>
              <p:spPr>
                <a:xfrm>
                  <a:off x="2346695" y="808909"/>
                  <a:ext cx="1101584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electrode</m:t>
                        </m:r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DEE7895-412B-5139-CC52-E34C16FD2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6695" y="808909"/>
                  <a:ext cx="1101584" cy="3539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A6ECF51-0B6E-436E-A979-4865AA33781F}"/>
                    </a:ext>
                  </a:extLst>
                </p:cNvPr>
                <p:cNvSpPr/>
                <p:nvPr/>
              </p:nvSpPr>
              <p:spPr>
                <a:xfrm>
                  <a:off x="2809843" y="1174554"/>
                  <a:ext cx="1199367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iron</m:t>
                        </m:r>
                        <m:r>
                          <a:rPr lang="en-US" sz="17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700" b="0" i="0" smtClean="0">
                            <a:latin typeface="Cambria Math" panose="02040503050406030204" pitchFamily="18" charset="0"/>
                          </a:rPr>
                          <m:t>core</m:t>
                        </m:r>
                      </m:oMath>
                    </m:oMathPara>
                  </a14:m>
                  <a:endParaRPr lang="en-US" sz="1700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A6ECF51-0B6E-436E-A979-4865AA3378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9843" y="1174554"/>
                  <a:ext cx="1199367" cy="3539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AD7B28A-D0A4-DC81-8BA4-3F4F80D9EFAF}"/>
              </a:ext>
            </a:extLst>
          </p:cNvPr>
          <p:cNvGrpSpPr/>
          <p:nvPr/>
        </p:nvGrpSpPr>
        <p:grpSpPr>
          <a:xfrm>
            <a:off x="735231" y="3548321"/>
            <a:ext cx="3638660" cy="2216723"/>
            <a:chOff x="3386528" y="3386114"/>
            <a:chExt cx="4225052" cy="2535031"/>
          </a:xfrm>
        </p:grpSpPr>
        <p:pic>
          <p:nvPicPr>
            <p:cNvPr id="86" name="Picture 85" descr="A graph of a normal distribution&#10;&#10;Description automatically generated">
              <a:extLst>
                <a:ext uri="{FF2B5EF4-FFF2-40B4-BE49-F238E27FC236}">
                  <a16:creationId xmlns:a16="http://schemas.microsoft.com/office/drawing/2014/main" id="{0D656818-7FB7-61A0-C2B4-188A17D77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528" y="3386114"/>
              <a:ext cx="4225052" cy="2535031"/>
            </a:xfrm>
            <a:prstGeom prst="rect">
              <a:avLst/>
            </a:prstGeom>
          </p:spPr>
        </p:pic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E4A62EA-DC88-59D6-F63E-7F6113951F8E}"/>
                </a:ext>
              </a:extLst>
            </p:cNvPr>
            <p:cNvGrpSpPr/>
            <p:nvPr/>
          </p:nvGrpSpPr>
          <p:grpSpPr>
            <a:xfrm>
              <a:off x="4627608" y="4295008"/>
              <a:ext cx="1693284" cy="662768"/>
              <a:chOff x="6358319" y="1574675"/>
              <a:chExt cx="1693284" cy="104596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085859B0-F2E1-0B2E-BB8C-8465F62225BA}"/>
                      </a:ext>
                    </a:extLst>
                  </p:cNvPr>
                  <p:cNvSpPr/>
                  <p:nvPr/>
                </p:nvSpPr>
                <p:spPr>
                  <a:xfrm>
                    <a:off x="6358319" y="1574675"/>
                    <a:ext cx="1693284" cy="53429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=60.88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Gauss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E6D8FA49-FABF-D402-5326-1DC8AE80E25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8319" y="1574675"/>
                    <a:ext cx="1693284" cy="534296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F07A2E67-737F-4EB3-72C9-94BF4548AD6F}"/>
                      </a:ext>
                    </a:extLst>
                  </p:cNvPr>
                  <p:cNvSpPr/>
                  <p:nvPr/>
                </p:nvSpPr>
                <p:spPr>
                  <a:xfrm>
                    <a:off x="6401697" y="2086341"/>
                    <a:ext cx="1619546" cy="53429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=1.44 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MV</m:t>
                          </m:r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6E2F4222-6835-BA23-EAB5-E9DC20D8F3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1697" y="2086341"/>
                    <a:ext cx="1619546" cy="534297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b="-1272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7F1A38B-E7E0-87C4-54B4-1BA351990773}"/>
                </a:ext>
              </a:extLst>
            </p:cNvPr>
            <p:cNvSpPr txBox="1"/>
            <p:nvPr/>
          </p:nvSpPr>
          <p:spPr>
            <a:xfrm>
              <a:off x="3846981" y="3422927"/>
              <a:ext cx="22611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At the centerline [X =0, Y=0]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FAB740-8566-71AF-E57B-7F5702C72F9B}"/>
              </a:ext>
            </a:extLst>
          </p:cNvPr>
          <p:cNvGrpSpPr/>
          <p:nvPr/>
        </p:nvGrpSpPr>
        <p:grpSpPr>
          <a:xfrm>
            <a:off x="4743101" y="3391201"/>
            <a:ext cx="3765176" cy="2347979"/>
            <a:chOff x="4743101" y="3898523"/>
            <a:chExt cx="3765176" cy="2347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A66C9066-CFD7-A652-CE80-2D8564812DF9}"/>
                    </a:ext>
                  </a:extLst>
                </p:cNvPr>
                <p:cNvSpPr/>
                <p:nvPr/>
              </p:nvSpPr>
              <p:spPr>
                <a:xfrm>
                  <a:off x="5259567" y="5969503"/>
                  <a:ext cx="3013967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field</m:t>
                      </m:r>
                      <m:r>
                        <a:rPr lang="en-US" sz="12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smtClean="0">
                          <a:latin typeface="Cambria Math" panose="02040503050406030204" pitchFamily="18" charset="0"/>
                        </a:rPr>
                        <m:t>variations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at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central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location</m:t>
                      </m:r>
                    </m:oMath>
                  </a14:m>
                  <a:r>
                    <a:rPr lang="en-US" sz="1200" dirty="0"/>
                    <a:t> (&lt; 1%)</a:t>
                  </a:r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A66C9066-CFD7-A652-CE80-2D8564812D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9567" y="5969503"/>
                  <a:ext cx="3013967" cy="276999"/>
                </a:xfrm>
                <a:prstGeom prst="rect">
                  <a:avLst/>
                </a:prstGeom>
                <a:blipFill>
                  <a:blip r:embed="rId25"/>
                  <a:stretch>
                    <a:fillRect t="-22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0FFF886-2A86-FD57-8685-05311E6D8972}"/>
                </a:ext>
              </a:extLst>
            </p:cNvPr>
            <p:cNvGrpSpPr/>
            <p:nvPr/>
          </p:nvGrpSpPr>
          <p:grpSpPr>
            <a:xfrm>
              <a:off x="4743101" y="3898523"/>
              <a:ext cx="3765176" cy="2089279"/>
              <a:chOff x="2910912" y="1186072"/>
              <a:chExt cx="6081221" cy="3791125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4E57262A-7ED2-4E34-3457-0B1ABFA6D4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10912" y="1186072"/>
                <a:ext cx="6081221" cy="3643807"/>
              </a:xfrm>
              <a:prstGeom prst="rect">
                <a:avLst/>
              </a:prstGeom>
            </p:spPr>
          </p:pic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28EB11C-B07E-EC05-7A4C-B53FE90A70E2}"/>
                  </a:ext>
                </a:extLst>
              </p:cNvPr>
              <p:cNvSpPr txBox="1"/>
              <p:nvPr/>
            </p:nvSpPr>
            <p:spPr>
              <a:xfrm>
                <a:off x="5902217" y="4730976"/>
                <a:ext cx="476412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Z [m]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DC224131-CF89-0B93-4C8D-463D7A835FE3}"/>
                </a:ext>
              </a:extLst>
            </p:cNvPr>
            <p:cNvGrpSpPr/>
            <p:nvPr/>
          </p:nvGrpSpPr>
          <p:grpSpPr>
            <a:xfrm>
              <a:off x="5830878" y="4045184"/>
              <a:ext cx="1909205" cy="1780092"/>
              <a:chOff x="1875410" y="1735003"/>
              <a:chExt cx="2539994" cy="2581447"/>
            </a:xfrm>
          </p:grpSpPr>
          <p:sp>
            <p:nvSpPr>
              <p:cNvPr id="92" name="Rectangle: Rounded Corners 5">
                <a:extLst>
                  <a:ext uri="{FF2B5EF4-FFF2-40B4-BE49-F238E27FC236}">
                    <a16:creationId xmlns:a16="http://schemas.microsoft.com/office/drawing/2014/main" id="{288B040D-2CF6-0E26-28DF-524353C9A397}"/>
                  </a:ext>
                </a:extLst>
              </p:cNvPr>
              <p:cNvSpPr/>
              <p:nvPr/>
            </p:nvSpPr>
            <p:spPr>
              <a:xfrm rot="16200000">
                <a:off x="2943542" y="2741998"/>
                <a:ext cx="69992" cy="2206255"/>
              </a:xfrm>
              <a:prstGeom prst="roundRect">
                <a:avLst/>
              </a:prstGeom>
              <a:solidFill>
                <a:srgbClr val="0EF887"/>
              </a:solidFill>
              <a:ln w="31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3" name="Rectangle: Rounded Corners 6">
                <a:extLst>
                  <a:ext uri="{FF2B5EF4-FFF2-40B4-BE49-F238E27FC236}">
                    <a16:creationId xmlns:a16="http://schemas.microsoft.com/office/drawing/2014/main" id="{EAAD5762-97FC-0BD2-EFE5-A7AE84B0B936}"/>
                  </a:ext>
                </a:extLst>
              </p:cNvPr>
              <p:cNvSpPr/>
              <p:nvPr/>
            </p:nvSpPr>
            <p:spPr>
              <a:xfrm rot="16200000">
                <a:off x="2939940" y="1095466"/>
                <a:ext cx="85191" cy="2214249"/>
              </a:xfrm>
              <a:prstGeom prst="roundRect">
                <a:avLst/>
              </a:prstGeom>
              <a:solidFill>
                <a:srgbClr val="0EF887"/>
              </a:solidFill>
              <a:ln w="3175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C4DA2465-499F-6062-4980-B26D0806E3AA}"/>
                  </a:ext>
                </a:extLst>
              </p:cNvPr>
              <p:cNvSpPr/>
              <p:nvPr/>
            </p:nvSpPr>
            <p:spPr>
              <a:xfrm>
                <a:off x="2398761" y="2458224"/>
                <a:ext cx="1164228" cy="1145381"/>
              </a:xfrm>
              <a:prstGeom prst="ellipse">
                <a:avLst/>
              </a:prstGeom>
              <a:solidFill>
                <a:schemeClr val="bg1">
                  <a:lumMod val="95000"/>
                  <a:alpha val="46000"/>
                </a:schemeClr>
              </a:solidFill>
              <a:ln w="9525"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9072D627-75DA-3CA4-734C-C059E94936E3}"/>
                  </a:ext>
                </a:extLst>
              </p:cNvPr>
              <p:cNvCxnSpPr>
                <a:cxnSpLocks/>
                <a:endCxn id="102" idx="1"/>
              </p:cNvCxnSpPr>
              <p:nvPr/>
            </p:nvCxnSpPr>
            <p:spPr>
              <a:xfrm flipV="1">
                <a:off x="2047620" y="3039480"/>
                <a:ext cx="2103389" cy="194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1F7E20B9-826B-C488-9B86-8C56B9AE3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2135" y="1934947"/>
                <a:ext cx="2664" cy="199494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BCD617A-F292-24CA-D78E-B87624A57F3E}"/>
                  </a:ext>
                </a:extLst>
              </p:cNvPr>
              <p:cNvSpPr/>
              <p:nvPr/>
            </p:nvSpPr>
            <p:spPr>
              <a:xfrm>
                <a:off x="3373588" y="3011592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72C90F9-6107-7229-AE37-D241DBD24682}"/>
                  </a:ext>
                </a:extLst>
              </p:cNvPr>
              <p:cNvSpPr/>
              <p:nvPr/>
            </p:nvSpPr>
            <p:spPr>
              <a:xfrm>
                <a:off x="3165896" y="3011596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22C0B85-5877-2BD1-3BB5-18629B84F6B7}"/>
                  </a:ext>
                </a:extLst>
              </p:cNvPr>
              <p:cNvSpPr/>
              <p:nvPr/>
            </p:nvSpPr>
            <p:spPr>
              <a:xfrm>
                <a:off x="2939022" y="3011597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BC90461D-CB1B-21D2-FC94-ECC332A0B55A}"/>
                  </a:ext>
                </a:extLst>
              </p:cNvPr>
              <p:cNvSpPr/>
              <p:nvPr/>
            </p:nvSpPr>
            <p:spPr>
              <a:xfrm>
                <a:off x="2936359" y="2587425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13FF6FA3-A197-78EB-4B9C-C840E285D935}"/>
                  </a:ext>
                </a:extLst>
              </p:cNvPr>
              <p:cNvSpPr/>
              <p:nvPr/>
            </p:nvSpPr>
            <p:spPr>
              <a:xfrm>
                <a:off x="2939021" y="2805675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D87C315-6DE9-BDB7-45E5-09C7C61840D6}"/>
                  </a:ext>
                </a:extLst>
              </p:cNvPr>
              <p:cNvSpPr txBox="1"/>
              <p:nvPr/>
            </p:nvSpPr>
            <p:spPr>
              <a:xfrm>
                <a:off x="4151008" y="2839425"/>
                <a:ext cx="2643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X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B60EB805-AF7E-51D3-ECB9-E377AAABE2EF}"/>
                  </a:ext>
                </a:extLst>
              </p:cNvPr>
              <p:cNvSpPr txBox="1"/>
              <p:nvPr/>
            </p:nvSpPr>
            <p:spPr>
              <a:xfrm>
                <a:off x="2557034" y="1838817"/>
                <a:ext cx="2643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/>
                  <a:t>Y</a:t>
                </a: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9B47C93C-B2CF-D0F7-A4BC-3080C23C27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26314" y="3128963"/>
                <a:ext cx="202825" cy="833846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A18591E3-C488-7E30-3817-F494A30256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25540" y="3128963"/>
                <a:ext cx="290485" cy="814118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096EEC5E-A205-FB05-5127-B8EF5862996A}"/>
                  </a:ext>
                </a:extLst>
              </p:cNvPr>
              <p:cNvCxnSpPr>
                <a:cxnSpLocks/>
                <a:stCxn id="109" idx="0"/>
              </p:cNvCxnSpPr>
              <p:nvPr/>
            </p:nvCxnSpPr>
            <p:spPr>
              <a:xfrm flipH="1" flipV="1">
                <a:off x="3424365" y="3135396"/>
                <a:ext cx="338088" cy="768222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8A4DCCD5-0CB4-59C6-A42D-F98FA463E0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80347" y="3913988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>
                              <a:latin typeface="Cambria Math" panose="02040503050406030204" pitchFamily="18" charset="0"/>
                            </a:rPr>
                            <m:t>𝟎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41E0C34D-5C68-62CD-EF13-D0EC43205F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0347" y="3913988"/>
                    <a:ext cx="264396" cy="40169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DD7505C3-FD05-173F-8F0A-14297895884B}"/>
                      </a:ext>
                    </a:extLst>
                  </p:cNvPr>
                  <p:cNvSpPr txBox="1"/>
                  <p:nvPr/>
                </p:nvSpPr>
                <p:spPr>
                  <a:xfrm>
                    <a:off x="3361354" y="3914753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>
                              <a:latin typeface="Cambria Math" panose="02040503050406030204" pitchFamily="18" charset="0"/>
                            </a:rPr>
                            <m:t>𝟏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0A0C3A7-261D-CA67-FB01-4B5C701365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1354" y="3914753"/>
                    <a:ext cx="264396" cy="40169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5999316C-EC17-B53A-5874-74078A4EDBE5}"/>
                      </a:ext>
                    </a:extLst>
                  </p:cNvPr>
                  <p:cNvSpPr txBox="1"/>
                  <p:nvPr/>
                </p:nvSpPr>
                <p:spPr>
                  <a:xfrm>
                    <a:off x="3630254" y="3903618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79F5B5E3-F66D-3668-E372-C4F2413386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0254" y="3903618"/>
                    <a:ext cx="264396" cy="40169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r="-187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38E2C8A7-E933-6427-B629-72EE80B734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79862" y="2087757"/>
                <a:ext cx="526233" cy="529645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E6CE6C58-CDE7-8E3E-A4E3-D1C3CB6AC7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51460" y="2119725"/>
                <a:ext cx="967351" cy="719701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A239AAD9-9259-51C1-CCA5-C8536E7756F4}"/>
                      </a:ext>
                    </a:extLst>
                  </p:cNvPr>
                  <p:cNvSpPr txBox="1"/>
                  <p:nvPr/>
                </p:nvSpPr>
                <p:spPr>
                  <a:xfrm>
                    <a:off x="3513665" y="1784624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0F9BD272-6B33-49CC-F075-AACFDFBEAD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13665" y="1784624"/>
                    <a:ext cx="264396" cy="401697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r="-187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786C4EA9-8B6A-FEC4-364A-CF1707C9957B}"/>
                      </a:ext>
                    </a:extLst>
                  </p:cNvPr>
                  <p:cNvSpPr txBox="1"/>
                  <p:nvPr/>
                </p:nvSpPr>
                <p:spPr>
                  <a:xfrm>
                    <a:off x="3880576" y="1831446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C3DD5AF3-8013-8EDF-3941-FEC9B81F05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80576" y="1831446"/>
                    <a:ext cx="264396" cy="401697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r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0B35A175-AE8A-7261-DCA8-DBB812CFDACF}"/>
                  </a:ext>
                </a:extLst>
              </p:cNvPr>
              <p:cNvSpPr/>
              <p:nvPr/>
            </p:nvSpPr>
            <p:spPr>
              <a:xfrm>
                <a:off x="3531177" y="3005729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54BE87F1-1781-5119-96B0-BE79A7DE1A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70248" y="3130715"/>
                <a:ext cx="469714" cy="804695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2787E24E-4151-08CB-37B8-6D8A35867B98}"/>
                      </a:ext>
                    </a:extLst>
                  </p:cNvPr>
                  <p:cNvSpPr txBox="1"/>
                  <p:nvPr/>
                </p:nvSpPr>
                <p:spPr>
                  <a:xfrm>
                    <a:off x="3886612" y="3903618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C8E67410-8DF1-391C-975E-856D04E232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86612" y="3903618"/>
                    <a:ext cx="264396" cy="40169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187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1A03C2E-0475-377E-61D4-7CD4B19FF20C}"/>
                  </a:ext>
                </a:extLst>
              </p:cNvPr>
              <p:cNvSpPr/>
              <p:nvPr/>
            </p:nvSpPr>
            <p:spPr>
              <a:xfrm>
                <a:off x="2936359" y="2431975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04B2E8F6-9D5E-4868-FD2D-0285154DB9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42847" y="2020583"/>
                <a:ext cx="277412" cy="437140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EB779BED-217A-0ECA-0A27-AC24C54E165C}"/>
                      </a:ext>
                    </a:extLst>
                  </p:cNvPr>
                  <p:cNvSpPr txBox="1"/>
                  <p:nvPr/>
                </p:nvSpPr>
                <p:spPr>
                  <a:xfrm>
                    <a:off x="3237452" y="1735003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7FCB6076-C9DD-1F5D-3872-3CD184C103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37452" y="1735003"/>
                    <a:ext cx="264396" cy="40169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F4775E9C-7F72-57FC-DFCD-CB899B51A2E1}"/>
                  </a:ext>
                </a:extLst>
              </p:cNvPr>
              <p:cNvSpPr/>
              <p:nvPr/>
            </p:nvSpPr>
            <p:spPr>
              <a:xfrm>
                <a:off x="2510518" y="3369168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E0E87149-13BD-B156-13E0-C250E417A2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3441" y="2560104"/>
                <a:ext cx="309233" cy="523784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E6DFEB4E-05C7-ED5A-9EBD-4391BCC282F1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456" y="2300102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33241118-640B-1035-E6C9-75856087FF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456" y="2300102"/>
                    <a:ext cx="264396" cy="401697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r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5AB3BF04-D6A3-8E7E-38C1-F5F61463D4AE}"/>
                  </a:ext>
                </a:extLst>
              </p:cNvPr>
              <p:cNvSpPr/>
              <p:nvPr/>
            </p:nvSpPr>
            <p:spPr>
              <a:xfrm>
                <a:off x="2649724" y="3252712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38EE5F6-F7B8-17CE-4721-3179889A88C3}"/>
                  </a:ext>
                </a:extLst>
              </p:cNvPr>
              <p:cNvSpPr/>
              <p:nvPr/>
            </p:nvSpPr>
            <p:spPr>
              <a:xfrm>
                <a:off x="2787530" y="3140225"/>
                <a:ext cx="71557" cy="6750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EC17AD63-0D5A-2E03-E3E6-D50CD43966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1020" y="2699726"/>
                <a:ext cx="309233" cy="523784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24407B96-4401-8E23-FB3E-9B0EFFEDD5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6555" y="2817750"/>
                <a:ext cx="309233" cy="523784"/>
              </a:xfrm>
              <a:prstGeom prst="straightConnector1">
                <a:avLst/>
              </a:prstGeom>
              <a:ln w="12700">
                <a:solidFill>
                  <a:schemeClr val="accent2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1D895170-831F-981F-0BFA-0751D414E580}"/>
                      </a:ext>
                    </a:extLst>
                  </p:cNvPr>
                  <p:cNvSpPr txBox="1"/>
                  <p:nvPr/>
                </p:nvSpPr>
                <p:spPr>
                  <a:xfrm>
                    <a:off x="2090821" y="2452101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1F5F4F90-E443-D1A7-F183-3DD39B1BD1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0821" y="2452101"/>
                    <a:ext cx="264396" cy="40169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r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234B3AD8-625B-A697-3562-107CE4CEC7E3}"/>
                      </a:ext>
                    </a:extLst>
                  </p:cNvPr>
                  <p:cNvSpPr txBox="1"/>
                  <p:nvPr/>
                </p:nvSpPr>
                <p:spPr>
                  <a:xfrm>
                    <a:off x="1926886" y="2618910"/>
                    <a:ext cx="264396" cy="4016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oMath>
                      </m:oMathPara>
                    </a14:m>
                    <a:endParaRPr lang="en-US" sz="1200" b="1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2617A1AE-4AA8-F7A2-7AAE-337ABEEBE8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6886" y="2618910"/>
                    <a:ext cx="264396" cy="40169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r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15CF86D-47C9-E89E-5B10-4B5CFB04C021}"/>
              </a:ext>
            </a:extLst>
          </p:cNvPr>
          <p:cNvSpPr txBox="1">
            <a:spLocks/>
          </p:cNvSpPr>
          <p:nvPr/>
        </p:nvSpPr>
        <p:spPr>
          <a:xfrm>
            <a:off x="1131778" y="5851705"/>
            <a:ext cx="7376500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Well matched E and B field achieved</a:t>
            </a:r>
          </a:p>
        </p:txBody>
      </p:sp>
    </p:spTree>
    <p:extLst>
      <p:ext uri="{BB962C8B-B14F-4D97-AF65-F5344CB8AC3E}">
        <p14:creationId xmlns:p14="http://schemas.microsoft.com/office/powerpoint/2010/main" val="22905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EIC Wien: Beam dynamics (with 7 </a:t>
            </a:r>
            <a:r>
              <a:rPr lang="en-US" sz="3400" dirty="0" err="1"/>
              <a:t>nC</a:t>
            </a:r>
            <a:r>
              <a:rPr lang="en-US" sz="34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1C6C36F-61D3-54ED-0A6E-C003921DD78A}"/>
              </a:ext>
            </a:extLst>
          </p:cNvPr>
          <p:cNvGrpSpPr/>
          <p:nvPr/>
        </p:nvGrpSpPr>
        <p:grpSpPr>
          <a:xfrm>
            <a:off x="3422175" y="772216"/>
            <a:ext cx="5091057" cy="3194358"/>
            <a:chOff x="3422175" y="772216"/>
            <a:chExt cx="5091057" cy="3194358"/>
          </a:xfrm>
        </p:grpSpPr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0DF558-952F-79D5-107C-9AEAE19AA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2175" y="772216"/>
              <a:ext cx="5091057" cy="2781556"/>
            </a:xfrm>
            <a:prstGeom prst="rect">
              <a:avLst/>
            </a:prstGeom>
          </p:spPr>
        </p:pic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5E6775C8-748F-4B60-9B62-724AF6455774}"/>
                </a:ext>
              </a:extLst>
            </p:cNvPr>
            <p:cNvSpPr txBox="1"/>
            <p:nvPr/>
          </p:nvSpPr>
          <p:spPr>
            <a:xfrm>
              <a:off x="3878580" y="3658797"/>
              <a:ext cx="4579620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7 </a:t>
              </a:r>
              <a:r>
                <a:rPr lang="en-US" sz="1400" dirty="0" err="1"/>
                <a:t>nC</a:t>
              </a:r>
              <a:r>
                <a:rPr lang="en-US" sz="1400" dirty="0"/>
                <a:t> beam with space charge on, with triplet focusing</a:t>
              </a: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9C77440-840E-6ED6-C07A-C0AE6239DA52}"/>
              </a:ext>
            </a:extLst>
          </p:cNvPr>
          <p:cNvGrpSpPr/>
          <p:nvPr/>
        </p:nvGrpSpPr>
        <p:grpSpPr>
          <a:xfrm>
            <a:off x="405603" y="875723"/>
            <a:ext cx="2292303" cy="3091000"/>
            <a:chOff x="405603" y="875723"/>
            <a:chExt cx="2292303" cy="3091000"/>
          </a:xfrm>
        </p:grpSpPr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3EED9D12-AF5D-3B16-BB85-A828F3850AF5}"/>
                </a:ext>
              </a:extLst>
            </p:cNvPr>
            <p:cNvGrpSpPr/>
            <p:nvPr/>
          </p:nvGrpSpPr>
          <p:grpSpPr>
            <a:xfrm rot="5400000">
              <a:off x="256634" y="1024692"/>
              <a:ext cx="2590241" cy="2292303"/>
              <a:chOff x="344879" y="767891"/>
              <a:chExt cx="2590241" cy="2292303"/>
            </a:xfrm>
          </p:grpSpPr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E7C7E9E9-F62C-2708-56D1-13099691B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4879" y="767891"/>
                <a:ext cx="2590241" cy="2292303"/>
              </a:xfrm>
              <a:prstGeom prst="rect">
                <a:avLst/>
              </a:prstGeom>
            </p:spPr>
          </p:pic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54AFD91-01C8-0583-DFCA-DC199B13444D}"/>
                  </a:ext>
                </a:extLst>
              </p:cNvPr>
              <p:cNvSpPr/>
              <p:nvPr/>
            </p:nvSpPr>
            <p:spPr>
              <a:xfrm>
                <a:off x="472141" y="932336"/>
                <a:ext cx="2330823" cy="2021731"/>
              </a:xfrm>
              <a:prstGeom prst="rect">
                <a:avLst/>
              </a:prstGeom>
              <a:solidFill>
                <a:srgbClr val="BAFF37">
                  <a:alpha val="80000"/>
                </a:srgb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18DF0D71-7D6C-07FA-8013-21A364BCCC91}"/>
                  </a:ext>
                </a:extLst>
              </p:cNvPr>
              <p:cNvSpPr/>
              <p:nvPr/>
            </p:nvSpPr>
            <p:spPr>
              <a:xfrm>
                <a:off x="2490181" y="1127172"/>
                <a:ext cx="161365" cy="14941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BD7CC66-73F4-6CBB-0C2C-7C281E0670D4}"/>
                  </a:ext>
                </a:extLst>
              </p:cNvPr>
              <p:cNvSpPr/>
              <p:nvPr/>
            </p:nvSpPr>
            <p:spPr>
              <a:xfrm>
                <a:off x="641818" y="1127159"/>
                <a:ext cx="161365" cy="14941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D493BF8-4F5B-BF6E-9AE0-F611AA7A24DC}"/>
                  </a:ext>
                </a:extLst>
              </p:cNvPr>
              <p:cNvSpPr/>
              <p:nvPr/>
            </p:nvSpPr>
            <p:spPr>
              <a:xfrm>
                <a:off x="2492187" y="2609800"/>
                <a:ext cx="161365" cy="14941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BB05DB2-1E98-8211-CA51-83CE471DD1B5}"/>
                  </a:ext>
                </a:extLst>
              </p:cNvPr>
              <p:cNvSpPr/>
              <p:nvPr/>
            </p:nvSpPr>
            <p:spPr>
              <a:xfrm>
                <a:off x="641817" y="2603811"/>
                <a:ext cx="161365" cy="14941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53763787-0C8D-FFF3-4499-9AFF9CA19AB4}"/>
                  </a:ext>
                </a:extLst>
              </p:cNvPr>
              <p:cNvCxnSpPr>
                <a:stCxn id="144" idx="1"/>
              </p:cNvCxnSpPr>
              <p:nvPr/>
            </p:nvCxnSpPr>
            <p:spPr>
              <a:xfrm flipH="1">
                <a:off x="641817" y="1201865"/>
                <a:ext cx="1" cy="1554966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7F6C6EA-2FB8-BFCF-D4D7-3B8FACEF1CD6}"/>
                  </a:ext>
                </a:extLst>
              </p:cNvPr>
              <p:cNvCxnSpPr/>
              <p:nvPr/>
            </p:nvCxnSpPr>
            <p:spPr>
              <a:xfrm flipH="1">
                <a:off x="2653552" y="1173383"/>
                <a:ext cx="1" cy="1554966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8E907CE7-0AB6-1315-BB28-0A377DD461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627" y="1276571"/>
                <a:ext cx="564354" cy="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7B9FF6A3-55D8-6BC3-A834-8A11D65D6A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2619" y="1276571"/>
                <a:ext cx="583405" cy="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Connector: Elbow 159">
                <a:extLst>
                  <a:ext uri="{FF2B5EF4-FFF2-40B4-BE49-F238E27FC236}">
                    <a16:creationId xmlns:a16="http://schemas.microsoft.com/office/drawing/2014/main" id="{4926FF2A-9C99-A09C-E24E-21733238FF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3981" y="1236417"/>
                <a:ext cx="114300" cy="42548"/>
              </a:xfrm>
              <a:prstGeom prst="bentConnector3">
                <a:avLst>
                  <a:gd name="adj1" fmla="val 0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Connector: Elbow 166">
                <a:extLst>
                  <a:ext uri="{FF2B5EF4-FFF2-40B4-BE49-F238E27FC236}">
                    <a16:creationId xmlns:a16="http://schemas.microsoft.com/office/drawing/2014/main" id="{2015FFE4-ECFE-9113-5AE6-30DCE779CBE1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805083" y="1238798"/>
                <a:ext cx="97536" cy="40154"/>
              </a:xfrm>
              <a:prstGeom prst="bentConnector3">
                <a:avLst>
                  <a:gd name="adj1" fmla="val -1269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E0AB250D-3D14-A0D8-E15E-AE8EA877B294}"/>
                  </a:ext>
                </a:extLst>
              </p:cNvPr>
              <p:cNvCxnSpPr/>
              <p:nvPr/>
            </p:nvCxnSpPr>
            <p:spPr>
              <a:xfrm>
                <a:off x="1485900" y="1199484"/>
                <a:ext cx="316801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19BB152B-D1DE-A31A-3436-FADDEE4FA06D}"/>
                  </a:ext>
                </a:extLst>
              </p:cNvPr>
              <p:cNvCxnSpPr/>
              <p:nvPr/>
            </p:nvCxnSpPr>
            <p:spPr>
              <a:xfrm>
                <a:off x="1485900" y="1199484"/>
                <a:ext cx="0" cy="3693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D579A6BE-3BF4-A617-31B8-EBDA53450008}"/>
                  </a:ext>
                </a:extLst>
              </p:cNvPr>
              <p:cNvCxnSpPr/>
              <p:nvPr/>
            </p:nvCxnSpPr>
            <p:spPr>
              <a:xfrm>
                <a:off x="1807371" y="1199482"/>
                <a:ext cx="0" cy="3693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71C23B8-330D-C14F-C831-9FFF4AC17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626" y="2612402"/>
                <a:ext cx="564354" cy="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09D8A04B-ADE5-E09E-BEC6-0BF94CC52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7380" y="2612402"/>
                <a:ext cx="583405" cy="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A8A8FD2-E086-9DCF-E362-28A10A406BBF}"/>
                  </a:ext>
                </a:extLst>
              </p:cNvPr>
              <p:cNvSpPr/>
              <p:nvPr/>
            </p:nvSpPr>
            <p:spPr>
              <a:xfrm>
                <a:off x="653723" y="1283728"/>
                <a:ext cx="1992683" cy="131647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B5C0F35-5ED5-62AA-27FF-705F0C17A893}"/>
                  </a:ext>
                </a:extLst>
              </p:cNvPr>
              <p:cNvCxnSpPr/>
              <p:nvPr/>
            </p:nvCxnSpPr>
            <p:spPr>
              <a:xfrm>
                <a:off x="1479899" y="2690144"/>
                <a:ext cx="316801" cy="0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2340C5A9-5859-0D37-D1D4-CD381033DAE6}"/>
                  </a:ext>
                </a:extLst>
              </p:cNvPr>
              <p:cNvCxnSpPr/>
              <p:nvPr/>
            </p:nvCxnSpPr>
            <p:spPr>
              <a:xfrm>
                <a:off x="1479899" y="2656809"/>
                <a:ext cx="0" cy="3693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3C802965-2E19-BDB7-C04D-D31CAFC8AA8B}"/>
                  </a:ext>
                </a:extLst>
              </p:cNvPr>
              <p:cNvCxnSpPr/>
              <p:nvPr/>
            </p:nvCxnSpPr>
            <p:spPr>
              <a:xfrm>
                <a:off x="1801370" y="2656807"/>
                <a:ext cx="0" cy="36933"/>
              </a:xfrm>
              <a:prstGeom prst="line">
                <a:avLst/>
              </a:prstGeom>
              <a:ln w="1270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Connector: Elbow 181">
                <a:extLst>
                  <a:ext uri="{FF2B5EF4-FFF2-40B4-BE49-F238E27FC236}">
                    <a16:creationId xmlns:a16="http://schemas.microsoft.com/office/drawing/2014/main" id="{0A26D518-E3A9-A25D-6557-C1F4C2D70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9698" y="2615833"/>
                <a:ext cx="100201" cy="40974"/>
              </a:xfrm>
              <a:prstGeom prst="bentConnector3">
                <a:avLst>
                  <a:gd name="adj1" fmla="val 95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5" name="Connector: Elbow 184">
                <a:extLst>
                  <a:ext uri="{FF2B5EF4-FFF2-40B4-BE49-F238E27FC236}">
                    <a16:creationId xmlns:a16="http://schemas.microsoft.com/office/drawing/2014/main" id="{7ECD6EB5-B524-4F90-0F69-641EEFF24E4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807372" y="2615833"/>
                <a:ext cx="97536" cy="40976"/>
              </a:xfrm>
              <a:prstGeom prst="bentConnector3">
                <a:avLst>
                  <a:gd name="adj1" fmla="val -1270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0C61EA8-F4A2-3B72-D24B-63336DF3D8B5}"/>
                  </a:ext>
                </a:extLst>
              </p:cNvPr>
              <p:cNvSpPr/>
              <p:nvPr/>
            </p:nvSpPr>
            <p:spPr>
              <a:xfrm>
                <a:off x="1383504" y="1245942"/>
                <a:ext cx="514349" cy="140666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845E25E3-FA4C-D651-79E6-393794AD62DA}"/>
                  </a:ext>
                </a:extLst>
              </p:cNvPr>
              <p:cNvSpPr/>
              <p:nvPr/>
            </p:nvSpPr>
            <p:spPr>
              <a:xfrm>
                <a:off x="1492088" y="1210710"/>
                <a:ext cx="302136" cy="147583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345253B-B819-FC36-F0B4-64FB301122BC}"/>
                </a:ext>
              </a:extLst>
            </p:cNvPr>
            <p:cNvSpPr txBox="1"/>
            <p:nvPr/>
          </p:nvSpPr>
          <p:spPr>
            <a:xfrm>
              <a:off x="488870" y="3505058"/>
              <a:ext cx="2209036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Cross-section of the magnet and yoke with 3D shaping</a:t>
              </a: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59F112C-E89C-F2D1-71FB-7B1DA27D87AC}"/>
              </a:ext>
            </a:extLst>
          </p:cNvPr>
          <p:cNvGrpSpPr/>
          <p:nvPr/>
        </p:nvGrpSpPr>
        <p:grpSpPr>
          <a:xfrm>
            <a:off x="5745480" y="4160524"/>
            <a:ext cx="3270805" cy="2006144"/>
            <a:chOff x="8284442" y="4269454"/>
            <a:chExt cx="3308558" cy="1914396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99A77012-EF49-CADD-FB4F-8BA772635C18}"/>
                </a:ext>
              </a:extLst>
            </p:cNvPr>
            <p:cNvGrpSpPr/>
            <p:nvPr/>
          </p:nvGrpSpPr>
          <p:grpSpPr>
            <a:xfrm>
              <a:off x="8284442" y="4269454"/>
              <a:ext cx="2350588" cy="1914396"/>
              <a:chOff x="8117725" y="4259146"/>
              <a:chExt cx="2350588" cy="1914396"/>
            </a:xfrm>
          </p:grpSpPr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21D26A32-9FB9-44F3-9B4D-921146CF0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17725" y="4259146"/>
                <a:ext cx="2350588" cy="1914396"/>
              </a:xfrm>
              <a:prstGeom prst="rect">
                <a:avLst/>
              </a:prstGeom>
            </p:spPr>
          </p:pic>
          <p:cxnSp>
            <p:nvCxnSpPr>
              <p:cNvPr id="202" name="Straight Arrow Connector 201">
                <a:extLst>
                  <a:ext uri="{FF2B5EF4-FFF2-40B4-BE49-F238E27FC236}">
                    <a16:creationId xmlns:a16="http://schemas.microsoft.com/office/drawing/2014/main" id="{586AE7B8-CF9A-587E-B8BE-8B062E89EE67}"/>
                  </a:ext>
                </a:extLst>
              </p:cNvPr>
              <p:cNvCxnSpPr/>
              <p:nvPr/>
            </p:nvCxnSpPr>
            <p:spPr>
              <a:xfrm flipH="1" flipV="1">
                <a:off x="10245736" y="5684952"/>
                <a:ext cx="221717" cy="133538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14C66B63-71C2-3992-9833-AB87CA5E83F7}"/>
                </a:ext>
              </a:extLst>
            </p:cNvPr>
            <p:cNvSpPr txBox="1"/>
            <p:nvPr/>
          </p:nvSpPr>
          <p:spPr>
            <a:xfrm>
              <a:off x="10194427" y="4432038"/>
              <a:ext cx="1398573" cy="430887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MAMI used triplet and doublet for focusing</a:t>
              </a:r>
              <a:r>
                <a:rPr lang="en-US" sz="11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. </a:t>
              </a:r>
            </a:p>
          </p:txBody>
        </p:sp>
      </p:grp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2C20F22-46A9-ACF5-36EB-DA43B551CD5C}"/>
              </a:ext>
            </a:extLst>
          </p:cNvPr>
          <p:cNvSpPr txBox="1">
            <a:spLocks/>
          </p:cNvSpPr>
          <p:nvPr/>
        </p:nvSpPr>
        <p:spPr>
          <a:xfrm>
            <a:off x="488870" y="4389779"/>
            <a:ext cx="4878001" cy="16820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Transverse shaping is essential to better match both in longitudinal and transverse direction.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7 </a:t>
            </a:r>
            <a:r>
              <a:rPr lang="en-US" sz="1400" dirty="0" err="1">
                <a:cs typeface="Calibri Light" panose="020F0302020204030204" pitchFamily="34" charset="0"/>
              </a:rPr>
              <a:t>nC</a:t>
            </a:r>
            <a:r>
              <a:rPr lang="en-US" sz="1400" dirty="0">
                <a:cs typeface="Calibri Light" panose="020F0302020204030204" pitchFamily="34" charset="0"/>
              </a:rPr>
              <a:t> space charge dominated beam can go through both Wien Filter.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Thin quads in triplet configuration are used in beam dynamics. Quad optimization is in progress.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1400" dirty="0">
              <a:cs typeface="Calibri Light" panose="020F03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CB1690-AF96-FCCA-90C2-BF3FBACCB74C}"/>
              </a:ext>
            </a:extLst>
          </p:cNvPr>
          <p:cNvGrpSpPr/>
          <p:nvPr/>
        </p:nvGrpSpPr>
        <p:grpSpPr>
          <a:xfrm>
            <a:off x="5970104" y="869096"/>
            <a:ext cx="2020766" cy="1198243"/>
            <a:chOff x="5970104" y="869096"/>
            <a:chExt cx="2020766" cy="1198243"/>
          </a:xfrm>
          <a:solidFill>
            <a:schemeClr val="accent1">
              <a:lumMod val="60000"/>
              <a:lumOff val="40000"/>
              <a:alpha val="15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2C4B8-8D3F-009A-2BC1-C41D11460628}"/>
                </a:ext>
              </a:extLst>
            </p:cNvPr>
            <p:cNvSpPr/>
            <p:nvPr/>
          </p:nvSpPr>
          <p:spPr>
            <a:xfrm>
              <a:off x="5970104" y="869096"/>
              <a:ext cx="914209" cy="1198243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5696C2-0AE7-F8A5-DA1B-21C4D0AD7298}"/>
                </a:ext>
              </a:extLst>
            </p:cNvPr>
            <p:cNvSpPr/>
            <p:nvPr/>
          </p:nvSpPr>
          <p:spPr>
            <a:xfrm>
              <a:off x="7076661" y="869096"/>
              <a:ext cx="914209" cy="1198243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16EC57-1957-0ADD-2F8A-D1C5C415B242}"/>
              </a:ext>
            </a:extLst>
          </p:cNvPr>
          <p:cNvGrpSpPr/>
          <p:nvPr/>
        </p:nvGrpSpPr>
        <p:grpSpPr>
          <a:xfrm>
            <a:off x="5972040" y="2258403"/>
            <a:ext cx="2020766" cy="1198243"/>
            <a:chOff x="5970104" y="869096"/>
            <a:chExt cx="2020766" cy="1198243"/>
          </a:xfrm>
          <a:solidFill>
            <a:schemeClr val="accent1">
              <a:lumMod val="60000"/>
              <a:lumOff val="40000"/>
              <a:alpha val="15000"/>
            </a:schemeClr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0ACE18-7EBE-E53B-E01B-B248DA0DE32F}"/>
                </a:ext>
              </a:extLst>
            </p:cNvPr>
            <p:cNvSpPr/>
            <p:nvPr/>
          </p:nvSpPr>
          <p:spPr>
            <a:xfrm>
              <a:off x="5970104" y="869096"/>
              <a:ext cx="914209" cy="1198243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1BEFDA-68C0-2761-F388-3F1B71AEA544}"/>
                </a:ext>
              </a:extLst>
            </p:cNvPr>
            <p:cNvSpPr/>
            <p:nvPr/>
          </p:nvSpPr>
          <p:spPr>
            <a:xfrm>
              <a:off x="7076661" y="869096"/>
              <a:ext cx="914209" cy="1198243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0C684-F02B-2EF9-B566-E3CFE4941285}"/>
              </a:ext>
            </a:extLst>
          </p:cNvPr>
          <p:cNvSpPr txBox="1"/>
          <p:nvPr/>
        </p:nvSpPr>
        <p:spPr>
          <a:xfrm>
            <a:off x="3889451" y="2270808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03C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581CC-7269-6A53-2EDA-538D4783DDD4}"/>
              </a:ext>
            </a:extLst>
          </p:cNvPr>
          <p:cNvSpPr txBox="1"/>
          <p:nvPr/>
        </p:nvSpPr>
        <p:spPr>
          <a:xfrm>
            <a:off x="3889451" y="832099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403CD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374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56911"/>
            <a:ext cx="8778732" cy="598877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Summary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1" y="6431118"/>
            <a:ext cx="69816" cy="250603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BE942-E170-DA46-30CC-3143659CB2F2}"/>
              </a:ext>
            </a:extLst>
          </p:cNvPr>
          <p:cNvSpPr txBox="1"/>
          <p:nvPr/>
        </p:nvSpPr>
        <p:spPr>
          <a:xfrm>
            <a:off x="1414134" y="1622090"/>
            <a:ext cx="6654388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Optimized pre-cleaning and heat treatment of MOCVD grown DBR GaAs/</a:t>
            </a:r>
            <a:r>
              <a:rPr lang="en-US" sz="1600" dirty="0" err="1"/>
              <a:t>GaAsP</a:t>
            </a:r>
            <a:r>
              <a:rPr lang="en-US" sz="1600" dirty="0"/>
              <a:t> photocathodes.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Wet etching with HCL and lower heat treatment temperature of </a:t>
            </a:r>
            <a:r>
              <a:rPr lang="en-US" sz="1600" dirty="0">
                <a:cs typeface="Calibri Light" panose="020F0302020204030204" pitchFamily="34" charset="0"/>
              </a:rPr>
              <a:t>450</a:t>
            </a:r>
            <a:r>
              <a:rPr lang="en-US" sz="1600" dirty="0"/>
              <a:t>°</a:t>
            </a:r>
            <a:r>
              <a:rPr lang="en-US" sz="1600" dirty="0">
                <a:cs typeface="Calibri Light" panose="020F0302020204030204" pitchFamily="34" charset="0"/>
              </a:rPr>
              <a:t>C</a:t>
            </a:r>
            <a:r>
              <a:rPr lang="en-US" sz="1600" dirty="0"/>
              <a:t> shows lowering of surface charge effect in HVDC gun.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Rugged GaAs with 2D protection layer underway.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9140C-067D-4A8C-199B-52D19A5314A5}"/>
              </a:ext>
            </a:extLst>
          </p:cNvPr>
          <p:cNvSpPr txBox="1"/>
          <p:nvPr/>
        </p:nvSpPr>
        <p:spPr>
          <a:xfrm>
            <a:off x="1414134" y="3753666"/>
            <a:ext cx="6654388" cy="153888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Initial design of the Wien Filter is showing promising results.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7 </a:t>
            </a:r>
            <a:r>
              <a:rPr lang="en-US" sz="1600" dirty="0" err="1"/>
              <a:t>nC</a:t>
            </a:r>
            <a:r>
              <a:rPr lang="en-US" sz="1600" dirty="0"/>
              <a:t> space charge dominated beam can go through both Wien.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Quadrupole lens in triplet configuration are used for beam focusing.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Quadrupole design optimization is ongoing.  </a:t>
            </a:r>
          </a:p>
        </p:txBody>
      </p:sp>
    </p:spTree>
    <p:extLst>
      <p:ext uri="{BB962C8B-B14F-4D97-AF65-F5344CB8AC3E}">
        <p14:creationId xmlns:p14="http://schemas.microsoft.com/office/powerpoint/2010/main" val="16619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430E2-8C95-7090-88E8-89ADF0582443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23D41F-CF55-C993-FDF7-7A33620F9558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5413FF-18B0-92E6-6FA7-29EE539E1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73BA2E-3FA3-BE76-3C0E-A47B2D8A1EF3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4066C9-A84F-2841-A403-A8402FDDD694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7F68AF-9D13-7C1E-EB8B-FFB857E4273E}"/>
              </a:ext>
            </a:extLst>
          </p:cNvPr>
          <p:cNvGrpSpPr/>
          <p:nvPr/>
        </p:nvGrpSpPr>
        <p:grpSpPr>
          <a:xfrm>
            <a:off x="1249478" y="1384968"/>
            <a:ext cx="7261016" cy="3740119"/>
            <a:chOff x="1249478" y="1384968"/>
            <a:chExt cx="7261016" cy="3740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5E721-7081-EF0D-A55E-D2B9C54CF5D7}"/>
                </a:ext>
              </a:extLst>
            </p:cNvPr>
            <p:cNvSpPr txBox="1"/>
            <p:nvPr/>
          </p:nvSpPr>
          <p:spPr>
            <a:xfrm>
              <a:off x="1249478" y="1384968"/>
              <a:ext cx="70350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/>
                <a:t>Thanks for your attentions!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D17200-DC89-4EC2-992D-F48493BCB9C3}"/>
                </a:ext>
              </a:extLst>
            </p:cNvPr>
            <p:cNvSpPr txBox="1"/>
            <p:nvPr/>
          </p:nvSpPr>
          <p:spPr>
            <a:xfrm>
              <a:off x="2654733" y="2957149"/>
              <a:ext cx="478971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dirty="0"/>
                <a:t>Questions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611A53-3E8F-7D24-422E-58BF149391C1}"/>
                </a:ext>
              </a:extLst>
            </p:cNvPr>
            <p:cNvSpPr txBox="1"/>
            <p:nvPr/>
          </p:nvSpPr>
          <p:spPr>
            <a:xfrm>
              <a:off x="2079990" y="4014262"/>
              <a:ext cx="478971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800" dirty="0"/>
                <a:t>Suggestions</a:t>
              </a:r>
            </a:p>
          </p:txBody>
        </p:sp>
        <p:pic>
          <p:nvPicPr>
            <p:cNvPr id="1026" name="Picture 2" descr="Understanding Icon Vector Art, Icons, and Graphics for Free Download">
              <a:extLst>
                <a:ext uri="{FF2B5EF4-FFF2-40B4-BE49-F238E27FC236}">
                  <a16:creationId xmlns:a16="http://schemas.microsoft.com/office/drawing/2014/main" id="{1CC6A124-8737-3D24-A7C7-99B3884ED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268" y="3103861"/>
              <a:ext cx="2021226" cy="2021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545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45" y="2880506"/>
            <a:ext cx="8900652" cy="675621"/>
          </a:xfrm>
        </p:spPr>
        <p:txBody>
          <a:bodyPr>
            <a:noAutofit/>
          </a:bodyPr>
          <a:lstStyle/>
          <a:p>
            <a:pPr algn="ctr"/>
            <a:r>
              <a:rPr lang="en-US" sz="5000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780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BC083-BED0-73C0-E505-0DADE4760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927"/>
            <a:ext cx="9144000" cy="6037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B5455-F6C7-0CCA-84BA-D2FF936654BC}"/>
              </a:ext>
            </a:extLst>
          </p:cNvPr>
          <p:cNvSpPr txBox="1"/>
          <p:nvPr/>
        </p:nvSpPr>
        <p:spPr>
          <a:xfrm>
            <a:off x="222190" y="114568"/>
            <a:ext cx="8921809" cy="400110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Magnet for the Wien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327500-E22F-5888-D4FD-A5C8C830409A}"/>
                  </a:ext>
                </a:extLst>
              </p:cNvPr>
              <p:cNvSpPr txBox="1"/>
              <p:nvPr/>
            </p:nvSpPr>
            <p:spPr>
              <a:xfrm>
                <a:off x="3445462" y="5793222"/>
                <a:ext cx="2741713" cy="43364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60.971−60.886</m:t>
                          </m:r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60.971</m:t>
                          </m:r>
                        </m:den>
                      </m:f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100=0.14%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327500-E22F-5888-D4FD-A5C8C8304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462" y="5793222"/>
                <a:ext cx="2741713" cy="433645"/>
              </a:xfrm>
              <a:prstGeom prst="rect">
                <a:avLst/>
              </a:prstGeom>
              <a:blipFill>
                <a:blip r:embed="rId3"/>
                <a:stretch>
                  <a:fillRect l="-1111" r="-1111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966AA22-C489-1053-BB42-29525E3732D5}"/>
              </a:ext>
            </a:extLst>
          </p:cNvPr>
          <p:cNvCxnSpPr>
            <a:cxnSpLocks/>
          </p:cNvCxnSpPr>
          <p:nvPr/>
        </p:nvCxnSpPr>
        <p:spPr>
          <a:xfrm flipV="1">
            <a:off x="6118950" y="4264351"/>
            <a:ext cx="68205" cy="54544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BE2F9DD-45E5-3F00-9EDB-058AD7A16679}"/>
              </a:ext>
            </a:extLst>
          </p:cNvPr>
          <p:cNvCxnSpPr>
            <a:cxnSpLocks/>
          </p:cNvCxnSpPr>
          <p:nvPr/>
        </p:nvCxnSpPr>
        <p:spPr>
          <a:xfrm>
            <a:off x="6118950" y="4809791"/>
            <a:ext cx="498906" cy="6985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AF2943-DD2B-957C-A6DD-C1570E5E5F4A}"/>
              </a:ext>
            </a:extLst>
          </p:cNvPr>
          <p:cNvCxnSpPr>
            <a:cxnSpLocks/>
          </p:cNvCxnSpPr>
          <p:nvPr/>
        </p:nvCxnSpPr>
        <p:spPr>
          <a:xfrm flipH="1">
            <a:off x="5999148" y="4801695"/>
            <a:ext cx="128172" cy="310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0DE3B5E-EFDD-DF95-0621-C51D3BE8EC0D}"/>
              </a:ext>
            </a:extLst>
          </p:cNvPr>
          <p:cNvSpPr txBox="1"/>
          <p:nvPr/>
        </p:nvSpPr>
        <p:spPr>
          <a:xfrm>
            <a:off x="5804895" y="5048788"/>
            <a:ext cx="314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8EC56-076D-F316-7491-C0826F087EAF}"/>
              </a:ext>
            </a:extLst>
          </p:cNvPr>
          <p:cNvSpPr txBox="1"/>
          <p:nvPr/>
        </p:nvSpPr>
        <p:spPr>
          <a:xfrm>
            <a:off x="6580630" y="4709138"/>
            <a:ext cx="314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49FFB-7183-0840-929E-FAD31A44AA22}"/>
              </a:ext>
            </a:extLst>
          </p:cNvPr>
          <p:cNvSpPr txBox="1"/>
          <p:nvPr/>
        </p:nvSpPr>
        <p:spPr>
          <a:xfrm>
            <a:off x="6127320" y="4075233"/>
            <a:ext cx="314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0DE4FF-EFF0-60C2-61AE-EF055DC7DDF5}"/>
                  </a:ext>
                </a:extLst>
              </p:cNvPr>
              <p:cNvSpPr/>
              <p:nvPr/>
            </p:nvSpPr>
            <p:spPr>
              <a:xfrm>
                <a:off x="3548492" y="2161333"/>
                <a:ext cx="134524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700" b="0" i="1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</a:rPr>
                        <m:t>ickel</m:t>
                      </m:r>
                      <m:r>
                        <a:rPr lang="en-US" sz="17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</a:rPr>
                        <m:t>plate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0DE4FF-EFF0-60C2-61AE-EF055DC7DD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8492" y="2161333"/>
                <a:ext cx="1345240" cy="353943"/>
              </a:xfrm>
              <a:prstGeom prst="rect">
                <a:avLst/>
              </a:prstGeom>
              <a:blipFill>
                <a:blip r:embed="rId4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01A56E-5B0D-FDF7-E40F-B2A70030ECB2}"/>
                  </a:ext>
                </a:extLst>
              </p:cNvPr>
              <p:cNvSpPr/>
              <p:nvPr/>
            </p:nvSpPr>
            <p:spPr>
              <a:xfrm>
                <a:off x="1436257" y="1952632"/>
                <a:ext cx="1088760" cy="3539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</a:rPr>
                        <m:t>iron</m:t>
                      </m:r>
                      <m:r>
                        <a:rPr lang="en-US" sz="17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00" b="0" i="0" smtClean="0">
                          <a:latin typeface="Cambria Math" panose="02040503050406030204" pitchFamily="18" charset="0"/>
                        </a:rPr>
                        <m:t>core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01A56E-5B0D-FDF7-E40F-B2A70030E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257" y="1952632"/>
                <a:ext cx="1088760" cy="3539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48CBF14D-760A-C793-AC16-1A2730772F57}"/>
              </a:ext>
            </a:extLst>
          </p:cNvPr>
          <p:cNvSpPr/>
          <p:nvPr/>
        </p:nvSpPr>
        <p:spPr>
          <a:xfrm>
            <a:off x="3734600" y="3827929"/>
            <a:ext cx="1523318" cy="1487555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8B0DEE-4C55-B003-9EE2-2A5C153B8CBE}"/>
                  </a:ext>
                </a:extLst>
              </p:cNvPr>
              <p:cNvSpPr/>
              <p:nvPr/>
            </p:nvSpPr>
            <p:spPr>
              <a:xfrm>
                <a:off x="1980637" y="4229294"/>
                <a:ext cx="1645514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𝑢𝑛𝑖𝑓𝑜𝑟𝑚𝑖𝑡𝑦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𝑜𝑓</m:t>
                      </m:r>
                    </m:oMath>
                  </m:oMathPara>
                </a14:m>
                <a:endParaRPr lang="en-US" sz="17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𝑟𝑎𝑑𝑖𝑢𝑠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 2.5 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17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18B0DEE-4C55-B003-9EE2-2A5C153B8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637" y="4229294"/>
                <a:ext cx="1645514" cy="6155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2877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D78C4A-507B-1664-C6CD-EAC6BADF53ED}"/>
              </a:ext>
            </a:extLst>
          </p:cNvPr>
          <p:cNvSpPr txBox="1"/>
          <p:nvPr/>
        </p:nvSpPr>
        <p:spPr>
          <a:xfrm>
            <a:off x="239282" y="114568"/>
            <a:ext cx="8904718" cy="400110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Beam deflection Comparison: single particle in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Parmela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434EB7-2A08-0AFA-EC71-CD42AA1F8D64}"/>
              </a:ext>
            </a:extLst>
          </p:cNvPr>
          <p:cNvGrpSpPr/>
          <p:nvPr/>
        </p:nvGrpSpPr>
        <p:grpSpPr>
          <a:xfrm>
            <a:off x="867563" y="920889"/>
            <a:ext cx="7120117" cy="2039337"/>
            <a:chOff x="867563" y="595311"/>
            <a:chExt cx="7120117" cy="20393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91F0EA-F5F9-DF50-ABC3-5532437A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6320" y="595311"/>
              <a:ext cx="6831360" cy="20393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16084C-F593-408D-4092-80A320234484}"/>
                </a:ext>
              </a:extLst>
            </p:cNvPr>
            <p:cNvSpPr/>
            <p:nvPr/>
          </p:nvSpPr>
          <p:spPr>
            <a:xfrm>
              <a:off x="4475018" y="741218"/>
              <a:ext cx="1156855" cy="1725815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1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81D34A-7983-562D-1B3A-93D3CA121DA6}"/>
                </a:ext>
              </a:extLst>
            </p:cNvPr>
            <p:cNvSpPr txBox="1"/>
            <p:nvPr/>
          </p:nvSpPr>
          <p:spPr>
            <a:xfrm rot="16200000">
              <a:off x="574213" y="1434847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403CD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Y [cm]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8ED674-2174-F821-C287-1A523C7EAFE3}"/>
                </a:ext>
              </a:extLst>
            </p:cNvPr>
            <p:cNvSpPr txBox="1"/>
            <p:nvPr/>
          </p:nvSpPr>
          <p:spPr>
            <a:xfrm>
              <a:off x="5906775" y="1928251"/>
              <a:ext cx="15696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403CD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Wien Version: v1.9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B2A24A-E8B3-81D9-B032-EFE18F9BE060}"/>
              </a:ext>
            </a:extLst>
          </p:cNvPr>
          <p:cNvGrpSpPr/>
          <p:nvPr/>
        </p:nvGrpSpPr>
        <p:grpSpPr>
          <a:xfrm>
            <a:off x="881417" y="3617765"/>
            <a:ext cx="7050310" cy="2047730"/>
            <a:chOff x="881417" y="3292187"/>
            <a:chExt cx="7050310" cy="20477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EFEB04-D3FF-784C-74E0-1F826F9B1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320" y="3292187"/>
              <a:ext cx="6775407" cy="20477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15E558-50E3-5648-FDD2-E5E8E74AA7CD}"/>
                </a:ext>
              </a:extLst>
            </p:cNvPr>
            <p:cNvSpPr/>
            <p:nvPr/>
          </p:nvSpPr>
          <p:spPr>
            <a:xfrm>
              <a:off x="4475017" y="3453144"/>
              <a:ext cx="1156855" cy="1725815"/>
            </a:xfrm>
            <a:prstGeom prst="rect">
              <a:avLst/>
            </a:prstGeom>
            <a:solidFill>
              <a:schemeClr val="tx2">
                <a:lumMod val="50000"/>
                <a:lumOff val="50000"/>
                <a:alpha val="10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30B007-D672-D765-7309-BCD14A91817A}"/>
                </a:ext>
              </a:extLst>
            </p:cNvPr>
            <p:cNvSpPr txBox="1"/>
            <p:nvPr/>
          </p:nvSpPr>
          <p:spPr>
            <a:xfrm rot="16200000">
              <a:off x="588067" y="4247320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403CD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Y [cm]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C64483-12A0-7E63-A786-5CB03D9D45FA}"/>
                </a:ext>
              </a:extLst>
            </p:cNvPr>
            <p:cNvSpPr txBox="1"/>
            <p:nvPr/>
          </p:nvSpPr>
          <p:spPr>
            <a:xfrm>
              <a:off x="5906776" y="4623006"/>
              <a:ext cx="15696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403CD4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Wien Version: v2.1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744FB55-AD8F-A683-8205-8E36023CBB16}"/>
              </a:ext>
            </a:extLst>
          </p:cNvPr>
          <p:cNvSpPr txBox="1"/>
          <p:nvPr/>
        </p:nvSpPr>
        <p:spPr>
          <a:xfrm>
            <a:off x="4572000" y="3901670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Wien -1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5C51B-17AF-854C-5831-AFA8DEB03AAC}"/>
              </a:ext>
            </a:extLst>
          </p:cNvPr>
          <p:cNvSpPr txBox="1"/>
          <p:nvPr/>
        </p:nvSpPr>
        <p:spPr>
          <a:xfrm>
            <a:off x="4558135" y="1199626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Wien -1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B7A654-7340-91E5-D609-E050EFC03A4C}"/>
              </a:ext>
            </a:extLst>
          </p:cNvPr>
          <p:cNvSpPr txBox="1"/>
          <p:nvPr/>
        </p:nvSpPr>
        <p:spPr>
          <a:xfrm>
            <a:off x="1685834" y="1097743"/>
            <a:ext cx="2101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Without 3d shaping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443B9-77F8-3766-2D0B-A2D0050C60C2}"/>
              </a:ext>
            </a:extLst>
          </p:cNvPr>
          <p:cNvSpPr txBox="1"/>
          <p:nvPr/>
        </p:nvSpPr>
        <p:spPr>
          <a:xfrm>
            <a:off x="1677702" y="3785471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With 3d shaping</a:t>
            </a:r>
          </a:p>
        </p:txBody>
      </p:sp>
    </p:spTree>
    <p:extLst>
      <p:ext uri="{BB962C8B-B14F-4D97-AF65-F5344CB8AC3E}">
        <p14:creationId xmlns:p14="http://schemas.microsoft.com/office/powerpoint/2010/main" val="362920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 collaboration with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b="1" smtClean="0">
                <a:solidFill>
                  <a:srgbClr val="00B050"/>
                </a:solidFill>
              </a:rPr>
              <a:pPr/>
              <a:t>2</a:t>
            </a:fld>
            <a:endParaRPr lang="en-US" sz="750" b="1" dirty="0">
              <a:solidFill>
                <a:srgbClr val="00B050"/>
              </a:solidFill>
            </a:endParaRP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181DE72B-7019-8C1A-F6ED-D1C9B4CE9563}"/>
              </a:ext>
            </a:extLst>
          </p:cNvPr>
          <p:cNvSpPr txBox="1">
            <a:spLocks/>
          </p:cNvSpPr>
          <p:nvPr/>
        </p:nvSpPr>
        <p:spPr>
          <a:xfrm>
            <a:off x="687339" y="1273931"/>
            <a:ext cx="8012670" cy="13211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BNL:  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Erdong Wang, John Skaritka, Luca Cultrera, Omer Rahman, Mengjia Gaowei, Kali Mondal, Wei Liu, Mike Blaskiewicz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32B97F4-0B28-9DCC-55D1-4FD3C2DE5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C39F34C-9DFA-3F9F-77CF-524A5C0FB10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C0F1F3-ED01-08AD-14D8-673B82E812B0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867E844-1915-4349-7920-CBF4F03F9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34A258-4DB6-3EA1-EAD0-3A58CE7F1718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D14E94-8046-63CF-E4E2-FF6A9F838CCF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1E3B-8616-3177-B0DD-6024CAAB3A9D}"/>
              </a:ext>
            </a:extLst>
          </p:cNvPr>
          <p:cNvSpPr txBox="1">
            <a:spLocks/>
          </p:cNvSpPr>
          <p:nvPr/>
        </p:nvSpPr>
        <p:spPr>
          <a:xfrm>
            <a:off x="687339" y="2921943"/>
            <a:ext cx="8012670" cy="932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JLAB:  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Joe Grames, </a:t>
            </a:r>
            <a:r>
              <a:rPr lang="en-US" sz="27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Matthew Poelker, Carlos Hernandez-Garcia, Gabriel Palacios-Serrano  </a:t>
            </a:r>
            <a:endParaRPr lang="en-US" sz="27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DA966C2-FCCA-AAEE-57B9-3C280A7D4F73}"/>
              </a:ext>
            </a:extLst>
          </p:cNvPr>
          <p:cNvSpPr txBox="1">
            <a:spLocks/>
          </p:cNvSpPr>
          <p:nvPr/>
        </p:nvSpPr>
        <p:spPr>
          <a:xfrm>
            <a:off x="669336" y="4089823"/>
            <a:ext cx="8012670" cy="932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ODU:  </a:t>
            </a:r>
            <a:r>
              <a:rPr lang="en-US" sz="2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Sylvain Marsillac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Adam Masters  </a:t>
            </a:r>
            <a:endParaRPr lang="en-US" sz="2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F93222-FA3A-1D2C-F11E-A026E63E806D}"/>
              </a:ext>
            </a:extLst>
          </p:cNvPr>
          <p:cNvSpPr txBox="1">
            <a:spLocks/>
          </p:cNvSpPr>
          <p:nvPr/>
        </p:nvSpPr>
        <p:spPr>
          <a:xfrm>
            <a:off x="666846" y="4920092"/>
            <a:ext cx="8012670" cy="932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CUNY ASRC: 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Tai-De Li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710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EIC - polarized electron requirements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FCF1D85-6F58-40A2-2010-58B337BA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DE67620-7F3D-9F31-4B6B-C934B536BCC0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A6F376-AEAE-13A7-317D-9BAA3397F4BD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48DB74A-6461-872E-D7AB-4B53B020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DA48065-EA08-C9FD-7FC4-08E9883CF71A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D235B1-7640-CA83-E102-8B702531AC2B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268B7E-F910-4F42-5C1A-50E734548D6A}"/>
              </a:ext>
            </a:extLst>
          </p:cNvPr>
          <p:cNvGrpSpPr/>
          <p:nvPr/>
        </p:nvGrpSpPr>
        <p:grpSpPr>
          <a:xfrm>
            <a:off x="5018461" y="1017706"/>
            <a:ext cx="3808038" cy="4025739"/>
            <a:chOff x="5018461" y="1017706"/>
            <a:chExt cx="3808038" cy="4025739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B74AE30B-2174-7377-173A-146C3EF5CBF8}"/>
                </a:ext>
              </a:extLst>
            </p:cNvPr>
            <p:cNvSpPr txBox="1">
              <a:spLocks/>
            </p:cNvSpPr>
            <p:nvPr/>
          </p:nvSpPr>
          <p:spPr>
            <a:xfrm>
              <a:off x="5074024" y="1017706"/>
              <a:ext cx="3752475" cy="106890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dirty="0"/>
                <a:t>Have existing hadron storage ring, electron storage ring and injector are new. </a:t>
              </a:r>
            </a:p>
          </p:txBody>
        </p:sp>
        <p:sp>
          <p:nvSpPr>
            <p:cNvPr id="42" name="Text Placeholder 3">
              <a:extLst>
                <a:ext uri="{FF2B5EF4-FFF2-40B4-BE49-F238E27FC236}">
                  <a16:creationId xmlns:a16="http://schemas.microsoft.com/office/drawing/2014/main" id="{1A4F95A6-F569-7743-A244-0A1EFCED3FAF}"/>
                </a:ext>
              </a:extLst>
            </p:cNvPr>
            <p:cNvSpPr txBox="1">
              <a:spLocks/>
            </p:cNvSpPr>
            <p:nvPr/>
          </p:nvSpPr>
          <p:spPr>
            <a:xfrm>
              <a:off x="5074024" y="2214156"/>
              <a:ext cx="3641351" cy="91766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dirty="0"/>
                <a:t>Phase I :7 </a:t>
              </a:r>
              <a:r>
                <a:rPr lang="en-US" sz="2000" dirty="0" err="1"/>
                <a:t>nC</a:t>
              </a:r>
              <a:r>
                <a:rPr lang="en-US" sz="2000" dirty="0"/>
                <a:t> / bunch; Phase II: 3 bunch train of 7 </a:t>
              </a:r>
              <a:r>
                <a:rPr lang="en-US" sz="2000" dirty="0" err="1"/>
                <a:t>nC</a:t>
              </a:r>
              <a:r>
                <a:rPr lang="en-US" sz="2000" dirty="0"/>
                <a:t>/bunch</a:t>
              </a:r>
            </a:p>
          </p:txBody>
        </p:sp>
        <p:sp>
          <p:nvSpPr>
            <p:cNvPr id="43" name="Text Placeholder 3">
              <a:extLst>
                <a:ext uri="{FF2B5EF4-FFF2-40B4-BE49-F238E27FC236}">
                  <a16:creationId xmlns:a16="http://schemas.microsoft.com/office/drawing/2014/main" id="{176C9FD9-59DC-912E-6E60-8142801D2C46}"/>
                </a:ext>
              </a:extLst>
            </p:cNvPr>
            <p:cNvSpPr txBox="1">
              <a:spLocks/>
            </p:cNvSpPr>
            <p:nvPr/>
          </p:nvSpPr>
          <p:spPr>
            <a:xfrm>
              <a:off x="5020236" y="3426891"/>
              <a:ext cx="3641351" cy="7365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dirty="0"/>
                <a:t>At least 85% spin polarization from the source. </a:t>
              </a:r>
            </a:p>
          </p:txBody>
        </p:sp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16DEBF09-4791-B9FC-C3E4-30D154F9A4FC}"/>
                </a:ext>
              </a:extLst>
            </p:cNvPr>
            <p:cNvSpPr txBox="1">
              <a:spLocks/>
            </p:cNvSpPr>
            <p:nvPr/>
          </p:nvSpPr>
          <p:spPr>
            <a:xfrm>
              <a:off x="5018461" y="4382402"/>
              <a:ext cx="3752475" cy="66104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000" dirty="0"/>
                <a:t>1.3 GHz </a:t>
              </a:r>
              <a:r>
                <a:rPr lang="en-US" sz="2000" dirty="0" err="1"/>
                <a:t>linac</a:t>
              </a:r>
              <a:r>
                <a:rPr lang="en-US" sz="2000" dirty="0"/>
                <a:t> with 7 </a:t>
              </a:r>
              <a:r>
                <a:rPr lang="en-US" sz="2000" dirty="0" err="1"/>
                <a:t>nC</a:t>
              </a:r>
              <a:r>
                <a:rPr lang="en-US" sz="2000" dirty="0"/>
                <a:t> bunch.</a:t>
              </a:r>
            </a:p>
          </p:txBody>
        </p:sp>
      </p:grpSp>
      <p:pic>
        <p:nvPicPr>
          <p:cNvPr id="5" name="Content Placeholder 7" descr="A diagram of electrical wiring&#10;&#10;Description automatically generated">
            <a:extLst>
              <a:ext uri="{FF2B5EF4-FFF2-40B4-BE49-F238E27FC236}">
                <a16:creationId xmlns:a16="http://schemas.microsoft.com/office/drawing/2014/main" id="{D8109C8C-4583-144B-82E1-0CFEBD24537B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60" y="903658"/>
            <a:ext cx="3966741" cy="5123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0E7D1-BF26-38DA-8B7B-ADD76F073101}"/>
              </a:ext>
            </a:extLst>
          </p:cNvPr>
          <p:cNvSpPr txBox="1"/>
          <p:nvPr/>
        </p:nvSpPr>
        <p:spPr>
          <a:xfrm>
            <a:off x="4246061" y="5807623"/>
            <a:ext cx="18261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  image courtesy: Vahid Ranjbar</a:t>
            </a:r>
          </a:p>
        </p:txBody>
      </p:sp>
    </p:spTree>
    <p:extLst>
      <p:ext uri="{BB962C8B-B14F-4D97-AF65-F5344CB8AC3E}">
        <p14:creationId xmlns:p14="http://schemas.microsoft.com/office/powerpoint/2010/main" val="17207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Polarized Electron Sources – HVDC gun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BA562E5A-7277-06AE-A889-36240B0513A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6048" y="855489"/>
            <a:ext cx="2755152" cy="246599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A13FD6B-B1EF-D01F-B3AA-DCE9ED508EB7}"/>
              </a:ext>
            </a:extLst>
          </p:cNvPr>
          <p:cNvSpPr txBox="1">
            <a:spLocks/>
          </p:cNvSpPr>
          <p:nvPr/>
        </p:nvSpPr>
        <p:spPr>
          <a:xfrm>
            <a:off x="256048" y="3401207"/>
            <a:ext cx="2640658" cy="30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500" dirty="0"/>
              <a:t>EIC 350 kV DC electron 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56724-F493-935B-8FB1-13FF98366FD1}"/>
              </a:ext>
            </a:extLst>
          </p:cNvPr>
          <p:cNvSpPr txBox="1"/>
          <p:nvPr/>
        </p:nvSpPr>
        <p:spPr>
          <a:xfrm>
            <a:off x="5110917" y="3826962"/>
            <a:ext cx="3565107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cs typeface="Calibri Light" panose="020F0302020204030204" pitchFamily="34" charset="0"/>
              </a:rPr>
              <a:t>EIC gun includes new features: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cs typeface="Calibri Light" panose="020F0302020204030204" pitchFamily="34" charset="0"/>
              </a:rPr>
              <a:t>Large cathode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cs typeface="Calibri Light" panose="020F0302020204030204" pitchFamily="34" charset="0"/>
              </a:rPr>
              <a:t>Active cathode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cs typeface="Calibri Light" panose="020F0302020204030204" pitchFamily="34" charset="0"/>
              </a:rPr>
              <a:t>High gradient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cs typeface="Calibri Light" panose="020F0302020204030204" pitchFamily="34" charset="0"/>
              </a:rPr>
              <a:t>Movable electrically insulated anode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00962C-8B24-100D-9A2D-00D5B4FB3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43" y="3906554"/>
            <a:ext cx="2017910" cy="21831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4">
                <a:extLst>
                  <a:ext uri="{FF2B5EF4-FFF2-40B4-BE49-F238E27FC236}">
                    <a16:creationId xmlns:a16="http://schemas.microsoft.com/office/drawing/2014/main" id="{E64EB2ED-C671-02FB-17E8-7E18C2D84E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5732304"/>
                  </p:ext>
                </p:extLst>
              </p:nvPr>
            </p:nvGraphicFramePr>
            <p:xfrm>
              <a:off x="2773380" y="3906554"/>
              <a:ext cx="2017910" cy="770502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50261">
                      <a:extLst>
                        <a:ext uri="{9D8B030D-6E8A-4147-A177-3AD203B41FA5}">
                          <a16:colId xmlns:a16="http://schemas.microsoft.com/office/drawing/2014/main" val="2551299685"/>
                        </a:ext>
                      </a:extLst>
                    </a:gridCol>
                    <a:gridCol w="1067649">
                      <a:extLst>
                        <a:ext uri="{9D8B030D-6E8A-4147-A177-3AD203B41FA5}">
                          <a16:colId xmlns:a16="http://schemas.microsoft.com/office/drawing/2014/main" val="2533119845"/>
                        </a:ext>
                      </a:extLst>
                    </a:gridCol>
                  </a:tblGrid>
                  <a:tr h="26758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/>
                            <a:t>3BG</a:t>
                          </a:r>
                          <a:r>
                            <a:rPr lang="zh-CN" altLang="en-US" sz="1200" b="0"/>
                            <a:t> </a:t>
                          </a:r>
                          <a:r>
                            <a:rPr lang="en-US" altLang="zh-CN" sz="1200" b="0"/>
                            <a:t>gauge</a:t>
                          </a:r>
                          <a:endParaRPr lang="en-US" sz="1200" b="0" i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/>
                            <a:t>Gun Vacuum</a:t>
                          </a:r>
                          <a:endParaRPr lang="en-US" sz="1200" b="0" i="0" dirty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52647122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en-US" sz="1200" b="0" dirty="0"/>
                            <a:t>Baseline</a:t>
                          </a:r>
                          <a:endParaRPr lang="en-US" sz="1200" b="0" i="0" dirty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 xmlns:m="http://schemas.openxmlformats.org/officeDocument/2006/math"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="0" i="0" dirty="0"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 torr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2963788571"/>
                      </a:ext>
                    </a:extLst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67.5 </a:t>
                          </a:r>
                          <a:r>
                            <a:rPr lang="en-US" sz="1200" b="0" err="1"/>
                            <a:t>uA</a:t>
                          </a:r>
                          <a:endParaRPr lang="en-US" sz="1200" b="0" i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2</m:t>
                              </m:r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b="0" i="0" dirty="0"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rPr>
                            <a:t> torr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8012080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4">
                <a:extLst>
                  <a:ext uri="{FF2B5EF4-FFF2-40B4-BE49-F238E27FC236}">
                    <a16:creationId xmlns:a16="http://schemas.microsoft.com/office/drawing/2014/main" id="{E64EB2ED-C671-02FB-17E8-7E18C2D84E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5732304"/>
                  </p:ext>
                </p:extLst>
              </p:nvPr>
            </p:nvGraphicFramePr>
            <p:xfrm>
              <a:off x="2773380" y="3906554"/>
              <a:ext cx="2017910" cy="770502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950261">
                      <a:extLst>
                        <a:ext uri="{9D8B030D-6E8A-4147-A177-3AD203B41FA5}">
                          <a16:colId xmlns:a16="http://schemas.microsoft.com/office/drawing/2014/main" val="2551299685"/>
                        </a:ext>
                      </a:extLst>
                    </a:gridCol>
                    <a:gridCol w="1067649">
                      <a:extLst>
                        <a:ext uri="{9D8B030D-6E8A-4147-A177-3AD203B41FA5}">
                          <a16:colId xmlns:a16="http://schemas.microsoft.com/office/drawing/2014/main" val="2533119845"/>
                        </a:ext>
                      </a:extLst>
                    </a:gridCol>
                  </a:tblGrid>
                  <a:tr h="26758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0"/>
                            <a:t>3BG</a:t>
                          </a:r>
                          <a:r>
                            <a:rPr lang="zh-CN" altLang="en-US" sz="1200" b="0"/>
                            <a:t> </a:t>
                          </a:r>
                          <a:r>
                            <a:rPr lang="en-US" altLang="zh-CN" sz="1200" b="0"/>
                            <a:t>gauge</a:t>
                          </a:r>
                          <a:endParaRPr lang="en-US" sz="1200" b="0" i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dirty="0"/>
                            <a:t>Gun Vacuum</a:t>
                          </a:r>
                          <a:endParaRPr lang="en-US" sz="1200" b="0" i="0" dirty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52647122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r>
                            <a:rPr lang="en-US" sz="1200" b="0" dirty="0"/>
                            <a:t>Baseline</a:t>
                          </a:r>
                          <a:endParaRPr lang="en-US" sz="1200" b="0" i="0" dirty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89205" t="-111905" r="-2841" b="-1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378857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r>
                            <a:rPr lang="en-US" sz="1200" b="0"/>
                            <a:t>67.5 </a:t>
                          </a:r>
                          <a:r>
                            <a:rPr lang="en-US" sz="1200" b="0" err="1"/>
                            <a:t>uA</a:t>
                          </a:r>
                          <a:endParaRPr lang="en-US" sz="1200" b="0" i="0"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5"/>
                          <a:stretch>
                            <a:fillRect l="-89205" t="-211905" r="-2841" b="-238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12080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E0A1758-E584-7688-5616-CB46DF7CDC43}"/>
              </a:ext>
            </a:extLst>
          </p:cNvPr>
          <p:cNvSpPr txBox="1">
            <a:spLocks/>
          </p:cNvSpPr>
          <p:nvPr/>
        </p:nvSpPr>
        <p:spPr>
          <a:xfrm>
            <a:off x="2773380" y="5757644"/>
            <a:ext cx="5934777" cy="3012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500" dirty="0"/>
              <a:t>This gun meet all EIC requirements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430E2-8C95-7090-88E8-89ADF0582443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23D41F-CF55-C993-FDF7-7A33620F9558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5413FF-18B0-92E6-6FA7-29EE539E1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73BA2E-3FA3-BE76-3C0E-A47B2D8A1EF3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4066C9-A84F-2841-A403-A8402FDDD694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252517E-0CF2-A4F5-4EFC-406F581BB8EE}"/>
              </a:ext>
            </a:extLst>
          </p:cNvPr>
          <p:cNvSpPr/>
          <p:nvPr/>
        </p:nvSpPr>
        <p:spPr>
          <a:xfrm>
            <a:off x="2373284" y="1631373"/>
            <a:ext cx="588818" cy="1619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2973AD-F60F-57B4-50C1-C659C14E176F}"/>
              </a:ext>
            </a:extLst>
          </p:cNvPr>
          <p:cNvGrpSpPr/>
          <p:nvPr/>
        </p:nvGrpSpPr>
        <p:grpSpPr>
          <a:xfrm>
            <a:off x="3264346" y="1168632"/>
            <a:ext cx="5879654" cy="2301422"/>
            <a:chOff x="3264346" y="1168632"/>
            <a:chExt cx="5879654" cy="2301422"/>
          </a:xfrm>
        </p:grpSpPr>
        <p:pic>
          <p:nvPicPr>
            <p:cNvPr id="7" name="Picture 6" descr="A diagram of a machine&#10;&#10;Description automatically generated">
              <a:extLst>
                <a:ext uri="{FF2B5EF4-FFF2-40B4-BE49-F238E27FC236}">
                  <a16:creationId xmlns:a16="http://schemas.microsoft.com/office/drawing/2014/main" id="{80F5FC72-D429-EE78-712A-D65B229A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742" t="18626"/>
            <a:stretch/>
          </p:blipFill>
          <p:spPr>
            <a:xfrm>
              <a:off x="3264346" y="1168632"/>
              <a:ext cx="5879654" cy="1659232"/>
            </a:xfrm>
            <a:prstGeom prst="rect">
              <a:avLst/>
            </a:prstGeom>
          </p:spPr>
        </p:pic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1779160C-6E6F-95A1-BC4F-4E7EE77FB4DE}"/>
                </a:ext>
              </a:extLst>
            </p:cNvPr>
            <p:cNvSpPr txBox="1">
              <a:spLocks/>
            </p:cNvSpPr>
            <p:nvPr/>
          </p:nvSpPr>
          <p:spPr>
            <a:xfrm>
              <a:off x="3320003" y="2909506"/>
              <a:ext cx="5768340" cy="301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1500" dirty="0"/>
                <a:t>Layout of the beamline including the DC gun and prep chamber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BD3B81-81E1-299A-3A57-0F66C8CD86D5}"/>
                </a:ext>
              </a:extLst>
            </p:cNvPr>
            <p:cNvSpPr txBox="1"/>
            <p:nvPr/>
          </p:nvSpPr>
          <p:spPr>
            <a:xfrm>
              <a:off x="3883666" y="3223833"/>
              <a:ext cx="46410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Wang </a:t>
              </a:r>
              <a:r>
                <a:rPr lang="fr-FR" sz="1000" i="1" dirty="0">
                  <a:latin typeface="Calibri" panose="020F0502020204030204" pitchFamily="34" charset="0"/>
                  <a:cs typeface="Calibri" panose="020F0502020204030204" pitchFamily="34" charset="0"/>
                </a:rPr>
                <a:t>et al., </a:t>
              </a:r>
              <a:r>
                <a:rPr lang="fr-FR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Appl</a:t>
              </a:r>
              <a:r>
                <a:rPr lang="fr-FR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. Phys. </a:t>
              </a:r>
              <a:r>
                <a:rPr lang="fr-FR" sz="1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Lett</a:t>
              </a:r>
              <a:r>
                <a:rPr lang="fr-FR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. 124, 254101 (2024), https://doi.org/10.1063/5.0216694</a:t>
              </a:r>
              <a:endParaRPr lang="en-US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71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GaAs photocathode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37430E2-8C95-7090-88E8-89ADF0582443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23D41F-CF55-C993-FDF7-7A33620F9558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05413FF-18B0-92E6-6FA7-29EE539E1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73BA2E-3FA3-BE76-3C0E-A47B2D8A1EF3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4066C9-A84F-2841-A403-A8402FDDD694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D859F5-05F2-95FF-875E-8CF4670D709B}"/>
              </a:ext>
            </a:extLst>
          </p:cNvPr>
          <p:cNvGrpSpPr/>
          <p:nvPr/>
        </p:nvGrpSpPr>
        <p:grpSpPr>
          <a:xfrm>
            <a:off x="909772" y="753803"/>
            <a:ext cx="1628972" cy="1904268"/>
            <a:chOff x="8506711" y="3720853"/>
            <a:chExt cx="1628972" cy="19042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F30BD1-6FD6-40AF-87EB-14AF943B81CD}"/>
                </a:ext>
              </a:extLst>
            </p:cNvPr>
            <p:cNvGrpSpPr/>
            <p:nvPr/>
          </p:nvGrpSpPr>
          <p:grpSpPr>
            <a:xfrm>
              <a:off x="8628865" y="3720853"/>
              <a:ext cx="1355522" cy="1513616"/>
              <a:chOff x="8330283" y="3832825"/>
              <a:chExt cx="1355522" cy="151361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3F2E3E-73E0-601C-FC7C-7781A38CC01D}"/>
                  </a:ext>
                </a:extLst>
              </p:cNvPr>
              <p:cNvSpPr/>
              <p:nvPr/>
            </p:nvSpPr>
            <p:spPr>
              <a:xfrm>
                <a:off x="8330284" y="3832825"/>
                <a:ext cx="1355521" cy="1513616"/>
              </a:xfrm>
              <a:prstGeom prst="rect">
                <a:avLst/>
              </a:prstGeom>
              <a:pattFill prst="smCheck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2BC7F0-190C-33C6-D0DE-8E9AED8957B0}"/>
                  </a:ext>
                </a:extLst>
              </p:cNvPr>
              <p:cNvSpPr/>
              <p:nvPr/>
            </p:nvSpPr>
            <p:spPr>
              <a:xfrm>
                <a:off x="8330284" y="4301411"/>
                <a:ext cx="1355521" cy="4758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5212A01-349F-3D8E-FC54-0E7AEFEBBA2A}"/>
                  </a:ext>
                </a:extLst>
              </p:cNvPr>
              <p:cNvSpPr/>
              <p:nvPr/>
            </p:nvSpPr>
            <p:spPr>
              <a:xfrm>
                <a:off x="8330283" y="3832826"/>
                <a:ext cx="1355521" cy="468585"/>
              </a:xfrm>
              <a:prstGeom prst="rect">
                <a:avLst/>
              </a:prstGeom>
              <a:pattFill prst="ltHorz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8CD6B7-33DC-6D91-91B6-F6F2BD4B12F7}"/>
                  </a:ext>
                </a:extLst>
              </p:cNvPr>
              <p:cNvSpPr txBox="1"/>
              <p:nvPr/>
            </p:nvSpPr>
            <p:spPr>
              <a:xfrm>
                <a:off x="8675259" y="4951375"/>
                <a:ext cx="63350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GaAs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79D85B-7081-D040-E03C-AB7D30801D3B}"/>
                </a:ext>
              </a:extLst>
            </p:cNvPr>
            <p:cNvSpPr txBox="1"/>
            <p:nvPr/>
          </p:nvSpPr>
          <p:spPr>
            <a:xfrm>
              <a:off x="8909720" y="4227206"/>
              <a:ext cx="7537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GaAsP</a:t>
              </a:r>
              <a:endParaRPr lang="en-US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C00E9FE-D5BB-AF25-889A-E27D98253C98}"/>
                </a:ext>
              </a:extLst>
            </p:cNvPr>
            <p:cNvSpPr txBox="1"/>
            <p:nvPr/>
          </p:nvSpPr>
          <p:spPr>
            <a:xfrm>
              <a:off x="8506711" y="5317344"/>
              <a:ext cx="1628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Superlattice GaAs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DCA691-3AFE-7CED-18D8-7FF125D32BE3}"/>
              </a:ext>
            </a:extLst>
          </p:cNvPr>
          <p:cNvGrpSpPr/>
          <p:nvPr/>
        </p:nvGrpSpPr>
        <p:grpSpPr>
          <a:xfrm>
            <a:off x="953533" y="2622304"/>
            <a:ext cx="1679691" cy="567694"/>
            <a:chOff x="8251627" y="5534675"/>
            <a:chExt cx="1679691" cy="5676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3C237DA-382A-4D78-8FD0-E8D0C5EF8B6C}"/>
                    </a:ext>
                  </a:extLst>
                </p:cNvPr>
                <p:cNvSpPr txBox="1"/>
                <p:nvPr/>
              </p:nvSpPr>
              <p:spPr>
                <a:xfrm>
                  <a:off x="8251627" y="5534675"/>
                  <a:ext cx="16796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ESP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92% (@780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3C237DA-382A-4D78-8FD0-E8D0C5EF8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1627" y="5534675"/>
                  <a:ext cx="1679691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B39294C-E192-4CAE-F442-844CF86F0CF2}"/>
                    </a:ext>
                  </a:extLst>
                </p:cNvPr>
                <p:cNvSpPr txBox="1"/>
                <p:nvPr/>
              </p:nvSpPr>
              <p:spPr>
                <a:xfrm>
                  <a:off x="8255220" y="5825370"/>
                  <a:ext cx="1612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Q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0.6% (@780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B39294C-E192-4CAE-F442-844CF86F0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220" y="5825370"/>
                  <a:ext cx="1612364" cy="276999"/>
                </a:xfrm>
                <a:prstGeom prst="rect">
                  <a:avLst/>
                </a:prstGeom>
                <a:blipFill>
                  <a:blip r:embed="rId5"/>
                  <a:stretch>
                    <a:fillRect t="-4444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390531-925B-4EC0-602B-112CB8AE8CB4}"/>
              </a:ext>
            </a:extLst>
          </p:cNvPr>
          <p:cNvGrpSpPr/>
          <p:nvPr/>
        </p:nvGrpSpPr>
        <p:grpSpPr>
          <a:xfrm>
            <a:off x="3322277" y="2663374"/>
            <a:ext cx="1679691" cy="577206"/>
            <a:chOff x="8251627" y="5534675"/>
            <a:chExt cx="1679691" cy="5772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71A02CF-3B04-35B1-E1EC-5E516BD5EA27}"/>
                    </a:ext>
                  </a:extLst>
                </p:cNvPr>
                <p:cNvSpPr txBox="1"/>
                <p:nvPr/>
              </p:nvSpPr>
              <p:spPr>
                <a:xfrm>
                  <a:off x="8251627" y="5534675"/>
                  <a:ext cx="16796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ESP</a:t>
                  </a:r>
                  <a14:m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84% (@780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71A02CF-3B04-35B1-E1EC-5E516BD5EA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1627" y="5534675"/>
                  <a:ext cx="167969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62" t="-4444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FBFC97A-F1B9-267D-9653-4C5C2437DA71}"/>
                    </a:ext>
                  </a:extLst>
                </p:cNvPr>
                <p:cNvSpPr txBox="1"/>
                <p:nvPr/>
              </p:nvSpPr>
              <p:spPr>
                <a:xfrm>
                  <a:off x="8371624" y="5834882"/>
                  <a:ext cx="14953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Q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6% (@780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𝑛𝑚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FBFC97A-F1B9-267D-9653-4C5C2437DA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624" y="5834882"/>
                  <a:ext cx="1495346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408" t="-2174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FD9A25-C84F-238C-B806-D7CF2C802D20}"/>
              </a:ext>
            </a:extLst>
          </p:cNvPr>
          <p:cNvGrpSpPr/>
          <p:nvPr/>
        </p:nvGrpSpPr>
        <p:grpSpPr>
          <a:xfrm>
            <a:off x="3071433" y="757317"/>
            <a:ext cx="2058577" cy="1888018"/>
            <a:chOff x="9219889" y="3674794"/>
            <a:chExt cx="2058577" cy="18880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5ED0FB8-7DE4-DB11-F45B-9E0F7BC6B3E2}"/>
                </a:ext>
              </a:extLst>
            </p:cNvPr>
            <p:cNvGrpSpPr/>
            <p:nvPr/>
          </p:nvGrpSpPr>
          <p:grpSpPr>
            <a:xfrm>
              <a:off x="9219889" y="3674794"/>
              <a:ext cx="2058577" cy="1888018"/>
              <a:chOff x="8247172" y="3720853"/>
              <a:chExt cx="2058577" cy="1888018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59D1847F-1A27-927F-D488-C5A7B3C8C7FA}"/>
                  </a:ext>
                </a:extLst>
              </p:cNvPr>
              <p:cNvGrpSpPr/>
              <p:nvPr/>
            </p:nvGrpSpPr>
            <p:grpSpPr>
              <a:xfrm>
                <a:off x="8628865" y="3720853"/>
                <a:ext cx="1355522" cy="1513616"/>
                <a:chOff x="8330283" y="3832825"/>
                <a:chExt cx="1355522" cy="1513616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6930E63-A888-805D-9C3D-7CCAC763499C}"/>
                    </a:ext>
                  </a:extLst>
                </p:cNvPr>
                <p:cNvSpPr/>
                <p:nvPr/>
              </p:nvSpPr>
              <p:spPr>
                <a:xfrm>
                  <a:off x="8330284" y="3832825"/>
                  <a:ext cx="1355521" cy="1513616"/>
                </a:xfrm>
                <a:prstGeom prst="rect">
                  <a:avLst/>
                </a:prstGeom>
                <a:pattFill prst="smCheck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7B00FFD-97CA-370A-DD5E-446CFD2EC7FB}"/>
                    </a:ext>
                  </a:extLst>
                </p:cNvPr>
                <p:cNvSpPr/>
                <p:nvPr/>
              </p:nvSpPr>
              <p:spPr>
                <a:xfrm>
                  <a:off x="8330284" y="4301411"/>
                  <a:ext cx="1355521" cy="47586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A4AB5ED-1EE3-CA03-9C18-204CC42B1282}"/>
                    </a:ext>
                  </a:extLst>
                </p:cNvPr>
                <p:cNvSpPr/>
                <p:nvPr/>
              </p:nvSpPr>
              <p:spPr>
                <a:xfrm>
                  <a:off x="8330283" y="3832826"/>
                  <a:ext cx="1355521" cy="468585"/>
                </a:xfrm>
                <a:prstGeom prst="rect">
                  <a:avLst/>
                </a:prstGeom>
                <a:pattFill prst="ltHorz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4ADB23F-0849-3172-3174-36E3852BDA7A}"/>
                    </a:ext>
                  </a:extLst>
                </p:cNvPr>
                <p:cNvSpPr txBox="1"/>
                <p:nvPr/>
              </p:nvSpPr>
              <p:spPr>
                <a:xfrm>
                  <a:off x="8675259" y="4951375"/>
                  <a:ext cx="63350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GaAs</a:t>
                  </a: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1A0CA50-62E2-B378-22BA-C64B3497C000}"/>
                  </a:ext>
                </a:extLst>
              </p:cNvPr>
              <p:cNvSpPr txBox="1"/>
              <p:nvPr/>
            </p:nvSpPr>
            <p:spPr>
              <a:xfrm>
                <a:off x="8909720" y="4227206"/>
                <a:ext cx="7537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/>
                  <a:t>GaAsP</a:t>
                </a:r>
                <a:endParaRPr lang="en-US" sz="1400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4396BF4-E5F0-4BAE-BB7E-9E3E818541B7}"/>
                  </a:ext>
                </a:extLst>
              </p:cNvPr>
              <p:cNvSpPr txBox="1"/>
              <p:nvPr/>
            </p:nvSpPr>
            <p:spPr>
              <a:xfrm>
                <a:off x="8247172" y="5301094"/>
                <a:ext cx="20585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Superlattice DBR GaAs</a:t>
                </a: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FE4917A-6853-7AF7-60F1-0A2A3FE17C33}"/>
                </a:ext>
              </a:extLst>
            </p:cNvPr>
            <p:cNvSpPr/>
            <p:nvPr/>
          </p:nvSpPr>
          <p:spPr>
            <a:xfrm>
              <a:off x="9601583" y="4590388"/>
              <a:ext cx="1355521" cy="150416"/>
            </a:xfrm>
            <a:prstGeom prst="rect">
              <a:avLst/>
            </a:prstGeom>
            <a:pattFill prst="dkHorz">
              <a:fgClr>
                <a:schemeClr val="tx2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</p:grp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1C16364-C23C-9F64-F9DF-B02B1A7FCC18}"/>
              </a:ext>
            </a:extLst>
          </p:cNvPr>
          <p:cNvSpPr txBox="1">
            <a:spLocks/>
          </p:cNvSpPr>
          <p:nvPr/>
        </p:nvSpPr>
        <p:spPr>
          <a:xfrm>
            <a:off x="909772" y="3489578"/>
            <a:ext cx="7755468" cy="44329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Problems associated with GaAs photocathodes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FBA4827-9D23-299D-A0E7-A16229B7EDFA}"/>
                  </a:ext>
                </a:extLst>
              </p:cNvPr>
              <p:cNvSpPr txBox="1"/>
              <p:nvPr/>
            </p:nvSpPr>
            <p:spPr>
              <a:xfrm>
                <a:off x="1669681" y="4048820"/>
                <a:ext cx="6274222" cy="17924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18288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900" dirty="0"/>
                  <a:t>Needs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b="0" i="1" smtClean="0">
                            <a:effectLst/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en-US" sz="19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b="0" i="1" smtClean="0">
                        <a:effectLst/>
                        <a:latin typeface="Cambria Math" panose="02040503050406030204" pitchFamily="18" charset="0"/>
                      </a:rPr>
                      <m:t>𝑜𝑟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0" i="1" smtClean="0"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900" i="1">
                            <a:effectLst/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19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dirty="0">
                    <a:effectLst/>
                  </a:rPr>
                  <a:t> </a:t>
                </a:r>
                <a:r>
                  <a:rPr lang="en-US" sz="1900" dirty="0"/>
                  <a:t>Torr Vacuum.</a:t>
                </a:r>
              </a:p>
              <a:p>
                <a:pPr marL="18288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900" dirty="0"/>
                  <a:t>Optimized surface doping needed</a:t>
                </a:r>
              </a:p>
              <a:p>
                <a:pPr marL="18288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900" dirty="0"/>
                  <a:t>Laser induced heating could damage the QE</a:t>
                </a:r>
              </a:p>
              <a:p>
                <a:pPr marL="182880" indent="-34290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1900" dirty="0"/>
                  <a:t>Transfer from facility to facility is challenging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FBA4827-9D23-299D-A0E7-A16229B7E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9681" y="4048820"/>
                <a:ext cx="6274222" cy="1792478"/>
              </a:xfrm>
              <a:prstGeom prst="rect">
                <a:avLst/>
              </a:prstGeom>
              <a:blipFill>
                <a:blip r:embed="rId10"/>
                <a:stretch>
                  <a:fillRect l="-77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ECE68D5-31A9-FEC7-A2C9-845D52A353BD}"/>
              </a:ext>
            </a:extLst>
          </p:cNvPr>
          <p:cNvGrpSpPr/>
          <p:nvPr/>
        </p:nvGrpSpPr>
        <p:grpSpPr>
          <a:xfrm>
            <a:off x="5752436" y="733126"/>
            <a:ext cx="3208836" cy="2706396"/>
            <a:chOff x="5752436" y="733126"/>
            <a:chExt cx="3208836" cy="270639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18F8316-D2B0-6E67-CCFC-5CD687A101D2}"/>
                </a:ext>
              </a:extLst>
            </p:cNvPr>
            <p:cNvGrpSpPr/>
            <p:nvPr/>
          </p:nvGrpSpPr>
          <p:grpSpPr>
            <a:xfrm>
              <a:off x="5752436" y="733126"/>
              <a:ext cx="3208836" cy="2453512"/>
              <a:chOff x="3414406" y="4555661"/>
              <a:chExt cx="3208836" cy="245351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6C160F1-55DB-2A91-90FD-A8C9621ACFCB}"/>
                  </a:ext>
                </a:extLst>
              </p:cNvPr>
              <p:cNvGrpSpPr/>
              <p:nvPr/>
            </p:nvGrpSpPr>
            <p:grpSpPr>
              <a:xfrm>
                <a:off x="3414406" y="4555661"/>
                <a:ext cx="3208836" cy="2453512"/>
                <a:chOff x="3414406" y="4555661"/>
                <a:chExt cx="3208836" cy="2453512"/>
              </a:xfrm>
            </p:grpSpPr>
            <p:pic>
              <p:nvPicPr>
                <p:cNvPr id="39" name="Picture 38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022541EF-83CA-8158-56EE-9733E48E7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64350" t="2642" b="45085"/>
                <a:stretch/>
              </p:blipFill>
              <p:spPr>
                <a:xfrm>
                  <a:off x="3414406" y="4563821"/>
                  <a:ext cx="1455590" cy="2129415"/>
                </a:xfrm>
                <a:prstGeom prst="rect">
                  <a:avLst/>
                </a:prstGeom>
              </p:spPr>
            </p:pic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72F1F08F-80D1-87E1-5580-7E545CF34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98495" y="5215672"/>
                  <a:ext cx="36989" cy="247887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964CE67-3A5C-767B-CCD9-2C29AA94A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7064" y="4555661"/>
                  <a:ext cx="47670" cy="165658"/>
                </a:xfrm>
                <a:prstGeom prst="straightConnector1">
                  <a:avLst/>
                </a:prstGeom>
                <a:ln w="28575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48B9675-EF9E-3DCB-B46D-F4C9E7F4219A}"/>
                    </a:ext>
                  </a:extLst>
                </p:cNvPr>
                <p:cNvSpPr txBox="1"/>
                <p:nvPr/>
              </p:nvSpPr>
              <p:spPr>
                <a:xfrm rot="21181718">
                  <a:off x="3415981" y="4822227"/>
                  <a:ext cx="690802" cy="492443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00" dirty="0"/>
                    <a:t>SL pairs</a:t>
                  </a: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058FD26C-437B-93B8-71A3-7E62F29FB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89814" y="5170079"/>
                  <a:ext cx="541162" cy="62232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9EF5A37-1CE3-B96C-FFD6-098542999A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02541" y="4705923"/>
                  <a:ext cx="541162" cy="62232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5E20FFD9-65E0-354C-75B8-67AAEF0F7A10}"/>
                    </a:ext>
                  </a:extLst>
                </p:cNvPr>
                <p:cNvSpPr txBox="1"/>
                <p:nvPr/>
              </p:nvSpPr>
              <p:spPr>
                <a:xfrm>
                  <a:off x="3480492" y="6280347"/>
                  <a:ext cx="641530" cy="30777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DBR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DF5342C-3ED3-2DB7-EA8B-C3BE6C1EE80C}"/>
                    </a:ext>
                  </a:extLst>
                </p:cNvPr>
                <p:cNvSpPr txBox="1"/>
                <p:nvPr/>
              </p:nvSpPr>
              <p:spPr>
                <a:xfrm>
                  <a:off x="3414406" y="6701396"/>
                  <a:ext cx="3208836" cy="307777"/>
                </a:xfrm>
                <a:prstGeom prst="rect">
                  <a:avLst/>
                </a:prstGeom>
                <a:solidFill>
                  <a:schemeClr val="bg2">
                    <a:lumMod val="8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TEM cross section image of SL-DBR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E4F3E3E-45F7-AD53-BD04-60057F999F81}"/>
                  </a:ext>
                </a:extLst>
              </p:cNvPr>
              <p:cNvGrpSpPr/>
              <p:nvPr/>
            </p:nvGrpSpPr>
            <p:grpSpPr>
              <a:xfrm>
                <a:off x="4874925" y="4563821"/>
                <a:ext cx="1748317" cy="2117900"/>
                <a:chOff x="4852065" y="4563821"/>
                <a:chExt cx="1748317" cy="2117900"/>
              </a:xfrm>
            </p:grpSpPr>
            <p:pic>
              <p:nvPicPr>
                <p:cNvPr id="36" name="Picture 35" descr="A close up of a rug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925360E4-2511-B06C-FC12-49659C4F1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838" t="6117" r="7424"/>
                <a:stretch/>
              </p:blipFill>
              <p:spPr>
                <a:xfrm>
                  <a:off x="5222800" y="4563821"/>
                  <a:ext cx="1377582" cy="2117900"/>
                </a:xfrm>
                <a:prstGeom prst="rect">
                  <a:avLst/>
                </a:prstGeom>
              </p:spPr>
            </p:pic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9AE80CE9-8DF8-CFFE-A072-8783B4B9F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62376" y="4667502"/>
                  <a:ext cx="342635" cy="51040"/>
                </a:xfrm>
                <a:prstGeom prst="straightConnector1">
                  <a:avLst/>
                </a:prstGeom>
                <a:ln w="28575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4B48A235-EFD1-48E3-1D50-10BDC75C4C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52065" y="5182698"/>
                  <a:ext cx="325320" cy="1405426"/>
                </a:xfrm>
                <a:prstGeom prst="straightConnector1">
                  <a:avLst/>
                </a:prstGeom>
                <a:ln w="28575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40A89E-BBEB-C248-52A3-ECE0566CD4D4}"/>
                </a:ext>
              </a:extLst>
            </p:cNvPr>
            <p:cNvSpPr txBox="1"/>
            <p:nvPr/>
          </p:nvSpPr>
          <p:spPr>
            <a:xfrm>
              <a:off x="5855539" y="3208690"/>
              <a:ext cx="30780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Biswas et el., NAPAC 24, </a:t>
              </a:r>
              <a:r>
                <a:rPr lang="en-US" sz="9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10.18429/JACoW-IPAC2024-MOPR77</a:t>
              </a: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3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Chapter 1: GaAs photocathode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E25414-91FE-379D-472F-4DA932208472}"/>
              </a:ext>
            </a:extLst>
          </p:cNvPr>
          <p:cNvGrpSpPr/>
          <p:nvPr/>
        </p:nvGrpSpPr>
        <p:grpSpPr>
          <a:xfrm>
            <a:off x="1427720" y="2898424"/>
            <a:ext cx="6921499" cy="1689648"/>
            <a:chOff x="1357055" y="2509864"/>
            <a:chExt cx="6921499" cy="16896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F533BDFA-8DFD-4C3E-310F-681AD5F81140}"/>
                </a:ext>
              </a:extLst>
            </p:cNvPr>
            <p:cNvSpPr txBox="1">
              <a:spLocks/>
            </p:cNvSpPr>
            <p:nvPr/>
          </p:nvSpPr>
          <p:spPr>
            <a:xfrm>
              <a:off x="1357055" y="2509864"/>
              <a:ext cx="6921499" cy="4432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q"/>
              </a:pPr>
              <a:r>
                <a:rPr lang="en-US" sz="2600" dirty="0"/>
                <a:t>   Optimize pre-cleaning and heat treatment</a:t>
              </a: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E4D9EEBF-DB5A-8759-5F26-A199F284104D}"/>
                </a:ext>
              </a:extLst>
            </p:cNvPr>
            <p:cNvSpPr txBox="1">
              <a:spLocks/>
            </p:cNvSpPr>
            <p:nvPr/>
          </p:nvSpPr>
          <p:spPr>
            <a:xfrm>
              <a:off x="1357055" y="3144818"/>
              <a:ext cx="6921499" cy="4432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q"/>
              </a:pPr>
              <a:r>
                <a:rPr lang="en-US" sz="2600" dirty="0"/>
                <a:t>   Optimize surface doping and DBR pairs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E023D8B1-C5A2-A53D-6C35-3F5FFA107E79}"/>
                </a:ext>
              </a:extLst>
            </p:cNvPr>
            <p:cNvSpPr txBox="1">
              <a:spLocks/>
            </p:cNvSpPr>
            <p:nvPr/>
          </p:nvSpPr>
          <p:spPr>
            <a:xfrm>
              <a:off x="1357055" y="3756217"/>
              <a:ext cx="6921499" cy="4432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q"/>
              </a:pPr>
              <a:r>
                <a:rPr lang="en-US" sz="2600" dirty="0"/>
                <a:t>   GaAs with 2D protection layer</a:t>
              </a:r>
            </a:p>
          </p:txBody>
        </p:sp>
      </p:grp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20DD4E0-F692-11B7-E5D2-37A672B2D2BE}"/>
              </a:ext>
            </a:extLst>
          </p:cNvPr>
          <p:cNvSpPr/>
          <p:nvPr/>
        </p:nvSpPr>
        <p:spPr>
          <a:xfrm>
            <a:off x="1680905" y="1291837"/>
            <a:ext cx="2891095" cy="715832"/>
          </a:xfrm>
          <a:prstGeom prst="homePlat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“SPIN Crisis”</a:t>
            </a:r>
          </a:p>
          <a:p>
            <a:pPr algn="ctr"/>
            <a:r>
              <a:rPr lang="en-US" dirty="0"/>
              <a:t>(lack of reliable SL-GaAs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3DD8052A-8FF9-406E-9A0D-5769A5ABE49A}"/>
              </a:ext>
            </a:extLst>
          </p:cNvPr>
          <p:cNvSpPr/>
          <p:nvPr/>
        </p:nvSpPr>
        <p:spPr>
          <a:xfrm>
            <a:off x="5029200" y="1286499"/>
            <a:ext cx="2546350" cy="715832"/>
          </a:xfrm>
          <a:prstGeom prst="homePlat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R&amp;D effort on</a:t>
            </a:r>
          </a:p>
          <a:p>
            <a:pPr algn="ctr"/>
            <a:r>
              <a:rPr lang="en-US" dirty="0"/>
              <a:t>SL-GaAs (DBR) </a:t>
            </a:r>
          </a:p>
        </p:txBody>
      </p:sp>
    </p:spTree>
    <p:extLst>
      <p:ext uri="{BB962C8B-B14F-4D97-AF65-F5344CB8AC3E}">
        <p14:creationId xmlns:p14="http://schemas.microsoft.com/office/powerpoint/2010/main" val="38309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Optimizing pre-cleaning and heat treatment</a:t>
            </a:r>
            <a:endParaRPr lang="en-US" sz="3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D3E3E-5101-5AEF-3C77-2369C96B9607}"/>
              </a:ext>
            </a:extLst>
          </p:cNvPr>
          <p:cNvGrpSpPr/>
          <p:nvPr/>
        </p:nvGrpSpPr>
        <p:grpSpPr>
          <a:xfrm>
            <a:off x="752990" y="825464"/>
            <a:ext cx="3280468" cy="2484206"/>
            <a:chOff x="752990" y="1433820"/>
            <a:chExt cx="3280468" cy="2484206"/>
          </a:xfrm>
        </p:grpSpPr>
        <p:pic>
          <p:nvPicPr>
            <p:cNvPr id="9" name="Picture 8" descr="A graph of a laser power&#10;&#10;Description automatically generated">
              <a:extLst>
                <a:ext uri="{FF2B5EF4-FFF2-40B4-BE49-F238E27FC236}">
                  <a16:creationId xmlns:a16="http://schemas.microsoft.com/office/drawing/2014/main" id="{89F9468F-3CA4-D3C3-21DF-752A204C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990" y="1433820"/>
              <a:ext cx="3280468" cy="2143239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4B7AFEA9-14B9-0AD1-94C6-6EC93F51B592}"/>
                </a:ext>
              </a:extLst>
            </p:cNvPr>
            <p:cNvSpPr txBox="1">
              <a:spLocks/>
            </p:cNvSpPr>
            <p:nvPr/>
          </p:nvSpPr>
          <p:spPr>
            <a:xfrm>
              <a:off x="752990" y="3616800"/>
              <a:ext cx="3280468" cy="301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1300" dirty="0"/>
                <a:t>Extracted charge vs laser power</a:t>
              </a:r>
            </a:p>
          </p:txBody>
        </p:sp>
      </p:grpSp>
      <p:pic>
        <p:nvPicPr>
          <p:cNvPr id="7" name="Picture 6" descr="A graph of a laser power&#10;&#10;Description automatically generated">
            <a:extLst>
              <a:ext uri="{FF2B5EF4-FFF2-40B4-BE49-F238E27FC236}">
                <a16:creationId xmlns:a16="http://schemas.microsoft.com/office/drawing/2014/main" id="{549F80DB-65E5-9A44-35AF-1E9BCC054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90" y="827562"/>
            <a:ext cx="3273974" cy="213899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D510C728-2F88-03C4-9E36-239A144F15C6}"/>
              </a:ext>
            </a:extLst>
          </p:cNvPr>
          <p:cNvGrpSpPr/>
          <p:nvPr/>
        </p:nvGrpSpPr>
        <p:grpSpPr>
          <a:xfrm>
            <a:off x="4633316" y="847589"/>
            <a:ext cx="2542805" cy="2066113"/>
            <a:chOff x="4572000" y="1466383"/>
            <a:chExt cx="2542805" cy="2066113"/>
          </a:xfrm>
        </p:grpSpPr>
        <p:pic>
          <p:nvPicPr>
            <p:cNvPr id="13" name="Picture 12" descr="A table with numbers and formulas&#10;&#10;Description automatically generated">
              <a:extLst>
                <a:ext uri="{FF2B5EF4-FFF2-40B4-BE49-F238E27FC236}">
                  <a16:creationId xmlns:a16="http://schemas.microsoft.com/office/drawing/2014/main" id="{E36308F5-2FFE-DF08-00B8-D544D2638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1466383"/>
              <a:ext cx="2542805" cy="1725475"/>
            </a:xfrm>
            <a:prstGeom prst="rect">
              <a:avLst/>
            </a:prstGeom>
          </p:spPr>
        </p:pic>
        <p:sp>
          <p:nvSpPr>
            <p:cNvPr id="57" name="Text Placeholder 3">
              <a:extLst>
                <a:ext uri="{FF2B5EF4-FFF2-40B4-BE49-F238E27FC236}">
                  <a16:creationId xmlns:a16="http://schemas.microsoft.com/office/drawing/2014/main" id="{E3DC15E7-1A7A-8A2E-E5A9-0EC7FC409FEF}"/>
                </a:ext>
              </a:extLst>
            </p:cNvPr>
            <p:cNvSpPr txBox="1">
              <a:spLocks/>
            </p:cNvSpPr>
            <p:nvPr/>
          </p:nvSpPr>
          <p:spPr>
            <a:xfrm>
              <a:off x="4572001" y="3231270"/>
              <a:ext cx="2159000" cy="301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1300" dirty="0"/>
                <a:t>A typical SL-DBR structure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AF79DC8-7F2B-8591-BDF2-B2CC9DB402A1}"/>
              </a:ext>
            </a:extLst>
          </p:cNvPr>
          <p:cNvSpPr/>
          <p:nvPr/>
        </p:nvSpPr>
        <p:spPr>
          <a:xfrm>
            <a:off x="4620846" y="824283"/>
            <a:ext cx="2070244" cy="2412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2932CFBD-D4B4-F13D-0D8E-2EB20DC67D08}"/>
              </a:ext>
            </a:extLst>
          </p:cNvPr>
          <p:cNvSpPr txBox="1">
            <a:spLocks/>
          </p:cNvSpPr>
          <p:nvPr/>
        </p:nvSpPr>
        <p:spPr>
          <a:xfrm>
            <a:off x="4663203" y="4687418"/>
            <a:ext cx="4264897" cy="14489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Incorporated HCL wet etch &amp; reduced heat treatment temperature of 450</a:t>
            </a:r>
            <a:r>
              <a:rPr lang="en-US" sz="1400" dirty="0"/>
              <a:t>°</a:t>
            </a:r>
            <a:r>
              <a:rPr lang="en-US" sz="1400" dirty="0">
                <a:cs typeface="Calibri Light" panose="020F0302020204030204" pitchFamily="34" charset="0"/>
              </a:rPr>
              <a:t>C for DBR cathode.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dirty="0">
                <a:cs typeface="Calibri Light" panose="020F0302020204030204" pitchFamily="34" charset="0"/>
              </a:rPr>
              <a:t>Test in HVDC gun shows, higher charge could be extracted from the cathode, limiting surface charge effect.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50FEB6-CE37-975E-276B-5BF3B5837C2C}"/>
              </a:ext>
            </a:extLst>
          </p:cNvPr>
          <p:cNvGrpSpPr/>
          <p:nvPr/>
        </p:nvGrpSpPr>
        <p:grpSpPr>
          <a:xfrm>
            <a:off x="317500" y="3531970"/>
            <a:ext cx="3854450" cy="2584735"/>
            <a:chOff x="317500" y="3531970"/>
            <a:chExt cx="3854450" cy="2584735"/>
          </a:xfrm>
        </p:grpSpPr>
        <p:pic>
          <p:nvPicPr>
            <p:cNvPr id="6" name="Picture 5" descr="A graph of a sample&#10;&#10;Description automatically generated with medium confidence">
              <a:extLst>
                <a:ext uri="{FF2B5EF4-FFF2-40B4-BE49-F238E27FC236}">
                  <a16:creationId xmlns:a16="http://schemas.microsoft.com/office/drawing/2014/main" id="{2C023DF4-C7A7-7F04-2C82-8D6AEB210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7500" y="3531970"/>
              <a:ext cx="3854450" cy="2332450"/>
            </a:xfrm>
            <a:prstGeom prst="rect">
              <a:avLst/>
            </a:prstGeom>
          </p:spPr>
        </p:pic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F8876066-6338-755A-6A1A-2976A5282F34}"/>
                </a:ext>
              </a:extLst>
            </p:cNvPr>
            <p:cNvSpPr txBox="1">
              <a:spLocks/>
            </p:cNvSpPr>
            <p:nvPr/>
          </p:nvSpPr>
          <p:spPr>
            <a:xfrm>
              <a:off x="730251" y="5815479"/>
              <a:ext cx="3378199" cy="301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1300" dirty="0"/>
                <a:t>Secondary Ion Mass Spectroscopy (SIMS)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A3BBD3-E268-B26B-A099-C2C94CDADBAA}"/>
              </a:ext>
            </a:extLst>
          </p:cNvPr>
          <p:cNvGrpSpPr/>
          <p:nvPr/>
        </p:nvGrpSpPr>
        <p:grpSpPr>
          <a:xfrm>
            <a:off x="4693674" y="2813291"/>
            <a:ext cx="4078691" cy="1749530"/>
            <a:chOff x="4693674" y="2813291"/>
            <a:chExt cx="4078691" cy="174953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9C1BF7-B0C4-2B49-D940-9395C0FD54F8}"/>
                </a:ext>
              </a:extLst>
            </p:cNvPr>
            <p:cNvSpPr/>
            <p:nvPr/>
          </p:nvSpPr>
          <p:spPr>
            <a:xfrm>
              <a:off x="4693674" y="3102062"/>
              <a:ext cx="4072715" cy="146075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CFA02B-B6D0-3F13-300C-656863260272}"/>
                </a:ext>
              </a:extLst>
            </p:cNvPr>
            <p:cNvGrpSpPr/>
            <p:nvPr/>
          </p:nvGrpSpPr>
          <p:grpSpPr>
            <a:xfrm>
              <a:off x="4699650" y="2813291"/>
              <a:ext cx="4072715" cy="1749530"/>
              <a:chOff x="4693674" y="2813291"/>
              <a:chExt cx="4072715" cy="174953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98326-9F41-8946-E963-0CB152D61C6A}"/>
                  </a:ext>
                </a:extLst>
              </p:cNvPr>
              <p:cNvGrpSpPr/>
              <p:nvPr/>
            </p:nvGrpSpPr>
            <p:grpSpPr>
              <a:xfrm>
                <a:off x="4693674" y="3102062"/>
                <a:ext cx="4072715" cy="1460759"/>
                <a:chOff x="4693674" y="3131942"/>
                <a:chExt cx="4072715" cy="1460759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E83AC1DC-590E-9A4C-D423-9FA07F47CDAE}"/>
                    </a:ext>
                  </a:extLst>
                </p:cNvPr>
                <p:cNvGrpSpPr/>
                <p:nvPr/>
              </p:nvGrpSpPr>
              <p:grpSpPr>
                <a:xfrm>
                  <a:off x="4693674" y="3131942"/>
                  <a:ext cx="2965034" cy="1460759"/>
                  <a:chOff x="6065458" y="2318755"/>
                  <a:chExt cx="2965034" cy="1460759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5392D7A5-7395-230C-6CC0-D5691F10CC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r="64081"/>
                  <a:stretch/>
                </p:blipFill>
                <p:spPr>
                  <a:xfrm>
                    <a:off x="6065458" y="2318755"/>
                    <a:ext cx="1352550" cy="1460759"/>
                  </a:xfrm>
                  <a:prstGeom prst="rect">
                    <a:avLst/>
                  </a:prstGeom>
                </p:spPr>
              </p:pic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6E1A8D62-5452-A8CE-443D-18A664AF0D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l="38448" r="25633"/>
                  <a:stretch/>
                </p:blipFill>
                <p:spPr>
                  <a:xfrm>
                    <a:off x="7677941" y="2318755"/>
                    <a:ext cx="1352551" cy="146075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17A2FE5A-EAC3-0D7A-E88C-FAFFBD869E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26661" y="3131942"/>
                  <a:ext cx="839728" cy="1460759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C3D14B-17F3-BEA7-B31E-18ED983A1111}"/>
                  </a:ext>
                </a:extLst>
              </p:cNvPr>
              <p:cNvSpPr txBox="1"/>
              <p:nvPr/>
            </p:nvSpPr>
            <p:spPr>
              <a:xfrm>
                <a:off x="7598835" y="2813291"/>
                <a:ext cx="1047082" cy="2769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TEM images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1B84BD-F7D9-D807-5A2F-1C0B3ED456B6}"/>
              </a:ext>
            </a:extLst>
          </p:cNvPr>
          <p:cNvGrpSpPr/>
          <p:nvPr/>
        </p:nvGrpSpPr>
        <p:grpSpPr>
          <a:xfrm>
            <a:off x="7368987" y="818115"/>
            <a:ext cx="1613102" cy="1322702"/>
            <a:chOff x="7368987" y="818115"/>
            <a:chExt cx="1613102" cy="132270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BDF14A-A5DD-D481-4DBF-E3FA8B9A5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864" b="58636"/>
            <a:stretch/>
          </p:blipFill>
          <p:spPr>
            <a:xfrm>
              <a:off x="7368988" y="818115"/>
              <a:ext cx="1613101" cy="1007076"/>
            </a:xfrm>
            <a:prstGeom prst="rect">
              <a:avLst/>
            </a:prstGeom>
          </p:spPr>
        </p:pic>
        <p:sp>
          <p:nvSpPr>
            <p:cNvPr id="28" name="Text Placeholder 3">
              <a:extLst>
                <a:ext uri="{FF2B5EF4-FFF2-40B4-BE49-F238E27FC236}">
                  <a16:creationId xmlns:a16="http://schemas.microsoft.com/office/drawing/2014/main" id="{45E5A381-2427-E49F-1A4F-716057F1FC46}"/>
                </a:ext>
              </a:extLst>
            </p:cNvPr>
            <p:cNvSpPr txBox="1">
              <a:spLocks/>
            </p:cNvSpPr>
            <p:nvPr/>
          </p:nvSpPr>
          <p:spPr>
            <a:xfrm>
              <a:off x="7368987" y="1839591"/>
              <a:ext cx="1613101" cy="301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panose="020B0604020202020204" pitchFamily="34" charset="0"/>
                <a:buNone/>
              </a:pPr>
              <a:r>
                <a:rPr lang="en-US" sz="1300" dirty="0"/>
                <a:t>HCL wet etch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1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Optimizing doping and DBR pairs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6EEFA08-FE56-EE15-6EA1-F8CF833E3472}"/>
              </a:ext>
            </a:extLst>
          </p:cNvPr>
          <p:cNvGrpSpPr/>
          <p:nvPr/>
        </p:nvGrpSpPr>
        <p:grpSpPr>
          <a:xfrm>
            <a:off x="7123944" y="772614"/>
            <a:ext cx="1886324" cy="5290340"/>
            <a:chOff x="6968564" y="772614"/>
            <a:chExt cx="1886324" cy="529034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A2E13E2-9893-E4E1-1941-8206652A3EB1}"/>
                </a:ext>
              </a:extLst>
            </p:cNvPr>
            <p:cNvSpPr txBox="1"/>
            <p:nvPr/>
          </p:nvSpPr>
          <p:spPr>
            <a:xfrm>
              <a:off x="6968564" y="5539734"/>
              <a:ext cx="1886324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Mott Polarimeter located at EIC, BNL. 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E208BD9-4D30-F05B-0809-551DD2EBF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8564" y="1799730"/>
              <a:ext cx="1886324" cy="360833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EE574A5-E995-CE7C-7694-402A38B42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5007" y="772614"/>
              <a:ext cx="1318185" cy="997236"/>
            </a:xfrm>
            <a:prstGeom prst="rect">
              <a:avLst/>
            </a:prstGeom>
          </p:spPr>
        </p:pic>
      </p:grpSp>
      <p:pic>
        <p:nvPicPr>
          <p:cNvPr id="71" name="Picture 70" descr="A graph of a graph showing a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20CF122-EF6F-C7F0-7FD5-A0522741C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14" y="772614"/>
            <a:ext cx="3403600" cy="2159909"/>
          </a:xfrm>
          <a:prstGeom prst="rect">
            <a:avLst/>
          </a:prstGeom>
        </p:spPr>
      </p:pic>
      <p:pic>
        <p:nvPicPr>
          <p:cNvPr id="80" name="Picture 79" descr="A graph of a number of objects&#10;&#10;Description automatically generated">
            <a:extLst>
              <a:ext uri="{FF2B5EF4-FFF2-40B4-BE49-F238E27FC236}">
                <a16:creationId xmlns:a16="http://schemas.microsoft.com/office/drawing/2014/main" id="{3A26947F-1C5E-3F54-E1E7-32200A9C7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813" y="846286"/>
            <a:ext cx="3110876" cy="2040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6F3CB632-137F-9C8F-6493-EDE7D7619E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1553" y="5534582"/>
                <a:ext cx="6317135" cy="52322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vert="horz" lIns="91440" tIns="45720" rIns="91440" bIns="45720" rtlCol="0" anchor="t">
                <a:noAutofit/>
              </a:bodyPr>
              <a:lstStyle>
                <a:lvl1pPr marL="228589" indent="-228589" algn="l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66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42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20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98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74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652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829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006" indent="-228589" algn="l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cs typeface="Calibri Light" panose="020F0302020204030204" pitchFamily="34" charset="0"/>
                  </a:rPr>
                  <a:t>Surface doping of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5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19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 /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>
                    <a:cs typeface="Calibri Light" panose="020F0302020204030204" pitchFamily="34" charset="0"/>
                  </a:rPr>
                  <a:t> shows higher polarization and 16 pairs of DBR shows higher figure of merit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×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𝑄𝐸</m:t>
                    </m:r>
                  </m:oMath>
                </a14:m>
                <a:r>
                  <a:rPr lang="en-US" sz="1400" dirty="0">
                    <a:cs typeface="Calibri Light" panose="020F03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 Placeholder 3">
                <a:extLst>
                  <a:ext uri="{FF2B5EF4-FFF2-40B4-BE49-F238E27FC236}">
                    <a16:creationId xmlns:a16="http://schemas.microsoft.com/office/drawing/2014/main" id="{6F3CB632-137F-9C8F-6493-EDE7D7619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53" y="5534582"/>
                <a:ext cx="6317135" cy="523220"/>
              </a:xfrm>
              <a:prstGeom prst="rect">
                <a:avLst/>
              </a:prstGeom>
              <a:blipFill>
                <a:blip r:embed="rId8"/>
                <a:stretch>
                  <a:fillRect l="-96" t="-1136" b="-9091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000B512-F2D8-7B92-8B65-6FE4DF5F90F6}"/>
              </a:ext>
            </a:extLst>
          </p:cNvPr>
          <p:cNvGrpSpPr/>
          <p:nvPr/>
        </p:nvGrpSpPr>
        <p:grpSpPr>
          <a:xfrm>
            <a:off x="293296" y="3075030"/>
            <a:ext cx="6654656" cy="2332000"/>
            <a:chOff x="293296" y="3075030"/>
            <a:chExt cx="6654656" cy="2332000"/>
          </a:xfrm>
        </p:grpSpPr>
        <p:pic>
          <p:nvPicPr>
            <p:cNvPr id="73" name="Picture 72" descr="A graph of a graph showing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C36C2636-0577-7A69-0B93-C3E48944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3296" y="3075030"/>
              <a:ext cx="3301865" cy="2077454"/>
            </a:xfrm>
            <a:prstGeom prst="rect">
              <a:avLst/>
            </a:prstGeom>
          </p:spPr>
        </p:pic>
        <p:pic>
          <p:nvPicPr>
            <p:cNvPr id="82" name="Picture 81" descr="A graph showing a number of pairs&#10;&#10;Description automatically generated">
              <a:extLst>
                <a:ext uri="{FF2B5EF4-FFF2-40B4-BE49-F238E27FC236}">
                  <a16:creationId xmlns:a16="http://schemas.microsoft.com/office/drawing/2014/main" id="{605B97AC-A280-2D6B-81F9-024B8189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81513" y="3091587"/>
              <a:ext cx="3266439" cy="20116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3FE666-9781-CABF-6D2E-3963C6403DD7}"/>
                </a:ext>
              </a:extLst>
            </p:cNvPr>
            <p:cNvSpPr txBox="1"/>
            <p:nvPr/>
          </p:nvSpPr>
          <p:spPr>
            <a:xfrm>
              <a:off x="2232109" y="5176198"/>
              <a:ext cx="30780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Calibri" panose="020F0502020204030204" pitchFamily="34" charset="0"/>
                  <a:cs typeface="Calibri" panose="020F0502020204030204" pitchFamily="34" charset="0"/>
                </a:rPr>
                <a:t>Biswas et el., NAPAC 24, </a:t>
              </a:r>
              <a:r>
                <a:rPr lang="en-US" sz="9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10.18429/JACoW-IPAC2024-MOPR77</a:t>
              </a:r>
              <a:endParaRPr lang="en-US" sz="9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57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7D44-AB30-1348-91B6-81A4E6A6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48" y="29669"/>
            <a:ext cx="8900652" cy="6756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GaAs with 2D protection layer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D17D59-0FDD-D644-96B9-C9F0AD7AB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FA274-D31F-2D45-993C-09C928AFA1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6" t="4787" r="786" b="11851"/>
          <a:stretch/>
        </p:blipFill>
        <p:spPr>
          <a:xfrm flipV="1">
            <a:off x="256048" y="649807"/>
            <a:ext cx="8839246" cy="7726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0496540-8A02-6D53-2247-CE775E62D49E}"/>
              </a:ext>
            </a:extLst>
          </p:cNvPr>
          <p:cNvGrpSpPr/>
          <p:nvPr/>
        </p:nvGrpSpPr>
        <p:grpSpPr>
          <a:xfrm>
            <a:off x="224296" y="6203950"/>
            <a:ext cx="8703804" cy="565771"/>
            <a:chOff x="224296" y="6203950"/>
            <a:chExt cx="8703804" cy="56577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BE5C42C-9C72-A242-960D-D754BCFD1F82}"/>
                </a:ext>
              </a:extLst>
            </p:cNvPr>
            <p:cNvCxnSpPr/>
            <p:nvPr/>
          </p:nvCxnSpPr>
          <p:spPr>
            <a:xfrm>
              <a:off x="317500" y="6203950"/>
              <a:ext cx="861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195501E-D23D-7544-BFD5-476DEFC4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7501" y="6253643"/>
              <a:ext cx="825500" cy="23907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B3B1420-C162-B33B-C882-3D4D6C0E4412}"/>
                </a:ext>
              </a:extLst>
            </p:cNvPr>
            <p:cNvSpPr txBox="1"/>
            <p:nvPr/>
          </p:nvSpPr>
          <p:spPr>
            <a:xfrm>
              <a:off x="224296" y="6492722"/>
              <a:ext cx="1649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Electron –Ion Collider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E603A53-44A9-6635-E305-2241862F07B6}"/>
                </a:ext>
              </a:extLst>
            </p:cNvPr>
            <p:cNvSpPr txBox="1"/>
            <p:nvPr/>
          </p:nvSpPr>
          <p:spPr>
            <a:xfrm>
              <a:off x="4325218" y="6438951"/>
              <a:ext cx="88357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  Jyoti Biswas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93C1F68-79E7-486C-F92F-EEC10F90C1E0}"/>
              </a:ext>
            </a:extLst>
          </p:cNvPr>
          <p:cNvGrpSpPr/>
          <p:nvPr/>
        </p:nvGrpSpPr>
        <p:grpSpPr>
          <a:xfrm>
            <a:off x="243348" y="708359"/>
            <a:ext cx="2806930" cy="2116999"/>
            <a:chOff x="390482" y="776766"/>
            <a:chExt cx="2806930" cy="2116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AF1E11-4885-DF5D-2B7F-EB7C19671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653"/>
            <a:stretch/>
          </p:blipFill>
          <p:spPr>
            <a:xfrm>
              <a:off x="390482" y="776766"/>
              <a:ext cx="2806930" cy="168680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B7B817-1CA1-A6E2-5275-64F01A4FF14F}"/>
                </a:ext>
              </a:extLst>
            </p:cNvPr>
            <p:cNvSpPr txBox="1"/>
            <p:nvPr/>
          </p:nvSpPr>
          <p:spPr>
            <a:xfrm>
              <a:off x="499597" y="2432100"/>
              <a:ext cx="2195791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G.Wang</a:t>
              </a:r>
              <a:r>
                <a:rPr lang="en-US" sz="800" dirty="0"/>
                <a:t> and </a:t>
              </a:r>
              <a:r>
                <a:rPr lang="en-US" sz="800" dirty="0" err="1"/>
                <a:t>N.Moody</a:t>
              </a:r>
              <a:r>
                <a:rPr lang="en-US" sz="800" dirty="0"/>
                <a:t> et al. </a:t>
              </a:r>
            </a:p>
            <a:p>
              <a:r>
                <a:rPr lang="en-US" sz="800" dirty="0" err="1"/>
                <a:t>npj</a:t>
              </a:r>
              <a:r>
                <a:rPr lang="en-US" sz="800" dirty="0"/>
                <a:t> 2D Materials and Applications 17 (2018). doi:10.1038/s41699-018-0062-6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059AAD-C19A-34BB-D4DF-F14FA9111E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23" b="69436"/>
          <a:stretch/>
        </p:blipFill>
        <p:spPr>
          <a:xfrm>
            <a:off x="5946590" y="727074"/>
            <a:ext cx="3086187" cy="1039785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25B5-EDBD-C5DE-F57C-2100E3A205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4" t="30346" r="959" b="33842"/>
          <a:stretch/>
        </p:blipFill>
        <p:spPr>
          <a:xfrm>
            <a:off x="5946590" y="1743055"/>
            <a:ext cx="3160998" cy="116134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4F55C2-E8E1-D18D-4CB4-C1BB092313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158" r="8408" b="1"/>
          <a:stretch/>
        </p:blipFill>
        <p:spPr>
          <a:xfrm>
            <a:off x="5898777" y="2980469"/>
            <a:ext cx="2887318" cy="105930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721146-48E8-66C9-EA69-2F4F973C5D3A}"/>
              </a:ext>
            </a:extLst>
          </p:cNvPr>
          <p:cNvSpPr txBox="1"/>
          <p:nvPr/>
        </p:nvSpPr>
        <p:spPr>
          <a:xfrm>
            <a:off x="5984744" y="4013914"/>
            <a:ext cx="308468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50" dirty="0"/>
              <a:t>Schematic of the graphene transfer on GaAs</a:t>
            </a:r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82C87D2D-1B00-5DBA-364C-21E2B1084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105" y="940290"/>
            <a:ext cx="2868634" cy="20351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1EA108-A319-D6A9-1304-3175095A123D}"/>
              </a:ext>
            </a:extLst>
          </p:cNvPr>
          <p:cNvSpPr txBox="1"/>
          <p:nvPr/>
        </p:nvSpPr>
        <p:spPr>
          <a:xfrm>
            <a:off x="352463" y="3447008"/>
            <a:ext cx="49461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Successful growth of SL-GaAs with </a:t>
            </a:r>
            <a:r>
              <a:rPr lang="en-US" sz="1600" dirty="0" err="1"/>
              <a:t>CsO</a:t>
            </a:r>
            <a:r>
              <a:rPr lang="en-US" sz="1600" dirty="0"/>
              <a:t> activation layer underneath the graphene.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9176D4-7C2C-7385-0A45-E34FCD5D936F}"/>
              </a:ext>
            </a:extLst>
          </p:cNvPr>
          <p:cNvSpPr txBox="1"/>
          <p:nvPr/>
        </p:nvSpPr>
        <p:spPr>
          <a:xfrm>
            <a:off x="352463" y="4133974"/>
            <a:ext cx="494619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Similar activation of bulk GaAs was performed. We obtained better results on SL-GaAs with a cap layer.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058E1-F9E4-B64D-5429-4D3B406588DE}"/>
              </a:ext>
            </a:extLst>
          </p:cNvPr>
          <p:cNvSpPr txBox="1"/>
          <p:nvPr/>
        </p:nvSpPr>
        <p:spPr>
          <a:xfrm>
            <a:off x="352463" y="5074419"/>
            <a:ext cx="861059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Graphene protection layer makes the GaAs cathode less susceptible to heating.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854C0-98F6-507A-F6C8-6A10D34E5B8B}"/>
              </a:ext>
            </a:extLst>
          </p:cNvPr>
          <p:cNvSpPr txBox="1"/>
          <p:nvPr/>
        </p:nvSpPr>
        <p:spPr>
          <a:xfrm>
            <a:off x="352463" y="5516501"/>
            <a:ext cx="861059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Can sustain coarse vacuum environment with the protection layer. Meaning vacuum transfer of activated GaAs is a possibility. </a:t>
            </a:r>
          </a:p>
        </p:txBody>
      </p:sp>
    </p:spTree>
    <p:extLst>
      <p:ext uri="{BB962C8B-B14F-4D97-AF65-F5344CB8AC3E}">
        <p14:creationId xmlns:p14="http://schemas.microsoft.com/office/powerpoint/2010/main" val="261676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</Template>
  <TotalTime>38930</TotalTime>
  <Words>1270</Words>
  <Application>Microsoft Office PowerPoint</Application>
  <PresentationFormat>On-screen Show (4:3)</PresentationFormat>
  <Paragraphs>289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Avenir Book</vt:lpstr>
      <vt:lpstr>Calibri</vt:lpstr>
      <vt:lpstr>Calibri Light</vt:lpstr>
      <vt:lpstr>Cambria Math</vt:lpstr>
      <vt:lpstr>Century Gothic</vt:lpstr>
      <vt:lpstr>Courier New</vt:lpstr>
      <vt:lpstr>Wingdings</vt:lpstr>
      <vt:lpstr>BNL</vt:lpstr>
      <vt:lpstr>Polarized Photocathode R&amp;D at BNL and spin consideration for the EIC</vt:lpstr>
      <vt:lpstr>In collaboration with</vt:lpstr>
      <vt:lpstr>EIC - polarized electron requirements </vt:lpstr>
      <vt:lpstr>Polarized Electron Sources – HVDC gun </vt:lpstr>
      <vt:lpstr>GaAs photocathode</vt:lpstr>
      <vt:lpstr>Chapter 1: GaAs photocathode R&amp;D</vt:lpstr>
      <vt:lpstr>Optimizing pre-cleaning and heat treatment</vt:lpstr>
      <vt:lpstr>Optimizing doping and DBR pairs</vt:lpstr>
      <vt:lpstr>GaAs with 2D protection layer</vt:lpstr>
      <vt:lpstr>Chapter 2: Electron Spin consideration for EIC</vt:lpstr>
      <vt:lpstr>Spin rotator – Wien Filter</vt:lpstr>
      <vt:lpstr>EIC Wien Filter Design</vt:lpstr>
      <vt:lpstr>EIC Wien: Beam dynamics (with 7 nC)</vt:lpstr>
      <vt:lpstr>Summary </vt:lpstr>
      <vt:lpstr>PowerPoint Presentation</vt:lpstr>
      <vt:lpstr>Backup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PSTP 2024</dc:title>
  <dc:subject/>
  <dc:creator>Biswas, Jyoti</dc:creator>
  <cp:keywords/>
  <dc:description/>
  <cp:lastModifiedBy>Biswas, Jyoti</cp:lastModifiedBy>
  <cp:revision>36</cp:revision>
  <cp:lastPrinted>2024-09-11T15:28:53Z</cp:lastPrinted>
  <dcterms:created xsi:type="dcterms:W3CDTF">2023-09-07T20:56:38Z</dcterms:created>
  <dcterms:modified xsi:type="dcterms:W3CDTF">2024-09-23T21:19:29Z</dcterms:modified>
  <cp:category/>
</cp:coreProperties>
</file>