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4032" r:id="rId2"/>
    <p:sldMasterId id="2147484396" r:id="rId3"/>
    <p:sldMasterId id="2147484409" r:id="rId4"/>
    <p:sldMasterId id="2147484422" r:id="rId5"/>
  </p:sldMasterIdLst>
  <p:notesMasterIdLst>
    <p:notesMasterId r:id="rId34"/>
  </p:notesMasterIdLst>
  <p:sldIdLst>
    <p:sldId id="284" r:id="rId6"/>
    <p:sldId id="298" r:id="rId7"/>
    <p:sldId id="299" r:id="rId8"/>
    <p:sldId id="436" r:id="rId9"/>
    <p:sldId id="3666" r:id="rId10"/>
    <p:sldId id="604" r:id="rId11"/>
    <p:sldId id="3665" r:id="rId12"/>
    <p:sldId id="3664" r:id="rId13"/>
    <p:sldId id="449" r:id="rId14"/>
    <p:sldId id="614" r:id="rId15"/>
    <p:sldId id="297" r:id="rId16"/>
    <p:sldId id="3670" r:id="rId17"/>
    <p:sldId id="3671" r:id="rId18"/>
    <p:sldId id="274" r:id="rId19"/>
    <p:sldId id="287" r:id="rId20"/>
    <p:sldId id="281" r:id="rId21"/>
    <p:sldId id="306" r:id="rId22"/>
    <p:sldId id="3669" r:id="rId23"/>
    <p:sldId id="3672" r:id="rId24"/>
    <p:sldId id="3673" r:id="rId25"/>
    <p:sldId id="3667" r:id="rId26"/>
    <p:sldId id="519" r:id="rId27"/>
    <p:sldId id="496" r:id="rId28"/>
    <p:sldId id="311" r:id="rId29"/>
    <p:sldId id="285" r:id="rId30"/>
    <p:sldId id="280" r:id="rId31"/>
    <p:sldId id="523" r:id="rId32"/>
    <p:sldId id="278" r:id="rId33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FF"/>
    <a:srgbClr val="0000FF"/>
    <a:srgbClr val="FF0A10"/>
    <a:srgbClr val="FE01FE"/>
    <a:srgbClr val="FF99FF"/>
    <a:srgbClr val="9999FF"/>
    <a:srgbClr val="99CC99"/>
    <a:srgbClr val="FF33C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958" autoAdjust="0"/>
  </p:normalViewPr>
  <p:slideViewPr>
    <p:cSldViewPr>
      <p:cViewPr varScale="1">
        <p:scale>
          <a:sx n="66" d="100"/>
          <a:sy n="66" d="100"/>
        </p:scale>
        <p:origin x="1317" y="75"/>
      </p:cViewPr>
      <p:guideLst>
        <p:guide orient="horz" pos="2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243CCB-BD04-41A8-973D-43BE59A5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F1303-86A8-4631-840E-57BC549ACF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43CCB-BD04-41A8-973D-43BE59A592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F0E4-F94F-404A-B55C-4A471710C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43CCB-BD04-41A8-973D-43BE59A592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280FC-138D-4025-B13C-E883352FC2DD}" type="slidenum">
              <a:rPr lang="en-GB" altLang="fr-FR" sz="1200"/>
              <a:pPr/>
              <a:t>16</a:t>
            </a:fld>
            <a:endParaRPr lang="en-GB" altLang="fr-FR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8188"/>
            <a:ext cx="4927600" cy="36957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79950"/>
            <a:ext cx="5386388" cy="4437063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0392E-0120-479B-B747-3EBBC76F0B0D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9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66763"/>
            <a:ext cx="4964113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0113"/>
            <a:ext cx="4935538" cy="4378325"/>
          </a:xfrm>
          <a:noFill/>
        </p:spPr>
        <p:txBody>
          <a:bodyPr/>
          <a:lstStyle/>
          <a:p>
            <a:r>
              <a:rPr lang="en-AU" altLang="en-US"/>
              <a:t>Another couple that works : Fe/Si (Fe magnetic)</a:t>
            </a:r>
          </a:p>
          <a:p>
            <a:r>
              <a:rPr lang="en-AU" altLang="en-US"/>
              <a:t>same effect on contrast // - anti//  but if it would be air : total R</a:t>
            </a:r>
          </a:p>
          <a:p>
            <a:r>
              <a:rPr lang="en-AU" altLang="en-US"/>
              <a:t>assume subtsrate also Si : </a:t>
            </a:r>
          </a:p>
          <a:p>
            <a:r>
              <a:rPr lang="en-AU" altLang="en-US"/>
              <a:t>not a dream to use Si : Absoption in Si : for 3A neutrons, absoption length is still 70cm</a:t>
            </a:r>
          </a:p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7581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43CCB-BD04-41A8-973D-43BE59A592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43CCB-BD04-41A8-973D-43BE59A592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C2D79-4C76-4708-9297-67D0D2A34E1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2713" y="757238"/>
            <a:ext cx="5038725" cy="3778250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C511-4B4A-4A22-AABC-685D7986C2A4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77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5843-5663-456C-864D-9FAC771FBF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B694-6D4F-4FE3-BB9E-2E814522EF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5074-4F2D-4E61-AC97-00C85DABB0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9BE1-2820-4DE1-B9DF-A1B28558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139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F789-4AF5-4242-9F13-EB4184C44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D207-A408-409C-BEDE-DAE36BA39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3372-8801-4DED-9A5E-C83FB058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8D08-572C-4259-8254-973A83D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95E4-29AB-425C-BE61-027139F5E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74149-7487-4CE9-96BF-8BEC0A57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2D30-36DB-4A90-87D3-B26F42E358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235B-1622-4B6F-9620-0231321A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DB43-0D25-4968-906A-C406F1D65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2226-2884-494A-B572-1CDFFBBE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039D-84AB-4675-A02F-36A2B68E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734B-3980-4AE1-BBC8-0D4DB5CC7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CC95-FCE3-4A42-90A3-9E996A85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8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2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2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562E-D678-4AA1-8D53-F4829FBE8B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60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1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74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2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9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7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9BE1-2820-4DE1-B9DF-A1B28558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8C36-6416-4D8C-9651-2B0583AC416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1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3B5C-6FAA-4C6C-B6D1-28E9FA572B9B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FFF4-06B6-43CE-A5A0-C233055C44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37AB-DAE8-4A2A-9F6C-74A0FD3AD4AA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0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C45E-0541-4D90-A00D-E0EEBD619136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2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D30-128A-41AC-A867-B38010C4B72F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7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F1E9-F7A9-4824-A9D4-C8ACE99E34F0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83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B2B7-4035-40B5-BB09-2D753B3E5ABF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CA6-334D-4ECB-800D-30FE83F5DCCF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E866-7A72-46AE-B215-60AEFA262DBA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4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9A7A-552C-4C21-99E3-B609661F77A0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3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71F-A6F8-4A5F-83D4-7A12ACE0CC8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1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C70E-E12D-4EB6-B1BB-14BD06A2EB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8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01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9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0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7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4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14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FA803-41B0-4C7F-BCB6-9878C2802F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79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0114-825E-4443-91D2-63B75780DD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DD2A-DF13-4551-9402-7AAA9A93AF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396D-1BA8-4F7B-B985-10501C647E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6E5FF8-D7BF-4630-A794-26B137BA97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395" r:id="rId12"/>
    <p:sldLayoutId id="214748442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1AB08-89CF-4FBC-B4B4-8787381D0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263E-F4D0-4078-BAD4-90C9100914C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6D34-35D5-45F2-9050-8B8805BE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6DD8-0C63-43B2-946C-8DAE8480ABD4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1516-1F64-4250-97BD-301B3E8F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181F-5382-4E72-9FBC-F2692059A31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9B99-7998-4DE3-AA5F-B3F86869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0.png"/><Relationship Id="rId3" Type="http://schemas.openxmlformats.org/officeDocument/2006/relationships/image" Target="../media/image186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61.png"/><Relationship Id="rId11" Type="http://schemas.openxmlformats.org/officeDocument/2006/relationships/image" Target="../media/image540.png"/><Relationship Id="rId5" Type="http://schemas.openxmlformats.org/officeDocument/2006/relationships/image" Target="../media/image650.png"/><Relationship Id="rId10" Type="http://schemas.openxmlformats.org/officeDocument/2006/relationships/image" Target="../media/image530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32.png"/><Relationship Id="rId18" Type="http://schemas.openxmlformats.org/officeDocument/2006/relationships/image" Target="../media/image912.png"/><Relationship Id="rId3" Type="http://schemas.openxmlformats.org/officeDocument/2006/relationships/image" Target="../media/image33.emf"/><Relationship Id="rId7" Type="http://schemas.openxmlformats.org/officeDocument/2006/relationships/image" Target="../media/image56.png"/><Relationship Id="rId12" Type="http://schemas.openxmlformats.org/officeDocument/2006/relationships/image" Target="../media/image722.png"/><Relationship Id="rId17" Type="http://schemas.openxmlformats.org/officeDocument/2006/relationships/image" Target="../media/image890.png"/><Relationship Id="rId2" Type="http://schemas.openxmlformats.org/officeDocument/2006/relationships/oleObject" Target="../embeddings/oleObject2.bin"/><Relationship Id="rId16" Type="http://schemas.openxmlformats.org/officeDocument/2006/relationships/image" Target="../media/image87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11" Type="http://schemas.openxmlformats.org/officeDocument/2006/relationships/image" Target="../media/image710.png"/><Relationship Id="rId5" Type="http://schemas.openxmlformats.org/officeDocument/2006/relationships/image" Target="../media/image34.emf"/><Relationship Id="rId15" Type="http://schemas.openxmlformats.org/officeDocument/2006/relationships/image" Target="../media/image791.png"/><Relationship Id="rId10" Type="http://schemas.openxmlformats.org/officeDocument/2006/relationships/image" Target="../media/image700.png"/><Relationship Id="rId4" Type="http://schemas.openxmlformats.org/officeDocument/2006/relationships/oleObject" Target="../embeddings/oleObject3.bin"/><Relationship Id="rId14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9.png"/><Relationship Id="rId7" Type="http://schemas.openxmlformats.org/officeDocument/2006/relationships/image" Target="../media/image60.wmf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9.png"/><Relationship Id="rId11" Type="http://schemas.openxmlformats.org/officeDocument/2006/relationships/image" Target="../media/image64.wmf"/><Relationship Id="rId5" Type="http://schemas.openxmlformats.org/officeDocument/2006/relationships/image" Target="../media/image58.png"/><Relationship Id="rId10" Type="http://schemas.openxmlformats.org/officeDocument/2006/relationships/image" Target="../media/image63.wmf"/><Relationship Id="rId4" Type="http://schemas.openxmlformats.org/officeDocument/2006/relationships/image" Target="../media/image50.png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5.emf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10" Type="http://schemas.openxmlformats.org/officeDocument/2006/relationships/image" Target="../media/image94.png"/><Relationship Id="rId4" Type="http://schemas.openxmlformats.org/officeDocument/2006/relationships/image" Target="../media/image66.emf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0.png"/><Relationship Id="rId7" Type="http://schemas.openxmlformats.org/officeDocument/2006/relationships/image" Target="../media/image9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5.png"/><Relationship Id="rId5" Type="http://schemas.openxmlformats.org/officeDocument/2006/relationships/image" Target="../media/image72.png"/><Relationship Id="rId10" Type="http://schemas.openxmlformats.org/officeDocument/2006/relationships/image" Target="../media/image102.png"/><Relationship Id="rId4" Type="http://schemas.openxmlformats.org/officeDocument/2006/relationships/image" Target="../media/image68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1.png"/><Relationship Id="rId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2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5.png"/><Relationship Id="rId7" Type="http://schemas.openxmlformats.org/officeDocument/2006/relationships/image" Target="../media/image3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emf"/><Relationship Id="rId5" Type="http://schemas.openxmlformats.org/officeDocument/2006/relationships/image" Target="../media/image122.jpg"/><Relationship Id="rId4" Type="http://schemas.openxmlformats.org/officeDocument/2006/relationships/image" Target="../media/image8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8.png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10.png"/><Relationship Id="rId10" Type="http://schemas.openxmlformats.org/officeDocument/2006/relationships/image" Target="../media/image8.png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2.png"/><Relationship Id="rId10" Type="http://schemas.openxmlformats.org/officeDocument/2006/relationships/image" Target="../media/image19.png"/><Relationship Id="rId4" Type="http://schemas.openxmlformats.org/officeDocument/2006/relationships/image" Target="../media/image9.w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62.png"/><Relationship Id="rId21" Type="http://schemas.openxmlformats.org/officeDocument/2006/relationships/image" Target="../media/image91.png"/><Relationship Id="rId7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1" Type="http://schemas.openxmlformats.org/officeDocument/2006/relationships/image" Target="../media/image79.png"/><Relationship Id="rId24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83.png"/><Relationship Id="rId23" Type="http://schemas.openxmlformats.org/officeDocument/2006/relationships/image" Target="../media/image9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13.png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13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74.png"/><Relationship Id="rId7" Type="http://schemas.openxmlformats.org/officeDocument/2006/relationships/image" Target="../media/image320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7.png"/><Relationship Id="rId11" Type="http://schemas.openxmlformats.org/officeDocument/2006/relationships/image" Target="../media/image23.png"/><Relationship Id="rId5" Type="http://schemas.openxmlformats.org/officeDocument/2006/relationships/image" Target="../media/image131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1" name="Picture 2" descr="SNS_SUNSE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2" name="Rectangle 4"/>
          <p:cNvSpPr>
            <a:spLocks noChangeArrowheads="1"/>
          </p:cNvSpPr>
          <p:nvPr/>
        </p:nvSpPr>
        <p:spPr bwMode="auto">
          <a:xfrm>
            <a:off x="1647653" y="5644356"/>
            <a:ext cx="265297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23282B"/>
                </a:solidFill>
                <a:latin typeface="Times New Roman" pitchFamily="18" charset="0"/>
                <a:cs typeface="Arial" pitchFamily="34" charset="0"/>
              </a:rPr>
              <a:t>Stefan Bae</a:t>
            </a:r>
            <a:r>
              <a:rPr lang="el-GR" sz="3200" b="1" dirty="0">
                <a:solidFill>
                  <a:srgbClr val="23282B"/>
                </a:solidFill>
                <a:latin typeface="Times New Roman" pitchFamily="18" charset="0"/>
                <a:cs typeface="Arial" pitchFamily="34" charset="0"/>
              </a:rPr>
              <a:t>β</a:t>
            </a:r>
            <a:r>
              <a:rPr lang="en-US" sz="3200" b="1" dirty="0" err="1">
                <a:solidFill>
                  <a:srgbClr val="23282B"/>
                </a:solidFill>
                <a:latin typeface="Times New Roman" pitchFamily="18" charset="0"/>
                <a:cs typeface="Arial" pitchFamily="34" charset="0"/>
              </a:rPr>
              <a:t>ler</a:t>
            </a:r>
            <a:r>
              <a:rPr lang="en-US" sz="2400" b="1" dirty="0">
                <a:solidFill>
                  <a:srgbClr val="23282B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240643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102711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The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pNab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experiment and the quest for ever better neutron beam polarization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92" y="5674837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054354" y="6370409"/>
            <a:ext cx="2066544" cy="272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>
                <a:solidFill>
                  <a:srgbClr val="3C62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Inst. </a:t>
            </a:r>
            <a:r>
              <a:rPr lang="en-US" sz="1600" b="1" dirty="0" err="1">
                <a:solidFill>
                  <a:srgbClr val="3C62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600" b="1" dirty="0">
                <a:solidFill>
                  <a:srgbClr val="3C62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9325" y="5086349"/>
            <a:ext cx="20875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2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00;p57">
            <a:extLst>
              <a:ext uri="{FF2B5EF4-FFF2-40B4-BE49-F238E27FC236}">
                <a16:creationId xmlns:a16="http://schemas.microsoft.com/office/drawing/2014/main" id="{B83C3177-2B5F-BCC5-6513-F2B74D9DA0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8085" y="985867"/>
            <a:ext cx="3532387" cy="2281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BB93B-61DE-90C1-9D76-284F1DB7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213">
            <a:extLst>
              <a:ext uri="{FF2B5EF4-FFF2-40B4-BE49-F238E27FC236}">
                <a16:creationId xmlns:a16="http://schemas.microsoft.com/office/drawing/2014/main" id="{E875D378-0CE4-0C55-85C7-715DD2C02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8"/>
            <a:ext cx="9144000" cy="648184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 Commissioning data from summer 2023</a:t>
            </a:r>
          </a:p>
        </p:txBody>
      </p:sp>
      <p:sp>
        <p:nvSpPr>
          <p:cNvPr id="11" name="Google Shape;68;p14">
            <a:extLst>
              <a:ext uri="{FF2B5EF4-FFF2-40B4-BE49-F238E27FC236}">
                <a16:creationId xmlns:a16="http://schemas.microsoft.com/office/drawing/2014/main" id="{C4CD0472-1771-632D-D0A0-FE182DCB9F30}"/>
              </a:ext>
            </a:extLst>
          </p:cNvPr>
          <p:cNvSpPr txBox="1"/>
          <p:nvPr/>
        </p:nvSpPr>
        <p:spPr>
          <a:xfrm>
            <a:off x="6453314" y="6425855"/>
            <a:ext cx="235012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Analysis: Frank Gonzales, ORNL 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8FDC4-C1EC-49EC-9980-BF4A7F9413E1}"/>
              </a:ext>
            </a:extLst>
          </p:cNvPr>
          <p:cNvSpPr txBox="1"/>
          <p:nvPr/>
        </p:nvSpPr>
        <p:spPr>
          <a:xfrm>
            <a:off x="150107" y="1059193"/>
            <a:ext cx="5092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Commissioning data taken in July 2023, currently transitioning to physics data taking.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Proof-of-principle has been achieved: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Right: Arrival time and energy for proton candidate signal after electron candidate signal.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CCB750-5612-DCB2-0EC0-170E63919DCA}"/>
              </a:ext>
            </a:extLst>
          </p:cNvPr>
          <p:cNvSpPr/>
          <p:nvPr/>
        </p:nvSpPr>
        <p:spPr>
          <a:xfrm>
            <a:off x="5967720" y="1459397"/>
            <a:ext cx="397024" cy="12961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E29869-FAFA-4C7D-1C48-FA9C1C82E2FC}"/>
              </a:ext>
            </a:extLst>
          </p:cNvPr>
          <p:cNvCxnSpPr/>
          <p:nvPr/>
        </p:nvCxnSpPr>
        <p:spPr>
          <a:xfrm flipH="1">
            <a:off x="6364744" y="1475484"/>
            <a:ext cx="395064" cy="1536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523785-724E-837E-D98D-10F8BDF2BB77}"/>
              </a:ext>
            </a:extLst>
          </p:cNvPr>
          <p:cNvSpPr txBox="1"/>
          <p:nvPr/>
        </p:nvSpPr>
        <p:spPr>
          <a:xfrm>
            <a:off x="6796608" y="1290120"/>
            <a:ext cx="831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Protons</a:t>
            </a:r>
          </a:p>
        </p:txBody>
      </p:sp>
      <p:pic>
        <p:nvPicPr>
          <p:cNvPr id="8" name="Google Shape;598;p57">
            <a:extLst>
              <a:ext uri="{FF2B5EF4-FFF2-40B4-BE49-F238E27FC236}">
                <a16:creationId xmlns:a16="http://schemas.microsoft.com/office/drawing/2014/main" id="{4DCE7624-EACD-033A-CF8F-2D25614FE0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288" y="3447901"/>
            <a:ext cx="4490869" cy="31114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84E3DE-388C-537C-9921-E8ECA676AA12}"/>
              </a:ext>
            </a:extLst>
          </p:cNvPr>
          <p:cNvGrpSpPr/>
          <p:nvPr/>
        </p:nvGrpSpPr>
        <p:grpSpPr>
          <a:xfrm>
            <a:off x="146793" y="3431565"/>
            <a:ext cx="3962940" cy="3354997"/>
            <a:chOff x="211734" y="3128353"/>
            <a:chExt cx="3962940" cy="3354997"/>
          </a:xfrm>
        </p:grpSpPr>
        <p:pic>
          <p:nvPicPr>
            <p:cNvPr id="7" name="Google Shape;596;p57">
              <a:extLst>
                <a:ext uri="{FF2B5EF4-FFF2-40B4-BE49-F238E27FC236}">
                  <a16:creationId xmlns:a16="http://schemas.microsoft.com/office/drawing/2014/main" id="{E9044BF8-03BB-394E-6370-6A44FC50FB6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2134" y="3250918"/>
              <a:ext cx="3359786" cy="3061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51;p21">
              <a:extLst>
                <a:ext uri="{FF2B5EF4-FFF2-40B4-BE49-F238E27FC236}">
                  <a16:creationId xmlns:a16="http://schemas.microsoft.com/office/drawing/2014/main" id="{1C66D4EA-02B3-48B9-1720-D3BCCB12067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-1" r="83215"/>
            <a:stretch/>
          </p:blipFill>
          <p:spPr>
            <a:xfrm>
              <a:off x="211734" y="3271500"/>
              <a:ext cx="594360" cy="321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3" name="Google Shape;151;p21">
              <a:extLst>
                <a:ext uri="{FF2B5EF4-FFF2-40B4-BE49-F238E27FC236}">
                  <a16:creationId xmlns:a16="http://schemas.microsoft.com/office/drawing/2014/main" id="{5EBDBDF4-A555-C18E-ED8E-FCC1B28503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7707" t="86536" r="-336" b="2076"/>
            <a:stretch/>
          </p:blipFill>
          <p:spPr>
            <a:xfrm>
              <a:off x="781870" y="6017192"/>
              <a:ext cx="292608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C9B33-A2A9-19E4-E930-FE79C942F7DD}"/>
                </a:ext>
              </a:extLst>
            </p:cNvPr>
            <p:cNvSpPr txBox="1"/>
            <p:nvPr/>
          </p:nvSpPr>
          <p:spPr>
            <a:xfrm>
              <a:off x="1546367" y="3128353"/>
              <a:ext cx="12525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4D61D-9FDE-E261-1BD3-5797D10EABDB}"/>
                </a:ext>
              </a:extLst>
            </p:cNvPr>
            <p:cNvSpPr txBox="1"/>
            <p:nvPr/>
          </p:nvSpPr>
          <p:spPr>
            <a:xfrm rot="19441515">
              <a:off x="1312904" y="4580400"/>
              <a:ext cx="161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preliminary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1EC732-EFF8-6933-9987-C1142D253D89}"/>
                </a:ext>
              </a:extLst>
            </p:cNvPr>
            <p:cNvSpPr/>
            <p:nvPr/>
          </p:nvSpPr>
          <p:spPr>
            <a:xfrm>
              <a:off x="3707904" y="3497685"/>
              <a:ext cx="258844" cy="2814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4E9F65-8F84-A75C-02B9-06E1836929D7}"/>
                    </a:ext>
                  </a:extLst>
                </p:cNvPr>
                <p:cNvSpPr txBox="1"/>
                <p:nvPr/>
              </p:nvSpPr>
              <p:spPr>
                <a:xfrm>
                  <a:off x="3597929" y="3491374"/>
                  <a:ext cx="3978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4E9F65-8F84-A75C-02B9-06E183692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929" y="3491374"/>
                  <a:ext cx="397866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B13A12-E457-DEE5-5A28-3191E0738150}"/>
                    </a:ext>
                  </a:extLst>
                </p:cNvPr>
                <p:cNvSpPr txBox="1"/>
                <p:nvPr/>
              </p:nvSpPr>
              <p:spPr>
                <a:xfrm>
                  <a:off x="3597929" y="4277114"/>
                  <a:ext cx="3978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B13A12-E457-DEE5-5A28-3191E0738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929" y="4277114"/>
                  <a:ext cx="397866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70A8534-DF34-D51A-0222-A8D10B0A91E0}"/>
                    </a:ext>
                  </a:extLst>
                </p:cNvPr>
                <p:cNvSpPr txBox="1"/>
                <p:nvPr/>
              </p:nvSpPr>
              <p:spPr>
                <a:xfrm>
                  <a:off x="3597929" y="5062854"/>
                  <a:ext cx="3978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70A8534-DF34-D51A-0222-A8D10B0A9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929" y="5062854"/>
                  <a:ext cx="397865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1287C78-308F-B4CA-7432-DC0825A1B3A8}"/>
                    </a:ext>
                  </a:extLst>
                </p:cNvPr>
                <p:cNvSpPr txBox="1"/>
                <p:nvPr/>
              </p:nvSpPr>
              <p:spPr>
                <a:xfrm>
                  <a:off x="3597929" y="584859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1287C78-308F-B4CA-7432-DC0825A1B3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929" y="5848593"/>
                  <a:ext cx="312906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3D39E2-4544-5BC8-5D49-4EE6FC0EE7C5}"/>
                </a:ext>
              </a:extLst>
            </p:cNvPr>
            <p:cNvSpPr txBox="1"/>
            <p:nvPr/>
          </p:nvSpPr>
          <p:spPr>
            <a:xfrm rot="16200000">
              <a:off x="3683995" y="4684579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06ED0D-85F7-EFED-EB88-984DC2DC7657}"/>
              </a:ext>
            </a:extLst>
          </p:cNvPr>
          <p:cNvSpPr txBox="1"/>
          <p:nvPr/>
        </p:nvSpPr>
        <p:spPr>
          <a:xfrm>
            <a:off x="150106" y="2707962"/>
            <a:ext cx="5092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Bottom: Event topology from commissioning data</a:t>
            </a:r>
          </a:p>
        </p:txBody>
      </p:sp>
    </p:spTree>
    <p:extLst>
      <p:ext uri="{BB962C8B-B14F-4D97-AF65-F5344CB8AC3E}">
        <p14:creationId xmlns:p14="http://schemas.microsoft.com/office/powerpoint/2010/main" val="17081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66" y="2771447"/>
            <a:ext cx="4485682" cy="3998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268" y="1280267"/>
                <a:ext cx="8948596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l-GR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𝜚</m:t>
                      </m:r>
                      <m:d>
                        <m:dPr>
                          <m:ctrlPr>
                            <a:rPr lang="el-G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600" i="1" smtClean="0">
                              <a:solidFill>
                                <a:srgbClr val="2B2B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B2B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2B2B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𝜈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rgbClr val="2B2B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" y="1280267"/>
                <a:ext cx="8948596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485875" y="1721951"/>
            <a:ext cx="848101" cy="508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134" y="2153218"/>
                <a:ext cx="105355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34" y="2153218"/>
                <a:ext cx="1053558" cy="3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300192" y="1131491"/>
            <a:ext cx="384401" cy="425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75077" y="827214"/>
                <a:ext cx="2832314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may indicate V+A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077" y="827214"/>
                <a:ext cx="2832314" cy="313932"/>
              </a:xfrm>
              <a:prstGeom prst="rect">
                <a:avLst/>
              </a:prstGeom>
              <a:blipFill>
                <a:blip r:embed="rId5"/>
                <a:stretch>
                  <a:fillRect t="-13725" r="-645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749971" y="4226704"/>
            <a:ext cx="242731" cy="464355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>
            <a:off x="2871336" y="3060818"/>
            <a:ext cx="2275" cy="1398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6662" y="2594537"/>
            <a:ext cx="1829347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addition:</a:t>
            </a:r>
          </a:p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beam polarizer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91717" y="1096957"/>
            <a:ext cx="188011" cy="283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23613" y="768782"/>
                <a:ext cx="238680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may indicate S,T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13" y="768782"/>
                <a:ext cx="2386808" cy="313932"/>
              </a:xfrm>
              <a:prstGeom prst="rect">
                <a:avLst/>
              </a:prstGeom>
              <a:blipFill>
                <a:blip r:embed="rId6"/>
                <a:stretch>
                  <a:fillRect t="-13462" r="-76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079728" y="1096957"/>
            <a:ext cx="2508496" cy="387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1871532" y="1772816"/>
            <a:ext cx="252196" cy="274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09354" y="2047308"/>
                <a:ext cx="1027524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54" y="2047308"/>
                <a:ext cx="1027524" cy="3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78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pNab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Measurement of correlation coefficients with polarized neutrons</a:t>
            </a:r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68D57D-14F2-46AA-9C6D-C307C795B8A4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4742E-ED24-5607-BD3D-240FE623A32B}"/>
                  </a:ext>
                </a:extLst>
              </p:cNvPr>
              <p:cNvSpPr txBox="1"/>
              <p:nvPr/>
            </p:nvSpPr>
            <p:spPr>
              <a:xfrm>
                <a:off x="6684593" y="4755112"/>
                <a:ext cx="2293271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(substantially below)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4742E-ED24-5607-BD3D-240FE623A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93" y="4755112"/>
                <a:ext cx="2293271" cy="768993"/>
              </a:xfrm>
              <a:prstGeom prst="rect">
                <a:avLst/>
              </a:prstGeom>
              <a:blipFill>
                <a:blip r:embed="rId8"/>
                <a:stretch>
                  <a:fillRect l="-239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0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812800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Statistical uncertainty for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beta asymmetry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7124" name="TextBox 6"/>
          <p:cNvSpPr txBox="1">
            <a:spLocks noChangeArrowheads="1"/>
          </p:cNvSpPr>
          <p:nvPr/>
        </p:nvSpPr>
        <p:spPr bwMode="auto">
          <a:xfrm>
            <a:off x="168829" y="3614580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Statistical uncertainty budget: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7125" name="TextBox 7"/>
              <p:cNvSpPr txBox="1">
                <a:spLocks noChangeArrowheads="1"/>
              </p:cNvSpPr>
              <p:nvPr/>
            </p:nvSpPr>
            <p:spPr bwMode="auto">
              <a:xfrm>
                <a:off x="168829" y="5222462"/>
                <a:ext cx="8384697" cy="3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l-GR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𝜟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𝑨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𝒔𝒕𝒂𝒕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𝟕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 can be reached in 1 year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</a:rPr>
                  <a:t>(with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 events detected)</a:t>
                </a:r>
              </a:p>
            </p:txBody>
          </p:sp>
        </mc:Choice>
        <mc:Fallback xmlns="">
          <p:sp>
            <p:nvSpPr>
              <p:cNvPr id="51712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829" y="5222462"/>
                <a:ext cx="8384697" cy="374846"/>
              </a:xfrm>
              <a:prstGeom prst="rect">
                <a:avLst/>
              </a:prstGeom>
              <a:blipFill>
                <a:blip r:embed="rId2"/>
                <a:stretch>
                  <a:fillRect l="-655" t="-114754" b="-1770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7237" name="Group 1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766685"/>
                  </p:ext>
                </p:extLst>
              </p:nvPr>
            </p:nvGraphicFramePr>
            <p:xfrm>
              <a:off x="565641" y="3965512"/>
              <a:ext cx="7841291" cy="1158240"/>
            </p:xfrm>
            <a:graphic>
              <a:graphicData uri="http://schemas.openxmlformats.org/drawingml/2006/table">
                <a:tbl>
                  <a:tblPr/>
                  <a:tblGrid>
                    <a:gridCol w="30312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381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lower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𝑬</m:t>
                              </m:r>
                              <m:r>
                                <a:rPr kumimoji="0" lang="en-US" sz="1800" b="1" i="1" u="none" strike="noStrike" cap="none" normalizeH="0" baseline="-25000" dirty="0" err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 cutoff</a:t>
                          </a:r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none</a:t>
                          </a:r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100 </a:t>
                          </a:r>
                          <a:r>
                            <a:rPr kumimoji="0" lang="en-US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keV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200 </a:t>
                          </a:r>
                          <a:r>
                            <a:rPr kumimoji="0" lang="en-US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keV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0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𝚫</m:t>
                              </m:r>
                              <m:r>
                                <a:rPr kumimoji="0" lang="en-US" sz="18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 (SM)</a:t>
                          </a:r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𝟒</m:t>
                                </m:r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𝟖</m:t>
                                </m:r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𝑵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7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0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 (A free)</a:t>
                          </a:r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300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𝟑𝟓𝟎</m:t>
                                </m:r>
                                <m:r>
                                  <a:rPr kumimoji="0" lang="en-US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𝑵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500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390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7237" name="Group 1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766685"/>
                  </p:ext>
                </p:extLst>
              </p:nvPr>
            </p:nvGraphicFramePr>
            <p:xfrm>
              <a:off x="565641" y="3965512"/>
              <a:ext cx="7841291" cy="1158240"/>
            </p:xfrm>
            <a:graphic>
              <a:graphicData uri="http://schemas.openxmlformats.org/drawingml/2006/table">
                <a:tbl>
                  <a:tblPr/>
                  <a:tblGrid>
                    <a:gridCol w="30312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33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1" t="-8333" r="-159036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none</a:t>
                          </a:r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100 </a:t>
                          </a:r>
                          <a:r>
                            <a:rPr kumimoji="0" lang="en-US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keV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200 </a:t>
                          </a:r>
                          <a:r>
                            <a:rPr kumimoji="0" lang="en-US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itchFamily="34" charset="0"/>
                            </a:rPr>
                            <a:t>keV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1" t="-98485" r="-159036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9734" t="-98485" r="-201141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88636" t="-98485" r="-100379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90114" t="-98485" r="-760" b="-1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1" t="-201538" r="-159036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9734" t="-201538" r="-201141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88636" t="-201538" r="-100379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 horzOverflow="overflow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90114" t="-201538" r="-760" b="-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3909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8D57D-14F2-46AA-9C6D-C307C795B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6">
                <a:extLst>
                  <a:ext uri="{FF2B5EF4-FFF2-40B4-BE49-F238E27FC236}">
                    <a16:creationId xmlns:a16="http://schemas.microsoft.com/office/drawing/2014/main" id="{8ABA02CC-224C-4822-C381-07C0C90AB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60" y="988058"/>
                <a:ext cx="4550553" cy="88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Beta asymmetry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𝑒𝑥𝑝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𝑘𝑖𝑛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𝑘𝑖𝑛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𝑘𝑖𝑛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𝑘𝑖𝑛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kumimoji="0" lang="en-US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kumimoji="0" lang="en-US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6">
                <a:extLst>
                  <a:ext uri="{FF2B5EF4-FFF2-40B4-BE49-F238E27FC236}">
                    <a16:creationId xmlns:a16="http://schemas.microsoft.com/office/drawing/2014/main" id="{8ABA02CC-224C-4822-C381-07C0C90AB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60" y="988058"/>
                <a:ext cx="4550553" cy="886076"/>
              </a:xfrm>
              <a:prstGeom prst="rect">
                <a:avLst/>
              </a:prstGeom>
              <a:blipFill>
                <a:blip r:embed="rId4"/>
                <a:stretch>
                  <a:fillRect l="-1206" t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7A99DF-E3F9-5FDC-BC68-1FC39744AAE2}"/>
              </a:ext>
            </a:extLst>
          </p:cNvPr>
          <p:cNvGrpSpPr/>
          <p:nvPr/>
        </p:nvGrpSpPr>
        <p:grpSpPr>
          <a:xfrm>
            <a:off x="4792919" y="1050854"/>
            <a:ext cx="3856580" cy="2589258"/>
            <a:chOff x="4800578" y="2041594"/>
            <a:chExt cx="3856580" cy="2589258"/>
          </a:xfrm>
        </p:grpSpPr>
        <p:sp>
          <p:nvSpPr>
            <p:cNvPr id="6" name="Freeform 185">
              <a:extLst>
                <a:ext uri="{FF2B5EF4-FFF2-40B4-BE49-F238E27FC236}">
                  <a16:creationId xmlns:a16="http://schemas.microsoft.com/office/drawing/2014/main" id="{350F438C-B642-4DB6-D91E-EFC2165CD2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85808" y="2558401"/>
              <a:ext cx="0" cy="3414563"/>
            </a:xfrm>
            <a:custGeom>
              <a:avLst/>
              <a:gdLst>
                <a:gd name="T0" fmla="*/ 1501 h 1501"/>
                <a:gd name="T1" fmla="*/ 0 h 1501"/>
                <a:gd name="T2" fmla="*/ 1501 h 150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01">
                  <a:moveTo>
                    <a:pt x="0" y="1501"/>
                  </a:moveTo>
                  <a:lnTo>
                    <a:pt x="0" y="0"/>
                  </a:lnTo>
                  <a:lnTo>
                    <a:pt x="0" y="150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Line 186">
              <a:extLst>
                <a:ext uri="{FF2B5EF4-FFF2-40B4-BE49-F238E27FC236}">
                  <a16:creationId xmlns:a16="http://schemas.microsoft.com/office/drawing/2014/main" id="{FB0A7CBB-E69C-23F0-4789-BA85E3EC7C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142808" y="4229964"/>
              <a:ext cx="714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Line 188">
              <a:extLst>
                <a:ext uri="{FF2B5EF4-FFF2-40B4-BE49-F238E27FC236}">
                  <a16:creationId xmlns:a16="http://schemas.microsoft.com/office/drawing/2014/main" id="{72E64B00-155C-7329-50DF-C33070532A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375694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189">
              <a:extLst>
                <a:ext uri="{FF2B5EF4-FFF2-40B4-BE49-F238E27FC236}">
                  <a16:creationId xmlns:a16="http://schemas.microsoft.com/office/drawing/2014/main" id="{FFE7511C-20D6-4246-841F-3A54176AB9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590324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ne 190">
              <a:extLst>
                <a:ext uri="{FF2B5EF4-FFF2-40B4-BE49-F238E27FC236}">
                  <a16:creationId xmlns:a16="http://schemas.microsoft.com/office/drawing/2014/main" id="{A33C9FF5-E110-C8CC-9B4C-2222D72C50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801701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ine 191">
              <a:extLst>
                <a:ext uri="{FF2B5EF4-FFF2-40B4-BE49-F238E27FC236}">
                  <a16:creationId xmlns:a16="http://schemas.microsoft.com/office/drawing/2014/main" id="{6DA5CA24-B959-8902-E5C4-8F501A0A30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994823" y="4229964"/>
              <a:ext cx="714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ine 195">
              <a:extLst>
                <a:ext uri="{FF2B5EF4-FFF2-40B4-BE49-F238E27FC236}">
                  <a16:creationId xmlns:a16="http://schemas.microsoft.com/office/drawing/2014/main" id="{7ADF2ED3-9236-851C-EBF1-02FE38D9AF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227709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196">
              <a:extLst>
                <a:ext uri="{FF2B5EF4-FFF2-40B4-BE49-F238E27FC236}">
                  <a16:creationId xmlns:a16="http://schemas.microsoft.com/office/drawing/2014/main" id="{3EC647A8-AE2B-53FF-7772-71AAAD81CD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442338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197">
              <a:extLst>
                <a:ext uri="{FF2B5EF4-FFF2-40B4-BE49-F238E27FC236}">
                  <a16:creationId xmlns:a16="http://schemas.microsoft.com/office/drawing/2014/main" id="{C00AFE4D-477B-A2EF-9814-D507FA4F66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656968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98">
              <a:extLst>
                <a:ext uri="{FF2B5EF4-FFF2-40B4-BE49-F238E27FC236}">
                  <a16:creationId xmlns:a16="http://schemas.microsoft.com/office/drawing/2014/main" id="{76994A9E-720E-8536-EBA5-860E4634FC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853342" y="4229964"/>
              <a:ext cx="714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202">
              <a:extLst>
                <a:ext uri="{FF2B5EF4-FFF2-40B4-BE49-F238E27FC236}">
                  <a16:creationId xmlns:a16="http://schemas.microsoft.com/office/drawing/2014/main" id="{DBE402D1-AFB5-BE76-004A-493E393536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082975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203">
              <a:extLst>
                <a:ext uri="{FF2B5EF4-FFF2-40B4-BE49-F238E27FC236}">
                  <a16:creationId xmlns:a16="http://schemas.microsoft.com/office/drawing/2014/main" id="{D0635AB1-46FB-0638-2FD7-26E0716A0C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294353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204">
              <a:extLst>
                <a:ext uri="{FF2B5EF4-FFF2-40B4-BE49-F238E27FC236}">
                  <a16:creationId xmlns:a16="http://schemas.microsoft.com/office/drawing/2014/main" id="{A087EC2D-4B98-610B-9381-7BE04B5BD7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508983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205">
              <a:extLst>
                <a:ext uri="{FF2B5EF4-FFF2-40B4-BE49-F238E27FC236}">
                  <a16:creationId xmlns:a16="http://schemas.microsoft.com/office/drawing/2014/main" id="{F78A0B70-9A7C-A397-4690-3044994FF8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705356" y="4229964"/>
              <a:ext cx="714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ine 209">
              <a:extLst>
                <a:ext uri="{FF2B5EF4-FFF2-40B4-BE49-F238E27FC236}">
                  <a16:creationId xmlns:a16="http://schemas.microsoft.com/office/drawing/2014/main" id="{2C44B74F-0D07-B379-F8FD-3D861C1308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938242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210">
              <a:extLst>
                <a:ext uri="{FF2B5EF4-FFF2-40B4-BE49-F238E27FC236}">
                  <a16:creationId xmlns:a16="http://schemas.microsoft.com/office/drawing/2014/main" id="{726F04C6-AF7B-B7A2-7716-936FD48615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8152872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211">
              <a:extLst>
                <a:ext uri="{FF2B5EF4-FFF2-40B4-BE49-F238E27FC236}">
                  <a16:creationId xmlns:a16="http://schemas.microsoft.com/office/drawing/2014/main" id="{E4AD569E-A67B-F22C-2842-9FBD9D96A0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8364249" y="4248220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212">
              <a:extLst>
                <a:ext uri="{FF2B5EF4-FFF2-40B4-BE49-F238E27FC236}">
                  <a16:creationId xmlns:a16="http://schemas.microsoft.com/office/drawing/2014/main" id="{864B6286-6BEB-BDBE-D98E-E385CCA084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8557371" y="4229964"/>
              <a:ext cx="714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26">
              <a:extLst>
                <a:ext uri="{FF2B5EF4-FFF2-40B4-BE49-F238E27FC236}">
                  <a16:creationId xmlns:a16="http://schemas.microsoft.com/office/drawing/2014/main" id="{E45C5AD5-1177-057D-A47D-01189E78B4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66483" y="3153639"/>
              <a:ext cx="2224088" cy="0"/>
            </a:xfrm>
            <a:custGeom>
              <a:avLst/>
              <a:gdLst>
                <a:gd name="T0" fmla="*/ 1060 w 1060"/>
                <a:gd name="T1" fmla="*/ 0 w 1060"/>
                <a:gd name="T2" fmla="*/ 1060 w 10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0">
                  <a:moveTo>
                    <a:pt x="1060" y="0"/>
                  </a:moveTo>
                  <a:lnTo>
                    <a:pt x="0" y="0"/>
                  </a:lnTo>
                  <a:lnTo>
                    <a:pt x="106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227">
              <a:extLst>
                <a:ext uri="{FF2B5EF4-FFF2-40B4-BE49-F238E27FC236}">
                  <a16:creationId xmlns:a16="http://schemas.microsoft.com/office/drawing/2014/main" id="{54EBF06B-86EA-1E8A-CAAD-069D8AF69E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17551" y="4226659"/>
              <a:ext cx="0" cy="780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232">
              <a:extLst>
                <a:ext uri="{FF2B5EF4-FFF2-40B4-BE49-F238E27FC236}">
                  <a16:creationId xmlns:a16="http://schemas.microsoft.com/office/drawing/2014/main" id="{B9CE10D2-38B3-4B45-8582-C6EB15DB27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4108058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233">
              <a:extLst>
                <a:ext uri="{FF2B5EF4-FFF2-40B4-BE49-F238E27FC236}">
                  <a16:creationId xmlns:a16="http://schemas.microsoft.com/office/drawing/2014/main" id="{AB8485FF-1188-14CA-C252-B1C579CFFB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3966771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234">
              <a:extLst>
                <a:ext uri="{FF2B5EF4-FFF2-40B4-BE49-F238E27FC236}">
                  <a16:creationId xmlns:a16="http://schemas.microsoft.com/office/drawing/2014/main" id="{103ACBC0-6FAB-77CF-81FD-BC4C41C104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3828658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235">
              <a:extLst>
                <a:ext uri="{FF2B5EF4-FFF2-40B4-BE49-F238E27FC236}">
                  <a16:creationId xmlns:a16="http://schemas.microsoft.com/office/drawing/2014/main" id="{9B16CBC4-C3B7-FAC2-90ED-D069710D15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17551" y="3671034"/>
              <a:ext cx="0" cy="780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240">
              <a:extLst>
                <a:ext uri="{FF2B5EF4-FFF2-40B4-BE49-F238E27FC236}">
                  <a16:creationId xmlns:a16="http://schemas.microsoft.com/office/drawing/2014/main" id="{2A4D9D21-8597-6577-E3CB-17F8437CFD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3552433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1">
              <a:extLst>
                <a:ext uri="{FF2B5EF4-FFF2-40B4-BE49-F238E27FC236}">
                  <a16:creationId xmlns:a16="http://schemas.microsoft.com/office/drawing/2014/main" id="{01F01A3F-429F-478C-E6A5-3352950B97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3411146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16" name="Line 242">
              <a:extLst>
                <a:ext uri="{FF2B5EF4-FFF2-40B4-BE49-F238E27FC236}">
                  <a16:creationId xmlns:a16="http://schemas.microsoft.com/office/drawing/2014/main" id="{EC398D8D-D118-7826-AEC6-9C5628539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3273033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17" name="Line 243">
              <a:extLst>
                <a:ext uri="{FF2B5EF4-FFF2-40B4-BE49-F238E27FC236}">
                  <a16:creationId xmlns:a16="http://schemas.microsoft.com/office/drawing/2014/main" id="{4528BBF7-5B57-BB30-7931-550B28F909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17551" y="3115409"/>
              <a:ext cx="0" cy="780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18" name="Line 248">
              <a:extLst>
                <a:ext uri="{FF2B5EF4-FFF2-40B4-BE49-F238E27FC236}">
                  <a16:creationId xmlns:a16="http://schemas.microsoft.com/office/drawing/2014/main" id="{85F49101-B8BA-FD4F-849F-B9976FDF26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996808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19" name="Line 249">
              <a:extLst>
                <a:ext uri="{FF2B5EF4-FFF2-40B4-BE49-F238E27FC236}">
                  <a16:creationId xmlns:a16="http://schemas.microsoft.com/office/drawing/2014/main" id="{63D13EE3-A160-F685-8F2B-9A721B9350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855521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0" name="Line 250">
              <a:extLst>
                <a:ext uri="{FF2B5EF4-FFF2-40B4-BE49-F238E27FC236}">
                  <a16:creationId xmlns:a16="http://schemas.microsoft.com/office/drawing/2014/main" id="{106BF585-B8E9-D9C7-734B-7B420EC58F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717408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1" name="Line 251">
              <a:extLst>
                <a:ext uri="{FF2B5EF4-FFF2-40B4-BE49-F238E27FC236}">
                  <a16:creationId xmlns:a16="http://schemas.microsoft.com/office/drawing/2014/main" id="{9472FB62-4E9C-BDAB-9756-AA5BACFFBB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17551" y="2559784"/>
              <a:ext cx="0" cy="780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2" name="Line 256">
              <a:extLst>
                <a:ext uri="{FF2B5EF4-FFF2-40B4-BE49-F238E27FC236}">
                  <a16:creationId xmlns:a16="http://schemas.microsoft.com/office/drawing/2014/main" id="{81128030-2DD8-94FD-D380-A8E5745DB0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438008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3" name="Line 257">
              <a:extLst>
                <a:ext uri="{FF2B5EF4-FFF2-40B4-BE49-F238E27FC236}">
                  <a16:creationId xmlns:a16="http://schemas.microsoft.com/office/drawing/2014/main" id="{70E34D8F-50D8-7382-8742-0D19231D2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299896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4" name="Line 258">
              <a:extLst>
                <a:ext uri="{FF2B5EF4-FFF2-40B4-BE49-F238E27FC236}">
                  <a16:creationId xmlns:a16="http://schemas.microsoft.com/office/drawing/2014/main" id="{7B7745DF-72E4-4770-BEEF-D9C1F545FA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98039" y="2161783"/>
              <a:ext cx="0" cy="390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5" name="Line 259">
              <a:extLst>
                <a:ext uri="{FF2B5EF4-FFF2-40B4-BE49-F238E27FC236}">
                  <a16:creationId xmlns:a16="http://schemas.microsoft.com/office/drawing/2014/main" id="{C8822BFD-4BDB-8473-00B2-683147E963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17551" y="2002571"/>
              <a:ext cx="0" cy="780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7226" name="Rectangle 264">
                  <a:extLst>
                    <a:ext uri="{FF2B5EF4-FFF2-40B4-BE49-F238E27FC236}">
                      <a16:creationId xmlns:a16="http://schemas.microsoft.com/office/drawing/2014/main" id="{DB197143-766A-DBA0-54F9-57F1E6162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4131421" y="3037613"/>
                  <a:ext cx="1570366" cy="232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Beta asymmetry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𝑒𝑥𝑝</m:t>
                          </m:r>
                        </m:sub>
                      </m:sSub>
                    </m:oMath>
                  </a14:m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7226" name="Rectangle 264">
                  <a:extLst>
                    <a:ext uri="{FF2B5EF4-FFF2-40B4-BE49-F238E27FC236}">
                      <a16:creationId xmlns:a16="http://schemas.microsoft.com/office/drawing/2014/main" id="{DB197143-766A-DBA0-54F9-57F1E61622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4131421" y="3037613"/>
                  <a:ext cx="1570366" cy="232051"/>
                </a:xfrm>
                <a:prstGeom prst="rect">
                  <a:avLst/>
                </a:prstGeom>
                <a:blipFill>
                  <a:blip r:embed="rId5"/>
                  <a:stretch>
                    <a:fillRect l="-23684" t="-1163" r="-39474" b="-69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7227" name="Freeform 277">
              <a:extLst>
                <a:ext uri="{FF2B5EF4-FFF2-40B4-BE49-F238E27FC236}">
                  <a16:creationId xmlns:a16="http://schemas.microsoft.com/office/drawing/2014/main" id="{1729B39E-0438-3C65-9A3A-B479E8D01E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85808" y="334314"/>
              <a:ext cx="0" cy="3414563"/>
            </a:xfrm>
            <a:custGeom>
              <a:avLst/>
              <a:gdLst>
                <a:gd name="T0" fmla="*/ 1501 h 1501"/>
                <a:gd name="T1" fmla="*/ 0 h 1501"/>
                <a:gd name="T2" fmla="*/ 1501 h 150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01">
                  <a:moveTo>
                    <a:pt x="0" y="1501"/>
                  </a:moveTo>
                  <a:lnTo>
                    <a:pt x="0" y="0"/>
                  </a:lnTo>
                  <a:lnTo>
                    <a:pt x="0" y="150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8" name="Line 278">
              <a:extLst>
                <a:ext uri="{FF2B5EF4-FFF2-40B4-BE49-F238E27FC236}">
                  <a16:creationId xmlns:a16="http://schemas.microsoft.com/office/drawing/2014/main" id="{67E0F036-D53D-C96F-8156-ECBF921EA9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143602" y="2076520"/>
              <a:ext cx="698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29" name="Line 279">
              <a:extLst>
                <a:ext uri="{FF2B5EF4-FFF2-40B4-BE49-F238E27FC236}">
                  <a16:creationId xmlns:a16="http://schemas.microsoft.com/office/drawing/2014/main" id="{0F332370-EAA5-15B3-BAC0-6938BC8755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374900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0" name="Line 280">
              <a:extLst>
                <a:ext uri="{FF2B5EF4-FFF2-40B4-BE49-F238E27FC236}">
                  <a16:creationId xmlns:a16="http://schemas.microsoft.com/office/drawing/2014/main" id="{A3664859-B208-C545-D634-1EA7A5C09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589530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1" name="Line 281">
              <a:extLst>
                <a:ext uri="{FF2B5EF4-FFF2-40B4-BE49-F238E27FC236}">
                  <a16:creationId xmlns:a16="http://schemas.microsoft.com/office/drawing/2014/main" id="{7E82BE76-ACFA-58E3-B44B-8E754A7C2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800908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2" name="Line 282">
              <a:extLst>
                <a:ext uri="{FF2B5EF4-FFF2-40B4-BE49-F238E27FC236}">
                  <a16:creationId xmlns:a16="http://schemas.microsoft.com/office/drawing/2014/main" id="{7433B974-EA41-55DE-59C1-7A4EF87EC4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995617" y="2076520"/>
              <a:ext cx="698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3" name="Line 283">
              <a:extLst>
                <a:ext uri="{FF2B5EF4-FFF2-40B4-BE49-F238E27FC236}">
                  <a16:creationId xmlns:a16="http://schemas.microsoft.com/office/drawing/2014/main" id="{76BC93E8-B9BA-88DD-A7D7-F059A4F11D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226915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4" name="Line 284">
              <a:extLst>
                <a:ext uri="{FF2B5EF4-FFF2-40B4-BE49-F238E27FC236}">
                  <a16:creationId xmlns:a16="http://schemas.microsoft.com/office/drawing/2014/main" id="{3F3D9BB1-7BA3-F269-3D88-DC5000C79E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441545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5" name="Line 285">
              <a:extLst>
                <a:ext uri="{FF2B5EF4-FFF2-40B4-BE49-F238E27FC236}">
                  <a16:creationId xmlns:a16="http://schemas.microsoft.com/office/drawing/2014/main" id="{8420C38A-881F-A8EE-15DF-F0A9A9F259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656174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6" name="Line 286">
              <a:extLst>
                <a:ext uri="{FF2B5EF4-FFF2-40B4-BE49-F238E27FC236}">
                  <a16:creationId xmlns:a16="http://schemas.microsoft.com/office/drawing/2014/main" id="{D7F5AE2B-5D6C-94E1-8AEA-CCD2F61F2E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854135" y="2076520"/>
              <a:ext cx="698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8" name="Line 287">
              <a:extLst>
                <a:ext uri="{FF2B5EF4-FFF2-40B4-BE49-F238E27FC236}">
                  <a16:creationId xmlns:a16="http://schemas.microsoft.com/office/drawing/2014/main" id="{A2F0DE67-E84B-C211-7DD6-6F91E25DD1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082182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39" name="Line 288">
              <a:extLst>
                <a:ext uri="{FF2B5EF4-FFF2-40B4-BE49-F238E27FC236}">
                  <a16:creationId xmlns:a16="http://schemas.microsoft.com/office/drawing/2014/main" id="{10DC74DD-CC65-908D-D946-311FC69296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93559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0" name="Line 289">
              <a:extLst>
                <a:ext uri="{FF2B5EF4-FFF2-40B4-BE49-F238E27FC236}">
                  <a16:creationId xmlns:a16="http://schemas.microsoft.com/office/drawing/2014/main" id="{33C4DAFF-9774-BCD8-3A3E-0763871B34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08189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1" name="Line 290">
              <a:extLst>
                <a:ext uri="{FF2B5EF4-FFF2-40B4-BE49-F238E27FC236}">
                  <a16:creationId xmlns:a16="http://schemas.microsoft.com/office/drawing/2014/main" id="{8324B4F9-8865-5906-EAEF-550E1107EA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706150" y="2076520"/>
              <a:ext cx="698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2" name="Line 291">
              <a:extLst>
                <a:ext uri="{FF2B5EF4-FFF2-40B4-BE49-F238E27FC236}">
                  <a16:creationId xmlns:a16="http://schemas.microsoft.com/office/drawing/2014/main" id="{0DC47E9C-A1FC-70D9-B278-8758FB0ACD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937448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3" name="Line 292">
              <a:extLst>
                <a:ext uri="{FF2B5EF4-FFF2-40B4-BE49-F238E27FC236}">
                  <a16:creationId xmlns:a16="http://schemas.microsoft.com/office/drawing/2014/main" id="{B2B8B503-B1AB-EF92-3498-DF0E206E59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152078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4" name="Line 293">
              <a:extLst>
                <a:ext uri="{FF2B5EF4-FFF2-40B4-BE49-F238E27FC236}">
                  <a16:creationId xmlns:a16="http://schemas.microsoft.com/office/drawing/2014/main" id="{BE6C239D-01F4-10CA-4DD9-A3E8BAF550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63456" y="205985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5" name="Line 294">
              <a:extLst>
                <a:ext uri="{FF2B5EF4-FFF2-40B4-BE49-F238E27FC236}">
                  <a16:creationId xmlns:a16="http://schemas.microsoft.com/office/drawing/2014/main" id="{CB45D707-C037-0A7D-E2D1-73D148371D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8165" y="2076520"/>
              <a:ext cx="698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6" name="Freeform 295">
              <a:extLst>
                <a:ext uri="{FF2B5EF4-FFF2-40B4-BE49-F238E27FC236}">
                  <a16:creationId xmlns:a16="http://schemas.microsoft.com/office/drawing/2014/main" id="{5693D30A-47AC-8B38-7FE5-BF068DB45B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481046" y="3153639"/>
              <a:ext cx="2224088" cy="0"/>
            </a:xfrm>
            <a:custGeom>
              <a:avLst/>
              <a:gdLst>
                <a:gd name="T0" fmla="*/ 1060 w 1060"/>
                <a:gd name="T1" fmla="*/ 0 w 1060"/>
                <a:gd name="T2" fmla="*/ 1060 w 10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0">
                  <a:moveTo>
                    <a:pt x="1060" y="0"/>
                  </a:moveTo>
                  <a:lnTo>
                    <a:pt x="0" y="0"/>
                  </a:lnTo>
                  <a:lnTo>
                    <a:pt x="106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47" name="Line 296">
              <a:extLst>
                <a:ext uri="{FF2B5EF4-FFF2-40B4-BE49-F238E27FC236}">
                  <a16:creationId xmlns:a16="http://schemas.microsoft.com/office/drawing/2014/main" id="{608E88A1-6ABB-C03F-6941-7051BAD459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5692" y="4228285"/>
              <a:ext cx="0" cy="7479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0" name="Line 297">
              <a:extLst>
                <a:ext uri="{FF2B5EF4-FFF2-40B4-BE49-F238E27FC236}">
                  <a16:creationId xmlns:a16="http://schemas.microsoft.com/office/drawing/2014/main" id="{C0108250-E1B5-A217-3702-FE24A0ADD6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4109684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1" name="Line 298">
              <a:extLst>
                <a:ext uri="{FF2B5EF4-FFF2-40B4-BE49-F238E27FC236}">
                  <a16:creationId xmlns:a16="http://schemas.microsoft.com/office/drawing/2014/main" id="{4DBDD8D3-428F-9446-CFC1-2384FD4BA2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3968397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3" name="Line 299">
              <a:extLst>
                <a:ext uri="{FF2B5EF4-FFF2-40B4-BE49-F238E27FC236}">
                  <a16:creationId xmlns:a16="http://schemas.microsoft.com/office/drawing/2014/main" id="{92F08217-1049-3BDB-A90E-8E3C68189F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3830284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6" name="Line 300">
              <a:extLst>
                <a:ext uri="{FF2B5EF4-FFF2-40B4-BE49-F238E27FC236}">
                  <a16:creationId xmlns:a16="http://schemas.microsoft.com/office/drawing/2014/main" id="{4ECBF849-4665-2A35-2F85-8E17DE77B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5692" y="3672660"/>
              <a:ext cx="0" cy="7479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7" name="Line 301">
              <a:extLst>
                <a:ext uri="{FF2B5EF4-FFF2-40B4-BE49-F238E27FC236}">
                  <a16:creationId xmlns:a16="http://schemas.microsoft.com/office/drawing/2014/main" id="{0CB79361-F15B-0773-D6C3-76703183B5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3554059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8" name="Line 302">
              <a:extLst>
                <a:ext uri="{FF2B5EF4-FFF2-40B4-BE49-F238E27FC236}">
                  <a16:creationId xmlns:a16="http://schemas.microsoft.com/office/drawing/2014/main" id="{EEDB185C-4F65-5AE1-1E58-DED88C3E6B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3412772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29" name="Line 303">
              <a:extLst>
                <a:ext uri="{FF2B5EF4-FFF2-40B4-BE49-F238E27FC236}">
                  <a16:creationId xmlns:a16="http://schemas.microsoft.com/office/drawing/2014/main" id="{FE46C519-D41B-3026-6651-E1DEA2B5A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3274659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0" name="Line 304">
              <a:extLst>
                <a:ext uri="{FF2B5EF4-FFF2-40B4-BE49-F238E27FC236}">
                  <a16:creationId xmlns:a16="http://schemas.microsoft.com/office/drawing/2014/main" id="{1308BCA4-1E0E-CFBB-C0C3-7FCBF33F1C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5692" y="3117035"/>
              <a:ext cx="0" cy="7479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1" name="Line 305">
              <a:extLst>
                <a:ext uri="{FF2B5EF4-FFF2-40B4-BE49-F238E27FC236}">
                  <a16:creationId xmlns:a16="http://schemas.microsoft.com/office/drawing/2014/main" id="{3D82B7A3-4D54-7CCD-C01F-9CBD9ACD30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998434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2" name="Line 306">
              <a:extLst>
                <a:ext uri="{FF2B5EF4-FFF2-40B4-BE49-F238E27FC236}">
                  <a16:creationId xmlns:a16="http://schemas.microsoft.com/office/drawing/2014/main" id="{15C8A15F-C032-D74D-538B-5C837C90A5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857147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3" name="Line 307">
              <a:extLst>
                <a:ext uri="{FF2B5EF4-FFF2-40B4-BE49-F238E27FC236}">
                  <a16:creationId xmlns:a16="http://schemas.microsoft.com/office/drawing/2014/main" id="{7F302483-A194-4EED-B046-CB70DA1F6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719034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4" name="Line 308">
              <a:extLst>
                <a:ext uri="{FF2B5EF4-FFF2-40B4-BE49-F238E27FC236}">
                  <a16:creationId xmlns:a16="http://schemas.microsoft.com/office/drawing/2014/main" id="{2A08BE52-6A13-9876-3986-AF268AD26A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5692" y="2561410"/>
              <a:ext cx="0" cy="7479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5" name="Line 309">
              <a:extLst>
                <a:ext uri="{FF2B5EF4-FFF2-40B4-BE49-F238E27FC236}">
                  <a16:creationId xmlns:a16="http://schemas.microsoft.com/office/drawing/2014/main" id="{AF694BA9-910A-8F29-C57D-2E9FA1A534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439634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6" name="Line 310">
              <a:extLst>
                <a:ext uri="{FF2B5EF4-FFF2-40B4-BE49-F238E27FC236}">
                  <a16:creationId xmlns:a16="http://schemas.microsoft.com/office/drawing/2014/main" id="{5001E7F1-F0EC-0CCA-556D-8D888D1D4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301522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7" name="Line 311">
              <a:extLst>
                <a:ext uri="{FF2B5EF4-FFF2-40B4-BE49-F238E27FC236}">
                  <a16:creationId xmlns:a16="http://schemas.microsoft.com/office/drawing/2014/main" id="{6D4431B3-3A3A-87EC-11E8-2A6F16CA23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75204" y="2163409"/>
              <a:ext cx="0" cy="357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8" name="Line 312">
              <a:extLst>
                <a:ext uri="{FF2B5EF4-FFF2-40B4-BE49-F238E27FC236}">
                  <a16:creationId xmlns:a16="http://schemas.microsoft.com/office/drawing/2014/main" id="{B33BDA06-C150-A09E-0951-B5999F9D02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5692" y="2004197"/>
              <a:ext cx="0" cy="7479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39" name="Freeform 313">
              <a:extLst>
                <a:ext uri="{FF2B5EF4-FFF2-40B4-BE49-F238E27FC236}">
                  <a16:creationId xmlns:a16="http://schemas.microsoft.com/office/drawing/2014/main" id="{B1A6A826-D3C3-0AE6-ED5B-DBE4376FB0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0698" y="1830624"/>
              <a:ext cx="1495425" cy="3339768"/>
            </a:xfrm>
            <a:custGeom>
              <a:avLst/>
              <a:gdLst>
                <a:gd name="T0" fmla="*/ 555 w 713"/>
                <a:gd name="T1" fmla="*/ 1446 h 1468"/>
                <a:gd name="T2" fmla="*/ 473 w 713"/>
                <a:gd name="T3" fmla="*/ 1416 h 1468"/>
                <a:gd name="T4" fmla="*/ 417 w 713"/>
                <a:gd name="T5" fmla="*/ 1387 h 1468"/>
                <a:gd name="T6" fmla="*/ 373 w 713"/>
                <a:gd name="T7" fmla="*/ 1357 h 1468"/>
                <a:gd name="T8" fmla="*/ 338 w 713"/>
                <a:gd name="T9" fmla="*/ 1328 h 1468"/>
                <a:gd name="T10" fmla="*/ 307 w 713"/>
                <a:gd name="T11" fmla="*/ 1298 h 1468"/>
                <a:gd name="T12" fmla="*/ 281 w 713"/>
                <a:gd name="T13" fmla="*/ 1269 h 1468"/>
                <a:gd name="T14" fmla="*/ 258 w 713"/>
                <a:gd name="T15" fmla="*/ 1239 h 1468"/>
                <a:gd name="T16" fmla="*/ 238 w 713"/>
                <a:gd name="T17" fmla="*/ 1210 h 1468"/>
                <a:gd name="T18" fmla="*/ 220 w 713"/>
                <a:gd name="T19" fmla="*/ 1180 h 1468"/>
                <a:gd name="T20" fmla="*/ 203 w 713"/>
                <a:gd name="T21" fmla="*/ 1151 h 1468"/>
                <a:gd name="T22" fmla="*/ 189 w 713"/>
                <a:gd name="T23" fmla="*/ 1121 h 1468"/>
                <a:gd name="T24" fmla="*/ 175 w 713"/>
                <a:gd name="T25" fmla="*/ 1092 h 1468"/>
                <a:gd name="T26" fmla="*/ 163 w 713"/>
                <a:gd name="T27" fmla="*/ 1062 h 1468"/>
                <a:gd name="T28" fmla="*/ 151 w 713"/>
                <a:gd name="T29" fmla="*/ 1033 h 1468"/>
                <a:gd name="T30" fmla="*/ 141 w 713"/>
                <a:gd name="T31" fmla="*/ 1003 h 1468"/>
                <a:gd name="T32" fmla="*/ 132 w 713"/>
                <a:gd name="T33" fmla="*/ 974 h 1468"/>
                <a:gd name="T34" fmla="*/ 123 w 713"/>
                <a:gd name="T35" fmla="*/ 944 h 1468"/>
                <a:gd name="T36" fmla="*/ 114 w 713"/>
                <a:gd name="T37" fmla="*/ 915 h 1468"/>
                <a:gd name="T38" fmla="*/ 107 w 713"/>
                <a:gd name="T39" fmla="*/ 885 h 1468"/>
                <a:gd name="T40" fmla="*/ 99 w 713"/>
                <a:gd name="T41" fmla="*/ 856 h 1468"/>
                <a:gd name="T42" fmla="*/ 93 w 713"/>
                <a:gd name="T43" fmla="*/ 826 h 1468"/>
                <a:gd name="T44" fmla="*/ 86 w 713"/>
                <a:gd name="T45" fmla="*/ 797 h 1468"/>
                <a:gd name="T46" fmla="*/ 81 w 713"/>
                <a:gd name="T47" fmla="*/ 767 h 1468"/>
                <a:gd name="T48" fmla="*/ 75 w 713"/>
                <a:gd name="T49" fmla="*/ 738 h 1468"/>
                <a:gd name="T50" fmla="*/ 70 w 713"/>
                <a:gd name="T51" fmla="*/ 708 h 1468"/>
                <a:gd name="T52" fmla="*/ 65 w 713"/>
                <a:gd name="T53" fmla="*/ 678 h 1468"/>
                <a:gd name="T54" fmla="*/ 60 w 713"/>
                <a:gd name="T55" fmla="*/ 649 h 1468"/>
                <a:gd name="T56" fmla="*/ 56 w 713"/>
                <a:gd name="T57" fmla="*/ 620 h 1468"/>
                <a:gd name="T58" fmla="*/ 52 w 713"/>
                <a:gd name="T59" fmla="*/ 590 h 1468"/>
                <a:gd name="T60" fmla="*/ 48 w 713"/>
                <a:gd name="T61" fmla="*/ 561 h 1468"/>
                <a:gd name="T62" fmla="*/ 44 w 713"/>
                <a:gd name="T63" fmla="*/ 531 h 1468"/>
                <a:gd name="T64" fmla="*/ 41 w 713"/>
                <a:gd name="T65" fmla="*/ 502 h 1468"/>
                <a:gd name="T66" fmla="*/ 37 w 713"/>
                <a:gd name="T67" fmla="*/ 472 h 1468"/>
                <a:gd name="T68" fmla="*/ 34 w 713"/>
                <a:gd name="T69" fmla="*/ 442 h 1468"/>
                <a:gd name="T70" fmla="*/ 31 w 713"/>
                <a:gd name="T71" fmla="*/ 413 h 1468"/>
                <a:gd name="T72" fmla="*/ 28 w 713"/>
                <a:gd name="T73" fmla="*/ 383 h 1468"/>
                <a:gd name="T74" fmla="*/ 26 w 713"/>
                <a:gd name="T75" fmla="*/ 354 h 1468"/>
                <a:gd name="T76" fmla="*/ 23 w 713"/>
                <a:gd name="T77" fmla="*/ 324 h 1468"/>
                <a:gd name="T78" fmla="*/ 20 w 713"/>
                <a:gd name="T79" fmla="*/ 295 h 1468"/>
                <a:gd name="T80" fmla="*/ 18 w 713"/>
                <a:gd name="T81" fmla="*/ 265 h 1468"/>
                <a:gd name="T82" fmla="*/ 16 w 713"/>
                <a:gd name="T83" fmla="*/ 236 h 1468"/>
                <a:gd name="T84" fmla="*/ 13 w 713"/>
                <a:gd name="T85" fmla="*/ 206 h 1468"/>
                <a:gd name="T86" fmla="*/ 11 w 713"/>
                <a:gd name="T87" fmla="*/ 177 h 1468"/>
                <a:gd name="T88" fmla="*/ 9 w 713"/>
                <a:gd name="T89" fmla="*/ 147 h 1468"/>
                <a:gd name="T90" fmla="*/ 7 w 713"/>
                <a:gd name="T91" fmla="*/ 118 h 1468"/>
                <a:gd name="T92" fmla="*/ 5 w 713"/>
                <a:gd name="T93" fmla="*/ 88 h 1468"/>
                <a:gd name="T94" fmla="*/ 4 w 713"/>
                <a:gd name="T95" fmla="*/ 59 h 1468"/>
                <a:gd name="T96" fmla="*/ 2 w 713"/>
                <a:gd name="T97" fmla="*/ 29 h 1468"/>
                <a:gd name="T98" fmla="*/ 0 w 713"/>
                <a:gd name="T99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3" h="1468">
                  <a:moveTo>
                    <a:pt x="713" y="1468"/>
                  </a:moveTo>
                  <a:lnTo>
                    <a:pt x="624" y="1461"/>
                  </a:lnTo>
                  <a:lnTo>
                    <a:pt x="585" y="1453"/>
                  </a:lnTo>
                  <a:lnTo>
                    <a:pt x="555" y="1446"/>
                  </a:lnTo>
                  <a:lnTo>
                    <a:pt x="531" y="1438"/>
                  </a:lnTo>
                  <a:lnTo>
                    <a:pt x="509" y="1431"/>
                  </a:lnTo>
                  <a:lnTo>
                    <a:pt x="490" y="1424"/>
                  </a:lnTo>
                  <a:lnTo>
                    <a:pt x="473" y="1416"/>
                  </a:lnTo>
                  <a:lnTo>
                    <a:pt x="458" y="1409"/>
                  </a:lnTo>
                  <a:lnTo>
                    <a:pt x="443" y="1402"/>
                  </a:lnTo>
                  <a:lnTo>
                    <a:pt x="430" y="1394"/>
                  </a:lnTo>
                  <a:lnTo>
                    <a:pt x="417" y="1387"/>
                  </a:lnTo>
                  <a:lnTo>
                    <a:pt x="405" y="1379"/>
                  </a:lnTo>
                  <a:lnTo>
                    <a:pt x="394" y="1372"/>
                  </a:lnTo>
                  <a:lnTo>
                    <a:pt x="384" y="1365"/>
                  </a:lnTo>
                  <a:lnTo>
                    <a:pt x="373" y="1357"/>
                  </a:lnTo>
                  <a:lnTo>
                    <a:pt x="364" y="1350"/>
                  </a:lnTo>
                  <a:lnTo>
                    <a:pt x="355" y="1342"/>
                  </a:lnTo>
                  <a:lnTo>
                    <a:pt x="346" y="1335"/>
                  </a:lnTo>
                  <a:lnTo>
                    <a:pt x="338" y="1328"/>
                  </a:lnTo>
                  <a:lnTo>
                    <a:pt x="330" y="1320"/>
                  </a:lnTo>
                  <a:lnTo>
                    <a:pt x="322" y="1313"/>
                  </a:lnTo>
                  <a:lnTo>
                    <a:pt x="314" y="1306"/>
                  </a:lnTo>
                  <a:lnTo>
                    <a:pt x="307" y="1298"/>
                  </a:lnTo>
                  <a:lnTo>
                    <a:pt x="300" y="1291"/>
                  </a:lnTo>
                  <a:lnTo>
                    <a:pt x="294" y="1283"/>
                  </a:lnTo>
                  <a:lnTo>
                    <a:pt x="287" y="1276"/>
                  </a:lnTo>
                  <a:lnTo>
                    <a:pt x="281" y="1269"/>
                  </a:lnTo>
                  <a:lnTo>
                    <a:pt x="275" y="1261"/>
                  </a:lnTo>
                  <a:lnTo>
                    <a:pt x="269" y="1254"/>
                  </a:lnTo>
                  <a:lnTo>
                    <a:pt x="264" y="1247"/>
                  </a:lnTo>
                  <a:lnTo>
                    <a:pt x="258" y="1239"/>
                  </a:lnTo>
                  <a:lnTo>
                    <a:pt x="253" y="1232"/>
                  </a:lnTo>
                  <a:lnTo>
                    <a:pt x="248" y="1224"/>
                  </a:lnTo>
                  <a:lnTo>
                    <a:pt x="243" y="1217"/>
                  </a:lnTo>
                  <a:lnTo>
                    <a:pt x="238" y="1210"/>
                  </a:lnTo>
                  <a:lnTo>
                    <a:pt x="233" y="1202"/>
                  </a:lnTo>
                  <a:lnTo>
                    <a:pt x="228" y="1195"/>
                  </a:lnTo>
                  <a:lnTo>
                    <a:pt x="224" y="1188"/>
                  </a:lnTo>
                  <a:lnTo>
                    <a:pt x="220" y="1180"/>
                  </a:lnTo>
                  <a:lnTo>
                    <a:pt x="215" y="1173"/>
                  </a:lnTo>
                  <a:lnTo>
                    <a:pt x="211" y="1166"/>
                  </a:lnTo>
                  <a:lnTo>
                    <a:pt x="207" y="1158"/>
                  </a:lnTo>
                  <a:lnTo>
                    <a:pt x="203" y="1151"/>
                  </a:lnTo>
                  <a:lnTo>
                    <a:pt x="199" y="1143"/>
                  </a:lnTo>
                  <a:lnTo>
                    <a:pt x="196" y="1136"/>
                  </a:lnTo>
                  <a:lnTo>
                    <a:pt x="192" y="1128"/>
                  </a:lnTo>
                  <a:lnTo>
                    <a:pt x="189" y="1121"/>
                  </a:lnTo>
                  <a:lnTo>
                    <a:pt x="185" y="1114"/>
                  </a:lnTo>
                  <a:lnTo>
                    <a:pt x="182" y="1106"/>
                  </a:lnTo>
                  <a:lnTo>
                    <a:pt x="178" y="1099"/>
                  </a:lnTo>
                  <a:lnTo>
                    <a:pt x="175" y="1092"/>
                  </a:lnTo>
                  <a:lnTo>
                    <a:pt x="172" y="1084"/>
                  </a:lnTo>
                  <a:lnTo>
                    <a:pt x="169" y="1077"/>
                  </a:lnTo>
                  <a:lnTo>
                    <a:pt x="166" y="1070"/>
                  </a:lnTo>
                  <a:lnTo>
                    <a:pt x="163" y="1062"/>
                  </a:lnTo>
                  <a:lnTo>
                    <a:pt x="160" y="1055"/>
                  </a:lnTo>
                  <a:lnTo>
                    <a:pt x="157" y="1047"/>
                  </a:lnTo>
                  <a:lnTo>
                    <a:pt x="154" y="1040"/>
                  </a:lnTo>
                  <a:lnTo>
                    <a:pt x="151" y="1033"/>
                  </a:lnTo>
                  <a:lnTo>
                    <a:pt x="149" y="1025"/>
                  </a:lnTo>
                  <a:lnTo>
                    <a:pt x="146" y="1018"/>
                  </a:lnTo>
                  <a:lnTo>
                    <a:pt x="144" y="1011"/>
                  </a:lnTo>
                  <a:lnTo>
                    <a:pt x="141" y="1003"/>
                  </a:lnTo>
                  <a:lnTo>
                    <a:pt x="139" y="996"/>
                  </a:lnTo>
                  <a:lnTo>
                    <a:pt x="136" y="988"/>
                  </a:lnTo>
                  <a:lnTo>
                    <a:pt x="134" y="981"/>
                  </a:lnTo>
                  <a:lnTo>
                    <a:pt x="132" y="974"/>
                  </a:lnTo>
                  <a:lnTo>
                    <a:pt x="129" y="966"/>
                  </a:lnTo>
                  <a:lnTo>
                    <a:pt x="127" y="959"/>
                  </a:lnTo>
                  <a:lnTo>
                    <a:pt x="125" y="952"/>
                  </a:lnTo>
                  <a:lnTo>
                    <a:pt x="123" y="944"/>
                  </a:lnTo>
                  <a:lnTo>
                    <a:pt x="120" y="937"/>
                  </a:lnTo>
                  <a:lnTo>
                    <a:pt x="118" y="929"/>
                  </a:lnTo>
                  <a:lnTo>
                    <a:pt x="116" y="922"/>
                  </a:lnTo>
                  <a:lnTo>
                    <a:pt x="114" y="915"/>
                  </a:lnTo>
                  <a:lnTo>
                    <a:pt x="112" y="907"/>
                  </a:lnTo>
                  <a:lnTo>
                    <a:pt x="110" y="900"/>
                  </a:lnTo>
                  <a:lnTo>
                    <a:pt x="108" y="892"/>
                  </a:lnTo>
                  <a:lnTo>
                    <a:pt x="107" y="885"/>
                  </a:lnTo>
                  <a:lnTo>
                    <a:pt x="105" y="878"/>
                  </a:lnTo>
                  <a:lnTo>
                    <a:pt x="103" y="870"/>
                  </a:lnTo>
                  <a:lnTo>
                    <a:pt x="101" y="863"/>
                  </a:lnTo>
                  <a:lnTo>
                    <a:pt x="99" y="856"/>
                  </a:lnTo>
                  <a:lnTo>
                    <a:pt x="98" y="848"/>
                  </a:lnTo>
                  <a:lnTo>
                    <a:pt x="96" y="841"/>
                  </a:lnTo>
                  <a:lnTo>
                    <a:pt x="94" y="833"/>
                  </a:lnTo>
                  <a:lnTo>
                    <a:pt x="93" y="826"/>
                  </a:lnTo>
                  <a:lnTo>
                    <a:pt x="91" y="819"/>
                  </a:lnTo>
                  <a:lnTo>
                    <a:pt x="90" y="811"/>
                  </a:lnTo>
                  <a:lnTo>
                    <a:pt x="88" y="804"/>
                  </a:lnTo>
                  <a:lnTo>
                    <a:pt x="86" y="797"/>
                  </a:lnTo>
                  <a:lnTo>
                    <a:pt x="85" y="789"/>
                  </a:lnTo>
                  <a:lnTo>
                    <a:pt x="84" y="782"/>
                  </a:lnTo>
                  <a:lnTo>
                    <a:pt x="82" y="774"/>
                  </a:lnTo>
                  <a:lnTo>
                    <a:pt x="81" y="767"/>
                  </a:lnTo>
                  <a:lnTo>
                    <a:pt x="79" y="760"/>
                  </a:lnTo>
                  <a:lnTo>
                    <a:pt x="78" y="752"/>
                  </a:lnTo>
                  <a:lnTo>
                    <a:pt x="77" y="745"/>
                  </a:lnTo>
                  <a:lnTo>
                    <a:pt x="75" y="738"/>
                  </a:lnTo>
                  <a:lnTo>
                    <a:pt x="74" y="730"/>
                  </a:lnTo>
                  <a:lnTo>
                    <a:pt x="73" y="723"/>
                  </a:lnTo>
                  <a:lnTo>
                    <a:pt x="71" y="716"/>
                  </a:lnTo>
                  <a:lnTo>
                    <a:pt x="70" y="708"/>
                  </a:lnTo>
                  <a:lnTo>
                    <a:pt x="69" y="701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5" y="678"/>
                  </a:lnTo>
                  <a:lnTo>
                    <a:pt x="64" y="671"/>
                  </a:lnTo>
                  <a:lnTo>
                    <a:pt x="63" y="664"/>
                  </a:lnTo>
                  <a:lnTo>
                    <a:pt x="61" y="656"/>
                  </a:lnTo>
                  <a:lnTo>
                    <a:pt x="60" y="649"/>
                  </a:lnTo>
                  <a:lnTo>
                    <a:pt x="59" y="642"/>
                  </a:lnTo>
                  <a:lnTo>
                    <a:pt x="58" y="634"/>
                  </a:lnTo>
                  <a:lnTo>
                    <a:pt x="57" y="627"/>
                  </a:lnTo>
                  <a:lnTo>
                    <a:pt x="56" y="620"/>
                  </a:lnTo>
                  <a:lnTo>
                    <a:pt x="55" y="612"/>
                  </a:lnTo>
                  <a:lnTo>
                    <a:pt x="54" y="605"/>
                  </a:lnTo>
                  <a:lnTo>
                    <a:pt x="53" y="597"/>
                  </a:lnTo>
                  <a:lnTo>
                    <a:pt x="52" y="590"/>
                  </a:lnTo>
                  <a:lnTo>
                    <a:pt x="51" y="583"/>
                  </a:lnTo>
                  <a:lnTo>
                    <a:pt x="50" y="575"/>
                  </a:lnTo>
                  <a:lnTo>
                    <a:pt x="49" y="568"/>
                  </a:lnTo>
                  <a:lnTo>
                    <a:pt x="48" y="561"/>
                  </a:lnTo>
                  <a:lnTo>
                    <a:pt x="47" y="553"/>
                  </a:lnTo>
                  <a:lnTo>
                    <a:pt x="46" y="546"/>
                  </a:lnTo>
                  <a:lnTo>
                    <a:pt x="45" y="538"/>
                  </a:lnTo>
                  <a:lnTo>
                    <a:pt x="44" y="531"/>
                  </a:lnTo>
                  <a:lnTo>
                    <a:pt x="43" y="524"/>
                  </a:lnTo>
                  <a:lnTo>
                    <a:pt x="42" y="516"/>
                  </a:lnTo>
                  <a:lnTo>
                    <a:pt x="42" y="509"/>
                  </a:lnTo>
                  <a:lnTo>
                    <a:pt x="41" y="502"/>
                  </a:lnTo>
                  <a:lnTo>
                    <a:pt x="40" y="494"/>
                  </a:lnTo>
                  <a:lnTo>
                    <a:pt x="39" y="487"/>
                  </a:lnTo>
                  <a:lnTo>
                    <a:pt x="38" y="479"/>
                  </a:lnTo>
                  <a:lnTo>
                    <a:pt x="37" y="472"/>
                  </a:lnTo>
                  <a:lnTo>
                    <a:pt x="36" y="465"/>
                  </a:lnTo>
                  <a:lnTo>
                    <a:pt x="36" y="457"/>
                  </a:lnTo>
                  <a:lnTo>
                    <a:pt x="35" y="450"/>
                  </a:lnTo>
                  <a:lnTo>
                    <a:pt x="34" y="442"/>
                  </a:lnTo>
                  <a:lnTo>
                    <a:pt x="33" y="435"/>
                  </a:lnTo>
                  <a:lnTo>
                    <a:pt x="33" y="428"/>
                  </a:lnTo>
                  <a:lnTo>
                    <a:pt x="32" y="420"/>
                  </a:lnTo>
                  <a:lnTo>
                    <a:pt x="31" y="413"/>
                  </a:lnTo>
                  <a:lnTo>
                    <a:pt x="30" y="406"/>
                  </a:lnTo>
                  <a:lnTo>
                    <a:pt x="30" y="398"/>
                  </a:lnTo>
                  <a:lnTo>
                    <a:pt x="29" y="391"/>
                  </a:lnTo>
                  <a:lnTo>
                    <a:pt x="28" y="383"/>
                  </a:lnTo>
                  <a:lnTo>
                    <a:pt x="27" y="376"/>
                  </a:lnTo>
                  <a:lnTo>
                    <a:pt x="27" y="369"/>
                  </a:lnTo>
                  <a:lnTo>
                    <a:pt x="26" y="361"/>
                  </a:lnTo>
                  <a:lnTo>
                    <a:pt x="26" y="354"/>
                  </a:lnTo>
                  <a:lnTo>
                    <a:pt x="25" y="347"/>
                  </a:lnTo>
                  <a:lnTo>
                    <a:pt x="24" y="339"/>
                  </a:lnTo>
                  <a:lnTo>
                    <a:pt x="23" y="332"/>
                  </a:lnTo>
                  <a:lnTo>
                    <a:pt x="23" y="324"/>
                  </a:lnTo>
                  <a:lnTo>
                    <a:pt x="22" y="317"/>
                  </a:lnTo>
                  <a:lnTo>
                    <a:pt x="22" y="310"/>
                  </a:lnTo>
                  <a:lnTo>
                    <a:pt x="21" y="302"/>
                  </a:lnTo>
                  <a:lnTo>
                    <a:pt x="20" y="295"/>
                  </a:lnTo>
                  <a:lnTo>
                    <a:pt x="20" y="288"/>
                  </a:lnTo>
                  <a:lnTo>
                    <a:pt x="19" y="280"/>
                  </a:lnTo>
                  <a:lnTo>
                    <a:pt x="18" y="273"/>
                  </a:lnTo>
                  <a:lnTo>
                    <a:pt x="18" y="265"/>
                  </a:lnTo>
                  <a:lnTo>
                    <a:pt x="17" y="258"/>
                  </a:lnTo>
                  <a:lnTo>
                    <a:pt x="17" y="251"/>
                  </a:lnTo>
                  <a:lnTo>
                    <a:pt x="16" y="243"/>
                  </a:lnTo>
                  <a:lnTo>
                    <a:pt x="16" y="236"/>
                  </a:lnTo>
                  <a:lnTo>
                    <a:pt x="15" y="228"/>
                  </a:lnTo>
                  <a:lnTo>
                    <a:pt x="14" y="221"/>
                  </a:lnTo>
                  <a:lnTo>
                    <a:pt x="14" y="214"/>
                  </a:lnTo>
                  <a:lnTo>
                    <a:pt x="13" y="206"/>
                  </a:lnTo>
                  <a:lnTo>
                    <a:pt x="13" y="199"/>
                  </a:lnTo>
                  <a:lnTo>
                    <a:pt x="12" y="192"/>
                  </a:lnTo>
                  <a:lnTo>
                    <a:pt x="12" y="184"/>
                  </a:lnTo>
                  <a:lnTo>
                    <a:pt x="11" y="177"/>
                  </a:lnTo>
                  <a:lnTo>
                    <a:pt x="11" y="169"/>
                  </a:lnTo>
                  <a:lnTo>
                    <a:pt x="10" y="162"/>
                  </a:lnTo>
                  <a:lnTo>
                    <a:pt x="10" y="155"/>
                  </a:lnTo>
                  <a:lnTo>
                    <a:pt x="9" y="147"/>
                  </a:lnTo>
                  <a:lnTo>
                    <a:pt x="9" y="140"/>
                  </a:lnTo>
                  <a:lnTo>
                    <a:pt x="8" y="133"/>
                  </a:lnTo>
                  <a:lnTo>
                    <a:pt x="8" y="125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6" y="103"/>
                  </a:lnTo>
                  <a:lnTo>
                    <a:pt x="6" y="96"/>
                  </a:lnTo>
                  <a:lnTo>
                    <a:pt x="5" y="88"/>
                  </a:lnTo>
                  <a:lnTo>
                    <a:pt x="5" y="81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4" y="59"/>
                  </a:lnTo>
                  <a:lnTo>
                    <a:pt x="3" y="52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15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40" name="Rectangle 348">
              <a:extLst>
                <a:ext uri="{FF2B5EF4-FFF2-40B4-BE49-F238E27FC236}">
                  <a16:creationId xmlns:a16="http://schemas.microsoft.com/office/drawing/2014/main" id="{D39F0031-CBC9-48A0-D7D0-F1A9FF8F3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882" y="2385289"/>
              <a:ext cx="18211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]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141" name="Freeform 349">
              <a:extLst>
                <a:ext uri="{FF2B5EF4-FFF2-40B4-BE49-F238E27FC236}">
                  <a16:creationId xmlns:a16="http://schemas.microsoft.com/office/drawing/2014/main" id="{30620F94-F686-8B3F-9A15-1108B5A0B7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71329" y="1799667"/>
              <a:ext cx="1554163" cy="3339768"/>
            </a:xfrm>
            <a:custGeom>
              <a:avLst/>
              <a:gdLst>
                <a:gd name="T0" fmla="*/ 566 w 741"/>
                <a:gd name="T1" fmla="*/ 1446 h 1468"/>
                <a:gd name="T2" fmla="*/ 476 w 741"/>
                <a:gd name="T3" fmla="*/ 1416 h 1468"/>
                <a:gd name="T4" fmla="*/ 415 w 741"/>
                <a:gd name="T5" fmla="*/ 1387 h 1468"/>
                <a:gd name="T6" fmla="*/ 368 w 741"/>
                <a:gd name="T7" fmla="*/ 1357 h 1468"/>
                <a:gd name="T8" fmla="*/ 330 w 741"/>
                <a:gd name="T9" fmla="*/ 1328 h 1468"/>
                <a:gd name="T10" fmla="*/ 298 w 741"/>
                <a:gd name="T11" fmla="*/ 1298 h 1468"/>
                <a:gd name="T12" fmla="*/ 270 w 741"/>
                <a:gd name="T13" fmla="*/ 1269 h 1468"/>
                <a:gd name="T14" fmla="*/ 247 w 741"/>
                <a:gd name="T15" fmla="*/ 1239 h 1468"/>
                <a:gd name="T16" fmla="*/ 226 w 741"/>
                <a:gd name="T17" fmla="*/ 1210 h 1468"/>
                <a:gd name="T18" fmla="*/ 207 w 741"/>
                <a:gd name="T19" fmla="*/ 1180 h 1468"/>
                <a:gd name="T20" fmla="*/ 190 w 741"/>
                <a:gd name="T21" fmla="*/ 1151 h 1468"/>
                <a:gd name="T22" fmla="*/ 175 w 741"/>
                <a:gd name="T23" fmla="*/ 1121 h 1468"/>
                <a:gd name="T24" fmla="*/ 162 w 741"/>
                <a:gd name="T25" fmla="*/ 1092 h 1468"/>
                <a:gd name="T26" fmla="*/ 149 w 741"/>
                <a:gd name="T27" fmla="*/ 1062 h 1468"/>
                <a:gd name="T28" fmla="*/ 138 w 741"/>
                <a:gd name="T29" fmla="*/ 1033 h 1468"/>
                <a:gd name="T30" fmla="*/ 128 w 741"/>
                <a:gd name="T31" fmla="*/ 1003 h 1468"/>
                <a:gd name="T32" fmla="*/ 119 w 741"/>
                <a:gd name="T33" fmla="*/ 974 h 1468"/>
                <a:gd name="T34" fmla="*/ 110 w 741"/>
                <a:gd name="T35" fmla="*/ 944 h 1468"/>
                <a:gd name="T36" fmla="*/ 102 w 741"/>
                <a:gd name="T37" fmla="*/ 915 h 1468"/>
                <a:gd name="T38" fmla="*/ 95 w 741"/>
                <a:gd name="T39" fmla="*/ 885 h 1468"/>
                <a:gd name="T40" fmla="*/ 88 w 741"/>
                <a:gd name="T41" fmla="*/ 856 h 1468"/>
                <a:gd name="T42" fmla="*/ 82 w 741"/>
                <a:gd name="T43" fmla="*/ 826 h 1468"/>
                <a:gd name="T44" fmla="*/ 76 w 741"/>
                <a:gd name="T45" fmla="*/ 797 h 1468"/>
                <a:gd name="T46" fmla="*/ 70 w 741"/>
                <a:gd name="T47" fmla="*/ 767 h 1468"/>
                <a:gd name="T48" fmla="*/ 65 w 741"/>
                <a:gd name="T49" fmla="*/ 738 h 1468"/>
                <a:gd name="T50" fmla="*/ 60 w 741"/>
                <a:gd name="T51" fmla="*/ 708 h 1468"/>
                <a:gd name="T52" fmla="*/ 56 w 741"/>
                <a:gd name="T53" fmla="*/ 678 h 1468"/>
                <a:gd name="T54" fmla="*/ 52 w 741"/>
                <a:gd name="T55" fmla="*/ 649 h 1468"/>
                <a:gd name="T56" fmla="*/ 48 w 741"/>
                <a:gd name="T57" fmla="*/ 620 h 1468"/>
                <a:gd name="T58" fmla="*/ 44 w 741"/>
                <a:gd name="T59" fmla="*/ 590 h 1468"/>
                <a:gd name="T60" fmla="*/ 40 w 741"/>
                <a:gd name="T61" fmla="*/ 561 h 1468"/>
                <a:gd name="T62" fmla="*/ 37 w 741"/>
                <a:gd name="T63" fmla="*/ 531 h 1468"/>
                <a:gd name="T64" fmla="*/ 34 w 741"/>
                <a:gd name="T65" fmla="*/ 502 h 1468"/>
                <a:gd name="T66" fmla="*/ 31 w 741"/>
                <a:gd name="T67" fmla="*/ 472 h 1468"/>
                <a:gd name="T68" fmla="*/ 28 w 741"/>
                <a:gd name="T69" fmla="*/ 442 h 1468"/>
                <a:gd name="T70" fmla="*/ 25 w 741"/>
                <a:gd name="T71" fmla="*/ 413 h 1468"/>
                <a:gd name="T72" fmla="*/ 23 w 741"/>
                <a:gd name="T73" fmla="*/ 383 h 1468"/>
                <a:gd name="T74" fmla="*/ 21 w 741"/>
                <a:gd name="T75" fmla="*/ 354 h 1468"/>
                <a:gd name="T76" fmla="*/ 18 w 741"/>
                <a:gd name="T77" fmla="*/ 324 h 1468"/>
                <a:gd name="T78" fmla="*/ 16 w 741"/>
                <a:gd name="T79" fmla="*/ 295 h 1468"/>
                <a:gd name="T80" fmla="*/ 14 w 741"/>
                <a:gd name="T81" fmla="*/ 265 h 1468"/>
                <a:gd name="T82" fmla="*/ 12 w 741"/>
                <a:gd name="T83" fmla="*/ 236 h 1468"/>
                <a:gd name="T84" fmla="*/ 10 w 741"/>
                <a:gd name="T85" fmla="*/ 206 h 1468"/>
                <a:gd name="T86" fmla="*/ 9 w 741"/>
                <a:gd name="T87" fmla="*/ 177 h 1468"/>
                <a:gd name="T88" fmla="*/ 7 w 741"/>
                <a:gd name="T89" fmla="*/ 147 h 1468"/>
                <a:gd name="T90" fmla="*/ 5 w 741"/>
                <a:gd name="T91" fmla="*/ 118 h 1468"/>
                <a:gd name="T92" fmla="*/ 4 w 741"/>
                <a:gd name="T93" fmla="*/ 88 h 1468"/>
                <a:gd name="T94" fmla="*/ 2 w 741"/>
                <a:gd name="T95" fmla="*/ 59 h 1468"/>
                <a:gd name="T96" fmla="*/ 1 w 741"/>
                <a:gd name="T97" fmla="*/ 29 h 1468"/>
                <a:gd name="T98" fmla="*/ 0 w 741"/>
                <a:gd name="T99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1" h="1468">
                  <a:moveTo>
                    <a:pt x="741" y="1468"/>
                  </a:moveTo>
                  <a:lnTo>
                    <a:pt x="642" y="1461"/>
                  </a:lnTo>
                  <a:lnTo>
                    <a:pt x="599" y="1453"/>
                  </a:lnTo>
                  <a:lnTo>
                    <a:pt x="566" y="1446"/>
                  </a:lnTo>
                  <a:lnTo>
                    <a:pt x="539" y="1438"/>
                  </a:lnTo>
                  <a:lnTo>
                    <a:pt x="516" y="1431"/>
                  </a:lnTo>
                  <a:lnTo>
                    <a:pt x="495" y="1424"/>
                  </a:lnTo>
                  <a:lnTo>
                    <a:pt x="476" y="1416"/>
                  </a:lnTo>
                  <a:lnTo>
                    <a:pt x="459" y="1409"/>
                  </a:lnTo>
                  <a:lnTo>
                    <a:pt x="444" y="1402"/>
                  </a:lnTo>
                  <a:lnTo>
                    <a:pt x="429" y="1394"/>
                  </a:lnTo>
                  <a:lnTo>
                    <a:pt x="415" y="1387"/>
                  </a:lnTo>
                  <a:lnTo>
                    <a:pt x="402" y="1379"/>
                  </a:lnTo>
                  <a:lnTo>
                    <a:pt x="390" y="1372"/>
                  </a:lnTo>
                  <a:lnTo>
                    <a:pt x="379" y="1365"/>
                  </a:lnTo>
                  <a:lnTo>
                    <a:pt x="368" y="1357"/>
                  </a:lnTo>
                  <a:lnTo>
                    <a:pt x="358" y="1350"/>
                  </a:lnTo>
                  <a:lnTo>
                    <a:pt x="348" y="1342"/>
                  </a:lnTo>
                  <a:lnTo>
                    <a:pt x="339" y="1335"/>
                  </a:lnTo>
                  <a:lnTo>
                    <a:pt x="330" y="1328"/>
                  </a:lnTo>
                  <a:lnTo>
                    <a:pt x="321" y="1320"/>
                  </a:lnTo>
                  <a:lnTo>
                    <a:pt x="313" y="1313"/>
                  </a:lnTo>
                  <a:lnTo>
                    <a:pt x="305" y="1306"/>
                  </a:lnTo>
                  <a:lnTo>
                    <a:pt x="298" y="1298"/>
                  </a:lnTo>
                  <a:lnTo>
                    <a:pt x="291" y="1291"/>
                  </a:lnTo>
                  <a:lnTo>
                    <a:pt x="284" y="1283"/>
                  </a:lnTo>
                  <a:lnTo>
                    <a:pt x="277" y="1276"/>
                  </a:lnTo>
                  <a:lnTo>
                    <a:pt x="270" y="1269"/>
                  </a:lnTo>
                  <a:lnTo>
                    <a:pt x="264" y="1261"/>
                  </a:lnTo>
                  <a:lnTo>
                    <a:pt x="258" y="1254"/>
                  </a:lnTo>
                  <a:lnTo>
                    <a:pt x="252" y="1247"/>
                  </a:lnTo>
                  <a:lnTo>
                    <a:pt x="247" y="1239"/>
                  </a:lnTo>
                  <a:lnTo>
                    <a:pt x="241" y="1232"/>
                  </a:lnTo>
                  <a:lnTo>
                    <a:pt x="236" y="1224"/>
                  </a:lnTo>
                  <a:lnTo>
                    <a:pt x="231" y="1217"/>
                  </a:lnTo>
                  <a:lnTo>
                    <a:pt x="226" y="1210"/>
                  </a:lnTo>
                  <a:lnTo>
                    <a:pt x="221" y="1202"/>
                  </a:lnTo>
                  <a:lnTo>
                    <a:pt x="216" y="1195"/>
                  </a:lnTo>
                  <a:lnTo>
                    <a:pt x="211" y="1188"/>
                  </a:lnTo>
                  <a:lnTo>
                    <a:pt x="207" y="1180"/>
                  </a:lnTo>
                  <a:lnTo>
                    <a:pt x="203" y="1173"/>
                  </a:lnTo>
                  <a:lnTo>
                    <a:pt x="198" y="1166"/>
                  </a:lnTo>
                  <a:lnTo>
                    <a:pt x="194" y="1158"/>
                  </a:lnTo>
                  <a:lnTo>
                    <a:pt x="190" y="1151"/>
                  </a:lnTo>
                  <a:lnTo>
                    <a:pt x="186" y="1143"/>
                  </a:lnTo>
                  <a:lnTo>
                    <a:pt x="183" y="1136"/>
                  </a:lnTo>
                  <a:lnTo>
                    <a:pt x="179" y="1128"/>
                  </a:lnTo>
                  <a:lnTo>
                    <a:pt x="175" y="1121"/>
                  </a:lnTo>
                  <a:lnTo>
                    <a:pt x="172" y="1114"/>
                  </a:lnTo>
                  <a:lnTo>
                    <a:pt x="168" y="1106"/>
                  </a:lnTo>
                  <a:lnTo>
                    <a:pt x="165" y="1099"/>
                  </a:lnTo>
                  <a:lnTo>
                    <a:pt x="162" y="1092"/>
                  </a:lnTo>
                  <a:lnTo>
                    <a:pt x="159" y="1084"/>
                  </a:lnTo>
                  <a:lnTo>
                    <a:pt x="156" y="1077"/>
                  </a:lnTo>
                  <a:lnTo>
                    <a:pt x="153" y="1070"/>
                  </a:lnTo>
                  <a:lnTo>
                    <a:pt x="149" y="1062"/>
                  </a:lnTo>
                  <a:lnTo>
                    <a:pt x="147" y="1055"/>
                  </a:lnTo>
                  <a:lnTo>
                    <a:pt x="144" y="1047"/>
                  </a:lnTo>
                  <a:lnTo>
                    <a:pt x="141" y="1040"/>
                  </a:lnTo>
                  <a:lnTo>
                    <a:pt x="138" y="1033"/>
                  </a:lnTo>
                  <a:lnTo>
                    <a:pt x="136" y="1025"/>
                  </a:lnTo>
                  <a:lnTo>
                    <a:pt x="133" y="1018"/>
                  </a:lnTo>
                  <a:lnTo>
                    <a:pt x="131" y="1011"/>
                  </a:lnTo>
                  <a:lnTo>
                    <a:pt x="128" y="1003"/>
                  </a:lnTo>
                  <a:lnTo>
                    <a:pt x="126" y="996"/>
                  </a:lnTo>
                  <a:lnTo>
                    <a:pt x="123" y="988"/>
                  </a:lnTo>
                  <a:lnTo>
                    <a:pt x="121" y="981"/>
                  </a:lnTo>
                  <a:lnTo>
                    <a:pt x="119" y="974"/>
                  </a:lnTo>
                  <a:lnTo>
                    <a:pt x="117" y="966"/>
                  </a:lnTo>
                  <a:lnTo>
                    <a:pt x="115" y="959"/>
                  </a:lnTo>
                  <a:lnTo>
                    <a:pt x="112" y="952"/>
                  </a:lnTo>
                  <a:lnTo>
                    <a:pt x="110" y="944"/>
                  </a:lnTo>
                  <a:lnTo>
                    <a:pt x="108" y="937"/>
                  </a:lnTo>
                  <a:lnTo>
                    <a:pt x="106" y="929"/>
                  </a:lnTo>
                  <a:lnTo>
                    <a:pt x="104" y="922"/>
                  </a:lnTo>
                  <a:lnTo>
                    <a:pt x="102" y="915"/>
                  </a:lnTo>
                  <a:lnTo>
                    <a:pt x="100" y="907"/>
                  </a:lnTo>
                  <a:lnTo>
                    <a:pt x="98" y="900"/>
                  </a:lnTo>
                  <a:lnTo>
                    <a:pt x="97" y="892"/>
                  </a:lnTo>
                  <a:lnTo>
                    <a:pt x="95" y="885"/>
                  </a:lnTo>
                  <a:lnTo>
                    <a:pt x="93" y="878"/>
                  </a:lnTo>
                  <a:lnTo>
                    <a:pt x="91" y="870"/>
                  </a:lnTo>
                  <a:lnTo>
                    <a:pt x="90" y="863"/>
                  </a:lnTo>
                  <a:lnTo>
                    <a:pt x="88" y="856"/>
                  </a:lnTo>
                  <a:lnTo>
                    <a:pt x="86" y="848"/>
                  </a:lnTo>
                  <a:lnTo>
                    <a:pt x="85" y="841"/>
                  </a:lnTo>
                  <a:lnTo>
                    <a:pt x="83" y="833"/>
                  </a:lnTo>
                  <a:lnTo>
                    <a:pt x="82" y="826"/>
                  </a:lnTo>
                  <a:lnTo>
                    <a:pt x="80" y="819"/>
                  </a:lnTo>
                  <a:lnTo>
                    <a:pt x="79" y="811"/>
                  </a:lnTo>
                  <a:lnTo>
                    <a:pt x="77" y="804"/>
                  </a:lnTo>
                  <a:lnTo>
                    <a:pt x="76" y="797"/>
                  </a:lnTo>
                  <a:lnTo>
                    <a:pt x="74" y="789"/>
                  </a:lnTo>
                  <a:lnTo>
                    <a:pt x="73" y="782"/>
                  </a:lnTo>
                  <a:lnTo>
                    <a:pt x="72" y="774"/>
                  </a:lnTo>
                  <a:lnTo>
                    <a:pt x="70" y="767"/>
                  </a:lnTo>
                  <a:lnTo>
                    <a:pt x="69" y="760"/>
                  </a:lnTo>
                  <a:lnTo>
                    <a:pt x="68" y="752"/>
                  </a:lnTo>
                  <a:lnTo>
                    <a:pt x="67" y="745"/>
                  </a:lnTo>
                  <a:lnTo>
                    <a:pt x="65" y="738"/>
                  </a:lnTo>
                  <a:lnTo>
                    <a:pt x="64" y="730"/>
                  </a:lnTo>
                  <a:lnTo>
                    <a:pt x="63" y="723"/>
                  </a:lnTo>
                  <a:lnTo>
                    <a:pt x="62" y="716"/>
                  </a:lnTo>
                  <a:lnTo>
                    <a:pt x="60" y="708"/>
                  </a:lnTo>
                  <a:lnTo>
                    <a:pt x="59" y="701"/>
                  </a:lnTo>
                  <a:lnTo>
                    <a:pt x="58" y="693"/>
                  </a:lnTo>
                  <a:lnTo>
                    <a:pt x="57" y="686"/>
                  </a:lnTo>
                  <a:lnTo>
                    <a:pt x="56" y="678"/>
                  </a:lnTo>
                  <a:lnTo>
                    <a:pt x="55" y="671"/>
                  </a:lnTo>
                  <a:lnTo>
                    <a:pt x="54" y="664"/>
                  </a:lnTo>
                  <a:lnTo>
                    <a:pt x="53" y="656"/>
                  </a:lnTo>
                  <a:lnTo>
                    <a:pt x="52" y="649"/>
                  </a:lnTo>
                  <a:lnTo>
                    <a:pt x="51" y="642"/>
                  </a:lnTo>
                  <a:lnTo>
                    <a:pt x="50" y="634"/>
                  </a:lnTo>
                  <a:lnTo>
                    <a:pt x="49" y="627"/>
                  </a:lnTo>
                  <a:lnTo>
                    <a:pt x="48" y="620"/>
                  </a:lnTo>
                  <a:lnTo>
                    <a:pt x="47" y="612"/>
                  </a:lnTo>
                  <a:lnTo>
                    <a:pt x="46" y="605"/>
                  </a:lnTo>
                  <a:lnTo>
                    <a:pt x="45" y="597"/>
                  </a:lnTo>
                  <a:lnTo>
                    <a:pt x="44" y="590"/>
                  </a:lnTo>
                  <a:lnTo>
                    <a:pt x="43" y="583"/>
                  </a:lnTo>
                  <a:lnTo>
                    <a:pt x="42" y="575"/>
                  </a:lnTo>
                  <a:lnTo>
                    <a:pt x="41" y="568"/>
                  </a:lnTo>
                  <a:lnTo>
                    <a:pt x="40" y="561"/>
                  </a:lnTo>
                  <a:lnTo>
                    <a:pt x="40" y="553"/>
                  </a:lnTo>
                  <a:lnTo>
                    <a:pt x="39" y="546"/>
                  </a:lnTo>
                  <a:lnTo>
                    <a:pt x="38" y="538"/>
                  </a:lnTo>
                  <a:lnTo>
                    <a:pt x="37" y="531"/>
                  </a:lnTo>
                  <a:lnTo>
                    <a:pt x="36" y="524"/>
                  </a:lnTo>
                  <a:lnTo>
                    <a:pt x="36" y="516"/>
                  </a:lnTo>
                  <a:lnTo>
                    <a:pt x="35" y="509"/>
                  </a:lnTo>
                  <a:lnTo>
                    <a:pt x="34" y="502"/>
                  </a:lnTo>
                  <a:lnTo>
                    <a:pt x="33" y="494"/>
                  </a:lnTo>
                  <a:lnTo>
                    <a:pt x="33" y="487"/>
                  </a:lnTo>
                  <a:lnTo>
                    <a:pt x="32" y="479"/>
                  </a:lnTo>
                  <a:lnTo>
                    <a:pt x="31" y="472"/>
                  </a:lnTo>
                  <a:lnTo>
                    <a:pt x="30" y="465"/>
                  </a:lnTo>
                  <a:lnTo>
                    <a:pt x="30" y="457"/>
                  </a:lnTo>
                  <a:lnTo>
                    <a:pt x="29" y="450"/>
                  </a:lnTo>
                  <a:lnTo>
                    <a:pt x="28" y="442"/>
                  </a:lnTo>
                  <a:lnTo>
                    <a:pt x="28" y="435"/>
                  </a:lnTo>
                  <a:lnTo>
                    <a:pt x="27" y="428"/>
                  </a:lnTo>
                  <a:lnTo>
                    <a:pt x="26" y="420"/>
                  </a:lnTo>
                  <a:lnTo>
                    <a:pt x="25" y="413"/>
                  </a:lnTo>
                  <a:lnTo>
                    <a:pt x="25" y="406"/>
                  </a:lnTo>
                  <a:lnTo>
                    <a:pt x="24" y="398"/>
                  </a:lnTo>
                  <a:lnTo>
                    <a:pt x="24" y="391"/>
                  </a:lnTo>
                  <a:lnTo>
                    <a:pt x="23" y="383"/>
                  </a:lnTo>
                  <a:lnTo>
                    <a:pt x="22" y="376"/>
                  </a:lnTo>
                  <a:lnTo>
                    <a:pt x="22" y="369"/>
                  </a:lnTo>
                  <a:lnTo>
                    <a:pt x="21" y="361"/>
                  </a:lnTo>
                  <a:lnTo>
                    <a:pt x="21" y="354"/>
                  </a:lnTo>
                  <a:lnTo>
                    <a:pt x="20" y="347"/>
                  </a:lnTo>
                  <a:lnTo>
                    <a:pt x="20" y="339"/>
                  </a:lnTo>
                  <a:lnTo>
                    <a:pt x="19" y="332"/>
                  </a:lnTo>
                  <a:lnTo>
                    <a:pt x="18" y="324"/>
                  </a:lnTo>
                  <a:lnTo>
                    <a:pt x="18" y="317"/>
                  </a:lnTo>
                  <a:lnTo>
                    <a:pt x="17" y="310"/>
                  </a:lnTo>
                  <a:lnTo>
                    <a:pt x="17" y="302"/>
                  </a:lnTo>
                  <a:lnTo>
                    <a:pt x="16" y="295"/>
                  </a:lnTo>
                  <a:lnTo>
                    <a:pt x="16" y="288"/>
                  </a:lnTo>
                  <a:lnTo>
                    <a:pt x="15" y="280"/>
                  </a:lnTo>
                  <a:lnTo>
                    <a:pt x="15" y="273"/>
                  </a:lnTo>
                  <a:lnTo>
                    <a:pt x="14" y="265"/>
                  </a:lnTo>
                  <a:lnTo>
                    <a:pt x="14" y="258"/>
                  </a:lnTo>
                  <a:lnTo>
                    <a:pt x="13" y="251"/>
                  </a:lnTo>
                  <a:lnTo>
                    <a:pt x="13" y="243"/>
                  </a:lnTo>
                  <a:lnTo>
                    <a:pt x="12" y="236"/>
                  </a:lnTo>
                  <a:lnTo>
                    <a:pt x="12" y="228"/>
                  </a:lnTo>
                  <a:lnTo>
                    <a:pt x="11" y="221"/>
                  </a:lnTo>
                  <a:lnTo>
                    <a:pt x="11" y="214"/>
                  </a:lnTo>
                  <a:lnTo>
                    <a:pt x="10" y="206"/>
                  </a:lnTo>
                  <a:lnTo>
                    <a:pt x="10" y="199"/>
                  </a:lnTo>
                  <a:lnTo>
                    <a:pt x="10" y="192"/>
                  </a:lnTo>
                  <a:lnTo>
                    <a:pt x="9" y="184"/>
                  </a:lnTo>
                  <a:lnTo>
                    <a:pt x="9" y="177"/>
                  </a:lnTo>
                  <a:lnTo>
                    <a:pt x="8" y="169"/>
                  </a:lnTo>
                  <a:lnTo>
                    <a:pt x="8" y="162"/>
                  </a:lnTo>
                  <a:lnTo>
                    <a:pt x="7" y="155"/>
                  </a:lnTo>
                  <a:lnTo>
                    <a:pt x="7" y="147"/>
                  </a:lnTo>
                  <a:lnTo>
                    <a:pt x="7" y="140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5" y="118"/>
                  </a:lnTo>
                  <a:lnTo>
                    <a:pt x="5" y="111"/>
                  </a:lnTo>
                  <a:lnTo>
                    <a:pt x="5" y="103"/>
                  </a:lnTo>
                  <a:lnTo>
                    <a:pt x="4" y="96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3" y="66"/>
                  </a:lnTo>
                  <a:lnTo>
                    <a:pt x="2" y="59"/>
                  </a:lnTo>
                  <a:lnTo>
                    <a:pt x="2" y="52"/>
                  </a:lnTo>
                  <a:lnTo>
                    <a:pt x="2" y="44"/>
                  </a:lnTo>
                  <a:lnTo>
                    <a:pt x="1" y="37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142" name="Rectangle 8">
              <a:extLst>
                <a:ext uri="{FF2B5EF4-FFF2-40B4-BE49-F238E27FC236}">
                  <a16:creationId xmlns:a16="http://schemas.microsoft.com/office/drawing/2014/main" id="{C8E61861-B72E-12FC-D469-A3AE1A7F5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21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3" name="Rectangle 13">
              <a:extLst>
                <a:ext uri="{FF2B5EF4-FFF2-40B4-BE49-F238E27FC236}">
                  <a16:creationId xmlns:a16="http://schemas.microsoft.com/office/drawing/2014/main" id="{55E58ECB-7CD0-4B1C-1024-88FC3106B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196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4" name="Rectangle 14">
              <a:extLst>
                <a:ext uri="{FF2B5EF4-FFF2-40B4-BE49-F238E27FC236}">
                  <a16:creationId xmlns:a16="http://schemas.microsoft.com/office/drawing/2014/main" id="{58EFCC3B-1664-2133-4C86-E86FF92C5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571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5" name="Rectangle 15">
              <a:extLst>
                <a:ext uri="{FF2B5EF4-FFF2-40B4-BE49-F238E27FC236}">
                  <a16:creationId xmlns:a16="http://schemas.microsoft.com/office/drawing/2014/main" id="{7071C3D1-01E0-F476-EB68-447C1E8B4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533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6" name="Rectangle 20">
              <a:extLst>
                <a:ext uri="{FF2B5EF4-FFF2-40B4-BE49-F238E27FC236}">
                  <a16:creationId xmlns:a16="http://schemas.microsoft.com/office/drawing/2014/main" id="{C8CADD6A-B58D-DDFB-7704-F13C38DB5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186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7" name="Rectangle 21">
              <a:extLst>
                <a:ext uri="{FF2B5EF4-FFF2-40B4-BE49-F238E27FC236}">
                  <a16:creationId xmlns:a16="http://schemas.microsoft.com/office/drawing/2014/main" id="{DE387D57-D172-F66F-BCA4-C217CEDD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561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8" name="Rectangle 22">
              <a:extLst>
                <a:ext uri="{FF2B5EF4-FFF2-40B4-BE49-F238E27FC236}">
                  <a16:creationId xmlns:a16="http://schemas.microsoft.com/office/drawing/2014/main" id="{F0CE278A-9321-F8D4-C021-E650AF0B2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523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49" name="Rectangle 27">
              <a:extLst>
                <a:ext uri="{FF2B5EF4-FFF2-40B4-BE49-F238E27FC236}">
                  <a16:creationId xmlns:a16="http://schemas.microsoft.com/office/drawing/2014/main" id="{EF6A711A-6DC1-6F3E-0190-1A701ABE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3616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50" name="Rectangle 28">
              <a:extLst>
                <a:ext uri="{FF2B5EF4-FFF2-40B4-BE49-F238E27FC236}">
                  <a16:creationId xmlns:a16="http://schemas.microsoft.com/office/drawing/2014/main" id="{CDE2324B-E60A-0313-D659-759CBFE49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578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151" name="Rectangle 29">
              <a:extLst>
                <a:ext uri="{FF2B5EF4-FFF2-40B4-BE49-F238E27FC236}">
                  <a16:creationId xmlns:a16="http://schemas.microsoft.com/office/drawing/2014/main" id="{1C31E786-A3F6-956A-54E5-7CCD340ED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953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48" name="Rectangle 34">
              <a:extLst>
                <a:ext uri="{FF2B5EF4-FFF2-40B4-BE49-F238E27FC236}">
                  <a16:creationId xmlns:a16="http://schemas.microsoft.com/office/drawing/2014/main" id="{F94B830D-0D02-7FC1-854E-42ADA45E6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3945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49" name="Rectangle 35">
              <a:extLst>
                <a:ext uri="{FF2B5EF4-FFF2-40B4-BE49-F238E27FC236}">
                  <a16:creationId xmlns:a16="http://schemas.microsoft.com/office/drawing/2014/main" id="{405602CA-E1CA-7F51-6A49-FFBDB567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320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0" name="Rectangle 36">
              <a:extLst>
                <a:ext uri="{FF2B5EF4-FFF2-40B4-BE49-F238E27FC236}">
                  <a16:creationId xmlns:a16="http://schemas.microsoft.com/office/drawing/2014/main" id="{D04EF68B-A318-C99E-0858-C1A5A662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283" y="4297346"/>
              <a:ext cx="142875" cy="1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1" name="Rectangle 37">
              <a:extLst>
                <a:ext uri="{FF2B5EF4-FFF2-40B4-BE49-F238E27FC236}">
                  <a16:creationId xmlns:a16="http://schemas.microsoft.com/office/drawing/2014/main" id="{F8192766-975E-D068-BD41-1246D6262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558" y="4438233"/>
              <a:ext cx="196850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2" name="Rectangle 38">
              <a:extLst>
                <a:ext uri="{FF2B5EF4-FFF2-40B4-BE49-F238E27FC236}">
                  <a16:creationId xmlns:a16="http://schemas.microsoft.com/office/drawing/2014/main" id="{1C0BB385-3B76-EEB1-5E09-6E09609C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621" y="4514180"/>
              <a:ext cx="106363" cy="11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3" name="Rectangle 39">
              <a:extLst>
                <a:ext uri="{FF2B5EF4-FFF2-40B4-BE49-F238E27FC236}">
                  <a16:creationId xmlns:a16="http://schemas.microsoft.com/office/drawing/2014/main" id="{30574E85-252A-7B98-2BA1-63EB1A49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183" y="4514180"/>
              <a:ext cx="82550" cy="11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4" name="Rectangle 40">
              <a:extLst>
                <a:ext uri="{FF2B5EF4-FFF2-40B4-BE49-F238E27FC236}">
                  <a16:creationId xmlns:a16="http://schemas.microsoft.com/office/drawing/2014/main" id="{F4343BB6-F503-E5CE-E603-F39C7D2B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21" y="4514180"/>
              <a:ext cx="114300" cy="11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5" name="Rectangle 41">
              <a:extLst>
                <a:ext uri="{FF2B5EF4-FFF2-40B4-BE49-F238E27FC236}">
                  <a16:creationId xmlns:a16="http://schemas.microsoft.com/office/drawing/2014/main" id="{C96D5135-DC76-4137-A21B-7ED302FD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33" y="4514180"/>
              <a:ext cx="85725" cy="11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6" name="Rectangle 42">
              <a:extLst>
                <a:ext uri="{FF2B5EF4-FFF2-40B4-BE49-F238E27FC236}">
                  <a16:creationId xmlns:a16="http://schemas.microsoft.com/office/drawing/2014/main" id="{E108282C-BF62-30D7-B9BE-902736BA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946" y="4514180"/>
              <a:ext cx="114300" cy="11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7" name="Rectangle 43">
              <a:extLst>
                <a:ext uri="{FF2B5EF4-FFF2-40B4-BE49-F238E27FC236}">
                  <a16:creationId xmlns:a16="http://schemas.microsoft.com/office/drawing/2014/main" id="{4E726C4C-C800-98A8-5663-EFD9B276F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08" y="4438233"/>
              <a:ext cx="142875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8" name="Rectangle 44">
              <a:extLst>
                <a:ext uri="{FF2B5EF4-FFF2-40B4-BE49-F238E27FC236}">
                  <a16:creationId xmlns:a16="http://schemas.microsoft.com/office/drawing/2014/main" id="{0F3CAF23-6FC1-5FDF-EFAB-A03F974F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508" y="4438233"/>
              <a:ext cx="174625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59" name="Rectangle 45">
              <a:extLst>
                <a:ext uri="{FF2B5EF4-FFF2-40B4-BE49-F238E27FC236}">
                  <a16:creationId xmlns:a16="http://schemas.microsoft.com/office/drawing/2014/main" id="{B56654B8-DA09-7B87-B111-3C074922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33" y="4438233"/>
              <a:ext cx="163513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60" name="Rectangle 46">
              <a:extLst>
                <a:ext uri="{FF2B5EF4-FFF2-40B4-BE49-F238E27FC236}">
                  <a16:creationId xmlns:a16="http://schemas.microsoft.com/office/drawing/2014/main" id="{20384B75-004F-B87C-B7AF-073915EDC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58" y="4438233"/>
              <a:ext cx="219075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61" name="Rectangle 47">
              <a:extLst>
                <a:ext uri="{FF2B5EF4-FFF2-40B4-BE49-F238E27FC236}">
                  <a16:creationId xmlns:a16="http://schemas.microsoft.com/office/drawing/2014/main" id="{53A259CF-D0AE-D2F8-8CC0-6CAC6F6AA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58" y="4438233"/>
              <a:ext cx="142875" cy="18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7262" name="Line 144">
              <a:extLst>
                <a:ext uri="{FF2B5EF4-FFF2-40B4-BE49-F238E27FC236}">
                  <a16:creationId xmlns:a16="http://schemas.microsoft.com/office/drawing/2014/main" id="{608E8B66-F696-263C-29D8-110C6E605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575" y="3365695"/>
              <a:ext cx="384175" cy="1101"/>
            </a:xfrm>
            <a:prstGeom prst="line">
              <a:avLst/>
            </a:prstGeom>
            <a:noFill/>
            <a:ln w="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7263" name="Rectangle 146">
                  <a:extLst>
                    <a:ext uri="{FF2B5EF4-FFF2-40B4-BE49-F238E27FC236}">
                      <a16:creationId xmlns:a16="http://schemas.microsoft.com/office/drawing/2014/main" id="{F6721381-2E7D-6FC9-EBC0-28F0DE331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6363" y="3284245"/>
                  <a:ext cx="74494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𝑏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=−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0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.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7263" name="Rectangle 146">
                  <a:extLst>
                    <a:ext uri="{FF2B5EF4-FFF2-40B4-BE49-F238E27FC236}">
                      <a16:creationId xmlns:a16="http://schemas.microsoft.com/office/drawing/2014/main" id="{F6721381-2E7D-6FC9-EBC0-28F0DE3311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6363" y="3284245"/>
                  <a:ext cx="74494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918" r="-4918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7264" name="Line 149">
              <a:extLst>
                <a:ext uri="{FF2B5EF4-FFF2-40B4-BE49-F238E27FC236}">
                  <a16:creationId xmlns:a16="http://schemas.microsoft.com/office/drawing/2014/main" id="{B9EBB014-F16C-EE1E-5701-B905D0C05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575" y="3735523"/>
              <a:ext cx="384175" cy="110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265" name="Rectangle 150">
              <a:extLst>
                <a:ext uri="{FF2B5EF4-FFF2-40B4-BE49-F238E27FC236}">
                  <a16:creationId xmlns:a16="http://schemas.microsoft.com/office/drawing/2014/main" id="{645A7A16-B984-2F5F-022D-CFB6E6A1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363" y="3655174"/>
              <a:ext cx="328613" cy="16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7266" name="TextBox 517265">
                <a:extLst>
                  <a:ext uri="{FF2B5EF4-FFF2-40B4-BE49-F238E27FC236}">
                    <a16:creationId xmlns:a16="http://schemas.microsoft.com/office/drawing/2014/main" id="{42C04826-991F-4D99-207E-F98E2724843E}"/>
                  </a:ext>
                </a:extLst>
              </p:cNvPr>
              <p:cNvSpPr txBox="1"/>
              <p:nvPr/>
            </p:nvSpPr>
            <p:spPr>
              <a:xfrm>
                <a:off x="139466" y="5856760"/>
                <a:ext cx="88250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 strongly correlated in beta asymmetry. The statistical sensitivity of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pNab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weak and therefore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determination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isnot of major interest, however the sensitivity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a measurement of the proton asymmetry can be explored.</a:t>
                </a:r>
              </a:p>
            </p:txBody>
          </p:sp>
        </mc:Choice>
        <mc:Fallback xmlns="">
          <p:sp>
            <p:nvSpPr>
              <p:cNvPr id="517266" name="TextBox 517265">
                <a:extLst>
                  <a:ext uri="{FF2B5EF4-FFF2-40B4-BE49-F238E27FC236}">
                    <a16:creationId xmlns:a16="http://schemas.microsoft.com/office/drawing/2014/main" id="{42C04826-991F-4D99-207E-F98E27248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6" y="5856760"/>
                <a:ext cx="8825022" cy="923330"/>
              </a:xfrm>
              <a:prstGeom prst="rect">
                <a:avLst/>
              </a:prstGeom>
              <a:blipFill>
                <a:blip r:embed="rId7"/>
                <a:stretch>
                  <a:fillRect l="-622" t="-3974" r="-89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/>
      <p:bldP spid="517125" grpId="0"/>
      <p:bldP spid="517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>
            <a:extLst>
              <a:ext uri="{FF2B5EF4-FFF2-40B4-BE49-F238E27FC236}">
                <a16:creationId xmlns:a16="http://schemas.microsoft.com/office/drawing/2014/main" id="{DD33E08E-F673-20F5-48C6-47D7DDFB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9144000" cy="812800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Systematic uncertainty for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beta asymmetry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5C1E2-F79F-F6BD-9F91-AFC39FB9A4BA}"/>
              </a:ext>
            </a:extLst>
          </p:cNvPr>
          <p:cNvSpPr txBox="1"/>
          <p:nvPr/>
        </p:nvSpPr>
        <p:spPr>
          <a:xfrm>
            <a:off x="143508" y="3501008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main sources of systematic uncertainties of ours and other past experiments 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Understanding of neutron beam polarization (see later slides)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Understanding of electron detector response (see next slide)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Understanding of solid angle coverage of each detector: Small uncertainty in magnetic spectrometer.		</a:t>
            </a:r>
            <a:r>
              <a:rPr lang="en-US" sz="1400" dirty="0">
                <a:latin typeface="+mn-lt"/>
              </a:rPr>
              <a:t>S.B. et al, </a:t>
            </a:r>
            <a:r>
              <a:rPr lang="en-US" sz="1400" b="0" i="0" u="none" strike="noStrike" baseline="0" dirty="0">
                <a:latin typeface="+mn-lt"/>
              </a:rPr>
              <a:t>J. Phys. G 41, 114003 (2014)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Understanding of Backgrounds: Unlike competition, we have coincidence with protons. Assuming we detect all protons, this is expected to be negligible.</a:t>
            </a:r>
            <a:endParaRPr lang="en-US" b="0" i="0" u="none" strike="noStrike" baseline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64709-E266-3A6C-FB74-CDB38187B591}"/>
                  </a:ext>
                </a:extLst>
              </p:cNvPr>
              <p:cNvSpPr txBox="1"/>
              <p:nvPr/>
            </p:nvSpPr>
            <p:spPr>
              <a:xfrm>
                <a:off x="1115616" y="2384835"/>
                <a:ext cx="6552728" cy="762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𝑒𝑥𝑝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𝑘𝑖𝑛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𝑘𝑖𝑛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𝑘𝑖𝑛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𝑘𝑖𝑛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i="1" smtClean="0">
                          <a:solidFill>
                            <a:srgbClr val="FF0A1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f>
                        <m:f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64709-E266-3A6C-FB74-CDB38187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384835"/>
                <a:ext cx="6552728" cy="762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llout: Line 9">
            <a:extLst>
              <a:ext uri="{FF2B5EF4-FFF2-40B4-BE49-F238E27FC236}">
                <a16:creationId xmlns:a16="http://schemas.microsoft.com/office/drawing/2014/main" id="{C4A29979-D16F-148C-0D98-F521FE4DEA69}"/>
              </a:ext>
            </a:extLst>
          </p:cNvPr>
          <p:cNvSpPr/>
          <p:nvPr/>
        </p:nvSpPr>
        <p:spPr>
          <a:xfrm>
            <a:off x="3779912" y="1520738"/>
            <a:ext cx="432048" cy="432048"/>
          </a:xfrm>
          <a:prstGeom prst="borderCallout1">
            <a:avLst>
              <a:gd name="adj1" fmla="val 106094"/>
              <a:gd name="adj2" fmla="val 62215"/>
              <a:gd name="adj3" fmla="val 176329"/>
              <a:gd name="adj4" fmla="val -36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30CE582-D99F-1A07-5505-B8CAAA9A50AE}"/>
              </a:ext>
            </a:extLst>
          </p:cNvPr>
          <p:cNvSpPr/>
          <p:nvPr/>
        </p:nvSpPr>
        <p:spPr>
          <a:xfrm>
            <a:off x="4908513" y="1520738"/>
            <a:ext cx="432048" cy="432048"/>
          </a:xfrm>
          <a:prstGeom prst="borderCallout1">
            <a:avLst>
              <a:gd name="adj1" fmla="val 109454"/>
              <a:gd name="adj2" fmla="val 53816"/>
              <a:gd name="adj3" fmla="val 225040"/>
              <a:gd name="adj4" fmla="val 910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1F6498AE-E618-C056-8856-3F220A120A29}"/>
              </a:ext>
            </a:extLst>
          </p:cNvPr>
          <p:cNvSpPr/>
          <p:nvPr/>
        </p:nvSpPr>
        <p:spPr>
          <a:xfrm>
            <a:off x="5605066" y="1503836"/>
            <a:ext cx="432048" cy="432048"/>
          </a:xfrm>
          <a:prstGeom prst="borderCallout1">
            <a:avLst>
              <a:gd name="adj1" fmla="val 109454"/>
              <a:gd name="adj2" fmla="val 53816"/>
              <a:gd name="adj3" fmla="val 230080"/>
              <a:gd name="adj4" fmla="val 70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65E0A626-0A47-6F35-D49E-FAE0E4AA331E}"/>
              </a:ext>
            </a:extLst>
          </p:cNvPr>
          <p:cNvSpPr/>
          <p:nvPr/>
        </p:nvSpPr>
        <p:spPr>
          <a:xfrm>
            <a:off x="6372200" y="1583744"/>
            <a:ext cx="432048" cy="432048"/>
          </a:xfrm>
          <a:prstGeom prst="borderCallout1">
            <a:avLst>
              <a:gd name="adj1" fmla="val 109454"/>
              <a:gd name="adj2" fmla="val 53816"/>
              <a:gd name="adj3" fmla="val 230080"/>
              <a:gd name="adj4" fmla="val 70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885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5073E-2255-4AF4-ADFE-06ECBD40A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57188" y="948677"/>
            <a:ext cx="2467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 energy calibration</a:t>
            </a:r>
          </a:p>
        </p:txBody>
      </p:sp>
      <p:sp>
        <p:nvSpPr>
          <p:cNvPr id="6" name="AutoShape 2"/>
          <p:cNvSpPr>
            <a:spLocks noChangeAspect="1" noChangeArrowheads="1" noTextEdit="1"/>
          </p:cNvSpPr>
          <p:nvPr/>
        </p:nvSpPr>
        <p:spPr bwMode="auto">
          <a:xfrm>
            <a:off x="4388394" y="1172974"/>
            <a:ext cx="44878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95031" y="3797112"/>
            <a:ext cx="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33474" y="1542987"/>
            <a:ext cx="3988738" cy="23374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33474" y="1542987"/>
            <a:ext cx="3988738" cy="23374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33474" y="1542987"/>
            <a:ext cx="3988738" cy="23374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4733474" y="1654743"/>
            <a:ext cx="3988738" cy="2231329"/>
          </a:xfrm>
          <a:custGeom>
            <a:avLst/>
            <a:gdLst>
              <a:gd name="T0" fmla="*/ 244 w 14743"/>
              <a:gd name="T1" fmla="*/ 7751 h 8248"/>
              <a:gd name="T2" fmla="*/ 919 w 14743"/>
              <a:gd name="T3" fmla="*/ 8223 h 8248"/>
              <a:gd name="T4" fmla="*/ 894 w 14743"/>
              <a:gd name="T5" fmla="*/ 7727 h 8248"/>
              <a:gd name="T6" fmla="*/ 1561 w 14743"/>
              <a:gd name="T7" fmla="*/ 8248 h 8248"/>
              <a:gd name="T8" fmla="*/ 1983 w 14743"/>
              <a:gd name="T9" fmla="*/ 8223 h 8248"/>
              <a:gd name="T10" fmla="*/ 2235 w 14743"/>
              <a:gd name="T11" fmla="*/ 6970 h 8248"/>
              <a:gd name="T12" fmla="*/ 2235 w 14743"/>
              <a:gd name="T13" fmla="*/ 7246 h 8248"/>
              <a:gd name="T14" fmla="*/ 2430 w 14743"/>
              <a:gd name="T15" fmla="*/ 6799 h 8248"/>
              <a:gd name="T16" fmla="*/ 3153 w 14743"/>
              <a:gd name="T17" fmla="*/ 6799 h 8248"/>
              <a:gd name="T18" fmla="*/ 3576 w 14743"/>
              <a:gd name="T19" fmla="*/ 7246 h 8248"/>
              <a:gd name="T20" fmla="*/ 3576 w 14743"/>
              <a:gd name="T21" fmla="*/ 8198 h 8248"/>
              <a:gd name="T22" fmla="*/ 3771 w 14743"/>
              <a:gd name="T23" fmla="*/ 6994 h 8248"/>
              <a:gd name="T24" fmla="*/ 4047 w 14743"/>
              <a:gd name="T25" fmla="*/ 6994 h 8248"/>
              <a:gd name="T26" fmla="*/ 4267 w 14743"/>
              <a:gd name="T27" fmla="*/ 7751 h 8248"/>
              <a:gd name="T28" fmla="*/ 4242 w 14743"/>
              <a:gd name="T29" fmla="*/ 6775 h 8248"/>
              <a:gd name="T30" fmla="*/ 4470 w 14743"/>
              <a:gd name="T31" fmla="*/ 7295 h 8248"/>
              <a:gd name="T32" fmla="*/ 4665 w 14743"/>
              <a:gd name="T33" fmla="*/ 7271 h 8248"/>
              <a:gd name="T34" fmla="*/ 4909 w 14743"/>
              <a:gd name="T35" fmla="*/ 6775 h 8248"/>
              <a:gd name="T36" fmla="*/ 4909 w 14743"/>
              <a:gd name="T37" fmla="*/ 6970 h 8248"/>
              <a:gd name="T38" fmla="*/ 5332 w 14743"/>
              <a:gd name="T39" fmla="*/ 6799 h 8248"/>
              <a:gd name="T40" fmla="*/ 5559 w 14743"/>
              <a:gd name="T41" fmla="*/ 6799 h 8248"/>
              <a:gd name="T42" fmla="*/ 5828 w 14743"/>
              <a:gd name="T43" fmla="*/ 6645 h 8248"/>
              <a:gd name="T44" fmla="*/ 5803 w 14743"/>
              <a:gd name="T45" fmla="*/ 6303 h 8248"/>
              <a:gd name="T46" fmla="*/ 6226 w 14743"/>
              <a:gd name="T47" fmla="*/ 6246 h 8248"/>
              <a:gd name="T48" fmla="*/ 6501 w 14743"/>
              <a:gd name="T49" fmla="*/ 6246 h 8248"/>
              <a:gd name="T50" fmla="*/ 6721 w 14743"/>
              <a:gd name="T51" fmla="*/ 6328 h 8248"/>
              <a:gd name="T52" fmla="*/ 6696 w 14743"/>
              <a:gd name="T53" fmla="*/ 5970 h 8248"/>
              <a:gd name="T54" fmla="*/ 6900 w 14743"/>
              <a:gd name="T55" fmla="*/ 5945 h 8248"/>
              <a:gd name="T56" fmla="*/ 7168 w 14743"/>
              <a:gd name="T57" fmla="*/ 5945 h 8248"/>
              <a:gd name="T58" fmla="*/ 7396 w 14743"/>
              <a:gd name="T59" fmla="*/ 6417 h 8248"/>
              <a:gd name="T60" fmla="*/ 7371 w 14743"/>
              <a:gd name="T61" fmla="*/ 6149 h 8248"/>
              <a:gd name="T62" fmla="*/ 7566 w 14743"/>
              <a:gd name="T63" fmla="*/ 5702 h 8248"/>
              <a:gd name="T64" fmla="*/ 7843 w 14743"/>
              <a:gd name="T65" fmla="*/ 5702 h 8248"/>
              <a:gd name="T66" fmla="*/ 8062 w 14743"/>
              <a:gd name="T67" fmla="*/ 5848 h 8248"/>
              <a:gd name="T68" fmla="*/ 8038 w 14743"/>
              <a:gd name="T69" fmla="*/ 5441 h 8248"/>
              <a:gd name="T70" fmla="*/ 8265 w 14743"/>
              <a:gd name="T71" fmla="*/ 5661 h 8248"/>
              <a:gd name="T72" fmla="*/ 8460 w 14743"/>
              <a:gd name="T73" fmla="*/ 5636 h 8248"/>
              <a:gd name="T74" fmla="*/ 8737 w 14743"/>
              <a:gd name="T75" fmla="*/ 5417 h 8248"/>
              <a:gd name="T76" fmla="*/ 8712 w 14743"/>
              <a:gd name="T77" fmla="*/ 5271 h 8248"/>
              <a:gd name="T78" fmla="*/ 8907 w 14743"/>
              <a:gd name="T79" fmla="*/ 5238 h 8248"/>
              <a:gd name="T80" fmla="*/ 9135 w 14743"/>
              <a:gd name="T81" fmla="*/ 5238 h 8248"/>
              <a:gd name="T82" fmla="*/ 9404 w 14743"/>
              <a:gd name="T83" fmla="*/ 4978 h 8248"/>
              <a:gd name="T84" fmla="*/ 9379 w 14743"/>
              <a:gd name="T85" fmla="*/ 4799 h 8248"/>
              <a:gd name="T86" fmla="*/ 9582 w 14743"/>
              <a:gd name="T87" fmla="*/ 4710 h 8248"/>
              <a:gd name="T88" fmla="*/ 9802 w 14743"/>
              <a:gd name="T89" fmla="*/ 4710 h 8248"/>
              <a:gd name="T90" fmla="*/ 10078 w 14743"/>
              <a:gd name="T91" fmla="*/ 4563 h 8248"/>
              <a:gd name="T92" fmla="*/ 10054 w 14743"/>
              <a:gd name="T93" fmla="*/ 4425 h 8248"/>
              <a:gd name="T94" fmla="*/ 10273 w 14743"/>
              <a:gd name="T95" fmla="*/ 4481 h 8248"/>
              <a:gd name="T96" fmla="*/ 10476 w 14743"/>
              <a:gd name="T97" fmla="*/ 4458 h 8248"/>
              <a:gd name="T98" fmla="*/ 10744 w 14743"/>
              <a:gd name="T99" fmla="*/ 4377 h 8248"/>
              <a:gd name="T100" fmla="*/ 10719 w 14743"/>
              <a:gd name="T101" fmla="*/ 3872 h 8248"/>
              <a:gd name="T102" fmla="*/ 10923 w 14743"/>
              <a:gd name="T103" fmla="*/ 3636 h 8248"/>
              <a:gd name="T104" fmla="*/ 11191 w 14743"/>
              <a:gd name="T105" fmla="*/ 3636 h 8248"/>
              <a:gd name="T106" fmla="*/ 11394 w 14743"/>
              <a:gd name="T107" fmla="*/ 3628 h 8248"/>
              <a:gd name="T108" fmla="*/ 11394 w 14743"/>
              <a:gd name="T109" fmla="*/ 3636 h 8248"/>
              <a:gd name="T110" fmla="*/ 11614 w 14743"/>
              <a:gd name="T111" fmla="*/ 3718 h 8248"/>
              <a:gd name="T112" fmla="*/ 11816 w 14743"/>
              <a:gd name="T113" fmla="*/ 3693 h 8248"/>
              <a:gd name="T114" fmla="*/ 12085 w 14743"/>
              <a:gd name="T115" fmla="*/ 3669 h 8248"/>
              <a:gd name="T116" fmla="*/ 12061 w 14743"/>
              <a:gd name="T117" fmla="*/ 3375 h 8248"/>
              <a:gd name="T118" fmla="*/ 12264 w 14743"/>
              <a:gd name="T119" fmla="*/ 2424 h 8248"/>
              <a:gd name="T120" fmla="*/ 12483 w 14743"/>
              <a:gd name="T121" fmla="*/ 2424 h 8248"/>
              <a:gd name="T122" fmla="*/ 12735 w 14743"/>
              <a:gd name="T123" fmla="*/ 0 h 8248"/>
              <a:gd name="T124" fmla="*/ 12735 w 14743"/>
              <a:gd name="T125" fmla="*/ 8198 h 82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743"/>
              <a:gd name="T190" fmla="*/ 0 h 8248"/>
              <a:gd name="T191" fmla="*/ 14743 w 14743"/>
              <a:gd name="T192" fmla="*/ 8248 h 82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743" h="8248">
                <a:moveTo>
                  <a:pt x="0" y="7727"/>
                </a:moveTo>
                <a:lnTo>
                  <a:pt x="219" y="7727"/>
                </a:lnTo>
                <a:lnTo>
                  <a:pt x="219" y="7776"/>
                </a:lnTo>
                <a:lnTo>
                  <a:pt x="0" y="7776"/>
                </a:lnTo>
                <a:lnTo>
                  <a:pt x="0" y="7727"/>
                </a:lnTo>
                <a:close/>
                <a:moveTo>
                  <a:pt x="219" y="7727"/>
                </a:moveTo>
                <a:lnTo>
                  <a:pt x="244" y="7727"/>
                </a:lnTo>
                <a:lnTo>
                  <a:pt x="244" y="7751"/>
                </a:lnTo>
                <a:lnTo>
                  <a:pt x="219" y="7751"/>
                </a:lnTo>
                <a:lnTo>
                  <a:pt x="219" y="7727"/>
                </a:lnTo>
                <a:close/>
                <a:moveTo>
                  <a:pt x="244" y="7751"/>
                </a:moveTo>
                <a:lnTo>
                  <a:pt x="244" y="8223"/>
                </a:lnTo>
                <a:lnTo>
                  <a:pt x="195" y="8223"/>
                </a:lnTo>
                <a:lnTo>
                  <a:pt x="195" y="7751"/>
                </a:lnTo>
                <a:lnTo>
                  <a:pt x="244" y="7751"/>
                </a:lnTo>
                <a:close/>
                <a:moveTo>
                  <a:pt x="219" y="8248"/>
                </a:moveTo>
                <a:lnTo>
                  <a:pt x="195" y="8248"/>
                </a:lnTo>
                <a:lnTo>
                  <a:pt x="195" y="8223"/>
                </a:lnTo>
                <a:lnTo>
                  <a:pt x="219" y="8223"/>
                </a:lnTo>
                <a:lnTo>
                  <a:pt x="219" y="8248"/>
                </a:lnTo>
                <a:close/>
                <a:moveTo>
                  <a:pt x="219" y="8198"/>
                </a:moveTo>
                <a:lnTo>
                  <a:pt x="894" y="8198"/>
                </a:lnTo>
                <a:lnTo>
                  <a:pt x="894" y="8248"/>
                </a:lnTo>
                <a:lnTo>
                  <a:pt x="219" y="8248"/>
                </a:lnTo>
                <a:lnTo>
                  <a:pt x="219" y="8198"/>
                </a:lnTo>
                <a:close/>
                <a:moveTo>
                  <a:pt x="919" y="8223"/>
                </a:moveTo>
                <a:lnTo>
                  <a:pt x="919" y="8248"/>
                </a:lnTo>
                <a:lnTo>
                  <a:pt x="894" y="8248"/>
                </a:lnTo>
                <a:lnTo>
                  <a:pt x="894" y="8223"/>
                </a:lnTo>
                <a:lnTo>
                  <a:pt x="919" y="8223"/>
                </a:lnTo>
                <a:close/>
                <a:moveTo>
                  <a:pt x="869" y="8223"/>
                </a:moveTo>
                <a:lnTo>
                  <a:pt x="869" y="7751"/>
                </a:lnTo>
                <a:lnTo>
                  <a:pt x="919" y="7751"/>
                </a:lnTo>
                <a:lnTo>
                  <a:pt x="919" y="8223"/>
                </a:lnTo>
                <a:lnTo>
                  <a:pt x="869" y="8223"/>
                </a:lnTo>
                <a:close/>
                <a:moveTo>
                  <a:pt x="869" y="7751"/>
                </a:moveTo>
                <a:lnTo>
                  <a:pt x="869" y="7727"/>
                </a:lnTo>
                <a:lnTo>
                  <a:pt x="894" y="7727"/>
                </a:lnTo>
                <a:lnTo>
                  <a:pt x="894" y="7751"/>
                </a:lnTo>
                <a:lnTo>
                  <a:pt x="869" y="7751"/>
                </a:lnTo>
                <a:close/>
                <a:moveTo>
                  <a:pt x="894" y="7727"/>
                </a:moveTo>
                <a:lnTo>
                  <a:pt x="1561" y="7727"/>
                </a:lnTo>
                <a:lnTo>
                  <a:pt x="1561" y="7776"/>
                </a:lnTo>
                <a:lnTo>
                  <a:pt x="894" y="7776"/>
                </a:lnTo>
                <a:lnTo>
                  <a:pt x="894" y="7727"/>
                </a:lnTo>
                <a:close/>
                <a:moveTo>
                  <a:pt x="1561" y="7727"/>
                </a:moveTo>
                <a:lnTo>
                  <a:pt x="1585" y="7727"/>
                </a:lnTo>
                <a:lnTo>
                  <a:pt x="1585" y="7751"/>
                </a:lnTo>
                <a:lnTo>
                  <a:pt x="1561" y="7751"/>
                </a:lnTo>
                <a:lnTo>
                  <a:pt x="1561" y="7727"/>
                </a:lnTo>
                <a:close/>
                <a:moveTo>
                  <a:pt x="1585" y="7751"/>
                </a:moveTo>
                <a:lnTo>
                  <a:pt x="1585" y="8223"/>
                </a:lnTo>
                <a:lnTo>
                  <a:pt x="1536" y="8223"/>
                </a:lnTo>
                <a:lnTo>
                  <a:pt x="1536" y="7751"/>
                </a:lnTo>
                <a:lnTo>
                  <a:pt x="1585" y="7751"/>
                </a:lnTo>
                <a:close/>
                <a:moveTo>
                  <a:pt x="1561" y="8248"/>
                </a:moveTo>
                <a:lnTo>
                  <a:pt x="1536" y="8248"/>
                </a:lnTo>
                <a:lnTo>
                  <a:pt x="1536" y="8223"/>
                </a:lnTo>
                <a:lnTo>
                  <a:pt x="1561" y="8223"/>
                </a:lnTo>
                <a:lnTo>
                  <a:pt x="1561" y="8248"/>
                </a:lnTo>
                <a:close/>
                <a:moveTo>
                  <a:pt x="1561" y="8198"/>
                </a:moveTo>
                <a:lnTo>
                  <a:pt x="2008" y="8198"/>
                </a:lnTo>
                <a:lnTo>
                  <a:pt x="2008" y="8248"/>
                </a:lnTo>
                <a:lnTo>
                  <a:pt x="1561" y="8248"/>
                </a:lnTo>
                <a:lnTo>
                  <a:pt x="1561" y="8198"/>
                </a:lnTo>
                <a:close/>
                <a:moveTo>
                  <a:pt x="2032" y="8223"/>
                </a:moveTo>
                <a:lnTo>
                  <a:pt x="2032" y="8248"/>
                </a:lnTo>
                <a:lnTo>
                  <a:pt x="2008" y="8248"/>
                </a:lnTo>
                <a:lnTo>
                  <a:pt x="2008" y="8223"/>
                </a:lnTo>
                <a:lnTo>
                  <a:pt x="2032" y="8223"/>
                </a:lnTo>
                <a:close/>
                <a:moveTo>
                  <a:pt x="1983" y="8223"/>
                </a:moveTo>
                <a:lnTo>
                  <a:pt x="1983" y="6994"/>
                </a:lnTo>
                <a:lnTo>
                  <a:pt x="2032" y="6994"/>
                </a:lnTo>
                <a:lnTo>
                  <a:pt x="2032" y="8223"/>
                </a:lnTo>
                <a:lnTo>
                  <a:pt x="1983" y="8223"/>
                </a:lnTo>
                <a:close/>
                <a:moveTo>
                  <a:pt x="1983" y="6994"/>
                </a:moveTo>
                <a:lnTo>
                  <a:pt x="1983" y="6970"/>
                </a:lnTo>
                <a:lnTo>
                  <a:pt x="2008" y="6970"/>
                </a:lnTo>
                <a:lnTo>
                  <a:pt x="2008" y="6994"/>
                </a:lnTo>
                <a:lnTo>
                  <a:pt x="1983" y="6994"/>
                </a:lnTo>
                <a:close/>
                <a:moveTo>
                  <a:pt x="2008" y="6970"/>
                </a:moveTo>
                <a:lnTo>
                  <a:pt x="2235" y="6970"/>
                </a:lnTo>
                <a:lnTo>
                  <a:pt x="2235" y="7019"/>
                </a:lnTo>
                <a:lnTo>
                  <a:pt x="2008" y="7019"/>
                </a:lnTo>
                <a:lnTo>
                  <a:pt x="2008" y="6970"/>
                </a:lnTo>
                <a:close/>
                <a:moveTo>
                  <a:pt x="2235" y="6970"/>
                </a:moveTo>
                <a:lnTo>
                  <a:pt x="2260" y="6970"/>
                </a:lnTo>
                <a:lnTo>
                  <a:pt x="2260" y="6994"/>
                </a:lnTo>
                <a:lnTo>
                  <a:pt x="2235" y="6994"/>
                </a:lnTo>
                <a:lnTo>
                  <a:pt x="2235" y="6970"/>
                </a:lnTo>
                <a:close/>
                <a:moveTo>
                  <a:pt x="2260" y="6994"/>
                </a:moveTo>
                <a:lnTo>
                  <a:pt x="2260" y="7271"/>
                </a:lnTo>
                <a:lnTo>
                  <a:pt x="2211" y="7271"/>
                </a:lnTo>
                <a:lnTo>
                  <a:pt x="2211" y="6994"/>
                </a:lnTo>
                <a:lnTo>
                  <a:pt x="2260" y="6994"/>
                </a:lnTo>
                <a:close/>
                <a:moveTo>
                  <a:pt x="2235" y="7295"/>
                </a:moveTo>
                <a:lnTo>
                  <a:pt x="2211" y="7295"/>
                </a:lnTo>
                <a:lnTo>
                  <a:pt x="2211" y="7271"/>
                </a:lnTo>
                <a:lnTo>
                  <a:pt x="2235" y="7271"/>
                </a:lnTo>
                <a:lnTo>
                  <a:pt x="2235" y="7295"/>
                </a:lnTo>
                <a:close/>
                <a:moveTo>
                  <a:pt x="2235" y="7246"/>
                </a:moveTo>
                <a:lnTo>
                  <a:pt x="2455" y="7246"/>
                </a:lnTo>
                <a:lnTo>
                  <a:pt x="2455" y="7295"/>
                </a:lnTo>
                <a:lnTo>
                  <a:pt x="2235" y="7295"/>
                </a:lnTo>
                <a:lnTo>
                  <a:pt x="2235" y="7246"/>
                </a:lnTo>
                <a:close/>
                <a:moveTo>
                  <a:pt x="2478" y="7271"/>
                </a:moveTo>
                <a:lnTo>
                  <a:pt x="2478" y="7295"/>
                </a:lnTo>
                <a:lnTo>
                  <a:pt x="2455" y="7295"/>
                </a:lnTo>
                <a:lnTo>
                  <a:pt x="2455" y="7271"/>
                </a:lnTo>
                <a:lnTo>
                  <a:pt x="2478" y="7271"/>
                </a:lnTo>
                <a:close/>
                <a:moveTo>
                  <a:pt x="2430" y="7271"/>
                </a:moveTo>
                <a:lnTo>
                  <a:pt x="2430" y="6799"/>
                </a:lnTo>
                <a:lnTo>
                  <a:pt x="2478" y="6799"/>
                </a:lnTo>
                <a:lnTo>
                  <a:pt x="2478" y="7271"/>
                </a:lnTo>
                <a:lnTo>
                  <a:pt x="2430" y="7271"/>
                </a:lnTo>
                <a:close/>
                <a:moveTo>
                  <a:pt x="2430" y="6799"/>
                </a:moveTo>
                <a:lnTo>
                  <a:pt x="2430" y="6775"/>
                </a:lnTo>
                <a:lnTo>
                  <a:pt x="2455" y="6775"/>
                </a:lnTo>
                <a:lnTo>
                  <a:pt x="2455" y="6799"/>
                </a:lnTo>
                <a:lnTo>
                  <a:pt x="2430" y="6799"/>
                </a:lnTo>
                <a:close/>
                <a:moveTo>
                  <a:pt x="2455" y="6775"/>
                </a:moveTo>
                <a:lnTo>
                  <a:pt x="3130" y="6775"/>
                </a:lnTo>
                <a:lnTo>
                  <a:pt x="3130" y="6824"/>
                </a:lnTo>
                <a:lnTo>
                  <a:pt x="2455" y="6824"/>
                </a:lnTo>
                <a:lnTo>
                  <a:pt x="2455" y="6775"/>
                </a:lnTo>
                <a:close/>
                <a:moveTo>
                  <a:pt x="3130" y="6775"/>
                </a:moveTo>
                <a:lnTo>
                  <a:pt x="3153" y="6775"/>
                </a:lnTo>
                <a:lnTo>
                  <a:pt x="3153" y="6799"/>
                </a:lnTo>
                <a:lnTo>
                  <a:pt x="3130" y="6799"/>
                </a:lnTo>
                <a:lnTo>
                  <a:pt x="3130" y="6775"/>
                </a:lnTo>
                <a:close/>
                <a:moveTo>
                  <a:pt x="3153" y="6799"/>
                </a:moveTo>
                <a:lnTo>
                  <a:pt x="3153" y="7271"/>
                </a:lnTo>
                <a:lnTo>
                  <a:pt x="3105" y="7271"/>
                </a:lnTo>
                <a:lnTo>
                  <a:pt x="3105" y="6799"/>
                </a:lnTo>
                <a:lnTo>
                  <a:pt x="3153" y="6799"/>
                </a:lnTo>
                <a:close/>
                <a:moveTo>
                  <a:pt x="3130" y="7295"/>
                </a:moveTo>
                <a:lnTo>
                  <a:pt x="3105" y="7295"/>
                </a:lnTo>
                <a:lnTo>
                  <a:pt x="3105" y="7271"/>
                </a:lnTo>
                <a:lnTo>
                  <a:pt x="3130" y="7271"/>
                </a:lnTo>
                <a:lnTo>
                  <a:pt x="3130" y="7295"/>
                </a:lnTo>
                <a:close/>
                <a:moveTo>
                  <a:pt x="3130" y="7246"/>
                </a:moveTo>
                <a:lnTo>
                  <a:pt x="3576" y="7246"/>
                </a:lnTo>
                <a:lnTo>
                  <a:pt x="3576" y="7295"/>
                </a:lnTo>
                <a:lnTo>
                  <a:pt x="3130" y="7295"/>
                </a:lnTo>
                <a:lnTo>
                  <a:pt x="3130" y="7246"/>
                </a:lnTo>
                <a:close/>
                <a:moveTo>
                  <a:pt x="3576" y="7246"/>
                </a:moveTo>
                <a:lnTo>
                  <a:pt x="3600" y="7246"/>
                </a:lnTo>
                <a:lnTo>
                  <a:pt x="3600" y="7271"/>
                </a:lnTo>
                <a:lnTo>
                  <a:pt x="3576" y="7271"/>
                </a:lnTo>
                <a:lnTo>
                  <a:pt x="3576" y="7246"/>
                </a:lnTo>
                <a:close/>
                <a:moveTo>
                  <a:pt x="3600" y="7271"/>
                </a:moveTo>
                <a:lnTo>
                  <a:pt x="3600" y="8223"/>
                </a:lnTo>
                <a:lnTo>
                  <a:pt x="3552" y="8223"/>
                </a:lnTo>
                <a:lnTo>
                  <a:pt x="3552" y="7271"/>
                </a:lnTo>
                <a:lnTo>
                  <a:pt x="3600" y="7271"/>
                </a:lnTo>
                <a:close/>
                <a:moveTo>
                  <a:pt x="3576" y="8248"/>
                </a:moveTo>
                <a:lnTo>
                  <a:pt x="3552" y="8248"/>
                </a:lnTo>
                <a:lnTo>
                  <a:pt x="3552" y="8223"/>
                </a:lnTo>
                <a:lnTo>
                  <a:pt x="3576" y="8223"/>
                </a:lnTo>
                <a:lnTo>
                  <a:pt x="3576" y="8248"/>
                </a:lnTo>
                <a:close/>
                <a:moveTo>
                  <a:pt x="3576" y="8198"/>
                </a:moveTo>
                <a:lnTo>
                  <a:pt x="3795" y="8198"/>
                </a:lnTo>
                <a:lnTo>
                  <a:pt x="3795" y="8248"/>
                </a:lnTo>
                <a:lnTo>
                  <a:pt x="3576" y="8248"/>
                </a:lnTo>
                <a:lnTo>
                  <a:pt x="3576" y="8198"/>
                </a:lnTo>
                <a:close/>
                <a:moveTo>
                  <a:pt x="3820" y="8223"/>
                </a:moveTo>
                <a:lnTo>
                  <a:pt x="3820" y="8248"/>
                </a:lnTo>
                <a:lnTo>
                  <a:pt x="3795" y="8248"/>
                </a:lnTo>
                <a:lnTo>
                  <a:pt x="3795" y="8223"/>
                </a:lnTo>
                <a:lnTo>
                  <a:pt x="3820" y="8223"/>
                </a:lnTo>
                <a:close/>
                <a:moveTo>
                  <a:pt x="3771" y="8223"/>
                </a:moveTo>
                <a:lnTo>
                  <a:pt x="3771" y="6994"/>
                </a:lnTo>
                <a:lnTo>
                  <a:pt x="3820" y="6994"/>
                </a:lnTo>
                <a:lnTo>
                  <a:pt x="3820" y="8223"/>
                </a:lnTo>
                <a:lnTo>
                  <a:pt x="3771" y="8223"/>
                </a:lnTo>
                <a:close/>
                <a:moveTo>
                  <a:pt x="3771" y="6994"/>
                </a:moveTo>
                <a:lnTo>
                  <a:pt x="3771" y="6970"/>
                </a:lnTo>
                <a:lnTo>
                  <a:pt x="3795" y="6970"/>
                </a:lnTo>
                <a:lnTo>
                  <a:pt x="3795" y="6994"/>
                </a:lnTo>
                <a:lnTo>
                  <a:pt x="3771" y="6994"/>
                </a:lnTo>
                <a:close/>
                <a:moveTo>
                  <a:pt x="3795" y="6970"/>
                </a:moveTo>
                <a:lnTo>
                  <a:pt x="4023" y="6970"/>
                </a:lnTo>
                <a:lnTo>
                  <a:pt x="4023" y="7019"/>
                </a:lnTo>
                <a:lnTo>
                  <a:pt x="3795" y="7019"/>
                </a:lnTo>
                <a:lnTo>
                  <a:pt x="3795" y="6970"/>
                </a:lnTo>
                <a:close/>
                <a:moveTo>
                  <a:pt x="4023" y="6970"/>
                </a:moveTo>
                <a:lnTo>
                  <a:pt x="4047" y="6970"/>
                </a:lnTo>
                <a:lnTo>
                  <a:pt x="4047" y="6994"/>
                </a:lnTo>
                <a:lnTo>
                  <a:pt x="4023" y="6994"/>
                </a:lnTo>
                <a:lnTo>
                  <a:pt x="4023" y="6970"/>
                </a:lnTo>
                <a:close/>
                <a:moveTo>
                  <a:pt x="4047" y="6994"/>
                </a:moveTo>
                <a:lnTo>
                  <a:pt x="4047" y="7751"/>
                </a:lnTo>
                <a:lnTo>
                  <a:pt x="3998" y="7751"/>
                </a:lnTo>
                <a:lnTo>
                  <a:pt x="3998" y="6994"/>
                </a:lnTo>
                <a:lnTo>
                  <a:pt x="4047" y="6994"/>
                </a:lnTo>
                <a:close/>
                <a:moveTo>
                  <a:pt x="4023" y="7776"/>
                </a:moveTo>
                <a:lnTo>
                  <a:pt x="3998" y="7776"/>
                </a:lnTo>
                <a:lnTo>
                  <a:pt x="3998" y="7751"/>
                </a:lnTo>
                <a:lnTo>
                  <a:pt x="4023" y="7751"/>
                </a:lnTo>
                <a:lnTo>
                  <a:pt x="4023" y="7776"/>
                </a:lnTo>
                <a:close/>
                <a:moveTo>
                  <a:pt x="4023" y="7727"/>
                </a:moveTo>
                <a:lnTo>
                  <a:pt x="4242" y="7727"/>
                </a:lnTo>
                <a:lnTo>
                  <a:pt x="4242" y="7776"/>
                </a:lnTo>
                <a:lnTo>
                  <a:pt x="4023" y="7776"/>
                </a:lnTo>
                <a:lnTo>
                  <a:pt x="4023" y="7727"/>
                </a:lnTo>
                <a:close/>
                <a:moveTo>
                  <a:pt x="4267" y="7751"/>
                </a:moveTo>
                <a:lnTo>
                  <a:pt x="4267" y="7776"/>
                </a:lnTo>
                <a:lnTo>
                  <a:pt x="4242" y="7776"/>
                </a:lnTo>
                <a:lnTo>
                  <a:pt x="4242" y="7751"/>
                </a:lnTo>
                <a:lnTo>
                  <a:pt x="4267" y="7751"/>
                </a:lnTo>
                <a:close/>
                <a:moveTo>
                  <a:pt x="4218" y="7751"/>
                </a:moveTo>
                <a:lnTo>
                  <a:pt x="4218" y="6799"/>
                </a:lnTo>
                <a:lnTo>
                  <a:pt x="4267" y="6799"/>
                </a:lnTo>
                <a:lnTo>
                  <a:pt x="4267" y="7751"/>
                </a:lnTo>
                <a:lnTo>
                  <a:pt x="4218" y="7751"/>
                </a:lnTo>
                <a:close/>
                <a:moveTo>
                  <a:pt x="4218" y="6799"/>
                </a:moveTo>
                <a:lnTo>
                  <a:pt x="4218" y="6775"/>
                </a:lnTo>
                <a:lnTo>
                  <a:pt x="4242" y="6775"/>
                </a:lnTo>
                <a:lnTo>
                  <a:pt x="4242" y="6799"/>
                </a:lnTo>
                <a:lnTo>
                  <a:pt x="4218" y="6799"/>
                </a:lnTo>
                <a:close/>
                <a:moveTo>
                  <a:pt x="4242" y="6775"/>
                </a:moveTo>
                <a:lnTo>
                  <a:pt x="4470" y="6775"/>
                </a:lnTo>
                <a:lnTo>
                  <a:pt x="4470" y="6824"/>
                </a:lnTo>
                <a:lnTo>
                  <a:pt x="4242" y="6824"/>
                </a:lnTo>
                <a:lnTo>
                  <a:pt x="4242" y="6775"/>
                </a:lnTo>
                <a:close/>
                <a:moveTo>
                  <a:pt x="4470" y="6775"/>
                </a:moveTo>
                <a:lnTo>
                  <a:pt x="4494" y="6775"/>
                </a:lnTo>
                <a:lnTo>
                  <a:pt x="4494" y="6799"/>
                </a:lnTo>
                <a:lnTo>
                  <a:pt x="4470" y="6799"/>
                </a:lnTo>
                <a:lnTo>
                  <a:pt x="4470" y="6775"/>
                </a:lnTo>
                <a:close/>
                <a:moveTo>
                  <a:pt x="4494" y="6799"/>
                </a:moveTo>
                <a:lnTo>
                  <a:pt x="4494" y="7271"/>
                </a:lnTo>
                <a:lnTo>
                  <a:pt x="4445" y="7271"/>
                </a:lnTo>
                <a:lnTo>
                  <a:pt x="4445" y="6799"/>
                </a:lnTo>
                <a:lnTo>
                  <a:pt x="4494" y="6799"/>
                </a:lnTo>
                <a:close/>
                <a:moveTo>
                  <a:pt x="4470" y="7295"/>
                </a:moveTo>
                <a:lnTo>
                  <a:pt x="4445" y="7295"/>
                </a:lnTo>
                <a:lnTo>
                  <a:pt x="4445" y="7271"/>
                </a:lnTo>
                <a:lnTo>
                  <a:pt x="4470" y="7271"/>
                </a:lnTo>
                <a:lnTo>
                  <a:pt x="4470" y="7295"/>
                </a:lnTo>
                <a:close/>
                <a:moveTo>
                  <a:pt x="4470" y="7246"/>
                </a:moveTo>
                <a:lnTo>
                  <a:pt x="4689" y="7246"/>
                </a:lnTo>
                <a:lnTo>
                  <a:pt x="4689" y="7295"/>
                </a:lnTo>
                <a:lnTo>
                  <a:pt x="4470" y="7295"/>
                </a:lnTo>
                <a:lnTo>
                  <a:pt x="4470" y="7246"/>
                </a:lnTo>
                <a:close/>
                <a:moveTo>
                  <a:pt x="4714" y="7271"/>
                </a:moveTo>
                <a:lnTo>
                  <a:pt x="4714" y="7295"/>
                </a:lnTo>
                <a:lnTo>
                  <a:pt x="4689" y="7295"/>
                </a:lnTo>
                <a:lnTo>
                  <a:pt x="4689" y="7271"/>
                </a:lnTo>
                <a:lnTo>
                  <a:pt x="4714" y="7271"/>
                </a:lnTo>
                <a:close/>
                <a:moveTo>
                  <a:pt x="4665" y="7271"/>
                </a:moveTo>
                <a:lnTo>
                  <a:pt x="4665" y="6799"/>
                </a:lnTo>
                <a:lnTo>
                  <a:pt x="4714" y="6799"/>
                </a:lnTo>
                <a:lnTo>
                  <a:pt x="4714" y="7271"/>
                </a:lnTo>
                <a:lnTo>
                  <a:pt x="4665" y="7271"/>
                </a:lnTo>
                <a:close/>
                <a:moveTo>
                  <a:pt x="4665" y="6799"/>
                </a:moveTo>
                <a:lnTo>
                  <a:pt x="4665" y="6775"/>
                </a:lnTo>
                <a:lnTo>
                  <a:pt x="4689" y="6775"/>
                </a:lnTo>
                <a:lnTo>
                  <a:pt x="4689" y="6799"/>
                </a:lnTo>
                <a:lnTo>
                  <a:pt x="4665" y="6799"/>
                </a:lnTo>
                <a:close/>
                <a:moveTo>
                  <a:pt x="4689" y="6775"/>
                </a:moveTo>
                <a:lnTo>
                  <a:pt x="4909" y="6775"/>
                </a:lnTo>
                <a:lnTo>
                  <a:pt x="4909" y="6824"/>
                </a:lnTo>
                <a:lnTo>
                  <a:pt x="4689" y="6824"/>
                </a:lnTo>
                <a:lnTo>
                  <a:pt x="4689" y="6775"/>
                </a:lnTo>
                <a:close/>
                <a:moveTo>
                  <a:pt x="4909" y="6775"/>
                </a:moveTo>
                <a:lnTo>
                  <a:pt x="4934" y="6775"/>
                </a:lnTo>
                <a:lnTo>
                  <a:pt x="4934" y="6799"/>
                </a:lnTo>
                <a:lnTo>
                  <a:pt x="4909" y="6799"/>
                </a:lnTo>
                <a:lnTo>
                  <a:pt x="4909" y="6775"/>
                </a:lnTo>
                <a:close/>
                <a:moveTo>
                  <a:pt x="4934" y="6799"/>
                </a:moveTo>
                <a:lnTo>
                  <a:pt x="4934" y="6994"/>
                </a:lnTo>
                <a:lnTo>
                  <a:pt x="4885" y="6994"/>
                </a:lnTo>
                <a:lnTo>
                  <a:pt x="4885" y="6799"/>
                </a:lnTo>
                <a:lnTo>
                  <a:pt x="4934" y="6799"/>
                </a:lnTo>
                <a:close/>
                <a:moveTo>
                  <a:pt x="4909" y="7019"/>
                </a:moveTo>
                <a:lnTo>
                  <a:pt x="4885" y="7019"/>
                </a:lnTo>
                <a:lnTo>
                  <a:pt x="4885" y="6994"/>
                </a:lnTo>
                <a:lnTo>
                  <a:pt x="4909" y="6994"/>
                </a:lnTo>
                <a:lnTo>
                  <a:pt x="4909" y="7019"/>
                </a:lnTo>
                <a:close/>
                <a:moveTo>
                  <a:pt x="4909" y="6970"/>
                </a:moveTo>
                <a:lnTo>
                  <a:pt x="5356" y="6970"/>
                </a:lnTo>
                <a:lnTo>
                  <a:pt x="5356" y="7019"/>
                </a:lnTo>
                <a:lnTo>
                  <a:pt x="4909" y="7019"/>
                </a:lnTo>
                <a:lnTo>
                  <a:pt x="4909" y="6970"/>
                </a:lnTo>
                <a:close/>
                <a:moveTo>
                  <a:pt x="5381" y="6994"/>
                </a:moveTo>
                <a:lnTo>
                  <a:pt x="5381" y="7019"/>
                </a:lnTo>
                <a:lnTo>
                  <a:pt x="5356" y="7019"/>
                </a:lnTo>
                <a:lnTo>
                  <a:pt x="5356" y="6994"/>
                </a:lnTo>
                <a:lnTo>
                  <a:pt x="5381" y="6994"/>
                </a:lnTo>
                <a:close/>
                <a:moveTo>
                  <a:pt x="5332" y="6994"/>
                </a:moveTo>
                <a:lnTo>
                  <a:pt x="5332" y="6799"/>
                </a:lnTo>
                <a:lnTo>
                  <a:pt x="5381" y="6799"/>
                </a:lnTo>
                <a:lnTo>
                  <a:pt x="5381" y="6994"/>
                </a:lnTo>
                <a:lnTo>
                  <a:pt x="5332" y="6994"/>
                </a:lnTo>
                <a:close/>
                <a:moveTo>
                  <a:pt x="5332" y="6799"/>
                </a:moveTo>
                <a:lnTo>
                  <a:pt x="5332" y="6775"/>
                </a:lnTo>
                <a:lnTo>
                  <a:pt x="5356" y="6775"/>
                </a:lnTo>
                <a:lnTo>
                  <a:pt x="5356" y="6799"/>
                </a:lnTo>
                <a:lnTo>
                  <a:pt x="5332" y="6799"/>
                </a:lnTo>
                <a:close/>
                <a:moveTo>
                  <a:pt x="5356" y="6775"/>
                </a:moveTo>
                <a:lnTo>
                  <a:pt x="5584" y="6775"/>
                </a:lnTo>
                <a:lnTo>
                  <a:pt x="5584" y="6824"/>
                </a:lnTo>
                <a:lnTo>
                  <a:pt x="5356" y="6824"/>
                </a:lnTo>
                <a:lnTo>
                  <a:pt x="5356" y="6775"/>
                </a:lnTo>
                <a:close/>
                <a:moveTo>
                  <a:pt x="5608" y="6799"/>
                </a:moveTo>
                <a:lnTo>
                  <a:pt x="5608" y="6824"/>
                </a:lnTo>
                <a:lnTo>
                  <a:pt x="5584" y="6824"/>
                </a:lnTo>
                <a:lnTo>
                  <a:pt x="5584" y="6799"/>
                </a:lnTo>
                <a:lnTo>
                  <a:pt x="5608" y="6799"/>
                </a:lnTo>
                <a:close/>
                <a:moveTo>
                  <a:pt x="5559" y="6799"/>
                </a:moveTo>
                <a:lnTo>
                  <a:pt x="5559" y="6645"/>
                </a:lnTo>
                <a:lnTo>
                  <a:pt x="5608" y="6645"/>
                </a:lnTo>
                <a:lnTo>
                  <a:pt x="5608" y="6799"/>
                </a:lnTo>
                <a:lnTo>
                  <a:pt x="5559" y="6799"/>
                </a:lnTo>
                <a:close/>
                <a:moveTo>
                  <a:pt x="5559" y="6645"/>
                </a:moveTo>
                <a:lnTo>
                  <a:pt x="5559" y="6621"/>
                </a:lnTo>
                <a:lnTo>
                  <a:pt x="5584" y="6621"/>
                </a:lnTo>
                <a:lnTo>
                  <a:pt x="5584" y="6645"/>
                </a:lnTo>
                <a:lnTo>
                  <a:pt x="5559" y="6645"/>
                </a:lnTo>
                <a:close/>
                <a:moveTo>
                  <a:pt x="5584" y="6621"/>
                </a:moveTo>
                <a:lnTo>
                  <a:pt x="5803" y="6621"/>
                </a:lnTo>
                <a:lnTo>
                  <a:pt x="5803" y="6670"/>
                </a:lnTo>
                <a:lnTo>
                  <a:pt x="5584" y="6670"/>
                </a:lnTo>
                <a:lnTo>
                  <a:pt x="5584" y="6621"/>
                </a:lnTo>
                <a:close/>
                <a:moveTo>
                  <a:pt x="5828" y="6645"/>
                </a:moveTo>
                <a:lnTo>
                  <a:pt x="5828" y="6670"/>
                </a:lnTo>
                <a:lnTo>
                  <a:pt x="5803" y="6670"/>
                </a:lnTo>
                <a:lnTo>
                  <a:pt x="5803" y="6645"/>
                </a:lnTo>
                <a:lnTo>
                  <a:pt x="5828" y="6645"/>
                </a:lnTo>
                <a:close/>
                <a:moveTo>
                  <a:pt x="5779" y="6645"/>
                </a:moveTo>
                <a:lnTo>
                  <a:pt x="5779" y="6328"/>
                </a:lnTo>
                <a:lnTo>
                  <a:pt x="5828" y="6328"/>
                </a:lnTo>
                <a:lnTo>
                  <a:pt x="5828" y="6645"/>
                </a:lnTo>
                <a:lnTo>
                  <a:pt x="5779" y="6645"/>
                </a:lnTo>
                <a:close/>
                <a:moveTo>
                  <a:pt x="5779" y="6328"/>
                </a:moveTo>
                <a:lnTo>
                  <a:pt x="5779" y="6303"/>
                </a:lnTo>
                <a:lnTo>
                  <a:pt x="5803" y="6303"/>
                </a:lnTo>
                <a:lnTo>
                  <a:pt x="5803" y="6328"/>
                </a:lnTo>
                <a:lnTo>
                  <a:pt x="5779" y="6328"/>
                </a:lnTo>
                <a:close/>
                <a:moveTo>
                  <a:pt x="5803" y="6303"/>
                </a:moveTo>
                <a:lnTo>
                  <a:pt x="6250" y="6303"/>
                </a:lnTo>
                <a:lnTo>
                  <a:pt x="6250" y="6352"/>
                </a:lnTo>
                <a:lnTo>
                  <a:pt x="5803" y="6352"/>
                </a:lnTo>
                <a:lnTo>
                  <a:pt x="5803" y="6303"/>
                </a:lnTo>
                <a:close/>
                <a:moveTo>
                  <a:pt x="6274" y="6328"/>
                </a:moveTo>
                <a:lnTo>
                  <a:pt x="6274" y="6352"/>
                </a:lnTo>
                <a:lnTo>
                  <a:pt x="6250" y="6352"/>
                </a:lnTo>
                <a:lnTo>
                  <a:pt x="6250" y="6328"/>
                </a:lnTo>
                <a:lnTo>
                  <a:pt x="6274" y="6328"/>
                </a:lnTo>
                <a:close/>
                <a:moveTo>
                  <a:pt x="6226" y="6328"/>
                </a:moveTo>
                <a:lnTo>
                  <a:pt x="6226" y="6246"/>
                </a:lnTo>
                <a:lnTo>
                  <a:pt x="6274" y="6246"/>
                </a:lnTo>
                <a:lnTo>
                  <a:pt x="6274" y="6328"/>
                </a:lnTo>
                <a:lnTo>
                  <a:pt x="6226" y="6328"/>
                </a:lnTo>
                <a:close/>
                <a:moveTo>
                  <a:pt x="6226" y="6246"/>
                </a:moveTo>
                <a:lnTo>
                  <a:pt x="6226" y="6222"/>
                </a:lnTo>
                <a:lnTo>
                  <a:pt x="6250" y="6222"/>
                </a:lnTo>
                <a:lnTo>
                  <a:pt x="6250" y="6246"/>
                </a:lnTo>
                <a:lnTo>
                  <a:pt x="6226" y="6246"/>
                </a:lnTo>
                <a:close/>
                <a:moveTo>
                  <a:pt x="6250" y="6222"/>
                </a:moveTo>
                <a:lnTo>
                  <a:pt x="6478" y="6222"/>
                </a:lnTo>
                <a:lnTo>
                  <a:pt x="6478" y="6271"/>
                </a:lnTo>
                <a:lnTo>
                  <a:pt x="6250" y="6271"/>
                </a:lnTo>
                <a:lnTo>
                  <a:pt x="6250" y="6222"/>
                </a:lnTo>
                <a:close/>
                <a:moveTo>
                  <a:pt x="6478" y="6222"/>
                </a:moveTo>
                <a:lnTo>
                  <a:pt x="6501" y="6222"/>
                </a:lnTo>
                <a:lnTo>
                  <a:pt x="6501" y="6246"/>
                </a:lnTo>
                <a:lnTo>
                  <a:pt x="6478" y="6246"/>
                </a:lnTo>
                <a:lnTo>
                  <a:pt x="6478" y="6222"/>
                </a:lnTo>
                <a:close/>
                <a:moveTo>
                  <a:pt x="6501" y="6246"/>
                </a:moveTo>
                <a:lnTo>
                  <a:pt x="6501" y="6328"/>
                </a:lnTo>
                <a:lnTo>
                  <a:pt x="6453" y="6328"/>
                </a:lnTo>
                <a:lnTo>
                  <a:pt x="6453" y="6246"/>
                </a:lnTo>
                <a:lnTo>
                  <a:pt x="6501" y="6246"/>
                </a:lnTo>
                <a:close/>
                <a:moveTo>
                  <a:pt x="6478" y="6352"/>
                </a:moveTo>
                <a:lnTo>
                  <a:pt x="6453" y="6352"/>
                </a:lnTo>
                <a:lnTo>
                  <a:pt x="6453" y="6328"/>
                </a:lnTo>
                <a:lnTo>
                  <a:pt x="6478" y="6328"/>
                </a:lnTo>
                <a:lnTo>
                  <a:pt x="6478" y="6352"/>
                </a:lnTo>
                <a:close/>
                <a:moveTo>
                  <a:pt x="6478" y="6303"/>
                </a:moveTo>
                <a:lnTo>
                  <a:pt x="6696" y="6303"/>
                </a:lnTo>
                <a:lnTo>
                  <a:pt x="6696" y="6352"/>
                </a:lnTo>
                <a:lnTo>
                  <a:pt x="6478" y="6352"/>
                </a:lnTo>
                <a:lnTo>
                  <a:pt x="6478" y="6303"/>
                </a:lnTo>
                <a:close/>
                <a:moveTo>
                  <a:pt x="6721" y="6328"/>
                </a:moveTo>
                <a:lnTo>
                  <a:pt x="6721" y="6352"/>
                </a:lnTo>
                <a:lnTo>
                  <a:pt x="6696" y="6352"/>
                </a:lnTo>
                <a:lnTo>
                  <a:pt x="6696" y="6328"/>
                </a:lnTo>
                <a:lnTo>
                  <a:pt x="6721" y="6328"/>
                </a:lnTo>
                <a:close/>
                <a:moveTo>
                  <a:pt x="6673" y="6328"/>
                </a:moveTo>
                <a:lnTo>
                  <a:pt x="6673" y="5994"/>
                </a:lnTo>
                <a:lnTo>
                  <a:pt x="6721" y="5994"/>
                </a:lnTo>
                <a:lnTo>
                  <a:pt x="6721" y="6328"/>
                </a:lnTo>
                <a:lnTo>
                  <a:pt x="6673" y="6328"/>
                </a:lnTo>
                <a:close/>
                <a:moveTo>
                  <a:pt x="6673" y="5994"/>
                </a:moveTo>
                <a:lnTo>
                  <a:pt x="6673" y="5970"/>
                </a:lnTo>
                <a:lnTo>
                  <a:pt x="6696" y="5970"/>
                </a:lnTo>
                <a:lnTo>
                  <a:pt x="6696" y="5994"/>
                </a:lnTo>
                <a:lnTo>
                  <a:pt x="6673" y="5994"/>
                </a:lnTo>
                <a:close/>
                <a:moveTo>
                  <a:pt x="6696" y="5970"/>
                </a:moveTo>
                <a:lnTo>
                  <a:pt x="6925" y="5970"/>
                </a:lnTo>
                <a:lnTo>
                  <a:pt x="6925" y="6019"/>
                </a:lnTo>
                <a:lnTo>
                  <a:pt x="6696" y="6019"/>
                </a:lnTo>
                <a:lnTo>
                  <a:pt x="6696" y="5970"/>
                </a:lnTo>
                <a:close/>
                <a:moveTo>
                  <a:pt x="6948" y="5994"/>
                </a:moveTo>
                <a:lnTo>
                  <a:pt x="6948" y="6019"/>
                </a:lnTo>
                <a:lnTo>
                  <a:pt x="6925" y="6019"/>
                </a:lnTo>
                <a:lnTo>
                  <a:pt x="6925" y="5994"/>
                </a:lnTo>
                <a:lnTo>
                  <a:pt x="6948" y="5994"/>
                </a:lnTo>
                <a:close/>
                <a:moveTo>
                  <a:pt x="6900" y="5994"/>
                </a:moveTo>
                <a:lnTo>
                  <a:pt x="6900" y="5945"/>
                </a:lnTo>
                <a:lnTo>
                  <a:pt x="6948" y="5945"/>
                </a:lnTo>
                <a:lnTo>
                  <a:pt x="6948" y="5994"/>
                </a:lnTo>
                <a:lnTo>
                  <a:pt x="6900" y="5994"/>
                </a:lnTo>
                <a:close/>
                <a:moveTo>
                  <a:pt x="6900" y="5945"/>
                </a:moveTo>
                <a:lnTo>
                  <a:pt x="6900" y="5922"/>
                </a:lnTo>
                <a:lnTo>
                  <a:pt x="6925" y="5922"/>
                </a:lnTo>
                <a:lnTo>
                  <a:pt x="6925" y="5945"/>
                </a:lnTo>
                <a:lnTo>
                  <a:pt x="6900" y="5945"/>
                </a:lnTo>
                <a:close/>
                <a:moveTo>
                  <a:pt x="6925" y="5922"/>
                </a:moveTo>
                <a:lnTo>
                  <a:pt x="7144" y="5922"/>
                </a:lnTo>
                <a:lnTo>
                  <a:pt x="7144" y="5970"/>
                </a:lnTo>
                <a:lnTo>
                  <a:pt x="6925" y="5970"/>
                </a:lnTo>
                <a:lnTo>
                  <a:pt x="6925" y="5922"/>
                </a:lnTo>
                <a:close/>
                <a:moveTo>
                  <a:pt x="7144" y="5922"/>
                </a:moveTo>
                <a:lnTo>
                  <a:pt x="7168" y="5922"/>
                </a:lnTo>
                <a:lnTo>
                  <a:pt x="7168" y="5945"/>
                </a:lnTo>
                <a:lnTo>
                  <a:pt x="7144" y="5945"/>
                </a:lnTo>
                <a:lnTo>
                  <a:pt x="7144" y="5922"/>
                </a:lnTo>
                <a:close/>
                <a:moveTo>
                  <a:pt x="7168" y="5945"/>
                </a:moveTo>
                <a:lnTo>
                  <a:pt x="7168" y="6417"/>
                </a:lnTo>
                <a:lnTo>
                  <a:pt x="7119" y="6417"/>
                </a:lnTo>
                <a:lnTo>
                  <a:pt x="7119" y="5945"/>
                </a:lnTo>
                <a:lnTo>
                  <a:pt x="7168" y="5945"/>
                </a:lnTo>
                <a:close/>
                <a:moveTo>
                  <a:pt x="7144" y="6441"/>
                </a:moveTo>
                <a:lnTo>
                  <a:pt x="7119" y="6441"/>
                </a:lnTo>
                <a:lnTo>
                  <a:pt x="7119" y="6417"/>
                </a:lnTo>
                <a:lnTo>
                  <a:pt x="7144" y="6417"/>
                </a:lnTo>
                <a:lnTo>
                  <a:pt x="7144" y="6441"/>
                </a:lnTo>
                <a:close/>
                <a:moveTo>
                  <a:pt x="7144" y="6393"/>
                </a:moveTo>
                <a:lnTo>
                  <a:pt x="7371" y="6393"/>
                </a:lnTo>
                <a:lnTo>
                  <a:pt x="7371" y="6441"/>
                </a:lnTo>
                <a:lnTo>
                  <a:pt x="7144" y="6441"/>
                </a:lnTo>
                <a:lnTo>
                  <a:pt x="7144" y="6393"/>
                </a:lnTo>
                <a:close/>
                <a:moveTo>
                  <a:pt x="7396" y="6417"/>
                </a:moveTo>
                <a:lnTo>
                  <a:pt x="7396" y="6441"/>
                </a:lnTo>
                <a:lnTo>
                  <a:pt x="7371" y="6441"/>
                </a:lnTo>
                <a:lnTo>
                  <a:pt x="7371" y="6417"/>
                </a:lnTo>
                <a:lnTo>
                  <a:pt x="7396" y="6417"/>
                </a:lnTo>
                <a:close/>
                <a:moveTo>
                  <a:pt x="7348" y="6417"/>
                </a:moveTo>
                <a:lnTo>
                  <a:pt x="7348" y="6174"/>
                </a:lnTo>
                <a:lnTo>
                  <a:pt x="7396" y="6174"/>
                </a:lnTo>
                <a:lnTo>
                  <a:pt x="7396" y="6417"/>
                </a:lnTo>
                <a:lnTo>
                  <a:pt x="7348" y="6417"/>
                </a:lnTo>
                <a:close/>
                <a:moveTo>
                  <a:pt x="7348" y="6174"/>
                </a:moveTo>
                <a:lnTo>
                  <a:pt x="7348" y="6149"/>
                </a:lnTo>
                <a:lnTo>
                  <a:pt x="7371" y="6149"/>
                </a:lnTo>
                <a:lnTo>
                  <a:pt x="7371" y="6174"/>
                </a:lnTo>
                <a:lnTo>
                  <a:pt x="7348" y="6174"/>
                </a:lnTo>
                <a:close/>
                <a:moveTo>
                  <a:pt x="7371" y="6149"/>
                </a:moveTo>
                <a:lnTo>
                  <a:pt x="7591" y="6149"/>
                </a:lnTo>
                <a:lnTo>
                  <a:pt x="7591" y="6198"/>
                </a:lnTo>
                <a:lnTo>
                  <a:pt x="7371" y="6198"/>
                </a:lnTo>
                <a:lnTo>
                  <a:pt x="7371" y="6149"/>
                </a:lnTo>
                <a:close/>
                <a:moveTo>
                  <a:pt x="7615" y="6174"/>
                </a:moveTo>
                <a:lnTo>
                  <a:pt x="7615" y="6198"/>
                </a:lnTo>
                <a:lnTo>
                  <a:pt x="7591" y="6198"/>
                </a:lnTo>
                <a:lnTo>
                  <a:pt x="7591" y="6174"/>
                </a:lnTo>
                <a:lnTo>
                  <a:pt x="7615" y="6174"/>
                </a:lnTo>
                <a:close/>
                <a:moveTo>
                  <a:pt x="7566" y="6174"/>
                </a:moveTo>
                <a:lnTo>
                  <a:pt x="7566" y="5702"/>
                </a:lnTo>
                <a:lnTo>
                  <a:pt x="7615" y="5702"/>
                </a:lnTo>
                <a:lnTo>
                  <a:pt x="7615" y="6174"/>
                </a:lnTo>
                <a:lnTo>
                  <a:pt x="7566" y="6174"/>
                </a:lnTo>
                <a:close/>
                <a:moveTo>
                  <a:pt x="7566" y="5702"/>
                </a:moveTo>
                <a:lnTo>
                  <a:pt x="7566" y="5678"/>
                </a:lnTo>
                <a:lnTo>
                  <a:pt x="7591" y="5678"/>
                </a:lnTo>
                <a:lnTo>
                  <a:pt x="7591" y="5702"/>
                </a:lnTo>
                <a:lnTo>
                  <a:pt x="7566" y="5702"/>
                </a:lnTo>
                <a:close/>
                <a:moveTo>
                  <a:pt x="7591" y="5678"/>
                </a:moveTo>
                <a:lnTo>
                  <a:pt x="7818" y="5678"/>
                </a:lnTo>
                <a:lnTo>
                  <a:pt x="7818" y="5726"/>
                </a:lnTo>
                <a:lnTo>
                  <a:pt x="7591" y="5726"/>
                </a:lnTo>
                <a:lnTo>
                  <a:pt x="7591" y="5678"/>
                </a:lnTo>
                <a:close/>
                <a:moveTo>
                  <a:pt x="7818" y="5678"/>
                </a:moveTo>
                <a:lnTo>
                  <a:pt x="7843" y="5678"/>
                </a:lnTo>
                <a:lnTo>
                  <a:pt x="7843" y="5702"/>
                </a:lnTo>
                <a:lnTo>
                  <a:pt x="7818" y="5702"/>
                </a:lnTo>
                <a:lnTo>
                  <a:pt x="7818" y="5678"/>
                </a:lnTo>
                <a:close/>
                <a:moveTo>
                  <a:pt x="7843" y="5702"/>
                </a:moveTo>
                <a:lnTo>
                  <a:pt x="7843" y="5848"/>
                </a:lnTo>
                <a:lnTo>
                  <a:pt x="7794" y="5848"/>
                </a:lnTo>
                <a:lnTo>
                  <a:pt x="7794" y="5702"/>
                </a:lnTo>
                <a:lnTo>
                  <a:pt x="7843" y="5702"/>
                </a:lnTo>
                <a:close/>
                <a:moveTo>
                  <a:pt x="7818" y="5873"/>
                </a:moveTo>
                <a:lnTo>
                  <a:pt x="7794" y="5873"/>
                </a:lnTo>
                <a:lnTo>
                  <a:pt x="7794" y="5848"/>
                </a:lnTo>
                <a:lnTo>
                  <a:pt x="7818" y="5848"/>
                </a:lnTo>
                <a:lnTo>
                  <a:pt x="7818" y="5873"/>
                </a:lnTo>
                <a:close/>
                <a:moveTo>
                  <a:pt x="7818" y="5824"/>
                </a:moveTo>
                <a:lnTo>
                  <a:pt x="8038" y="5824"/>
                </a:lnTo>
                <a:lnTo>
                  <a:pt x="8038" y="5873"/>
                </a:lnTo>
                <a:lnTo>
                  <a:pt x="7818" y="5873"/>
                </a:lnTo>
                <a:lnTo>
                  <a:pt x="7818" y="5824"/>
                </a:lnTo>
                <a:close/>
                <a:moveTo>
                  <a:pt x="8062" y="5848"/>
                </a:moveTo>
                <a:lnTo>
                  <a:pt x="8062" y="5873"/>
                </a:lnTo>
                <a:lnTo>
                  <a:pt x="8038" y="5873"/>
                </a:lnTo>
                <a:lnTo>
                  <a:pt x="8038" y="5848"/>
                </a:lnTo>
                <a:lnTo>
                  <a:pt x="8062" y="5848"/>
                </a:lnTo>
                <a:close/>
                <a:moveTo>
                  <a:pt x="8013" y="5848"/>
                </a:moveTo>
                <a:lnTo>
                  <a:pt x="8013" y="5466"/>
                </a:lnTo>
                <a:lnTo>
                  <a:pt x="8062" y="5466"/>
                </a:lnTo>
                <a:lnTo>
                  <a:pt x="8062" y="5848"/>
                </a:lnTo>
                <a:lnTo>
                  <a:pt x="8013" y="5848"/>
                </a:lnTo>
                <a:close/>
                <a:moveTo>
                  <a:pt x="8013" y="5466"/>
                </a:moveTo>
                <a:lnTo>
                  <a:pt x="8013" y="5441"/>
                </a:lnTo>
                <a:lnTo>
                  <a:pt x="8038" y="5441"/>
                </a:lnTo>
                <a:lnTo>
                  <a:pt x="8038" y="5466"/>
                </a:lnTo>
                <a:lnTo>
                  <a:pt x="8013" y="5466"/>
                </a:lnTo>
                <a:close/>
                <a:moveTo>
                  <a:pt x="8038" y="5441"/>
                </a:moveTo>
                <a:lnTo>
                  <a:pt x="8265" y="5441"/>
                </a:lnTo>
                <a:lnTo>
                  <a:pt x="8265" y="5490"/>
                </a:lnTo>
                <a:lnTo>
                  <a:pt x="8038" y="5490"/>
                </a:lnTo>
                <a:lnTo>
                  <a:pt x="8038" y="5441"/>
                </a:lnTo>
                <a:close/>
                <a:moveTo>
                  <a:pt x="8265" y="5441"/>
                </a:moveTo>
                <a:lnTo>
                  <a:pt x="8290" y="5441"/>
                </a:lnTo>
                <a:lnTo>
                  <a:pt x="8290" y="5466"/>
                </a:lnTo>
                <a:lnTo>
                  <a:pt x="8265" y="5466"/>
                </a:lnTo>
                <a:lnTo>
                  <a:pt x="8265" y="5441"/>
                </a:lnTo>
                <a:close/>
                <a:moveTo>
                  <a:pt x="8290" y="5466"/>
                </a:moveTo>
                <a:lnTo>
                  <a:pt x="8290" y="5636"/>
                </a:lnTo>
                <a:lnTo>
                  <a:pt x="8241" y="5636"/>
                </a:lnTo>
                <a:lnTo>
                  <a:pt x="8241" y="5466"/>
                </a:lnTo>
                <a:lnTo>
                  <a:pt x="8290" y="5466"/>
                </a:lnTo>
                <a:close/>
                <a:moveTo>
                  <a:pt x="8265" y="5661"/>
                </a:moveTo>
                <a:lnTo>
                  <a:pt x="8241" y="5661"/>
                </a:lnTo>
                <a:lnTo>
                  <a:pt x="8241" y="5636"/>
                </a:lnTo>
                <a:lnTo>
                  <a:pt x="8265" y="5636"/>
                </a:lnTo>
                <a:lnTo>
                  <a:pt x="8265" y="5661"/>
                </a:lnTo>
                <a:close/>
                <a:moveTo>
                  <a:pt x="8265" y="5612"/>
                </a:moveTo>
                <a:lnTo>
                  <a:pt x="8485" y="5612"/>
                </a:lnTo>
                <a:lnTo>
                  <a:pt x="8485" y="5661"/>
                </a:lnTo>
                <a:lnTo>
                  <a:pt x="8265" y="5661"/>
                </a:lnTo>
                <a:lnTo>
                  <a:pt x="8265" y="5612"/>
                </a:lnTo>
                <a:close/>
                <a:moveTo>
                  <a:pt x="8509" y="5636"/>
                </a:moveTo>
                <a:lnTo>
                  <a:pt x="8509" y="5661"/>
                </a:lnTo>
                <a:lnTo>
                  <a:pt x="8485" y="5661"/>
                </a:lnTo>
                <a:lnTo>
                  <a:pt x="8485" y="5636"/>
                </a:lnTo>
                <a:lnTo>
                  <a:pt x="8509" y="5636"/>
                </a:lnTo>
                <a:close/>
                <a:moveTo>
                  <a:pt x="8460" y="5636"/>
                </a:moveTo>
                <a:lnTo>
                  <a:pt x="8460" y="5417"/>
                </a:lnTo>
                <a:lnTo>
                  <a:pt x="8509" y="5417"/>
                </a:lnTo>
                <a:lnTo>
                  <a:pt x="8509" y="5636"/>
                </a:lnTo>
                <a:lnTo>
                  <a:pt x="8460" y="5636"/>
                </a:lnTo>
                <a:close/>
                <a:moveTo>
                  <a:pt x="8460" y="5417"/>
                </a:moveTo>
                <a:lnTo>
                  <a:pt x="8460" y="5392"/>
                </a:lnTo>
                <a:lnTo>
                  <a:pt x="8485" y="5392"/>
                </a:lnTo>
                <a:lnTo>
                  <a:pt x="8485" y="5417"/>
                </a:lnTo>
                <a:lnTo>
                  <a:pt x="8460" y="5417"/>
                </a:lnTo>
                <a:close/>
                <a:moveTo>
                  <a:pt x="8485" y="5392"/>
                </a:moveTo>
                <a:lnTo>
                  <a:pt x="8712" y="5392"/>
                </a:lnTo>
                <a:lnTo>
                  <a:pt x="8712" y="5441"/>
                </a:lnTo>
                <a:lnTo>
                  <a:pt x="8485" y="5441"/>
                </a:lnTo>
                <a:lnTo>
                  <a:pt x="8485" y="5392"/>
                </a:lnTo>
                <a:close/>
                <a:moveTo>
                  <a:pt x="8737" y="5417"/>
                </a:moveTo>
                <a:lnTo>
                  <a:pt x="8737" y="5441"/>
                </a:lnTo>
                <a:lnTo>
                  <a:pt x="8712" y="5441"/>
                </a:lnTo>
                <a:lnTo>
                  <a:pt x="8712" y="5417"/>
                </a:lnTo>
                <a:lnTo>
                  <a:pt x="8737" y="5417"/>
                </a:lnTo>
                <a:close/>
                <a:moveTo>
                  <a:pt x="8688" y="5417"/>
                </a:moveTo>
                <a:lnTo>
                  <a:pt x="8688" y="5295"/>
                </a:lnTo>
                <a:lnTo>
                  <a:pt x="8737" y="5295"/>
                </a:lnTo>
                <a:lnTo>
                  <a:pt x="8737" y="5417"/>
                </a:lnTo>
                <a:lnTo>
                  <a:pt x="8688" y="5417"/>
                </a:lnTo>
                <a:close/>
                <a:moveTo>
                  <a:pt x="8688" y="5295"/>
                </a:moveTo>
                <a:lnTo>
                  <a:pt x="8688" y="5271"/>
                </a:lnTo>
                <a:lnTo>
                  <a:pt x="8712" y="5271"/>
                </a:lnTo>
                <a:lnTo>
                  <a:pt x="8712" y="5295"/>
                </a:lnTo>
                <a:lnTo>
                  <a:pt x="8688" y="5295"/>
                </a:lnTo>
                <a:close/>
                <a:moveTo>
                  <a:pt x="8712" y="5271"/>
                </a:moveTo>
                <a:lnTo>
                  <a:pt x="8932" y="5271"/>
                </a:lnTo>
                <a:lnTo>
                  <a:pt x="8932" y="5320"/>
                </a:lnTo>
                <a:lnTo>
                  <a:pt x="8712" y="5320"/>
                </a:lnTo>
                <a:lnTo>
                  <a:pt x="8712" y="5271"/>
                </a:lnTo>
                <a:close/>
                <a:moveTo>
                  <a:pt x="8956" y="5295"/>
                </a:moveTo>
                <a:lnTo>
                  <a:pt x="8956" y="5320"/>
                </a:lnTo>
                <a:lnTo>
                  <a:pt x="8932" y="5320"/>
                </a:lnTo>
                <a:lnTo>
                  <a:pt x="8932" y="5295"/>
                </a:lnTo>
                <a:lnTo>
                  <a:pt x="8956" y="5295"/>
                </a:lnTo>
                <a:close/>
                <a:moveTo>
                  <a:pt x="8907" y="5295"/>
                </a:moveTo>
                <a:lnTo>
                  <a:pt x="8907" y="5238"/>
                </a:lnTo>
                <a:lnTo>
                  <a:pt x="8956" y="5238"/>
                </a:lnTo>
                <a:lnTo>
                  <a:pt x="8956" y="5295"/>
                </a:lnTo>
                <a:lnTo>
                  <a:pt x="8907" y="5295"/>
                </a:lnTo>
                <a:close/>
                <a:moveTo>
                  <a:pt x="8907" y="5238"/>
                </a:moveTo>
                <a:lnTo>
                  <a:pt x="8907" y="5214"/>
                </a:lnTo>
                <a:lnTo>
                  <a:pt x="8932" y="5214"/>
                </a:lnTo>
                <a:lnTo>
                  <a:pt x="8932" y="5238"/>
                </a:lnTo>
                <a:lnTo>
                  <a:pt x="8907" y="5238"/>
                </a:lnTo>
                <a:close/>
                <a:moveTo>
                  <a:pt x="8932" y="5214"/>
                </a:moveTo>
                <a:lnTo>
                  <a:pt x="9159" y="5214"/>
                </a:lnTo>
                <a:lnTo>
                  <a:pt x="9159" y="5263"/>
                </a:lnTo>
                <a:lnTo>
                  <a:pt x="8932" y="5263"/>
                </a:lnTo>
                <a:lnTo>
                  <a:pt x="8932" y="5214"/>
                </a:lnTo>
                <a:close/>
                <a:moveTo>
                  <a:pt x="9184" y="5238"/>
                </a:moveTo>
                <a:lnTo>
                  <a:pt x="9184" y="5263"/>
                </a:lnTo>
                <a:lnTo>
                  <a:pt x="9159" y="5263"/>
                </a:lnTo>
                <a:lnTo>
                  <a:pt x="9159" y="5238"/>
                </a:lnTo>
                <a:lnTo>
                  <a:pt x="9184" y="5238"/>
                </a:lnTo>
                <a:close/>
                <a:moveTo>
                  <a:pt x="9135" y="5238"/>
                </a:moveTo>
                <a:lnTo>
                  <a:pt x="9135" y="4978"/>
                </a:lnTo>
                <a:lnTo>
                  <a:pt x="9184" y="4978"/>
                </a:lnTo>
                <a:lnTo>
                  <a:pt x="9184" y="5238"/>
                </a:lnTo>
                <a:lnTo>
                  <a:pt x="9135" y="5238"/>
                </a:lnTo>
                <a:close/>
                <a:moveTo>
                  <a:pt x="9135" y="4978"/>
                </a:moveTo>
                <a:lnTo>
                  <a:pt x="9135" y="4954"/>
                </a:lnTo>
                <a:lnTo>
                  <a:pt x="9159" y="4954"/>
                </a:lnTo>
                <a:lnTo>
                  <a:pt x="9159" y="4978"/>
                </a:lnTo>
                <a:lnTo>
                  <a:pt x="9135" y="4978"/>
                </a:lnTo>
                <a:close/>
                <a:moveTo>
                  <a:pt x="9159" y="4954"/>
                </a:moveTo>
                <a:lnTo>
                  <a:pt x="9379" y="4954"/>
                </a:lnTo>
                <a:lnTo>
                  <a:pt x="9379" y="5002"/>
                </a:lnTo>
                <a:lnTo>
                  <a:pt x="9159" y="5002"/>
                </a:lnTo>
                <a:lnTo>
                  <a:pt x="9159" y="4954"/>
                </a:lnTo>
                <a:close/>
                <a:moveTo>
                  <a:pt x="9404" y="4978"/>
                </a:moveTo>
                <a:lnTo>
                  <a:pt x="9404" y="5002"/>
                </a:lnTo>
                <a:lnTo>
                  <a:pt x="9379" y="5002"/>
                </a:lnTo>
                <a:lnTo>
                  <a:pt x="9379" y="4978"/>
                </a:lnTo>
                <a:lnTo>
                  <a:pt x="9404" y="4978"/>
                </a:lnTo>
                <a:close/>
                <a:moveTo>
                  <a:pt x="9355" y="4978"/>
                </a:moveTo>
                <a:lnTo>
                  <a:pt x="9355" y="4824"/>
                </a:lnTo>
                <a:lnTo>
                  <a:pt x="9404" y="4824"/>
                </a:lnTo>
                <a:lnTo>
                  <a:pt x="9404" y="4978"/>
                </a:lnTo>
                <a:lnTo>
                  <a:pt x="9355" y="4978"/>
                </a:lnTo>
                <a:close/>
                <a:moveTo>
                  <a:pt x="9355" y="4824"/>
                </a:moveTo>
                <a:lnTo>
                  <a:pt x="9355" y="4799"/>
                </a:lnTo>
                <a:lnTo>
                  <a:pt x="9379" y="4799"/>
                </a:lnTo>
                <a:lnTo>
                  <a:pt x="9379" y="4824"/>
                </a:lnTo>
                <a:lnTo>
                  <a:pt x="9355" y="4824"/>
                </a:lnTo>
                <a:close/>
                <a:moveTo>
                  <a:pt x="9379" y="4799"/>
                </a:moveTo>
                <a:lnTo>
                  <a:pt x="9607" y="4799"/>
                </a:lnTo>
                <a:lnTo>
                  <a:pt x="9607" y="4848"/>
                </a:lnTo>
                <a:lnTo>
                  <a:pt x="9379" y="4848"/>
                </a:lnTo>
                <a:lnTo>
                  <a:pt x="9379" y="4799"/>
                </a:lnTo>
                <a:close/>
                <a:moveTo>
                  <a:pt x="9631" y="4824"/>
                </a:moveTo>
                <a:lnTo>
                  <a:pt x="9631" y="4848"/>
                </a:lnTo>
                <a:lnTo>
                  <a:pt x="9607" y="4848"/>
                </a:lnTo>
                <a:lnTo>
                  <a:pt x="9607" y="4824"/>
                </a:lnTo>
                <a:lnTo>
                  <a:pt x="9631" y="4824"/>
                </a:lnTo>
                <a:close/>
                <a:moveTo>
                  <a:pt x="9582" y="4824"/>
                </a:moveTo>
                <a:lnTo>
                  <a:pt x="9582" y="4710"/>
                </a:lnTo>
                <a:lnTo>
                  <a:pt x="9631" y="4710"/>
                </a:lnTo>
                <a:lnTo>
                  <a:pt x="9631" y="4824"/>
                </a:lnTo>
                <a:lnTo>
                  <a:pt x="9582" y="4824"/>
                </a:lnTo>
                <a:close/>
                <a:moveTo>
                  <a:pt x="9582" y="4710"/>
                </a:moveTo>
                <a:lnTo>
                  <a:pt x="9582" y="4685"/>
                </a:lnTo>
                <a:lnTo>
                  <a:pt x="9607" y="4685"/>
                </a:lnTo>
                <a:lnTo>
                  <a:pt x="9607" y="4710"/>
                </a:lnTo>
                <a:lnTo>
                  <a:pt x="9582" y="4710"/>
                </a:lnTo>
                <a:close/>
                <a:moveTo>
                  <a:pt x="9607" y="4685"/>
                </a:moveTo>
                <a:lnTo>
                  <a:pt x="9826" y="4685"/>
                </a:lnTo>
                <a:lnTo>
                  <a:pt x="9826" y="4734"/>
                </a:lnTo>
                <a:lnTo>
                  <a:pt x="9607" y="4734"/>
                </a:lnTo>
                <a:lnTo>
                  <a:pt x="9607" y="4685"/>
                </a:lnTo>
                <a:close/>
                <a:moveTo>
                  <a:pt x="9851" y="4710"/>
                </a:moveTo>
                <a:lnTo>
                  <a:pt x="9851" y="4734"/>
                </a:lnTo>
                <a:lnTo>
                  <a:pt x="9826" y="4734"/>
                </a:lnTo>
                <a:lnTo>
                  <a:pt x="9826" y="4710"/>
                </a:lnTo>
                <a:lnTo>
                  <a:pt x="9851" y="4710"/>
                </a:lnTo>
                <a:close/>
                <a:moveTo>
                  <a:pt x="9802" y="4710"/>
                </a:moveTo>
                <a:lnTo>
                  <a:pt x="9802" y="4563"/>
                </a:lnTo>
                <a:lnTo>
                  <a:pt x="9851" y="4563"/>
                </a:lnTo>
                <a:lnTo>
                  <a:pt x="9851" y="4710"/>
                </a:lnTo>
                <a:lnTo>
                  <a:pt x="9802" y="4710"/>
                </a:lnTo>
                <a:close/>
                <a:moveTo>
                  <a:pt x="9802" y="4563"/>
                </a:moveTo>
                <a:lnTo>
                  <a:pt x="9802" y="4539"/>
                </a:lnTo>
                <a:lnTo>
                  <a:pt x="9826" y="4539"/>
                </a:lnTo>
                <a:lnTo>
                  <a:pt x="9826" y="4563"/>
                </a:lnTo>
                <a:lnTo>
                  <a:pt x="9802" y="4563"/>
                </a:lnTo>
                <a:close/>
                <a:moveTo>
                  <a:pt x="9826" y="4539"/>
                </a:moveTo>
                <a:lnTo>
                  <a:pt x="10054" y="4539"/>
                </a:lnTo>
                <a:lnTo>
                  <a:pt x="10054" y="4587"/>
                </a:lnTo>
                <a:lnTo>
                  <a:pt x="9826" y="4587"/>
                </a:lnTo>
                <a:lnTo>
                  <a:pt x="9826" y="4539"/>
                </a:lnTo>
                <a:close/>
                <a:moveTo>
                  <a:pt x="10078" y="4563"/>
                </a:moveTo>
                <a:lnTo>
                  <a:pt x="10078" y="4587"/>
                </a:lnTo>
                <a:lnTo>
                  <a:pt x="10054" y="4587"/>
                </a:lnTo>
                <a:lnTo>
                  <a:pt x="10054" y="4563"/>
                </a:lnTo>
                <a:lnTo>
                  <a:pt x="10078" y="4563"/>
                </a:lnTo>
                <a:close/>
                <a:moveTo>
                  <a:pt x="10029" y="4563"/>
                </a:moveTo>
                <a:lnTo>
                  <a:pt x="10029" y="4449"/>
                </a:lnTo>
                <a:lnTo>
                  <a:pt x="10078" y="4449"/>
                </a:lnTo>
                <a:lnTo>
                  <a:pt x="10078" y="4563"/>
                </a:lnTo>
                <a:lnTo>
                  <a:pt x="10029" y="4563"/>
                </a:lnTo>
                <a:close/>
                <a:moveTo>
                  <a:pt x="10029" y="4449"/>
                </a:moveTo>
                <a:lnTo>
                  <a:pt x="10029" y="4425"/>
                </a:lnTo>
                <a:lnTo>
                  <a:pt x="10054" y="4425"/>
                </a:lnTo>
                <a:lnTo>
                  <a:pt x="10054" y="4449"/>
                </a:lnTo>
                <a:lnTo>
                  <a:pt x="10029" y="4449"/>
                </a:lnTo>
                <a:close/>
                <a:moveTo>
                  <a:pt x="10054" y="4425"/>
                </a:moveTo>
                <a:lnTo>
                  <a:pt x="10273" y="4425"/>
                </a:lnTo>
                <a:lnTo>
                  <a:pt x="10273" y="4474"/>
                </a:lnTo>
                <a:lnTo>
                  <a:pt x="10054" y="4474"/>
                </a:lnTo>
                <a:lnTo>
                  <a:pt x="10054" y="4425"/>
                </a:lnTo>
                <a:close/>
                <a:moveTo>
                  <a:pt x="10273" y="4425"/>
                </a:moveTo>
                <a:lnTo>
                  <a:pt x="10297" y="4425"/>
                </a:lnTo>
                <a:lnTo>
                  <a:pt x="10297" y="4449"/>
                </a:lnTo>
                <a:lnTo>
                  <a:pt x="10273" y="4449"/>
                </a:lnTo>
                <a:lnTo>
                  <a:pt x="10273" y="4425"/>
                </a:lnTo>
                <a:close/>
                <a:moveTo>
                  <a:pt x="10297" y="4449"/>
                </a:moveTo>
                <a:lnTo>
                  <a:pt x="10297" y="4458"/>
                </a:lnTo>
                <a:lnTo>
                  <a:pt x="10249" y="4458"/>
                </a:lnTo>
                <a:lnTo>
                  <a:pt x="10249" y="4449"/>
                </a:lnTo>
                <a:lnTo>
                  <a:pt x="10297" y="4449"/>
                </a:lnTo>
                <a:close/>
                <a:moveTo>
                  <a:pt x="10273" y="4481"/>
                </a:moveTo>
                <a:lnTo>
                  <a:pt x="10249" y="4481"/>
                </a:lnTo>
                <a:lnTo>
                  <a:pt x="10249" y="4458"/>
                </a:lnTo>
                <a:lnTo>
                  <a:pt x="10273" y="4458"/>
                </a:lnTo>
                <a:lnTo>
                  <a:pt x="10273" y="4481"/>
                </a:lnTo>
                <a:close/>
                <a:moveTo>
                  <a:pt x="10273" y="4433"/>
                </a:moveTo>
                <a:lnTo>
                  <a:pt x="10501" y="4433"/>
                </a:lnTo>
                <a:lnTo>
                  <a:pt x="10501" y="4481"/>
                </a:lnTo>
                <a:lnTo>
                  <a:pt x="10273" y="4481"/>
                </a:lnTo>
                <a:lnTo>
                  <a:pt x="10273" y="4433"/>
                </a:lnTo>
                <a:close/>
                <a:moveTo>
                  <a:pt x="10525" y="4458"/>
                </a:moveTo>
                <a:lnTo>
                  <a:pt x="10525" y="4481"/>
                </a:lnTo>
                <a:lnTo>
                  <a:pt x="10501" y="4481"/>
                </a:lnTo>
                <a:lnTo>
                  <a:pt x="10501" y="4458"/>
                </a:lnTo>
                <a:lnTo>
                  <a:pt x="10525" y="4458"/>
                </a:lnTo>
                <a:close/>
                <a:moveTo>
                  <a:pt x="10476" y="4458"/>
                </a:moveTo>
                <a:lnTo>
                  <a:pt x="10476" y="4377"/>
                </a:lnTo>
                <a:lnTo>
                  <a:pt x="10525" y="4377"/>
                </a:lnTo>
                <a:lnTo>
                  <a:pt x="10525" y="4458"/>
                </a:lnTo>
                <a:lnTo>
                  <a:pt x="10476" y="4458"/>
                </a:lnTo>
                <a:close/>
                <a:moveTo>
                  <a:pt x="10476" y="4377"/>
                </a:moveTo>
                <a:lnTo>
                  <a:pt x="10476" y="4352"/>
                </a:lnTo>
                <a:lnTo>
                  <a:pt x="10501" y="4352"/>
                </a:lnTo>
                <a:lnTo>
                  <a:pt x="10501" y="4377"/>
                </a:lnTo>
                <a:lnTo>
                  <a:pt x="10476" y="4377"/>
                </a:lnTo>
                <a:close/>
                <a:moveTo>
                  <a:pt x="10501" y="4352"/>
                </a:moveTo>
                <a:lnTo>
                  <a:pt x="10719" y="4352"/>
                </a:lnTo>
                <a:lnTo>
                  <a:pt x="10719" y="4401"/>
                </a:lnTo>
                <a:lnTo>
                  <a:pt x="10501" y="4401"/>
                </a:lnTo>
                <a:lnTo>
                  <a:pt x="10501" y="4352"/>
                </a:lnTo>
                <a:close/>
                <a:moveTo>
                  <a:pt x="10744" y="4377"/>
                </a:moveTo>
                <a:lnTo>
                  <a:pt x="10744" y="4401"/>
                </a:lnTo>
                <a:lnTo>
                  <a:pt x="10719" y="4401"/>
                </a:lnTo>
                <a:lnTo>
                  <a:pt x="10719" y="4377"/>
                </a:lnTo>
                <a:lnTo>
                  <a:pt x="10744" y="4377"/>
                </a:lnTo>
                <a:close/>
                <a:moveTo>
                  <a:pt x="10696" y="4377"/>
                </a:moveTo>
                <a:lnTo>
                  <a:pt x="10696" y="3896"/>
                </a:lnTo>
                <a:lnTo>
                  <a:pt x="10744" y="3896"/>
                </a:lnTo>
                <a:lnTo>
                  <a:pt x="10744" y="4377"/>
                </a:lnTo>
                <a:lnTo>
                  <a:pt x="10696" y="4377"/>
                </a:lnTo>
                <a:close/>
                <a:moveTo>
                  <a:pt x="10696" y="3896"/>
                </a:moveTo>
                <a:lnTo>
                  <a:pt x="10696" y="3872"/>
                </a:lnTo>
                <a:lnTo>
                  <a:pt x="10719" y="3872"/>
                </a:lnTo>
                <a:lnTo>
                  <a:pt x="10719" y="3896"/>
                </a:lnTo>
                <a:lnTo>
                  <a:pt x="10696" y="3896"/>
                </a:lnTo>
                <a:close/>
                <a:moveTo>
                  <a:pt x="10719" y="3872"/>
                </a:moveTo>
                <a:lnTo>
                  <a:pt x="10948" y="3872"/>
                </a:lnTo>
                <a:lnTo>
                  <a:pt x="10948" y="3921"/>
                </a:lnTo>
                <a:lnTo>
                  <a:pt x="10719" y="3921"/>
                </a:lnTo>
                <a:lnTo>
                  <a:pt x="10719" y="3872"/>
                </a:lnTo>
                <a:close/>
                <a:moveTo>
                  <a:pt x="10971" y="3896"/>
                </a:moveTo>
                <a:lnTo>
                  <a:pt x="10971" y="3921"/>
                </a:lnTo>
                <a:lnTo>
                  <a:pt x="10948" y="3921"/>
                </a:lnTo>
                <a:lnTo>
                  <a:pt x="10948" y="3896"/>
                </a:lnTo>
                <a:lnTo>
                  <a:pt x="10971" y="3896"/>
                </a:lnTo>
                <a:close/>
                <a:moveTo>
                  <a:pt x="10923" y="3896"/>
                </a:moveTo>
                <a:lnTo>
                  <a:pt x="10923" y="3636"/>
                </a:lnTo>
                <a:lnTo>
                  <a:pt x="10971" y="3636"/>
                </a:lnTo>
                <a:lnTo>
                  <a:pt x="10971" y="3896"/>
                </a:lnTo>
                <a:lnTo>
                  <a:pt x="10923" y="3896"/>
                </a:lnTo>
                <a:close/>
                <a:moveTo>
                  <a:pt x="10923" y="3636"/>
                </a:moveTo>
                <a:lnTo>
                  <a:pt x="10923" y="3612"/>
                </a:lnTo>
                <a:lnTo>
                  <a:pt x="10948" y="3612"/>
                </a:lnTo>
                <a:lnTo>
                  <a:pt x="10948" y="3636"/>
                </a:lnTo>
                <a:lnTo>
                  <a:pt x="10923" y="3636"/>
                </a:lnTo>
                <a:close/>
                <a:moveTo>
                  <a:pt x="10948" y="3612"/>
                </a:moveTo>
                <a:lnTo>
                  <a:pt x="11166" y="3612"/>
                </a:lnTo>
                <a:lnTo>
                  <a:pt x="11166" y="3661"/>
                </a:lnTo>
                <a:lnTo>
                  <a:pt x="10948" y="3661"/>
                </a:lnTo>
                <a:lnTo>
                  <a:pt x="10948" y="3612"/>
                </a:lnTo>
                <a:close/>
                <a:moveTo>
                  <a:pt x="11166" y="3612"/>
                </a:moveTo>
                <a:lnTo>
                  <a:pt x="11191" y="3612"/>
                </a:lnTo>
                <a:lnTo>
                  <a:pt x="11191" y="3636"/>
                </a:lnTo>
                <a:lnTo>
                  <a:pt x="11166" y="3636"/>
                </a:lnTo>
                <a:lnTo>
                  <a:pt x="11166" y="3612"/>
                </a:lnTo>
                <a:close/>
                <a:moveTo>
                  <a:pt x="11191" y="3636"/>
                </a:moveTo>
                <a:lnTo>
                  <a:pt x="11191" y="3652"/>
                </a:lnTo>
                <a:lnTo>
                  <a:pt x="11143" y="3652"/>
                </a:lnTo>
                <a:lnTo>
                  <a:pt x="11143" y="3636"/>
                </a:lnTo>
                <a:lnTo>
                  <a:pt x="11191" y="3636"/>
                </a:lnTo>
                <a:close/>
                <a:moveTo>
                  <a:pt x="11166" y="3676"/>
                </a:moveTo>
                <a:lnTo>
                  <a:pt x="11143" y="3676"/>
                </a:lnTo>
                <a:lnTo>
                  <a:pt x="11143" y="3652"/>
                </a:lnTo>
                <a:lnTo>
                  <a:pt x="11166" y="3652"/>
                </a:lnTo>
                <a:lnTo>
                  <a:pt x="11166" y="3676"/>
                </a:lnTo>
                <a:close/>
                <a:moveTo>
                  <a:pt x="11166" y="3628"/>
                </a:moveTo>
                <a:lnTo>
                  <a:pt x="11394" y="3628"/>
                </a:lnTo>
                <a:lnTo>
                  <a:pt x="11394" y="3676"/>
                </a:lnTo>
                <a:lnTo>
                  <a:pt x="11166" y="3676"/>
                </a:lnTo>
                <a:lnTo>
                  <a:pt x="11166" y="3628"/>
                </a:lnTo>
                <a:close/>
                <a:moveTo>
                  <a:pt x="11394" y="3628"/>
                </a:moveTo>
                <a:lnTo>
                  <a:pt x="11418" y="3628"/>
                </a:lnTo>
                <a:lnTo>
                  <a:pt x="11418" y="3652"/>
                </a:lnTo>
                <a:lnTo>
                  <a:pt x="11394" y="3652"/>
                </a:lnTo>
                <a:lnTo>
                  <a:pt x="11394" y="3628"/>
                </a:lnTo>
                <a:close/>
                <a:moveTo>
                  <a:pt x="11418" y="3652"/>
                </a:moveTo>
                <a:lnTo>
                  <a:pt x="11418" y="3661"/>
                </a:lnTo>
                <a:lnTo>
                  <a:pt x="11370" y="3661"/>
                </a:lnTo>
                <a:lnTo>
                  <a:pt x="11370" y="3652"/>
                </a:lnTo>
                <a:lnTo>
                  <a:pt x="11418" y="3652"/>
                </a:lnTo>
                <a:close/>
                <a:moveTo>
                  <a:pt x="11394" y="3685"/>
                </a:moveTo>
                <a:lnTo>
                  <a:pt x="11370" y="3685"/>
                </a:lnTo>
                <a:lnTo>
                  <a:pt x="11370" y="3661"/>
                </a:lnTo>
                <a:lnTo>
                  <a:pt x="11394" y="3661"/>
                </a:lnTo>
                <a:lnTo>
                  <a:pt x="11394" y="3685"/>
                </a:lnTo>
                <a:close/>
                <a:moveTo>
                  <a:pt x="11394" y="3636"/>
                </a:moveTo>
                <a:lnTo>
                  <a:pt x="11614" y="3636"/>
                </a:lnTo>
                <a:lnTo>
                  <a:pt x="11614" y="3685"/>
                </a:lnTo>
                <a:lnTo>
                  <a:pt x="11394" y="3685"/>
                </a:lnTo>
                <a:lnTo>
                  <a:pt x="11394" y="3636"/>
                </a:lnTo>
                <a:close/>
                <a:moveTo>
                  <a:pt x="11614" y="3636"/>
                </a:moveTo>
                <a:lnTo>
                  <a:pt x="11638" y="3636"/>
                </a:lnTo>
                <a:lnTo>
                  <a:pt x="11638" y="3661"/>
                </a:lnTo>
                <a:lnTo>
                  <a:pt x="11614" y="3661"/>
                </a:lnTo>
                <a:lnTo>
                  <a:pt x="11614" y="3636"/>
                </a:lnTo>
                <a:close/>
                <a:moveTo>
                  <a:pt x="11638" y="3661"/>
                </a:moveTo>
                <a:lnTo>
                  <a:pt x="11638" y="3693"/>
                </a:lnTo>
                <a:lnTo>
                  <a:pt x="11589" y="3693"/>
                </a:lnTo>
                <a:lnTo>
                  <a:pt x="11589" y="3661"/>
                </a:lnTo>
                <a:lnTo>
                  <a:pt x="11638" y="3661"/>
                </a:lnTo>
                <a:close/>
                <a:moveTo>
                  <a:pt x="11614" y="3718"/>
                </a:moveTo>
                <a:lnTo>
                  <a:pt x="11589" y="3718"/>
                </a:lnTo>
                <a:lnTo>
                  <a:pt x="11589" y="3693"/>
                </a:lnTo>
                <a:lnTo>
                  <a:pt x="11614" y="3693"/>
                </a:lnTo>
                <a:lnTo>
                  <a:pt x="11614" y="3718"/>
                </a:lnTo>
                <a:close/>
                <a:moveTo>
                  <a:pt x="11614" y="3669"/>
                </a:moveTo>
                <a:lnTo>
                  <a:pt x="11841" y="3669"/>
                </a:lnTo>
                <a:lnTo>
                  <a:pt x="11841" y="3718"/>
                </a:lnTo>
                <a:lnTo>
                  <a:pt x="11614" y="3718"/>
                </a:lnTo>
                <a:lnTo>
                  <a:pt x="11614" y="3669"/>
                </a:lnTo>
                <a:close/>
                <a:moveTo>
                  <a:pt x="11866" y="3693"/>
                </a:moveTo>
                <a:lnTo>
                  <a:pt x="11866" y="3718"/>
                </a:lnTo>
                <a:lnTo>
                  <a:pt x="11841" y="3718"/>
                </a:lnTo>
                <a:lnTo>
                  <a:pt x="11841" y="3693"/>
                </a:lnTo>
                <a:lnTo>
                  <a:pt x="11866" y="3693"/>
                </a:lnTo>
                <a:close/>
                <a:moveTo>
                  <a:pt x="11816" y="3693"/>
                </a:moveTo>
                <a:lnTo>
                  <a:pt x="11816" y="3669"/>
                </a:lnTo>
                <a:lnTo>
                  <a:pt x="11866" y="3669"/>
                </a:lnTo>
                <a:lnTo>
                  <a:pt x="11866" y="3693"/>
                </a:lnTo>
                <a:lnTo>
                  <a:pt x="11816" y="3693"/>
                </a:lnTo>
                <a:close/>
                <a:moveTo>
                  <a:pt x="11816" y="3669"/>
                </a:moveTo>
                <a:lnTo>
                  <a:pt x="11816" y="3644"/>
                </a:lnTo>
                <a:lnTo>
                  <a:pt x="11841" y="3644"/>
                </a:lnTo>
                <a:lnTo>
                  <a:pt x="11841" y="3669"/>
                </a:lnTo>
                <a:lnTo>
                  <a:pt x="11816" y="3669"/>
                </a:lnTo>
                <a:close/>
                <a:moveTo>
                  <a:pt x="11841" y="3644"/>
                </a:moveTo>
                <a:lnTo>
                  <a:pt x="12061" y="3644"/>
                </a:lnTo>
                <a:lnTo>
                  <a:pt x="12061" y="3693"/>
                </a:lnTo>
                <a:lnTo>
                  <a:pt x="11841" y="3693"/>
                </a:lnTo>
                <a:lnTo>
                  <a:pt x="11841" y="3644"/>
                </a:lnTo>
                <a:close/>
                <a:moveTo>
                  <a:pt x="12085" y="3669"/>
                </a:moveTo>
                <a:lnTo>
                  <a:pt x="12085" y="3693"/>
                </a:lnTo>
                <a:lnTo>
                  <a:pt x="12061" y="3693"/>
                </a:lnTo>
                <a:lnTo>
                  <a:pt x="12061" y="3669"/>
                </a:lnTo>
                <a:lnTo>
                  <a:pt x="12085" y="3669"/>
                </a:lnTo>
                <a:close/>
                <a:moveTo>
                  <a:pt x="12036" y="3669"/>
                </a:moveTo>
                <a:lnTo>
                  <a:pt x="12036" y="3400"/>
                </a:lnTo>
                <a:lnTo>
                  <a:pt x="12085" y="3400"/>
                </a:lnTo>
                <a:lnTo>
                  <a:pt x="12085" y="3669"/>
                </a:lnTo>
                <a:lnTo>
                  <a:pt x="12036" y="3669"/>
                </a:lnTo>
                <a:close/>
                <a:moveTo>
                  <a:pt x="12036" y="3400"/>
                </a:moveTo>
                <a:lnTo>
                  <a:pt x="12036" y="3375"/>
                </a:lnTo>
                <a:lnTo>
                  <a:pt x="12061" y="3375"/>
                </a:lnTo>
                <a:lnTo>
                  <a:pt x="12061" y="3400"/>
                </a:lnTo>
                <a:lnTo>
                  <a:pt x="12036" y="3400"/>
                </a:lnTo>
                <a:close/>
                <a:moveTo>
                  <a:pt x="12061" y="3375"/>
                </a:moveTo>
                <a:lnTo>
                  <a:pt x="12288" y="3375"/>
                </a:lnTo>
                <a:lnTo>
                  <a:pt x="12288" y="3424"/>
                </a:lnTo>
                <a:lnTo>
                  <a:pt x="12061" y="3424"/>
                </a:lnTo>
                <a:lnTo>
                  <a:pt x="12061" y="3375"/>
                </a:lnTo>
                <a:close/>
                <a:moveTo>
                  <a:pt x="12313" y="3400"/>
                </a:moveTo>
                <a:lnTo>
                  <a:pt x="12313" y="3424"/>
                </a:lnTo>
                <a:lnTo>
                  <a:pt x="12288" y="3424"/>
                </a:lnTo>
                <a:lnTo>
                  <a:pt x="12288" y="3400"/>
                </a:lnTo>
                <a:lnTo>
                  <a:pt x="12313" y="3400"/>
                </a:lnTo>
                <a:close/>
                <a:moveTo>
                  <a:pt x="12264" y="3400"/>
                </a:moveTo>
                <a:lnTo>
                  <a:pt x="12264" y="2424"/>
                </a:lnTo>
                <a:lnTo>
                  <a:pt x="12313" y="2424"/>
                </a:lnTo>
                <a:lnTo>
                  <a:pt x="12313" y="3400"/>
                </a:lnTo>
                <a:lnTo>
                  <a:pt x="12264" y="3400"/>
                </a:lnTo>
                <a:close/>
                <a:moveTo>
                  <a:pt x="12264" y="2424"/>
                </a:moveTo>
                <a:lnTo>
                  <a:pt x="12264" y="2400"/>
                </a:lnTo>
                <a:lnTo>
                  <a:pt x="12288" y="2400"/>
                </a:lnTo>
                <a:lnTo>
                  <a:pt x="12288" y="2424"/>
                </a:lnTo>
                <a:lnTo>
                  <a:pt x="12264" y="2424"/>
                </a:lnTo>
                <a:close/>
                <a:moveTo>
                  <a:pt x="12288" y="2400"/>
                </a:moveTo>
                <a:lnTo>
                  <a:pt x="12508" y="2400"/>
                </a:lnTo>
                <a:lnTo>
                  <a:pt x="12508" y="2449"/>
                </a:lnTo>
                <a:lnTo>
                  <a:pt x="12288" y="2449"/>
                </a:lnTo>
                <a:lnTo>
                  <a:pt x="12288" y="2400"/>
                </a:lnTo>
                <a:close/>
                <a:moveTo>
                  <a:pt x="12532" y="2424"/>
                </a:moveTo>
                <a:lnTo>
                  <a:pt x="12532" y="2449"/>
                </a:lnTo>
                <a:lnTo>
                  <a:pt x="12508" y="2449"/>
                </a:lnTo>
                <a:lnTo>
                  <a:pt x="12508" y="2424"/>
                </a:lnTo>
                <a:lnTo>
                  <a:pt x="12532" y="2424"/>
                </a:lnTo>
                <a:close/>
                <a:moveTo>
                  <a:pt x="12483" y="2424"/>
                </a:moveTo>
                <a:lnTo>
                  <a:pt x="12483" y="25"/>
                </a:lnTo>
                <a:lnTo>
                  <a:pt x="12532" y="25"/>
                </a:lnTo>
                <a:lnTo>
                  <a:pt x="12532" y="2424"/>
                </a:lnTo>
                <a:lnTo>
                  <a:pt x="12483" y="2424"/>
                </a:lnTo>
                <a:close/>
                <a:moveTo>
                  <a:pt x="12483" y="25"/>
                </a:moveTo>
                <a:lnTo>
                  <a:pt x="12483" y="0"/>
                </a:lnTo>
                <a:lnTo>
                  <a:pt x="12508" y="0"/>
                </a:lnTo>
                <a:lnTo>
                  <a:pt x="12508" y="25"/>
                </a:lnTo>
                <a:lnTo>
                  <a:pt x="12483" y="25"/>
                </a:lnTo>
                <a:close/>
                <a:moveTo>
                  <a:pt x="12508" y="0"/>
                </a:moveTo>
                <a:lnTo>
                  <a:pt x="12735" y="0"/>
                </a:lnTo>
                <a:lnTo>
                  <a:pt x="12735" y="50"/>
                </a:lnTo>
                <a:lnTo>
                  <a:pt x="12508" y="50"/>
                </a:lnTo>
                <a:lnTo>
                  <a:pt x="12508" y="0"/>
                </a:lnTo>
                <a:close/>
                <a:moveTo>
                  <a:pt x="12735" y="0"/>
                </a:moveTo>
                <a:lnTo>
                  <a:pt x="12760" y="0"/>
                </a:lnTo>
                <a:lnTo>
                  <a:pt x="12760" y="25"/>
                </a:lnTo>
                <a:lnTo>
                  <a:pt x="12735" y="25"/>
                </a:lnTo>
                <a:lnTo>
                  <a:pt x="12735" y="0"/>
                </a:lnTo>
                <a:close/>
                <a:moveTo>
                  <a:pt x="12760" y="25"/>
                </a:moveTo>
                <a:lnTo>
                  <a:pt x="12760" y="8223"/>
                </a:lnTo>
                <a:lnTo>
                  <a:pt x="12711" y="8223"/>
                </a:lnTo>
                <a:lnTo>
                  <a:pt x="12711" y="25"/>
                </a:lnTo>
                <a:lnTo>
                  <a:pt x="12760" y="25"/>
                </a:lnTo>
                <a:close/>
                <a:moveTo>
                  <a:pt x="12735" y="8248"/>
                </a:moveTo>
                <a:lnTo>
                  <a:pt x="12711" y="8248"/>
                </a:lnTo>
                <a:lnTo>
                  <a:pt x="12711" y="8223"/>
                </a:lnTo>
                <a:lnTo>
                  <a:pt x="12735" y="8223"/>
                </a:lnTo>
                <a:lnTo>
                  <a:pt x="12735" y="8248"/>
                </a:lnTo>
                <a:close/>
                <a:moveTo>
                  <a:pt x="12735" y="8198"/>
                </a:moveTo>
                <a:lnTo>
                  <a:pt x="14743" y="8198"/>
                </a:lnTo>
                <a:lnTo>
                  <a:pt x="14743" y="8248"/>
                </a:lnTo>
                <a:lnTo>
                  <a:pt x="12735" y="8248"/>
                </a:lnTo>
                <a:lnTo>
                  <a:pt x="12735" y="81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733474" y="3880391"/>
            <a:ext cx="398873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868307" y="4111478"/>
            <a:ext cx="1314551" cy="2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detected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[keV]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733474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45219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960752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072498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186136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299776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413415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527055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638800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754333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866079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979717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093357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206997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318741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434275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6546020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659659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6771405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886938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7000577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112322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7227856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7339601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7453240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7566880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7680519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792264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7905904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8019543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8133182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8244928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8360461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8474100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8585845" y="3859554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8701379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8701379" y="3836824"/>
            <a:ext cx="1894" cy="435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4733474" y="1542987"/>
            <a:ext cx="398873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 flipV="1">
            <a:off x="4733474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V="1">
            <a:off x="4845219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4960752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5072498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5186136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5299776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5413415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5527055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V="1">
            <a:off x="5638800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5754333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5866079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 flipV="1">
            <a:off x="5979717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V="1">
            <a:off x="6093357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V="1">
            <a:off x="6206997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 flipV="1">
            <a:off x="6318741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 flipV="1">
            <a:off x="6434275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flipV="1">
            <a:off x="6546020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 flipV="1">
            <a:off x="6659659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 flipV="1">
            <a:off x="6771405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V="1">
            <a:off x="6886938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 flipV="1">
            <a:off x="7000577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V="1">
            <a:off x="7112322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 flipV="1">
            <a:off x="7227856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V="1">
            <a:off x="7339601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 flipV="1">
            <a:off x="7453240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 flipV="1">
            <a:off x="7566880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 flipV="1">
            <a:off x="7680519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Line 77"/>
          <p:cNvSpPr>
            <a:spLocks noChangeShapeType="1"/>
          </p:cNvSpPr>
          <p:nvPr/>
        </p:nvSpPr>
        <p:spPr bwMode="auto">
          <a:xfrm flipV="1">
            <a:off x="7792264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 flipV="1">
            <a:off x="7905904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 flipV="1">
            <a:off x="8019543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 flipV="1">
            <a:off x="8133182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Line 81"/>
          <p:cNvSpPr>
            <a:spLocks noChangeShapeType="1"/>
          </p:cNvSpPr>
          <p:nvPr/>
        </p:nvSpPr>
        <p:spPr bwMode="auto">
          <a:xfrm flipV="1">
            <a:off x="8244928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ine 82"/>
          <p:cNvSpPr>
            <a:spLocks noChangeShapeType="1"/>
          </p:cNvSpPr>
          <p:nvPr/>
        </p:nvSpPr>
        <p:spPr bwMode="auto">
          <a:xfrm flipV="1">
            <a:off x="8360461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V="1">
            <a:off x="8474100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Line 84"/>
          <p:cNvSpPr>
            <a:spLocks noChangeShapeType="1"/>
          </p:cNvSpPr>
          <p:nvPr/>
        </p:nvSpPr>
        <p:spPr bwMode="auto">
          <a:xfrm flipV="1">
            <a:off x="8585845" y="1542987"/>
            <a:ext cx="1894" cy="20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Line 85"/>
          <p:cNvSpPr>
            <a:spLocks noChangeShapeType="1"/>
          </p:cNvSpPr>
          <p:nvPr/>
        </p:nvSpPr>
        <p:spPr bwMode="auto">
          <a:xfrm flipV="1">
            <a:off x="8701379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ine 86"/>
          <p:cNvSpPr>
            <a:spLocks noChangeShapeType="1"/>
          </p:cNvSpPr>
          <p:nvPr/>
        </p:nvSpPr>
        <p:spPr bwMode="auto">
          <a:xfrm flipV="1">
            <a:off x="8701379" y="1542987"/>
            <a:ext cx="1894" cy="41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 flipV="1">
            <a:off x="4733474" y="1542987"/>
            <a:ext cx="1894" cy="23374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 rot="16200000">
            <a:off x="4104854" y="2521745"/>
            <a:ext cx="389337" cy="2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Yield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 flipH="1">
            <a:off x="4733474" y="388039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 flipH="1">
            <a:off x="4733474" y="3846295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Line 95"/>
          <p:cNvSpPr>
            <a:spLocks noChangeShapeType="1"/>
          </p:cNvSpPr>
          <p:nvPr/>
        </p:nvSpPr>
        <p:spPr bwMode="auto">
          <a:xfrm flipH="1">
            <a:off x="4733474" y="3817882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 flipH="1">
            <a:off x="4733474" y="379325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 flipH="1">
            <a:off x="4733474" y="377242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 flipH="1">
            <a:off x="4733474" y="3751587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4617940" y="3632254"/>
            <a:ext cx="164777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 flipH="1">
            <a:off x="4733474" y="3622784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 flipH="1">
            <a:off x="4733474" y="354701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 flipH="1">
            <a:off x="4733474" y="3493980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 flipH="1">
            <a:off x="4733474" y="345230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104"/>
          <p:cNvSpPr>
            <a:spLocks noChangeShapeType="1"/>
          </p:cNvSpPr>
          <p:nvPr/>
        </p:nvSpPr>
        <p:spPr bwMode="auto">
          <a:xfrm flipH="1">
            <a:off x="4733474" y="342010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 flipH="1">
            <a:off x="4733474" y="3391695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 flipH="1">
            <a:off x="4733474" y="336707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 flipH="1">
            <a:off x="4733474" y="334434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 flipH="1">
            <a:off x="4733474" y="3325399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4470209" y="3206067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4652032" y="3196596"/>
            <a:ext cx="81442" cy="1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4462633" y="2819656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4644456" y="2810186"/>
            <a:ext cx="81442" cy="1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4466422" y="2380210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4648244" y="2370739"/>
            <a:ext cx="81442" cy="1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4462633" y="1959705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4644456" y="1950233"/>
            <a:ext cx="81442" cy="1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4464527" y="1529728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4646350" y="1520258"/>
            <a:ext cx="81442" cy="1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 flipH="1">
            <a:off x="4733474" y="319659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Line 120"/>
          <p:cNvSpPr>
            <a:spLocks noChangeShapeType="1"/>
          </p:cNvSpPr>
          <p:nvPr/>
        </p:nvSpPr>
        <p:spPr bwMode="auto">
          <a:xfrm flipH="1">
            <a:off x="4733474" y="3120829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Line 121"/>
          <p:cNvSpPr>
            <a:spLocks noChangeShapeType="1"/>
          </p:cNvSpPr>
          <p:nvPr/>
        </p:nvSpPr>
        <p:spPr bwMode="auto">
          <a:xfrm flipH="1">
            <a:off x="4733474" y="306779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Line 122"/>
          <p:cNvSpPr>
            <a:spLocks noChangeShapeType="1"/>
          </p:cNvSpPr>
          <p:nvPr/>
        </p:nvSpPr>
        <p:spPr bwMode="auto">
          <a:xfrm flipH="1">
            <a:off x="4733474" y="302612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Line 123"/>
          <p:cNvSpPr>
            <a:spLocks noChangeShapeType="1"/>
          </p:cNvSpPr>
          <p:nvPr/>
        </p:nvSpPr>
        <p:spPr bwMode="auto">
          <a:xfrm flipH="1">
            <a:off x="4733474" y="2992025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Line 124"/>
          <p:cNvSpPr>
            <a:spLocks noChangeShapeType="1"/>
          </p:cNvSpPr>
          <p:nvPr/>
        </p:nvSpPr>
        <p:spPr bwMode="auto">
          <a:xfrm flipH="1">
            <a:off x="4733474" y="296361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Line 125"/>
          <p:cNvSpPr>
            <a:spLocks noChangeShapeType="1"/>
          </p:cNvSpPr>
          <p:nvPr/>
        </p:nvSpPr>
        <p:spPr bwMode="auto">
          <a:xfrm flipH="1">
            <a:off x="4733474" y="2938989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Line 126"/>
          <p:cNvSpPr>
            <a:spLocks noChangeShapeType="1"/>
          </p:cNvSpPr>
          <p:nvPr/>
        </p:nvSpPr>
        <p:spPr bwMode="auto">
          <a:xfrm flipH="1">
            <a:off x="4733474" y="291815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Line 127"/>
          <p:cNvSpPr>
            <a:spLocks noChangeShapeType="1"/>
          </p:cNvSpPr>
          <p:nvPr/>
        </p:nvSpPr>
        <p:spPr bwMode="auto">
          <a:xfrm flipH="1">
            <a:off x="4733474" y="2897317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Line 128"/>
          <p:cNvSpPr>
            <a:spLocks noChangeShapeType="1"/>
          </p:cNvSpPr>
          <p:nvPr/>
        </p:nvSpPr>
        <p:spPr bwMode="auto">
          <a:xfrm flipH="1">
            <a:off x="4733474" y="277040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Line 129"/>
          <p:cNvSpPr>
            <a:spLocks noChangeShapeType="1"/>
          </p:cNvSpPr>
          <p:nvPr/>
        </p:nvSpPr>
        <p:spPr bwMode="auto">
          <a:xfrm flipH="1">
            <a:off x="4733474" y="2692747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Line 130"/>
          <p:cNvSpPr>
            <a:spLocks noChangeShapeType="1"/>
          </p:cNvSpPr>
          <p:nvPr/>
        </p:nvSpPr>
        <p:spPr bwMode="auto">
          <a:xfrm flipH="1">
            <a:off x="4733474" y="2639710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Line 131"/>
          <p:cNvSpPr>
            <a:spLocks noChangeShapeType="1"/>
          </p:cNvSpPr>
          <p:nvPr/>
        </p:nvSpPr>
        <p:spPr bwMode="auto">
          <a:xfrm flipH="1">
            <a:off x="4733474" y="259803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Line 132"/>
          <p:cNvSpPr>
            <a:spLocks noChangeShapeType="1"/>
          </p:cNvSpPr>
          <p:nvPr/>
        </p:nvSpPr>
        <p:spPr bwMode="auto">
          <a:xfrm flipH="1">
            <a:off x="4733474" y="2565838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Line 133"/>
          <p:cNvSpPr>
            <a:spLocks noChangeShapeType="1"/>
          </p:cNvSpPr>
          <p:nvPr/>
        </p:nvSpPr>
        <p:spPr bwMode="auto">
          <a:xfrm flipH="1">
            <a:off x="4733474" y="253742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Line 134"/>
          <p:cNvSpPr>
            <a:spLocks noChangeShapeType="1"/>
          </p:cNvSpPr>
          <p:nvPr/>
        </p:nvSpPr>
        <p:spPr bwMode="auto">
          <a:xfrm flipH="1">
            <a:off x="4733474" y="2512802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Line 135"/>
          <p:cNvSpPr>
            <a:spLocks noChangeShapeType="1"/>
          </p:cNvSpPr>
          <p:nvPr/>
        </p:nvSpPr>
        <p:spPr bwMode="auto">
          <a:xfrm flipH="1">
            <a:off x="4733474" y="249007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Line 136"/>
          <p:cNvSpPr>
            <a:spLocks noChangeShapeType="1"/>
          </p:cNvSpPr>
          <p:nvPr/>
        </p:nvSpPr>
        <p:spPr bwMode="auto">
          <a:xfrm flipH="1">
            <a:off x="4733474" y="2471130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Line 137"/>
          <p:cNvSpPr>
            <a:spLocks noChangeShapeType="1"/>
          </p:cNvSpPr>
          <p:nvPr/>
        </p:nvSpPr>
        <p:spPr bwMode="auto">
          <a:xfrm flipH="1">
            <a:off x="4733474" y="2344220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Line 138"/>
          <p:cNvSpPr>
            <a:spLocks noChangeShapeType="1"/>
          </p:cNvSpPr>
          <p:nvPr/>
        </p:nvSpPr>
        <p:spPr bwMode="auto">
          <a:xfrm flipH="1">
            <a:off x="4733474" y="2268454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Line 139"/>
          <p:cNvSpPr>
            <a:spLocks noChangeShapeType="1"/>
          </p:cNvSpPr>
          <p:nvPr/>
        </p:nvSpPr>
        <p:spPr bwMode="auto">
          <a:xfrm flipH="1">
            <a:off x="4733474" y="221352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Line 140"/>
          <p:cNvSpPr>
            <a:spLocks noChangeShapeType="1"/>
          </p:cNvSpPr>
          <p:nvPr/>
        </p:nvSpPr>
        <p:spPr bwMode="auto">
          <a:xfrm flipH="1">
            <a:off x="4733474" y="2171851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Line 141"/>
          <p:cNvSpPr>
            <a:spLocks noChangeShapeType="1"/>
          </p:cNvSpPr>
          <p:nvPr/>
        </p:nvSpPr>
        <p:spPr bwMode="auto">
          <a:xfrm flipH="1">
            <a:off x="4733474" y="2139650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4733474" y="2109344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Line 143"/>
          <p:cNvSpPr>
            <a:spLocks noChangeShapeType="1"/>
          </p:cNvSpPr>
          <p:nvPr/>
        </p:nvSpPr>
        <p:spPr bwMode="auto">
          <a:xfrm flipH="1">
            <a:off x="4733474" y="2086613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Line 144"/>
          <p:cNvSpPr>
            <a:spLocks noChangeShapeType="1"/>
          </p:cNvSpPr>
          <p:nvPr/>
        </p:nvSpPr>
        <p:spPr bwMode="auto">
          <a:xfrm flipH="1">
            <a:off x="4733474" y="2063884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Line 145"/>
          <p:cNvSpPr>
            <a:spLocks noChangeShapeType="1"/>
          </p:cNvSpPr>
          <p:nvPr/>
        </p:nvSpPr>
        <p:spPr bwMode="auto">
          <a:xfrm flipH="1">
            <a:off x="4733474" y="2044942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Line 146"/>
          <p:cNvSpPr>
            <a:spLocks noChangeShapeType="1"/>
          </p:cNvSpPr>
          <p:nvPr/>
        </p:nvSpPr>
        <p:spPr bwMode="auto">
          <a:xfrm flipH="1">
            <a:off x="4733474" y="1916139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Line 147"/>
          <p:cNvSpPr>
            <a:spLocks noChangeShapeType="1"/>
          </p:cNvSpPr>
          <p:nvPr/>
        </p:nvSpPr>
        <p:spPr bwMode="auto">
          <a:xfrm flipH="1">
            <a:off x="4733474" y="184226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Line 148"/>
          <p:cNvSpPr>
            <a:spLocks noChangeShapeType="1"/>
          </p:cNvSpPr>
          <p:nvPr/>
        </p:nvSpPr>
        <p:spPr bwMode="auto">
          <a:xfrm flipH="1">
            <a:off x="4733474" y="1787335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Line 149"/>
          <p:cNvSpPr>
            <a:spLocks noChangeShapeType="1"/>
          </p:cNvSpPr>
          <p:nvPr/>
        </p:nvSpPr>
        <p:spPr bwMode="auto">
          <a:xfrm flipH="1">
            <a:off x="4733474" y="1747557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Line 150"/>
          <p:cNvSpPr>
            <a:spLocks noChangeShapeType="1"/>
          </p:cNvSpPr>
          <p:nvPr/>
        </p:nvSpPr>
        <p:spPr bwMode="auto">
          <a:xfrm flipH="1">
            <a:off x="4733474" y="1711569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Line 151"/>
          <p:cNvSpPr>
            <a:spLocks noChangeShapeType="1"/>
          </p:cNvSpPr>
          <p:nvPr/>
        </p:nvSpPr>
        <p:spPr bwMode="auto">
          <a:xfrm flipH="1">
            <a:off x="4733474" y="168315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Line 152"/>
          <p:cNvSpPr>
            <a:spLocks noChangeShapeType="1"/>
          </p:cNvSpPr>
          <p:nvPr/>
        </p:nvSpPr>
        <p:spPr bwMode="auto">
          <a:xfrm flipH="1">
            <a:off x="4733474" y="1658532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Line 153"/>
          <p:cNvSpPr>
            <a:spLocks noChangeShapeType="1"/>
          </p:cNvSpPr>
          <p:nvPr/>
        </p:nvSpPr>
        <p:spPr bwMode="auto">
          <a:xfrm flipH="1">
            <a:off x="4733474" y="1637696"/>
            <a:ext cx="35985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Line 154"/>
          <p:cNvSpPr>
            <a:spLocks noChangeShapeType="1"/>
          </p:cNvSpPr>
          <p:nvPr/>
        </p:nvSpPr>
        <p:spPr bwMode="auto">
          <a:xfrm flipH="1">
            <a:off x="4733474" y="1616860"/>
            <a:ext cx="70078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Line 155"/>
          <p:cNvSpPr>
            <a:spLocks noChangeShapeType="1"/>
          </p:cNvSpPr>
          <p:nvPr/>
        </p:nvSpPr>
        <p:spPr bwMode="auto">
          <a:xfrm flipV="1">
            <a:off x="8722212" y="1542987"/>
            <a:ext cx="1894" cy="23374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Line 156"/>
          <p:cNvSpPr>
            <a:spLocks noChangeShapeType="1"/>
          </p:cNvSpPr>
          <p:nvPr/>
        </p:nvSpPr>
        <p:spPr bwMode="auto">
          <a:xfrm>
            <a:off x="8688121" y="388039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Line 157"/>
          <p:cNvSpPr>
            <a:spLocks noChangeShapeType="1"/>
          </p:cNvSpPr>
          <p:nvPr/>
        </p:nvSpPr>
        <p:spPr bwMode="auto">
          <a:xfrm>
            <a:off x="8688121" y="3846295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Line 158"/>
          <p:cNvSpPr>
            <a:spLocks noChangeShapeType="1"/>
          </p:cNvSpPr>
          <p:nvPr/>
        </p:nvSpPr>
        <p:spPr bwMode="auto">
          <a:xfrm>
            <a:off x="8688121" y="3817882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Line 159"/>
          <p:cNvSpPr>
            <a:spLocks noChangeShapeType="1"/>
          </p:cNvSpPr>
          <p:nvPr/>
        </p:nvSpPr>
        <p:spPr bwMode="auto">
          <a:xfrm>
            <a:off x="8688121" y="379325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Line 160"/>
          <p:cNvSpPr>
            <a:spLocks noChangeShapeType="1"/>
          </p:cNvSpPr>
          <p:nvPr/>
        </p:nvSpPr>
        <p:spPr bwMode="auto">
          <a:xfrm>
            <a:off x="8688121" y="377242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Line 161"/>
          <p:cNvSpPr>
            <a:spLocks noChangeShapeType="1"/>
          </p:cNvSpPr>
          <p:nvPr/>
        </p:nvSpPr>
        <p:spPr bwMode="auto">
          <a:xfrm>
            <a:off x="8650240" y="3751587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Line 162"/>
          <p:cNvSpPr>
            <a:spLocks noChangeShapeType="1"/>
          </p:cNvSpPr>
          <p:nvPr/>
        </p:nvSpPr>
        <p:spPr bwMode="auto">
          <a:xfrm>
            <a:off x="8688121" y="3622784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Line 163"/>
          <p:cNvSpPr>
            <a:spLocks noChangeShapeType="1"/>
          </p:cNvSpPr>
          <p:nvPr/>
        </p:nvSpPr>
        <p:spPr bwMode="auto">
          <a:xfrm>
            <a:off x="8688121" y="3547016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Line 164"/>
          <p:cNvSpPr>
            <a:spLocks noChangeShapeType="1"/>
          </p:cNvSpPr>
          <p:nvPr/>
        </p:nvSpPr>
        <p:spPr bwMode="auto">
          <a:xfrm>
            <a:off x="8688121" y="3493980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Line 165"/>
          <p:cNvSpPr>
            <a:spLocks noChangeShapeType="1"/>
          </p:cNvSpPr>
          <p:nvPr/>
        </p:nvSpPr>
        <p:spPr bwMode="auto">
          <a:xfrm>
            <a:off x="8688121" y="345230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Line 166"/>
          <p:cNvSpPr>
            <a:spLocks noChangeShapeType="1"/>
          </p:cNvSpPr>
          <p:nvPr/>
        </p:nvSpPr>
        <p:spPr bwMode="auto">
          <a:xfrm>
            <a:off x="8688121" y="342010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Line 167"/>
          <p:cNvSpPr>
            <a:spLocks noChangeShapeType="1"/>
          </p:cNvSpPr>
          <p:nvPr/>
        </p:nvSpPr>
        <p:spPr bwMode="auto">
          <a:xfrm>
            <a:off x="8688121" y="3391695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Line 168"/>
          <p:cNvSpPr>
            <a:spLocks noChangeShapeType="1"/>
          </p:cNvSpPr>
          <p:nvPr/>
        </p:nvSpPr>
        <p:spPr bwMode="auto">
          <a:xfrm>
            <a:off x="8688121" y="336707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Line 169"/>
          <p:cNvSpPr>
            <a:spLocks noChangeShapeType="1"/>
          </p:cNvSpPr>
          <p:nvPr/>
        </p:nvSpPr>
        <p:spPr bwMode="auto">
          <a:xfrm>
            <a:off x="8688121" y="334434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Line 170"/>
          <p:cNvSpPr>
            <a:spLocks noChangeShapeType="1"/>
          </p:cNvSpPr>
          <p:nvPr/>
        </p:nvSpPr>
        <p:spPr bwMode="auto">
          <a:xfrm>
            <a:off x="8650240" y="3325399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Line 171"/>
          <p:cNvSpPr>
            <a:spLocks noChangeShapeType="1"/>
          </p:cNvSpPr>
          <p:nvPr/>
        </p:nvSpPr>
        <p:spPr bwMode="auto">
          <a:xfrm>
            <a:off x="8688121" y="3196596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Line 172"/>
          <p:cNvSpPr>
            <a:spLocks noChangeShapeType="1"/>
          </p:cNvSpPr>
          <p:nvPr/>
        </p:nvSpPr>
        <p:spPr bwMode="auto">
          <a:xfrm>
            <a:off x="8688121" y="3120829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Line 173"/>
          <p:cNvSpPr>
            <a:spLocks noChangeShapeType="1"/>
          </p:cNvSpPr>
          <p:nvPr/>
        </p:nvSpPr>
        <p:spPr bwMode="auto">
          <a:xfrm>
            <a:off x="8688121" y="306779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Line 174"/>
          <p:cNvSpPr>
            <a:spLocks noChangeShapeType="1"/>
          </p:cNvSpPr>
          <p:nvPr/>
        </p:nvSpPr>
        <p:spPr bwMode="auto">
          <a:xfrm>
            <a:off x="8688121" y="302612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Line 175"/>
          <p:cNvSpPr>
            <a:spLocks noChangeShapeType="1"/>
          </p:cNvSpPr>
          <p:nvPr/>
        </p:nvSpPr>
        <p:spPr bwMode="auto">
          <a:xfrm>
            <a:off x="8688121" y="2992025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Line 176"/>
          <p:cNvSpPr>
            <a:spLocks noChangeShapeType="1"/>
          </p:cNvSpPr>
          <p:nvPr/>
        </p:nvSpPr>
        <p:spPr bwMode="auto">
          <a:xfrm>
            <a:off x="8688121" y="296361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Line 177"/>
          <p:cNvSpPr>
            <a:spLocks noChangeShapeType="1"/>
          </p:cNvSpPr>
          <p:nvPr/>
        </p:nvSpPr>
        <p:spPr bwMode="auto">
          <a:xfrm>
            <a:off x="8688121" y="2938989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Line 178"/>
          <p:cNvSpPr>
            <a:spLocks noChangeShapeType="1"/>
          </p:cNvSpPr>
          <p:nvPr/>
        </p:nvSpPr>
        <p:spPr bwMode="auto">
          <a:xfrm>
            <a:off x="8688121" y="291815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Line 179"/>
          <p:cNvSpPr>
            <a:spLocks noChangeShapeType="1"/>
          </p:cNvSpPr>
          <p:nvPr/>
        </p:nvSpPr>
        <p:spPr bwMode="auto">
          <a:xfrm>
            <a:off x="8650240" y="2897317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Line 180"/>
          <p:cNvSpPr>
            <a:spLocks noChangeShapeType="1"/>
          </p:cNvSpPr>
          <p:nvPr/>
        </p:nvSpPr>
        <p:spPr bwMode="auto">
          <a:xfrm>
            <a:off x="8688121" y="277040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Line 181"/>
          <p:cNvSpPr>
            <a:spLocks noChangeShapeType="1"/>
          </p:cNvSpPr>
          <p:nvPr/>
        </p:nvSpPr>
        <p:spPr bwMode="auto">
          <a:xfrm>
            <a:off x="8688121" y="2692747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Line 182"/>
          <p:cNvSpPr>
            <a:spLocks noChangeShapeType="1"/>
          </p:cNvSpPr>
          <p:nvPr/>
        </p:nvSpPr>
        <p:spPr bwMode="auto">
          <a:xfrm>
            <a:off x="8688121" y="2639710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Line 183"/>
          <p:cNvSpPr>
            <a:spLocks noChangeShapeType="1"/>
          </p:cNvSpPr>
          <p:nvPr/>
        </p:nvSpPr>
        <p:spPr bwMode="auto">
          <a:xfrm>
            <a:off x="8688121" y="259803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Line 184"/>
          <p:cNvSpPr>
            <a:spLocks noChangeShapeType="1"/>
          </p:cNvSpPr>
          <p:nvPr/>
        </p:nvSpPr>
        <p:spPr bwMode="auto">
          <a:xfrm>
            <a:off x="8688121" y="2565838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Line 185"/>
          <p:cNvSpPr>
            <a:spLocks noChangeShapeType="1"/>
          </p:cNvSpPr>
          <p:nvPr/>
        </p:nvSpPr>
        <p:spPr bwMode="auto">
          <a:xfrm>
            <a:off x="8688121" y="2537426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Line 186"/>
          <p:cNvSpPr>
            <a:spLocks noChangeShapeType="1"/>
          </p:cNvSpPr>
          <p:nvPr/>
        </p:nvSpPr>
        <p:spPr bwMode="auto">
          <a:xfrm>
            <a:off x="8688121" y="2512802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Line 187"/>
          <p:cNvSpPr>
            <a:spLocks noChangeShapeType="1"/>
          </p:cNvSpPr>
          <p:nvPr/>
        </p:nvSpPr>
        <p:spPr bwMode="auto">
          <a:xfrm>
            <a:off x="8688121" y="249007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Line 188"/>
          <p:cNvSpPr>
            <a:spLocks noChangeShapeType="1"/>
          </p:cNvSpPr>
          <p:nvPr/>
        </p:nvSpPr>
        <p:spPr bwMode="auto">
          <a:xfrm>
            <a:off x="8650240" y="2471130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Line 189"/>
          <p:cNvSpPr>
            <a:spLocks noChangeShapeType="1"/>
          </p:cNvSpPr>
          <p:nvPr/>
        </p:nvSpPr>
        <p:spPr bwMode="auto">
          <a:xfrm>
            <a:off x="8688121" y="2344220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Line 190"/>
          <p:cNvSpPr>
            <a:spLocks noChangeShapeType="1"/>
          </p:cNvSpPr>
          <p:nvPr/>
        </p:nvSpPr>
        <p:spPr bwMode="auto">
          <a:xfrm>
            <a:off x="8688121" y="2268454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Line 191"/>
          <p:cNvSpPr>
            <a:spLocks noChangeShapeType="1"/>
          </p:cNvSpPr>
          <p:nvPr/>
        </p:nvSpPr>
        <p:spPr bwMode="auto">
          <a:xfrm>
            <a:off x="8688121" y="221352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Line 192"/>
          <p:cNvSpPr>
            <a:spLocks noChangeShapeType="1"/>
          </p:cNvSpPr>
          <p:nvPr/>
        </p:nvSpPr>
        <p:spPr bwMode="auto">
          <a:xfrm>
            <a:off x="8688121" y="2171851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Line 193"/>
          <p:cNvSpPr>
            <a:spLocks noChangeShapeType="1"/>
          </p:cNvSpPr>
          <p:nvPr/>
        </p:nvSpPr>
        <p:spPr bwMode="auto">
          <a:xfrm>
            <a:off x="8688121" y="2139650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Line 194"/>
          <p:cNvSpPr>
            <a:spLocks noChangeShapeType="1"/>
          </p:cNvSpPr>
          <p:nvPr/>
        </p:nvSpPr>
        <p:spPr bwMode="auto">
          <a:xfrm>
            <a:off x="8688121" y="2109344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Line 195"/>
          <p:cNvSpPr>
            <a:spLocks noChangeShapeType="1"/>
          </p:cNvSpPr>
          <p:nvPr/>
        </p:nvSpPr>
        <p:spPr bwMode="auto">
          <a:xfrm>
            <a:off x="8688121" y="2086613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Line 196"/>
          <p:cNvSpPr>
            <a:spLocks noChangeShapeType="1"/>
          </p:cNvSpPr>
          <p:nvPr/>
        </p:nvSpPr>
        <p:spPr bwMode="auto">
          <a:xfrm>
            <a:off x="8688121" y="2063884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Line 197"/>
          <p:cNvSpPr>
            <a:spLocks noChangeShapeType="1"/>
          </p:cNvSpPr>
          <p:nvPr/>
        </p:nvSpPr>
        <p:spPr bwMode="auto">
          <a:xfrm>
            <a:off x="8650240" y="2044942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Line 198"/>
          <p:cNvSpPr>
            <a:spLocks noChangeShapeType="1"/>
          </p:cNvSpPr>
          <p:nvPr/>
        </p:nvSpPr>
        <p:spPr bwMode="auto">
          <a:xfrm>
            <a:off x="8688121" y="1916139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Line 199"/>
          <p:cNvSpPr>
            <a:spLocks noChangeShapeType="1"/>
          </p:cNvSpPr>
          <p:nvPr/>
        </p:nvSpPr>
        <p:spPr bwMode="auto">
          <a:xfrm>
            <a:off x="8688121" y="1842266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Line 200"/>
          <p:cNvSpPr>
            <a:spLocks noChangeShapeType="1"/>
          </p:cNvSpPr>
          <p:nvPr/>
        </p:nvSpPr>
        <p:spPr bwMode="auto">
          <a:xfrm>
            <a:off x="8688121" y="1787335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Line 201"/>
          <p:cNvSpPr>
            <a:spLocks noChangeShapeType="1"/>
          </p:cNvSpPr>
          <p:nvPr/>
        </p:nvSpPr>
        <p:spPr bwMode="auto">
          <a:xfrm>
            <a:off x="8688121" y="1747557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Line 202"/>
          <p:cNvSpPr>
            <a:spLocks noChangeShapeType="1"/>
          </p:cNvSpPr>
          <p:nvPr/>
        </p:nvSpPr>
        <p:spPr bwMode="auto">
          <a:xfrm>
            <a:off x="8688121" y="1711569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Line 203"/>
          <p:cNvSpPr>
            <a:spLocks noChangeShapeType="1"/>
          </p:cNvSpPr>
          <p:nvPr/>
        </p:nvSpPr>
        <p:spPr bwMode="auto">
          <a:xfrm>
            <a:off x="8688121" y="1683156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Line 205"/>
          <p:cNvSpPr>
            <a:spLocks noChangeShapeType="1"/>
          </p:cNvSpPr>
          <p:nvPr/>
        </p:nvSpPr>
        <p:spPr bwMode="auto">
          <a:xfrm>
            <a:off x="8688121" y="1658532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Line 206"/>
          <p:cNvSpPr>
            <a:spLocks noChangeShapeType="1"/>
          </p:cNvSpPr>
          <p:nvPr/>
        </p:nvSpPr>
        <p:spPr bwMode="auto">
          <a:xfrm>
            <a:off x="8688121" y="1637697"/>
            <a:ext cx="34091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Line 207"/>
          <p:cNvSpPr>
            <a:spLocks noChangeShapeType="1"/>
          </p:cNvSpPr>
          <p:nvPr/>
        </p:nvSpPr>
        <p:spPr bwMode="auto">
          <a:xfrm>
            <a:off x="8650241" y="1616860"/>
            <a:ext cx="71972" cy="1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05"/>
          <p:cNvSpPr>
            <a:spLocks noEditPoints="1"/>
          </p:cNvSpPr>
          <p:nvPr/>
        </p:nvSpPr>
        <p:spPr bwMode="auto">
          <a:xfrm>
            <a:off x="4733474" y="1660426"/>
            <a:ext cx="3988738" cy="2225646"/>
          </a:xfrm>
          <a:custGeom>
            <a:avLst/>
            <a:gdLst>
              <a:gd name="T0" fmla="*/ 195 w 14743"/>
              <a:gd name="T1" fmla="*/ 5392 h 8223"/>
              <a:gd name="T2" fmla="*/ 471 w 14743"/>
              <a:gd name="T3" fmla="*/ 5416 h 8223"/>
              <a:gd name="T4" fmla="*/ 642 w 14743"/>
              <a:gd name="T5" fmla="*/ 5286 h 8223"/>
              <a:gd name="T6" fmla="*/ 919 w 14743"/>
              <a:gd name="T7" fmla="*/ 5213 h 8223"/>
              <a:gd name="T8" fmla="*/ 894 w 14743"/>
              <a:gd name="T9" fmla="*/ 5229 h 8223"/>
              <a:gd name="T10" fmla="*/ 1341 w 14743"/>
              <a:gd name="T11" fmla="*/ 4920 h 8223"/>
              <a:gd name="T12" fmla="*/ 1341 w 14743"/>
              <a:gd name="T13" fmla="*/ 4814 h 8223"/>
              <a:gd name="T14" fmla="*/ 1764 w 14743"/>
              <a:gd name="T15" fmla="*/ 4717 h 8223"/>
              <a:gd name="T16" fmla="*/ 2260 w 14743"/>
              <a:gd name="T17" fmla="*/ 4522 h 8223"/>
              <a:gd name="T18" fmla="*/ 2478 w 14743"/>
              <a:gd name="T19" fmla="*/ 4522 h 8223"/>
              <a:gd name="T20" fmla="*/ 2707 w 14743"/>
              <a:gd name="T21" fmla="*/ 4449 h 8223"/>
              <a:gd name="T22" fmla="*/ 2682 w 14743"/>
              <a:gd name="T23" fmla="*/ 4424 h 8223"/>
              <a:gd name="T24" fmla="*/ 2901 w 14743"/>
              <a:gd name="T25" fmla="*/ 4481 h 8223"/>
              <a:gd name="T26" fmla="*/ 3130 w 14743"/>
              <a:gd name="T27" fmla="*/ 4384 h 8223"/>
              <a:gd name="T28" fmla="*/ 3324 w 14743"/>
              <a:gd name="T29" fmla="*/ 4408 h 8223"/>
              <a:gd name="T30" fmla="*/ 3600 w 14743"/>
              <a:gd name="T31" fmla="*/ 4376 h 8223"/>
              <a:gd name="T32" fmla="*/ 3795 w 14743"/>
              <a:gd name="T33" fmla="*/ 4376 h 8223"/>
              <a:gd name="T34" fmla="*/ 4242 w 14743"/>
              <a:gd name="T35" fmla="*/ 4213 h 8223"/>
              <a:gd name="T36" fmla="*/ 4470 w 14743"/>
              <a:gd name="T37" fmla="*/ 4295 h 8223"/>
              <a:gd name="T38" fmla="*/ 4470 w 14743"/>
              <a:gd name="T39" fmla="*/ 4335 h 8223"/>
              <a:gd name="T40" fmla="*/ 4665 w 14743"/>
              <a:gd name="T41" fmla="*/ 4172 h 8223"/>
              <a:gd name="T42" fmla="*/ 4885 w 14743"/>
              <a:gd name="T43" fmla="*/ 4197 h 8223"/>
              <a:gd name="T44" fmla="*/ 5161 w 14743"/>
              <a:gd name="T45" fmla="*/ 4204 h 8223"/>
              <a:gd name="T46" fmla="*/ 5381 w 14743"/>
              <a:gd name="T47" fmla="*/ 4213 h 8223"/>
              <a:gd name="T48" fmla="*/ 5356 w 14743"/>
              <a:gd name="T49" fmla="*/ 4261 h 8223"/>
              <a:gd name="T50" fmla="*/ 5803 w 14743"/>
              <a:gd name="T51" fmla="*/ 4278 h 8223"/>
              <a:gd name="T52" fmla="*/ 5803 w 14743"/>
              <a:gd name="T53" fmla="*/ 4197 h 8223"/>
              <a:gd name="T54" fmla="*/ 6031 w 14743"/>
              <a:gd name="T55" fmla="*/ 4367 h 8223"/>
              <a:gd name="T56" fmla="*/ 6274 w 14743"/>
              <a:gd name="T57" fmla="*/ 4270 h 8223"/>
              <a:gd name="T58" fmla="*/ 6478 w 14743"/>
              <a:gd name="T59" fmla="*/ 4246 h 8223"/>
              <a:gd name="T60" fmla="*/ 6721 w 14743"/>
              <a:gd name="T61" fmla="*/ 4270 h 8223"/>
              <a:gd name="T62" fmla="*/ 6696 w 14743"/>
              <a:gd name="T63" fmla="*/ 4352 h 8223"/>
              <a:gd name="T64" fmla="*/ 6925 w 14743"/>
              <a:gd name="T65" fmla="*/ 4327 h 8223"/>
              <a:gd name="T66" fmla="*/ 7144 w 14743"/>
              <a:gd name="T67" fmla="*/ 4302 h 8223"/>
              <a:gd name="T68" fmla="*/ 7396 w 14743"/>
              <a:gd name="T69" fmla="*/ 4327 h 8223"/>
              <a:gd name="T70" fmla="*/ 7566 w 14743"/>
              <a:gd name="T71" fmla="*/ 4343 h 8223"/>
              <a:gd name="T72" fmla="*/ 7818 w 14743"/>
              <a:gd name="T73" fmla="*/ 4343 h 8223"/>
              <a:gd name="T74" fmla="*/ 8038 w 14743"/>
              <a:gd name="T75" fmla="*/ 4302 h 8223"/>
              <a:gd name="T76" fmla="*/ 8265 w 14743"/>
              <a:gd name="T77" fmla="*/ 4400 h 8223"/>
              <a:gd name="T78" fmla="*/ 8265 w 14743"/>
              <a:gd name="T79" fmla="*/ 4547 h 8223"/>
              <a:gd name="T80" fmla="*/ 8460 w 14743"/>
              <a:gd name="T81" fmla="*/ 4343 h 8223"/>
              <a:gd name="T82" fmla="*/ 8688 w 14743"/>
              <a:gd name="T83" fmla="*/ 4367 h 8223"/>
              <a:gd name="T84" fmla="*/ 8907 w 14743"/>
              <a:gd name="T85" fmla="*/ 4522 h 8223"/>
              <a:gd name="T86" fmla="*/ 9184 w 14743"/>
              <a:gd name="T87" fmla="*/ 4392 h 8223"/>
              <a:gd name="T88" fmla="*/ 9159 w 14743"/>
              <a:gd name="T89" fmla="*/ 4449 h 8223"/>
              <a:gd name="T90" fmla="*/ 9607 w 14743"/>
              <a:gd name="T91" fmla="*/ 4473 h 8223"/>
              <a:gd name="T92" fmla="*/ 9607 w 14743"/>
              <a:gd name="T93" fmla="*/ 4424 h 8223"/>
              <a:gd name="T94" fmla="*/ 9826 w 14743"/>
              <a:gd name="T95" fmla="*/ 4505 h 8223"/>
              <a:gd name="T96" fmla="*/ 10078 w 14743"/>
              <a:gd name="T97" fmla="*/ 4441 h 8223"/>
              <a:gd name="T98" fmla="*/ 10273 w 14743"/>
              <a:gd name="T99" fmla="*/ 4416 h 8223"/>
              <a:gd name="T100" fmla="*/ 10525 w 14743"/>
              <a:gd name="T101" fmla="*/ 4571 h 8223"/>
              <a:gd name="T102" fmla="*/ 10501 w 14743"/>
              <a:gd name="T103" fmla="*/ 4498 h 8223"/>
              <a:gd name="T104" fmla="*/ 10719 w 14743"/>
              <a:gd name="T105" fmla="*/ 4327 h 8223"/>
              <a:gd name="T106" fmla="*/ 10923 w 14743"/>
              <a:gd name="T107" fmla="*/ 4449 h 8223"/>
              <a:gd name="T108" fmla="*/ 11191 w 14743"/>
              <a:gd name="T109" fmla="*/ 4449 h 8223"/>
              <a:gd name="T110" fmla="*/ 11418 w 14743"/>
              <a:gd name="T111" fmla="*/ 4514 h 8223"/>
              <a:gd name="T112" fmla="*/ 11614 w 14743"/>
              <a:gd name="T113" fmla="*/ 4514 h 8223"/>
              <a:gd name="T114" fmla="*/ 11866 w 14743"/>
              <a:gd name="T115" fmla="*/ 4619 h 8223"/>
              <a:gd name="T116" fmla="*/ 12061 w 14743"/>
              <a:gd name="T117" fmla="*/ 4554 h 8223"/>
              <a:gd name="T118" fmla="*/ 12036 w 14743"/>
              <a:gd name="T119" fmla="*/ 4295 h 8223"/>
              <a:gd name="T120" fmla="*/ 12264 w 14743"/>
              <a:gd name="T121" fmla="*/ 2350 h 8223"/>
              <a:gd name="T122" fmla="*/ 12532 w 14743"/>
              <a:gd name="T123" fmla="*/ 2375 h 8223"/>
              <a:gd name="T124" fmla="*/ 12760 w 14743"/>
              <a:gd name="T125" fmla="*/ 25 h 82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743"/>
              <a:gd name="T190" fmla="*/ 0 h 8223"/>
              <a:gd name="T191" fmla="*/ 14743 w 14743"/>
              <a:gd name="T192" fmla="*/ 8223 h 82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743" h="8223">
                <a:moveTo>
                  <a:pt x="0" y="5945"/>
                </a:moveTo>
                <a:lnTo>
                  <a:pt x="219" y="5945"/>
                </a:lnTo>
                <a:lnTo>
                  <a:pt x="219" y="5994"/>
                </a:lnTo>
                <a:lnTo>
                  <a:pt x="0" y="5994"/>
                </a:lnTo>
                <a:lnTo>
                  <a:pt x="0" y="5945"/>
                </a:lnTo>
                <a:close/>
                <a:moveTo>
                  <a:pt x="244" y="5969"/>
                </a:moveTo>
                <a:lnTo>
                  <a:pt x="244" y="5994"/>
                </a:lnTo>
                <a:lnTo>
                  <a:pt x="219" y="5994"/>
                </a:lnTo>
                <a:lnTo>
                  <a:pt x="219" y="5969"/>
                </a:lnTo>
                <a:lnTo>
                  <a:pt x="244" y="5969"/>
                </a:lnTo>
                <a:close/>
                <a:moveTo>
                  <a:pt x="195" y="5969"/>
                </a:moveTo>
                <a:lnTo>
                  <a:pt x="195" y="5416"/>
                </a:lnTo>
                <a:lnTo>
                  <a:pt x="244" y="5416"/>
                </a:lnTo>
                <a:lnTo>
                  <a:pt x="244" y="5969"/>
                </a:lnTo>
                <a:lnTo>
                  <a:pt x="195" y="5969"/>
                </a:lnTo>
                <a:close/>
                <a:moveTo>
                  <a:pt x="195" y="5416"/>
                </a:moveTo>
                <a:lnTo>
                  <a:pt x="195" y="5392"/>
                </a:lnTo>
                <a:lnTo>
                  <a:pt x="219" y="5392"/>
                </a:lnTo>
                <a:lnTo>
                  <a:pt x="219" y="5416"/>
                </a:lnTo>
                <a:lnTo>
                  <a:pt x="195" y="5416"/>
                </a:lnTo>
                <a:close/>
                <a:moveTo>
                  <a:pt x="219" y="5392"/>
                </a:moveTo>
                <a:lnTo>
                  <a:pt x="447" y="5392"/>
                </a:lnTo>
                <a:lnTo>
                  <a:pt x="447" y="5441"/>
                </a:lnTo>
                <a:lnTo>
                  <a:pt x="219" y="5441"/>
                </a:lnTo>
                <a:lnTo>
                  <a:pt x="219" y="5392"/>
                </a:lnTo>
                <a:close/>
                <a:moveTo>
                  <a:pt x="471" y="5416"/>
                </a:moveTo>
                <a:lnTo>
                  <a:pt x="471" y="5441"/>
                </a:lnTo>
                <a:lnTo>
                  <a:pt x="447" y="5441"/>
                </a:lnTo>
                <a:lnTo>
                  <a:pt x="447" y="5416"/>
                </a:lnTo>
                <a:lnTo>
                  <a:pt x="471" y="5416"/>
                </a:lnTo>
                <a:close/>
                <a:moveTo>
                  <a:pt x="422" y="5416"/>
                </a:moveTo>
                <a:lnTo>
                  <a:pt x="422" y="5286"/>
                </a:lnTo>
                <a:lnTo>
                  <a:pt x="471" y="5286"/>
                </a:lnTo>
                <a:lnTo>
                  <a:pt x="471" y="5416"/>
                </a:lnTo>
                <a:lnTo>
                  <a:pt x="422" y="5416"/>
                </a:lnTo>
                <a:close/>
                <a:moveTo>
                  <a:pt x="422" y="5286"/>
                </a:moveTo>
                <a:lnTo>
                  <a:pt x="422" y="5262"/>
                </a:lnTo>
                <a:lnTo>
                  <a:pt x="447" y="5262"/>
                </a:lnTo>
                <a:lnTo>
                  <a:pt x="447" y="5286"/>
                </a:lnTo>
                <a:lnTo>
                  <a:pt x="422" y="5286"/>
                </a:lnTo>
                <a:close/>
                <a:moveTo>
                  <a:pt x="447" y="5262"/>
                </a:moveTo>
                <a:lnTo>
                  <a:pt x="667" y="5262"/>
                </a:lnTo>
                <a:lnTo>
                  <a:pt x="667" y="5310"/>
                </a:lnTo>
                <a:lnTo>
                  <a:pt x="447" y="5310"/>
                </a:lnTo>
                <a:lnTo>
                  <a:pt x="447" y="5262"/>
                </a:lnTo>
                <a:close/>
                <a:moveTo>
                  <a:pt x="691" y="5286"/>
                </a:moveTo>
                <a:lnTo>
                  <a:pt x="691" y="5310"/>
                </a:lnTo>
                <a:lnTo>
                  <a:pt x="667" y="5310"/>
                </a:lnTo>
                <a:lnTo>
                  <a:pt x="667" y="5286"/>
                </a:lnTo>
                <a:lnTo>
                  <a:pt x="691" y="5286"/>
                </a:lnTo>
                <a:close/>
                <a:moveTo>
                  <a:pt x="642" y="5286"/>
                </a:moveTo>
                <a:lnTo>
                  <a:pt x="642" y="5213"/>
                </a:lnTo>
                <a:lnTo>
                  <a:pt x="691" y="5213"/>
                </a:lnTo>
                <a:lnTo>
                  <a:pt x="691" y="5286"/>
                </a:lnTo>
                <a:lnTo>
                  <a:pt x="642" y="5286"/>
                </a:lnTo>
                <a:close/>
                <a:moveTo>
                  <a:pt x="642" y="5213"/>
                </a:moveTo>
                <a:lnTo>
                  <a:pt x="642" y="5189"/>
                </a:lnTo>
                <a:lnTo>
                  <a:pt x="667" y="5189"/>
                </a:lnTo>
                <a:lnTo>
                  <a:pt x="667" y="5213"/>
                </a:lnTo>
                <a:lnTo>
                  <a:pt x="642" y="5213"/>
                </a:lnTo>
                <a:close/>
                <a:moveTo>
                  <a:pt x="667" y="5189"/>
                </a:moveTo>
                <a:lnTo>
                  <a:pt x="894" y="5189"/>
                </a:lnTo>
                <a:lnTo>
                  <a:pt x="894" y="5238"/>
                </a:lnTo>
                <a:lnTo>
                  <a:pt x="667" y="5238"/>
                </a:lnTo>
                <a:lnTo>
                  <a:pt x="667" y="5189"/>
                </a:lnTo>
                <a:close/>
                <a:moveTo>
                  <a:pt x="894" y="5189"/>
                </a:moveTo>
                <a:lnTo>
                  <a:pt x="919" y="5189"/>
                </a:lnTo>
                <a:lnTo>
                  <a:pt x="919" y="5213"/>
                </a:lnTo>
                <a:lnTo>
                  <a:pt x="894" y="5213"/>
                </a:lnTo>
                <a:lnTo>
                  <a:pt x="894" y="5189"/>
                </a:lnTo>
                <a:close/>
                <a:moveTo>
                  <a:pt x="919" y="5213"/>
                </a:moveTo>
                <a:lnTo>
                  <a:pt x="919" y="5254"/>
                </a:lnTo>
                <a:lnTo>
                  <a:pt x="869" y="5254"/>
                </a:lnTo>
                <a:lnTo>
                  <a:pt x="869" y="5213"/>
                </a:lnTo>
                <a:lnTo>
                  <a:pt x="919" y="5213"/>
                </a:lnTo>
                <a:close/>
                <a:moveTo>
                  <a:pt x="894" y="5278"/>
                </a:moveTo>
                <a:lnTo>
                  <a:pt x="869" y="5278"/>
                </a:lnTo>
                <a:lnTo>
                  <a:pt x="869" y="5254"/>
                </a:lnTo>
                <a:lnTo>
                  <a:pt x="894" y="5254"/>
                </a:lnTo>
                <a:lnTo>
                  <a:pt x="894" y="5278"/>
                </a:lnTo>
                <a:close/>
                <a:moveTo>
                  <a:pt x="894" y="5229"/>
                </a:moveTo>
                <a:lnTo>
                  <a:pt x="1114" y="5229"/>
                </a:lnTo>
                <a:lnTo>
                  <a:pt x="1114" y="5278"/>
                </a:lnTo>
                <a:lnTo>
                  <a:pt x="894" y="5278"/>
                </a:lnTo>
                <a:lnTo>
                  <a:pt x="894" y="5229"/>
                </a:lnTo>
                <a:close/>
                <a:moveTo>
                  <a:pt x="1138" y="5254"/>
                </a:moveTo>
                <a:lnTo>
                  <a:pt x="1138" y="5278"/>
                </a:lnTo>
                <a:lnTo>
                  <a:pt x="1114" y="5278"/>
                </a:lnTo>
                <a:lnTo>
                  <a:pt x="1114" y="5254"/>
                </a:lnTo>
                <a:lnTo>
                  <a:pt x="1138" y="5254"/>
                </a:lnTo>
                <a:close/>
                <a:moveTo>
                  <a:pt x="1089" y="5254"/>
                </a:moveTo>
                <a:lnTo>
                  <a:pt x="1089" y="4945"/>
                </a:lnTo>
                <a:lnTo>
                  <a:pt x="1138" y="4945"/>
                </a:lnTo>
                <a:lnTo>
                  <a:pt x="1138" y="5254"/>
                </a:lnTo>
                <a:lnTo>
                  <a:pt x="1089" y="5254"/>
                </a:lnTo>
                <a:close/>
                <a:moveTo>
                  <a:pt x="1089" y="4945"/>
                </a:moveTo>
                <a:lnTo>
                  <a:pt x="1089" y="4920"/>
                </a:lnTo>
                <a:lnTo>
                  <a:pt x="1114" y="4920"/>
                </a:lnTo>
                <a:lnTo>
                  <a:pt x="1114" y="4945"/>
                </a:lnTo>
                <a:lnTo>
                  <a:pt x="1089" y="4945"/>
                </a:lnTo>
                <a:close/>
                <a:moveTo>
                  <a:pt x="1114" y="4920"/>
                </a:moveTo>
                <a:lnTo>
                  <a:pt x="1341" y="4920"/>
                </a:lnTo>
                <a:lnTo>
                  <a:pt x="1341" y="4969"/>
                </a:lnTo>
                <a:lnTo>
                  <a:pt x="1114" y="4969"/>
                </a:lnTo>
                <a:lnTo>
                  <a:pt x="1114" y="4920"/>
                </a:lnTo>
                <a:close/>
                <a:moveTo>
                  <a:pt x="1366" y="4945"/>
                </a:moveTo>
                <a:lnTo>
                  <a:pt x="1366" y="4969"/>
                </a:lnTo>
                <a:lnTo>
                  <a:pt x="1341" y="4969"/>
                </a:lnTo>
                <a:lnTo>
                  <a:pt x="1341" y="4945"/>
                </a:lnTo>
                <a:lnTo>
                  <a:pt x="1366" y="4945"/>
                </a:lnTo>
                <a:close/>
                <a:moveTo>
                  <a:pt x="1317" y="4945"/>
                </a:moveTo>
                <a:lnTo>
                  <a:pt x="1317" y="4814"/>
                </a:lnTo>
                <a:lnTo>
                  <a:pt x="1366" y="4814"/>
                </a:lnTo>
                <a:lnTo>
                  <a:pt x="1366" y="4945"/>
                </a:lnTo>
                <a:lnTo>
                  <a:pt x="1317" y="4945"/>
                </a:lnTo>
                <a:close/>
                <a:moveTo>
                  <a:pt x="1317" y="4814"/>
                </a:moveTo>
                <a:lnTo>
                  <a:pt x="1317" y="4791"/>
                </a:lnTo>
                <a:lnTo>
                  <a:pt x="1341" y="4791"/>
                </a:lnTo>
                <a:lnTo>
                  <a:pt x="1341" y="4814"/>
                </a:lnTo>
                <a:lnTo>
                  <a:pt x="1317" y="4814"/>
                </a:lnTo>
                <a:close/>
                <a:moveTo>
                  <a:pt x="1341" y="4791"/>
                </a:moveTo>
                <a:lnTo>
                  <a:pt x="1788" y="4791"/>
                </a:lnTo>
                <a:lnTo>
                  <a:pt x="1788" y="4839"/>
                </a:lnTo>
                <a:lnTo>
                  <a:pt x="1341" y="4839"/>
                </a:lnTo>
                <a:lnTo>
                  <a:pt x="1341" y="4791"/>
                </a:lnTo>
                <a:close/>
                <a:moveTo>
                  <a:pt x="1813" y="4814"/>
                </a:moveTo>
                <a:lnTo>
                  <a:pt x="1813" y="4839"/>
                </a:lnTo>
                <a:lnTo>
                  <a:pt x="1788" y="4839"/>
                </a:lnTo>
                <a:lnTo>
                  <a:pt x="1788" y="4814"/>
                </a:lnTo>
                <a:lnTo>
                  <a:pt x="1813" y="4814"/>
                </a:lnTo>
                <a:close/>
                <a:moveTo>
                  <a:pt x="1764" y="4814"/>
                </a:moveTo>
                <a:lnTo>
                  <a:pt x="1764" y="4717"/>
                </a:lnTo>
                <a:lnTo>
                  <a:pt x="1813" y="4717"/>
                </a:lnTo>
                <a:lnTo>
                  <a:pt x="1813" y="4814"/>
                </a:lnTo>
                <a:lnTo>
                  <a:pt x="1764" y="4814"/>
                </a:lnTo>
                <a:close/>
                <a:moveTo>
                  <a:pt x="1764" y="4717"/>
                </a:moveTo>
                <a:lnTo>
                  <a:pt x="1764" y="4693"/>
                </a:lnTo>
                <a:lnTo>
                  <a:pt x="1788" y="4693"/>
                </a:lnTo>
                <a:lnTo>
                  <a:pt x="1788" y="4717"/>
                </a:lnTo>
                <a:lnTo>
                  <a:pt x="1764" y="4717"/>
                </a:lnTo>
                <a:close/>
                <a:moveTo>
                  <a:pt x="1788" y="4693"/>
                </a:moveTo>
                <a:lnTo>
                  <a:pt x="2235" y="4693"/>
                </a:lnTo>
                <a:lnTo>
                  <a:pt x="2235" y="4742"/>
                </a:lnTo>
                <a:lnTo>
                  <a:pt x="1788" y="4742"/>
                </a:lnTo>
                <a:lnTo>
                  <a:pt x="1788" y="4693"/>
                </a:lnTo>
                <a:close/>
                <a:moveTo>
                  <a:pt x="2260" y="4717"/>
                </a:moveTo>
                <a:lnTo>
                  <a:pt x="2260" y="4742"/>
                </a:lnTo>
                <a:lnTo>
                  <a:pt x="2235" y="4742"/>
                </a:lnTo>
                <a:lnTo>
                  <a:pt x="2235" y="4717"/>
                </a:lnTo>
                <a:lnTo>
                  <a:pt x="2260" y="4717"/>
                </a:lnTo>
                <a:close/>
                <a:moveTo>
                  <a:pt x="2211" y="4717"/>
                </a:moveTo>
                <a:lnTo>
                  <a:pt x="2211" y="4522"/>
                </a:lnTo>
                <a:lnTo>
                  <a:pt x="2260" y="4522"/>
                </a:lnTo>
                <a:lnTo>
                  <a:pt x="2260" y="4717"/>
                </a:lnTo>
                <a:lnTo>
                  <a:pt x="2211" y="4717"/>
                </a:lnTo>
                <a:close/>
                <a:moveTo>
                  <a:pt x="2211" y="4522"/>
                </a:moveTo>
                <a:lnTo>
                  <a:pt x="2211" y="4498"/>
                </a:lnTo>
                <a:lnTo>
                  <a:pt x="2235" y="4498"/>
                </a:lnTo>
                <a:lnTo>
                  <a:pt x="2235" y="4522"/>
                </a:lnTo>
                <a:lnTo>
                  <a:pt x="2211" y="4522"/>
                </a:lnTo>
                <a:close/>
                <a:moveTo>
                  <a:pt x="2235" y="4498"/>
                </a:moveTo>
                <a:lnTo>
                  <a:pt x="2455" y="4498"/>
                </a:lnTo>
                <a:lnTo>
                  <a:pt x="2455" y="4547"/>
                </a:lnTo>
                <a:lnTo>
                  <a:pt x="2235" y="4547"/>
                </a:lnTo>
                <a:lnTo>
                  <a:pt x="2235" y="4498"/>
                </a:lnTo>
                <a:close/>
                <a:moveTo>
                  <a:pt x="2478" y="4522"/>
                </a:moveTo>
                <a:lnTo>
                  <a:pt x="2478" y="4547"/>
                </a:lnTo>
                <a:lnTo>
                  <a:pt x="2455" y="4547"/>
                </a:lnTo>
                <a:lnTo>
                  <a:pt x="2455" y="4522"/>
                </a:lnTo>
                <a:lnTo>
                  <a:pt x="2478" y="4522"/>
                </a:lnTo>
                <a:close/>
                <a:moveTo>
                  <a:pt x="2430" y="4522"/>
                </a:moveTo>
                <a:lnTo>
                  <a:pt x="2430" y="4424"/>
                </a:lnTo>
                <a:lnTo>
                  <a:pt x="2478" y="4424"/>
                </a:lnTo>
                <a:lnTo>
                  <a:pt x="2478" y="4522"/>
                </a:lnTo>
                <a:lnTo>
                  <a:pt x="2430" y="4522"/>
                </a:lnTo>
                <a:close/>
                <a:moveTo>
                  <a:pt x="2430" y="4424"/>
                </a:moveTo>
                <a:lnTo>
                  <a:pt x="2430" y="4400"/>
                </a:lnTo>
                <a:lnTo>
                  <a:pt x="2455" y="4400"/>
                </a:lnTo>
                <a:lnTo>
                  <a:pt x="2455" y="4424"/>
                </a:lnTo>
                <a:lnTo>
                  <a:pt x="2430" y="4424"/>
                </a:lnTo>
                <a:close/>
                <a:moveTo>
                  <a:pt x="2455" y="4400"/>
                </a:moveTo>
                <a:lnTo>
                  <a:pt x="2682" y="4400"/>
                </a:lnTo>
                <a:lnTo>
                  <a:pt x="2682" y="4449"/>
                </a:lnTo>
                <a:lnTo>
                  <a:pt x="2455" y="4449"/>
                </a:lnTo>
                <a:lnTo>
                  <a:pt x="2455" y="4400"/>
                </a:lnTo>
                <a:close/>
                <a:moveTo>
                  <a:pt x="2707" y="4424"/>
                </a:moveTo>
                <a:lnTo>
                  <a:pt x="2707" y="4449"/>
                </a:lnTo>
                <a:lnTo>
                  <a:pt x="2682" y="4449"/>
                </a:lnTo>
                <a:lnTo>
                  <a:pt x="2682" y="4424"/>
                </a:lnTo>
                <a:lnTo>
                  <a:pt x="2707" y="4424"/>
                </a:lnTo>
                <a:close/>
                <a:moveTo>
                  <a:pt x="2658" y="4424"/>
                </a:moveTo>
                <a:lnTo>
                  <a:pt x="2658" y="4400"/>
                </a:lnTo>
                <a:lnTo>
                  <a:pt x="2707" y="4400"/>
                </a:lnTo>
                <a:lnTo>
                  <a:pt x="2707" y="4424"/>
                </a:lnTo>
                <a:lnTo>
                  <a:pt x="2658" y="4424"/>
                </a:lnTo>
                <a:close/>
                <a:moveTo>
                  <a:pt x="2658" y="4400"/>
                </a:moveTo>
                <a:lnTo>
                  <a:pt x="2658" y="4376"/>
                </a:lnTo>
                <a:lnTo>
                  <a:pt x="2682" y="4376"/>
                </a:lnTo>
                <a:lnTo>
                  <a:pt x="2682" y="4400"/>
                </a:lnTo>
                <a:lnTo>
                  <a:pt x="2658" y="4400"/>
                </a:lnTo>
                <a:close/>
                <a:moveTo>
                  <a:pt x="2682" y="4376"/>
                </a:moveTo>
                <a:lnTo>
                  <a:pt x="2901" y="4376"/>
                </a:lnTo>
                <a:lnTo>
                  <a:pt x="2901" y="4424"/>
                </a:lnTo>
                <a:lnTo>
                  <a:pt x="2682" y="4424"/>
                </a:lnTo>
                <a:lnTo>
                  <a:pt x="2682" y="4376"/>
                </a:lnTo>
                <a:close/>
                <a:moveTo>
                  <a:pt x="2901" y="4376"/>
                </a:moveTo>
                <a:lnTo>
                  <a:pt x="2926" y="4376"/>
                </a:lnTo>
                <a:lnTo>
                  <a:pt x="2926" y="4400"/>
                </a:lnTo>
                <a:lnTo>
                  <a:pt x="2901" y="4400"/>
                </a:lnTo>
                <a:lnTo>
                  <a:pt x="2901" y="4376"/>
                </a:lnTo>
                <a:close/>
                <a:moveTo>
                  <a:pt x="2926" y="4400"/>
                </a:moveTo>
                <a:lnTo>
                  <a:pt x="2926" y="4505"/>
                </a:lnTo>
                <a:lnTo>
                  <a:pt x="2878" y="4505"/>
                </a:lnTo>
                <a:lnTo>
                  <a:pt x="2878" y="4400"/>
                </a:lnTo>
                <a:lnTo>
                  <a:pt x="2926" y="4400"/>
                </a:lnTo>
                <a:close/>
                <a:moveTo>
                  <a:pt x="2901" y="4530"/>
                </a:moveTo>
                <a:lnTo>
                  <a:pt x="2878" y="4530"/>
                </a:lnTo>
                <a:lnTo>
                  <a:pt x="2878" y="4505"/>
                </a:lnTo>
                <a:lnTo>
                  <a:pt x="2901" y="4505"/>
                </a:lnTo>
                <a:lnTo>
                  <a:pt x="2901" y="4530"/>
                </a:lnTo>
                <a:close/>
                <a:moveTo>
                  <a:pt x="2901" y="4481"/>
                </a:moveTo>
                <a:lnTo>
                  <a:pt x="3130" y="4481"/>
                </a:lnTo>
                <a:lnTo>
                  <a:pt x="3130" y="4530"/>
                </a:lnTo>
                <a:lnTo>
                  <a:pt x="2901" y="4530"/>
                </a:lnTo>
                <a:lnTo>
                  <a:pt x="2901" y="4481"/>
                </a:lnTo>
                <a:close/>
                <a:moveTo>
                  <a:pt x="3153" y="4505"/>
                </a:moveTo>
                <a:lnTo>
                  <a:pt x="3153" y="4530"/>
                </a:lnTo>
                <a:lnTo>
                  <a:pt x="3130" y="4530"/>
                </a:lnTo>
                <a:lnTo>
                  <a:pt x="3130" y="4505"/>
                </a:lnTo>
                <a:lnTo>
                  <a:pt x="3153" y="4505"/>
                </a:lnTo>
                <a:close/>
                <a:moveTo>
                  <a:pt x="3105" y="4505"/>
                </a:moveTo>
                <a:lnTo>
                  <a:pt x="3105" y="4408"/>
                </a:lnTo>
                <a:lnTo>
                  <a:pt x="3153" y="4408"/>
                </a:lnTo>
                <a:lnTo>
                  <a:pt x="3153" y="4505"/>
                </a:lnTo>
                <a:lnTo>
                  <a:pt x="3105" y="4505"/>
                </a:lnTo>
                <a:close/>
                <a:moveTo>
                  <a:pt x="3105" y="4408"/>
                </a:moveTo>
                <a:lnTo>
                  <a:pt x="3105" y="4384"/>
                </a:lnTo>
                <a:lnTo>
                  <a:pt x="3130" y="4384"/>
                </a:lnTo>
                <a:lnTo>
                  <a:pt x="3130" y="4408"/>
                </a:lnTo>
                <a:lnTo>
                  <a:pt x="3105" y="4408"/>
                </a:lnTo>
                <a:close/>
                <a:moveTo>
                  <a:pt x="3130" y="4384"/>
                </a:moveTo>
                <a:lnTo>
                  <a:pt x="3348" y="4384"/>
                </a:lnTo>
                <a:lnTo>
                  <a:pt x="3348" y="4433"/>
                </a:lnTo>
                <a:lnTo>
                  <a:pt x="3130" y="4433"/>
                </a:lnTo>
                <a:lnTo>
                  <a:pt x="3130" y="4384"/>
                </a:lnTo>
                <a:close/>
                <a:moveTo>
                  <a:pt x="3373" y="4408"/>
                </a:moveTo>
                <a:lnTo>
                  <a:pt x="3373" y="4433"/>
                </a:lnTo>
                <a:lnTo>
                  <a:pt x="3348" y="4433"/>
                </a:lnTo>
                <a:lnTo>
                  <a:pt x="3348" y="4408"/>
                </a:lnTo>
                <a:lnTo>
                  <a:pt x="3373" y="4408"/>
                </a:lnTo>
                <a:close/>
                <a:moveTo>
                  <a:pt x="3324" y="4408"/>
                </a:moveTo>
                <a:lnTo>
                  <a:pt x="3324" y="4359"/>
                </a:lnTo>
                <a:lnTo>
                  <a:pt x="3373" y="4359"/>
                </a:lnTo>
                <a:lnTo>
                  <a:pt x="3373" y="4408"/>
                </a:lnTo>
                <a:lnTo>
                  <a:pt x="3324" y="4408"/>
                </a:lnTo>
                <a:close/>
                <a:moveTo>
                  <a:pt x="3324" y="4359"/>
                </a:moveTo>
                <a:lnTo>
                  <a:pt x="3324" y="4335"/>
                </a:lnTo>
                <a:lnTo>
                  <a:pt x="3348" y="4335"/>
                </a:lnTo>
                <a:lnTo>
                  <a:pt x="3348" y="4359"/>
                </a:lnTo>
                <a:lnTo>
                  <a:pt x="3324" y="4359"/>
                </a:lnTo>
                <a:close/>
                <a:moveTo>
                  <a:pt x="3348" y="4335"/>
                </a:moveTo>
                <a:lnTo>
                  <a:pt x="3576" y="4335"/>
                </a:lnTo>
                <a:lnTo>
                  <a:pt x="3576" y="4384"/>
                </a:lnTo>
                <a:lnTo>
                  <a:pt x="3348" y="4384"/>
                </a:lnTo>
                <a:lnTo>
                  <a:pt x="3348" y="4335"/>
                </a:lnTo>
                <a:close/>
                <a:moveTo>
                  <a:pt x="3576" y="4335"/>
                </a:moveTo>
                <a:lnTo>
                  <a:pt x="3600" y="4335"/>
                </a:lnTo>
                <a:lnTo>
                  <a:pt x="3600" y="4359"/>
                </a:lnTo>
                <a:lnTo>
                  <a:pt x="3576" y="4359"/>
                </a:lnTo>
                <a:lnTo>
                  <a:pt x="3576" y="4335"/>
                </a:lnTo>
                <a:close/>
                <a:moveTo>
                  <a:pt x="3600" y="4359"/>
                </a:moveTo>
                <a:lnTo>
                  <a:pt x="3600" y="4376"/>
                </a:lnTo>
                <a:lnTo>
                  <a:pt x="3552" y="4376"/>
                </a:lnTo>
                <a:lnTo>
                  <a:pt x="3552" y="4359"/>
                </a:lnTo>
                <a:lnTo>
                  <a:pt x="3600" y="4359"/>
                </a:lnTo>
                <a:close/>
                <a:moveTo>
                  <a:pt x="3576" y="4400"/>
                </a:moveTo>
                <a:lnTo>
                  <a:pt x="3552" y="4400"/>
                </a:lnTo>
                <a:lnTo>
                  <a:pt x="3552" y="4376"/>
                </a:lnTo>
                <a:lnTo>
                  <a:pt x="3576" y="4376"/>
                </a:lnTo>
                <a:lnTo>
                  <a:pt x="3576" y="4400"/>
                </a:lnTo>
                <a:close/>
                <a:moveTo>
                  <a:pt x="3576" y="4351"/>
                </a:moveTo>
                <a:lnTo>
                  <a:pt x="3795" y="4351"/>
                </a:lnTo>
                <a:lnTo>
                  <a:pt x="3795" y="4400"/>
                </a:lnTo>
                <a:lnTo>
                  <a:pt x="3576" y="4400"/>
                </a:lnTo>
                <a:lnTo>
                  <a:pt x="3576" y="4351"/>
                </a:lnTo>
                <a:close/>
                <a:moveTo>
                  <a:pt x="3820" y="4376"/>
                </a:moveTo>
                <a:lnTo>
                  <a:pt x="3820" y="4400"/>
                </a:lnTo>
                <a:lnTo>
                  <a:pt x="3795" y="4400"/>
                </a:lnTo>
                <a:lnTo>
                  <a:pt x="3795" y="4376"/>
                </a:lnTo>
                <a:lnTo>
                  <a:pt x="3820" y="4376"/>
                </a:lnTo>
                <a:close/>
                <a:moveTo>
                  <a:pt x="3771" y="4376"/>
                </a:moveTo>
                <a:lnTo>
                  <a:pt x="3771" y="4238"/>
                </a:lnTo>
                <a:lnTo>
                  <a:pt x="3820" y="4238"/>
                </a:lnTo>
                <a:lnTo>
                  <a:pt x="3820" y="4376"/>
                </a:lnTo>
                <a:lnTo>
                  <a:pt x="3771" y="4376"/>
                </a:lnTo>
                <a:close/>
                <a:moveTo>
                  <a:pt x="3771" y="4238"/>
                </a:moveTo>
                <a:lnTo>
                  <a:pt x="3771" y="4213"/>
                </a:lnTo>
                <a:lnTo>
                  <a:pt x="3795" y="4213"/>
                </a:lnTo>
                <a:lnTo>
                  <a:pt x="3795" y="4238"/>
                </a:lnTo>
                <a:lnTo>
                  <a:pt x="3771" y="4238"/>
                </a:lnTo>
                <a:close/>
                <a:moveTo>
                  <a:pt x="3795" y="4213"/>
                </a:moveTo>
                <a:lnTo>
                  <a:pt x="4242" y="4213"/>
                </a:lnTo>
                <a:lnTo>
                  <a:pt x="4242" y="4261"/>
                </a:lnTo>
                <a:lnTo>
                  <a:pt x="3795" y="4261"/>
                </a:lnTo>
                <a:lnTo>
                  <a:pt x="3795" y="4213"/>
                </a:lnTo>
                <a:close/>
                <a:moveTo>
                  <a:pt x="4242" y="4213"/>
                </a:moveTo>
                <a:lnTo>
                  <a:pt x="4267" y="4213"/>
                </a:lnTo>
                <a:lnTo>
                  <a:pt x="4267" y="4238"/>
                </a:lnTo>
                <a:lnTo>
                  <a:pt x="4242" y="4238"/>
                </a:lnTo>
                <a:lnTo>
                  <a:pt x="4242" y="4213"/>
                </a:lnTo>
                <a:close/>
                <a:moveTo>
                  <a:pt x="4267" y="4238"/>
                </a:moveTo>
                <a:lnTo>
                  <a:pt x="4267" y="4270"/>
                </a:lnTo>
                <a:lnTo>
                  <a:pt x="4218" y="4270"/>
                </a:lnTo>
                <a:lnTo>
                  <a:pt x="4218" y="4238"/>
                </a:lnTo>
                <a:lnTo>
                  <a:pt x="4267" y="4238"/>
                </a:lnTo>
                <a:close/>
                <a:moveTo>
                  <a:pt x="4242" y="4295"/>
                </a:moveTo>
                <a:lnTo>
                  <a:pt x="4218" y="4295"/>
                </a:lnTo>
                <a:lnTo>
                  <a:pt x="4218" y="4270"/>
                </a:lnTo>
                <a:lnTo>
                  <a:pt x="4242" y="4270"/>
                </a:lnTo>
                <a:lnTo>
                  <a:pt x="4242" y="4295"/>
                </a:lnTo>
                <a:close/>
                <a:moveTo>
                  <a:pt x="4242" y="4246"/>
                </a:moveTo>
                <a:lnTo>
                  <a:pt x="4470" y="4246"/>
                </a:lnTo>
                <a:lnTo>
                  <a:pt x="4470" y="4295"/>
                </a:lnTo>
                <a:lnTo>
                  <a:pt x="4242" y="4295"/>
                </a:lnTo>
                <a:lnTo>
                  <a:pt x="4242" y="4246"/>
                </a:lnTo>
                <a:close/>
                <a:moveTo>
                  <a:pt x="4470" y="4246"/>
                </a:moveTo>
                <a:lnTo>
                  <a:pt x="4494" y="4246"/>
                </a:lnTo>
                <a:lnTo>
                  <a:pt x="4494" y="4270"/>
                </a:lnTo>
                <a:lnTo>
                  <a:pt x="4470" y="4270"/>
                </a:lnTo>
                <a:lnTo>
                  <a:pt x="4470" y="4246"/>
                </a:lnTo>
                <a:close/>
                <a:moveTo>
                  <a:pt x="4494" y="4270"/>
                </a:moveTo>
                <a:lnTo>
                  <a:pt x="4494" y="4310"/>
                </a:lnTo>
                <a:lnTo>
                  <a:pt x="4445" y="4310"/>
                </a:lnTo>
                <a:lnTo>
                  <a:pt x="4445" y="4270"/>
                </a:lnTo>
                <a:lnTo>
                  <a:pt x="4494" y="4270"/>
                </a:lnTo>
                <a:close/>
                <a:moveTo>
                  <a:pt x="4470" y="4335"/>
                </a:moveTo>
                <a:lnTo>
                  <a:pt x="4445" y="4335"/>
                </a:lnTo>
                <a:lnTo>
                  <a:pt x="4445" y="4310"/>
                </a:lnTo>
                <a:lnTo>
                  <a:pt x="4470" y="4310"/>
                </a:lnTo>
                <a:lnTo>
                  <a:pt x="4470" y="4335"/>
                </a:lnTo>
                <a:close/>
                <a:moveTo>
                  <a:pt x="4470" y="4286"/>
                </a:moveTo>
                <a:lnTo>
                  <a:pt x="4689" y="4286"/>
                </a:lnTo>
                <a:lnTo>
                  <a:pt x="4689" y="4335"/>
                </a:lnTo>
                <a:lnTo>
                  <a:pt x="4470" y="4335"/>
                </a:lnTo>
                <a:lnTo>
                  <a:pt x="4470" y="4286"/>
                </a:lnTo>
                <a:close/>
                <a:moveTo>
                  <a:pt x="4714" y="4310"/>
                </a:moveTo>
                <a:lnTo>
                  <a:pt x="4714" y="4335"/>
                </a:lnTo>
                <a:lnTo>
                  <a:pt x="4689" y="4335"/>
                </a:lnTo>
                <a:lnTo>
                  <a:pt x="4689" y="4310"/>
                </a:lnTo>
                <a:lnTo>
                  <a:pt x="4714" y="4310"/>
                </a:lnTo>
                <a:close/>
                <a:moveTo>
                  <a:pt x="4665" y="4310"/>
                </a:moveTo>
                <a:lnTo>
                  <a:pt x="4665" y="4197"/>
                </a:lnTo>
                <a:lnTo>
                  <a:pt x="4714" y="4197"/>
                </a:lnTo>
                <a:lnTo>
                  <a:pt x="4714" y="4310"/>
                </a:lnTo>
                <a:lnTo>
                  <a:pt x="4665" y="4310"/>
                </a:lnTo>
                <a:close/>
                <a:moveTo>
                  <a:pt x="4665" y="4197"/>
                </a:moveTo>
                <a:lnTo>
                  <a:pt x="4665" y="4172"/>
                </a:lnTo>
                <a:lnTo>
                  <a:pt x="4689" y="4172"/>
                </a:lnTo>
                <a:lnTo>
                  <a:pt x="4689" y="4197"/>
                </a:lnTo>
                <a:lnTo>
                  <a:pt x="4665" y="4197"/>
                </a:lnTo>
                <a:close/>
                <a:moveTo>
                  <a:pt x="4689" y="4172"/>
                </a:moveTo>
                <a:lnTo>
                  <a:pt x="4909" y="4172"/>
                </a:lnTo>
                <a:lnTo>
                  <a:pt x="4909" y="4221"/>
                </a:lnTo>
                <a:lnTo>
                  <a:pt x="4689" y="4221"/>
                </a:lnTo>
                <a:lnTo>
                  <a:pt x="4689" y="4172"/>
                </a:lnTo>
                <a:close/>
                <a:moveTo>
                  <a:pt x="4909" y="4172"/>
                </a:moveTo>
                <a:lnTo>
                  <a:pt x="4934" y="4172"/>
                </a:lnTo>
                <a:lnTo>
                  <a:pt x="4934" y="4197"/>
                </a:lnTo>
                <a:lnTo>
                  <a:pt x="4909" y="4197"/>
                </a:lnTo>
                <a:lnTo>
                  <a:pt x="4909" y="4172"/>
                </a:lnTo>
                <a:close/>
                <a:moveTo>
                  <a:pt x="4934" y="4197"/>
                </a:moveTo>
                <a:lnTo>
                  <a:pt x="4934" y="4204"/>
                </a:lnTo>
                <a:lnTo>
                  <a:pt x="4885" y="4204"/>
                </a:lnTo>
                <a:lnTo>
                  <a:pt x="4885" y="4197"/>
                </a:lnTo>
                <a:lnTo>
                  <a:pt x="4934" y="4197"/>
                </a:lnTo>
                <a:close/>
                <a:moveTo>
                  <a:pt x="4909" y="4229"/>
                </a:moveTo>
                <a:lnTo>
                  <a:pt x="4885" y="4229"/>
                </a:lnTo>
                <a:lnTo>
                  <a:pt x="4885" y="4204"/>
                </a:lnTo>
                <a:lnTo>
                  <a:pt x="4909" y="4204"/>
                </a:lnTo>
                <a:lnTo>
                  <a:pt x="4909" y="4229"/>
                </a:lnTo>
                <a:close/>
                <a:moveTo>
                  <a:pt x="4909" y="4180"/>
                </a:moveTo>
                <a:lnTo>
                  <a:pt x="5137" y="4180"/>
                </a:lnTo>
                <a:lnTo>
                  <a:pt x="5137" y="4229"/>
                </a:lnTo>
                <a:lnTo>
                  <a:pt x="4909" y="4229"/>
                </a:lnTo>
                <a:lnTo>
                  <a:pt x="4909" y="4180"/>
                </a:lnTo>
                <a:close/>
                <a:moveTo>
                  <a:pt x="5137" y="4180"/>
                </a:moveTo>
                <a:lnTo>
                  <a:pt x="5161" y="4180"/>
                </a:lnTo>
                <a:lnTo>
                  <a:pt x="5161" y="4204"/>
                </a:lnTo>
                <a:lnTo>
                  <a:pt x="5137" y="4204"/>
                </a:lnTo>
                <a:lnTo>
                  <a:pt x="5137" y="4180"/>
                </a:lnTo>
                <a:close/>
                <a:moveTo>
                  <a:pt x="5161" y="4204"/>
                </a:moveTo>
                <a:lnTo>
                  <a:pt x="5161" y="4213"/>
                </a:lnTo>
                <a:lnTo>
                  <a:pt x="5112" y="4213"/>
                </a:lnTo>
                <a:lnTo>
                  <a:pt x="5112" y="4204"/>
                </a:lnTo>
                <a:lnTo>
                  <a:pt x="5161" y="4204"/>
                </a:lnTo>
                <a:close/>
                <a:moveTo>
                  <a:pt x="5137" y="4238"/>
                </a:moveTo>
                <a:lnTo>
                  <a:pt x="5112" y="4238"/>
                </a:lnTo>
                <a:lnTo>
                  <a:pt x="5112" y="4213"/>
                </a:lnTo>
                <a:lnTo>
                  <a:pt x="5137" y="4213"/>
                </a:lnTo>
                <a:lnTo>
                  <a:pt x="5137" y="4238"/>
                </a:lnTo>
                <a:close/>
                <a:moveTo>
                  <a:pt x="5137" y="4189"/>
                </a:moveTo>
                <a:lnTo>
                  <a:pt x="5356" y="4189"/>
                </a:lnTo>
                <a:lnTo>
                  <a:pt x="5356" y="4238"/>
                </a:lnTo>
                <a:lnTo>
                  <a:pt x="5137" y="4238"/>
                </a:lnTo>
                <a:lnTo>
                  <a:pt x="5137" y="4189"/>
                </a:lnTo>
                <a:close/>
                <a:moveTo>
                  <a:pt x="5356" y="4189"/>
                </a:moveTo>
                <a:lnTo>
                  <a:pt x="5381" y="4189"/>
                </a:lnTo>
                <a:lnTo>
                  <a:pt x="5381" y="4213"/>
                </a:lnTo>
                <a:lnTo>
                  <a:pt x="5356" y="4213"/>
                </a:lnTo>
                <a:lnTo>
                  <a:pt x="5356" y="4189"/>
                </a:lnTo>
                <a:close/>
                <a:moveTo>
                  <a:pt x="5381" y="4213"/>
                </a:moveTo>
                <a:lnTo>
                  <a:pt x="5381" y="4286"/>
                </a:lnTo>
                <a:lnTo>
                  <a:pt x="5332" y="4286"/>
                </a:lnTo>
                <a:lnTo>
                  <a:pt x="5332" y="4213"/>
                </a:lnTo>
                <a:lnTo>
                  <a:pt x="5381" y="4213"/>
                </a:lnTo>
                <a:close/>
                <a:moveTo>
                  <a:pt x="5356" y="4310"/>
                </a:moveTo>
                <a:lnTo>
                  <a:pt x="5332" y="4310"/>
                </a:lnTo>
                <a:lnTo>
                  <a:pt x="5332" y="4286"/>
                </a:lnTo>
                <a:lnTo>
                  <a:pt x="5356" y="4286"/>
                </a:lnTo>
                <a:lnTo>
                  <a:pt x="5356" y="4310"/>
                </a:lnTo>
                <a:close/>
                <a:moveTo>
                  <a:pt x="5356" y="4261"/>
                </a:moveTo>
                <a:lnTo>
                  <a:pt x="5584" y="4261"/>
                </a:lnTo>
                <a:lnTo>
                  <a:pt x="5584" y="4310"/>
                </a:lnTo>
                <a:lnTo>
                  <a:pt x="5356" y="4310"/>
                </a:lnTo>
                <a:lnTo>
                  <a:pt x="5356" y="4261"/>
                </a:lnTo>
                <a:close/>
                <a:moveTo>
                  <a:pt x="5584" y="4261"/>
                </a:moveTo>
                <a:lnTo>
                  <a:pt x="5608" y="4261"/>
                </a:lnTo>
                <a:lnTo>
                  <a:pt x="5608" y="4286"/>
                </a:lnTo>
                <a:lnTo>
                  <a:pt x="5584" y="4286"/>
                </a:lnTo>
                <a:lnTo>
                  <a:pt x="5584" y="4261"/>
                </a:lnTo>
                <a:close/>
                <a:moveTo>
                  <a:pt x="5608" y="4286"/>
                </a:moveTo>
                <a:lnTo>
                  <a:pt x="5608" y="4302"/>
                </a:lnTo>
                <a:lnTo>
                  <a:pt x="5559" y="4302"/>
                </a:lnTo>
                <a:lnTo>
                  <a:pt x="5559" y="4286"/>
                </a:lnTo>
                <a:lnTo>
                  <a:pt x="5608" y="4286"/>
                </a:lnTo>
                <a:close/>
                <a:moveTo>
                  <a:pt x="5584" y="4327"/>
                </a:moveTo>
                <a:lnTo>
                  <a:pt x="5559" y="4327"/>
                </a:lnTo>
                <a:lnTo>
                  <a:pt x="5559" y="4302"/>
                </a:lnTo>
                <a:lnTo>
                  <a:pt x="5584" y="4302"/>
                </a:lnTo>
                <a:lnTo>
                  <a:pt x="5584" y="4327"/>
                </a:lnTo>
                <a:close/>
                <a:moveTo>
                  <a:pt x="5584" y="4278"/>
                </a:moveTo>
                <a:lnTo>
                  <a:pt x="5803" y="4278"/>
                </a:lnTo>
                <a:lnTo>
                  <a:pt x="5803" y="4327"/>
                </a:lnTo>
                <a:lnTo>
                  <a:pt x="5584" y="4327"/>
                </a:lnTo>
                <a:lnTo>
                  <a:pt x="5584" y="4278"/>
                </a:lnTo>
                <a:close/>
                <a:moveTo>
                  <a:pt x="5828" y="4302"/>
                </a:moveTo>
                <a:lnTo>
                  <a:pt x="5828" y="4327"/>
                </a:lnTo>
                <a:lnTo>
                  <a:pt x="5803" y="4327"/>
                </a:lnTo>
                <a:lnTo>
                  <a:pt x="5803" y="4302"/>
                </a:lnTo>
                <a:lnTo>
                  <a:pt x="5828" y="4302"/>
                </a:lnTo>
                <a:close/>
                <a:moveTo>
                  <a:pt x="5779" y="4302"/>
                </a:moveTo>
                <a:lnTo>
                  <a:pt x="5779" y="4197"/>
                </a:lnTo>
                <a:lnTo>
                  <a:pt x="5828" y="4197"/>
                </a:lnTo>
                <a:lnTo>
                  <a:pt x="5828" y="4302"/>
                </a:lnTo>
                <a:lnTo>
                  <a:pt x="5779" y="4302"/>
                </a:lnTo>
                <a:close/>
                <a:moveTo>
                  <a:pt x="5779" y="4197"/>
                </a:moveTo>
                <a:lnTo>
                  <a:pt x="5779" y="4172"/>
                </a:lnTo>
                <a:lnTo>
                  <a:pt x="5803" y="4172"/>
                </a:lnTo>
                <a:lnTo>
                  <a:pt x="5803" y="4197"/>
                </a:lnTo>
                <a:lnTo>
                  <a:pt x="5779" y="4197"/>
                </a:lnTo>
                <a:close/>
                <a:moveTo>
                  <a:pt x="5803" y="4172"/>
                </a:moveTo>
                <a:lnTo>
                  <a:pt x="6031" y="4172"/>
                </a:lnTo>
                <a:lnTo>
                  <a:pt x="6031" y="4221"/>
                </a:lnTo>
                <a:lnTo>
                  <a:pt x="5803" y="4221"/>
                </a:lnTo>
                <a:lnTo>
                  <a:pt x="5803" y="4172"/>
                </a:lnTo>
                <a:close/>
                <a:moveTo>
                  <a:pt x="6031" y="4172"/>
                </a:moveTo>
                <a:lnTo>
                  <a:pt x="6055" y="4172"/>
                </a:lnTo>
                <a:lnTo>
                  <a:pt x="6055" y="4197"/>
                </a:lnTo>
                <a:lnTo>
                  <a:pt x="6031" y="4197"/>
                </a:lnTo>
                <a:lnTo>
                  <a:pt x="6031" y="4172"/>
                </a:lnTo>
                <a:close/>
                <a:moveTo>
                  <a:pt x="6055" y="4197"/>
                </a:moveTo>
                <a:lnTo>
                  <a:pt x="6055" y="4343"/>
                </a:lnTo>
                <a:lnTo>
                  <a:pt x="6006" y="4343"/>
                </a:lnTo>
                <a:lnTo>
                  <a:pt x="6006" y="4197"/>
                </a:lnTo>
                <a:lnTo>
                  <a:pt x="6055" y="4197"/>
                </a:lnTo>
                <a:close/>
                <a:moveTo>
                  <a:pt x="6031" y="4367"/>
                </a:moveTo>
                <a:lnTo>
                  <a:pt x="6006" y="4367"/>
                </a:lnTo>
                <a:lnTo>
                  <a:pt x="6006" y="4343"/>
                </a:lnTo>
                <a:lnTo>
                  <a:pt x="6031" y="4343"/>
                </a:lnTo>
                <a:lnTo>
                  <a:pt x="6031" y="4367"/>
                </a:lnTo>
                <a:close/>
                <a:moveTo>
                  <a:pt x="6031" y="4318"/>
                </a:moveTo>
                <a:lnTo>
                  <a:pt x="6250" y="4318"/>
                </a:lnTo>
                <a:lnTo>
                  <a:pt x="6250" y="4367"/>
                </a:lnTo>
                <a:lnTo>
                  <a:pt x="6031" y="4367"/>
                </a:lnTo>
                <a:lnTo>
                  <a:pt x="6031" y="4318"/>
                </a:lnTo>
                <a:close/>
                <a:moveTo>
                  <a:pt x="6274" y="4343"/>
                </a:moveTo>
                <a:lnTo>
                  <a:pt x="6274" y="4367"/>
                </a:lnTo>
                <a:lnTo>
                  <a:pt x="6250" y="4367"/>
                </a:lnTo>
                <a:lnTo>
                  <a:pt x="6250" y="4343"/>
                </a:lnTo>
                <a:lnTo>
                  <a:pt x="6274" y="4343"/>
                </a:lnTo>
                <a:close/>
                <a:moveTo>
                  <a:pt x="6226" y="4343"/>
                </a:moveTo>
                <a:lnTo>
                  <a:pt x="6226" y="4270"/>
                </a:lnTo>
                <a:lnTo>
                  <a:pt x="6274" y="4270"/>
                </a:lnTo>
                <a:lnTo>
                  <a:pt x="6274" y="4343"/>
                </a:lnTo>
                <a:lnTo>
                  <a:pt x="6226" y="4343"/>
                </a:lnTo>
                <a:close/>
                <a:moveTo>
                  <a:pt x="6226" y="4270"/>
                </a:moveTo>
                <a:lnTo>
                  <a:pt x="6226" y="4246"/>
                </a:lnTo>
                <a:lnTo>
                  <a:pt x="6250" y="4246"/>
                </a:lnTo>
                <a:lnTo>
                  <a:pt x="6250" y="4270"/>
                </a:lnTo>
                <a:lnTo>
                  <a:pt x="6226" y="4270"/>
                </a:lnTo>
                <a:close/>
                <a:moveTo>
                  <a:pt x="6250" y="4246"/>
                </a:moveTo>
                <a:lnTo>
                  <a:pt x="6478" y="4246"/>
                </a:lnTo>
                <a:lnTo>
                  <a:pt x="6478" y="4295"/>
                </a:lnTo>
                <a:lnTo>
                  <a:pt x="6250" y="4295"/>
                </a:lnTo>
                <a:lnTo>
                  <a:pt x="6250" y="4246"/>
                </a:lnTo>
                <a:close/>
                <a:moveTo>
                  <a:pt x="6478" y="4246"/>
                </a:moveTo>
                <a:lnTo>
                  <a:pt x="6501" y="4246"/>
                </a:lnTo>
                <a:lnTo>
                  <a:pt x="6501" y="4270"/>
                </a:lnTo>
                <a:lnTo>
                  <a:pt x="6478" y="4270"/>
                </a:lnTo>
                <a:lnTo>
                  <a:pt x="6478" y="4246"/>
                </a:lnTo>
                <a:close/>
                <a:moveTo>
                  <a:pt x="6501" y="4270"/>
                </a:moveTo>
                <a:lnTo>
                  <a:pt x="6501" y="4295"/>
                </a:lnTo>
                <a:lnTo>
                  <a:pt x="6453" y="4295"/>
                </a:lnTo>
                <a:lnTo>
                  <a:pt x="6453" y="4270"/>
                </a:lnTo>
                <a:lnTo>
                  <a:pt x="6501" y="4270"/>
                </a:lnTo>
                <a:close/>
                <a:moveTo>
                  <a:pt x="6478" y="4318"/>
                </a:moveTo>
                <a:lnTo>
                  <a:pt x="6453" y="4318"/>
                </a:lnTo>
                <a:lnTo>
                  <a:pt x="6453" y="4295"/>
                </a:lnTo>
                <a:lnTo>
                  <a:pt x="6478" y="4295"/>
                </a:lnTo>
                <a:lnTo>
                  <a:pt x="6478" y="4318"/>
                </a:lnTo>
                <a:close/>
                <a:moveTo>
                  <a:pt x="6478" y="4270"/>
                </a:moveTo>
                <a:lnTo>
                  <a:pt x="6696" y="4270"/>
                </a:lnTo>
                <a:lnTo>
                  <a:pt x="6696" y="4318"/>
                </a:lnTo>
                <a:lnTo>
                  <a:pt x="6478" y="4318"/>
                </a:lnTo>
                <a:lnTo>
                  <a:pt x="6478" y="4270"/>
                </a:lnTo>
                <a:close/>
                <a:moveTo>
                  <a:pt x="6696" y="4270"/>
                </a:moveTo>
                <a:lnTo>
                  <a:pt x="6721" y="4270"/>
                </a:lnTo>
                <a:lnTo>
                  <a:pt x="6721" y="4295"/>
                </a:lnTo>
                <a:lnTo>
                  <a:pt x="6696" y="4295"/>
                </a:lnTo>
                <a:lnTo>
                  <a:pt x="6696" y="4270"/>
                </a:lnTo>
                <a:close/>
                <a:moveTo>
                  <a:pt x="6721" y="4295"/>
                </a:moveTo>
                <a:lnTo>
                  <a:pt x="6721" y="4327"/>
                </a:lnTo>
                <a:lnTo>
                  <a:pt x="6673" y="4327"/>
                </a:lnTo>
                <a:lnTo>
                  <a:pt x="6673" y="4295"/>
                </a:lnTo>
                <a:lnTo>
                  <a:pt x="6721" y="4295"/>
                </a:lnTo>
                <a:close/>
                <a:moveTo>
                  <a:pt x="6696" y="4352"/>
                </a:moveTo>
                <a:lnTo>
                  <a:pt x="6673" y="4352"/>
                </a:lnTo>
                <a:lnTo>
                  <a:pt x="6673" y="4327"/>
                </a:lnTo>
                <a:lnTo>
                  <a:pt x="6696" y="4327"/>
                </a:lnTo>
                <a:lnTo>
                  <a:pt x="6696" y="4352"/>
                </a:lnTo>
                <a:close/>
                <a:moveTo>
                  <a:pt x="6696" y="4302"/>
                </a:moveTo>
                <a:lnTo>
                  <a:pt x="6925" y="4302"/>
                </a:lnTo>
                <a:lnTo>
                  <a:pt x="6925" y="4352"/>
                </a:lnTo>
                <a:lnTo>
                  <a:pt x="6696" y="4352"/>
                </a:lnTo>
                <a:lnTo>
                  <a:pt x="6696" y="4302"/>
                </a:lnTo>
                <a:close/>
                <a:moveTo>
                  <a:pt x="6925" y="4302"/>
                </a:moveTo>
                <a:lnTo>
                  <a:pt x="6948" y="4302"/>
                </a:lnTo>
                <a:lnTo>
                  <a:pt x="6948" y="4327"/>
                </a:lnTo>
                <a:lnTo>
                  <a:pt x="6925" y="4327"/>
                </a:lnTo>
                <a:lnTo>
                  <a:pt x="6925" y="4302"/>
                </a:lnTo>
                <a:close/>
                <a:moveTo>
                  <a:pt x="6948" y="4327"/>
                </a:moveTo>
                <a:lnTo>
                  <a:pt x="6948" y="4352"/>
                </a:lnTo>
                <a:lnTo>
                  <a:pt x="6900" y="4352"/>
                </a:lnTo>
                <a:lnTo>
                  <a:pt x="6900" y="4327"/>
                </a:lnTo>
                <a:lnTo>
                  <a:pt x="6948" y="4327"/>
                </a:lnTo>
                <a:close/>
                <a:moveTo>
                  <a:pt x="6925" y="4376"/>
                </a:moveTo>
                <a:lnTo>
                  <a:pt x="6900" y="4376"/>
                </a:lnTo>
                <a:lnTo>
                  <a:pt x="6900" y="4352"/>
                </a:lnTo>
                <a:lnTo>
                  <a:pt x="6925" y="4352"/>
                </a:lnTo>
                <a:lnTo>
                  <a:pt x="6925" y="4376"/>
                </a:lnTo>
                <a:close/>
                <a:moveTo>
                  <a:pt x="6925" y="4327"/>
                </a:moveTo>
                <a:lnTo>
                  <a:pt x="7144" y="4327"/>
                </a:lnTo>
                <a:lnTo>
                  <a:pt x="7144" y="4376"/>
                </a:lnTo>
                <a:lnTo>
                  <a:pt x="6925" y="4376"/>
                </a:lnTo>
                <a:lnTo>
                  <a:pt x="6925" y="4327"/>
                </a:lnTo>
                <a:close/>
                <a:moveTo>
                  <a:pt x="7168" y="4352"/>
                </a:moveTo>
                <a:lnTo>
                  <a:pt x="7168" y="4376"/>
                </a:lnTo>
                <a:lnTo>
                  <a:pt x="7144" y="4376"/>
                </a:lnTo>
                <a:lnTo>
                  <a:pt x="7144" y="4352"/>
                </a:lnTo>
                <a:lnTo>
                  <a:pt x="7168" y="4352"/>
                </a:lnTo>
                <a:close/>
                <a:moveTo>
                  <a:pt x="7119" y="4352"/>
                </a:moveTo>
                <a:lnTo>
                  <a:pt x="7119" y="4327"/>
                </a:lnTo>
                <a:lnTo>
                  <a:pt x="7168" y="4327"/>
                </a:lnTo>
                <a:lnTo>
                  <a:pt x="7168" y="4352"/>
                </a:lnTo>
                <a:lnTo>
                  <a:pt x="7119" y="4352"/>
                </a:lnTo>
                <a:close/>
                <a:moveTo>
                  <a:pt x="7119" y="4327"/>
                </a:moveTo>
                <a:lnTo>
                  <a:pt x="7119" y="4302"/>
                </a:lnTo>
                <a:lnTo>
                  <a:pt x="7144" y="4302"/>
                </a:lnTo>
                <a:lnTo>
                  <a:pt x="7144" y="4327"/>
                </a:lnTo>
                <a:lnTo>
                  <a:pt x="7119" y="4327"/>
                </a:lnTo>
                <a:close/>
                <a:moveTo>
                  <a:pt x="7144" y="4302"/>
                </a:moveTo>
                <a:lnTo>
                  <a:pt x="7371" y="4302"/>
                </a:lnTo>
                <a:lnTo>
                  <a:pt x="7371" y="4352"/>
                </a:lnTo>
                <a:lnTo>
                  <a:pt x="7144" y="4352"/>
                </a:lnTo>
                <a:lnTo>
                  <a:pt x="7144" y="4302"/>
                </a:lnTo>
                <a:close/>
                <a:moveTo>
                  <a:pt x="7371" y="4302"/>
                </a:moveTo>
                <a:lnTo>
                  <a:pt x="7396" y="4302"/>
                </a:lnTo>
                <a:lnTo>
                  <a:pt x="7396" y="4327"/>
                </a:lnTo>
                <a:lnTo>
                  <a:pt x="7371" y="4327"/>
                </a:lnTo>
                <a:lnTo>
                  <a:pt x="7371" y="4302"/>
                </a:lnTo>
                <a:close/>
                <a:moveTo>
                  <a:pt x="7396" y="4327"/>
                </a:moveTo>
                <a:lnTo>
                  <a:pt x="7396" y="4490"/>
                </a:lnTo>
                <a:lnTo>
                  <a:pt x="7348" y="4490"/>
                </a:lnTo>
                <a:lnTo>
                  <a:pt x="7348" y="4327"/>
                </a:lnTo>
                <a:lnTo>
                  <a:pt x="7396" y="4327"/>
                </a:lnTo>
                <a:close/>
                <a:moveTo>
                  <a:pt x="7371" y="4514"/>
                </a:moveTo>
                <a:lnTo>
                  <a:pt x="7348" y="4514"/>
                </a:lnTo>
                <a:lnTo>
                  <a:pt x="7348" y="4490"/>
                </a:lnTo>
                <a:lnTo>
                  <a:pt x="7371" y="4490"/>
                </a:lnTo>
                <a:lnTo>
                  <a:pt x="7371" y="4514"/>
                </a:lnTo>
                <a:close/>
                <a:moveTo>
                  <a:pt x="7371" y="4465"/>
                </a:moveTo>
                <a:lnTo>
                  <a:pt x="7591" y="4465"/>
                </a:lnTo>
                <a:lnTo>
                  <a:pt x="7591" y="4514"/>
                </a:lnTo>
                <a:lnTo>
                  <a:pt x="7371" y="4514"/>
                </a:lnTo>
                <a:lnTo>
                  <a:pt x="7371" y="4465"/>
                </a:lnTo>
                <a:close/>
                <a:moveTo>
                  <a:pt x="7615" y="4490"/>
                </a:moveTo>
                <a:lnTo>
                  <a:pt x="7615" y="4514"/>
                </a:lnTo>
                <a:lnTo>
                  <a:pt x="7591" y="4514"/>
                </a:lnTo>
                <a:lnTo>
                  <a:pt x="7591" y="4490"/>
                </a:lnTo>
                <a:lnTo>
                  <a:pt x="7615" y="4490"/>
                </a:lnTo>
                <a:close/>
                <a:moveTo>
                  <a:pt x="7566" y="4490"/>
                </a:moveTo>
                <a:lnTo>
                  <a:pt x="7566" y="4343"/>
                </a:lnTo>
                <a:lnTo>
                  <a:pt x="7615" y="4343"/>
                </a:lnTo>
                <a:lnTo>
                  <a:pt x="7615" y="4490"/>
                </a:lnTo>
                <a:lnTo>
                  <a:pt x="7566" y="4490"/>
                </a:lnTo>
                <a:close/>
                <a:moveTo>
                  <a:pt x="7566" y="4343"/>
                </a:moveTo>
                <a:lnTo>
                  <a:pt x="7566" y="4318"/>
                </a:lnTo>
                <a:lnTo>
                  <a:pt x="7591" y="4318"/>
                </a:lnTo>
                <a:lnTo>
                  <a:pt x="7591" y="4343"/>
                </a:lnTo>
                <a:lnTo>
                  <a:pt x="7566" y="4343"/>
                </a:lnTo>
                <a:close/>
                <a:moveTo>
                  <a:pt x="7591" y="4318"/>
                </a:moveTo>
                <a:lnTo>
                  <a:pt x="7818" y="4318"/>
                </a:lnTo>
                <a:lnTo>
                  <a:pt x="7818" y="4367"/>
                </a:lnTo>
                <a:lnTo>
                  <a:pt x="7591" y="4367"/>
                </a:lnTo>
                <a:lnTo>
                  <a:pt x="7591" y="4318"/>
                </a:lnTo>
                <a:close/>
                <a:moveTo>
                  <a:pt x="7843" y="4343"/>
                </a:moveTo>
                <a:lnTo>
                  <a:pt x="7843" y="4367"/>
                </a:lnTo>
                <a:lnTo>
                  <a:pt x="7818" y="4367"/>
                </a:lnTo>
                <a:lnTo>
                  <a:pt x="7818" y="4343"/>
                </a:lnTo>
                <a:lnTo>
                  <a:pt x="7843" y="4343"/>
                </a:lnTo>
                <a:close/>
                <a:moveTo>
                  <a:pt x="7794" y="4343"/>
                </a:moveTo>
                <a:lnTo>
                  <a:pt x="7794" y="4327"/>
                </a:lnTo>
                <a:lnTo>
                  <a:pt x="7843" y="4327"/>
                </a:lnTo>
                <a:lnTo>
                  <a:pt x="7843" y="4343"/>
                </a:lnTo>
                <a:lnTo>
                  <a:pt x="7794" y="4343"/>
                </a:lnTo>
                <a:close/>
                <a:moveTo>
                  <a:pt x="7794" y="4327"/>
                </a:moveTo>
                <a:lnTo>
                  <a:pt x="7794" y="4302"/>
                </a:lnTo>
                <a:lnTo>
                  <a:pt x="7818" y="4302"/>
                </a:lnTo>
                <a:lnTo>
                  <a:pt x="7818" y="4327"/>
                </a:lnTo>
                <a:lnTo>
                  <a:pt x="7794" y="4327"/>
                </a:lnTo>
                <a:close/>
                <a:moveTo>
                  <a:pt x="7818" y="4302"/>
                </a:moveTo>
                <a:lnTo>
                  <a:pt x="8038" y="4302"/>
                </a:lnTo>
                <a:lnTo>
                  <a:pt x="8038" y="4352"/>
                </a:lnTo>
                <a:lnTo>
                  <a:pt x="7818" y="4352"/>
                </a:lnTo>
                <a:lnTo>
                  <a:pt x="7818" y="4302"/>
                </a:lnTo>
                <a:close/>
                <a:moveTo>
                  <a:pt x="8038" y="4302"/>
                </a:moveTo>
                <a:lnTo>
                  <a:pt x="8062" y="4302"/>
                </a:lnTo>
                <a:lnTo>
                  <a:pt x="8062" y="4327"/>
                </a:lnTo>
                <a:lnTo>
                  <a:pt x="8038" y="4327"/>
                </a:lnTo>
                <a:lnTo>
                  <a:pt x="8038" y="4302"/>
                </a:lnTo>
                <a:close/>
                <a:moveTo>
                  <a:pt x="8062" y="4327"/>
                </a:moveTo>
                <a:lnTo>
                  <a:pt x="8062" y="4376"/>
                </a:lnTo>
                <a:lnTo>
                  <a:pt x="8013" y="4376"/>
                </a:lnTo>
                <a:lnTo>
                  <a:pt x="8013" y="4327"/>
                </a:lnTo>
                <a:lnTo>
                  <a:pt x="8062" y="4327"/>
                </a:lnTo>
                <a:close/>
                <a:moveTo>
                  <a:pt x="8038" y="4400"/>
                </a:moveTo>
                <a:lnTo>
                  <a:pt x="8013" y="4400"/>
                </a:lnTo>
                <a:lnTo>
                  <a:pt x="8013" y="4376"/>
                </a:lnTo>
                <a:lnTo>
                  <a:pt x="8038" y="4376"/>
                </a:lnTo>
                <a:lnTo>
                  <a:pt x="8038" y="4400"/>
                </a:lnTo>
                <a:close/>
                <a:moveTo>
                  <a:pt x="8038" y="4351"/>
                </a:moveTo>
                <a:lnTo>
                  <a:pt x="8265" y="4351"/>
                </a:lnTo>
                <a:lnTo>
                  <a:pt x="8265" y="4400"/>
                </a:lnTo>
                <a:lnTo>
                  <a:pt x="8038" y="4400"/>
                </a:lnTo>
                <a:lnTo>
                  <a:pt x="8038" y="4351"/>
                </a:lnTo>
                <a:close/>
                <a:moveTo>
                  <a:pt x="8265" y="4351"/>
                </a:moveTo>
                <a:lnTo>
                  <a:pt x="8290" y="4351"/>
                </a:lnTo>
                <a:lnTo>
                  <a:pt x="8290" y="4376"/>
                </a:lnTo>
                <a:lnTo>
                  <a:pt x="8265" y="4376"/>
                </a:lnTo>
                <a:lnTo>
                  <a:pt x="8265" y="4351"/>
                </a:lnTo>
                <a:close/>
                <a:moveTo>
                  <a:pt x="8290" y="4376"/>
                </a:moveTo>
                <a:lnTo>
                  <a:pt x="8290" y="4522"/>
                </a:lnTo>
                <a:lnTo>
                  <a:pt x="8241" y="4522"/>
                </a:lnTo>
                <a:lnTo>
                  <a:pt x="8241" y="4376"/>
                </a:lnTo>
                <a:lnTo>
                  <a:pt x="8290" y="4376"/>
                </a:lnTo>
                <a:close/>
                <a:moveTo>
                  <a:pt x="8265" y="4547"/>
                </a:moveTo>
                <a:lnTo>
                  <a:pt x="8241" y="4547"/>
                </a:lnTo>
                <a:lnTo>
                  <a:pt x="8241" y="4522"/>
                </a:lnTo>
                <a:lnTo>
                  <a:pt x="8265" y="4522"/>
                </a:lnTo>
                <a:lnTo>
                  <a:pt x="8265" y="4547"/>
                </a:lnTo>
                <a:close/>
                <a:moveTo>
                  <a:pt x="8265" y="4498"/>
                </a:moveTo>
                <a:lnTo>
                  <a:pt x="8485" y="4498"/>
                </a:lnTo>
                <a:lnTo>
                  <a:pt x="8485" y="4547"/>
                </a:lnTo>
                <a:lnTo>
                  <a:pt x="8265" y="4547"/>
                </a:lnTo>
                <a:lnTo>
                  <a:pt x="8265" y="4498"/>
                </a:lnTo>
                <a:close/>
                <a:moveTo>
                  <a:pt x="8509" y="4522"/>
                </a:moveTo>
                <a:lnTo>
                  <a:pt x="8509" y="4547"/>
                </a:lnTo>
                <a:lnTo>
                  <a:pt x="8485" y="4547"/>
                </a:lnTo>
                <a:lnTo>
                  <a:pt x="8485" y="4522"/>
                </a:lnTo>
                <a:lnTo>
                  <a:pt x="8509" y="4522"/>
                </a:lnTo>
                <a:close/>
                <a:moveTo>
                  <a:pt x="8460" y="4522"/>
                </a:moveTo>
                <a:lnTo>
                  <a:pt x="8460" y="4367"/>
                </a:lnTo>
                <a:lnTo>
                  <a:pt x="8509" y="4367"/>
                </a:lnTo>
                <a:lnTo>
                  <a:pt x="8509" y="4522"/>
                </a:lnTo>
                <a:lnTo>
                  <a:pt x="8460" y="4522"/>
                </a:lnTo>
                <a:close/>
                <a:moveTo>
                  <a:pt x="8460" y="4367"/>
                </a:moveTo>
                <a:lnTo>
                  <a:pt x="8460" y="4343"/>
                </a:lnTo>
                <a:lnTo>
                  <a:pt x="8485" y="4343"/>
                </a:lnTo>
                <a:lnTo>
                  <a:pt x="8485" y="4367"/>
                </a:lnTo>
                <a:lnTo>
                  <a:pt x="8460" y="4367"/>
                </a:lnTo>
                <a:close/>
                <a:moveTo>
                  <a:pt x="8485" y="4343"/>
                </a:moveTo>
                <a:lnTo>
                  <a:pt x="8712" y="4343"/>
                </a:lnTo>
                <a:lnTo>
                  <a:pt x="8712" y="4392"/>
                </a:lnTo>
                <a:lnTo>
                  <a:pt x="8485" y="4392"/>
                </a:lnTo>
                <a:lnTo>
                  <a:pt x="8485" y="4343"/>
                </a:lnTo>
                <a:close/>
                <a:moveTo>
                  <a:pt x="8712" y="4343"/>
                </a:moveTo>
                <a:lnTo>
                  <a:pt x="8737" y="4343"/>
                </a:lnTo>
                <a:lnTo>
                  <a:pt x="8737" y="4367"/>
                </a:lnTo>
                <a:lnTo>
                  <a:pt x="8712" y="4367"/>
                </a:lnTo>
                <a:lnTo>
                  <a:pt x="8712" y="4343"/>
                </a:lnTo>
                <a:close/>
                <a:moveTo>
                  <a:pt x="8737" y="4367"/>
                </a:moveTo>
                <a:lnTo>
                  <a:pt x="8737" y="4522"/>
                </a:lnTo>
                <a:lnTo>
                  <a:pt x="8688" y="4522"/>
                </a:lnTo>
                <a:lnTo>
                  <a:pt x="8688" y="4367"/>
                </a:lnTo>
                <a:lnTo>
                  <a:pt x="8737" y="4367"/>
                </a:lnTo>
                <a:close/>
                <a:moveTo>
                  <a:pt x="8712" y="4547"/>
                </a:moveTo>
                <a:lnTo>
                  <a:pt x="8688" y="4547"/>
                </a:lnTo>
                <a:lnTo>
                  <a:pt x="8688" y="4522"/>
                </a:lnTo>
                <a:lnTo>
                  <a:pt x="8712" y="4522"/>
                </a:lnTo>
                <a:lnTo>
                  <a:pt x="8712" y="4547"/>
                </a:lnTo>
                <a:close/>
                <a:moveTo>
                  <a:pt x="8712" y="4498"/>
                </a:moveTo>
                <a:lnTo>
                  <a:pt x="8932" y="4498"/>
                </a:lnTo>
                <a:lnTo>
                  <a:pt x="8932" y="4547"/>
                </a:lnTo>
                <a:lnTo>
                  <a:pt x="8712" y="4547"/>
                </a:lnTo>
                <a:lnTo>
                  <a:pt x="8712" y="4498"/>
                </a:lnTo>
                <a:close/>
                <a:moveTo>
                  <a:pt x="8956" y="4522"/>
                </a:moveTo>
                <a:lnTo>
                  <a:pt x="8956" y="4547"/>
                </a:lnTo>
                <a:lnTo>
                  <a:pt x="8932" y="4547"/>
                </a:lnTo>
                <a:lnTo>
                  <a:pt x="8932" y="4522"/>
                </a:lnTo>
                <a:lnTo>
                  <a:pt x="8956" y="4522"/>
                </a:lnTo>
                <a:close/>
                <a:moveTo>
                  <a:pt x="8907" y="4522"/>
                </a:moveTo>
                <a:lnTo>
                  <a:pt x="8907" y="4392"/>
                </a:lnTo>
                <a:lnTo>
                  <a:pt x="8956" y="4392"/>
                </a:lnTo>
                <a:lnTo>
                  <a:pt x="8956" y="4522"/>
                </a:lnTo>
                <a:lnTo>
                  <a:pt x="8907" y="4522"/>
                </a:lnTo>
                <a:close/>
                <a:moveTo>
                  <a:pt x="8907" y="4392"/>
                </a:moveTo>
                <a:lnTo>
                  <a:pt x="8907" y="4367"/>
                </a:lnTo>
                <a:lnTo>
                  <a:pt x="8932" y="4367"/>
                </a:lnTo>
                <a:lnTo>
                  <a:pt x="8932" y="4392"/>
                </a:lnTo>
                <a:lnTo>
                  <a:pt x="8907" y="4392"/>
                </a:lnTo>
                <a:close/>
                <a:moveTo>
                  <a:pt x="8932" y="4367"/>
                </a:moveTo>
                <a:lnTo>
                  <a:pt x="9159" y="4367"/>
                </a:lnTo>
                <a:lnTo>
                  <a:pt x="9159" y="4416"/>
                </a:lnTo>
                <a:lnTo>
                  <a:pt x="8932" y="4416"/>
                </a:lnTo>
                <a:lnTo>
                  <a:pt x="8932" y="4367"/>
                </a:lnTo>
                <a:close/>
                <a:moveTo>
                  <a:pt x="9159" y="4367"/>
                </a:moveTo>
                <a:lnTo>
                  <a:pt x="9184" y="4367"/>
                </a:lnTo>
                <a:lnTo>
                  <a:pt x="9184" y="4392"/>
                </a:lnTo>
                <a:lnTo>
                  <a:pt x="9159" y="4392"/>
                </a:lnTo>
                <a:lnTo>
                  <a:pt x="9159" y="4367"/>
                </a:lnTo>
                <a:close/>
                <a:moveTo>
                  <a:pt x="9184" y="4392"/>
                </a:moveTo>
                <a:lnTo>
                  <a:pt x="9184" y="4473"/>
                </a:lnTo>
                <a:lnTo>
                  <a:pt x="9135" y="4473"/>
                </a:lnTo>
                <a:lnTo>
                  <a:pt x="9135" y="4392"/>
                </a:lnTo>
                <a:lnTo>
                  <a:pt x="9184" y="4392"/>
                </a:lnTo>
                <a:close/>
                <a:moveTo>
                  <a:pt x="9159" y="4498"/>
                </a:moveTo>
                <a:lnTo>
                  <a:pt x="9135" y="4498"/>
                </a:lnTo>
                <a:lnTo>
                  <a:pt x="9135" y="4473"/>
                </a:lnTo>
                <a:lnTo>
                  <a:pt x="9159" y="4473"/>
                </a:lnTo>
                <a:lnTo>
                  <a:pt x="9159" y="4498"/>
                </a:lnTo>
                <a:close/>
                <a:moveTo>
                  <a:pt x="9159" y="4449"/>
                </a:moveTo>
                <a:lnTo>
                  <a:pt x="9379" y="4449"/>
                </a:lnTo>
                <a:lnTo>
                  <a:pt x="9379" y="4498"/>
                </a:lnTo>
                <a:lnTo>
                  <a:pt x="9159" y="4498"/>
                </a:lnTo>
                <a:lnTo>
                  <a:pt x="9159" y="4449"/>
                </a:lnTo>
                <a:close/>
                <a:moveTo>
                  <a:pt x="9379" y="4449"/>
                </a:moveTo>
                <a:lnTo>
                  <a:pt x="9404" y="4449"/>
                </a:lnTo>
                <a:lnTo>
                  <a:pt x="9404" y="4473"/>
                </a:lnTo>
                <a:lnTo>
                  <a:pt x="9379" y="4473"/>
                </a:lnTo>
                <a:lnTo>
                  <a:pt x="9379" y="4449"/>
                </a:lnTo>
                <a:close/>
                <a:moveTo>
                  <a:pt x="9404" y="4473"/>
                </a:moveTo>
                <a:lnTo>
                  <a:pt x="9404" y="4498"/>
                </a:lnTo>
                <a:lnTo>
                  <a:pt x="9355" y="4498"/>
                </a:lnTo>
                <a:lnTo>
                  <a:pt x="9355" y="4473"/>
                </a:lnTo>
                <a:lnTo>
                  <a:pt x="9404" y="4473"/>
                </a:lnTo>
                <a:close/>
                <a:moveTo>
                  <a:pt x="9379" y="4522"/>
                </a:moveTo>
                <a:lnTo>
                  <a:pt x="9355" y="4522"/>
                </a:lnTo>
                <a:lnTo>
                  <a:pt x="9355" y="4498"/>
                </a:lnTo>
                <a:lnTo>
                  <a:pt x="9379" y="4498"/>
                </a:lnTo>
                <a:lnTo>
                  <a:pt x="9379" y="4522"/>
                </a:lnTo>
                <a:close/>
                <a:moveTo>
                  <a:pt x="9379" y="4473"/>
                </a:moveTo>
                <a:lnTo>
                  <a:pt x="9607" y="4473"/>
                </a:lnTo>
                <a:lnTo>
                  <a:pt x="9607" y="4522"/>
                </a:lnTo>
                <a:lnTo>
                  <a:pt x="9379" y="4522"/>
                </a:lnTo>
                <a:lnTo>
                  <a:pt x="9379" y="4473"/>
                </a:lnTo>
                <a:close/>
                <a:moveTo>
                  <a:pt x="9631" y="4498"/>
                </a:moveTo>
                <a:lnTo>
                  <a:pt x="9631" y="4522"/>
                </a:lnTo>
                <a:lnTo>
                  <a:pt x="9607" y="4522"/>
                </a:lnTo>
                <a:lnTo>
                  <a:pt x="9607" y="4498"/>
                </a:lnTo>
                <a:lnTo>
                  <a:pt x="9631" y="4498"/>
                </a:lnTo>
                <a:close/>
                <a:moveTo>
                  <a:pt x="9582" y="4498"/>
                </a:moveTo>
                <a:lnTo>
                  <a:pt x="9582" y="4424"/>
                </a:lnTo>
                <a:lnTo>
                  <a:pt x="9631" y="4424"/>
                </a:lnTo>
                <a:lnTo>
                  <a:pt x="9631" y="4498"/>
                </a:lnTo>
                <a:lnTo>
                  <a:pt x="9582" y="4498"/>
                </a:lnTo>
                <a:close/>
                <a:moveTo>
                  <a:pt x="9582" y="4424"/>
                </a:moveTo>
                <a:lnTo>
                  <a:pt x="9582" y="4400"/>
                </a:lnTo>
                <a:lnTo>
                  <a:pt x="9607" y="4400"/>
                </a:lnTo>
                <a:lnTo>
                  <a:pt x="9607" y="4424"/>
                </a:lnTo>
                <a:lnTo>
                  <a:pt x="9582" y="4424"/>
                </a:lnTo>
                <a:close/>
                <a:moveTo>
                  <a:pt x="9607" y="4400"/>
                </a:moveTo>
                <a:lnTo>
                  <a:pt x="9826" y="4400"/>
                </a:lnTo>
                <a:lnTo>
                  <a:pt x="9826" y="4449"/>
                </a:lnTo>
                <a:lnTo>
                  <a:pt x="9607" y="4449"/>
                </a:lnTo>
                <a:lnTo>
                  <a:pt x="9607" y="4400"/>
                </a:lnTo>
                <a:close/>
                <a:moveTo>
                  <a:pt x="9826" y="4400"/>
                </a:moveTo>
                <a:lnTo>
                  <a:pt x="9851" y="4400"/>
                </a:lnTo>
                <a:lnTo>
                  <a:pt x="9851" y="4424"/>
                </a:lnTo>
                <a:lnTo>
                  <a:pt x="9826" y="4424"/>
                </a:lnTo>
                <a:lnTo>
                  <a:pt x="9826" y="4400"/>
                </a:lnTo>
                <a:close/>
                <a:moveTo>
                  <a:pt x="9851" y="4424"/>
                </a:moveTo>
                <a:lnTo>
                  <a:pt x="9851" y="4481"/>
                </a:lnTo>
                <a:lnTo>
                  <a:pt x="9802" y="4481"/>
                </a:lnTo>
                <a:lnTo>
                  <a:pt x="9802" y="4424"/>
                </a:lnTo>
                <a:lnTo>
                  <a:pt x="9851" y="4424"/>
                </a:lnTo>
                <a:close/>
                <a:moveTo>
                  <a:pt x="9826" y="4505"/>
                </a:moveTo>
                <a:lnTo>
                  <a:pt x="9802" y="4505"/>
                </a:lnTo>
                <a:lnTo>
                  <a:pt x="9802" y="4481"/>
                </a:lnTo>
                <a:lnTo>
                  <a:pt x="9826" y="4481"/>
                </a:lnTo>
                <a:lnTo>
                  <a:pt x="9826" y="4505"/>
                </a:lnTo>
                <a:close/>
                <a:moveTo>
                  <a:pt x="9826" y="4456"/>
                </a:moveTo>
                <a:lnTo>
                  <a:pt x="10054" y="4456"/>
                </a:lnTo>
                <a:lnTo>
                  <a:pt x="10054" y="4505"/>
                </a:lnTo>
                <a:lnTo>
                  <a:pt x="9826" y="4505"/>
                </a:lnTo>
                <a:lnTo>
                  <a:pt x="9826" y="4456"/>
                </a:lnTo>
                <a:close/>
                <a:moveTo>
                  <a:pt x="10078" y="4481"/>
                </a:moveTo>
                <a:lnTo>
                  <a:pt x="10078" y="4505"/>
                </a:lnTo>
                <a:lnTo>
                  <a:pt x="10054" y="4505"/>
                </a:lnTo>
                <a:lnTo>
                  <a:pt x="10054" y="4481"/>
                </a:lnTo>
                <a:lnTo>
                  <a:pt x="10078" y="4481"/>
                </a:lnTo>
                <a:close/>
                <a:moveTo>
                  <a:pt x="10029" y="4481"/>
                </a:moveTo>
                <a:lnTo>
                  <a:pt x="10029" y="4441"/>
                </a:lnTo>
                <a:lnTo>
                  <a:pt x="10078" y="4441"/>
                </a:lnTo>
                <a:lnTo>
                  <a:pt x="10078" y="4481"/>
                </a:lnTo>
                <a:lnTo>
                  <a:pt x="10029" y="4481"/>
                </a:lnTo>
                <a:close/>
                <a:moveTo>
                  <a:pt x="10029" y="4441"/>
                </a:moveTo>
                <a:lnTo>
                  <a:pt x="10029" y="4416"/>
                </a:lnTo>
                <a:lnTo>
                  <a:pt x="10054" y="4416"/>
                </a:lnTo>
                <a:lnTo>
                  <a:pt x="10054" y="4441"/>
                </a:lnTo>
                <a:lnTo>
                  <a:pt x="10029" y="4441"/>
                </a:lnTo>
                <a:close/>
                <a:moveTo>
                  <a:pt x="10054" y="4416"/>
                </a:moveTo>
                <a:lnTo>
                  <a:pt x="10273" y="4416"/>
                </a:lnTo>
                <a:lnTo>
                  <a:pt x="10273" y="4465"/>
                </a:lnTo>
                <a:lnTo>
                  <a:pt x="10054" y="4465"/>
                </a:lnTo>
                <a:lnTo>
                  <a:pt x="10054" y="4416"/>
                </a:lnTo>
                <a:close/>
                <a:moveTo>
                  <a:pt x="10273" y="4416"/>
                </a:moveTo>
                <a:lnTo>
                  <a:pt x="10297" y="4416"/>
                </a:lnTo>
                <a:lnTo>
                  <a:pt x="10297" y="4441"/>
                </a:lnTo>
                <a:lnTo>
                  <a:pt x="10273" y="4441"/>
                </a:lnTo>
                <a:lnTo>
                  <a:pt x="10273" y="4416"/>
                </a:lnTo>
                <a:close/>
                <a:moveTo>
                  <a:pt x="10297" y="4441"/>
                </a:moveTo>
                <a:lnTo>
                  <a:pt x="10297" y="4547"/>
                </a:lnTo>
                <a:lnTo>
                  <a:pt x="10249" y="4547"/>
                </a:lnTo>
                <a:lnTo>
                  <a:pt x="10249" y="4441"/>
                </a:lnTo>
                <a:lnTo>
                  <a:pt x="10297" y="4441"/>
                </a:lnTo>
                <a:close/>
                <a:moveTo>
                  <a:pt x="10273" y="4571"/>
                </a:moveTo>
                <a:lnTo>
                  <a:pt x="10249" y="4571"/>
                </a:lnTo>
                <a:lnTo>
                  <a:pt x="10249" y="4547"/>
                </a:lnTo>
                <a:lnTo>
                  <a:pt x="10273" y="4547"/>
                </a:lnTo>
                <a:lnTo>
                  <a:pt x="10273" y="4571"/>
                </a:lnTo>
                <a:close/>
                <a:moveTo>
                  <a:pt x="10273" y="4522"/>
                </a:moveTo>
                <a:lnTo>
                  <a:pt x="10501" y="4522"/>
                </a:lnTo>
                <a:lnTo>
                  <a:pt x="10501" y="4571"/>
                </a:lnTo>
                <a:lnTo>
                  <a:pt x="10273" y="4571"/>
                </a:lnTo>
                <a:lnTo>
                  <a:pt x="10273" y="4522"/>
                </a:lnTo>
                <a:close/>
                <a:moveTo>
                  <a:pt x="10525" y="4547"/>
                </a:moveTo>
                <a:lnTo>
                  <a:pt x="10525" y="4571"/>
                </a:lnTo>
                <a:lnTo>
                  <a:pt x="10501" y="4571"/>
                </a:lnTo>
                <a:lnTo>
                  <a:pt x="10501" y="4547"/>
                </a:lnTo>
                <a:lnTo>
                  <a:pt x="10525" y="4547"/>
                </a:lnTo>
                <a:close/>
                <a:moveTo>
                  <a:pt x="10476" y="4547"/>
                </a:moveTo>
                <a:lnTo>
                  <a:pt x="10476" y="4473"/>
                </a:lnTo>
                <a:lnTo>
                  <a:pt x="10525" y="4473"/>
                </a:lnTo>
                <a:lnTo>
                  <a:pt x="10525" y="4547"/>
                </a:lnTo>
                <a:lnTo>
                  <a:pt x="10476" y="4547"/>
                </a:lnTo>
                <a:close/>
                <a:moveTo>
                  <a:pt x="10476" y="4473"/>
                </a:moveTo>
                <a:lnTo>
                  <a:pt x="10476" y="4449"/>
                </a:lnTo>
                <a:lnTo>
                  <a:pt x="10501" y="4449"/>
                </a:lnTo>
                <a:lnTo>
                  <a:pt x="10501" y="4473"/>
                </a:lnTo>
                <a:lnTo>
                  <a:pt x="10476" y="4473"/>
                </a:lnTo>
                <a:close/>
                <a:moveTo>
                  <a:pt x="10501" y="4449"/>
                </a:moveTo>
                <a:lnTo>
                  <a:pt x="10719" y="4449"/>
                </a:lnTo>
                <a:lnTo>
                  <a:pt x="10719" y="4498"/>
                </a:lnTo>
                <a:lnTo>
                  <a:pt x="10501" y="4498"/>
                </a:lnTo>
                <a:lnTo>
                  <a:pt x="10501" y="4449"/>
                </a:lnTo>
                <a:close/>
                <a:moveTo>
                  <a:pt x="10744" y="4473"/>
                </a:moveTo>
                <a:lnTo>
                  <a:pt x="10744" y="4498"/>
                </a:lnTo>
                <a:lnTo>
                  <a:pt x="10719" y="4498"/>
                </a:lnTo>
                <a:lnTo>
                  <a:pt x="10719" y="4473"/>
                </a:lnTo>
                <a:lnTo>
                  <a:pt x="10744" y="4473"/>
                </a:lnTo>
                <a:close/>
                <a:moveTo>
                  <a:pt x="10696" y="4473"/>
                </a:moveTo>
                <a:lnTo>
                  <a:pt x="10696" y="4352"/>
                </a:lnTo>
                <a:lnTo>
                  <a:pt x="10744" y="4352"/>
                </a:lnTo>
                <a:lnTo>
                  <a:pt x="10744" y="4473"/>
                </a:lnTo>
                <a:lnTo>
                  <a:pt x="10696" y="4473"/>
                </a:lnTo>
                <a:close/>
                <a:moveTo>
                  <a:pt x="10696" y="4352"/>
                </a:moveTo>
                <a:lnTo>
                  <a:pt x="10696" y="4327"/>
                </a:lnTo>
                <a:lnTo>
                  <a:pt x="10719" y="4327"/>
                </a:lnTo>
                <a:lnTo>
                  <a:pt x="10719" y="4352"/>
                </a:lnTo>
                <a:lnTo>
                  <a:pt x="10696" y="4352"/>
                </a:lnTo>
                <a:close/>
                <a:moveTo>
                  <a:pt x="10719" y="4327"/>
                </a:moveTo>
                <a:lnTo>
                  <a:pt x="10948" y="4327"/>
                </a:lnTo>
                <a:lnTo>
                  <a:pt x="10948" y="4376"/>
                </a:lnTo>
                <a:lnTo>
                  <a:pt x="10719" y="4376"/>
                </a:lnTo>
                <a:lnTo>
                  <a:pt x="10719" y="4327"/>
                </a:lnTo>
                <a:close/>
                <a:moveTo>
                  <a:pt x="10948" y="4327"/>
                </a:moveTo>
                <a:lnTo>
                  <a:pt x="10971" y="4327"/>
                </a:lnTo>
                <a:lnTo>
                  <a:pt x="10971" y="4352"/>
                </a:lnTo>
                <a:lnTo>
                  <a:pt x="10948" y="4352"/>
                </a:lnTo>
                <a:lnTo>
                  <a:pt x="10948" y="4327"/>
                </a:lnTo>
                <a:close/>
                <a:moveTo>
                  <a:pt x="10971" y="4352"/>
                </a:moveTo>
                <a:lnTo>
                  <a:pt x="10971" y="4449"/>
                </a:lnTo>
                <a:lnTo>
                  <a:pt x="10923" y="4449"/>
                </a:lnTo>
                <a:lnTo>
                  <a:pt x="10923" y="4352"/>
                </a:lnTo>
                <a:lnTo>
                  <a:pt x="10971" y="4352"/>
                </a:lnTo>
                <a:close/>
                <a:moveTo>
                  <a:pt x="10948" y="4473"/>
                </a:moveTo>
                <a:lnTo>
                  <a:pt x="10923" y="4473"/>
                </a:lnTo>
                <a:lnTo>
                  <a:pt x="10923" y="4449"/>
                </a:lnTo>
                <a:lnTo>
                  <a:pt x="10948" y="4449"/>
                </a:lnTo>
                <a:lnTo>
                  <a:pt x="10948" y="4473"/>
                </a:lnTo>
                <a:close/>
                <a:moveTo>
                  <a:pt x="10948" y="4424"/>
                </a:moveTo>
                <a:lnTo>
                  <a:pt x="11166" y="4424"/>
                </a:lnTo>
                <a:lnTo>
                  <a:pt x="11166" y="4473"/>
                </a:lnTo>
                <a:lnTo>
                  <a:pt x="10948" y="4473"/>
                </a:lnTo>
                <a:lnTo>
                  <a:pt x="10948" y="4424"/>
                </a:lnTo>
                <a:close/>
                <a:moveTo>
                  <a:pt x="11166" y="4424"/>
                </a:moveTo>
                <a:lnTo>
                  <a:pt x="11191" y="4424"/>
                </a:lnTo>
                <a:lnTo>
                  <a:pt x="11191" y="4449"/>
                </a:lnTo>
                <a:lnTo>
                  <a:pt x="11166" y="4449"/>
                </a:lnTo>
                <a:lnTo>
                  <a:pt x="11166" y="4424"/>
                </a:lnTo>
                <a:close/>
                <a:moveTo>
                  <a:pt x="11191" y="4449"/>
                </a:moveTo>
                <a:lnTo>
                  <a:pt x="11191" y="4465"/>
                </a:lnTo>
                <a:lnTo>
                  <a:pt x="11143" y="4465"/>
                </a:lnTo>
                <a:lnTo>
                  <a:pt x="11143" y="4449"/>
                </a:lnTo>
                <a:lnTo>
                  <a:pt x="11191" y="4449"/>
                </a:lnTo>
                <a:close/>
                <a:moveTo>
                  <a:pt x="11166" y="4490"/>
                </a:moveTo>
                <a:lnTo>
                  <a:pt x="11143" y="4490"/>
                </a:lnTo>
                <a:lnTo>
                  <a:pt x="11143" y="4465"/>
                </a:lnTo>
                <a:lnTo>
                  <a:pt x="11166" y="4465"/>
                </a:lnTo>
                <a:lnTo>
                  <a:pt x="11166" y="4490"/>
                </a:lnTo>
                <a:close/>
                <a:moveTo>
                  <a:pt x="11166" y="4441"/>
                </a:moveTo>
                <a:lnTo>
                  <a:pt x="11394" y="4441"/>
                </a:lnTo>
                <a:lnTo>
                  <a:pt x="11394" y="4490"/>
                </a:lnTo>
                <a:lnTo>
                  <a:pt x="11166" y="4490"/>
                </a:lnTo>
                <a:lnTo>
                  <a:pt x="11166" y="4441"/>
                </a:lnTo>
                <a:close/>
                <a:moveTo>
                  <a:pt x="11394" y="4441"/>
                </a:moveTo>
                <a:lnTo>
                  <a:pt x="11418" y="4441"/>
                </a:lnTo>
                <a:lnTo>
                  <a:pt x="11418" y="4465"/>
                </a:lnTo>
                <a:lnTo>
                  <a:pt x="11394" y="4465"/>
                </a:lnTo>
                <a:lnTo>
                  <a:pt x="11394" y="4441"/>
                </a:lnTo>
                <a:close/>
                <a:moveTo>
                  <a:pt x="11418" y="4465"/>
                </a:moveTo>
                <a:lnTo>
                  <a:pt x="11418" y="4514"/>
                </a:lnTo>
                <a:lnTo>
                  <a:pt x="11370" y="4514"/>
                </a:lnTo>
                <a:lnTo>
                  <a:pt x="11370" y="4465"/>
                </a:lnTo>
                <a:lnTo>
                  <a:pt x="11418" y="4465"/>
                </a:lnTo>
                <a:close/>
                <a:moveTo>
                  <a:pt x="11394" y="4538"/>
                </a:moveTo>
                <a:lnTo>
                  <a:pt x="11370" y="4538"/>
                </a:lnTo>
                <a:lnTo>
                  <a:pt x="11370" y="4514"/>
                </a:lnTo>
                <a:lnTo>
                  <a:pt x="11394" y="4514"/>
                </a:lnTo>
                <a:lnTo>
                  <a:pt x="11394" y="4538"/>
                </a:lnTo>
                <a:close/>
                <a:moveTo>
                  <a:pt x="11394" y="4490"/>
                </a:moveTo>
                <a:lnTo>
                  <a:pt x="11614" y="4490"/>
                </a:lnTo>
                <a:lnTo>
                  <a:pt x="11614" y="4538"/>
                </a:lnTo>
                <a:lnTo>
                  <a:pt x="11394" y="4538"/>
                </a:lnTo>
                <a:lnTo>
                  <a:pt x="11394" y="4490"/>
                </a:lnTo>
                <a:close/>
                <a:moveTo>
                  <a:pt x="11614" y="4490"/>
                </a:moveTo>
                <a:lnTo>
                  <a:pt x="11638" y="4490"/>
                </a:lnTo>
                <a:lnTo>
                  <a:pt x="11638" y="4514"/>
                </a:lnTo>
                <a:lnTo>
                  <a:pt x="11614" y="4514"/>
                </a:lnTo>
                <a:lnTo>
                  <a:pt x="11614" y="4490"/>
                </a:lnTo>
                <a:close/>
                <a:moveTo>
                  <a:pt x="11638" y="4514"/>
                </a:moveTo>
                <a:lnTo>
                  <a:pt x="11638" y="4619"/>
                </a:lnTo>
                <a:lnTo>
                  <a:pt x="11589" y="4619"/>
                </a:lnTo>
                <a:lnTo>
                  <a:pt x="11589" y="4514"/>
                </a:lnTo>
                <a:lnTo>
                  <a:pt x="11638" y="4514"/>
                </a:lnTo>
                <a:close/>
                <a:moveTo>
                  <a:pt x="11614" y="4644"/>
                </a:moveTo>
                <a:lnTo>
                  <a:pt x="11589" y="4644"/>
                </a:lnTo>
                <a:lnTo>
                  <a:pt x="11589" y="4619"/>
                </a:lnTo>
                <a:lnTo>
                  <a:pt x="11614" y="4619"/>
                </a:lnTo>
                <a:lnTo>
                  <a:pt x="11614" y="4644"/>
                </a:lnTo>
                <a:close/>
                <a:moveTo>
                  <a:pt x="11614" y="4596"/>
                </a:moveTo>
                <a:lnTo>
                  <a:pt x="11841" y="4596"/>
                </a:lnTo>
                <a:lnTo>
                  <a:pt x="11841" y="4644"/>
                </a:lnTo>
                <a:lnTo>
                  <a:pt x="11614" y="4644"/>
                </a:lnTo>
                <a:lnTo>
                  <a:pt x="11614" y="4596"/>
                </a:lnTo>
                <a:close/>
                <a:moveTo>
                  <a:pt x="11866" y="4619"/>
                </a:moveTo>
                <a:lnTo>
                  <a:pt x="11866" y="4644"/>
                </a:lnTo>
                <a:lnTo>
                  <a:pt x="11841" y="4644"/>
                </a:lnTo>
                <a:lnTo>
                  <a:pt x="11841" y="4619"/>
                </a:lnTo>
                <a:lnTo>
                  <a:pt x="11866" y="4619"/>
                </a:lnTo>
                <a:close/>
                <a:moveTo>
                  <a:pt x="11816" y="4619"/>
                </a:moveTo>
                <a:lnTo>
                  <a:pt x="11816" y="4530"/>
                </a:lnTo>
                <a:lnTo>
                  <a:pt x="11866" y="4530"/>
                </a:lnTo>
                <a:lnTo>
                  <a:pt x="11866" y="4619"/>
                </a:lnTo>
                <a:lnTo>
                  <a:pt x="11816" y="4619"/>
                </a:lnTo>
                <a:close/>
                <a:moveTo>
                  <a:pt x="11816" y="4530"/>
                </a:moveTo>
                <a:lnTo>
                  <a:pt x="11816" y="4505"/>
                </a:lnTo>
                <a:lnTo>
                  <a:pt x="11841" y="4505"/>
                </a:lnTo>
                <a:lnTo>
                  <a:pt x="11841" y="4530"/>
                </a:lnTo>
                <a:lnTo>
                  <a:pt x="11816" y="4530"/>
                </a:lnTo>
                <a:close/>
                <a:moveTo>
                  <a:pt x="11841" y="4505"/>
                </a:moveTo>
                <a:lnTo>
                  <a:pt x="12061" y="4505"/>
                </a:lnTo>
                <a:lnTo>
                  <a:pt x="12061" y="4554"/>
                </a:lnTo>
                <a:lnTo>
                  <a:pt x="11841" y="4554"/>
                </a:lnTo>
                <a:lnTo>
                  <a:pt x="11841" y="4505"/>
                </a:lnTo>
                <a:close/>
                <a:moveTo>
                  <a:pt x="12085" y="4530"/>
                </a:moveTo>
                <a:lnTo>
                  <a:pt x="12085" y="4554"/>
                </a:lnTo>
                <a:lnTo>
                  <a:pt x="12061" y="4554"/>
                </a:lnTo>
                <a:lnTo>
                  <a:pt x="12061" y="4530"/>
                </a:lnTo>
                <a:lnTo>
                  <a:pt x="12085" y="4530"/>
                </a:lnTo>
                <a:close/>
                <a:moveTo>
                  <a:pt x="12036" y="4530"/>
                </a:moveTo>
                <a:lnTo>
                  <a:pt x="12036" y="4295"/>
                </a:lnTo>
                <a:lnTo>
                  <a:pt x="12085" y="4295"/>
                </a:lnTo>
                <a:lnTo>
                  <a:pt x="12085" y="4530"/>
                </a:lnTo>
                <a:lnTo>
                  <a:pt x="12036" y="4530"/>
                </a:lnTo>
                <a:close/>
                <a:moveTo>
                  <a:pt x="12036" y="4295"/>
                </a:moveTo>
                <a:lnTo>
                  <a:pt x="12036" y="4270"/>
                </a:lnTo>
                <a:lnTo>
                  <a:pt x="12061" y="4270"/>
                </a:lnTo>
                <a:lnTo>
                  <a:pt x="12061" y="4295"/>
                </a:lnTo>
                <a:lnTo>
                  <a:pt x="12036" y="4295"/>
                </a:lnTo>
                <a:close/>
                <a:moveTo>
                  <a:pt x="12061" y="4270"/>
                </a:moveTo>
                <a:lnTo>
                  <a:pt x="12288" y="4270"/>
                </a:lnTo>
                <a:lnTo>
                  <a:pt x="12288" y="4318"/>
                </a:lnTo>
                <a:lnTo>
                  <a:pt x="12061" y="4318"/>
                </a:lnTo>
                <a:lnTo>
                  <a:pt x="12061" y="4270"/>
                </a:lnTo>
                <a:close/>
                <a:moveTo>
                  <a:pt x="12313" y="4295"/>
                </a:moveTo>
                <a:lnTo>
                  <a:pt x="12313" y="4318"/>
                </a:lnTo>
                <a:lnTo>
                  <a:pt x="12288" y="4318"/>
                </a:lnTo>
                <a:lnTo>
                  <a:pt x="12288" y="4295"/>
                </a:lnTo>
                <a:lnTo>
                  <a:pt x="12313" y="4295"/>
                </a:lnTo>
                <a:close/>
                <a:moveTo>
                  <a:pt x="12264" y="4295"/>
                </a:moveTo>
                <a:lnTo>
                  <a:pt x="12264" y="2375"/>
                </a:lnTo>
                <a:lnTo>
                  <a:pt x="12313" y="2375"/>
                </a:lnTo>
                <a:lnTo>
                  <a:pt x="12313" y="4295"/>
                </a:lnTo>
                <a:lnTo>
                  <a:pt x="12264" y="4295"/>
                </a:lnTo>
                <a:close/>
                <a:moveTo>
                  <a:pt x="12264" y="2375"/>
                </a:moveTo>
                <a:lnTo>
                  <a:pt x="12264" y="2350"/>
                </a:lnTo>
                <a:lnTo>
                  <a:pt x="12288" y="2350"/>
                </a:lnTo>
                <a:lnTo>
                  <a:pt x="12288" y="2375"/>
                </a:lnTo>
                <a:lnTo>
                  <a:pt x="12264" y="2375"/>
                </a:lnTo>
                <a:close/>
                <a:moveTo>
                  <a:pt x="12288" y="2350"/>
                </a:moveTo>
                <a:lnTo>
                  <a:pt x="12508" y="2350"/>
                </a:lnTo>
                <a:lnTo>
                  <a:pt x="12508" y="2399"/>
                </a:lnTo>
                <a:lnTo>
                  <a:pt x="12288" y="2399"/>
                </a:lnTo>
                <a:lnTo>
                  <a:pt x="12288" y="2350"/>
                </a:lnTo>
                <a:close/>
                <a:moveTo>
                  <a:pt x="12532" y="2375"/>
                </a:moveTo>
                <a:lnTo>
                  <a:pt x="12532" y="2399"/>
                </a:lnTo>
                <a:lnTo>
                  <a:pt x="12508" y="2399"/>
                </a:lnTo>
                <a:lnTo>
                  <a:pt x="12508" y="2375"/>
                </a:lnTo>
                <a:lnTo>
                  <a:pt x="12532" y="2375"/>
                </a:lnTo>
                <a:close/>
                <a:moveTo>
                  <a:pt x="12483" y="2375"/>
                </a:moveTo>
                <a:lnTo>
                  <a:pt x="12483" y="25"/>
                </a:lnTo>
                <a:lnTo>
                  <a:pt x="12532" y="25"/>
                </a:lnTo>
                <a:lnTo>
                  <a:pt x="12532" y="2375"/>
                </a:lnTo>
                <a:lnTo>
                  <a:pt x="12483" y="2375"/>
                </a:lnTo>
                <a:close/>
                <a:moveTo>
                  <a:pt x="12483" y="25"/>
                </a:moveTo>
                <a:lnTo>
                  <a:pt x="12483" y="0"/>
                </a:lnTo>
                <a:lnTo>
                  <a:pt x="12508" y="0"/>
                </a:lnTo>
                <a:lnTo>
                  <a:pt x="12508" y="25"/>
                </a:lnTo>
                <a:lnTo>
                  <a:pt x="12483" y="25"/>
                </a:lnTo>
                <a:close/>
                <a:moveTo>
                  <a:pt x="12508" y="0"/>
                </a:moveTo>
                <a:lnTo>
                  <a:pt x="12735" y="0"/>
                </a:lnTo>
                <a:lnTo>
                  <a:pt x="12735" y="49"/>
                </a:lnTo>
                <a:lnTo>
                  <a:pt x="12508" y="49"/>
                </a:lnTo>
                <a:lnTo>
                  <a:pt x="12508" y="0"/>
                </a:lnTo>
                <a:close/>
                <a:moveTo>
                  <a:pt x="12735" y="0"/>
                </a:moveTo>
                <a:lnTo>
                  <a:pt x="12760" y="0"/>
                </a:lnTo>
                <a:lnTo>
                  <a:pt x="12760" y="25"/>
                </a:lnTo>
                <a:lnTo>
                  <a:pt x="12735" y="25"/>
                </a:lnTo>
                <a:lnTo>
                  <a:pt x="12735" y="0"/>
                </a:lnTo>
                <a:close/>
                <a:moveTo>
                  <a:pt x="12760" y="25"/>
                </a:moveTo>
                <a:lnTo>
                  <a:pt x="12760" y="8198"/>
                </a:lnTo>
                <a:lnTo>
                  <a:pt x="12711" y="8198"/>
                </a:lnTo>
                <a:lnTo>
                  <a:pt x="12711" y="25"/>
                </a:lnTo>
                <a:lnTo>
                  <a:pt x="12760" y="25"/>
                </a:lnTo>
                <a:close/>
                <a:moveTo>
                  <a:pt x="12735" y="8223"/>
                </a:moveTo>
                <a:lnTo>
                  <a:pt x="12711" y="8223"/>
                </a:lnTo>
                <a:lnTo>
                  <a:pt x="12711" y="8198"/>
                </a:lnTo>
                <a:lnTo>
                  <a:pt x="12735" y="8198"/>
                </a:lnTo>
                <a:lnTo>
                  <a:pt x="12735" y="8223"/>
                </a:lnTo>
                <a:close/>
                <a:moveTo>
                  <a:pt x="12735" y="8173"/>
                </a:moveTo>
                <a:lnTo>
                  <a:pt x="14743" y="8173"/>
                </a:lnTo>
                <a:lnTo>
                  <a:pt x="14743" y="8223"/>
                </a:lnTo>
                <a:lnTo>
                  <a:pt x="12735" y="8223"/>
                </a:lnTo>
                <a:lnTo>
                  <a:pt x="12735" y="81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4703170" y="3903120"/>
            <a:ext cx="164777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210758" y="3903120"/>
            <a:ext cx="253794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5742969" y="3903120"/>
            <a:ext cx="344705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6309272" y="3903120"/>
            <a:ext cx="344705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875574" y="3903120"/>
            <a:ext cx="344705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7443771" y="3903120"/>
            <a:ext cx="344705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250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8010073" y="3903120"/>
            <a:ext cx="344705" cy="2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4" name="Line 216"/>
          <p:cNvSpPr>
            <a:spLocks noChangeShapeType="1"/>
          </p:cNvSpPr>
          <p:nvPr/>
        </p:nvSpPr>
        <p:spPr bwMode="auto">
          <a:xfrm>
            <a:off x="5053112" y="1788784"/>
            <a:ext cx="357963" cy="1894"/>
          </a:xfrm>
          <a:prstGeom prst="line">
            <a:avLst/>
          </a:prstGeom>
          <a:noFill/>
          <a:ln w="6350">
            <a:solidFill>
              <a:srgbClr val="3734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Line 217"/>
          <p:cNvSpPr>
            <a:spLocks noChangeShapeType="1"/>
          </p:cNvSpPr>
          <p:nvPr/>
        </p:nvSpPr>
        <p:spPr bwMode="auto">
          <a:xfrm>
            <a:off x="5062582" y="2063439"/>
            <a:ext cx="356070" cy="1894"/>
          </a:xfrm>
          <a:prstGeom prst="line">
            <a:avLst/>
          </a:prstGeom>
          <a:noFill/>
          <a:ln w="6350">
            <a:solidFill>
              <a:srgbClr val="ED32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tangle 219"/>
          <p:cNvSpPr>
            <a:spLocks noChangeArrowheads="1"/>
          </p:cNvSpPr>
          <p:nvPr/>
        </p:nvSpPr>
        <p:spPr bwMode="auto">
          <a:xfrm>
            <a:off x="5796001" y="1864997"/>
            <a:ext cx="65" cy="2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7" name="Rectangle 220"/>
          <p:cNvSpPr>
            <a:spLocks noChangeArrowheads="1"/>
          </p:cNvSpPr>
          <p:nvPr/>
        </p:nvSpPr>
        <p:spPr bwMode="auto">
          <a:xfrm>
            <a:off x="5487281" y="1672682"/>
            <a:ext cx="2201073" cy="1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detected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for e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 lower detector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8" name="Rectangle 224"/>
          <p:cNvSpPr>
            <a:spLocks noChangeArrowheads="1"/>
          </p:cNvSpPr>
          <p:nvPr/>
        </p:nvSpPr>
        <p:spPr bwMode="auto">
          <a:xfrm>
            <a:off x="5450526" y="1944105"/>
            <a:ext cx="2322910" cy="1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32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detected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kumimoji="0" lang="en-US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323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with only lower detector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9" name="TextBox 606"/>
          <p:cNvSpPr txBox="1">
            <a:spLocks noChangeArrowheads="1"/>
          </p:cNvSpPr>
          <p:nvPr/>
        </p:nvSpPr>
        <p:spPr bwMode="auto">
          <a:xfrm>
            <a:off x="4890042" y="837702"/>
            <a:ext cx="4150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Detector response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 Si detector for incoming electron with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= 300 keV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805553" y="3526211"/>
            <a:ext cx="1966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(mostly) bremsstrahlung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739155" y="2523440"/>
            <a:ext cx="1840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(mostly)backscattering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4" name="Table 223"/>
              <p:cNvGraphicFramePr>
                <a:graphicFrameLocks noGrp="1"/>
              </p:cNvGraphicFramePr>
              <p:nvPr/>
            </p:nvGraphicFramePr>
            <p:xfrm>
              <a:off x="164355" y="4437156"/>
              <a:ext cx="8562423" cy="2020824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2344815">
                      <a:extLst>
                        <a:ext uri="{9D8B030D-6E8A-4147-A177-3AD203B41FA5}">
                          <a16:colId xmlns:a16="http://schemas.microsoft.com/office/drawing/2014/main" val="668989279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771719629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3744320094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3538161101"/>
                        </a:ext>
                      </a:extLst>
                    </a:gridCol>
                  </a:tblGrid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Specification for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n-US" sz="1600" b="1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in Nab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n-US" sz="1600" b="1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in </a:t>
                          </a:r>
                          <a:r>
                            <a:rPr lang="en-US" sz="1600" b="1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pNab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n-US" sz="1600" b="1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in Nab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258148301"/>
                      </a:ext>
                    </a:extLst>
                  </a:tr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gain factor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parameter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0018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parameter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3784902694"/>
                      </a:ext>
                    </a:extLst>
                  </a:tr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Offset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03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704102259"/>
                      </a:ext>
                    </a:extLst>
                  </a:tr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nonlinearity (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600" i="1" u="none" strike="noStrike" dirty="0" err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 strike="noStrike" dirty="0" err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1" u="none" strike="noStrike" dirty="0" err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ma</m:t>
                                  </m:r>
                                  <m:r>
                                    <a:rPr lang="en-US" sz="1600" b="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03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3976381440"/>
                      </a:ext>
                    </a:extLst>
                  </a:tr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peak width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6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b="0" i="0" u="none" strike="noStrike" baseline="0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3540604027"/>
                      </a:ext>
                    </a:extLst>
                  </a:tr>
                  <a:tr h="26437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tail amplitude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of peak)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0.01%</a:t>
                          </a: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2.40%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0.1%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9517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4" name="Table 2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665116"/>
                  </p:ext>
                </p:extLst>
              </p:nvPr>
            </p:nvGraphicFramePr>
            <p:xfrm>
              <a:off x="164355" y="4437156"/>
              <a:ext cx="8562423" cy="2020824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2344815">
                      <a:extLst>
                        <a:ext uri="{9D8B030D-6E8A-4147-A177-3AD203B41FA5}">
                          <a16:colId xmlns:a16="http://schemas.microsoft.com/office/drawing/2014/main" val="668989279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771719629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3744320094"/>
                        </a:ext>
                      </a:extLst>
                    </a:gridCol>
                    <a:gridCol w="2072536">
                      <a:extLst>
                        <a:ext uri="{9D8B030D-6E8A-4147-A177-3AD203B41FA5}">
                          <a16:colId xmlns:a16="http://schemas.microsoft.com/office/drawing/2014/main" val="3538161101"/>
                        </a:ext>
                      </a:extLst>
                    </a:gridCol>
                  </a:tblGrid>
                  <a:tr h="34442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Specification for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13529" t="-1754" r="-200882" b="-50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12903" t="-1754" r="-100293" b="-50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13824" t="-1754" r="-588" b="-507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81483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60" t="-105455" r="-26571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parameter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12903" t="-105455" r="-100293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fit parameter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37849026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60" t="-205455" r="-265714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113529" t="-205455" r="-200882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12903" t="-205455" r="-100293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313824" t="-205455" r="-588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10225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60" t="-300000" r="-265714" b="-2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113529" t="-300000" r="-200882" b="-2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212903" t="-300000" r="-100293" b="-2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blipFill>
                          <a:blip r:embed="rId3"/>
                          <a:stretch>
                            <a:fillRect l="-313824" t="-300000" r="-588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38144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peak width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6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1600" b="0" i="0" u="none" strike="noStrike" baseline="0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</a:t>
                          </a:r>
                          <a:r>
                            <a:rPr lang="en-US" sz="1600" u="none" strike="noStrike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keV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/>
                    </a:tc>
                    <a:extLst>
                      <a:ext uri="{0D108BD9-81ED-4DB2-BD59-A6C34878D82A}">
                        <a16:rowId xmlns:a16="http://schemas.microsoft.com/office/drawing/2014/main" val="35406040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" t="-507273" r="-265714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0.01%</a:t>
                          </a: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2.40%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0.1%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45720" marR="4572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95175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6" name="Group 225"/>
          <p:cNvGrpSpPr/>
          <p:nvPr/>
        </p:nvGrpSpPr>
        <p:grpSpPr>
          <a:xfrm>
            <a:off x="7806050" y="2094153"/>
            <a:ext cx="646281" cy="2700"/>
            <a:chOff x="2746931" y="2498585"/>
            <a:chExt cx="646281" cy="2700"/>
          </a:xfrm>
        </p:grpSpPr>
        <p:cxnSp>
          <p:nvCxnSpPr>
            <p:cNvPr id="227" name="Straight Arrow Connector 226"/>
            <p:cNvCxnSpPr/>
            <p:nvPr/>
          </p:nvCxnSpPr>
          <p:spPr>
            <a:xfrm flipV="1">
              <a:off x="2746931" y="2498585"/>
              <a:ext cx="293465" cy="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3099747" y="2498585"/>
              <a:ext cx="293465" cy="27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/>
          <p:cNvSpPr txBox="1"/>
          <p:nvPr/>
        </p:nvSpPr>
        <p:spPr>
          <a:xfrm>
            <a:off x="7444412" y="203928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width</a:t>
            </a:r>
          </a:p>
        </p:txBody>
      </p:sp>
      <p:cxnSp>
        <p:nvCxnSpPr>
          <p:cNvPr id="230" name="Straight Arrow Connector 229"/>
          <p:cNvCxnSpPr/>
          <p:nvPr/>
        </p:nvCxnSpPr>
        <p:spPr>
          <a:xfrm>
            <a:off x="7244031" y="2838681"/>
            <a:ext cx="6754" cy="35026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6942225" y="3193046"/>
                <a:ext cx="1330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Tail amplitude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25" y="3193046"/>
                <a:ext cx="1330749" cy="307777"/>
              </a:xfrm>
              <a:prstGeom prst="rect">
                <a:avLst/>
              </a:prstGeom>
              <a:blipFill>
                <a:blip r:embed="rId5"/>
                <a:stretch>
                  <a:fillRect l="-137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3" name="Straight Arrow Connector 232"/>
          <p:cNvCxnSpPr/>
          <p:nvPr/>
        </p:nvCxnSpPr>
        <p:spPr>
          <a:xfrm flipV="1">
            <a:off x="453230" y="1608372"/>
            <a:ext cx="0" cy="12766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453230" y="2887921"/>
            <a:ext cx="3206113" cy="93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2653031" y="2887921"/>
                <a:ext cx="12207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Pulse height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31" y="2887921"/>
                <a:ext cx="1220783" cy="307777"/>
              </a:xfrm>
              <a:prstGeom prst="rect">
                <a:avLst/>
              </a:prstGeom>
              <a:blipFill>
                <a:blip r:embed="rId6"/>
                <a:stretch>
                  <a:fillRect l="-150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 rot="16200000">
                <a:off x="-711311" y="2189340"/>
                <a:ext cx="19375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Reconstructed energy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11311" y="2189340"/>
                <a:ext cx="1937582" cy="307777"/>
              </a:xfrm>
              <a:prstGeom prst="rect">
                <a:avLst/>
              </a:prstGeom>
              <a:blipFill>
                <a:blip r:embed="rId7"/>
                <a:stretch>
                  <a:fillRect l="-4000" r="-2000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Straight Arrow Connector 237"/>
          <p:cNvCxnSpPr/>
          <p:nvPr/>
        </p:nvCxnSpPr>
        <p:spPr>
          <a:xfrm flipV="1">
            <a:off x="451336" y="3067793"/>
            <a:ext cx="1894" cy="10724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 rot="16200000">
            <a:off x="-143753" y="3444539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</a:t>
            </a:r>
          </a:p>
        </p:txBody>
      </p:sp>
      <p:cxnSp>
        <p:nvCxnSpPr>
          <p:cNvPr id="241" name="Straight Arrow Connector 240"/>
          <p:cNvCxnSpPr/>
          <p:nvPr/>
        </p:nvCxnSpPr>
        <p:spPr>
          <a:xfrm flipV="1">
            <a:off x="451336" y="4130845"/>
            <a:ext cx="3206113" cy="93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2746936" y="4130845"/>
            <a:ext cx="1079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 height</a:t>
            </a:r>
          </a:p>
        </p:txBody>
      </p:sp>
      <p:cxnSp>
        <p:nvCxnSpPr>
          <p:cNvPr id="244" name="Straight Connector 243"/>
          <p:cNvCxnSpPr/>
          <p:nvPr/>
        </p:nvCxnSpPr>
        <p:spPr>
          <a:xfrm flipV="1">
            <a:off x="716096" y="1842266"/>
            <a:ext cx="2743200" cy="8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 rot="20549065">
                <a:off x="2630057" y="1957214"/>
                <a:ext cx="1324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49065">
                <a:off x="2630057" y="1957214"/>
                <a:ext cx="13245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8" name="Straight Connector 247"/>
          <p:cNvCxnSpPr/>
          <p:nvPr/>
        </p:nvCxnSpPr>
        <p:spPr>
          <a:xfrm>
            <a:off x="704173" y="3645441"/>
            <a:ext cx="2554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367926" y="3643603"/>
            <a:ext cx="161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366032" y="3394347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32" y="3394347"/>
                <a:ext cx="32412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" name="Arc 253"/>
          <p:cNvSpPr/>
          <p:nvPr/>
        </p:nvSpPr>
        <p:spPr>
          <a:xfrm rot="20626732">
            <a:off x="-185749" y="1492415"/>
            <a:ext cx="4052417" cy="928142"/>
          </a:xfrm>
          <a:prstGeom prst="arc">
            <a:avLst>
              <a:gd name="adj1" fmla="val 625090"/>
              <a:gd name="adj2" fmla="val 98749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Arc 254"/>
          <p:cNvSpPr/>
          <p:nvPr/>
        </p:nvSpPr>
        <p:spPr>
          <a:xfrm>
            <a:off x="481312" y="1360263"/>
            <a:ext cx="3044641" cy="2513028"/>
          </a:xfrm>
          <a:prstGeom prst="arc">
            <a:avLst>
              <a:gd name="adj1" fmla="val 1859477"/>
              <a:gd name="adj2" fmla="val 9032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Straight Arrow Connector 256"/>
          <p:cNvCxnSpPr/>
          <p:nvPr/>
        </p:nvCxnSpPr>
        <p:spPr>
          <a:xfrm flipH="1">
            <a:off x="2054859" y="3632254"/>
            <a:ext cx="8156" cy="24813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3199687" y="3390872"/>
            <a:ext cx="8156" cy="24813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232074" y="3328398"/>
                <a:ext cx="7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074" y="3328398"/>
                <a:ext cx="72622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2052965" y="3599376"/>
                <a:ext cx="7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65" y="3599376"/>
                <a:ext cx="7262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Oval 261"/>
          <p:cNvSpPr/>
          <p:nvPr/>
        </p:nvSpPr>
        <p:spPr>
          <a:xfrm>
            <a:off x="886323" y="2607624"/>
            <a:ext cx="45719" cy="45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14874" y="2299847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958187" y="2605119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1126859" y="2572735"/>
            <a:ext cx="45719" cy="45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608219" y="24857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1752983" y="2438693"/>
            <a:ext cx="45719" cy="45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2102425" y="233052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247189" y="2283418"/>
            <a:ext cx="45719" cy="45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880567" y="154494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3358068" y="1785815"/>
            <a:ext cx="45719" cy="45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605275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 systematics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5983A-0CA6-29B0-F1B9-831CA099FE0F}"/>
              </a:ext>
            </a:extLst>
          </p:cNvPr>
          <p:cNvSpPr txBox="1"/>
          <p:nvPr/>
        </p:nvSpPr>
        <p:spPr>
          <a:xfrm>
            <a:off x="6949272" y="6522034"/>
            <a:ext cx="2007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H.Li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Ph.D. thesis (2021)</a:t>
            </a:r>
          </a:p>
        </p:txBody>
      </p:sp>
    </p:spTree>
    <p:extLst>
      <p:ext uri="{BB962C8B-B14F-4D97-AF65-F5344CB8AC3E}">
        <p14:creationId xmlns:p14="http://schemas.microsoft.com/office/powerpoint/2010/main" val="24845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15" grpId="0" animBg="1"/>
      <p:bldP spid="218" grpId="0"/>
      <p:bldP spid="222" grpId="0"/>
      <p:bldP spid="229" grpId="0"/>
      <p:bldP spid="23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61822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Neutron beam polarization, original idea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20256"/>
              </p:ext>
            </p:extLst>
          </p:nvPr>
        </p:nvGraphicFramePr>
        <p:xfrm>
          <a:off x="4598302" y="3468104"/>
          <a:ext cx="4206417" cy="229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04278" imgH="1532467" progId="CorelDraw.Graphic.17">
                  <p:embed/>
                </p:oleObj>
              </mc:Choice>
              <mc:Fallback>
                <p:oleObj name="CorelDRAW" r:id="rId2" imgW="2804278" imgH="1532467" progId="CorelDraw.Graphic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8302" y="3468104"/>
                        <a:ext cx="4206417" cy="229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16637"/>
              </p:ext>
            </p:extLst>
          </p:nvPr>
        </p:nvGraphicFramePr>
        <p:xfrm>
          <a:off x="4598302" y="711626"/>
          <a:ext cx="4206417" cy="229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804278" imgH="1532467" progId="CorelDraw.Graphic.17">
                  <p:embed/>
                </p:oleObj>
              </mc:Choice>
              <mc:Fallback>
                <p:oleObj name="CorelDRAW" r:id="rId4" imgW="2804278" imgH="1532467" progId="CorelDraw.Graphic.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8302" y="711626"/>
                        <a:ext cx="4206417" cy="229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728" y="664252"/>
            <a:ext cx="4409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original proposal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to use a He3 polarizer, due to the feature to obtain an in-situ measurement of the polarization. No correction for Stern-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Gerlach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effects, no depolarization error, no time dependence.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at the cost of some stat., and at the cost of having to nurture the polarized He cell continuously.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87234" y="3060551"/>
            <a:ext cx="3517485" cy="1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6922" y="3098772"/>
                <a:ext cx="178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Neutron TOF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22" y="3098772"/>
                <a:ext cx="1787797" cy="369332"/>
              </a:xfrm>
              <a:prstGeom prst="rect">
                <a:avLst/>
              </a:prstGeom>
              <a:blipFill>
                <a:blip r:embed="rId6"/>
                <a:stretch>
                  <a:fillRect l="-27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87234" y="5776750"/>
            <a:ext cx="3517485" cy="1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4878" y="5777042"/>
                <a:ext cx="178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Neutron TOF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78" y="5777042"/>
                <a:ext cx="1787797" cy="369332"/>
              </a:xfrm>
              <a:prstGeom prst="rect">
                <a:avLst/>
              </a:prstGeom>
              <a:blipFill>
                <a:blip r:embed="rId7"/>
                <a:stretch>
                  <a:fillRect l="-307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76581" y="4438414"/>
                <a:ext cx="26210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Polarization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Asymmetry does not!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81" y="4438414"/>
                <a:ext cx="2621039" cy="646331"/>
              </a:xfrm>
              <a:prstGeom prst="rect">
                <a:avLst/>
              </a:prstGeom>
              <a:blipFill>
                <a:blip r:embed="rId8"/>
                <a:stretch>
                  <a:fillRect l="-186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250929" y="6109212"/>
            <a:ext cx="4711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See S. </a:t>
            </a:r>
            <a:r>
              <a:rPr lang="en-US" sz="1200" dirty="0" err="1"/>
              <a:t>Penttila</a:t>
            </a:r>
            <a:r>
              <a:rPr lang="en-US" sz="1200" dirty="0"/>
              <a:t>, D. Bowman, J Res. NIST 110, 309 (2005)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85930" y="2940736"/>
            <a:ext cx="3442546" cy="1372353"/>
            <a:chOff x="585930" y="2940736"/>
            <a:chExt cx="3442546" cy="137235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75434" y="3245953"/>
              <a:ext cx="803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585930" y="2940736"/>
                  <a:ext cx="12344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0" i="0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oMath>
                    </m:oMathPara>
                  </a14:m>
                  <a:endParaRPr lang="en-US" sz="1600" dirty="0"/>
                </a:p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20.5</m:t>
                      </m:r>
                    </m:oMath>
                  </a14:m>
                  <a:r>
                    <a:rPr lang="en-US" sz="1600" dirty="0"/>
                    <a:t> MeV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85930" y="2940736"/>
                  <a:ext cx="1234440" cy="584775"/>
                </a:xfrm>
                <a:prstGeom prst="rect">
                  <a:avLst/>
                </a:prstGeom>
                <a:blipFill>
                  <a:blip r:embed="rId10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1693685" y="3122738"/>
              <a:ext cx="0" cy="1146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29065" y="3122738"/>
              <a:ext cx="0" cy="1146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76024" y="4269125"/>
              <a:ext cx="1153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46381" y="3974535"/>
                  <a:ext cx="11827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baseline="30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He</m:t>
                      </m:r>
                    </m:oMath>
                  </a14:m>
                  <a:r>
                    <a:rPr lang="en-US" sz="1600" dirty="0"/>
                    <a:t>  (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381" y="3974535"/>
                  <a:ext cx="1182760" cy="338554"/>
                </a:xfrm>
                <a:prstGeom prst="rect">
                  <a:avLst/>
                </a:prstGeom>
                <a:blipFill>
                  <a:blip r:embed="rId11"/>
                  <a:stretch>
                    <a:fillRect t="-5357" r="-1546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>
              <a:off x="1656974" y="3312815"/>
              <a:ext cx="1153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641417" y="3022630"/>
                  <a:ext cx="125707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baseline="30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He</m:t>
                      </m:r>
                      <m:r>
                        <m:rPr>
                          <m:nor/>
                        </m:rPr>
                        <a:rPr lang="en-US" sz="1600" b="0" i="0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en-US" sz="1600" dirty="0"/>
                    <a:t> (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1600" dirty="0"/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20.1</m:t>
                      </m:r>
                    </m:oMath>
                  </a14:m>
                  <a:r>
                    <a:rPr lang="en-US" sz="1600" dirty="0"/>
                    <a:t> MeV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=270</m:t>
                      </m:r>
                    </m:oMath>
                  </a14:m>
                  <a:r>
                    <a:rPr lang="en-US" sz="1600" dirty="0"/>
                    <a:t> keV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417" y="3022630"/>
                  <a:ext cx="1257075" cy="830997"/>
                </a:xfrm>
                <a:prstGeom prst="rect">
                  <a:avLst/>
                </a:prstGeom>
                <a:blipFill>
                  <a:blip r:embed="rId12"/>
                  <a:stretch>
                    <a:fillRect t="-2206" r="-1942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2989302" y="3422042"/>
              <a:ext cx="730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flipH="1">
                  <a:off x="2928762" y="3129654"/>
                  <a:ext cx="109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/>
                </a:p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19.8</m:t>
                      </m:r>
                    </m:oMath>
                  </a14:m>
                  <a:r>
                    <a:rPr lang="en-US" sz="1600" dirty="0"/>
                    <a:t> MeV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928762" y="3129654"/>
                  <a:ext cx="1099714" cy="584775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2128" y="4327537"/>
                <a:ext cx="4547199" cy="11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Antiparallel spins: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aseline="30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</m:t>
                        </m:r>
                      </m:e>
                    </m:acc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⃖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≈6000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[Å] 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Parallel spins:</a:t>
                </a:r>
              </a:p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scattering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8" y="4327537"/>
                <a:ext cx="4547199" cy="1107163"/>
              </a:xfrm>
              <a:prstGeom prst="rect">
                <a:avLst/>
              </a:prstGeom>
              <a:blipFill>
                <a:blip r:embed="rId14"/>
                <a:stretch>
                  <a:fillRect l="-670" t="-1648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157" y="5366875"/>
            <a:ext cx="4292457" cy="1189665"/>
            <a:chOff x="-67831" y="5581605"/>
            <a:chExt cx="4292457" cy="1189665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795564" y="5991388"/>
              <a:ext cx="2065302" cy="163584"/>
            </a:xfrm>
            <a:prstGeom prst="rightArrow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272" y="5581605"/>
              <a:ext cx="788999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3He cell</a:t>
              </a:r>
            </a:p>
          </p:txBody>
        </p:sp>
        <p:sp>
          <p:nvSpPr>
            <p:cNvPr id="32" name="Rectangle 45"/>
            <p:cNvSpPr>
              <a:spLocks noChangeAspect="1" noChangeArrowheads="1"/>
            </p:cNvSpPr>
            <p:nvPr/>
          </p:nvSpPr>
          <p:spPr bwMode="auto">
            <a:xfrm>
              <a:off x="32479" y="5761399"/>
              <a:ext cx="9166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Unpolarized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neutron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beam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453991" y="5821980"/>
              <a:ext cx="740991" cy="525170"/>
            </a:xfrm>
            <a:prstGeom prst="roundRect">
              <a:avLst/>
            </a:prstGeom>
            <a:solidFill>
              <a:srgbClr val="F5F4F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613271" y="5899899"/>
                  <a:ext cx="372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271" y="5899899"/>
                  <a:ext cx="37221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72280" y="5899899"/>
                  <a:ext cx="5068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⇑⇓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80" y="5899899"/>
                  <a:ext cx="50687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262309" y="5916977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309" y="5916977"/>
                  <a:ext cx="37221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-67831" y="6400656"/>
                  <a:ext cx="4292457" cy="370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0.0733⋅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𝑎𝑡𝑚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𝐻𝑒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7831" y="6400656"/>
                  <a:ext cx="4292457" cy="37061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45"/>
            <p:cNvSpPr>
              <a:spLocks noChangeAspect="1" noChangeArrowheads="1"/>
            </p:cNvSpPr>
            <p:nvPr/>
          </p:nvSpPr>
          <p:spPr bwMode="auto">
            <a:xfrm>
              <a:off x="2866589" y="5761399"/>
              <a:ext cx="9166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Polarized neutron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beam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68D57D-14F2-46AA-9C6D-C307C795B8A4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EB580-978E-4A71-49C7-F8D14EB9470A}"/>
              </a:ext>
            </a:extLst>
          </p:cNvPr>
          <p:cNvSpPr txBox="1"/>
          <p:nvPr/>
        </p:nvSpPr>
        <p:spPr>
          <a:xfrm>
            <a:off x="57728" y="6515561"/>
            <a:ext cx="627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But: Not favored currently, unproven and technologically difficult.</a:t>
            </a:r>
          </a:p>
        </p:txBody>
      </p:sp>
    </p:spTree>
    <p:extLst>
      <p:ext uri="{BB962C8B-B14F-4D97-AF65-F5344CB8AC3E}">
        <p14:creationId xmlns:p14="http://schemas.microsoft.com/office/powerpoint/2010/main" val="15868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neutron_reflection_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25" y="2728960"/>
            <a:ext cx="18462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84832" y="3467148"/>
            <a:ext cx="315126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>
                <a:srgbClr val="CC0000"/>
              </a:buClr>
              <a:buFontTx/>
              <a:buBlip>
                <a:blip r:embed="rId4"/>
              </a:buBlip>
            </a:pPr>
            <a:r>
              <a:rPr lang="de-DE" altLang="en-US" sz="1400" dirty="0">
                <a:latin typeface="Verdana" panose="020B0604030504040204" pitchFamily="34" charset="0"/>
              </a:rPr>
              <a:t> </a:t>
            </a:r>
            <a:r>
              <a:rPr lang="de-DE" altLang="en-US" sz="1400" dirty="0" err="1">
                <a:latin typeface="Verdana" panose="020B0604030504040204" pitchFamily="34" charset="0"/>
              </a:rPr>
              <a:t>refractive</a:t>
            </a:r>
            <a:r>
              <a:rPr lang="de-DE" altLang="en-US" sz="1400" dirty="0">
                <a:latin typeface="Verdana" panose="020B0604030504040204" pitchFamily="34" charset="0"/>
              </a:rPr>
              <a:t> index </a:t>
            </a:r>
            <a:r>
              <a:rPr lang="de-DE" altLang="en-US" sz="1400" i="1" dirty="0">
                <a:latin typeface="Verdana" panose="020B0604030504040204" pitchFamily="34" charset="0"/>
              </a:rPr>
              <a:t>n</a:t>
            </a:r>
            <a:r>
              <a:rPr lang="de-DE" altLang="en-US" sz="1400" dirty="0">
                <a:latin typeface="Verdana" panose="020B0604030504040204" pitchFamily="34" charset="0"/>
              </a:rPr>
              <a:t> &lt; 1 (</a:t>
            </a:r>
            <a:r>
              <a:rPr lang="de-DE" altLang="en-US" sz="1400" dirty="0" err="1">
                <a:latin typeface="Verdana" panose="020B0604030504040204" pitchFamily="34" charset="0"/>
              </a:rPr>
              <a:t>for</a:t>
            </a:r>
            <a:r>
              <a:rPr lang="de-DE" altLang="en-US" sz="1400" dirty="0">
                <a:latin typeface="Verdana" panose="020B0604030504040204" pitchFamily="34" charset="0"/>
              </a:rPr>
              <a:t> </a:t>
            </a:r>
            <a:r>
              <a:rPr lang="de-DE" altLang="en-US" sz="1400" dirty="0" err="1">
                <a:latin typeface="Verdana" panose="020B0604030504040204" pitchFamily="34" charset="0"/>
              </a:rPr>
              <a:t>most</a:t>
            </a:r>
            <a:r>
              <a:rPr lang="de-DE" altLang="en-US" sz="1400" dirty="0">
                <a:latin typeface="Verdana" panose="020B0604030504040204" pitchFamily="34" charset="0"/>
              </a:rPr>
              <a:t> </a:t>
            </a:r>
            <a:r>
              <a:rPr lang="de-DE" altLang="en-US" sz="1400" dirty="0" err="1">
                <a:latin typeface="Verdana" panose="020B0604030504040204" pitchFamily="34" charset="0"/>
              </a:rPr>
              <a:t>materials</a:t>
            </a:r>
            <a:r>
              <a:rPr lang="de-DE" altLang="en-US" sz="1400" dirty="0">
                <a:latin typeface="Verdana" panose="020B0604030504040204" pitchFamily="34" charset="0"/>
              </a:rPr>
              <a:t>)</a:t>
            </a:r>
          </a:p>
          <a:p>
            <a:pPr>
              <a:spcAft>
                <a:spcPct val="50000"/>
              </a:spcAft>
              <a:buClr>
                <a:srgbClr val="CC0000"/>
              </a:buClr>
              <a:buFontTx/>
              <a:buBlip>
                <a:blip r:embed="rId4"/>
              </a:buBlip>
            </a:pPr>
            <a:r>
              <a:rPr lang="de-DE" altLang="en-US" sz="1400" dirty="0">
                <a:latin typeface="Verdana" panose="020B0604030504040204" pitchFamily="34" charset="0"/>
              </a:rPr>
              <a:t> total external reflection</a:t>
            </a:r>
            <a:br>
              <a:rPr lang="de-DE" altLang="en-US" sz="1400" dirty="0">
                <a:latin typeface="Verdana" panose="020B0604030504040204" pitchFamily="34" charset="0"/>
              </a:rPr>
            </a:br>
            <a:r>
              <a:rPr lang="de-DE" altLang="en-US" sz="1400" dirty="0">
                <a:latin typeface="Verdana" panose="020B0604030504040204" pitchFamily="34" charset="0"/>
              </a:rPr>
              <a:t>   e.g. Ni</a:t>
            </a:r>
            <a:r>
              <a:rPr lang="de-DE" altLang="en-US" sz="1400" dirty="0">
                <a:latin typeface="Arial" panose="020B0604020202020204" pitchFamily="34" charset="0"/>
              </a:rPr>
              <a:t> </a:t>
            </a:r>
            <a:r>
              <a:rPr lang="de-DE" altLang="en-US" sz="1400" i="1" dirty="0">
                <a:latin typeface="Symbol" panose="05050102010706020507" pitchFamily="18" charset="2"/>
              </a:rPr>
              <a:t>q</a:t>
            </a:r>
            <a:r>
              <a:rPr lang="de-DE" altLang="en-US" sz="1400" i="1" baseline="-25000" dirty="0">
                <a:latin typeface="Arial" panose="020B0604020202020204" pitchFamily="34" charset="0"/>
              </a:rPr>
              <a:t>c</a:t>
            </a:r>
            <a:r>
              <a:rPr lang="de-DE" altLang="en-US" sz="1400" dirty="0">
                <a:latin typeface="Arial" panose="020B0604020202020204" pitchFamily="34" charset="0"/>
              </a:rPr>
              <a:t> = 0.1°</a:t>
            </a:r>
            <a:r>
              <a:rPr lang="en-US" altLang="en-US" sz="1400" dirty="0">
                <a:latin typeface="Arial" panose="020B0604020202020204" pitchFamily="34" charset="0"/>
              </a:rPr>
              <a:t>/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382550" y="2162223"/>
            <a:ext cx="2339975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de-DE" altLang="en-US" sz="1400">
                <a:latin typeface="Verdana" panose="020B0604030504040204" pitchFamily="34" charset="0"/>
              </a:rPr>
              <a:t>@ smooth surfaces</a:t>
            </a:r>
          </a:p>
        </p:txBody>
      </p:sp>
      <p:sp>
        <p:nvSpPr>
          <p:cNvPr id="328711" name="AutoShape 7"/>
          <p:cNvSpPr>
            <a:spLocks noChangeArrowheads="1"/>
          </p:cNvSpPr>
          <p:nvPr/>
        </p:nvSpPr>
        <p:spPr bwMode="auto">
          <a:xfrm>
            <a:off x="3262275" y="2163810"/>
            <a:ext cx="233045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de-DE" altLang="en-US" sz="1400">
                <a:latin typeface="Verdana" panose="020B0604030504040204" pitchFamily="34" charset="0"/>
              </a:rPr>
              <a:t>@ multilayer</a:t>
            </a:r>
          </a:p>
        </p:txBody>
      </p:sp>
      <p:sp>
        <p:nvSpPr>
          <p:cNvPr id="328712" name="AutoShape 8"/>
          <p:cNvSpPr>
            <a:spLocks noChangeArrowheads="1"/>
          </p:cNvSpPr>
          <p:nvPr/>
        </p:nvSpPr>
        <p:spPr bwMode="auto">
          <a:xfrm>
            <a:off x="6178513" y="2163810"/>
            <a:ext cx="233045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de-DE" altLang="en-US" sz="1400">
                <a:latin typeface="Verdana" panose="020B0604030504040204" pitchFamily="34" charset="0"/>
              </a:rPr>
              <a:t>@ supermirror</a:t>
            </a:r>
          </a:p>
        </p:txBody>
      </p:sp>
      <p:pic>
        <p:nvPicPr>
          <p:cNvPr id="328713" name="Picture 9" descr="neutron_reflection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38" y="2738485"/>
            <a:ext cx="16367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neutron_reflection_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" y="2738485"/>
            <a:ext cx="1846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65663"/>
            <a:ext cx="248602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1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495800"/>
            <a:ext cx="24971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1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494213"/>
            <a:ext cx="2497137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1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497388"/>
            <a:ext cx="249713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1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662488"/>
            <a:ext cx="248602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987"/>
            <a:ext cx="9144000" cy="647676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+mn-lt"/>
              </a:rPr>
              <a:t>How to reflect a cold (low energy) neutron beam?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96942A-42C6-E323-9CFD-A72A7912CE19}"/>
                  </a:ext>
                </a:extLst>
              </p:cNvPr>
              <p:cNvSpPr txBox="1"/>
              <p:nvPr/>
            </p:nvSpPr>
            <p:spPr>
              <a:xfrm>
                <a:off x="199270" y="623837"/>
                <a:ext cx="853162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ct val="50000"/>
                  </a:spcAft>
                  <a:buClr>
                    <a:srgbClr val="CC0000"/>
                  </a:buClr>
                </a:pPr>
                <a:r>
                  <a:rPr lang="de-DE" altLang="en-US" dirty="0">
                    <a:latin typeface="+mn-lt"/>
                  </a:rPr>
                  <a:t>M</a:t>
                </a:r>
                <a:r>
                  <a:rPr lang="de-DE" altLang="en-US" sz="1800" dirty="0">
                    <a:latin typeface="+mn-lt"/>
                  </a:rPr>
                  <a:t>aterial </a:t>
                </a:r>
                <a:r>
                  <a:rPr lang="de-DE" altLang="en-US" sz="1800" dirty="0" err="1">
                    <a:latin typeface="+mn-lt"/>
                  </a:rPr>
                  <a:t>appears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for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low-energy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neutrons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as</a:t>
                </a:r>
                <a:r>
                  <a:rPr lang="de-DE" altLang="en-US" sz="1800" dirty="0">
                    <a:latin typeface="+mn-lt"/>
                  </a:rPr>
                  <a:t> a uniform potential </a:t>
                </a:r>
                <a:r>
                  <a:rPr lang="de-DE" altLang="en-US" sz="1800" dirty="0" err="1">
                    <a:latin typeface="+mn-lt"/>
                  </a:rPr>
                  <a:t>of</a:t>
                </a:r>
                <a:r>
                  <a:rPr lang="de-DE" altLang="en-US" sz="1800" dirty="0">
                    <a:latin typeface="+mn-lt"/>
                  </a:rPr>
                  <a:t> a </a:t>
                </a:r>
                <a:r>
                  <a:rPr lang="de-DE" altLang="en-US" sz="1800" dirty="0" err="1">
                    <a:latin typeface="+mn-lt"/>
                  </a:rPr>
                  <a:t>size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the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strongly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depends</a:t>
                </a:r>
                <a:r>
                  <a:rPr lang="de-DE" altLang="en-US" sz="1800" dirty="0">
                    <a:latin typeface="+mn-lt"/>
                  </a:rPr>
                  <a:t> on material. </a:t>
                </a:r>
                <a:r>
                  <a:rPr lang="de-DE" altLang="en-US" sz="1800" dirty="0" err="1">
                    <a:latin typeface="+mn-lt"/>
                  </a:rPr>
                  <a:t>Usually</a:t>
                </a:r>
                <a:r>
                  <a:rPr lang="de-DE" altLang="en-US" sz="1800" dirty="0">
                    <a:latin typeface="+mn-lt"/>
                  </a:rPr>
                  <a:t>, </a:t>
                </a:r>
                <a:r>
                  <a:rPr lang="de-DE" altLang="en-US" sz="1800" dirty="0" err="1">
                    <a:latin typeface="+mn-lt"/>
                  </a:rPr>
                  <a:t>the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main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effect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is</a:t>
                </a:r>
                <a:r>
                  <a:rPr lang="de-DE" altLang="en-US" sz="1800" dirty="0">
                    <a:latin typeface="+mn-lt"/>
                  </a:rPr>
                  <a:t> strong </a:t>
                </a:r>
                <a:r>
                  <a:rPr lang="de-DE" altLang="en-US" sz="1800" dirty="0" err="1">
                    <a:latin typeface="+mn-lt"/>
                  </a:rPr>
                  <a:t>interaction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with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nucleons</a:t>
                </a:r>
                <a:r>
                  <a:rPr lang="de-DE" altLang="en-US" sz="1800" dirty="0">
                    <a:latin typeface="+mn-lt"/>
                  </a:rPr>
                  <a:t>. </a:t>
                </a:r>
                <a:r>
                  <a:rPr lang="de-DE" altLang="en-US" dirty="0">
                    <a:latin typeface="+mn-lt"/>
                  </a:rPr>
                  <a:t>Cold </a:t>
                </a:r>
                <a:r>
                  <a:rPr lang="de-DE" altLang="en-US" dirty="0" err="1">
                    <a:latin typeface="+mn-lt"/>
                  </a:rPr>
                  <a:t>neutrons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have</a:t>
                </a:r>
                <a:r>
                  <a:rPr lang="de-DE" altLang="en-US" dirty="0">
                    <a:latin typeface="+mn-lt"/>
                  </a:rPr>
                  <a:t> a de-Broglie </a:t>
                </a:r>
                <a:r>
                  <a:rPr lang="de-DE" altLang="en-US" dirty="0" err="1">
                    <a:latin typeface="+mn-lt"/>
                  </a:rPr>
                  <a:t>wavelength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of</a:t>
                </a:r>
                <a:r>
                  <a:rPr lang="de-DE" alt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∼4</m:t>
                    </m:r>
                  </m:oMath>
                </a14:m>
                <a:r>
                  <a:rPr lang="de-DE" altLang="en-US" dirty="0">
                    <a:latin typeface="+mn-lt"/>
                  </a:rPr>
                  <a:t> Å, larger </a:t>
                </a:r>
                <a:r>
                  <a:rPr lang="de-DE" altLang="en-US" dirty="0" err="1">
                    <a:latin typeface="+mn-lt"/>
                  </a:rPr>
                  <a:t>than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the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distance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between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nuclei</a:t>
                </a:r>
                <a:r>
                  <a:rPr lang="de-DE" altLang="en-US" dirty="0">
                    <a:latin typeface="+mn-lt"/>
                  </a:rPr>
                  <a:t> in a solid, </a:t>
                </a:r>
                <a:r>
                  <a:rPr lang="de-DE" altLang="en-US" dirty="0" err="1">
                    <a:latin typeface="+mn-lt"/>
                  </a:rPr>
                  <a:t>therefore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neutrons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interact</a:t>
                </a:r>
                <a:r>
                  <a:rPr lang="de-DE" altLang="en-US" dirty="0">
                    <a:latin typeface="+mn-lt"/>
                  </a:rPr>
                  <a:t> </a:t>
                </a:r>
                <a:r>
                  <a:rPr lang="de-DE" altLang="en-US" dirty="0" err="1">
                    <a:latin typeface="+mn-lt"/>
                  </a:rPr>
                  <a:t>with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many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of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them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coherently</a:t>
                </a:r>
                <a:r>
                  <a:rPr lang="de-DE" altLang="en-US" sz="1800" dirty="0">
                    <a:latin typeface="+mn-lt"/>
                  </a:rPr>
                  <a:t>. </a:t>
                </a:r>
                <a:r>
                  <a:rPr lang="de-DE" altLang="en-US" sz="1800" dirty="0" err="1">
                    <a:latin typeface="+mn-lt"/>
                  </a:rPr>
                  <a:t>Electrons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are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unseen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by</a:t>
                </a:r>
                <a:r>
                  <a:rPr lang="de-DE" altLang="en-US" sz="1800" dirty="0">
                    <a:latin typeface="+mn-lt"/>
                  </a:rPr>
                  <a:t> </a:t>
                </a:r>
                <a:r>
                  <a:rPr lang="de-DE" altLang="en-US" sz="1800" dirty="0" err="1">
                    <a:latin typeface="+mn-lt"/>
                  </a:rPr>
                  <a:t>neutrons</a:t>
                </a:r>
                <a:r>
                  <a:rPr lang="de-DE" altLang="en-US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96942A-42C6-E323-9CFD-A72A7912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70" y="623837"/>
                <a:ext cx="8531622" cy="1477328"/>
              </a:xfrm>
              <a:prstGeom prst="rect">
                <a:avLst/>
              </a:prstGeom>
              <a:blipFill>
                <a:blip r:embed="rId12"/>
                <a:stretch>
                  <a:fillRect l="-643" t="-2058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6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61913" y="954088"/>
            <a:ext cx="3128962" cy="1828800"/>
            <a:chOff x="42" y="601"/>
            <a:chExt cx="2136" cy="1152"/>
          </a:xfrm>
        </p:grpSpPr>
        <p:pic>
          <p:nvPicPr>
            <p:cNvPr id="809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601"/>
              <a:ext cx="2136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0959" name="Group 5"/>
            <p:cNvGrpSpPr>
              <a:grpSpLocks/>
            </p:cNvGrpSpPr>
            <p:nvPr/>
          </p:nvGrpSpPr>
          <p:grpSpPr bwMode="auto">
            <a:xfrm>
              <a:off x="1536" y="1015"/>
              <a:ext cx="250" cy="235"/>
              <a:chOff x="1536" y="1015"/>
              <a:chExt cx="250" cy="235"/>
            </a:xfrm>
          </p:grpSpPr>
          <p:sp>
            <p:nvSpPr>
              <p:cNvPr id="80960" name="Line 6"/>
              <p:cNvSpPr>
                <a:spLocks noChangeShapeType="1"/>
              </p:cNvSpPr>
              <p:nvPr/>
            </p:nvSpPr>
            <p:spPr bwMode="auto">
              <a:xfrm flipV="1">
                <a:off x="1544" y="1015"/>
                <a:ext cx="4" cy="23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961" name="Text Box 7"/>
              <p:cNvSpPr txBox="1">
                <a:spLocks noChangeArrowheads="1"/>
              </p:cNvSpPr>
              <p:nvPr/>
            </p:nvSpPr>
            <p:spPr bwMode="auto">
              <a:xfrm>
                <a:off x="1536" y="1056"/>
                <a:ext cx="2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Nb</a:t>
                </a:r>
              </a:p>
            </p:txBody>
          </p:sp>
        </p:grpSp>
      </p:grpSp>
      <p:grpSp>
        <p:nvGrpSpPr>
          <p:cNvPr id="80900" name="Group 8"/>
          <p:cNvGrpSpPr>
            <a:grpSpLocks/>
          </p:cNvGrpSpPr>
          <p:nvPr/>
        </p:nvGrpSpPr>
        <p:grpSpPr bwMode="auto">
          <a:xfrm>
            <a:off x="61913" y="4495800"/>
            <a:ext cx="3128962" cy="1828800"/>
            <a:chOff x="42" y="2832"/>
            <a:chExt cx="2136" cy="1152"/>
          </a:xfrm>
        </p:grpSpPr>
        <p:pic>
          <p:nvPicPr>
            <p:cNvPr id="8095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2832"/>
              <a:ext cx="2136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0952" name="Group 10"/>
            <p:cNvGrpSpPr>
              <a:grpSpLocks/>
            </p:cNvGrpSpPr>
            <p:nvPr/>
          </p:nvGrpSpPr>
          <p:grpSpPr bwMode="auto">
            <a:xfrm>
              <a:off x="1532" y="3255"/>
              <a:ext cx="558" cy="239"/>
              <a:chOff x="1532" y="3255"/>
              <a:chExt cx="558" cy="239"/>
            </a:xfrm>
          </p:grpSpPr>
          <p:sp>
            <p:nvSpPr>
              <p:cNvPr id="80953" name="Line 11"/>
              <p:cNvSpPr>
                <a:spLocks noChangeShapeType="1"/>
              </p:cNvSpPr>
              <p:nvPr/>
            </p:nvSpPr>
            <p:spPr bwMode="auto">
              <a:xfrm flipH="1">
                <a:off x="1759" y="3255"/>
                <a:ext cx="1" cy="2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954" name="Text Box 12"/>
              <p:cNvSpPr txBox="1">
                <a:spLocks noChangeArrowheads="1"/>
              </p:cNvSpPr>
              <p:nvPr/>
            </p:nvSpPr>
            <p:spPr bwMode="auto">
              <a:xfrm>
                <a:off x="1736" y="3265"/>
                <a:ext cx="3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N(-p)</a:t>
                </a:r>
              </a:p>
            </p:txBody>
          </p:sp>
          <p:grpSp>
            <p:nvGrpSpPr>
              <p:cNvPr id="80955" name="Group 13"/>
              <p:cNvGrpSpPr>
                <a:grpSpLocks/>
              </p:cNvGrpSpPr>
              <p:nvPr/>
            </p:nvGrpSpPr>
            <p:grpSpPr bwMode="auto">
              <a:xfrm>
                <a:off x="1532" y="3256"/>
                <a:ext cx="250" cy="235"/>
                <a:chOff x="1536" y="1015"/>
                <a:chExt cx="250" cy="235"/>
              </a:xfrm>
            </p:grpSpPr>
            <p:sp>
              <p:nvSpPr>
                <p:cNvPr id="8095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44" y="1015"/>
                  <a:ext cx="4" cy="235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5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36" y="1056"/>
                  <a:ext cx="25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Nb</a:t>
                  </a:r>
                </a:p>
              </p:txBody>
            </p:sp>
          </p:grpSp>
        </p:grpSp>
      </p:grpSp>
      <p:grpSp>
        <p:nvGrpSpPr>
          <p:cNvPr id="80901" name="Group 16"/>
          <p:cNvGrpSpPr>
            <a:grpSpLocks/>
          </p:cNvGrpSpPr>
          <p:nvPr/>
        </p:nvGrpSpPr>
        <p:grpSpPr bwMode="auto">
          <a:xfrm>
            <a:off x="61913" y="2725738"/>
            <a:ext cx="3128962" cy="1828800"/>
            <a:chOff x="42" y="1717"/>
            <a:chExt cx="2136" cy="1152"/>
          </a:xfrm>
        </p:grpSpPr>
        <p:pic>
          <p:nvPicPr>
            <p:cNvPr id="8094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717"/>
              <a:ext cx="2136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0944" name="Group 18"/>
            <p:cNvGrpSpPr>
              <a:grpSpLocks/>
            </p:cNvGrpSpPr>
            <p:nvPr/>
          </p:nvGrpSpPr>
          <p:grpSpPr bwMode="auto">
            <a:xfrm>
              <a:off x="1554" y="1898"/>
              <a:ext cx="366" cy="476"/>
              <a:chOff x="1554" y="1898"/>
              <a:chExt cx="366" cy="476"/>
            </a:xfrm>
          </p:grpSpPr>
          <p:grpSp>
            <p:nvGrpSpPr>
              <p:cNvPr id="80945" name="Group 19"/>
              <p:cNvGrpSpPr>
                <a:grpSpLocks/>
              </p:cNvGrpSpPr>
              <p:nvPr/>
            </p:nvGrpSpPr>
            <p:grpSpPr bwMode="auto">
              <a:xfrm>
                <a:off x="1554" y="2139"/>
                <a:ext cx="250" cy="235"/>
                <a:chOff x="1536" y="1015"/>
                <a:chExt cx="250" cy="235"/>
              </a:xfrm>
            </p:grpSpPr>
            <p:sp>
              <p:nvSpPr>
                <p:cNvPr id="8094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544" y="1015"/>
                  <a:ext cx="4" cy="235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36" y="1056"/>
                  <a:ext cx="25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Nb</a:t>
                  </a:r>
                </a:p>
              </p:txBody>
            </p:sp>
          </p:grpSp>
          <p:grpSp>
            <p:nvGrpSpPr>
              <p:cNvPr id="80946" name="Group 22"/>
              <p:cNvGrpSpPr>
                <a:grpSpLocks/>
              </p:cNvGrpSpPr>
              <p:nvPr/>
            </p:nvGrpSpPr>
            <p:grpSpPr bwMode="auto">
              <a:xfrm>
                <a:off x="1560" y="1898"/>
                <a:ext cx="360" cy="252"/>
                <a:chOff x="2458" y="2579"/>
                <a:chExt cx="360" cy="252"/>
              </a:xfrm>
            </p:grpSpPr>
            <p:sp>
              <p:nvSpPr>
                <p:cNvPr id="8094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468" y="2579"/>
                  <a:ext cx="0" cy="25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58" y="2638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N(+p)</a:t>
                  </a:r>
                </a:p>
              </p:txBody>
            </p:sp>
          </p:grpSp>
        </p:grpSp>
      </p:grp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0" y="-26987"/>
            <a:ext cx="9144000" cy="621494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How to polarize a neutron beam?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968125"/>
            <a:ext cx="5616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Idea: Coherent effect of magnetic interaction with electrons in a ferromagnet can be as large as strong interactions with nucleon. If so, refractive index is spin-dependent and cancellation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of nuclear and magnetic scattering is possible.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F1516-1F64-4250-97BD-301B3E8F6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9A760-ECA9-DEA8-42D8-F8A3721A019F}"/>
              </a:ext>
            </a:extLst>
          </p:cNvPr>
          <p:cNvSpPr txBox="1"/>
          <p:nvPr/>
        </p:nvSpPr>
        <p:spPr>
          <a:xfrm>
            <a:off x="135983" y="589632"/>
            <a:ext cx="70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Example: Fe/Si supermirror on silicon substrate, neutrons move in bulk Si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AF9068-AC1C-EF45-DEB4-34E27A57C2FD}"/>
              </a:ext>
            </a:extLst>
          </p:cNvPr>
          <p:cNvGrpSpPr/>
          <p:nvPr/>
        </p:nvGrpSpPr>
        <p:grpSpPr>
          <a:xfrm>
            <a:off x="3707904" y="2430489"/>
            <a:ext cx="2426818" cy="3197193"/>
            <a:chOff x="4059081" y="1953154"/>
            <a:chExt cx="2628900" cy="3733800"/>
          </a:xfrm>
        </p:grpSpPr>
        <p:pic>
          <p:nvPicPr>
            <p:cNvPr id="4" name="Picture 11" descr="E:\soldner\Publications\Seminars\PolarisationMunich20031208\ReflectivityPolRange.gif">
              <a:extLst>
                <a:ext uri="{FF2B5EF4-FFF2-40B4-BE49-F238E27FC236}">
                  <a16:creationId xmlns:a16="http://schemas.microsoft.com/office/drawing/2014/main" id="{D932534D-2A36-56C7-D200-781C30AF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9081" y="1953154"/>
              <a:ext cx="2628900" cy="3733800"/>
            </a:xfrm>
            <a:prstGeom prst="rect">
              <a:avLst/>
            </a:prstGeom>
            <a:noFill/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4C7AE8-D2E1-B51C-318C-5C8E34249D8C}"/>
                </a:ext>
              </a:extLst>
            </p:cNvPr>
            <p:cNvCxnSpPr/>
            <p:nvPr/>
          </p:nvCxnSpPr>
          <p:spPr>
            <a:xfrm>
              <a:off x="6372200" y="4221088"/>
              <a:ext cx="0" cy="1189112"/>
            </a:xfrm>
            <a:prstGeom prst="line">
              <a:avLst/>
            </a:prstGeom>
            <a:ln w="12700">
              <a:solidFill>
                <a:srgbClr val="070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3D46C0-EDB2-2737-44AE-7DF21FBC3CB4}"/>
                  </a:ext>
                </a:extLst>
              </p:cNvPr>
              <p:cNvSpPr txBox="1"/>
              <p:nvPr/>
            </p:nvSpPr>
            <p:spPr>
              <a:xfrm>
                <a:off x="6341704" y="5268354"/>
                <a:ext cx="1456873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3D46C0-EDB2-2737-44AE-7DF21FBC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04" y="5268354"/>
                <a:ext cx="1456873" cy="611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667D1-26AF-79F2-4056-7AE648D7C2D1}"/>
                  </a:ext>
                </a:extLst>
              </p:cNvPr>
              <p:cNvSpPr txBox="1"/>
              <p:nvPr/>
            </p:nvSpPr>
            <p:spPr>
              <a:xfrm rot="16200000">
                <a:off x="-489136" y="1683822"/>
                <a:ext cx="15370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667D1-26AF-79F2-4056-7AE648D7C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9136" y="1683822"/>
                <a:ext cx="1537087" cy="369332"/>
              </a:xfrm>
              <a:prstGeom prst="rect">
                <a:avLst/>
              </a:prstGeom>
              <a:blipFill>
                <a:blip r:embed="rId8"/>
                <a:stretch>
                  <a:fillRect r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DDB697-D983-B964-FFFD-8BB70D0D7C90}"/>
                  </a:ext>
                </a:extLst>
              </p:cNvPr>
              <p:cNvSpPr txBox="1"/>
              <p:nvPr/>
            </p:nvSpPr>
            <p:spPr>
              <a:xfrm rot="16200000">
                <a:off x="-489137" y="3372921"/>
                <a:ext cx="15370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DDB697-D983-B964-FFFD-8BB70D0D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9137" y="3372921"/>
                <a:ext cx="1537087" cy="369332"/>
              </a:xfrm>
              <a:prstGeom prst="rect">
                <a:avLst/>
              </a:prstGeom>
              <a:blipFill>
                <a:blip r:embed="rId9"/>
                <a:stretch>
                  <a:fillRect r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9B7FAE-2EEA-07D7-E912-E30EB3BCFBE5}"/>
                  </a:ext>
                </a:extLst>
              </p:cNvPr>
              <p:cNvSpPr txBox="1"/>
              <p:nvPr/>
            </p:nvSpPr>
            <p:spPr>
              <a:xfrm rot="16200000">
                <a:off x="-489138" y="5062020"/>
                <a:ext cx="15370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9B7FAE-2EEA-07D7-E912-E30EB3BC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9138" y="5062020"/>
                <a:ext cx="1537087" cy="369332"/>
              </a:xfrm>
              <a:prstGeom prst="rect">
                <a:avLst/>
              </a:prstGeom>
              <a:blipFill>
                <a:blip r:embed="rId10"/>
                <a:stretch>
                  <a:fillRect r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095340-A4D0-1FA6-55E0-C3B4520451E1}"/>
              </a:ext>
            </a:extLst>
          </p:cNvPr>
          <p:cNvSpPr txBox="1"/>
          <p:nvPr/>
        </p:nvSpPr>
        <p:spPr>
          <a:xfrm>
            <a:off x="3533391" y="5923347"/>
            <a:ext cx="538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We can use reflected or transmitted beam. Both are polarized (in opposite directions).</a:t>
            </a:r>
          </a:p>
        </p:txBody>
      </p:sp>
    </p:spTree>
    <p:extLst>
      <p:ext uri="{BB962C8B-B14F-4D97-AF65-F5344CB8AC3E}">
        <p14:creationId xmlns:p14="http://schemas.microsoft.com/office/powerpoint/2010/main" val="33858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EF9CA50-E09C-1E6C-05AE-4DAD7028D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6" y="416985"/>
            <a:ext cx="6447933" cy="16153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76856" y="2444590"/>
            <a:ext cx="5730372" cy="3042638"/>
            <a:chOff x="384" y="735"/>
            <a:chExt cx="4404" cy="2385"/>
          </a:xfrm>
        </p:grpSpPr>
        <p:pic>
          <p:nvPicPr>
            <p:cNvPr id="27" name="Picture 11" descr="E:\soldner\Publications\Seminars\PolarisationMunich20031208\ReflectivityPolRang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768"/>
              <a:ext cx="1656" cy="2352"/>
            </a:xfrm>
            <a:prstGeom prst="rect">
              <a:avLst/>
            </a:prstGeom>
            <a:noFill/>
          </p:spPr>
        </p:pic>
        <p:pic>
          <p:nvPicPr>
            <p:cNvPr id="28" name="Picture 12" descr="E:\soldner\Publications\Seminars\PolarisationMunich20031208\SupermirrorL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735"/>
              <a:ext cx="1764" cy="654"/>
            </a:xfrm>
            <a:prstGeom prst="rect">
              <a:avLst/>
            </a:prstGeom>
            <a:noFill/>
          </p:spPr>
        </p:pic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3074850" y="3736925"/>
            <a:ext cx="2628900" cy="1781175"/>
            <a:chOff x="4224" y="2006"/>
            <a:chExt cx="1656" cy="1122"/>
          </a:xfrm>
        </p:grpSpPr>
        <p:pic>
          <p:nvPicPr>
            <p:cNvPr id="34" name="Picture 8" descr="E:\soldner\Publications\Seminars\PolarisationMunich20031208\ReflectivityPolTheta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4" y="2006"/>
              <a:ext cx="1656" cy="1122"/>
            </a:xfrm>
            <a:prstGeom prst="rect">
              <a:avLst/>
            </a:prstGeom>
            <a:noFill/>
          </p:spPr>
        </p:pic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4730" y="2463"/>
              <a:ext cx="8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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itchFamily="18" charset="2"/>
                </a:rPr>
                <a:t>Angular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itchFamily="18" charset="2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itchFamily="18" charset="2"/>
                </a:rPr>
                <a:t>dependence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-26987"/>
            <a:ext cx="9144000" cy="60614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Issues for precision polarimetry</a:t>
            </a:r>
          </a:p>
        </p:txBody>
      </p:sp>
      <p:sp>
        <p:nvSpPr>
          <p:cNvPr id="5" name="Oval 4"/>
          <p:cNvSpPr/>
          <p:nvPr/>
        </p:nvSpPr>
        <p:spPr>
          <a:xfrm>
            <a:off x="637791" y="2496441"/>
            <a:ext cx="863194" cy="1699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852" y="2843097"/>
            <a:ext cx="176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Supermirror angle to beam  optimized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1919" y="5316119"/>
            <a:ext cx="1274762" cy="24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7849" y="3440153"/>
            <a:ext cx="1159866" cy="378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96687" y="3440666"/>
            <a:ext cx="2901919" cy="2305716"/>
            <a:chOff x="950976" y="850392"/>
            <a:chExt cx="7242048" cy="5779008"/>
          </a:xfrm>
        </p:grpSpPr>
        <p:sp>
          <p:nvSpPr>
            <p:cNvPr id="37" name="Rectangle 36"/>
            <p:cNvSpPr/>
            <p:nvPr/>
          </p:nvSpPr>
          <p:spPr>
            <a:xfrm>
              <a:off x="2438400" y="2209800"/>
              <a:ext cx="510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5257800" y="5181600"/>
              <a:ext cx="2286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8" descr="F:\soldner\Publications\CKM\Polarization\CrossedVersusSingle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0976" y="850392"/>
              <a:ext cx="7242048" cy="5779008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4876800" y="2057400"/>
              <a:ext cx="2667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590800" y="4953000"/>
              <a:ext cx="2286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24200" y="1981200"/>
              <a:ext cx="2362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353300" y="27432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71775" y="1800225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86000" y="21336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2438400" y="1981200"/>
              <a:ext cx="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86000" y="1552575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 rot="16200000">
            <a:off x="5430662" y="4274409"/>
            <a:ext cx="17255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of polarizer and analyzer efficiency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654212" y="4658023"/>
            <a:ext cx="1527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Wavelength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dependence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F1516-1F64-4250-97BD-301B3E8F6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22435" y="5443074"/>
                <a:ext cx="4854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[Å]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35" y="5443074"/>
                <a:ext cx="485454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633A28-5044-B0EA-A09B-DFAFBA0E06C5}"/>
              </a:ext>
            </a:extLst>
          </p:cNvPr>
          <p:cNvCxnSpPr/>
          <p:nvPr/>
        </p:nvCxnSpPr>
        <p:spPr>
          <a:xfrm>
            <a:off x="1949064" y="4317471"/>
            <a:ext cx="0" cy="942473"/>
          </a:xfrm>
          <a:prstGeom prst="line">
            <a:avLst/>
          </a:prstGeom>
          <a:ln w="12700">
            <a:solidFill>
              <a:srgbClr val="07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783AB7-FF63-7B53-D5CC-75FAF3056706}"/>
              </a:ext>
            </a:extLst>
          </p:cNvPr>
          <p:cNvSpPr txBox="1"/>
          <p:nvPr/>
        </p:nvSpPr>
        <p:spPr>
          <a:xfrm>
            <a:off x="32639" y="1842234"/>
            <a:ext cx="893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Spin flipper will be discussed by Rebecca Godri (UTK) in a following talk.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C10D9-A663-9D19-E0B9-182E7E6D2616}"/>
                  </a:ext>
                </a:extLst>
              </p:cNvPr>
              <p:cNvSpPr txBox="1"/>
              <p:nvPr/>
            </p:nvSpPr>
            <p:spPr>
              <a:xfrm>
                <a:off x="89472" y="6019718"/>
                <a:ext cx="89298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Problem: 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, this is too hard if non-uniformities are at the percent level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C10D9-A663-9D19-E0B9-182E7E6D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" y="6019718"/>
                <a:ext cx="8929855" cy="369332"/>
              </a:xfrm>
              <a:prstGeom prst="rect">
                <a:avLst/>
              </a:prstGeom>
              <a:blipFill>
                <a:blip r:embed="rId9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C7CF86-C402-EC7E-F456-F4DA83E6C2E3}"/>
              </a:ext>
            </a:extLst>
          </p:cNvPr>
          <p:cNvCxnSpPr/>
          <p:nvPr/>
        </p:nvCxnSpPr>
        <p:spPr>
          <a:xfrm>
            <a:off x="4512511" y="4013446"/>
            <a:ext cx="0" cy="304025"/>
          </a:xfrm>
          <a:prstGeom prst="straightConnector1">
            <a:avLst/>
          </a:prstGeom>
          <a:ln w="127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51F806-0FFF-13BA-432B-0ACFE82CCD1A}"/>
              </a:ext>
            </a:extLst>
          </p:cNvPr>
          <p:cNvSpPr txBox="1"/>
          <p:nvPr/>
        </p:nvSpPr>
        <p:spPr>
          <a:xfrm>
            <a:off x="4529564" y="40639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707FF"/>
                </a:solidFill>
              </a:rPr>
              <a:t>Few percent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233244-CE97-23C0-2CCA-8C0B8D9E39EF}"/>
              </a:ext>
            </a:extLst>
          </p:cNvPr>
          <p:cNvCxnSpPr/>
          <p:nvPr/>
        </p:nvCxnSpPr>
        <p:spPr>
          <a:xfrm>
            <a:off x="7818119" y="4011826"/>
            <a:ext cx="0" cy="304025"/>
          </a:xfrm>
          <a:prstGeom prst="straightConnector1">
            <a:avLst/>
          </a:prstGeom>
          <a:ln w="127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8B3D811-AFAC-9D4E-CC0F-0A6C0DEE726E}"/>
              </a:ext>
            </a:extLst>
          </p:cNvPr>
          <p:cNvSpPr txBox="1"/>
          <p:nvPr/>
        </p:nvSpPr>
        <p:spPr>
          <a:xfrm>
            <a:off x="7838233" y="395728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707FF"/>
                </a:solidFill>
              </a:rPr>
              <a:t>5 percent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CD9A717-D8EE-F7D5-7F58-4B2F268257D3}"/>
                  </a:ext>
                </a:extLst>
              </p:cNvPr>
              <p:cNvSpPr txBox="1"/>
              <p:nvPr/>
            </p:nvSpPr>
            <p:spPr>
              <a:xfrm>
                <a:off x="1774537" y="5407428"/>
                <a:ext cx="1456873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CD9A717-D8EE-F7D5-7F58-4B2F2682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37" y="5407428"/>
                <a:ext cx="1456873" cy="611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4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3" grpId="0" animBg="1"/>
      <p:bldP spid="25" grpId="0"/>
      <p:bldP spid="32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4">
            <a:extLst>
              <a:ext uri="{FF2B5EF4-FFF2-40B4-BE49-F238E27FC236}">
                <a16:creationId xmlns:a16="http://schemas.microsoft.com/office/drawing/2014/main" id="{7A9DD727-FD03-A6B9-8FE6-7828AF0D74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2725" y="3489325"/>
            <a:ext cx="3851275" cy="3368675"/>
            <a:chOff x="3334" y="2198"/>
            <a:chExt cx="2426" cy="2122"/>
          </a:xfrm>
        </p:grpSpPr>
        <p:sp>
          <p:nvSpPr>
            <p:cNvPr id="103" name="AutoShape 3">
              <a:extLst>
                <a:ext uri="{FF2B5EF4-FFF2-40B4-BE49-F238E27FC236}">
                  <a16:creationId xmlns:a16="http://schemas.microsoft.com/office/drawing/2014/main" id="{5A15A6D6-18C4-B938-0A8F-6AA6D4BA4B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34" y="2198"/>
              <a:ext cx="2426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E2656807-7B32-73CE-B66D-A82269CAD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198"/>
              <a:ext cx="2430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2DF45-ED4F-B6DF-DD1C-FD57E9AC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19</a:t>
            </a:fld>
            <a:endParaRPr lang="en-US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6239D280-DEAB-6680-66C0-578B5D37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9144000" cy="649908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 Solid state polarizer, He3 analyzer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D78AEB9-AF5F-AF07-DC89-7774C77BEC79}"/>
                  </a:ext>
                </a:extLst>
              </p:cNvPr>
              <p:cNvSpPr txBox="1"/>
              <p:nvPr/>
            </p:nvSpPr>
            <p:spPr>
              <a:xfrm>
                <a:off x="196501" y="3260579"/>
                <a:ext cx="5058161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New solid state SM polarizer consist of two stacks of parallel sapphire plates (under a small angle, to avoid direct view).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Developed at Institute Laue-Langevin, Grenoble</a:t>
                </a:r>
              </a:p>
              <a:p>
                <a:pPr marL="285750" indent="-285750" algn="r">
                  <a:buFont typeface="Arial" panose="020B0604020202020204" pitchFamily="34" charset="0"/>
                  <a:buChar char="•"/>
                </a:pPr>
                <a:r>
                  <a:rPr lang="en-US" sz="1400" b="0" i="0" u="none" strike="noStrike" baseline="0" dirty="0">
                    <a:latin typeface="CMR10"/>
                  </a:rPr>
                  <a:t>A.K. </a:t>
                </a:r>
                <a:r>
                  <a:rPr lang="en-US" sz="1400" b="0" i="0" u="none" strike="noStrike" baseline="0" dirty="0" err="1">
                    <a:latin typeface="CMR10"/>
                  </a:rPr>
                  <a:t>Petoukhov</a:t>
                </a:r>
                <a:r>
                  <a:rPr lang="en-US" sz="1400" b="0" i="0" u="none" strike="noStrike" baseline="0" dirty="0">
                    <a:latin typeface="CMR10"/>
                  </a:rPr>
                  <a:t> et al</a:t>
                </a:r>
                <a:r>
                  <a:rPr lang="en-US" sz="1400" b="0" i="0" u="none" strike="noStrike" baseline="0" dirty="0">
                    <a:latin typeface="CMMI10"/>
                  </a:rPr>
                  <a:t>.</a:t>
                </a:r>
                <a:r>
                  <a:rPr lang="en-US" sz="1400" b="0" i="0" u="none" strike="noStrike" baseline="0" dirty="0">
                    <a:latin typeface="CMR10"/>
                  </a:rPr>
                  <a:t>, Rev. Sci. </a:t>
                </a:r>
                <a:r>
                  <a:rPr lang="en-US" sz="1400" b="0" i="0" u="none" strike="noStrike" baseline="0" dirty="0" err="1">
                    <a:latin typeface="CMR10"/>
                  </a:rPr>
                  <a:t>Instrum</a:t>
                </a:r>
                <a:r>
                  <a:rPr lang="en-US" sz="1400" b="0" i="0" u="none" strike="noStrike" baseline="0" dirty="0">
                    <a:latin typeface="CMR10"/>
                  </a:rPr>
                  <a:t>. </a:t>
                </a:r>
                <a:r>
                  <a:rPr lang="en-US" sz="1400" b="0" i="0" u="none" strike="noStrike" baseline="0" dirty="0">
                    <a:latin typeface="CMBX10"/>
                  </a:rPr>
                  <a:t>94</a:t>
                </a:r>
                <a:r>
                  <a:rPr lang="en-US" sz="1400" b="0" i="0" u="none" strike="noStrike" baseline="0" dirty="0">
                    <a:latin typeface="CMR10"/>
                  </a:rPr>
                  <a:t>, 023304 (2023)</a:t>
                </a:r>
                <a:r>
                  <a:rPr lang="en-US" sz="1400" dirty="0">
                    <a:latin typeface="+mn-lt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 Reoptimized for Fundamental Physics Beamline at Spallation Neutron Source (J. Pioquinto, UVa):</a:t>
                </a:r>
              </a:p>
              <a:p>
                <a:r>
                  <a:rPr lang="en-US" dirty="0">
                    <a:latin typeface="+mn-lt"/>
                  </a:rPr>
                  <a:t>Transmission: 40% (of all neutrons) just behind polarizer, degrades to 20% (of all neutrons at this place) at the experiment, </a:t>
                </a:r>
                <a:r>
                  <a:rPr lang="en-US" b="1" dirty="0">
                    <a:latin typeface="+mn-lt"/>
                  </a:rPr>
                  <a:t>in straight line</a:t>
                </a:r>
              </a:p>
              <a:p>
                <a:r>
                  <a:rPr lang="en-US" dirty="0">
                    <a:latin typeface="+mn-lt"/>
                  </a:rPr>
                  <a:t>Polarization: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D78AEB9-AF5F-AF07-DC89-7774C77B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1" y="3260579"/>
                <a:ext cx="5058161" cy="3077766"/>
              </a:xfrm>
              <a:prstGeom prst="rect">
                <a:avLst/>
              </a:prstGeom>
              <a:blipFill>
                <a:blip r:embed="rId3"/>
                <a:stretch>
                  <a:fillRect l="-964" t="-1188" r="-361" b="-2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303D8E3-F74F-EFB6-38C3-8A0D99CAD33C}"/>
              </a:ext>
            </a:extLst>
          </p:cNvPr>
          <p:cNvCxnSpPr/>
          <p:nvPr/>
        </p:nvCxnSpPr>
        <p:spPr>
          <a:xfrm flipV="1">
            <a:off x="5620887" y="4573329"/>
            <a:ext cx="1656184" cy="69901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5D71D83-0612-1E4F-A6E6-34CF6523F2C4}"/>
              </a:ext>
            </a:extLst>
          </p:cNvPr>
          <p:cNvCxnSpPr>
            <a:cxnSpLocks/>
          </p:cNvCxnSpPr>
          <p:nvPr/>
        </p:nvCxnSpPr>
        <p:spPr>
          <a:xfrm>
            <a:off x="7308304" y="4607687"/>
            <a:ext cx="1107071" cy="5783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B22FE7D-AB75-48EB-8017-70C70704871B}"/>
              </a:ext>
            </a:extLst>
          </p:cNvPr>
          <p:cNvSpPr txBox="1"/>
          <p:nvPr/>
        </p:nvSpPr>
        <p:spPr>
          <a:xfrm>
            <a:off x="8077269" y="476388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neutrons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47A56DB-22CC-CF8F-AED1-E2CD52E154CA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1299265"/>
            <a:ext cx="7675690" cy="1923017"/>
            <a:chOff x="1263975" y="1659281"/>
            <a:chExt cx="4982781" cy="1248353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FB64493-27D3-20F2-DD11-F5B1C9CB21C1}"/>
                </a:ext>
              </a:extLst>
            </p:cNvPr>
            <p:cNvGrpSpPr/>
            <p:nvPr/>
          </p:nvGrpSpPr>
          <p:grpSpPr>
            <a:xfrm>
              <a:off x="5316487" y="1996609"/>
              <a:ext cx="914400" cy="911025"/>
              <a:chOff x="6627774" y="2973486"/>
              <a:chExt cx="914400" cy="911025"/>
            </a:xfrm>
          </p:grpSpPr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EA04320-96A9-B3D4-FC62-E65375F46A67}"/>
                  </a:ext>
                </a:extLst>
              </p:cNvPr>
              <p:cNvSpPr/>
              <p:nvPr/>
            </p:nvSpPr>
            <p:spPr>
              <a:xfrm>
                <a:off x="6627774" y="2973486"/>
                <a:ext cx="914400" cy="911025"/>
              </a:xfrm>
              <a:prstGeom prst="ellipse">
                <a:avLst/>
              </a:prstGeom>
              <a:solidFill>
                <a:srgbClr val="0081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2B9755AB-A932-1BFE-BF73-95AB44FED1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3195" y="3337558"/>
                <a:ext cx="183558" cy="182880"/>
              </a:xfrm>
              <a:prstGeom prst="ellipse">
                <a:avLst/>
              </a:prstGeom>
              <a:solidFill>
                <a:srgbClr val="0000FF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1" name="bk object 19">
              <a:extLst>
                <a:ext uri="{FF2B5EF4-FFF2-40B4-BE49-F238E27FC236}">
                  <a16:creationId xmlns:a16="http://schemas.microsoft.com/office/drawing/2014/main" id="{4EBEC625-1AC9-F53A-657F-6F88CA3924E1}"/>
                </a:ext>
              </a:extLst>
            </p:cNvPr>
            <p:cNvSpPr/>
            <p:nvPr/>
          </p:nvSpPr>
          <p:spPr>
            <a:xfrm>
              <a:off x="1263975" y="2283522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>
                  <a:moveTo>
                    <a:pt x="0" y="0"/>
                  </a:moveTo>
                  <a:lnTo>
                    <a:pt x="824445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2" name="bk object 20">
              <a:extLst>
                <a:ext uri="{FF2B5EF4-FFF2-40B4-BE49-F238E27FC236}">
                  <a16:creationId xmlns:a16="http://schemas.microsoft.com/office/drawing/2014/main" id="{F1BCBA46-AD06-8430-B6C2-874A05441264}"/>
                </a:ext>
              </a:extLst>
            </p:cNvPr>
            <p:cNvSpPr/>
            <p:nvPr/>
          </p:nvSpPr>
          <p:spPr>
            <a:xfrm>
              <a:off x="2088421" y="2283522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45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3" name="bk object 21">
              <a:extLst>
                <a:ext uri="{FF2B5EF4-FFF2-40B4-BE49-F238E27FC236}">
                  <a16:creationId xmlns:a16="http://schemas.microsoft.com/office/drawing/2014/main" id="{118CF509-F707-892D-DD95-F291EC541A5E}"/>
                </a:ext>
              </a:extLst>
            </p:cNvPr>
            <p:cNvSpPr/>
            <p:nvPr/>
          </p:nvSpPr>
          <p:spPr>
            <a:xfrm>
              <a:off x="1263975" y="2644977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>
                  <a:moveTo>
                    <a:pt x="8244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4" name="object 2">
              <a:extLst>
                <a:ext uri="{FF2B5EF4-FFF2-40B4-BE49-F238E27FC236}">
                  <a16:creationId xmlns:a16="http://schemas.microsoft.com/office/drawing/2014/main" id="{34C35AEF-880B-51DA-1744-EC51D54A33E0}"/>
                </a:ext>
              </a:extLst>
            </p:cNvPr>
            <p:cNvSpPr txBox="1"/>
            <p:nvPr/>
          </p:nvSpPr>
          <p:spPr>
            <a:xfrm>
              <a:off x="1352588" y="2075321"/>
              <a:ext cx="751205" cy="16991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600" spc="-55" dirty="0">
                  <a:latin typeface="Calibri"/>
                  <a:cs typeface="Calibri"/>
                </a:rPr>
                <a:t>FNPB</a:t>
              </a:r>
              <a:r>
                <a:rPr lang="en-US" sz="1600" spc="-55" dirty="0">
                  <a:latin typeface="Calibri"/>
                  <a:cs typeface="Calibri"/>
                </a:rPr>
                <a:t> </a:t>
              </a:r>
              <a:r>
                <a:rPr sz="1600" spc="-85" dirty="0">
                  <a:latin typeface="Calibri"/>
                  <a:cs typeface="Calibri"/>
                </a:rPr>
                <a:t>guide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15" name="object 3">
              <a:extLst>
                <a:ext uri="{FF2B5EF4-FFF2-40B4-BE49-F238E27FC236}">
                  <a16:creationId xmlns:a16="http://schemas.microsoft.com/office/drawing/2014/main" id="{EC0336C6-A7BA-3786-DB04-233C5617CA05}"/>
                </a:ext>
              </a:extLst>
            </p:cNvPr>
            <p:cNvSpPr/>
            <p:nvPr/>
          </p:nvSpPr>
          <p:spPr>
            <a:xfrm>
              <a:off x="2371643" y="2243085"/>
              <a:ext cx="476250" cy="40640"/>
            </a:xfrm>
            <a:custGeom>
              <a:avLst/>
              <a:gdLst/>
              <a:ahLst/>
              <a:cxnLst/>
              <a:rect l="l" t="t" r="r" b="b"/>
              <a:pathLst>
                <a:path w="476250" h="40640">
                  <a:moveTo>
                    <a:pt x="0" y="40436"/>
                  </a:moveTo>
                  <a:lnTo>
                    <a:pt x="475703" y="0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6" name="object 4">
              <a:extLst>
                <a:ext uri="{FF2B5EF4-FFF2-40B4-BE49-F238E27FC236}">
                  <a16:creationId xmlns:a16="http://schemas.microsoft.com/office/drawing/2014/main" id="{77DF2108-3514-B47B-35E5-248E1E972C32}"/>
                </a:ext>
              </a:extLst>
            </p:cNvPr>
            <p:cNvSpPr/>
            <p:nvPr/>
          </p:nvSpPr>
          <p:spPr>
            <a:xfrm>
              <a:off x="2379936" y="2337941"/>
              <a:ext cx="475615" cy="40640"/>
            </a:xfrm>
            <a:custGeom>
              <a:avLst/>
              <a:gdLst/>
              <a:ahLst/>
              <a:cxnLst/>
              <a:rect l="l" t="t" r="r" b="b"/>
              <a:pathLst>
                <a:path w="475615" h="40640">
                  <a:moveTo>
                    <a:pt x="0" y="40386"/>
                  </a:moveTo>
                  <a:lnTo>
                    <a:pt x="475348" y="0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7" name="object 5">
              <a:extLst>
                <a:ext uri="{FF2B5EF4-FFF2-40B4-BE49-F238E27FC236}">
                  <a16:creationId xmlns:a16="http://schemas.microsoft.com/office/drawing/2014/main" id="{AFEBCAEF-8DAA-10DA-0513-1F74E6B8A2DC}"/>
                </a:ext>
              </a:extLst>
            </p:cNvPr>
            <p:cNvSpPr/>
            <p:nvPr/>
          </p:nvSpPr>
          <p:spPr>
            <a:xfrm>
              <a:off x="2387874" y="2433090"/>
              <a:ext cx="476250" cy="40640"/>
            </a:xfrm>
            <a:custGeom>
              <a:avLst/>
              <a:gdLst/>
              <a:ahLst/>
              <a:cxnLst/>
              <a:rect l="l" t="t" r="r" b="b"/>
              <a:pathLst>
                <a:path w="476250" h="40640">
                  <a:moveTo>
                    <a:pt x="0" y="40386"/>
                  </a:moveTo>
                  <a:lnTo>
                    <a:pt x="475703" y="0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8" name="object 6">
              <a:extLst>
                <a:ext uri="{FF2B5EF4-FFF2-40B4-BE49-F238E27FC236}">
                  <a16:creationId xmlns:a16="http://schemas.microsoft.com/office/drawing/2014/main" id="{9734A614-55CA-2DC2-5B9A-9319E3CA72BA}"/>
                </a:ext>
              </a:extLst>
            </p:cNvPr>
            <p:cNvSpPr/>
            <p:nvPr/>
          </p:nvSpPr>
          <p:spPr>
            <a:xfrm>
              <a:off x="2402504" y="2603308"/>
              <a:ext cx="475615" cy="40640"/>
            </a:xfrm>
            <a:custGeom>
              <a:avLst/>
              <a:gdLst/>
              <a:ahLst/>
              <a:cxnLst/>
              <a:rect l="l" t="t" r="r" b="b"/>
              <a:pathLst>
                <a:path w="475615" h="40640">
                  <a:moveTo>
                    <a:pt x="0" y="40424"/>
                  </a:moveTo>
                  <a:lnTo>
                    <a:pt x="475411" y="0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9" name="object 7">
              <a:extLst>
                <a:ext uri="{FF2B5EF4-FFF2-40B4-BE49-F238E27FC236}">
                  <a16:creationId xmlns:a16="http://schemas.microsoft.com/office/drawing/2014/main" id="{7899859E-7CB6-76F9-3094-2529B134706D}"/>
                </a:ext>
              </a:extLst>
            </p:cNvPr>
            <p:cNvSpPr txBox="1"/>
            <p:nvPr/>
          </p:nvSpPr>
          <p:spPr>
            <a:xfrm rot="15960000">
              <a:off x="2376388" y="2345941"/>
              <a:ext cx="333978" cy="166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sz="1600" spc="-80" dirty="0">
                  <a:solidFill>
                    <a:srgbClr val="00A400"/>
                  </a:solidFill>
                  <a:latin typeface="Calibri"/>
                  <a:cs typeface="Calibri"/>
                </a:rPr>
                <a:t>...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20" name="object 8">
              <a:extLst>
                <a:ext uri="{FF2B5EF4-FFF2-40B4-BE49-F238E27FC236}">
                  <a16:creationId xmlns:a16="http://schemas.microsoft.com/office/drawing/2014/main" id="{054D574B-F3DF-A3F2-86D6-5B46775B6B4B}"/>
                </a:ext>
              </a:extLst>
            </p:cNvPr>
            <p:cNvSpPr/>
            <p:nvPr/>
          </p:nvSpPr>
          <p:spPr>
            <a:xfrm>
              <a:off x="3055119" y="2288627"/>
              <a:ext cx="470534" cy="83185"/>
            </a:xfrm>
            <a:custGeom>
              <a:avLst/>
              <a:gdLst/>
              <a:ahLst/>
              <a:cxnLst/>
              <a:rect l="l" t="t" r="r" b="b"/>
              <a:pathLst>
                <a:path w="470535" h="83184">
                  <a:moveTo>
                    <a:pt x="0" y="0"/>
                  </a:moveTo>
                  <a:lnTo>
                    <a:pt x="469988" y="83045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1" name="object 9">
              <a:extLst>
                <a:ext uri="{FF2B5EF4-FFF2-40B4-BE49-F238E27FC236}">
                  <a16:creationId xmlns:a16="http://schemas.microsoft.com/office/drawing/2014/main" id="{9D4E03A8-E29D-B9DF-2F15-74EB844B258A}"/>
                </a:ext>
              </a:extLst>
            </p:cNvPr>
            <p:cNvSpPr/>
            <p:nvPr/>
          </p:nvSpPr>
          <p:spPr>
            <a:xfrm>
              <a:off x="3038596" y="2382785"/>
              <a:ext cx="470534" cy="83185"/>
            </a:xfrm>
            <a:custGeom>
              <a:avLst/>
              <a:gdLst/>
              <a:ahLst/>
              <a:cxnLst/>
              <a:rect l="l" t="t" r="r" b="b"/>
              <a:pathLst>
                <a:path w="470535" h="83184">
                  <a:moveTo>
                    <a:pt x="0" y="0"/>
                  </a:moveTo>
                  <a:lnTo>
                    <a:pt x="470001" y="82753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2" name="object 10">
              <a:extLst>
                <a:ext uri="{FF2B5EF4-FFF2-40B4-BE49-F238E27FC236}">
                  <a16:creationId xmlns:a16="http://schemas.microsoft.com/office/drawing/2014/main" id="{4B4E5A91-27AD-A134-6A29-6AE206A100FE}"/>
                </a:ext>
              </a:extLst>
            </p:cNvPr>
            <p:cNvSpPr/>
            <p:nvPr/>
          </p:nvSpPr>
          <p:spPr>
            <a:xfrm>
              <a:off x="3022023" y="2476651"/>
              <a:ext cx="470534" cy="83185"/>
            </a:xfrm>
            <a:custGeom>
              <a:avLst/>
              <a:gdLst/>
              <a:ahLst/>
              <a:cxnLst/>
              <a:rect l="l" t="t" r="r" b="b"/>
              <a:pathLst>
                <a:path w="470535" h="83184">
                  <a:moveTo>
                    <a:pt x="0" y="0"/>
                  </a:moveTo>
                  <a:lnTo>
                    <a:pt x="470001" y="83045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3" name="object 11">
              <a:extLst>
                <a:ext uri="{FF2B5EF4-FFF2-40B4-BE49-F238E27FC236}">
                  <a16:creationId xmlns:a16="http://schemas.microsoft.com/office/drawing/2014/main" id="{6879CCFE-A836-394D-3AC4-AF5ACDF3CE4B}"/>
                </a:ext>
              </a:extLst>
            </p:cNvPr>
            <p:cNvSpPr/>
            <p:nvPr/>
          </p:nvSpPr>
          <p:spPr>
            <a:xfrm>
              <a:off x="2992114" y="2644977"/>
              <a:ext cx="470534" cy="83185"/>
            </a:xfrm>
            <a:custGeom>
              <a:avLst/>
              <a:gdLst/>
              <a:ahLst/>
              <a:cxnLst/>
              <a:rect l="l" t="t" r="r" b="b"/>
              <a:pathLst>
                <a:path w="470535" h="83184">
                  <a:moveTo>
                    <a:pt x="0" y="0"/>
                  </a:moveTo>
                  <a:lnTo>
                    <a:pt x="470344" y="83045"/>
                  </a:lnTo>
                </a:path>
              </a:pathLst>
            </a:custGeom>
            <a:ln w="7950">
              <a:solidFill>
                <a:srgbClr val="00A4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4" name="object 12">
              <a:extLst>
                <a:ext uri="{FF2B5EF4-FFF2-40B4-BE49-F238E27FC236}">
                  <a16:creationId xmlns:a16="http://schemas.microsoft.com/office/drawing/2014/main" id="{6E227F1F-5617-DD3A-ED5C-C882B93AB729}"/>
                </a:ext>
              </a:extLst>
            </p:cNvPr>
            <p:cNvSpPr txBox="1"/>
            <p:nvPr/>
          </p:nvSpPr>
          <p:spPr>
            <a:xfrm rot="16800000">
              <a:off x="3025576" y="2400128"/>
              <a:ext cx="329691" cy="166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50"/>
                </a:lnSpc>
              </a:pPr>
              <a:r>
                <a:rPr sz="1600" spc="-70" dirty="0">
                  <a:solidFill>
                    <a:srgbClr val="00A400"/>
                  </a:solidFill>
                  <a:latin typeface="Calibri"/>
                  <a:cs typeface="Calibri"/>
                </a:rPr>
                <a:t>...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25" name="object 13">
              <a:extLst>
                <a:ext uri="{FF2B5EF4-FFF2-40B4-BE49-F238E27FC236}">
                  <a16:creationId xmlns:a16="http://schemas.microsoft.com/office/drawing/2014/main" id="{8C408414-D9E4-27CC-01E3-2A28D7EDD1EE}"/>
                </a:ext>
              </a:extLst>
            </p:cNvPr>
            <p:cNvSpPr/>
            <p:nvPr/>
          </p:nvSpPr>
          <p:spPr>
            <a:xfrm>
              <a:off x="1274490" y="2403778"/>
              <a:ext cx="1863089" cy="121285"/>
            </a:xfrm>
            <a:custGeom>
              <a:avLst/>
              <a:gdLst/>
              <a:ahLst/>
              <a:cxnLst/>
              <a:rect l="l" t="t" r="r" b="b"/>
              <a:pathLst>
                <a:path w="1863089" h="121284">
                  <a:moveTo>
                    <a:pt x="0" y="120942"/>
                  </a:moveTo>
                  <a:lnTo>
                    <a:pt x="1862734" y="0"/>
                  </a:lnTo>
                </a:path>
              </a:pathLst>
            </a:custGeom>
            <a:ln w="79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6" name="object 14">
              <a:extLst>
                <a:ext uri="{FF2B5EF4-FFF2-40B4-BE49-F238E27FC236}">
                  <a16:creationId xmlns:a16="http://schemas.microsoft.com/office/drawing/2014/main" id="{37853D80-E24B-6C5A-76C2-1A45E2D01139}"/>
                </a:ext>
              </a:extLst>
            </p:cNvPr>
            <p:cNvSpPr/>
            <p:nvPr/>
          </p:nvSpPr>
          <p:spPr>
            <a:xfrm>
              <a:off x="3137225" y="2403778"/>
              <a:ext cx="236220" cy="137795"/>
            </a:xfrm>
            <a:custGeom>
              <a:avLst/>
              <a:gdLst/>
              <a:ahLst/>
              <a:cxnLst/>
              <a:rect l="l" t="t" r="r" b="b"/>
              <a:pathLst>
                <a:path w="236219" h="137794">
                  <a:moveTo>
                    <a:pt x="0" y="0"/>
                  </a:moveTo>
                  <a:lnTo>
                    <a:pt x="236131" y="137172"/>
                  </a:lnTo>
                </a:path>
              </a:pathLst>
            </a:custGeom>
            <a:ln w="79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7" name="object 15">
              <a:extLst>
                <a:ext uri="{FF2B5EF4-FFF2-40B4-BE49-F238E27FC236}">
                  <a16:creationId xmlns:a16="http://schemas.microsoft.com/office/drawing/2014/main" id="{AF1A8CB1-7E8E-15D9-6D39-DA7207D84AAF}"/>
                </a:ext>
              </a:extLst>
            </p:cNvPr>
            <p:cNvSpPr/>
            <p:nvPr/>
          </p:nvSpPr>
          <p:spPr>
            <a:xfrm>
              <a:off x="3373356" y="2426397"/>
              <a:ext cx="2362200" cy="114935"/>
            </a:xfrm>
            <a:custGeom>
              <a:avLst/>
              <a:gdLst/>
              <a:ahLst/>
              <a:cxnLst/>
              <a:rect l="l" t="t" r="r" b="b"/>
              <a:pathLst>
                <a:path w="2362200" h="114934">
                  <a:moveTo>
                    <a:pt x="0" y="114554"/>
                  </a:moveTo>
                  <a:lnTo>
                    <a:pt x="2361653" y="0"/>
                  </a:lnTo>
                </a:path>
              </a:pathLst>
            </a:custGeom>
            <a:ln w="79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24" name="object 16">
              <a:extLst>
                <a:ext uri="{FF2B5EF4-FFF2-40B4-BE49-F238E27FC236}">
                  <a16:creationId xmlns:a16="http://schemas.microsoft.com/office/drawing/2014/main" id="{4A9598F8-7238-CB48-467C-B69EC7EE08E2}"/>
                </a:ext>
              </a:extLst>
            </p:cNvPr>
            <p:cNvSpPr/>
            <p:nvPr/>
          </p:nvSpPr>
          <p:spPr>
            <a:xfrm>
              <a:off x="5590547" y="2406356"/>
              <a:ext cx="144780" cy="47625"/>
            </a:xfrm>
            <a:custGeom>
              <a:avLst/>
              <a:gdLst/>
              <a:ahLst/>
              <a:cxnLst/>
              <a:rect l="l" t="t" r="r" b="b"/>
              <a:pathLst>
                <a:path w="144779" h="47625">
                  <a:moveTo>
                    <a:pt x="2578" y="47371"/>
                  </a:moveTo>
                  <a:lnTo>
                    <a:pt x="0" y="0"/>
                  </a:lnTo>
                  <a:lnTo>
                    <a:pt x="144170" y="16865"/>
                  </a:lnTo>
                  <a:lnTo>
                    <a:pt x="2578" y="47371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25" name="object 17">
              <a:extLst>
                <a:ext uri="{FF2B5EF4-FFF2-40B4-BE49-F238E27FC236}">
                  <a16:creationId xmlns:a16="http://schemas.microsoft.com/office/drawing/2014/main" id="{DFDF952D-E0DE-97EF-95ED-6D8E4502B3D6}"/>
                </a:ext>
              </a:extLst>
            </p:cNvPr>
            <p:cNvSpPr/>
            <p:nvPr/>
          </p:nvSpPr>
          <p:spPr>
            <a:xfrm>
              <a:off x="5590547" y="2406356"/>
              <a:ext cx="144780" cy="17145"/>
            </a:xfrm>
            <a:custGeom>
              <a:avLst/>
              <a:gdLst/>
              <a:ahLst/>
              <a:cxnLst/>
              <a:rect l="l" t="t" r="r" b="b"/>
              <a:pathLst>
                <a:path w="144779" h="17144">
                  <a:moveTo>
                    <a:pt x="144170" y="16865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26" name="object 19">
              <a:extLst>
                <a:ext uri="{FF2B5EF4-FFF2-40B4-BE49-F238E27FC236}">
                  <a16:creationId xmlns:a16="http://schemas.microsoft.com/office/drawing/2014/main" id="{8A6011F5-75F0-7B43-7BF6-206D1BDA9DB2}"/>
                </a:ext>
              </a:extLst>
            </p:cNvPr>
            <p:cNvSpPr/>
            <p:nvPr/>
          </p:nvSpPr>
          <p:spPr>
            <a:xfrm>
              <a:off x="5593125" y="2423222"/>
              <a:ext cx="141605" cy="31115"/>
            </a:xfrm>
            <a:custGeom>
              <a:avLst/>
              <a:gdLst/>
              <a:ahLst/>
              <a:cxnLst/>
              <a:rect l="l" t="t" r="r" b="b"/>
              <a:pathLst>
                <a:path w="141604" h="31115">
                  <a:moveTo>
                    <a:pt x="0" y="30505"/>
                  </a:moveTo>
                  <a:lnTo>
                    <a:pt x="141592" y="0"/>
                  </a:lnTo>
                </a:path>
              </a:pathLst>
            </a:custGeom>
            <a:ln w="79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27" name="object 20">
              <a:extLst>
                <a:ext uri="{FF2B5EF4-FFF2-40B4-BE49-F238E27FC236}">
                  <a16:creationId xmlns:a16="http://schemas.microsoft.com/office/drawing/2014/main" id="{E7923483-87A1-C06C-1F46-DAF6D1307A75}"/>
                </a:ext>
              </a:extLst>
            </p:cNvPr>
            <p:cNvSpPr txBox="1"/>
            <p:nvPr/>
          </p:nvSpPr>
          <p:spPr>
            <a:xfrm rot="21379335">
              <a:off x="1308051" y="2345349"/>
              <a:ext cx="840280" cy="1225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05"/>
                </a:lnSpc>
              </a:pPr>
              <a:r>
                <a:rPr lang="en-US" sz="1600" dirty="0">
                  <a:solidFill>
                    <a:srgbClr val="FF00FF"/>
                  </a:solidFill>
                  <a:latin typeface="Calibri"/>
                  <a:cs typeface="Calibri"/>
                </a:rPr>
                <a:t>n</a:t>
              </a:r>
              <a:r>
                <a:rPr sz="1600" dirty="0">
                  <a:solidFill>
                    <a:srgbClr val="FF00FF"/>
                  </a:solidFill>
                  <a:latin typeface="Calibri"/>
                  <a:cs typeface="Calibri"/>
                </a:rPr>
                <a:t>eutron</a:t>
              </a:r>
              <a:r>
                <a:rPr lang="en-US" sz="1600" dirty="0">
                  <a:solidFill>
                    <a:srgbClr val="FF00FF"/>
                  </a:solidFill>
                  <a:latin typeface="Calibri"/>
                  <a:cs typeface="Calibri"/>
                </a:rPr>
                <a:t> </a:t>
              </a:r>
              <a:r>
                <a:rPr sz="1600" dirty="0">
                  <a:solidFill>
                    <a:srgbClr val="FF00FF"/>
                  </a:solidFill>
                  <a:latin typeface="Calibri"/>
                  <a:cs typeface="Calibri"/>
                </a:rPr>
                <a:t>path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028" name="object 21">
              <a:extLst>
                <a:ext uri="{FF2B5EF4-FFF2-40B4-BE49-F238E27FC236}">
                  <a16:creationId xmlns:a16="http://schemas.microsoft.com/office/drawing/2014/main" id="{527E080B-EE67-1F55-3289-6115EFAF18C3}"/>
                </a:ext>
              </a:extLst>
            </p:cNvPr>
            <p:cNvSpPr txBox="1"/>
            <p:nvPr/>
          </p:nvSpPr>
          <p:spPr>
            <a:xfrm>
              <a:off x="5298174" y="1659281"/>
              <a:ext cx="534035" cy="170244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600" dirty="0">
                  <a:solidFill>
                    <a:srgbClr val="00A400"/>
                  </a:solidFill>
                  <a:latin typeface="Calibri"/>
                  <a:cs typeface="Calibri"/>
                </a:rPr>
                <a:t>Magnet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030" name="object 22">
              <a:extLst>
                <a:ext uri="{FF2B5EF4-FFF2-40B4-BE49-F238E27FC236}">
                  <a16:creationId xmlns:a16="http://schemas.microsoft.com/office/drawing/2014/main" id="{EC0A4797-DB0B-E3B5-5C9E-BB2958F3FB30}"/>
                </a:ext>
              </a:extLst>
            </p:cNvPr>
            <p:cNvSpPr/>
            <p:nvPr/>
          </p:nvSpPr>
          <p:spPr>
            <a:xfrm>
              <a:off x="2873941" y="2471088"/>
              <a:ext cx="118033" cy="1766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1" name="object 23">
              <a:extLst>
                <a:ext uri="{FF2B5EF4-FFF2-40B4-BE49-F238E27FC236}">
                  <a16:creationId xmlns:a16="http://schemas.microsoft.com/office/drawing/2014/main" id="{0907D960-CD51-CC41-98F4-90AD981F7BDA}"/>
                </a:ext>
              </a:extLst>
            </p:cNvPr>
            <p:cNvSpPr/>
            <p:nvPr/>
          </p:nvSpPr>
          <p:spPr>
            <a:xfrm>
              <a:off x="2530749" y="2643732"/>
              <a:ext cx="459740" cy="0"/>
            </a:xfrm>
            <a:custGeom>
              <a:avLst/>
              <a:gdLst/>
              <a:ahLst/>
              <a:cxnLst/>
              <a:rect l="l" t="t" r="r" b="b"/>
              <a:pathLst>
                <a:path w="459739">
                  <a:moveTo>
                    <a:pt x="45918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FFDE75F8-AE9A-769E-8A62-B3C0BCDB4A1B}"/>
                </a:ext>
              </a:extLst>
            </p:cNvPr>
            <p:cNvGrpSpPr/>
            <p:nvPr/>
          </p:nvGrpSpPr>
          <p:grpSpPr>
            <a:xfrm>
              <a:off x="2908117" y="2643732"/>
              <a:ext cx="29209" cy="126276"/>
              <a:chOff x="1648117" y="1071905"/>
              <a:chExt cx="29209" cy="126276"/>
            </a:xfrm>
          </p:grpSpPr>
          <p:sp>
            <p:nvSpPr>
              <p:cNvPr id="1072" name="object 24">
                <a:extLst>
                  <a:ext uri="{FF2B5EF4-FFF2-40B4-BE49-F238E27FC236}">
                    <a16:creationId xmlns:a16="http://schemas.microsoft.com/office/drawing/2014/main" id="{1F0B7721-D513-8F27-5F58-6BE226B4549A}"/>
                  </a:ext>
                </a:extLst>
              </p:cNvPr>
              <p:cNvSpPr/>
              <p:nvPr/>
            </p:nvSpPr>
            <p:spPr>
              <a:xfrm>
                <a:off x="1648117" y="1071905"/>
                <a:ext cx="29209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64769">
                    <a:moveTo>
                      <a:pt x="28625" y="64592"/>
                    </a:moveTo>
                    <a:lnTo>
                      <a:pt x="0" y="62661"/>
                    </a:lnTo>
                    <a:lnTo>
                      <a:pt x="18161" y="0"/>
                    </a:lnTo>
                    <a:lnTo>
                      <a:pt x="28625" y="645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3" name="object 25">
                <a:extLst>
                  <a:ext uri="{FF2B5EF4-FFF2-40B4-BE49-F238E27FC236}">
                    <a16:creationId xmlns:a16="http://schemas.microsoft.com/office/drawing/2014/main" id="{E4124A0B-698F-F1CB-9295-97E6F764AFFD}"/>
                  </a:ext>
                </a:extLst>
              </p:cNvPr>
              <p:cNvSpPr/>
              <p:nvPr/>
            </p:nvSpPr>
            <p:spPr>
              <a:xfrm>
                <a:off x="1648117" y="1071905"/>
                <a:ext cx="1841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62865">
                    <a:moveTo>
                      <a:pt x="18161" y="0"/>
                    </a:moveTo>
                    <a:lnTo>
                      <a:pt x="0" y="62661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4" name="object 26">
                <a:extLst>
                  <a:ext uri="{FF2B5EF4-FFF2-40B4-BE49-F238E27FC236}">
                    <a16:creationId xmlns:a16="http://schemas.microsoft.com/office/drawing/2014/main" id="{9A785415-2A5C-7F99-0CEA-7DC2B1E67F0B}"/>
                  </a:ext>
                </a:extLst>
              </p:cNvPr>
              <p:cNvSpPr/>
              <p:nvPr/>
            </p:nvSpPr>
            <p:spPr>
              <a:xfrm>
                <a:off x="1648117" y="1134567"/>
                <a:ext cx="29209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540">
                    <a:moveTo>
                      <a:pt x="-3975" y="965"/>
                    </a:moveTo>
                    <a:lnTo>
                      <a:pt x="32600" y="965"/>
                    </a:lnTo>
                  </a:path>
                </a:pathLst>
              </a:custGeom>
              <a:ln w="988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5" name="object 27">
                <a:extLst>
                  <a:ext uri="{FF2B5EF4-FFF2-40B4-BE49-F238E27FC236}">
                    <a16:creationId xmlns:a16="http://schemas.microsoft.com/office/drawing/2014/main" id="{822E66A3-818B-9753-F7C4-24F1A543826C}"/>
                  </a:ext>
                </a:extLst>
              </p:cNvPr>
              <p:cNvSpPr/>
              <p:nvPr/>
            </p:nvSpPr>
            <p:spPr>
              <a:xfrm>
                <a:off x="1666278" y="1071905"/>
                <a:ext cx="10795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64769">
                    <a:moveTo>
                      <a:pt x="10464" y="64592"/>
                    </a:moveTo>
                    <a:lnTo>
                      <a:pt x="0" y="0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6" name="object 28">
                <a:extLst>
                  <a:ext uri="{FF2B5EF4-FFF2-40B4-BE49-F238E27FC236}">
                    <a16:creationId xmlns:a16="http://schemas.microsoft.com/office/drawing/2014/main" id="{8B09C2F1-0E91-986C-2324-A7309282D7D5}"/>
                  </a:ext>
                </a:extLst>
              </p:cNvPr>
              <p:cNvSpPr/>
              <p:nvPr/>
            </p:nvSpPr>
            <p:spPr>
              <a:xfrm>
                <a:off x="1665287" y="1071905"/>
                <a:ext cx="127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2384">
                    <a:moveTo>
                      <a:pt x="495" y="-3975"/>
                    </a:moveTo>
                    <a:lnTo>
                      <a:pt x="495" y="35775"/>
                    </a:lnTo>
                  </a:path>
                </a:pathLst>
              </a:custGeom>
              <a:ln w="894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7" name="object 29">
                <a:extLst>
                  <a:ext uri="{FF2B5EF4-FFF2-40B4-BE49-F238E27FC236}">
                    <a16:creationId xmlns:a16="http://schemas.microsoft.com/office/drawing/2014/main" id="{9BAA90CA-E472-A3FB-E64D-9EF5363B6781}"/>
                  </a:ext>
                </a:extLst>
              </p:cNvPr>
              <p:cNvSpPr/>
              <p:nvPr/>
            </p:nvSpPr>
            <p:spPr>
              <a:xfrm>
                <a:off x="1662455" y="1103706"/>
                <a:ext cx="317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32384">
                    <a:moveTo>
                      <a:pt x="1416" y="-3975"/>
                    </a:moveTo>
                    <a:lnTo>
                      <a:pt x="1416" y="35826"/>
                    </a:lnTo>
                  </a:path>
                </a:pathLst>
              </a:custGeom>
              <a:ln w="1078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8" name="object 30">
                <a:extLst>
                  <a:ext uri="{FF2B5EF4-FFF2-40B4-BE49-F238E27FC236}">
                    <a16:creationId xmlns:a16="http://schemas.microsoft.com/office/drawing/2014/main" id="{BC269DA3-D5D6-67D6-917A-9E49CD6582F5}"/>
                  </a:ext>
                </a:extLst>
              </p:cNvPr>
              <p:cNvSpPr/>
              <p:nvPr/>
            </p:nvSpPr>
            <p:spPr>
              <a:xfrm>
                <a:off x="1657692" y="1135557"/>
                <a:ext cx="508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1750">
                    <a:moveTo>
                      <a:pt x="4762" y="0"/>
                    </a:moveTo>
                    <a:lnTo>
                      <a:pt x="0" y="31508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9" name="object 31">
                <a:extLst>
                  <a:ext uri="{FF2B5EF4-FFF2-40B4-BE49-F238E27FC236}">
                    <a16:creationId xmlns:a16="http://schemas.microsoft.com/office/drawing/2014/main" id="{DA3B2898-8D3C-8C29-333A-5B50D72604AE}"/>
                  </a:ext>
                </a:extLst>
              </p:cNvPr>
              <p:cNvSpPr/>
              <p:nvPr/>
            </p:nvSpPr>
            <p:spPr>
              <a:xfrm>
                <a:off x="1651000" y="1167066"/>
                <a:ext cx="698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1115">
                    <a:moveTo>
                      <a:pt x="6692" y="0"/>
                    </a:moveTo>
                    <a:lnTo>
                      <a:pt x="0" y="30848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</p:grpSp>
        <p:sp>
          <p:nvSpPr>
            <p:cNvPr id="1033" name="object 33">
              <a:extLst>
                <a:ext uri="{FF2B5EF4-FFF2-40B4-BE49-F238E27FC236}">
                  <a16:creationId xmlns:a16="http://schemas.microsoft.com/office/drawing/2014/main" id="{21B77E8E-A950-5D54-9206-AE21365D7BE5}"/>
                </a:ext>
              </a:extLst>
            </p:cNvPr>
            <p:cNvSpPr/>
            <p:nvPr/>
          </p:nvSpPr>
          <p:spPr>
            <a:xfrm>
              <a:off x="3721120" y="2288627"/>
              <a:ext cx="1905" cy="39370"/>
            </a:xfrm>
            <a:custGeom>
              <a:avLst/>
              <a:gdLst/>
              <a:ahLst/>
              <a:cxnLst/>
              <a:rect l="l" t="t" r="r" b="b"/>
              <a:pathLst>
                <a:path w="1905" h="39370">
                  <a:moveTo>
                    <a:pt x="647" y="-3975"/>
                  </a:moveTo>
                  <a:lnTo>
                    <a:pt x="647" y="42773"/>
                  </a:lnTo>
                </a:path>
              </a:pathLst>
            </a:custGeom>
            <a:ln w="92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4" name="object 34">
              <a:extLst>
                <a:ext uri="{FF2B5EF4-FFF2-40B4-BE49-F238E27FC236}">
                  <a16:creationId xmlns:a16="http://schemas.microsoft.com/office/drawing/2014/main" id="{453ADC9F-CC22-FC59-DB4C-043F829FFD96}"/>
                </a:ext>
              </a:extLst>
            </p:cNvPr>
            <p:cNvSpPr/>
            <p:nvPr/>
          </p:nvSpPr>
          <p:spPr>
            <a:xfrm>
              <a:off x="3717945" y="2327426"/>
              <a:ext cx="3175" cy="39370"/>
            </a:xfrm>
            <a:custGeom>
              <a:avLst/>
              <a:gdLst/>
              <a:ahLst/>
              <a:cxnLst/>
              <a:rect l="l" t="t" r="r" b="b"/>
              <a:pathLst>
                <a:path w="3175" h="39370">
                  <a:moveTo>
                    <a:pt x="1587" y="-3975"/>
                  </a:moveTo>
                  <a:lnTo>
                    <a:pt x="1587" y="42824"/>
                  </a:lnTo>
                </a:path>
              </a:pathLst>
            </a:custGeom>
            <a:ln w="11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5" name="object 35">
              <a:extLst>
                <a:ext uri="{FF2B5EF4-FFF2-40B4-BE49-F238E27FC236}">
                  <a16:creationId xmlns:a16="http://schemas.microsoft.com/office/drawing/2014/main" id="{7AFCE60D-901B-E13D-38E9-2844C4E7B429}"/>
                </a:ext>
              </a:extLst>
            </p:cNvPr>
            <p:cNvSpPr/>
            <p:nvPr/>
          </p:nvSpPr>
          <p:spPr>
            <a:xfrm>
              <a:off x="3712242" y="2366275"/>
              <a:ext cx="5715" cy="38735"/>
            </a:xfrm>
            <a:custGeom>
              <a:avLst/>
              <a:gdLst/>
              <a:ahLst/>
              <a:cxnLst/>
              <a:rect l="l" t="t" r="r" b="b"/>
              <a:pathLst>
                <a:path w="5714" h="38734">
                  <a:moveTo>
                    <a:pt x="5702" y="0"/>
                  </a:moveTo>
                  <a:lnTo>
                    <a:pt x="0" y="381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6" name="object 36">
              <a:extLst>
                <a:ext uri="{FF2B5EF4-FFF2-40B4-BE49-F238E27FC236}">
                  <a16:creationId xmlns:a16="http://schemas.microsoft.com/office/drawing/2014/main" id="{148E79CE-C6C2-9C19-EF1A-316E62CC725B}"/>
                </a:ext>
              </a:extLst>
            </p:cNvPr>
            <p:cNvSpPr/>
            <p:nvPr/>
          </p:nvSpPr>
          <p:spPr>
            <a:xfrm>
              <a:off x="3237135" y="2288627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548576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7" name="object 37">
              <a:extLst>
                <a:ext uri="{FF2B5EF4-FFF2-40B4-BE49-F238E27FC236}">
                  <a16:creationId xmlns:a16="http://schemas.microsoft.com/office/drawing/2014/main" id="{1497253C-776C-FDDB-341E-66DE727151B2}"/>
                </a:ext>
              </a:extLst>
            </p:cNvPr>
            <p:cNvSpPr/>
            <p:nvPr/>
          </p:nvSpPr>
          <p:spPr>
            <a:xfrm>
              <a:off x="3705245" y="2224632"/>
              <a:ext cx="28575" cy="64135"/>
            </a:xfrm>
            <a:custGeom>
              <a:avLst/>
              <a:gdLst/>
              <a:ahLst/>
              <a:cxnLst/>
              <a:rect l="l" t="t" r="r" b="b"/>
              <a:pathLst>
                <a:path w="28575" h="64134">
                  <a:moveTo>
                    <a:pt x="17170" y="63995"/>
                  </a:moveTo>
                  <a:lnTo>
                    <a:pt x="0" y="1587"/>
                  </a:lnTo>
                  <a:lnTo>
                    <a:pt x="28282" y="0"/>
                  </a:lnTo>
                  <a:lnTo>
                    <a:pt x="17170" y="6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8" name="object 38">
              <a:extLst>
                <a:ext uri="{FF2B5EF4-FFF2-40B4-BE49-F238E27FC236}">
                  <a16:creationId xmlns:a16="http://schemas.microsoft.com/office/drawing/2014/main" id="{E4170CC7-D143-7EA5-9CC6-547380CD8F3E}"/>
                </a:ext>
              </a:extLst>
            </p:cNvPr>
            <p:cNvSpPr/>
            <p:nvPr/>
          </p:nvSpPr>
          <p:spPr>
            <a:xfrm>
              <a:off x="3722415" y="2224632"/>
              <a:ext cx="11430" cy="64135"/>
            </a:xfrm>
            <a:custGeom>
              <a:avLst/>
              <a:gdLst/>
              <a:ahLst/>
              <a:cxnLst/>
              <a:rect l="l" t="t" r="r" b="b"/>
              <a:pathLst>
                <a:path w="11430" h="64134">
                  <a:moveTo>
                    <a:pt x="0" y="63995"/>
                  </a:moveTo>
                  <a:lnTo>
                    <a:pt x="11112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9" name="object 39">
              <a:extLst>
                <a:ext uri="{FF2B5EF4-FFF2-40B4-BE49-F238E27FC236}">
                  <a16:creationId xmlns:a16="http://schemas.microsoft.com/office/drawing/2014/main" id="{A027C5BB-25FF-5950-AAF3-0C3D12D5F004}"/>
                </a:ext>
              </a:extLst>
            </p:cNvPr>
            <p:cNvSpPr/>
            <p:nvPr/>
          </p:nvSpPr>
          <p:spPr>
            <a:xfrm>
              <a:off x="3705245" y="2224632"/>
              <a:ext cx="28575" cy="1905"/>
            </a:xfrm>
            <a:custGeom>
              <a:avLst/>
              <a:gdLst/>
              <a:ahLst/>
              <a:cxnLst/>
              <a:rect l="l" t="t" r="r" b="b"/>
              <a:pathLst>
                <a:path w="28575" h="1904">
                  <a:moveTo>
                    <a:pt x="-3975" y="793"/>
                  </a:moveTo>
                  <a:lnTo>
                    <a:pt x="32257" y="793"/>
                  </a:lnTo>
                </a:path>
              </a:pathLst>
            </a:custGeom>
            <a:ln w="9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0" name="object 40">
              <a:extLst>
                <a:ext uri="{FF2B5EF4-FFF2-40B4-BE49-F238E27FC236}">
                  <a16:creationId xmlns:a16="http://schemas.microsoft.com/office/drawing/2014/main" id="{C65E5BAA-5F63-A56A-187A-F8884A7C7881}"/>
                </a:ext>
              </a:extLst>
            </p:cNvPr>
            <p:cNvSpPr/>
            <p:nvPr/>
          </p:nvSpPr>
          <p:spPr>
            <a:xfrm>
              <a:off x="3705245" y="2226219"/>
              <a:ext cx="17780" cy="62865"/>
            </a:xfrm>
            <a:custGeom>
              <a:avLst/>
              <a:gdLst/>
              <a:ahLst/>
              <a:cxnLst/>
              <a:rect l="l" t="t" r="r" b="b"/>
              <a:pathLst>
                <a:path w="17780" h="62865">
                  <a:moveTo>
                    <a:pt x="0" y="0"/>
                  </a:moveTo>
                  <a:lnTo>
                    <a:pt x="17170" y="6240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1" name="object 41">
              <a:extLst>
                <a:ext uri="{FF2B5EF4-FFF2-40B4-BE49-F238E27FC236}">
                  <a16:creationId xmlns:a16="http://schemas.microsoft.com/office/drawing/2014/main" id="{522E42C7-785D-B011-B2AE-3300EA50D995}"/>
                </a:ext>
              </a:extLst>
            </p:cNvPr>
            <p:cNvSpPr/>
            <p:nvPr/>
          </p:nvSpPr>
          <p:spPr>
            <a:xfrm>
              <a:off x="3721767" y="2257131"/>
              <a:ext cx="1270" cy="31750"/>
            </a:xfrm>
            <a:custGeom>
              <a:avLst/>
              <a:gdLst/>
              <a:ahLst/>
              <a:cxnLst/>
              <a:rect l="l" t="t" r="r" b="b"/>
              <a:pathLst>
                <a:path w="1269" h="31750">
                  <a:moveTo>
                    <a:pt x="323" y="-3975"/>
                  </a:moveTo>
                  <a:lnTo>
                    <a:pt x="323" y="35471"/>
                  </a:lnTo>
                </a:path>
              </a:pathLst>
            </a:custGeom>
            <a:ln w="8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2" name="object 42">
              <a:extLst>
                <a:ext uri="{FF2B5EF4-FFF2-40B4-BE49-F238E27FC236}">
                  <a16:creationId xmlns:a16="http://schemas.microsoft.com/office/drawing/2014/main" id="{FFC13FCF-6317-C246-7692-10A0E8C97AC9}"/>
                </a:ext>
              </a:extLst>
            </p:cNvPr>
            <p:cNvSpPr/>
            <p:nvPr/>
          </p:nvSpPr>
          <p:spPr>
            <a:xfrm>
              <a:off x="3719240" y="2225622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39" h="31750">
                  <a:moveTo>
                    <a:pt x="1263" y="-3975"/>
                  </a:moveTo>
                  <a:lnTo>
                    <a:pt x="1263" y="35483"/>
                  </a:lnTo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3" name="object 43">
              <a:extLst>
                <a:ext uri="{FF2B5EF4-FFF2-40B4-BE49-F238E27FC236}">
                  <a16:creationId xmlns:a16="http://schemas.microsoft.com/office/drawing/2014/main" id="{CE5A2586-A349-231A-1453-C63FE7925060}"/>
                </a:ext>
              </a:extLst>
            </p:cNvPr>
            <p:cNvSpPr/>
            <p:nvPr/>
          </p:nvSpPr>
          <p:spPr>
            <a:xfrm>
              <a:off x="3715710" y="2193784"/>
              <a:ext cx="3810" cy="32384"/>
            </a:xfrm>
            <a:custGeom>
              <a:avLst/>
              <a:gdLst/>
              <a:ahLst/>
              <a:cxnLst/>
              <a:rect l="l" t="t" r="r" b="b"/>
              <a:pathLst>
                <a:path w="3810" h="32384">
                  <a:moveTo>
                    <a:pt x="1765" y="-3975"/>
                  </a:moveTo>
                  <a:lnTo>
                    <a:pt x="1765" y="35814"/>
                  </a:lnTo>
                </a:path>
              </a:pathLst>
            </a:custGeom>
            <a:ln w="11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4" name="object 44">
              <a:extLst>
                <a:ext uri="{FF2B5EF4-FFF2-40B4-BE49-F238E27FC236}">
                  <a16:creationId xmlns:a16="http://schemas.microsoft.com/office/drawing/2014/main" id="{37E0591E-E5AF-4992-962D-0D0AD6E0B6A5}"/>
                </a:ext>
              </a:extLst>
            </p:cNvPr>
            <p:cNvSpPr/>
            <p:nvPr/>
          </p:nvSpPr>
          <p:spPr>
            <a:xfrm>
              <a:off x="3710312" y="2162631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4" h="31750">
                  <a:moveTo>
                    <a:pt x="5397" y="31153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5" name="object 45">
              <a:extLst>
                <a:ext uri="{FF2B5EF4-FFF2-40B4-BE49-F238E27FC236}">
                  <a16:creationId xmlns:a16="http://schemas.microsoft.com/office/drawing/2014/main" id="{C3C83A79-75D7-FCD7-000E-62DA32ABCB7D}"/>
                </a:ext>
              </a:extLst>
            </p:cNvPr>
            <p:cNvSpPr/>
            <p:nvPr/>
          </p:nvSpPr>
          <p:spPr>
            <a:xfrm>
              <a:off x="3525108" y="2371672"/>
              <a:ext cx="249554" cy="44450"/>
            </a:xfrm>
            <a:custGeom>
              <a:avLst/>
              <a:gdLst/>
              <a:ahLst/>
              <a:cxnLst/>
              <a:rect l="l" t="t" r="r" b="b"/>
              <a:pathLst>
                <a:path w="249555" h="44450">
                  <a:moveTo>
                    <a:pt x="249491" y="43916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6" name="object 47">
              <a:extLst>
                <a:ext uri="{FF2B5EF4-FFF2-40B4-BE49-F238E27FC236}">
                  <a16:creationId xmlns:a16="http://schemas.microsoft.com/office/drawing/2014/main" id="{0D51BEAF-091A-71DC-B499-582CE7CC56F4}"/>
                </a:ext>
              </a:extLst>
            </p:cNvPr>
            <p:cNvSpPr txBox="1"/>
            <p:nvPr/>
          </p:nvSpPr>
          <p:spPr>
            <a:xfrm>
              <a:off x="4116569" y="1884243"/>
              <a:ext cx="741680" cy="256157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R="5080">
                <a:lnSpc>
                  <a:spcPts val="1300"/>
                </a:lnSpc>
                <a:spcBef>
                  <a:spcPts val="380"/>
                </a:spcBef>
              </a:pPr>
              <a:r>
                <a:rPr lang="en-US" sz="1600" dirty="0">
                  <a:solidFill>
                    <a:srgbClr val="979797"/>
                  </a:solidFill>
                  <a:latin typeface="Calibri"/>
                  <a:cs typeface="Calibri"/>
                </a:rPr>
                <a:t>C</a:t>
              </a:r>
              <a:r>
                <a:rPr sz="1600" dirty="0">
                  <a:solidFill>
                    <a:srgbClr val="979797"/>
                  </a:solidFill>
                  <a:latin typeface="Calibri"/>
                  <a:cs typeface="Calibri"/>
                </a:rPr>
                <a:t>ollimation  system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047" name="object 48">
              <a:extLst>
                <a:ext uri="{FF2B5EF4-FFF2-40B4-BE49-F238E27FC236}">
                  <a16:creationId xmlns:a16="http://schemas.microsoft.com/office/drawing/2014/main" id="{97712A23-94D5-579E-8EE8-88B1F351AAF6}"/>
                </a:ext>
              </a:extLst>
            </p:cNvPr>
            <p:cNvSpPr txBox="1"/>
            <p:nvPr/>
          </p:nvSpPr>
          <p:spPr>
            <a:xfrm>
              <a:off x="2417190" y="1963241"/>
              <a:ext cx="1239520" cy="16991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600" dirty="0">
                  <a:solidFill>
                    <a:srgbClr val="00A400"/>
                  </a:solidFill>
                  <a:latin typeface="Calibri"/>
                  <a:cs typeface="Calibri"/>
                </a:rPr>
                <a:t>Solid State Polarizer</a:t>
              </a:r>
            </a:p>
          </p:txBody>
        </p:sp>
        <p:sp>
          <p:nvSpPr>
            <p:cNvPr id="1048" name="object 49">
              <a:extLst>
                <a:ext uri="{FF2B5EF4-FFF2-40B4-BE49-F238E27FC236}">
                  <a16:creationId xmlns:a16="http://schemas.microsoft.com/office/drawing/2014/main" id="{BEDFE362-B147-89DB-0025-A6CBE605BC91}"/>
                </a:ext>
              </a:extLst>
            </p:cNvPr>
            <p:cNvSpPr txBox="1"/>
            <p:nvPr/>
          </p:nvSpPr>
          <p:spPr>
            <a:xfrm>
              <a:off x="5729231" y="2531770"/>
              <a:ext cx="517525" cy="256157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R="5080">
                <a:lnSpc>
                  <a:spcPts val="1300"/>
                </a:lnSpc>
                <a:spcBef>
                  <a:spcPts val="380"/>
                </a:spcBef>
              </a:pPr>
              <a:r>
                <a:rPr sz="1600" dirty="0">
                  <a:solidFill>
                    <a:srgbClr val="0000FF"/>
                  </a:solidFill>
                  <a:latin typeface="Calibri"/>
                  <a:cs typeface="Calibri"/>
                </a:rPr>
                <a:t>Decay  volume</a:t>
              </a:r>
              <a:endParaRPr sz="1600" dirty="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9" name="object 2">
                  <a:extLst>
                    <a:ext uri="{FF2B5EF4-FFF2-40B4-BE49-F238E27FC236}">
                      <a16:creationId xmlns:a16="http://schemas.microsoft.com/office/drawing/2014/main" id="{2B238765-AC6A-A391-32E5-80A09CEBB532}"/>
                    </a:ext>
                  </a:extLst>
                </p:cNvPr>
                <p:cNvSpPr txBox="1"/>
                <p:nvPr/>
              </p:nvSpPr>
              <p:spPr>
                <a:xfrm>
                  <a:off x="2570815" y="2469293"/>
                  <a:ext cx="376646" cy="169918"/>
                </a:xfrm>
                <a:prstGeom prst="rect">
                  <a:avLst/>
                </a:prstGeom>
              </p:spPr>
              <p:txBody>
                <a:bodyPr vert="horz" wrap="square" lIns="0" tIns="1587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2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pc="-55" dirty="0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6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49" name="object 2">
                  <a:extLst>
                    <a:ext uri="{FF2B5EF4-FFF2-40B4-BE49-F238E27FC236}">
                      <a16:creationId xmlns:a16="http://schemas.microsoft.com/office/drawing/2014/main" id="{2B238765-AC6A-A391-32E5-80A09CEBB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0815" y="2469293"/>
                  <a:ext cx="376646" cy="169918"/>
                </a:xfrm>
                <a:prstGeom prst="rect">
                  <a:avLst/>
                </a:prstGeom>
                <a:blipFill>
                  <a:blip r:embed="rId5"/>
                  <a:stretch>
                    <a:fillRect b="-20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0" name="object 2">
                  <a:extLst>
                    <a:ext uri="{FF2B5EF4-FFF2-40B4-BE49-F238E27FC236}">
                      <a16:creationId xmlns:a16="http://schemas.microsoft.com/office/drawing/2014/main" id="{E3916AD0-618A-E0A9-99D5-9B79CC69FDFC}"/>
                    </a:ext>
                  </a:extLst>
                </p:cNvPr>
                <p:cNvSpPr txBox="1"/>
                <p:nvPr/>
              </p:nvSpPr>
              <p:spPr>
                <a:xfrm>
                  <a:off x="3420735" y="2231934"/>
                  <a:ext cx="376646" cy="169918"/>
                </a:xfrm>
                <a:prstGeom prst="rect">
                  <a:avLst/>
                </a:prstGeom>
              </p:spPr>
              <p:txBody>
                <a:bodyPr vert="horz" wrap="square" lIns="0" tIns="1587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2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b="0" i="1" spc="-55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16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50" name="object 2">
                  <a:extLst>
                    <a:ext uri="{FF2B5EF4-FFF2-40B4-BE49-F238E27FC236}">
                      <a16:creationId xmlns:a16="http://schemas.microsoft.com/office/drawing/2014/main" id="{E3916AD0-618A-E0A9-99D5-9B79CC69FD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735" y="2231934"/>
                  <a:ext cx="376646" cy="169918"/>
                </a:xfrm>
                <a:prstGeom prst="rect">
                  <a:avLst/>
                </a:prstGeom>
                <a:blipFill>
                  <a:blip r:embed="rId6"/>
                  <a:stretch>
                    <a:fillRect b="-20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AC0BE618-2886-A8B3-B768-793ED95955F8}"/>
                </a:ext>
              </a:extLst>
            </p:cNvPr>
            <p:cNvGrpSpPr/>
            <p:nvPr/>
          </p:nvGrpSpPr>
          <p:grpSpPr>
            <a:xfrm rot="482843">
              <a:off x="3688786" y="2410577"/>
              <a:ext cx="29209" cy="126276"/>
              <a:chOff x="1648117" y="1071905"/>
              <a:chExt cx="29209" cy="126276"/>
            </a:xfrm>
          </p:grpSpPr>
          <p:sp>
            <p:nvSpPr>
              <p:cNvPr id="1064" name="object 24">
                <a:extLst>
                  <a:ext uri="{FF2B5EF4-FFF2-40B4-BE49-F238E27FC236}">
                    <a16:creationId xmlns:a16="http://schemas.microsoft.com/office/drawing/2014/main" id="{3D24D0FA-2BB6-701F-9C0E-0BF31C5EA6F5}"/>
                  </a:ext>
                </a:extLst>
              </p:cNvPr>
              <p:cNvSpPr/>
              <p:nvPr/>
            </p:nvSpPr>
            <p:spPr>
              <a:xfrm>
                <a:off x="1648117" y="1071905"/>
                <a:ext cx="29209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64769">
                    <a:moveTo>
                      <a:pt x="28625" y="64592"/>
                    </a:moveTo>
                    <a:lnTo>
                      <a:pt x="0" y="62661"/>
                    </a:lnTo>
                    <a:lnTo>
                      <a:pt x="18161" y="0"/>
                    </a:lnTo>
                    <a:lnTo>
                      <a:pt x="28625" y="645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5" name="object 25">
                <a:extLst>
                  <a:ext uri="{FF2B5EF4-FFF2-40B4-BE49-F238E27FC236}">
                    <a16:creationId xmlns:a16="http://schemas.microsoft.com/office/drawing/2014/main" id="{8929BEDA-31E0-1299-126D-04223981EBD0}"/>
                  </a:ext>
                </a:extLst>
              </p:cNvPr>
              <p:cNvSpPr/>
              <p:nvPr/>
            </p:nvSpPr>
            <p:spPr>
              <a:xfrm>
                <a:off x="1648117" y="1071905"/>
                <a:ext cx="1841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62865">
                    <a:moveTo>
                      <a:pt x="18161" y="0"/>
                    </a:moveTo>
                    <a:lnTo>
                      <a:pt x="0" y="62661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6" name="object 26">
                <a:extLst>
                  <a:ext uri="{FF2B5EF4-FFF2-40B4-BE49-F238E27FC236}">
                    <a16:creationId xmlns:a16="http://schemas.microsoft.com/office/drawing/2014/main" id="{EDEB96D4-8904-0F6D-890E-5EB4C0121B73}"/>
                  </a:ext>
                </a:extLst>
              </p:cNvPr>
              <p:cNvSpPr/>
              <p:nvPr/>
            </p:nvSpPr>
            <p:spPr>
              <a:xfrm>
                <a:off x="1648117" y="1134567"/>
                <a:ext cx="29209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540">
                    <a:moveTo>
                      <a:pt x="-3975" y="965"/>
                    </a:moveTo>
                    <a:lnTo>
                      <a:pt x="32600" y="965"/>
                    </a:lnTo>
                  </a:path>
                </a:pathLst>
              </a:custGeom>
              <a:ln w="988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7" name="object 27">
                <a:extLst>
                  <a:ext uri="{FF2B5EF4-FFF2-40B4-BE49-F238E27FC236}">
                    <a16:creationId xmlns:a16="http://schemas.microsoft.com/office/drawing/2014/main" id="{7822DBAC-E648-EBC1-0875-69D1A16FADE3}"/>
                  </a:ext>
                </a:extLst>
              </p:cNvPr>
              <p:cNvSpPr/>
              <p:nvPr/>
            </p:nvSpPr>
            <p:spPr>
              <a:xfrm>
                <a:off x="1666278" y="1071905"/>
                <a:ext cx="10795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64769">
                    <a:moveTo>
                      <a:pt x="10464" y="64592"/>
                    </a:moveTo>
                    <a:lnTo>
                      <a:pt x="0" y="0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8" name="object 28">
                <a:extLst>
                  <a:ext uri="{FF2B5EF4-FFF2-40B4-BE49-F238E27FC236}">
                    <a16:creationId xmlns:a16="http://schemas.microsoft.com/office/drawing/2014/main" id="{95CA9078-8C4B-D5BD-FAE5-7F82A778366A}"/>
                  </a:ext>
                </a:extLst>
              </p:cNvPr>
              <p:cNvSpPr/>
              <p:nvPr/>
            </p:nvSpPr>
            <p:spPr>
              <a:xfrm>
                <a:off x="1665287" y="1071905"/>
                <a:ext cx="127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2384">
                    <a:moveTo>
                      <a:pt x="495" y="-3975"/>
                    </a:moveTo>
                    <a:lnTo>
                      <a:pt x="495" y="35775"/>
                    </a:lnTo>
                  </a:path>
                </a:pathLst>
              </a:custGeom>
              <a:ln w="894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9" name="object 29">
                <a:extLst>
                  <a:ext uri="{FF2B5EF4-FFF2-40B4-BE49-F238E27FC236}">
                    <a16:creationId xmlns:a16="http://schemas.microsoft.com/office/drawing/2014/main" id="{A5249165-0A1B-3F1E-3732-1B255CAB47BD}"/>
                  </a:ext>
                </a:extLst>
              </p:cNvPr>
              <p:cNvSpPr/>
              <p:nvPr/>
            </p:nvSpPr>
            <p:spPr>
              <a:xfrm>
                <a:off x="1662455" y="1103706"/>
                <a:ext cx="317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32384">
                    <a:moveTo>
                      <a:pt x="1416" y="-3975"/>
                    </a:moveTo>
                    <a:lnTo>
                      <a:pt x="1416" y="35826"/>
                    </a:lnTo>
                  </a:path>
                </a:pathLst>
              </a:custGeom>
              <a:ln w="1078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0" name="object 30">
                <a:extLst>
                  <a:ext uri="{FF2B5EF4-FFF2-40B4-BE49-F238E27FC236}">
                    <a16:creationId xmlns:a16="http://schemas.microsoft.com/office/drawing/2014/main" id="{09AC22D8-D1C7-F276-E94E-B4EC403D54D6}"/>
                  </a:ext>
                </a:extLst>
              </p:cNvPr>
              <p:cNvSpPr/>
              <p:nvPr/>
            </p:nvSpPr>
            <p:spPr>
              <a:xfrm>
                <a:off x="1657692" y="1135557"/>
                <a:ext cx="508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1750">
                    <a:moveTo>
                      <a:pt x="4762" y="0"/>
                    </a:moveTo>
                    <a:lnTo>
                      <a:pt x="0" y="31508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71" name="object 31">
                <a:extLst>
                  <a:ext uri="{FF2B5EF4-FFF2-40B4-BE49-F238E27FC236}">
                    <a16:creationId xmlns:a16="http://schemas.microsoft.com/office/drawing/2014/main" id="{9C26B4FB-FE5C-DDF4-FCA3-B3FD2E9A8997}"/>
                  </a:ext>
                </a:extLst>
              </p:cNvPr>
              <p:cNvSpPr/>
              <p:nvPr/>
            </p:nvSpPr>
            <p:spPr>
              <a:xfrm>
                <a:off x="1651000" y="1167066"/>
                <a:ext cx="698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1115">
                    <a:moveTo>
                      <a:pt x="6692" y="0"/>
                    </a:moveTo>
                    <a:lnTo>
                      <a:pt x="0" y="30848"/>
                    </a:lnTo>
                  </a:path>
                </a:pathLst>
              </a:custGeom>
              <a:ln w="79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4F6CABB0-20EB-3342-1F2B-CE2BF6682B43}"/>
                </a:ext>
              </a:extLst>
            </p:cNvPr>
            <p:cNvGrpSpPr/>
            <p:nvPr/>
          </p:nvGrpSpPr>
          <p:grpSpPr>
            <a:xfrm>
              <a:off x="4190975" y="2269207"/>
              <a:ext cx="1402747" cy="365828"/>
              <a:chOff x="4190975" y="2279288"/>
              <a:chExt cx="1402747" cy="365828"/>
            </a:xfrm>
          </p:grpSpPr>
          <p:sp>
            <p:nvSpPr>
              <p:cNvPr id="1053" name="bk object 17">
                <a:extLst>
                  <a:ext uri="{FF2B5EF4-FFF2-40B4-BE49-F238E27FC236}">
                    <a16:creationId xmlns:a16="http://schemas.microsoft.com/office/drawing/2014/main" id="{E4E81DB3-6488-A0A7-A178-82D84BBC95B4}"/>
                  </a:ext>
                </a:extLst>
              </p:cNvPr>
              <p:cNvSpPr/>
              <p:nvPr/>
            </p:nvSpPr>
            <p:spPr>
              <a:xfrm>
                <a:off x="4540987" y="2549231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745"/>
                    </a:lnTo>
                  </a:path>
                </a:pathLst>
              </a:custGeom>
              <a:ln w="44894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4" name="bk object 18">
                <a:extLst>
                  <a:ext uri="{FF2B5EF4-FFF2-40B4-BE49-F238E27FC236}">
                    <a16:creationId xmlns:a16="http://schemas.microsoft.com/office/drawing/2014/main" id="{DCA3E700-42AA-C3A3-A5F0-372EBFB0CA93}"/>
                  </a:ext>
                </a:extLst>
              </p:cNvPr>
              <p:cNvSpPr/>
              <p:nvPr/>
            </p:nvSpPr>
            <p:spPr>
              <a:xfrm>
                <a:off x="4540987" y="2283522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453"/>
                    </a:lnTo>
                  </a:path>
                </a:pathLst>
              </a:custGeom>
              <a:ln w="44894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5" name="object 18">
                <a:extLst>
                  <a:ext uri="{FF2B5EF4-FFF2-40B4-BE49-F238E27FC236}">
                    <a16:creationId xmlns:a16="http://schemas.microsoft.com/office/drawing/2014/main" id="{F21A665D-4DF6-E264-B198-54DD175F7177}"/>
                  </a:ext>
                </a:extLst>
              </p:cNvPr>
              <p:cNvSpPr/>
              <p:nvPr/>
            </p:nvSpPr>
            <p:spPr>
              <a:xfrm>
                <a:off x="5590547" y="2406356"/>
                <a:ext cx="31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47625">
                    <a:moveTo>
                      <a:pt x="1289" y="-3975"/>
                    </a:moveTo>
                    <a:lnTo>
                      <a:pt x="1289" y="51346"/>
                    </a:lnTo>
                  </a:path>
                </a:pathLst>
              </a:custGeom>
              <a:ln w="10528">
                <a:solidFill>
                  <a:srgbClr val="FF00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6" name="object 50">
                <a:extLst>
                  <a:ext uri="{FF2B5EF4-FFF2-40B4-BE49-F238E27FC236}">
                    <a16:creationId xmlns:a16="http://schemas.microsoft.com/office/drawing/2014/main" id="{431A7E20-4ACD-BFF2-83B0-E4036DAA9745}"/>
                  </a:ext>
                </a:extLst>
              </p:cNvPr>
              <p:cNvSpPr/>
              <p:nvPr/>
            </p:nvSpPr>
            <p:spPr>
              <a:xfrm>
                <a:off x="4190975" y="2549231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745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7" name="object 51">
                <a:extLst>
                  <a:ext uri="{FF2B5EF4-FFF2-40B4-BE49-F238E27FC236}">
                    <a16:creationId xmlns:a16="http://schemas.microsoft.com/office/drawing/2014/main" id="{83084A1A-8BEC-B5AE-0A5E-081694962442}"/>
                  </a:ext>
                </a:extLst>
              </p:cNvPr>
              <p:cNvSpPr/>
              <p:nvPr/>
            </p:nvSpPr>
            <p:spPr>
              <a:xfrm>
                <a:off x="4190975" y="2283522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453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8" name="object 52">
                <a:extLst>
                  <a:ext uri="{FF2B5EF4-FFF2-40B4-BE49-F238E27FC236}">
                    <a16:creationId xmlns:a16="http://schemas.microsoft.com/office/drawing/2014/main" id="{0EE5D20B-CB24-869F-B3E7-A5F125ED820F}"/>
                  </a:ext>
                </a:extLst>
              </p:cNvPr>
              <p:cNvSpPr/>
              <p:nvPr/>
            </p:nvSpPr>
            <p:spPr>
              <a:xfrm>
                <a:off x="4891012" y="2549231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745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59" name="object 53">
                <a:extLst>
                  <a:ext uri="{FF2B5EF4-FFF2-40B4-BE49-F238E27FC236}">
                    <a16:creationId xmlns:a16="http://schemas.microsoft.com/office/drawing/2014/main" id="{102695F7-C5CC-8397-2E47-D52D9853498C}"/>
                  </a:ext>
                </a:extLst>
              </p:cNvPr>
              <p:cNvSpPr/>
              <p:nvPr/>
            </p:nvSpPr>
            <p:spPr>
              <a:xfrm>
                <a:off x="4891012" y="2283522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453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0" name="object 54">
                <a:extLst>
                  <a:ext uri="{FF2B5EF4-FFF2-40B4-BE49-F238E27FC236}">
                    <a16:creationId xmlns:a16="http://schemas.microsoft.com/office/drawing/2014/main" id="{15DDC8E9-8792-E179-AB6D-14F30F6EAB7A}"/>
                  </a:ext>
                </a:extLst>
              </p:cNvPr>
              <p:cNvSpPr/>
              <p:nvPr/>
            </p:nvSpPr>
            <p:spPr>
              <a:xfrm>
                <a:off x="5241024" y="2549231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745"/>
                    </a:lnTo>
                  </a:path>
                </a:pathLst>
              </a:custGeom>
              <a:ln w="44894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1" name="object 55">
                <a:extLst>
                  <a:ext uri="{FF2B5EF4-FFF2-40B4-BE49-F238E27FC236}">
                    <a16:creationId xmlns:a16="http://schemas.microsoft.com/office/drawing/2014/main" id="{D05B7127-F9D6-9244-EB92-96851EF04AF4}"/>
                  </a:ext>
                </a:extLst>
              </p:cNvPr>
              <p:cNvSpPr/>
              <p:nvPr/>
            </p:nvSpPr>
            <p:spPr>
              <a:xfrm>
                <a:off x="5241024" y="2283522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453"/>
                    </a:lnTo>
                  </a:path>
                </a:pathLst>
              </a:custGeom>
              <a:ln w="44894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2" name="object 52">
                <a:extLst>
                  <a:ext uri="{FF2B5EF4-FFF2-40B4-BE49-F238E27FC236}">
                    <a16:creationId xmlns:a16="http://schemas.microsoft.com/office/drawing/2014/main" id="{6C4F1082-6592-33C6-AF4F-6F23180F4937}"/>
                  </a:ext>
                </a:extLst>
              </p:cNvPr>
              <p:cNvSpPr/>
              <p:nvPr/>
            </p:nvSpPr>
            <p:spPr>
              <a:xfrm>
                <a:off x="5561403" y="2544997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745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63" name="object 53">
                <a:extLst>
                  <a:ext uri="{FF2B5EF4-FFF2-40B4-BE49-F238E27FC236}">
                    <a16:creationId xmlns:a16="http://schemas.microsoft.com/office/drawing/2014/main" id="{C36DD081-49C2-11DC-68F8-415436282355}"/>
                  </a:ext>
                </a:extLst>
              </p:cNvPr>
              <p:cNvSpPr/>
              <p:nvPr/>
            </p:nvSpPr>
            <p:spPr>
              <a:xfrm>
                <a:off x="5561403" y="2279288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0"/>
                    </a:moveTo>
                    <a:lnTo>
                      <a:pt x="0" y="95453"/>
                    </a:lnTo>
                  </a:path>
                </a:pathLst>
              </a:custGeom>
              <a:ln w="44843">
                <a:solidFill>
                  <a:srgbClr val="979797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</p:grpSp>
      </p:grpSp>
      <p:sp>
        <p:nvSpPr>
          <p:cNvPr id="1082" name="TextBox 1081">
            <a:extLst>
              <a:ext uri="{FF2B5EF4-FFF2-40B4-BE49-F238E27FC236}">
                <a16:creationId xmlns:a16="http://schemas.microsoft.com/office/drawing/2014/main" id="{E51A65D0-520E-858D-0603-2E4E5C3BEB74}"/>
              </a:ext>
            </a:extLst>
          </p:cNvPr>
          <p:cNvSpPr txBox="1"/>
          <p:nvPr/>
        </p:nvSpPr>
        <p:spPr>
          <a:xfrm>
            <a:off x="157218" y="791180"/>
            <a:ext cx="737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Idea: Very high polarization efficiency doesn’t allow for much non-uniformity</a:t>
            </a:r>
          </a:p>
        </p:txBody>
      </p:sp>
    </p:spTree>
    <p:extLst>
      <p:ext uri="{BB962C8B-B14F-4D97-AF65-F5344CB8AC3E}">
        <p14:creationId xmlns:p14="http://schemas.microsoft.com/office/powerpoint/2010/main" val="156866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EA0F4-985D-7E79-6CBB-1B587CAA6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l="1176" t="606"/>
          <a:stretch/>
        </p:blipFill>
        <p:spPr>
          <a:xfrm>
            <a:off x="14678" y="619831"/>
            <a:ext cx="9119415" cy="6238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7917F-EB53-8BD8-333B-226F421D97F1}"/>
              </a:ext>
            </a:extLst>
          </p:cNvPr>
          <p:cNvSpPr txBox="1"/>
          <p:nvPr/>
        </p:nvSpPr>
        <p:spPr>
          <a:xfrm>
            <a:off x="269619" y="2309460"/>
            <a:ext cx="4172020" cy="4097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4F8A59D-ADAF-F445-070E-5BA68124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8" y="25709"/>
            <a:ext cx="9144000" cy="656960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6858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Standard Model of Elementary Particle Physics (SM)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A789B8-AD6D-0930-A9CD-4AFBC5A2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4" y="2303043"/>
            <a:ext cx="3885566" cy="37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0FFC7-F767-B036-A3D8-EA312C567CF4}"/>
              </a:ext>
            </a:extLst>
          </p:cNvPr>
          <p:cNvSpPr txBox="1"/>
          <p:nvPr/>
        </p:nvSpPr>
        <p:spPr>
          <a:xfrm>
            <a:off x="47401" y="1339589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Mountains of Knowledge in Particle Physics…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9B602B-D249-0DCA-7954-007ACA8E856B}"/>
                  </a:ext>
                </a:extLst>
              </p:cNvPr>
              <p:cNvSpPr/>
              <p:nvPr/>
            </p:nvSpPr>
            <p:spPr>
              <a:xfrm>
                <a:off x="4569997" y="3067890"/>
                <a:ext cx="4559325" cy="357922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Example for SM successes: g-factor of electron:</a:t>
                </a:r>
              </a:p>
              <a:p>
                <a:pPr algn="ctr"/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Theory: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001 159 652 181 61 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Experiment: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001 159 652 181 28 (18)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Challenge for theorists: How to not destroy the successes of the Standard Model with new Physics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9B602B-D249-0DCA-7954-007ACA8E8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97" y="3067890"/>
                <a:ext cx="4559325" cy="3579222"/>
              </a:xfrm>
              <a:prstGeom prst="rect">
                <a:avLst/>
              </a:prstGeom>
              <a:blipFill>
                <a:blip r:embed="rId4"/>
                <a:stretch>
                  <a:fillRect l="-931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47245-25EB-6527-0F5D-CE394F02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EDBD-6B21-4198-8E62-87DF5F3055C5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 descr="A book and a book&#10;&#10;Description automatically generated">
            <a:extLst>
              <a:ext uri="{FF2B5EF4-FFF2-40B4-BE49-F238E27FC236}">
                <a16:creationId xmlns:a16="http://schemas.microsoft.com/office/drawing/2014/main" id="{D31A57D3-DBDB-78E5-9CB1-42E3842C9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57032"/>
            <a:ext cx="2261144" cy="19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53"/>
    </mc:Choice>
    <mc:Fallback xmlns="">
      <p:transition spd="slow" advTm="89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D5365-2E39-27A7-6E16-6403120D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20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EDF0F5-2BE8-EE05-1C84-7E96AA221647}"/>
              </a:ext>
            </a:extLst>
          </p:cNvPr>
          <p:cNvGrpSpPr/>
          <p:nvPr/>
        </p:nvGrpSpPr>
        <p:grpSpPr>
          <a:xfrm>
            <a:off x="467544" y="824212"/>
            <a:ext cx="5522635" cy="2921416"/>
            <a:chOff x="459708" y="1556792"/>
            <a:chExt cx="5522635" cy="292141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45F06C-FBCA-E4ED-E54F-23EFFF28F36F}"/>
                </a:ext>
              </a:extLst>
            </p:cNvPr>
            <p:cNvCxnSpPr/>
            <p:nvPr/>
          </p:nvCxnSpPr>
          <p:spPr>
            <a:xfrm flipV="1">
              <a:off x="1298627" y="3225971"/>
              <a:ext cx="4547689" cy="1897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6D6BA002-8B74-C316-2ABF-306E14915DEF}"/>
                </a:ext>
              </a:extLst>
            </p:cNvPr>
            <p:cNvSpPr txBox="1"/>
            <p:nvPr/>
          </p:nvSpPr>
          <p:spPr>
            <a:xfrm>
              <a:off x="621281" y="2956423"/>
              <a:ext cx="1481256" cy="7691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Neutrons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FNPB guide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C1EF7F-3A16-B367-16F3-595A26C1E539}"/>
                </a:ext>
              </a:extLst>
            </p:cNvPr>
            <p:cNvSpPr/>
            <p:nvPr/>
          </p:nvSpPr>
          <p:spPr>
            <a:xfrm>
              <a:off x="1696544" y="3046124"/>
              <a:ext cx="69909" cy="429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3EFDBA97-779C-417B-1391-44D9B30AC100}"/>
                </a:ext>
              </a:extLst>
            </p:cNvPr>
            <p:cNvSpPr txBox="1"/>
            <p:nvPr/>
          </p:nvSpPr>
          <p:spPr>
            <a:xfrm>
              <a:off x="1102714" y="2446077"/>
              <a:ext cx="1568980" cy="7691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Normalization neutron monitor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22028C72-B1C0-6F8B-0B56-D3DEA0B6BC35}"/>
                </a:ext>
              </a:extLst>
            </p:cNvPr>
            <p:cNvSpPr txBox="1"/>
            <p:nvPr/>
          </p:nvSpPr>
          <p:spPr>
            <a:xfrm>
              <a:off x="1743785" y="3495195"/>
              <a:ext cx="1245441" cy="5549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Solid state SM polarizer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BFFB-F692-BEF2-C6B7-B2C3E4307106}"/>
                </a:ext>
              </a:extLst>
            </p:cNvPr>
            <p:cNvSpPr/>
            <p:nvPr/>
          </p:nvSpPr>
          <p:spPr>
            <a:xfrm>
              <a:off x="2646302" y="3030110"/>
              <a:ext cx="968561" cy="3761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810951A-CBA2-5B94-D464-E6A9BCF51EF0}"/>
                </a:ext>
              </a:extLst>
            </p:cNvPr>
            <p:cNvSpPr txBox="1"/>
            <p:nvPr/>
          </p:nvSpPr>
          <p:spPr>
            <a:xfrm>
              <a:off x="2591464" y="3077168"/>
              <a:ext cx="1364727" cy="3604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Spin flipper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317DCF-15E7-052A-8D88-DAF087BE6646}"/>
                </a:ext>
              </a:extLst>
            </p:cNvPr>
            <p:cNvSpPr/>
            <p:nvPr/>
          </p:nvSpPr>
          <p:spPr>
            <a:xfrm>
              <a:off x="3779912" y="1556792"/>
              <a:ext cx="634239" cy="2921416"/>
            </a:xfrm>
            <a:prstGeom prst="rect">
              <a:avLst/>
            </a:prstGeom>
            <a:solidFill>
              <a:srgbClr val="4A9471"/>
            </a:solidFill>
            <a:ln>
              <a:solidFill>
                <a:srgbClr val="4A94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873D1C-E91A-AFC6-7672-D3FD09624003}"/>
                </a:ext>
              </a:extLst>
            </p:cNvPr>
            <p:cNvSpPr/>
            <p:nvPr/>
          </p:nvSpPr>
          <p:spPr>
            <a:xfrm>
              <a:off x="3673600" y="2896827"/>
              <a:ext cx="846862" cy="670782"/>
            </a:xfrm>
            <a:prstGeom prst="rect">
              <a:avLst/>
            </a:prstGeom>
            <a:solidFill>
              <a:srgbClr val="4A9471"/>
            </a:solidFill>
            <a:ln>
              <a:solidFill>
                <a:srgbClr val="4A94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F3834AF5-2966-82FD-A2ED-84CA8B6AF500}"/>
                </a:ext>
              </a:extLst>
            </p:cNvPr>
            <p:cNvSpPr txBox="1"/>
            <p:nvPr/>
          </p:nvSpPr>
          <p:spPr>
            <a:xfrm>
              <a:off x="3515943" y="1940223"/>
              <a:ext cx="1338403" cy="7303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Nab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Spectrometer magnet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157716-151F-9AD1-2368-3CE3687463D7}"/>
                </a:ext>
              </a:extLst>
            </p:cNvPr>
            <p:cNvSpPr/>
            <p:nvPr/>
          </p:nvSpPr>
          <p:spPr>
            <a:xfrm>
              <a:off x="4854347" y="3071001"/>
              <a:ext cx="333108" cy="324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4A1212DA-52D0-B0AA-4A7D-E633DF77606B}"/>
                </a:ext>
              </a:extLst>
            </p:cNvPr>
            <p:cNvSpPr txBox="1"/>
            <p:nvPr/>
          </p:nvSpPr>
          <p:spPr>
            <a:xfrm>
              <a:off x="4612892" y="3421292"/>
              <a:ext cx="1129593" cy="6707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He3 cell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(analyzer)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DDD46D-2761-15BB-8378-3382146B5DD1}"/>
                </a:ext>
              </a:extLst>
            </p:cNvPr>
            <p:cNvSpPr/>
            <p:nvPr/>
          </p:nvSpPr>
          <p:spPr>
            <a:xfrm>
              <a:off x="5486293" y="3037649"/>
              <a:ext cx="69909" cy="429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81FDD059-8617-99B4-0EF9-6113674E95CB}"/>
                </a:ext>
              </a:extLst>
            </p:cNvPr>
            <p:cNvSpPr txBox="1"/>
            <p:nvPr/>
          </p:nvSpPr>
          <p:spPr>
            <a:xfrm>
              <a:off x="4973865" y="2295109"/>
              <a:ext cx="1008478" cy="7691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Analyzingneutron monitor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21B0ABB5-8CBE-29BF-8B19-EEC1FE585179}"/>
                </a:ext>
              </a:extLst>
            </p:cNvPr>
            <p:cNvSpPr txBox="1"/>
            <p:nvPr/>
          </p:nvSpPr>
          <p:spPr>
            <a:xfrm>
              <a:off x="459708" y="1595042"/>
              <a:ext cx="2312091" cy="6201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FNPB Beamline polarization setup at SNS: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7449A1B-7C46-2CF8-C984-9D3DE7EE8C10}"/>
                </a:ext>
              </a:extLst>
            </p:cNvPr>
            <p:cNvSpPr/>
            <p:nvPr/>
          </p:nvSpPr>
          <p:spPr>
            <a:xfrm>
              <a:off x="1886334" y="3071001"/>
              <a:ext cx="531846" cy="3600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57">
            <a:extLst>
              <a:ext uri="{FF2B5EF4-FFF2-40B4-BE49-F238E27FC236}">
                <a16:creationId xmlns:a16="http://schemas.microsoft.com/office/drawing/2014/main" id="{7A7CC3FB-4C17-C809-322E-C73BE7A3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9144000" cy="649908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 Solid state polarizer, He3 analyzer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142BA-AEC3-BFE2-3C81-34976D02CBED}"/>
              </a:ext>
            </a:extLst>
          </p:cNvPr>
          <p:cNvSpPr txBox="1"/>
          <p:nvPr/>
        </p:nvSpPr>
        <p:spPr>
          <a:xfrm>
            <a:off x="211888" y="4058155"/>
            <a:ext cx="857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Polarization is analyzed with He-3 spin filter. Transmission of neutrons through a cell with polarized gas is dependent on neutron wavelength, but for a cylindrical He-3 cell only weakly on position or 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5C672C-241A-561D-FF6C-9DCF99741127}"/>
                  </a:ext>
                </a:extLst>
              </p:cNvPr>
              <p:cNvSpPr txBox="1"/>
              <p:nvPr/>
            </p:nvSpPr>
            <p:spPr>
              <a:xfrm>
                <a:off x="642859" y="5535483"/>
                <a:ext cx="5815091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5C672C-241A-561D-FF6C-9DCF99741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59" y="5535483"/>
                <a:ext cx="5815091" cy="394210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9ADEB20-F659-98AF-32F4-53A4AB0B6D63}"/>
              </a:ext>
            </a:extLst>
          </p:cNvPr>
          <p:cNvSpPr txBox="1"/>
          <p:nvPr/>
        </p:nvSpPr>
        <p:spPr>
          <a:xfrm>
            <a:off x="2857551" y="58396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with κ = 0.0733∙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[Atm]∙λ[Å]∙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[cm]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CF0E2A-068B-79E6-A86E-0A3BE44D7888}"/>
                  </a:ext>
                </a:extLst>
              </p:cNvPr>
              <p:cNvSpPr txBox="1"/>
              <p:nvPr/>
            </p:nvSpPr>
            <p:spPr>
              <a:xfrm>
                <a:off x="1115652" y="6042379"/>
                <a:ext cx="11843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CF0E2A-068B-79E6-A86E-0A3BE44D7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52" y="6042379"/>
                <a:ext cx="1184392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D56D5-6D10-40F9-21A8-D44D1AFE9521}"/>
                  </a:ext>
                </a:extLst>
              </p:cNvPr>
              <p:cNvSpPr txBox="1"/>
              <p:nvPr/>
            </p:nvSpPr>
            <p:spPr>
              <a:xfrm>
                <a:off x="211888" y="6420545"/>
                <a:ext cx="7160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. The systematic uncertainty is smaller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D56D5-6D10-40F9-21A8-D44D1AFE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8" y="6420545"/>
                <a:ext cx="7160293" cy="369332"/>
              </a:xfrm>
              <a:prstGeom prst="rect">
                <a:avLst/>
              </a:prstGeom>
              <a:blipFill>
                <a:blip r:embed="rId4"/>
                <a:stretch>
                  <a:fillRect l="-7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C090B-BF71-6A9D-DA2F-9F96370CEA72}"/>
                  </a:ext>
                </a:extLst>
              </p:cNvPr>
              <p:cNvSpPr txBox="1"/>
              <p:nvPr/>
            </p:nvSpPr>
            <p:spPr>
              <a:xfrm>
                <a:off x="211888" y="4925895"/>
                <a:ext cx="87202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n-lt"/>
                  </a:rPr>
                  <a:t>We can determine beam polarization from three measurements (as a function of neutron wavelength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: He polarization up, He polarization down, He unpolarized: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1C090B-BF71-6A9D-DA2F-9F96370CE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8" y="4925895"/>
                <a:ext cx="8720224" cy="646331"/>
              </a:xfrm>
              <a:prstGeom prst="rect">
                <a:avLst/>
              </a:prstGeom>
              <a:blipFill>
                <a:blip r:embed="rId5"/>
                <a:stretch>
                  <a:fillRect l="-62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8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A9DA5-467F-26BE-C4E0-BAC3110E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13383-F6C0-4BB9-BB04-2615414336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FB7D3-7990-9D77-7A94-3DAA8B69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lIns="0" rIns="9144" anchor="ctr"/>
          <a:lstStyle/>
          <a:p>
            <a:pPr algn="ctr"/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pNab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DD2EE-1937-F339-09D9-244889A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9" t="30050" r="10753"/>
          <a:stretch/>
        </p:blipFill>
        <p:spPr>
          <a:xfrm>
            <a:off x="976386" y="1772816"/>
            <a:ext cx="7047212" cy="4558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B811F5-8EE0-CEB8-4039-821C7BC0C65E}"/>
              </a:ext>
            </a:extLst>
          </p:cNvPr>
          <p:cNvSpPr txBox="1"/>
          <p:nvPr/>
        </p:nvSpPr>
        <p:spPr>
          <a:xfrm>
            <a:off x="107504" y="79153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 was submitted on July 1, 2024. Proposal Review and Advisory Committee will meet this year. Goal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collaboration is to start after Nab has finished data taking. </a:t>
            </a:r>
          </a:p>
        </p:txBody>
      </p:sp>
    </p:spTree>
    <p:extLst>
      <p:ext uri="{BB962C8B-B14F-4D97-AF65-F5344CB8AC3E}">
        <p14:creationId xmlns:p14="http://schemas.microsoft.com/office/powerpoint/2010/main" val="45423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F1F1B-BAC2-316F-4B40-CBE5E8DD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42D30-36DB-4A90-87D3-B26F42E3582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D9024D-E477-75B9-F256-F38F16B7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3"/>
            <a:ext cx="9144000" cy="79216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7200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8B760-FBAF-BBD2-0C47-AD1219326B55}"/>
                  </a:ext>
                </a:extLst>
              </p:cNvPr>
              <p:cNvSpPr txBox="1"/>
              <p:nvPr/>
            </p:nvSpPr>
            <p:spPr>
              <a:xfrm>
                <a:off x="179512" y="1052736"/>
                <a:ext cx="87237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Currently, unitarity of the CKM matrix is violated by about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This test is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superallowed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nuclear decays and Kaon decays. Selected neutrons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decay experiments contribute. All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inputs are under scrutiny.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usually considered a big deal, but should be understood.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Neutron beta decay could replace nuclear beta decay if experiments gain accuracy. There is steady, albeit slow progress. The experiments Nab and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pNab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at its goal uncertainty makes a substantial impact to the unitarity test (tackling the weakest neutron beta decay input).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Nab is transitioning to data taking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Proposal for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pNab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been submitted.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Most important systematic uncertainty is the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measurement of the neutron beam polarization. The concept of neutron beam polarizer and analyzer is based on spin physics that is well-understood. However, the systematic uncertainties in the polarization measurement are complicated.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8B760-FBAF-BBD2-0C47-AD121932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23752" cy="3693319"/>
              </a:xfrm>
              <a:prstGeom prst="rect">
                <a:avLst/>
              </a:prstGeom>
              <a:blipFill>
                <a:blip r:embed="rId3"/>
                <a:stretch>
                  <a:fillRect l="-419" t="-990" r="-1047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3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235B-1622-4B6F-9620-0231321AA4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45D55-AE79-AC0F-0F7D-0FB83557E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2368161"/>
            <a:ext cx="3885955" cy="3265723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212" y="763316"/>
            <a:ext cx="50307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0" name="Rectangle 8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Neutron beta decay lifetime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7489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809142"/>
                <a:ext cx="8712967" cy="525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Beam: Decay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748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809142"/>
                <a:ext cx="8712967" cy="525528"/>
              </a:xfrm>
              <a:prstGeom prst="rect">
                <a:avLst/>
              </a:prstGeom>
              <a:blipFill rotWithShape="1">
                <a:blip r:embed="rId7"/>
                <a:stretch>
                  <a:fillRect l="-5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1296500"/>
                <a:ext cx="4975413" cy="1177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Bottle: Neutron counts :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i="1" baseline="-25000" dirty="0" err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𝑒𝑓𝑓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i="1" baseline="-25000" dirty="0" err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𝑒𝑓𝑓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𝑤𝑎𝑙𝑙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𝑔𝑎𝑠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296500"/>
                <a:ext cx="4975413" cy="1177053"/>
              </a:xfrm>
              <a:prstGeom prst="rect">
                <a:avLst/>
              </a:prstGeom>
              <a:blipFill>
                <a:blip r:embed="rId8"/>
                <a:stretch>
                  <a:fillRect l="-979" b="-5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537E0-E00A-1140-695C-D1BD246E53C1}"/>
              </a:ext>
            </a:extLst>
          </p:cNvPr>
          <p:cNvSpPr txBox="1"/>
          <p:nvPr/>
        </p:nvSpPr>
        <p:spPr>
          <a:xfrm>
            <a:off x="2843808" y="2731678"/>
            <a:ext cx="11293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UCNTAU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76421-9F58-BE8E-DB65-281BC6DC689D}"/>
              </a:ext>
            </a:extLst>
          </p:cNvPr>
          <p:cNvSpPr txBox="1"/>
          <p:nvPr/>
        </p:nvSpPr>
        <p:spPr>
          <a:xfrm>
            <a:off x="7055326" y="849536"/>
            <a:ext cx="13433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NIST-BL1/2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ED2840-6A26-3B13-4075-02DAB04DE141}"/>
              </a:ext>
            </a:extLst>
          </p:cNvPr>
          <p:cNvSpPr/>
          <p:nvPr/>
        </p:nvSpPr>
        <p:spPr>
          <a:xfrm>
            <a:off x="2843808" y="2731678"/>
            <a:ext cx="11293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966" y="555535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Discrepancy between beam and bottle may be real (decay into dark particle, not otherwise detected, or an experiment error. Previous analysis uses only last data point. Many new experiments: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Magnetic bottles (UCNTAU+, LANL, </a:t>
            </a:r>
            <a:r>
              <a:rPr lang="el-G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SPECT, TRIGA Mainz; PENELOPE, TU München)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 Lifetime BL2 and BL3, 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UCNProBe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LANL: UCN trap in which both decay rate and neutron count decay are observed.</a:t>
            </a:r>
          </a:p>
        </p:txBody>
      </p:sp>
      <p:pic>
        <p:nvPicPr>
          <p:cNvPr id="3" name="Picture 2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12160097-5EB7-0632-751D-2DF0D27666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41" y="2437678"/>
            <a:ext cx="3499548" cy="3068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83C718-3206-8A6C-3B07-407B4DCA6CDD}"/>
              </a:ext>
            </a:extLst>
          </p:cNvPr>
          <p:cNvSpPr txBox="1"/>
          <p:nvPr/>
        </p:nvSpPr>
        <p:spPr>
          <a:xfrm>
            <a:off x="7597156" y="54055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Courtesy A. Young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698540"/>
      </p:ext>
    </p:extLst>
  </p:cSld>
  <p:clrMapOvr>
    <a:masterClrMapping/>
  </p:clrMapOvr>
  <p:transition advTm="15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1" grpId="0" animBg="1"/>
      <p:bldP spid="2356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79216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neutron decay sources stronger than in use in the past</a:t>
            </a:r>
          </a:p>
        </p:txBody>
      </p:sp>
      <p:grpSp>
        <p:nvGrpSpPr>
          <p:cNvPr id="33" name="Gruppieren 17"/>
          <p:cNvGrpSpPr/>
          <p:nvPr/>
        </p:nvGrpSpPr>
        <p:grpSpPr>
          <a:xfrm>
            <a:off x="301456" y="1488130"/>
            <a:ext cx="6122792" cy="1984191"/>
            <a:chOff x="507217" y="1607880"/>
            <a:chExt cx="8097231" cy="2829232"/>
          </a:xfrm>
        </p:grpSpPr>
        <p:sp>
          <p:nvSpPr>
            <p:cNvPr id="34" name="Textfeld 6"/>
            <p:cNvSpPr txBox="1"/>
            <p:nvPr/>
          </p:nvSpPr>
          <p:spPr>
            <a:xfrm>
              <a:off x="827584" y="3717032"/>
              <a:ext cx="1296144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feld 7"/>
            <p:cNvSpPr txBox="1"/>
            <p:nvPr/>
          </p:nvSpPr>
          <p:spPr>
            <a:xfrm>
              <a:off x="899592" y="3717032"/>
              <a:ext cx="129614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b="1">
                  <a:latin typeface="Arial" pitchFamily="34" charset="0"/>
                  <a:cs typeface="Arial" pitchFamily="34" charset="0"/>
                </a:rPr>
                <a:t>Cryostat</a:t>
              </a:r>
            </a:p>
          </p:txBody>
        </p:sp>
        <p:sp>
          <p:nvSpPr>
            <p:cNvPr id="36" name="Rechteck 8"/>
            <p:cNvSpPr/>
            <p:nvPr/>
          </p:nvSpPr>
          <p:spPr>
            <a:xfrm>
              <a:off x="2267744" y="1926124"/>
              <a:ext cx="2520280" cy="323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uppieren 24"/>
            <p:cNvGrpSpPr/>
            <p:nvPr/>
          </p:nvGrpSpPr>
          <p:grpSpPr>
            <a:xfrm>
              <a:off x="507217" y="1607880"/>
              <a:ext cx="8097231" cy="2829232"/>
              <a:chOff x="435209" y="743784"/>
              <a:chExt cx="8097231" cy="2829232"/>
            </a:xfrm>
          </p:grpSpPr>
          <p:pic>
            <p:nvPicPr>
              <p:cNvPr id="39" name="Picture 2" descr="C:\Users\Eva\Desktop\Bastian\e18361bca7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209" y="743784"/>
                <a:ext cx="7776864" cy="2592288"/>
              </a:xfrm>
              <a:prstGeom prst="rect">
                <a:avLst/>
              </a:prstGeom>
              <a:noFill/>
            </p:spPr>
          </p:pic>
          <p:sp>
            <p:nvSpPr>
              <p:cNvPr id="40" name="Rechteck 16"/>
              <p:cNvSpPr/>
              <p:nvPr/>
            </p:nvSpPr>
            <p:spPr>
              <a:xfrm>
                <a:off x="6623720" y="3356992"/>
                <a:ext cx="190872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Rechteck 13"/>
            <p:cNvSpPr/>
            <p:nvPr/>
          </p:nvSpPr>
          <p:spPr>
            <a:xfrm>
              <a:off x="1744296" y="1997344"/>
              <a:ext cx="2088232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echteck 3"/>
          <p:cNvSpPr/>
          <p:nvPr/>
        </p:nvSpPr>
        <p:spPr>
          <a:xfrm>
            <a:off x="4124925" y="1462220"/>
            <a:ext cx="127150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Magnetic Filter</a:t>
            </a:r>
            <a:endParaRPr lang="de-DE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3353098" y="4632066"/>
            <a:ext cx="2258077" cy="1961555"/>
            <a:chOff x="6222046" y="1897024"/>
            <a:chExt cx="2258077" cy="1961555"/>
          </a:xfrm>
        </p:grpSpPr>
        <p:sp>
          <p:nvSpPr>
            <p:cNvPr id="50" name="TextBox 13"/>
            <p:cNvSpPr txBox="1">
              <a:spLocks noChangeArrowheads="1"/>
            </p:cNvSpPr>
            <p:nvPr/>
          </p:nvSpPr>
          <p:spPr bwMode="auto">
            <a:xfrm>
              <a:off x="6408190" y="1897024"/>
              <a:ext cx="188578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MAC-E filter</a:t>
              </a:r>
            </a:p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(as in “</a:t>
              </a:r>
              <a:r>
                <a:rPr lang="en-GB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aSPECT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” – see later)</a:t>
              </a:r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2046" y="2820354"/>
              <a:ext cx="2258077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150"/>
          <p:cNvGrpSpPr>
            <a:grpSpLocks/>
          </p:cNvGrpSpPr>
          <p:nvPr/>
        </p:nvGrpSpPr>
        <p:grpSpPr bwMode="auto">
          <a:xfrm>
            <a:off x="5940152" y="4314214"/>
            <a:ext cx="2289974" cy="2082022"/>
            <a:chOff x="961305" y="1049719"/>
            <a:chExt cx="2289974" cy="2081072"/>
          </a:xfrm>
          <a:noFill/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5401" y="1939187"/>
              <a:ext cx="1057511" cy="11916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961305" y="1049719"/>
                  <a:ext cx="2289974" cy="64603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R×B spectrometer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GB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𝑝</m:t>
                      </m:r>
                    </m:oMath>
                  </a14:m>
                  <a:r>
                    <a:rPr lang="en-GB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(NOMOS)</a:t>
                  </a:r>
                </a:p>
              </p:txBody>
            </p:sp>
          </mc:Choice>
          <mc:Fallback xmlns="">
            <p:sp>
              <p:nvSpPr>
                <p:cNvPr id="54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1305" y="1049719"/>
                  <a:ext cx="2289974" cy="646036"/>
                </a:xfrm>
                <a:prstGeom prst="rect">
                  <a:avLst/>
                </a:prstGeom>
                <a:blipFill>
                  <a:blip r:embed="rId6"/>
                  <a:stretch>
                    <a:fillRect t="-5660" r="-1862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600089" y="4675667"/>
            <a:ext cx="2517638" cy="1736753"/>
            <a:chOff x="5511218" y="653318"/>
            <a:chExt cx="1143000" cy="1736753"/>
          </a:xfrm>
        </p:grpSpPr>
        <p:grpSp>
          <p:nvGrpSpPr>
            <p:cNvPr id="57" name="Group 149"/>
            <p:cNvGrpSpPr>
              <a:grpSpLocks/>
            </p:cNvGrpSpPr>
            <p:nvPr/>
          </p:nvGrpSpPr>
          <p:grpSpPr bwMode="auto">
            <a:xfrm>
              <a:off x="5511218" y="653318"/>
              <a:ext cx="1143000" cy="1736753"/>
              <a:chOff x="1341103" y="2317899"/>
              <a:chExt cx="1143035" cy="1737338"/>
            </a:xfrm>
          </p:grpSpPr>
          <p:sp>
            <p:nvSpPr>
              <p:cNvPr id="59" name="TextBox 139"/>
              <p:cNvSpPr txBox="1">
                <a:spLocks noChangeArrowheads="1"/>
              </p:cNvSpPr>
              <p:nvPr/>
            </p:nvSpPr>
            <p:spPr bwMode="auto">
              <a:xfrm>
                <a:off x="1341103" y="2317899"/>
                <a:ext cx="1143035" cy="1200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Electron or proton detector (Plastic scintillator, silicon)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(+ backscatter detector?)</a:t>
                </a:r>
              </a:p>
            </p:txBody>
          </p:sp>
          <p:grpSp>
            <p:nvGrpSpPr>
              <p:cNvPr id="60" name="Group 146"/>
              <p:cNvGrpSpPr>
                <a:grpSpLocks/>
              </p:cNvGrpSpPr>
              <p:nvPr/>
            </p:nvGrpSpPr>
            <p:grpSpPr bwMode="auto">
              <a:xfrm>
                <a:off x="1701922" y="3483989"/>
                <a:ext cx="45807" cy="571248"/>
                <a:chOff x="1092322" y="3522089"/>
                <a:chExt cx="45807" cy="571248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092322" y="3522089"/>
                  <a:ext cx="45807" cy="57010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84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01849" y="3523231"/>
                  <a:ext cx="22904" cy="57010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7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8" name="Textfeld 153"/>
            <p:cNvSpPr txBox="1"/>
            <p:nvPr/>
          </p:nvSpPr>
          <p:spPr>
            <a:xfrm>
              <a:off x="6237033" y="181901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21B-1285-4A23-B52A-94C7DA7362F0}" type="slidenum">
              <a:rPr lang="en-US" smtClean="0"/>
              <a:t>25</a:t>
            </a:fld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22219" y="6592649"/>
            <a:ext cx="3335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MLZ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München, TU Vienna, U Heidelberg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et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al.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34364" y="5342497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Transverse displacement  of beam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64" y="5342497"/>
                <a:ext cx="1524000" cy="923330"/>
              </a:xfrm>
              <a:prstGeom prst="rect">
                <a:avLst/>
              </a:prstGeom>
              <a:blipFill>
                <a:blip r:embed="rId7"/>
                <a:stretch>
                  <a:fillRect l="-3600" t="-3289" r="-400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5ECDFF-506D-C20B-30E3-597D728C4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062" y="965917"/>
            <a:ext cx="2333897" cy="3226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5BAC0-91B0-8073-B730-06FFF4F94BA7}"/>
              </a:ext>
            </a:extLst>
          </p:cNvPr>
          <p:cNvSpPr txBox="1"/>
          <p:nvPr/>
        </p:nvSpPr>
        <p:spPr>
          <a:xfrm>
            <a:off x="122219" y="1052917"/>
            <a:ext cx="88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Cold neutrons (PERC)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96F20-4FD7-B8AA-583A-737DD96D18B1}"/>
              </a:ext>
            </a:extLst>
          </p:cNvPr>
          <p:cNvSpPr/>
          <p:nvPr/>
        </p:nvSpPr>
        <p:spPr>
          <a:xfrm>
            <a:off x="217003" y="3387730"/>
            <a:ext cx="6083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Concept similar to PERKEO III, very high decay rate (up to MHz) in long neutron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Versatile source of decay products can be coupled with different proton or electron detectors</a:t>
            </a:r>
          </a:p>
        </p:txBody>
      </p:sp>
    </p:spTree>
    <p:extLst>
      <p:ext uri="{BB962C8B-B14F-4D97-AF65-F5344CB8AC3E}">
        <p14:creationId xmlns:p14="http://schemas.microsoft.com/office/powerpoint/2010/main" val="26613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57871" y="1211262"/>
            <a:ext cx="6269037" cy="44354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/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79" y="1352811"/>
            <a:ext cx="88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Ultra cold neutrons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073E-2255-4AF4-ADFE-06ECBD40AF84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9405" y="13010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UCNA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78" y="1713761"/>
                <a:ext cx="289047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Recent upgrades of UCN source at LANL allow for count rates that allow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(UCNA+).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Also, improvements to detection system planned to reduce uncertainty associated with backscattering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8" y="1713761"/>
                <a:ext cx="2890475" cy="2585323"/>
              </a:xfrm>
              <a:prstGeom prst="rect">
                <a:avLst/>
              </a:prstGeom>
              <a:blipFill>
                <a:blip r:embed="rId3"/>
                <a:stretch>
                  <a:fillRect l="-1899" t="-1179" r="-126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78">
            <a:extLst>
              <a:ext uri="{FF2B5EF4-FFF2-40B4-BE49-F238E27FC236}">
                <a16:creationId xmlns:a16="http://schemas.microsoft.com/office/drawing/2014/main" id="{9D6141AE-B3C0-53AB-B60E-983F7C34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Potential neutron decay sources stronger than in use in the past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21A4712-513F-0674-0656-1823317F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259" y="5980308"/>
            <a:ext cx="2989311" cy="25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61002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Ito et al., PRC </a:t>
            </a: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97,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012501(R) (2018)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D3E23-4D3C-4D67-82B5-0E50EFB7C8AC}"/>
              </a:ext>
            </a:extLst>
          </p:cNvPr>
          <p:cNvGrpSpPr>
            <a:grpSpLocks noChangeAspect="1"/>
          </p:cNvGrpSpPr>
          <p:nvPr/>
        </p:nvGrpSpPr>
        <p:grpSpPr>
          <a:xfrm>
            <a:off x="1411010" y="4287204"/>
            <a:ext cx="3124593" cy="2281131"/>
            <a:chOff x="3838197" y="801485"/>
            <a:chExt cx="3124593" cy="2281131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794F9C-2AED-457E-3A4F-F7DB5C3ACE5B}"/>
                </a:ext>
              </a:extLst>
            </p:cNvPr>
            <p:cNvSpPr/>
            <p:nvPr/>
          </p:nvSpPr>
          <p:spPr>
            <a:xfrm>
              <a:off x="4266501" y="2758617"/>
              <a:ext cx="2687955" cy="0"/>
            </a:xfrm>
            <a:custGeom>
              <a:avLst/>
              <a:gdLst/>
              <a:ahLst/>
              <a:cxnLst/>
              <a:rect l="l" t="t" r="r" b="b"/>
              <a:pathLst>
                <a:path w="2687954">
                  <a:moveTo>
                    <a:pt x="0" y="0"/>
                  </a:moveTo>
                  <a:lnTo>
                    <a:pt x="268766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C25D66E-AB49-EAC7-7462-B04650270C65}"/>
                </a:ext>
              </a:extLst>
            </p:cNvPr>
            <p:cNvSpPr/>
            <p:nvPr/>
          </p:nvSpPr>
          <p:spPr>
            <a:xfrm>
              <a:off x="4266501" y="932078"/>
              <a:ext cx="2687955" cy="1826895"/>
            </a:xfrm>
            <a:custGeom>
              <a:avLst/>
              <a:gdLst/>
              <a:ahLst/>
              <a:cxnLst/>
              <a:rect l="l" t="t" r="r" b="b"/>
              <a:pathLst>
                <a:path w="2687954" h="1826895">
                  <a:moveTo>
                    <a:pt x="0" y="1826539"/>
                  </a:moveTo>
                  <a:lnTo>
                    <a:pt x="2687662" y="1826539"/>
                  </a:lnTo>
                  <a:lnTo>
                    <a:pt x="2687662" y="0"/>
                  </a:lnTo>
                  <a:lnTo>
                    <a:pt x="0" y="0"/>
                  </a:lnTo>
                  <a:lnTo>
                    <a:pt x="0" y="1826539"/>
                  </a:lnTo>
                  <a:close/>
                </a:path>
              </a:pathLst>
            </a:custGeom>
            <a:ln w="14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743DF62-CD1E-642F-3A92-AC4F40039B1D}"/>
                </a:ext>
              </a:extLst>
            </p:cNvPr>
            <p:cNvSpPr/>
            <p:nvPr/>
          </p:nvSpPr>
          <p:spPr>
            <a:xfrm>
              <a:off x="6954164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B9E5459-4E7E-2FFA-F123-5330C46C5B03}"/>
                </a:ext>
              </a:extLst>
            </p:cNvPr>
            <p:cNvSpPr/>
            <p:nvPr/>
          </p:nvSpPr>
          <p:spPr>
            <a:xfrm>
              <a:off x="6858177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FC50B4A-41DC-037D-307C-3A157780F827}"/>
                </a:ext>
              </a:extLst>
            </p:cNvPr>
            <p:cNvSpPr/>
            <p:nvPr/>
          </p:nvSpPr>
          <p:spPr>
            <a:xfrm>
              <a:off x="6755066" y="2703829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787"/>
                  </a:moveTo>
                  <a:lnTo>
                    <a:pt x="14223" y="54787"/>
                  </a:lnTo>
                  <a:lnTo>
                    <a:pt x="14223" y="0"/>
                  </a:lnTo>
                  <a:lnTo>
                    <a:pt x="0" y="0"/>
                  </a:lnTo>
                  <a:lnTo>
                    <a:pt x="0" y="54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96B0704-5B37-9370-FC9D-B4EAAEB565C8}"/>
                </a:ext>
              </a:extLst>
            </p:cNvPr>
            <p:cNvSpPr/>
            <p:nvPr/>
          </p:nvSpPr>
          <p:spPr>
            <a:xfrm>
              <a:off x="4362487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6C5D073C-0BBE-A0ED-026D-E18E5559066D}"/>
                </a:ext>
              </a:extLst>
            </p:cNvPr>
            <p:cNvSpPr/>
            <p:nvPr/>
          </p:nvSpPr>
          <p:spPr>
            <a:xfrm>
              <a:off x="4451362" y="2703829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787"/>
                  </a:moveTo>
                  <a:lnTo>
                    <a:pt x="14224" y="54787"/>
                  </a:lnTo>
                  <a:lnTo>
                    <a:pt x="14224" y="0"/>
                  </a:lnTo>
                  <a:lnTo>
                    <a:pt x="0" y="0"/>
                  </a:lnTo>
                  <a:lnTo>
                    <a:pt x="0" y="54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B884189-3984-B6DE-38DC-23CD0803A4BC}"/>
                </a:ext>
              </a:extLst>
            </p:cNvPr>
            <p:cNvSpPr/>
            <p:nvPr/>
          </p:nvSpPr>
          <p:spPr>
            <a:xfrm>
              <a:off x="6755066" y="2703829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787"/>
                  </a:moveTo>
                  <a:lnTo>
                    <a:pt x="14223" y="54787"/>
                  </a:lnTo>
                  <a:lnTo>
                    <a:pt x="14223" y="0"/>
                  </a:lnTo>
                  <a:lnTo>
                    <a:pt x="0" y="0"/>
                  </a:lnTo>
                  <a:lnTo>
                    <a:pt x="0" y="54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3C0E0BA2-D690-3E6D-6DDF-EF2ED0F8158F}"/>
                </a:ext>
              </a:extLst>
            </p:cNvPr>
            <p:cNvSpPr/>
            <p:nvPr/>
          </p:nvSpPr>
          <p:spPr>
            <a:xfrm>
              <a:off x="6666191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1B24230-7ABB-AF55-55C0-66B918B3FABA}"/>
                </a:ext>
              </a:extLst>
            </p:cNvPr>
            <p:cNvSpPr/>
            <p:nvPr/>
          </p:nvSpPr>
          <p:spPr>
            <a:xfrm>
              <a:off x="6570218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4778BC85-642B-BF19-8C4D-91C34B5E1D4D}"/>
                </a:ext>
              </a:extLst>
            </p:cNvPr>
            <p:cNvSpPr/>
            <p:nvPr/>
          </p:nvSpPr>
          <p:spPr>
            <a:xfrm>
              <a:off x="6474231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7B19E25-CA3B-3BCA-E046-874C62B0F215}"/>
                </a:ext>
              </a:extLst>
            </p:cNvPr>
            <p:cNvSpPr/>
            <p:nvPr/>
          </p:nvSpPr>
          <p:spPr>
            <a:xfrm>
              <a:off x="6378244" y="270382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787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40A874C-7F63-A466-99D4-9D0B7F8E8F3F}"/>
                </a:ext>
              </a:extLst>
            </p:cNvPr>
            <p:cNvSpPr/>
            <p:nvPr/>
          </p:nvSpPr>
          <p:spPr>
            <a:xfrm>
              <a:off x="6282245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E3759EE-423D-8A64-A847-CE1393796421}"/>
                </a:ext>
              </a:extLst>
            </p:cNvPr>
            <p:cNvSpPr/>
            <p:nvPr/>
          </p:nvSpPr>
          <p:spPr>
            <a:xfrm>
              <a:off x="6186258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785846B-1A41-C802-84C6-186CD4B02AF6}"/>
                </a:ext>
              </a:extLst>
            </p:cNvPr>
            <p:cNvSpPr/>
            <p:nvPr/>
          </p:nvSpPr>
          <p:spPr>
            <a:xfrm>
              <a:off x="6090272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5A01F84-FA1C-D437-E534-D5A1CFBB19AF}"/>
                </a:ext>
              </a:extLst>
            </p:cNvPr>
            <p:cNvSpPr/>
            <p:nvPr/>
          </p:nvSpPr>
          <p:spPr>
            <a:xfrm>
              <a:off x="5994285" y="270382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787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55B36E9-225A-2961-3A1A-6A68220CA1AB}"/>
                </a:ext>
              </a:extLst>
            </p:cNvPr>
            <p:cNvSpPr/>
            <p:nvPr/>
          </p:nvSpPr>
          <p:spPr>
            <a:xfrm>
              <a:off x="5898299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D99633F-F12B-3714-7D6B-9C66A608D9F1}"/>
                </a:ext>
              </a:extLst>
            </p:cNvPr>
            <p:cNvSpPr/>
            <p:nvPr/>
          </p:nvSpPr>
          <p:spPr>
            <a:xfrm>
              <a:off x="5802299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ED5DC85-2C0D-E451-9C9D-347CFD4C3DD5}"/>
                </a:ext>
              </a:extLst>
            </p:cNvPr>
            <p:cNvSpPr/>
            <p:nvPr/>
          </p:nvSpPr>
          <p:spPr>
            <a:xfrm>
              <a:off x="5706325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017E1B9D-E926-F8DC-239C-44492B981416}"/>
                </a:ext>
              </a:extLst>
            </p:cNvPr>
            <p:cNvSpPr/>
            <p:nvPr/>
          </p:nvSpPr>
          <p:spPr>
            <a:xfrm>
              <a:off x="5610339" y="270382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787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5635AF8-0FC5-667E-48E5-67D21185B486}"/>
                </a:ext>
              </a:extLst>
            </p:cNvPr>
            <p:cNvSpPr/>
            <p:nvPr/>
          </p:nvSpPr>
          <p:spPr>
            <a:xfrm>
              <a:off x="5514340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18B081B2-648F-C125-EDE8-583809D28C26}"/>
                </a:ext>
              </a:extLst>
            </p:cNvPr>
            <p:cNvSpPr/>
            <p:nvPr/>
          </p:nvSpPr>
          <p:spPr>
            <a:xfrm>
              <a:off x="5418366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5DC71623-61A3-31AA-9941-DB2120AEBB3C}"/>
                </a:ext>
              </a:extLst>
            </p:cNvPr>
            <p:cNvSpPr/>
            <p:nvPr/>
          </p:nvSpPr>
          <p:spPr>
            <a:xfrm>
              <a:off x="5322366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F24DFED1-EA64-D183-A715-41BCE41FAAEE}"/>
                </a:ext>
              </a:extLst>
            </p:cNvPr>
            <p:cNvSpPr/>
            <p:nvPr/>
          </p:nvSpPr>
          <p:spPr>
            <a:xfrm>
              <a:off x="5226380" y="270382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787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A05A342D-6D45-2A0B-E8F7-E4BBA3B12953}"/>
                </a:ext>
              </a:extLst>
            </p:cNvPr>
            <p:cNvSpPr/>
            <p:nvPr/>
          </p:nvSpPr>
          <p:spPr>
            <a:xfrm>
              <a:off x="5130393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93259652-E759-84D6-4687-1FF11E778EBC}"/>
                </a:ext>
              </a:extLst>
            </p:cNvPr>
            <p:cNvSpPr/>
            <p:nvPr/>
          </p:nvSpPr>
          <p:spPr>
            <a:xfrm>
              <a:off x="5034394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5DE2AC15-20FB-C0B3-1F2E-5A80D341D610}"/>
                </a:ext>
              </a:extLst>
            </p:cNvPr>
            <p:cNvSpPr/>
            <p:nvPr/>
          </p:nvSpPr>
          <p:spPr>
            <a:xfrm>
              <a:off x="4938407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9C57BDB-A807-3B6B-21C2-C525AAB9EF9A}"/>
                </a:ext>
              </a:extLst>
            </p:cNvPr>
            <p:cNvSpPr/>
            <p:nvPr/>
          </p:nvSpPr>
          <p:spPr>
            <a:xfrm>
              <a:off x="4842421" y="270382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787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3D600A3-C84A-3C48-DCA0-3C4E84CDC290}"/>
                </a:ext>
              </a:extLst>
            </p:cNvPr>
            <p:cNvSpPr/>
            <p:nvPr/>
          </p:nvSpPr>
          <p:spPr>
            <a:xfrm>
              <a:off x="4746434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F33E5BB5-217E-656A-E6A1-1169B05418F7}"/>
                </a:ext>
              </a:extLst>
            </p:cNvPr>
            <p:cNvSpPr/>
            <p:nvPr/>
          </p:nvSpPr>
          <p:spPr>
            <a:xfrm>
              <a:off x="4650447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74B2E4D-E315-829F-55B2-18CA11C5CC67}"/>
                </a:ext>
              </a:extLst>
            </p:cNvPr>
            <p:cNvSpPr/>
            <p:nvPr/>
          </p:nvSpPr>
          <p:spPr>
            <a:xfrm>
              <a:off x="4554461" y="273122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E5D041B7-617D-685E-BE7F-2CC9D936DD9D}"/>
                </a:ext>
              </a:extLst>
            </p:cNvPr>
            <p:cNvSpPr/>
            <p:nvPr/>
          </p:nvSpPr>
          <p:spPr>
            <a:xfrm>
              <a:off x="4451362" y="2703829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787"/>
                  </a:moveTo>
                  <a:lnTo>
                    <a:pt x="14224" y="54787"/>
                  </a:lnTo>
                  <a:lnTo>
                    <a:pt x="14224" y="0"/>
                  </a:lnTo>
                  <a:lnTo>
                    <a:pt x="0" y="0"/>
                  </a:lnTo>
                  <a:lnTo>
                    <a:pt x="0" y="54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5B3A7629-4BDB-2B71-BA3A-81B6D72D91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3570" y="2776546"/>
              <a:ext cx="2649220" cy="3060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ts val="985"/>
                </a:lnSpc>
                <a:spcBef>
                  <a:spcPts val="90"/>
                </a:spcBef>
                <a:tabLst>
                  <a:tab pos="398780" algn="l"/>
                  <a:tab pos="779780" algn="l"/>
                  <a:tab pos="1165860" algn="l"/>
                  <a:tab pos="1546860" algn="l"/>
                  <a:tab pos="1932939" algn="l"/>
                  <a:tab pos="2319020" algn="l"/>
                </a:tabLst>
              </a:pPr>
              <a:r>
                <a:rPr sz="900" b="1" spc="-5" dirty="0">
                  <a:latin typeface="Arial"/>
                  <a:cs typeface="Arial"/>
                </a:rPr>
                <a:t>2004	2006	2008	2010	2012	2014	2016</a:t>
              </a:r>
              <a:endParaRPr sz="900" dirty="0">
                <a:latin typeface="Arial"/>
                <a:cs typeface="Arial"/>
              </a:endParaRPr>
            </a:p>
            <a:p>
              <a:pPr marR="5080" algn="r">
                <a:lnSpc>
                  <a:spcPts val="1225"/>
                </a:lnSpc>
              </a:pPr>
              <a:r>
                <a:rPr sz="1100" b="1" spc="-5" dirty="0">
                  <a:latin typeface="Arial"/>
                  <a:cs typeface="Arial"/>
                </a:rPr>
                <a:t>Year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7D6327C-1E74-4686-E1AB-C929DFEE70FB}"/>
                </a:ext>
              </a:extLst>
            </p:cNvPr>
            <p:cNvSpPr/>
            <p:nvPr/>
          </p:nvSpPr>
          <p:spPr>
            <a:xfrm>
              <a:off x="4266501" y="932078"/>
              <a:ext cx="0" cy="1826895"/>
            </a:xfrm>
            <a:custGeom>
              <a:avLst/>
              <a:gdLst/>
              <a:ahLst/>
              <a:cxnLst/>
              <a:rect l="l" t="t" r="r" b="b"/>
              <a:pathLst>
                <a:path h="1826895">
                  <a:moveTo>
                    <a:pt x="0" y="0"/>
                  </a:moveTo>
                  <a:lnTo>
                    <a:pt x="0" y="1826539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CA8D2638-91CC-1C42-5278-A55AE3B30CC9}"/>
                </a:ext>
              </a:extLst>
            </p:cNvPr>
            <p:cNvSpPr/>
            <p:nvPr/>
          </p:nvSpPr>
          <p:spPr>
            <a:xfrm>
              <a:off x="6954164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9E3BF949-08C0-D571-8888-6E689BB3FE0D}"/>
                </a:ext>
              </a:extLst>
            </p:cNvPr>
            <p:cNvSpPr/>
            <p:nvPr/>
          </p:nvSpPr>
          <p:spPr>
            <a:xfrm>
              <a:off x="6858177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6927CBDE-6646-414A-DBD8-636FF16B5D84}"/>
                </a:ext>
              </a:extLst>
            </p:cNvPr>
            <p:cNvSpPr/>
            <p:nvPr/>
          </p:nvSpPr>
          <p:spPr>
            <a:xfrm>
              <a:off x="6755066" y="932078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800"/>
                  </a:moveTo>
                  <a:lnTo>
                    <a:pt x="14223" y="54800"/>
                  </a:lnTo>
                  <a:lnTo>
                    <a:pt x="14223" y="0"/>
                  </a:lnTo>
                  <a:lnTo>
                    <a:pt x="0" y="0"/>
                  </a:lnTo>
                  <a:lnTo>
                    <a:pt x="0" y="5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BAEC5974-CCC2-8F36-5830-D4707C6D245A}"/>
                </a:ext>
              </a:extLst>
            </p:cNvPr>
            <p:cNvSpPr/>
            <p:nvPr/>
          </p:nvSpPr>
          <p:spPr>
            <a:xfrm>
              <a:off x="4362487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722CC45-DD9E-3FF5-0135-0A71554C5120}"/>
                </a:ext>
              </a:extLst>
            </p:cNvPr>
            <p:cNvSpPr/>
            <p:nvPr/>
          </p:nvSpPr>
          <p:spPr>
            <a:xfrm>
              <a:off x="4451362" y="932078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800"/>
                  </a:moveTo>
                  <a:lnTo>
                    <a:pt x="14224" y="54800"/>
                  </a:lnTo>
                  <a:lnTo>
                    <a:pt x="14224" y="0"/>
                  </a:lnTo>
                  <a:lnTo>
                    <a:pt x="0" y="0"/>
                  </a:lnTo>
                  <a:lnTo>
                    <a:pt x="0" y="5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204EA50E-CE10-E64E-1307-8BA405368A2D}"/>
                </a:ext>
              </a:extLst>
            </p:cNvPr>
            <p:cNvSpPr/>
            <p:nvPr/>
          </p:nvSpPr>
          <p:spPr>
            <a:xfrm>
              <a:off x="6755066" y="932078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800"/>
                  </a:moveTo>
                  <a:lnTo>
                    <a:pt x="14223" y="54800"/>
                  </a:lnTo>
                  <a:lnTo>
                    <a:pt x="14223" y="0"/>
                  </a:lnTo>
                  <a:lnTo>
                    <a:pt x="0" y="0"/>
                  </a:lnTo>
                  <a:lnTo>
                    <a:pt x="0" y="5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D311C1BD-262E-14B6-E912-A629523FBE87}"/>
                </a:ext>
              </a:extLst>
            </p:cNvPr>
            <p:cNvSpPr/>
            <p:nvPr/>
          </p:nvSpPr>
          <p:spPr>
            <a:xfrm>
              <a:off x="6666191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A95CF126-2F5C-73A8-4DAF-DDCE059A681E}"/>
                </a:ext>
              </a:extLst>
            </p:cNvPr>
            <p:cNvSpPr/>
            <p:nvPr/>
          </p:nvSpPr>
          <p:spPr>
            <a:xfrm>
              <a:off x="6570218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1" y="13696"/>
                  </a:moveTo>
                  <a:lnTo>
                    <a:pt x="7111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FD13DD2E-668B-E761-0A0E-1B324D8E6FF1}"/>
                </a:ext>
              </a:extLst>
            </p:cNvPr>
            <p:cNvSpPr/>
            <p:nvPr/>
          </p:nvSpPr>
          <p:spPr>
            <a:xfrm>
              <a:off x="6474231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0B46ED7-23B2-0BA2-B7E1-EFE68232B4D8}"/>
                </a:ext>
              </a:extLst>
            </p:cNvPr>
            <p:cNvSpPr/>
            <p:nvPr/>
          </p:nvSpPr>
          <p:spPr>
            <a:xfrm>
              <a:off x="6378244" y="93207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480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3549D742-64C5-D3B1-DA04-3D32C1647946}"/>
                </a:ext>
              </a:extLst>
            </p:cNvPr>
            <p:cNvSpPr/>
            <p:nvPr/>
          </p:nvSpPr>
          <p:spPr>
            <a:xfrm>
              <a:off x="6282245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72814319-F197-51F0-8574-9B2DCCF9570F}"/>
                </a:ext>
              </a:extLst>
            </p:cNvPr>
            <p:cNvSpPr/>
            <p:nvPr/>
          </p:nvSpPr>
          <p:spPr>
            <a:xfrm>
              <a:off x="6186258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F9A6A038-FE49-9445-2EFB-D8759E2794D1}"/>
                </a:ext>
              </a:extLst>
            </p:cNvPr>
            <p:cNvSpPr/>
            <p:nvPr/>
          </p:nvSpPr>
          <p:spPr>
            <a:xfrm>
              <a:off x="6090272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319BD2C2-05E3-B0DC-21E5-5D6D72E9135D}"/>
                </a:ext>
              </a:extLst>
            </p:cNvPr>
            <p:cNvSpPr/>
            <p:nvPr/>
          </p:nvSpPr>
          <p:spPr>
            <a:xfrm>
              <a:off x="5994285" y="93207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480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3F10E1CB-C98A-AB64-BCF2-E48A56F3620C}"/>
                </a:ext>
              </a:extLst>
            </p:cNvPr>
            <p:cNvSpPr/>
            <p:nvPr/>
          </p:nvSpPr>
          <p:spPr>
            <a:xfrm>
              <a:off x="5898299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672492CC-81ED-8F8E-FF35-2116C13F579D}"/>
                </a:ext>
              </a:extLst>
            </p:cNvPr>
            <p:cNvSpPr/>
            <p:nvPr/>
          </p:nvSpPr>
          <p:spPr>
            <a:xfrm>
              <a:off x="5802299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A55E528-2C89-BBEF-E1E9-55FC0253EC47}"/>
                </a:ext>
              </a:extLst>
            </p:cNvPr>
            <p:cNvSpPr/>
            <p:nvPr/>
          </p:nvSpPr>
          <p:spPr>
            <a:xfrm>
              <a:off x="5706325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FB5D0465-8811-6BE6-9654-FDA5271847E9}"/>
                </a:ext>
              </a:extLst>
            </p:cNvPr>
            <p:cNvSpPr/>
            <p:nvPr/>
          </p:nvSpPr>
          <p:spPr>
            <a:xfrm>
              <a:off x="5610339" y="93207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480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03418F2F-1A23-7CD4-4AA5-B984235309F0}"/>
                </a:ext>
              </a:extLst>
            </p:cNvPr>
            <p:cNvSpPr/>
            <p:nvPr/>
          </p:nvSpPr>
          <p:spPr>
            <a:xfrm>
              <a:off x="5514340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4A59CF08-8C0B-7289-F076-1164BAF37A6C}"/>
                </a:ext>
              </a:extLst>
            </p:cNvPr>
            <p:cNvSpPr/>
            <p:nvPr/>
          </p:nvSpPr>
          <p:spPr>
            <a:xfrm>
              <a:off x="5418366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8741676E-53D2-F710-872D-E423864DE763}"/>
                </a:ext>
              </a:extLst>
            </p:cNvPr>
            <p:cNvSpPr/>
            <p:nvPr/>
          </p:nvSpPr>
          <p:spPr>
            <a:xfrm>
              <a:off x="5322366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AB03E0AD-7D69-E3AF-A9C5-8883162591DC}"/>
                </a:ext>
              </a:extLst>
            </p:cNvPr>
            <p:cNvSpPr/>
            <p:nvPr/>
          </p:nvSpPr>
          <p:spPr>
            <a:xfrm>
              <a:off x="5226380" y="93207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480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83C30E77-479A-F513-45F0-BF620CE71CAA}"/>
                </a:ext>
              </a:extLst>
            </p:cNvPr>
            <p:cNvSpPr/>
            <p:nvPr/>
          </p:nvSpPr>
          <p:spPr>
            <a:xfrm>
              <a:off x="5130393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AC925A79-DF81-DC05-372B-9BD5F6C68774}"/>
                </a:ext>
              </a:extLst>
            </p:cNvPr>
            <p:cNvSpPr/>
            <p:nvPr/>
          </p:nvSpPr>
          <p:spPr>
            <a:xfrm>
              <a:off x="5034394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39C63E43-32C9-74AA-E55D-58A56485578D}"/>
                </a:ext>
              </a:extLst>
            </p:cNvPr>
            <p:cNvSpPr/>
            <p:nvPr/>
          </p:nvSpPr>
          <p:spPr>
            <a:xfrm>
              <a:off x="4938407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17AB6CE0-40B9-4DA8-D772-58B170598D1E}"/>
                </a:ext>
              </a:extLst>
            </p:cNvPr>
            <p:cNvSpPr/>
            <p:nvPr/>
          </p:nvSpPr>
          <p:spPr>
            <a:xfrm>
              <a:off x="4842421" y="93207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480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2765FA91-43B7-42E7-989E-4760406BCEF9}"/>
                </a:ext>
              </a:extLst>
            </p:cNvPr>
            <p:cNvSpPr/>
            <p:nvPr/>
          </p:nvSpPr>
          <p:spPr>
            <a:xfrm>
              <a:off x="4746434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DC05D2E0-AB83-5E9D-E751-7E309AAE23C6}"/>
                </a:ext>
              </a:extLst>
            </p:cNvPr>
            <p:cNvSpPr/>
            <p:nvPr/>
          </p:nvSpPr>
          <p:spPr>
            <a:xfrm>
              <a:off x="4650447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3ED57A99-A5A8-2DFC-0F29-33BE9C31A5C3}"/>
                </a:ext>
              </a:extLst>
            </p:cNvPr>
            <p:cNvSpPr/>
            <p:nvPr/>
          </p:nvSpPr>
          <p:spPr>
            <a:xfrm>
              <a:off x="4554461" y="9320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-7112" y="13696"/>
                  </a:moveTo>
                  <a:lnTo>
                    <a:pt x="7112" y="13696"/>
                  </a:lnTo>
                </a:path>
              </a:pathLst>
            </a:custGeom>
            <a:ln w="2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D5C70071-F2A4-99BA-3602-4CAC32FDE7CB}"/>
                </a:ext>
              </a:extLst>
            </p:cNvPr>
            <p:cNvSpPr/>
            <p:nvPr/>
          </p:nvSpPr>
          <p:spPr>
            <a:xfrm>
              <a:off x="4451362" y="932078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4" h="55244">
                  <a:moveTo>
                    <a:pt x="0" y="54800"/>
                  </a:moveTo>
                  <a:lnTo>
                    <a:pt x="14224" y="54800"/>
                  </a:lnTo>
                  <a:lnTo>
                    <a:pt x="14224" y="0"/>
                  </a:lnTo>
                  <a:lnTo>
                    <a:pt x="0" y="0"/>
                  </a:lnTo>
                  <a:lnTo>
                    <a:pt x="0" y="5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B37E63C3-000F-36DC-2949-B8DC4E05E56B}"/>
                </a:ext>
              </a:extLst>
            </p:cNvPr>
            <p:cNvSpPr/>
            <p:nvPr/>
          </p:nvSpPr>
          <p:spPr>
            <a:xfrm>
              <a:off x="4266501" y="932078"/>
              <a:ext cx="2687955" cy="0"/>
            </a:xfrm>
            <a:custGeom>
              <a:avLst/>
              <a:gdLst/>
              <a:ahLst/>
              <a:cxnLst/>
              <a:rect l="l" t="t" r="r" b="b"/>
              <a:pathLst>
                <a:path w="2687954">
                  <a:moveTo>
                    <a:pt x="0" y="0"/>
                  </a:moveTo>
                  <a:lnTo>
                    <a:pt x="268766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28E4FC79-8119-7206-C73E-E622F4D3931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838197" y="834224"/>
              <a:ext cx="218440" cy="1727391"/>
            </a:xfrm>
            <a:prstGeom prst="rect">
              <a:avLst/>
            </a:prstGeom>
          </p:spPr>
          <p:txBody>
            <a:bodyPr vert="vert270" wrap="square" lIns="0" tIns="342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1100" b="1" spc="-5" dirty="0">
                  <a:latin typeface="Arial"/>
                  <a:cs typeface="Arial"/>
                </a:rPr>
                <a:t>UCN density</a:t>
              </a:r>
              <a:r>
                <a:rPr sz="1100" b="1" spc="-50" dirty="0">
                  <a:latin typeface="Arial"/>
                  <a:cs typeface="Arial"/>
                </a:rPr>
                <a:t> </a:t>
              </a:r>
              <a:r>
                <a:rPr sz="1100" b="1" spc="-10" dirty="0">
                  <a:latin typeface="Arial"/>
                  <a:cs typeface="Arial"/>
                </a:rPr>
                <a:t>(UCN/cm</a:t>
              </a:r>
              <a:r>
                <a:rPr sz="1050" b="1" spc="-15" baseline="43650" dirty="0">
                  <a:latin typeface="Arial"/>
                  <a:cs typeface="Arial"/>
                </a:rPr>
                <a:t>3</a:t>
              </a:r>
              <a:r>
                <a:rPr sz="1100" b="1" spc="-10" dirty="0">
                  <a:latin typeface="Arial"/>
                  <a:cs typeface="Arial"/>
                </a:rPr>
                <a:t>)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84EA9533-66AF-F872-8931-8CC3F7CAB1DB}"/>
                </a:ext>
              </a:extLst>
            </p:cNvPr>
            <p:cNvSpPr/>
            <p:nvPr/>
          </p:nvSpPr>
          <p:spPr>
            <a:xfrm>
              <a:off x="4266501" y="93207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B780400B-96F3-AC49-69F0-D8DAF67A5D0A}"/>
                </a:ext>
              </a:extLst>
            </p:cNvPr>
            <p:cNvSpPr/>
            <p:nvPr/>
          </p:nvSpPr>
          <p:spPr>
            <a:xfrm>
              <a:off x="4266514" y="97774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705D6E6E-646B-9234-B874-3BC27510C946}"/>
                </a:ext>
              </a:extLst>
            </p:cNvPr>
            <p:cNvSpPr/>
            <p:nvPr/>
          </p:nvSpPr>
          <p:spPr>
            <a:xfrm>
              <a:off x="4266514" y="102340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50BCF9D5-41F1-984F-41FA-D1B5FC503744}"/>
                </a:ext>
              </a:extLst>
            </p:cNvPr>
            <p:cNvSpPr/>
            <p:nvPr/>
          </p:nvSpPr>
          <p:spPr>
            <a:xfrm>
              <a:off x="4266514" y="106907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0940560-3DCB-F212-6D39-99DF4C7C2E78}"/>
                </a:ext>
              </a:extLst>
            </p:cNvPr>
            <p:cNvSpPr/>
            <p:nvPr/>
          </p:nvSpPr>
          <p:spPr>
            <a:xfrm>
              <a:off x="4266501" y="1114742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3D606AA7-679D-8CD5-AB44-25C19AC17B22}"/>
                </a:ext>
              </a:extLst>
            </p:cNvPr>
            <p:cNvSpPr/>
            <p:nvPr/>
          </p:nvSpPr>
          <p:spPr>
            <a:xfrm>
              <a:off x="4266514" y="116039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D411D805-C0CA-11B8-4AC8-CEEEA1B18572}"/>
                </a:ext>
              </a:extLst>
            </p:cNvPr>
            <p:cNvSpPr/>
            <p:nvPr/>
          </p:nvSpPr>
          <p:spPr>
            <a:xfrm>
              <a:off x="4266514" y="12060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BFFE837B-6E04-8624-7FB1-1A076D4B1F49}"/>
                </a:ext>
              </a:extLst>
            </p:cNvPr>
            <p:cNvSpPr/>
            <p:nvPr/>
          </p:nvSpPr>
          <p:spPr>
            <a:xfrm>
              <a:off x="4266514" y="125173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07000356-1E82-1673-720D-890A90DDE058}"/>
                </a:ext>
              </a:extLst>
            </p:cNvPr>
            <p:cNvSpPr/>
            <p:nvPr/>
          </p:nvSpPr>
          <p:spPr>
            <a:xfrm>
              <a:off x="4266501" y="129740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E34CD960-BA7B-9EAD-020C-4787499A2895}"/>
                </a:ext>
              </a:extLst>
            </p:cNvPr>
            <p:cNvSpPr/>
            <p:nvPr/>
          </p:nvSpPr>
          <p:spPr>
            <a:xfrm>
              <a:off x="4266514" y="134306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8AB5B766-8239-3B4E-491A-1D02FE7282F9}"/>
                </a:ext>
              </a:extLst>
            </p:cNvPr>
            <p:cNvSpPr/>
            <p:nvPr/>
          </p:nvSpPr>
          <p:spPr>
            <a:xfrm>
              <a:off x="4266514" y="138873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C80EDCDE-0FEC-CD1A-3626-C61594E54095}"/>
                </a:ext>
              </a:extLst>
            </p:cNvPr>
            <p:cNvSpPr/>
            <p:nvPr/>
          </p:nvSpPr>
          <p:spPr>
            <a:xfrm>
              <a:off x="4266514" y="14343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1D6BBBA5-9215-B2D3-03BC-46881C5EA545}"/>
                </a:ext>
              </a:extLst>
            </p:cNvPr>
            <p:cNvSpPr/>
            <p:nvPr/>
          </p:nvSpPr>
          <p:spPr>
            <a:xfrm>
              <a:off x="4266501" y="148005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EA790B8B-1C04-8D1B-1F57-35E02F2D437D}"/>
                </a:ext>
              </a:extLst>
            </p:cNvPr>
            <p:cNvSpPr/>
            <p:nvPr/>
          </p:nvSpPr>
          <p:spPr>
            <a:xfrm>
              <a:off x="4266514" y="15257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2A53968C-7992-6002-948A-8D7F5498A493}"/>
                </a:ext>
              </a:extLst>
            </p:cNvPr>
            <p:cNvSpPr/>
            <p:nvPr/>
          </p:nvSpPr>
          <p:spPr>
            <a:xfrm>
              <a:off x="4266514" y="157138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61111880-6A4A-9466-74BE-9BA4A99EDA47}"/>
                </a:ext>
              </a:extLst>
            </p:cNvPr>
            <p:cNvSpPr/>
            <p:nvPr/>
          </p:nvSpPr>
          <p:spPr>
            <a:xfrm>
              <a:off x="4266514" y="161705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5B92749-515C-0C1F-CFFA-B23CE52CAEE9}"/>
                </a:ext>
              </a:extLst>
            </p:cNvPr>
            <p:cNvSpPr/>
            <p:nvPr/>
          </p:nvSpPr>
          <p:spPr>
            <a:xfrm>
              <a:off x="4266501" y="1662722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4226406F-7287-B75B-7C1A-36216D86B69B}"/>
                </a:ext>
              </a:extLst>
            </p:cNvPr>
            <p:cNvSpPr/>
            <p:nvPr/>
          </p:nvSpPr>
          <p:spPr>
            <a:xfrm>
              <a:off x="4266514" y="170837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108316B4-0534-5786-D074-F20E2F931CEC}"/>
                </a:ext>
              </a:extLst>
            </p:cNvPr>
            <p:cNvSpPr/>
            <p:nvPr/>
          </p:nvSpPr>
          <p:spPr>
            <a:xfrm>
              <a:off x="4266514" y="175404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A20C43E3-A688-E9ED-341C-327FE0DAE336}"/>
                </a:ext>
              </a:extLst>
            </p:cNvPr>
            <p:cNvSpPr/>
            <p:nvPr/>
          </p:nvSpPr>
          <p:spPr>
            <a:xfrm>
              <a:off x="4266514" y="179970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B25F763C-F78E-75F0-DBF5-B166800118DA}"/>
                </a:ext>
              </a:extLst>
            </p:cNvPr>
            <p:cNvSpPr/>
            <p:nvPr/>
          </p:nvSpPr>
          <p:spPr>
            <a:xfrm>
              <a:off x="4266501" y="1845373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397D4AF6-F821-C93C-8994-DFD1D3F2ACBD}"/>
                </a:ext>
              </a:extLst>
            </p:cNvPr>
            <p:cNvSpPr/>
            <p:nvPr/>
          </p:nvSpPr>
          <p:spPr>
            <a:xfrm>
              <a:off x="4266514" y="189104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9F850483-7FCA-34B7-8EA0-6756DBA87FC3}"/>
                </a:ext>
              </a:extLst>
            </p:cNvPr>
            <p:cNvSpPr/>
            <p:nvPr/>
          </p:nvSpPr>
          <p:spPr>
            <a:xfrm>
              <a:off x="4266514" y="193671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C8063271-594C-111B-2A53-573A7E716F3F}"/>
                </a:ext>
              </a:extLst>
            </p:cNvPr>
            <p:cNvSpPr/>
            <p:nvPr/>
          </p:nvSpPr>
          <p:spPr>
            <a:xfrm>
              <a:off x="4266514" y="19823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70EFA19F-E92E-B019-A1B5-B58CAF523405}"/>
                </a:ext>
              </a:extLst>
            </p:cNvPr>
            <p:cNvSpPr/>
            <p:nvPr/>
          </p:nvSpPr>
          <p:spPr>
            <a:xfrm>
              <a:off x="4266501" y="2028037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83B3D5F2-53D8-5F74-867C-E63FADA45BC0}"/>
                </a:ext>
              </a:extLst>
            </p:cNvPr>
            <p:cNvSpPr/>
            <p:nvPr/>
          </p:nvSpPr>
          <p:spPr>
            <a:xfrm>
              <a:off x="4266514" y="207370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719CC980-2F27-99E8-608C-F89BEACF9C91}"/>
                </a:ext>
              </a:extLst>
            </p:cNvPr>
            <p:cNvSpPr/>
            <p:nvPr/>
          </p:nvSpPr>
          <p:spPr>
            <a:xfrm>
              <a:off x="4266514" y="211937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BE1CA02D-653F-1DA1-348F-62D157F81230}"/>
                </a:ext>
              </a:extLst>
            </p:cNvPr>
            <p:cNvSpPr/>
            <p:nvPr/>
          </p:nvSpPr>
          <p:spPr>
            <a:xfrm>
              <a:off x="4266514" y="2165045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D268C80D-622D-0969-1C3B-64A09458809C}"/>
                </a:ext>
              </a:extLst>
            </p:cNvPr>
            <p:cNvSpPr/>
            <p:nvPr/>
          </p:nvSpPr>
          <p:spPr>
            <a:xfrm>
              <a:off x="4266501" y="221071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FB2C6842-24CB-9C3C-1EDE-88675738BDD9}"/>
                </a:ext>
              </a:extLst>
            </p:cNvPr>
            <p:cNvSpPr/>
            <p:nvPr/>
          </p:nvSpPr>
          <p:spPr>
            <a:xfrm>
              <a:off x="4266514" y="225638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3C357B69-6D1B-D363-89B7-551C30B8E3F2}"/>
                </a:ext>
              </a:extLst>
            </p:cNvPr>
            <p:cNvSpPr/>
            <p:nvPr/>
          </p:nvSpPr>
          <p:spPr>
            <a:xfrm>
              <a:off x="4266514" y="230204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3632273A-FD2D-B22A-B00F-BE541A15ABD1}"/>
                </a:ext>
              </a:extLst>
            </p:cNvPr>
            <p:cNvSpPr/>
            <p:nvPr/>
          </p:nvSpPr>
          <p:spPr>
            <a:xfrm>
              <a:off x="4266514" y="234769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5FF6C84F-9712-C806-66AA-C392D040D743}"/>
                </a:ext>
              </a:extLst>
            </p:cNvPr>
            <p:cNvSpPr/>
            <p:nvPr/>
          </p:nvSpPr>
          <p:spPr>
            <a:xfrm>
              <a:off x="4266501" y="2393365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CDED76E5-0FFD-67AE-3A1D-031ACBDE03EE}"/>
                </a:ext>
              </a:extLst>
            </p:cNvPr>
            <p:cNvSpPr/>
            <p:nvPr/>
          </p:nvSpPr>
          <p:spPr>
            <a:xfrm>
              <a:off x="4266514" y="243902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AAD615F5-B2DB-5376-366F-45E1440C852A}"/>
                </a:ext>
              </a:extLst>
            </p:cNvPr>
            <p:cNvSpPr/>
            <p:nvPr/>
          </p:nvSpPr>
          <p:spPr>
            <a:xfrm>
              <a:off x="4266514" y="248469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97D8D1D8-4840-18C9-A697-3FD7ECE7DF4E}"/>
                </a:ext>
              </a:extLst>
            </p:cNvPr>
            <p:cNvSpPr/>
            <p:nvPr/>
          </p:nvSpPr>
          <p:spPr>
            <a:xfrm>
              <a:off x="4266514" y="253036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3561CFE0-1D2D-5F63-FC37-ED49EAB8D45C}"/>
                </a:ext>
              </a:extLst>
            </p:cNvPr>
            <p:cNvSpPr/>
            <p:nvPr/>
          </p:nvSpPr>
          <p:spPr>
            <a:xfrm>
              <a:off x="4266501" y="2576017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009D2BC9-F607-C24A-8E55-EDA128F03023}"/>
                </a:ext>
              </a:extLst>
            </p:cNvPr>
            <p:cNvSpPr/>
            <p:nvPr/>
          </p:nvSpPr>
          <p:spPr>
            <a:xfrm>
              <a:off x="4266514" y="26216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E0C30964-7F2F-44EA-3C6C-F3E7AF538B1D}"/>
                </a:ext>
              </a:extLst>
            </p:cNvPr>
            <p:cNvSpPr/>
            <p:nvPr/>
          </p:nvSpPr>
          <p:spPr>
            <a:xfrm>
              <a:off x="4266514" y="266734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B3B3DC2D-88F9-0BBB-144E-8F60328D3564}"/>
                </a:ext>
              </a:extLst>
            </p:cNvPr>
            <p:cNvSpPr/>
            <p:nvPr/>
          </p:nvSpPr>
          <p:spPr>
            <a:xfrm>
              <a:off x="4266514" y="271301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309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658ACBCE-A77C-F97D-5C76-6A0DECBA3E4C}"/>
                </a:ext>
              </a:extLst>
            </p:cNvPr>
            <p:cNvSpPr/>
            <p:nvPr/>
          </p:nvSpPr>
          <p:spPr>
            <a:xfrm>
              <a:off x="4266501" y="275866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632" y="0"/>
                  </a:moveTo>
                  <a:lnTo>
                    <a:pt x="0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908830BD-FC16-9B21-EBD5-21EF97D8090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030403" y="801485"/>
              <a:ext cx="214629" cy="2033905"/>
            </a:xfrm>
            <a:prstGeom prst="rect">
              <a:avLst/>
            </a:prstGeom>
          </p:spPr>
          <p:txBody>
            <a:bodyPr vert="horz" wrap="square" lIns="0" tIns="5588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440"/>
                </a:spcBef>
              </a:pPr>
              <a:r>
                <a:rPr sz="900" b="1" spc="-5" dirty="0">
                  <a:latin typeface="Arial"/>
                  <a:cs typeface="Arial"/>
                </a:rPr>
                <a:t>200</a:t>
              </a:r>
              <a:endParaRPr sz="90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900" b="1" spc="-5" dirty="0">
                  <a:latin typeface="Arial"/>
                  <a:cs typeface="Arial"/>
                </a:rPr>
                <a:t>180</a:t>
              </a:r>
              <a:endParaRPr sz="90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375"/>
                </a:spcBef>
              </a:pPr>
              <a:r>
                <a:rPr sz="900" b="1" spc="-5" dirty="0">
                  <a:latin typeface="Arial"/>
                  <a:cs typeface="Arial"/>
                </a:rPr>
                <a:t>160</a:t>
              </a:r>
              <a:endParaRPr sz="90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900" b="1" spc="-5" dirty="0">
                  <a:latin typeface="Arial"/>
                  <a:cs typeface="Arial"/>
                </a:rPr>
                <a:t>140</a:t>
              </a:r>
              <a:endParaRPr sz="90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380"/>
                </a:spcBef>
              </a:pPr>
              <a:r>
                <a:rPr sz="900" b="1" spc="-5" dirty="0">
                  <a:latin typeface="Arial"/>
                  <a:cs typeface="Arial"/>
                </a:rPr>
                <a:t>120</a:t>
              </a:r>
              <a:endParaRPr sz="90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340"/>
                </a:spcBef>
              </a:pPr>
              <a:r>
                <a:rPr sz="900" b="1" spc="-5" dirty="0">
                  <a:latin typeface="Arial"/>
                  <a:cs typeface="Arial"/>
                </a:rPr>
                <a:t>100</a:t>
              </a:r>
              <a:endParaRPr sz="900">
                <a:latin typeface="Arial"/>
                <a:cs typeface="Arial"/>
              </a:endParaRPr>
            </a:p>
            <a:p>
              <a:pPr marR="5715" algn="r">
                <a:lnSpc>
                  <a:spcPct val="100000"/>
                </a:lnSpc>
                <a:spcBef>
                  <a:spcPts val="380"/>
                </a:spcBef>
              </a:pPr>
              <a:r>
                <a:rPr sz="900" b="1" spc="-5" dirty="0">
                  <a:latin typeface="Arial"/>
                  <a:cs typeface="Arial"/>
                </a:rPr>
                <a:t>80</a:t>
              </a:r>
              <a:endParaRPr sz="900">
                <a:latin typeface="Arial"/>
                <a:cs typeface="Arial"/>
              </a:endParaRPr>
            </a:p>
            <a:p>
              <a:pPr marR="5715" algn="r">
                <a:lnSpc>
                  <a:spcPct val="100000"/>
                </a:lnSpc>
                <a:spcBef>
                  <a:spcPts val="340"/>
                </a:spcBef>
              </a:pPr>
              <a:r>
                <a:rPr sz="900" b="1" spc="-5" dirty="0">
                  <a:latin typeface="Arial"/>
                  <a:cs typeface="Arial"/>
                </a:rPr>
                <a:t>60</a:t>
              </a:r>
              <a:endParaRPr sz="900">
                <a:latin typeface="Arial"/>
                <a:cs typeface="Arial"/>
              </a:endParaRPr>
            </a:p>
            <a:p>
              <a:pPr marR="5715" algn="r">
                <a:lnSpc>
                  <a:spcPct val="100000"/>
                </a:lnSpc>
                <a:spcBef>
                  <a:spcPts val="380"/>
                </a:spcBef>
              </a:pPr>
              <a:r>
                <a:rPr sz="900" b="1" spc="-5" dirty="0">
                  <a:latin typeface="Arial"/>
                  <a:cs typeface="Arial"/>
                </a:rPr>
                <a:t>40</a:t>
              </a:r>
              <a:endParaRPr sz="900">
                <a:latin typeface="Arial"/>
                <a:cs typeface="Arial"/>
              </a:endParaRPr>
            </a:p>
            <a:p>
              <a:pPr marR="5715" algn="r">
                <a:lnSpc>
                  <a:spcPct val="100000"/>
                </a:lnSpc>
                <a:spcBef>
                  <a:spcPts val="335"/>
                </a:spcBef>
              </a:pPr>
              <a:r>
                <a:rPr sz="900" b="1" spc="-5" dirty="0">
                  <a:latin typeface="Arial"/>
                  <a:cs typeface="Arial"/>
                </a:rPr>
                <a:t>20</a:t>
              </a:r>
              <a:endParaRPr sz="900">
                <a:latin typeface="Arial"/>
                <a:cs typeface="Arial"/>
              </a:endParaRPr>
            </a:p>
            <a:p>
              <a:pPr marR="6985" algn="r">
                <a:lnSpc>
                  <a:spcPct val="100000"/>
                </a:lnSpc>
                <a:spcBef>
                  <a:spcPts val="380"/>
                </a:spcBef>
              </a:pPr>
              <a:r>
                <a:rPr sz="900" b="1" spc="-5" dirty="0">
                  <a:latin typeface="Arial"/>
                  <a:cs typeface="Arial"/>
                </a:rPr>
                <a:t>0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98BC7DEF-D5F1-8615-6F88-4218696702FB}"/>
                </a:ext>
              </a:extLst>
            </p:cNvPr>
            <p:cNvSpPr/>
            <p:nvPr/>
          </p:nvSpPr>
          <p:spPr>
            <a:xfrm>
              <a:off x="6873532" y="93207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0EF2AC3D-BF91-ECB2-A47A-CBB42201DF99}"/>
                </a:ext>
              </a:extLst>
            </p:cNvPr>
            <p:cNvSpPr/>
            <p:nvPr/>
          </p:nvSpPr>
          <p:spPr>
            <a:xfrm>
              <a:off x="6913841" y="97774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4F749EF1-382F-AEF8-C91C-A3747A874793}"/>
                </a:ext>
              </a:extLst>
            </p:cNvPr>
            <p:cNvSpPr/>
            <p:nvPr/>
          </p:nvSpPr>
          <p:spPr>
            <a:xfrm>
              <a:off x="6913841" y="102340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37DFD321-ADD7-D4DB-8765-90B1CD1040CB}"/>
                </a:ext>
              </a:extLst>
            </p:cNvPr>
            <p:cNvSpPr/>
            <p:nvPr/>
          </p:nvSpPr>
          <p:spPr>
            <a:xfrm>
              <a:off x="6913841" y="106907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A726F6E9-699D-76CA-6C1A-448BB6390037}"/>
                </a:ext>
              </a:extLst>
            </p:cNvPr>
            <p:cNvSpPr/>
            <p:nvPr/>
          </p:nvSpPr>
          <p:spPr>
            <a:xfrm>
              <a:off x="6873532" y="1114742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56F8AF47-13DE-C00F-0267-CC8FB441B23A}"/>
                </a:ext>
              </a:extLst>
            </p:cNvPr>
            <p:cNvSpPr/>
            <p:nvPr/>
          </p:nvSpPr>
          <p:spPr>
            <a:xfrm>
              <a:off x="6913841" y="116039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3FA351A5-8575-828B-4DBB-E3E4F78E0258}"/>
                </a:ext>
              </a:extLst>
            </p:cNvPr>
            <p:cNvSpPr/>
            <p:nvPr/>
          </p:nvSpPr>
          <p:spPr>
            <a:xfrm>
              <a:off x="6913841" y="12060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B3F8675E-7629-4BD0-A37D-E1DDCD658CFA}"/>
                </a:ext>
              </a:extLst>
            </p:cNvPr>
            <p:cNvSpPr/>
            <p:nvPr/>
          </p:nvSpPr>
          <p:spPr>
            <a:xfrm>
              <a:off x="6913841" y="125173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3F6CA63D-9D87-5CA2-A445-F041E4B8516D}"/>
                </a:ext>
              </a:extLst>
            </p:cNvPr>
            <p:cNvSpPr/>
            <p:nvPr/>
          </p:nvSpPr>
          <p:spPr>
            <a:xfrm>
              <a:off x="6873532" y="129740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64616CC7-6AC4-8257-6F55-B7115F503F1B}"/>
                </a:ext>
              </a:extLst>
            </p:cNvPr>
            <p:cNvSpPr/>
            <p:nvPr/>
          </p:nvSpPr>
          <p:spPr>
            <a:xfrm>
              <a:off x="6913841" y="134306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06C56EA6-5B31-6D9A-63A4-B40D8701F8A8}"/>
                </a:ext>
              </a:extLst>
            </p:cNvPr>
            <p:cNvSpPr/>
            <p:nvPr/>
          </p:nvSpPr>
          <p:spPr>
            <a:xfrm>
              <a:off x="6913841" y="138873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A1B6BB27-CA6A-30C4-E7D9-35BEF2C01700}"/>
                </a:ext>
              </a:extLst>
            </p:cNvPr>
            <p:cNvSpPr/>
            <p:nvPr/>
          </p:nvSpPr>
          <p:spPr>
            <a:xfrm>
              <a:off x="6913841" y="143438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25AAF54A-C09E-FDE8-D951-B0520D7F35BD}"/>
                </a:ext>
              </a:extLst>
            </p:cNvPr>
            <p:cNvSpPr/>
            <p:nvPr/>
          </p:nvSpPr>
          <p:spPr>
            <a:xfrm>
              <a:off x="6873532" y="148005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F25B9B68-A0B8-0650-1D2E-76F142176372}"/>
                </a:ext>
              </a:extLst>
            </p:cNvPr>
            <p:cNvSpPr/>
            <p:nvPr/>
          </p:nvSpPr>
          <p:spPr>
            <a:xfrm>
              <a:off x="6913841" y="15257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920608EB-69C3-8119-9583-87B734C1D895}"/>
                </a:ext>
              </a:extLst>
            </p:cNvPr>
            <p:cNvSpPr/>
            <p:nvPr/>
          </p:nvSpPr>
          <p:spPr>
            <a:xfrm>
              <a:off x="6913841" y="157138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219CECD5-7810-E3CF-E86E-298ABB7A346A}"/>
                </a:ext>
              </a:extLst>
            </p:cNvPr>
            <p:cNvSpPr/>
            <p:nvPr/>
          </p:nvSpPr>
          <p:spPr>
            <a:xfrm>
              <a:off x="6913841" y="161705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E0D1044E-D7F5-6D07-9739-A4C27FA5BC65}"/>
                </a:ext>
              </a:extLst>
            </p:cNvPr>
            <p:cNvSpPr/>
            <p:nvPr/>
          </p:nvSpPr>
          <p:spPr>
            <a:xfrm>
              <a:off x="6873532" y="1662722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C13251A7-9DC4-08AA-56EC-A2EEC1B09323}"/>
                </a:ext>
              </a:extLst>
            </p:cNvPr>
            <p:cNvSpPr/>
            <p:nvPr/>
          </p:nvSpPr>
          <p:spPr>
            <a:xfrm>
              <a:off x="6913841" y="170837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51D2FC49-F2CF-AFB5-30FF-C23B7EAA4503}"/>
                </a:ext>
              </a:extLst>
            </p:cNvPr>
            <p:cNvSpPr/>
            <p:nvPr/>
          </p:nvSpPr>
          <p:spPr>
            <a:xfrm>
              <a:off x="6913841" y="175404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F739AF8E-9996-BA45-7C47-1E0282F27915}"/>
                </a:ext>
              </a:extLst>
            </p:cNvPr>
            <p:cNvSpPr/>
            <p:nvPr/>
          </p:nvSpPr>
          <p:spPr>
            <a:xfrm>
              <a:off x="6913841" y="179970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0ADC007E-EBAB-24B5-46A9-8280C431450B}"/>
                </a:ext>
              </a:extLst>
            </p:cNvPr>
            <p:cNvSpPr/>
            <p:nvPr/>
          </p:nvSpPr>
          <p:spPr>
            <a:xfrm>
              <a:off x="6873532" y="1845373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57EFD1F4-05A7-19B8-C525-4339A12EE6A9}"/>
                </a:ext>
              </a:extLst>
            </p:cNvPr>
            <p:cNvSpPr/>
            <p:nvPr/>
          </p:nvSpPr>
          <p:spPr>
            <a:xfrm>
              <a:off x="6913841" y="189104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DFF8D7B3-4973-6E6E-9761-C36DA04701E5}"/>
                </a:ext>
              </a:extLst>
            </p:cNvPr>
            <p:cNvSpPr/>
            <p:nvPr/>
          </p:nvSpPr>
          <p:spPr>
            <a:xfrm>
              <a:off x="6913841" y="193671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CC0B1853-912A-DB3F-43F6-CA691C366E4D}"/>
                </a:ext>
              </a:extLst>
            </p:cNvPr>
            <p:cNvSpPr/>
            <p:nvPr/>
          </p:nvSpPr>
          <p:spPr>
            <a:xfrm>
              <a:off x="6913841" y="198236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493079C9-0A63-2824-5352-E61128E82E5E}"/>
                </a:ext>
              </a:extLst>
            </p:cNvPr>
            <p:cNvSpPr/>
            <p:nvPr/>
          </p:nvSpPr>
          <p:spPr>
            <a:xfrm>
              <a:off x="6873532" y="2028037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3A245D2F-2D9D-75B7-5834-6C30677B3AF1}"/>
                </a:ext>
              </a:extLst>
            </p:cNvPr>
            <p:cNvSpPr/>
            <p:nvPr/>
          </p:nvSpPr>
          <p:spPr>
            <a:xfrm>
              <a:off x="6913841" y="207370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DC03C6E9-41B2-248F-CB31-440C0C981769}"/>
                </a:ext>
              </a:extLst>
            </p:cNvPr>
            <p:cNvSpPr/>
            <p:nvPr/>
          </p:nvSpPr>
          <p:spPr>
            <a:xfrm>
              <a:off x="6913841" y="211937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A7D09875-51CD-2C39-0CB8-6EEFB40C5CB7}"/>
                </a:ext>
              </a:extLst>
            </p:cNvPr>
            <p:cNvSpPr/>
            <p:nvPr/>
          </p:nvSpPr>
          <p:spPr>
            <a:xfrm>
              <a:off x="6913841" y="2165045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07CBBF8C-310E-AB26-5C25-0A7175D44661}"/>
                </a:ext>
              </a:extLst>
            </p:cNvPr>
            <p:cNvSpPr/>
            <p:nvPr/>
          </p:nvSpPr>
          <p:spPr>
            <a:xfrm>
              <a:off x="6873532" y="221071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B8054780-D7C7-4462-A33C-3026F795491C}"/>
                </a:ext>
              </a:extLst>
            </p:cNvPr>
            <p:cNvSpPr/>
            <p:nvPr/>
          </p:nvSpPr>
          <p:spPr>
            <a:xfrm>
              <a:off x="6913841" y="2256383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C7A2DAC6-DA6F-4550-B8AA-80EA5A8743AD}"/>
                </a:ext>
              </a:extLst>
            </p:cNvPr>
            <p:cNvSpPr/>
            <p:nvPr/>
          </p:nvSpPr>
          <p:spPr>
            <a:xfrm>
              <a:off x="6913841" y="230204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D0CB01BD-44E6-0E3F-5CAB-EA9AA7BBF1AF}"/>
                </a:ext>
              </a:extLst>
            </p:cNvPr>
            <p:cNvSpPr/>
            <p:nvPr/>
          </p:nvSpPr>
          <p:spPr>
            <a:xfrm>
              <a:off x="6913841" y="234769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2EE0AABF-8D81-FE0D-395E-6253A92A2B05}"/>
                </a:ext>
              </a:extLst>
            </p:cNvPr>
            <p:cNvSpPr/>
            <p:nvPr/>
          </p:nvSpPr>
          <p:spPr>
            <a:xfrm>
              <a:off x="6873532" y="2393365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E4AF2A18-C8BF-9368-9323-F7022DA9EADD}"/>
                </a:ext>
              </a:extLst>
            </p:cNvPr>
            <p:cNvSpPr/>
            <p:nvPr/>
          </p:nvSpPr>
          <p:spPr>
            <a:xfrm>
              <a:off x="6913841" y="243902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D8C7502C-8FB2-DCB3-6254-DEB2C5636A6F}"/>
                </a:ext>
              </a:extLst>
            </p:cNvPr>
            <p:cNvSpPr/>
            <p:nvPr/>
          </p:nvSpPr>
          <p:spPr>
            <a:xfrm>
              <a:off x="6913841" y="248469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71F98CD1-D034-7DB0-A345-0E50543C8090}"/>
                </a:ext>
              </a:extLst>
            </p:cNvPr>
            <p:cNvSpPr/>
            <p:nvPr/>
          </p:nvSpPr>
          <p:spPr>
            <a:xfrm>
              <a:off x="6913841" y="253036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11AC90AA-2AA2-5757-1A6E-BD951553F5AB}"/>
                </a:ext>
              </a:extLst>
            </p:cNvPr>
            <p:cNvSpPr/>
            <p:nvPr/>
          </p:nvSpPr>
          <p:spPr>
            <a:xfrm>
              <a:off x="6873532" y="2576017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69A85062-7D53-3AEF-0A57-4BDE64DAE19F}"/>
                </a:ext>
              </a:extLst>
            </p:cNvPr>
            <p:cNvSpPr/>
            <p:nvPr/>
          </p:nvSpPr>
          <p:spPr>
            <a:xfrm>
              <a:off x="6913841" y="26216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8B77BB29-349B-673A-798D-00AA9AAA287A}"/>
                </a:ext>
              </a:extLst>
            </p:cNvPr>
            <p:cNvSpPr/>
            <p:nvPr/>
          </p:nvSpPr>
          <p:spPr>
            <a:xfrm>
              <a:off x="6913841" y="266734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BE836363-0EB3-1FE7-D5C1-608B82FA60D2}"/>
                </a:ext>
              </a:extLst>
            </p:cNvPr>
            <p:cNvSpPr/>
            <p:nvPr/>
          </p:nvSpPr>
          <p:spPr>
            <a:xfrm>
              <a:off x="6913841" y="271301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2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F75AF563-7BA2-673C-31A9-52A3BE62B70C}"/>
                </a:ext>
              </a:extLst>
            </p:cNvPr>
            <p:cNvSpPr/>
            <p:nvPr/>
          </p:nvSpPr>
          <p:spPr>
            <a:xfrm>
              <a:off x="6873532" y="932129"/>
              <a:ext cx="80645" cy="1826895"/>
            </a:xfrm>
            <a:custGeom>
              <a:avLst/>
              <a:gdLst/>
              <a:ahLst/>
              <a:cxnLst/>
              <a:rect l="l" t="t" r="r" b="b"/>
              <a:pathLst>
                <a:path w="80645" h="1826895">
                  <a:moveTo>
                    <a:pt x="0" y="1826539"/>
                  </a:moveTo>
                  <a:lnTo>
                    <a:pt x="80632" y="1826539"/>
                  </a:lnTo>
                  <a:lnTo>
                    <a:pt x="80632" y="0"/>
                  </a:lnTo>
                </a:path>
              </a:pathLst>
            </a:custGeom>
            <a:ln w="14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8186E005-4C3E-A2E2-2320-D0EDE94EF6DE}"/>
                </a:ext>
              </a:extLst>
            </p:cNvPr>
            <p:cNvSpPr/>
            <p:nvPr/>
          </p:nvSpPr>
          <p:spPr>
            <a:xfrm>
              <a:off x="4427588" y="1047305"/>
              <a:ext cx="2366010" cy="1742439"/>
            </a:xfrm>
            <a:custGeom>
              <a:avLst/>
              <a:gdLst/>
              <a:ahLst/>
              <a:cxnLst/>
              <a:rect l="l" t="t" r="r" b="b"/>
              <a:pathLst>
                <a:path w="2366009" h="1742439">
                  <a:moveTo>
                    <a:pt x="2334602" y="0"/>
                  </a:moveTo>
                  <a:lnTo>
                    <a:pt x="2313368" y="7724"/>
                  </a:lnTo>
                  <a:lnTo>
                    <a:pt x="2303716" y="30899"/>
                  </a:lnTo>
                  <a:lnTo>
                    <a:pt x="2313368" y="54066"/>
                  </a:lnTo>
                  <a:lnTo>
                    <a:pt x="2334602" y="61788"/>
                  </a:lnTo>
                  <a:lnTo>
                    <a:pt x="2355837" y="54066"/>
                  </a:lnTo>
                  <a:lnTo>
                    <a:pt x="2365489" y="30899"/>
                  </a:lnTo>
                  <a:lnTo>
                    <a:pt x="2355837" y="7724"/>
                  </a:lnTo>
                  <a:lnTo>
                    <a:pt x="2334602" y="0"/>
                  </a:lnTo>
                  <a:close/>
                </a:path>
                <a:path w="2366009" h="1742439">
                  <a:moveTo>
                    <a:pt x="2142629" y="1114107"/>
                  </a:moveTo>
                  <a:lnTo>
                    <a:pt x="2121395" y="1121832"/>
                  </a:lnTo>
                  <a:lnTo>
                    <a:pt x="2111743" y="1145006"/>
                  </a:lnTo>
                  <a:lnTo>
                    <a:pt x="2121395" y="1168173"/>
                  </a:lnTo>
                  <a:lnTo>
                    <a:pt x="2142629" y="1175896"/>
                  </a:lnTo>
                  <a:lnTo>
                    <a:pt x="2163864" y="1168173"/>
                  </a:lnTo>
                  <a:lnTo>
                    <a:pt x="2173516" y="1145006"/>
                  </a:lnTo>
                  <a:lnTo>
                    <a:pt x="2163864" y="1121832"/>
                  </a:lnTo>
                  <a:lnTo>
                    <a:pt x="2142629" y="1114107"/>
                  </a:lnTo>
                  <a:close/>
                </a:path>
                <a:path w="2366009" h="1742439">
                  <a:moveTo>
                    <a:pt x="1950643" y="1114107"/>
                  </a:moveTo>
                  <a:lnTo>
                    <a:pt x="1929400" y="1121832"/>
                  </a:lnTo>
                  <a:lnTo>
                    <a:pt x="1919744" y="1145006"/>
                  </a:lnTo>
                  <a:lnTo>
                    <a:pt x="1929400" y="1168173"/>
                  </a:lnTo>
                  <a:lnTo>
                    <a:pt x="1950643" y="1175896"/>
                  </a:lnTo>
                  <a:lnTo>
                    <a:pt x="1971886" y="1168173"/>
                  </a:lnTo>
                  <a:lnTo>
                    <a:pt x="1981542" y="1145006"/>
                  </a:lnTo>
                  <a:lnTo>
                    <a:pt x="1971886" y="1121832"/>
                  </a:lnTo>
                  <a:lnTo>
                    <a:pt x="1950643" y="1114107"/>
                  </a:lnTo>
                  <a:close/>
                </a:path>
                <a:path w="2366009" h="1742439">
                  <a:moveTo>
                    <a:pt x="1758670" y="1397758"/>
                  </a:moveTo>
                  <a:lnTo>
                    <a:pt x="1737436" y="1405481"/>
                  </a:lnTo>
                  <a:lnTo>
                    <a:pt x="1727784" y="1428648"/>
                  </a:lnTo>
                  <a:lnTo>
                    <a:pt x="1737436" y="1451829"/>
                  </a:lnTo>
                  <a:lnTo>
                    <a:pt x="1758670" y="1459557"/>
                  </a:lnTo>
                  <a:lnTo>
                    <a:pt x="1779904" y="1451829"/>
                  </a:lnTo>
                  <a:lnTo>
                    <a:pt x="1789556" y="1428648"/>
                  </a:lnTo>
                  <a:lnTo>
                    <a:pt x="1779904" y="1405481"/>
                  </a:lnTo>
                  <a:lnTo>
                    <a:pt x="1758670" y="1397758"/>
                  </a:lnTo>
                  <a:close/>
                </a:path>
                <a:path w="2366009" h="1742439">
                  <a:moveTo>
                    <a:pt x="1566703" y="1397758"/>
                  </a:moveTo>
                  <a:lnTo>
                    <a:pt x="1545464" y="1405481"/>
                  </a:lnTo>
                  <a:lnTo>
                    <a:pt x="1535810" y="1428648"/>
                  </a:lnTo>
                  <a:lnTo>
                    <a:pt x="1545464" y="1451829"/>
                  </a:lnTo>
                  <a:lnTo>
                    <a:pt x="1566703" y="1459557"/>
                  </a:lnTo>
                  <a:lnTo>
                    <a:pt x="1587942" y="1451829"/>
                  </a:lnTo>
                  <a:lnTo>
                    <a:pt x="1597596" y="1428648"/>
                  </a:lnTo>
                  <a:lnTo>
                    <a:pt x="1587942" y="1405481"/>
                  </a:lnTo>
                  <a:lnTo>
                    <a:pt x="1566703" y="1397758"/>
                  </a:lnTo>
                  <a:close/>
                </a:path>
                <a:path w="2366009" h="1742439">
                  <a:moveTo>
                    <a:pt x="1374724" y="1377581"/>
                  </a:moveTo>
                  <a:lnTo>
                    <a:pt x="1353489" y="1385306"/>
                  </a:lnTo>
                  <a:lnTo>
                    <a:pt x="1343837" y="1408480"/>
                  </a:lnTo>
                  <a:lnTo>
                    <a:pt x="1353489" y="1431647"/>
                  </a:lnTo>
                  <a:lnTo>
                    <a:pt x="1374724" y="1439370"/>
                  </a:lnTo>
                  <a:lnTo>
                    <a:pt x="1395958" y="1431647"/>
                  </a:lnTo>
                  <a:lnTo>
                    <a:pt x="1405610" y="1408480"/>
                  </a:lnTo>
                  <a:lnTo>
                    <a:pt x="1395958" y="1385306"/>
                  </a:lnTo>
                  <a:lnTo>
                    <a:pt x="1374724" y="1377581"/>
                  </a:lnTo>
                  <a:close/>
                </a:path>
                <a:path w="2366009" h="1742439">
                  <a:moveTo>
                    <a:pt x="1182744" y="1357410"/>
                  </a:moveTo>
                  <a:lnTo>
                    <a:pt x="1161505" y="1365133"/>
                  </a:lnTo>
                  <a:lnTo>
                    <a:pt x="1151851" y="1388300"/>
                  </a:lnTo>
                  <a:lnTo>
                    <a:pt x="1161505" y="1411467"/>
                  </a:lnTo>
                  <a:lnTo>
                    <a:pt x="1182744" y="1419190"/>
                  </a:lnTo>
                  <a:lnTo>
                    <a:pt x="1203983" y="1411467"/>
                  </a:lnTo>
                  <a:lnTo>
                    <a:pt x="1213637" y="1388300"/>
                  </a:lnTo>
                  <a:lnTo>
                    <a:pt x="1203983" y="1365133"/>
                  </a:lnTo>
                  <a:lnTo>
                    <a:pt x="1182744" y="1357410"/>
                  </a:lnTo>
                  <a:close/>
                </a:path>
                <a:path w="2366009" h="1742439">
                  <a:moveTo>
                    <a:pt x="990765" y="1438132"/>
                  </a:moveTo>
                  <a:lnTo>
                    <a:pt x="969521" y="1445854"/>
                  </a:lnTo>
                  <a:lnTo>
                    <a:pt x="959865" y="1469021"/>
                  </a:lnTo>
                  <a:lnTo>
                    <a:pt x="969521" y="1492188"/>
                  </a:lnTo>
                  <a:lnTo>
                    <a:pt x="990765" y="1499911"/>
                  </a:lnTo>
                  <a:lnTo>
                    <a:pt x="1012008" y="1492188"/>
                  </a:lnTo>
                  <a:lnTo>
                    <a:pt x="1021664" y="1469021"/>
                  </a:lnTo>
                  <a:lnTo>
                    <a:pt x="1012008" y="1445854"/>
                  </a:lnTo>
                  <a:lnTo>
                    <a:pt x="990765" y="1438132"/>
                  </a:lnTo>
                  <a:close/>
                </a:path>
                <a:path w="2366009" h="1742439">
                  <a:moveTo>
                    <a:pt x="798798" y="1438132"/>
                  </a:moveTo>
                  <a:lnTo>
                    <a:pt x="777559" y="1445854"/>
                  </a:lnTo>
                  <a:lnTo>
                    <a:pt x="767905" y="1469021"/>
                  </a:lnTo>
                  <a:lnTo>
                    <a:pt x="777559" y="1492188"/>
                  </a:lnTo>
                  <a:lnTo>
                    <a:pt x="798798" y="1499911"/>
                  </a:lnTo>
                  <a:lnTo>
                    <a:pt x="820037" y="1492188"/>
                  </a:lnTo>
                  <a:lnTo>
                    <a:pt x="829690" y="1469021"/>
                  </a:lnTo>
                  <a:lnTo>
                    <a:pt x="820037" y="1445854"/>
                  </a:lnTo>
                  <a:lnTo>
                    <a:pt x="798798" y="1438132"/>
                  </a:lnTo>
                  <a:close/>
                </a:path>
                <a:path w="2366009" h="1742439">
                  <a:moveTo>
                    <a:pt x="606812" y="1589097"/>
                  </a:moveTo>
                  <a:lnTo>
                    <a:pt x="585573" y="1596819"/>
                  </a:lnTo>
                  <a:lnTo>
                    <a:pt x="575919" y="1619986"/>
                  </a:lnTo>
                  <a:lnTo>
                    <a:pt x="585573" y="1643160"/>
                  </a:lnTo>
                  <a:lnTo>
                    <a:pt x="606812" y="1650885"/>
                  </a:lnTo>
                  <a:lnTo>
                    <a:pt x="628051" y="1643160"/>
                  </a:lnTo>
                  <a:lnTo>
                    <a:pt x="637705" y="1619986"/>
                  </a:lnTo>
                  <a:lnTo>
                    <a:pt x="628051" y="1596819"/>
                  </a:lnTo>
                  <a:lnTo>
                    <a:pt x="606812" y="1589097"/>
                  </a:lnTo>
                  <a:close/>
                </a:path>
                <a:path w="2366009" h="1742439">
                  <a:moveTo>
                    <a:pt x="414839" y="1634756"/>
                  </a:moveTo>
                  <a:lnTo>
                    <a:pt x="393600" y="1642481"/>
                  </a:lnTo>
                  <a:lnTo>
                    <a:pt x="383946" y="1665655"/>
                  </a:lnTo>
                  <a:lnTo>
                    <a:pt x="393600" y="1688830"/>
                  </a:lnTo>
                  <a:lnTo>
                    <a:pt x="414839" y="1696554"/>
                  </a:lnTo>
                  <a:lnTo>
                    <a:pt x="436077" y="1688830"/>
                  </a:lnTo>
                  <a:lnTo>
                    <a:pt x="445731" y="1665655"/>
                  </a:lnTo>
                  <a:lnTo>
                    <a:pt x="436077" y="1642481"/>
                  </a:lnTo>
                  <a:lnTo>
                    <a:pt x="414839" y="1634756"/>
                  </a:lnTo>
                  <a:close/>
                </a:path>
                <a:path w="2366009" h="1742439">
                  <a:moveTo>
                    <a:pt x="222865" y="1662160"/>
                  </a:moveTo>
                  <a:lnTo>
                    <a:pt x="201627" y="1669882"/>
                  </a:lnTo>
                  <a:lnTo>
                    <a:pt x="191973" y="1693049"/>
                  </a:lnTo>
                  <a:lnTo>
                    <a:pt x="201627" y="1716224"/>
                  </a:lnTo>
                  <a:lnTo>
                    <a:pt x="222865" y="1723948"/>
                  </a:lnTo>
                  <a:lnTo>
                    <a:pt x="244104" y="1716224"/>
                  </a:lnTo>
                  <a:lnTo>
                    <a:pt x="253758" y="1693049"/>
                  </a:lnTo>
                  <a:lnTo>
                    <a:pt x="244104" y="1669882"/>
                  </a:lnTo>
                  <a:lnTo>
                    <a:pt x="222865" y="1662160"/>
                  </a:lnTo>
                  <a:close/>
                </a:path>
                <a:path w="2366009" h="1742439">
                  <a:moveTo>
                    <a:pt x="30892" y="1680422"/>
                  </a:moveTo>
                  <a:lnTo>
                    <a:pt x="9653" y="1688145"/>
                  </a:lnTo>
                  <a:lnTo>
                    <a:pt x="0" y="1711312"/>
                  </a:lnTo>
                  <a:lnTo>
                    <a:pt x="9653" y="1734479"/>
                  </a:lnTo>
                  <a:lnTo>
                    <a:pt x="30892" y="1742201"/>
                  </a:lnTo>
                  <a:lnTo>
                    <a:pt x="52131" y="1734479"/>
                  </a:lnTo>
                  <a:lnTo>
                    <a:pt x="61785" y="1711312"/>
                  </a:lnTo>
                  <a:lnTo>
                    <a:pt x="52131" y="1688145"/>
                  </a:lnTo>
                  <a:lnTo>
                    <a:pt x="30892" y="168042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913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hart, histogram&#10;&#10;Description automatically generated">
            <a:extLst>
              <a:ext uri="{FF2B5EF4-FFF2-40B4-BE49-F238E27FC236}">
                <a16:creationId xmlns:a16="http://schemas.microsoft.com/office/drawing/2014/main" id="{4FE9185A-968E-93DA-8A3C-6214182C1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2792" r="5232" b="1272"/>
          <a:stretch/>
        </p:blipFill>
        <p:spPr>
          <a:xfrm>
            <a:off x="4663440" y="3291840"/>
            <a:ext cx="4389120" cy="2926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862415" y="2492896"/>
            <a:ext cx="565569" cy="107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68946" y="2173544"/>
                <a:ext cx="10152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46" y="2173544"/>
                <a:ext cx="1015203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3"/>
          <p:cNvSpPr>
            <a:spLocks noChangeArrowheads="1"/>
          </p:cNvSpPr>
          <p:nvPr/>
        </p:nvSpPr>
        <p:spPr bwMode="auto">
          <a:xfrm>
            <a:off x="0" y="71438"/>
            <a:ext cx="9144000" cy="79216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Nab experiment: Characterization of Detector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320" y="863093"/>
            <a:ext cx="4572000" cy="1525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pixel Si detector, 2 mm thick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a few keV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(proton) detection threshold 10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transit time bias sub-ns</a:t>
            </a: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CA5E6D06-7164-981A-C554-F663EFCF5871}"/>
              </a:ext>
            </a:extLst>
          </p:cNvPr>
          <p:cNvSpPr>
            <a:spLocks noChangeAspect="1"/>
          </p:cNvSpPr>
          <p:nvPr/>
        </p:nvSpPr>
        <p:spPr>
          <a:xfrm>
            <a:off x="4572000" y="1111281"/>
            <a:ext cx="4467133" cy="2095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944706-4CE3-F01E-B0B4-2570301A7383}"/>
              </a:ext>
            </a:extLst>
          </p:cNvPr>
          <p:cNvSpPr txBox="1"/>
          <p:nvPr/>
        </p:nvSpPr>
        <p:spPr>
          <a:xfrm>
            <a:off x="5826364" y="6228020"/>
            <a:ext cx="17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Proton detection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E2A73B5-B537-1E57-B29A-3F383D88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156285"/>
            <a:ext cx="3960440" cy="29986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87387BA-B64E-356E-5031-F2879A1639F5}"/>
              </a:ext>
            </a:extLst>
          </p:cNvPr>
          <p:cNvSpPr txBox="1"/>
          <p:nvPr/>
        </p:nvSpPr>
        <p:spPr>
          <a:xfrm>
            <a:off x="1289860" y="6111506"/>
            <a:ext cx="19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 detection</a:t>
            </a:r>
          </a:p>
        </p:txBody>
      </p:sp>
      <p:sp>
        <p:nvSpPr>
          <p:cNvPr id="50" name="Google Shape;68;p14">
            <a:extLst>
              <a:ext uri="{FF2B5EF4-FFF2-40B4-BE49-F238E27FC236}">
                <a16:creationId xmlns:a16="http://schemas.microsoft.com/office/drawing/2014/main" id="{0297FEC2-B34F-ACBD-6A56-4076F7201124}"/>
              </a:ext>
            </a:extLst>
          </p:cNvPr>
          <p:cNvSpPr txBox="1"/>
          <p:nvPr/>
        </p:nvSpPr>
        <p:spPr>
          <a:xfrm>
            <a:off x="6732240" y="4477896"/>
            <a:ext cx="223962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/>
              <a:t>Proton source:: N. Macsai, A. Mendelsohn, M. Gericke, (U. Mantiboa), R. Mammei (U. Winnipeg)</a:t>
            </a:r>
            <a:endParaRPr sz="800" dirty="0"/>
          </a:p>
        </p:txBody>
      </p:sp>
      <p:grpSp>
        <p:nvGrpSpPr>
          <p:cNvPr id="51" name="Google Shape;67;p14">
            <a:extLst>
              <a:ext uri="{FF2B5EF4-FFF2-40B4-BE49-F238E27FC236}">
                <a16:creationId xmlns:a16="http://schemas.microsoft.com/office/drawing/2014/main" id="{2F1BC88B-B285-C790-0AFB-37AAE06A9EFA}"/>
              </a:ext>
            </a:extLst>
          </p:cNvPr>
          <p:cNvGrpSpPr/>
          <p:nvPr/>
        </p:nvGrpSpPr>
        <p:grpSpPr>
          <a:xfrm>
            <a:off x="2539589" y="6565096"/>
            <a:ext cx="3211220" cy="312757"/>
            <a:chOff x="5780380" y="4830743"/>
            <a:chExt cx="3211220" cy="312757"/>
          </a:xfrm>
        </p:grpSpPr>
        <p:sp>
          <p:nvSpPr>
            <p:cNvPr id="52" name="Google Shape;68;p14">
              <a:extLst>
                <a:ext uri="{FF2B5EF4-FFF2-40B4-BE49-F238E27FC236}">
                  <a16:creationId xmlns:a16="http://schemas.microsoft.com/office/drawing/2014/main" id="{FA733C92-0D16-D82C-FBBE-2AAD0BE0CFE8}"/>
                </a:ext>
              </a:extLst>
            </p:cNvPr>
            <p:cNvSpPr txBox="1"/>
            <p:nvPr/>
          </p:nvSpPr>
          <p:spPr>
            <a:xfrm>
              <a:off x="6959375" y="4835700"/>
              <a:ext cx="152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" sz="800" dirty="0"/>
                <a:t>Jin Ha Choi, Leendert Hayen</a:t>
              </a:r>
              <a:endParaRPr sz="800" dirty="0"/>
            </a:p>
          </p:txBody>
        </p:sp>
        <p:pic>
          <p:nvPicPr>
            <p:cNvPr id="53" name="Google Shape;69;p14">
              <a:extLst>
                <a:ext uri="{FF2B5EF4-FFF2-40B4-BE49-F238E27FC236}">
                  <a16:creationId xmlns:a16="http://schemas.microsoft.com/office/drawing/2014/main" id="{EF198255-711A-F8F2-B7BF-0DC19E97215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39412" y="4880475"/>
              <a:ext cx="453287" cy="21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70;p14">
              <a:extLst>
                <a:ext uri="{FF2B5EF4-FFF2-40B4-BE49-F238E27FC236}">
                  <a16:creationId xmlns:a16="http://schemas.microsoft.com/office/drawing/2014/main" id="{D5905AAC-346D-E813-44E1-03621770606B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377900" y="4925475"/>
              <a:ext cx="613700" cy="17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68;p14">
              <a:extLst>
                <a:ext uri="{FF2B5EF4-FFF2-40B4-BE49-F238E27FC236}">
                  <a16:creationId xmlns:a16="http://schemas.microsoft.com/office/drawing/2014/main" id="{68D8DFBB-5774-FF44-8052-8D39D50AC50B}"/>
                </a:ext>
              </a:extLst>
            </p:cNvPr>
            <p:cNvSpPr txBox="1"/>
            <p:nvPr/>
          </p:nvSpPr>
          <p:spPr>
            <a:xfrm>
              <a:off x="5780380" y="4830743"/>
              <a:ext cx="757947" cy="307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" sz="800" dirty="0"/>
                <a:t>Analysis: </a:t>
              </a:r>
              <a:endParaRPr sz="800" dirty="0"/>
            </a:p>
          </p:txBody>
        </p:sp>
      </p:grpSp>
      <p:sp>
        <p:nvSpPr>
          <p:cNvPr id="56" name="Google Shape;68;p14">
            <a:extLst>
              <a:ext uri="{FF2B5EF4-FFF2-40B4-BE49-F238E27FC236}">
                <a16:creationId xmlns:a16="http://schemas.microsoft.com/office/drawing/2014/main" id="{0827DF99-9E53-77B9-82BD-BAAE105D61E5}"/>
              </a:ext>
            </a:extLst>
          </p:cNvPr>
          <p:cNvSpPr txBox="1"/>
          <p:nvPr/>
        </p:nvSpPr>
        <p:spPr>
          <a:xfrm>
            <a:off x="6902506" y="2725405"/>
            <a:ext cx="223962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/>
              <a:t>Detector Design: M. Makela et al., LANL, L. </a:t>
            </a:r>
            <a:r>
              <a:rPr lang="en-US" sz="800" dirty="0"/>
              <a:t>B</a:t>
            </a:r>
            <a:r>
              <a:rPr lang="en" sz="800" dirty="0"/>
              <a:t>roussard et al., ORNL</a:t>
            </a:r>
            <a:endParaRPr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8552C-E3D1-3421-0ED8-E3CA4AE9EA68}"/>
              </a:ext>
            </a:extLst>
          </p:cNvPr>
          <p:cNvSpPr txBox="1"/>
          <p:nvPr/>
        </p:nvSpPr>
        <p:spPr>
          <a:xfrm rot="19441515">
            <a:off x="2587120" y="4690724"/>
            <a:ext cx="161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368C1-24D8-5F3F-A281-1A8060DE5933}"/>
              </a:ext>
            </a:extLst>
          </p:cNvPr>
          <p:cNvSpPr txBox="1"/>
          <p:nvPr/>
        </p:nvSpPr>
        <p:spPr>
          <a:xfrm rot="19441515">
            <a:off x="6017920" y="3995283"/>
            <a:ext cx="161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6063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1082" y="4589099"/>
            <a:ext cx="330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+mn-lt"/>
              </a:rPr>
              <a:t>m</a:t>
            </a:r>
            <a:r>
              <a:rPr lang="en-US" b="1" dirty="0">
                <a:latin typeface="+mn-lt"/>
              </a:rPr>
              <a:t>-value</a:t>
            </a:r>
            <a:r>
              <a:rPr lang="en-US" dirty="0">
                <a:latin typeface="+mn-lt"/>
              </a:rPr>
              <a:t>: critical angle of supermirror in units of critical angle of natural Ni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654316" y="4644140"/>
          <a:ext cx="22685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393480" progId="Equation.3">
                  <p:embed/>
                </p:oleObj>
              </mc:Choice>
              <mc:Fallback>
                <p:oleObj name="Equation" r:id="rId2" imgW="1333440" imgH="39348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316" y="4644140"/>
                        <a:ext cx="2268538" cy="669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911742" y="4644140"/>
          <a:ext cx="12303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393480" progId="Equation.3">
                  <p:embed/>
                </p:oleObj>
              </mc:Choice>
              <mc:Fallback>
                <p:oleObj name="Equation" r:id="rId4" imgW="723600" imgH="39348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742" y="4644140"/>
                        <a:ext cx="1230312" cy="669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1081" y="5534638"/>
            <a:ext cx="741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Warning:</a:t>
            </a:r>
            <a:r>
              <a:rPr lang="en-US" dirty="0">
                <a:latin typeface="+mn-lt"/>
              </a:rPr>
              <a:t> Parametrization not standard, check definition of </a:t>
            </a:r>
            <a:r>
              <a:rPr lang="en-US" i="1" dirty="0">
                <a:latin typeface="+mn-lt"/>
              </a:rPr>
              <a:t>m</a:t>
            </a:r>
            <a:r>
              <a:rPr lang="en-US" dirty="0">
                <a:latin typeface="+mn-lt"/>
              </a:rPr>
              <a:t> and reflectivity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1" y="1025730"/>
            <a:ext cx="6655679" cy="363843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465319" y="4367870"/>
            <a:ext cx="2678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Swiss </a:t>
            </a:r>
            <a:r>
              <a:rPr lang="en-US" sz="1200" dirty="0" err="1"/>
              <a:t>Neutronics</a:t>
            </a:r>
            <a:r>
              <a:rPr lang="en-US" sz="1200" dirty="0"/>
              <a:t> web page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102711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Supermirrors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081" y="6073247"/>
            <a:ext cx="8625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88">
              <a:buClr>
                <a:srgbClr val="009900"/>
              </a:buClr>
              <a:buSzPct val="120000"/>
            </a:pPr>
            <a:r>
              <a:rPr lang="de-DE" dirty="0">
                <a:latin typeface="+mn-lt"/>
                <a:sym typeface="Symbol" pitchFamily="18" charset="2"/>
              </a:rPr>
              <a:t>Larger </a:t>
            </a:r>
            <a:r>
              <a:rPr lang="de-DE" i="1" dirty="0">
                <a:latin typeface="+mn-lt"/>
                <a:sym typeface="Symbol" pitchFamily="18" charset="2"/>
              </a:rPr>
              <a:t>m</a:t>
            </a:r>
            <a:r>
              <a:rPr lang="de-DE" dirty="0">
                <a:latin typeface="+mn-lt"/>
                <a:sym typeface="Symbol" pitchFamily="18" charset="2"/>
              </a:rPr>
              <a:t>-value of a supermirror comes at a cost:  One needs more and thinner layers, which increases internal stress, is more challenging to produce, and </a:t>
            </a:r>
            <a:r>
              <a:rPr lang="de-DE" b="1" i="1" dirty="0">
                <a:latin typeface="+mn-lt"/>
                <a:sym typeface="Symbol" pitchFamily="18" charset="2"/>
              </a:rPr>
              <a:t>more expensive</a:t>
            </a:r>
            <a:endParaRPr lang="de-DE" i="1" dirty="0">
              <a:latin typeface="+mn-lt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516-1F64-4250-97BD-301B3E8F62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EA0F4-985D-7E79-6CBB-1B587CAA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l="1176" t="606"/>
          <a:stretch/>
        </p:blipFill>
        <p:spPr>
          <a:xfrm>
            <a:off x="0" y="540312"/>
            <a:ext cx="9130738" cy="6317688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E4F8A59D-ADAF-F445-070E-5BA68124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6736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6858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Is the Standard Model finally broken?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F0741-446B-625C-CBD3-958A9847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EDBD-6B21-4198-8E62-87DF5F3055C5}" type="slidenum">
              <a:rPr lang="en-US" smtClean="0"/>
              <a:t>3</a:t>
            </a:fld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0D2B97-3261-02EE-E352-2FCB38022C8A}"/>
              </a:ext>
            </a:extLst>
          </p:cNvPr>
          <p:cNvGrpSpPr>
            <a:grpSpLocks noChangeAspect="1"/>
          </p:cNvGrpSpPr>
          <p:nvPr/>
        </p:nvGrpSpPr>
        <p:grpSpPr>
          <a:xfrm>
            <a:off x="4932040" y="2625511"/>
            <a:ext cx="3909882" cy="3500240"/>
            <a:chOff x="14046" y="3581200"/>
            <a:chExt cx="3056746" cy="273648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2A0750-B5F0-A297-B23C-203C572AAE6B}"/>
                </a:ext>
              </a:extLst>
            </p:cNvPr>
            <p:cNvSpPr/>
            <p:nvPr/>
          </p:nvSpPr>
          <p:spPr>
            <a:xfrm>
              <a:off x="54622" y="3581200"/>
              <a:ext cx="3016170" cy="2736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F8FBAD-28A3-5B8C-F844-90542A029414}"/>
                </a:ext>
              </a:extLst>
            </p:cNvPr>
            <p:cNvGrpSpPr/>
            <p:nvPr/>
          </p:nvGrpSpPr>
          <p:grpSpPr>
            <a:xfrm>
              <a:off x="14046" y="3666178"/>
              <a:ext cx="2876490" cy="2587423"/>
              <a:chOff x="1185569" y="1356044"/>
              <a:chExt cx="2876490" cy="25874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EB5B7D3-3F72-6ECF-A57A-3A7705114076}"/>
                  </a:ext>
                </a:extLst>
              </p:cNvPr>
              <p:cNvGrpSpPr/>
              <p:nvPr/>
            </p:nvGrpSpPr>
            <p:grpSpPr>
              <a:xfrm>
                <a:off x="1840031" y="1814993"/>
                <a:ext cx="2176828" cy="1425147"/>
                <a:chOff x="1840031" y="1814993"/>
                <a:chExt cx="2176828" cy="1425147"/>
              </a:xfrm>
            </p:grpSpPr>
            <p:sp>
              <p:nvSpPr>
                <p:cNvPr id="112" name="bk object 20">
                  <a:extLst>
                    <a:ext uri="{FF2B5EF4-FFF2-40B4-BE49-F238E27FC236}">
                      <a16:creationId xmlns:a16="http://schemas.microsoft.com/office/drawing/2014/main" id="{3C7A871E-5DEE-64E3-79D6-7120D3BF2DC2}"/>
                    </a:ext>
                  </a:extLst>
                </p:cNvPr>
                <p:cNvSpPr/>
                <p:nvPr/>
              </p:nvSpPr>
              <p:spPr>
                <a:xfrm>
                  <a:off x="1841905" y="1814993"/>
                  <a:ext cx="2174954" cy="142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760" h="2819400">
                      <a:moveTo>
                        <a:pt x="0" y="2818853"/>
                      </a:moveTo>
                      <a:lnTo>
                        <a:pt x="0" y="2270328"/>
                      </a:lnTo>
                      <a:lnTo>
                        <a:pt x="1282" y="2269629"/>
                      </a:lnTo>
                      <a:lnTo>
                        <a:pt x="4207713" y="49860"/>
                      </a:lnTo>
                      <a:lnTo>
                        <a:pt x="4209199" y="49060"/>
                      </a:lnTo>
                      <a:lnTo>
                        <a:pt x="4210684" y="48323"/>
                      </a:lnTo>
                      <a:lnTo>
                        <a:pt x="4213618" y="46735"/>
                      </a:lnTo>
                      <a:lnTo>
                        <a:pt x="4254995" y="24904"/>
                      </a:lnTo>
                      <a:lnTo>
                        <a:pt x="4256481" y="24168"/>
                      </a:lnTo>
                      <a:lnTo>
                        <a:pt x="4257916" y="23367"/>
                      </a:lnTo>
                      <a:lnTo>
                        <a:pt x="4260888" y="21831"/>
                      </a:lnTo>
                      <a:lnTo>
                        <a:pt x="4280090" y="11658"/>
                      </a:lnTo>
                      <a:lnTo>
                        <a:pt x="4281576" y="10921"/>
                      </a:lnTo>
                      <a:lnTo>
                        <a:pt x="4290415" y="6197"/>
                      </a:lnTo>
                      <a:lnTo>
                        <a:pt x="4291901" y="5460"/>
                      </a:lnTo>
                      <a:lnTo>
                        <a:pt x="4302213" y="0"/>
                      </a:lnTo>
                      <a:lnTo>
                        <a:pt x="4302213" y="558507"/>
                      </a:lnTo>
                      <a:lnTo>
                        <a:pt x="4299292" y="560095"/>
                      </a:lnTo>
                      <a:lnTo>
                        <a:pt x="4297807" y="560831"/>
                      </a:lnTo>
                      <a:lnTo>
                        <a:pt x="4296321" y="561632"/>
                      </a:lnTo>
                      <a:lnTo>
                        <a:pt x="4293387" y="563168"/>
                      </a:lnTo>
                      <a:lnTo>
                        <a:pt x="4290415" y="564756"/>
                      </a:lnTo>
                      <a:lnTo>
                        <a:pt x="4281576" y="569366"/>
                      </a:lnTo>
                      <a:lnTo>
                        <a:pt x="4257916" y="581825"/>
                      </a:lnTo>
                      <a:lnTo>
                        <a:pt x="4256481" y="582561"/>
                      </a:lnTo>
                      <a:lnTo>
                        <a:pt x="4254995" y="583361"/>
                      </a:lnTo>
                      <a:lnTo>
                        <a:pt x="4209199" y="607415"/>
                      </a:lnTo>
                      <a:lnTo>
                        <a:pt x="4207713" y="608164"/>
                      </a:lnTo>
                      <a:lnTo>
                        <a:pt x="5257" y="2816123"/>
                      </a:lnTo>
                      <a:lnTo>
                        <a:pt x="2628" y="2817469"/>
                      </a:lnTo>
                      <a:lnTo>
                        <a:pt x="0" y="2818853"/>
                      </a:lnTo>
                      <a:close/>
                    </a:path>
                  </a:pathLst>
                </a:custGeom>
                <a:solidFill>
                  <a:srgbClr val="0000FE">
                    <a:alpha val="39999"/>
                  </a:srgbClr>
                </a:solidFill>
                <a:ln w="12700">
                  <a:noFill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4EC2C4-28D8-657E-6306-CDC725C7A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41905" y="1814993"/>
                  <a:ext cx="2174954" cy="1147821"/>
                </a:xfrm>
                <a:prstGeom prst="line">
                  <a:avLst/>
                </a:prstGeom>
                <a:ln w="12700">
                  <a:solidFill>
                    <a:srgbClr val="0000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0CD1E1A-D108-E8BC-4E7A-1FCF72ADC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40031" y="2090469"/>
                  <a:ext cx="2174954" cy="1147821"/>
                </a:xfrm>
                <a:prstGeom prst="line">
                  <a:avLst/>
                </a:prstGeom>
                <a:ln w="12700">
                  <a:solidFill>
                    <a:srgbClr val="0000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bk object 16">
                <a:extLst>
                  <a:ext uri="{FF2B5EF4-FFF2-40B4-BE49-F238E27FC236}">
                    <a16:creationId xmlns:a16="http://schemas.microsoft.com/office/drawing/2014/main" id="{5ABF2901-6456-1A0C-B73F-18A4C12480D1}"/>
                  </a:ext>
                </a:extLst>
              </p:cNvPr>
              <p:cNvSpPr/>
              <p:nvPr/>
            </p:nvSpPr>
            <p:spPr>
              <a:xfrm>
                <a:off x="1841905" y="2536849"/>
                <a:ext cx="2174954" cy="300436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594360">
                    <a:moveTo>
                      <a:pt x="0" y="0"/>
                    </a:moveTo>
                    <a:lnTo>
                      <a:pt x="4302226" y="0"/>
                    </a:lnTo>
                    <a:lnTo>
                      <a:pt x="4302226" y="593775"/>
                    </a:lnTo>
                    <a:lnTo>
                      <a:pt x="0" y="5937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>
                  <a:alpha val="39999"/>
                </a:srgbClr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5C779E9-AF0D-7014-6D8B-F794AF8CB405}"/>
                  </a:ext>
                </a:extLst>
              </p:cNvPr>
              <p:cNvGrpSpPr/>
              <p:nvPr/>
            </p:nvGrpSpPr>
            <p:grpSpPr>
              <a:xfrm>
                <a:off x="3544371" y="1377581"/>
                <a:ext cx="106885" cy="1639405"/>
                <a:chOff x="3544371" y="1377581"/>
                <a:chExt cx="106885" cy="1639405"/>
              </a:xfrm>
            </p:grpSpPr>
            <p:sp>
              <p:nvSpPr>
                <p:cNvPr id="109" name="bk object 24">
                  <a:extLst>
                    <a:ext uri="{FF2B5EF4-FFF2-40B4-BE49-F238E27FC236}">
                      <a16:creationId xmlns:a16="http://schemas.microsoft.com/office/drawing/2014/main" id="{D66FED14-9DAE-0F3A-C841-DCF35B665056}"/>
                    </a:ext>
                  </a:extLst>
                </p:cNvPr>
                <p:cNvSpPr/>
                <p:nvPr/>
              </p:nvSpPr>
              <p:spPr>
                <a:xfrm>
                  <a:off x="3544371" y="1377581"/>
                  <a:ext cx="106885" cy="16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54" h="4481830">
                      <a:moveTo>
                        <a:pt x="0" y="0"/>
                      </a:moveTo>
                      <a:lnTo>
                        <a:pt x="211429" y="0"/>
                      </a:lnTo>
                      <a:lnTo>
                        <a:pt x="211429" y="4481512"/>
                      </a:lnTo>
                      <a:lnTo>
                        <a:pt x="0" y="44815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00FE">
                    <a:alpha val="39999"/>
                  </a:srgbClr>
                </a:solidFill>
                <a:ln w="12700">
                  <a:noFill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31E677A-C1A4-5931-71C0-DF7CE5861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4371" y="1378407"/>
                  <a:ext cx="0" cy="1636776"/>
                </a:xfrm>
                <a:prstGeom prst="line">
                  <a:avLst/>
                </a:prstGeom>
                <a:ln w="12700">
                  <a:solidFill>
                    <a:srgbClr val="FE01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D0C1E1EE-BAE9-1286-E58D-2D273E098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51256" y="1377581"/>
                  <a:ext cx="0" cy="1636776"/>
                </a:xfrm>
                <a:prstGeom prst="line">
                  <a:avLst/>
                </a:prstGeom>
                <a:ln w="12700">
                  <a:solidFill>
                    <a:srgbClr val="FE01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B47BFD6-F2E1-43F5-DD53-FE6FE2A67DE5}"/>
                  </a:ext>
                </a:extLst>
              </p:cNvPr>
              <p:cNvGrpSpPr/>
              <p:nvPr/>
            </p:nvGrpSpPr>
            <p:grpSpPr>
              <a:xfrm>
                <a:off x="3499066" y="1919153"/>
                <a:ext cx="84292" cy="1704266"/>
                <a:chOff x="3499066" y="1919153"/>
                <a:chExt cx="84292" cy="1704266"/>
              </a:xfrm>
            </p:grpSpPr>
            <p:sp>
              <p:nvSpPr>
                <p:cNvPr id="106" name="bk object 26">
                  <a:extLst>
                    <a:ext uri="{FF2B5EF4-FFF2-40B4-BE49-F238E27FC236}">
                      <a16:creationId xmlns:a16="http://schemas.microsoft.com/office/drawing/2014/main" id="{966E3971-8382-03F1-8261-A3FBD272AE02}"/>
                    </a:ext>
                  </a:extLst>
                </p:cNvPr>
                <p:cNvSpPr/>
                <p:nvPr/>
              </p:nvSpPr>
              <p:spPr>
                <a:xfrm>
                  <a:off x="3500884" y="1920960"/>
                  <a:ext cx="79602" cy="170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79" h="4481830">
                      <a:moveTo>
                        <a:pt x="0" y="0"/>
                      </a:moveTo>
                      <a:lnTo>
                        <a:pt x="157314" y="0"/>
                      </a:lnTo>
                      <a:lnTo>
                        <a:pt x="157314" y="4481512"/>
                      </a:lnTo>
                      <a:lnTo>
                        <a:pt x="0" y="44815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0000">
                    <a:alpha val="39999"/>
                  </a:srgbClr>
                </a:solidFill>
                <a:ln>
                  <a:noFill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FADB173-0DF7-91A1-8571-6DB2C948BB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9066" y="1919153"/>
                  <a:ext cx="1170" cy="1695009"/>
                </a:xfrm>
                <a:prstGeom prst="line">
                  <a:avLst/>
                </a:prstGeom>
                <a:ln w="12700">
                  <a:solidFill>
                    <a:srgbClr val="F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D365F57-8652-735C-A60F-9C2BE3A179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2188" y="1919153"/>
                  <a:ext cx="1170" cy="1695009"/>
                </a:xfrm>
                <a:prstGeom prst="line">
                  <a:avLst/>
                </a:prstGeom>
                <a:ln w="12700">
                  <a:solidFill>
                    <a:srgbClr val="F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FAE0A3-63E1-05A4-6D8B-69CDC0F6AD49}"/>
                      </a:ext>
                    </a:extLst>
                  </p:cNvPr>
                  <p:cNvSpPr txBox="1"/>
                  <p:nvPr/>
                </p:nvSpPr>
                <p:spPr>
                  <a:xfrm>
                    <a:off x="1857313" y="2035915"/>
                    <a:ext cx="1062571" cy="48123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91440" rIns="91440" bIns="91440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99CC99"/>
                        </a:solidFill>
                      </a:rPr>
                      <a:t>Kaon decays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4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rgbClr val="99CC99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FAE0A3-63E1-05A4-6D8B-69CDC0F6A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7313" y="2035915"/>
                    <a:ext cx="1062571" cy="481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45" b="-19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36050-7F45-19F1-C188-57E8AA87493A}"/>
                  </a:ext>
                </a:extLst>
              </p:cNvPr>
              <p:cNvSpPr txBox="1"/>
              <p:nvPr/>
            </p:nvSpPr>
            <p:spPr>
              <a:xfrm rot="5046025">
                <a:off x="3482384" y="3115131"/>
                <a:ext cx="734149" cy="312806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>
                <a:spAutoFit/>
              </a:bodyPr>
              <a:lstStyle/>
              <a:p>
                <a:r>
                  <a:rPr lang="en-US" sz="1400" dirty="0"/>
                  <a:t>Unitarity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AC268B-BBCE-39D1-85C0-8A28F0551503}"/>
                      </a:ext>
                    </a:extLst>
                  </p:cNvPr>
                  <p:cNvSpPr txBox="1"/>
                  <p:nvPr/>
                </p:nvSpPr>
                <p:spPr>
                  <a:xfrm rot="19920000">
                    <a:off x="1832254" y="2781396"/>
                    <a:ext cx="1789207" cy="42258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9999FF"/>
                        </a:solidFill>
                      </a:rPr>
                      <a:t>Kaon and pion decays</a:t>
                    </a:r>
                  </a:p>
                  <a:p>
                    <a:r>
                      <a:rPr lang="en-US" sz="1400" dirty="0">
                        <a:solidFill>
                          <a:srgbClr val="9999FF"/>
                        </a:solidFill>
                      </a:rPr>
                      <a:t>               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400" b="0" i="1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rgbClr val="9999FF"/>
                        </a:solidFill>
                      </a:rPr>
                      <a:t>/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400" b="0" i="1" dirty="0" smtClean="0">
                                <a:solidFill>
                                  <a:srgbClr val="99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rgbClr val="9999FF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AC268B-BBCE-39D1-85C0-8A28F0551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20000">
                    <a:off x="1832254" y="2781396"/>
                    <a:ext cx="1789207" cy="42258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D36305-FF25-75DA-2FDC-DCA5C3F6AEC3}"/>
                  </a:ext>
                </a:extLst>
              </p:cNvPr>
              <p:cNvSpPr txBox="1"/>
              <p:nvPr/>
            </p:nvSpPr>
            <p:spPr>
              <a:xfrm>
                <a:off x="2336016" y="3231151"/>
                <a:ext cx="1281280" cy="40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A10"/>
                    </a:solidFill>
                  </a:rPr>
                  <a:t>Superallowed</a:t>
                </a:r>
                <a:r>
                  <a:rPr lang="en-US" sz="1400" dirty="0">
                    <a:solidFill>
                      <a:srgbClr val="FF0A10"/>
                    </a:solidFill>
                  </a:rPr>
                  <a:t> nuclear decays</a:t>
                </a:r>
              </a:p>
            </p:txBody>
          </p:sp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A82A76F1-897E-FB38-08F7-DB78766BDA25}"/>
                  </a:ext>
                </a:extLst>
              </p:cNvPr>
              <p:cNvSpPr txBox="1"/>
              <p:nvPr/>
            </p:nvSpPr>
            <p:spPr>
              <a:xfrm>
                <a:off x="1690881" y="3544944"/>
                <a:ext cx="531213" cy="288744"/>
              </a:xfrm>
              <a:prstGeom prst="rect">
                <a:avLst/>
              </a:prstGeom>
            </p:spPr>
            <p:txBody>
              <a:bodyPr vert="horz" wrap="square" lIns="91440" tIns="91440" rIns="91440" bIns="9144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0.960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DB8B378C-303E-ED33-4FEF-0789E8B9731B}"/>
                  </a:ext>
                </a:extLst>
              </p:cNvPr>
              <p:cNvSpPr/>
              <p:nvPr/>
            </p:nvSpPr>
            <p:spPr>
              <a:xfrm>
                <a:off x="1966155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6F03E733-3287-CEF6-EFF1-54F0AF3D901C}"/>
                  </a:ext>
                </a:extLst>
              </p:cNvPr>
              <p:cNvSpPr/>
              <p:nvPr/>
            </p:nvSpPr>
            <p:spPr>
              <a:xfrm>
                <a:off x="2090432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1B0FA755-7197-F38C-1F4C-9AD8920B91BC}"/>
                  </a:ext>
                </a:extLst>
              </p:cNvPr>
              <p:cNvSpPr/>
              <p:nvPr/>
            </p:nvSpPr>
            <p:spPr>
              <a:xfrm>
                <a:off x="2214689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4253CF76-0B13-532E-D5BD-2259F9BDAB33}"/>
                  </a:ext>
                </a:extLst>
              </p:cNvPr>
              <p:cNvSpPr/>
              <p:nvPr/>
            </p:nvSpPr>
            <p:spPr>
              <a:xfrm>
                <a:off x="2338967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8E37DB13-BA1C-A156-B081-36A0E3635CA7}"/>
                  </a:ext>
                </a:extLst>
              </p:cNvPr>
              <p:cNvSpPr/>
              <p:nvPr/>
            </p:nvSpPr>
            <p:spPr>
              <a:xfrm>
                <a:off x="2463250" y="359567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5080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89351084-3C5D-5515-4175-C585B3B9D451}"/>
                  </a:ext>
                </a:extLst>
              </p:cNvPr>
              <p:cNvSpPr txBox="1"/>
              <p:nvPr/>
            </p:nvSpPr>
            <p:spPr>
              <a:xfrm>
                <a:off x="2214901" y="3544944"/>
                <a:ext cx="544148" cy="288744"/>
              </a:xfrm>
              <a:prstGeom prst="rect">
                <a:avLst/>
              </a:prstGeom>
            </p:spPr>
            <p:txBody>
              <a:bodyPr vert="horz" wrap="square" lIns="91440" tIns="91440" rIns="91440" bIns="9144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0.965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id="{397E13CD-FF0D-6B88-B10B-5F13CA88FFF8}"/>
                  </a:ext>
                </a:extLst>
              </p:cNvPr>
              <p:cNvSpPr/>
              <p:nvPr/>
            </p:nvSpPr>
            <p:spPr>
              <a:xfrm>
                <a:off x="2587500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CC630269-3FC2-D1A9-B239-6DFBB4A8677D}"/>
                  </a:ext>
                </a:extLst>
              </p:cNvPr>
              <p:cNvSpPr/>
              <p:nvPr/>
            </p:nvSpPr>
            <p:spPr>
              <a:xfrm>
                <a:off x="2711777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>
                <a:extLst>
                  <a:ext uri="{FF2B5EF4-FFF2-40B4-BE49-F238E27FC236}">
                    <a16:creationId xmlns:a16="http://schemas.microsoft.com/office/drawing/2014/main" id="{2511F12F-F84F-CB1E-7C8E-B060FFA32F2B}"/>
                  </a:ext>
                </a:extLst>
              </p:cNvPr>
              <p:cNvSpPr/>
              <p:nvPr/>
            </p:nvSpPr>
            <p:spPr>
              <a:xfrm>
                <a:off x="2836035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464550D2-96C1-15DD-9EF8-2C4A8C584865}"/>
                  </a:ext>
                </a:extLst>
              </p:cNvPr>
              <p:cNvSpPr/>
              <p:nvPr/>
            </p:nvSpPr>
            <p:spPr>
              <a:xfrm>
                <a:off x="2960311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75708B5A-5992-6E5F-9BBC-6E6F2B1938E2}"/>
                  </a:ext>
                </a:extLst>
              </p:cNvPr>
              <p:cNvSpPr/>
              <p:nvPr/>
            </p:nvSpPr>
            <p:spPr>
              <a:xfrm>
                <a:off x="3084568" y="359567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5080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4">
                <a:extLst>
                  <a:ext uri="{FF2B5EF4-FFF2-40B4-BE49-F238E27FC236}">
                    <a16:creationId xmlns:a16="http://schemas.microsoft.com/office/drawing/2014/main" id="{57949AEB-E956-B54D-6A62-B1DF25780B03}"/>
                  </a:ext>
                </a:extLst>
              </p:cNvPr>
              <p:cNvSpPr/>
              <p:nvPr/>
            </p:nvSpPr>
            <p:spPr>
              <a:xfrm>
                <a:off x="3208844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5">
                <a:extLst>
                  <a:ext uri="{FF2B5EF4-FFF2-40B4-BE49-F238E27FC236}">
                    <a16:creationId xmlns:a16="http://schemas.microsoft.com/office/drawing/2014/main" id="{4EDF941D-B984-398A-B8C8-33ADD0A487E7}"/>
                  </a:ext>
                </a:extLst>
              </p:cNvPr>
              <p:cNvSpPr/>
              <p:nvPr/>
            </p:nvSpPr>
            <p:spPr>
              <a:xfrm>
                <a:off x="3333128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6">
                <a:extLst>
                  <a:ext uri="{FF2B5EF4-FFF2-40B4-BE49-F238E27FC236}">
                    <a16:creationId xmlns:a16="http://schemas.microsoft.com/office/drawing/2014/main" id="{28611DED-E37D-CA23-2B35-9A04AC3BFD99}"/>
                  </a:ext>
                </a:extLst>
              </p:cNvPr>
              <p:cNvSpPr/>
              <p:nvPr/>
            </p:nvSpPr>
            <p:spPr>
              <a:xfrm>
                <a:off x="3457379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7">
                <a:extLst>
                  <a:ext uri="{FF2B5EF4-FFF2-40B4-BE49-F238E27FC236}">
                    <a16:creationId xmlns:a16="http://schemas.microsoft.com/office/drawing/2014/main" id="{9EC612DE-BD6F-4405-AAD5-431684E84EE6}"/>
                  </a:ext>
                </a:extLst>
              </p:cNvPr>
              <p:cNvSpPr/>
              <p:nvPr/>
            </p:nvSpPr>
            <p:spPr>
              <a:xfrm>
                <a:off x="3581656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8">
                <a:extLst>
                  <a:ext uri="{FF2B5EF4-FFF2-40B4-BE49-F238E27FC236}">
                    <a16:creationId xmlns:a16="http://schemas.microsoft.com/office/drawing/2014/main" id="{51AA3D42-E1AA-86B0-7EB3-C1A6B6CADA99}"/>
                  </a:ext>
                </a:extLst>
              </p:cNvPr>
              <p:cNvSpPr/>
              <p:nvPr/>
            </p:nvSpPr>
            <p:spPr>
              <a:xfrm>
                <a:off x="3705913" y="359567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5080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9">
                <a:extLst>
                  <a:ext uri="{FF2B5EF4-FFF2-40B4-BE49-F238E27FC236}">
                    <a16:creationId xmlns:a16="http://schemas.microsoft.com/office/drawing/2014/main" id="{3802828E-3AF2-DED3-48EF-587A9F85CE1C}"/>
                  </a:ext>
                </a:extLst>
              </p:cNvPr>
              <p:cNvSpPr txBox="1"/>
              <p:nvPr/>
            </p:nvSpPr>
            <p:spPr>
              <a:xfrm>
                <a:off x="3457946" y="3544944"/>
                <a:ext cx="536224" cy="288744"/>
              </a:xfrm>
              <a:prstGeom prst="rect">
                <a:avLst/>
              </a:prstGeom>
            </p:spPr>
            <p:txBody>
              <a:bodyPr vert="horz" wrap="square" lIns="91440" tIns="91440" rIns="91440" bIns="9144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0.975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bject 20">
                <a:extLst>
                  <a:ext uri="{FF2B5EF4-FFF2-40B4-BE49-F238E27FC236}">
                    <a16:creationId xmlns:a16="http://schemas.microsoft.com/office/drawing/2014/main" id="{A567BAC8-D71F-5F6E-9E4F-7FBC7B1B0954}"/>
                  </a:ext>
                </a:extLst>
              </p:cNvPr>
              <p:cNvSpPr/>
              <p:nvPr/>
            </p:nvSpPr>
            <p:spPr>
              <a:xfrm>
                <a:off x="3830190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1">
                <a:extLst>
                  <a:ext uri="{FF2B5EF4-FFF2-40B4-BE49-F238E27FC236}">
                    <a16:creationId xmlns:a16="http://schemas.microsoft.com/office/drawing/2014/main" id="{7C5B9BC5-1914-6182-5CA5-C63ADFDDF7C4}"/>
                  </a:ext>
                </a:extLst>
              </p:cNvPr>
              <p:cNvSpPr/>
              <p:nvPr/>
            </p:nvSpPr>
            <p:spPr>
              <a:xfrm>
                <a:off x="3954448" y="3605959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2">
                <a:extLst>
                  <a:ext uri="{FF2B5EF4-FFF2-40B4-BE49-F238E27FC236}">
                    <a16:creationId xmlns:a16="http://schemas.microsoft.com/office/drawing/2014/main" id="{C8E63989-D193-E3EF-A56F-A2CD5D111FF2}"/>
                  </a:ext>
                </a:extLst>
              </p:cNvPr>
              <p:cNvSpPr/>
              <p:nvPr/>
            </p:nvSpPr>
            <p:spPr>
              <a:xfrm>
                <a:off x="1796588" y="3621353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0" y="0"/>
                    </a:moveTo>
                    <a:lnTo>
                      <a:pt x="5080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3">
                <a:extLst>
                  <a:ext uri="{FF2B5EF4-FFF2-40B4-BE49-F238E27FC236}">
                    <a16:creationId xmlns:a16="http://schemas.microsoft.com/office/drawing/2014/main" id="{EF3EABC4-78FD-2B66-7561-C61B5EC2EC82}"/>
                  </a:ext>
                </a:extLst>
              </p:cNvPr>
              <p:cNvSpPr txBox="1"/>
              <p:nvPr/>
            </p:nvSpPr>
            <p:spPr>
              <a:xfrm>
                <a:off x="1362581" y="3472964"/>
                <a:ext cx="546784" cy="234127"/>
              </a:xfrm>
              <a:prstGeom prst="rect">
                <a:avLst/>
              </a:prstGeom>
            </p:spPr>
            <p:txBody>
              <a:bodyPr vert="horz" wrap="square" lIns="91440" tIns="91440" rIns="91440" bIns="91440" rtlCol="0" anchor="ctr" anchorCtr="0">
                <a:no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0.220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  <p:sp>
            <p:nvSpPr>
              <p:cNvPr id="39" name="object 24">
                <a:extLst>
                  <a:ext uri="{FF2B5EF4-FFF2-40B4-BE49-F238E27FC236}">
                    <a16:creationId xmlns:a16="http://schemas.microsoft.com/office/drawing/2014/main" id="{C09C0855-DD51-5349-C3C4-30CF6CE297EC}"/>
                  </a:ext>
                </a:extLst>
              </p:cNvPr>
              <p:cNvSpPr/>
              <p:nvPr/>
            </p:nvSpPr>
            <p:spPr>
              <a:xfrm>
                <a:off x="1796588" y="347976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25">
                <a:extLst>
                  <a:ext uri="{FF2B5EF4-FFF2-40B4-BE49-F238E27FC236}">
                    <a16:creationId xmlns:a16="http://schemas.microsoft.com/office/drawing/2014/main" id="{CA380F35-A914-AC36-C774-8A50793FA930}"/>
                  </a:ext>
                </a:extLst>
              </p:cNvPr>
              <p:cNvSpPr/>
              <p:nvPr/>
            </p:nvSpPr>
            <p:spPr>
              <a:xfrm>
                <a:off x="1796588" y="3338192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26">
                <a:extLst>
                  <a:ext uri="{FF2B5EF4-FFF2-40B4-BE49-F238E27FC236}">
                    <a16:creationId xmlns:a16="http://schemas.microsoft.com/office/drawing/2014/main" id="{B896D0B0-DCD6-BE5D-691A-33D819D75E09}"/>
                  </a:ext>
                </a:extLst>
              </p:cNvPr>
              <p:cNvSpPr/>
              <p:nvPr/>
            </p:nvSpPr>
            <p:spPr>
              <a:xfrm>
                <a:off x="1796588" y="319660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27">
                <a:extLst>
                  <a:ext uri="{FF2B5EF4-FFF2-40B4-BE49-F238E27FC236}">
                    <a16:creationId xmlns:a16="http://schemas.microsoft.com/office/drawing/2014/main" id="{2A8870CC-D329-078D-42AD-44803DABC241}"/>
                  </a:ext>
                </a:extLst>
              </p:cNvPr>
              <p:cNvSpPr/>
              <p:nvPr/>
            </p:nvSpPr>
            <p:spPr>
              <a:xfrm>
                <a:off x="1796588" y="3055024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0" y="0"/>
                    </a:moveTo>
                    <a:lnTo>
                      <a:pt x="5080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28">
                <a:extLst>
                  <a:ext uri="{FF2B5EF4-FFF2-40B4-BE49-F238E27FC236}">
                    <a16:creationId xmlns:a16="http://schemas.microsoft.com/office/drawing/2014/main" id="{A8C0B1BE-C976-064E-4457-8A77A8B2328E}"/>
                  </a:ext>
                </a:extLst>
              </p:cNvPr>
              <p:cNvSpPr/>
              <p:nvPr/>
            </p:nvSpPr>
            <p:spPr>
              <a:xfrm>
                <a:off x="1796588" y="2913447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9">
                <a:extLst>
                  <a:ext uri="{FF2B5EF4-FFF2-40B4-BE49-F238E27FC236}">
                    <a16:creationId xmlns:a16="http://schemas.microsoft.com/office/drawing/2014/main" id="{C17AA79A-B357-1318-9716-2D6B04245354}"/>
                  </a:ext>
                </a:extLst>
              </p:cNvPr>
              <p:cNvSpPr/>
              <p:nvPr/>
            </p:nvSpPr>
            <p:spPr>
              <a:xfrm>
                <a:off x="1796588" y="2771863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0">
                <a:extLst>
                  <a:ext uri="{FF2B5EF4-FFF2-40B4-BE49-F238E27FC236}">
                    <a16:creationId xmlns:a16="http://schemas.microsoft.com/office/drawing/2014/main" id="{FD397F38-3B54-0EB2-8ADD-D70D3E0C235C}"/>
                  </a:ext>
                </a:extLst>
              </p:cNvPr>
              <p:cNvSpPr/>
              <p:nvPr/>
            </p:nvSpPr>
            <p:spPr>
              <a:xfrm>
                <a:off x="1796588" y="263027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31">
                <a:extLst>
                  <a:ext uri="{FF2B5EF4-FFF2-40B4-BE49-F238E27FC236}">
                    <a16:creationId xmlns:a16="http://schemas.microsoft.com/office/drawing/2014/main" id="{C5D6568A-BF3C-6674-D1DE-B7DC565B0387}"/>
                  </a:ext>
                </a:extLst>
              </p:cNvPr>
              <p:cNvSpPr/>
              <p:nvPr/>
            </p:nvSpPr>
            <p:spPr>
              <a:xfrm>
                <a:off x="1796588" y="2488701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0" y="0"/>
                    </a:moveTo>
                    <a:lnTo>
                      <a:pt x="5080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32">
                <a:extLst>
                  <a:ext uri="{FF2B5EF4-FFF2-40B4-BE49-F238E27FC236}">
                    <a16:creationId xmlns:a16="http://schemas.microsoft.com/office/drawing/2014/main" id="{17C8C877-3112-A60F-9827-5B2B7E9CC274}"/>
                  </a:ext>
                </a:extLst>
              </p:cNvPr>
              <p:cNvSpPr/>
              <p:nvPr/>
            </p:nvSpPr>
            <p:spPr>
              <a:xfrm>
                <a:off x="1796588" y="234711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33">
                <a:extLst>
                  <a:ext uri="{FF2B5EF4-FFF2-40B4-BE49-F238E27FC236}">
                    <a16:creationId xmlns:a16="http://schemas.microsoft.com/office/drawing/2014/main" id="{8238BE26-744A-9429-7D1E-F7B1C05BF8D0}"/>
                  </a:ext>
                </a:extLst>
              </p:cNvPr>
              <p:cNvSpPr/>
              <p:nvPr/>
            </p:nvSpPr>
            <p:spPr>
              <a:xfrm>
                <a:off x="1796588" y="2205534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34">
                <a:extLst>
                  <a:ext uri="{FF2B5EF4-FFF2-40B4-BE49-F238E27FC236}">
                    <a16:creationId xmlns:a16="http://schemas.microsoft.com/office/drawing/2014/main" id="{32F31EA5-C106-65FA-F6AB-D3F3A5E614C0}"/>
                  </a:ext>
                </a:extLst>
              </p:cNvPr>
              <p:cNvSpPr/>
              <p:nvPr/>
            </p:nvSpPr>
            <p:spPr>
              <a:xfrm>
                <a:off x="1796588" y="2063950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35">
                <a:extLst>
                  <a:ext uri="{FF2B5EF4-FFF2-40B4-BE49-F238E27FC236}">
                    <a16:creationId xmlns:a16="http://schemas.microsoft.com/office/drawing/2014/main" id="{1FCDCA39-A239-BDB8-C928-355EF053A902}"/>
                  </a:ext>
                </a:extLst>
              </p:cNvPr>
              <p:cNvSpPr/>
              <p:nvPr/>
            </p:nvSpPr>
            <p:spPr>
              <a:xfrm>
                <a:off x="1796588" y="1922373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0" y="0"/>
                    </a:moveTo>
                    <a:lnTo>
                      <a:pt x="5080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36">
                <a:extLst>
                  <a:ext uri="{FF2B5EF4-FFF2-40B4-BE49-F238E27FC236}">
                    <a16:creationId xmlns:a16="http://schemas.microsoft.com/office/drawing/2014/main" id="{133C08E2-45C6-B4FB-CC08-34C3FB12D505}"/>
                  </a:ext>
                </a:extLst>
              </p:cNvPr>
              <p:cNvSpPr txBox="1"/>
              <p:nvPr/>
            </p:nvSpPr>
            <p:spPr>
              <a:xfrm>
                <a:off x="1351906" y="1789593"/>
                <a:ext cx="539594" cy="264425"/>
              </a:xfrm>
              <a:prstGeom prst="rect">
                <a:avLst/>
              </a:prstGeom>
            </p:spPr>
            <p:txBody>
              <a:bodyPr vert="horz" wrap="square" lIns="91440" tIns="91440" rIns="91440" bIns="91440" rtlCol="0" anchor="ctr" anchorCtr="0">
                <a:no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0.226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  <p:sp>
            <p:nvSpPr>
              <p:cNvPr id="52" name="object 37">
                <a:extLst>
                  <a:ext uri="{FF2B5EF4-FFF2-40B4-BE49-F238E27FC236}">
                    <a16:creationId xmlns:a16="http://schemas.microsoft.com/office/drawing/2014/main" id="{A8FB435C-1961-2E74-483D-D184AFF9417F}"/>
                  </a:ext>
                </a:extLst>
              </p:cNvPr>
              <p:cNvSpPr/>
              <p:nvPr/>
            </p:nvSpPr>
            <p:spPr>
              <a:xfrm>
                <a:off x="1796588" y="178078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38">
                <a:extLst>
                  <a:ext uri="{FF2B5EF4-FFF2-40B4-BE49-F238E27FC236}">
                    <a16:creationId xmlns:a16="http://schemas.microsoft.com/office/drawing/2014/main" id="{F9EDF395-99E4-1FC0-7CFF-79D9B3222342}"/>
                  </a:ext>
                </a:extLst>
              </p:cNvPr>
              <p:cNvSpPr/>
              <p:nvPr/>
            </p:nvSpPr>
            <p:spPr>
              <a:xfrm>
                <a:off x="1796588" y="1639206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39">
                <a:extLst>
                  <a:ext uri="{FF2B5EF4-FFF2-40B4-BE49-F238E27FC236}">
                    <a16:creationId xmlns:a16="http://schemas.microsoft.com/office/drawing/2014/main" id="{32A1BBAD-44EF-0A0B-B3CE-F10C7A757102}"/>
                  </a:ext>
                </a:extLst>
              </p:cNvPr>
              <p:cNvSpPr/>
              <p:nvPr/>
            </p:nvSpPr>
            <p:spPr>
              <a:xfrm>
                <a:off x="1796588" y="149762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">
                    <a:moveTo>
                      <a:pt x="0" y="0"/>
                    </a:moveTo>
                    <a:lnTo>
                      <a:pt x="30454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40">
                <a:extLst>
                  <a:ext uri="{FF2B5EF4-FFF2-40B4-BE49-F238E27FC236}">
                    <a16:creationId xmlns:a16="http://schemas.microsoft.com/office/drawing/2014/main" id="{03865DF5-77C1-D437-7874-0B3540ABDD5E}"/>
                  </a:ext>
                </a:extLst>
              </p:cNvPr>
              <p:cNvSpPr/>
              <p:nvPr/>
            </p:nvSpPr>
            <p:spPr>
              <a:xfrm>
                <a:off x="1796588" y="1356044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0" y="0"/>
                    </a:moveTo>
                    <a:lnTo>
                      <a:pt x="5080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42">
                <a:extLst>
                  <a:ext uri="{FF2B5EF4-FFF2-40B4-BE49-F238E27FC236}">
                    <a16:creationId xmlns:a16="http://schemas.microsoft.com/office/drawing/2014/main" id="{BA44B94E-C773-32DD-054B-D122305FC4E7}"/>
                  </a:ext>
                </a:extLst>
              </p:cNvPr>
              <p:cNvSpPr/>
              <p:nvPr/>
            </p:nvSpPr>
            <p:spPr>
              <a:xfrm>
                <a:off x="1841905" y="135604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80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43">
                <a:extLst>
                  <a:ext uri="{FF2B5EF4-FFF2-40B4-BE49-F238E27FC236}">
                    <a16:creationId xmlns:a16="http://schemas.microsoft.com/office/drawing/2014/main" id="{419BDDC0-31AD-3375-974C-B398A44A4DD3}"/>
                  </a:ext>
                </a:extLst>
              </p:cNvPr>
              <p:cNvSpPr/>
              <p:nvPr/>
            </p:nvSpPr>
            <p:spPr>
              <a:xfrm>
                <a:off x="1966155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44">
                <a:extLst>
                  <a:ext uri="{FF2B5EF4-FFF2-40B4-BE49-F238E27FC236}">
                    <a16:creationId xmlns:a16="http://schemas.microsoft.com/office/drawing/2014/main" id="{1559DFC4-2F41-1625-CA47-576DBE904673}"/>
                  </a:ext>
                </a:extLst>
              </p:cNvPr>
              <p:cNvSpPr/>
              <p:nvPr/>
            </p:nvSpPr>
            <p:spPr>
              <a:xfrm>
                <a:off x="2090432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45">
                <a:extLst>
                  <a:ext uri="{FF2B5EF4-FFF2-40B4-BE49-F238E27FC236}">
                    <a16:creationId xmlns:a16="http://schemas.microsoft.com/office/drawing/2014/main" id="{76603687-7539-6745-A46C-0244E7BFA1BD}"/>
                  </a:ext>
                </a:extLst>
              </p:cNvPr>
              <p:cNvSpPr/>
              <p:nvPr/>
            </p:nvSpPr>
            <p:spPr>
              <a:xfrm>
                <a:off x="2214689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46">
                <a:extLst>
                  <a:ext uri="{FF2B5EF4-FFF2-40B4-BE49-F238E27FC236}">
                    <a16:creationId xmlns:a16="http://schemas.microsoft.com/office/drawing/2014/main" id="{18A89835-254C-44A1-8AE1-7F11ABBAF259}"/>
                  </a:ext>
                </a:extLst>
              </p:cNvPr>
              <p:cNvSpPr/>
              <p:nvPr/>
            </p:nvSpPr>
            <p:spPr>
              <a:xfrm>
                <a:off x="2338967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47">
                <a:extLst>
                  <a:ext uri="{FF2B5EF4-FFF2-40B4-BE49-F238E27FC236}">
                    <a16:creationId xmlns:a16="http://schemas.microsoft.com/office/drawing/2014/main" id="{AD234EE9-3B3E-ED16-F9B6-2CCDADF1D76C}"/>
                  </a:ext>
                </a:extLst>
              </p:cNvPr>
              <p:cNvSpPr/>
              <p:nvPr/>
            </p:nvSpPr>
            <p:spPr>
              <a:xfrm>
                <a:off x="2463250" y="135604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80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48">
                <a:extLst>
                  <a:ext uri="{FF2B5EF4-FFF2-40B4-BE49-F238E27FC236}">
                    <a16:creationId xmlns:a16="http://schemas.microsoft.com/office/drawing/2014/main" id="{F91311E8-6A20-9BE9-9326-DBAF870C575D}"/>
                  </a:ext>
                </a:extLst>
              </p:cNvPr>
              <p:cNvSpPr/>
              <p:nvPr/>
            </p:nvSpPr>
            <p:spPr>
              <a:xfrm>
                <a:off x="2587500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49">
                <a:extLst>
                  <a:ext uri="{FF2B5EF4-FFF2-40B4-BE49-F238E27FC236}">
                    <a16:creationId xmlns:a16="http://schemas.microsoft.com/office/drawing/2014/main" id="{7AAF3077-DB6D-0129-71AB-84266FDF887E}"/>
                  </a:ext>
                </a:extLst>
              </p:cNvPr>
              <p:cNvSpPr/>
              <p:nvPr/>
            </p:nvSpPr>
            <p:spPr>
              <a:xfrm>
                <a:off x="2711777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0">
                <a:extLst>
                  <a:ext uri="{FF2B5EF4-FFF2-40B4-BE49-F238E27FC236}">
                    <a16:creationId xmlns:a16="http://schemas.microsoft.com/office/drawing/2014/main" id="{38C664AD-514A-1785-0E0C-7B635E2E0B30}"/>
                  </a:ext>
                </a:extLst>
              </p:cNvPr>
              <p:cNvSpPr/>
              <p:nvPr/>
            </p:nvSpPr>
            <p:spPr>
              <a:xfrm>
                <a:off x="2836035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51">
                <a:extLst>
                  <a:ext uri="{FF2B5EF4-FFF2-40B4-BE49-F238E27FC236}">
                    <a16:creationId xmlns:a16="http://schemas.microsoft.com/office/drawing/2014/main" id="{DBD7298C-54BA-C3BE-8F67-A1FA614CE938}"/>
                  </a:ext>
                </a:extLst>
              </p:cNvPr>
              <p:cNvSpPr/>
              <p:nvPr/>
            </p:nvSpPr>
            <p:spPr>
              <a:xfrm>
                <a:off x="2960311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52">
                <a:extLst>
                  <a:ext uri="{FF2B5EF4-FFF2-40B4-BE49-F238E27FC236}">
                    <a16:creationId xmlns:a16="http://schemas.microsoft.com/office/drawing/2014/main" id="{59645D5A-9C63-2CC9-A9AA-505174FD2CD8}"/>
                  </a:ext>
                </a:extLst>
              </p:cNvPr>
              <p:cNvSpPr/>
              <p:nvPr/>
            </p:nvSpPr>
            <p:spPr>
              <a:xfrm>
                <a:off x="3084568" y="135604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80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53">
                <a:extLst>
                  <a:ext uri="{FF2B5EF4-FFF2-40B4-BE49-F238E27FC236}">
                    <a16:creationId xmlns:a16="http://schemas.microsoft.com/office/drawing/2014/main" id="{43E88EFA-3A94-91D1-2AE4-8FC71C7AAE8B}"/>
                  </a:ext>
                </a:extLst>
              </p:cNvPr>
              <p:cNvSpPr/>
              <p:nvPr/>
            </p:nvSpPr>
            <p:spPr>
              <a:xfrm>
                <a:off x="3208844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54">
                <a:extLst>
                  <a:ext uri="{FF2B5EF4-FFF2-40B4-BE49-F238E27FC236}">
                    <a16:creationId xmlns:a16="http://schemas.microsoft.com/office/drawing/2014/main" id="{CA30DC07-775D-CE45-F141-9A5032F447FC}"/>
                  </a:ext>
                </a:extLst>
              </p:cNvPr>
              <p:cNvSpPr/>
              <p:nvPr/>
            </p:nvSpPr>
            <p:spPr>
              <a:xfrm>
                <a:off x="3333128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1F8898D8-1BC3-BA05-70B7-84928B260362}"/>
                  </a:ext>
                </a:extLst>
              </p:cNvPr>
              <p:cNvSpPr/>
              <p:nvPr/>
            </p:nvSpPr>
            <p:spPr>
              <a:xfrm>
                <a:off x="3457379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56">
                <a:extLst>
                  <a:ext uri="{FF2B5EF4-FFF2-40B4-BE49-F238E27FC236}">
                    <a16:creationId xmlns:a16="http://schemas.microsoft.com/office/drawing/2014/main" id="{21AEEB07-C619-BDB9-A0A5-8D7B8757399C}"/>
                  </a:ext>
                </a:extLst>
              </p:cNvPr>
              <p:cNvSpPr/>
              <p:nvPr/>
            </p:nvSpPr>
            <p:spPr>
              <a:xfrm>
                <a:off x="3581656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57">
                <a:extLst>
                  <a:ext uri="{FF2B5EF4-FFF2-40B4-BE49-F238E27FC236}">
                    <a16:creationId xmlns:a16="http://schemas.microsoft.com/office/drawing/2014/main" id="{313B304A-A6DF-AC9D-9F0F-4B14D032F8E8}"/>
                  </a:ext>
                </a:extLst>
              </p:cNvPr>
              <p:cNvSpPr/>
              <p:nvPr/>
            </p:nvSpPr>
            <p:spPr>
              <a:xfrm>
                <a:off x="3705913" y="135604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80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58">
                <a:extLst>
                  <a:ext uri="{FF2B5EF4-FFF2-40B4-BE49-F238E27FC236}">
                    <a16:creationId xmlns:a16="http://schemas.microsoft.com/office/drawing/2014/main" id="{C15B2E93-69BF-B853-4B66-540D81C3758D}"/>
                  </a:ext>
                </a:extLst>
              </p:cNvPr>
              <p:cNvSpPr/>
              <p:nvPr/>
            </p:nvSpPr>
            <p:spPr>
              <a:xfrm>
                <a:off x="3830190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59">
                <a:extLst>
                  <a:ext uri="{FF2B5EF4-FFF2-40B4-BE49-F238E27FC236}">
                    <a16:creationId xmlns:a16="http://schemas.microsoft.com/office/drawing/2014/main" id="{C46C5AAE-AB2F-0477-DCEF-0D46305626D6}"/>
                  </a:ext>
                </a:extLst>
              </p:cNvPr>
              <p:cNvSpPr/>
              <p:nvPr/>
            </p:nvSpPr>
            <p:spPr>
              <a:xfrm>
                <a:off x="3954448" y="1356044"/>
                <a:ext cx="0" cy="15408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60">
                <a:extLst>
                  <a:ext uri="{FF2B5EF4-FFF2-40B4-BE49-F238E27FC236}">
                    <a16:creationId xmlns:a16="http://schemas.microsoft.com/office/drawing/2014/main" id="{E482B23C-845D-E611-DAA0-232EC0D2FB91}"/>
                  </a:ext>
                </a:extLst>
              </p:cNvPr>
              <p:cNvSpPr/>
              <p:nvPr/>
            </p:nvSpPr>
            <p:spPr>
              <a:xfrm>
                <a:off x="4036220" y="3621353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50800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61">
                <a:extLst>
                  <a:ext uri="{FF2B5EF4-FFF2-40B4-BE49-F238E27FC236}">
                    <a16:creationId xmlns:a16="http://schemas.microsoft.com/office/drawing/2014/main" id="{1DD4CADE-D562-23E7-F7E6-AB7FE1112DB8}"/>
                  </a:ext>
                </a:extLst>
              </p:cNvPr>
              <p:cNvSpPr/>
              <p:nvPr/>
            </p:nvSpPr>
            <p:spPr>
              <a:xfrm>
                <a:off x="4046505" y="347976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62">
                <a:extLst>
                  <a:ext uri="{FF2B5EF4-FFF2-40B4-BE49-F238E27FC236}">
                    <a16:creationId xmlns:a16="http://schemas.microsoft.com/office/drawing/2014/main" id="{A1B196B8-F858-484B-5C16-8077ACA8E7F6}"/>
                  </a:ext>
                </a:extLst>
              </p:cNvPr>
              <p:cNvSpPr/>
              <p:nvPr/>
            </p:nvSpPr>
            <p:spPr>
              <a:xfrm>
                <a:off x="4046505" y="3338192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63">
                <a:extLst>
                  <a:ext uri="{FF2B5EF4-FFF2-40B4-BE49-F238E27FC236}">
                    <a16:creationId xmlns:a16="http://schemas.microsoft.com/office/drawing/2014/main" id="{829526A7-88C5-0EAA-F849-729892DC6319}"/>
                  </a:ext>
                </a:extLst>
              </p:cNvPr>
              <p:cNvSpPr/>
              <p:nvPr/>
            </p:nvSpPr>
            <p:spPr>
              <a:xfrm>
                <a:off x="4046505" y="319660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64">
                <a:extLst>
                  <a:ext uri="{FF2B5EF4-FFF2-40B4-BE49-F238E27FC236}">
                    <a16:creationId xmlns:a16="http://schemas.microsoft.com/office/drawing/2014/main" id="{3F9CEDC7-2CC5-EB50-5812-E26190F33B0B}"/>
                  </a:ext>
                </a:extLst>
              </p:cNvPr>
              <p:cNvSpPr/>
              <p:nvPr/>
            </p:nvSpPr>
            <p:spPr>
              <a:xfrm>
                <a:off x="4036220" y="3055024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50800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65">
                <a:extLst>
                  <a:ext uri="{FF2B5EF4-FFF2-40B4-BE49-F238E27FC236}">
                    <a16:creationId xmlns:a16="http://schemas.microsoft.com/office/drawing/2014/main" id="{33D5E107-3DF3-5215-0116-C76928C6758F}"/>
                  </a:ext>
                </a:extLst>
              </p:cNvPr>
              <p:cNvSpPr/>
              <p:nvPr/>
            </p:nvSpPr>
            <p:spPr>
              <a:xfrm>
                <a:off x="4046505" y="2913447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66">
                <a:extLst>
                  <a:ext uri="{FF2B5EF4-FFF2-40B4-BE49-F238E27FC236}">
                    <a16:creationId xmlns:a16="http://schemas.microsoft.com/office/drawing/2014/main" id="{C0937DA6-59F1-BB45-34B2-F02AB0CD4740}"/>
                  </a:ext>
                </a:extLst>
              </p:cNvPr>
              <p:cNvSpPr/>
              <p:nvPr/>
            </p:nvSpPr>
            <p:spPr>
              <a:xfrm>
                <a:off x="4046505" y="2771863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67">
                <a:extLst>
                  <a:ext uri="{FF2B5EF4-FFF2-40B4-BE49-F238E27FC236}">
                    <a16:creationId xmlns:a16="http://schemas.microsoft.com/office/drawing/2014/main" id="{2C1EBC6A-0FE6-4417-AF24-881705E31C83}"/>
                  </a:ext>
                </a:extLst>
              </p:cNvPr>
              <p:cNvSpPr/>
              <p:nvPr/>
            </p:nvSpPr>
            <p:spPr>
              <a:xfrm>
                <a:off x="4046505" y="263027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68">
                <a:extLst>
                  <a:ext uri="{FF2B5EF4-FFF2-40B4-BE49-F238E27FC236}">
                    <a16:creationId xmlns:a16="http://schemas.microsoft.com/office/drawing/2014/main" id="{5417B242-7B66-29E6-3485-978B646E1540}"/>
                  </a:ext>
                </a:extLst>
              </p:cNvPr>
              <p:cNvSpPr/>
              <p:nvPr/>
            </p:nvSpPr>
            <p:spPr>
              <a:xfrm>
                <a:off x="4036220" y="2488701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50800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69">
                <a:extLst>
                  <a:ext uri="{FF2B5EF4-FFF2-40B4-BE49-F238E27FC236}">
                    <a16:creationId xmlns:a16="http://schemas.microsoft.com/office/drawing/2014/main" id="{D4A928C7-12B5-45BB-5DD5-0BD49C2A31DF}"/>
                  </a:ext>
                </a:extLst>
              </p:cNvPr>
              <p:cNvSpPr/>
              <p:nvPr/>
            </p:nvSpPr>
            <p:spPr>
              <a:xfrm>
                <a:off x="4046505" y="234711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70">
                <a:extLst>
                  <a:ext uri="{FF2B5EF4-FFF2-40B4-BE49-F238E27FC236}">
                    <a16:creationId xmlns:a16="http://schemas.microsoft.com/office/drawing/2014/main" id="{4B9BD560-FB14-3C8B-F118-00AF642B1F22}"/>
                  </a:ext>
                </a:extLst>
              </p:cNvPr>
              <p:cNvSpPr/>
              <p:nvPr/>
            </p:nvSpPr>
            <p:spPr>
              <a:xfrm>
                <a:off x="4046505" y="2205534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71">
                <a:extLst>
                  <a:ext uri="{FF2B5EF4-FFF2-40B4-BE49-F238E27FC236}">
                    <a16:creationId xmlns:a16="http://schemas.microsoft.com/office/drawing/2014/main" id="{BB05B80A-2362-4ED2-02CB-956CF4409EAF}"/>
                  </a:ext>
                </a:extLst>
              </p:cNvPr>
              <p:cNvSpPr/>
              <p:nvPr/>
            </p:nvSpPr>
            <p:spPr>
              <a:xfrm>
                <a:off x="4046505" y="2063950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72">
                <a:extLst>
                  <a:ext uri="{FF2B5EF4-FFF2-40B4-BE49-F238E27FC236}">
                    <a16:creationId xmlns:a16="http://schemas.microsoft.com/office/drawing/2014/main" id="{B4A558F3-1E95-0BAD-E333-EF0243315BD8}"/>
                  </a:ext>
                </a:extLst>
              </p:cNvPr>
              <p:cNvSpPr/>
              <p:nvPr/>
            </p:nvSpPr>
            <p:spPr>
              <a:xfrm>
                <a:off x="4036220" y="1922373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50800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73">
                <a:extLst>
                  <a:ext uri="{FF2B5EF4-FFF2-40B4-BE49-F238E27FC236}">
                    <a16:creationId xmlns:a16="http://schemas.microsoft.com/office/drawing/2014/main" id="{47DD0B58-DA48-8500-0DA9-447035099EA2}"/>
                  </a:ext>
                </a:extLst>
              </p:cNvPr>
              <p:cNvSpPr/>
              <p:nvPr/>
            </p:nvSpPr>
            <p:spPr>
              <a:xfrm>
                <a:off x="4046505" y="1780789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74">
                <a:extLst>
                  <a:ext uri="{FF2B5EF4-FFF2-40B4-BE49-F238E27FC236}">
                    <a16:creationId xmlns:a16="http://schemas.microsoft.com/office/drawing/2014/main" id="{8E209100-A293-7EDF-1BBB-144A0BBEA3CB}"/>
                  </a:ext>
                </a:extLst>
              </p:cNvPr>
              <p:cNvSpPr/>
              <p:nvPr/>
            </p:nvSpPr>
            <p:spPr>
              <a:xfrm>
                <a:off x="4046505" y="1639206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75">
                <a:extLst>
                  <a:ext uri="{FF2B5EF4-FFF2-40B4-BE49-F238E27FC236}">
                    <a16:creationId xmlns:a16="http://schemas.microsoft.com/office/drawing/2014/main" id="{241A947D-6BCE-1163-C1A2-64B91AA346BF}"/>
                  </a:ext>
                </a:extLst>
              </p:cNvPr>
              <p:cNvSpPr/>
              <p:nvPr/>
            </p:nvSpPr>
            <p:spPr>
              <a:xfrm>
                <a:off x="4046505" y="1497628"/>
                <a:ext cx="154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79">
                    <a:moveTo>
                      <a:pt x="30454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76">
                <a:extLst>
                  <a:ext uri="{FF2B5EF4-FFF2-40B4-BE49-F238E27FC236}">
                    <a16:creationId xmlns:a16="http://schemas.microsoft.com/office/drawing/2014/main" id="{731F1CB9-AD49-9A13-326A-C4AD7C180905}"/>
                  </a:ext>
                </a:extLst>
              </p:cNvPr>
              <p:cNvSpPr/>
              <p:nvPr/>
            </p:nvSpPr>
            <p:spPr>
              <a:xfrm>
                <a:off x="4036220" y="1356044"/>
                <a:ext cx="25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800">
                    <a:moveTo>
                      <a:pt x="50800" y="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bject 78">
                    <a:extLst>
                      <a:ext uri="{FF2B5EF4-FFF2-40B4-BE49-F238E27FC236}">
                        <a16:creationId xmlns:a16="http://schemas.microsoft.com/office/drawing/2014/main" id="{8F8C71B3-E2CA-ACF7-575B-29D5AED2B4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85569" y="2528023"/>
                    <a:ext cx="338554" cy="338925"/>
                  </a:xfrm>
                  <a:prstGeom prst="rect">
                    <a:avLst/>
                  </a:prstGeom>
                </p:spPr>
                <p:txBody>
                  <a:bodyPr vert="vert270" wrap="square" lIns="91440" tIns="91440" rIns="91440" bIns="91440" rtlCol="0">
                    <a:spAutoFit/>
                  </a:bodyPr>
                  <a:lstStyle/>
                  <a:p>
                    <a:pPr marL="127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𝑢𝑠</m:t>
                              </m:r>
                            </m:sub>
                          </m:sSub>
                        </m:oMath>
                      </m:oMathPara>
                    </a14:m>
                    <a:endParaRPr lang="ar-AE" sz="1200" dirty="0">
                      <a:ea typeface="Cambria Math" panose="02040503050406030204" pitchFamily="18" charset="0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91" name="object 78">
                    <a:extLst>
                      <a:ext uri="{FF2B5EF4-FFF2-40B4-BE49-F238E27FC236}">
                        <a16:creationId xmlns:a16="http://schemas.microsoft.com/office/drawing/2014/main" id="{8F8C71B3-E2CA-ACF7-575B-29D5AED2B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5569" y="2528023"/>
                    <a:ext cx="338554" cy="3389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bk object 18">
                <a:extLst>
                  <a:ext uri="{FF2B5EF4-FFF2-40B4-BE49-F238E27FC236}">
                    <a16:creationId xmlns:a16="http://schemas.microsoft.com/office/drawing/2014/main" id="{9FE23C24-CC4E-63AB-B238-FE6408D38708}"/>
                  </a:ext>
                </a:extLst>
              </p:cNvPr>
              <p:cNvSpPr/>
              <p:nvPr/>
            </p:nvSpPr>
            <p:spPr>
              <a:xfrm>
                <a:off x="1841905" y="2830564"/>
                <a:ext cx="2174954" cy="12839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25400">
                    <a:moveTo>
                      <a:pt x="0" y="0"/>
                    </a:moveTo>
                    <a:lnTo>
                      <a:pt x="4302213" y="0"/>
                    </a:lnTo>
                    <a:lnTo>
                      <a:pt x="4302213" y="25400"/>
                    </a:lnTo>
                    <a:lnTo>
                      <a:pt x="0" y="25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E00">
                  <a:alpha val="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bk object 19">
                <a:extLst>
                  <a:ext uri="{FF2B5EF4-FFF2-40B4-BE49-F238E27FC236}">
                    <a16:creationId xmlns:a16="http://schemas.microsoft.com/office/drawing/2014/main" id="{D4303173-ED98-C2F0-F421-DD46F392C075}"/>
                  </a:ext>
                </a:extLst>
              </p:cNvPr>
              <p:cNvSpPr/>
              <p:nvPr/>
            </p:nvSpPr>
            <p:spPr>
              <a:xfrm>
                <a:off x="1841905" y="2530429"/>
                <a:ext cx="2174954" cy="12839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25400">
                    <a:moveTo>
                      <a:pt x="0" y="0"/>
                    </a:moveTo>
                    <a:lnTo>
                      <a:pt x="4302213" y="0"/>
                    </a:lnTo>
                    <a:lnTo>
                      <a:pt x="4302213" y="25400"/>
                    </a:lnTo>
                    <a:lnTo>
                      <a:pt x="0" y="25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E00">
                  <a:alpha val="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bk object 23">
                <a:extLst>
                  <a:ext uri="{FF2B5EF4-FFF2-40B4-BE49-F238E27FC236}">
                    <a16:creationId xmlns:a16="http://schemas.microsoft.com/office/drawing/2014/main" id="{D7C5F5B7-2BCB-1443-ED9F-04CD558D13C6}"/>
                  </a:ext>
                </a:extLst>
              </p:cNvPr>
              <p:cNvSpPr/>
              <p:nvPr/>
            </p:nvSpPr>
            <p:spPr>
              <a:xfrm>
                <a:off x="1841905" y="1814993"/>
                <a:ext cx="2174954" cy="1147821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2270760">
                    <a:moveTo>
                      <a:pt x="0" y="2270328"/>
                    </a:moveTo>
                    <a:lnTo>
                      <a:pt x="1282" y="2269629"/>
                    </a:lnTo>
                    <a:lnTo>
                      <a:pt x="2628" y="2268931"/>
                    </a:lnTo>
                    <a:lnTo>
                      <a:pt x="5257" y="2267546"/>
                    </a:lnTo>
                    <a:lnTo>
                      <a:pt x="10566" y="2264765"/>
                    </a:lnTo>
                    <a:lnTo>
                      <a:pt x="21081" y="2259215"/>
                    </a:lnTo>
                    <a:lnTo>
                      <a:pt x="42214" y="2248052"/>
                    </a:lnTo>
                    <a:lnTo>
                      <a:pt x="84429" y="2225776"/>
                    </a:lnTo>
                    <a:lnTo>
                      <a:pt x="175958" y="2177453"/>
                    </a:lnTo>
                    <a:lnTo>
                      <a:pt x="261480" y="2132368"/>
                    </a:lnTo>
                    <a:lnTo>
                      <a:pt x="345274" y="2088108"/>
                    </a:lnTo>
                    <a:lnTo>
                      <a:pt x="436156" y="2040140"/>
                    </a:lnTo>
                    <a:lnTo>
                      <a:pt x="521042" y="1995385"/>
                    </a:lnTo>
                    <a:lnTo>
                      <a:pt x="612965" y="1946871"/>
                    </a:lnTo>
                    <a:lnTo>
                      <a:pt x="703262" y="1899196"/>
                    </a:lnTo>
                    <a:lnTo>
                      <a:pt x="787438" y="1854796"/>
                    </a:lnTo>
                    <a:lnTo>
                      <a:pt x="878725" y="1806625"/>
                    </a:lnTo>
                    <a:lnTo>
                      <a:pt x="964006" y="1761629"/>
                    </a:lnTo>
                    <a:lnTo>
                      <a:pt x="1047546" y="1717522"/>
                    </a:lnTo>
                    <a:lnTo>
                      <a:pt x="1138237" y="1669707"/>
                    </a:lnTo>
                    <a:lnTo>
                      <a:pt x="1222819" y="1625053"/>
                    </a:lnTo>
                    <a:lnTo>
                      <a:pt x="1314488" y="1576641"/>
                    </a:lnTo>
                    <a:lnTo>
                      <a:pt x="1404531" y="1529156"/>
                    </a:lnTo>
                    <a:lnTo>
                      <a:pt x="1488478" y="1484807"/>
                    </a:lnTo>
                    <a:lnTo>
                      <a:pt x="1579562" y="1436789"/>
                    </a:lnTo>
                    <a:lnTo>
                      <a:pt x="1664538" y="1391945"/>
                    </a:lnTo>
                    <a:lnTo>
                      <a:pt x="1756664" y="1343329"/>
                    </a:lnTo>
                    <a:lnTo>
                      <a:pt x="1847049" y="1295603"/>
                    </a:lnTo>
                    <a:lnTo>
                      <a:pt x="1931441" y="1251102"/>
                    </a:lnTo>
                    <a:lnTo>
                      <a:pt x="2022868" y="1202829"/>
                    </a:lnTo>
                    <a:lnTo>
                      <a:pt x="2108288" y="1157782"/>
                    </a:lnTo>
                    <a:lnTo>
                      <a:pt x="2191981" y="1113586"/>
                    </a:lnTo>
                    <a:lnTo>
                      <a:pt x="2282825" y="1065656"/>
                    </a:lnTo>
                    <a:lnTo>
                      <a:pt x="2367546" y="1020965"/>
                    </a:lnTo>
                    <a:lnTo>
                      <a:pt x="2459431" y="972489"/>
                    </a:lnTo>
                    <a:lnTo>
                      <a:pt x="2549563" y="924864"/>
                    </a:lnTo>
                    <a:lnTo>
                      <a:pt x="2633713" y="880516"/>
                    </a:lnTo>
                    <a:lnTo>
                      <a:pt x="2724886" y="832345"/>
                    </a:lnTo>
                    <a:lnTo>
                      <a:pt x="2810065" y="787450"/>
                    </a:lnTo>
                    <a:lnTo>
                      <a:pt x="2893517" y="743394"/>
                    </a:lnTo>
                    <a:lnTo>
                      <a:pt x="2984093" y="695578"/>
                    </a:lnTo>
                    <a:lnTo>
                      <a:pt x="3068586" y="650976"/>
                    </a:lnTo>
                    <a:lnTo>
                      <a:pt x="3160217" y="602653"/>
                    </a:lnTo>
                    <a:lnTo>
                      <a:pt x="3245739" y="557517"/>
                    </a:lnTo>
                    <a:lnTo>
                      <a:pt x="3329622" y="513257"/>
                    </a:lnTo>
                    <a:lnTo>
                      <a:pt x="3420567" y="465239"/>
                    </a:lnTo>
                    <a:lnTo>
                      <a:pt x="3505492" y="420446"/>
                    </a:lnTo>
                    <a:lnTo>
                      <a:pt x="3597465" y="371868"/>
                    </a:lnTo>
                    <a:lnTo>
                      <a:pt x="3687813" y="324243"/>
                    </a:lnTo>
                    <a:lnTo>
                      <a:pt x="3772090" y="279755"/>
                    </a:lnTo>
                    <a:lnTo>
                      <a:pt x="3863428" y="231533"/>
                    </a:lnTo>
                    <a:lnTo>
                      <a:pt x="3948747" y="186537"/>
                    </a:lnTo>
                    <a:lnTo>
                      <a:pt x="4032338" y="142430"/>
                    </a:lnTo>
                    <a:lnTo>
                      <a:pt x="4123080" y="94564"/>
                    </a:lnTo>
                    <a:lnTo>
                      <a:pt x="4207713" y="49860"/>
                    </a:lnTo>
                    <a:lnTo>
                      <a:pt x="4209199" y="49060"/>
                    </a:lnTo>
                    <a:lnTo>
                      <a:pt x="4210684" y="48323"/>
                    </a:lnTo>
                    <a:lnTo>
                      <a:pt x="4213618" y="46735"/>
                    </a:lnTo>
                    <a:lnTo>
                      <a:pt x="4219524" y="43611"/>
                    </a:lnTo>
                    <a:lnTo>
                      <a:pt x="4231373" y="37414"/>
                    </a:lnTo>
                    <a:lnTo>
                      <a:pt x="4254995" y="24904"/>
                    </a:lnTo>
                    <a:lnTo>
                      <a:pt x="4256481" y="24168"/>
                    </a:lnTo>
                    <a:lnTo>
                      <a:pt x="4257916" y="23367"/>
                    </a:lnTo>
                    <a:lnTo>
                      <a:pt x="4260888" y="21831"/>
                    </a:lnTo>
                    <a:lnTo>
                      <a:pt x="4278604" y="12458"/>
                    </a:lnTo>
                    <a:lnTo>
                      <a:pt x="4280090" y="11658"/>
                    </a:lnTo>
                    <a:lnTo>
                      <a:pt x="4281576" y="10921"/>
                    </a:lnTo>
                    <a:lnTo>
                      <a:pt x="4284510" y="9334"/>
                    </a:lnTo>
                    <a:lnTo>
                      <a:pt x="4290415" y="6197"/>
                    </a:lnTo>
                    <a:lnTo>
                      <a:pt x="4291901" y="5460"/>
                    </a:lnTo>
                    <a:lnTo>
                      <a:pt x="4293387" y="4660"/>
                    </a:lnTo>
                    <a:lnTo>
                      <a:pt x="4296321" y="3124"/>
                    </a:lnTo>
                    <a:lnTo>
                      <a:pt x="4300778" y="749"/>
                    </a:lnTo>
                    <a:lnTo>
                      <a:pt x="4302213" y="0"/>
                    </a:lnTo>
                  </a:path>
                </a:pathLst>
              </a:custGeom>
              <a:ln w="12700">
                <a:solidFill>
                  <a:srgbClr val="0000F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bk object 28">
                <a:extLst>
                  <a:ext uri="{FF2B5EF4-FFF2-40B4-BE49-F238E27FC236}">
                    <a16:creationId xmlns:a16="http://schemas.microsoft.com/office/drawing/2014/main" id="{03498EA8-7AD3-102F-3F2A-9178B367B58D}"/>
                  </a:ext>
                </a:extLst>
              </p:cNvPr>
              <p:cNvSpPr/>
              <p:nvPr/>
            </p:nvSpPr>
            <p:spPr>
              <a:xfrm>
                <a:off x="3539505" y="1356044"/>
                <a:ext cx="228537" cy="2265469"/>
              </a:xfrm>
              <a:custGeom>
                <a:avLst/>
                <a:gdLst/>
                <a:ahLst/>
                <a:cxnLst/>
                <a:rect l="l" t="t" r="r" b="b"/>
                <a:pathLst>
                  <a:path w="452120" h="4481830">
                    <a:moveTo>
                      <a:pt x="0" y="0"/>
                    </a:moveTo>
                    <a:lnTo>
                      <a:pt x="62166" y="605828"/>
                    </a:lnTo>
                    <a:lnTo>
                      <a:pt x="147091" y="1439024"/>
                    </a:lnTo>
                    <a:lnTo>
                      <a:pt x="239064" y="2348509"/>
                    </a:lnTo>
                    <a:lnTo>
                      <a:pt x="329412" y="3248228"/>
                    </a:lnTo>
                    <a:lnTo>
                      <a:pt x="413689" y="4093717"/>
                    </a:lnTo>
                    <a:lnTo>
                      <a:pt x="452043" y="4481512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bk object 30">
                <a:extLst>
                  <a:ext uri="{FF2B5EF4-FFF2-40B4-BE49-F238E27FC236}">
                    <a16:creationId xmlns:a16="http://schemas.microsoft.com/office/drawing/2014/main" id="{298B9C6D-77CE-EC9F-8F77-3A72774C5000}"/>
                  </a:ext>
                </a:extLst>
              </p:cNvPr>
              <p:cNvSpPr/>
              <p:nvPr/>
            </p:nvSpPr>
            <p:spPr>
              <a:xfrm>
                <a:off x="1796588" y="1356044"/>
                <a:ext cx="2265471" cy="2265470"/>
              </a:xfrm>
              <a:custGeom>
                <a:avLst/>
                <a:gdLst/>
                <a:ahLst/>
                <a:cxnLst/>
                <a:rect l="l" t="t" r="r" b="b"/>
                <a:pathLst>
                  <a:path w="4481830" h="4481830">
                    <a:moveTo>
                      <a:pt x="4481512" y="4481512"/>
                    </a:moveTo>
                    <a:lnTo>
                      <a:pt x="0" y="4481512"/>
                    </a:lnTo>
                    <a:lnTo>
                      <a:pt x="0" y="0"/>
                    </a:lnTo>
                    <a:lnTo>
                      <a:pt x="4481512" y="0"/>
                    </a:lnTo>
                    <a:lnTo>
                      <a:pt x="4481512" y="4481512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bk object 31">
                <a:extLst>
                  <a:ext uri="{FF2B5EF4-FFF2-40B4-BE49-F238E27FC236}">
                    <a16:creationId xmlns:a16="http://schemas.microsoft.com/office/drawing/2014/main" id="{C0F15100-ACB3-1E4A-DFEB-698F0A8BB631}"/>
                  </a:ext>
                </a:extLst>
              </p:cNvPr>
              <p:cNvSpPr/>
              <p:nvPr/>
            </p:nvSpPr>
            <p:spPr>
              <a:xfrm>
                <a:off x="1841905" y="3595674"/>
                <a:ext cx="0" cy="25678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50800"/>
                    </a:moveTo>
                    <a:lnTo>
                      <a:pt x="0" y="0"/>
                    </a:lnTo>
                  </a:path>
                </a:pathLst>
              </a:custGeom>
              <a:ln w="7937">
                <a:solidFill>
                  <a:srgbClr val="65656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EE6DA41D-9C6F-1A34-794D-9350A7865166}"/>
                      </a:ext>
                    </a:extLst>
                  </p:cNvPr>
                  <p:cNvSpPr txBox="1"/>
                  <p:nvPr/>
                </p:nvSpPr>
                <p:spPr>
                  <a:xfrm>
                    <a:off x="2566316" y="3726909"/>
                    <a:ext cx="383405" cy="216558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3810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ts val="55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  <m:t>𝑢𝑑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EE6DA41D-9C6F-1A34-794D-9350A78651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6316" y="3726909"/>
                    <a:ext cx="383405" cy="21655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B3663DA-AAB4-3183-C1A7-23885A1CE092}"/>
                  </a:ext>
                </a:extLst>
              </p:cNvPr>
              <p:cNvSpPr txBox="1"/>
              <p:nvPr/>
            </p:nvSpPr>
            <p:spPr>
              <a:xfrm>
                <a:off x="1359826" y="2937077"/>
                <a:ext cx="607390" cy="235833"/>
              </a:xfrm>
              <a:prstGeom prst="rect">
                <a:avLst/>
              </a:prstGeom>
              <a:noFill/>
            </p:spPr>
            <p:txBody>
              <a:bodyPr vert="horz" wrap="square" lIns="91440" tIns="91440" rIns="91440" bIns="91440" anchor="ctr" anchorCtr="0">
                <a:noAutofit/>
              </a:bodyPr>
              <a:lstStyle/>
              <a:p>
                <a:pPr marL="127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1475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0.222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62EA892-F0B3-60A0-91B7-7CC30A2DEFB4}"/>
                  </a:ext>
                </a:extLst>
              </p:cNvPr>
              <p:cNvSpPr txBox="1"/>
              <p:nvPr/>
            </p:nvSpPr>
            <p:spPr>
              <a:xfrm>
                <a:off x="1359826" y="2350726"/>
                <a:ext cx="607390" cy="263045"/>
              </a:xfrm>
              <a:prstGeom prst="rect">
                <a:avLst/>
              </a:prstGeom>
              <a:noFill/>
            </p:spPr>
            <p:txBody>
              <a:bodyPr vert="horz" wrap="square" lIns="91440" tIns="91440" rIns="91440" bIns="91440" anchor="ctr" anchorCtr="0">
                <a:noAutofit/>
              </a:bodyPr>
              <a:lstStyle/>
              <a:p>
                <a:pPr marL="127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147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0.224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  <p:sp>
            <p:nvSpPr>
              <p:cNvPr id="101" name="object 8">
                <a:extLst>
                  <a:ext uri="{FF2B5EF4-FFF2-40B4-BE49-F238E27FC236}">
                    <a16:creationId xmlns:a16="http://schemas.microsoft.com/office/drawing/2014/main" id="{498A0048-3C09-4704-4B53-7C8AEE40AFAA}"/>
                  </a:ext>
                </a:extLst>
              </p:cNvPr>
              <p:cNvSpPr txBox="1"/>
              <p:nvPr/>
            </p:nvSpPr>
            <p:spPr>
              <a:xfrm>
                <a:off x="2824484" y="3544944"/>
                <a:ext cx="544148" cy="288744"/>
              </a:xfrm>
              <a:prstGeom prst="rect">
                <a:avLst/>
              </a:prstGeom>
            </p:spPr>
            <p:txBody>
              <a:bodyPr vert="horz" wrap="square" lIns="91440" tIns="91440" rIns="91440" bIns="9144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0.9</a:t>
                </a:r>
                <a:r>
                  <a:rPr lang="en-US" sz="1200" spc="5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70</a:t>
                </a:r>
                <a:endParaRPr sz="12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ED67FCB-E2AB-2AED-84C4-3B7401286F4E}"/>
                  </a:ext>
                </a:extLst>
              </p:cNvPr>
              <p:cNvSpPr txBox="1"/>
              <p:nvPr/>
            </p:nvSpPr>
            <p:spPr>
              <a:xfrm>
                <a:off x="2210210" y="1394810"/>
                <a:ext cx="1417488" cy="481239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>
                <a:spAutoFit/>
              </a:bodyPr>
              <a:lstStyle/>
              <a:p>
                <a:r>
                  <a:rPr lang="en-US" sz="1400" dirty="0">
                    <a:solidFill>
                      <a:srgbClr val="FE01FE"/>
                    </a:solidFill>
                  </a:rPr>
                  <a:t>Neutron beta decay (selected)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819570F-C5CF-2A5C-28F9-BB8C44D5E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0031" y="2536848"/>
                <a:ext cx="2181758" cy="0"/>
              </a:xfrm>
              <a:prstGeom prst="line">
                <a:avLst/>
              </a:prstGeom>
              <a:ln w="12700">
                <a:solidFill>
                  <a:srgbClr val="008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8D65B20-97B5-CAFF-A28C-0C4583E418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0031" y="2835785"/>
                <a:ext cx="2181758" cy="0"/>
              </a:xfrm>
              <a:prstGeom prst="line">
                <a:avLst/>
              </a:prstGeom>
              <a:ln w="12700">
                <a:solidFill>
                  <a:srgbClr val="008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bk object 29">
                <a:extLst>
                  <a:ext uri="{FF2B5EF4-FFF2-40B4-BE49-F238E27FC236}">
                    <a16:creationId xmlns:a16="http://schemas.microsoft.com/office/drawing/2014/main" id="{86A1DE74-BDEC-69AC-6EEC-C9D172D0B2A7}"/>
                  </a:ext>
                </a:extLst>
              </p:cNvPr>
              <p:cNvSpPr/>
              <p:nvPr/>
            </p:nvSpPr>
            <p:spPr>
              <a:xfrm>
                <a:off x="3500236" y="2264640"/>
                <a:ext cx="109255" cy="32524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6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6"/>
    </mc:Choice>
    <mc:Fallback xmlns="">
      <p:transition spd="slow" advTm="839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699461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study neutron beta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220" y="874801"/>
                <a:ext cx="7334106" cy="209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Beyond-standard model physics searches in neutron and nuclear beta decay: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</a:rPr>
                  <a:t>Is the </a:t>
                </a:r>
                <a:r>
                  <a:rPr lang="en-US" dirty="0" err="1">
                    <a:latin typeface="Calibri" panose="020F0502020204030204" pitchFamily="34" charset="0"/>
                  </a:rPr>
                  <a:t>Cabbibo</a:t>
                </a:r>
                <a:r>
                  <a:rPr lang="en-US" dirty="0">
                    <a:latin typeface="Calibri" panose="020F0502020204030204" pitchFamily="34" charset="0"/>
                  </a:rPr>
                  <a:t> Kobayashi </a:t>
                </a:r>
                <a:r>
                  <a:rPr lang="en-US" dirty="0" err="1">
                    <a:latin typeface="Calibri" panose="020F0502020204030204" pitchFamily="34" charset="0"/>
                  </a:rPr>
                  <a:t>Maskawa</a:t>
                </a:r>
                <a:r>
                  <a:rPr lang="en-US" dirty="0">
                    <a:latin typeface="Calibri" panose="020F0502020204030204" pitchFamily="34" charset="0"/>
                  </a:rPr>
                  <a:t> (CKM) matrix unitary?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</a:t>
                </a:r>
                <a:r>
                  <a:rPr lang="en-US" dirty="0">
                    <a:latin typeface="Calibri" panose="020F0502020204030204" pitchFamily="34" charset="0"/>
                  </a:rPr>
                  <a:t>Various unitarity tests possible; most precisely in the first row: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0" y="874801"/>
                <a:ext cx="7334106" cy="2092048"/>
              </a:xfrm>
              <a:prstGeom prst="rect">
                <a:avLst/>
              </a:prstGeom>
              <a:blipFill>
                <a:blip r:embed="rId2"/>
                <a:stretch>
                  <a:fillRect l="-665" t="-1749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37"/>
          <p:cNvSpPr>
            <a:spLocks noChangeAspect="1" noChangeArrowheads="1" noTextEdit="1"/>
          </p:cNvSpPr>
          <p:nvPr/>
        </p:nvSpPr>
        <p:spPr bwMode="auto">
          <a:xfrm>
            <a:off x="6523370" y="620059"/>
            <a:ext cx="2351087" cy="25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7D99B40-308B-E8B0-4650-3D2CF5F668BA}"/>
              </a:ext>
            </a:extLst>
          </p:cNvPr>
          <p:cNvGrpSpPr/>
          <p:nvPr/>
        </p:nvGrpSpPr>
        <p:grpSpPr>
          <a:xfrm>
            <a:off x="6523370" y="1224500"/>
            <a:ext cx="2354263" cy="1839894"/>
            <a:chOff x="6524957" y="1377310"/>
            <a:chExt cx="2354263" cy="1839894"/>
          </a:xfrm>
        </p:grpSpPr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6524957" y="1634469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2"/>
                  </a:lnTo>
                  <a:lnTo>
                    <a:pt x="971" y="6"/>
                  </a:lnTo>
                  <a:lnTo>
                    <a:pt x="1016" y="11"/>
                  </a:lnTo>
                  <a:lnTo>
                    <a:pt x="1059" y="19"/>
                  </a:lnTo>
                  <a:lnTo>
                    <a:pt x="1102" y="29"/>
                  </a:lnTo>
                  <a:lnTo>
                    <a:pt x="1144" y="40"/>
                  </a:lnTo>
                  <a:lnTo>
                    <a:pt x="1185" y="55"/>
                  </a:lnTo>
                  <a:lnTo>
                    <a:pt x="1225" y="70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2"/>
                  </a:lnTo>
                  <a:lnTo>
                    <a:pt x="1409" y="176"/>
                  </a:lnTo>
                  <a:lnTo>
                    <a:pt x="1442" y="202"/>
                  </a:lnTo>
                  <a:lnTo>
                    <a:pt x="1475" y="230"/>
                  </a:lnTo>
                  <a:lnTo>
                    <a:pt x="1505" y="259"/>
                  </a:lnTo>
                  <a:lnTo>
                    <a:pt x="1534" y="290"/>
                  </a:lnTo>
                  <a:lnTo>
                    <a:pt x="1562" y="322"/>
                  </a:lnTo>
                  <a:lnTo>
                    <a:pt x="1588" y="355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40"/>
                  </a:lnTo>
                  <a:lnTo>
                    <a:pt x="1710" y="580"/>
                  </a:lnTo>
                  <a:lnTo>
                    <a:pt x="1723" y="620"/>
                  </a:lnTo>
                  <a:lnTo>
                    <a:pt x="1736" y="662"/>
                  </a:lnTo>
                  <a:lnTo>
                    <a:pt x="1745" y="704"/>
                  </a:lnTo>
                  <a:lnTo>
                    <a:pt x="1753" y="748"/>
                  </a:lnTo>
                  <a:lnTo>
                    <a:pt x="1758" y="792"/>
                  </a:lnTo>
                  <a:lnTo>
                    <a:pt x="1762" y="837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5" y="1059"/>
                  </a:lnTo>
                  <a:lnTo>
                    <a:pt x="1736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4" y="1225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40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3"/>
                  </a:lnTo>
                  <a:lnTo>
                    <a:pt x="1534" y="1475"/>
                  </a:lnTo>
                  <a:lnTo>
                    <a:pt x="1505" y="1505"/>
                  </a:lnTo>
                  <a:lnTo>
                    <a:pt x="1475" y="1534"/>
                  </a:lnTo>
                  <a:lnTo>
                    <a:pt x="1442" y="1563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9" y="1636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5"/>
                  </a:lnTo>
                  <a:lnTo>
                    <a:pt x="1185" y="1710"/>
                  </a:lnTo>
                  <a:lnTo>
                    <a:pt x="1144" y="1724"/>
                  </a:lnTo>
                  <a:lnTo>
                    <a:pt x="1102" y="1736"/>
                  </a:lnTo>
                  <a:lnTo>
                    <a:pt x="1059" y="1746"/>
                  </a:lnTo>
                  <a:lnTo>
                    <a:pt x="1016" y="1753"/>
                  </a:lnTo>
                  <a:lnTo>
                    <a:pt x="971" y="1759"/>
                  </a:lnTo>
                  <a:lnTo>
                    <a:pt x="927" y="1762"/>
                  </a:lnTo>
                  <a:lnTo>
                    <a:pt x="881" y="1763"/>
                  </a:lnTo>
                  <a:lnTo>
                    <a:pt x="836" y="1762"/>
                  </a:lnTo>
                  <a:lnTo>
                    <a:pt x="791" y="1759"/>
                  </a:lnTo>
                  <a:lnTo>
                    <a:pt x="747" y="1753"/>
                  </a:lnTo>
                  <a:lnTo>
                    <a:pt x="704" y="1746"/>
                  </a:lnTo>
                  <a:lnTo>
                    <a:pt x="661" y="1736"/>
                  </a:lnTo>
                  <a:lnTo>
                    <a:pt x="619" y="1724"/>
                  </a:lnTo>
                  <a:lnTo>
                    <a:pt x="578" y="1710"/>
                  </a:lnTo>
                  <a:lnTo>
                    <a:pt x="538" y="1695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6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3"/>
                  </a:lnTo>
                  <a:lnTo>
                    <a:pt x="289" y="1534"/>
                  </a:lnTo>
                  <a:lnTo>
                    <a:pt x="258" y="1505"/>
                  </a:lnTo>
                  <a:lnTo>
                    <a:pt x="229" y="1475"/>
                  </a:lnTo>
                  <a:lnTo>
                    <a:pt x="202" y="1443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40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8" y="1102"/>
                  </a:lnTo>
                  <a:lnTo>
                    <a:pt x="19" y="1059"/>
                  </a:lnTo>
                  <a:lnTo>
                    <a:pt x="10" y="1016"/>
                  </a:lnTo>
                  <a:lnTo>
                    <a:pt x="4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4" y="792"/>
                  </a:lnTo>
                  <a:lnTo>
                    <a:pt x="10" y="748"/>
                  </a:lnTo>
                  <a:lnTo>
                    <a:pt x="19" y="704"/>
                  </a:lnTo>
                  <a:lnTo>
                    <a:pt x="28" y="662"/>
                  </a:lnTo>
                  <a:lnTo>
                    <a:pt x="40" y="620"/>
                  </a:lnTo>
                  <a:lnTo>
                    <a:pt x="53" y="580"/>
                  </a:lnTo>
                  <a:lnTo>
                    <a:pt x="70" y="540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9"/>
                  </a:lnTo>
                  <a:lnTo>
                    <a:pt x="289" y="230"/>
                  </a:lnTo>
                  <a:lnTo>
                    <a:pt x="321" y="202"/>
                  </a:lnTo>
                  <a:lnTo>
                    <a:pt x="354" y="176"/>
                  </a:lnTo>
                  <a:lnTo>
                    <a:pt x="389" y="152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70"/>
                  </a:lnTo>
                  <a:lnTo>
                    <a:pt x="578" y="55"/>
                  </a:lnTo>
                  <a:lnTo>
                    <a:pt x="619" y="40"/>
                  </a:lnTo>
                  <a:lnTo>
                    <a:pt x="661" y="29"/>
                  </a:lnTo>
                  <a:lnTo>
                    <a:pt x="704" y="19"/>
                  </a:lnTo>
                  <a:lnTo>
                    <a:pt x="747" y="11"/>
                  </a:lnTo>
                  <a:lnTo>
                    <a:pt x="791" y="6"/>
                  </a:lnTo>
                  <a:lnTo>
                    <a:pt x="836" y="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6524957" y="1634469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2"/>
                  </a:lnTo>
                  <a:lnTo>
                    <a:pt x="971" y="6"/>
                  </a:lnTo>
                  <a:lnTo>
                    <a:pt x="1016" y="11"/>
                  </a:lnTo>
                  <a:lnTo>
                    <a:pt x="1059" y="19"/>
                  </a:lnTo>
                  <a:lnTo>
                    <a:pt x="1102" y="29"/>
                  </a:lnTo>
                  <a:lnTo>
                    <a:pt x="1144" y="40"/>
                  </a:lnTo>
                  <a:lnTo>
                    <a:pt x="1185" y="55"/>
                  </a:lnTo>
                  <a:lnTo>
                    <a:pt x="1225" y="70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2"/>
                  </a:lnTo>
                  <a:lnTo>
                    <a:pt x="1409" y="176"/>
                  </a:lnTo>
                  <a:lnTo>
                    <a:pt x="1442" y="202"/>
                  </a:lnTo>
                  <a:lnTo>
                    <a:pt x="1475" y="230"/>
                  </a:lnTo>
                  <a:lnTo>
                    <a:pt x="1505" y="259"/>
                  </a:lnTo>
                  <a:lnTo>
                    <a:pt x="1534" y="290"/>
                  </a:lnTo>
                  <a:lnTo>
                    <a:pt x="1562" y="322"/>
                  </a:lnTo>
                  <a:lnTo>
                    <a:pt x="1588" y="355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40"/>
                  </a:lnTo>
                  <a:lnTo>
                    <a:pt x="1710" y="580"/>
                  </a:lnTo>
                  <a:lnTo>
                    <a:pt x="1723" y="620"/>
                  </a:lnTo>
                  <a:lnTo>
                    <a:pt x="1736" y="662"/>
                  </a:lnTo>
                  <a:lnTo>
                    <a:pt x="1745" y="704"/>
                  </a:lnTo>
                  <a:lnTo>
                    <a:pt x="1753" y="748"/>
                  </a:lnTo>
                  <a:lnTo>
                    <a:pt x="1758" y="792"/>
                  </a:lnTo>
                  <a:lnTo>
                    <a:pt x="1762" y="837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5" y="1059"/>
                  </a:lnTo>
                  <a:lnTo>
                    <a:pt x="1736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4" y="1225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40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3"/>
                  </a:lnTo>
                  <a:lnTo>
                    <a:pt x="1534" y="1475"/>
                  </a:lnTo>
                  <a:lnTo>
                    <a:pt x="1505" y="1505"/>
                  </a:lnTo>
                  <a:lnTo>
                    <a:pt x="1475" y="1534"/>
                  </a:lnTo>
                  <a:lnTo>
                    <a:pt x="1442" y="1563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9" y="1636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5"/>
                  </a:lnTo>
                  <a:lnTo>
                    <a:pt x="1185" y="1710"/>
                  </a:lnTo>
                  <a:lnTo>
                    <a:pt x="1144" y="1724"/>
                  </a:lnTo>
                  <a:lnTo>
                    <a:pt x="1102" y="1736"/>
                  </a:lnTo>
                  <a:lnTo>
                    <a:pt x="1059" y="1746"/>
                  </a:lnTo>
                  <a:lnTo>
                    <a:pt x="1016" y="1753"/>
                  </a:lnTo>
                  <a:lnTo>
                    <a:pt x="971" y="1759"/>
                  </a:lnTo>
                  <a:lnTo>
                    <a:pt x="927" y="1762"/>
                  </a:lnTo>
                  <a:lnTo>
                    <a:pt x="881" y="1763"/>
                  </a:lnTo>
                  <a:lnTo>
                    <a:pt x="836" y="1762"/>
                  </a:lnTo>
                  <a:lnTo>
                    <a:pt x="791" y="1759"/>
                  </a:lnTo>
                  <a:lnTo>
                    <a:pt x="747" y="1753"/>
                  </a:lnTo>
                  <a:lnTo>
                    <a:pt x="704" y="1746"/>
                  </a:lnTo>
                  <a:lnTo>
                    <a:pt x="661" y="1736"/>
                  </a:lnTo>
                  <a:lnTo>
                    <a:pt x="619" y="1724"/>
                  </a:lnTo>
                  <a:lnTo>
                    <a:pt x="578" y="1710"/>
                  </a:lnTo>
                  <a:lnTo>
                    <a:pt x="538" y="1695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6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3"/>
                  </a:lnTo>
                  <a:lnTo>
                    <a:pt x="289" y="1534"/>
                  </a:lnTo>
                  <a:lnTo>
                    <a:pt x="258" y="1505"/>
                  </a:lnTo>
                  <a:lnTo>
                    <a:pt x="229" y="1475"/>
                  </a:lnTo>
                  <a:lnTo>
                    <a:pt x="202" y="1443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40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8" y="1102"/>
                  </a:lnTo>
                  <a:lnTo>
                    <a:pt x="19" y="1059"/>
                  </a:lnTo>
                  <a:lnTo>
                    <a:pt x="10" y="1016"/>
                  </a:lnTo>
                  <a:lnTo>
                    <a:pt x="4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7"/>
                  </a:lnTo>
                  <a:lnTo>
                    <a:pt x="4" y="792"/>
                  </a:lnTo>
                  <a:lnTo>
                    <a:pt x="10" y="748"/>
                  </a:lnTo>
                  <a:lnTo>
                    <a:pt x="19" y="704"/>
                  </a:lnTo>
                  <a:lnTo>
                    <a:pt x="28" y="662"/>
                  </a:lnTo>
                  <a:lnTo>
                    <a:pt x="40" y="620"/>
                  </a:lnTo>
                  <a:lnTo>
                    <a:pt x="53" y="580"/>
                  </a:lnTo>
                  <a:lnTo>
                    <a:pt x="70" y="540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5"/>
                  </a:lnTo>
                  <a:lnTo>
                    <a:pt x="202" y="322"/>
                  </a:lnTo>
                  <a:lnTo>
                    <a:pt x="229" y="290"/>
                  </a:lnTo>
                  <a:lnTo>
                    <a:pt x="258" y="259"/>
                  </a:lnTo>
                  <a:lnTo>
                    <a:pt x="289" y="230"/>
                  </a:lnTo>
                  <a:lnTo>
                    <a:pt x="321" y="202"/>
                  </a:lnTo>
                  <a:lnTo>
                    <a:pt x="354" y="176"/>
                  </a:lnTo>
                  <a:lnTo>
                    <a:pt x="389" y="152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70"/>
                  </a:lnTo>
                  <a:lnTo>
                    <a:pt x="578" y="55"/>
                  </a:lnTo>
                  <a:lnTo>
                    <a:pt x="619" y="40"/>
                  </a:lnTo>
                  <a:lnTo>
                    <a:pt x="661" y="29"/>
                  </a:lnTo>
                  <a:lnTo>
                    <a:pt x="704" y="19"/>
                  </a:lnTo>
                  <a:lnTo>
                    <a:pt x="747" y="11"/>
                  </a:lnTo>
                  <a:lnTo>
                    <a:pt x="791" y="6"/>
                  </a:lnTo>
                  <a:lnTo>
                    <a:pt x="836" y="2"/>
                  </a:lnTo>
                  <a:lnTo>
                    <a:pt x="881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6631320" y="1648757"/>
              <a:ext cx="179387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8593470" y="1647169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2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10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3"/>
                  </a:lnTo>
                  <a:lnTo>
                    <a:pt x="1225" y="70"/>
                  </a:lnTo>
                  <a:lnTo>
                    <a:pt x="1263" y="87"/>
                  </a:lnTo>
                  <a:lnTo>
                    <a:pt x="1301" y="107"/>
                  </a:lnTo>
                  <a:lnTo>
                    <a:pt x="1338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4" y="229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1" y="320"/>
                  </a:lnTo>
                  <a:lnTo>
                    <a:pt x="1588" y="354"/>
                  </a:lnTo>
                  <a:lnTo>
                    <a:pt x="1612" y="389"/>
                  </a:lnTo>
                  <a:lnTo>
                    <a:pt x="1635" y="425"/>
                  </a:lnTo>
                  <a:lnTo>
                    <a:pt x="1656" y="462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7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4" y="1059"/>
                  </a:lnTo>
                  <a:lnTo>
                    <a:pt x="1735" y="1102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3" y="1225"/>
                  </a:lnTo>
                  <a:lnTo>
                    <a:pt x="1676" y="1264"/>
                  </a:lnTo>
                  <a:lnTo>
                    <a:pt x="1656" y="1302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9"/>
                  </a:lnTo>
                  <a:lnTo>
                    <a:pt x="1561" y="1442"/>
                  </a:lnTo>
                  <a:lnTo>
                    <a:pt x="1534" y="1473"/>
                  </a:lnTo>
                  <a:lnTo>
                    <a:pt x="1505" y="1504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8" y="1635"/>
                  </a:lnTo>
                  <a:lnTo>
                    <a:pt x="1301" y="1657"/>
                  </a:lnTo>
                  <a:lnTo>
                    <a:pt x="1263" y="1676"/>
                  </a:lnTo>
                  <a:lnTo>
                    <a:pt x="1225" y="1693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2"/>
                  </a:lnTo>
                  <a:lnTo>
                    <a:pt x="882" y="1763"/>
                  </a:lnTo>
                  <a:lnTo>
                    <a:pt x="836" y="1762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7"/>
                  </a:lnTo>
                  <a:lnTo>
                    <a:pt x="424" y="1635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4"/>
                  </a:lnTo>
                  <a:lnTo>
                    <a:pt x="229" y="1473"/>
                  </a:lnTo>
                  <a:lnTo>
                    <a:pt x="201" y="1442"/>
                  </a:lnTo>
                  <a:lnTo>
                    <a:pt x="175" y="1409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2"/>
                  </a:lnTo>
                  <a:lnTo>
                    <a:pt x="87" y="1264"/>
                  </a:lnTo>
                  <a:lnTo>
                    <a:pt x="69" y="1225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7" y="1102"/>
                  </a:lnTo>
                  <a:lnTo>
                    <a:pt x="18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7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8" y="704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2"/>
                  </a:lnTo>
                  <a:lnTo>
                    <a:pt x="128" y="425"/>
                  </a:lnTo>
                  <a:lnTo>
                    <a:pt x="150" y="389"/>
                  </a:lnTo>
                  <a:lnTo>
                    <a:pt x="175" y="354"/>
                  </a:lnTo>
                  <a:lnTo>
                    <a:pt x="201" y="320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7"/>
                  </a:lnTo>
                  <a:lnTo>
                    <a:pt x="538" y="70"/>
                  </a:lnTo>
                  <a:lnTo>
                    <a:pt x="578" y="53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0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593470" y="1647169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2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10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3"/>
                  </a:lnTo>
                  <a:lnTo>
                    <a:pt x="1225" y="70"/>
                  </a:lnTo>
                  <a:lnTo>
                    <a:pt x="1263" y="87"/>
                  </a:lnTo>
                  <a:lnTo>
                    <a:pt x="1301" y="107"/>
                  </a:lnTo>
                  <a:lnTo>
                    <a:pt x="1338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4" y="229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1" y="320"/>
                  </a:lnTo>
                  <a:lnTo>
                    <a:pt x="1588" y="354"/>
                  </a:lnTo>
                  <a:lnTo>
                    <a:pt x="1612" y="389"/>
                  </a:lnTo>
                  <a:lnTo>
                    <a:pt x="1635" y="425"/>
                  </a:lnTo>
                  <a:lnTo>
                    <a:pt x="1656" y="462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7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4" y="1059"/>
                  </a:lnTo>
                  <a:lnTo>
                    <a:pt x="1735" y="1102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3" y="1225"/>
                  </a:lnTo>
                  <a:lnTo>
                    <a:pt x="1676" y="1264"/>
                  </a:lnTo>
                  <a:lnTo>
                    <a:pt x="1656" y="1302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9"/>
                  </a:lnTo>
                  <a:lnTo>
                    <a:pt x="1561" y="1442"/>
                  </a:lnTo>
                  <a:lnTo>
                    <a:pt x="1534" y="1473"/>
                  </a:lnTo>
                  <a:lnTo>
                    <a:pt x="1505" y="1504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8" y="1635"/>
                  </a:lnTo>
                  <a:lnTo>
                    <a:pt x="1301" y="1657"/>
                  </a:lnTo>
                  <a:lnTo>
                    <a:pt x="1263" y="1676"/>
                  </a:lnTo>
                  <a:lnTo>
                    <a:pt x="1225" y="1693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2"/>
                  </a:lnTo>
                  <a:lnTo>
                    <a:pt x="882" y="1763"/>
                  </a:lnTo>
                  <a:lnTo>
                    <a:pt x="836" y="1762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7"/>
                  </a:lnTo>
                  <a:lnTo>
                    <a:pt x="424" y="1635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4"/>
                  </a:lnTo>
                  <a:lnTo>
                    <a:pt x="229" y="1473"/>
                  </a:lnTo>
                  <a:lnTo>
                    <a:pt x="201" y="1442"/>
                  </a:lnTo>
                  <a:lnTo>
                    <a:pt x="175" y="1409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2"/>
                  </a:lnTo>
                  <a:lnTo>
                    <a:pt x="87" y="1264"/>
                  </a:lnTo>
                  <a:lnTo>
                    <a:pt x="69" y="1225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7" y="1102"/>
                  </a:lnTo>
                  <a:lnTo>
                    <a:pt x="18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7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8" y="704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2"/>
                  </a:lnTo>
                  <a:lnTo>
                    <a:pt x="128" y="425"/>
                  </a:lnTo>
                  <a:lnTo>
                    <a:pt x="150" y="389"/>
                  </a:lnTo>
                  <a:lnTo>
                    <a:pt x="175" y="354"/>
                  </a:lnTo>
                  <a:lnTo>
                    <a:pt x="201" y="320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4" y="128"/>
                  </a:lnTo>
                  <a:lnTo>
                    <a:pt x="461" y="107"/>
                  </a:lnTo>
                  <a:lnTo>
                    <a:pt x="499" y="87"/>
                  </a:lnTo>
                  <a:lnTo>
                    <a:pt x="538" y="70"/>
                  </a:lnTo>
                  <a:lnTo>
                    <a:pt x="578" y="53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0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8699832" y="1661457"/>
              <a:ext cx="179387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7047245" y="1750357"/>
              <a:ext cx="1184275" cy="3016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8125157" y="1674157"/>
              <a:ext cx="212725" cy="182562"/>
            </a:xfrm>
            <a:custGeom>
              <a:avLst/>
              <a:gdLst>
                <a:gd name="T0" fmla="*/ 2147483647 w 1340"/>
                <a:gd name="T1" fmla="*/ 2147483647 h 1149"/>
                <a:gd name="T2" fmla="*/ 2147483647 w 1340"/>
                <a:gd name="T3" fmla="*/ 2147483647 h 1149"/>
                <a:gd name="T4" fmla="*/ 2147483647 w 1340"/>
                <a:gd name="T5" fmla="*/ 2147483647 h 1149"/>
                <a:gd name="T6" fmla="*/ 2147483647 w 1340"/>
                <a:gd name="T7" fmla="*/ 2147483647 h 1149"/>
                <a:gd name="T8" fmla="*/ 2147483647 w 1340"/>
                <a:gd name="T9" fmla="*/ 2147483647 h 1149"/>
                <a:gd name="T10" fmla="*/ 2147483647 w 1340"/>
                <a:gd name="T11" fmla="*/ 2147483647 h 1149"/>
                <a:gd name="T12" fmla="*/ 2147483647 w 1340"/>
                <a:gd name="T13" fmla="*/ 2147483647 h 1149"/>
                <a:gd name="T14" fmla="*/ 2147483647 w 1340"/>
                <a:gd name="T15" fmla="*/ 2147483647 h 1149"/>
                <a:gd name="T16" fmla="*/ 2147483647 w 1340"/>
                <a:gd name="T17" fmla="*/ 2147483647 h 1149"/>
                <a:gd name="T18" fmla="*/ 2147483647 w 1340"/>
                <a:gd name="T19" fmla="*/ 2147483647 h 1149"/>
                <a:gd name="T20" fmla="*/ 2147483647 w 1340"/>
                <a:gd name="T21" fmla="*/ 2147483647 h 1149"/>
                <a:gd name="T22" fmla="*/ 2147483647 w 1340"/>
                <a:gd name="T23" fmla="*/ 2147483647 h 1149"/>
                <a:gd name="T24" fmla="*/ 2147483647 w 1340"/>
                <a:gd name="T25" fmla="*/ 2147483647 h 1149"/>
                <a:gd name="T26" fmla="*/ 2147483647 w 1340"/>
                <a:gd name="T27" fmla="*/ 2147483647 h 1149"/>
                <a:gd name="T28" fmla="*/ 2147483647 w 1340"/>
                <a:gd name="T29" fmla="*/ 2147483647 h 1149"/>
                <a:gd name="T30" fmla="*/ 2147483647 w 1340"/>
                <a:gd name="T31" fmla="*/ 2147483647 h 1149"/>
                <a:gd name="T32" fmla="*/ 2147483647 w 1340"/>
                <a:gd name="T33" fmla="*/ 2147483647 h 1149"/>
                <a:gd name="T34" fmla="*/ 2147483647 w 1340"/>
                <a:gd name="T35" fmla="*/ 2147483647 h 1149"/>
                <a:gd name="T36" fmla="*/ 2147483647 w 1340"/>
                <a:gd name="T37" fmla="*/ 2147483647 h 1149"/>
                <a:gd name="T38" fmla="*/ 2147483647 w 1340"/>
                <a:gd name="T39" fmla="*/ 2147483647 h 1149"/>
                <a:gd name="T40" fmla="*/ 2147483647 w 1340"/>
                <a:gd name="T41" fmla="*/ 2147483647 h 1149"/>
                <a:gd name="T42" fmla="*/ 2147483647 w 1340"/>
                <a:gd name="T43" fmla="*/ 2147483647 h 1149"/>
                <a:gd name="T44" fmla="*/ 2147483647 w 1340"/>
                <a:gd name="T45" fmla="*/ 2147483647 h 1149"/>
                <a:gd name="T46" fmla="*/ 2147483647 w 1340"/>
                <a:gd name="T47" fmla="*/ 2147483647 h 1149"/>
                <a:gd name="T48" fmla="*/ 2147483647 w 1340"/>
                <a:gd name="T49" fmla="*/ 2147483647 h 1149"/>
                <a:gd name="T50" fmla="*/ 2147483647 w 1340"/>
                <a:gd name="T51" fmla="*/ 2147483647 h 1149"/>
                <a:gd name="T52" fmla="*/ 2147483647 w 1340"/>
                <a:gd name="T53" fmla="*/ 2147483647 h 1149"/>
                <a:gd name="T54" fmla="*/ 2147483647 w 1340"/>
                <a:gd name="T55" fmla="*/ 2147483647 h 1149"/>
                <a:gd name="T56" fmla="*/ 2147483647 w 1340"/>
                <a:gd name="T57" fmla="*/ 2147483647 h 1149"/>
                <a:gd name="T58" fmla="*/ 2147483647 w 1340"/>
                <a:gd name="T59" fmla="*/ 2147483647 h 1149"/>
                <a:gd name="T60" fmla="*/ 2147483647 w 1340"/>
                <a:gd name="T61" fmla="*/ 2147483647 h 1149"/>
                <a:gd name="T62" fmla="*/ 2147483647 w 1340"/>
                <a:gd name="T63" fmla="*/ 2147483647 h 1149"/>
                <a:gd name="T64" fmla="*/ 2147483647 w 1340"/>
                <a:gd name="T65" fmla="*/ 2147483647 h 1149"/>
                <a:gd name="T66" fmla="*/ 2147483647 w 1340"/>
                <a:gd name="T67" fmla="*/ 2147483647 h 1149"/>
                <a:gd name="T68" fmla="*/ 2147483647 w 1340"/>
                <a:gd name="T69" fmla="*/ 2147483647 h 1149"/>
                <a:gd name="T70" fmla="*/ 2147483647 w 1340"/>
                <a:gd name="T71" fmla="*/ 2147483647 h 1149"/>
                <a:gd name="T72" fmla="*/ 2147483647 w 1340"/>
                <a:gd name="T73" fmla="*/ 2147483647 h 1149"/>
                <a:gd name="T74" fmla="*/ 2147483647 w 1340"/>
                <a:gd name="T75" fmla="*/ 2147483647 h 1149"/>
                <a:gd name="T76" fmla="*/ 2147483647 w 1340"/>
                <a:gd name="T77" fmla="*/ 2147483647 h 1149"/>
                <a:gd name="T78" fmla="*/ 2147483647 w 1340"/>
                <a:gd name="T79" fmla="*/ 2147483647 h 1149"/>
                <a:gd name="T80" fmla="*/ 2147483647 w 1340"/>
                <a:gd name="T81" fmla="*/ 2147483647 h 1149"/>
                <a:gd name="T82" fmla="*/ 2147483647 w 1340"/>
                <a:gd name="T83" fmla="*/ 2147483647 h 1149"/>
                <a:gd name="T84" fmla="*/ 2147483647 w 1340"/>
                <a:gd name="T85" fmla="*/ 2147483647 h 1149"/>
                <a:gd name="T86" fmla="*/ 2147483647 w 1340"/>
                <a:gd name="T87" fmla="*/ 2147483647 h 1149"/>
                <a:gd name="T88" fmla="*/ 2147483647 w 1340"/>
                <a:gd name="T89" fmla="*/ 2147483647 h 1149"/>
                <a:gd name="T90" fmla="*/ 2147483647 w 1340"/>
                <a:gd name="T91" fmla="*/ 2147483647 h 1149"/>
                <a:gd name="T92" fmla="*/ 2147483647 w 1340"/>
                <a:gd name="T93" fmla="*/ 2147483647 h 1149"/>
                <a:gd name="T94" fmla="*/ 2147483647 w 1340"/>
                <a:gd name="T95" fmla="*/ 2147483647 h 1149"/>
                <a:gd name="T96" fmla="*/ 2147483647 w 1340"/>
                <a:gd name="T97" fmla="*/ 2147483647 h 1149"/>
                <a:gd name="T98" fmla="*/ 2147483647 w 1340"/>
                <a:gd name="T99" fmla="*/ 2147483647 h 1149"/>
                <a:gd name="T100" fmla="*/ 2147483647 w 1340"/>
                <a:gd name="T101" fmla="*/ 2147483647 h 1149"/>
                <a:gd name="T102" fmla="*/ 2147483647 w 1340"/>
                <a:gd name="T103" fmla="*/ 2147483647 h 1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0"/>
                <a:gd name="T157" fmla="*/ 0 h 1149"/>
                <a:gd name="T158" fmla="*/ 1340 w 1340"/>
                <a:gd name="T159" fmla="*/ 1149 h 11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0" h="1149">
                  <a:moveTo>
                    <a:pt x="1340" y="574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5" y="9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8" y="37"/>
                  </a:lnTo>
                  <a:lnTo>
                    <a:pt x="20" y="41"/>
                  </a:lnTo>
                  <a:lnTo>
                    <a:pt x="22" y="45"/>
                  </a:lnTo>
                  <a:lnTo>
                    <a:pt x="24" y="50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0" y="63"/>
                  </a:lnTo>
                  <a:lnTo>
                    <a:pt x="32" y="68"/>
                  </a:lnTo>
                  <a:lnTo>
                    <a:pt x="34" y="73"/>
                  </a:lnTo>
                  <a:lnTo>
                    <a:pt x="36" y="77"/>
                  </a:lnTo>
                  <a:lnTo>
                    <a:pt x="38" y="81"/>
                  </a:lnTo>
                  <a:lnTo>
                    <a:pt x="40" y="86"/>
                  </a:lnTo>
                  <a:lnTo>
                    <a:pt x="42" y="90"/>
                  </a:lnTo>
                  <a:lnTo>
                    <a:pt x="43" y="94"/>
                  </a:lnTo>
                  <a:lnTo>
                    <a:pt x="45" y="99"/>
                  </a:lnTo>
                  <a:lnTo>
                    <a:pt x="47" y="103"/>
                  </a:lnTo>
                  <a:lnTo>
                    <a:pt x="49" y="109"/>
                  </a:lnTo>
                  <a:lnTo>
                    <a:pt x="52" y="113"/>
                  </a:lnTo>
                  <a:lnTo>
                    <a:pt x="53" y="117"/>
                  </a:lnTo>
                  <a:lnTo>
                    <a:pt x="55" y="122"/>
                  </a:lnTo>
                  <a:lnTo>
                    <a:pt x="57" y="126"/>
                  </a:lnTo>
                  <a:lnTo>
                    <a:pt x="59" y="131"/>
                  </a:lnTo>
                  <a:lnTo>
                    <a:pt x="60" y="135"/>
                  </a:lnTo>
                  <a:lnTo>
                    <a:pt x="62" y="139"/>
                  </a:lnTo>
                  <a:lnTo>
                    <a:pt x="64" y="144"/>
                  </a:lnTo>
                  <a:lnTo>
                    <a:pt x="65" y="148"/>
                  </a:lnTo>
                  <a:lnTo>
                    <a:pt x="67" y="153"/>
                  </a:lnTo>
                  <a:lnTo>
                    <a:pt x="68" y="158"/>
                  </a:lnTo>
                  <a:lnTo>
                    <a:pt x="70" y="162"/>
                  </a:lnTo>
                  <a:lnTo>
                    <a:pt x="72" y="167"/>
                  </a:lnTo>
                  <a:lnTo>
                    <a:pt x="73" y="171"/>
                  </a:lnTo>
                  <a:lnTo>
                    <a:pt x="75" y="175"/>
                  </a:lnTo>
                  <a:lnTo>
                    <a:pt x="76" y="180"/>
                  </a:lnTo>
                  <a:lnTo>
                    <a:pt x="78" y="184"/>
                  </a:lnTo>
                  <a:lnTo>
                    <a:pt x="79" y="189"/>
                  </a:lnTo>
                  <a:lnTo>
                    <a:pt x="81" y="193"/>
                  </a:lnTo>
                  <a:lnTo>
                    <a:pt x="82" y="198"/>
                  </a:lnTo>
                  <a:lnTo>
                    <a:pt x="83" y="203"/>
                  </a:lnTo>
                  <a:lnTo>
                    <a:pt x="85" y="207"/>
                  </a:lnTo>
                  <a:lnTo>
                    <a:pt x="86" y="211"/>
                  </a:lnTo>
                  <a:lnTo>
                    <a:pt x="88" y="216"/>
                  </a:lnTo>
                  <a:lnTo>
                    <a:pt x="89" y="220"/>
                  </a:lnTo>
                  <a:lnTo>
                    <a:pt x="90" y="225"/>
                  </a:lnTo>
                  <a:lnTo>
                    <a:pt x="92" y="229"/>
                  </a:lnTo>
                  <a:lnTo>
                    <a:pt x="93" y="233"/>
                  </a:lnTo>
                  <a:lnTo>
                    <a:pt x="95" y="238"/>
                  </a:lnTo>
                  <a:lnTo>
                    <a:pt x="97" y="243"/>
                  </a:lnTo>
                  <a:lnTo>
                    <a:pt x="98" y="248"/>
                  </a:lnTo>
                  <a:lnTo>
                    <a:pt x="99" y="252"/>
                  </a:lnTo>
                  <a:lnTo>
                    <a:pt x="100" y="256"/>
                  </a:lnTo>
                  <a:lnTo>
                    <a:pt x="101" y="261"/>
                  </a:lnTo>
                  <a:lnTo>
                    <a:pt x="103" y="265"/>
                  </a:lnTo>
                  <a:lnTo>
                    <a:pt x="104" y="269"/>
                  </a:lnTo>
                  <a:lnTo>
                    <a:pt x="105" y="274"/>
                  </a:lnTo>
                  <a:lnTo>
                    <a:pt x="106" y="278"/>
                  </a:lnTo>
                  <a:lnTo>
                    <a:pt x="107" y="283"/>
                  </a:lnTo>
                  <a:lnTo>
                    <a:pt x="108" y="288"/>
                  </a:lnTo>
                  <a:lnTo>
                    <a:pt x="109" y="292"/>
                  </a:lnTo>
                  <a:lnTo>
                    <a:pt x="111" y="297"/>
                  </a:lnTo>
                  <a:lnTo>
                    <a:pt x="112" y="301"/>
                  </a:lnTo>
                  <a:lnTo>
                    <a:pt x="113" y="305"/>
                  </a:lnTo>
                  <a:lnTo>
                    <a:pt x="114" y="310"/>
                  </a:lnTo>
                  <a:lnTo>
                    <a:pt x="115" y="314"/>
                  </a:lnTo>
                  <a:lnTo>
                    <a:pt x="116" y="319"/>
                  </a:lnTo>
                  <a:lnTo>
                    <a:pt x="117" y="323"/>
                  </a:lnTo>
                  <a:lnTo>
                    <a:pt x="118" y="327"/>
                  </a:lnTo>
                  <a:lnTo>
                    <a:pt x="118" y="333"/>
                  </a:lnTo>
                  <a:lnTo>
                    <a:pt x="119" y="337"/>
                  </a:lnTo>
                  <a:lnTo>
                    <a:pt x="120" y="342"/>
                  </a:lnTo>
                  <a:lnTo>
                    <a:pt x="121" y="346"/>
                  </a:lnTo>
                  <a:lnTo>
                    <a:pt x="122" y="350"/>
                  </a:lnTo>
                  <a:lnTo>
                    <a:pt x="123" y="355"/>
                  </a:lnTo>
                  <a:lnTo>
                    <a:pt x="124" y="359"/>
                  </a:lnTo>
                  <a:lnTo>
                    <a:pt x="125" y="363"/>
                  </a:lnTo>
                  <a:lnTo>
                    <a:pt x="125" y="368"/>
                  </a:lnTo>
                  <a:lnTo>
                    <a:pt x="126" y="372"/>
                  </a:lnTo>
                  <a:lnTo>
                    <a:pt x="127" y="378"/>
                  </a:lnTo>
                  <a:lnTo>
                    <a:pt x="128" y="382"/>
                  </a:lnTo>
                  <a:lnTo>
                    <a:pt x="128" y="386"/>
                  </a:lnTo>
                  <a:lnTo>
                    <a:pt x="129" y="391"/>
                  </a:lnTo>
                  <a:lnTo>
                    <a:pt x="130" y="395"/>
                  </a:lnTo>
                  <a:lnTo>
                    <a:pt x="130" y="400"/>
                  </a:lnTo>
                  <a:lnTo>
                    <a:pt x="131" y="404"/>
                  </a:lnTo>
                  <a:lnTo>
                    <a:pt x="132" y="408"/>
                  </a:lnTo>
                  <a:lnTo>
                    <a:pt x="132" y="413"/>
                  </a:lnTo>
                  <a:lnTo>
                    <a:pt x="133" y="417"/>
                  </a:lnTo>
                  <a:lnTo>
                    <a:pt x="134" y="422"/>
                  </a:lnTo>
                  <a:lnTo>
                    <a:pt x="134" y="427"/>
                  </a:lnTo>
                  <a:lnTo>
                    <a:pt x="135" y="431"/>
                  </a:lnTo>
                  <a:lnTo>
                    <a:pt x="135" y="436"/>
                  </a:lnTo>
                  <a:lnTo>
                    <a:pt x="136" y="440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53"/>
                  </a:lnTo>
                  <a:lnTo>
                    <a:pt x="139" y="458"/>
                  </a:lnTo>
                  <a:lnTo>
                    <a:pt x="139" y="463"/>
                  </a:lnTo>
                  <a:lnTo>
                    <a:pt x="140" y="467"/>
                  </a:lnTo>
                  <a:lnTo>
                    <a:pt x="140" y="472"/>
                  </a:lnTo>
                  <a:lnTo>
                    <a:pt x="140" y="476"/>
                  </a:lnTo>
                  <a:lnTo>
                    <a:pt x="141" y="480"/>
                  </a:lnTo>
                  <a:lnTo>
                    <a:pt x="141" y="485"/>
                  </a:lnTo>
                  <a:lnTo>
                    <a:pt x="141" y="489"/>
                  </a:lnTo>
                  <a:lnTo>
                    <a:pt x="142" y="494"/>
                  </a:lnTo>
                  <a:lnTo>
                    <a:pt x="142" y="498"/>
                  </a:lnTo>
                  <a:lnTo>
                    <a:pt x="142" y="502"/>
                  </a:lnTo>
                  <a:lnTo>
                    <a:pt x="142" y="508"/>
                  </a:lnTo>
                  <a:lnTo>
                    <a:pt x="143" y="512"/>
                  </a:lnTo>
                  <a:lnTo>
                    <a:pt x="143" y="517"/>
                  </a:lnTo>
                  <a:lnTo>
                    <a:pt x="143" y="521"/>
                  </a:lnTo>
                  <a:lnTo>
                    <a:pt x="143" y="525"/>
                  </a:lnTo>
                  <a:lnTo>
                    <a:pt x="144" y="530"/>
                  </a:lnTo>
                  <a:lnTo>
                    <a:pt x="144" y="534"/>
                  </a:lnTo>
                  <a:lnTo>
                    <a:pt x="144" y="538"/>
                  </a:lnTo>
                  <a:lnTo>
                    <a:pt x="144" y="543"/>
                  </a:lnTo>
                  <a:lnTo>
                    <a:pt x="144" y="547"/>
                  </a:lnTo>
                  <a:lnTo>
                    <a:pt x="144" y="553"/>
                  </a:lnTo>
                  <a:lnTo>
                    <a:pt x="144" y="557"/>
                  </a:lnTo>
                  <a:lnTo>
                    <a:pt x="144" y="561"/>
                  </a:lnTo>
                  <a:lnTo>
                    <a:pt x="144" y="566"/>
                  </a:lnTo>
                  <a:lnTo>
                    <a:pt x="144" y="570"/>
                  </a:lnTo>
                  <a:lnTo>
                    <a:pt x="144" y="574"/>
                  </a:lnTo>
                  <a:lnTo>
                    <a:pt x="144" y="579"/>
                  </a:lnTo>
                  <a:lnTo>
                    <a:pt x="144" y="583"/>
                  </a:lnTo>
                  <a:lnTo>
                    <a:pt x="144" y="588"/>
                  </a:lnTo>
                  <a:lnTo>
                    <a:pt x="144" y="592"/>
                  </a:lnTo>
                  <a:lnTo>
                    <a:pt x="144" y="597"/>
                  </a:lnTo>
                  <a:lnTo>
                    <a:pt x="144" y="602"/>
                  </a:lnTo>
                  <a:lnTo>
                    <a:pt x="144" y="606"/>
                  </a:lnTo>
                  <a:lnTo>
                    <a:pt x="144" y="611"/>
                  </a:lnTo>
                  <a:lnTo>
                    <a:pt x="144" y="615"/>
                  </a:lnTo>
                  <a:lnTo>
                    <a:pt x="144" y="619"/>
                  </a:lnTo>
                  <a:lnTo>
                    <a:pt x="143" y="624"/>
                  </a:lnTo>
                  <a:lnTo>
                    <a:pt x="143" y="628"/>
                  </a:lnTo>
                  <a:lnTo>
                    <a:pt x="143" y="632"/>
                  </a:lnTo>
                  <a:lnTo>
                    <a:pt x="143" y="637"/>
                  </a:lnTo>
                  <a:lnTo>
                    <a:pt x="142" y="642"/>
                  </a:lnTo>
                  <a:lnTo>
                    <a:pt x="142" y="647"/>
                  </a:lnTo>
                  <a:lnTo>
                    <a:pt x="142" y="651"/>
                  </a:lnTo>
                  <a:lnTo>
                    <a:pt x="142" y="655"/>
                  </a:lnTo>
                  <a:lnTo>
                    <a:pt x="141" y="660"/>
                  </a:lnTo>
                  <a:lnTo>
                    <a:pt x="141" y="664"/>
                  </a:lnTo>
                  <a:lnTo>
                    <a:pt x="141" y="669"/>
                  </a:lnTo>
                  <a:lnTo>
                    <a:pt x="140" y="673"/>
                  </a:lnTo>
                  <a:lnTo>
                    <a:pt x="140" y="677"/>
                  </a:lnTo>
                  <a:lnTo>
                    <a:pt x="140" y="682"/>
                  </a:lnTo>
                  <a:lnTo>
                    <a:pt x="139" y="687"/>
                  </a:lnTo>
                  <a:lnTo>
                    <a:pt x="139" y="691"/>
                  </a:lnTo>
                  <a:lnTo>
                    <a:pt x="137" y="696"/>
                  </a:lnTo>
                  <a:lnTo>
                    <a:pt x="137" y="700"/>
                  </a:lnTo>
                  <a:lnTo>
                    <a:pt x="136" y="705"/>
                  </a:lnTo>
                  <a:lnTo>
                    <a:pt x="136" y="709"/>
                  </a:lnTo>
                  <a:lnTo>
                    <a:pt x="135" y="713"/>
                  </a:lnTo>
                  <a:lnTo>
                    <a:pt x="135" y="718"/>
                  </a:lnTo>
                  <a:lnTo>
                    <a:pt x="134" y="722"/>
                  </a:lnTo>
                  <a:lnTo>
                    <a:pt x="134" y="728"/>
                  </a:lnTo>
                  <a:lnTo>
                    <a:pt x="133" y="732"/>
                  </a:lnTo>
                  <a:lnTo>
                    <a:pt x="132" y="736"/>
                  </a:lnTo>
                  <a:lnTo>
                    <a:pt x="132" y="741"/>
                  </a:lnTo>
                  <a:lnTo>
                    <a:pt x="131" y="745"/>
                  </a:lnTo>
                  <a:lnTo>
                    <a:pt x="130" y="749"/>
                  </a:lnTo>
                  <a:lnTo>
                    <a:pt x="130" y="754"/>
                  </a:lnTo>
                  <a:lnTo>
                    <a:pt x="129" y="758"/>
                  </a:lnTo>
                  <a:lnTo>
                    <a:pt x="128" y="763"/>
                  </a:lnTo>
                  <a:lnTo>
                    <a:pt x="128" y="767"/>
                  </a:lnTo>
                  <a:lnTo>
                    <a:pt x="127" y="771"/>
                  </a:lnTo>
                  <a:lnTo>
                    <a:pt x="126" y="777"/>
                  </a:lnTo>
                  <a:lnTo>
                    <a:pt x="125" y="781"/>
                  </a:lnTo>
                  <a:lnTo>
                    <a:pt x="125" y="785"/>
                  </a:lnTo>
                  <a:lnTo>
                    <a:pt x="124" y="790"/>
                  </a:lnTo>
                  <a:lnTo>
                    <a:pt x="123" y="794"/>
                  </a:lnTo>
                  <a:lnTo>
                    <a:pt x="122" y="799"/>
                  </a:lnTo>
                  <a:lnTo>
                    <a:pt x="121" y="803"/>
                  </a:lnTo>
                  <a:lnTo>
                    <a:pt x="120" y="807"/>
                  </a:lnTo>
                  <a:lnTo>
                    <a:pt x="119" y="812"/>
                  </a:lnTo>
                  <a:lnTo>
                    <a:pt x="118" y="817"/>
                  </a:lnTo>
                  <a:lnTo>
                    <a:pt x="118" y="822"/>
                  </a:lnTo>
                  <a:lnTo>
                    <a:pt x="117" y="826"/>
                  </a:lnTo>
                  <a:lnTo>
                    <a:pt x="116" y="830"/>
                  </a:lnTo>
                  <a:lnTo>
                    <a:pt x="115" y="835"/>
                  </a:lnTo>
                  <a:lnTo>
                    <a:pt x="114" y="839"/>
                  </a:lnTo>
                  <a:lnTo>
                    <a:pt x="113" y="843"/>
                  </a:lnTo>
                  <a:lnTo>
                    <a:pt x="112" y="848"/>
                  </a:lnTo>
                  <a:lnTo>
                    <a:pt x="111" y="852"/>
                  </a:lnTo>
                  <a:lnTo>
                    <a:pt x="109" y="857"/>
                  </a:lnTo>
                  <a:lnTo>
                    <a:pt x="108" y="862"/>
                  </a:lnTo>
                  <a:lnTo>
                    <a:pt x="107" y="866"/>
                  </a:lnTo>
                  <a:lnTo>
                    <a:pt x="106" y="871"/>
                  </a:lnTo>
                  <a:lnTo>
                    <a:pt x="105" y="875"/>
                  </a:lnTo>
                  <a:lnTo>
                    <a:pt x="104" y="880"/>
                  </a:lnTo>
                  <a:lnTo>
                    <a:pt x="103" y="884"/>
                  </a:lnTo>
                  <a:lnTo>
                    <a:pt x="101" y="888"/>
                  </a:lnTo>
                  <a:lnTo>
                    <a:pt x="100" y="893"/>
                  </a:lnTo>
                  <a:lnTo>
                    <a:pt x="99" y="897"/>
                  </a:lnTo>
                  <a:lnTo>
                    <a:pt x="98" y="901"/>
                  </a:lnTo>
                  <a:lnTo>
                    <a:pt x="97" y="907"/>
                  </a:lnTo>
                  <a:lnTo>
                    <a:pt x="95" y="911"/>
                  </a:lnTo>
                  <a:lnTo>
                    <a:pt x="93" y="916"/>
                  </a:lnTo>
                  <a:lnTo>
                    <a:pt x="92" y="920"/>
                  </a:lnTo>
                  <a:lnTo>
                    <a:pt x="90" y="924"/>
                  </a:lnTo>
                  <a:lnTo>
                    <a:pt x="89" y="92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5" y="942"/>
                  </a:lnTo>
                  <a:lnTo>
                    <a:pt x="83" y="946"/>
                  </a:lnTo>
                  <a:lnTo>
                    <a:pt x="82" y="952"/>
                  </a:lnTo>
                  <a:lnTo>
                    <a:pt x="81" y="956"/>
                  </a:lnTo>
                  <a:lnTo>
                    <a:pt x="79" y="960"/>
                  </a:lnTo>
                  <a:lnTo>
                    <a:pt x="78" y="965"/>
                  </a:lnTo>
                  <a:lnTo>
                    <a:pt x="76" y="969"/>
                  </a:lnTo>
                  <a:lnTo>
                    <a:pt x="75" y="974"/>
                  </a:lnTo>
                  <a:lnTo>
                    <a:pt x="73" y="978"/>
                  </a:lnTo>
                  <a:lnTo>
                    <a:pt x="72" y="982"/>
                  </a:lnTo>
                  <a:lnTo>
                    <a:pt x="70" y="987"/>
                  </a:lnTo>
                  <a:lnTo>
                    <a:pt x="68" y="991"/>
                  </a:lnTo>
                  <a:lnTo>
                    <a:pt x="67" y="997"/>
                  </a:lnTo>
                  <a:lnTo>
                    <a:pt x="65" y="1001"/>
                  </a:lnTo>
                  <a:lnTo>
                    <a:pt x="64" y="1005"/>
                  </a:lnTo>
                  <a:lnTo>
                    <a:pt x="62" y="1010"/>
                  </a:lnTo>
                  <a:lnTo>
                    <a:pt x="60" y="1014"/>
                  </a:lnTo>
                  <a:lnTo>
                    <a:pt x="59" y="1018"/>
                  </a:lnTo>
                  <a:lnTo>
                    <a:pt x="57" y="1023"/>
                  </a:lnTo>
                  <a:lnTo>
                    <a:pt x="55" y="1027"/>
                  </a:lnTo>
                  <a:lnTo>
                    <a:pt x="53" y="1032"/>
                  </a:lnTo>
                  <a:lnTo>
                    <a:pt x="52" y="1036"/>
                  </a:lnTo>
                  <a:lnTo>
                    <a:pt x="49" y="1041"/>
                  </a:lnTo>
                  <a:lnTo>
                    <a:pt x="47" y="1046"/>
                  </a:lnTo>
                  <a:lnTo>
                    <a:pt x="45" y="1050"/>
                  </a:lnTo>
                  <a:lnTo>
                    <a:pt x="43" y="1054"/>
                  </a:lnTo>
                  <a:lnTo>
                    <a:pt x="42" y="1059"/>
                  </a:lnTo>
                  <a:lnTo>
                    <a:pt x="40" y="1063"/>
                  </a:lnTo>
                  <a:lnTo>
                    <a:pt x="38" y="1068"/>
                  </a:lnTo>
                  <a:lnTo>
                    <a:pt x="36" y="1072"/>
                  </a:lnTo>
                  <a:lnTo>
                    <a:pt x="34" y="1076"/>
                  </a:lnTo>
                  <a:lnTo>
                    <a:pt x="32" y="1082"/>
                  </a:lnTo>
                  <a:lnTo>
                    <a:pt x="30" y="1086"/>
                  </a:lnTo>
                  <a:lnTo>
                    <a:pt x="28" y="1091"/>
                  </a:lnTo>
                  <a:lnTo>
                    <a:pt x="26" y="1095"/>
                  </a:lnTo>
                  <a:lnTo>
                    <a:pt x="24" y="1099"/>
                  </a:lnTo>
                  <a:lnTo>
                    <a:pt x="22" y="1104"/>
                  </a:lnTo>
                  <a:lnTo>
                    <a:pt x="20" y="1108"/>
                  </a:lnTo>
                  <a:lnTo>
                    <a:pt x="18" y="1112"/>
                  </a:lnTo>
                  <a:lnTo>
                    <a:pt x="16" y="1117"/>
                  </a:lnTo>
                  <a:lnTo>
                    <a:pt x="14" y="1121"/>
                  </a:lnTo>
                  <a:lnTo>
                    <a:pt x="12" y="1127"/>
                  </a:lnTo>
                  <a:lnTo>
                    <a:pt x="10" y="1131"/>
                  </a:lnTo>
                  <a:lnTo>
                    <a:pt x="8" y="1135"/>
                  </a:lnTo>
                  <a:lnTo>
                    <a:pt x="5" y="1140"/>
                  </a:lnTo>
                  <a:lnTo>
                    <a:pt x="2" y="1144"/>
                  </a:lnTo>
                  <a:lnTo>
                    <a:pt x="0" y="1149"/>
                  </a:lnTo>
                  <a:lnTo>
                    <a:pt x="1340" y="5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6524957" y="2926692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11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4"/>
                  </a:lnTo>
                  <a:lnTo>
                    <a:pt x="1225" y="69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5" y="229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2" y="321"/>
                  </a:lnTo>
                  <a:lnTo>
                    <a:pt x="1588" y="354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6" y="661"/>
                  </a:lnTo>
                  <a:lnTo>
                    <a:pt x="1745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6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5" y="1059"/>
                  </a:lnTo>
                  <a:lnTo>
                    <a:pt x="1736" y="1101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4" y="1224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39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2"/>
                  </a:lnTo>
                  <a:lnTo>
                    <a:pt x="1534" y="1474"/>
                  </a:lnTo>
                  <a:lnTo>
                    <a:pt x="1505" y="1504"/>
                  </a:lnTo>
                  <a:lnTo>
                    <a:pt x="1475" y="1534"/>
                  </a:lnTo>
                  <a:lnTo>
                    <a:pt x="1442" y="1562"/>
                  </a:lnTo>
                  <a:lnTo>
                    <a:pt x="1409" y="1587"/>
                  </a:lnTo>
                  <a:lnTo>
                    <a:pt x="1374" y="1612"/>
                  </a:lnTo>
                  <a:lnTo>
                    <a:pt x="1339" y="1635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4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1"/>
                  </a:lnTo>
                  <a:lnTo>
                    <a:pt x="881" y="1763"/>
                  </a:lnTo>
                  <a:lnTo>
                    <a:pt x="836" y="1761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4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5"/>
                  </a:lnTo>
                  <a:lnTo>
                    <a:pt x="389" y="1612"/>
                  </a:lnTo>
                  <a:lnTo>
                    <a:pt x="354" y="1587"/>
                  </a:lnTo>
                  <a:lnTo>
                    <a:pt x="321" y="1562"/>
                  </a:lnTo>
                  <a:lnTo>
                    <a:pt x="289" y="1534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2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4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8" y="1101"/>
                  </a:lnTo>
                  <a:lnTo>
                    <a:pt x="19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6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9" y="704"/>
                  </a:lnTo>
                  <a:lnTo>
                    <a:pt x="28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70" y="538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4"/>
                  </a:lnTo>
                  <a:lnTo>
                    <a:pt x="202" y="321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9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1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6524957" y="2926692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11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4"/>
                  </a:lnTo>
                  <a:lnTo>
                    <a:pt x="1225" y="69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5" y="229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2" y="321"/>
                  </a:lnTo>
                  <a:lnTo>
                    <a:pt x="1588" y="354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6" y="661"/>
                  </a:lnTo>
                  <a:lnTo>
                    <a:pt x="1745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6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5" y="1059"/>
                  </a:lnTo>
                  <a:lnTo>
                    <a:pt x="1736" y="1101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4" y="1224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39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2"/>
                  </a:lnTo>
                  <a:lnTo>
                    <a:pt x="1534" y="1474"/>
                  </a:lnTo>
                  <a:lnTo>
                    <a:pt x="1505" y="1504"/>
                  </a:lnTo>
                  <a:lnTo>
                    <a:pt x="1475" y="1534"/>
                  </a:lnTo>
                  <a:lnTo>
                    <a:pt x="1442" y="1562"/>
                  </a:lnTo>
                  <a:lnTo>
                    <a:pt x="1409" y="1587"/>
                  </a:lnTo>
                  <a:lnTo>
                    <a:pt x="1374" y="1612"/>
                  </a:lnTo>
                  <a:lnTo>
                    <a:pt x="1339" y="1635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4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1"/>
                  </a:lnTo>
                  <a:lnTo>
                    <a:pt x="881" y="1763"/>
                  </a:lnTo>
                  <a:lnTo>
                    <a:pt x="836" y="1761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4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5"/>
                  </a:lnTo>
                  <a:lnTo>
                    <a:pt x="389" y="1612"/>
                  </a:lnTo>
                  <a:lnTo>
                    <a:pt x="354" y="1587"/>
                  </a:lnTo>
                  <a:lnTo>
                    <a:pt x="321" y="1562"/>
                  </a:lnTo>
                  <a:lnTo>
                    <a:pt x="289" y="1534"/>
                  </a:lnTo>
                  <a:lnTo>
                    <a:pt x="258" y="1504"/>
                  </a:lnTo>
                  <a:lnTo>
                    <a:pt x="229" y="1474"/>
                  </a:lnTo>
                  <a:lnTo>
                    <a:pt x="202" y="1442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4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8" y="1101"/>
                  </a:lnTo>
                  <a:lnTo>
                    <a:pt x="19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6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9" y="704"/>
                  </a:lnTo>
                  <a:lnTo>
                    <a:pt x="28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70" y="538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4"/>
                  </a:lnTo>
                  <a:lnTo>
                    <a:pt x="202" y="321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9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69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1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1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6631320" y="2940979"/>
              <a:ext cx="179387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593470" y="2937804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2" y="0"/>
                  </a:moveTo>
                  <a:lnTo>
                    <a:pt x="927" y="1"/>
                  </a:lnTo>
                  <a:lnTo>
                    <a:pt x="972" y="5"/>
                  </a:lnTo>
                  <a:lnTo>
                    <a:pt x="1016" y="10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3"/>
                  </a:lnTo>
                  <a:lnTo>
                    <a:pt x="1225" y="70"/>
                  </a:lnTo>
                  <a:lnTo>
                    <a:pt x="1263" y="87"/>
                  </a:lnTo>
                  <a:lnTo>
                    <a:pt x="1301" y="106"/>
                  </a:lnTo>
                  <a:lnTo>
                    <a:pt x="1338" y="128"/>
                  </a:lnTo>
                  <a:lnTo>
                    <a:pt x="1374" y="150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4" y="229"/>
                  </a:lnTo>
                  <a:lnTo>
                    <a:pt x="1505" y="259"/>
                  </a:lnTo>
                  <a:lnTo>
                    <a:pt x="1534" y="289"/>
                  </a:lnTo>
                  <a:lnTo>
                    <a:pt x="1561" y="321"/>
                  </a:lnTo>
                  <a:lnTo>
                    <a:pt x="1588" y="354"/>
                  </a:lnTo>
                  <a:lnTo>
                    <a:pt x="1612" y="389"/>
                  </a:lnTo>
                  <a:lnTo>
                    <a:pt x="1635" y="425"/>
                  </a:lnTo>
                  <a:lnTo>
                    <a:pt x="1656" y="461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4"/>
                  </a:lnTo>
                  <a:lnTo>
                    <a:pt x="1753" y="747"/>
                  </a:lnTo>
                  <a:lnTo>
                    <a:pt x="1758" y="792"/>
                  </a:lnTo>
                  <a:lnTo>
                    <a:pt x="1762" y="836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4" y="1059"/>
                  </a:lnTo>
                  <a:lnTo>
                    <a:pt x="1735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3" y="1225"/>
                  </a:lnTo>
                  <a:lnTo>
                    <a:pt x="1676" y="1264"/>
                  </a:lnTo>
                  <a:lnTo>
                    <a:pt x="1656" y="1301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9"/>
                  </a:lnTo>
                  <a:lnTo>
                    <a:pt x="1561" y="1442"/>
                  </a:lnTo>
                  <a:lnTo>
                    <a:pt x="1534" y="1474"/>
                  </a:lnTo>
                  <a:lnTo>
                    <a:pt x="1505" y="1505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8"/>
                  </a:lnTo>
                  <a:lnTo>
                    <a:pt x="1374" y="1612"/>
                  </a:lnTo>
                  <a:lnTo>
                    <a:pt x="1338" y="1635"/>
                  </a:lnTo>
                  <a:lnTo>
                    <a:pt x="1301" y="1656"/>
                  </a:lnTo>
                  <a:lnTo>
                    <a:pt x="1263" y="1676"/>
                  </a:lnTo>
                  <a:lnTo>
                    <a:pt x="1225" y="1693"/>
                  </a:lnTo>
                  <a:lnTo>
                    <a:pt x="1185" y="1710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4"/>
                  </a:lnTo>
                  <a:lnTo>
                    <a:pt x="1016" y="1753"/>
                  </a:lnTo>
                  <a:lnTo>
                    <a:pt x="972" y="1759"/>
                  </a:lnTo>
                  <a:lnTo>
                    <a:pt x="927" y="1762"/>
                  </a:lnTo>
                  <a:lnTo>
                    <a:pt x="882" y="1763"/>
                  </a:lnTo>
                  <a:lnTo>
                    <a:pt x="836" y="1762"/>
                  </a:lnTo>
                  <a:lnTo>
                    <a:pt x="791" y="1759"/>
                  </a:lnTo>
                  <a:lnTo>
                    <a:pt x="747" y="1753"/>
                  </a:lnTo>
                  <a:lnTo>
                    <a:pt x="704" y="1744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10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5"/>
                  </a:lnTo>
                  <a:lnTo>
                    <a:pt x="389" y="1612"/>
                  </a:lnTo>
                  <a:lnTo>
                    <a:pt x="354" y="1588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5"/>
                  </a:lnTo>
                  <a:lnTo>
                    <a:pt x="229" y="1474"/>
                  </a:lnTo>
                  <a:lnTo>
                    <a:pt x="201" y="1442"/>
                  </a:lnTo>
                  <a:lnTo>
                    <a:pt x="175" y="1409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1"/>
                  </a:lnTo>
                  <a:lnTo>
                    <a:pt x="87" y="1264"/>
                  </a:lnTo>
                  <a:lnTo>
                    <a:pt x="69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7" y="1102"/>
                  </a:lnTo>
                  <a:lnTo>
                    <a:pt x="18" y="1059"/>
                  </a:lnTo>
                  <a:lnTo>
                    <a:pt x="10" y="1016"/>
                  </a:lnTo>
                  <a:lnTo>
                    <a:pt x="5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6"/>
                  </a:lnTo>
                  <a:lnTo>
                    <a:pt x="5" y="792"/>
                  </a:lnTo>
                  <a:lnTo>
                    <a:pt x="10" y="747"/>
                  </a:lnTo>
                  <a:lnTo>
                    <a:pt x="18" y="704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1"/>
                  </a:lnTo>
                  <a:lnTo>
                    <a:pt x="128" y="425"/>
                  </a:lnTo>
                  <a:lnTo>
                    <a:pt x="150" y="389"/>
                  </a:lnTo>
                  <a:lnTo>
                    <a:pt x="175" y="354"/>
                  </a:lnTo>
                  <a:lnTo>
                    <a:pt x="201" y="321"/>
                  </a:lnTo>
                  <a:lnTo>
                    <a:pt x="229" y="289"/>
                  </a:lnTo>
                  <a:lnTo>
                    <a:pt x="258" y="259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0"/>
                  </a:lnTo>
                  <a:lnTo>
                    <a:pt x="424" y="128"/>
                  </a:lnTo>
                  <a:lnTo>
                    <a:pt x="461" y="106"/>
                  </a:lnTo>
                  <a:lnTo>
                    <a:pt x="499" y="87"/>
                  </a:lnTo>
                  <a:lnTo>
                    <a:pt x="538" y="70"/>
                  </a:lnTo>
                  <a:lnTo>
                    <a:pt x="578" y="53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0"/>
                  </a:lnTo>
                  <a:lnTo>
                    <a:pt x="791" y="5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593470" y="2937804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2" y="0"/>
                  </a:moveTo>
                  <a:lnTo>
                    <a:pt x="927" y="1"/>
                  </a:lnTo>
                  <a:lnTo>
                    <a:pt x="972" y="5"/>
                  </a:lnTo>
                  <a:lnTo>
                    <a:pt x="1016" y="10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3"/>
                  </a:lnTo>
                  <a:lnTo>
                    <a:pt x="1225" y="70"/>
                  </a:lnTo>
                  <a:lnTo>
                    <a:pt x="1263" y="87"/>
                  </a:lnTo>
                  <a:lnTo>
                    <a:pt x="1301" y="106"/>
                  </a:lnTo>
                  <a:lnTo>
                    <a:pt x="1338" y="128"/>
                  </a:lnTo>
                  <a:lnTo>
                    <a:pt x="1374" y="150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4" y="229"/>
                  </a:lnTo>
                  <a:lnTo>
                    <a:pt x="1505" y="259"/>
                  </a:lnTo>
                  <a:lnTo>
                    <a:pt x="1534" y="289"/>
                  </a:lnTo>
                  <a:lnTo>
                    <a:pt x="1561" y="321"/>
                  </a:lnTo>
                  <a:lnTo>
                    <a:pt x="1588" y="354"/>
                  </a:lnTo>
                  <a:lnTo>
                    <a:pt x="1612" y="389"/>
                  </a:lnTo>
                  <a:lnTo>
                    <a:pt x="1635" y="425"/>
                  </a:lnTo>
                  <a:lnTo>
                    <a:pt x="1656" y="461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4"/>
                  </a:lnTo>
                  <a:lnTo>
                    <a:pt x="1753" y="747"/>
                  </a:lnTo>
                  <a:lnTo>
                    <a:pt x="1758" y="792"/>
                  </a:lnTo>
                  <a:lnTo>
                    <a:pt x="1762" y="836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4" y="1059"/>
                  </a:lnTo>
                  <a:lnTo>
                    <a:pt x="1735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3" y="1225"/>
                  </a:lnTo>
                  <a:lnTo>
                    <a:pt x="1676" y="1264"/>
                  </a:lnTo>
                  <a:lnTo>
                    <a:pt x="1656" y="1301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9"/>
                  </a:lnTo>
                  <a:lnTo>
                    <a:pt x="1561" y="1442"/>
                  </a:lnTo>
                  <a:lnTo>
                    <a:pt x="1534" y="1474"/>
                  </a:lnTo>
                  <a:lnTo>
                    <a:pt x="1505" y="1505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8"/>
                  </a:lnTo>
                  <a:lnTo>
                    <a:pt x="1374" y="1612"/>
                  </a:lnTo>
                  <a:lnTo>
                    <a:pt x="1338" y="1635"/>
                  </a:lnTo>
                  <a:lnTo>
                    <a:pt x="1301" y="1656"/>
                  </a:lnTo>
                  <a:lnTo>
                    <a:pt x="1263" y="1676"/>
                  </a:lnTo>
                  <a:lnTo>
                    <a:pt x="1225" y="1693"/>
                  </a:lnTo>
                  <a:lnTo>
                    <a:pt x="1185" y="1710"/>
                  </a:lnTo>
                  <a:lnTo>
                    <a:pt x="1144" y="1723"/>
                  </a:lnTo>
                  <a:lnTo>
                    <a:pt x="1102" y="1735"/>
                  </a:lnTo>
                  <a:lnTo>
                    <a:pt x="1059" y="1744"/>
                  </a:lnTo>
                  <a:lnTo>
                    <a:pt x="1016" y="1753"/>
                  </a:lnTo>
                  <a:lnTo>
                    <a:pt x="972" y="1759"/>
                  </a:lnTo>
                  <a:lnTo>
                    <a:pt x="927" y="1762"/>
                  </a:lnTo>
                  <a:lnTo>
                    <a:pt x="882" y="1763"/>
                  </a:lnTo>
                  <a:lnTo>
                    <a:pt x="836" y="1762"/>
                  </a:lnTo>
                  <a:lnTo>
                    <a:pt x="791" y="1759"/>
                  </a:lnTo>
                  <a:lnTo>
                    <a:pt x="747" y="1753"/>
                  </a:lnTo>
                  <a:lnTo>
                    <a:pt x="704" y="1744"/>
                  </a:lnTo>
                  <a:lnTo>
                    <a:pt x="661" y="1735"/>
                  </a:lnTo>
                  <a:lnTo>
                    <a:pt x="619" y="1723"/>
                  </a:lnTo>
                  <a:lnTo>
                    <a:pt x="578" y="1710"/>
                  </a:lnTo>
                  <a:lnTo>
                    <a:pt x="538" y="1693"/>
                  </a:lnTo>
                  <a:lnTo>
                    <a:pt x="499" y="1676"/>
                  </a:lnTo>
                  <a:lnTo>
                    <a:pt x="461" y="1656"/>
                  </a:lnTo>
                  <a:lnTo>
                    <a:pt x="424" y="1635"/>
                  </a:lnTo>
                  <a:lnTo>
                    <a:pt x="389" y="1612"/>
                  </a:lnTo>
                  <a:lnTo>
                    <a:pt x="354" y="1588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5"/>
                  </a:lnTo>
                  <a:lnTo>
                    <a:pt x="229" y="1474"/>
                  </a:lnTo>
                  <a:lnTo>
                    <a:pt x="201" y="1442"/>
                  </a:lnTo>
                  <a:lnTo>
                    <a:pt x="175" y="1409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1"/>
                  </a:lnTo>
                  <a:lnTo>
                    <a:pt x="87" y="1264"/>
                  </a:lnTo>
                  <a:lnTo>
                    <a:pt x="69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7" y="1102"/>
                  </a:lnTo>
                  <a:lnTo>
                    <a:pt x="18" y="1059"/>
                  </a:lnTo>
                  <a:lnTo>
                    <a:pt x="10" y="1016"/>
                  </a:lnTo>
                  <a:lnTo>
                    <a:pt x="5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6"/>
                  </a:lnTo>
                  <a:lnTo>
                    <a:pt x="5" y="792"/>
                  </a:lnTo>
                  <a:lnTo>
                    <a:pt x="10" y="747"/>
                  </a:lnTo>
                  <a:lnTo>
                    <a:pt x="18" y="704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1"/>
                  </a:lnTo>
                  <a:lnTo>
                    <a:pt x="128" y="425"/>
                  </a:lnTo>
                  <a:lnTo>
                    <a:pt x="150" y="389"/>
                  </a:lnTo>
                  <a:lnTo>
                    <a:pt x="175" y="354"/>
                  </a:lnTo>
                  <a:lnTo>
                    <a:pt x="201" y="321"/>
                  </a:lnTo>
                  <a:lnTo>
                    <a:pt x="229" y="289"/>
                  </a:lnTo>
                  <a:lnTo>
                    <a:pt x="258" y="259"/>
                  </a:lnTo>
                  <a:lnTo>
                    <a:pt x="288" y="229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0"/>
                  </a:lnTo>
                  <a:lnTo>
                    <a:pt x="424" y="128"/>
                  </a:lnTo>
                  <a:lnTo>
                    <a:pt x="461" y="106"/>
                  </a:lnTo>
                  <a:lnTo>
                    <a:pt x="499" y="87"/>
                  </a:lnTo>
                  <a:lnTo>
                    <a:pt x="538" y="70"/>
                  </a:lnTo>
                  <a:lnTo>
                    <a:pt x="578" y="53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10"/>
                  </a:lnTo>
                  <a:lnTo>
                    <a:pt x="791" y="5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8741107" y="2953679"/>
              <a:ext cx="138112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7047245" y="3040991"/>
              <a:ext cx="1184275" cy="3016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125157" y="2964791"/>
              <a:ext cx="212725" cy="182562"/>
            </a:xfrm>
            <a:custGeom>
              <a:avLst/>
              <a:gdLst>
                <a:gd name="T0" fmla="*/ 2147483647 w 1340"/>
                <a:gd name="T1" fmla="*/ 2147483647 h 1148"/>
                <a:gd name="T2" fmla="*/ 2147483647 w 1340"/>
                <a:gd name="T3" fmla="*/ 2147483647 h 1148"/>
                <a:gd name="T4" fmla="*/ 2147483647 w 1340"/>
                <a:gd name="T5" fmla="*/ 2147483647 h 1148"/>
                <a:gd name="T6" fmla="*/ 2147483647 w 1340"/>
                <a:gd name="T7" fmla="*/ 2147483647 h 1148"/>
                <a:gd name="T8" fmla="*/ 2147483647 w 1340"/>
                <a:gd name="T9" fmla="*/ 2147483647 h 1148"/>
                <a:gd name="T10" fmla="*/ 2147483647 w 1340"/>
                <a:gd name="T11" fmla="*/ 2147483647 h 1148"/>
                <a:gd name="T12" fmla="*/ 2147483647 w 1340"/>
                <a:gd name="T13" fmla="*/ 2147483647 h 1148"/>
                <a:gd name="T14" fmla="*/ 2147483647 w 1340"/>
                <a:gd name="T15" fmla="*/ 2147483647 h 1148"/>
                <a:gd name="T16" fmla="*/ 2147483647 w 1340"/>
                <a:gd name="T17" fmla="*/ 2147483647 h 1148"/>
                <a:gd name="T18" fmla="*/ 2147483647 w 1340"/>
                <a:gd name="T19" fmla="*/ 2147483647 h 1148"/>
                <a:gd name="T20" fmla="*/ 2147483647 w 1340"/>
                <a:gd name="T21" fmla="*/ 2147483647 h 1148"/>
                <a:gd name="T22" fmla="*/ 2147483647 w 1340"/>
                <a:gd name="T23" fmla="*/ 2147483647 h 1148"/>
                <a:gd name="T24" fmla="*/ 2147483647 w 1340"/>
                <a:gd name="T25" fmla="*/ 2147483647 h 1148"/>
                <a:gd name="T26" fmla="*/ 2147483647 w 1340"/>
                <a:gd name="T27" fmla="*/ 2147483647 h 1148"/>
                <a:gd name="T28" fmla="*/ 2147483647 w 1340"/>
                <a:gd name="T29" fmla="*/ 2147483647 h 1148"/>
                <a:gd name="T30" fmla="*/ 2147483647 w 1340"/>
                <a:gd name="T31" fmla="*/ 2147483647 h 1148"/>
                <a:gd name="T32" fmla="*/ 2147483647 w 1340"/>
                <a:gd name="T33" fmla="*/ 2147483647 h 1148"/>
                <a:gd name="T34" fmla="*/ 2147483647 w 1340"/>
                <a:gd name="T35" fmla="*/ 2147483647 h 1148"/>
                <a:gd name="T36" fmla="*/ 2147483647 w 1340"/>
                <a:gd name="T37" fmla="*/ 2147483647 h 1148"/>
                <a:gd name="T38" fmla="*/ 2147483647 w 1340"/>
                <a:gd name="T39" fmla="*/ 2147483647 h 1148"/>
                <a:gd name="T40" fmla="*/ 2147483647 w 1340"/>
                <a:gd name="T41" fmla="*/ 2147483647 h 1148"/>
                <a:gd name="T42" fmla="*/ 2147483647 w 1340"/>
                <a:gd name="T43" fmla="*/ 2147483647 h 1148"/>
                <a:gd name="T44" fmla="*/ 2147483647 w 1340"/>
                <a:gd name="T45" fmla="*/ 2147483647 h 1148"/>
                <a:gd name="T46" fmla="*/ 2147483647 w 1340"/>
                <a:gd name="T47" fmla="*/ 2147483647 h 1148"/>
                <a:gd name="T48" fmla="*/ 2147483647 w 1340"/>
                <a:gd name="T49" fmla="*/ 2147483647 h 1148"/>
                <a:gd name="T50" fmla="*/ 2147483647 w 1340"/>
                <a:gd name="T51" fmla="*/ 2147483647 h 1148"/>
                <a:gd name="T52" fmla="*/ 2147483647 w 1340"/>
                <a:gd name="T53" fmla="*/ 2147483647 h 1148"/>
                <a:gd name="T54" fmla="*/ 2147483647 w 1340"/>
                <a:gd name="T55" fmla="*/ 2147483647 h 1148"/>
                <a:gd name="T56" fmla="*/ 2147483647 w 1340"/>
                <a:gd name="T57" fmla="*/ 2147483647 h 1148"/>
                <a:gd name="T58" fmla="*/ 2147483647 w 1340"/>
                <a:gd name="T59" fmla="*/ 2147483647 h 1148"/>
                <a:gd name="T60" fmla="*/ 2147483647 w 1340"/>
                <a:gd name="T61" fmla="*/ 2147483647 h 1148"/>
                <a:gd name="T62" fmla="*/ 2147483647 w 1340"/>
                <a:gd name="T63" fmla="*/ 2147483647 h 1148"/>
                <a:gd name="T64" fmla="*/ 2147483647 w 1340"/>
                <a:gd name="T65" fmla="*/ 2147483647 h 1148"/>
                <a:gd name="T66" fmla="*/ 2147483647 w 1340"/>
                <a:gd name="T67" fmla="*/ 2147483647 h 1148"/>
                <a:gd name="T68" fmla="*/ 2147483647 w 1340"/>
                <a:gd name="T69" fmla="*/ 2147483647 h 1148"/>
                <a:gd name="T70" fmla="*/ 2147483647 w 1340"/>
                <a:gd name="T71" fmla="*/ 2147483647 h 1148"/>
                <a:gd name="T72" fmla="*/ 2147483647 w 1340"/>
                <a:gd name="T73" fmla="*/ 2147483647 h 1148"/>
                <a:gd name="T74" fmla="*/ 2147483647 w 1340"/>
                <a:gd name="T75" fmla="*/ 2147483647 h 1148"/>
                <a:gd name="T76" fmla="*/ 2147483647 w 1340"/>
                <a:gd name="T77" fmla="*/ 2147483647 h 1148"/>
                <a:gd name="T78" fmla="*/ 2147483647 w 1340"/>
                <a:gd name="T79" fmla="*/ 2147483647 h 1148"/>
                <a:gd name="T80" fmla="*/ 2147483647 w 1340"/>
                <a:gd name="T81" fmla="*/ 2147483647 h 1148"/>
                <a:gd name="T82" fmla="*/ 2147483647 w 1340"/>
                <a:gd name="T83" fmla="*/ 2147483647 h 1148"/>
                <a:gd name="T84" fmla="*/ 2147483647 w 1340"/>
                <a:gd name="T85" fmla="*/ 2147483647 h 1148"/>
                <a:gd name="T86" fmla="*/ 2147483647 w 1340"/>
                <a:gd name="T87" fmla="*/ 2147483647 h 1148"/>
                <a:gd name="T88" fmla="*/ 2147483647 w 1340"/>
                <a:gd name="T89" fmla="*/ 2147483647 h 1148"/>
                <a:gd name="T90" fmla="*/ 2147483647 w 1340"/>
                <a:gd name="T91" fmla="*/ 2147483647 h 1148"/>
                <a:gd name="T92" fmla="*/ 2147483647 w 1340"/>
                <a:gd name="T93" fmla="*/ 2147483647 h 1148"/>
                <a:gd name="T94" fmla="*/ 2147483647 w 1340"/>
                <a:gd name="T95" fmla="*/ 2147483647 h 1148"/>
                <a:gd name="T96" fmla="*/ 2147483647 w 1340"/>
                <a:gd name="T97" fmla="*/ 2147483647 h 1148"/>
                <a:gd name="T98" fmla="*/ 2147483647 w 1340"/>
                <a:gd name="T99" fmla="*/ 2147483647 h 1148"/>
                <a:gd name="T100" fmla="*/ 2147483647 w 1340"/>
                <a:gd name="T101" fmla="*/ 2147483647 h 1148"/>
                <a:gd name="T102" fmla="*/ 2147483647 w 1340"/>
                <a:gd name="T103" fmla="*/ 2147483647 h 1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0"/>
                <a:gd name="T157" fmla="*/ 0 h 1148"/>
                <a:gd name="T158" fmla="*/ 1340 w 1340"/>
                <a:gd name="T159" fmla="*/ 1148 h 1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0" h="1148">
                  <a:moveTo>
                    <a:pt x="1340" y="574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5" y="9"/>
                  </a:lnTo>
                  <a:lnTo>
                    <a:pt x="8" y="13"/>
                  </a:lnTo>
                  <a:lnTo>
                    <a:pt x="10" y="17"/>
                  </a:lnTo>
                  <a:lnTo>
                    <a:pt x="12" y="22"/>
                  </a:lnTo>
                  <a:lnTo>
                    <a:pt x="14" y="27"/>
                  </a:lnTo>
                  <a:lnTo>
                    <a:pt x="16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4" y="49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30" y="62"/>
                  </a:lnTo>
                  <a:lnTo>
                    <a:pt x="32" y="66"/>
                  </a:lnTo>
                  <a:lnTo>
                    <a:pt x="34" y="72"/>
                  </a:lnTo>
                  <a:lnTo>
                    <a:pt x="36" y="76"/>
                  </a:lnTo>
                  <a:lnTo>
                    <a:pt x="38" y="81"/>
                  </a:lnTo>
                  <a:lnTo>
                    <a:pt x="40" y="85"/>
                  </a:lnTo>
                  <a:lnTo>
                    <a:pt x="42" y="89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47" y="103"/>
                  </a:lnTo>
                  <a:lnTo>
                    <a:pt x="49" y="107"/>
                  </a:lnTo>
                  <a:lnTo>
                    <a:pt x="52" y="111"/>
                  </a:lnTo>
                  <a:lnTo>
                    <a:pt x="53" y="117"/>
                  </a:lnTo>
                  <a:lnTo>
                    <a:pt x="55" y="121"/>
                  </a:lnTo>
                  <a:lnTo>
                    <a:pt x="57" y="125"/>
                  </a:lnTo>
                  <a:lnTo>
                    <a:pt x="59" y="130"/>
                  </a:lnTo>
                  <a:lnTo>
                    <a:pt x="60" y="134"/>
                  </a:lnTo>
                  <a:lnTo>
                    <a:pt x="62" y="139"/>
                  </a:lnTo>
                  <a:lnTo>
                    <a:pt x="64" y="143"/>
                  </a:lnTo>
                  <a:lnTo>
                    <a:pt x="65" y="147"/>
                  </a:lnTo>
                  <a:lnTo>
                    <a:pt x="67" y="152"/>
                  </a:lnTo>
                  <a:lnTo>
                    <a:pt x="68" y="156"/>
                  </a:lnTo>
                  <a:lnTo>
                    <a:pt x="70" y="162"/>
                  </a:lnTo>
                  <a:lnTo>
                    <a:pt x="72" y="166"/>
                  </a:lnTo>
                  <a:lnTo>
                    <a:pt x="73" y="170"/>
                  </a:lnTo>
                  <a:lnTo>
                    <a:pt x="75" y="175"/>
                  </a:lnTo>
                  <a:lnTo>
                    <a:pt x="76" y="179"/>
                  </a:lnTo>
                  <a:lnTo>
                    <a:pt x="78" y="183"/>
                  </a:lnTo>
                  <a:lnTo>
                    <a:pt x="79" y="188"/>
                  </a:lnTo>
                  <a:lnTo>
                    <a:pt x="81" y="192"/>
                  </a:lnTo>
                  <a:lnTo>
                    <a:pt x="82" y="197"/>
                  </a:lnTo>
                  <a:lnTo>
                    <a:pt x="83" y="202"/>
                  </a:lnTo>
                  <a:lnTo>
                    <a:pt x="85" y="206"/>
                  </a:lnTo>
                  <a:lnTo>
                    <a:pt x="86" y="211"/>
                  </a:lnTo>
                  <a:lnTo>
                    <a:pt x="88" y="215"/>
                  </a:lnTo>
                  <a:lnTo>
                    <a:pt x="89" y="220"/>
                  </a:lnTo>
                  <a:lnTo>
                    <a:pt x="90" y="224"/>
                  </a:lnTo>
                  <a:lnTo>
                    <a:pt x="92" y="228"/>
                  </a:lnTo>
                  <a:lnTo>
                    <a:pt x="93" y="233"/>
                  </a:lnTo>
                  <a:lnTo>
                    <a:pt x="95" y="237"/>
                  </a:lnTo>
                  <a:lnTo>
                    <a:pt x="97" y="241"/>
                  </a:lnTo>
                  <a:lnTo>
                    <a:pt x="98" y="247"/>
                  </a:lnTo>
                  <a:lnTo>
                    <a:pt x="99" y="251"/>
                  </a:lnTo>
                  <a:lnTo>
                    <a:pt x="100" y="256"/>
                  </a:lnTo>
                  <a:lnTo>
                    <a:pt x="101" y="260"/>
                  </a:lnTo>
                  <a:lnTo>
                    <a:pt x="103" y="264"/>
                  </a:lnTo>
                  <a:lnTo>
                    <a:pt x="104" y="269"/>
                  </a:lnTo>
                  <a:lnTo>
                    <a:pt x="105" y="273"/>
                  </a:lnTo>
                  <a:lnTo>
                    <a:pt x="106" y="278"/>
                  </a:lnTo>
                  <a:lnTo>
                    <a:pt x="107" y="282"/>
                  </a:lnTo>
                  <a:lnTo>
                    <a:pt x="108" y="286"/>
                  </a:lnTo>
                  <a:lnTo>
                    <a:pt x="109" y="292"/>
                  </a:lnTo>
                  <a:lnTo>
                    <a:pt x="111" y="296"/>
                  </a:lnTo>
                  <a:lnTo>
                    <a:pt x="112" y="300"/>
                  </a:lnTo>
                  <a:lnTo>
                    <a:pt x="113" y="305"/>
                  </a:lnTo>
                  <a:lnTo>
                    <a:pt x="114" y="309"/>
                  </a:lnTo>
                  <a:lnTo>
                    <a:pt x="115" y="314"/>
                  </a:lnTo>
                  <a:lnTo>
                    <a:pt x="116" y="318"/>
                  </a:lnTo>
                  <a:lnTo>
                    <a:pt x="117" y="322"/>
                  </a:lnTo>
                  <a:lnTo>
                    <a:pt x="118" y="327"/>
                  </a:lnTo>
                  <a:lnTo>
                    <a:pt x="118" y="331"/>
                  </a:lnTo>
                  <a:lnTo>
                    <a:pt x="119" y="336"/>
                  </a:lnTo>
                  <a:lnTo>
                    <a:pt x="120" y="341"/>
                  </a:lnTo>
                  <a:lnTo>
                    <a:pt x="121" y="345"/>
                  </a:lnTo>
                  <a:lnTo>
                    <a:pt x="122" y="350"/>
                  </a:lnTo>
                  <a:lnTo>
                    <a:pt x="123" y="354"/>
                  </a:lnTo>
                  <a:lnTo>
                    <a:pt x="124" y="358"/>
                  </a:lnTo>
                  <a:lnTo>
                    <a:pt x="125" y="363"/>
                  </a:lnTo>
                  <a:lnTo>
                    <a:pt x="125" y="367"/>
                  </a:lnTo>
                  <a:lnTo>
                    <a:pt x="126" y="372"/>
                  </a:lnTo>
                  <a:lnTo>
                    <a:pt x="127" y="376"/>
                  </a:lnTo>
                  <a:lnTo>
                    <a:pt x="128" y="381"/>
                  </a:lnTo>
                  <a:lnTo>
                    <a:pt x="128" y="386"/>
                  </a:lnTo>
                  <a:lnTo>
                    <a:pt x="129" y="390"/>
                  </a:lnTo>
                  <a:lnTo>
                    <a:pt x="130" y="394"/>
                  </a:lnTo>
                  <a:lnTo>
                    <a:pt x="130" y="399"/>
                  </a:lnTo>
                  <a:lnTo>
                    <a:pt x="131" y="403"/>
                  </a:lnTo>
                  <a:lnTo>
                    <a:pt x="132" y="408"/>
                  </a:lnTo>
                  <a:lnTo>
                    <a:pt x="132" y="412"/>
                  </a:lnTo>
                  <a:lnTo>
                    <a:pt x="133" y="416"/>
                  </a:lnTo>
                  <a:lnTo>
                    <a:pt x="134" y="421"/>
                  </a:lnTo>
                  <a:lnTo>
                    <a:pt x="134" y="426"/>
                  </a:lnTo>
                  <a:lnTo>
                    <a:pt x="135" y="431"/>
                  </a:lnTo>
                  <a:lnTo>
                    <a:pt x="135" y="435"/>
                  </a:lnTo>
                  <a:lnTo>
                    <a:pt x="136" y="439"/>
                  </a:lnTo>
                  <a:lnTo>
                    <a:pt x="136" y="444"/>
                  </a:lnTo>
                  <a:lnTo>
                    <a:pt x="137" y="448"/>
                  </a:lnTo>
                  <a:lnTo>
                    <a:pt x="137" y="452"/>
                  </a:lnTo>
                  <a:lnTo>
                    <a:pt x="139" y="457"/>
                  </a:lnTo>
                  <a:lnTo>
                    <a:pt x="139" y="461"/>
                  </a:lnTo>
                  <a:lnTo>
                    <a:pt x="140" y="466"/>
                  </a:lnTo>
                  <a:lnTo>
                    <a:pt x="140" y="471"/>
                  </a:lnTo>
                  <a:lnTo>
                    <a:pt x="140" y="475"/>
                  </a:lnTo>
                  <a:lnTo>
                    <a:pt x="141" y="480"/>
                  </a:lnTo>
                  <a:lnTo>
                    <a:pt x="141" y="484"/>
                  </a:lnTo>
                  <a:lnTo>
                    <a:pt x="141" y="489"/>
                  </a:lnTo>
                  <a:lnTo>
                    <a:pt x="142" y="493"/>
                  </a:lnTo>
                  <a:lnTo>
                    <a:pt x="142" y="497"/>
                  </a:lnTo>
                  <a:lnTo>
                    <a:pt x="142" y="502"/>
                  </a:lnTo>
                  <a:lnTo>
                    <a:pt x="143" y="506"/>
                  </a:lnTo>
                  <a:lnTo>
                    <a:pt x="143" y="510"/>
                  </a:lnTo>
                  <a:lnTo>
                    <a:pt x="143" y="516"/>
                  </a:lnTo>
                  <a:lnTo>
                    <a:pt x="143" y="520"/>
                  </a:lnTo>
                  <a:lnTo>
                    <a:pt x="143" y="525"/>
                  </a:lnTo>
                  <a:lnTo>
                    <a:pt x="144" y="529"/>
                  </a:lnTo>
                  <a:lnTo>
                    <a:pt x="144" y="533"/>
                  </a:lnTo>
                  <a:lnTo>
                    <a:pt x="144" y="538"/>
                  </a:lnTo>
                  <a:lnTo>
                    <a:pt x="144" y="542"/>
                  </a:lnTo>
                  <a:lnTo>
                    <a:pt x="144" y="547"/>
                  </a:lnTo>
                  <a:lnTo>
                    <a:pt x="144" y="551"/>
                  </a:lnTo>
                  <a:lnTo>
                    <a:pt x="144" y="556"/>
                  </a:lnTo>
                  <a:lnTo>
                    <a:pt x="144" y="561"/>
                  </a:lnTo>
                  <a:lnTo>
                    <a:pt x="144" y="565"/>
                  </a:lnTo>
                  <a:lnTo>
                    <a:pt x="144" y="569"/>
                  </a:lnTo>
                  <a:lnTo>
                    <a:pt x="144" y="574"/>
                  </a:lnTo>
                  <a:lnTo>
                    <a:pt x="144" y="578"/>
                  </a:lnTo>
                  <a:lnTo>
                    <a:pt x="144" y="583"/>
                  </a:lnTo>
                  <a:lnTo>
                    <a:pt x="144" y="587"/>
                  </a:lnTo>
                  <a:lnTo>
                    <a:pt x="144" y="591"/>
                  </a:lnTo>
                  <a:lnTo>
                    <a:pt x="144" y="596"/>
                  </a:lnTo>
                  <a:lnTo>
                    <a:pt x="144" y="601"/>
                  </a:lnTo>
                  <a:lnTo>
                    <a:pt x="144" y="605"/>
                  </a:lnTo>
                  <a:lnTo>
                    <a:pt x="144" y="610"/>
                  </a:lnTo>
                  <a:lnTo>
                    <a:pt x="144" y="614"/>
                  </a:lnTo>
                  <a:lnTo>
                    <a:pt x="144" y="619"/>
                  </a:lnTo>
                  <a:lnTo>
                    <a:pt x="143" y="623"/>
                  </a:lnTo>
                  <a:lnTo>
                    <a:pt x="143" y="627"/>
                  </a:lnTo>
                  <a:lnTo>
                    <a:pt x="143" y="632"/>
                  </a:lnTo>
                  <a:lnTo>
                    <a:pt x="143" y="636"/>
                  </a:lnTo>
                  <a:lnTo>
                    <a:pt x="143" y="641"/>
                  </a:lnTo>
                  <a:lnTo>
                    <a:pt x="142" y="646"/>
                  </a:lnTo>
                  <a:lnTo>
                    <a:pt x="142" y="650"/>
                  </a:lnTo>
                  <a:lnTo>
                    <a:pt x="142" y="655"/>
                  </a:lnTo>
                  <a:lnTo>
                    <a:pt x="141" y="659"/>
                  </a:lnTo>
                  <a:lnTo>
                    <a:pt x="141" y="663"/>
                  </a:lnTo>
                  <a:lnTo>
                    <a:pt x="141" y="668"/>
                  </a:lnTo>
                  <a:lnTo>
                    <a:pt x="140" y="672"/>
                  </a:lnTo>
                  <a:lnTo>
                    <a:pt x="140" y="677"/>
                  </a:lnTo>
                  <a:lnTo>
                    <a:pt x="140" y="681"/>
                  </a:lnTo>
                  <a:lnTo>
                    <a:pt x="139" y="685"/>
                  </a:lnTo>
                  <a:lnTo>
                    <a:pt x="139" y="691"/>
                  </a:lnTo>
                  <a:lnTo>
                    <a:pt x="137" y="695"/>
                  </a:lnTo>
                  <a:lnTo>
                    <a:pt x="137" y="700"/>
                  </a:lnTo>
                  <a:lnTo>
                    <a:pt x="136" y="704"/>
                  </a:lnTo>
                  <a:lnTo>
                    <a:pt x="136" y="708"/>
                  </a:lnTo>
                  <a:lnTo>
                    <a:pt x="135" y="713"/>
                  </a:lnTo>
                  <a:lnTo>
                    <a:pt x="135" y="717"/>
                  </a:lnTo>
                  <a:lnTo>
                    <a:pt x="134" y="721"/>
                  </a:lnTo>
                  <a:lnTo>
                    <a:pt x="134" y="726"/>
                  </a:lnTo>
                  <a:lnTo>
                    <a:pt x="133" y="730"/>
                  </a:lnTo>
                  <a:lnTo>
                    <a:pt x="132" y="736"/>
                  </a:lnTo>
                  <a:lnTo>
                    <a:pt x="132" y="740"/>
                  </a:lnTo>
                  <a:lnTo>
                    <a:pt x="131" y="744"/>
                  </a:lnTo>
                  <a:lnTo>
                    <a:pt x="130" y="749"/>
                  </a:lnTo>
                  <a:lnTo>
                    <a:pt x="130" y="753"/>
                  </a:lnTo>
                  <a:lnTo>
                    <a:pt x="129" y="758"/>
                  </a:lnTo>
                  <a:lnTo>
                    <a:pt x="128" y="762"/>
                  </a:lnTo>
                  <a:lnTo>
                    <a:pt x="128" y="766"/>
                  </a:lnTo>
                  <a:lnTo>
                    <a:pt x="127" y="771"/>
                  </a:lnTo>
                  <a:lnTo>
                    <a:pt x="126" y="775"/>
                  </a:lnTo>
                  <a:lnTo>
                    <a:pt x="125" y="780"/>
                  </a:lnTo>
                  <a:lnTo>
                    <a:pt x="125" y="785"/>
                  </a:lnTo>
                  <a:lnTo>
                    <a:pt x="124" y="789"/>
                  </a:lnTo>
                  <a:lnTo>
                    <a:pt x="123" y="794"/>
                  </a:lnTo>
                  <a:lnTo>
                    <a:pt x="122" y="798"/>
                  </a:lnTo>
                  <a:lnTo>
                    <a:pt x="121" y="802"/>
                  </a:lnTo>
                  <a:lnTo>
                    <a:pt x="120" y="807"/>
                  </a:lnTo>
                  <a:lnTo>
                    <a:pt x="119" y="811"/>
                  </a:lnTo>
                  <a:lnTo>
                    <a:pt x="118" y="815"/>
                  </a:lnTo>
                  <a:lnTo>
                    <a:pt x="118" y="820"/>
                  </a:lnTo>
                  <a:lnTo>
                    <a:pt x="117" y="825"/>
                  </a:lnTo>
                  <a:lnTo>
                    <a:pt x="116" y="830"/>
                  </a:lnTo>
                  <a:lnTo>
                    <a:pt x="115" y="834"/>
                  </a:lnTo>
                  <a:lnTo>
                    <a:pt x="114" y="838"/>
                  </a:lnTo>
                  <a:lnTo>
                    <a:pt x="113" y="843"/>
                  </a:lnTo>
                  <a:lnTo>
                    <a:pt x="112" y="847"/>
                  </a:lnTo>
                  <a:lnTo>
                    <a:pt x="111" y="852"/>
                  </a:lnTo>
                  <a:lnTo>
                    <a:pt x="109" y="856"/>
                  </a:lnTo>
                  <a:lnTo>
                    <a:pt x="108" y="860"/>
                  </a:lnTo>
                  <a:lnTo>
                    <a:pt x="107" y="866"/>
                  </a:lnTo>
                  <a:lnTo>
                    <a:pt x="106" y="870"/>
                  </a:lnTo>
                  <a:lnTo>
                    <a:pt x="105" y="874"/>
                  </a:lnTo>
                  <a:lnTo>
                    <a:pt x="104" y="879"/>
                  </a:lnTo>
                  <a:lnTo>
                    <a:pt x="103" y="883"/>
                  </a:lnTo>
                  <a:lnTo>
                    <a:pt x="101" y="888"/>
                  </a:lnTo>
                  <a:lnTo>
                    <a:pt x="100" y="892"/>
                  </a:lnTo>
                  <a:lnTo>
                    <a:pt x="99" y="896"/>
                  </a:lnTo>
                  <a:lnTo>
                    <a:pt x="98" y="901"/>
                  </a:lnTo>
                  <a:lnTo>
                    <a:pt x="97" y="905"/>
                  </a:lnTo>
                  <a:lnTo>
                    <a:pt x="95" y="911"/>
                  </a:lnTo>
                  <a:lnTo>
                    <a:pt x="93" y="915"/>
                  </a:lnTo>
                  <a:lnTo>
                    <a:pt x="92" y="919"/>
                  </a:lnTo>
                  <a:lnTo>
                    <a:pt x="90" y="924"/>
                  </a:lnTo>
                  <a:lnTo>
                    <a:pt x="89" y="928"/>
                  </a:lnTo>
                  <a:lnTo>
                    <a:pt x="88" y="932"/>
                  </a:lnTo>
                  <a:lnTo>
                    <a:pt x="86" y="937"/>
                  </a:lnTo>
                  <a:lnTo>
                    <a:pt x="85" y="941"/>
                  </a:lnTo>
                  <a:lnTo>
                    <a:pt x="83" y="946"/>
                  </a:lnTo>
                  <a:lnTo>
                    <a:pt x="82" y="950"/>
                  </a:lnTo>
                  <a:lnTo>
                    <a:pt x="81" y="955"/>
                  </a:lnTo>
                  <a:lnTo>
                    <a:pt x="79" y="960"/>
                  </a:lnTo>
                  <a:lnTo>
                    <a:pt x="78" y="964"/>
                  </a:lnTo>
                  <a:lnTo>
                    <a:pt x="76" y="969"/>
                  </a:lnTo>
                  <a:lnTo>
                    <a:pt x="75" y="973"/>
                  </a:lnTo>
                  <a:lnTo>
                    <a:pt x="73" y="977"/>
                  </a:lnTo>
                  <a:lnTo>
                    <a:pt x="72" y="982"/>
                  </a:lnTo>
                  <a:lnTo>
                    <a:pt x="70" y="986"/>
                  </a:lnTo>
                  <a:lnTo>
                    <a:pt x="68" y="990"/>
                  </a:lnTo>
                  <a:lnTo>
                    <a:pt x="67" y="995"/>
                  </a:lnTo>
                  <a:lnTo>
                    <a:pt x="65" y="1000"/>
                  </a:lnTo>
                  <a:lnTo>
                    <a:pt x="64" y="1005"/>
                  </a:lnTo>
                  <a:lnTo>
                    <a:pt x="62" y="1009"/>
                  </a:lnTo>
                  <a:lnTo>
                    <a:pt x="60" y="1013"/>
                  </a:lnTo>
                  <a:lnTo>
                    <a:pt x="59" y="1018"/>
                  </a:lnTo>
                  <a:lnTo>
                    <a:pt x="57" y="1022"/>
                  </a:lnTo>
                  <a:lnTo>
                    <a:pt x="55" y="1026"/>
                  </a:lnTo>
                  <a:lnTo>
                    <a:pt x="53" y="1031"/>
                  </a:lnTo>
                  <a:lnTo>
                    <a:pt x="52" y="1035"/>
                  </a:lnTo>
                  <a:lnTo>
                    <a:pt x="49" y="1040"/>
                  </a:lnTo>
                  <a:lnTo>
                    <a:pt x="47" y="1045"/>
                  </a:lnTo>
                  <a:lnTo>
                    <a:pt x="45" y="1049"/>
                  </a:lnTo>
                  <a:lnTo>
                    <a:pt x="43" y="1054"/>
                  </a:lnTo>
                  <a:lnTo>
                    <a:pt x="42" y="1058"/>
                  </a:lnTo>
                  <a:lnTo>
                    <a:pt x="40" y="1063"/>
                  </a:lnTo>
                  <a:lnTo>
                    <a:pt x="38" y="1067"/>
                  </a:lnTo>
                  <a:lnTo>
                    <a:pt x="36" y="1071"/>
                  </a:lnTo>
                  <a:lnTo>
                    <a:pt x="34" y="1076"/>
                  </a:lnTo>
                  <a:lnTo>
                    <a:pt x="32" y="1080"/>
                  </a:lnTo>
                  <a:lnTo>
                    <a:pt x="30" y="1084"/>
                  </a:lnTo>
                  <a:lnTo>
                    <a:pt x="28" y="1090"/>
                  </a:lnTo>
                  <a:lnTo>
                    <a:pt x="26" y="1094"/>
                  </a:lnTo>
                  <a:lnTo>
                    <a:pt x="24" y="1099"/>
                  </a:lnTo>
                  <a:lnTo>
                    <a:pt x="22" y="1103"/>
                  </a:lnTo>
                  <a:lnTo>
                    <a:pt x="20" y="1107"/>
                  </a:lnTo>
                  <a:lnTo>
                    <a:pt x="18" y="1112"/>
                  </a:lnTo>
                  <a:lnTo>
                    <a:pt x="16" y="1116"/>
                  </a:lnTo>
                  <a:lnTo>
                    <a:pt x="14" y="1121"/>
                  </a:lnTo>
                  <a:lnTo>
                    <a:pt x="12" y="1125"/>
                  </a:lnTo>
                  <a:lnTo>
                    <a:pt x="10" y="1129"/>
                  </a:lnTo>
                  <a:lnTo>
                    <a:pt x="8" y="1135"/>
                  </a:lnTo>
                  <a:lnTo>
                    <a:pt x="5" y="1139"/>
                  </a:lnTo>
                  <a:lnTo>
                    <a:pt x="2" y="1143"/>
                  </a:lnTo>
                  <a:lnTo>
                    <a:pt x="0" y="1148"/>
                  </a:lnTo>
                  <a:lnTo>
                    <a:pt x="1340" y="5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6524957" y="2280581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1"/>
                  </a:lnTo>
                  <a:lnTo>
                    <a:pt x="972" y="5"/>
                  </a:lnTo>
                  <a:lnTo>
                    <a:pt x="1016" y="11"/>
                  </a:lnTo>
                  <a:lnTo>
                    <a:pt x="1059" y="19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4"/>
                  </a:lnTo>
                  <a:lnTo>
                    <a:pt x="1225" y="70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5" y="230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2" y="322"/>
                  </a:lnTo>
                  <a:lnTo>
                    <a:pt x="1588" y="354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39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6" y="661"/>
                  </a:lnTo>
                  <a:lnTo>
                    <a:pt x="1745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5" y="1059"/>
                  </a:lnTo>
                  <a:lnTo>
                    <a:pt x="1736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4" y="1225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39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2"/>
                  </a:lnTo>
                  <a:lnTo>
                    <a:pt x="1534" y="1475"/>
                  </a:lnTo>
                  <a:lnTo>
                    <a:pt x="1505" y="1505"/>
                  </a:lnTo>
                  <a:lnTo>
                    <a:pt x="1475" y="1534"/>
                  </a:lnTo>
                  <a:lnTo>
                    <a:pt x="1442" y="1562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9" y="1635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4"/>
                  </a:lnTo>
                  <a:lnTo>
                    <a:pt x="1185" y="1710"/>
                  </a:lnTo>
                  <a:lnTo>
                    <a:pt x="1144" y="1723"/>
                  </a:lnTo>
                  <a:lnTo>
                    <a:pt x="1102" y="1736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2"/>
                  </a:lnTo>
                  <a:lnTo>
                    <a:pt x="881" y="1763"/>
                  </a:lnTo>
                  <a:lnTo>
                    <a:pt x="836" y="1762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6"/>
                  </a:lnTo>
                  <a:lnTo>
                    <a:pt x="619" y="1723"/>
                  </a:lnTo>
                  <a:lnTo>
                    <a:pt x="578" y="1710"/>
                  </a:lnTo>
                  <a:lnTo>
                    <a:pt x="538" y="1694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5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2"/>
                  </a:lnTo>
                  <a:lnTo>
                    <a:pt x="289" y="1534"/>
                  </a:lnTo>
                  <a:lnTo>
                    <a:pt x="258" y="1505"/>
                  </a:lnTo>
                  <a:lnTo>
                    <a:pt x="229" y="1475"/>
                  </a:lnTo>
                  <a:lnTo>
                    <a:pt x="202" y="1442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8" y="1102"/>
                  </a:lnTo>
                  <a:lnTo>
                    <a:pt x="19" y="1059"/>
                  </a:lnTo>
                  <a:lnTo>
                    <a:pt x="10" y="1016"/>
                  </a:lnTo>
                  <a:lnTo>
                    <a:pt x="5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9" y="704"/>
                  </a:lnTo>
                  <a:lnTo>
                    <a:pt x="28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70" y="539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4"/>
                  </a:lnTo>
                  <a:lnTo>
                    <a:pt x="202" y="322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9" y="230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70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9"/>
                  </a:lnTo>
                  <a:lnTo>
                    <a:pt x="747" y="11"/>
                  </a:lnTo>
                  <a:lnTo>
                    <a:pt x="791" y="5"/>
                  </a:lnTo>
                  <a:lnTo>
                    <a:pt x="836" y="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6524957" y="2280581"/>
              <a:ext cx="279400" cy="279400"/>
            </a:xfrm>
            <a:custGeom>
              <a:avLst/>
              <a:gdLst>
                <a:gd name="T0" fmla="*/ 2147483647 w 1763"/>
                <a:gd name="T1" fmla="*/ 2147483647 h 1763"/>
                <a:gd name="T2" fmla="*/ 2147483647 w 1763"/>
                <a:gd name="T3" fmla="*/ 2147483647 h 1763"/>
                <a:gd name="T4" fmla="*/ 2147483647 w 1763"/>
                <a:gd name="T5" fmla="*/ 2147483647 h 1763"/>
                <a:gd name="T6" fmla="*/ 2147483647 w 1763"/>
                <a:gd name="T7" fmla="*/ 2147483647 h 1763"/>
                <a:gd name="T8" fmla="*/ 2147483647 w 1763"/>
                <a:gd name="T9" fmla="*/ 2147483647 h 1763"/>
                <a:gd name="T10" fmla="*/ 2147483647 w 1763"/>
                <a:gd name="T11" fmla="*/ 2147483647 h 1763"/>
                <a:gd name="T12" fmla="*/ 2147483647 w 1763"/>
                <a:gd name="T13" fmla="*/ 2147483647 h 1763"/>
                <a:gd name="T14" fmla="*/ 2147483647 w 1763"/>
                <a:gd name="T15" fmla="*/ 2147483647 h 1763"/>
                <a:gd name="T16" fmla="*/ 2147483647 w 1763"/>
                <a:gd name="T17" fmla="*/ 2147483647 h 1763"/>
                <a:gd name="T18" fmla="*/ 2147483647 w 1763"/>
                <a:gd name="T19" fmla="*/ 2147483647 h 1763"/>
                <a:gd name="T20" fmla="*/ 2147483647 w 1763"/>
                <a:gd name="T21" fmla="*/ 2147483647 h 1763"/>
                <a:gd name="T22" fmla="*/ 2147483647 w 1763"/>
                <a:gd name="T23" fmla="*/ 2147483647 h 1763"/>
                <a:gd name="T24" fmla="*/ 2147483647 w 1763"/>
                <a:gd name="T25" fmla="*/ 2147483647 h 1763"/>
                <a:gd name="T26" fmla="*/ 2147483647 w 1763"/>
                <a:gd name="T27" fmla="*/ 2147483647 h 1763"/>
                <a:gd name="T28" fmla="*/ 2147483647 w 1763"/>
                <a:gd name="T29" fmla="*/ 2147483647 h 1763"/>
                <a:gd name="T30" fmla="*/ 2147483647 w 1763"/>
                <a:gd name="T31" fmla="*/ 2147483647 h 1763"/>
                <a:gd name="T32" fmla="*/ 2147483647 w 1763"/>
                <a:gd name="T33" fmla="*/ 2147483647 h 1763"/>
                <a:gd name="T34" fmla="*/ 2147483647 w 1763"/>
                <a:gd name="T35" fmla="*/ 2147483647 h 1763"/>
                <a:gd name="T36" fmla="*/ 2147483647 w 1763"/>
                <a:gd name="T37" fmla="*/ 2147483647 h 1763"/>
                <a:gd name="T38" fmla="*/ 2147483647 w 1763"/>
                <a:gd name="T39" fmla="*/ 2147483647 h 1763"/>
                <a:gd name="T40" fmla="*/ 2147483647 w 1763"/>
                <a:gd name="T41" fmla="*/ 2147483647 h 1763"/>
                <a:gd name="T42" fmla="*/ 2147483647 w 1763"/>
                <a:gd name="T43" fmla="*/ 2147483647 h 1763"/>
                <a:gd name="T44" fmla="*/ 2147483647 w 1763"/>
                <a:gd name="T45" fmla="*/ 2147483647 h 1763"/>
                <a:gd name="T46" fmla="*/ 2147483647 w 1763"/>
                <a:gd name="T47" fmla="*/ 2147483647 h 1763"/>
                <a:gd name="T48" fmla="*/ 2147483647 w 1763"/>
                <a:gd name="T49" fmla="*/ 2147483647 h 1763"/>
                <a:gd name="T50" fmla="*/ 2147483647 w 1763"/>
                <a:gd name="T51" fmla="*/ 2147483647 h 1763"/>
                <a:gd name="T52" fmla="*/ 2147483647 w 1763"/>
                <a:gd name="T53" fmla="*/ 2147483647 h 1763"/>
                <a:gd name="T54" fmla="*/ 2147483647 w 1763"/>
                <a:gd name="T55" fmla="*/ 2147483647 h 1763"/>
                <a:gd name="T56" fmla="*/ 2147483647 w 1763"/>
                <a:gd name="T57" fmla="*/ 2147483647 h 1763"/>
                <a:gd name="T58" fmla="*/ 2147483647 w 1763"/>
                <a:gd name="T59" fmla="*/ 2147483647 h 1763"/>
                <a:gd name="T60" fmla="*/ 2147483647 w 1763"/>
                <a:gd name="T61" fmla="*/ 2147483647 h 1763"/>
                <a:gd name="T62" fmla="*/ 2147483647 w 1763"/>
                <a:gd name="T63" fmla="*/ 2147483647 h 1763"/>
                <a:gd name="T64" fmla="*/ 2147483647 w 1763"/>
                <a:gd name="T65" fmla="*/ 2147483647 h 1763"/>
                <a:gd name="T66" fmla="*/ 2147483647 w 1763"/>
                <a:gd name="T67" fmla="*/ 2147483647 h 1763"/>
                <a:gd name="T68" fmla="*/ 2147483647 w 1763"/>
                <a:gd name="T69" fmla="*/ 2147483647 h 1763"/>
                <a:gd name="T70" fmla="*/ 2147483647 w 1763"/>
                <a:gd name="T71" fmla="*/ 2147483647 h 1763"/>
                <a:gd name="T72" fmla="*/ 2147483647 w 1763"/>
                <a:gd name="T73" fmla="*/ 2147483647 h 1763"/>
                <a:gd name="T74" fmla="*/ 2147483647 w 1763"/>
                <a:gd name="T75" fmla="*/ 2147483647 h 1763"/>
                <a:gd name="T76" fmla="*/ 2147483647 w 1763"/>
                <a:gd name="T77" fmla="*/ 2147483647 h 1763"/>
                <a:gd name="T78" fmla="*/ 2147483647 w 1763"/>
                <a:gd name="T79" fmla="*/ 2147483647 h 1763"/>
                <a:gd name="T80" fmla="*/ 2147483647 w 1763"/>
                <a:gd name="T81" fmla="*/ 2147483647 h 1763"/>
                <a:gd name="T82" fmla="*/ 2147483647 w 1763"/>
                <a:gd name="T83" fmla="*/ 2147483647 h 1763"/>
                <a:gd name="T84" fmla="*/ 2147483647 w 1763"/>
                <a:gd name="T85" fmla="*/ 0 h 17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3"/>
                <a:gd name="T131" fmla="*/ 1763 w 1763"/>
                <a:gd name="T132" fmla="*/ 1763 h 17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3">
                  <a:moveTo>
                    <a:pt x="881" y="0"/>
                  </a:moveTo>
                  <a:lnTo>
                    <a:pt x="927" y="1"/>
                  </a:lnTo>
                  <a:lnTo>
                    <a:pt x="972" y="5"/>
                  </a:lnTo>
                  <a:lnTo>
                    <a:pt x="1016" y="11"/>
                  </a:lnTo>
                  <a:lnTo>
                    <a:pt x="1059" y="19"/>
                  </a:lnTo>
                  <a:lnTo>
                    <a:pt x="1102" y="28"/>
                  </a:lnTo>
                  <a:lnTo>
                    <a:pt x="1144" y="40"/>
                  </a:lnTo>
                  <a:lnTo>
                    <a:pt x="1185" y="54"/>
                  </a:lnTo>
                  <a:lnTo>
                    <a:pt x="1225" y="70"/>
                  </a:lnTo>
                  <a:lnTo>
                    <a:pt x="1264" y="87"/>
                  </a:lnTo>
                  <a:lnTo>
                    <a:pt x="1302" y="107"/>
                  </a:lnTo>
                  <a:lnTo>
                    <a:pt x="1339" y="128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2"/>
                  </a:lnTo>
                  <a:lnTo>
                    <a:pt x="1475" y="230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2" y="322"/>
                  </a:lnTo>
                  <a:lnTo>
                    <a:pt x="1588" y="354"/>
                  </a:lnTo>
                  <a:lnTo>
                    <a:pt x="1613" y="389"/>
                  </a:lnTo>
                  <a:lnTo>
                    <a:pt x="1635" y="425"/>
                  </a:lnTo>
                  <a:lnTo>
                    <a:pt x="1657" y="462"/>
                  </a:lnTo>
                  <a:lnTo>
                    <a:pt x="1676" y="500"/>
                  </a:lnTo>
                  <a:lnTo>
                    <a:pt x="1694" y="539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6" y="661"/>
                  </a:lnTo>
                  <a:lnTo>
                    <a:pt x="1745" y="704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2"/>
                  </a:lnTo>
                  <a:lnTo>
                    <a:pt x="1762" y="927"/>
                  </a:lnTo>
                  <a:lnTo>
                    <a:pt x="1758" y="972"/>
                  </a:lnTo>
                  <a:lnTo>
                    <a:pt x="1753" y="1016"/>
                  </a:lnTo>
                  <a:lnTo>
                    <a:pt x="1745" y="1059"/>
                  </a:lnTo>
                  <a:lnTo>
                    <a:pt x="1736" y="1102"/>
                  </a:lnTo>
                  <a:lnTo>
                    <a:pt x="1723" y="1144"/>
                  </a:lnTo>
                  <a:lnTo>
                    <a:pt x="1710" y="1185"/>
                  </a:lnTo>
                  <a:lnTo>
                    <a:pt x="1694" y="1225"/>
                  </a:lnTo>
                  <a:lnTo>
                    <a:pt x="1676" y="1264"/>
                  </a:lnTo>
                  <a:lnTo>
                    <a:pt x="1657" y="1302"/>
                  </a:lnTo>
                  <a:lnTo>
                    <a:pt x="1635" y="1339"/>
                  </a:lnTo>
                  <a:lnTo>
                    <a:pt x="1613" y="1374"/>
                  </a:lnTo>
                  <a:lnTo>
                    <a:pt x="1588" y="1409"/>
                  </a:lnTo>
                  <a:lnTo>
                    <a:pt x="1562" y="1442"/>
                  </a:lnTo>
                  <a:lnTo>
                    <a:pt x="1534" y="1475"/>
                  </a:lnTo>
                  <a:lnTo>
                    <a:pt x="1505" y="1505"/>
                  </a:lnTo>
                  <a:lnTo>
                    <a:pt x="1475" y="1534"/>
                  </a:lnTo>
                  <a:lnTo>
                    <a:pt x="1442" y="1562"/>
                  </a:lnTo>
                  <a:lnTo>
                    <a:pt x="1409" y="1588"/>
                  </a:lnTo>
                  <a:lnTo>
                    <a:pt x="1374" y="1613"/>
                  </a:lnTo>
                  <a:lnTo>
                    <a:pt x="1339" y="1635"/>
                  </a:lnTo>
                  <a:lnTo>
                    <a:pt x="1302" y="1657"/>
                  </a:lnTo>
                  <a:lnTo>
                    <a:pt x="1264" y="1676"/>
                  </a:lnTo>
                  <a:lnTo>
                    <a:pt x="1225" y="1694"/>
                  </a:lnTo>
                  <a:lnTo>
                    <a:pt x="1185" y="1710"/>
                  </a:lnTo>
                  <a:lnTo>
                    <a:pt x="1144" y="1723"/>
                  </a:lnTo>
                  <a:lnTo>
                    <a:pt x="1102" y="1736"/>
                  </a:lnTo>
                  <a:lnTo>
                    <a:pt x="1059" y="1745"/>
                  </a:lnTo>
                  <a:lnTo>
                    <a:pt x="1016" y="1753"/>
                  </a:lnTo>
                  <a:lnTo>
                    <a:pt x="972" y="1758"/>
                  </a:lnTo>
                  <a:lnTo>
                    <a:pt x="927" y="1762"/>
                  </a:lnTo>
                  <a:lnTo>
                    <a:pt x="881" y="1763"/>
                  </a:lnTo>
                  <a:lnTo>
                    <a:pt x="836" y="1762"/>
                  </a:lnTo>
                  <a:lnTo>
                    <a:pt x="791" y="1758"/>
                  </a:lnTo>
                  <a:lnTo>
                    <a:pt x="747" y="1753"/>
                  </a:lnTo>
                  <a:lnTo>
                    <a:pt x="704" y="1745"/>
                  </a:lnTo>
                  <a:lnTo>
                    <a:pt x="661" y="1736"/>
                  </a:lnTo>
                  <a:lnTo>
                    <a:pt x="619" y="1723"/>
                  </a:lnTo>
                  <a:lnTo>
                    <a:pt x="578" y="1710"/>
                  </a:lnTo>
                  <a:lnTo>
                    <a:pt x="538" y="1694"/>
                  </a:lnTo>
                  <a:lnTo>
                    <a:pt x="500" y="1676"/>
                  </a:lnTo>
                  <a:lnTo>
                    <a:pt x="462" y="1657"/>
                  </a:lnTo>
                  <a:lnTo>
                    <a:pt x="425" y="1635"/>
                  </a:lnTo>
                  <a:lnTo>
                    <a:pt x="389" y="1613"/>
                  </a:lnTo>
                  <a:lnTo>
                    <a:pt x="354" y="1588"/>
                  </a:lnTo>
                  <a:lnTo>
                    <a:pt x="321" y="1562"/>
                  </a:lnTo>
                  <a:lnTo>
                    <a:pt x="289" y="1534"/>
                  </a:lnTo>
                  <a:lnTo>
                    <a:pt x="258" y="1505"/>
                  </a:lnTo>
                  <a:lnTo>
                    <a:pt x="229" y="1475"/>
                  </a:lnTo>
                  <a:lnTo>
                    <a:pt x="202" y="1442"/>
                  </a:lnTo>
                  <a:lnTo>
                    <a:pt x="175" y="1409"/>
                  </a:lnTo>
                  <a:lnTo>
                    <a:pt x="151" y="1374"/>
                  </a:lnTo>
                  <a:lnTo>
                    <a:pt x="128" y="1339"/>
                  </a:lnTo>
                  <a:lnTo>
                    <a:pt x="107" y="1302"/>
                  </a:lnTo>
                  <a:lnTo>
                    <a:pt x="87" y="1264"/>
                  </a:lnTo>
                  <a:lnTo>
                    <a:pt x="70" y="1225"/>
                  </a:lnTo>
                  <a:lnTo>
                    <a:pt x="53" y="1185"/>
                  </a:lnTo>
                  <a:lnTo>
                    <a:pt x="40" y="1144"/>
                  </a:lnTo>
                  <a:lnTo>
                    <a:pt x="28" y="1102"/>
                  </a:lnTo>
                  <a:lnTo>
                    <a:pt x="19" y="1059"/>
                  </a:lnTo>
                  <a:lnTo>
                    <a:pt x="10" y="1016"/>
                  </a:lnTo>
                  <a:lnTo>
                    <a:pt x="5" y="972"/>
                  </a:lnTo>
                  <a:lnTo>
                    <a:pt x="1" y="927"/>
                  </a:lnTo>
                  <a:lnTo>
                    <a:pt x="0" y="882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9" y="704"/>
                  </a:lnTo>
                  <a:lnTo>
                    <a:pt x="28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70" y="539"/>
                  </a:lnTo>
                  <a:lnTo>
                    <a:pt x="87" y="500"/>
                  </a:lnTo>
                  <a:lnTo>
                    <a:pt x="107" y="462"/>
                  </a:lnTo>
                  <a:lnTo>
                    <a:pt x="128" y="425"/>
                  </a:lnTo>
                  <a:lnTo>
                    <a:pt x="151" y="389"/>
                  </a:lnTo>
                  <a:lnTo>
                    <a:pt x="175" y="354"/>
                  </a:lnTo>
                  <a:lnTo>
                    <a:pt x="202" y="322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9" y="230"/>
                  </a:lnTo>
                  <a:lnTo>
                    <a:pt x="321" y="202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5" y="128"/>
                  </a:lnTo>
                  <a:lnTo>
                    <a:pt x="462" y="107"/>
                  </a:lnTo>
                  <a:lnTo>
                    <a:pt x="500" y="87"/>
                  </a:lnTo>
                  <a:lnTo>
                    <a:pt x="538" y="70"/>
                  </a:lnTo>
                  <a:lnTo>
                    <a:pt x="578" y="54"/>
                  </a:lnTo>
                  <a:lnTo>
                    <a:pt x="619" y="40"/>
                  </a:lnTo>
                  <a:lnTo>
                    <a:pt x="661" y="28"/>
                  </a:lnTo>
                  <a:lnTo>
                    <a:pt x="704" y="19"/>
                  </a:lnTo>
                  <a:lnTo>
                    <a:pt x="747" y="11"/>
                  </a:lnTo>
                  <a:lnTo>
                    <a:pt x="791" y="5"/>
                  </a:lnTo>
                  <a:lnTo>
                    <a:pt x="836" y="1"/>
                  </a:lnTo>
                  <a:lnTo>
                    <a:pt x="881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6661482" y="2294868"/>
              <a:ext cx="1492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8593470" y="2293281"/>
              <a:ext cx="279400" cy="279400"/>
            </a:xfrm>
            <a:custGeom>
              <a:avLst/>
              <a:gdLst>
                <a:gd name="T0" fmla="*/ 2147483647 w 1763"/>
                <a:gd name="T1" fmla="*/ 2147483647 h 1762"/>
                <a:gd name="T2" fmla="*/ 2147483647 w 1763"/>
                <a:gd name="T3" fmla="*/ 2147483647 h 1762"/>
                <a:gd name="T4" fmla="*/ 2147483647 w 1763"/>
                <a:gd name="T5" fmla="*/ 2147483647 h 1762"/>
                <a:gd name="T6" fmla="*/ 2147483647 w 1763"/>
                <a:gd name="T7" fmla="*/ 2147483647 h 1762"/>
                <a:gd name="T8" fmla="*/ 2147483647 w 1763"/>
                <a:gd name="T9" fmla="*/ 2147483647 h 1762"/>
                <a:gd name="T10" fmla="*/ 2147483647 w 1763"/>
                <a:gd name="T11" fmla="*/ 2147483647 h 1762"/>
                <a:gd name="T12" fmla="*/ 2147483647 w 1763"/>
                <a:gd name="T13" fmla="*/ 2147483647 h 1762"/>
                <a:gd name="T14" fmla="*/ 2147483647 w 1763"/>
                <a:gd name="T15" fmla="*/ 2147483647 h 1762"/>
                <a:gd name="T16" fmla="*/ 2147483647 w 1763"/>
                <a:gd name="T17" fmla="*/ 2147483647 h 1762"/>
                <a:gd name="T18" fmla="*/ 2147483647 w 1763"/>
                <a:gd name="T19" fmla="*/ 2147483647 h 1762"/>
                <a:gd name="T20" fmla="*/ 2147483647 w 1763"/>
                <a:gd name="T21" fmla="*/ 2147483647 h 1762"/>
                <a:gd name="T22" fmla="*/ 2147483647 w 1763"/>
                <a:gd name="T23" fmla="*/ 2147483647 h 1762"/>
                <a:gd name="T24" fmla="*/ 2147483647 w 1763"/>
                <a:gd name="T25" fmla="*/ 2147483647 h 1762"/>
                <a:gd name="T26" fmla="*/ 2147483647 w 1763"/>
                <a:gd name="T27" fmla="*/ 2147483647 h 1762"/>
                <a:gd name="T28" fmla="*/ 2147483647 w 1763"/>
                <a:gd name="T29" fmla="*/ 2147483647 h 1762"/>
                <a:gd name="T30" fmla="*/ 2147483647 w 1763"/>
                <a:gd name="T31" fmla="*/ 2147483647 h 1762"/>
                <a:gd name="T32" fmla="*/ 2147483647 w 1763"/>
                <a:gd name="T33" fmla="*/ 2147483647 h 1762"/>
                <a:gd name="T34" fmla="*/ 2147483647 w 1763"/>
                <a:gd name="T35" fmla="*/ 2147483647 h 1762"/>
                <a:gd name="T36" fmla="*/ 2147483647 w 1763"/>
                <a:gd name="T37" fmla="*/ 2147483647 h 1762"/>
                <a:gd name="T38" fmla="*/ 2147483647 w 1763"/>
                <a:gd name="T39" fmla="*/ 2147483647 h 1762"/>
                <a:gd name="T40" fmla="*/ 2147483647 w 1763"/>
                <a:gd name="T41" fmla="*/ 2147483647 h 1762"/>
                <a:gd name="T42" fmla="*/ 2147483647 w 1763"/>
                <a:gd name="T43" fmla="*/ 2147483647 h 1762"/>
                <a:gd name="T44" fmla="*/ 2147483647 w 1763"/>
                <a:gd name="T45" fmla="*/ 2147483647 h 1762"/>
                <a:gd name="T46" fmla="*/ 2147483647 w 1763"/>
                <a:gd name="T47" fmla="*/ 2147483647 h 1762"/>
                <a:gd name="T48" fmla="*/ 2147483647 w 1763"/>
                <a:gd name="T49" fmla="*/ 2147483647 h 1762"/>
                <a:gd name="T50" fmla="*/ 2147483647 w 1763"/>
                <a:gd name="T51" fmla="*/ 2147483647 h 1762"/>
                <a:gd name="T52" fmla="*/ 2147483647 w 1763"/>
                <a:gd name="T53" fmla="*/ 2147483647 h 1762"/>
                <a:gd name="T54" fmla="*/ 2147483647 w 1763"/>
                <a:gd name="T55" fmla="*/ 2147483647 h 1762"/>
                <a:gd name="T56" fmla="*/ 2147483647 w 1763"/>
                <a:gd name="T57" fmla="*/ 2147483647 h 1762"/>
                <a:gd name="T58" fmla="*/ 2147483647 w 1763"/>
                <a:gd name="T59" fmla="*/ 2147483647 h 1762"/>
                <a:gd name="T60" fmla="*/ 2147483647 w 1763"/>
                <a:gd name="T61" fmla="*/ 2147483647 h 1762"/>
                <a:gd name="T62" fmla="*/ 2147483647 w 1763"/>
                <a:gd name="T63" fmla="*/ 2147483647 h 1762"/>
                <a:gd name="T64" fmla="*/ 2147483647 w 1763"/>
                <a:gd name="T65" fmla="*/ 2147483647 h 1762"/>
                <a:gd name="T66" fmla="*/ 2147483647 w 1763"/>
                <a:gd name="T67" fmla="*/ 2147483647 h 1762"/>
                <a:gd name="T68" fmla="*/ 2147483647 w 1763"/>
                <a:gd name="T69" fmla="*/ 2147483647 h 1762"/>
                <a:gd name="T70" fmla="*/ 2147483647 w 1763"/>
                <a:gd name="T71" fmla="*/ 2147483647 h 1762"/>
                <a:gd name="T72" fmla="*/ 2147483647 w 1763"/>
                <a:gd name="T73" fmla="*/ 2147483647 h 1762"/>
                <a:gd name="T74" fmla="*/ 2147483647 w 1763"/>
                <a:gd name="T75" fmla="*/ 2147483647 h 1762"/>
                <a:gd name="T76" fmla="*/ 2147483647 w 1763"/>
                <a:gd name="T77" fmla="*/ 2147483647 h 1762"/>
                <a:gd name="T78" fmla="*/ 2147483647 w 1763"/>
                <a:gd name="T79" fmla="*/ 2147483647 h 1762"/>
                <a:gd name="T80" fmla="*/ 2147483647 w 1763"/>
                <a:gd name="T81" fmla="*/ 2147483647 h 1762"/>
                <a:gd name="T82" fmla="*/ 2147483647 w 1763"/>
                <a:gd name="T83" fmla="*/ 2147483647 h 1762"/>
                <a:gd name="T84" fmla="*/ 2147483647 w 1763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2"/>
                <a:gd name="T131" fmla="*/ 1763 w 1763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2">
                  <a:moveTo>
                    <a:pt x="882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9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39"/>
                  </a:lnTo>
                  <a:lnTo>
                    <a:pt x="1185" y="53"/>
                  </a:lnTo>
                  <a:lnTo>
                    <a:pt x="1225" y="69"/>
                  </a:lnTo>
                  <a:lnTo>
                    <a:pt x="1263" y="87"/>
                  </a:lnTo>
                  <a:lnTo>
                    <a:pt x="1301" y="107"/>
                  </a:lnTo>
                  <a:lnTo>
                    <a:pt x="1338" y="127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1"/>
                  </a:lnTo>
                  <a:lnTo>
                    <a:pt x="1474" y="228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1" y="320"/>
                  </a:lnTo>
                  <a:lnTo>
                    <a:pt x="1588" y="354"/>
                  </a:lnTo>
                  <a:lnTo>
                    <a:pt x="1612" y="388"/>
                  </a:lnTo>
                  <a:lnTo>
                    <a:pt x="1635" y="424"/>
                  </a:lnTo>
                  <a:lnTo>
                    <a:pt x="1656" y="461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3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6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4" y="1059"/>
                  </a:lnTo>
                  <a:lnTo>
                    <a:pt x="1735" y="1101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3" y="1224"/>
                  </a:lnTo>
                  <a:lnTo>
                    <a:pt x="1676" y="1263"/>
                  </a:lnTo>
                  <a:lnTo>
                    <a:pt x="1656" y="1301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8"/>
                  </a:lnTo>
                  <a:lnTo>
                    <a:pt x="1561" y="1442"/>
                  </a:lnTo>
                  <a:lnTo>
                    <a:pt x="1534" y="1473"/>
                  </a:lnTo>
                  <a:lnTo>
                    <a:pt x="1505" y="1504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7"/>
                  </a:lnTo>
                  <a:lnTo>
                    <a:pt x="1374" y="1612"/>
                  </a:lnTo>
                  <a:lnTo>
                    <a:pt x="1338" y="1635"/>
                  </a:lnTo>
                  <a:lnTo>
                    <a:pt x="1301" y="1656"/>
                  </a:lnTo>
                  <a:lnTo>
                    <a:pt x="1263" y="1675"/>
                  </a:lnTo>
                  <a:lnTo>
                    <a:pt x="1225" y="1693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4"/>
                  </a:lnTo>
                  <a:lnTo>
                    <a:pt x="1059" y="1745"/>
                  </a:lnTo>
                  <a:lnTo>
                    <a:pt x="1016" y="1752"/>
                  </a:lnTo>
                  <a:lnTo>
                    <a:pt x="972" y="1758"/>
                  </a:lnTo>
                  <a:lnTo>
                    <a:pt x="927" y="1761"/>
                  </a:lnTo>
                  <a:lnTo>
                    <a:pt x="882" y="1762"/>
                  </a:lnTo>
                  <a:lnTo>
                    <a:pt x="836" y="1761"/>
                  </a:lnTo>
                  <a:lnTo>
                    <a:pt x="791" y="1758"/>
                  </a:lnTo>
                  <a:lnTo>
                    <a:pt x="747" y="1752"/>
                  </a:lnTo>
                  <a:lnTo>
                    <a:pt x="704" y="1745"/>
                  </a:lnTo>
                  <a:lnTo>
                    <a:pt x="661" y="1734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3"/>
                  </a:lnTo>
                  <a:lnTo>
                    <a:pt x="499" y="1675"/>
                  </a:lnTo>
                  <a:lnTo>
                    <a:pt x="461" y="1656"/>
                  </a:lnTo>
                  <a:lnTo>
                    <a:pt x="424" y="1635"/>
                  </a:lnTo>
                  <a:lnTo>
                    <a:pt x="389" y="1612"/>
                  </a:lnTo>
                  <a:lnTo>
                    <a:pt x="354" y="1587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4"/>
                  </a:lnTo>
                  <a:lnTo>
                    <a:pt x="229" y="1473"/>
                  </a:lnTo>
                  <a:lnTo>
                    <a:pt x="201" y="1442"/>
                  </a:lnTo>
                  <a:lnTo>
                    <a:pt x="175" y="1408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1"/>
                  </a:lnTo>
                  <a:lnTo>
                    <a:pt x="87" y="1263"/>
                  </a:lnTo>
                  <a:lnTo>
                    <a:pt x="69" y="1224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7" y="1101"/>
                  </a:lnTo>
                  <a:lnTo>
                    <a:pt x="18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6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8" y="703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1"/>
                  </a:lnTo>
                  <a:lnTo>
                    <a:pt x="128" y="424"/>
                  </a:lnTo>
                  <a:lnTo>
                    <a:pt x="150" y="388"/>
                  </a:lnTo>
                  <a:lnTo>
                    <a:pt x="175" y="354"/>
                  </a:lnTo>
                  <a:lnTo>
                    <a:pt x="201" y="320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8" y="228"/>
                  </a:lnTo>
                  <a:lnTo>
                    <a:pt x="321" y="201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4" y="127"/>
                  </a:lnTo>
                  <a:lnTo>
                    <a:pt x="461" y="107"/>
                  </a:lnTo>
                  <a:lnTo>
                    <a:pt x="499" y="87"/>
                  </a:lnTo>
                  <a:lnTo>
                    <a:pt x="538" y="69"/>
                  </a:lnTo>
                  <a:lnTo>
                    <a:pt x="578" y="53"/>
                  </a:lnTo>
                  <a:lnTo>
                    <a:pt x="619" y="39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9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8593470" y="2293281"/>
              <a:ext cx="279400" cy="279400"/>
            </a:xfrm>
            <a:custGeom>
              <a:avLst/>
              <a:gdLst>
                <a:gd name="T0" fmla="*/ 2147483647 w 1763"/>
                <a:gd name="T1" fmla="*/ 2147483647 h 1762"/>
                <a:gd name="T2" fmla="*/ 2147483647 w 1763"/>
                <a:gd name="T3" fmla="*/ 2147483647 h 1762"/>
                <a:gd name="T4" fmla="*/ 2147483647 w 1763"/>
                <a:gd name="T5" fmla="*/ 2147483647 h 1762"/>
                <a:gd name="T6" fmla="*/ 2147483647 w 1763"/>
                <a:gd name="T7" fmla="*/ 2147483647 h 1762"/>
                <a:gd name="T8" fmla="*/ 2147483647 w 1763"/>
                <a:gd name="T9" fmla="*/ 2147483647 h 1762"/>
                <a:gd name="T10" fmla="*/ 2147483647 w 1763"/>
                <a:gd name="T11" fmla="*/ 2147483647 h 1762"/>
                <a:gd name="T12" fmla="*/ 2147483647 w 1763"/>
                <a:gd name="T13" fmla="*/ 2147483647 h 1762"/>
                <a:gd name="T14" fmla="*/ 2147483647 w 1763"/>
                <a:gd name="T15" fmla="*/ 2147483647 h 1762"/>
                <a:gd name="T16" fmla="*/ 2147483647 w 1763"/>
                <a:gd name="T17" fmla="*/ 2147483647 h 1762"/>
                <a:gd name="T18" fmla="*/ 2147483647 w 1763"/>
                <a:gd name="T19" fmla="*/ 2147483647 h 1762"/>
                <a:gd name="T20" fmla="*/ 2147483647 w 1763"/>
                <a:gd name="T21" fmla="*/ 2147483647 h 1762"/>
                <a:gd name="T22" fmla="*/ 2147483647 w 1763"/>
                <a:gd name="T23" fmla="*/ 2147483647 h 1762"/>
                <a:gd name="T24" fmla="*/ 2147483647 w 1763"/>
                <a:gd name="T25" fmla="*/ 2147483647 h 1762"/>
                <a:gd name="T26" fmla="*/ 2147483647 w 1763"/>
                <a:gd name="T27" fmla="*/ 2147483647 h 1762"/>
                <a:gd name="T28" fmla="*/ 2147483647 w 1763"/>
                <a:gd name="T29" fmla="*/ 2147483647 h 1762"/>
                <a:gd name="T30" fmla="*/ 2147483647 w 1763"/>
                <a:gd name="T31" fmla="*/ 2147483647 h 1762"/>
                <a:gd name="T32" fmla="*/ 2147483647 w 1763"/>
                <a:gd name="T33" fmla="*/ 2147483647 h 1762"/>
                <a:gd name="T34" fmla="*/ 2147483647 w 1763"/>
                <a:gd name="T35" fmla="*/ 2147483647 h 1762"/>
                <a:gd name="T36" fmla="*/ 2147483647 w 1763"/>
                <a:gd name="T37" fmla="*/ 2147483647 h 1762"/>
                <a:gd name="T38" fmla="*/ 2147483647 w 1763"/>
                <a:gd name="T39" fmla="*/ 2147483647 h 1762"/>
                <a:gd name="T40" fmla="*/ 2147483647 w 1763"/>
                <a:gd name="T41" fmla="*/ 2147483647 h 1762"/>
                <a:gd name="T42" fmla="*/ 2147483647 w 1763"/>
                <a:gd name="T43" fmla="*/ 2147483647 h 1762"/>
                <a:gd name="T44" fmla="*/ 2147483647 w 1763"/>
                <a:gd name="T45" fmla="*/ 2147483647 h 1762"/>
                <a:gd name="T46" fmla="*/ 2147483647 w 1763"/>
                <a:gd name="T47" fmla="*/ 2147483647 h 1762"/>
                <a:gd name="T48" fmla="*/ 2147483647 w 1763"/>
                <a:gd name="T49" fmla="*/ 2147483647 h 1762"/>
                <a:gd name="T50" fmla="*/ 2147483647 w 1763"/>
                <a:gd name="T51" fmla="*/ 2147483647 h 1762"/>
                <a:gd name="T52" fmla="*/ 2147483647 w 1763"/>
                <a:gd name="T53" fmla="*/ 2147483647 h 1762"/>
                <a:gd name="T54" fmla="*/ 2147483647 w 1763"/>
                <a:gd name="T55" fmla="*/ 2147483647 h 1762"/>
                <a:gd name="T56" fmla="*/ 2147483647 w 1763"/>
                <a:gd name="T57" fmla="*/ 2147483647 h 1762"/>
                <a:gd name="T58" fmla="*/ 2147483647 w 1763"/>
                <a:gd name="T59" fmla="*/ 2147483647 h 1762"/>
                <a:gd name="T60" fmla="*/ 2147483647 w 1763"/>
                <a:gd name="T61" fmla="*/ 2147483647 h 1762"/>
                <a:gd name="T62" fmla="*/ 2147483647 w 1763"/>
                <a:gd name="T63" fmla="*/ 2147483647 h 1762"/>
                <a:gd name="T64" fmla="*/ 2147483647 w 1763"/>
                <a:gd name="T65" fmla="*/ 2147483647 h 1762"/>
                <a:gd name="T66" fmla="*/ 2147483647 w 1763"/>
                <a:gd name="T67" fmla="*/ 2147483647 h 1762"/>
                <a:gd name="T68" fmla="*/ 2147483647 w 1763"/>
                <a:gd name="T69" fmla="*/ 2147483647 h 1762"/>
                <a:gd name="T70" fmla="*/ 2147483647 w 1763"/>
                <a:gd name="T71" fmla="*/ 2147483647 h 1762"/>
                <a:gd name="T72" fmla="*/ 2147483647 w 1763"/>
                <a:gd name="T73" fmla="*/ 2147483647 h 1762"/>
                <a:gd name="T74" fmla="*/ 2147483647 w 1763"/>
                <a:gd name="T75" fmla="*/ 2147483647 h 1762"/>
                <a:gd name="T76" fmla="*/ 2147483647 w 1763"/>
                <a:gd name="T77" fmla="*/ 2147483647 h 1762"/>
                <a:gd name="T78" fmla="*/ 2147483647 w 1763"/>
                <a:gd name="T79" fmla="*/ 2147483647 h 1762"/>
                <a:gd name="T80" fmla="*/ 2147483647 w 1763"/>
                <a:gd name="T81" fmla="*/ 2147483647 h 1762"/>
                <a:gd name="T82" fmla="*/ 2147483647 w 1763"/>
                <a:gd name="T83" fmla="*/ 2147483647 h 1762"/>
                <a:gd name="T84" fmla="*/ 2147483647 w 1763"/>
                <a:gd name="T85" fmla="*/ 0 h 17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63"/>
                <a:gd name="T130" fmla="*/ 0 h 1762"/>
                <a:gd name="T131" fmla="*/ 1763 w 1763"/>
                <a:gd name="T132" fmla="*/ 1762 h 17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63" h="1762">
                  <a:moveTo>
                    <a:pt x="882" y="0"/>
                  </a:moveTo>
                  <a:lnTo>
                    <a:pt x="927" y="1"/>
                  </a:lnTo>
                  <a:lnTo>
                    <a:pt x="972" y="4"/>
                  </a:lnTo>
                  <a:lnTo>
                    <a:pt x="1016" y="9"/>
                  </a:lnTo>
                  <a:lnTo>
                    <a:pt x="1059" y="18"/>
                  </a:lnTo>
                  <a:lnTo>
                    <a:pt x="1102" y="28"/>
                  </a:lnTo>
                  <a:lnTo>
                    <a:pt x="1144" y="39"/>
                  </a:lnTo>
                  <a:lnTo>
                    <a:pt x="1185" y="53"/>
                  </a:lnTo>
                  <a:lnTo>
                    <a:pt x="1225" y="69"/>
                  </a:lnTo>
                  <a:lnTo>
                    <a:pt x="1263" y="87"/>
                  </a:lnTo>
                  <a:lnTo>
                    <a:pt x="1301" y="107"/>
                  </a:lnTo>
                  <a:lnTo>
                    <a:pt x="1338" y="127"/>
                  </a:lnTo>
                  <a:lnTo>
                    <a:pt x="1374" y="151"/>
                  </a:lnTo>
                  <a:lnTo>
                    <a:pt x="1409" y="175"/>
                  </a:lnTo>
                  <a:lnTo>
                    <a:pt x="1442" y="201"/>
                  </a:lnTo>
                  <a:lnTo>
                    <a:pt x="1474" y="228"/>
                  </a:lnTo>
                  <a:lnTo>
                    <a:pt x="1505" y="258"/>
                  </a:lnTo>
                  <a:lnTo>
                    <a:pt x="1534" y="289"/>
                  </a:lnTo>
                  <a:lnTo>
                    <a:pt x="1561" y="320"/>
                  </a:lnTo>
                  <a:lnTo>
                    <a:pt x="1588" y="354"/>
                  </a:lnTo>
                  <a:lnTo>
                    <a:pt x="1612" y="388"/>
                  </a:lnTo>
                  <a:lnTo>
                    <a:pt x="1635" y="424"/>
                  </a:lnTo>
                  <a:lnTo>
                    <a:pt x="1656" y="461"/>
                  </a:lnTo>
                  <a:lnTo>
                    <a:pt x="1676" y="499"/>
                  </a:lnTo>
                  <a:lnTo>
                    <a:pt x="1693" y="538"/>
                  </a:lnTo>
                  <a:lnTo>
                    <a:pt x="1710" y="578"/>
                  </a:lnTo>
                  <a:lnTo>
                    <a:pt x="1723" y="619"/>
                  </a:lnTo>
                  <a:lnTo>
                    <a:pt x="1735" y="661"/>
                  </a:lnTo>
                  <a:lnTo>
                    <a:pt x="1744" y="703"/>
                  </a:lnTo>
                  <a:lnTo>
                    <a:pt x="1753" y="747"/>
                  </a:lnTo>
                  <a:lnTo>
                    <a:pt x="1758" y="791"/>
                  </a:lnTo>
                  <a:lnTo>
                    <a:pt x="1762" y="836"/>
                  </a:lnTo>
                  <a:lnTo>
                    <a:pt x="1763" y="881"/>
                  </a:lnTo>
                  <a:lnTo>
                    <a:pt x="1762" y="926"/>
                  </a:lnTo>
                  <a:lnTo>
                    <a:pt x="1758" y="971"/>
                  </a:lnTo>
                  <a:lnTo>
                    <a:pt x="1753" y="1015"/>
                  </a:lnTo>
                  <a:lnTo>
                    <a:pt x="1744" y="1059"/>
                  </a:lnTo>
                  <a:lnTo>
                    <a:pt x="1735" y="1101"/>
                  </a:lnTo>
                  <a:lnTo>
                    <a:pt x="1723" y="1143"/>
                  </a:lnTo>
                  <a:lnTo>
                    <a:pt x="1710" y="1184"/>
                  </a:lnTo>
                  <a:lnTo>
                    <a:pt x="1693" y="1224"/>
                  </a:lnTo>
                  <a:lnTo>
                    <a:pt x="1676" y="1263"/>
                  </a:lnTo>
                  <a:lnTo>
                    <a:pt x="1656" y="1301"/>
                  </a:lnTo>
                  <a:lnTo>
                    <a:pt x="1635" y="1338"/>
                  </a:lnTo>
                  <a:lnTo>
                    <a:pt x="1612" y="1374"/>
                  </a:lnTo>
                  <a:lnTo>
                    <a:pt x="1588" y="1408"/>
                  </a:lnTo>
                  <a:lnTo>
                    <a:pt x="1561" y="1442"/>
                  </a:lnTo>
                  <a:lnTo>
                    <a:pt x="1534" y="1473"/>
                  </a:lnTo>
                  <a:lnTo>
                    <a:pt x="1505" y="1504"/>
                  </a:lnTo>
                  <a:lnTo>
                    <a:pt x="1474" y="1534"/>
                  </a:lnTo>
                  <a:lnTo>
                    <a:pt x="1442" y="1561"/>
                  </a:lnTo>
                  <a:lnTo>
                    <a:pt x="1409" y="1587"/>
                  </a:lnTo>
                  <a:lnTo>
                    <a:pt x="1374" y="1612"/>
                  </a:lnTo>
                  <a:lnTo>
                    <a:pt x="1338" y="1635"/>
                  </a:lnTo>
                  <a:lnTo>
                    <a:pt x="1301" y="1656"/>
                  </a:lnTo>
                  <a:lnTo>
                    <a:pt x="1263" y="1675"/>
                  </a:lnTo>
                  <a:lnTo>
                    <a:pt x="1225" y="1693"/>
                  </a:lnTo>
                  <a:lnTo>
                    <a:pt x="1185" y="1709"/>
                  </a:lnTo>
                  <a:lnTo>
                    <a:pt x="1144" y="1723"/>
                  </a:lnTo>
                  <a:lnTo>
                    <a:pt x="1102" y="1734"/>
                  </a:lnTo>
                  <a:lnTo>
                    <a:pt x="1059" y="1745"/>
                  </a:lnTo>
                  <a:lnTo>
                    <a:pt x="1016" y="1752"/>
                  </a:lnTo>
                  <a:lnTo>
                    <a:pt x="972" y="1758"/>
                  </a:lnTo>
                  <a:lnTo>
                    <a:pt x="927" y="1761"/>
                  </a:lnTo>
                  <a:lnTo>
                    <a:pt x="882" y="1762"/>
                  </a:lnTo>
                  <a:lnTo>
                    <a:pt x="836" y="1761"/>
                  </a:lnTo>
                  <a:lnTo>
                    <a:pt x="791" y="1758"/>
                  </a:lnTo>
                  <a:lnTo>
                    <a:pt x="747" y="1752"/>
                  </a:lnTo>
                  <a:lnTo>
                    <a:pt x="704" y="1745"/>
                  </a:lnTo>
                  <a:lnTo>
                    <a:pt x="661" y="1734"/>
                  </a:lnTo>
                  <a:lnTo>
                    <a:pt x="619" y="1723"/>
                  </a:lnTo>
                  <a:lnTo>
                    <a:pt x="578" y="1709"/>
                  </a:lnTo>
                  <a:lnTo>
                    <a:pt x="538" y="1693"/>
                  </a:lnTo>
                  <a:lnTo>
                    <a:pt x="499" y="1675"/>
                  </a:lnTo>
                  <a:lnTo>
                    <a:pt x="461" y="1656"/>
                  </a:lnTo>
                  <a:lnTo>
                    <a:pt x="424" y="1635"/>
                  </a:lnTo>
                  <a:lnTo>
                    <a:pt x="389" y="1612"/>
                  </a:lnTo>
                  <a:lnTo>
                    <a:pt x="354" y="1587"/>
                  </a:lnTo>
                  <a:lnTo>
                    <a:pt x="321" y="1561"/>
                  </a:lnTo>
                  <a:lnTo>
                    <a:pt x="288" y="1534"/>
                  </a:lnTo>
                  <a:lnTo>
                    <a:pt x="258" y="1504"/>
                  </a:lnTo>
                  <a:lnTo>
                    <a:pt x="229" y="1473"/>
                  </a:lnTo>
                  <a:lnTo>
                    <a:pt x="201" y="1442"/>
                  </a:lnTo>
                  <a:lnTo>
                    <a:pt x="175" y="1408"/>
                  </a:lnTo>
                  <a:lnTo>
                    <a:pt x="150" y="1374"/>
                  </a:lnTo>
                  <a:lnTo>
                    <a:pt x="128" y="1338"/>
                  </a:lnTo>
                  <a:lnTo>
                    <a:pt x="106" y="1301"/>
                  </a:lnTo>
                  <a:lnTo>
                    <a:pt x="87" y="1263"/>
                  </a:lnTo>
                  <a:lnTo>
                    <a:pt x="69" y="1224"/>
                  </a:lnTo>
                  <a:lnTo>
                    <a:pt x="53" y="1184"/>
                  </a:lnTo>
                  <a:lnTo>
                    <a:pt x="40" y="1143"/>
                  </a:lnTo>
                  <a:lnTo>
                    <a:pt x="27" y="1101"/>
                  </a:lnTo>
                  <a:lnTo>
                    <a:pt x="18" y="1059"/>
                  </a:lnTo>
                  <a:lnTo>
                    <a:pt x="10" y="1015"/>
                  </a:lnTo>
                  <a:lnTo>
                    <a:pt x="5" y="971"/>
                  </a:lnTo>
                  <a:lnTo>
                    <a:pt x="1" y="926"/>
                  </a:lnTo>
                  <a:lnTo>
                    <a:pt x="0" y="881"/>
                  </a:lnTo>
                  <a:lnTo>
                    <a:pt x="1" y="836"/>
                  </a:lnTo>
                  <a:lnTo>
                    <a:pt x="5" y="791"/>
                  </a:lnTo>
                  <a:lnTo>
                    <a:pt x="10" y="747"/>
                  </a:lnTo>
                  <a:lnTo>
                    <a:pt x="18" y="703"/>
                  </a:lnTo>
                  <a:lnTo>
                    <a:pt x="27" y="661"/>
                  </a:lnTo>
                  <a:lnTo>
                    <a:pt x="40" y="619"/>
                  </a:lnTo>
                  <a:lnTo>
                    <a:pt x="53" y="578"/>
                  </a:lnTo>
                  <a:lnTo>
                    <a:pt x="69" y="538"/>
                  </a:lnTo>
                  <a:lnTo>
                    <a:pt x="87" y="499"/>
                  </a:lnTo>
                  <a:lnTo>
                    <a:pt x="106" y="461"/>
                  </a:lnTo>
                  <a:lnTo>
                    <a:pt x="128" y="424"/>
                  </a:lnTo>
                  <a:lnTo>
                    <a:pt x="150" y="388"/>
                  </a:lnTo>
                  <a:lnTo>
                    <a:pt x="175" y="354"/>
                  </a:lnTo>
                  <a:lnTo>
                    <a:pt x="201" y="320"/>
                  </a:lnTo>
                  <a:lnTo>
                    <a:pt x="229" y="289"/>
                  </a:lnTo>
                  <a:lnTo>
                    <a:pt x="258" y="258"/>
                  </a:lnTo>
                  <a:lnTo>
                    <a:pt x="288" y="228"/>
                  </a:lnTo>
                  <a:lnTo>
                    <a:pt x="321" y="201"/>
                  </a:lnTo>
                  <a:lnTo>
                    <a:pt x="354" y="175"/>
                  </a:lnTo>
                  <a:lnTo>
                    <a:pt x="389" y="151"/>
                  </a:lnTo>
                  <a:lnTo>
                    <a:pt x="424" y="127"/>
                  </a:lnTo>
                  <a:lnTo>
                    <a:pt x="461" y="107"/>
                  </a:lnTo>
                  <a:lnTo>
                    <a:pt x="499" y="87"/>
                  </a:lnTo>
                  <a:lnTo>
                    <a:pt x="538" y="69"/>
                  </a:lnTo>
                  <a:lnTo>
                    <a:pt x="578" y="53"/>
                  </a:lnTo>
                  <a:lnTo>
                    <a:pt x="619" y="39"/>
                  </a:lnTo>
                  <a:lnTo>
                    <a:pt x="661" y="28"/>
                  </a:lnTo>
                  <a:lnTo>
                    <a:pt x="704" y="18"/>
                  </a:lnTo>
                  <a:lnTo>
                    <a:pt x="747" y="9"/>
                  </a:lnTo>
                  <a:lnTo>
                    <a:pt x="791" y="4"/>
                  </a:lnTo>
                  <a:lnTo>
                    <a:pt x="836" y="1"/>
                  </a:lnTo>
                  <a:lnTo>
                    <a:pt x="882" y="0"/>
                  </a:lnTo>
                  <a:close/>
                </a:path>
              </a:pathLst>
            </a:custGeom>
            <a:noFill/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8720470" y="2307568"/>
              <a:ext cx="15875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7047245" y="2396467"/>
              <a:ext cx="1184275" cy="3016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8125157" y="2320268"/>
              <a:ext cx="212725" cy="180975"/>
            </a:xfrm>
            <a:custGeom>
              <a:avLst/>
              <a:gdLst>
                <a:gd name="T0" fmla="*/ 2147483647 w 1340"/>
                <a:gd name="T1" fmla="*/ 2147483647 h 1148"/>
                <a:gd name="T2" fmla="*/ 2147483647 w 1340"/>
                <a:gd name="T3" fmla="*/ 2147483647 h 1148"/>
                <a:gd name="T4" fmla="*/ 2147483647 w 1340"/>
                <a:gd name="T5" fmla="*/ 2147483647 h 1148"/>
                <a:gd name="T6" fmla="*/ 2147483647 w 1340"/>
                <a:gd name="T7" fmla="*/ 2147483647 h 1148"/>
                <a:gd name="T8" fmla="*/ 2147483647 w 1340"/>
                <a:gd name="T9" fmla="*/ 2147483647 h 1148"/>
                <a:gd name="T10" fmla="*/ 2147483647 w 1340"/>
                <a:gd name="T11" fmla="*/ 2147483647 h 1148"/>
                <a:gd name="T12" fmla="*/ 2147483647 w 1340"/>
                <a:gd name="T13" fmla="*/ 2147483647 h 1148"/>
                <a:gd name="T14" fmla="*/ 2147483647 w 1340"/>
                <a:gd name="T15" fmla="*/ 2147483647 h 1148"/>
                <a:gd name="T16" fmla="*/ 2147483647 w 1340"/>
                <a:gd name="T17" fmla="*/ 2147483647 h 1148"/>
                <a:gd name="T18" fmla="*/ 2147483647 w 1340"/>
                <a:gd name="T19" fmla="*/ 2147483647 h 1148"/>
                <a:gd name="T20" fmla="*/ 2147483647 w 1340"/>
                <a:gd name="T21" fmla="*/ 2147483647 h 1148"/>
                <a:gd name="T22" fmla="*/ 2147483647 w 1340"/>
                <a:gd name="T23" fmla="*/ 2147483647 h 1148"/>
                <a:gd name="T24" fmla="*/ 2147483647 w 1340"/>
                <a:gd name="T25" fmla="*/ 2147483647 h 1148"/>
                <a:gd name="T26" fmla="*/ 2147483647 w 1340"/>
                <a:gd name="T27" fmla="*/ 2147483647 h 1148"/>
                <a:gd name="T28" fmla="*/ 2147483647 w 1340"/>
                <a:gd name="T29" fmla="*/ 2147483647 h 1148"/>
                <a:gd name="T30" fmla="*/ 2147483647 w 1340"/>
                <a:gd name="T31" fmla="*/ 2147483647 h 1148"/>
                <a:gd name="T32" fmla="*/ 2147483647 w 1340"/>
                <a:gd name="T33" fmla="*/ 2147483647 h 1148"/>
                <a:gd name="T34" fmla="*/ 2147483647 w 1340"/>
                <a:gd name="T35" fmla="*/ 2147483647 h 1148"/>
                <a:gd name="T36" fmla="*/ 2147483647 w 1340"/>
                <a:gd name="T37" fmla="*/ 2147483647 h 1148"/>
                <a:gd name="T38" fmla="*/ 2147483647 w 1340"/>
                <a:gd name="T39" fmla="*/ 2147483647 h 1148"/>
                <a:gd name="T40" fmla="*/ 2147483647 w 1340"/>
                <a:gd name="T41" fmla="*/ 2147483647 h 1148"/>
                <a:gd name="T42" fmla="*/ 2147483647 w 1340"/>
                <a:gd name="T43" fmla="*/ 2147483647 h 1148"/>
                <a:gd name="T44" fmla="*/ 2147483647 w 1340"/>
                <a:gd name="T45" fmla="*/ 2147483647 h 1148"/>
                <a:gd name="T46" fmla="*/ 2147483647 w 1340"/>
                <a:gd name="T47" fmla="*/ 2147483647 h 1148"/>
                <a:gd name="T48" fmla="*/ 2147483647 w 1340"/>
                <a:gd name="T49" fmla="*/ 2147483647 h 1148"/>
                <a:gd name="T50" fmla="*/ 2147483647 w 1340"/>
                <a:gd name="T51" fmla="*/ 2147483647 h 1148"/>
                <a:gd name="T52" fmla="*/ 2147483647 w 1340"/>
                <a:gd name="T53" fmla="*/ 2147483647 h 1148"/>
                <a:gd name="T54" fmla="*/ 2147483647 w 1340"/>
                <a:gd name="T55" fmla="*/ 2147483647 h 1148"/>
                <a:gd name="T56" fmla="*/ 2147483647 w 1340"/>
                <a:gd name="T57" fmla="*/ 2147483647 h 1148"/>
                <a:gd name="T58" fmla="*/ 2147483647 w 1340"/>
                <a:gd name="T59" fmla="*/ 2147483647 h 1148"/>
                <a:gd name="T60" fmla="*/ 2147483647 w 1340"/>
                <a:gd name="T61" fmla="*/ 2147483647 h 1148"/>
                <a:gd name="T62" fmla="*/ 2147483647 w 1340"/>
                <a:gd name="T63" fmla="*/ 2147483647 h 1148"/>
                <a:gd name="T64" fmla="*/ 2147483647 w 1340"/>
                <a:gd name="T65" fmla="*/ 2147483647 h 1148"/>
                <a:gd name="T66" fmla="*/ 2147483647 w 1340"/>
                <a:gd name="T67" fmla="*/ 2147483647 h 1148"/>
                <a:gd name="T68" fmla="*/ 2147483647 w 1340"/>
                <a:gd name="T69" fmla="*/ 2147483647 h 1148"/>
                <a:gd name="T70" fmla="*/ 2147483647 w 1340"/>
                <a:gd name="T71" fmla="*/ 2147483647 h 1148"/>
                <a:gd name="T72" fmla="*/ 2147483647 w 1340"/>
                <a:gd name="T73" fmla="*/ 2147483647 h 1148"/>
                <a:gd name="T74" fmla="*/ 2147483647 w 1340"/>
                <a:gd name="T75" fmla="*/ 2147483647 h 1148"/>
                <a:gd name="T76" fmla="*/ 2147483647 w 1340"/>
                <a:gd name="T77" fmla="*/ 2147483647 h 1148"/>
                <a:gd name="T78" fmla="*/ 2147483647 w 1340"/>
                <a:gd name="T79" fmla="*/ 2147483647 h 1148"/>
                <a:gd name="T80" fmla="*/ 2147483647 w 1340"/>
                <a:gd name="T81" fmla="*/ 2147483647 h 1148"/>
                <a:gd name="T82" fmla="*/ 2147483647 w 1340"/>
                <a:gd name="T83" fmla="*/ 2147483647 h 1148"/>
                <a:gd name="T84" fmla="*/ 2147483647 w 1340"/>
                <a:gd name="T85" fmla="*/ 2147483647 h 1148"/>
                <a:gd name="T86" fmla="*/ 2147483647 w 1340"/>
                <a:gd name="T87" fmla="*/ 2147483647 h 1148"/>
                <a:gd name="T88" fmla="*/ 2147483647 w 1340"/>
                <a:gd name="T89" fmla="*/ 2147483647 h 1148"/>
                <a:gd name="T90" fmla="*/ 2147483647 w 1340"/>
                <a:gd name="T91" fmla="*/ 2147483647 h 1148"/>
                <a:gd name="T92" fmla="*/ 2147483647 w 1340"/>
                <a:gd name="T93" fmla="*/ 2147483647 h 1148"/>
                <a:gd name="T94" fmla="*/ 2147483647 w 1340"/>
                <a:gd name="T95" fmla="*/ 2147483647 h 1148"/>
                <a:gd name="T96" fmla="*/ 2147483647 w 1340"/>
                <a:gd name="T97" fmla="*/ 2147483647 h 1148"/>
                <a:gd name="T98" fmla="*/ 2147483647 w 1340"/>
                <a:gd name="T99" fmla="*/ 2147483647 h 1148"/>
                <a:gd name="T100" fmla="*/ 2147483647 w 1340"/>
                <a:gd name="T101" fmla="*/ 2147483647 h 1148"/>
                <a:gd name="T102" fmla="*/ 2147483647 w 1340"/>
                <a:gd name="T103" fmla="*/ 2147483647 h 1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0"/>
                <a:gd name="T157" fmla="*/ 0 h 1148"/>
                <a:gd name="T158" fmla="*/ 1340 w 1340"/>
                <a:gd name="T159" fmla="*/ 1148 h 1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0" h="1148">
                  <a:moveTo>
                    <a:pt x="1340" y="574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5" y="9"/>
                  </a:lnTo>
                  <a:lnTo>
                    <a:pt x="8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4" y="27"/>
                  </a:lnTo>
                  <a:lnTo>
                    <a:pt x="16" y="32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2" y="45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0" y="62"/>
                  </a:lnTo>
                  <a:lnTo>
                    <a:pt x="32" y="68"/>
                  </a:lnTo>
                  <a:lnTo>
                    <a:pt x="34" y="72"/>
                  </a:lnTo>
                  <a:lnTo>
                    <a:pt x="36" y="77"/>
                  </a:lnTo>
                  <a:lnTo>
                    <a:pt x="38" y="81"/>
                  </a:lnTo>
                  <a:lnTo>
                    <a:pt x="40" y="85"/>
                  </a:lnTo>
                  <a:lnTo>
                    <a:pt x="42" y="90"/>
                  </a:lnTo>
                  <a:lnTo>
                    <a:pt x="43" y="94"/>
                  </a:lnTo>
                  <a:lnTo>
                    <a:pt x="45" y="99"/>
                  </a:lnTo>
                  <a:lnTo>
                    <a:pt x="47" y="103"/>
                  </a:lnTo>
                  <a:lnTo>
                    <a:pt x="49" y="107"/>
                  </a:lnTo>
                  <a:lnTo>
                    <a:pt x="52" y="113"/>
                  </a:lnTo>
                  <a:lnTo>
                    <a:pt x="53" y="117"/>
                  </a:lnTo>
                  <a:lnTo>
                    <a:pt x="55" y="121"/>
                  </a:lnTo>
                  <a:lnTo>
                    <a:pt x="57" y="126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2" y="139"/>
                  </a:lnTo>
                  <a:lnTo>
                    <a:pt x="64" y="143"/>
                  </a:lnTo>
                  <a:lnTo>
                    <a:pt x="65" y="148"/>
                  </a:lnTo>
                  <a:lnTo>
                    <a:pt x="67" y="152"/>
                  </a:lnTo>
                  <a:lnTo>
                    <a:pt x="68" y="158"/>
                  </a:lnTo>
                  <a:lnTo>
                    <a:pt x="70" y="162"/>
                  </a:lnTo>
                  <a:lnTo>
                    <a:pt x="72" y="166"/>
                  </a:lnTo>
                  <a:lnTo>
                    <a:pt x="73" y="171"/>
                  </a:lnTo>
                  <a:lnTo>
                    <a:pt x="75" y="175"/>
                  </a:lnTo>
                  <a:lnTo>
                    <a:pt x="76" y="179"/>
                  </a:lnTo>
                  <a:lnTo>
                    <a:pt x="78" y="184"/>
                  </a:lnTo>
                  <a:lnTo>
                    <a:pt x="79" y="188"/>
                  </a:lnTo>
                  <a:lnTo>
                    <a:pt x="81" y="193"/>
                  </a:lnTo>
                  <a:lnTo>
                    <a:pt x="82" y="197"/>
                  </a:lnTo>
                  <a:lnTo>
                    <a:pt x="83" y="202"/>
                  </a:lnTo>
                  <a:lnTo>
                    <a:pt x="85" y="207"/>
                  </a:lnTo>
                  <a:lnTo>
                    <a:pt x="86" y="211"/>
                  </a:lnTo>
                  <a:lnTo>
                    <a:pt x="88" y="215"/>
                  </a:lnTo>
                  <a:lnTo>
                    <a:pt x="89" y="220"/>
                  </a:lnTo>
                  <a:lnTo>
                    <a:pt x="90" y="224"/>
                  </a:lnTo>
                  <a:lnTo>
                    <a:pt x="92" y="229"/>
                  </a:lnTo>
                  <a:lnTo>
                    <a:pt x="93" y="233"/>
                  </a:lnTo>
                  <a:lnTo>
                    <a:pt x="95" y="237"/>
                  </a:lnTo>
                  <a:lnTo>
                    <a:pt x="97" y="242"/>
                  </a:lnTo>
                  <a:lnTo>
                    <a:pt x="98" y="247"/>
                  </a:lnTo>
                  <a:lnTo>
                    <a:pt x="99" y="252"/>
                  </a:lnTo>
                  <a:lnTo>
                    <a:pt x="100" y="256"/>
                  </a:lnTo>
                  <a:lnTo>
                    <a:pt x="101" y="260"/>
                  </a:lnTo>
                  <a:lnTo>
                    <a:pt x="103" y="265"/>
                  </a:lnTo>
                  <a:lnTo>
                    <a:pt x="104" y="269"/>
                  </a:lnTo>
                  <a:lnTo>
                    <a:pt x="105" y="273"/>
                  </a:lnTo>
                  <a:lnTo>
                    <a:pt x="106" y="278"/>
                  </a:lnTo>
                  <a:lnTo>
                    <a:pt x="107" y="282"/>
                  </a:lnTo>
                  <a:lnTo>
                    <a:pt x="108" y="288"/>
                  </a:lnTo>
                  <a:lnTo>
                    <a:pt x="109" y="292"/>
                  </a:lnTo>
                  <a:lnTo>
                    <a:pt x="111" y="296"/>
                  </a:lnTo>
                  <a:lnTo>
                    <a:pt x="112" y="301"/>
                  </a:lnTo>
                  <a:lnTo>
                    <a:pt x="113" y="305"/>
                  </a:lnTo>
                  <a:lnTo>
                    <a:pt x="114" y="310"/>
                  </a:lnTo>
                  <a:lnTo>
                    <a:pt x="115" y="314"/>
                  </a:lnTo>
                  <a:lnTo>
                    <a:pt x="116" y="318"/>
                  </a:lnTo>
                  <a:lnTo>
                    <a:pt x="117" y="323"/>
                  </a:lnTo>
                  <a:lnTo>
                    <a:pt x="118" y="327"/>
                  </a:lnTo>
                  <a:lnTo>
                    <a:pt x="118" y="331"/>
                  </a:lnTo>
                  <a:lnTo>
                    <a:pt x="119" y="337"/>
                  </a:lnTo>
                  <a:lnTo>
                    <a:pt x="120" y="341"/>
                  </a:lnTo>
                  <a:lnTo>
                    <a:pt x="121" y="346"/>
                  </a:lnTo>
                  <a:lnTo>
                    <a:pt x="122" y="350"/>
                  </a:lnTo>
                  <a:lnTo>
                    <a:pt x="123" y="354"/>
                  </a:lnTo>
                  <a:lnTo>
                    <a:pt x="124" y="359"/>
                  </a:lnTo>
                  <a:lnTo>
                    <a:pt x="125" y="363"/>
                  </a:lnTo>
                  <a:lnTo>
                    <a:pt x="125" y="368"/>
                  </a:lnTo>
                  <a:lnTo>
                    <a:pt x="126" y="372"/>
                  </a:lnTo>
                  <a:lnTo>
                    <a:pt x="127" y="377"/>
                  </a:lnTo>
                  <a:lnTo>
                    <a:pt x="128" y="382"/>
                  </a:lnTo>
                  <a:lnTo>
                    <a:pt x="128" y="386"/>
                  </a:lnTo>
                  <a:lnTo>
                    <a:pt x="129" y="390"/>
                  </a:lnTo>
                  <a:lnTo>
                    <a:pt x="130" y="395"/>
                  </a:lnTo>
                  <a:lnTo>
                    <a:pt x="130" y="399"/>
                  </a:lnTo>
                  <a:lnTo>
                    <a:pt x="131" y="404"/>
                  </a:lnTo>
                  <a:lnTo>
                    <a:pt x="132" y="408"/>
                  </a:lnTo>
                  <a:lnTo>
                    <a:pt x="132" y="412"/>
                  </a:lnTo>
                  <a:lnTo>
                    <a:pt x="133" y="417"/>
                  </a:lnTo>
                  <a:lnTo>
                    <a:pt x="134" y="422"/>
                  </a:lnTo>
                  <a:lnTo>
                    <a:pt x="134" y="426"/>
                  </a:lnTo>
                  <a:lnTo>
                    <a:pt x="135" y="431"/>
                  </a:lnTo>
                  <a:lnTo>
                    <a:pt x="135" y="435"/>
                  </a:lnTo>
                  <a:lnTo>
                    <a:pt x="136" y="440"/>
                  </a:lnTo>
                  <a:lnTo>
                    <a:pt x="136" y="444"/>
                  </a:lnTo>
                  <a:lnTo>
                    <a:pt x="137" y="448"/>
                  </a:lnTo>
                  <a:lnTo>
                    <a:pt x="137" y="453"/>
                  </a:lnTo>
                  <a:lnTo>
                    <a:pt x="139" y="457"/>
                  </a:lnTo>
                  <a:lnTo>
                    <a:pt x="139" y="462"/>
                  </a:lnTo>
                  <a:lnTo>
                    <a:pt x="140" y="467"/>
                  </a:lnTo>
                  <a:lnTo>
                    <a:pt x="140" y="471"/>
                  </a:lnTo>
                  <a:lnTo>
                    <a:pt x="140" y="476"/>
                  </a:lnTo>
                  <a:lnTo>
                    <a:pt x="141" y="480"/>
                  </a:lnTo>
                  <a:lnTo>
                    <a:pt x="141" y="484"/>
                  </a:lnTo>
                  <a:lnTo>
                    <a:pt x="141" y="489"/>
                  </a:lnTo>
                  <a:lnTo>
                    <a:pt x="142" y="493"/>
                  </a:lnTo>
                  <a:lnTo>
                    <a:pt x="142" y="498"/>
                  </a:lnTo>
                  <a:lnTo>
                    <a:pt x="142" y="502"/>
                  </a:lnTo>
                  <a:lnTo>
                    <a:pt x="143" y="506"/>
                  </a:lnTo>
                  <a:lnTo>
                    <a:pt x="143" y="512"/>
                  </a:lnTo>
                  <a:lnTo>
                    <a:pt x="143" y="516"/>
                  </a:lnTo>
                  <a:lnTo>
                    <a:pt x="143" y="521"/>
                  </a:lnTo>
                  <a:lnTo>
                    <a:pt x="143" y="525"/>
                  </a:lnTo>
                  <a:lnTo>
                    <a:pt x="144" y="529"/>
                  </a:lnTo>
                  <a:lnTo>
                    <a:pt x="144" y="534"/>
                  </a:lnTo>
                  <a:lnTo>
                    <a:pt x="144" y="538"/>
                  </a:lnTo>
                  <a:lnTo>
                    <a:pt x="144" y="542"/>
                  </a:lnTo>
                  <a:lnTo>
                    <a:pt x="144" y="547"/>
                  </a:lnTo>
                  <a:lnTo>
                    <a:pt x="144" y="551"/>
                  </a:lnTo>
                  <a:lnTo>
                    <a:pt x="144" y="557"/>
                  </a:lnTo>
                  <a:lnTo>
                    <a:pt x="144" y="561"/>
                  </a:lnTo>
                  <a:lnTo>
                    <a:pt x="144" y="565"/>
                  </a:lnTo>
                  <a:lnTo>
                    <a:pt x="144" y="570"/>
                  </a:lnTo>
                  <a:lnTo>
                    <a:pt x="144" y="574"/>
                  </a:lnTo>
                  <a:lnTo>
                    <a:pt x="144" y="579"/>
                  </a:lnTo>
                  <a:lnTo>
                    <a:pt x="144" y="583"/>
                  </a:lnTo>
                  <a:lnTo>
                    <a:pt x="144" y="587"/>
                  </a:lnTo>
                  <a:lnTo>
                    <a:pt x="144" y="592"/>
                  </a:lnTo>
                  <a:lnTo>
                    <a:pt x="144" y="596"/>
                  </a:lnTo>
                  <a:lnTo>
                    <a:pt x="144" y="601"/>
                  </a:lnTo>
                  <a:lnTo>
                    <a:pt x="144" y="606"/>
                  </a:lnTo>
                  <a:lnTo>
                    <a:pt x="144" y="610"/>
                  </a:lnTo>
                  <a:lnTo>
                    <a:pt x="144" y="615"/>
                  </a:lnTo>
                  <a:lnTo>
                    <a:pt x="144" y="619"/>
                  </a:lnTo>
                  <a:lnTo>
                    <a:pt x="143" y="623"/>
                  </a:lnTo>
                  <a:lnTo>
                    <a:pt x="143" y="628"/>
                  </a:lnTo>
                  <a:lnTo>
                    <a:pt x="143" y="632"/>
                  </a:lnTo>
                  <a:lnTo>
                    <a:pt x="143" y="637"/>
                  </a:lnTo>
                  <a:lnTo>
                    <a:pt x="143" y="642"/>
                  </a:lnTo>
                  <a:lnTo>
                    <a:pt x="142" y="646"/>
                  </a:lnTo>
                  <a:lnTo>
                    <a:pt x="142" y="651"/>
                  </a:lnTo>
                  <a:lnTo>
                    <a:pt x="142" y="655"/>
                  </a:lnTo>
                  <a:lnTo>
                    <a:pt x="141" y="659"/>
                  </a:lnTo>
                  <a:lnTo>
                    <a:pt x="141" y="664"/>
                  </a:lnTo>
                  <a:lnTo>
                    <a:pt x="141" y="668"/>
                  </a:lnTo>
                  <a:lnTo>
                    <a:pt x="140" y="673"/>
                  </a:lnTo>
                  <a:lnTo>
                    <a:pt x="140" y="677"/>
                  </a:lnTo>
                  <a:lnTo>
                    <a:pt x="140" y="681"/>
                  </a:lnTo>
                  <a:lnTo>
                    <a:pt x="139" y="687"/>
                  </a:lnTo>
                  <a:lnTo>
                    <a:pt x="139" y="691"/>
                  </a:lnTo>
                  <a:lnTo>
                    <a:pt x="137" y="695"/>
                  </a:lnTo>
                  <a:lnTo>
                    <a:pt x="137" y="700"/>
                  </a:lnTo>
                  <a:lnTo>
                    <a:pt x="136" y="704"/>
                  </a:lnTo>
                  <a:lnTo>
                    <a:pt x="136" y="709"/>
                  </a:lnTo>
                  <a:lnTo>
                    <a:pt x="135" y="713"/>
                  </a:lnTo>
                  <a:lnTo>
                    <a:pt x="135" y="717"/>
                  </a:lnTo>
                  <a:lnTo>
                    <a:pt x="134" y="722"/>
                  </a:lnTo>
                  <a:lnTo>
                    <a:pt x="134" y="726"/>
                  </a:lnTo>
                  <a:lnTo>
                    <a:pt x="133" y="732"/>
                  </a:lnTo>
                  <a:lnTo>
                    <a:pt x="132" y="736"/>
                  </a:lnTo>
                  <a:lnTo>
                    <a:pt x="132" y="740"/>
                  </a:lnTo>
                  <a:lnTo>
                    <a:pt x="131" y="745"/>
                  </a:lnTo>
                  <a:lnTo>
                    <a:pt x="130" y="749"/>
                  </a:lnTo>
                  <a:lnTo>
                    <a:pt x="130" y="753"/>
                  </a:lnTo>
                  <a:lnTo>
                    <a:pt x="129" y="758"/>
                  </a:lnTo>
                  <a:lnTo>
                    <a:pt x="128" y="762"/>
                  </a:lnTo>
                  <a:lnTo>
                    <a:pt x="128" y="767"/>
                  </a:lnTo>
                  <a:lnTo>
                    <a:pt x="127" y="771"/>
                  </a:lnTo>
                  <a:lnTo>
                    <a:pt x="126" y="776"/>
                  </a:lnTo>
                  <a:lnTo>
                    <a:pt x="125" y="781"/>
                  </a:lnTo>
                  <a:lnTo>
                    <a:pt x="125" y="785"/>
                  </a:lnTo>
                  <a:lnTo>
                    <a:pt x="124" y="790"/>
                  </a:lnTo>
                  <a:lnTo>
                    <a:pt x="123" y="794"/>
                  </a:lnTo>
                  <a:lnTo>
                    <a:pt x="122" y="798"/>
                  </a:lnTo>
                  <a:lnTo>
                    <a:pt x="121" y="803"/>
                  </a:lnTo>
                  <a:lnTo>
                    <a:pt x="120" y="807"/>
                  </a:lnTo>
                  <a:lnTo>
                    <a:pt x="119" y="811"/>
                  </a:lnTo>
                  <a:lnTo>
                    <a:pt x="118" y="816"/>
                  </a:lnTo>
                  <a:lnTo>
                    <a:pt x="118" y="821"/>
                  </a:lnTo>
                  <a:lnTo>
                    <a:pt x="117" y="826"/>
                  </a:lnTo>
                  <a:lnTo>
                    <a:pt x="116" y="830"/>
                  </a:lnTo>
                  <a:lnTo>
                    <a:pt x="115" y="834"/>
                  </a:lnTo>
                  <a:lnTo>
                    <a:pt x="114" y="839"/>
                  </a:lnTo>
                  <a:lnTo>
                    <a:pt x="113" y="843"/>
                  </a:lnTo>
                  <a:lnTo>
                    <a:pt x="112" y="848"/>
                  </a:lnTo>
                  <a:lnTo>
                    <a:pt x="111" y="852"/>
                  </a:lnTo>
                  <a:lnTo>
                    <a:pt x="109" y="856"/>
                  </a:lnTo>
                  <a:lnTo>
                    <a:pt x="108" y="861"/>
                  </a:lnTo>
                  <a:lnTo>
                    <a:pt x="107" y="866"/>
                  </a:lnTo>
                  <a:lnTo>
                    <a:pt x="106" y="870"/>
                  </a:lnTo>
                  <a:lnTo>
                    <a:pt x="105" y="875"/>
                  </a:lnTo>
                  <a:lnTo>
                    <a:pt x="104" y="879"/>
                  </a:lnTo>
                  <a:lnTo>
                    <a:pt x="103" y="884"/>
                  </a:lnTo>
                  <a:lnTo>
                    <a:pt x="101" y="888"/>
                  </a:lnTo>
                  <a:lnTo>
                    <a:pt x="100" y="892"/>
                  </a:lnTo>
                  <a:lnTo>
                    <a:pt x="99" y="897"/>
                  </a:lnTo>
                  <a:lnTo>
                    <a:pt x="98" y="901"/>
                  </a:lnTo>
                  <a:lnTo>
                    <a:pt x="97" y="906"/>
                  </a:lnTo>
                  <a:lnTo>
                    <a:pt x="95" y="911"/>
                  </a:lnTo>
                  <a:lnTo>
                    <a:pt x="93" y="915"/>
                  </a:lnTo>
                  <a:lnTo>
                    <a:pt x="92" y="920"/>
                  </a:lnTo>
                  <a:lnTo>
                    <a:pt x="90" y="924"/>
                  </a:lnTo>
                  <a:lnTo>
                    <a:pt x="89" y="928"/>
                  </a:lnTo>
                  <a:lnTo>
                    <a:pt x="88" y="933"/>
                  </a:lnTo>
                  <a:lnTo>
                    <a:pt x="86" y="937"/>
                  </a:lnTo>
                  <a:lnTo>
                    <a:pt x="85" y="942"/>
                  </a:lnTo>
                  <a:lnTo>
                    <a:pt x="83" y="946"/>
                  </a:lnTo>
                  <a:lnTo>
                    <a:pt x="82" y="950"/>
                  </a:lnTo>
                  <a:lnTo>
                    <a:pt x="81" y="956"/>
                  </a:lnTo>
                  <a:lnTo>
                    <a:pt x="79" y="960"/>
                  </a:lnTo>
                  <a:lnTo>
                    <a:pt x="78" y="964"/>
                  </a:lnTo>
                  <a:lnTo>
                    <a:pt x="76" y="969"/>
                  </a:lnTo>
                  <a:lnTo>
                    <a:pt x="75" y="973"/>
                  </a:lnTo>
                  <a:lnTo>
                    <a:pt x="73" y="978"/>
                  </a:lnTo>
                  <a:lnTo>
                    <a:pt x="72" y="982"/>
                  </a:lnTo>
                  <a:lnTo>
                    <a:pt x="70" y="986"/>
                  </a:lnTo>
                  <a:lnTo>
                    <a:pt x="68" y="991"/>
                  </a:lnTo>
                  <a:lnTo>
                    <a:pt x="67" y="996"/>
                  </a:lnTo>
                  <a:lnTo>
                    <a:pt x="65" y="1001"/>
                  </a:lnTo>
                  <a:lnTo>
                    <a:pt x="64" y="1005"/>
                  </a:lnTo>
                  <a:lnTo>
                    <a:pt x="62" y="1009"/>
                  </a:lnTo>
                  <a:lnTo>
                    <a:pt x="60" y="1014"/>
                  </a:lnTo>
                  <a:lnTo>
                    <a:pt x="59" y="1018"/>
                  </a:lnTo>
                  <a:lnTo>
                    <a:pt x="57" y="1022"/>
                  </a:lnTo>
                  <a:lnTo>
                    <a:pt x="55" y="1027"/>
                  </a:lnTo>
                  <a:lnTo>
                    <a:pt x="53" y="1031"/>
                  </a:lnTo>
                  <a:lnTo>
                    <a:pt x="52" y="1036"/>
                  </a:lnTo>
                  <a:lnTo>
                    <a:pt x="49" y="1041"/>
                  </a:lnTo>
                  <a:lnTo>
                    <a:pt x="47" y="1045"/>
                  </a:lnTo>
                  <a:lnTo>
                    <a:pt x="45" y="1050"/>
                  </a:lnTo>
                  <a:lnTo>
                    <a:pt x="43" y="1054"/>
                  </a:lnTo>
                  <a:lnTo>
                    <a:pt x="42" y="1059"/>
                  </a:lnTo>
                  <a:lnTo>
                    <a:pt x="40" y="1063"/>
                  </a:lnTo>
                  <a:lnTo>
                    <a:pt x="38" y="1067"/>
                  </a:lnTo>
                  <a:lnTo>
                    <a:pt x="36" y="1072"/>
                  </a:lnTo>
                  <a:lnTo>
                    <a:pt x="34" y="1076"/>
                  </a:lnTo>
                  <a:lnTo>
                    <a:pt x="32" y="1080"/>
                  </a:lnTo>
                  <a:lnTo>
                    <a:pt x="30" y="1086"/>
                  </a:lnTo>
                  <a:lnTo>
                    <a:pt x="28" y="1090"/>
                  </a:lnTo>
                  <a:lnTo>
                    <a:pt x="26" y="1095"/>
                  </a:lnTo>
                  <a:lnTo>
                    <a:pt x="24" y="1099"/>
                  </a:lnTo>
                  <a:lnTo>
                    <a:pt x="22" y="1103"/>
                  </a:lnTo>
                  <a:lnTo>
                    <a:pt x="20" y="1108"/>
                  </a:lnTo>
                  <a:lnTo>
                    <a:pt x="18" y="1112"/>
                  </a:lnTo>
                  <a:lnTo>
                    <a:pt x="16" y="1117"/>
                  </a:lnTo>
                  <a:lnTo>
                    <a:pt x="14" y="1121"/>
                  </a:lnTo>
                  <a:lnTo>
                    <a:pt x="12" y="1125"/>
                  </a:lnTo>
                  <a:lnTo>
                    <a:pt x="10" y="1131"/>
                  </a:lnTo>
                  <a:lnTo>
                    <a:pt x="8" y="1135"/>
                  </a:lnTo>
                  <a:lnTo>
                    <a:pt x="5" y="1139"/>
                  </a:lnTo>
                  <a:lnTo>
                    <a:pt x="2" y="1144"/>
                  </a:lnTo>
                  <a:lnTo>
                    <a:pt x="0" y="1148"/>
                  </a:lnTo>
                  <a:lnTo>
                    <a:pt x="1340" y="5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048832" y="1882118"/>
              <a:ext cx="1219200" cy="534986"/>
            </a:xfrm>
            <a:custGeom>
              <a:avLst/>
              <a:gdLst>
                <a:gd name="T0" fmla="*/ 2147483647 w 7680"/>
                <a:gd name="T1" fmla="*/ 0 h 3365"/>
                <a:gd name="T2" fmla="*/ 0 w 7680"/>
                <a:gd name="T3" fmla="*/ 2147483647 h 3365"/>
                <a:gd name="T4" fmla="*/ 2147483647 w 7680"/>
                <a:gd name="T5" fmla="*/ 2147483647 h 3365"/>
                <a:gd name="T6" fmla="*/ 2147483647 w 7680"/>
                <a:gd name="T7" fmla="*/ 2147483647 h 3365"/>
                <a:gd name="T8" fmla="*/ 2147483647 w 7680"/>
                <a:gd name="T9" fmla="*/ 0 h 3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0"/>
                <a:gd name="T16" fmla="*/ 0 h 3365"/>
                <a:gd name="T17" fmla="*/ 7680 w 7680"/>
                <a:gd name="T18" fmla="*/ 3365 h 33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0" h="3365">
                  <a:moveTo>
                    <a:pt x="7661" y="0"/>
                  </a:moveTo>
                  <a:lnTo>
                    <a:pt x="0" y="3322"/>
                  </a:lnTo>
                  <a:lnTo>
                    <a:pt x="19" y="3365"/>
                  </a:lnTo>
                  <a:lnTo>
                    <a:pt x="7680" y="44"/>
                  </a:lnTo>
                  <a:lnTo>
                    <a:pt x="76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8233107" y="1875768"/>
              <a:ext cx="58737" cy="41275"/>
            </a:xfrm>
            <a:custGeom>
              <a:avLst/>
              <a:gdLst>
                <a:gd name="T0" fmla="*/ 2147483647 w 367"/>
                <a:gd name="T1" fmla="*/ 2147483647 h 266"/>
                <a:gd name="T2" fmla="*/ 2147483647 w 367"/>
                <a:gd name="T3" fmla="*/ 2147483647 h 266"/>
                <a:gd name="T4" fmla="*/ 2147483647 w 367"/>
                <a:gd name="T5" fmla="*/ 2147483647 h 266"/>
                <a:gd name="T6" fmla="*/ 2147483647 w 367"/>
                <a:gd name="T7" fmla="*/ 2147483647 h 266"/>
                <a:gd name="T8" fmla="*/ 2147483647 w 367"/>
                <a:gd name="T9" fmla="*/ 2147483647 h 266"/>
                <a:gd name="T10" fmla="*/ 2147483647 w 367"/>
                <a:gd name="T11" fmla="*/ 2147483647 h 266"/>
                <a:gd name="T12" fmla="*/ 2147483647 w 367"/>
                <a:gd name="T13" fmla="*/ 2147483647 h 266"/>
                <a:gd name="T14" fmla="*/ 2147483647 w 367"/>
                <a:gd name="T15" fmla="*/ 2147483647 h 266"/>
                <a:gd name="T16" fmla="*/ 2147483647 w 367"/>
                <a:gd name="T17" fmla="*/ 2147483647 h 266"/>
                <a:gd name="T18" fmla="*/ 2147483647 w 367"/>
                <a:gd name="T19" fmla="*/ 2147483647 h 266"/>
                <a:gd name="T20" fmla="*/ 2147483647 w 367"/>
                <a:gd name="T21" fmla="*/ 2147483647 h 266"/>
                <a:gd name="T22" fmla="*/ 2147483647 w 367"/>
                <a:gd name="T23" fmla="*/ 2147483647 h 266"/>
                <a:gd name="T24" fmla="*/ 2147483647 w 367"/>
                <a:gd name="T25" fmla="*/ 2147483647 h 266"/>
                <a:gd name="T26" fmla="*/ 2147483647 w 367"/>
                <a:gd name="T27" fmla="*/ 2147483647 h 266"/>
                <a:gd name="T28" fmla="*/ 2147483647 w 367"/>
                <a:gd name="T29" fmla="*/ 2147483647 h 266"/>
                <a:gd name="T30" fmla="*/ 2147483647 w 367"/>
                <a:gd name="T31" fmla="*/ 2147483647 h 266"/>
                <a:gd name="T32" fmla="*/ 2147483647 w 367"/>
                <a:gd name="T33" fmla="*/ 2147483647 h 266"/>
                <a:gd name="T34" fmla="*/ 2147483647 w 367"/>
                <a:gd name="T35" fmla="*/ 2147483647 h 266"/>
                <a:gd name="T36" fmla="*/ 2147483647 w 367"/>
                <a:gd name="T37" fmla="*/ 2147483647 h 266"/>
                <a:gd name="T38" fmla="*/ 2147483647 w 367"/>
                <a:gd name="T39" fmla="*/ 2147483647 h 266"/>
                <a:gd name="T40" fmla="*/ 2147483647 w 367"/>
                <a:gd name="T41" fmla="*/ 2147483647 h 266"/>
                <a:gd name="T42" fmla="*/ 2147483647 w 367"/>
                <a:gd name="T43" fmla="*/ 2147483647 h 266"/>
                <a:gd name="T44" fmla="*/ 2147483647 w 367"/>
                <a:gd name="T45" fmla="*/ 2147483647 h 266"/>
                <a:gd name="T46" fmla="*/ 2147483647 w 367"/>
                <a:gd name="T47" fmla="*/ 2147483647 h 266"/>
                <a:gd name="T48" fmla="*/ 2147483647 w 367"/>
                <a:gd name="T49" fmla="*/ 2147483647 h 266"/>
                <a:gd name="T50" fmla="*/ 2147483647 w 367"/>
                <a:gd name="T51" fmla="*/ 2147483647 h 266"/>
                <a:gd name="T52" fmla="*/ 2147483647 w 367"/>
                <a:gd name="T53" fmla="*/ 2147483647 h 266"/>
                <a:gd name="T54" fmla="*/ 2147483647 w 367"/>
                <a:gd name="T55" fmla="*/ 2147483647 h 266"/>
                <a:gd name="T56" fmla="*/ 2147483647 w 367"/>
                <a:gd name="T57" fmla="*/ 2147483647 h 266"/>
                <a:gd name="T58" fmla="*/ 2147483647 w 367"/>
                <a:gd name="T59" fmla="*/ 2147483647 h 266"/>
                <a:gd name="T60" fmla="*/ 2147483647 w 367"/>
                <a:gd name="T61" fmla="*/ 2147483647 h 266"/>
                <a:gd name="T62" fmla="*/ 2147483647 w 367"/>
                <a:gd name="T63" fmla="*/ 2147483647 h 266"/>
                <a:gd name="T64" fmla="*/ 2147483647 w 367"/>
                <a:gd name="T65" fmla="*/ 2147483647 h 266"/>
                <a:gd name="T66" fmla="*/ 2147483647 w 367"/>
                <a:gd name="T67" fmla="*/ 2147483647 h 266"/>
                <a:gd name="T68" fmla="*/ 2147483647 w 367"/>
                <a:gd name="T69" fmla="*/ 2147483647 h 266"/>
                <a:gd name="T70" fmla="*/ 2147483647 w 367"/>
                <a:gd name="T71" fmla="*/ 2147483647 h 266"/>
                <a:gd name="T72" fmla="*/ 2147483647 w 367"/>
                <a:gd name="T73" fmla="*/ 2147483647 h 266"/>
                <a:gd name="T74" fmla="*/ 2147483647 w 367"/>
                <a:gd name="T75" fmla="*/ 2147483647 h 266"/>
                <a:gd name="T76" fmla="*/ 2147483647 w 367"/>
                <a:gd name="T77" fmla="*/ 2147483647 h 266"/>
                <a:gd name="T78" fmla="*/ 2147483647 w 367"/>
                <a:gd name="T79" fmla="*/ 2147483647 h 266"/>
                <a:gd name="T80" fmla="*/ 2147483647 w 367"/>
                <a:gd name="T81" fmla="*/ 2147483647 h 266"/>
                <a:gd name="T82" fmla="*/ 2147483647 w 367"/>
                <a:gd name="T83" fmla="*/ 2147483647 h 266"/>
                <a:gd name="T84" fmla="*/ 2147483647 w 367"/>
                <a:gd name="T85" fmla="*/ 2147483647 h 266"/>
                <a:gd name="T86" fmla="*/ 2147483647 w 367"/>
                <a:gd name="T87" fmla="*/ 2147483647 h 266"/>
                <a:gd name="T88" fmla="*/ 2147483647 w 367"/>
                <a:gd name="T89" fmla="*/ 2147483647 h 266"/>
                <a:gd name="T90" fmla="*/ 2147483647 w 367"/>
                <a:gd name="T91" fmla="*/ 2147483647 h 266"/>
                <a:gd name="T92" fmla="*/ 2147483647 w 367"/>
                <a:gd name="T93" fmla="*/ 2147483647 h 266"/>
                <a:gd name="T94" fmla="*/ 2147483647 w 367"/>
                <a:gd name="T95" fmla="*/ 2147483647 h 266"/>
                <a:gd name="T96" fmla="*/ 2147483647 w 367"/>
                <a:gd name="T97" fmla="*/ 2147483647 h 266"/>
                <a:gd name="T98" fmla="*/ 2147483647 w 367"/>
                <a:gd name="T99" fmla="*/ 2147483647 h 266"/>
                <a:gd name="T100" fmla="*/ 2147483647 w 367"/>
                <a:gd name="T101" fmla="*/ 2147483647 h 266"/>
                <a:gd name="T102" fmla="*/ 2147483647 w 367"/>
                <a:gd name="T103" fmla="*/ 0 h 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266"/>
                <a:gd name="T158" fmla="*/ 367 w 367"/>
                <a:gd name="T159" fmla="*/ 266 h 2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266">
                  <a:moveTo>
                    <a:pt x="367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5" y="24"/>
                  </a:lnTo>
                  <a:lnTo>
                    <a:pt x="26" y="25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31" y="29"/>
                  </a:lnTo>
                  <a:lnTo>
                    <a:pt x="32" y="30"/>
                  </a:lnTo>
                  <a:lnTo>
                    <a:pt x="33" y="31"/>
                  </a:lnTo>
                  <a:lnTo>
                    <a:pt x="34" y="32"/>
                  </a:lnTo>
                  <a:lnTo>
                    <a:pt x="35" y="33"/>
                  </a:lnTo>
                  <a:lnTo>
                    <a:pt x="36" y="34"/>
                  </a:lnTo>
                  <a:lnTo>
                    <a:pt x="37" y="35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47" y="48"/>
                  </a:lnTo>
                  <a:lnTo>
                    <a:pt x="48" y="49"/>
                  </a:lnTo>
                  <a:lnTo>
                    <a:pt x="49" y="50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1" y="53"/>
                  </a:lnTo>
                  <a:lnTo>
                    <a:pt x="52" y="54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4" y="56"/>
                  </a:lnTo>
                  <a:lnTo>
                    <a:pt x="55" y="57"/>
                  </a:lnTo>
                  <a:lnTo>
                    <a:pt x="55" y="58"/>
                  </a:lnTo>
                  <a:lnTo>
                    <a:pt x="56" y="59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8" y="62"/>
                  </a:lnTo>
                  <a:lnTo>
                    <a:pt x="59" y="63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62" y="67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5" y="72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5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9" y="78"/>
                  </a:lnTo>
                  <a:lnTo>
                    <a:pt x="69" y="79"/>
                  </a:lnTo>
                  <a:lnTo>
                    <a:pt x="70" y="79"/>
                  </a:lnTo>
                  <a:lnTo>
                    <a:pt x="70" y="81"/>
                  </a:lnTo>
                  <a:lnTo>
                    <a:pt x="71" y="82"/>
                  </a:lnTo>
                  <a:lnTo>
                    <a:pt x="72" y="83"/>
                  </a:lnTo>
                  <a:lnTo>
                    <a:pt x="72" y="84"/>
                  </a:lnTo>
                  <a:lnTo>
                    <a:pt x="73" y="85"/>
                  </a:lnTo>
                  <a:lnTo>
                    <a:pt x="73" y="86"/>
                  </a:lnTo>
                  <a:lnTo>
                    <a:pt x="75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9" y="94"/>
                  </a:lnTo>
                  <a:lnTo>
                    <a:pt x="79" y="95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1" y="98"/>
                  </a:lnTo>
                  <a:lnTo>
                    <a:pt x="81" y="99"/>
                  </a:lnTo>
                  <a:lnTo>
                    <a:pt x="82" y="100"/>
                  </a:lnTo>
                  <a:lnTo>
                    <a:pt x="82" y="101"/>
                  </a:lnTo>
                  <a:lnTo>
                    <a:pt x="83" y="102"/>
                  </a:lnTo>
                  <a:lnTo>
                    <a:pt x="84" y="103"/>
                  </a:lnTo>
                  <a:lnTo>
                    <a:pt x="84" y="104"/>
                  </a:lnTo>
                  <a:lnTo>
                    <a:pt x="85" y="105"/>
                  </a:lnTo>
                  <a:lnTo>
                    <a:pt x="85" y="106"/>
                  </a:lnTo>
                  <a:lnTo>
                    <a:pt x="85" y="107"/>
                  </a:lnTo>
                  <a:lnTo>
                    <a:pt x="86" y="108"/>
                  </a:lnTo>
                  <a:lnTo>
                    <a:pt x="86" y="109"/>
                  </a:lnTo>
                  <a:lnTo>
                    <a:pt x="87" y="110"/>
                  </a:lnTo>
                  <a:lnTo>
                    <a:pt x="87" y="111"/>
                  </a:lnTo>
                  <a:lnTo>
                    <a:pt x="88" y="112"/>
                  </a:lnTo>
                  <a:lnTo>
                    <a:pt x="88" y="113"/>
                  </a:lnTo>
                  <a:lnTo>
                    <a:pt x="89" y="114"/>
                  </a:lnTo>
                  <a:lnTo>
                    <a:pt x="89" y="115"/>
                  </a:lnTo>
                  <a:lnTo>
                    <a:pt x="90" y="116"/>
                  </a:lnTo>
                  <a:lnTo>
                    <a:pt x="90" y="117"/>
                  </a:lnTo>
                  <a:lnTo>
                    <a:pt x="91" y="118"/>
                  </a:lnTo>
                  <a:lnTo>
                    <a:pt x="91" y="119"/>
                  </a:lnTo>
                  <a:lnTo>
                    <a:pt x="91" y="120"/>
                  </a:lnTo>
                  <a:lnTo>
                    <a:pt x="92" y="121"/>
                  </a:lnTo>
                  <a:lnTo>
                    <a:pt x="92" y="122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4" y="126"/>
                  </a:lnTo>
                  <a:lnTo>
                    <a:pt x="94" y="127"/>
                  </a:lnTo>
                  <a:lnTo>
                    <a:pt x="94" y="128"/>
                  </a:lnTo>
                  <a:lnTo>
                    <a:pt x="95" y="129"/>
                  </a:lnTo>
                  <a:lnTo>
                    <a:pt x="95" y="130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3"/>
                  </a:lnTo>
                  <a:lnTo>
                    <a:pt x="97" y="134"/>
                  </a:lnTo>
                  <a:lnTo>
                    <a:pt x="97" y="135"/>
                  </a:lnTo>
                  <a:lnTo>
                    <a:pt x="98" y="136"/>
                  </a:lnTo>
                  <a:lnTo>
                    <a:pt x="98" y="137"/>
                  </a:lnTo>
                  <a:lnTo>
                    <a:pt x="98" y="138"/>
                  </a:lnTo>
                  <a:lnTo>
                    <a:pt x="99" y="139"/>
                  </a:lnTo>
                  <a:lnTo>
                    <a:pt x="99" y="140"/>
                  </a:lnTo>
                  <a:lnTo>
                    <a:pt x="99" y="141"/>
                  </a:lnTo>
                  <a:lnTo>
                    <a:pt x="100" y="142"/>
                  </a:lnTo>
                  <a:lnTo>
                    <a:pt x="100" y="143"/>
                  </a:lnTo>
                  <a:lnTo>
                    <a:pt x="100" y="145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8"/>
                  </a:lnTo>
                  <a:lnTo>
                    <a:pt x="102" y="149"/>
                  </a:lnTo>
                  <a:lnTo>
                    <a:pt x="102" y="150"/>
                  </a:lnTo>
                  <a:lnTo>
                    <a:pt x="102" y="151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3" y="154"/>
                  </a:lnTo>
                  <a:lnTo>
                    <a:pt x="104" y="155"/>
                  </a:lnTo>
                  <a:lnTo>
                    <a:pt x="104" y="156"/>
                  </a:lnTo>
                  <a:lnTo>
                    <a:pt x="104" y="157"/>
                  </a:lnTo>
                  <a:lnTo>
                    <a:pt x="105" y="158"/>
                  </a:lnTo>
                  <a:lnTo>
                    <a:pt x="105" y="159"/>
                  </a:lnTo>
                  <a:lnTo>
                    <a:pt x="105" y="161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4"/>
                  </a:lnTo>
                  <a:lnTo>
                    <a:pt x="106" y="165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7" y="170"/>
                  </a:lnTo>
                  <a:lnTo>
                    <a:pt x="108" y="171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9" y="178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10" y="181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0" y="185"/>
                  </a:lnTo>
                  <a:lnTo>
                    <a:pt x="110" y="186"/>
                  </a:lnTo>
                  <a:lnTo>
                    <a:pt x="111" y="187"/>
                  </a:lnTo>
                  <a:lnTo>
                    <a:pt x="111" y="188"/>
                  </a:lnTo>
                  <a:lnTo>
                    <a:pt x="111" y="189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12" y="195"/>
                  </a:lnTo>
                  <a:lnTo>
                    <a:pt x="112" y="196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3" y="199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3" y="206"/>
                  </a:lnTo>
                  <a:lnTo>
                    <a:pt x="114" y="207"/>
                  </a:lnTo>
                  <a:lnTo>
                    <a:pt x="114" y="208"/>
                  </a:lnTo>
                  <a:lnTo>
                    <a:pt x="114" y="210"/>
                  </a:lnTo>
                  <a:lnTo>
                    <a:pt x="114" y="211"/>
                  </a:lnTo>
                  <a:lnTo>
                    <a:pt x="114" y="212"/>
                  </a:lnTo>
                  <a:lnTo>
                    <a:pt x="114" y="214"/>
                  </a:lnTo>
                  <a:lnTo>
                    <a:pt x="114" y="215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4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2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5" y="226"/>
                  </a:lnTo>
                  <a:lnTo>
                    <a:pt x="115" y="227"/>
                  </a:lnTo>
                  <a:lnTo>
                    <a:pt x="115" y="228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5" y="233"/>
                  </a:lnTo>
                  <a:lnTo>
                    <a:pt x="115" y="234"/>
                  </a:lnTo>
                  <a:lnTo>
                    <a:pt x="115" y="235"/>
                  </a:lnTo>
                  <a:lnTo>
                    <a:pt x="115" y="236"/>
                  </a:lnTo>
                  <a:lnTo>
                    <a:pt x="115" y="238"/>
                  </a:lnTo>
                  <a:lnTo>
                    <a:pt x="115" y="239"/>
                  </a:lnTo>
                  <a:lnTo>
                    <a:pt x="115" y="240"/>
                  </a:lnTo>
                  <a:lnTo>
                    <a:pt x="115" y="241"/>
                  </a:lnTo>
                  <a:lnTo>
                    <a:pt x="115" y="242"/>
                  </a:lnTo>
                  <a:lnTo>
                    <a:pt x="115" y="244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5" y="247"/>
                  </a:lnTo>
                  <a:lnTo>
                    <a:pt x="115" y="248"/>
                  </a:lnTo>
                  <a:lnTo>
                    <a:pt x="115" y="250"/>
                  </a:lnTo>
                  <a:lnTo>
                    <a:pt x="115" y="251"/>
                  </a:lnTo>
                  <a:lnTo>
                    <a:pt x="115" y="252"/>
                  </a:lnTo>
                  <a:lnTo>
                    <a:pt x="115" y="253"/>
                  </a:lnTo>
                  <a:lnTo>
                    <a:pt x="115" y="254"/>
                  </a:lnTo>
                  <a:lnTo>
                    <a:pt x="115" y="256"/>
                  </a:lnTo>
                  <a:lnTo>
                    <a:pt x="115" y="258"/>
                  </a:lnTo>
                  <a:lnTo>
                    <a:pt x="115" y="259"/>
                  </a:lnTo>
                  <a:lnTo>
                    <a:pt x="115" y="260"/>
                  </a:lnTo>
                  <a:lnTo>
                    <a:pt x="115" y="262"/>
                  </a:lnTo>
                  <a:lnTo>
                    <a:pt x="115" y="263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5" y="2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048832" y="1945618"/>
              <a:ext cx="1225550" cy="1139823"/>
            </a:xfrm>
            <a:custGeom>
              <a:avLst/>
              <a:gdLst>
                <a:gd name="T0" fmla="*/ 2147483647 w 7726"/>
                <a:gd name="T1" fmla="*/ 0 h 7182"/>
                <a:gd name="T2" fmla="*/ 0 w 7726"/>
                <a:gd name="T3" fmla="*/ 2147483647 h 7182"/>
                <a:gd name="T4" fmla="*/ 2147483647 w 7726"/>
                <a:gd name="T5" fmla="*/ 2147483647 h 7182"/>
                <a:gd name="T6" fmla="*/ 2147483647 w 7726"/>
                <a:gd name="T7" fmla="*/ 2147483647 h 7182"/>
                <a:gd name="T8" fmla="*/ 2147483647 w 7726"/>
                <a:gd name="T9" fmla="*/ 0 h 7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6"/>
                <a:gd name="T16" fmla="*/ 0 h 7182"/>
                <a:gd name="T17" fmla="*/ 7726 w 7726"/>
                <a:gd name="T18" fmla="*/ 7182 h 7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6" h="7182">
                  <a:moveTo>
                    <a:pt x="7693" y="0"/>
                  </a:moveTo>
                  <a:lnTo>
                    <a:pt x="0" y="7146"/>
                  </a:lnTo>
                  <a:lnTo>
                    <a:pt x="32" y="7182"/>
                  </a:lnTo>
                  <a:lnTo>
                    <a:pt x="7726" y="34"/>
                  </a:lnTo>
                  <a:lnTo>
                    <a:pt x="769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236282" y="1929743"/>
              <a:ext cx="55562" cy="53975"/>
            </a:xfrm>
            <a:custGeom>
              <a:avLst/>
              <a:gdLst>
                <a:gd name="T0" fmla="*/ 2147483647 w 346"/>
                <a:gd name="T1" fmla="*/ 2147483647 h 335"/>
                <a:gd name="T2" fmla="*/ 2147483647 w 346"/>
                <a:gd name="T3" fmla="*/ 2147483647 h 335"/>
                <a:gd name="T4" fmla="*/ 2147483647 w 346"/>
                <a:gd name="T5" fmla="*/ 2147483647 h 335"/>
                <a:gd name="T6" fmla="*/ 2147483647 w 346"/>
                <a:gd name="T7" fmla="*/ 2147483647 h 335"/>
                <a:gd name="T8" fmla="*/ 2147483647 w 346"/>
                <a:gd name="T9" fmla="*/ 2147483647 h 335"/>
                <a:gd name="T10" fmla="*/ 2147483647 w 346"/>
                <a:gd name="T11" fmla="*/ 2147483647 h 335"/>
                <a:gd name="T12" fmla="*/ 2147483647 w 346"/>
                <a:gd name="T13" fmla="*/ 2147483647 h 335"/>
                <a:gd name="T14" fmla="*/ 2147483647 w 346"/>
                <a:gd name="T15" fmla="*/ 2147483647 h 335"/>
                <a:gd name="T16" fmla="*/ 2147483647 w 346"/>
                <a:gd name="T17" fmla="*/ 2147483647 h 335"/>
                <a:gd name="T18" fmla="*/ 2147483647 w 346"/>
                <a:gd name="T19" fmla="*/ 2147483647 h 335"/>
                <a:gd name="T20" fmla="*/ 2147483647 w 346"/>
                <a:gd name="T21" fmla="*/ 2147483647 h 335"/>
                <a:gd name="T22" fmla="*/ 2147483647 w 346"/>
                <a:gd name="T23" fmla="*/ 2147483647 h 335"/>
                <a:gd name="T24" fmla="*/ 2147483647 w 346"/>
                <a:gd name="T25" fmla="*/ 2147483647 h 335"/>
                <a:gd name="T26" fmla="*/ 2147483647 w 346"/>
                <a:gd name="T27" fmla="*/ 2147483647 h 335"/>
                <a:gd name="T28" fmla="*/ 2147483647 w 346"/>
                <a:gd name="T29" fmla="*/ 2147483647 h 335"/>
                <a:gd name="T30" fmla="*/ 2147483647 w 346"/>
                <a:gd name="T31" fmla="*/ 2147483647 h 335"/>
                <a:gd name="T32" fmla="*/ 2147483647 w 346"/>
                <a:gd name="T33" fmla="*/ 2147483647 h 335"/>
                <a:gd name="T34" fmla="*/ 2147483647 w 346"/>
                <a:gd name="T35" fmla="*/ 2147483647 h 335"/>
                <a:gd name="T36" fmla="*/ 2147483647 w 346"/>
                <a:gd name="T37" fmla="*/ 2147483647 h 335"/>
                <a:gd name="T38" fmla="*/ 2147483647 w 346"/>
                <a:gd name="T39" fmla="*/ 2147483647 h 335"/>
                <a:gd name="T40" fmla="*/ 2147483647 w 346"/>
                <a:gd name="T41" fmla="*/ 2147483647 h 335"/>
                <a:gd name="T42" fmla="*/ 2147483647 w 346"/>
                <a:gd name="T43" fmla="*/ 2147483647 h 335"/>
                <a:gd name="T44" fmla="*/ 2147483647 w 346"/>
                <a:gd name="T45" fmla="*/ 2147483647 h 335"/>
                <a:gd name="T46" fmla="*/ 2147483647 w 346"/>
                <a:gd name="T47" fmla="*/ 2147483647 h 335"/>
                <a:gd name="T48" fmla="*/ 2147483647 w 346"/>
                <a:gd name="T49" fmla="*/ 2147483647 h 335"/>
                <a:gd name="T50" fmla="*/ 2147483647 w 346"/>
                <a:gd name="T51" fmla="*/ 2147483647 h 335"/>
                <a:gd name="T52" fmla="*/ 2147483647 w 346"/>
                <a:gd name="T53" fmla="*/ 2147483647 h 335"/>
                <a:gd name="T54" fmla="*/ 2147483647 w 346"/>
                <a:gd name="T55" fmla="*/ 2147483647 h 335"/>
                <a:gd name="T56" fmla="*/ 2147483647 w 346"/>
                <a:gd name="T57" fmla="*/ 2147483647 h 335"/>
                <a:gd name="T58" fmla="*/ 2147483647 w 346"/>
                <a:gd name="T59" fmla="*/ 2147483647 h 335"/>
                <a:gd name="T60" fmla="*/ 2147483647 w 346"/>
                <a:gd name="T61" fmla="*/ 2147483647 h 335"/>
                <a:gd name="T62" fmla="*/ 2147483647 w 346"/>
                <a:gd name="T63" fmla="*/ 2147483647 h 335"/>
                <a:gd name="T64" fmla="*/ 2147483647 w 346"/>
                <a:gd name="T65" fmla="*/ 2147483647 h 335"/>
                <a:gd name="T66" fmla="*/ 2147483647 w 346"/>
                <a:gd name="T67" fmla="*/ 2147483647 h 335"/>
                <a:gd name="T68" fmla="*/ 2147483647 w 346"/>
                <a:gd name="T69" fmla="*/ 2147483647 h 335"/>
                <a:gd name="T70" fmla="*/ 2147483647 w 346"/>
                <a:gd name="T71" fmla="*/ 2147483647 h 335"/>
                <a:gd name="T72" fmla="*/ 2147483647 w 346"/>
                <a:gd name="T73" fmla="*/ 2147483647 h 335"/>
                <a:gd name="T74" fmla="*/ 2147483647 w 346"/>
                <a:gd name="T75" fmla="*/ 2147483647 h 335"/>
                <a:gd name="T76" fmla="*/ 2147483647 w 346"/>
                <a:gd name="T77" fmla="*/ 2147483647 h 335"/>
                <a:gd name="T78" fmla="*/ 2147483647 w 346"/>
                <a:gd name="T79" fmla="*/ 2147483647 h 335"/>
                <a:gd name="T80" fmla="*/ 2147483647 w 346"/>
                <a:gd name="T81" fmla="*/ 2147483647 h 335"/>
                <a:gd name="T82" fmla="*/ 2147483647 w 346"/>
                <a:gd name="T83" fmla="*/ 2147483647 h 335"/>
                <a:gd name="T84" fmla="*/ 2147483647 w 346"/>
                <a:gd name="T85" fmla="*/ 2147483647 h 335"/>
                <a:gd name="T86" fmla="*/ 2147483647 w 346"/>
                <a:gd name="T87" fmla="*/ 2147483647 h 335"/>
                <a:gd name="T88" fmla="*/ 2147483647 w 346"/>
                <a:gd name="T89" fmla="*/ 2147483647 h 335"/>
                <a:gd name="T90" fmla="*/ 2147483647 w 346"/>
                <a:gd name="T91" fmla="*/ 2147483647 h 335"/>
                <a:gd name="T92" fmla="*/ 2147483647 w 346"/>
                <a:gd name="T93" fmla="*/ 2147483647 h 335"/>
                <a:gd name="T94" fmla="*/ 2147483647 w 346"/>
                <a:gd name="T95" fmla="*/ 2147483647 h 335"/>
                <a:gd name="T96" fmla="*/ 2147483647 w 346"/>
                <a:gd name="T97" fmla="*/ 2147483647 h 335"/>
                <a:gd name="T98" fmla="*/ 2147483647 w 346"/>
                <a:gd name="T99" fmla="*/ 2147483647 h 335"/>
                <a:gd name="T100" fmla="*/ 2147483647 w 346"/>
                <a:gd name="T101" fmla="*/ 2147483647 h 335"/>
                <a:gd name="T102" fmla="*/ 2147483647 w 346"/>
                <a:gd name="T103" fmla="*/ 0 h 3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6"/>
                <a:gd name="T157" fmla="*/ 0 h 335"/>
                <a:gd name="T158" fmla="*/ 346 w 346"/>
                <a:gd name="T159" fmla="*/ 335 h 3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6" h="335">
                  <a:moveTo>
                    <a:pt x="346" y="0"/>
                  </a:moveTo>
                  <a:lnTo>
                    <a:pt x="0" y="123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5"/>
                  </a:lnTo>
                  <a:lnTo>
                    <a:pt x="7" y="125"/>
                  </a:lnTo>
                  <a:lnTo>
                    <a:pt x="8" y="126"/>
                  </a:lnTo>
                  <a:lnTo>
                    <a:pt x="11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7"/>
                  </a:lnTo>
                  <a:lnTo>
                    <a:pt x="15" y="128"/>
                  </a:lnTo>
                  <a:lnTo>
                    <a:pt x="16" y="128"/>
                  </a:lnTo>
                  <a:lnTo>
                    <a:pt x="17" y="129"/>
                  </a:lnTo>
                  <a:lnTo>
                    <a:pt x="18" y="129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2" y="131"/>
                  </a:lnTo>
                  <a:lnTo>
                    <a:pt x="23" y="131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6" y="134"/>
                  </a:lnTo>
                  <a:lnTo>
                    <a:pt x="27" y="134"/>
                  </a:lnTo>
                  <a:lnTo>
                    <a:pt x="28" y="135"/>
                  </a:lnTo>
                  <a:lnTo>
                    <a:pt x="29" y="135"/>
                  </a:lnTo>
                  <a:lnTo>
                    <a:pt x="30" y="136"/>
                  </a:lnTo>
                  <a:lnTo>
                    <a:pt x="31" y="136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7" y="139"/>
                  </a:lnTo>
                  <a:lnTo>
                    <a:pt x="38" y="139"/>
                  </a:lnTo>
                  <a:lnTo>
                    <a:pt x="39" y="140"/>
                  </a:lnTo>
                  <a:lnTo>
                    <a:pt x="40" y="140"/>
                  </a:lnTo>
                  <a:lnTo>
                    <a:pt x="41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6" y="144"/>
                  </a:lnTo>
                  <a:lnTo>
                    <a:pt x="47" y="144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0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4" y="148"/>
                  </a:lnTo>
                  <a:lnTo>
                    <a:pt x="55" y="148"/>
                  </a:lnTo>
                  <a:lnTo>
                    <a:pt x="56" y="149"/>
                  </a:lnTo>
                  <a:lnTo>
                    <a:pt x="57" y="149"/>
                  </a:lnTo>
                  <a:lnTo>
                    <a:pt x="58" y="150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1" y="152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4" y="154"/>
                  </a:lnTo>
                  <a:lnTo>
                    <a:pt x="65" y="154"/>
                  </a:lnTo>
                  <a:lnTo>
                    <a:pt x="66" y="155"/>
                  </a:lnTo>
                  <a:lnTo>
                    <a:pt x="67" y="155"/>
                  </a:lnTo>
                  <a:lnTo>
                    <a:pt x="68" y="156"/>
                  </a:lnTo>
                  <a:lnTo>
                    <a:pt x="69" y="157"/>
                  </a:lnTo>
                  <a:lnTo>
                    <a:pt x="70" y="157"/>
                  </a:lnTo>
                  <a:lnTo>
                    <a:pt x="71" y="158"/>
                  </a:lnTo>
                  <a:lnTo>
                    <a:pt x="72" y="158"/>
                  </a:lnTo>
                  <a:lnTo>
                    <a:pt x="73" y="159"/>
                  </a:lnTo>
                  <a:lnTo>
                    <a:pt x="74" y="160"/>
                  </a:lnTo>
                  <a:lnTo>
                    <a:pt x="75" y="160"/>
                  </a:lnTo>
                  <a:lnTo>
                    <a:pt x="76" y="161"/>
                  </a:lnTo>
                  <a:lnTo>
                    <a:pt x="77" y="162"/>
                  </a:lnTo>
                  <a:lnTo>
                    <a:pt x="78" y="163"/>
                  </a:lnTo>
                  <a:lnTo>
                    <a:pt x="79" y="164"/>
                  </a:lnTo>
                  <a:lnTo>
                    <a:pt x="80" y="164"/>
                  </a:lnTo>
                  <a:lnTo>
                    <a:pt x="81" y="165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4" y="167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7" y="169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71"/>
                  </a:lnTo>
                  <a:lnTo>
                    <a:pt x="90" y="172"/>
                  </a:lnTo>
                  <a:lnTo>
                    <a:pt x="91" y="172"/>
                  </a:lnTo>
                  <a:lnTo>
                    <a:pt x="92" y="173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5" y="175"/>
                  </a:lnTo>
                  <a:lnTo>
                    <a:pt x="95" y="177"/>
                  </a:lnTo>
                  <a:lnTo>
                    <a:pt x="97" y="177"/>
                  </a:lnTo>
                  <a:lnTo>
                    <a:pt x="98" y="178"/>
                  </a:lnTo>
                  <a:lnTo>
                    <a:pt x="99" y="179"/>
                  </a:lnTo>
                  <a:lnTo>
                    <a:pt x="100" y="180"/>
                  </a:lnTo>
                  <a:lnTo>
                    <a:pt x="101" y="180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3" y="183"/>
                  </a:lnTo>
                  <a:lnTo>
                    <a:pt x="104" y="183"/>
                  </a:lnTo>
                  <a:lnTo>
                    <a:pt x="105" y="184"/>
                  </a:lnTo>
                  <a:lnTo>
                    <a:pt x="106" y="185"/>
                  </a:lnTo>
                  <a:lnTo>
                    <a:pt x="107" y="185"/>
                  </a:lnTo>
                  <a:lnTo>
                    <a:pt x="107" y="186"/>
                  </a:lnTo>
                  <a:lnTo>
                    <a:pt x="108" y="187"/>
                  </a:lnTo>
                  <a:lnTo>
                    <a:pt x="109" y="188"/>
                  </a:lnTo>
                  <a:lnTo>
                    <a:pt x="110" y="188"/>
                  </a:lnTo>
                  <a:lnTo>
                    <a:pt x="111" y="189"/>
                  </a:lnTo>
                  <a:lnTo>
                    <a:pt x="111" y="190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4" y="192"/>
                  </a:lnTo>
                  <a:lnTo>
                    <a:pt x="115" y="193"/>
                  </a:lnTo>
                  <a:lnTo>
                    <a:pt x="115" y="194"/>
                  </a:lnTo>
                  <a:lnTo>
                    <a:pt x="116" y="195"/>
                  </a:lnTo>
                  <a:lnTo>
                    <a:pt x="117" y="195"/>
                  </a:lnTo>
                  <a:lnTo>
                    <a:pt x="118" y="196"/>
                  </a:lnTo>
                  <a:lnTo>
                    <a:pt x="119" y="197"/>
                  </a:lnTo>
                  <a:lnTo>
                    <a:pt x="119" y="198"/>
                  </a:lnTo>
                  <a:lnTo>
                    <a:pt x="120" y="198"/>
                  </a:lnTo>
                  <a:lnTo>
                    <a:pt x="121" y="199"/>
                  </a:lnTo>
                  <a:lnTo>
                    <a:pt x="122" y="200"/>
                  </a:lnTo>
                  <a:lnTo>
                    <a:pt x="122" y="201"/>
                  </a:lnTo>
                  <a:lnTo>
                    <a:pt x="123" y="202"/>
                  </a:lnTo>
                  <a:lnTo>
                    <a:pt x="124" y="202"/>
                  </a:lnTo>
                  <a:lnTo>
                    <a:pt x="125" y="203"/>
                  </a:lnTo>
                  <a:lnTo>
                    <a:pt x="126" y="204"/>
                  </a:lnTo>
                  <a:lnTo>
                    <a:pt x="126" y="205"/>
                  </a:lnTo>
                  <a:lnTo>
                    <a:pt x="127" y="206"/>
                  </a:lnTo>
                  <a:lnTo>
                    <a:pt x="128" y="206"/>
                  </a:lnTo>
                  <a:lnTo>
                    <a:pt x="128" y="207"/>
                  </a:lnTo>
                  <a:lnTo>
                    <a:pt x="129" y="208"/>
                  </a:lnTo>
                  <a:lnTo>
                    <a:pt x="130" y="209"/>
                  </a:lnTo>
                  <a:lnTo>
                    <a:pt x="131" y="210"/>
                  </a:lnTo>
                  <a:lnTo>
                    <a:pt x="131" y="211"/>
                  </a:lnTo>
                  <a:lnTo>
                    <a:pt x="132" y="211"/>
                  </a:lnTo>
                  <a:lnTo>
                    <a:pt x="133" y="212"/>
                  </a:lnTo>
                  <a:lnTo>
                    <a:pt x="134" y="213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6" y="216"/>
                  </a:lnTo>
                  <a:lnTo>
                    <a:pt x="137" y="217"/>
                  </a:lnTo>
                  <a:lnTo>
                    <a:pt x="138" y="218"/>
                  </a:lnTo>
                  <a:lnTo>
                    <a:pt x="139" y="219"/>
                  </a:lnTo>
                  <a:lnTo>
                    <a:pt x="139" y="220"/>
                  </a:lnTo>
                  <a:lnTo>
                    <a:pt x="141" y="222"/>
                  </a:lnTo>
                  <a:lnTo>
                    <a:pt x="142" y="223"/>
                  </a:lnTo>
                  <a:lnTo>
                    <a:pt x="142" y="224"/>
                  </a:lnTo>
                  <a:lnTo>
                    <a:pt x="143" y="224"/>
                  </a:lnTo>
                  <a:lnTo>
                    <a:pt x="144" y="225"/>
                  </a:lnTo>
                  <a:lnTo>
                    <a:pt x="144" y="226"/>
                  </a:lnTo>
                  <a:lnTo>
                    <a:pt x="145" y="227"/>
                  </a:lnTo>
                  <a:lnTo>
                    <a:pt x="146" y="228"/>
                  </a:lnTo>
                  <a:lnTo>
                    <a:pt x="146" y="229"/>
                  </a:lnTo>
                  <a:lnTo>
                    <a:pt x="147" y="230"/>
                  </a:lnTo>
                  <a:lnTo>
                    <a:pt x="148" y="231"/>
                  </a:lnTo>
                  <a:lnTo>
                    <a:pt x="148" y="232"/>
                  </a:lnTo>
                  <a:lnTo>
                    <a:pt x="149" y="232"/>
                  </a:lnTo>
                  <a:lnTo>
                    <a:pt x="150" y="233"/>
                  </a:lnTo>
                  <a:lnTo>
                    <a:pt x="150" y="234"/>
                  </a:lnTo>
                  <a:lnTo>
                    <a:pt x="151" y="235"/>
                  </a:lnTo>
                  <a:lnTo>
                    <a:pt x="152" y="236"/>
                  </a:lnTo>
                  <a:lnTo>
                    <a:pt x="152" y="237"/>
                  </a:lnTo>
                  <a:lnTo>
                    <a:pt x="153" y="238"/>
                  </a:lnTo>
                  <a:lnTo>
                    <a:pt x="153" y="239"/>
                  </a:lnTo>
                  <a:lnTo>
                    <a:pt x="154" y="240"/>
                  </a:lnTo>
                  <a:lnTo>
                    <a:pt x="155" y="241"/>
                  </a:lnTo>
                  <a:lnTo>
                    <a:pt x="155" y="242"/>
                  </a:lnTo>
                  <a:lnTo>
                    <a:pt x="156" y="243"/>
                  </a:lnTo>
                  <a:lnTo>
                    <a:pt x="157" y="243"/>
                  </a:lnTo>
                  <a:lnTo>
                    <a:pt x="157" y="244"/>
                  </a:lnTo>
                  <a:lnTo>
                    <a:pt x="158" y="245"/>
                  </a:lnTo>
                  <a:lnTo>
                    <a:pt x="158" y="246"/>
                  </a:lnTo>
                  <a:lnTo>
                    <a:pt x="159" y="247"/>
                  </a:lnTo>
                  <a:lnTo>
                    <a:pt x="160" y="248"/>
                  </a:lnTo>
                  <a:lnTo>
                    <a:pt x="160" y="249"/>
                  </a:lnTo>
                  <a:lnTo>
                    <a:pt x="161" y="250"/>
                  </a:lnTo>
                  <a:lnTo>
                    <a:pt x="161" y="251"/>
                  </a:lnTo>
                  <a:lnTo>
                    <a:pt x="162" y="252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5" y="257"/>
                  </a:lnTo>
                  <a:lnTo>
                    <a:pt x="165" y="258"/>
                  </a:lnTo>
                  <a:lnTo>
                    <a:pt x="166" y="259"/>
                  </a:lnTo>
                  <a:lnTo>
                    <a:pt x="166" y="260"/>
                  </a:lnTo>
                  <a:lnTo>
                    <a:pt x="167" y="261"/>
                  </a:lnTo>
                  <a:lnTo>
                    <a:pt x="168" y="262"/>
                  </a:lnTo>
                  <a:lnTo>
                    <a:pt x="168" y="263"/>
                  </a:lnTo>
                  <a:lnTo>
                    <a:pt x="169" y="264"/>
                  </a:lnTo>
                  <a:lnTo>
                    <a:pt x="169" y="266"/>
                  </a:lnTo>
                  <a:lnTo>
                    <a:pt x="170" y="267"/>
                  </a:lnTo>
                  <a:lnTo>
                    <a:pt x="170" y="268"/>
                  </a:lnTo>
                  <a:lnTo>
                    <a:pt x="171" y="269"/>
                  </a:lnTo>
                  <a:lnTo>
                    <a:pt x="171" y="270"/>
                  </a:lnTo>
                  <a:lnTo>
                    <a:pt x="172" y="271"/>
                  </a:lnTo>
                  <a:lnTo>
                    <a:pt x="172" y="272"/>
                  </a:lnTo>
                  <a:lnTo>
                    <a:pt x="173" y="273"/>
                  </a:lnTo>
                  <a:lnTo>
                    <a:pt x="173" y="274"/>
                  </a:lnTo>
                  <a:lnTo>
                    <a:pt x="174" y="275"/>
                  </a:lnTo>
                  <a:lnTo>
                    <a:pt x="175" y="276"/>
                  </a:lnTo>
                  <a:lnTo>
                    <a:pt x="175" y="277"/>
                  </a:lnTo>
                  <a:lnTo>
                    <a:pt x="176" y="278"/>
                  </a:lnTo>
                  <a:lnTo>
                    <a:pt x="176" y="279"/>
                  </a:lnTo>
                  <a:lnTo>
                    <a:pt x="177" y="280"/>
                  </a:lnTo>
                  <a:lnTo>
                    <a:pt x="177" y="281"/>
                  </a:lnTo>
                  <a:lnTo>
                    <a:pt x="178" y="282"/>
                  </a:lnTo>
                  <a:lnTo>
                    <a:pt x="178" y="283"/>
                  </a:lnTo>
                  <a:lnTo>
                    <a:pt x="179" y="284"/>
                  </a:lnTo>
                  <a:lnTo>
                    <a:pt x="179" y="285"/>
                  </a:lnTo>
                  <a:lnTo>
                    <a:pt x="179" y="286"/>
                  </a:lnTo>
                  <a:lnTo>
                    <a:pt x="180" y="288"/>
                  </a:lnTo>
                  <a:lnTo>
                    <a:pt x="180" y="289"/>
                  </a:lnTo>
                  <a:lnTo>
                    <a:pt x="181" y="290"/>
                  </a:lnTo>
                  <a:lnTo>
                    <a:pt x="181" y="291"/>
                  </a:lnTo>
                  <a:lnTo>
                    <a:pt x="182" y="292"/>
                  </a:lnTo>
                  <a:lnTo>
                    <a:pt x="182" y="293"/>
                  </a:lnTo>
                  <a:lnTo>
                    <a:pt x="183" y="294"/>
                  </a:lnTo>
                  <a:lnTo>
                    <a:pt x="183" y="295"/>
                  </a:lnTo>
                  <a:lnTo>
                    <a:pt x="185" y="296"/>
                  </a:lnTo>
                  <a:lnTo>
                    <a:pt x="185" y="297"/>
                  </a:lnTo>
                  <a:lnTo>
                    <a:pt x="186" y="298"/>
                  </a:lnTo>
                  <a:lnTo>
                    <a:pt x="186" y="299"/>
                  </a:lnTo>
                  <a:lnTo>
                    <a:pt x="186" y="301"/>
                  </a:lnTo>
                  <a:lnTo>
                    <a:pt x="187" y="302"/>
                  </a:lnTo>
                  <a:lnTo>
                    <a:pt x="187" y="303"/>
                  </a:lnTo>
                  <a:lnTo>
                    <a:pt x="188" y="304"/>
                  </a:lnTo>
                  <a:lnTo>
                    <a:pt x="188" y="305"/>
                  </a:lnTo>
                  <a:lnTo>
                    <a:pt x="189" y="306"/>
                  </a:lnTo>
                  <a:lnTo>
                    <a:pt x="189" y="307"/>
                  </a:lnTo>
                  <a:lnTo>
                    <a:pt x="189" y="308"/>
                  </a:lnTo>
                  <a:lnTo>
                    <a:pt x="190" y="310"/>
                  </a:lnTo>
                  <a:lnTo>
                    <a:pt x="190" y="312"/>
                  </a:lnTo>
                  <a:lnTo>
                    <a:pt x="191" y="313"/>
                  </a:lnTo>
                  <a:lnTo>
                    <a:pt x="191" y="314"/>
                  </a:lnTo>
                  <a:lnTo>
                    <a:pt x="191" y="315"/>
                  </a:lnTo>
                  <a:lnTo>
                    <a:pt x="192" y="316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3" y="319"/>
                  </a:lnTo>
                  <a:lnTo>
                    <a:pt x="193" y="321"/>
                  </a:lnTo>
                  <a:lnTo>
                    <a:pt x="194" y="322"/>
                  </a:lnTo>
                  <a:lnTo>
                    <a:pt x="194" y="323"/>
                  </a:lnTo>
                  <a:lnTo>
                    <a:pt x="195" y="324"/>
                  </a:lnTo>
                  <a:lnTo>
                    <a:pt x="195" y="325"/>
                  </a:lnTo>
                  <a:lnTo>
                    <a:pt x="195" y="326"/>
                  </a:lnTo>
                  <a:lnTo>
                    <a:pt x="196" y="328"/>
                  </a:lnTo>
                  <a:lnTo>
                    <a:pt x="196" y="329"/>
                  </a:lnTo>
                  <a:lnTo>
                    <a:pt x="196" y="330"/>
                  </a:lnTo>
                  <a:lnTo>
                    <a:pt x="197" y="331"/>
                  </a:lnTo>
                  <a:lnTo>
                    <a:pt x="197" y="332"/>
                  </a:lnTo>
                  <a:lnTo>
                    <a:pt x="197" y="333"/>
                  </a:lnTo>
                  <a:lnTo>
                    <a:pt x="198" y="335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048832" y="2409167"/>
              <a:ext cx="1198562" cy="577849"/>
            </a:xfrm>
            <a:custGeom>
              <a:avLst/>
              <a:gdLst>
                <a:gd name="T0" fmla="*/ 2147483647 w 7547"/>
                <a:gd name="T1" fmla="*/ 2147483647 h 3635"/>
                <a:gd name="T2" fmla="*/ 2147483647 w 7547"/>
                <a:gd name="T3" fmla="*/ 0 h 3635"/>
                <a:gd name="T4" fmla="*/ 0 w 7547"/>
                <a:gd name="T5" fmla="*/ 2147483647 h 3635"/>
                <a:gd name="T6" fmla="*/ 2147483647 w 7547"/>
                <a:gd name="T7" fmla="*/ 2147483647 h 3635"/>
                <a:gd name="T8" fmla="*/ 2147483647 w 7547"/>
                <a:gd name="T9" fmla="*/ 2147483647 h 3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7"/>
                <a:gd name="T16" fmla="*/ 0 h 3635"/>
                <a:gd name="T17" fmla="*/ 7547 w 7547"/>
                <a:gd name="T18" fmla="*/ 3635 h 3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7" h="3635">
                  <a:moveTo>
                    <a:pt x="7547" y="3592"/>
                  </a:moveTo>
                  <a:lnTo>
                    <a:pt x="21" y="0"/>
                  </a:lnTo>
                  <a:lnTo>
                    <a:pt x="0" y="43"/>
                  </a:lnTo>
                  <a:lnTo>
                    <a:pt x="7525" y="3635"/>
                  </a:lnTo>
                  <a:lnTo>
                    <a:pt x="7547" y="35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210882" y="2950504"/>
              <a:ext cx="58737" cy="44450"/>
            </a:xfrm>
            <a:custGeom>
              <a:avLst/>
              <a:gdLst>
                <a:gd name="T0" fmla="*/ 2147483647 w 367"/>
                <a:gd name="T1" fmla="*/ 2147483647 h 276"/>
                <a:gd name="T2" fmla="*/ 2147483647 w 367"/>
                <a:gd name="T3" fmla="*/ 2147483647 h 276"/>
                <a:gd name="T4" fmla="*/ 2147483647 w 367"/>
                <a:gd name="T5" fmla="*/ 2147483647 h 276"/>
                <a:gd name="T6" fmla="*/ 2147483647 w 367"/>
                <a:gd name="T7" fmla="*/ 2147483647 h 276"/>
                <a:gd name="T8" fmla="*/ 2147483647 w 367"/>
                <a:gd name="T9" fmla="*/ 2147483647 h 276"/>
                <a:gd name="T10" fmla="*/ 2147483647 w 367"/>
                <a:gd name="T11" fmla="*/ 2147483647 h 276"/>
                <a:gd name="T12" fmla="*/ 2147483647 w 367"/>
                <a:gd name="T13" fmla="*/ 2147483647 h 276"/>
                <a:gd name="T14" fmla="*/ 2147483647 w 367"/>
                <a:gd name="T15" fmla="*/ 2147483647 h 276"/>
                <a:gd name="T16" fmla="*/ 2147483647 w 367"/>
                <a:gd name="T17" fmla="*/ 2147483647 h 276"/>
                <a:gd name="T18" fmla="*/ 2147483647 w 367"/>
                <a:gd name="T19" fmla="*/ 2147483647 h 276"/>
                <a:gd name="T20" fmla="*/ 2147483647 w 367"/>
                <a:gd name="T21" fmla="*/ 2147483647 h 276"/>
                <a:gd name="T22" fmla="*/ 2147483647 w 367"/>
                <a:gd name="T23" fmla="*/ 2147483647 h 276"/>
                <a:gd name="T24" fmla="*/ 2147483647 w 367"/>
                <a:gd name="T25" fmla="*/ 2147483647 h 276"/>
                <a:gd name="T26" fmla="*/ 2147483647 w 367"/>
                <a:gd name="T27" fmla="*/ 2147483647 h 276"/>
                <a:gd name="T28" fmla="*/ 2147483647 w 367"/>
                <a:gd name="T29" fmla="*/ 2147483647 h 276"/>
                <a:gd name="T30" fmla="*/ 2147483647 w 367"/>
                <a:gd name="T31" fmla="*/ 2147483647 h 276"/>
                <a:gd name="T32" fmla="*/ 2147483647 w 367"/>
                <a:gd name="T33" fmla="*/ 2147483647 h 276"/>
                <a:gd name="T34" fmla="*/ 2147483647 w 367"/>
                <a:gd name="T35" fmla="*/ 2147483647 h 276"/>
                <a:gd name="T36" fmla="*/ 2147483647 w 367"/>
                <a:gd name="T37" fmla="*/ 2147483647 h 276"/>
                <a:gd name="T38" fmla="*/ 2147483647 w 367"/>
                <a:gd name="T39" fmla="*/ 2147483647 h 276"/>
                <a:gd name="T40" fmla="*/ 2147483647 w 367"/>
                <a:gd name="T41" fmla="*/ 2147483647 h 276"/>
                <a:gd name="T42" fmla="*/ 2147483647 w 367"/>
                <a:gd name="T43" fmla="*/ 2147483647 h 276"/>
                <a:gd name="T44" fmla="*/ 2147483647 w 367"/>
                <a:gd name="T45" fmla="*/ 2147483647 h 276"/>
                <a:gd name="T46" fmla="*/ 2147483647 w 367"/>
                <a:gd name="T47" fmla="*/ 2147483647 h 276"/>
                <a:gd name="T48" fmla="*/ 2147483647 w 367"/>
                <a:gd name="T49" fmla="*/ 2147483647 h 276"/>
                <a:gd name="T50" fmla="*/ 2147483647 w 367"/>
                <a:gd name="T51" fmla="*/ 2147483647 h 276"/>
                <a:gd name="T52" fmla="*/ 2147483647 w 367"/>
                <a:gd name="T53" fmla="*/ 2147483647 h 276"/>
                <a:gd name="T54" fmla="*/ 2147483647 w 367"/>
                <a:gd name="T55" fmla="*/ 2147483647 h 276"/>
                <a:gd name="T56" fmla="*/ 2147483647 w 367"/>
                <a:gd name="T57" fmla="*/ 2147483647 h 276"/>
                <a:gd name="T58" fmla="*/ 2147483647 w 367"/>
                <a:gd name="T59" fmla="*/ 2147483647 h 276"/>
                <a:gd name="T60" fmla="*/ 2147483647 w 367"/>
                <a:gd name="T61" fmla="*/ 2147483647 h 276"/>
                <a:gd name="T62" fmla="*/ 2147483647 w 367"/>
                <a:gd name="T63" fmla="*/ 2147483647 h 276"/>
                <a:gd name="T64" fmla="*/ 2147483647 w 367"/>
                <a:gd name="T65" fmla="*/ 2147483647 h 276"/>
                <a:gd name="T66" fmla="*/ 2147483647 w 367"/>
                <a:gd name="T67" fmla="*/ 2147483647 h 276"/>
                <a:gd name="T68" fmla="*/ 2147483647 w 367"/>
                <a:gd name="T69" fmla="*/ 2147483647 h 276"/>
                <a:gd name="T70" fmla="*/ 2147483647 w 367"/>
                <a:gd name="T71" fmla="*/ 2147483647 h 276"/>
                <a:gd name="T72" fmla="*/ 2147483647 w 367"/>
                <a:gd name="T73" fmla="*/ 2147483647 h 276"/>
                <a:gd name="T74" fmla="*/ 2147483647 w 367"/>
                <a:gd name="T75" fmla="*/ 2147483647 h 276"/>
                <a:gd name="T76" fmla="*/ 2147483647 w 367"/>
                <a:gd name="T77" fmla="*/ 2147483647 h 276"/>
                <a:gd name="T78" fmla="*/ 2147483647 w 367"/>
                <a:gd name="T79" fmla="*/ 2147483647 h 276"/>
                <a:gd name="T80" fmla="*/ 2147483647 w 367"/>
                <a:gd name="T81" fmla="*/ 2147483647 h 276"/>
                <a:gd name="T82" fmla="*/ 2147483647 w 367"/>
                <a:gd name="T83" fmla="*/ 2147483647 h 276"/>
                <a:gd name="T84" fmla="*/ 2147483647 w 367"/>
                <a:gd name="T85" fmla="*/ 2147483647 h 276"/>
                <a:gd name="T86" fmla="*/ 2147483647 w 367"/>
                <a:gd name="T87" fmla="*/ 2147483647 h 276"/>
                <a:gd name="T88" fmla="*/ 2147483647 w 367"/>
                <a:gd name="T89" fmla="*/ 2147483647 h 276"/>
                <a:gd name="T90" fmla="*/ 2147483647 w 367"/>
                <a:gd name="T91" fmla="*/ 2147483647 h 276"/>
                <a:gd name="T92" fmla="*/ 2147483647 w 367"/>
                <a:gd name="T93" fmla="*/ 2147483647 h 276"/>
                <a:gd name="T94" fmla="*/ 2147483647 w 367"/>
                <a:gd name="T95" fmla="*/ 2147483647 h 276"/>
                <a:gd name="T96" fmla="*/ 2147483647 w 367"/>
                <a:gd name="T97" fmla="*/ 2147483647 h 276"/>
                <a:gd name="T98" fmla="*/ 2147483647 w 367"/>
                <a:gd name="T99" fmla="*/ 2147483647 h 276"/>
                <a:gd name="T100" fmla="*/ 2147483647 w 367"/>
                <a:gd name="T101" fmla="*/ 2147483647 h 276"/>
                <a:gd name="T102" fmla="*/ 2147483647 w 367"/>
                <a:gd name="T103" fmla="*/ 2147483647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276"/>
                <a:gd name="T158" fmla="*/ 367 w 367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276">
                  <a:moveTo>
                    <a:pt x="367" y="276"/>
                  </a:moveTo>
                  <a:lnTo>
                    <a:pt x="125" y="0"/>
                  </a:lnTo>
                  <a:lnTo>
                    <a:pt x="125" y="1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5"/>
                  </a:lnTo>
                  <a:lnTo>
                    <a:pt x="125" y="6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25" y="10"/>
                  </a:lnTo>
                  <a:lnTo>
                    <a:pt x="125" y="11"/>
                  </a:lnTo>
                  <a:lnTo>
                    <a:pt x="125" y="12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5" y="16"/>
                  </a:lnTo>
                  <a:lnTo>
                    <a:pt x="125" y="17"/>
                  </a:lnTo>
                  <a:lnTo>
                    <a:pt x="125" y="18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5" y="25"/>
                  </a:lnTo>
                  <a:lnTo>
                    <a:pt x="125" y="28"/>
                  </a:lnTo>
                  <a:lnTo>
                    <a:pt x="125" y="29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5" y="32"/>
                  </a:lnTo>
                  <a:lnTo>
                    <a:pt x="123" y="34"/>
                  </a:lnTo>
                  <a:lnTo>
                    <a:pt x="123" y="35"/>
                  </a:lnTo>
                  <a:lnTo>
                    <a:pt x="123" y="36"/>
                  </a:lnTo>
                  <a:lnTo>
                    <a:pt x="123" y="37"/>
                  </a:lnTo>
                  <a:lnTo>
                    <a:pt x="123" y="38"/>
                  </a:lnTo>
                  <a:lnTo>
                    <a:pt x="123" y="40"/>
                  </a:lnTo>
                  <a:lnTo>
                    <a:pt x="123" y="41"/>
                  </a:lnTo>
                  <a:lnTo>
                    <a:pt x="123" y="42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2" y="45"/>
                  </a:lnTo>
                  <a:lnTo>
                    <a:pt x="122" y="47"/>
                  </a:lnTo>
                  <a:lnTo>
                    <a:pt x="122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2" y="51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1" y="55"/>
                  </a:lnTo>
                  <a:lnTo>
                    <a:pt x="121" y="56"/>
                  </a:lnTo>
                  <a:lnTo>
                    <a:pt x="121" y="57"/>
                  </a:lnTo>
                  <a:lnTo>
                    <a:pt x="121" y="58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0" y="62"/>
                  </a:lnTo>
                  <a:lnTo>
                    <a:pt x="120" y="63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6"/>
                  </a:lnTo>
                  <a:lnTo>
                    <a:pt x="119" y="67"/>
                  </a:lnTo>
                  <a:lnTo>
                    <a:pt x="119" y="68"/>
                  </a:lnTo>
                  <a:lnTo>
                    <a:pt x="119" y="69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8" y="74"/>
                  </a:lnTo>
                  <a:lnTo>
                    <a:pt x="118" y="75"/>
                  </a:lnTo>
                  <a:lnTo>
                    <a:pt x="118" y="76"/>
                  </a:lnTo>
                  <a:lnTo>
                    <a:pt x="118" y="77"/>
                  </a:lnTo>
                  <a:lnTo>
                    <a:pt x="118" y="78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6" y="84"/>
                  </a:lnTo>
                  <a:lnTo>
                    <a:pt x="116" y="85"/>
                  </a:lnTo>
                  <a:lnTo>
                    <a:pt x="116" y="86"/>
                  </a:lnTo>
                  <a:lnTo>
                    <a:pt x="116" y="87"/>
                  </a:lnTo>
                  <a:lnTo>
                    <a:pt x="115" y="88"/>
                  </a:lnTo>
                  <a:lnTo>
                    <a:pt x="115" y="89"/>
                  </a:lnTo>
                  <a:lnTo>
                    <a:pt x="115" y="90"/>
                  </a:lnTo>
                  <a:lnTo>
                    <a:pt x="114" y="92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3" y="96"/>
                  </a:lnTo>
                  <a:lnTo>
                    <a:pt x="113" y="97"/>
                  </a:lnTo>
                  <a:lnTo>
                    <a:pt x="113" y="98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1" y="103"/>
                  </a:lnTo>
                  <a:lnTo>
                    <a:pt x="111" y="104"/>
                  </a:lnTo>
                  <a:lnTo>
                    <a:pt x="111" y="106"/>
                  </a:lnTo>
                  <a:lnTo>
                    <a:pt x="110" y="107"/>
                  </a:lnTo>
                  <a:lnTo>
                    <a:pt x="110" y="108"/>
                  </a:lnTo>
                  <a:lnTo>
                    <a:pt x="110" y="109"/>
                  </a:lnTo>
                  <a:lnTo>
                    <a:pt x="109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8" y="113"/>
                  </a:lnTo>
                  <a:lnTo>
                    <a:pt x="108" y="114"/>
                  </a:lnTo>
                  <a:lnTo>
                    <a:pt x="107" y="116"/>
                  </a:lnTo>
                  <a:lnTo>
                    <a:pt x="107" y="117"/>
                  </a:lnTo>
                  <a:lnTo>
                    <a:pt x="107" y="118"/>
                  </a:lnTo>
                  <a:lnTo>
                    <a:pt x="106" y="119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5"/>
                  </a:lnTo>
                  <a:lnTo>
                    <a:pt x="104" y="126"/>
                  </a:lnTo>
                  <a:lnTo>
                    <a:pt x="103" y="128"/>
                  </a:lnTo>
                  <a:lnTo>
                    <a:pt x="103" y="129"/>
                  </a:lnTo>
                  <a:lnTo>
                    <a:pt x="102" y="130"/>
                  </a:lnTo>
                  <a:lnTo>
                    <a:pt x="102" y="131"/>
                  </a:lnTo>
                  <a:lnTo>
                    <a:pt x="102" y="132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5"/>
                  </a:lnTo>
                  <a:lnTo>
                    <a:pt x="100" y="136"/>
                  </a:lnTo>
                  <a:lnTo>
                    <a:pt x="99" y="137"/>
                  </a:lnTo>
                  <a:lnTo>
                    <a:pt x="99" y="138"/>
                  </a:lnTo>
                  <a:lnTo>
                    <a:pt x="99" y="139"/>
                  </a:lnTo>
                  <a:lnTo>
                    <a:pt x="98" y="140"/>
                  </a:lnTo>
                  <a:lnTo>
                    <a:pt x="98" y="141"/>
                  </a:lnTo>
                  <a:lnTo>
                    <a:pt x="97" y="142"/>
                  </a:lnTo>
                  <a:lnTo>
                    <a:pt x="97" y="143"/>
                  </a:lnTo>
                  <a:lnTo>
                    <a:pt x="96" y="144"/>
                  </a:lnTo>
                  <a:lnTo>
                    <a:pt x="96" y="145"/>
                  </a:lnTo>
                  <a:lnTo>
                    <a:pt x="95" y="146"/>
                  </a:lnTo>
                  <a:lnTo>
                    <a:pt x="95" y="147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3" y="150"/>
                  </a:lnTo>
                  <a:lnTo>
                    <a:pt x="93" y="151"/>
                  </a:lnTo>
                  <a:lnTo>
                    <a:pt x="92" y="152"/>
                  </a:lnTo>
                  <a:lnTo>
                    <a:pt x="92" y="153"/>
                  </a:lnTo>
                  <a:lnTo>
                    <a:pt x="91" y="154"/>
                  </a:lnTo>
                  <a:lnTo>
                    <a:pt x="91" y="155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89" y="158"/>
                  </a:lnTo>
                  <a:lnTo>
                    <a:pt x="89" y="159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7" y="163"/>
                  </a:lnTo>
                  <a:lnTo>
                    <a:pt x="86" y="164"/>
                  </a:lnTo>
                  <a:lnTo>
                    <a:pt x="86" y="165"/>
                  </a:lnTo>
                  <a:lnTo>
                    <a:pt x="85" y="166"/>
                  </a:lnTo>
                  <a:lnTo>
                    <a:pt x="84" y="167"/>
                  </a:lnTo>
                  <a:lnTo>
                    <a:pt x="84" y="168"/>
                  </a:lnTo>
                  <a:lnTo>
                    <a:pt x="83" y="169"/>
                  </a:lnTo>
                  <a:lnTo>
                    <a:pt x="83" y="170"/>
                  </a:lnTo>
                  <a:lnTo>
                    <a:pt x="82" y="171"/>
                  </a:lnTo>
                  <a:lnTo>
                    <a:pt x="82" y="172"/>
                  </a:lnTo>
                  <a:lnTo>
                    <a:pt x="81" y="173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7" y="178"/>
                  </a:lnTo>
                  <a:lnTo>
                    <a:pt x="76" y="179"/>
                  </a:lnTo>
                  <a:lnTo>
                    <a:pt x="76" y="180"/>
                  </a:lnTo>
                  <a:lnTo>
                    <a:pt x="75" y="181"/>
                  </a:lnTo>
                  <a:lnTo>
                    <a:pt x="74" y="182"/>
                  </a:lnTo>
                  <a:lnTo>
                    <a:pt x="73" y="183"/>
                  </a:lnTo>
                  <a:lnTo>
                    <a:pt x="73" y="184"/>
                  </a:lnTo>
                  <a:lnTo>
                    <a:pt x="72" y="185"/>
                  </a:lnTo>
                  <a:lnTo>
                    <a:pt x="72" y="186"/>
                  </a:lnTo>
                  <a:lnTo>
                    <a:pt x="71" y="187"/>
                  </a:lnTo>
                  <a:lnTo>
                    <a:pt x="70" y="188"/>
                  </a:lnTo>
                  <a:lnTo>
                    <a:pt x="70" y="189"/>
                  </a:lnTo>
                  <a:lnTo>
                    <a:pt x="69" y="190"/>
                  </a:lnTo>
                  <a:lnTo>
                    <a:pt x="68" y="191"/>
                  </a:lnTo>
                  <a:lnTo>
                    <a:pt x="68" y="192"/>
                  </a:lnTo>
                  <a:lnTo>
                    <a:pt x="67" y="192"/>
                  </a:lnTo>
                  <a:lnTo>
                    <a:pt x="66" y="193"/>
                  </a:lnTo>
                  <a:lnTo>
                    <a:pt x="66" y="194"/>
                  </a:lnTo>
                  <a:lnTo>
                    <a:pt x="65" y="195"/>
                  </a:lnTo>
                  <a:lnTo>
                    <a:pt x="64" y="196"/>
                  </a:lnTo>
                  <a:lnTo>
                    <a:pt x="64" y="197"/>
                  </a:lnTo>
                  <a:lnTo>
                    <a:pt x="63" y="198"/>
                  </a:lnTo>
                  <a:lnTo>
                    <a:pt x="62" y="199"/>
                  </a:lnTo>
                  <a:lnTo>
                    <a:pt x="62" y="200"/>
                  </a:lnTo>
                  <a:lnTo>
                    <a:pt x="61" y="201"/>
                  </a:lnTo>
                  <a:lnTo>
                    <a:pt x="60" y="201"/>
                  </a:lnTo>
                  <a:lnTo>
                    <a:pt x="59" y="202"/>
                  </a:lnTo>
                  <a:lnTo>
                    <a:pt x="59" y="203"/>
                  </a:lnTo>
                  <a:lnTo>
                    <a:pt x="58" y="205"/>
                  </a:lnTo>
                  <a:lnTo>
                    <a:pt x="57" y="206"/>
                  </a:lnTo>
                  <a:lnTo>
                    <a:pt x="57" y="207"/>
                  </a:lnTo>
                  <a:lnTo>
                    <a:pt x="56" y="208"/>
                  </a:lnTo>
                  <a:lnTo>
                    <a:pt x="55" y="209"/>
                  </a:lnTo>
                  <a:lnTo>
                    <a:pt x="54" y="209"/>
                  </a:lnTo>
                  <a:lnTo>
                    <a:pt x="54" y="210"/>
                  </a:lnTo>
                  <a:lnTo>
                    <a:pt x="53" y="211"/>
                  </a:lnTo>
                  <a:lnTo>
                    <a:pt x="52" y="212"/>
                  </a:lnTo>
                  <a:lnTo>
                    <a:pt x="51" y="213"/>
                  </a:lnTo>
                  <a:lnTo>
                    <a:pt x="51" y="214"/>
                  </a:lnTo>
                  <a:lnTo>
                    <a:pt x="50" y="215"/>
                  </a:lnTo>
                  <a:lnTo>
                    <a:pt x="49" y="216"/>
                  </a:lnTo>
                  <a:lnTo>
                    <a:pt x="48" y="216"/>
                  </a:lnTo>
                  <a:lnTo>
                    <a:pt x="48" y="217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45" y="220"/>
                  </a:lnTo>
                  <a:lnTo>
                    <a:pt x="45" y="221"/>
                  </a:lnTo>
                  <a:lnTo>
                    <a:pt x="44" y="222"/>
                  </a:lnTo>
                  <a:lnTo>
                    <a:pt x="43" y="222"/>
                  </a:lnTo>
                  <a:lnTo>
                    <a:pt x="42" y="223"/>
                  </a:lnTo>
                  <a:lnTo>
                    <a:pt x="41" y="224"/>
                  </a:lnTo>
                  <a:lnTo>
                    <a:pt x="41" y="225"/>
                  </a:lnTo>
                  <a:lnTo>
                    <a:pt x="40" y="226"/>
                  </a:lnTo>
                  <a:lnTo>
                    <a:pt x="39" y="227"/>
                  </a:lnTo>
                  <a:lnTo>
                    <a:pt x="38" y="227"/>
                  </a:lnTo>
                  <a:lnTo>
                    <a:pt x="37" y="228"/>
                  </a:lnTo>
                  <a:lnTo>
                    <a:pt x="37" y="229"/>
                  </a:lnTo>
                  <a:lnTo>
                    <a:pt x="35" y="230"/>
                  </a:lnTo>
                  <a:lnTo>
                    <a:pt x="34" y="231"/>
                  </a:lnTo>
                  <a:lnTo>
                    <a:pt x="33" y="232"/>
                  </a:lnTo>
                  <a:lnTo>
                    <a:pt x="32" y="232"/>
                  </a:lnTo>
                  <a:lnTo>
                    <a:pt x="31" y="233"/>
                  </a:lnTo>
                  <a:lnTo>
                    <a:pt x="31" y="234"/>
                  </a:lnTo>
                  <a:lnTo>
                    <a:pt x="30" y="235"/>
                  </a:lnTo>
                  <a:lnTo>
                    <a:pt x="29" y="236"/>
                  </a:lnTo>
                  <a:lnTo>
                    <a:pt x="28" y="237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5" y="239"/>
                  </a:lnTo>
                  <a:lnTo>
                    <a:pt x="24" y="240"/>
                  </a:lnTo>
                  <a:lnTo>
                    <a:pt x="24" y="241"/>
                  </a:lnTo>
                  <a:lnTo>
                    <a:pt x="23" y="241"/>
                  </a:lnTo>
                  <a:lnTo>
                    <a:pt x="22" y="242"/>
                  </a:lnTo>
                  <a:lnTo>
                    <a:pt x="21" y="243"/>
                  </a:lnTo>
                  <a:lnTo>
                    <a:pt x="20" y="244"/>
                  </a:lnTo>
                  <a:lnTo>
                    <a:pt x="19" y="245"/>
                  </a:lnTo>
                  <a:lnTo>
                    <a:pt x="18" y="245"/>
                  </a:lnTo>
                  <a:lnTo>
                    <a:pt x="17" y="246"/>
                  </a:lnTo>
                  <a:lnTo>
                    <a:pt x="16" y="247"/>
                  </a:lnTo>
                  <a:lnTo>
                    <a:pt x="16" y="249"/>
                  </a:lnTo>
                  <a:lnTo>
                    <a:pt x="15" y="250"/>
                  </a:lnTo>
                  <a:lnTo>
                    <a:pt x="14" y="250"/>
                  </a:lnTo>
                  <a:lnTo>
                    <a:pt x="13" y="251"/>
                  </a:lnTo>
                  <a:lnTo>
                    <a:pt x="12" y="252"/>
                  </a:lnTo>
                  <a:lnTo>
                    <a:pt x="11" y="253"/>
                  </a:lnTo>
                  <a:lnTo>
                    <a:pt x="10" y="253"/>
                  </a:lnTo>
                  <a:lnTo>
                    <a:pt x="9" y="254"/>
                  </a:lnTo>
                  <a:lnTo>
                    <a:pt x="8" y="255"/>
                  </a:lnTo>
                  <a:lnTo>
                    <a:pt x="7" y="256"/>
                  </a:lnTo>
                  <a:lnTo>
                    <a:pt x="6" y="257"/>
                  </a:lnTo>
                  <a:lnTo>
                    <a:pt x="5" y="257"/>
                  </a:lnTo>
                  <a:lnTo>
                    <a:pt x="4" y="258"/>
                  </a:lnTo>
                  <a:lnTo>
                    <a:pt x="3" y="259"/>
                  </a:lnTo>
                  <a:lnTo>
                    <a:pt x="2" y="260"/>
                  </a:lnTo>
                  <a:lnTo>
                    <a:pt x="1" y="260"/>
                  </a:lnTo>
                  <a:lnTo>
                    <a:pt x="0" y="261"/>
                  </a:lnTo>
                  <a:lnTo>
                    <a:pt x="367" y="27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071057" y="2540930"/>
              <a:ext cx="1196975" cy="546099"/>
            </a:xfrm>
            <a:custGeom>
              <a:avLst/>
              <a:gdLst>
                <a:gd name="T0" fmla="*/ 2147483647 w 7544"/>
                <a:gd name="T1" fmla="*/ 0 h 3432"/>
                <a:gd name="T2" fmla="*/ 0 w 7544"/>
                <a:gd name="T3" fmla="*/ 2147483647 h 3432"/>
                <a:gd name="T4" fmla="*/ 2147483647 w 7544"/>
                <a:gd name="T5" fmla="*/ 2147483647 h 3432"/>
                <a:gd name="T6" fmla="*/ 2147483647 w 7544"/>
                <a:gd name="T7" fmla="*/ 2147483647 h 3432"/>
                <a:gd name="T8" fmla="*/ 2147483647 w 7544"/>
                <a:gd name="T9" fmla="*/ 0 h 3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4"/>
                <a:gd name="T16" fmla="*/ 0 h 3432"/>
                <a:gd name="T17" fmla="*/ 7544 w 7544"/>
                <a:gd name="T18" fmla="*/ 3432 h 3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4" h="3432">
                  <a:moveTo>
                    <a:pt x="7524" y="0"/>
                  </a:moveTo>
                  <a:lnTo>
                    <a:pt x="0" y="3388"/>
                  </a:lnTo>
                  <a:lnTo>
                    <a:pt x="19" y="3432"/>
                  </a:lnTo>
                  <a:lnTo>
                    <a:pt x="7544" y="44"/>
                  </a:lnTo>
                  <a:lnTo>
                    <a:pt x="75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8233107" y="2532992"/>
              <a:ext cx="58737" cy="44450"/>
            </a:xfrm>
            <a:custGeom>
              <a:avLst/>
              <a:gdLst>
                <a:gd name="T0" fmla="*/ 2147483647 w 367"/>
                <a:gd name="T1" fmla="*/ 2147483647 h 272"/>
                <a:gd name="T2" fmla="*/ 2147483647 w 367"/>
                <a:gd name="T3" fmla="*/ 2147483647 h 272"/>
                <a:gd name="T4" fmla="*/ 2147483647 w 367"/>
                <a:gd name="T5" fmla="*/ 2147483647 h 272"/>
                <a:gd name="T6" fmla="*/ 2147483647 w 367"/>
                <a:gd name="T7" fmla="*/ 2147483647 h 272"/>
                <a:gd name="T8" fmla="*/ 2147483647 w 367"/>
                <a:gd name="T9" fmla="*/ 2147483647 h 272"/>
                <a:gd name="T10" fmla="*/ 2147483647 w 367"/>
                <a:gd name="T11" fmla="*/ 2147483647 h 272"/>
                <a:gd name="T12" fmla="*/ 2147483647 w 367"/>
                <a:gd name="T13" fmla="*/ 2147483647 h 272"/>
                <a:gd name="T14" fmla="*/ 2147483647 w 367"/>
                <a:gd name="T15" fmla="*/ 2147483647 h 272"/>
                <a:gd name="T16" fmla="*/ 2147483647 w 367"/>
                <a:gd name="T17" fmla="*/ 2147483647 h 272"/>
                <a:gd name="T18" fmla="*/ 2147483647 w 367"/>
                <a:gd name="T19" fmla="*/ 2147483647 h 272"/>
                <a:gd name="T20" fmla="*/ 2147483647 w 367"/>
                <a:gd name="T21" fmla="*/ 2147483647 h 272"/>
                <a:gd name="T22" fmla="*/ 2147483647 w 367"/>
                <a:gd name="T23" fmla="*/ 2147483647 h 272"/>
                <a:gd name="T24" fmla="*/ 2147483647 w 367"/>
                <a:gd name="T25" fmla="*/ 2147483647 h 272"/>
                <a:gd name="T26" fmla="*/ 2147483647 w 367"/>
                <a:gd name="T27" fmla="*/ 2147483647 h 272"/>
                <a:gd name="T28" fmla="*/ 2147483647 w 367"/>
                <a:gd name="T29" fmla="*/ 2147483647 h 272"/>
                <a:gd name="T30" fmla="*/ 2147483647 w 367"/>
                <a:gd name="T31" fmla="*/ 2147483647 h 272"/>
                <a:gd name="T32" fmla="*/ 2147483647 w 367"/>
                <a:gd name="T33" fmla="*/ 2147483647 h 272"/>
                <a:gd name="T34" fmla="*/ 2147483647 w 367"/>
                <a:gd name="T35" fmla="*/ 2147483647 h 272"/>
                <a:gd name="T36" fmla="*/ 2147483647 w 367"/>
                <a:gd name="T37" fmla="*/ 2147483647 h 272"/>
                <a:gd name="T38" fmla="*/ 2147483647 w 367"/>
                <a:gd name="T39" fmla="*/ 2147483647 h 272"/>
                <a:gd name="T40" fmla="*/ 2147483647 w 367"/>
                <a:gd name="T41" fmla="*/ 2147483647 h 272"/>
                <a:gd name="T42" fmla="*/ 2147483647 w 367"/>
                <a:gd name="T43" fmla="*/ 2147483647 h 272"/>
                <a:gd name="T44" fmla="*/ 2147483647 w 367"/>
                <a:gd name="T45" fmla="*/ 2147483647 h 272"/>
                <a:gd name="T46" fmla="*/ 2147483647 w 367"/>
                <a:gd name="T47" fmla="*/ 2147483647 h 272"/>
                <a:gd name="T48" fmla="*/ 2147483647 w 367"/>
                <a:gd name="T49" fmla="*/ 2147483647 h 272"/>
                <a:gd name="T50" fmla="*/ 2147483647 w 367"/>
                <a:gd name="T51" fmla="*/ 2147483647 h 272"/>
                <a:gd name="T52" fmla="*/ 2147483647 w 367"/>
                <a:gd name="T53" fmla="*/ 2147483647 h 272"/>
                <a:gd name="T54" fmla="*/ 2147483647 w 367"/>
                <a:gd name="T55" fmla="*/ 2147483647 h 272"/>
                <a:gd name="T56" fmla="*/ 2147483647 w 367"/>
                <a:gd name="T57" fmla="*/ 2147483647 h 272"/>
                <a:gd name="T58" fmla="*/ 2147483647 w 367"/>
                <a:gd name="T59" fmla="*/ 2147483647 h 272"/>
                <a:gd name="T60" fmla="*/ 2147483647 w 367"/>
                <a:gd name="T61" fmla="*/ 2147483647 h 272"/>
                <a:gd name="T62" fmla="*/ 2147483647 w 367"/>
                <a:gd name="T63" fmla="*/ 2147483647 h 272"/>
                <a:gd name="T64" fmla="*/ 2147483647 w 367"/>
                <a:gd name="T65" fmla="*/ 2147483647 h 272"/>
                <a:gd name="T66" fmla="*/ 2147483647 w 367"/>
                <a:gd name="T67" fmla="*/ 2147483647 h 272"/>
                <a:gd name="T68" fmla="*/ 2147483647 w 367"/>
                <a:gd name="T69" fmla="*/ 2147483647 h 272"/>
                <a:gd name="T70" fmla="*/ 2147483647 w 367"/>
                <a:gd name="T71" fmla="*/ 2147483647 h 272"/>
                <a:gd name="T72" fmla="*/ 2147483647 w 367"/>
                <a:gd name="T73" fmla="*/ 2147483647 h 272"/>
                <a:gd name="T74" fmla="*/ 2147483647 w 367"/>
                <a:gd name="T75" fmla="*/ 2147483647 h 272"/>
                <a:gd name="T76" fmla="*/ 2147483647 w 367"/>
                <a:gd name="T77" fmla="*/ 2147483647 h 272"/>
                <a:gd name="T78" fmla="*/ 2147483647 w 367"/>
                <a:gd name="T79" fmla="*/ 2147483647 h 272"/>
                <a:gd name="T80" fmla="*/ 2147483647 w 367"/>
                <a:gd name="T81" fmla="*/ 2147483647 h 272"/>
                <a:gd name="T82" fmla="*/ 2147483647 w 367"/>
                <a:gd name="T83" fmla="*/ 2147483647 h 272"/>
                <a:gd name="T84" fmla="*/ 2147483647 w 367"/>
                <a:gd name="T85" fmla="*/ 2147483647 h 272"/>
                <a:gd name="T86" fmla="*/ 2147483647 w 367"/>
                <a:gd name="T87" fmla="*/ 2147483647 h 272"/>
                <a:gd name="T88" fmla="*/ 2147483647 w 367"/>
                <a:gd name="T89" fmla="*/ 2147483647 h 272"/>
                <a:gd name="T90" fmla="*/ 2147483647 w 367"/>
                <a:gd name="T91" fmla="*/ 2147483647 h 272"/>
                <a:gd name="T92" fmla="*/ 2147483647 w 367"/>
                <a:gd name="T93" fmla="*/ 2147483647 h 272"/>
                <a:gd name="T94" fmla="*/ 2147483647 w 367"/>
                <a:gd name="T95" fmla="*/ 2147483647 h 272"/>
                <a:gd name="T96" fmla="*/ 2147483647 w 367"/>
                <a:gd name="T97" fmla="*/ 2147483647 h 272"/>
                <a:gd name="T98" fmla="*/ 2147483647 w 367"/>
                <a:gd name="T99" fmla="*/ 2147483647 h 272"/>
                <a:gd name="T100" fmla="*/ 2147483647 w 367"/>
                <a:gd name="T101" fmla="*/ 2147483647 h 272"/>
                <a:gd name="T102" fmla="*/ 2147483647 w 367"/>
                <a:gd name="T103" fmla="*/ 0 h 2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272"/>
                <a:gd name="T158" fmla="*/ 367 w 367"/>
                <a:gd name="T159" fmla="*/ 272 h 2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272">
                  <a:moveTo>
                    <a:pt x="367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20" y="25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9"/>
                  </a:lnTo>
                  <a:lnTo>
                    <a:pt x="36" y="40"/>
                  </a:lnTo>
                  <a:lnTo>
                    <a:pt x="37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39" y="43"/>
                  </a:lnTo>
                  <a:lnTo>
                    <a:pt x="40" y="44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5" y="51"/>
                  </a:lnTo>
                  <a:lnTo>
                    <a:pt x="46" y="52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9" y="56"/>
                  </a:lnTo>
                  <a:lnTo>
                    <a:pt x="50" y="56"/>
                  </a:lnTo>
                  <a:lnTo>
                    <a:pt x="50" y="57"/>
                  </a:lnTo>
                  <a:lnTo>
                    <a:pt x="51" y="58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3" y="61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8" y="67"/>
                  </a:lnTo>
                  <a:lnTo>
                    <a:pt x="59" y="68"/>
                  </a:lnTo>
                  <a:lnTo>
                    <a:pt x="59" y="69"/>
                  </a:lnTo>
                  <a:lnTo>
                    <a:pt x="60" y="70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4"/>
                  </a:lnTo>
                  <a:lnTo>
                    <a:pt x="64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6" y="78"/>
                  </a:lnTo>
                  <a:lnTo>
                    <a:pt x="67" y="79"/>
                  </a:lnTo>
                  <a:lnTo>
                    <a:pt x="67" y="80"/>
                  </a:lnTo>
                  <a:lnTo>
                    <a:pt x="68" y="81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70" y="84"/>
                  </a:lnTo>
                  <a:lnTo>
                    <a:pt x="70" y="85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3" y="88"/>
                  </a:lnTo>
                  <a:lnTo>
                    <a:pt x="73" y="89"/>
                  </a:lnTo>
                  <a:lnTo>
                    <a:pt x="75" y="90"/>
                  </a:lnTo>
                  <a:lnTo>
                    <a:pt x="76" y="92"/>
                  </a:lnTo>
                  <a:lnTo>
                    <a:pt x="76" y="93"/>
                  </a:lnTo>
                  <a:lnTo>
                    <a:pt x="77" y="94"/>
                  </a:lnTo>
                  <a:lnTo>
                    <a:pt x="77" y="95"/>
                  </a:lnTo>
                  <a:lnTo>
                    <a:pt x="78" y="96"/>
                  </a:lnTo>
                  <a:lnTo>
                    <a:pt x="78" y="97"/>
                  </a:lnTo>
                  <a:lnTo>
                    <a:pt x="79" y="98"/>
                  </a:lnTo>
                  <a:lnTo>
                    <a:pt x="80" y="99"/>
                  </a:lnTo>
                  <a:lnTo>
                    <a:pt x="80" y="100"/>
                  </a:lnTo>
                  <a:lnTo>
                    <a:pt x="81" y="101"/>
                  </a:lnTo>
                  <a:lnTo>
                    <a:pt x="81" y="102"/>
                  </a:lnTo>
                  <a:lnTo>
                    <a:pt x="82" y="103"/>
                  </a:lnTo>
                  <a:lnTo>
                    <a:pt x="82" y="104"/>
                  </a:lnTo>
                  <a:lnTo>
                    <a:pt x="83" y="105"/>
                  </a:lnTo>
                  <a:lnTo>
                    <a:pt x="83" y="106"/>
                  </a:lnTo>
                  <a:lnTo>
                    <a:pt x="84" y="107"/>
                  </a:lnTo>
                  <a:lnTo>
                    <a:pt x="84" y="108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7" y="113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9" y="116"/>
                  </a:lnTo>
                  <a:lnTo>
                    <a:pt x="89" y="117"/>
                  </a:lnTo>
                  <a:lnTo>
                    <a:pt x="90" y="118"/>
                  </a:lnTo>
                  <a:lnTo>
                    <a:pt x="90" y="119"/>
                  </a:lnTo>
                  <a:lnTo>
                    <a:pt x="91" y="120"/>
                  </a:lnTo>
                  <a:lnTo>
                    <a:pt x="91" y="121"/>
                  </a:lnTo>
                  <a:lnTo>
                    <a:pt x="92" y="122"/>
                  </a:lnTo>
                  <a:lnTo>
                    <a:pt x="92" y="123"/>
                  </a:lnTo>
                  <a:lnTo>
                    <a:pt x="93" y="124"/>
                  </a:lnTo>
                  <a:lnTo>
                    <a:pt x="93" y="125"/>
                  </a:lnTo>
                  <a:lnTo>
                    <a:pt x="94" y="126"/>
                  </a:lnTo>
                  <a:lnTo>
                    <a:pt x="94" y="127"/>
                  </a:lnTo>
                  <a:lnTo>
                    <a:pt x="95" y="129"/>
                  </a:lnTo>
                  <a:lnTo>
                    <a:pt x="95" y="130"/>
                  </a:lnTo>
                  <a:lnTo>
                    <a:pt x="95" y="131"/>
                  </a:lnTo>
                  <a:lnTo>
                    <a:pt x="96" y="132"/>
                  </a:lnTo>
                  <a:lnTo>
                    <a:pt x="96" y="133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7" y="137"/>
                  </a:lnTo>
                  <a:lnTo>
                    <a:pt x="98" y="138"/>
                  </a:lnTo>
                  <a:lnTo>
                    <a:pt x="98" y="139"/>
                  </a:lnTo>
                  <a:lnTo>
                    <a:pt x="99" y="140"/>
                  </a:lnTo>
                  <a:lnTo>
                    <a:pt x="99" y="141"/>
                  </a:lnTo>
                  <a:lnTo>
                    <a:pt x="99" y="142"/>
                  </a:lnTo>
                  <a:lnTo>
                    <a:pt x="100" y="143"/>
                  </a:lnTo>
                  <a:lnTo>
                    <a:pt x="100" y="144"/>
                  </a:lnTo>
                  <a:lnTo>
                    <a:pt x="101" y="145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2" y="148"/>
                  </a:lnTo>
                  <a:lnTo>
                    <a:pt x="102" y="149"/>
                  </a:lnTo>
                  <a:lnTo>
                    <a:pt x="102" y="150"/>
                  </a:lnTo>
                  <a:lnTo>
                    <a:pt x="103" y="151"/>
                  </a:lnTo>
                  <a:lnTo>
                    <a:pt x="103" y="152"/>
                  </a:lnTo>
                  <a:lnTo>
                    <a:pt x="104" y="153"/>
                  </a:lnTo>
                  <a:lnTo>
                    <a:pt x="104" y="154"/>
                  </a:lnTo>
                  <a:lnTo>
                    <a:pt x="104" y="155"/>
                  </a:lnTo>
                  <a:lnTo>
                    <a:pt x="105" y="156"/>
                  </a:lnTo>
                  <a:lnTo>
                    <a:pt x="105" y="158"/>
                  </a:lnTo>
                  <a:lnTo>
                    <a:pt x="105" y="159"/>
                  </a:lnTo>
                  <a:lnTo>
                    <a:pt x="106" y="160"/>
                  </a:lnTo>
                  <a:lnTo>
                    <a:pt x="106" y="161"/>
                  </a:lnTo>
                  <a:lnTo>
                    <a:pt x="106" y="162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9" y="170"/>
                  </a:lnTo>
                  <a:lnTo>
                    <a:pt x="109" y="171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10" y="175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8"/>
                  </a:lnTo>
                  <a:lnTo>
                    <a:pt x="111" y="180"/>
                  </a:lnTo>
                  <a:lnTo>
                    <a:pt x="111" y="181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2" y="185"/>
                  </a:lnTo>
                  <a:lnTo>
                    <a:pt x="112" y="186"/>
                  </a:lnTo>
                  <a:lnTo>
                    <a:pt x="112" y="187"/>
                  </a:lnTo>
                  <a:lnTo>
                    <a:pt x="112" y="188"/>
                  </a:lnTo>
                  <a:lnTo>
                    <a:pt x="113" y="189"/>
                  </a:lnTo>
                  <a:lnTo>
                    <a:pt x="113" y="190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3"/>
                  </a:lnTo>
                  <a:lnTo>
                    <a:pt x="114" y="195"/>
                  </a:lnTo>
                  <a:lnTo>
                    <a:pt x="114" y="196"/>
                  </a:lnTo>
                  <a:lnTo>
                    <a:pt x="114" y="197"/>
                  </a:lnTo>
                  <a:lnTo>
                    <a:pt x="114" y="198"/>
                  </a:lnTo>
                  <a:lnTo>
                    <a:pt x="114" y="199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5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6" y="208"/>
                  </a:lnTo>
                  <a:lnTo>
                    <a:pt x="116" y="209"/>
                  </a:lnTo>
                  <a:lnTo>
                    <a:pt x="116" y="210"/>
                  </a:lnTo>
                  <a:lnTo>
                    <a:pt x="116" y="212"/>
                  </a:lnTo>
                  <a:lnTo>
                    <a:pt x="116" y="213"/>
                  </a:lnTo>
                  <a:lnTo>
                    <a:pt x="118" y="214"/>
                  </a:lnTo>
                  <a:lnTo>
                    <a:pt x="118" y="215"/>
                  </a:lnTo>
                  <a:lnTo>
                    <a:pt x="118" y="216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20"/>
                  </a:lnTo>
                  <a:lnTo>
                    <a:pt x="118" y="221"/>
                  </a:lnTo>
                  <a:lnTo>
                    <a:pt x="118" y="222"/>
                  </a:lnTo>
                  <a:lnTo>
                    <a:pt x="119" y="224"/>
                  </a:lnTo>
                  <a:lnTo>
                    <a:pt x="119" y="225"/>
                  </a:lnTo>
                  <a:lnTo>
                    <a:pt x="119" y="226"/>
                  </a:lnTo>
                  <a:lnTo>
                    <a:pt x="119" y="228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5"/>
                  </a:lnTo>
                  <a:lnTo>
                    <a:pt x="119" y="236"/>
                  </a:lnTo>
                  <a:lnTo>
                    <a:pt x="119" y="237"/>
                  </a:lnTo>
                  <a:lnTo>
                    <a:pt x="119" y="238"/>
                  </a:lnTo>
                  <a:lnTo>
                    <a:pt x="120" y="239"/>
                  </a:lnTo>
                  <a:lnTo>
                    <a:pt x="120" y="241"/>
                  </a:lnTo>
                  <a:lnTo>
                    <a:pt x="120" y="242"/>
                  </a:lnTo>
                  <a:lnTo>
                    <a:pt x="120" y="243"/>
                  </a:lnTo>
                  <a:lnTo>
                    <a:pt x="120" y="244"/>
                  </a:lnTo>
                  <a:lnTo>
                    <a:pt x="120" y="245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20" y="249"/>
                  </a:lnTo>
                  <a:lnTo>
                    <a:pt x="120" y="250"/>
                  </a:lnTo>
                  <a:lnTo>
                    <a:pt x="120" y="251"/>
                  </a:lnTo>
                  <a:lnTo>
                    <a:pt x="120" y="253"/>
                  </a:lnTo>
                  <a:lnTo>
                    <a:pt x="120" y="254"/>
                  </a:lnTo>
                  <a:lnTo>
                    <a:pt x="120" y="255"/>
                  </a:lnTo>
                  <a:lnTo>
                    <a:pt x="120" y="256"/>
                  </a:lnTo>
                  <a:lnTo>
                    <a:pt x="120" y="257"/>
                  </a:lnTo>
                  <a:lnTo>
                    <a:pt x="120" y="259"/>
                  </a:lnTo>
                  <a:lnTo>
                    <a:pt x="120" y="260"/>
                  </a:lnTo>
                  <a:lnTo>
                    <a:pt x="120" y="261"/>
                  </a:lnTo>
                  <a:lnTo>
                    <a:pt x="120" y="262"/>
                  </a:lnTo>
                  <a:lnTo>
                    <a:pt x="120" y="264"/>
                  </a:lnTo>
                  <a:lnTo>
                    <a:pt x="120" y="265"/>
                  </a:lnTo>
                  <a:lnTo>
                    <a:pt x="120" y="266"/>
                  </a:lnTo>
                  <a:lnTo>
                    <a:pt x="120" y="267"/>
                  </a:lnTo>
                  <a:lnTo>
                    <a:pt x="120" y="269"/>
                  </a:lnTo>
                  <a:lnTo>
                    <a:pt x="120" y="271"/>
                  </a:lnTo>
                  <a:lnTo>
                    <a:pt x="120" y="27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7071057" y="1761469"/>
              <a:ext cx="1196975" cy="544511"/>
            </a:xfrm>
            <a:custGeom>
              <a:avLst/>
              <a:gdLst>
                <a:gd name="T0" fmla="*/ 2147483647 w 7544"/>
                <a:gd name="T1" fmla="*/ 2147483647 h 3432"/>
                <a:gd name="T2" fmla="*/ 2147483647 w 7544"/>
                <a:gd name="T3" fmla="*/ 0 h 3432"/>
                <a:gd name="T4" fmla="*/ 0 w 7544"/>
                <a:gd name="T5" fmla="*/ 2147483647 h 3432"/>
                <a:gd name="T6" fmla="*/ 2147483647 w 7544"/>
                <a:gd name="T7" fmla="*/ 2147483647 h 3432"/>
                <a:gd name="T8" fmla="*/ 2147483647 w 7544"/>
                <a:gd name="T9" fmla="*/ 2147483647 h 3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4"/>
                <a:gd name="T16" fmla="*/ 0 h 3432"/>
                <a:gd name="T17" fmla="*/ 7544 w 7544"/>
                <a:gd name="T18" fmla="*/ 3432 h 3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4" h="3432">
                  <a:moveTo>
                    <a:pt x="7544" y="3388"/>
                  </a:moveTo>
                  <a:lnTo>
                    <a:pt x="19" y="0"/>
                  </a:lnTo>
                  <a:lnTo>
                    <a:pt x="0" y="44"/>
                  </a:lnTo>
                  <a:lnTo>
                    <a:pt x="7524" y="3432"/>
                  </a:lnTo>
                  <a:lnTo>
                    <a:pt x="7544" y="33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233107" y="2271056"/>
              <a:ext cx="58737" cy="42862"/>
            </a:xfrm>
            <a:custGeom>
              <a:avLst/>
              <a:gdLst>
                <a:gd name="T0" fmla="*/ 2147483647 w 367"/>
                <a:gd name="T1" fmla="*/ 2147483647 h 271"/>
                <a:gd name="T2" fmla="*/ 2147483647 w 367"/>
                <a:gd name="T3" fmla="*/ 2147483647 h 271"/>
                <a:gd name="T4" fmla="*/ 2147483647 w 367"/>
                <a:gd name="T5" fmla="*/ 2147483647 h 271"/>
                <a:gd name="T6" fmla="*/ 2147483647 w 367"/>
                <a:gd name="T7" fmla="*/ 2147483647 h 271"/>
                <a:gd name="T8" fmla="*/ 2147483647 w 367"/>
                <a:gd name="T9" fmla="*/ 2147483647 h 271"/>
                <a:gd name="T10" fmla="*/ 2147483647 w 367"/>
                <a:gd name="T11" fmla="*/ 2147483647 h 271"/>
                <a:gd name="T12" fmla="*/ 2147483647 w 367"/>
                <a:gd name="T13" fmla="*/ 2147483647 h 271"/>
                <a:gd name="T14" fmla="*/ 2147483647 w 367"/>
                <a:gd name="T15" fmla="*/ 2147483647 h 271"/>
                <a:gd name="T16" fmla="*/ 2147483647 w 367"/>
                <a:gd name="T17" fmla="*/ 2147483647 h 271"/>
                <a:gd name="T18" fmla="*/ 2147483647 w 367"/>
                <a:gd name="T19" fmla="*/ 2147483647 h 271"/>
                <a:gd name="T20" fmla="*/ 2147483647 w 367"/>
                <a:gd name="T21" fmla="*/ 2147483647 h 271"/>
                <a:gd name="T22" fmla="*/ 2147483647 w 367"/>
                <a:gd name="T23" fmla="*/ 2147483647 h 271"/>
                <a:gd name="T24" fmla="*/ 2147483647 w 367"/>
                <a:gd name="T25" fmla="*/ 2147483647 h 271"/>
                <a:gd name="T26" fmla="*/ 2147483647 w 367"/>
                <a:gd name="T27" fmla="*/ 2147483647 h 271"/>
                <a:gd name="T28" fmla="*/ 2147483647 w 367"/>
                <a:gd name="T29" fmla="*/ 2147483647 h 271"/>
                <a:gd name="T30" fmla="*/ 2147483647 w 367"/>
                <a:gd name="T31" fmla="*/ 2147483647 h 271"/>
                <a:gd name="T32" fmla="*/ 2147483647 w 367"/>
                <a:gd name="T33" fmla="*/ 2147483647 h 271"/>
                <a:gd name="T34" fmla="*/ 2147483647 w 367"/>
                <a:gd name="T35" fmla="*/ 2147483647 h 271"/>
                <a:gd name="T36" fmla="*/ 2147483647 w 367"/>
                <a:gd name="T37" fmla="*/ 2147483647 h 271"/>
                <a:gd name="T38" fmla="*/ 2147483647 w 367"/>
                <a:gd name="T39" fmla="*/ 2147483647 h 271"/>
                <a:gd name="T40" fmla="*/ 2147483647 w 367"/>
                <a:gd name="T41" fmla="*/ 2147483647 h 271"/>
                <a:gd name="T42" fmla="*/ 2147483647 w 367"/>
                <a:gd name="T43" fmla="*/ 2147483647 h 271"/>
                <a:gd name="T44" fmla="*/ 2147483647 w 367"/>
                <a:gd name="T45" fmla="*/ 2147483647 h 271"/>
                <a:gd name="T46" fmla="*/ 2147483647 w 367"/>
                <a:gd name="T47" fmla="*/ 2147483647 h 271"/>
                <a:gd name="T48" fmla="*/ 2147483647 w 367"/>
                <a:gd name="T49" fmla="*/ 2147483647 h 271"/>
                <a:gd name="T50" fmla="*/ 2147483647 w 367"/>
                <a:gd name="T51" fmla="*/ 2147483647 h 271"/>
                <a:gd name="T52" fmla="*/ 2147483647 w 367"/>
                <a:gd name="T53" fmla="*/ 2147483647 h 271"/>
                <a:gd name="T54" fmla="*/ 2147483647 w 367"/>
                <a:gd name="T55" fmla="*/ 2147483647 h 271"/>
                <a:gd name="T56" fmla="*/ 2147483647 w 367"/>
                <a:gd name="T57" fmla="*/ 2147483647 h 271"/>
                <a:gd name="T58" fmla="*/ 2147483647 w 367"/>
                <a:gd name="T59" fmla="*/ 2147483647 h 271"/>
                <a:gd name="T60" fmla="*/ 2147483647 w 367"/>
                <a:gd name="T61" fmla="*/ 2147483647 h 271"/>
                <a:gd name="T62" fmla="*/ 2147483647 w 367"/>
                <a:gd name="T63" fmla="*/ 2147483647 h 271"/>
                <a:gd name="T64" fmla="*/ 2147483647 w 367"/>
                <a:gd name="T65" fmla="*/ 2147483647 h 271"/>
                <a:gd name="T66" fmla="*/ 2147483647 w 367"/>
                <a:gd name="T67" fmla="*/ 2147483647 h 271"/>
                <a:gd name="T68" fmla="*/ 2147483647 w 367"/>
                <a:gd name="T69" fmla="*/ 2147483647 h 271"/>
                <a:gd name="T70" fmla="*/ 2147483647 w 367"/>
                <a:gd name="T71" fmla="*/ 2147483647 h 271"/>
                <a:gd name="T72" fmla="*/ 2147483647 w 367"/>
                <a:gd name="T73" fmla="*/ 2147483647 h 271"/>
                <a:gd name="T74" fmla="*/ 2147483647 w 367"/>
                <a:gd name="T75" fmla="*/ 2147483647 h 271"/>
                <a:gd name="T76" fmla="*/ 2147483647 w 367"/>
                <a:gd name="T77" fmla="*/ 2147483647 h 271"/>
                <a:gd name="T78" fmla="*/ 2147483647 w 367"/>
                <a:gd name="T79" fmla="*/ 2147483647 h 271"/>
                <a:gd name="T80" fmla="*/ 2147483647 w 367"/>
                <a:gd name="T81" fmla="*/ 2147483647 h 271"/>
                <a:gd name="T82" fmla="*/ 2147483647 w 367"/>
                <a:gd name="T83" fmla="*/ 2147483647 h 271"/>
                <a:gd name="T84" fmla="*/ 2147483647 w 367"/>
                <a:gd name="T85" fmla="*/ 2147483647 h 271"/>
                <a:gd name="T86" fmla="*/ 2147483647 w 367"/>
                <a:gd name="T87" fmla="*/ 2147483647 h 271"/>
                <a:gd name="T88" fmla="*/ 2147483647 w 367"/>
                <a:gd name="T89" fmla="*/ 2147483647 h 271"/>
                <a:gd name="T90" fmla="*/ 2147483647 w 367"/>
                <a:gd name="T91" fmla="*/ 2147483647 h 271"/>
                <a:gd name="T92" fmla="*/ 2147483647 w 367"/>
                <a:gd name="T93" fmla="*/ 2147483647 h 271"/>
                <a:gd name="T94" fmla="*/ 2147483647 w 367"/>
                <a:gd name="T95" fmla="*/ 2147483647 h 271"/>
                <a:gd name="T96" fmla="*/ 2147483647 w 367"/>
                <a:gd name="T97" fmla="*/ 2147483647 h 271"/>
                <a:gd name="T98" fmla="*/ 2147483647 w 367"/>
                <a:gd name="T99" fmla="*/ 2147483647 h 271"/>
                <a:gd name="T100" fmla="*/ 2147483647 w 367"/>
                <a:gd name="T101" fmla="*/ 2147483647 h 271"/>
                <a:gd name="T102" fmla="*/ 2147483647 w 367"/>
                <a:gd name="T103" fmla="*/ 2147483647 h 2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271"/>
                <a:gd name="T158" fmla="*/ 367 w 367"/>
                <a:gd name="T159" fmla="*/ 271 h 2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271">
                  <a:moveTo>
                    <a:pt x="367" y="271"/>
                  </a:moveTo>
                  <a:lnTo>
                    <a:pt x="120" y="0"/>
                  </a:lnTo>
                  <a:lnTo>
                    <a:pt x="120" y="1"/>
                  </a:lnTo>
                  <a:lnTo>
                    <a:pt x="120" y="3"/>
                  </a:lnTo>
                  <a:lnTo>
                    <a:pt x="120" y="4"/>
                  </a:lnTo>
                  <a:lnTo>
                    <a:pt x="120" y="5"/>
                  </a:lnTo>
                  <a:lnTo>
                    <a:pt x="120" y="6"/>
                  </a:lnTo>
                  <a:lnTo>
                    <a:pt x="120" y="7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5"/>
                  </a:lnTo>
                  <a:lnTo>
                    <a:pt x="120" y="16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20" y="23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7"/>
                  </a:lnTo>
                  <a:lnTo>
                    <a:pt x="120" y="28"/>
                  </a:lnTo>
                  <a:lnTo>
                    <a:pt x="120" y="29"/>
                  </a:lnTo>
                  <a:lnTo>
                    <a:pt x="120" y="30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19" y="34"/>
                  </a:lnTo>
                  <a:lnTo>
                    <a:pt x="119" y="35"/>
                  </a:lnTo>
                  <a:lnTo>
                    <a:pt x="119" y="36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0"/>
                  </a:lnTo>
                  <a:lnTo>
                    <a:pt x="119" y="41"/>
                  </a:lnTo>
                  <a:lnTo>
                    <a:pt x="119" y="42"/>
                  </a:lnTo>
                  <a:lnTo>
                    <a:pt x="119" y="43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8" y="49"/>
                  </a:lnTo>
                  <a:lnTo>
                    <a:pt x="118" y="50"/>
                  </a:lnTo>
                  <a:lnTo>
                    <a:pt x="118" y="51"/>
                  </a:lnTo>
                  <a:lnTo>
                    <a:pt x="118" y="53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6" y="58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5"/>
                  </a:lnTo>
                  <a:lnTo>
                    <a:pt x="116" y="66"/>
                  </a:lnTo>
                  <a:lnTo>
                    <a:pt x="115" y="67"/>
                  </a:lnTo>
                  <a:lnTo>
                    <a:pt x="115" y="68"/>
                  </a:lnTo>
                  <a:lnTo>
                    <a:pt x="115" y="70"/>
                  </a:lnTo>
                  <a:lnTo>
                    <a:pt x="115" y="71"/>
                  </a:lnTo>
                  <a:lnTo>
                    <a:pt x="115" y="72"/>
                  </a:lnTo>
                  <a:lnTo>
                    <a:pt x="114" y="73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3" y="79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2"/>
                  </a:lnTo>
                  <a:lnTo>
                    <a:pt x="113" y="83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2" y="87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1" y="92"/>
                  </a:lnTo>
                  <a:lnTo>
                    <a:pt x="110" y="93"/>
                  </a:lnTo>
                  <a:lnTo>
                    <a:pt x="110" y="94"/>
                  </a:lnTo>
                  <a:lnTo>
                    <a:pt x="110" y="95"/>
                  </a:lnTo>
                  <a:lnTo>
                    <a:pt x="110" y="96"/>
                  </a:lnTo>
                  <a:lnTo>
                    <a:pt x="109" y="97"/>
                  </a:lnTo>
                  <a:lnTo>
                    <a:pt x="109" y="98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08" y="102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8"/>
                  </a:lnTo>
                  <a:lnTo>
                    <a:pt x="107" y="109"/>
                  </a:lnTo>
                  <a:lnTo>
                    <a:pt x="106" y="110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5" y="113"/>
                  </a:lnTo>
                  <a:lnTo>
                    <a:pt x="105" y="114"/>
                  </a:lnTo>
                  <a:lnTo>
                    <a:pt x="105" y="116"/>
                  </a:lnTo>
                  <a:lnTo>
                    <a:pt x="104" y="117"/>
                  </a:lnTo>
                  <a:lnTo>
                    <a:pt x="104" y="118"/>
                  </a:lnTo>
                  <a:lnTo>
                    <a:pt x="104" y="119"/>
                  </a:lnTo>
                  <a:lnTo>
                    <a:pt x="103" y="120"/>
                  </a:lnTo>
                  <a:lnTo>
                    <a:pt x="103" y="121"/>
                  </a:lnTo>
                  <a:lnTo>
                    <a:pt x="102" y="122"/>
                  </a:lnTo>
                  <a:lnTo>
                    <a:pt x="102" y="123"/>
                  </a:lnTo>
                  <a:lnTo>
                    <a:pt x="102" y="124"/>
                  </a:lnTo>
                  <a:lnTo>
                    <a:pt x="101" y="125"/>
                  </a:lnTo>
                  <a:lnTo>
                    <a:pt x="101" y="126"/>
                  </a:lnTo>
                  <a:lnTo>
                    <a:pt x="101" y="127"/>
                  </a:lnTo>
                  <a:lnTo>
                    <a:pt x="100" y="128"/>
                  </a:lnTo>
                  <a:lnTo>
                    <a:pt x="100" y="129"/>
                  </a:lnTo>
                  <a:lnTo>
                    <a:pt x="99" y="130"/>
                  </a:lnTo>
                  <a:lnTo>
                    <a:pt x="99" y="131"/>
                  </a:lnTo>
                  <a:lnTo>
                    <a:pt x="99" y="132"/>
                  </a:lnTo>
                  <a:lnTo>
                    <a:pt x="98" y="133"/>
                  </a:lnTo>
                  <a:lnTo>
                    <a:pt x="98" y="134"/>
                  </a:lnTo>
                  <a:lnTo>
                    <a:pt x="97" y="135"/>
                  </a:lnTo>
                  <a:lnTo>
                    <a:pt x="97" y="136"/>
                  </a:lnTo>
                  <a:lnTo>
                    <a:pt x="97" y="137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95" y="140"/>
                  </a:lnTo>
                  <a:lnTo>
                    <a:pt x="95" y="141"/>
                  </a:lnTo>
                  <a:lnTo>
                    <a:pt x="95" y="143"/>
                  </a:lnTo>
                  <a:lnTo>
                    <a:pt x="94" y="144"/>
                  </a:lnTo>
                  <a:lnTo>
                    <a:pt x="94" y="145"/>
                  </a:lnTo>
                  <a:lnTo>
                    <a:pt x="93" y="146"/>
                  </a:lnTo>
                  <a:lnTo>
                    <a:pt x="93" y="147"/>
                  </a:lnTo>
                  <a:lnTo>
                    <a:pt x="92" y="148"/>
                  </a:lnTo>
                  <a:lnTo>
                    <a:pt x="92" y="149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90" y="153"/>
                  </a:lnTo>
                  <a:lnTo>
                    <a:pt x="90" y="154"/>
                  </a:lnTo>
                  <a:lnTo>
                    <a:pt x="89" y="155"/>
                  </a:lnTo>
                  <a:lnTo>
                    <a:pt x="89" y="156"/>
                  </a:lnTo>
                  <a:lnTo>
                    <a:pt x="88" y="157"/>
                  </a:lnTo>
                  <a:lnTo>
                    <a:pt x="88" y="158"/>
                  </a:lnTo>
                  <a:lnTo>
                    <a:pt x="87" y="159"/>
                  </a:lnTo>
                  <a:lnTo>
                    <a:pt x="86" y="160"/>
                  </a:lnTo>
                  <a:lnTo>
                    <a:pt x="86" y="161"/>
                  </a:lnTo>
                  <a:lnTo>
                    <a:pt x="85" y="162"/>
                  </a:lnTo>
                  <a:lnTo>
                    <a:pt x="85" y="163"/>
                  </a:lnTo>
                  <a:lnTo>
                    <a:pt x="84" y="164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2" y="168"/>
                  </a:lnTo>
                  <a:lnTo>
                    <a:pt x="82" y="169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0" y="172"/>
                  </a:lnTo>
                  <a:lnTo>
                    <a:pt x="80" y="173"/>
                  </a:lnTo>
                  <a:lnTo>
                    <a:pt x="79" y="174"/>
                  </a:lnTo>
                  <a:lnTo>
                    <a:pt x="78" y="175"/>
                  </a:lnTo>
                  <a:lnTo>
                    <a:pt x="78" y="176"/>
                  </a:lnTo>
                  <a:lnTo>
                    <a:pt x="77" y="177"/>
                  </a:lnTo>
                  <a:lnTo>
                    <a:pt x="77" y="178"/>
                  </a:lnTo>
                  <a:lnTo>
                    <a:pt x="76" y="179"/>
                  </a:lnTo>
                  <a:lnTo>
                    <a:pt x="76" y="180"/>
                  </a:lnTo>
                  <a:lnTo>
                    <a:pt x="75" y="181"/>
                  </a:lnTo>
                  <a:lnTo>
                    <a:pt x="73" y="182"/>
                  </a:lnTo>
                  <a:lnTo>
                    <a:pt x="73" y="183"/>
                  </a:lnTo>
                  <a:lnTo>
                    <a:pt x="72" y="184"/>
                  </a:lnTo>
                  <a:lnTo>
                    <a:pt x="72" y="185"/>
                  </a:lnTo>
                  <a:lnTo>
                    <a:pt x="71" y="185"/>
                  </a:lnTo>
                  <a:lnTo>
                    <a:pt x="70" y="186"/>
                  </a:lnTo>
                  <a:lnTo>
                    <a:pt x="70" y="187"/>
                  </a:lnTo>
                  <a:lnTo>
                    <a:pt x="69" y="188"/>
                  </a:lnTo>
                  <a:lnTo>
                    <a:pt x="69" y="189"/>
                  </a:lnTo>
                  <a:lnTo>
                    <a:pt x="68" y="190"/>
                  </a:lnTo>
                  <a:lnTo>
                    <a:pt x="67" y="191"/>
                  </a:lnTo>
                  <a:lnTo>
                    <a:pt x="67" y="192"/>
                  </a:lnTo>
                  <a:lnTo>
                    <a:pt x="66" y="193"/>
                  </a:lnTo>
                  <a:lnTo>
                    <a:pt x="65" y="194"/>
                  </a:lnTo>
                  <a:lnTo>
                    <a:pt x="65" y="196"/>
                  </a:lnTo>
                  <a:lnTo>
                    <a:pt x="64" y="197"/>
                  </a:lnTo>
                  <a:lnTo>
                    <a:pt x="63" y="198"/>
                  </a:lnTo>
                  <a:lnTo>
                    <a:pt x="63" y="199"/>
                  </a:lnTo>
                  <a:lnTo>
                    <a:pt x="62" y="199"/>
                  </a:lnTo>
                  <a:lnTo>
                    <a:pt x="61" y="200"/>
                  </a:lnTo>
                  <a:lnTo>
                    <a:pt x="61" y="201"/>
                  </a:lnTo>
                  <a:lnTo>
                    <a:pt x="60" y="202"/>
                  </a:lnTo>
                  <a:lnTo>
                    <a:pt x="59" y="203"/>
                  </a:lnTo>
                  <a:lnTo>
                    <a:pt x="59" y="204"/>
                  </a:lnTo>
                  <a:lnTo>
                    <a:pt x="58" y="205"/>
                  </a:lnTo>
                  <a:lnTo>
                    <a:pt x="57" y="206"/>
                  </a:lnTo>
                  <a:lnTo>
                    <a:pt x="57" y="207"/>
                  </a:lnTo>
                  <a:lnTo>
                    <a:pt x="56" y="208"/>
                  </a:lnTo>
                  <a:lnTo>
                    <a:pt x="55" y="208"/>
                  </a:lnTo>
                  <a:lnTo>
                    <a:pt x="55" y="209"/>
                  </a:lnTo>
                  <a:lnTo>
                    <a:pt x="54" y="210"/>
                  </a:lnTo>
                  <a:lnTo>
                    <a:pt x="53" y="211"/>
                  </a:lnTo>
                  <a:lnTo>
                    <a:pt x="52" y="212"/>
                  </a:lnTo>
                  <a:lnTo>
                    <a:pt x="52" y="213"/>
                  </a:lnTo>
                  <a:lnTo>
                    <a:pt x="51" y="214"/>
                  </a:lnTo>
                  <a:lnTo>
                    <a:pt x="50" y="215"/>
                  </a:lnTo>
                  <a:lnTo>
                    <a:pt x="50" y="216"/>
                  </a:lnTo>
                  <a:lnTo>
                    <a:pt x="49" y="216"/>
                  </a:lnTo>
                  <a:lnTo>
                    <a:pt x="48" y="217"/>
                  </a:lnTo>
                  <a:lnTo>
                    <a:pt x="47" y="218"/>
                  </a:lnTo>
                  <a:lnTo>
                    <a:pt x="47" y="219"/>
                  </a:lnTo>
                  <a:lnTo>
                    <a:pt x="46" y="220"/>
                  </a:lnTo>
                  <a:lnTo>
                    <a:pt x="45" y="221"/>
                  </a:lnTo>
                  <a:lnTo>
                    <a:pt x="44" y="222"/>
                  </a:lnTo>
                  <a:lnTo>
                    <a:pt x="44" y="223"/>
                  </a:lnTo>
                  <a:lnTo>
                    <a:pt x="43" y="223"/>
                  </a:lnTo>
                  <a:lnTo>
                    <a:pt x="42" y="224"/>
                  </a:lnTo>
                  <a:lnTo>
                    <a:pt x="41" y="225"/>
                  </a:lnTo>
                  <a:lnTo>
                    <a:pt x="41" y="226"/>
                  </a:lnTo>
                  <a:lnTo>
                    <a:pt x="40" y="227"/>
                  </a:lnTo>
                  <a:lnTo>
                    <a:pt x="39" y="228"/>
                  </a:lnTo>
                  <a:lnTo>
                    <a:pt x="38" y="229"/>
                  </a:lnTo>
                  <a:lnTo>
                    <a:pt x="37" y="229"/>
                  </a:lnTo>
                  <a:lnTo>
                    <a:pt x="37" y="230"/>
                  </a:lnTo>
                  <a:lnTo>
                    <a:pt x="36" y="231"/>
                  </a:lnTo>
                  <a:lnTo>
                    <a:pt x="35" y="232"/>
                  </a:lnTo>
                  <a:lnTo>
                    <a:pt x="34" y="233"/>
                  </a:lnTo>
                  <a:lnTo>
                    <a:pt x="33" y="234"/>
                  </a:lnTo>
                  <a:lnTo>
                    <a:pt x="33" y="235"/>
                  </a:lnTo>
                  <a:lnTo>
                    <a:pt x="32" y="235"/>
                  </a:lnTo>
                  <a:lnTo>
                    <a:pt x="31" y="236"/>
                  </a:lnTo>
                  <a:lnTo>
                    <a:pt x="29" y="237"/>
                  </a:lnTo>
                  <a:lnTo>
                    <a:pt x="28" y="238"/>
                  </a:lnTo>
                  <a:lnTo>
                    <a:pt x="27" y="240"/>
                  </a:lnTo>
                  <a:lnTo>
                    <a:pt x="27" y="241"/>
                  </a:lnTo>
                  <a:lnTo>
                    <a:pt x="26" y="241"/>
                  </a:lnTo>
                  <a:lnTo>
                    <a:pt x="25" y="242"/>
                  </a:lnTo>
                  <a:lnTo>
                    <a:pt x="24" y="243"/>
                  </a:lnTo>
                  <a:lnTo>
                    <a:pt x="23" y="244"/>
                  </a:lnTo>
                  <a:lnTo>
                    <a:pt x="22" y="245"/>
                  </a:lnTo>
                  <a:lnTo>
                    <a:pt x="21" y="246"/>
                  </a:lnTo>
                  <a:lnTo>
                    <a:pt x="20" y="247"/>
                  </a:lnTo>
                  <a:lnTo>
                    <a:pt x="19" y="248"/>
                  </a:lnTo>
                  <a:lnTo>
                    <a:pt x="18" y="249"/>
                  </a:lnTo>
                  <a:lnTo>
                    <a:pt x="17" y="250"/>
                  </a:lnTo>
                  <a:lnTo>
                    <a:pt x="16" y="250"/>
                  </a:lnTo>
                  <a:lnTo>
                    <a:pt x="15" y="251"/>
                  </a:lnTo>
                  <a:lnTo>
                    <a:pt x="14" y="252"/>
                  </a:lnTo>
                  <a:lnTo>
                    <a:pt x="13" y="253"/>
                  </a:lnTo>
                  <a:lnTo>
                    <a:pt x="13" y="254"/>
                  </a:lnTo>
                  <a:lnTo>
                    <a:pt x="12" y="254"/>
                  </a:lnTo>
                  <a:lnTo>
                    <a:pt x="11" y="255"/>
                  </a:lnTo>
                  <a:lnTo>
                    <a:pt x="10" y="256"/>
                  </a:lnTo>
                  <a:lnTo>
                    <a:pt x="9" y="257"/>
                  </a:lnTo>
                  <a:lnTo>
                    <a:pt x="8" y="258"/>
                  </a:lnTo>
                  <a:lnTo>
                    <a:pt x="7" y="258"/>
                  </a:lnTo>
                  <a:lnTo>
                    <a:pt x="6" y="259"/>
                  </a:lnTo>
                  <a:lnTo>
                    <a:pt x="5" y="260"/>
                  </a:lnTo>
                  <a:lnTo>
                    <a:pt x="4" y="261"/>
                  </a:lnTo>
                  <a:lnTo>
                    <a:pt x="3" y="262"/>
                  </a:lnTo>
                  <a:lnTo>
                    <a:pt x="2" y="262"/>
                  </a:lnTo>
                  <a:lnTo>
                    <a:pt x="1" y="263"/>
                  </a:lnTo>
                  <a:lnTo>
                    <a:pt x="0" y="264"/>
                  </a:lnTo>
                  <a:lnTo>
                    <a:pt x="367" y="2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7080582" y="1763057"/>
              <a:ext cx="1162050" cy="1149348"/>
            </a:xfrm>
            <a:custGeom>
              <a:avLst/>
              <a:gdLst>
                <a:gd name="T0" fmla="*/ 2147483647 w 7315"/>
                <a:gd name="T1" fmla="*/ 2147483647 h 7245"/>
                <a:gd name="T2" fmla="*/ 2147483647 w 7315"/>
                <a:gd name="T3" fmla="*/ 0 h 7245"/>
                <a:gd name="T4" fmla="*/ 0 w 7315"/>
                <a:gd name="T5" fmla="*/ 2147483647 h 7245"/>
                <a:gd name="T6" fmla="*/ 2147483647 w 7315"/>
                <a:gd name="T7" fmla="*/ 2147483647 h 7245"/>
                <a:gd name="T8" fmla="*/ 2147483647 w 7315"/>
                <a:gd name="T9" fmla="*/ 2147483647 h 7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15"/>
                <a:gd name="T16" fmla="*/ 0 h 7245"/>
                <a:gd name="T17" fmla="*/ 7315 w 7315"/>
                <a:gd name="T18" fmla="*/ 7245 h 7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15" h="7245">
                  <a:moveTo>
                    <a:pt x="7315" y="7212"/>
                  </a:moveTo>
                  <a:lnTo>
                    <a:pt x="34" y="0"/>
                  </a:lnTo>
                  <a:lnTo>
                    <a:pt x="0" y="33"/>
                  </a:lnTo>
                  <a:lnTo>
                    <a:pt x="7281" y="7245"/>
                  </a:lnTo>
                  <a:lnTo>
                    <a:pt x="7315" y="72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8204532" y="2874305"/>
              <a:ext cx="53975" cy="53975"/>
            </a:xfrm>
            <a:custGeom>
              <a:avLst/>
              <a:gdLst>
                <a:gd name="T0" fmla="*/ 2147483647 w 340"/>
                <a:gd name="T1" fmla="*/ 2147483647 h 341"/>
                <a:gd name="T2" fmla="*/ 2147483647 w 340"/>
                <a:gd name="T3" fmla="*/ 2147483647 h 341"/>
                <a:gd name="T4" fmla="*/ 2147483647 w 340"/>
                <a:gd name="T5" fmla="*/ 2147483647 h 341"/>
                <a:gd name="T6" fmla="*/ 2147483647 w 340"/>
                <a:gd name="T7" fmla="*/ 2147483647 h 341"/>
                <a:gd name="T8" fmla="*/ 2147483647 w 340"/>
                <a:gd name="T9" fmla="*/ 2147483647 h 341"/>
                <a:gd name="T10" fmla="*/ 2147483647 w 340"/>
                <a:gd name="T11" fmla="*/ 2147483647 h 341"/>
                <a:gd name="T12" fmla="*/ 2147483647 w 340"/>
                <a:gd name="T13" fmla="*/ 2147483647 h 341"/>
                <a:gd name="T14" fmla="*/ 2147483647 w 340"/>
                <a:gd name="T15" fmla="*/ 2147483647 h 341"/>
                <a:gd name="T16" fmla="*/ 2147483647 w 340"/>
                <a:gd name="T17" fmla="*/ 2147483647 h 341"/>
                <a:gd name="T18" fmla="*/ 2147483647 w 340"/>
                <a:gd name="T19" fmla="*/ 2147483647 h 341"/>
                <a:gd name="T20" fmla="*/ 2147483647 w 340"/>
                <a:gd name="T21" fmla="*/ 2147483647 h 341"/>
                <a:gd name="T22" fmla="*/ 2147483647 w 340"/>
                <a:gd name="T23" fmla="*/ 2147483647 h 341"/>
                <a:gd name="T24" fmla="*/ 2147483647 w 340"/>
                <a:gd name="T25" fmla="*/ 2147483647 h 341"/>
                <a:gd name="T26" fmla="*/ 2147483647 w 340"/>
                <a:gd name="T27" fmla="*/ 2147483647 h 341"/>
                <a:gd name="T28" fmla="*/ 2147483647 w 340"/>
                <a:gd name="T29" fmla="*/ 2147483647 h 341"/>
                <a:gd name="T30" fmla="*/ 2147483647 w 340"/>
                <a:gd name="T31" fmla="*/ 2147483647 h 341"/>
                <a:gd name="T32" fmla="*/ 2147483647 w 340"/>
                <a:gd name="T33" fmla="*/ 2147483647 h 341"/>
                <a:gd name="T34" fmla="*/ 2147483647 w 340"/>
                <a:gd name="T35" fmla="*/ 2147483647 h 341"/>
                <a:gd name="T36" fmla="*/ 2147483647 w 340"/>
                <a:gd name="T37" fmla="*/ 2147483647 h 341"/>
                <a:gd name="T38" fmla="*/ 2147483647 w 340"/>
                <a:gd name="T39" fmla="*/ 2147483647 h 341"/>
                <a:gd name="T40" fmla="*/ 2147483647 w 340"/>
                <a:gd name="T41" fmla="*/ 2147483647 h 341"/>
                <a:gd name="T42" fmla="*/ 2147483647 w 340"/>
                <a:gd name="T43" fmla="*/ 2147483647 h 341"/>
                <a:gd name="T44" fmla="*/ 2147483647 w 340"/>
                <a:gd name="T45" fmla="*/ 2147483647 h 341"/>
                <a:gd name="T46" fmla="*/ 2147483647 w 340"/>
                <a:gd name="T47" fmla="*/ 2147483647 h 341"/>
                <a:gd name="T48" fmla="*/ 2147483647 w 340"/>
                <a:gd name="T49" fmla="*/ 2147483647 h 341"/>
                <a:gd name="T50" fmla="*/ 2147483647 w 340"/>
                <a:gd name="T51" fmla="*/ 2147483647 h 341"/>
                <a:gd name="T52" fmla="*/ 2147483647 w 340"/>
                <a:gd name="T53" fmla="*/ 2147483647 h 341"/>
                <a:gd name="T54" fmla="*/ 2147483647 w 340"/>
                <a:gd name="T55" fmla="*/ 2147483647 h 341"/>
                <a:gd name="T56" fmla="*/ 2147483647 w 340"/>
                <a:gd name="T57" fmla="*/ 2147483647 h 341"/>
                <a:gd name="T58" fmla="*/ 2147483647 w 340"/>
                <a:gd name="T59" fmla="*/ 2147483647 h 341"/>
                <a:gd name="T60" fmla="*/ 2147483647 w 340"/>
                <a:gd name="T61" fmla="*/ 2147483647 h 341"/>
                <a:gd name="T62" fmla="*/ 2147483647 w 340"/>
                <a:gd name="T63" fmla="*/ 2147483647 h 341"/>
                <a:gd name="T64" fmla="*/ 2147483647 w 340"/>
                <a:gd name="T65" fmla="*/ 2147483647 h 341"/>
                <a:gd name="T66" fmla="*/ 2147483647 w 340"/>
                <a:gd name="T67" fmla="*/ 2147483647 h 341"/>
                <a:gd name="T68" fmla="*/ 2147483647 w 340"/>
                <a:gd name="T69" fmla="*/ 2147483647 h 341"/>
                <a:gd name="T70" fmla="*/ 2147483647 w 340"/>
                <a:gd name="T71" fmla="*/ 2147483647 h 341"/>
                <a:gd name="T72" fmla="*/ 2147483647 w 340"/>
                <a:gd name="T73" fmla="*/ 2147483647 h 341"/>
                <a:gd name="T74" fmla="*/ 2147483647 w 340"/>
                <a:gd name="T75" fmla="*/ 2147483647 h 341"/>
                <a:gd name="T76" fmla="*/ 2147483647 w 340"/>
                <a:gd name="T77" fmla="*/ 2147483647 h 341"/>
                <a:gd name="T78" fmla="*/ 2147483647 w 340"/>
                <a:gd name="T79" fmla="*/ 2147483647 h 341"/>
                <a:gd name="T80" fmla="*/ 2147483647 w 340"/>
                <a:gd name="T81" fmla="*/ 2147483647 h 341"/>
                <a:gd name="T82" fmla="*/ 2147483647 w 340"/>
                <a:gd name="T83" fmla="*/ 2147483647 h 341"/>
                <a:gd name="T84" fmla="*/ 2147483647 w 340"/>
                <a:gd name="T85" fmla="*/ 2147483647 h 341"/>
                <a:gd name="T86" fmla="*/ 2147483647 w 340"/>
                <a:gd name="T87" fmla="*/ 2147483647 h 341"/>
                <a:gd name="T88" fmla="*/ 2147483647 w 340"/>
                <a:gd name="T89" fmla="*/ 2147483647 h 341"/>
                <a:gd name="T90" fmla="*/ 2147483647 w 340"/>
                <a:gd name="T91" fmla="*/ 2147483647 h 341"/>
                <a:gd name="T92" fmla="*/ 2147483647 w 340"/>
                <a:gd name="T93" fmla="*/ 2147483647 h 341"/>
                <a:gd name="T94" fmla="*/ 2147483647 w 340"/>
                <a:gd name="T95" fmla="*/ 2147483647 h 341"/>
                <a:gd name="T96" fmla="*/ 2147483647 w 340"/>
                <a:gd name="T97" fmla="*/ 2147483647 h 341"/>
                <a:gd name="T98" fmla="*/ 2147483647 w 340"/>
                <a:gd name="T99" fmla="*/ 2147483647 h 341"/>
                <a:gd name="T100" fmla="*/ 2147483647 w 340"/>
                <a:gd name="T101" fmla="*/ 2147483647 h 341"/>
                <a:gd name="T102" fmla="*/ 2147483647 w 340"/>
                <a:gd name="T103" fmla="*/ 2147483647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0"/>
                <a:gd name="T157" fmla="*/ 0 h 341"/>
                <a:gd name="T158" fmla="*/ 340 w 340"/>
                <a:gd name="T159" fmla="*/ 341 h 3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0" h="341">
                  <a:moveTo>
                    <a:pt x="340" y="341"/>
                  </a:moveTo>
                  <a:lnTo>
                    <a:pt x="203" y="0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1" y="4"/>
                  </a:lnTo>
                  <a:lnTo>
                    <a:pt x="201" y="5"/>
                  </a:lnTo>
                  <a:lnTo>
                    <a:pt x="201" y="6"/>
                  </a:lnTo>
                  <a:lnTo>
                    <a:pt x="200" y="7"/>
                  </a:lnTo>
                  <a:lnTo>
                    <a:pt x="200" y="9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9" y="12"/>
                  </a:lnTo>
                  <a:lnTo>
                    <a:pt x="198" y="13"/>
                  </a:lnTo>
                  <a:lnTo>
                    <a:pt x="198" y="14"/>
                  </a:lnTo>
                  <a:lnTo>
                    <a:pt x="197" y="15"/>
                  </a:lnTo>
                  <a:lnTo>
                    <a:pt x="197" y="17"/>
                  </a:lnTo>
                  <a:lnTo>
                    <a:pt x="196" y="18"/>
                  </a:lnTo>
                  <a:lnTo>
                    <a:pt x="196" y="19"/>
                  </a:lnTo>
                  <a:lnTo>
                    <a:pt x="196" y="21"/>
                  </a:lnTo>
                  <a:lnTo>
                    <a:pt x="195" y="22"/>
                  </a:lnTo>
                  <a:lnTo>
                    <a:pt x="195" y="23"/>
                  </a:lnTo>
                  <a:lnTo>
                    <a:pt x="194" y="24"/>
                  </a:lnTo>
                  <a:lnTo>
                    <a:pt x="194" y="25"/>
                  </a:lnTo>
                  <a:lnTo>
                    <a:pt x="193" y="27"/>
                  </a:lnTo>
                  <a:lnTo>
                    <a:pt x="193" y="28"/>
                  </a:lnTo>
                  <a:lnTo>
                    <a:pt x="192" y="29"/>
                  </a:lnTo>
                  <a:lnTo>
                    <a:pt x="192" y="30"/>
                  </a:lnTo>
                  <a:lnTo>
                    <a:pt x="192" y="31"/>
                  </a:lnTo>
                  <a:lnTo>
                    <a:pt x="191" y="32"/>
                  </a:lnTo>
                  <a:lnTo>
                    <a:pt x="191" y="33"/>
                  </a:lnTo>
                  <a:lnTo>
                    <a:pt x="190" y="34"/>
                  </a:lnTo>
                  <a:lnTo>
                    <a:pt x="190" y="35"/>
                  </a:lnTo>
                  <a:lnTo>
                    <a:pt x="189" y="36"/>
                  </a:lnTo>
                  <a:lnTo>
                    <a:pt x="189" y="37"/>
                  </a:lnTo>
                  <a:lnTo>
                    <a:pt x="188" y="39"/>
                  </a:lnTo>
                  <a:lnTo>
                    <a:pt x="188" y="40"/>
                  </a:lnTo>
                  <a:lnTo>
                    <a:pt x="187" y="41"/>
                  </a:lnTo>
                  <a:lnTo>
                    <a:pt x="187" y="42"/>
                  </a:lnTo>
                  <a:lnTo>
                    <a:pt x="186" y="43"/>
                  </a:lnTo>
                  <a:lnTo>
                    <a:pt x="186" y="44"/>
                  </a:lnTo>
                  <a:lnTo>
                    <a:pt x="185" y="45"/>
                  </a:lnTo>
                  <a:lnTo>
                    <a:pt x="185" y="46"/>
                  </a:lnTo>
                  <a:lnTo>
                    <a:pt x="184" y="47"/>
                  </a:lnTo>
                  <a:lnTo>
                    <a:pt x="184" y="48"/>
                  </a:lnTo>
                  <a:lnTo>
                    <a:pt x="183" y="49"/>
                  </a:lnTo>
                  <a:lnTo>
                    <a:pt x="183" y="50"/>
                  </a:lnTo>
                  <a:lnTo>
                    <a:pt x="182" y="51"/>
                  </a:lnTo>
                  <a:lnTo>
                    <a:pt x="182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0" y="55"/>
                  </a:lnTo>
                  <a:lnTo>
                    <a:pt x="180" y="56"/>
                  </a:lnTo>
                  <a:lnTo>
                    <a:pt x="179" y="57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7" y="60"/>
                  </a:lnTo>
                  <a:lnTo>
                    <a:pt x="177" y="61"/>
                  </a:lnTo>
                  <a:lnTo>
                    <a:pt x="176" y="62"/>
                  </a:lnTo>
                  <a:lnTo>
                    <a:pt x="176" y="63"/>
                  </a:lnTo>
                  <a:lnTo>
                    <a:pt x="175" y="65"/>
                  </a:lnTo>
                  <a:lnTo>
                    <a:pt x="175" y="66"/>
                  </a:lnTo>
                  <a:lnTo>
                    <a:pt x="174" y="67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2" y="70"/>
                  </a:lnTo>
                  <a:lnTo>
                    <a:pt x="172" y="71"/>
                  </a:lnTo>
                  <a:lnTo>
                    <a:pt x="171" y="72"/>
                  </a:lnTo>
                  <a:lnTo>
                    <a:pt x="171" y="73"/>
                  </a:lnTo>
                  <a:lnTo>
                    <a:pt x="170" y="74"/>
                  </a:lnTo>
                  <a:lnTo>
                    <a:pt x="169" y="75"/>
                  </a:lnTo>
                  <a:lnTo>
                    <a:pt x="169" y="76"/>
                  </a:lnTo>
                  <a:lnTo>
                    <a:pt x="168" y="77"/>
                  </a:lnTo>
                  <a:lnTo>
                    <a:pt x="168" y="78"/>
                  </a:lnTo>
                  <a:lnTo>
                    <a:pt x="166" y="79"/>
                  </a:lnTo>
                  <a:lnTo>
                    <a:pt x="165" y="80"/>
                  </a:lnTo>
                  <a:lnTo>
                    <a:pt x="165" y="81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3" y="84"/>
                  </a:lnTo>
                  <a:lnTo>
                    <a:pt x="162" y="85"/>
                  </a:lnTo>
                  <a:lnTo>
                    <a:pt x="162" y="86"/>
                  </a:lnTo>
                  <a:lnTo>
                    <a:pt x="161" y="87"/>
                  </a:lnTo>
                  <a:lnTo>
                    <a:pt x="160" y="88"/>
                  </a:lnTo>
                  <a:lnTo>
                    <a:pt x="159" y="89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57" y="92"/>
                  </a:lnTo>
                  <a:lnTo>
                    <a:pt x="157" y="93"/>
                  </a:lnTo>
                  <a:lnTo>
                    <a:pt x="156" y="94"/>
                  </a:lnTo>
                  <a:lnTo>
                    <a:pt x="155" y="95"/>
                  </a:lnTo>
                  <a:lnTo>
                    <a:pt x="155" y="96"/>
                  </a:lnTo>
                  <a:lnTo>
                    <a:pt x="154" y="97"/>
                  </a:lnTo>
                  <a:lnTo>
                    <a:pt x="153" y="98"/>
                  </a:lnTo>
                  <a:lnTo>
                    <a:pt x="152" y="99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0" y="102"/>
                  </a:lnTo>
                  <a:lnTo>
                    <a:pt x="149" y="103"/>
                  </a:lnTo>
                  <a:lnTo>
                    <a:pt x="148" y="104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6" y="106"/>
                  </a:lnTo>
                  <a:lnTo>
                    <a:pt x="146" y="107"/>
                  </a:lnTo>
                  <a:lnTo>
                    <a:pt x="145" y="108"/>
                  </a:lnTo>
                  <a:lnTo>
                    <a:pt x="144" y="110"/>
                  </a:lnTo>
                  <a:lnTo>
                    <a:pt x="144" y="111"/>
                  </a:lnTo>
                  <a:lnTo>
                    <a:pt x="143" y="112"/>
                  </a:lnTo>
                  <a:lnTo>
                    <a:pt x="142" y="112"/>
                  </a:lnTo>
                  <a:lnTo>
                    <a:pt x="141" y="113"/>
                  </a:lnTo>
                  <a:lnTo>
                    <a:pt x="141" y="114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7"/>
                  </a:lnTo>
                  <a:lnTo>
                    <a:pt x="138" y="118"/>
                  </a:lnTo>
                  <a:lnTo>
                    <a:pt x="137" y="118"/>
                  </a:lnTo>
                  <a:lnTo>
                    <a:pt x="136" y="119"/>
                  </a:lnTo>
                  <a:lnTo>
                    <a:pt x="136" y="120"/>
                  </a:lnTo>
                  <a:lnTo>
                    <a:pt x="135" y="121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23"/>
                  </a:lnTo>
                  <a:lnTo>
                    <a:pt x="132" y="124"/>
                  </a:lnTo>
                  <a:lnTo>
                    <a:pt x="131" y="125"/>
                  </a:lnTo>
                  <a:lnTo>
                    <a:pt x="130" y="126"/>
                  </a:lnTo>
                  <a:lnTo>
                    <a:pt x="129" y="127"/>
                  </a:lnTo>
                  <a:lnTo>
                    <a:pt x="128" y="128"/>
                  </a:lnTo>
                  <a:lnTo>
                    <a:pt x="127" y="129"/>
                  </a:lnTo>
                  <a:lnTo>
                    <a:pt x="126" y="130"/>
                  </a:lnTo>
                  <a:lnTo>
                    <a:pt x="125" y="131"/>
                  </a:lnTo>
                  <a:lnTo>
                    <a:pt x="124" y="132"/>
                  </a:lnTo>
                  <a:lnTo>
                    <a:pt x="122" y="133"/>
                  </a:lnTo>
                  <a:lnTo>
                    <a:pt x="121" y="134"/>
                  </a:lnTo>
                  <a:lnTo>
                    <a:pt x="120" y="135"/>
                  </a:lnTo>
                  <a:lnTo>
                    <a:pt x="119" y="136"/>
                  </a:lnTo>
                  <a:lnTo>
                    <a:pt x="118" y="136"/>
                  </a:lnTo>
                  <a:lnTo>
                    <a:pt x="117" y="137"/>
                  </a:lnTo>
                  <a:lnTo>
                    <a:pt x="117" y="138"/>
                  </a:lnTo>
                  <a:lnTo>
                    <a:pt x="116" y="139"/>
                  </a:lnTo>
                  <a:lnTo>
                    <a:pt x="115" y="139"/>
                  </a:lnTo>
                  <a:lnTo>
                    <a:pt x="114" y="140"/>
                  </a:lnTo>
                  <a:lnTo>
                    <a:pt x="113" y="141"/>
                  </a:lnTo>
                  <a:lnTo>
                    <a:pt x="113" y="142"/>
                  </a:lnTo>
                  <a:lnTo>
                    <a:pt x="112" y="142"/>
                  </a:lnTo>
                  <a:lnTo>
                    <a:pt x="111" y="143"/>
                  </a:lnTo>
                  <a:lnTo>
                    <a:pt x="110" y="144"/>
                  </a:lnTo>
                  <a:lnTo>
                    <a:pt x="109" y="145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7" y="147"/>
                  </a:lnTo>
                  <a:lnTo>
                    <a:pt x="106" y="147"/>
                  </a:lnTo>
                  <a:lnTo>
                    <a:pt x="105" y="148"/>
                  </a:lnTo>
                  <a:lnTo>
                    <a:pt x="104" y="149"/>
                  </a:lnTo>
                  <a:lnTo>
                    <a:pt x="103" y="150"/>
                  </a:lnTo>
                  <a:lnTo>
                    <a:pt x="102" y="150"/>
                  </a:lnTo>
                  <a:lnTo>
                    <a:pt x="102" y="151"/>
                  </a:lnTo>
                  <a:lnTo>
                    <a:pt x="101" y="152"/>
                  </a:lnTo>
                  <a:lnTo>
                    <a:pt x="100" y="152"/>
                  </a:lnTo>
                  <a:lnTo>
                    <a:pt x="99" y="154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6" y="156"/>
                  </a:lnTo>
                  <a:lnTo>
                    <a:pt x="95" y="157"/>
                  </a:lnTo>
                  <a:lnTo>
                    <a:pt x="94" y="157"/>
                  </a:lnTo>
                  <a:lnTo>
                    <a:pt x="94" y="158"/>
                  </a:lnTo>
                  <a:lnTo>
                    <a:pt x="93" y="159"/>
                  </a:lnTo>
                  <a:lnTo>
                    <a:pt x="92" y="159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9" y="161"/>
                  </a:lnTo>
                  <a:lnTo>
                    <a:pt x="88" y="162"/>
                  </a:lnTo>
                  <a:lnTo>
                    <a:pt x="87" y="163"/>
                  </a:lnTo>
                  <a:lnTo>
                    <a:pt x="86" y="163"/>
                  </a:lnTo>
                  <a:lnTo>
                    <a:pt x="85" y="164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78" y="168"/>
                  </a:lnTo>
                  <a:lnTo>
                    <a:pt x="77" y="169"/>
                  </a:lnTo>
                  <a:lnTo>
                    <a:pt x="76" y="170"/>
                  </a:lnTo>
                  <a:lnTo>
                    <a:pt x="75" y="170"/>
                  </a:lnTo>
                  <a:lnTo>
                    <a:pt x="74" y="171"/>
                  </a:lnTo>
                  <a:lnTo>
                    <a:pt x="73" y="171"/>
                  </a:lnTo>
                  <a:lnTo>
                    <a:pt x="72" y="172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9" y="174"/>
                  </a:lnTo>
                  <a:lnTo>
                    <a:pt x="68" y="174"/>
                  </a:lnTo>
                  <a:lnTo>
                    <a:pt x="67" y="175"/>
                  </a:lnTo>
                  <a:lnTo>
                    <a:pt x="66" y="176"/>
                  </a:lnTo>
                  <a:lnTo>
                    <a:pt x="65" y="176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62" y="178"/>
                  </a:lnTo>
                  <a:lnTo>
                    <a:pt x="61" y="178"/>
                  </a:lnTo>
                  <a:lnTo>
                    <a:pt x="60" y="179"/>
                  </a:lnTo>
                  <a:lnTo>
                    <a:pt x="59" y="180"/>
                  </a:lnTo>
                  <a:lnTo>
                    <a:pt x="58" y="180"/>
                  </a:lnTo>
                  <a:lnTo>
                    <a:pt x="57" y="181"/>
                  </a:lnTo>
                  <a:lnTo>
                    <a:pt x="56" y="181"/>
                  </a:lnTo>
                  <a:lnTo>
                    <a:pt x="55" y="182"/>
                  </a:lnTo>
                  <a:lnTo>
                    <a:pt x="54" y="182"/>
                  </a:lnTo>
                  <a:lnTo>
                    <a:pt x="53" y="183"/>
                  </a:lnTo>
                  <a:lnTo>
                    <a:pt x="52" y="183"/>
                  </a:lnTo>
                  <a:lnTo>
                    <a:pt x="51" y="184"/>
                  </a:lnTo>
                  <a:lnTo>
                    <a:pt x="50" y="184"/>
                  </a:lnTo>
                  <a:lnTo>
                    <a:pt x="49" y="185"/>
                  </a:lnTo>
                  <a:lnTo>
                    <a:pt x="48" y="186"/>
                  </a:lnTo>
                  <a:lnTo>
                    <a:pt x="47" y="186"/>
                  </a:lnTo>
                  <a:lnTo>
                    <a:pt x="46" y="187"/>
                  </a:lnTo>
                  <a:lnTo>
                    <a:pt x="45" y="187"/>
                  </a:lnTo>
                  <a:lnTo>
                    <a:pt x="44" y="188"/>
                  </a:lnTo>
                  <a:lnTo>
                    <a:pt x="43" y="188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40" y="190"/>
                  </a:lnTo>
                  <a:lnTo>
                    <a:pt x="39" y="190"/>
                  </a:lnTo>
                  <a:lnTo>
                    <a:pt x="38" y="191"/>
                  </a:lnTo>
                  <a:lnTo>
                    <a:pt x="35" y="191"/>
                  </a:lnTo>
                  <a:lnTo>
                    <a:pt x="34" y="192"/>
                  </a:lnTo>
                  <a:lnTo>
                    <a:pt x="33" y="192"/>
                  </a:lnTo>
                  <a:lnTo>
                    <a:pt x="32" y="193"/>
                  </a:lnTo>
                  <a:lnTo>
                    <a:pt x="31" y="193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8" y="195"/>
                  </a:lnTo>
                  <a:lnTo>
                    <a:pt x="27" y="195"/>
                  </a:lnTo>
                  <a:lnTo>
                    <a:pt x="26" y="195"/>
                  </a:lnTo>
                  <a:lnTo>
                    <a:pt x="25" y="196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1" y="198"/>
                  </a:lnTo>
                  <a:lnTo>
                    <a:pt x="20" y="199"/>
                  </a:lnTo>
                  <a:lnTo>
                    <a:pt x="19" y="199"/>
                  </a:lnTo>
                  <a:lnTo>
                    <a:pt x="18" y="200"/>
                  </a:lnTo>
                  <a:lnTo>
                    <a:pt x="17" y="200"/>
                  </a:lnTo>
                  <a:lnTo>
                    <a:pt x="16" y="201"/>
                  </a:lnTo>
                  <a:lnTo>
                    <a:pt x="15" y="201"/>
                  </a:lnTo>
                  <a:lnTo>
                    <a:pt x="13" y="201"/>
                  </a:lnTo>
                  <a:lnTo>
                    <a:pt x="12" y="202"/>
                  </a:lnTo>
                  <a:lnTo>
                    <a:pt x="11" y="202"/>
                  </a:lnTo>
                  <a:lnTo>
                    <a:pt x="10" y="203"/>
                  </a:lnTo>
                  <a:lnTo>
                    <a:pt x="9" y="203"/>
                  </a:lnTo>
                  <a:lnTo>
                    <a:pt x="8" y="203"/>
                  </a:lnTo>
                  <a:lnTo>
                    <a:pt x="7" y="204"/>
                  </a:lnTo>
                  <a:lnTo>
                    <a:pt x="5" y="204"/>
                  </a:lnTo>
                  <a:lnTo>
                    <a:pt x="4" y="205"/>
                  </a:lnTo>
                  <a:lnTo>
                    <a:pt x="3" y="205"/>
                  </a:lnTo>
                  <a:lnTo>
                    <a:pt x="2" y="206"/>
                  </a:lnTo>
                  <a:lnTo>
                    <a:pt x="1" y="206"/>
                  </a:lnTo>
                  <a:lnTo>
                    <a:pt x="0" y="206"/>
                  </a:lnTo>
                  <a:lnTo>
                    <a:pt x="340" y="34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5" name="Object 6"/>
            <p:cNvGraphicFramePr>
              <a:graphicFrameLocks noChangeAspect="1"/>
            </p:cNvGraphicFramePr>
            <p:nvPr/>
          </p:nvGraphicFramePr>
          <p:xfrm>
            <a:off x="7132940" y="1377310"/>
            <a:ext cx="941387" cy="339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74364" imgH="279279" progId="Equation.DSMT4">
                    <p:embed/>
                  </p:oleObj>
                </mc:Choice>
                <mc:Fallback>
                  <p:oleObj name="Equation" r:id="rId3" imgW="774364" imgH="279279" progId="Equation.DSMT4">
                    <p:embed/>
                    <p:pic>
                      <p:nvPicPr>
                        <p:cNvPr id="9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2940" y="1377310"/>
                          <a:ext cx="941387" cy="3397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E0A0292-0C16-0F1B-070C-912B2F06E6BC}"/>
              </a:ext>
            </a:extLst>
          </p:cNvPr>
          <p:cNvGrpSpPr/>
          <p:nvPr/>
        </p:nvGrpSpPr>
        <p:grpSpPr>
          <a:xfrm>
            <a:off x="611560" y="3307442"/>
            <a:ext cx="3299191" cy="3304507"/>
            <a:chOff x="639243" y="2681634"/>
            <a:chExt cx="2868637" cy="281109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30F3B47-2E5E-4CFE-D1CA-20E4EB61DE70}"/>
                </a:ext>
              </a:extLst>
            </p:cNvPr>
            <p:cNvCxnSpPr>
              <a:cxnSpLocks/>
            </p:cNvCxnSpPr>
            <p:nvPr/>
          </p:nvCxnSpPr>
          <p:spPr>
            <a:xfrm>
              <a:off x="645930" y="4290416"/>
              <a:ext cx="24782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432886E-5AAB-D68B-A1D9-CFCF9C116A3B}"/>
                </a:ext>
              </a:extLst>
            </p:cNvPr>
            <p:cNvCxnSpPr/>
            <p:nvPr/>
          </p:nvCxnSpPr>
          <p:spPr>
            <a:xfrm flipV="1">
              <a:off x="1650701" y="3200597"/>
              <a:ext cx="0" cy="2292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102F116E-0D63-2D5A-569E-ECC5F3448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747" y="4290090"/>
              <a:ext cx="516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ud</a:t>
              </a:r>
              <a:endParaRPr lang="en-US" sz="16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7352F8A6-4B62-358B-5A29-4E4E96243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88" y="3023821"/>
              <a:ext cx="4987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us</a:t>
              </a:r>
              <a:endPara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4CDE3E1-9948-2ABA-7B0B-C01ACC5FD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642" y="3269952"/>
              <a:ext cx="197795" cy="3111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D6E15C1-20E1-4C0D-F452-3C72C4FB616B}"/>
                    </a:ext>
                  </a:extLst>
                </p:cNvPr>
                <p:cNvSpPr txBox="1"/>
                <p:nvPr/>
              </p:nvSpPr>
              <p:spPr>
                <a:xfrm>
                  <a:off x="1634882" y="2681634"/>
                  <a:ext cx="1872998" cy="497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CKM Unitarity: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0609B8A-3875-4E67-9E9A-9ABE28C89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82" y="2681634"/>
                  <a:ext cx="1872998" cy="497459"/>
                </a:xfrm>
                <a:prstGeom prst="rect">
                  <a:avLst/>
                </a:prstGeom>
                <a:blipFill>
                  <a:blip r:embed="rId5"/>
                  <a:stretch>
                    <a:fillRect l="-1412"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EDD0D53-C609-8584-5745-D7B72E7FD6B9}"/>
                </a:ext>
              </a:extLst>
            </p:cNvPr>
            <p:cNvCxnSpPr>
              <a:cxnSpLocks noChangeAspect="1"/>
            </p:cNvCxnSpPr>
            <p:nvPr/>
          </p:nvCxnSpPr>
          <p:spPr>
            <a:xfrm rot="1440000" flipV="1">
              <a:off x="930929" y="3481579"/>
              <a:ext cx="1454092" cy="16230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3017E87-275C-3008-1327-62265248BC7D}"/>
                </a:ext>
              </a:extLst>
            </p:cNvPr>
            <p:cNvSpPr txBox="1"/>
            <p:nvPr/>
          </p:nvSpPr>
          <p:spPr>
            <a:xfrm>
              <a:off x="1759909" y="5018397"/>
              <a:ext cx="948514" cy="288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Beta decay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F614B1A-1103-10B6-DC9F-C54DC77047E8}"/>
                    </a:ext>
                  </a:extLst>
                </p:cNvPr>
                <p:cNvSpPr txBox="1"/>
                <p:nvPr/>
              </p:nvSpPr>
              <p:spPr>
                <a:xfrm>
                  <a:off x="2440329" y="3523611"/>
                  <a:ext cx="832939" cy="3048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28258F-6892-F804-2BF9-B5D63AF49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329" y="3523611"/>
                  <a:ext cx="832939" cy="304858"/>
                </a:xfrm>
                <a:prstGeom prst="rect">
                  <a:avLst/>
                </a:prstGeom>
                <a:blipFill>
                  <a:blip r:embed="rId6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130EF19-9D8B-FCAC-9BB3-6BB2D501FD3F}"/>
                </a:ext>
              </a:extLst>
            </p:cNvPr>
            <p:cNvCxnSpPr>
              <a:cxnSpLocks/>
            </p:cNvCxnSpPr>
            <p:nvPr/>
          </p:nvCxnSpPr>
          <p:spPr>
            <a:xfrm>
              <a:off x="639243" y="3999504"/>
              <a:ext cx="2168891" cy="0"/>
            </a:xfrm>
            <a:prstGeom prst="line">
              <a:avLst/>
            </a:prstGeom>
            <a:ln w="28575">
              <a:solidFill>
                <a:srgbClr val="99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A7A7771-345B-5BE1-F48E-A8242E92EF74}"/>
                    </a:ext>
                  </a:extLst>
                </p:cNvPr>
                <p:cNvSpPr txBox="1"/>
                <p:nvPr/>
              </p:nvSpPr>
              <p:spPr>
                <a:xfrm>
                  <a:off x="2721428" y="3844518"/>
                  <a:ext cx="534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600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7CD051-367B-787C-9679-63B7E82F9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428" y="3844518"/>
                  <a:ext cx="53424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A3B1151-5365-160F-254A-111386DC1755}"/>
                </a:ext>
              </a:extLst>
            </p:cNvPr>
            <p:cNvCxnSpPr/>
            <p:nvPr/>
          </p:nvCxnSpPr>
          <p:spPr>
            <a:xfrm flipV="1">
              <a:off x="2296390" y="3468919"/>
              <a:ext cx="0" cy="16189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CDB6778-1A4D-EC2D-405F-D40B9F9320CE}"/>
                </a:ext>
              </a:extLst>
            </p:cNvPr>
            <p:cNvSpPr/>
            <p:nvPr/>
          </p:nvSpPr>
          <p:spPr>
            <a:xfrm>
              <a:off x="954302" y="3592095"/>
              <a:ext cx="1408176" cy="140945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0CCC30C-8BF1-DB70-6A3B-ACB634DC2455}"/>
              </a:ext>
            </a:extLst>
          </p:cNvPr>
          <p:cNvGrpSpPr/>
          <p:nvPr/>
        </p:nvGrpSpPr>
        <p:grpSpPr>
          <a:xfrm>
            <a:off x="4296446" y="3204516"/>
            <a:ext cx="3679317" cy="3309571"/>
            <a:chOff x="1185569" y="1356044"/>
            <a:chExt cx="2876490" cy="258742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9123E82-BEE3-F737-4CB3-4F6BFAA97C37}"/>
                </a:ext>
              </a:extLst>
            </p:cNvPr>
            <p:cNvGrpSpPr/>
            <p:nvPr/>
          </p:nvGrpSpPr>
          <p:grpSpPr>
            <a:xfrm>
              <a:off x="1840031" y="1814993"/>
              <a:ext cx="2176828" cy="1425147"/>
              <a:chOff x="1840031" y="1814993"/>
              <a:chExt cx="2176828" cy="1425147"/>
            </a:xfrm>
          </p:grpSpPr>
          <p:sp>
            <p:nvSpPr>
              <p:cNvPr id="217" name="bk object 20">
                <a:extLst>
                  <a:ext uri="{FF2B5EF4-FFF2-40B4-BE49-F238E27FC236}">
                    <a16:creationId xmlns:a16="http://schemas.microsoft.com/office/drawing/2014/main" id="{15113DD4-9EAE-DDEF-0315-5E61302BCB43}"/>
                  </a:ext>
                </a:extLst>
              </p:cNvPr>
              <p:cNvSpPr/>
              <p:nvPr/>
            </p:nvSpPr>
            <p:spPr>
              <a:xfrm>
                <a:off x="1841905" y="1814993"/>
                <a:ext cx="2174954" cy="1425147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2819400">
                    <a:moveTo>
                      <a:pt x="0" y="2818853"/>
                    </a:moveTo>
                    <a:lnTo>
                      <a:pt x="0" y="2270328"/>
                    </a:lnTo>
                    <a:lnTo>
                      <a:pt x="1282" y="2269629"/>
                    </a:lnTo>
                    <a:lnTo>
                      <a:pt x="4207713" y="49860"/>
                    </a:lnTo>
                    <a:lnTo>
                      <a:pt x="4209199" y="49060"/>
                    </a:lnTo>
                    <a:lnTo>
                      <a:pt x="4210684" y="48323"/>
                    </a:lnTo>
                    <a:lnTo>
                      <a:pt x="4213618" y="46735"/>
                    </a:lnTo>
                    <a:lnTo>
                      <a:pt x="4254995" y="24904"/>
                    </a:lnTo>
                    <a:lnTo>
                      <a:pt x="4256481" y="24168"/>
                    </a:lnTo>
                    <a:lnTo>
                      <a:pt x="4257916" y="23367"/>
                    </a:lnTo>
                    <a:lnTo>
                      <a:pt x="4260888" y="21831"/>
                    </a:lnTo>
                    <a:lnTo>
                      <a:pt x="4280090" y="11658"/>
                    </a:lnTo>
                    <a:lnTo>
                      <a:pt x="4281576" y="10921"/>
                    </a:lnTo>
                    <a:lnTo>
                      <a:pt x="4290415" y="6197"/>
                    </a:lnTo>
                    <a:lnTo>
                      <a:pt x="4291901" y="5460"/>
                    </a:lnTo>
                    <a:lnTo>
                      <a:pt x="4302213" y="0"/>
                    </a:lnTo>
                    <a:lnTo>
                      <a:pt x="4302213" y="558507"/>
                    </a:lnTo>
                    <a:lnTo>
                      <a:pt x="4299292" y="560095"/>
                    </a:lnTo>
                    <a:lnTo>
                      <a:pt x="4297807" y="560831"/>
                    </a:lnTo>
                    <a:lnTo>
                      <a:pt x="4296321" y="561632"/>
                    </a:lnTo>
                    <a:lnTo>
                      <a:pt x="4293387" y="563168"/>
                    </a:lnTo>
                    <a:lnTo>
                      <a:pt x="4290415" y="564756"/>
                    </a:lnTo>
                    <a:lnTo>
                      <a:pt x="4281576" y="569366"/>
                    </a:lnTo>
                    <a:lnTo>
                      <a:pt x="4257916" y="581825"/>
                    </a:lnTo>
                    <a:lnTo>
                      <a:pt x="4256481" y="582561"/>
                    </a:lnTo>
                    <a:lnTo>
                      <a:pt x="4254995" y="583361"/>
                    </a:lnTo>
                    <a:lnTo>
                      <a:pt x="4209199" y="607415"/>
                    </a:lnTo>
                    <a:lnTo>
                      <a:pt x="4207713" y="608164"/>
                    </a:lnTo>
                    <a:lnTo>
                      <a:pt x="5257" y="2816123"/>
                    </a:lnTo>
                    <a:lnTo>
                      <a:pt x="2628" y="2817469"/>
                    </a:lnTo>
                    <a:lnTo>
                      <a:pt x="0" y="2818853"/>
                    </a:lnTo>
                    <a:close/>
                  </a:path>
                </a:pathLst>
              </a:custGeom>
              <a:solidFill>
                <a:srgbClr val="0000FE">
                  <a:alpha val="39999"/>
                </a:srgbClr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E2E2B7D-9C57-6AA6-E76C-5F005FE0D5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1905" y="1814993"/>
                <a:ext cx="2174954" cy="1147821"/>
              </a:xfrm>
              <a:prstGeom prst="line">
                <a:avLst/>
              </a:prstGeom>
              <a:ln w="12700">
                <a:solidFill>
                  <a:srgbClr val="0000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B47BF81-D5C5-EBA5-F43A-52960E871F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0031" y="2090469"/>
                <a:ext cx="2174954" cy="1147821"/>
              </a:xfrm>
              <a:prstGeom prst="line">
                <a:avLst/>
              </a:prstGeom>
              <a:ln w="12700">
                <a:solidFill>
                  <a:srgbClr val="0000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bk object 16">
              <a:extLst>
                <a:ext uri="{FF2B5EF4-FFF2-40B4-BE49-F238E27FC236}">
                  <a16:creationId xmlns:a16="http://schemas.microsoft.com/office/drawing/2014/main" id="{D955197F-AF48-9FDA-2448-CEE0E151C806}"/>
                </a:ext>
              </a:extLst>
            </p:cNvPr>
            <p:cNvSpPr/>
            <p:nvPr/>
          </p:nvSpPr>
          <p:spPr>
            <a:xfrm>
              <a:off x="1841905" y="2536849"/>
              <a:ext cx="2174954" cy="300436"/>
            </a:xfrm>
            <a:custGeom>
              <a:avLst/>
              <a:gdLst/>
              <a:ahLst/>
              <a:cxnLst/>
              <a:rect l="l" t="t" r="r" b="b"/>
              <a:pathLst>
                <a:path w="4302760" h="594360">
                  <a:moveTo>
                    <a:pt x="0" y="0"/>
                  </a:moveTo>
                  <a:lnTo>
                    <a:pt x="4302226" y="0"/>
                  </a:lnTo>
                  <a:lnTo>
                    <a:pt x="4302226" y="593775"/>
                  </a:lnTo>
                  <a:lnTo>
                    <a:pt x="0" y="593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>
                <a:alpha val="39999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B4A2187-492B-077F-84C2-502EDC7B44F0}"/>
                </a:ext>
              </a:extLst>
            </p:cNvPr>
            <p:cNvGrpSpPr/>
            <p:nvPr/>
          </p:nvGrpSpPr>
          <p:grpSpPr>
            <a:xfrm>
              <a:off x="3544371" y="1377581"/>
              <a:ext cx="106885" cy="1639405"/>
              <a:chOff x="3544371" y="1377581"/>
              <a:chExt cx="106885" cy="1639405"/>
            </a:xfrm>
          </p:grpSpPr>
          <p:sp>
            <p:nvSpPr>
              <p:cNvPr id="214" name="bk object 24">
                <a:extLst>
                  <a:ext uri="{FF2B5EF4-FFF2-40B4-BE49-F238E27FC236}">
                    <a16:creationId xmlns:a16="http://schemas.microsoft.com/office/drawing/2014/main" id="{F49FA14B-A0D5-8F02-AF1D-988C36EA44E8}"/>
                  </a:ext>
                </a:extLst>
              </p:cNvPr>
              <p:cNvSpPr/>
              <p:nvPr/>
            </p:nvSpPr>
            <p:spPr>
              <a:xfrm>
                <a:off x="3544371" y="1377581"/>
                <a:ext cx="106885" cy="1639405"/>
              </a:xfrm>
              <a:custGeom>
                <a:avLst/>
                <a:gdLst/>
                <a:ahLst/>
                <a:cxnLst/>
                <a:rect l="l" t="t" r="r" b="b"/>
                <a:pathLst>
                  <a:path w="211454" h="4481830">
                    <a:moveTo>
                      <a:pt x="0" y="0"/>
                    </a:moveTo>
                    <a:lnTo>
                      <a:pt x="211429" y="0"/>
                    </a:lnTo>
                    <a:lnTo>
                      <a:pt x="211429" y="4481512"/>
                    </a:lnTo>
                    <a:lnTo>
                      <a:pt x="0" y="448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FE">
                  <a:alpha val="39999"/>
                </a:srgbClr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299F761-97E1-9457-5DB7-51F6D27AE8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4371" y="1378407"/>
                <a:ext cx="0" cy="1636776"/>
              </a:xfrm>
              <a:prstGeom prst="line">
                <a:avLst/>
              </a:prstGeom>
              <a:ln w="12700">
                <a:solidFill>
                  <a:srgbClr val="FE0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F166B6E3-9B84-57BC-CCC7-A9688153FF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1256" y="1377581"/>
                <a:ext cx="0" cy="1636776"/>
              </a:xfrm>
              <a:prstGeom prst="line">
                <a:avLst/>
              </a:prstGeom>
              <a:ln w="12700">
                <a:solidFill>
                  <a:srgbClr val="FE0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5FB1787-5D63-5E04-CE04-3BB4B73F8001}"/>
                </a:ext>
              </a:extLst>
            </p:cNvPr>
            <p:cNvGrpSpPr/>
            <p:nvPr/>
          </p:nvGrpSpPr>
          <p:grpSpPr>
            <a:xfrm>
              <a:off x="3499066" y="1919153"/>
              <a:ext cx="84292" cy="1704266"/>
              <a:chOff x="3499066" y="1919153"/>
              <a:chExt cx="84292" cy="1704266"/>
            </a:xfrm>
          </p:grpSpPr>
          <p:sp>
            <p:nvSpPr>
              <p:cNvPr id="211" name="bk object 26">
                <a:extLst>
                  <a:ext uri="{FF2B5EF4-FFF2-40B4-BE49-F238E27FC236}">
                    <a16:creationId xmlns:a16="http://schemas.microsoft.com/office/drawing/2014/main" id="{B9DC1A35-4D94-F33F-178F-DDD85EE9B903}"/>
                  </a:ext>
                </a:extLst>
              </p:cNvPr>
              <p:cNvSpPr/>
              <p:nvPr/>
            </p:nvSpPr>
            <p:spPr>
              <a:xfrm>
                <a:off x="3500884" y="1920960"/>
                <a:ext cx="79602" cy="1702459"/>
              </a:xfrm>
              <a:custGeom>
                <a:avLst/>
                <a:gdLst/>
                <a:ahLst/>
                <a:cxnLst/>
                <a:rect l="l" t="t" r="r" b="b"/>
                <a:pathLst>
                  <a:path w="157479" h="4481830">
                    <a:moveTo>
                      <a:pt x="0" y="0"/>
                    </a:moveTo>
                    <a:lnTo>
                      <a:pt x="157314" y="0"/>
                    </a:lnTo>
                    <a:lnTo>
                      <a:pt x="157314" y="4481512"/>
                    </a:lnTo>
                    <a:lnTo>
                      <a:pt x="0" y="448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00">
                  <a:alpha val="39999"/>
                </a:srgbClr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E19AA56-BC4E-6421-31CE-B09F801A9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9066" y="1919153"/>
                <a:ext cx="1170" cy="1695009"/>
              </a:xfrm>
              <a:prstGeom prst="line">
                <a:avLst/>
              </a:prstGeom>
              <a:ln w="12700">
                <a:solidFill>
                  <a:srgbClr val="F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E40F63C6-6F6D-2D61-DF36-1A1AA8983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2188" y="1919153"/>
                <a:ext cx="1170" cy="1695009"/>
              </a:xfrm>
              <a:prstGeom prst="line">
                <a:avLst/>
              </a:prstGeom>
              <a:ln w="12700">
                <a:solidFill>
                  <a:srgbClr val="F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182427E-0DA2-B0EB-42D0-95BA22362940}"/>
                    </a:ext>
                  </a:extLst>
                </p:cNvPr>
                <p:cNvSpPr txBox="1"/>
                <p:nvPr/>
              </p:nvSpPr>
              <p:spPr>
                <a:xfrm>
                  <a:off x="1857313" y="2035915"/>
                  <a:ext cx="1062571" cy="481239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9CC99"/>
                      </a:solidFill>
                    </a:rPr>
                    <a:t>Kaon decays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CC99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182427E-0DA2-B0EB-42D0-95BA22362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313" y="2035915"/>
                  <a:ext cx="1062571" cy="481239"/>
                </a:xfrm>
                <a:prstGeom prst="rect">
                  <a:avLst/>
                </a:prstGeom>
                <a:blipFill>
                  <a:blip r:embed="rId8"/>
                  <a:stretch>
                    <a:fillRect l="-1345" b="-1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E07EBD3-B835-32FB-F336-CE8B1E1907F0}"/>
                </a:ext>
              </a:extLst>
            </p:cNvPr>
            <p:cNvSpPr txBox="1"/>
            <p:nvPr/>
          </p:nvSpPr>
          <p:spPr>
            <a:xfrm rot="5046025">
              <a:off x="3482384" y="3115131"/>
              <a:ext cx="734149" cy="312806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1400" dirty="0"/>
                <a:t>Unitarity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6D79A81-029B-5DBC-5800-1CC01A9B2B27}"/>
                    </a:ext>
                  </a:extLst>
                </p:cNvPr>
                <p:cNvSpPr txBox="1"/>
                <p:nvPr/>
              </p:nvSpPr>
              <p:spPr>
                <a:xfrm rot="19920000">
                  <a:off x="1832254" y="2781396"/>
                  <a:ext cx="1789207" cy="4225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999FF"/>
                      </a:solidFill>
                    </a:rPr>
                    <a:t>Kaon and pion decays</a:t>
                  </a:r>
                </a:p>
                <a:p>
                  <a:r>
                    <a:rPr lang="en-US" sz="1400" dirty="0">
                      <a:solidFill>
                        <a:srgbClr val="9999FF"/>
                      </a:solidFill>
                    </a:rPr>
                    <a:t>              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99FF"/>
                      </a:solidFill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99FF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6D79A81-029B-5DBC-5800-1CC01A9B2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20000">
                  <a:off x="1832254" y="2781396"/>
                  <a:ext cx="1789207" cy="422589"/>
                </a:xfrm>
                <a:prstGeom prst="rect">
                  <a:avLst/>
                </a:prstGeom>
                <a:blipFill>
                  <a:blip r:embed="rId9"/>
                  <a:stretch>
                    <a:fillRect l="-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897C3DF-7AE2-3EEB-F952-9F1F7415BEA8}"/>
                </a:ext>
              </a:extLst>
            </p:cNvPr>
            <p:cNvSpPr txBox="1"/>
            <p:nvPr/>
          </p:nvSpPr>
          <p:spPr>
            <a:xfrm>
              <a:off x="2336016" y="3231151"/>
              <a:ext cx="1281280" cy="40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A10"/>
                  </a:solidFill>
                </a:rPr>
                <a:t>Superallowed</a:t>
              </a:r>
              <a:r>
                <a:rPr lang="en-US" sz="1400" dirty="0">
                  <a:solidFill>
                    <a:srgbClr val="FF0A10"/>
                  </a:solidFill>
                </a:rPr>
                <a:t> nuclear decays</a:t>
              </a:r>
            </a:p>
          </p:txBody>
        </p:sp>
        <p:sp>
          <p:nvSpPr>
            <p:cNvPr id="122" name="object 2">
              <a:extLst>
                <a:ext uri="{FF2B5EF4-FFF2-40B4-BE49-F238E27FC236}">
                  <a16:creationId xmlns:a16="http://schemas.microsoft.com/office/drawing/2014/main" id="{6FC01F63-FBD4-EE1E-F06A-61BB913E4E0B}"/>
                </a:ext>
              </a:extLst>
            </p:cNvPr>
            <p:cNvSpPr txBox="1"/>
            <p:nvPr/>
          </p:nvSpPr>
          <p:spPr>
            <a:xfrm>
              <a:off x="1690881" y="3544944"/>
              <a:ext cx="531213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0.960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3" name="object 3">
              <a:extLst>
                <a:ext uri="{FF2B5EF4-FFF2-40B4-BE49-F238E27FC236}">
                  <a16:creationId xmlns:a16="http://schemas.microsoft.com/office/drawing/2014/main" id="{B45F8A97-51BC-5DBF-58A2-34C9085267BD}"/>
                </a:ext>
              </a:extLst>
            </p:cNvPr>
            <p:cNvSpPr/>
            <p:nvPr/>
          </p:nvSpPr>
          <p:spPr>
            <a:xfrm>
              <a:off x="1966155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4">
              <a:extLst>
                <a:ext uri="{FF2B5EF4-FFF2-40B4-BE49-F238E27FC236}">
                  <a16:creationId xmlns:a16="http://schemas.microsoft.com/office/drawing/2014/main" id="{5D255F7F-D446-DDE5-32AE-3A4AA750529C}"/>
                </a:ext>
              </a:extLst>
            </p:cNvPr>
            <p:cNvSpPr/>
            <p:nvPr/>
          </p:nvSpPr>
          <p:spPr>
            <a:xfrm>
              <a:off x="2090432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">
              <a:extLst>
                <a:ext uri="{FF2B5EF4-FFF2-40B4-BE49-F238E27FC236}">
                  <a16:creationId xmlns:a16="http://schemas.microsoft.com/office/drawing/2014/main" id="{2B780CED-B3F7-5056-E83A-D428854208BA}"/>
                </a:ext>
              </a:extLst>
            </p:cNvPr>
            <p:cNvSpPr/>
            <p:nvPr/>
          </p:nvSpPr>
          <p:spPr>
            <a:xfrm>
              <a:off x="2214689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6">
              <a:extLst>
                <a:ext uri="{FF2B5EF4-FFF2-40B4-BE49-F238E27FC236}">
                  <a16:creationId xmlns:a16="http://schemas.microsoft.com/office/drawing/2014/main" id="{EE623DED-DBB1-33C3-A094-9190C703D490}"/>
                </a:ext>
              </a:extLst>
            </p:cNvPr>
            <p:cNvSpPr/>
            <p:nvPr/>
          </p:nvSpPr>
          <p:spPr>
            <a:xfrm>
              <a:off x="2338967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7">
              <a:extLst>
                <a:ext uri="{FF2B5EF4-FFF2-40B4-BE49-F238E27FC236}">
                  <a16:creationId xmlns:a16="http://schemas.microsoft.com/office/drawing/2014/main" id="{1E3648F0-D4EF-ABA2-3E9D-69EE60CBC2C8}"/>
                </a:ext>
              </a:extLst>
            </p:cNvPr>
            <p:cNvSpPr/>
            <p:nvPr/>
          </p:nvSpPr>
          <p:spPr>
            <a:xfrm>
              <a:off x="2463250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8">
              <a:extLst>
                <a:ext uri="{FF2B5EF4-FFF2-40B4-BE49-F238E27FC236}">
                  <a16:creationId xmlns:a16="http://schemas.microsoft.com/office/drawing/2014/main" id="{7570C3C8-009C-C7CA-953C-E362C06B0529}"/>
                </a:ext>
              </a:extLst>
            </p:cNvPr>
            <p:cNvSpPr txBox="1"/>
            <p:nvPr/>
          </p:nvSpPr>
          <p:spPr>
            <a:xfrm>
              <a:off x="2214901" y="3544944"/>
              <a:ext cx="544148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0.965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9" name="object 9">
              <a:extLst>
                <a:ext uri="{FF2B5EF4-FFF2-40B4-BE49-F238E27FC236}">
                  <a16:creationId xmlns:a16="http://schemas.microsoft.com/office/drawing/2014/main" id="{ECD74D60-C696-A1FC-5459-C9C20B70C204}"/>
                </a:ext>
              </a:extLst>
            </p:cNvPr>
            <p:cNvSpPr/>
            <p:nvPr/>
          </p:nvSpPr>
          <p:spPr>
            <a:xfrm>
              <a:off x="2587500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0">
              <a:extLst>
                <a:ext uri="{FF2B5EF4-FFF2-40B4-BE49-F238E27FC236}">
                  <a16:creationId xmlns:a16="http://schemas.microsoft.com/office/drawing/2014/main" id="{EBCFDE07-8730-4955-7533-BB3CC6EF10EE}"/>
                </a:ext>
              </a:extLst>
            </p:cNvPr>
            <p:cNvSpPr/>
            <p:nvPr/>
          </p:nvSpPr>
          <p:spPr>
            <a:xfrm>
              <a:off x="2711777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1">
              <a:extLst>
                <a:ext uri="{FF2B5EF4-FFF2-40B4-BE49-F238E27FC236}">
                  <a16:creationId xmlns:a16="http://schemas.microsoft.com/office/drawing/2014/main" id="{9C50A437-642C-A7ED-20D4-2D100B258686}"/>
                </a:ext>
              </a:extLst>
            </p:cNvPr>
            <p:cNvSpPr/>
            <p:nvPr/>
          </p:nvSpPr>
          <p:spPr>
            <a:xfrm>
              <a:off x="2836035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2">
              <a:extLst>
                <a:ext uri="{FF2B5EF4-FFF2-40B4-BE49-F238E27FC236}">
                  <a16:creationId xmlns:a16="http://schemas.microsoft.com/office/drawing/2014/main" id="{4374B79F-671E-0D9E-2AB9-33F89EC06642}"/>
                </a:ext>
              </a:extLst>
            </p:cNvPr>
            <p:cNvSpPr/>
            <p:nvPr/>
          </p:nvSpPr>
          <p:spPr>
            <a:xfrm>
              <a:off x="2960311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">
              <a:extLst>
                <a:ext uri="{FF2B5EF4-FFF2-40B4-BE49-F238E27FC236}">
                  <a16:creationId xmlns:a16="http://schemas.microsoft.com/office/drawing/2014/main" id="{4E3A7D79-95FE-85E7-7A91-C2FA4D2795A9}"/>
                </a:ext>
              </a:extLst>
            </p:cNvPr>
            <p:cNvSpPr/>
            <p:nvPr/>
          </p:nvSpPr>
          <p:spPr>
            <a:xfrm>
              <a:off x="3084568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4">
              <a:extLst>
                <a:ext uri="{FF2B5EF4-FFF2-40B4-BE49-F238E27FC236}">
                  <a16:creationId xmlns:a16="http://schemas.microsoft.com/office/drawing/2014/main" id="{A0359AF0-0D44-053F-8D6E-C17E978022E2}"/>
                </a:ext>
              </a:extLst>
            </p:cNvPr>
            <p:cNvSpPr/>
            <p:nvPr/>
          </p:nvSpPr>
          <p:spPr>
            <a:xfrm>
              <a:off x="3208844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5">
              <a:extLst>
                <a:ext uri="{FF2B5EF4-FFF2-40B4-BE49-F238E27FC236}">
                  <a16:creationId xmlns:a16="http://schemas.microsoft.com/office/drawing/2014/main" id="{F661A3DA-9740-E510-3E68-B534927DE418}"/>
                </a:ext>
              </a:extLst>
            </p:cNvPr>
            <p:cNvSpPr/>
            <p:nvPr/>
          </p:nvSpPr>
          <p:spPr>
            <a:xfrm>
              <a:off x="3333128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6">
              <a:extLst>
                <a:ext uri="{FF2B5EF4-FFF2-40B4-BE49-F238E27FC236}">
                  <a16:creationId xmlns:a16="http://schemas.microsoft.com/office/drawing/2014/main" id="{A41DFBF0-C662-543D-E209-586AC59660A0}"/>
                </a:ext>
              </a:extLst>
            </p:cNvPr>
            <p:cNvSpPr/>
            <p:nvPr/>
          </p:nvSpPr>
          <p:spPr>
            <a:xfrm>
              <a:off x="3457379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7">
              <a:extLst>
                <a:ext uri="{FF2B5EF4-FFF2-40B4-BE49-F238E27FC236}">
                  <a16:creationId xmlns:a16="http://schemas.microsoft.com/office/drawing/2014/main" id="{2355563E-D9D4-CC8C-B443-EEF2A95212B2}"/>
                </a:ext>
              </a:extLst>
            </p:cNvPr>
            <p:cNvSpPr/>
            <p:nvPr/>
          </p:nvSpPr>
          <p:spPr>
            <a:xfrm>
              <a:off x="3581656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8">
              <a:extLst>
                <a:ext uri="{FF2B5EF4-FFF2-40B4-BE49-F238E27FC236}">
                  <a16:creationId xmlns:a16="http://schemas.microsoft.com/office/drawing/2014/main" id="{71E923E6-DB0B-8F3F-25DE-5DF4DB30D2E5}"/>
                </a:ext>
              </a:extLst>
            </p:cNvPr>
            <p:cNvSpPr/>
            <p:nvPr/>
          </p:nvSpPr>
          <p:spPr>
            <a:xfrm>
              <a:off x="3705913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9">
              <a:extLst>
                <a:ext uri="{FF2B5EF4-FFF2-40B4-BE49-F238E27FC236}">
                  <a16:creationId xmlns:a16="http://schemas.microsoft.com/office/drawing/2014/main" id="{1D53ABA2-A6A8-0B37-138E-6F9B7DB7D88D}"/>
                </a:ext>
              </a:extLst>
            </p:cNvPr>
            <p:cNvSpPr txBox="1"/>
            <p:nvPr/>
          </p:nvSpPr>
          <p:spPr>
            <a:xfrm>
              <a:off x="3457946" y="3544944"/>
              <a:ext cx="536224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0.975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0" name="object 20">
              <a:extLst>
                <a:ext uri="{FF2B5EF4-FFF2-40B4-BE49-F238E27FC236}">
                  <a16:creationId xmlns:a16="http://schemas.microsoft.com/office/drawing/2014/main" id="{0035BF6F-18A2-1DB8-76CA-048F5DAE1135}"/>
                </a:ext>
              </a:extLst>
            </p:cNvPr>
            <p:cNvSpPr/>
            <p:nvPr/>
          </p:nvSpPr>
          <p:spPr>
            <a:xfrm>
              <a:off x="3830190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1">
              <a:extLst>
                <a:ext uri="{FF2B5EF4-FFF2-40B4-BE49-F238E27FC236}">
                  <a16:creationId xmlns:a16="http://schemas.microsoft.com/office/drawing/2014/main" id="{ADC6F164-46A0-7283-B7D3-C8C800624A6C}"/>
                </a:ext>
              </a:extLst>
            </p:cNvPr>
            <p:cNvSpPr/>
            <p:nvPr/>
          </p:nvSpPr>
          <p:spPr>
            <a:xfrm>
              <a:off x="3954448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2">
              <a:extLst>
                <a:ext uri="{FF2B5EF4-FFF2-40B4-BE49-F238E27FC236}">
                  <a16:creationId xmlns:a16="http://schemas.microsoft.com/office/drawing/2014/main" id="{3BD5A131-9FCA-7704-CE00-B6B33D9E68EC}"/>
                </a:ext>
              </a:extLst>
            </p:cNvPr>
            <p:cNvSpPr/>
            <p:nvPr/>
          </p:nvSpPr>
          <p:spPr>
            <a:xfrm>
              <a:off x="1796588" y="362135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3">
              <a:extLst>
                <a:ext uri="{FF2B5EF4-FFF2-40B4-BE49-F238E27FC236}">
                  <a16:creationId xmlns:a16="http://schemas.microsoft.com/office/drawing/2014/main" id="{D69528B0-C145-A33D-CF9F-E5E63E71A3EE}"/>
                </a:ext>
              </a:extLst>
            </p:cNvPr>
            <p:cNvSpPr txBox="1"/>
            <p:nvPr/>
          </p:nvSpPr>
          <p:spPr>
            <a:xfrm>
              <a:off x="1362581" y="3472964"/>
              <a:ext cx="546784" cy="234127"/>
            </a:xfrm>
            <a:prstGeom prst="rect">
              <a:avLst/>
            </a:prstGeom>
          </p:spPr>
          <p:txBody>
            <a:bodyPr vert="horz" wrap="square" lIns="91440" tIns="91440" rIns="91440" bIns="91440" rtlCol="0" anchor="ctr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144" name="object 24">
              <a:extLst>
                <a:ext uri="{FF2B5EF4-FFF2-40B4-BE49-F238E27FC236}">
                  <a16:creationId xmlns:a16="http://schemas.microsoft.com/office/drawing/2014/main" id="{098A9870-B82F-56F0-A137-05C695AB97D1}"/>
                </a:ext>
              </a:extLst>
            </p:cNvPr>
            <p:cNvSpPr/>
            <p:nvPr/>
          </p:nvSpPr>
          <p:spPr>
            <a:xfrm>
              <a:off x="1796588" y="347976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5">
              <a:extLst>
                <a:ext uri="{FF2B5EF4-FFF2-40B4-BE49-F238E27FC236}">
                  <a16:creationId xmlns:a16="http://schemas.microsoft.com/office/drawing/2014/main" id="{8BF685C9-01FE-0AFC-60CD-BD73F0F8641A}"/>
                </a:ext>
              </a:extLst>
            </p:cNvPr>
            <p:cNvSpPr/>
            <p:nvPr/>
          </p:nvSpPr>
          <p:spPr>
            <a:xfrm>
              <a:off x="1796588" y="3338192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6">
              <a:extLst>
                <a:ext uri="{FF2B5EF4-FFF2-40B4-BE49-F238E27FC236}">
                  <a16:creationId xmlns:a16="http://schemas.microsoft.com/office/drawing/2014/main" id="{FF5D259F-F247-76B6-C09B-3E11A36EB2F6}"/>
                </a:ext>
              </a:extLst>
            </p:cNvPr>
            <p:cNvSpPr/>
            <p:nvPr/>
          </p:nvSpPr>
          <p:spPr>
            <a:xfrm>
              <a:off x="1796588" y="319660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7">
              <a:extLst>
                <a:ext uri="{FF2B5EF4-FFF2-40B4-BE49-F238E27FC236}">
                  <a16:creationId xmlns:a16="http://schemas.microsoft.com/office/drawing/2014/main" id="{9F9E9E0F-529E-33FC-41BE-3E6EB36ED7CE}"/>
                </a:ext>
              </a:extLst>
            </p:cNvPr>
            <p:cNvSpPr/>
            <p:nvPr/>
          </p:nvSpPr>
          <p:spPr>
            <a:xfrm>
              <a:off x="1796588" y="305502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8">
              <a:extLst>
                <a:ext uri="{FF2B5EF4-FFF2-40B4-BE49-F238E27FC236}">
                  <a16:creationId xmlns:a16="http://schemas.microsoft.com/office/drawing/2014/main" id="{FC6105B4-47F0-68A5-CA05-5A7641C060AF}"/>
                </a:ext>
              </a:extLst>
            </p:cNvPr>
            <p:cNvSpPr/>
            <p:nvPr/>
          </p:nvSpPr>
          <p:spPr>
            <a:xfrm>
              <a:off x="1796588" y="2913447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9">
              <a:extLst>
                <a:ext uri="{FF2B5EF4-FFF2-40B4-BE49-F238E27FC236}">
                  <a16:creationId xmlns:a16="http://schemas.microsoft.com/office/drawing/2014/main" id="{A6F2A521-AB37-3F96-4263-9313BD130897}"/>
                </a:ext>
              </a:extLst>
            </p:cNvPr>
            <p:cNvSpPr/>
            <p:nvPr/>
          </p:nvSpPr>
          <p:spPr>
            <a:xfrm>
              <a:off x="1796588" y="2771863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30">
              <a:extLst>
                <a:ext uri="{FF2B5EF4-FFF2-40B4-BE49-F238E27FC236}">
                  <a16:creationId xmlns:a16="http://schemas.microsoft.com/office/drawing/2014/main" id="{4FFF69E1-D3AA-E410-3FD8-3C97D2519A0D}"/>
                </a:ext>
              </a:extLst>
            </p:cNvPr>
            <p:cNvSpPr/>
            <p:nvPr/>
          </p:nvSpPr>
          <p:spPr>
            <a:xfrm>
              <a:off x="1796588" y="263027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31">
              <a:extLst>
                <a:ext uri="{FF2B5EF4-FFF2-40B4-BE49-F238E27FC236}">
                  <a16:creationId xmlns:a16="http://schemas.microsoft.com/office/drawing/2014/main" id="{611E6AD8-BC28-1117-B2CA-A34D79B3D6E7}"/>
                </a:ext>
              </a:extLst>
            </p:cNvPr>
            <p:cNvSpPr/>
            <p:nvPr/>
          </p:nvSpPr>
          <p:spPr>
            <a:xfrm>
              <a:off x="1796588" y="2488701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32">
              <a:extLst>
                <a:ext uri="{FF2B5EF4-FFF2-40B4-BE49-F238E27FC236}">
                  <a16:creationId xmlns:a16="http://schemas.microsoft.com/office/drawing/2014/main" id="{BA5A4370-748F-825D-EC60-1A0BB2BE7BAB}"/>
                </a:ext>
              </a:extLst>
            </p:cNvPr>
            <p:cNvSpPr/>
            <p:nvPr/>
          </p:nvSpPr>
          <p:spPr>
            <a:xfrm>
              <a:off x="1796588" y="234711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33">
              <a:extLst>
                <a:ext uri="{FF2B5EF4-FFF2-40B4-BE49-F238E27FC236}">
                  <a16:creationId xmlns:a16="http://schemas.microsoft.com/office/drawing/2014/main" id="{3CD7045F-604D-45D8-E8F9-696244D7947C}"/>
                </a:ext>
              </a:extLst>
            </p:cNvPr>
            <p:cNvSpPr/>
            <p:nvPr/>
          </p:nvSpPr>
          <p:spPr>
            <a:xfrm>
              <a:off x="1796588" y="2205534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34">
              <a:extLst>
                <a:ext uri="{FF2B5EF4-FFF2-40B4-BE49-F238E27FC236}">
                  <a16:creationId xmlns:a16="http://schemas.microsoft.com/office/drawing/2014/main" id="{63CAA4EF-AD20-C10E-7A05-242FE532B842}"/>
                </a:ext>
              </a:extLst>
            </p:cNvPr>
            <p:cNvSpPr/>
            <p:nvPr/>
          </p:nvSpPr>
          <p:spPr>
            <a:xfrm>
              <a:off x="1796588" y="2063950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35">
              <a:extLst>
                <a:ext uri="{FF2B5EF4-FFF2-40B4-BE49-F238E27FC236}">
                  <a16:creationId xmlns:a16="http://schemas.microsoft.com/office/drawing/2014/main" id="{CF01ACCF-C0DE-2B88-E894-09C5F41E016B}"/>
                </a:ext>
              </a:extLst>
            </p:cNvPr>
            <p:cNvSpPr/>
            <p:nvPr/>
          </p:nvSpPr>
          <p:spPr>
            <a:xfrm>
              <a:off x="1796588" y="192237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36">
              <a:extLst>
                <a:ext uri="{FF2B5EF4-FFF2-40B4-BE49-F238E27FC236}">
                  <a16:creationId xmlns:a16="http://schemas.microsoft.com/office/drawing/2014/main" id="{84635064-3B4A-871A-DFFD-CE5417E766D7}"/>
                </a:ext>
              </a:extLst>
            </p:cNvPr>
            <p:cNvSpPr txBox="1"/>
            <p:nvPr/>
          </p:nvSpPr>
          <p:spPr>
            <a:xfrm>
              <a:off x="1351906" y="1789593"/>
              <a:ext cx="539594" cy="264425"/>
            </a:xfrm>
            <a:prstGeom prst="rect">
              <a:avLst/>
            </a:prstGeom>
          </p:spPr>
          <p:txBody>
            <a:bodyPr vert="horz" wrap="square" lIns="91440" tIns="91440" rIns="91440" bIns="91440" rtlCol="0" anchor="ctr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0.226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157" name="object 37">
              <a:extLst>
                <a:ext uri="{FF2B5EF4-FFF2-40B4-BE49-F238E27FC236}">
                  <a16:creationId xmlns:a16="http://schemas.microsoft.com/office/drawing/2014/main" id="{794D456A-D60F-DB55-A05F-092A7506F027}"/>
                </a:ext>
              </a:extLst>
            </p:cNvPr>
            <p:cNvSpPr/>
            <p:nvPr/>
          </p:nvSpPr>
          <p:spPr>
            <a:xfrm>
              <a:off x="1796588" y="178078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38">
              <a:extLst>
                <a:ext uri="{FF2B5EF4-FFF2-40B4-BE49-F238E27FC236}">
                  <a16:creationId xmlns:a16="http://schemas.microsoft.com/office/drawing/2014/main" id="{A86D4981-E53D-53C0-8CDC-6ACF9B131B36}"/>
                </a:ext>
              </a:extLst>
            </p:cNvPr>
            <p:cNvSpPr/>
            <p:nvPr/>
          </p:nvSpPr>
          <p:spPr>
            <a:xfrm>
              <a:off x="1796588" y="1639206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9">
              <a:extLst>
                <a:ext uri="{FF2B5EF4-FFF2-40B4-BE49-F238E27FC236}">
                  <a16:creationId xmlns:a16="http://schemas.microsoft.com/office/drawing/2014/main" id="{D06DB0FB-2990-40A6-E93C-E25B93C93D3F}"/>
                </a:ext>
              </a:extLst>
            </p:cNvPr>
            <p:cNvSpPr/>
            <p:nvPr/>
          </p:nvSpPr>
          <p:spPr>
            <a:xfrm>
              <a:off x="1796588" y="149762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40">
              <a:extLst>
                <a:ext uri="{FF2B5EF4-FFF2-40B4-BE49-F238E27FC236}">
                  <a16:creationId xmlns:a16="http://schemas.microsoft.com/office/drawing/2014/main" id="{914A42B0-4F84-1BE0-4528-30CB8260C745}"/>
                </a:ext>
              </a:extLst>
            </p:cNvPr>
            <p:cNvSpPr/>
            <p:nvPr/>
          </p:nvSpPr>
          <p:spPr>
            <a:xfrm>
              <a:off x="1796588" y="135604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42">
              <a:extLst>
                <a:ext uri="{FF2B5EF4-FFF2-40B4-BE49-F238E27FC236}">
                  <a16:creationId xmlns:a16="http://schemas.microsoft.com/office/drawing/2014/main" id="{D0A827EE-A71F-9A6B-8EE4-D3F8DDC09A4F}"/>
                </a:ext>
              </a:extLst>
            </p:cNvPr>
            <p:cNvSpPr/>
            <p:nvPr/>
          </p:nvSpPr>
          <p:spPr>
            <a:xfrm>
              <a:off x="1841905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43">
              <a:extLst>
                <a:ext uri="{FF2B5EF4-FFF2-40B4-BE49-F238E27FC236}">
                  <a16:creationId xmlns:a16="http://schemas.microsoft.com/office/drawing/2014/main" id="{68702B64-1A95-8FFA-9463-EDD555B5BDF9}"/>
                </a:ext>
              </a:extLst>
            </p:cNvPr>
            <p:cNvSpPr/>
            <p:nvPr/>
          </p:nvSpPr>
          <p:spPr>
            <a:xfrm>
              <a:off x="1966155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44">
              <a:extLst>
                <a:ext uri="{FF2B5EF4-FFF2-40B4-BE49-F238E27FC236}">
                  <a16:creationId xmlns:a16="http://schemas.microsoft.com/office/drawing/2014/main" id="{EC3FD626-FACC-D959-CF2D-B59BB6FDDA45}"/>
                </a:ext>
              </a:extLst>
            </p:cNvPr>
            <p:cNvSpPr/>
            <p:nvPr/>
          </p:nvSpPr>
          <p:spPr>
            <a:xfrm>
              <a:off x="2090432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45">
              <a:extLst>
                <a:ext uri="{FF2B5EF4-FFF2-40B4-BE49-F238E27FC236}">
                  <a16:creationId xmlns:a16="http://schemas.microsoft.com/office/drawing/2014/main" id="{1796B390-DBE7-EAB9-57F6-11494302E2F6}"/>
                </a:ext>
              </a:extLst>
            </p:cNvPr>
            <p:cNvSpPr/>
            <p:nvPr/>
          </p:nvSpPr>
          <p:spPr>
            <a:xfrm>
              <a:off x="2214689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46">
              <a:extLst>
                <a:ext uri="{FF2B5EF4-FFF2-40B4-BE49-F238E27FC236}">
                  <a16:creationId xmlns:a16="http://schemas.microsoft.com/office/drawing/2014/main" id="{71CA913A-974A-9C26-D438-9B4362A1662F}"/>
                </a:ext>
              </a:extLst>
            </p:cNvPr>
            <p:cNvSpPr/>
            <p:nvPr/>
          </p:nvSpPr>
          <p:spPr>
            <a:xfrm>
              <a:off x="2338967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7">
              <a:extLst>
                <a:ext uri="{FF2B5EF4-FFF2-40B4-BE49-F238E27FC236}">
                  <a16:creationId xmlns:a16="http://schemas.microsoft.com/office/drawing/2014/main" id="{78AA46D2-CF57-2600-FC75-57E5DD58FE44}"/>
                </a:ext>
              </a:extLst>
            </p:cNvPr>
            <p:cNvSpPr/>
            <p:nvPr/>
          </p:nvSpPr>
          <p:spPr>
            <a:xfrm>
              <a:off x="2463250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8">
              <a:extLst>
                <a:ext uri="{FF2B5EF4-FFF2-40B4-BE49-F238E27FC236}">
                  <a16:creationId xmlns:a16="http://schemas.microsoft.com/office/drawing/2014/main" id="{E00E8D1A-4136-E9B9-DAB9-61B876628F1D}"/>
                </a:ext>
              </a:extLst>
            </p:cNvPr>
            <p:cNvSpPr/>
            <p:nvPr/>
          </p:nvSpPr>
          <p:spPr>
            <a:xfrm>
              <a:off x="2587500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9">
              <a:extLst>
                <a:ext uri="{FF2B5EF4-FFF2-40B4-BE49-F238E27FC236}">
                  <a16:creationId xmlns:a16="http://schemas.microsoft.com/office/drawing/2014/main" id="{27EC19FD-C564-6B00-702F-E12A7BA7B206}"/>
                </a:ext>
              </a:extLst>
            </p:cNvPr>
            <p:cNvSpPr/>
            <p:nvPr/>
          </p:nvSpPr>
          <p:spPr>
            <a:xfrm>
              <a:off x="2711777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50">
              <a:extLst>
                <a:ext uri="{FF2B5EF4-FFF2-40B4-BE49-F238E27FC236}">
                  <a16:creationId xmlns:a16="http://schemas.microsoft.com/office/drawing/2014/main" id="{A6791576-CC36-2094-CFF4-827FACCAA3CE}"/>
                </a:ext>
              </a:extLst>
            </p:cNvPr>
            <p:cNvSpPr/>
            <p:nvPr/>
          </p:nvSpPr>
          <p:spPr>
            <a:xfrm>
              <a:off x="2836035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51">
              <a:extLst>
                <a:ext uri="{FF2B5EF4-FFF2-40B4-BE49-F238E27FC236}">
                  <a16:creationId xmlns:a16="http://schemas.microsoft.com/office/drawing/2014/main" id="{3B310B01-7001-EDAD-0B50-E0BCFFBDC011}"/>
                </a:ext>
              </a:extLst>
            </p:cNvPr>
            <p:cNvSpPr/>
            <p:nvPr/>
          </p:nvSpPr>
          <p:spPr>
            <a:xfrm>
              <a:off x="2960311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52">
              <a:extLst>
                <a:ext uri="{FF2B5EF4-FFF2-40B4-BE49-F238E27FC236}">
                  <a16:creationId xmlns:a16="http://schemas.microsoft.com/office/drawing/2014/main" id="{53D818AF-19DC-23D5-E42B-CE054BA55844}"/>
                </a:ext>
              </a:extLst>
            </p:cNvPr>
            <p:cNvSpPr/>
            <p:nvPr/>
          </p:nvSpPr>
          <p:spPr>
            <a:xfrm>
              <a:off x="3084568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53">
              <a:extLst>
                <a:ext uri="{FF2B5EF4-FFF2-40B4-BE49-F238E27FC236}">
                  <a16:creationId xmlns:a16="http://schemas.microsoft.com/office/drawing/2014/main" id="{9DF765F3-B122-A787-BD32-963980CD99A7}"/>
                </a:ext>
              </a:extLst>
            </p:cNvPr>
            <p:cNvSpPr/>
            <p:nvPr/>
          </p:nvSpPr>
          <p:spPr>
            <a:xfrm>
              <a:off x="3208844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54">
              <a:extLst>
                <a:ext uri="{FF2B5EF4-FFF2-40B4-BE49-F238E27FC236}">
                  <a16:creationId xmlns:a16="http://schemas.microsoft.com/office/drawing/2014/main" id="{898B9BBC-B407-84E8-205E-C1331187DC1A}"/>
                </a:ext>
              </a:extLst>
            </p:cNvPr>
            <p:cNvSpPr/>
            <p:nvPr/>
          </p:nvSpPr>
          <p:spPr>
            <a:xfrm>
              <a:off x="3333128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55">
              <a:extLst>
                <a:ext uri="{FF2B5EF4-FFF2-40B4-BE49-F238E27FC236}">
                  <a16:creationId xmlns:a16="http://schemas.microsoft.com/office/drawing/2014/main" id="{99B97756-A4F4-B8D3-6D13-4A0BCC85A6FA}"/>
                </a:ext>
              </a:extLst>
            </p:cNvPr>
            <p:cNvSpPr/>
            <p:nvPr/>
          </p:nvSpPr>
          <p:spPr>
            <a:xfrm>
              <a:off x="3457379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56">
              <a:extLst>
                <a:ext uri="{FF2B5EF4-FFF2-40B4-BE49-F238E27FC236}">
                  <a16:creationId xmlns:a16="http://schemas.microsoft.com/office/drawing/2014/main" id="{E977F87C-7371-7E47-9E5C-949E0FC7C875}"/>
                </a:ext>
              </a:extLst>
            </p:cNvPr>
            <p:cNvSpPr/>
            <p:nvPr/>
          </p:nvSpPr>
          <p:spPr>
            <a:xfrm>
              <a:off x="3581656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57">
              <a:extLst>
                <a:ext uri="{FF2B5EF4-FFF2-40B4-BE49-F238E27FC236}">
                  <a16:creationId xmlns:a16="http://schemas.microsoft.com/office/drawing/2014/main" id="{E58E7A5E-EDC9-05C2-F6ED-85ADAE20B93C}"/>
                </a:ext>
              </a:extLst>
            </p:cNvPr>
            <p:cNvSpPr/>
            <p:nvPr/>
          </p:nvSpPr>
          <p:spPr>
            <a:xfrm>
              <a:off x="3705913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58">
              <a:extLst>
                <a:ext uri="{FF2B5EF4-FFF2-40B4-BE49-F238E27FC236}">
                  <a16:creationId xmlns:a16="http://schemas.microsoft.com/office/drawing/2014/main" id="{CD63B3BA-3B9C-D805-C625-664A785C190D}"/>
                </a:ext>
              </a:extLst>
            </p:cNvPr>
            <p:cNvSpPr/>
            <p:nvPr/>
          </p:nvSpPr>
          <p:spPr>
            <a:xfrm>
              <a:off x="3830190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59">
              <a:extLst>
                <a:ext uri="{FF2B5EF4-FFF2-40B4-BE49-F238E27FC236}">
                  <a16:creationId xmlns:a16="http://schemas.microsoft.com/office/drawing/2014/main" id="{A02B5021-A437-50FC-A116-76C381FCC237}"/>
                </a:ext>
              </a:extLst>
            </p:cNvPr>
            <p:cNvSpPr/>
            <p:nvPr/>
          </p:nvSpPr>
          <p:spPr>
            <a:xfrm>
              <a:off x="3954448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60">
              <a:extLst>
                <a:ext uri="{FF2B5EF4-FFF2-40B4-BE49-F238E27FC236}">
                  <a16:creationId xmlns:a16="http://schemas.microsoft.com/office/drawing/2014/main" id="{E5FBC59D-F3AE-6908-86CA-188F05AB7388}"/>
                </a:ext>
              </a:extLst>
            </p:cNvPr>
            <p:cNvSpPr/>
            <p:nvPr/>
          </p:nvSpPr>
          <p:spPr>
            <a:xfrm>
              <a:off x="4036220" y="362135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61">
              <a:extLst>
                <a:ext uri="{FF2B5EF4-FFF2-40B4-BE49-F238E27FC236}">
                  <a16:creationId xmlns:a16="http://schemas.microsoft.com/office/drawing/2014/main" id="{06DB3004-C850-7087-72F7-C78027AA8358}"/>
                </a:ext>
              </a:extLst>
            </p:cNvPr>
            <p:cNvSpPr/>
            <p:nvPr/>
          </p:nvSpPr>
          <p:spPr>
            <a:xfrm>
              <a:off x="4046505" y="347976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62">
              <a:extLst>
                <a:ext uri="{FF2B5EF4-FFF2-40B4-BE49-F238E27FC236}">
                  <a16:creationId xmlns:a16="http://schemas.microsoft.com/office/drawing/2014/main" id="{E776AADA-5918-2F0C-7BA1-6A0E3CBCB488}"/>
                </a:ext>
              </a:extLst>
            </p:cNvPr>
            <p:cNvSpPr/>
            <p:nvPr/>
          </p:nvSpPr>
          <p:spPr>
            <a:xfrm>
              <a:off x="4046505" y="3338192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63">
              <a:extLst>
                <a:ext uri="{FF2B5EF4-FFF2-40B4-BE49-F238E27FC236}">
                  <a16:creationId xmlns:a16="http://schemas.microsoft.com/office/drawing/2014/main" id="{9DA2889C-D473-79F4-6123-E3416D1363F5}"/>
                </a:ext>
              </a:extLst>
            </p:cNvPr>
            <p:cNvSpPr/>
            <p:nvPr/>
          </p:nvSpPr>
          <p:spPr>
            <a:xfrm>
              <a:off x="4046505" y="319660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64">
              <a:extLst>
                <a:ext uri="{FF2B5EF4-FFF2-40B4-BE49-F238E27FC236}">
                  <a16:creationId xmlns:a16="http://schemas.microsoft.com/office/drawing/2014/main" id="{5E9C6A1F-EA0E-E3C0-A4B5-06090BC177A4}"/>
                </a:ext>
              </a:extLst>
            </p:cNvPr>
            <p:cNvSpPr/>
            <p:nvPr/>
          </p:nvSpPr>
          <p:spPr>
            <a:xfrm>
              <a:off x="4036220" y="305502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65">
              <a:extLst>
                <a:ext uri="{FF2B5EF4-FFF2-40B4-BE49-F238E27FC236}">
                  <a16:creationId xmlns:a16="http://schemas.microsoft.com/office/drawing/2014/main" id="{0A798F1C-EF3E-BDC3-DCB8-AF5C30F9C4FA}"/>
                </a:ext>
              </a:extLst>
            </p:cNvPr>
            <p:cNvSpPr/>
            <p:nvPr/>
          </p:nvSpPr>
          <p:spPr>
            <a:xfrm>
              <a:off x="4046505" y="2913447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66">
              <a:extLst>
                <a:ext uri="{FF2B5EF4-FFF2-40B4-BE49-F238E27FC236}">
                  <a16:creationId xmlns:a16="http://schemas.microsoft.com/office/drawing/2014/main" id="{1A5941BE-3061-4204-FE36-635A2DFBC4DC}"/>
                </a:ext>
              </a:extLst>
            </p:cNvPr>
            <p:cNvSpPr/>
            <p:nvPr/>
          </p:nvSpPr>
          <p:spPr>
            <a:xfrm>
              <a:off x="4046505" y="2771863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7">
              <a:extLst>
                <a:ext uri="{FF2B5EF4-FFF2-40B4-BE49-F238E27FC236}">
                  <a16:creationId xmlns:a16="http://schemas.microsoft.com/office/drawing/2014/main" id="{B59A67E5-B2E3-AE10-DE21-8FE9910E3AE7}"/>
                </a:ext>
              </a:extLst>
            </p:cNvPr>
            <p:cNvSpPr/>
            <p:nvPr/>
          </p:nvSpPr>
          <p:spPr>
            <a:xfrm>
              <a:off x="4046505" y="263027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68">
              <a:extLst>
                <a:ext uri="{FF2B5EF4-FFF2-40B4-BE49-F238E27FC236}">
                  <a16:creationId xmlns:a16="http://schemas.microsoft.com/office/drawing/2014/main" id="{3252239C-57CD-B3C8-CB05-AC83735AF39D}"/>
                </a:ext>
              </a:extLst>
            </p:cNvPr>
            <p:cNvSpPr/>
            <p:nvPr/>
          </p:nvSpPr>
          <p:spPr>
            <a:xfrm>
              <a:off x="4036220" y="2488701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69">
              <a:extLst>
                <a:ext uri="{FF2B5EF4-FFF2-40B4-BE49-F238E27FC236}">
                  <a16:creationId xmlns:a16="http://schemas.microsoft.com/office/drawing/2014/main" id="{555EDE7B-38F0-4C60-198D-A8704094A020}"/>
                </a:ext>
              </a:extLst>
            </p:cNvPr>
            <p:cNvSpPr/>
            <p:nvPr/>
          </p:nvSpPr>
          <p:spPr>
            <a:xfrm>
              <a:off x="4046505" y="234711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70">
              <a:extLst>
                <a:ext uri="{FF2B5EF4-FFF2-40B4-BE49-F238E27FC236}">
                  <a16:creationId xmlns:a16="http://schemas.microsoft.com/office/drawing/2014/main" id="{A1C4B081-6A76-DAB2-55F0-331975AABD47}"/>
                </a:ext>
              </a:extLst>
            </p:cNvPr>
            <p:cNvSpPr/>
            <p:nvPr/>
          </p:nvSpPr>
          <p:spPr>
            <a:xfrm>
              <a:off x="4046505" y="2205534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71">
              <a:extLst>
                <a:ext uri="{FF2B5EF4-FFF2-40B4-BE49-F238E27FC236}">
                  <a16:creationId xmlns:a16="http://schemas.microsoft.com/office/drawing/2014/main" id="{AE95AA3B-A51A-12B6-AB7E-D2D1E994B151}"/>
                </a:ext>
              </a:extLst>
            </p:cNvPr>
            <p:cNvSpPr/>
            <p:nvPr/>
          </p:nvSpPr>
          <p:spPr>
            <a:xfrm>
              <a:off x="4046505" y="2063950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72">
              <a:extLst>
                <a:ext uri="{FF2B5EF4-FFF2-40B4-BE49-F238E27FC236}">
                  <a16:creationId xmlns:a16="http://schemas.microsoft.com/office/drawing/2014/main" id="{A4F0229B-555F-7868-19EE-03557B6EFF80}"/>
                </a:ext>
              </a:extLst>
            </p:cNvPr>
            <p:cNvSpPr/>
            <p:nvPr/>
          </p:nvSpPr>
          <p:spPr>
            <a:xfrm>
              <a:off x="4036220" y="192237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73">
              <a:extLst>
                <a:ext uri="{FF2B5EF4-FFF2-40B4-BE49-F238E27FC236}">
                  <a16:creationId xmlns:a16="http://schemas.microsoft.com/office/drawing/2014/main" id="{9BE716D7-4040-F64C-AF76-BD046AC86BAF}"/>
                </a:ext>
              </a:extLst>
            </p:cNvPr>
            <p:cNvSpPr/>
            <p:nvPr/>
          </p:nvSpPr>
          <p:spPr>
            <a:xfrm>
              <a:off x="4046505" y="178078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74">
              <a:extLst>
                <a:ext uri="{FF2B5EF4-FFF2-40B4-BE49-F238E27FC236}">
                  <a16:creationId xmlns:a16="http://schemas.microsoft.com/office/drawing/2014/main" id="{36FC9593-9E52-67E3-2670-022305B6FE81}"/>
                </a:ext>
              </a:extLst>
            </p:cNvPr>
            <p:cNvSpPr/>
            <p:nvPr/>
          </p:nvSpPr>
          <p:spPr>
            <a:xfrm>
              <a:off x="4046505" y="1639206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75">
              <a:extLst>
                <a:ext uri="{FF2B5EF4-FFF2-40B4-BE49-F238E27FC236}">
                  <a16:creationId xmlns:a16="http://schemas.microsoft.com/office/drawing/2014/main" id="{419F62DF-6A36-BD4F-F710-09D4924AD515}"/>
                </a:ext>
              </a:extLst>
            </p:cNvPr>
            <p:cNvSpPr/>
            <p:nvPr/>
          </p:nvSpPr>
          <p:spPr>
            <a:xfrm>
              <a:off x="4046505" y="149762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76">
              <a:extLst>
                <a:ext uri="{FF2B5EF4-FFF2-40B4-BE49-F238E27FC236}">
                  <a16:creationId xmlns:a16="http://schemas.microsoft.com/office/drawing/2014/main" id="{1FC18BB9-270D-5D29-24EA-96DAA0C6845D}"/>
                </a:ext>
              </a:extLst>
            </p:cNvPr>
            <p:cNvSpPr/>
            <p:nvPr/>
          </p:nvSpPr>
          <p:spPr>
            <a:xfrm>
              <a:off x="4036220" y="135604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bject 78">
                  <a:extLst>
                    <a:ext uri="{FF2B5EF4-FFF2-40B4-BE49-F238E27FC236}">
                      <a16:creationId xmlns:a16="http://schemas.microsoft.com/office/drawing/2014/main" id="{DFEFBB03-D672-4E31-7549-7258AFF251AA}"/>
                    </a:ext>
                  </a:extLst>
                </p:cNvPr>
                <p:cNvSpPr txBox="1"/>
                <p:nvPr/>
              </p:nvSpPr>
              <p:spPr>
                <a:xfrm>
                  <a:off x="1185569" y="2528023"/>
                  <a:ext cx="338554" cy="338925"/>
                </a:xfrm>
                <a:prstGeom prst="rect">
                  <a:avLst/>
                </a:prstGeom>
              </p:spPr>
              <p:txBody>
                <a:bodyPr vert="vert270" wrap="square" lIns="91440" tIns="91440" rIns="91440" bIns="91440" rtlCol="0">
                  <a:spAutoFit/>
                </a:bodyPr>
                <a:lstStyle/>
                <a:p>
                  <a:pPr marL="127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𝑢𝑠</m:t>
                            </m:r>
                          </m:sub>
                        </m:sSub>
                      </m:oMath>
                    </m:oMathPara>
                  </a14:m>
                  <a:endParaRPr lang="ar-AE" sz="1200" dirty="0">
                    <a:ea typeface="Cambria Math" panose="02040503050406030204" pitchFamily="18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6" name="object 78">
                  <a:extLst>
                    <a:ext uri="{FF2B5EF4-FFF2-40B4-BE49-F238E27FC236}">
                      <a16:creationId xmlns:a16="http://schemas.microsoft.com/office/drawing/2014/main" id="{DFEFBB03-D672-4E31-7549-7258AFF25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569" y="2528023"/>
                  <a:ext cx="338554" cy="3389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7" name="bk object 18">
              <a:extLst>
                <a:ext uri="{FF2B5EF4-FFF2-40B4-BE49-F238E27FC236}">
                  <a16:creationId xmlns:a16="http://schemas.microsoft.com/office/drawing/2014/main" id="{5A03CB4D-7C6A-64CD-CE25-34171291FDFE}"/>
                </a:ext>
              </a:extLst>
            </p:cNvPr>
            <p:cNvSpPr/>
            <p:nvPr/>
          </p:nvSpPr>
          <p:spPr>
            <a:xfrm>
              <a:off x="1841905" y="2830564"/>
              <a:ext cx="2174954" cy="12839"/>
            </a:xfrm>
            <a:custGeom>
              <a:avLst/>
              <a:gdLst/>
              <a:ahLst/>
              <a:cxnLst/>
              <a:rect l="l" t="t" r="r" b="b"/>
              <a:pathLst>
                <a:path w="4302760" h="25400">
                  <a:moveTo>
                    <a:pt x="0" y="0"/>
                  </a:moveTo>
                  <a:lnTo>
                    <a:pt x="4302213" y="0"/>
                  </a:lnTo>
                  <a:lnTo>
                    <a:pt x="4302213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E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bk object 19">
              <a:extLst>
                <a:ext uri="{FF2B5EF4-FFF2-40B4-BE49-F238E27FC236}">
                  <a16:creationId xmlns:a16="http://schemas.microsoft.com/office/drawing/2014/main" id="{7026A15E-6A5F-8218-0220-BEB81B38DCE0}"/>
                </a:ext>
              </a:extLst>
            </p:cNvPr>
            <p:cNvSpPr/>
            <p:nvPr/>
          </p:nvSpPr>
          <p:spPr>
            <a:xfrm>
              <a:off x="1841905" y="2530429"/>
              <a:ext cx="2174954" cy="12839"/>
            </a:xfrm>
            <a:custGeom>
              <a:avLst/>
              <a:gdLst/>
              <a:ahLst/>
              <a:cxnLst/>
              <a:rect l="l" t="t" r="r" b="b"/>
              <a:pathLst>
                <a:path w="4302760" h="25400">
                  <a:moveTo>
                    <a:pt x="0" y="0"/>
                  </a:moveTo>
                  <a:lnTo>
                    <a:pt x="4302213" y="0"/>
                  </a:lnTo>
                  <a:lnTo>
                    <a:pt x="4302213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E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bk object 23">
              <a:extLst>
                <a:ext uri="{FF2B5EF4-FFF2-40B4-BE49-F238E27FC236}">
                  <a16:creationId xmlns:a16="http://schemas.microsoft.com/office/drawing/2014/main" id="{84614BE5-EC39-E695-6D2E-F384B833CAB9}"/>
                </a:ext>
              </a:extLst>
            </p:cNvPr>
            <p:cNvSpPr/>
            <p:nvPr/>
          </p:nvSpPr>
          <p:spPr>
            <a:xfrm>
              <a:off x="1841905" y="1814993"/>
              <a:ext cx="2174954" cy="1147821"/>
            </a:xfrm>
            <a:custGeom>
              <a:avLst/>
              <a:gdLst/>
              <a:ahLst/>
              <a:cxnLst/>
              <a:rect l="l" t="t" r="r" b="b"/>
              <a:pathLst>
                <a:path w="4302760" h="2270760">
                  <a:moveTo>
                    <a:pt x="0" y="2270328"/>
                  </a:moveTo>
                  <a:lnTo>
                    <a:pt x="1282" y="2269629"/>
                  </a:lnTo>
                  <a:lnTo>
                    <a:pt x="2628" y="2268931"/>
                  </a:lnTo>
                  <a:lnTo>
                    <a:pt x="5257" y="2267546"/>
                  </a:lnTo>
                  <a:lnTo>
                    <a:pt x="10566" y="2264765"/>
                  </a:lnTo>
                  <a:lnTo>
                    <a:pt x="21081" y="2259215"/>
                  </a:lnTo>
                  <a:lnTo>
                    <a:pt x="42214" y="2248052"/>
                  </a:lnTo>
                  <a:lnTo>
                    <a:pt x="84429" y="2225776"/>
                  </a:lnTo>
                  <a:lnTo>
                    <a:pt x="175958" y="2177453"/>
                  </a:lnTo>
                  <a:lnTo>
                    <a:pt x="261480" y="2132368"/>
                  </a:lnTo>
                  <a:lnTo>
                    <a:pt x="345274" y="2088108"/>
                  </a:lnTo>
                  <a:lnTo>
                    <a:pt x="436156" y="2040140"/>
                  </a:lnTo>
                  <a:lnTo>
                    <a:pt x="521042" y="1995385"/>
                  </a:lnTo>
                  <a:lnTo>
                    <a:pt x="612965" y="1946871"/>
                  </a:lnTo>
                  <a:lnTo>
                    <a:pt x="703262" y="1899196"/>
                  </a:lnTo>
                  <a:lnTo>
                    <a:pt x="787438" y="1854796"/>
                  </a:lnTo>
                  <a:lnTo>
                    <a:pt x="878725" y="1806625"/>
                  </a:lnTo>
                  <a:lnTo>
                    <a:pt x="964006" y="1761629"/>
                  </a:lnTo>
                  <a:lnTo>
                    <a:pt x="1047546" y="1717522"/>
                  </a:lnTo>
                  <a:lnTo>
                    <a:pt x="1138237" y="1669707"/>
                  </a:lnTo>
                  <a:lnTo>
                    <a:pt x="1222819" y="1625053"/>
                  </a:lnTo>
                  <a:lnTo>
                    <a:pt x="1314488" y="1576641"/>
                  </a:lnTo>
                  <a:lnTo>
                    <a:pt x="1404531" y="1529156"/>
                  </a:lnTo>
                  <a:lnTo>
                    <a:pt x="1488478" y="1484807"/>
                  </a:lnTo>
                  <a:lnTo>
                    <a:pt x="1579562" y="1436789"/>
                  </a:lnTo>
                  <a:lnTo>
                    <a:pt x="1664538" y="1391945"/>
                  </a:lnTo>
                  <a:lnTo>
                    <a:pt x="1756664" y="1343329"/>
                  </a:lnTo>
                  <a:lnTo>
                    <a:pt x="1847049" y="1295603"/>
                  </a:lnTo>
                  <a:lnTo>
                    <a:pt x="1931441" y="1251102"/>
                  </a:lnTo>
                  <a:lnTo>
                    <a:pt x="2022868" y="1202829"/>
                  </a:lnTo>
                  <a:lnTo>
                    <a:pt x="2108288" y="1157782"/>
                  </a:lnTo>
                  <a:lnTo>
                    <a:pt x="2191981" y="1113586"/>
                  </a:lnTo>
                  <a:lnTo>
                    <a:pt x="2282825" y="1065656"/>
                  </a:lnTo>
                  <a:lnTo>
                    <a:pt x="2367546" y="1020965"/>
                  </a:lnTo>
                  <a:lnTo>
                    <a:pt x="2459431" y="972489"/>
                  </a:lnTo>
                  <a:lnTo>
                    <a:pt x="2549563" y="924864"/>
                  </a:lnTo>
                  <a:lnTo>
                    <a:pt x="2633713" y="880516"/>
                  </a:lnTo>
                  <a:lnTo>
                    <a:pt x="2724886" y="832345"/>
                  </a:lnTo>
                  <a:lnTo>
                    <a:pt x="2810065" y="787450"/>
                  </a:lnTo>
                  <a:lnTo>
                    <a:pt x="2893517" y="743394"/>
                  </a:lnTo>
                  <a:lnTo>
                    <a:pt x="2984093" y="695578"/>
                  </a:lnTo>
                  <a:lnTo>
                    <a:pt x="3068586" y="650976"/>
                  </a:lnTo>
                  <a:lnTo>
                    <a:pt x="3160217" y="602653"/>
                  </a:lnTo>
                  <a:lnTo>
                    <a:pt x="3245739" y="557517"/>
                  </a:lnTo>
                  <a:lnTo>
                    <a:pt x="3329622" y="513257"/>
                  </a:lnTo>
                  <a:lnTo>
                    <a:pt x="3420567" y="465239"/>
                  </a:lnTo>
                  <a:lnTo>
                    <a:pt x="3505492" y="420446"/>
                  </a:lnTo>
                  <a:lnTo>
                    <a:pt x="3597465" y="371868"/>
                  </a:lnTo>
                  <a:lnTo>
                    <a:pt x="3687813" y="324243"/>
                  </a:lnTo>
                  <a:lnTo>
                    <a:pt x="3772090" y="279755"/>
                  </a:lnTo>
                  <a:lnTo>
                    <a:pt x="3863428" y="231533"/>
                  </a:lnTo>
                  <a:lnTo>
                    <a:pt x="3948747" y="186537"/>
                  </a:lnTo>
                  <a:lnTo>
                    <a:pt x="4032338" y="142430"/>
                  </a:lnTo>
                  <a:lnTo>
                    <a:pt x="4123080" y="94564"/>
                  </a:lnTo>
                  <a:lnTo>
                    <a:pt x="4207713" y="49860"/>
                  </a:lnTo>
                  <a:lnTo>
                    <a:pt x="4209199" y="49060"/>
                  </a:lnTo>
                  <a:lnTo>
                    <a:pt x="4210684" y="48323"/>
                  </a:lnTo>
                  <a:lnTo>
                    <a:pt x="4213618" y="46735"/>
                  </a:lnTo>
                  <a:lnTo>
                    <a:pt x="4219524" y="43611"/>
                  </a:lnTo>
                  <a:lnTo>
                    <a:pt x="4231373" y="37414"/>
                  </a:lnTo>
                  <a:lnTo>
                    <a:pt x="4254995" y="24904"/>
                  </a:lnTo>
                  <a:lnTo>
                    <a:pt x="4256481" y="24168"/>
                  </a:lnTo>
                  <a:lnTo>
                    <a:pt x="4257916" y="23367"/>
                  </a:lnTo>
                  <a:lnTo>
                    <a:pt x="4260888" y="21831"/>
                  </a:lnTo>
                  <a:lnTo>
                    <a:pt x="4278604" y="12458"/>
                  </a:lnTo>
                  <a:lnTo>
                    <a:pt x="4280090" y="11658"/>
                  </a:lnTo>
                  <a:lnTo>
                    <a:pt x="4281576" y="10921"/>
                  </a:lnTo>
                  <a:lnTo>
                    <a:pt x="4284510" y="9334"/>
                  </a:lnTo>
                  <a:lnTo>
                    <a:pt x="4290415" y="6197"/>
                  </a:lnTo>
                  <a:lnTo>
                    <a:pt x="4291901" y="5460"/>
                  </a:lnTo>
                  <a:lnTo>
                    <a:pt x="4293387" y="4660"/>
                  </a:lnTo>
                  <a:lnTo>
                    <a:pt x="4296321" y="3124"/>
                  </a:lnTo>
                  <a:lnTo>
                    <a:pt x="4300778" y="749"/>
                  </a:lnTo>
                  <a:lnTo>
                    <a:pt x="4302213" y="0"/>
                  </a:lnTo>
                </a:path>
              </a:pathLst>
            </a:custGeom>
            <a:ln w="12700">
              <a:solidFill>
                <a:srgbClr val="0000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bk object 28">
              <a:extLst>
                <a:ext uri="{FF2B5EF4-FFF2-40B4-BE49-F238E27FC236}">
                  <a16:creationId xmlns:a16="http://schemas.microsoft.com/office/drawing/2014/main" id="{F131CB5B-6753-5D3E-0853-428D97F31A1B}"/>
                </a:ext>
              </a:extLst>
            </p:cNvPr>
            <p:cNvSpPr/>
            <p:nvPr/>
          </p:nvSpPr>
          <p:spPr>
            <a:xfrm>
              <a:off x="3539505" y="1356044"/>
              <a:ext cx="228537" cy="2265469"/>
            </a:xfrm>
            <a:custGeom>
              <a:avLst/>
              <a:gdLst/>
              <a:ahLst/>
              <a:cxnLst/>
              <a:rect l="l" t="t" r="r" b="b"/>
              <a:pathLst>
                <a:path w="452120" h="4481830">
                  <a:moveTo>
                    <a:pt x="0" y="0"/>
                  </a:moveTo>
                  <a:lnTo>
                    <a:pt x="62166" y="605828"/>
                  </a:lnTo>
                  <a:lnTo>
                    <a:pt x="147091" y="1439024"/>
                  </a:lnTo>
                  <a:lnTo>
                    <a:pt x="239064" y="2348509"/>
                  </a:lnTo>
                  <a:lnTo>
                    <a:pt x="329412" y="3248228"/>
                  </a:lnTo>
                  <a:lnTo>
                    <a:pt x="413689" y="4093717"/>
                  </a:lnTo>
                  <a:lnTo>
                    <a:pt x="452043" y="44815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bk object 30">
              <a:extLst>
                <a:ext uri="{FF2B5EF4-FFF2-40B4-BE49-F238E27FC236}">
                  <a16:creationId xmlns:a16="http://schemas.microsoft.com/office/drawing/2014/main" id="{F7A71C5A-2D69-6C18-34CA-F1E3B3A0EAA3}"/>
                </a:ext>
              </a:extLst>
            </p:cNvPr>
            <p:cNvSpPr/>
            <p:nvPr/>
          </p:nvSpPr>
          <p:spPr>
            <a:xfrm>
              <a:off x="1796588" y="1356044"/>
              <a:ext cx="2265471" cy="2265470"/>
            </a:xfrm>
            <a:custGeom>
              <a:avLst/>
              <a:gdLst/>
              <a:ahLst/>
              <a:cxnLst/>
              <a:rect l="l" t="t" r="r" b="b"/>
              <a:pathLst>
                <a:path w="4481830" h="4481830">
                  <a:moveTo>
                    <a:pt x="4481512" y="4481512"/>
                  </a:moveTo>
                  <a:lnTo>
                    <a:pt x="0" y="4481512"/>
                  </a:lnTo>
                  <a:lnTo>
                    <a:pt x="0" y="0"/>
                  </a:lnTo>
                  <a:lnTo>
                    <a:pt x="4481512" y="0"/>
                  </a:lnTo>
                  <a:lnTo>
                    <a:pt x="4481512" y="4481512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bk object 31">
              <a:extLst>
                <a:ext uri="{FF2B5EF4-FFF2-40B4-BE49-F238E27FC236}">
                  <a16:creationId xmlns:a16="http://schemas.microsoft.com/office/drawing/2014/main" id="{05A4DDCD-84B3-D278-72A0-D0E7BD264D60}"/>
                </a:ext>
              </a:extLst>
            </p:cNvPr>
            <p:cNvSpPr/>
            <p:nvPr/>
          </p:nvSpPr>
          <p:spPr>
            <a:xfrm>
              <a:off x="1841905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809D7DFB-C0AE-4862-3469-655153C20C73}"/>
                    </a:ext>
                  </a:extLst>
                </p:cNvPr>
                <p:cNvSpPr txBox="1"/>
                <p:nvPr/>
              </p:nvSpPr>
              <p:spPr>
                <a:xfrm>
                  <a:off x="2566316" y="3726909"/>
                  <a:ext cx="383405" cy="21655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3810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55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809D7DFB-C0AE-4862-3469-655153C20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16" y="3726909"/>
                  <a:ext cx="383405" cy="21655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4610D9D-555D-0C20-0973-40D3ED80374D}"/>
                </a:ext>
              </a:extLst>
            </p:cNvPr>
            <p:cNvSpPr txBox="1"/>
            <p:nvPr/>
          </p:nvSpPr>
          <p:spPr>
            <a:xfrm>
              <a:off x="1359826" y="2937077"/>
              <a:ext cx="607390" cy="235833"/>
            </a:xfrm>
            <a:prstGeom prst="rect">
              <a:avLst/>
            </a:prstGeom>
            <a:noFill/>
          </p:spPr>
          <p:txBody>
            <a:bodyPr vert="horz" wrap="square" lIns="91440" tIns="91440" rIns="91440" bIns="91440" anchor="ctr" anchorCtr="0">
              <a:noAutofit/>
            </a:bodyPr>
            <a:lstStyle/>
            <a:p>
              <a:pPr marL="1270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4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DE6A42B-BB35-6336-2C13-69B6A5C64C54}"/>
                </a:ext>
              </a:extLst>
            </p:cNvPr>
            <p:cNvSpPr txBox="1"/>
            <p:nvPr/>
          </p:nvSpPr>
          <p:spPr>
            <a:xfrm>
              <a:off x="1359826" y="2350726"/>
              <a:ext cx="607390" cy="263045"/>
            </a:xfrm>
            <a:prstGeom prst="rect">
              <a:avLst/>
            </a:prstGeom>
            <a:noFill/>
          </p:spPr>
          <p:txBody>
            <a:bodyPr vert="horz" wrap="square" lIns="91440" tIns="91440" rIns="91440" bIns="91440" anchor="ctr" anchorCtr="0">
              <a:noAutofit/>
            </a:bodyPr>
            <a:lstStyle/>
            <a:p>
              <a:pPr marL="1270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47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206" name="object 8">
              <a:extLst>
                <a:ext uri="{FF2B5EF4-FFF2-40B4-BE49-F238E27FC236}">
                  <a16:creationId xmlns:a16="http://schemas.microsoft.com/office/drawing/2014/main" id="{853D829B-6143-49E9-E4A6-D3B3F7DAB178}"/>
                </a:ext>
              </a:extLst>
            </p:cNvPr>
            <p:cNvSpPr txBox="1"/>
            <p:nvPr/>
          </p:nvSpPr>
          <p:spPr>
            <a:xfrm>
              <a:off x="2824484" y="3544944"/>
              <a:ext cx="544148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</a:t>
              </a:r>
              <a:r>
                <a:rPr lang="en-US"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70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812D612-0C3C-7C95-4156-F4D68E08DC73}"/>
                </a:ext>
              </a:extLst>
            </p:cNvPr>
            <p:cNvSpPr txBox="1"/>
            <p:nvPr/>
          </p:nvSpPr>
          <p:spPr>
            <a:xfrm>
              <a:off x="2210210" y="1394810"/>
              <a:ext cx="1417488" cy="481239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1400" dirty="0">
                  <a:solidFill>
                    <a:srgbClr val="FE01FE"/>
                  </a:solidFill>
                </a:rPr>
                <a:t>Neutron beta decay (selected)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52FC927-73FA-7A42-F747-8D2B2D2CE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0031" y="2536848"/>
              <a:ext cx="2181758" cy="0"/>
            </a:xfrm>
            <a:prstGeom prst="line">
              <a:avLst/>
            </a:prstGeom>
            <a:ln w="12700">
              <a:solidFill>
                <a:srgbClr val="008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3F22743-46E2-E4BE-CC44-4F2C7CC34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0031" y="2835785"/>
              <a:ext cx="2181758" cy="0"/>
            </a:xfrm>
            <a:prstGeom prst="line">
              <a:avLst/>
            </a:prstGeom>
            <a:ln w="12700">
              <a:solidFill>
                <a:srgbClr val="008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bk object 29">
              <a:extLst>
                <a:ext uri="{FF2B5EF4-FFF2-40B4-BE49-F238E27FC236}">
                  <a16:creationId xmlns:a16="http://schemas.microsoft.com/office/drawing/2014/main" id="{AB384F3D-4EA0-C519-8CCE-724BB092E936}"/>
                </a:ext>
              </a:extLst>
            </p:cNvPr>
            <p:cNvSpPr/>
            <p:nvPr/>
          </p:nvSpPr>
          <p:spPr>
            <a:xfrm>
              <a:off x="3500236" y="2264640"/>
              <a:ext cx="109255" cy="32524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F86ABF-62C0-EA30-3902-8B3B55A4655C}"/>
              </a:ext>
            </a:extLst>
          </p:cNvPr>
          <p:cNvSpPr txBox="1"/>
          <p:nvPr/>
        </p:nvSpPr>
        <p:spPr>
          <a:xfrm>
            <a:off x="4206131" y="6538719"/>
            <a:ext cx="420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From: 2023 Nuclear Physics Long Range Plan for Nuclear Science</a:t>
            </a:r>
          </a:p>
        </p:txBody>
      </p:sp>
    </p:spTree>
    <p:extLst>
      <p:ext uri="{BB962C8B-B14F-4D97-AF65-F5344CB8AC3E}">
        <p14:creationId xmlns:p14="http://schemas.microsoft.com/office/powerpoint/2010/main" val="41094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48FDE-3BE8-3D83-2EE4-C923F84F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A0255-2C9B-4D58-8CAC-CEA5D562C69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776A010-3BC4-319B-66B3-F255FB3B3E50}"/>
              </a:ext>
            </a:extLst>
          </p:cNvPr>
          <p:cNvGrpSpPr/>
          <p:nvPr/>
        </p:nvGrpSpPr>
        <p:grpSpPr>
          <a:xfrm>
            <a:off x="192366" y="1438749"/>
            <a:ext cx="8877448" cy="2584118"/>
            <a:chOff x="117548" y="4271627"/>
            <a:chExt cx="8877448" cy="25841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1C389EA-67C4-643B-F3D4-CADDCB4CFA0E}"/>
                </a:ext>
              </a:extLst>
            </p:cNvPr>
            <p:cNvSpPr/>
            <p:nvPr/>
          </p:nvSpPr>
          <p:spPr>
            <a:xfrm>
              <a:off x="6690799" y="4271627"/>
              <a:ext cx="2304197" cy="2287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831B6FC6-2047-A4F0-BDC0-30E66F09E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48" y="4273963"/>
              <a:ext cx="6660232" cy="250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AA81661-F518-5CED-270E-66E4EA8D227D}"/>
                </a:ext>
              </a:extLst>
            </p:cNvPr>
            <p:cNvSpPr txBox="1"/>
            <p:nvPr/>
          </p:nvSpPr>
          <p:spPr>
            <a:xfrm>
              <a:off x="6179394" y="4803103"/>
              <a:ext cx="2815602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Specific models: E.g.</a:t>
              </a:r>
            </a:p>
            <a:p>
              <a:r>
                <a:rPr lang="en-US" sz="1200" dirty="0">
                  <a:latin typeface="Calibri" panose="020F0502020204030204" pitchFamily="34" charset="0"/>
                </a:rPr>
                <a:t>W. Marciano, A. </a:t>
              </a:r>
              <a:r>
                <a:rPr lang="en-US" sz="1200" dirty="0" err="1">
                  <a:latin typeface="Calibri" panose="020F0502020204030204" pitchFamily="34" charset="0"/>
                </a:rPr>
                <a:t>Sirlin</a:t>
              </a:r>
              <a:r>
                <a:rPr lang="en-US" sz="1200" dirty="0">
                  <a:latin typeface="Calibri" panose="020F0502020204030204" pitchFamily="34" charset="0"/>
                </a:rPr>
                <a:t>, PRD 35, 1672 (1987).</a:t>
              </a:r>
            </a:p>
            <a:p>
              <a:r>
                <a:rPr lang="en-US" sz="1200" dirty="0">
                  <a:latin typeface="Calibri" panose="020F0502020204030204" pitchFamily="34" charset="0"/>
                </a:rPr>
                <a:t>R. Barbieri et al., PLB 156, 348 (1985)</a:t>
              </a:r>
            </a:p>
            <a:p>
              <a:r>
                <a:rPr lang="en-US" sz="1200" dirty="0">
                  <a:latin typeface="Calibri" panose="020F0502020204030204" pitchFamily="34" charset="0"/>
                </a:rPr>
                <a:t>K. Hagiwara et al., PRL 75, 3605 (1995)</a:t>
              </a:r>
            </a:p>
            <a:p>
              <a:r>
                <a:rPr lang="en-US" sz="1200" dirty="0">
                  <a:latin typeface="Calibri" panose="020F0502020204030204" pitchFamily="34" charset="0"/>
                </a:rPr>
                <a:t>A. </a:t>
              </a:r>
              <a:r>
                <a:rPr lang="en-US" sz="1200" dirty="0" err="1">
                  <a:latin typeface="Calibri" panose="020F0502020204030204" pitchFamily="34" charset="0"/>
                </a:rPr>
                <a:t>Kurylov</a:t>
              </a:r>
              <a:r>
                <a:rPr lang="en-US" sz="1200" dirty="0">
                  <a:latin typeface="Calibri" panose="020F0502020204030204" pitchFamily="34" charset="0"/>
                </a:rPr>
                <a:t>,  M. Ramsey-</a:t>
              </a:r>
              <a:r>
                <a:rPr lang="en-US" sz="1200" dirty="0" err="1">
                  <a:latin typeface="Calibri" panose="020F0502020204030204" pitchFamily="34" charset="0"/>
                </a:rPr>
                <a:t>Musolf</a:t>
              </a:r>
              <a:r>
                <a:rPr lang="en-US" sz="1200" dirty="0">
                  <a:latin typeface="Calibri" panose="020F0502020204030204" pitchFamily="34" charset="0"/>
                </a:rPr>
                <a:t>, PRL 88, 071804 (2000)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FB60735-2F16-B40E-481D-608AEFF99B84}"/>
                    </a:ext>
                  </a:extLst>
                </p:cNvPr>
                <p:cNvSpPr txBox="1"/>
                <p:nvPr/>
              </p:nvSpPr>
              <p:spPr>
                <a:xfrm>
                  <a:off x="1462567" y="6517191"/>
                  <a:ext cx="61776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alibri" panose="020F0502020204030204" pitchFamily="34" charset="0"/>
                    </a:rPr>
                    <a:t>Energy scale of new physics: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Λ</m:t>
                      </m:r>
                      <m:r>
                        <a:rPr lang="en-US" sz="1600" b="0" i="1" smtClean="0">
                          <a:latin typeface="Cambria Math"/>
                        </a:rPr>
                        <m:t>≥11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</a:rPr>
                    <a:t> </a:t>
                  </a:r>
                  <a:r>
                    <a:rPr lang="en-US" sz="1600" dirty="0" err="1">
                      <a:latin typeface="Calibri" panose="020F0502020204030204" pitchFamily="34" charset="0"/>
                    </a:rPr>
                    <a:t>TeV</a:t>
                  </a:r>
                  <a:r>
                    <a:rPr lang="en-US" sz="1600" dirty="0">
                      <a:latin typeface="Calibri" panose="020F0502020204030204" pitchFamily="34" charset="0"/>
                    </a:rPr>
                    <a:t>      </a:t>
                  </a:r>
                  <a:r>
                    <a:rPr lang="en-US" sz="1200" dirty="0">
                      <a:latin typeface="Calibri" panose="020F0502020204030204" pitchFamily="34" charset="0"/>
                    </a:rPr>
                    <a:t>V. </a:t>
                  </a:r>
                  <a:r>
                    <a:rPr lang="en-US" sz="1200" dirty="0" err="1">
                      <a:latin typeface="Calibri" panose="020F0502020204030204" pitchFamily="34" charset="0"/>
                    </a:rPr>
                    <a:t>Cirigliano</a:t>
                  </a:r>
                  <a:r>
                    <a:rPr lang="en-US" sz="1200" dirty="0">
                      <a:latin typeface="Calibri" panose="020F0502020204030204" pitchFamily="34" charset="0"/>
                    </a:rPr>
                    <a:t> et al., NPB 830, 95 (2010)</a:t>
                  </a:r>
                  <a:endParaRPr lang="en-US" sz="16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FB60735-2F16-B40E-481D-608AEFF99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567" y="6517191"/>
                  <a:ext cx="6177653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49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57">
            <a:extLst>
              <a:ext uri="{FF2B5EF4-FFF2-40B4-BE49-F238E27FC236}">
                <a16:creationId xmlns:a16="http://schemas.microsoft.com/office/drawing/2014/main" id="{9250BD53-E2CB-A389-469C-636EB170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9144000" cy="668261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to study neutron beta decay, cont.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789835-2374-D5EC-3955-22978ECB90EE}"/>
              </a:ext>
            </a:extLst>
          </p:cNvPr>
          <p:cNvSpPr/>
          <p:nvPr/>
        </p:nvSpPr>
        <p:spPr>
          <a:xfrm>
            <a:off x="1736280" y="1045513"/>
            <a:ext cx="816816" cy="56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5937FCB-EEFC-D7F8-E6D3-319C3E2C8C91}"/>
                  </a:ext>
                </a:extLst>
              </p:cNvPr>
              <p:cNvSpPr txBox="1"/>
              <p:nvPr/>
            </p:nvSpPr>
            <p:spPr>
              <a:xfrm>
                <a:off x="667250" y="865374"/>
                <a:ext cx="75108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Present status:</a:t>
                </a:r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0.9983(6)(4)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(experiment, PDG2024)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5937FCB-EEFC-D7F8-E6D3-319C3E2C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50" y="865374"/>
                <a:ext cx="7510898" cy="646331"/>
              </a:xfrm>
              <a:prstGeom prst="rect">
                <a:avLst/>
              </a:prstGeom>
              <a:blipFill>
                <a:blip r:embed="rId11"/>
                <a:stretch>
                  <a:fillRect l="-6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43CA2-A224-AFF2-1BEC-C20E59CE3A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F1C8565F-B92C-2032-17BC-CDC1781E5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650318"/>
              </a:xfrm>
              <a:prstGeom prst="rect">
                <a:avLst/>
              </a:prstGeom>
              <a:solidFill>
                <a:srgbClr val="FFCC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lIns="0" rIns="9144" anchor="ctr"/>
              <a:lstStyle/>
              <a:p>
                <a:pPr algn="ctr"/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Primary motivation for Nab and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pNab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for CKM Unitarity test</a:t>
                </a:r>
              </a:p>
            </p:txBody>
          </p:sp>
        </mc:Choice>
        <mc:Fallback xmlns="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F1C8565F-B92C-2032-17BC-CDC1781E5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50318"/>
              </a:xfrm>
              <a:prstGeom prst="rect">
                <a:avLst/>
              </a:prstGeom>
              <a:blipFill>
                <a:blip r:embed="rId3"/>
                <a:stretch>
                  <a:fillRect b="-654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7" name="TextBox 1226">
                <a:extLst>
                  <a:ext uri="{FF2B5EF4-FFF2-40B4-BE49-F238E27FC236}">
                    <a16:creationId xmlns:a16="http://schemas.microsoft.com/office/drawing/2014/main" id="{FC616423-B886-32BC-4D31-22BE2DDCEDE9}"/>
                  </a:ext>
                </a:extLst>
              </p:cNvPr>
              <p:cNvSpPr txBox="1"/>
              <p:nvPr/>
            </p:nvSpPr>
            <p:spPr>
              <a:xfrm>
                <a:off x="138503" y="5670313"/>
                <a:ext cx="8942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i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Need better accuracy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b="0" i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fulfill the long-standing hope to base the CKM unitarity test on neutrons. Improving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has the largest impact.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Nab and </a:t>
                </a:r>
                <a:r>
                  <a:rPr lang="en-U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pNab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we can measure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correlation coefficients in the same apparatus.</a:t>
                </a:r>
              </a:p>
            </p:txBody>
          </p:sp>
        </mc:Choice>
        <mc:Fallback xmlns="">
          <p:sp>
            <p:nvSpPr>
              <p:cNvPr id="1227" name="TextBox 1226">
                <a:extLst>
                  <a:ext uri="{FF2B5EF4-FFF2-40B4-BE49-F238E27FC236}">
                    <a16:creationId xmlns:a16="http://schemas.microsoft.com/office/drawing/2014/main" id="{FC616423-B886-32BC-4D31-22BE2DDCE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3" y="5670313"/>
                <a:ext cx="8942829" cy="830997"/>
              </a:xfrm>
              <a:prstGeom prst="rect">
                <a:avLst/>
              </a:prstGeom>
              <a:blipFill>
                <a:blip r:embed="rId4"/>
                <a:stretch>
                  <a:fillRect l="-273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F71975-EAD9-58BC-A9C9-01B64E7C3D92}"/>
                  </a:ext>
                </a:extLst>
              </p:cNvPr>
              <p:cNvSpPr txBox="1"/>
              <p:nvPr/>
            </p:nvSpPr>
            <p:spPr>
              <a:xfrm>
                <a:off x="431057" y="3498737"/>
                <a:ext cx="3317639" cy="9888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262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neutron beta decay: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  <m:t>5024</m:t>
                          </m:r>
                          <m: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solidFill>
                                <a:srgbClr val="626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6262FF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626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626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6262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F71975-EAD9-58BC-A9C9-01B64E7C3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7" y="3498737"/>
                <a:ext cx="3317639" cy="988860"/>
              </a:xfrm>
              <a:prstGeom prst="rect">
                <a:avLst/>
              </a:prstGeom>
              <a:blipFill>
                <a:blip r:embed="rId5"/>
                <a:stretch>
                  <a:fillRect t="-30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10AB03-DDB8-8B66-E58D-C13F95F5FD53}"/>
              </a:ext>
            </a:extLst>
          </p:cNvPr>
          <p:cNvGrpSpPr>
            <a:grpSpLocks noChangeAspect="1"/>
          </p:cNvGrpSpPr>
          <p:nvPr/>
        </p:nvGrpSpPr>
        <p:grpSpPr>
          <a:xfrm>
            <a:off x="4330115" y="908720"/>
            <a:ext cx="4525013" cy="4579243"/>
            <a:chOff x="819868" y="2669675"/>
            <a:chExt cx="2931731" cy="29668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8D037DE-33AA-9959-3352-98B55DCB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966" y="5334145"/>
              <a:ext cx="2538633" cy="0"/>
            </a:xfrm>
            <a:custGeom>
              <a:avLst/>
              <a:gdLst>
                <a:gd name="T0" fmla="*/ 0 w 846"/>
                <a:gd name="T1" fmla="*/ 846 w 846"/>
                <a:gd name="T2" fmla="*/ 0 w 8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6">
                  <a:moveTo>
                    <a:pt x="0" y="0"/>
                  </a:moveTo>
                  <a:lnTo>
                    <a:pt x="8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B0589636-8E76-A910-450D-2B02B6578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966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7">
                  <a:extLst>
                    <a:ext uri="{FF2B5EF4-FFF2-40B4-BE49-F238E27FC236}">
                      <a16:creationId xmlns:a16="http://schemas.microsoft.com/office/drawing/2014/main" id="{E5836A9C-A403-6882-D791-A2B22CF73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327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7">
                  <a:extLst>
                    <a:ext uri="{FF2B5EF4-FFF2-40B4-BE49-F238E27FC236}">
                      <a16:creationId xmlns:a16="http://schemas.microsoft.com/office/drawing/2014/main" id="{E5836A9C-A403-6882-D791-A2B22CF738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2327" y="5364203"/>
                  <a:ext cx="249259" cy="139585"/>
                </a:xfrm>
                <a:prstGeom prst="rect">
                  <a:avLst/>
                </a:prstGeom>
                <a:blipFill>
                  <a:blip r:embed="rId6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25F144F1-D660-6792-35D3-1C8FEAE6E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6767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41648C0-8784-6B3D-E4C8-4518BB718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850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C13B2D92-5209-2641-BD9F-C1A3DAC0E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7650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28849C87-A013-7198-037E-23A0B05BF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734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5">
                  <a:extLst>
                    <a:ext uri="{FF2B5EF4-FFF2-40B4-BE49-F238E27FC236}">
                      <a16:creationId xmlns:a16="http://schemas.microsoft.com/office/drawing/2014/main" id="{0E924DEF-3E4A-CB65-928E-5CBCC6665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970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02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" name="Rectangle 15">
                  <a:extLst>
                    <a:ext uri="{FF2B5EF4-FFF2-40B4-BE49-F238E27FC236}">
                      <a16:creationId xmlns:a16="http://schemas.microsoft.com/office/drawing/2014/main" id="{0E924DEF-3E4A-CB65-928E-5CBCC6665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2970" y="5364203"/>
                  <a:ext cx="249259" cy="139585"/>
                </a:xfrm>
                <a:prstGeom prst="rect">
                  <a:avLst/>
                </a:prstGeom>
                <a:blipFill>
                  <a:blip r:embed="rId7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557CE47E-E786-8AF2-9FE4-D218C1AC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8535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B79432DB-AA03-E6B8-1176-800A1C7E2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619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F89C7DC-3EE1-7EF4-0FA5-4BB6846A0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420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1BAE190F-6302-D60D-3868-AC9022DB5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503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8C65CB15-7026-708C-E62E-9CA498EE5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739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04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8C65CB15-7026-708C-E62E-9CA498EE50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739" y="5364203"/>
                  <a:ext cx="249259" cy="139585"/>
                </a:xfrm>
                <a:prstGeom prst="rect">
                  <a:avLst/>
                </a:prstGeom>
                <a:blipFill>
                  <a:blip r:embed="rId8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3B30D581-9816-3A00-46CA-517B0DC24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0304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A19B5C89-1D73-5C66-F6FF-5F5AD4A12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387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54A3220B-290D-C370-1BDD-C6A5FEA4C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282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DA05BCBF-F1A7-D452-CFA4-31FC86A7F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9366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31">
                  <a:extLst>
                    <a:ext uri="{FF2B5EF4-FFF2-40B4-BE49-F238E27FC236}">
                      <a16:creationId xmlns:a16="http://schemas.microsoft.com/office/drawing/2014/main" id="{1769645A-F073-190B-8EA0-7AF9C65E2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507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06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2" name="Rectangle 31">
                  <a:extLst>
                    <a:ext uri="{FF2B5EF4-FFF2-40B4-BE49-F238E27FC236}">
                      <a16:creationId xmlns:a16="http://schemas.microsoft.com/office/drawing/2014/main" id="{1769645A-F073-190B-8EA0-7AF9C65E2C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507" y="5364203"/>
                  <a:ext cx="249259" cy="139585"/>
                </a:xfrm>
                <a:prstGeom prst="rect">
                  <a:avLst/>
                </a:prstGeom>
                <a:blipFill>
                  <a:blip r:embed="rId9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86B8EACE-A6C7-964A-2691-A266BD891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3167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92632CFC-4FE6-EDF4-5D01-21A1A758A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0250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Line 37">
              <a:extLst>
                <a:ext uri="{FF2B5EF4-FFF2-40B4-BE49-F238E27FC236}">
                  <a16:creationId xmlns:a16="http://schemas.microsoft.com/office/drawing/2014/main" id="{F7BFCD4B-D2C8-B7AA-8069-93FDDB61D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4051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E619449A-B812-7666-0B0D-6A7338D14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7852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39">
                  <a:extLst>
                    <a:ext uri="{FF2B5EF4-FFF2-40B4-BE49-F238E27FC236}">
                      <a16:creationId xmlns:a16="http://schemas.microsoft.com/office/drawing/2014/main" id="{282F2BBB-AD9A-92A2-66B0-F9E092E41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371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08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7" name="Rectangle 39">
                  <a:extLst>
                    <a:ext uri="{FF2B5EF4-FFF2-40B4-BE49-F238E27FC236}">
                      <a16:creationId xmlns:a16="http://schemas.microsoft.com/office/drawing/2014/main" id="{282F2BBB-AD9A-92A2-66B0-F9E092E416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371" y="5364203"/>
                  <a:ext cx="249259" cy="139585"/>
                </a:xfrm>
                <a:prstGeom prst="rect">
                  <a:avLst/>
                </a:prstGeom>
                <a:blipFill>
                  <a:blip r:embed="rId10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Line 43">
              <a:extLst>
                <a:ext uri="{FF2B5EF4-FFF2-40B4-BE49-F238E27FC236}">
                  <a16:creationId xmlns:a16="http://schemas.microsoft.com/office/drawing/2014/main" id="{DED515CA-051E-C89F-DB5E-E3C99F1BE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4935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Line 44">
              <a:extLst>
                <a:ext uri="{FF2B5EF4-FFF2-40B4-BE49-F238E27FC236}">
                  <a16:creationId xmlns:a16="http://schemas.microsoft.com/office/drawing/2014/main" id="{95C3FABC-4854-1C61-FBAE-3A1E2FC9D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736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45">
              <a:extLst>
                <a:ext uri="{FF2B5EF4-FFF2-40B4-BE49-F238E27FC236}">
                  <a16:creationId xmlns:a16="http://schemas.microsoft.com/office/drawing/2014/main" id="{7595DBEF-DC19-1DCF-B15E-E46D62B17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820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Line 46">
              <a:extLst>
                <a:ext uri="{FF2B5EF4-FFF2-40B4-BE49-F238E27FC236}">
                  <a16:creationId xmlns:a16="http://schemas.microsoft.com/office/drawing/2014/main" id="{397DC417-9251-B7EC-0688-8D0BF2769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9621" y="5259737"/>
              <a:ext cx="0" cy="7440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8" name="Rectangle 47">
                  <a:extLst>
                    <a:ext uri="{FF2B5EF4-FFF2-40B4-BE49-F238E27FC236}">
                      <a16:creationId xmlns:a16="http://schemas.microsoft.com/office/drawing/2014/main" id="{05CB2EDF-F930-7D9C-7AF3-31EEA1A9D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1139" y="5364203"/>
                  <a:ext cx="249259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28" name="Rectangle 47">
                  <a:extLst>
                    <a:ext uri="{FF2B5EF4-FFF2-40B4-BE49-F238E27FC236}">
                      <a16:creationId xmlns:a16="http://schemas.microsoft.com/office/drawing/2014/main" id="{05CB2EDF-F930-7D9C-7AF3-31EEA1A9D4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1139" y="5364203"/>
                  <a:ext cx="249259" cy="139585"/>
                </a:xfrm>
                <a:prstGeom prst="rect">
                  <a:avLst/>
                </a:prstGeom>
                <a:blipFill>
                  <a:blip r:embed="rId11"/>
                  <a:stretch>
                    <a:fillRect l="-9524" r="-7937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9" name="Line 51">
              <a:extLst>
                <a:ext uri="{FF2B5EF4-FFF2-40B4-BE49-F238E27FC236}">
                  <a16:creationId xmlns:a16="http://schemas.microsoft.com/office/drawing/2014/main" id="{5F193565-A9C1-E8E6-4EBA-B44C57D49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704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0" name="Line 52">
              <a:extLst>
                <a:ext uri="{FF2B5EF4-FFF2-40B4-BE49-F238E27FC236}">
                  <a16:creationId xmlns:a16="http://schemas.microsoft.com/office/drawing/2014/main" id="{0BC10791-FB9E-547F-73A2-FAB0298C5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1599" y="5295846"/>
              <a:ext cx="0" cy="382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1" name="Rectangle 53">
                  <a:extLst>
                    <a:ext uri="{FF2B5EF4-FFF2-40B4-BE49-F238E27FC236}">
                      <a16:creationId xmlns:a16="http://schemas.microsoft.com/office/drawing/2014/main" id="{06862C90-ED7E-6A88-B1B1-9ED88602B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2942" y="5496957"/>
                  <a:ext cx="533242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kumimoji="0" lang="en-US" alt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en-US" sz="14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0" lang="en-US" alt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en-US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kumimoji="0" lang="en-US" alt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[%]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31" name="Rectangle 53">
                  <a:extLst>
                    <a:ext uri="{FF2B5EF4-FFF2-40B4-BE49-F238E27FC236}">
                      <a16:creationId xmlns:a16="http://schemas.microsoft.com/office/drawing/2014/main" id="{06862C90-ED7E-6A88-B1B1-9ED88602BC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2942" y="5496957"/>
                  <a:ext cx="533242" cy="139585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157143" r="-10370" b="-2457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2" name="Freeform 60">
              <a:extLst>
                <a:ext uri="{FF2B5EF4-FFF2-40B4-BE49-F238E27FC236}">
                  <a16:creationId xmlns:a16="http://schemas.microsoft.com/office/drawing/2014/main" id="{9323B326-7FD0-F7E3-985B-E9D97CD4F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966" y="2723293"/>
              <a:ext cx="0" cy="2610852"/>
            </a:xfrm>
            <a:custGeom>
              <a:avLst/>
              <a:gdLst>
                <a:gd name="T0" fmla="*/ 870 h 870"/>
                <a:gd name="T1" fmla="*/ 0 h 870"/>
                <a:gd name="T2" fmla="*/ 870 h 8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0">
                  <a:moveTo>
                    <a:pt x="0" y="870"/>
                  </a:move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3" name="Line 61">
              <a:extLst>
                <a:ext uri="{FF2B5EF4-FFF2-40B4-BE49-F238E27FC236}">
                  <a16:creationId xmlns:a16="http://schemas.microsoft.com/office/drawing/2014/main" id="{AE11954B-3148-1B1D-97E1-777FADFEA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5334145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4" name="Rectangle 62">
                  <a:extLst>
                    <a:ext uri="{FF2B5EF4-FFF2-40B4-BE49-F238E27FC236}">
                      <a16:creationId xmlns:a16="http://schemas.microsoft.com/office/drawing/2014/main" id="{23C42F60-7E23-FCF2-B459-2C4FB4891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5279433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34" name="Rectangle 62">
                  <a:extLst>
                    <a:ext uri="{FF2B5EF4-FFF2-40B4-BE49-F238E27FC236}">
                      <a16:creationId xmlns:a16="http://schemas.microsoft.com/office/drawing/2014/main" id="{23C42F60-7E23-FCF2-B459-2C4FB48915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5279433"/>
                  <a:ext cx="184867" cy="139585"/>
                </a:xfrm>
                <a:prstGeom prst="rect">
                  <a:avLst/>
                </a:prstGeom>
                <a:blipFill>
                  <a:blip r:embed="rId13"/>
                  <a:stretch>
                    <a:fillRect l="-13043" r="-13043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5" name="Line 65">
              <a:extLst>
                <a:ext uri="{FF2B5EF4-FFF2-40B4-BE49-F238E27FC236}">
                  <a16:creationId xmlns:a16="http://schemas.microsoft.com/office/drawing/2014/main" id="{95F6A75E-C2B4-2D42-9C47-58A2AF0FC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5244417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6" name="Line 66">
              <a:extLst>
                <a:ext uri="{FF2B5EF4-FFF2-40B4-BE49-F238E27FC236}">
                  <a16:creationId xmlns:a16="http://schemas.microsoft.com/office/drawing/2014/main" id="{B7DF6C39-07B4-C07E-6137-7B8103013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5156878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7" name="Line 67">
              <a:extLst>
                <a:ext uri="{FF2B5EF4-FFF2-40B4-BE49-F238E27FC236}">
                  <a16:creationId xmlns:a16="http://schemas.microsoft.com/office/drawing/2014/main" id="{D57DBDEE-EAED-1255-D82E-4D9D349D2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5070433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8" name="Line 68">
              <a:extLst>
                <a:ext uri="{FF2B5EF4-FFF2-40B4-BE49-F238E27FC236}">
                  <a16:creationId xmlns:a16="http://schemas.microsoft.com/office/drawing/2014/main" id="{93F2DCD9-0013-5CE2-9FB2-248722181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982894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9" name="Line 69">
              <a:extLst>
                <a:ext uri="{FF2B5EF4-FFF2-40B4-BE49-F238E27FC236}">
                  <a16:creationId xmlns:a16="http://schemas.microsoft.com/office/drawing/2014/main" id="{2864C4B4-EF9F-E270-6F7C-42D7B8203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899732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0" name="Rectangle 70">
                  <a:extLst>
                    <a:ext uri="{FF2B5EF4-FFF2-40B4-BE49-F238E27FC236}">
                      <a16:creationId xmlns:a16="http://schemas.microsoft.com/office/drawing/2014/main" id="{AB3CCB60-87DE-40A8-14CB-51C5E402F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4845020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40" name="Rectangle 70">
                  <a:extLst>
                    <a:ext uri="{FF2B5EF4-FFF2-40B4-BE49-F238E27FC236}">
                      <a16:creationId xmlns:a16="http://schemas.microsoft.com/office/drawing/2014/main" id="{AB3CCB60-87DE-40A8-14CB-51C5E402F2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4845020"/>
                  <a:ext cx="184867" cy="139585"/>
                </a:xfrm>
                <a:prstGeom prst="rect">
                  <a:avLst/>
                </a:prstGeom>
                <a:blipFill>
                  <a:blip r:embed="rId14"/>
                  <a:stretch>
                    <a:fillRect l="-13043" r="-13043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1" name="Line 73">
              <a:extLst>
                <a:ext uri="{FF2B5EF4-FFF2-40B4-BE49-F238E27FC236}">
                  <a16:creationId xmlns:a16="http://schemas.microsoft.com/office/drawing/2014/main" id="{133F6407-1289-006E-A6AA-1719A313A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808911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2" name="Line 74">
              <a:extLst>
                <a:ext uri="{FF2B5EF4-FFF2-40B4-BE49-F238E27FC236}">
                  <a16:creationId xmlns:a16="http://schemas.microsoft.com/office/drawing/2014/main" id="{8C584A62-7E11-7717-1E53-0260FA28E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725749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3" name="Line 75">
              <a:extLst>
                <a:ext uri="{FF2B5EF4-FFF2-40B4-BE49-F238E27FC236}">
                  <a16:creationId xmlns:a16="http://schemas.microsoft.com/office/drawing/2014/main" id="{BB36B2A3-E271-6D39-B52E-CEC912E38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634926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4" name="Line 76">
              <a:extLst>
                <a:ext uri="{FF2B5EF4-FFF2-40B4-BE49-F238E27FC236}">
                  <a16:creationId xmlns:a16="http://schemas.microsoft.com/office/drawing/2014/main" id="{9FFC3CFB-2D4C-ED2A-A191-1375FD22C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550670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5" name="Line 77">
              <a:extLst>
                <a:ext uri="{FF2B5EF4-FFF2-40B4-BE49-F238E27FC236}">
                  <a16:creationId xmlns:a16="http://schemas.microsoft.com/office/drawing/2014/main" id="{A68EDBA5-473A-6CAE-DF79-5239EF1E9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464225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6" name="Rectangle 78">
                  <a:extLst>
                    <a:ext uri="{FF2B5EF4-FFF2-40B4-BE49-F238E27FC236}">
                      <a16:creationId xmlns:a16="http://schemas.microsoft.com/office/drawing/2014/main" id="{FEFDCDBA-BACF-88AD-DE1D-7EC12CA67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4409513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46" name="Rectangle 78">
                  <a:extLst>
                    <a:ext uri="{FF2B5EF4-FFF2-40B4-BE49-F238E27FC236}">
                      <a16:creationId xmlns:a16="http://schemas.microsoft.com/office/drawing/2014/main" id="{FEFDCDBA-BACF-88AD-DE1D-7EC12CA67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4409513"/>
                  <a:ext cx="184867" cy="139585"/>
                </a:xfrm>
                <a:prstGeom prst="rect">
                  <a:avLst/>
                </a:prstGeom>
                <a:blipFill>
                  <a:blip r:embed="rId15"/>
                  <a:stretch>
                    <a:fillRect l="-13043" r="-13043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7" name="Line 81">
              <a:extLst>
                <a:ext uri="{FF2B5EF4-FFF2-40B4-BE49-F238E27FC236}">
                  <a16:creationId xmlns:a16="http://schemas.microsoft.com/office/drawing/2014/main" id="{01375780-439D-7525-979B-ADA08AEFA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374498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8" name="Line 82">
              <a:extLst>
                <a:ext uri="{FF2B5EF4-FFF2-40B4-BE49-F238E27FC236}">
                  <a16:creationId xmlns:a16="http://schemas.microsoft.com/office/drawing/2014/main" id="{2F718FC8-4065-58CF-DD6B-3DAFE3317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290242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9" name="Line 83">
              <a:extLst>
                <a:ext uri="{FF2B5EF4-FFF2-40B4-BE49-F238E27FC236}">
                  <a16:creationId xmlns:a16="http://schemas.microsoft.com/office/drawing/2014/main" id="{19EBBFE5-2078-21DE-4BFD-1C7311ED6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200514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50" name="Line 84">
              <a:extLst>
                <a:ext uri="{FF2B5EF4-FFF2-40B4-BE49-F238E27FC236}">
                  <a16:creationId xmlns:a16="http://schemas.microsoft.com/office/drawing/2014/main" id="{27F558D7-2E05-3E46-8C10-42B182F40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116258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51" name="Line 85">
              <a:extLst>
                <a:ext uri="{FF2B5EF4-FFF2-40B4-BE49-F238E27FC236}">
                  <a16:creationId xmlns:a16="http://schemas.microsoft.com/office/drawing/2014/main" id="{31D7B03D-2DE4-9008-5C3E-73A80E8E3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028719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2" name="Rectangle 86">
                  <a:extLst>
                    <a:ext uri="{FF2B5EF4-FFF2-40B4-BE49-F238E27FC236}">
                      <a16:creationId xmlns:a16="http://schemas.microsoft.com/office/drawing/2014/main" id="{D507BC8D-CFF4-9B32-AB14-2C515B485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3975101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52" name="Rectangle 86">
                  <a:extLst>
                    <a:ext uri="{FF2B5EF4-FFF2-40B4-BE49-F238E27FC236}">
                      <a16:creationId xmlns:a16="http://schemas.microsoft.com/office/drawing/2014/main" id="{D507BC8D-CFF4-9B32-AB14-2C515B485B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3975101"/>
                  <a:ext cx="184867" cy="139585"/>
                </a:xfrm>
                <a:prstGeom prst="rect">
                  <a:avLst/>
                </a:prstGeom>
                <a:blipFill>
                  <a:blip r:embed="rId16"/>
                  <a:stretch>
                    <a:fillRect l="-13043" r="-13043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2" name="Line 89">
              <a:extLst>
                <a:ext uri="{FF2B5EF4-FFF2-40B4-BE49-F238E27FC236}">
                  <a16:creationId xmlns:a16="http://schemas.microsoft.com/office/drawing/2014/main" id="{D6669DD9-9209-69D3-8051-B93E46BB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942274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64" name="Line 90">
              <a:extLst>
                <a:ext uri="{FF2B5EF4-FFF2-40B4-BE49-F238E27FC236}">
                  <a16:creationId xmlns:a16="http://schemas.microsoft.com/office/drawing/2014/main" id="{7D3C3FC4-33F6-48F4-0CA1-26F9C1451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854735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66" name="Line 91">
              <a:extLst>
                <a:ext uri="{FF2B5EF4-FFF2-40B4-BE49-F238E27FC236}">
                  <a16:creationId xmlns:a16="http://schemas.microsoft.com/office/drawing/2014/main" id="{16E77E9A-73E8-5166-31C3-37F98B55E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768290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68" name="Line 92">
              <a:extLst>
                <a:ext uri="{FF2B5EF4-FFF2-40B4-BE49-F238E27FC236}">
                  <a16:creationId xmlns:a16="http://schemas.microsoft.com/office/drawing/2014/main" id="{EEB09ED2-8D81-86E2-6EAC-F26414437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680751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69" name="Line 93">
              <a:extLst>
                <a:ext uri="{FF2B5EF4-FFF2-40B4-BE49-F238E27FC236}">
                  <a16:creationId xmlns:a16="http://schemas.microsoft.com/office/drawing/2014/main" id="{64478EA0-0FE6-CE9A-F1E2-8FA66A9D5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594306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0" name="Rectangle 94">
                  <a:extLst>
                    <a:ext uri="{FF2B5EF4-FFF2-40B4-BE49-F238E27FC236}">
                      <a16:creationId xmlns:a16="http://schemas.microsoft.com/office/drawing/2014/main" id="{CFC59ADB-7047-7A74-DAC6-D293026C4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3539595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70" name="Rectangle 94">
                  <a:extLst>
                    <a:ext uri="{FF2B5EF4-FFF2-40B4-BE49-F238E27FC236}">
                      <a16:creationId xmlns:a16="http://schemas.microsoft.com/office/drawing/2014/main" id="{CFC59ADB-7047-7A74-DAC6-D293026C40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3539595"/>
                  <a:ext cx="184867" cy="139585"/>
                </a:xfrm>
                <a:prstGeom prst="rect">
                  <a:avLst/>
                </a:prstGeom>
                <a:blipFill>
                  <a:blip r:embed="rId17"/>
                  <a:stretch>
                    <a:fillRect l="-13043" r="-13043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1" name="Line 97">
              <a:extLst>
                <a:ext uri="{FF2B5EF4-FFF2-40B4-BE49-F238E27FC236}">
                  <a16:creationId xmlns:a16="http://schemas.microsoft.com/office/drawing/2014/main" id="{F6F5AD55-4E61-9DDB-795D-70E5F21D5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506767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2" name="Line 98">
              <a:extLst>
                <a:ext uri="{FF2B5EF4-FFF2-40B4-BE49-F238E27FC236}">
                  <a16:creationId xmlns:a16="http://schemas.microsoft.com/office/drawing/2014/main" id="{D9C1399F-E1EC-C1FB-B6AC-BC08FD0EA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420322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3" name="Line 99">
              <a:extLst>
                <a:ext uri="{FF2B5EF4-FFF2-40B4-BE49-F238E27FC236}">
                  <a16:creationId xmlns:a16="http://schemas.microsoft.com/office/drawing/2014/main" id="{F49C8E01-FDA2-D8BA-A024-387F007EA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332783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4" name="Line 100">
              <a:extLst>
                <a:ext uri="{FF2B5EF4-FFF2-40B4-BE49-F238E27FC236}">
                  <a16:creationId xmlns:a16="http://schemas.microsoft.com/office/drawing/2014/main" id="{F0F040D8-A481-6B7B-D438-ED2EE35B4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246339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5" name="Line 101">
              <a:extLst>
                <a:ext uri="{FF2B5EF4-FFF2-40B4-BE49-F238E27FC236}">
                  <a16:creationId xmlns:a16="http://schemas.microsoft.com/office/drawing/2014/main" id="{9A84FE36-8212-1D8B-A717-CD06A536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158800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6" name="Rectangle 102">
                  <a:extLst>
                    <a:ext uri="{FF2B5EF4-FFF2-40B4-BE49-F238E27FC236}">
                      <a16:creationId xmlns:a16="http://schemas.microsoft.com/office/drawing/2014/main" id="{3FE974ED-2959-BB9F-76F6-46C7DEC97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3104088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76" name="Rectangle 102">
                  <a:extLst>
                    <a:ext uri="{FF2B5EF4-FFF2-40B4-BE49-F238E27FC236}">
                      <a16:creationId xmlns:a16="http://schemas.microsoft.com/office/drawing/2014/main" id="{3FE974ED-2959-BB9F-76F6-46C7DEC97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3104088"/>
                  <a:ext cx="184867" cy="139585"/>
                </a:xfrm>
                <a:prstGeom prst="rect">
                  <a:avLst/>
                </a:prstGeom>
                <a:blipFill>
                  <a:blip r:embed="rId18"/>
                  <a:stretch>
                    <a:fillRect l="-13043" r="-13043" b="-1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7" name="Line 105">
              <a:extLst>
                <a:ext uri="{FF2B5EF4-FFF2-40B4-BE49-F238E27FC236}">
                  <a16:creationId xmlns:a16="http://schemas.microsoft.com/office/drawing/2014/main" id="{908D7D8C-962D-1BC9-DDE6-4EA0CE8D1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072355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8" name="Line 106">
              <a:extLst>
                <a:ext uri="{FF2B5EF4-FFF2-40B4-BE49-F238E27FC236}">
                  <a16:creationId xmlns:a16="http://schemas.microsoft.com/office/drawing/2014/main" id="{75814F87-C032-F9AA-2D51-6017495C1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2984816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9" name="Line 107">
              <a:extLst>
                <a:ext uri="{FF2B5EF4-FFF2-40B4-BE49-F238E27FC236}">
                  <a16:creationId xmlns:a16="http://schemas.microsoft.com/office/drawing/2014/main" id="{7C66B5E4-ADD6-9BB1-0366-A84565291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2898371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0" name="Line 108">
              <a:extLst>
                <a:ext uri="{FF2B5EF4-FFF2-40B4-BE49-F238E27FC236}">
                  <a16:creationId xmlns:a16="http://schemas.microsoft.com/office/drawing/2014/main" id="{94D9B025-C710-2A3B-8B1F-D204814B0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2810832"/>
              <a:ext cx="3501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1" name="Line 109">
              <a:extLst>
                <a:ext uri="{FF2B5EF4-FFF2-40B4-BE49-F238E27FC236}">
                  <a16:creationId xmlns:a16="http://schemas.microsoft.com/office/drawing/2014/main" id="{E5971FAA-0B55-00BD-70A5-2F20D4E14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2723293"/>
              <a:ext cx="7440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2" name="Rectangle 110">
                  <a:extLst>
                    <a:ext uri="{FF2B5EF4-FFF2-40B4-BE49-F238E27FC236}">
                      <a16:creationId xmlns:a16="http://schemas.microsoft.com/office/drawing/2014/main" id="{0CE4AC3D-3073-D355-07EE-E742863AA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265" y="2669675"/>
                  <a:ext cx="184867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82" name="Rectangle 110">
                  <a:extLst>
                    <a:ext uri="{FF2B5EF4-FFF2-40B4-BE49-F238E27FC236}">
                      <a16:creationId xmlns:a16="http://schemas.microsoft.com/office/drawing/2014/main" id="{0CE4AC3D-3073-D355-07EE-E742863AA8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265" y="2669675"/>
                  <a:ext cx="184867" cy="139585"/>
                </a:xfrm>
                <a:prstGeom prst="rect">
                  <a:avLst/>
                </a:prstGeom>
                <a:blipFill>
                  <a:blip r:embed="rId19"/>
                  <a:stretch>
                    <a:fillRect l="-13043" r="-13043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3" name="Rectangle 113">
                  <a:extLst>
                    <a:ext uri="{FF2B5EF4-FFF2-40B4-BE49-F238E27FC236}">
                      <a16:creationId xmlns:a16="http://schemas.microsoft.com/office/drawing/2014/main" id="{AA67E2CF-202D-4E01-11CA-8F44A485D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99954" y="4037075"/>
                  <a:ext cx="379414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83" name="Rectangle 113">
                  <a:extLst>
                    <a:ext uri="{FF2B5EF4-FFF2-40B4-BE49-F238E27FC236}">
                      <a16:creationId xmlns:a16="http://schemas.microsoft.com/office/drawing/2014/main" id="{AA67E2CF-202D-4E01-11CA-8F44A485D8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699954" y="4037075"/>
                  <a:ext cx="379414" cy="139585"/>
                </a:xfrm>
                <a:prstGeom prst="rect">
                  <a:avLst/>
                </a:prstGeom>
                <a:blipFill>
                  <a:blip r:embed="rId20"/>
                  <a:stretch>
                    <a:fillRect t="-9375" r="-33333"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4" name="Freeform 119">
              <a:extLst>
                <a:ext uri="{FF2B5EF4-FFF2-40B4-BE49-F238E27FC236}">
                  <a16:creationId xmlns:a16="http://schemas.microsoft.com/office/drawing/2014/main" id="{CE4E6881-D3C5-D2A7-5194-06F3DAA3E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966" y="2723293"/>
              <a:ext cx="2538633" cy="0"/>
            </a:xfrm>
            <a:custGeom>
              <a:avLst/>
              <a:gdLst>
                <a:gd name="T0" fmla="*/ 0 w 846"/>
                <a:gd name="T1" fmla="*/ 846 w 846"/>
                <a:gd name="T2" fmla="*/ 0 w 8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6">
                  <a:moveTo>
                    <a:pt x="0" y="0"/>
                  </a:moveTo>
                  <a:lnTo>
                    <a:pt x="8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5" name="Line 120">
              <a:extLst>
                <a:ext uri="{FF2B5EF4-FFF2-40B4-BE49-F238E27FC236}">
                  <a16:creationId xmlns:a16="http://schemas.microsoft.com/office/drawing/2014/main" id="{7512746D-6BA8-0412-24C0-5444DA3CD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7" name="Line 121">
              <a:extLst>
                <a:ext uri="{FF2B5EF4-FFF2-40B4-BE49-F238E27FC236}">
                  <a16:creationId xmlns:a16="http://schemas.microsoft.com/office/drawing/2014/main" id="{6808992B-A0B3-A00A-6257-D090B5988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767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8" name="Line 122">
              <a:extLst>
                <a:ext uri="{FF2B5EF4-FFF2-40B4-BE49-F238E27FC236}">
                  <a16:creationId xmlns:a16="http://schemas.microsoft.com/office/drawing/2014/main" id="{511D7AB9-2A5C-C861-2A46-AB3254BD5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3850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89" name="Line 123">
              <a:extLst>
                <a:ext uri="{FF2B5EF4-FFF2-40B4-BE49-F238E27FC236}">
                  <a16:creationId xmlns:a16="http://schemas.microsoft.com/office/drawing/2014/main" id="{4F4D8A6F-F061-7861-645D-0B581589A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650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0" name="Line 124">
              <a:extLst>
                <a:ext uri="{FF2B5EF4-FFF2-40B4-BE49-F238E27FC236}">
                  <a16:creationId xmlns:a16="http://schemas.microsoft.com/office/drawing/2014/main" id="{F1852D5B-E61F-1EB6-1D84-44899C361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734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1" name="Line 125">
              <a:extLst>
                <a:ext uri="{FF2B5EF4-FFF2-40B4-BE49-F238E27FC236}">
                  <a16:creationId xmlns:a16="http://schemas.microsoft.com/office/drawing/2014/main" id="{7C9BB309-9826-6BDA-502F-3A1D98FCF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535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0" name="Line 126">
              <a:extLst>
                <a:ext uri="{FF2B5EF4-FFF2-40B4-BE49-F238E27FC236}">
                  <a16:creationId xmlns:a16="http://schemas.microsoft.com/office/drawing/2014/main" id="{FB73292F-07CA-B702-9EBC-8F35C5338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619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1" name="Line 127">
              <a:extLst>
                <a:ext uri="{FF2B5EF4-FFF2-40B4-BE49-F238E27FC236}">
                  <a16:creationId xmlns:a16="http://schemas.microsoft.com/office/drawing/2014/main" id="{029D68D7-3C1C-6D3B-C404-47C9D4F2C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420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2" name="Line 128">
              <a:extLst>
                <a:ext uri="{FF2B5EF4-FFF2-40B4-BE49-F238E27FC236}">
                  <a16:creationId xmlns:a16="http://schemas.microsoft.com/office/drawing/2014/main" id="{0CABD16B-533A-B1CA-80FE-335DA25FC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503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3" name="Line 129">
              <a:extLst>
                <a:ext uri="{FF2B5EF4-FFF2-40B4-BE49-F238E27FC236}">
                  <a16:creationId xmlns:a16="http://schemas.microsoft.com/office/drawing/2014/main" id="{6F74292C-D80F-240B-F900-10CA6DBD8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304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4" name="Line 130">
              <a:extLst>
                <a:ext uri="{FF2B5EF4-FFF2-40B4-BE49-F238E27FC236}">
                  <a16:creationId xmlns:a16="http://schemas.microsoft.com/office/drawing/2014/main" id="{00320BB0-7888-AAA1-BD5D-2C5E398D4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387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5" name="Line 131">
              <a:extLst>
                <a:ext uri="{FF2B5EF4-FFF2-40B4-BE49-F238E27FC236}">
                  <a16:creationId xmlns:a16="http://schemas.microsoft.com/office/drawing/2014/main" id="{4333D443-CEF5-1D97-BB06-E1E8C7240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282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6" name="Line 132">
              <a:extLst>
                <a:ext uri="{FF2B5EF4-FFF2-40B4-BE49-F238E27FC236}">
                  <a16:creationId xmlns:a16="http://schemas.microsoft.com/office/drawing/2014/main" id="{CEF3383D-F80A-1519-185B-1331576B3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366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7" name="Line 133">
              <a:extLst>
                <a:ext uri="{FF2B5EF4-FFF2-40B4-BE49-F238E27FC236}">
                  <a16:creationId xmlns:a16="http://schemas.microsoft.com/office/drawing/2014/main" id="{BED7A6E9-5901-8D72-CE30-4D55BEDA4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67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8" name="Line 134">
              <a:extLst>
                <a:ext uri="{FF2B5EF4-FFF2-40B4-BE49-F238E27FC236}">
                  <a16:creationId xmlns:a16="http://schemas.microsoft.com/office/drawing/2014/main" id="{B66CBA8A-3F28-7568-E432-D70A2BB47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50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9" name="Line 135">
              <a:extLst>
                <a:ext uri="{FF2B5EF4-FFF2-40B4-BE49-F238E27FC236}">
                  <a16:creationId xmlns:a16="http://schemas.microsoft.com/office/drawing/2014/main" id="{EB368605-F941-CDB6-F9BF-80865F000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051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1" name="Line 136">
              <a:extLst>
                <a:ext uri="{FF2B5EF4-FFF2-40B4-BE49-F238E27FC236}">
                  <a16:creationId xmlns:a16="http://schemas.microsoft.com/office/drawing/2014/main" id="{166BAFC4-1E60-2F99-FC98-421E3502A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7852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2" name="Line 137">
              <a:extLst>
                <a:ext uri="{FF2B5EF4-FFF2-40B4-BE49-F238E27FC236}">
                  <a16:creationId xmlns:a16="http://schemas.microsoft.com/office/drawing/2014/main" id="{623360C0-60DA-C9CB-C6C2-94B39291D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35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3" name="Line 138">
              <a:extLst>
                <a:ext uri="{FF2B5EF4-FFF2-40B4-BE49-F238E27FC236}">
                  <a16:creationId xmlns:a16="http://schemas.microsoft.com/office/drawing/2014/main" id="{E73CECD5-5F78-57CE-8BAF-8B1D48681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736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4" name="Line 139">
              <a:extLst>
                <a:ext uri="{FF2B5EF4-FFF2-40B4-BE49-F238E27FC236}">
                  <a16:creationId xmlns:a16="http://schemas.microsoft.com/office/drawing/2014/main" id="{4949DA66-18A6-E1EA-D728-C3FC12BE7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820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5" name="Line 140">
              <a:extLst>
                <a:ext uri="{FF2B5EF4-FFF2-40B4-BE49-F238E27FC236}">
                  <a16:creationId xmlns:a16="http://schemas.microsoft.com/office/drawing/2014/main" id="{A0FD45B4-F6D0-FE35-FB90-A83E16FF4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621" y="2723293"/>
              <a:ext cx="0" cy="722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6" name="Line 141">
              <a:extLst>
                <a:ext uri="{FF2B5EF4-FFF2-40B4-BE49-F238E27FC236}">
                  <a16:creationId xmlns:a16="http://schemas.microsoft.com/office/drawing/2014/main" id="{21F12B41-121E-C071-B8B7-7EF6C1001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6704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7" name="Line 142">
              <a:extLst>
                <a:ext uri="{FF2B5EF4-FFF2-40B4-BE49-F238E27FC236}">
                  <a16:creationId xmlns:a16="http://schemas.microsoft.com/office/drawing/2014/main" id="{17130AD4-D170-5D37-784A-0E5EA3352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599" y="2723293"/>
              <a:ext cx="0" cy="361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8" name="Freeform 143">
              <a:extLst>
                <a:ext uri="{FF2B5EF4-FFF2-40B4-BE49-F238E27FC236}">
                  <a16:creationId xmlns:a16="http://schemas.microsoft.com/office/drawing/2014/main" id="{0503C98A-8D7E-43D2-23D6-E19D126A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599" y="2723293"/>
              <a:ext cx="0" cy="2610852"/>
            </a:xfrm>
            <a:custGeom>
              <a:avLst/>
              <a:gdLst>
                <a:gd name="T0" fmla="*/ 870 h 870"/>
                <a:gd name="T1" fmla="*/ 0 h 870"/>
                <a:gd name="T2" fmla="*/ 870 h 8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0">
                  <a:moveTo>
                    <a:pt x="0" y="870"/>
                  </a:move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9" name="Line 144">
              <a:extLst>
                <a:ext uri="{FF2B5EF4-FFF2-40B4-BE49-F238E27FC236}">
                  <a16:creationId xmlns:a16="http://schemas.microsoft.com/office/drawing/2014/main" id="{344AA888-5574-0624-6282-A94F9CB99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5334145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0" name="Line 145">
              <a:extLst>
                <a:ext uri="{FF2B5EF4-FFF2-40B4-BE49-F238E27FC236}">
                  <a16:creationId xmlns:a16="http://schemas.microsoft.com/office/drawing/2014/main" id="{4B5FCB91-F5EB-2E19-5B74-3DE2DA85B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5244417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1" name="Line 146">
              <a:extLst>
                <a:ext uri="{FF2B5EF4-FFF2-40B4-BE49-F238E27FC236}">
                  <a16:creationId xmlns:a16="http://schemas.microsoft.com/office/drawing/2014/main" id="{48CD2D4C-F8CA-17D9-AA01-E5B300990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5156878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2" name="Line 147">
              <a:extLst>
                <a:ext uri="{FF2B5EF4-FFF2-40B4-BE49-F238E27FC236}">
                  <a16:creationId xmlns:a16="http://schemas.microsoft.com/office/drawing/2014/main" id="{00CA39A8-C65B-5104-FD1D-CBC822707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5070433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3" name="Line 148">
              <a:extLst>
                <a:ext uri="{FF2B5EF4-FFF2-40B4-BE49-F238E27FC236}">
                  <a16:creationId xmlns:a16="http://schemas.microsoft.com/office/drawing/2014/main" id="{F5186804-0DB9-84DD-B0C9-393145B9F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982894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4" name="Line 149">
              <a:extLst>
                <a:ext uri="{FF2B5EF4-FFF2-40B4-BE49-F238E27FC236}">
                  <a16:creationId xmlns:a16="http://schemas.microsoft.com/office/drawing/2014/main" id="{155F6333-1371-84D8-0298-8E28BD17B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4899732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5" name="Line 150">
              <a:extLst>
                <a:ext uri="{FF2B5EF4-FFF2-40B4-BE49-F238E27FC236}">
                  <a16:creationId xmlns:a16="http://schemas.microsoft.com/office/drawing/2014/main" id="{BBE5D584-4E2C-39CD-C06B-AAF71EA0B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808911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6" name="Line 151">
              <a:extLst>
                <a:ext uri="{FF2B5EF4-FFF2-40B4-BE49-F238E27FC236}">
                  <a16:creationId xmlns:a16="http://schemas.microsoft.com/office/drawing/2014/main" id="{EF818101-CD8F-81F9-A773-5F92ED07E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725749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7" name="Line 152">
              <a:extLst>
                <a:ext uri="{FF2B5EF4-FFF2-40B4-BE49-F238E27FC236}">
                  <a16:creationId xmlns:a16="http://schemas.microsoft.com/office/drawing/2014/main" id="{1A51009B-498B-04EA-4FCC-EFAA79342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634926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8" name="Line 153">
              <a:extLst>
                <a:ext uri="{FF2B5EF4-FFF2-40B4-BE49-F238E27FC236}">
                  <a16:creationId xmlns:a16="http://schemas.microsoft.com/office/drawing/2014/main" id="{751F7F6C-F983-420B-58CD-8A7622A8A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550670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9" name="Line 154">
              <a:extLst>
                <a:ext uri="{FF2B5EF4-FFF2-40B4-BE49-F238E27FC236}">
                  <a16:creationId xmlns:a16="http://schemas.microsoft.com/office/drawing/2014/main" id="{CDB9366C-5DED-293D-1BCD-44F1EBF7E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4464225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0" name="Line 155">
              <a:extLst>
                <a:ext uri="{FF2B5EF4-FFF2-40B4-BE49-F238E27FC236}">
                  <a16:creationId xmlns:a16="http://schemas.microsoft.com/office/drawing/2014/main" id="{6EAC351B-A88C-92D0-C782-D3962E4AC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374498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1" name="Line 156">
              <a:extLst>
                <a:ext uri="{FF2B5EF4-FFF2-40B4-BE49-F238E27FC236}">
                  <a16:creationId xmlns:a16="http://schemas.microsoft.com/office/drawing/2014/main" id="{0B566F03-6BE4-5871-407A-EC831B6FB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290242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2" name="Line 157">
              <a:extLst>
                <a:ext uri="{FF2B5EF4-FFF2-40B4-BE49-F238E27FC236}">
                  <a16:creationId xmlns:a16="http://schemas.microsoft.com/office/drawing/2014/main" id="{E5C57F33-7F40-1602-145D-F34A43734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200514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3" name="Line 158">
              <a:extLst>
                <a:ext uri="{FF2B5EF4-FFF2-40B4-BE49-F238E27FC236}">
                  <a16:creationId xmlns:a16="http://schemas.microsoft.com/office/drawing/2014/main" id="{4CB23E9D-82A2-D615-6F2D-6CFFAA180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4116258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4" name="Line 159">
              <a:extLst>
                <a:ext uri="{FF2B5EF4-FFF2-40B4-BE49-F238E27FC236}">
                  <a16:creationId xmlns:a16="http://schemas.microsoft.com/office/drawing/2014/main" id="{08364742-B765-AD8E-7113-7F38EDC23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4028719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5" name="Line 160">
              <a:extLst>
                <a:ext uri="{FF2B5EF4-FFF2-40B4-BE49-F238E27FC236}">
                  <a16:creationId xmlns:a16="http://schemas.microsoft.com/office/drawing/2014/main" id="{B4E3E529-6E5B-B009-C5B8-D23572CF9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942274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7" name="Line 161">
              <a:extLst>
                <a:ext uri="{FF2B5EF4-FFF2-40B4-BE49-F238E27FC236}">
                  <a16:creationId xmlns:a16="http://schemas.microsoft.com/office/drawing/2014/main" id="{52381FEA-3E56-3019-BF70-AC29A27C3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854735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8" name="Line 162">
              <a:extLst>
                <a:ext uri="{FF2B5EF4-FFF2-40B4-BE49-F238E27FC236}">
                  <a16:creationId xmlns:a16="http://schemas.microsoft.com/office/drawing/2014/main" id="{A1183712-1E0E-23B3-6D2F-BA120557F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768290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9" name="Line 163">
              <a:extLst>
                <a:ext uri="{FF2B5EF4-FFF2-40B4-BE49-F238E27FC236}">
                  <a16:creationId xmlns:a16="http://schemas.microsoft.com/office/drawing/2014/main" id="{B686C4C0-0A00-CD92-56BB-A23464EC5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680751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0" name="Line 164">
              <a:extLst>
                <a:ext uri="{FF2B5EF4-FFF2-40B4-BE49-F238E27FC236}">
                  <a16:creationId xmlns:a16="http://schemas.microsoft.com/office/drawing/2014/main" id="{A482A5DF-A9A0-39AA-9CA6-884E0502D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3594306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1" name="Line 165">
              <a:extLst>
                <a:ext uri="{FF2B5EF4-FFF2-40B4-BE49-F238E27FC236}">
                  <a16:creationId xmlns:a16="http://schemas.microsoft.com/office/drawing/2014/main" id="{AB27DF9B-C78E-7EFA-0758-1C16DF337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506767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2" name="Line 166">
              <a:extLst>
                <a:ext uri="{FF2B5EF4-FFF2-40B4-BE49-F238E27FC236}">
                  <a16:creationId xmlns:a16="http://schemas.microsoft.com/office/drawing/2014/main" id="{07F59794-B527-7676-28C5-C3C656583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420322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3" name="Line 167">
              <a:extLst>
                <a:ext uri="{FF2B5EF4-FFF2-40B4-BE49-F238E27FC236}">
                  <a16:creationId xmlns:a16="http://schemas.microsoft.com/office/drawing/2014/main" id="{2E00AA58-E369-1BC9-2B2D-D354A2409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332783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4" name="Line 168">
              <a:extLst>
                <a:ext uri="{FF2B5EF4-FFF2-40B4-BE49-F238E27FC236}">
                  <a16:creationId xmlns:a16="http://schemas.microsoft.com/office/drawing/2014/main" id="{F79FE074-39CE-E8DC-A323-E0BC30B57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246339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5" name="Line 169">
              <a:extLst>
                <a:ext uri="{FF2B5EF4-FFF2-40B4-BE49-F238E27FC236}">
                  <a16:creationId xmlns:a16="http://schemas.microsoft.com/office/drawing/2014/main" id="{FCCF0E18-10AC-7C95-06D0-3F87B7F07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3158800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6" name="Line 170">
              <a:extLst>
                <a:ext uri="{FF2B5EF4-FFF2-40B4-BE49-F238E27FC236}">
                  <a16:creationId xmlns:a16="http://schemas.microsoft.com/office/drawing/2014/main" id="{A88D05A7-CB7A-31A5-FE28-BE3EFA1A7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3072355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8" name="Line 171">
              <a:extLst>
                <a:ext uri="{FF2B5EF4-FFF2-40B4-BE49-F238E27FC236}">
                  <a16:creationId xmlns:a16="http://schemas.microsoft.com/office/drawing/2014/main" id="{064A306A-ACB8-5047-BA03-75723249B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2984816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9" name="Line 172">
              <a:extLst>
                <a:ext uri="{FF2B5EF4-FFF2-40B4-BE49-F238E27FC236}">
                  <a16:creationId xmlns:a16="http://schemas.microsoft.com/office/drawing/2014/main" id="{4D3CD69E-AEF6-6AA4-9D36-7C0D022C0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2898371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0" name="Line 173">
              <a:extLst>
                <a:ext uri="{FF2B5EF4-FFF2-40B4-BE49-F238E27FC236}">
                  <a16:creationId xmlns:a16="http://schemas.microsoft.com/office/drawing/2014/main" id="{801261D5-1EB6-F207-73D7-7160D4B5B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5489" y="2810832"/>
              <a:ext cx="3611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1" name="Line 174">
              <a:extLst>
                <a:ext uri="{FF2B5EF4-FFF2-40B4-BE49-F238E27FC236}">
                  <a16:creationId xmlns:a16="http://schemas.microsoft.com/office/drawing/2014/main" id="{6A1A8713-FF49-DBA8-E5C0-8F0E83A45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379" y="2723293"/>
              <a:ext cx="722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2" name="Freeform 175">
              <a:extLst>
                <a:ext uri="{FF2B5EF4-FFF2-40B4-BE49-F238E27FC236}">
                  <a16:creationId xmlns:a16="http://schemas.microsoft.com/office/drawing/2014/main" id="{649D0396-D06A-D15A-1A81-F4DB40F6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966" y="2828340"/>
              <a:ext cx="911501" cy="2421549"/>
            </a:xfrm>
            <a:custGeom>
              <a:avLst/>
              <a:gdLst>
                <a:gd name="T0" fmla="*/ 3 w 304"/>
                <a:gd name="T1" fmla="*/ 0 h 807"/>
                <a:gd name="T2" fmla="*/ 8 w 304"/>
                <a:gd name="T3" fmla="*/ 0 h 807"/>
                <a:gd name="T4" fmla="*/ 14 w 304"/>
                <a:gd name="T5" fmla="*/ 1 h 807"/>
                <a:gd name="T6" fmla="*/ 18 w 304"/>
                <a:gd name="T7" fmla="*/ 2 h 807"/>
                <a:gd name="T8" fmla="*/ 24 w 304"/>
                <a:gd name="T9" fmla="*/ 3 h 807"/>
                <a:gd name="T10" fmla="*/ 29 w 304"/>
                <a:gd name="T11" fmla="*/ 4 h 807"/>
                <a:gd name="T12" fmla="*/ 34 w 304"/>
                <a:gd name="T13" fmla="*/ 5 h 807"/>
                <a:gd name="T14" fmla="*/ 39 w 304"/>
                <a:gd name="T15" fmla="*/ 7 h 807"/>
                <a:gd name="T16" fmla="*/ 44 w 304"/>
                <a:gd name="T17" fmla="*/ 9 h 807"/>
                <a:gd name="T18" fmla="*/ 49 w 304"/>
                <a:gd name="T19" fmla="*/ 11 h 807"/>
                <a:gd name="T20" fmla="*/ 54 w 304"/>
                <a:gd name="T21" fmla="*/ 13 h 807"/>
                <a:gd name="T22" fmla="*/ 59 w 304"/>
                <a:gd name="T23" fmla="*/ 16 h 807"/>
                <a:gd name="T24" fmla="*/ 64 w 304"/>
                <a:gd name="T25" fmla="*/ 19 h 807"/>
                <a:gd name="T26" fmla="*/ 70 w 304"/>
                <a:gd name="T27" fmla="*/ 22 h 807"/>
                <a:gd name="T28" fmla="*/ 74 w 304"/>
                <a:gd name="T29" fmla="*/ 25 h 807"/>
                <a:gd name="T30" fmla="*/ 80 w 304"/>
                <a:gd name="T31" fmla="*/ 29 h 807"/>
                <a:gd name="T32" fmla="*/ 85 w 304"/>
                <a:gd name="T33" fmla="*/ 33 h 807"/>
                <a:gd name="T34" fmla="*/ 90 w 304"/>
                <a:gd name="T35" fmla="*/ 37 h 807"/>
                <a:gd name="T36" fmla="*/ 95 w 304"/>
                <a:gd name="T37" fmla="*/ 42 h 807"/>
                <a:gd name="T38" fmla="*/ 100 w 304"/>
                <a:gd name="T39" fmla="*/ 46 h 807"/>
                <a:gd name="T40" fmla="*/ 105 w 304"/>
                <a:gd name="T41" fmla="*/ 52 h 807"/>
                <a:gd name="T42" fmla="*/ 110 w 304"/>
                <a:gd name="T43" fmla="*/ 57 h 807"/>
                <a:gd name="T44" fmla="*/ 115 w 304"/>
                <a:gd name="T45" fmla="*/ 62 h 807"/>
                <a:gd name="T46" fmla="*/ 120 w 304"/>
                <a:gd name="T47" fmla="*/ 68 h 807"/>
                <a:gd name="T48" fmla="*/ 125 w 304"/>
                <a:gd name="T49" fmla="*/ 75 h 807"/>
                <a:gd name="T50" fmla="*/ 130 w 304"/>
                <a:gd name="T51" fmla="*/ 81 h 807"/>
                <a:gd name="T52" fmla="*/ 136 w 304"/>
                <a:gd name="T53" fmla="*/ 88 h 807"/>
                <a:gd name="T54" fmla="*/ 141 w 304"/>
                <a:gd name="T55" fmla="*/ 95 h 807"/>
                <a:gd name="T56" fmla="*/ 146 w 304"/>
                <a:gd name="T57" fmla="*/ 102 h 807"/>
                <a:gd name="T58" fmla="*/ 151 w 304"/>
                <a:gd name="T59" fmla="*/ 110 h 807"/>
                <a:gd name="T60" fmla="*/ 156 w 304"/>
                <a:gd name="T61" fmla="*/ 118 h 807"/>
                <a:gd name="T62" fmla="*/ 161 w 304"/>
                <a:gd name="T63" fmla="*/ 127 h 807"/>
                <a:gd name="T64" fmla="*/ 166 w 304"/>
                <a:gd name="T65" fmla="*/ 136 h 807"/>
                <a:gd name="T66" fmla="*/ 171 w 304"/>
                <a:gd name="T67" fmla="*/ 145 h 807"/>
                <a:gd name="T68" fmla="*/ 176 w 304"/>
                <a:gd name="T69" fmla="*/ 155 h 807"/>
                <a:gd name="T70" fmla="*/ 181 w 304"/>
                <a:gd name="T71" fmla="*/ 165 h 807"/>
                <a:gd name="T72" fmla="*/ 186 w 304"/>
                <a:gd name="T73" fmla="*/ 176 h 807"/>
                <a:gd name="T74" fmla="*/ 192 w 304"/>
                <a:gd name="T75" fmla="*/ 187 h 807"/>
                <a:gd name="T76" fmla="*/ 197 w 304"/>
                <a:gd name="T77" fmla="*/ 199 h 807"/>
                <a:gd name="T78" fmla="*/ 202 w 304"/>
                <a:gd name="T79" fmla="*/ 211 h 807"/>
                <a:gd name="T80" fmla="*/ 207 w 304"/>
                <a:gd name="T81" fmla="*/ 223 h 807"/>
                <a:gd name="T82" fmla="*/ 212 w 304"/>
                <a:gd name="T83" fmla="*/ 237 h 807"/>
                <a:gd name="T84" fmla="*/ 217 w 304"/>
                <a:gd name="T85" fmla="*/ 251 h 807"/>
                <a:gd name="T86" fmla="*/ 222 w 304"/>
                <a:gd name="T87" fmla="*/ 265 h 807"/>
                <a:gd name="T88" fmla="*/ 227 w 304"/>
                <a:gd name="T89" fmla="*/ 281 h 807"/>
                <a:gd name="T90" fmla="*/ 232 w 304"/>
                <a:gd name="T91" fmla="*/ 297 h 807"/>
                <a:gd name="T92" fmla="*/ 237 w 304"/>
                <a:gd name="T93" fmla="*/ 314 h 807"/>
                <a:gd name="T94" fmla="*/ 242 w 304"/>
                <a:gd name="T95" fmla="*/ 332 h 807"/>
                <a:gd name="T96" fmla="*/ 248 w 304"/>
                <a:gd name="T97" fmla="*/ 351 h 807"/>
                <a:gd name="T98" fmla="*/ 253 w 304"/>
                <a:gd name="T99" fmla="*/ 371 h 807"/>
                <a:gd name="T100" fmla="*/ 258 w 304"/>
                <a:gd name="T101" fmla="*/ 393 h 807"/>
                <a:gd name="T102" fmla="*/ 263 w 304"/>
                <a:gd name="T103" fmla="*/ 416 h 807"/>
                <a:gd name="T104" fmla="*/ 268 w 304"/>
                <a:gd name="T105" fmla="*/ 441 h 807"/>
                <a:gd name="T106" fmla="*/ 273 w 304"/>
                <a:gd name="T107" fmla="*/ 469 h 807"/>
                <a:gd name="T108" fmla="*/ 278 w 304"/>
                <a:gd name="T109" fmla="*/ 499 h 807"/>
                <a:gd name="T110" fmla="*/ 283 w 304"/>
                <a:gd name="T111" fmla="*/ 533 h 807"/>
                <a:gd name="T112" fmla="*/ 288 w 304"/>
                <a:gd name="T113" fmla="*/ 572 h 807"/>
                <a:gd name="T114" fmla="*/ 293 w 304"/>
                <a:gd name="T115" fmla="*/ 619 h 807"/>
                <a:gd name="T116" fmla="*/ 298 w 304"/>
                <a:gd name="T117" fmla="*/ 680 h 807"/>
                <a:gd name="T118" fmla="*/ 304 w 304"/>
                <a:gd name="T119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4" h="807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49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6" y="14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6" y="20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1" y="23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0" y="29"/>
                  </a:lnTo>
                  <a:lnTo>
                    <a:pt x="81" y="30"/>
                  </a:lnTo>
                  <a:lnTo>
                    <a:pt x="83" y="32"/>
                  </a:lnTo>
                  <a:lnTo>
                    <a:pt x="85" y="33"/>
                  </a:lnTo>
                  <a:lnTo>
                    <a:pt x="86" y="35"/>
                  </a:lnTo>
                  <a:lnTo>
                    <a:pt x="88" y="36"/>
                  </a:lnTo>
                  <a:lnTo>
                    <a:pt x="90" y="37"/>
                  </a:lnTo>
                  <a:lnTo>
                    <a:pt x="91" y="39"/>
                  </a:lnTo>
                  <a:lnTo>
                    <a:pt x="93" y="40"/>
                  </a:lnTo>
                  <a:lnTo>
                    <a:pt x="95" y="42"/>
                  </a:lnTo>
                  <a:lnTo>
                    <a:pt x="97" y="43"/>
                  </a:lnTo>
                  <a:lnTo>
                    <a:pt x="98" y="45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3" y="50"/>
                  </a:lnTo>
                  <a:lnTo>
                    <a:pt x="105" y="52"/>
                  </a:lnTo>
                  <a:lnTo>
                    <a:pt x="107" y="53"/>
                  </a:lnTo>
                  <a:lnTo>
                    <a:pt x="108" y="55"/>
                  </a:lnTo>
                  <a:lnTo>
                    <a:pt x="110" y="57"/>
                  </a:lnTo>
                  <a:lnTo>
                    <a:pt x="112" y="59"/>
                  </a:lnTo>
                  <a:lnTo>
                    <a:pt x="114" y="61"/>
                  </a:lnTo>
                  <a:lnTo>
                    <a:pt x="115" y="62"/>
                  </a:lnTo>
                  <a:lnTo>
                    <a:pt x="117" y="64"/>
                  </a:lnTo>
                  <a:lnTo>
                    <a:pt x="119" y="66"/>
                  </a:lnTo>
                  <a:lnTo>
                    <a:pt x="120" y="68"/>
                  </a:lnTo>
                  <a:lnTo>
                    <a:pt x="122" y="70"/>
                  </a:lnTo>
                  <a:lnTo>
                    <a:pt x="124" y="72"/>
                  </a:lnTo>
                  <a:lnTo>
                    <a:pt x="125" y="75"/>
                  </a:lnTo>
                  <a:lnTo>
                    <a:pt x="127" y="77"/>
                  </a:lnTo>
                  <a:lnTo>
                    <a:pt x="129" y="79"/>
                  </a:lnTo>
                  <a:lnTo>
                    <a:pt x="130" y="81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6" y="88"/>
                  </a:lnTo>
                  <a:lnTo>
                    <a:pt x="137" y="90"/>
                  </a:lnTo>
                  <a:lnTo>
                    <a:pt x="139" y="93"/>
                  </a:lnTo>
                  <a:lnTo>
                    <a:pt x="141" y="95"/>
                  </a:lnTo>
                  <a:lnTo>
                    <a:pt x="142" y="97"/>
                  </a:lnTo>
                  <a:lnTo>
                    <a:pt x="144" y="100"/>
                  </a:lnTo>
                  <a:lnTo>
                    <a:pt x="146" y="102"/>
                  </a:lnTo>
                  <a:lnTo>
                    <a:pt x="147" y="105"/>
                  </a:lnTo>
                  <a:lnTo>
                    <a:pt x="149" y="108"/>
                  </a:lnTo>
                  <a:lnTo>
                    <a:pt x="151" y="110"/>
                  </a:lnTo>
                  <a:lnTo>
                    <a:pt x="153" y="113"/>
                  </a:lnTo>
                  <a:lnTo>
                    <a:pt x="154" y="116"/>
                  </a:lnTo>
                  <a:lnTo>
                    <a:pt x="156" y="118"/>
                  </a:lnTo>
                  <a:lnTo>
                    <a:pt x="158" y="121"/>
                  </a:lnTo>
                  <a:lnTo>
                    <a:pt x="159" y="124"/>
                  </a:lnTo>
                  <a:lnTo>
                    <a:pt x="161" y="127"/>
                  </a:lnTo>
                  <a:lnTo>
                    <a:pt x="163" y="130"/>
                  </a:lnTo>
                  <a:lnTo>
                    <a:pt x="164" y="133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70" y="142"/>
                  </a:lnTo>
                  <a:lnTo>
                    <a:pt x="171" y="145"/>
                  </a:lnTo>
                  <a:lnTo>
                    <a:pt x="173" y="149"/>
                  </a:lnTo>
                  <a:lnTo>
                    <a:pt x="175" y="152"/>
                  </a:lnTo>
                  <a:lnTo>
                    <a:pt x="176" y="155"/>
                  </a:lnTo>
                  <a:lnTo>
                    <a:pt x="178" y="158"/>
                  </a:lnTo>
                  <a:lnTo>
                    <a:pt x="180" y="162"/>
                  </a:lnTo>
                  <a:lnTo>
                    <a:pt x="181" y="165"/>
                  </a:lnTo>
                  <a:lnTo>
                    <a:pt x="183" y="169"/>
                  </a:lnTo>
                  <a:lnTo>
                    <a:pt x="185" y="172"/>
                  </a:lnTo>
                  <a:lnTo>
                    <a:pt x="186" y="176"/>
                  </a:lnTo>
                  <a:lnTo>
                    <a:pt x="188" y="180"/>
                  </a:lnTo>
                  <a:lnTo>
                    <a:pt x="190" y="183"/>
                  </a:lnTo>
                  <a:lnTo>
                    <a:pt x="192" y="187"/>
                  </a:lnTo>
                  <a:lnTo>
                    <a:pt x="193" y="191"/>
                  </a:lnTo>
                  <a:lnTo>
                    <a:pt x="195" y="195"/>
                  </a:lnTo>
                  <a:lnTo>
                    <a:pt x="197" y="199"/>
                  </a:lnTo>
                  <a:lnTo>
                    <a:pt x="198" y="203"/>
                  </a:lnTo>
                  <a:lnTo>
                    <a:pt x="200" y="207"/>
                  </a:lnTo>
                  <a:lnTo>
                    <a:pt x="202" y="211"/>
                  </a:lnTo>
                  <a:lnTo>
                    <a:pt x="203" y="215"/>
                  </a:lnTo>
                  <a:lnTo>
                    <a:pt x="205" y="219"/>
                  </a:lnTo>
                  <a:lnTo>
                    <a:pt x="207" y="223"/>
                  </a:lnTo>
                  <a:lnTo>
                    <a:pt x="209" y="228"/>
                  </a:lnTo>
                  <a:lnTo>
                    <a:pt x="210" y="232"/>
                  </a:lnTo>
                  <a:lnTo>
                    <a:pt x="212" y="237"/>
                  </a:lnTo>
                  <a:lnTo>
                    <a:pt x="214" y="241"/>
                  </a:lnTo>
                  <a:lnTo>
                    <a:pt x="215" y="246"/>
                  </a:lnTo>
                  <a:lnTo>
                    <a:pt x="217" y="251"/>
                  </a:lnTo>
                  <a:lnTo>
                    <a:pt x="219" y="256"/>
                  </a:lnTo>
                  <a:lnTo>
                    <a:pt x="220" y="260"/>
                  </a:lnTo>
                  <a:lnTo>
                    <a:pt x="222" y="265"/>
                  </a:lnTo>
                  <a:lnTo>
                    <a:pt x="224" y="270"/>
                  </a:lnTo>
                  <a:lnTo>
                    <a:pt x="226" y="276"/>
                  </a:lnTo>
                  <a:lnTo>
                    <a:pt x="227" y="281"/>
                  </a:lnTo>
                  <a:lnTo>
                    <a:pt x="229" y="286"/>
                  </a:lnTo>
                  <a:lnTo>
                    <a:pt x="231" y="292"/>
                  </a:lnTo>
                  <a:lnTo>
                    <a:pt x="232" y="297"/>
                  </a:lnTo>
                  <a:lnTo>
                    <a:pt x="234" y="303"/>
                  </a:lnTo>
                  <a:lnTo>
                    <a:pt x="236" y="308"/>
                  </a:lnTo>
                  <a:lnTo>
                    <a:pt x="237" y="314"/>
                  </a:lnTo>
                  <a:lnTo>
                    <a:pt x="239" y="320"/>
                  </a:lnTo>
                  <a:lnTo>
                    <a:pt x="241" y="326"/>
                  </a:lnTo>
                  <a:lnTo>
                    <a:pt x="242" y="332"/>
                  </a:lnTo>
                  <a:lnTo>
                    <a:pt x="244" y="338"/>
                  </a:lnTo>
                  <a:lnTo>
                    <a:pt x="246" y="345"/>
                  </a:lnTo>
                  <a:lnTo>
                    <a:pt x="248" y="351"/>
                  </a:lnTo>
                  <a:lnTo>
                    <a:pt x="249" y="358"/>
                  </a:lnTo>
                  <a:lnTo>
                    <a:pt x="251" y="365"/>
                  </a:lnTo>
                  <a:lnTo>
                    <a:pt x="253" y="371"/>
                  </a:lnTo>
                  <a:lnTo>
                    <a:pt x="254" y="379"/>
                  </a:lnTo>
                  <a:lnTo>
                    <a:pt x="256" y="386"/>
                  </a:lnTo>
                  <a:lnTo>
                    <a:pt x="258" y="393"/>
                  </a:lnTo>
                  <a:lnTo>
                    <a:pt x="259" y="401"/>
                  </a:lnTo>
                  <a:lnTo>
                    <a:pt x="261" y="408"/>
                  </a:lnTo>
                  <a:lnTo>
                    <a:pt x="263" y="416"/>
                  </a:lnTo>
                  <a:lnTo>
                    <a:pt x="265" y="424"/>
                  </a:lnTo>
                  <a:lnTo>
                    <a:pt x="266" y="433"/>
                  </a:lnTo>
                  <a:lnTo>
                    <a:pt x="268" y="441"/>
                  </a:lnTo>
                  <a:lnTo>
                    <a:pt x="270" y="450"/>
                  </a:lnTo>
                  <a:lnTo>
                    <a:pt x="271" y="459"/>
                  </a:lnTo>
                  <a:lnTo>
                    <a:pt x="273" y="469"/>
                  </a:lnTo>
                  <a:lnTo>
                    <a:pt x="275" y="479"/>
                  </a:lnTo>
                  <a:lnTo>
                    <a:pt x="276" y="489"/>
                  </a:lnTo>
                  <a:lnTo>
                    <a:pt x="278" y="499"/>
                  </a:lnTo>
                  <a:lnTo>
                    <a:pt x="280" y="510"/>
                  </a:lnTo>
                  <a:lnTo>
                    <a:pt x="282" y="521"/>
                  </a:lnTo>
                  <a:lnTo>
                    <a:pt x="283" y="533"/>
                  </a:lnTo>
                  <a:lnTo>
                    <a:pt x="285" y="545"/>
                  </a:lnTo>
                  <a:lnTo>
                    <a:pt x="287" y="558"/>
                  </a:lnTo>
                  <a:lnTo>
                    <a:pt x="288" y="572"/>
                  </a:lnTo>
                  <a:lnTo>
                    <a:pt x="290" y="586"/>
                  </a:lnTo>
                  <a:lnTo>
                    <a:pt x="292" y="602"/>
                  </a:lnTo>
                  <a:lnTo>
                    <a:pt x="293" y="619"/>
                  </a:lnTo>
                  <a:lnTo>
                    <a:pt x="295" y="637"/>
                  </a:lnTo>
                  <a:lnTo>
                    <a:pt x="297" y="657"/>
                  </a:lnTo>
                  <a:lnTo>
                    <a:pt x="298" y="680"/>
                  </a:lnTo>
                  <a:lnTo>
                    <a:pt x="300" y="707"/>
                  </a:lnTo>
                  <a:lnTo>
                    <a:pt x="302" y="742"/>
                  </a:lnTo>
                  <a:lnTo>
                    <a:pt x="304" y="80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3" name="Line 176">
              <a:extLst>
                <a:ext uri="{FF2B5EF4-FFF2-40B4-BE49-F238E27FC236}">
                  <a16:creationId xmlns:a16="http://schemas.microsoft.com/office/drawing/2014/main" id="{EB03777A-EBFB-6643-DB77-F6E0C4109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953" y="3158800"/>
              <a:ext cx="23772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4" name="Rectangle 177">
              <a:extLst>
                <a:ext uri="{FF2B5EF4-FFF2-40B4-BE49-F238E27FC236}">
                  <a16:creationId xmlns:a16="http://schemas.microsoft.com/office/drawing/2014/main" id="{84BC04D7-F88B-5305-603E-F41F7DD2C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577" y="3013044"/>
              <a:ext cx="555869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PDG2024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5" name="Rectangle 178">
              <a:extLst>
                <a:ext uri="{FF2B5EF4-FFF2-40B4-BE49-F238E27FC236}">
                  <a16:creationId xmlns:a16="http://schemas.microsoft.com/office/drawing/2014/main" id="{40A7F8D6-C314-CC83-50AF-2A54C2320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366" y="3081108"/>
              <a:ext cx="42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6" name="Rectangle 179">
              <a:extLst>
                <a:ext uri="{FF2B5EF4-FFF2-40B4-BE49-F238E27FC236}">
                  <a16:creationId xmlns:a16="http://schemas.microsoft.com/office/drawing/2014/main" id="{1AA6606F-CEA6-FDE3-D75C-FDA8CDDE4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130" y="3081108"/>
              <a:ext cx="42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7" name="Line 180">
              <a:extLst>
                <a:ext uri="{FF2B5EF4-FFF2-40B4-BE49-F238E27FC236}">
                  <a16:creationId xmlns:a16="http://schemas.microsoft.com/office/drawing/2014/main" id="{97E442ED-14B9-A97E-2C68-10206A1B2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3782515"/>
              <a:ext cx="1269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21" name="Rectangle 181">
              <a:extLst>
                <a:ext uri="{FF2B5EF4-FFF2-40B4-BE49-F238E27FC236}">
                  <a16:creationId xmlns:a16="http://schemas.microsoft.com/office/drawing/2014/main" id="{831682A9-1E5C-0C88-0E7A-DC8FB111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581" y="3706783"/>
              <a:ext cx="916300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UCNTAU only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26" name="Line 187">
              <a:extLst>
                <a:ext uri="{FF2B5EF4-FFF2-40B4-BE49-F238E27FC236}">
                  <a16:creationId xmlns:a16="http://schemas.microsoft.com/office/drawing/2014/main" id="{F68659E9-D6EA-22BE-A5D1-4C550EF44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028719"/>
              <a:ext cx="1269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8" name="Rectangle 188">
              <a:extLst>
                <a:ext uri="{FF2B5EF4-FFF2-40B4-BE49-F238E27FC236}">
                  <a16:creationId xmlns:a16="http://schemas.microsoft.com/office/drawing/2014/main" id="{E55AE84C-F7DE-56CA-F3A9-6D389E7C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581" y="3949704"/>
              <a:ext cx="513057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BL3 (goal)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29" name="Line 197">
              <a:extLst>
                <a:ext uri="{FF2B5EF4-FFF2-40B4-BE49-F238E27FC236}">
                  <a16:creationId xmlns:a16="http://schemas.microsoft.com/office/drawing/2014/main" id="{E85AD372-5B33-C889-A110-B3BCB70D7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966" y="4679791"/>
              <a:ext cx="1269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0" name="Rectangle 198">
              <a:extLst>
                <a:ext uri="{FF2B5EF4-FFF2-40B4-BE49-F238E27FC236}">
                  <a16:creationId xmlns:a16="http://schemas.microsoft.com/office/drawing/2014/main" id="{2FD9E2FF-508C-BD5D-BDAB-51049915C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581" y="4601870"/>
              <a:ext cx="847521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UCNTAU+ (goal)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1" name="Rectangle 178">
                  <a:extLst>
                    <a:ext uri="{FF2B5EF4-FFF2-40B4-BE49-F238E27FC236}">
                      <a16:creationId xmlns:a16="http://schemas.microsoft.com/office/drawing/2014/main" id="{E3F02BE9-DCB1-C5AA-CDAE-F9791231F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4581" y="2786751"/>
                  <a:ext cx="774721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262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262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US" altLang="en-US" sz="1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262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en-US" sz="1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262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</m:oMath>
                  </a14:m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6262FF"/>
                      </a:solidFill>
                      <a:effectLst/>
                      <a:latin typeface="+mn-lt"/>
                    </a:rPr>
                    <a:t> from SAF</a:t>
                  </a:r>
                </a:p>
              </p:txBody>
            </p:sp>
          </mc:Choice>
          <mc:Fallback xmlns="">
            <p:sp>
              <p:nvSpPr>
                <p:cNvPr id="1231" name="Rectangle 178">
                  <a:extLst>
                    <a:ext uri="{FF2B5EF4-FFF2-40B4-BE49-F238E27FC236}">
                      <a16:creationId xmlns:a16="http://schemas.microsoft.com/office/drawing/2014/main" id="{E3F02BE9-DCB1-C5AA-CDAE-F9791231F6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4581" y="2786751"/>
                  <a:ext cx="774721" cy="139585"/>
                </a:xfrm>
                <a:prstGeom prst="rect">
                  <a:avLst/>
                </a:prstGeom>
                <a:blipFill>
                  <a:blip r:embed="rId21"/>
                  <a:stretch>
                    <a:fillRect l="-5102" t="-28571" r="-6633" b="-5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2" name="Rectangle 212">
              <a:extLst>
                <a:ext uri="{FF2B5EF4-FFF2-40B4-BE49-F238E27FC236}">
                  <a16:creationId xmlns:a16="http://schemas.microsoft.com/office/drawing/2014/main" id="{92E74C69-2362-D6CF-305D-3E7D0AC95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25" y="4603194"/>
              <a:ext cx="42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3" name="Rectangle 213">
              <a:extLst>
                <a:ext uri="{FF2B5EF4-FFF2-40B4-BE49-F238E27FC236}">
                  <a16:creationId xmlns:a16="http://schemas.microsoft.com/office/drawing/2014/main" id="{EA003B3C-6458-F219-20D1-4CEAE41E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997" y="4603194"/>
              <a:ext cx="42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4" name="Line 215">
              <a:extLst>
                <a:ext uri="{FF2B5EF4-FFF2-40B4-BE49-F238E27FC236}">
                  <a16:creationId xmlns:a16="http://schemas.microsoft.com/office/drawing/2014/main" id="{3A8E2001-D3C3-3B1F-FC98-A2E624B25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5578" y="3127007"/>
              <a:ext cx="0" cy="22096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5" name="Rectangle 217">
              <a:extLst>
                <a:ext uri="{FF2B5EF4-FFF2-40B4-BE49-F238E27FC236}">
                  <a16:creationId xmlns:a16="http://schemas.microsoft.com/office/drawing/2014/main" id="{F5650297-F3C6-8D2D-3B6F-B48638313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14408" y="3466053"/>
              <a:ext cx="528680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PDG2024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6" name="Line 219">
              <a:extLst>
                <a:ext uri="{FF2B5EF4-FFF2-40B4-BE49-F238E27FC236}">
                  <a16:creationId xmlns:a16="http://schemas.microsoft.com/office/drawing/2014/main" id="{4C28CB3F-30C5-8BE2-E745-F9A3761E6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932" y="3428470"/>
              <a:ext cx="0" cy="19112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7" name="Line 238">
              <a:extLst>
                <a:ext uri="{FF2B5EF4-FFF2-40B4-BE49-F238E27FC236}">
                  <a16:creationId xmlns:a16="http://schemas.microsoft.com/office/drawing/2014/main" id="{38F2244A-15C8-91FF-99BB-3D5EE51D4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503" y="3587928"/>
              <a:ext cx="0" cy="17375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8" name="Line 248">
              <a:extLst>
                <a:ext uri="{FF2B5EF4-FFF2-40B4-BE49-F238E27FC236}">
                  <a16:creationId xmlns:a16="http://schemas.microsoft.com/office/drawing/2014/main" id="{57C9C4A3-C8A9-D230-2BA2-20F069A21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734" y="3595480"/>
              <a:ext cx="0" cy="173752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9" name="Line 259">
              <a:extLst>
                <a:ext uri="{FF2B5EF4-FFF2-40B4-BE49-F238E27FC236}">
                  <a16:creationId xmlns:a16="http://schemas.microsoft.com/office/drawing/2014/main" id="{CA01C7A3-28F1-AD1E-1E22-FB7C9179C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0750" y="3596686"/>
              <a:ext cx="0" cy="17375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0" name="Rectangle 217">
              <a:extLst>
                <a:ext uri="{FF2B5EF4-FFF2-40B4-BE49-F238E27FC236}">
                  <a16:creationId xmlns:a16="http://schemas.microsoft.com/office/drawing/2014/main" id="{21F5F626-733C-AFE2-F9A0-C009D7123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9724" y="3580062"/>
              <a:ext cx="567538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Nab (goal)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41" name="Rectangle 217">
              <a:extLst>
                <a:ext uri="{FF2B5EF4-FFF2-40B4-BE49-F238E27FC236}">
                  <a16:creationId xmlns:a16="http://schemas.microsoft.com/office/drawing/2014/main" id="{C831F246-46A9-81AF-1CA2-A55E631E4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17391" y="4251771"/>
              <a:ext cx="668629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pNab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(goal)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42" name="Rectangle 217">
              <a:extLst>
                <a:ext uri="{FF2B5EF4-FFF2-40B4-BE49-F238E27FC236}">
                  <a16:creationId xmlns:a16="http://schemas.microsoft.com/office/drawing/2014/main" id="{7ED43670-3128-1D04-5D7F-31D2B15134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56784" y="4720276"/>
              <a:ext cx="831901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PERKEO III only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243" name="Straight Arrow Connector 1242">
              <a:extLst>
                <a:ext uri="{FF2B5EF4-FFF2-40B4-BE49-F238E27FC236}">
                  <a16:creationId xmlns:a16="http://schemas.microsoft.com/office/drawing/2014/main" id="{1B8983F4-ED37-6EE7-C95B-BEA5929215E1}"/>
                </a:ext>
              </a:extLst>
            </p:cNvPr>
            <p:cNvCxnSpPr>
              <a:cxnSpLocks/>
              <a:stCxn id="1231" idx="2"/>
            </p:cNvCxnSpPr>
            <p:nvPr/>
          </p:nvCxnSpPr>
          <p:spPr>
            <a:xfrm flipH="1">
              <a:off x="1624333" y="2926336"/>
              <a:ext cx="277609" cy="172613"/>
            </a:xfrm>
            <a:prstGeom prst="straightConnector1">
              <a:avLst/>
            </a:prstGeom>
            <a:ln>
              <a:solidFill>
                <a:srgbClr val="626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4" name="Rectangle 217">
              <a:extLst>
                <a:ext uri="{FF2B5EF4-FFF2-40B4-BE49-F238E27FC236}">
                  <a16:creationId xmlns:a16="http://schemas.microsoft.com/office/drawing/2014/main" id="{CB532E49-A11C-E7E7-8724-63CBC1150B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52112" y="3576860"/>
              <a:ext cx="703199" cy="1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PERC (goal)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45" name="Freeform 176">
              <a:extLst>
                <a:ext uri="{FF2B5EF4-FFF2-40B4-BE49-F238E27FC236}">
                  <a16:creationId xmlns:a16="http://schemas.microsoft.com/office/drawing/2014/main" id="{AC0BBEB9-7ED4-55A8-601A-29B671EF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394" y="2725029"/>
              <a:ext cx="266700" cy="2495550"/>
            </a:xfrm>
            <a:custGeom>
              <a:avLst/>
              <a:gdLst>
                <a:gd name="T0" fmla="*/ 1 w 89"/>
                <a:gd name="T1" fmla="*/ 3 h 831"/>
                <a:gd name="T2" fmla="*/ 3 w 89"/>
                <a:gd name="T3" fmla="*/ 10 h 831"/>
                <a:gd name="T4" fmla="*/ 4 w 89"/>
                <a:gd name="T5" fmla="*/ 18 h 831"/>
                <a:gd name="T6" fmla="*/ 6 w 89"/>
                <a:gd name="T7" fmla="*/ 26 h 831"/>
                <a:gd name="T8" fmla="*/ 8 w 89"/>
                <a:gd name="T9" fmla="*/ 34 h 831"/>
                <a:gd name="T10" fmla="*/ 9 w 89"/>
                <a:gd name="T11" fmla="*/ 42 h 831"/>
                <a:gd name="T12" fmla="*/ 11 w 89"/>
                <a:gd name="T13" fmla="*/ 50 h 831"/>
                <a:gd name="T14" fmla="*/ 13 w 89"/>
                <a:gd name="T15" fmla="*/ 59 h 831"/>
                <a:gd name="T16" fmla="*/ 15 w 89"/>
                <a:gd name="T17" fmla="*/ 67 h 831"/>
                <a:gd name="T18" fmla="*/ 16 w 89"/>
                <a:gd name="T19" fmla="*/ 76 h 831"/>
                <a:gd name="T20" fmla="*/ 18 w 89"/>
                <a:gd name="T21" fmla="*/ 84 h 831"/>
                <a:gd name="T22" fmla="*/ 20 w 89"/>
                <a:gd name="T23" fmla="*/ 93 h 831"/>
                <a:gd name="T24" fmla="*/ 21 w 89"/>
                <a:gd name="T25" fmla="*/ 102 h 831"/>
                <a:gd name="T26" fmla="*/ 23 w 89"/>
                <a:gd name="T27" fmla="*/ 111 h 831"/>
                <a:gd name="T28" fmla="*/ 25 w 89"/>
                <a:gd name="T29" fmla="*/ 120 h 831"/>
                <a:gd name="T30" fmla="*/ 26 w 89"/>
                <a:gd name="T31" fmla="*/ 130 h 831"/>
                <a:gd name="T32" fmla="*/ 28 w 89"/>
                <a:gd name="T33" fmla="*/ 139 h 831"/>
                <a:gd name="T34" fmla="*/ 30 w 89"/>
                <a:gd name="T35" fmla="*/ 149 h 831"/>
                <a:gd name="T36" fmla="*/ 32 w 89"/>
                <a:gd name="T37" fmla="*/ 159 h 831"/>
                <a:gd name="T38" fmla="*/ 33 w 89"/>
                <a:gd name="T39" fmla="*/ 169 h 831"/>
                <a:gd name="T40" fmla="*/ 35 w 89"/>
                <a:gd name="T41" fmla="*/ 179 h 831"/>
                <a:gd name="T42" fmla="*/ 37 w 89"/>
                <a:gd name="T43" fmla="*/ 189 h 831"/>
                <a:gd name="T44" fmla="*/ 38 w 89"/>
                <a:gd name="T45" fmla="*/ 200 h 831"/>
                <a:gd name="T46" fmla="*/ 40 w 89"/>
                <a:gd name="T47" fmla="*/ 211 h 831"/>
                <a:gd name="T48" fmla="*/ 42 w 89"/>
                <a:gd name="T49" fmla="*/ 222 h 831"/>
                <a:gd name="T50" fmla="*/ 43 w 89"/>
                <a:gd name="T51" fmla="*/ 233 h 831"/>
                <a:gd name="T52" fmla="*/ 45 w 89"/>
                <a:gd name="T53" fmla="*/ 244 h 831"/>
                <a:gd name="T54" fmla="*/ 47 w 89"/>
                <a:gd name="T55" fmla="*/ 256 h 831"/>
                <a:gd name="T56" fmla="*/ 48 w 89"/>
                <a:gd name="T57" fmla="*/ 268 h 831"/>
                <a:gd name="T58" fmla="*/ 50 w 89"/>
                <a:gd name="T59" fmla="*/ 280 h 831"/>
                <a:gd name="T60" fmla="*/ 52 w 89"/>
                <a:gd name="T61" fmla="*/ 292 h 831"/>
                <a:gd name="T62" fmla="*/ 54 w 89"/>
                <a:gd name="T63" fmla="*/ 305 h 831"/>
                <a:gd name="T64" fmla="*/ 55 w 89"/>
                <a:gd name="T65" fmla="*/ 318 h 831"/>
                <a:gd name="T66" fmla="*/ 57 w 89"/>
                <a:gd name="T67" fmla="*/ 332 h 831"/>
                <a:gd name="T68" fmla="*/ 59 w 89"/>
                <a:gd name="T69" fmla="*/ 346 h 831"/>
                <a:gd name="T70" fmla="*/ 60 w 89"/>
                <a:gd name="T71" fmla="*/ 360 h 831"/>
                <a:gd name="T72" fmla="*/ 62 w 89"/>
                <a:gd name="T73" fmla="*/ 375 h 831"/>
                <a:gd name="T74" fmla="*/ 64 w 89"/>
                <a:gd name="T75" fmla="*/ 390 h 831"/>
                <a:gd name="T76" fmla="*/ 65 w 89"/>
                <a:gd name="T77" fmla="*/ 406 h 831"/>
                <a:gd name="T78" fmla="*/ 67 w 89"/>
                <a:gd name="T79" fmla="*/ 422 h 831"/>
                <a:gd name="T80" fmla="*/ 69 w 89"/>
                <a:gd name="T81" fmla="*/ 439 h 831"/>
                <a:gd name="T82" fmla="*/ 70 w 89"/>
                <a:gd name="T83" fmla="*/ 457 h 831"/>
                <a:gd name="T84" fmla="*/ 72 w 89"/>
                <a:gd name="T85" fmla="*/ 476 h 831"/>
                <a:gd name="T86" fmla="*/ 74 w 89"/>
                <a:gd name="T87" fmla="*/ 496 h 831"/>
                <a:gd name="T88" fmla="*/ 75 w 89"/>
                <a:gd name="T89" fmla="*/ 517 h 831"/>
                <a:gd name="T90" fmla="*/ 77 w 89"/>
                <a:gd name="T91" fmla="*/ 539 h 831"/>
                <a:gd name="T92" fmla="*/ 79 w 89"/>
                <a:gd name="T93" fmla="*/ 563 h 831"/>
                <a:gd name="T94" fmla="*/ 81 w 89"/>
                <a:gd name="T95" fmla="*/ 589 h 831"/>
                <a:gd name="T96" fmla="*/ 82 w 89"/>
                <a:gd name="T97" fmla="*/ 618 h 831"/>
                <a:gd name="T98" fmla="*/ 84 w 89"/>
                <a:gd name="T99" fmla="*/ 651 h 831"/>
                <a:gd name="T100" fmla="*/ 86 w 89"/>
                <a:gd name="T101" fmla="*/ 689 h 831"/>
                <a:gd name="T102" fmla="*/ 87 w 89"/>
                <a:gd name="T103" fmla="*/ 739 h 831"/>
                <a:gd name="T104" fmla="*/ 89 w 89"/>
                <a:gd name="T10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831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2" y="53"/>
                  </a:lnTo>
                  <a:lnTo>
                    <a:pt x="12" y="56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4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18" y="84"/>
                  </a:lnTo>
                  <a:lnTo>
                    <a:pt x="19" y="87"/>
                  </a:lnTo>
                  <a:lnTo>
                    <a:pt x="19" y="90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1" y="99"/>
                  </a:lnTo>
                  <a:lnTo>
                    <a:pt x="21" y="102"/>
                  </a:lnTo>
                  <a:lnTo>
                    <a:pt x="22" y="105"/>
                  </a:lnTo>
                  <a:lnTo>
                    <a:pt x="22" y="108"/>
                  </a:lnTo>
                  <a:lnTo>
                    <a:pt x="23" y="111"/>
                  </a:lnTo>
                  <a:lnTo>
                    <a:pt x="24" y="114"/>
                  </a:lnTo>
                  <a:lnTo>
                    <a:pt x="24" y="117"/>
                  </a:lnTo>
                  <a:lnTo>
                    <a:pt x="25" y="120"/>
                  </a:lnTo>
                  <a:lnTo>
                    <a:pt x="25" y="124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7" y="133"/>
                  </a:lnTo>
                  <a:lnTo>
                    <a:pt x="28" y="136"/>
                  </a:lnTo>
                  <a:lnTo>
                    <a:pt x="28" y="139"/>
                  </a:lnTo>
                  <a:lnTo>
                    <a:pt x="29" y="143"/>
                  </a:lnTo>
                  <a:lnTo>
                    <a:pt x="29" y="146"/>
                  </a:lnTo>
                  <a:lnTo>
                    <a:pt x="30" y="149"/>
                  </a:lnTo>
                  <a:lnTo>
                    <a:pt x="30" y="152"/>
                  </a:lnTo>
                  <a:lnTo>
                    <a:pt x="31" y="155"/>
                  </a:lnTo>
                  <a:lnTo>
                    <a:pt x="32" y="159"/>
                  </a:lnTo>
                  <a:lnTo>
                    <a:pt x="32" y="162"/>
                  </a:lnTo>
                  <a:lnTo>
                    <a:pt x="33" y="166"/>
                  </a:lnTo>
                  <a:lnTo>
                    <a:pt x="33" y="169"/>
                  </a:lnTo>
                  <a:lnTo>
                    <a:pt x="34" y="172"/>
                  </a:lnTo>
                  <a:lnTo>
                    <a:pt x="34" y="176"/>
                  </a:lnTo>
                  <a:lnTo>
                    <a:pt x="35" y="179"/>
                  </a:lnTo>
                  <a:lnTo>
                    <a:pt x="35" y="182"/>
                  </a:lnTo>
                  <a:lnTo>
                    <a:pt x="36" y="186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38" y="196"/>
                  </a:lnTo>
                  <a:lnTo>
                    <a:pt x="38" y="200"/>
                  </a:lnTo>
                  <a:lnTo>
                    <a:pt x="39" y="203"/>
                  </a:lnTo>
                  <a:lnTo>
                    <a:pt x="39" y="207"/>
                  </a:lnTo>
                  <a:lnTo>
                    <a:pt x="40" y="211"/>
                  </a:lnTo>
                  <a:lnTo>
                    <a:pt x="40" y="214"/>
                  </a:lnTo>
                  <a:lnTo>
                    <a:pt x="41" y="218"/>
                  </a:lnTo>
                  <a:lnTo>
                    <a:pt x="42" y="222"/>
                  </a:lnTo>
                  <a:lnTo>
                    <a:pt x="42" y="225"/>
                  </a:lnTo>
                  <a:lnTo>
                    <a:pt x="43" y="229"/>
                  </a:lnTo>
                  <a:lnTo>
                    <a:pt x="43" y="233"/>
                  </a:lnTo>
                  <a:lnTo>
                    <a:pt x="44" y="237"/>
                  </a:lnTo>
                  <a:lnTo>
                    <a:pt x="44" y="240"/>
                  </a:lnTo>
                  <a:lnTo>
                    <a:pt x="45" y="244"/>
                  </a:lnTo>
                  <a:lnTo>
                    <a:pt x="46" y="248"/>
                  </a:lnTo>
                  <a:lnTo>
                    <a:pt x="46" y="252"/>
                  </a:lnTo>
                  <a:lnTo>
                    <a:pt x="47" y="256"/>
                  </a:lnTo>
                  <a:lnTo>
                    <a:pt x="47" y="260"/>
                  </a:lnTo>
                  <a:lnTo>
                    <a:pt x="48" y="264"/>
                  </a:lnTo>
                  <a:lnTo>
                    <a:pt x="48" y="268"/>
                  </a:lnTo>
                  <a:lnTo>
                    <a:pt x="49" y="272"/>
                  </a:lnTo>
                  <a:lnTo>
                    <a:pt x="50" y="276"/>
                  </a:lnTo>
                  <a:lnTo>
                    <a:pt x="50" y="280"/>
                  </a:lnTo>
                  <a:lnTo>
                    <a:pt x="51" y="284"/>
                  </a:lnTo>
                  <a:lnTo>
                    <a:pt x="51" y="288"/>
                  </a:lnTo>
                  <a:lnTo>
                    <a:pt x="52" y="292"/>
                  </a:lnTo>
                  <a:lnTo>
                    <a:pt x="52" y="297"/>
                  </a:lnTo>
                  <a:lnTo>
                    <a:pt x="53" y="301"/>
                  </a:lnTo>
                  <a:lnTo>
                    <a:pt x="54" y="305"/>
                  </a:lnTo>
                  <a:lnTo>
                    <a:pt x="54" y="310"/>
                  </a:lnTo>
                  <a:lnTo>
                    <a:pt x="55" y="314"/>
                  </a:lnTo>
                  <a:lnTo>
                    <a:pt x="55" y="318"/>
                  </a:lnTo>
                  <a:lnTo>
                    <a:pt x="56" y="323"/>
                  </a:lnTo>
                  <a:lnTo>
                    <a:pt x="56" y="327"/>
                  </a:lnTo>
                  <a:lnTo>
                    <a:pt x="57" y="332"/>
                  </a:lnTo>
                  <a:lnTo>
                    <a:pt x="57" y="336"/>
                  </a:lnTo>
                  <a:lnTo>
                    <a:pt x="58" y="341"/>
                  </a:lnTo>
                  <a:lnTo>
                    <a:pt x="59" y="346"/>
                  </a:lnTo>
                  <a:lnTo>
                    <a:pt x="59" y="350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61" y="365"/>
                  </a:lnTo>
                  <a:lnTo>
                    <a:pt x="61" y="370"/>
                  </a:lnTo>
                  <a:lnTo>
                    <a:pt x="62" y="375"/>
                  </a:lnTo>
                  <a:lnTo>
                    <a:pt x="63" y="380"/>
                  </a:lnTo>
                  <a:lnTo>
                    <a:pt x="63" y="385"/>
                  </a:lnTo>
                  <a:lnTo>
                    <a:pt x="64" y="390"/>
                  </a:lnTo>
                  <a:lnTo>
                    <a:pt x="64" y="395"/>
                  </a:lnTo>
                  <a:lnTo>
                    <a:pt x="65" y="401"/>
                  </a:lnTo>
                  <a:lnTo>
                    <a:pt x="65" y="406"/>
                  </a:lnTo>
                  <a:lnTo>
                    <a:pt x="66" y="411"/>
                  </a:lnTo>
                  <a:lnTo>
                    <a:pt x="67" y="417"/>
                  </a:lnTo>
                  <a:lnTo>
                    <a:pt x="67" y="422"/>
                  </a:lnTo>
                  <a:lnTo>
                    <a:pt x="68" y="428"/>
                  </a:lnTo>
                  <a:lnTo>
                    <a:pt x="68" y="434"/>
                  </a:lnTo>
                  <a:lnTo>
                    <a:pt x="69" y="439"/>
                  </a:lnTo>
                  <a:lnTo>
                    <a:pt x="69" y="445"/>
                  </a:lnTo>
                  <a:lnTo>
                    <a:pt x="70" y="451"/>
                  </a:lnTo>
                  <a:lnTo>
                    <a:pt x="70" y="457"/>
                  </a:lnTo>
                  <a:lnTo>
                    <a:pt x="71" y="463"/>
                  </a:lnTo>
                  <a:lnTo>
                    <a:pt x="72" y="470"/>
                  </a:lnTo>
                  <a:lnTo>
                    <a:pt x="72" y="476"/>
                  </a:lnTo>
                  <a:lnTo>
                    <a:pt x="73" y="483"/>
                  </a:lnTo>
                  <a:lnTo>
                    <a:pt x="73" y="489"/>
                  </a:lnTo>
                  <a:lnTo>
                    <a:pt x="74" y="496"/>
                  </a:lnTo>
                  <a:lnTo>
                    <a:pt x="74" y="503"/>
                  </a:lnTo>
                  <a:lnTo>
                    <a:pt x="75" y="510"/>
                  </a:lnTo>
                  <a:lnTo>
                    <a:pt x="75" y="517"/>
                  </a:lnTo>
                  <a:lnTo>
                    <a:pt x="76" y="524"/>
                  </a:lnTo>
                  <a:lnTo>
                    <a:pt x="77" y="531"/>
                  </a:lnTo>
                  <a:lnTo>
                    <a:pt x="77" y="539"/>
                  </a:lnTo>
                  <a:lnTo>
                    <a:pt x="78" y="547"/>
                  </a:lnTo>
                  <a:lnTo>
                    <a:pt x="78" y="555"/>
                  </a:lnTo>
                  <a:lnTo>
                    <a:pt x="79" y="563"/>
                  </a:lnTo>
                  <a:lnTo>
                    <a:pt x="79" y="571"/>
                  </a:lnTo>
                  <a:lnTo>
                    <a:pt x="80" y="580"/>
                  </a:lnTo>
                  <a:lnTo>
                    <a:pt x="81" y="589"/>
                  </a:lnTo>
                  <a:lnTo>
                    <a:pt x="81" y="598"/>
                  </a:lnTo>
                  <a:lnTo>
                    <a:pt x="82" y="608"/>
                  </a:lnTo>
                  <a:lnTo>
                    <a:pt x="82" y="618"/>
                  </a:lnTo>
                  <a:lnTo>
                    <a:pt x="83" y="628"/>
                  </a:lnTo>
                  <a:lnTo>
                    <a:pt x="83" y="639"/>
                  </a:lnTo>
                  <a:lnTo>
                    <a:pt x="84" y="651"/>
                  </a:lnTo>
                  <a:lnTo>
                    <a:pt x="85" y="663"/>
                  </a:lnTo>
                  <a:lnTo>
                    <a:pt x="85" y="675"/>
                  </a:lnTo>
                  <a:lnTo>
                    <a:pt x="86" y="689"/>
                  </a:lnTo>
                  <a:lnTo>
                    <a:pt x="86" y="704"/>
                  </a:lnTo>
                  <a:lnTo>
                    <a:pt x="87" y="721"/>
                  </a:lnTo>
                  <a:lnTo>
                    <a:pt x="87" y="739"/>
                  </a:lnTo>
                  <a:lnTo>
                    <a:pt x="88" y="761"/>
                  </a:lnTo>
                  <a:lnTo>
                    <a:pt x="89" y="788"/>
                  </a:lnTo>
                  <a:lnTo>
                    <a:pt x="89" y="831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6" name="Freeform 177">
              <a:extLst>
                <a:ext uri="{FF2B5EF4-FFF2-40B4-BE49-F238E27FC236}">
                  <a16:creationId xmlns:a16="http://schemas.microsoft.com/office/drawing/2014/main" id="{893E90FF-CC4B-E00B-C5C8-D7DFC3A13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469" y="4088691"/>
              <a:ext cx="454025" cy="1152525"/>
            </a:xfrm>
            <a:custGeom>
              <a:avLst/>
              <a:gdLst>
                <a:gd name="T0" fmla="*/ 2 w 151"/>
                <a:gd name="T1" fmla="*/ 0 h 384"/>
                <a:gd name="T2" fmla="*/ 5 w 151"/>
                <a:gd name="T3" fmla="*/ 0 h 384"/>
                <a:gd name="T4" fmla="*/ 8 w 151"/>
                <a:gd name="T5" fmla="*/ 1 h 384"/>
                <a:gd name="T6" fmla="*/ 11 w 151"/>
                <a:gd name="T7" fmla="*/ 1 h 384"/>
                <a:gd name="T8" fmla="*/ 13 w 151"/>
                <a:gd name="T9" fmla="*/ 2 h 384"/>
                <a:gd name="T10" fmla="*/ 16 w 151"/>
                <a:gd name="T11" fmla="*/ 3 h 384"/>
                <a:gd name="T12" fmla="*/ 19 w 151"/>
                <a:gd name="T13" fmla="*/ 3 h 384"/>
                <a:gd name="T14" fmla="*/ 22 w 151"/>
                <a:gd name="T15" fmla="*/ 5 h 384"/>
                <a:gd name="T16" fmla="*/ 25 w 151"/>
                <a:gd name="T17" fmla="*/ 6 h 384"/>
                <a:gd name="T18" fmla="*/ 28 w 151"/>
                <a:gd name="T19" fmla="*/ 7 h 384"/>
                <a:gd name="T20" fmla="*/ 30 w 151"/>
                <a:gd name="T21" fmla="*/ 9 h 384"/>
                <a:gd name="T22" fmla="*/ 33 w 151"/>
                <a:gd name="T23" fmla="*/ 10 h 384"/>
                <a:gd name="T24" fmla="*/ 36 w 151"/>
                <a:gd name="T25" fmla="*/ 12 h 384"/>
                <a:gd name="T26" fmla="*/ 39 w 151"/>
                <a:gd name="T27" fmla="*/ 14 h 384"/>
                <a:gd name="T28" fmla="*/ 42 w 151"/>
                <a:gd name="T29" fmla="*/ 16 h 384"/>
                <a:gd name="T30" fmla="*/ 45 w 151"/>
                <a:gd name="T31" fmla="*/ 19 h 384"/>
                <a:gd name="T32" fmla="*/ 47 w 151"/>
                <a:gd name="T33" fmla="*/ 21 h 384"/>
                <a:gd name="T34" fmla="*/ 50 w 151"/>
                <a:gd name="T35" fmla="*/ 24 h 384"/>
                <a:gd name="T36" fmla="*/ 53 w 151"/>
                <a:gd name="T37" fmla="*/ 27 h 384"/>
                <a:gd name="T38" fmla="*/ 56 w 151"/>
                <a:gd name="T39" fmla="*/ 30 h 384"/>
                <a:gd name="T40" fmla="*/ 59 w 151"/>
                <a:gd name="T41" fmla="*/ 33 h 384"/>
                <a:gd name="T42" fmla="*/ 61 w 151"/>
                <a:gd name="T43" fmla="*/ 36 h 384"/>
                <a:gd name="T44" fmla="*/ 64 w 151"/>
                <a:gd name="T45" fmla="*/ 40 h 384"/>
                <a:gd name="T46" fmla="*/ 67 w 151"/>
                <a:gd name="T47" fmla="*/ 43 h 384"/>
                <a:gd name="T48" fmla="*/ 70 w 151"/>
                <a:gd name="T49" fmla="*/ 47 h 384"/>
                <a:gd name="T50" fmla="*/ 73 w 151"/>
                <a:gd name="T51" fmla="*/ 52 h 384"/>
                <a:gd name="T52" fmla="*/ 76 w 151"/>
                <a:gd name="T53" fmla="*/ 56 h 384"/>
                <a:gd name="T54" fmla="*/ 78 w 151"/>
                <a:gd name="T55" fmla="*/ 60 h 384"/>
                <a:gd name="T56" fmla="*/ 81 w 151"/>
                <a:gd name="T57" fmla="*/ 65 h 384"/>
                <a:gd name="T58" fmla="*/ 84 w 151"/>
                <a:gd name="T59" fmla="*/ 70 h 384"/>
                <a:gd name="T60" fmla="*/ 87 w 151"/>
                <a:gd name="T61" fmla="*/ 76 h 384"/>
                <a:gd name="T62" fmla="*/ 90 w 151"/>
                <a:gd name="T63" fmla="*/ 81 h 384"/>
                <a:gd name="T64" fmla="*/ 92 w 151"/>
                <a:gd name="T65" fmla="*/ 87 h 384"/>
                <a:gd name="T66" fmla="*/ 95 w 151"/>
                <a:gd name="T67" fmla="*/ 93 h 384"/>
                <a:gd name="T68" fmla="*/ 98 w 151"/>
                <a:gd name="T69" fmla="*/ 100 h 384"/>
                <a:gd name="T70" fmla="*/ 101 w 151"/>
                <a:gd name="T71" fmla="*/ 107 h 384"/>
                <a:gd name="T72" fmla="*/ 104 w 151"/>
                <a:gd name="T73" fmla="*/ 114 h 384"/>
                <a:gd name="T74" fmla="*/ 107 w 151"/>
                <a:gd name="T75" fmla="*/ 121 h 384"/>
                <a:gd name="T76" fmla="*/ 109 w 151"/>
                <a:gd name="T77" fmla="*/ 129 h 384"/>
                <a:gd name="T78" fmla="*/ 112 w 151"/>
                <a:gd name="T79" fmla="*/ 138 h 384"/>
                <a:gd name="T80" fmla="*/ 115 w 151"/>
                <a:gd name="T81" fmla="*/ 146 h 384"/>
                <a:gd name="T82" fmla="*/ 118 w 151"/>
                <a:gd name="T83" fmla="*/ 156 h 384"/>
                <a:gd name="T84" fmla="*/ 121 w 151"/>
                <a:gd name="T85" fmla="*/ 166 h 384"/>
                <a:gd name="T86" fmla="*/ 124 w 151"/>
                <a:gd name="T87" fmla="*/ 177 h 384"/>
                <a:gd name="T88" fmla="*/ 126 w 151"/>
                <a:gd name="T89" fmla="*/ 188 h 384"/>
                <a:gd name="T90" fmla="*/ 129 w 151"/>
                <a:gd name="T91" fmla="*/ 200 h 384"/>
                <a:gd name="T92" fmla="*/ 132 w 151"/>
                <a:gd name="T93" fmla="*/ 214 h 384"/>
                <a:gd name="T94" fmla="*/ 135 w 151"/>
                <a:gd name="T95" fmla="*/ 228 h 384"/>
                <a:gd name="T96" fmla="*/ 138 w 151"/>
                <a:gd name="T97" fmla="*/ 244 h 384"/>
                <a:gd name="T98" fmla="*/ 141 w 151"/>
                <a:gd name="T99" fmla="*/ 263 h 384"/>
                <a:gd name="T100" fmla="*/ 143 w 151"/>
                <a:gd name="T101" fmla="*/ 284 h 384"/>
                <a:gd name="T102" fmla="*/ 146 w 151"/>
                <a:gd name="T103" fmla="*/ 310 h 384"/>
                <a:gd name="T104" fmla="*/ 149 w 151"/>
                <a:gd name="T105" fmla="*/ 34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38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62" y="37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4" y="39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6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9" y="46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0" y="48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5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7" y="58"/>
                  </a:lnTo>
                  <a:lnTo>
                    <a:pt x="77" y="59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0" y="63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8" y="78"/>
                  </a:lnTo>
                  <a:lnTo>
                    <a:pt x="88" y="79"/>
                  </a:lnTo>
                  <a:lnTo>
                    <a:pt x="89" y="80"/>
                  </a:lnTo>
                  <a:lnTo>
                    <a:pt x="90" y="81"/>
                  </a:lnTo>
                  <a:lnTo>
                    <a:pt x="90" y="82"/>
                  </a:lnTo>
                  <a:lnTo>
                    <a:pt x="91" y="84"/>
                  </a:lnTo>
                  <a:lnTo>
                    <a:pt x="91" y="85"/>
                  </a:lnTo>
                  <a:lnTo>
                    <a:pt x="92" y="86"/>
                  </a:lnTo>
                  <a:lnTo>
                    <a:pt x="92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4" y="91"/>
                  </a:lnTo>
                  <a:lnTo>
                    <a:pt x="95" y="92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6" y="96"/>
                  </a:lnTo>
                  <a:lnTo>
                    <a:pt x="97" y="97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9" y="101"/>
                  </a:lnTo>
                  <a:lnTo>
                    <a:pt x="99" y="102"/>
                  </a:lnTo>
                  <a:lnTo>
                    <a:pt x="100" y="104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2" y="108"/>
                  </a:lnTo>
                  <a:lnTo>
                    <a:pt x="102" y="109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4" y="114"/>
                  </a:lnTo>
                  <a:lnTo>
                    <a:pt x="104" y="115"/>
                  </a:lnTo>
                  <a:lnTo>
                    <a:pt x="105" y="117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07" y="121"/>
                  </a:lnTo>
                  <a:lnTo>
                    <a:pt x="107" y="123"/>
                  </a:lnTo>
                  <a:lnTo>
                    <a:pt x="108" y="124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09" y="129"/>
                  </a:lnTo>
                  <a:lnTo>
                    <a:pt x="110" y="131"/>
                  </a:lnTo>
                  <a:lnTo>
                    <a:pt x="111" y="132"/>
                  </a:lnTo>
                  <a:lnTo>
                    <a:pt x="111" y="134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3" y="139"/>
                  </a:lnTo>
                  <a:lnTo>
                    <a:pt x="113" y="141"/>
                  </a:lnTo>
                  <a:lnTo>
                    <a:pt x="114" y="143"/>
                  </a:lnTo>
                  <a:lnTo>
                    <a:pt x="115" y="145"/>
                  </a:lnTo>
                  <a:lnTo>
                    <a:pt x="115" y="146"/>
                  </a:lnTo>
                  <a:lnTo>
                    <a:pt x="116" y="148"/>
                  </a:lnTo>
                  <a:lnTo>
                    <a:pt x="116" y="150"/>
                  </a:lnTo>
                  <a:lnTo>
                    <a:pt x="117" y="152"/>
                  </a:lnTo>
                  <a:lnTo>
                    <a:pt x="117" y="154"/>
                  </a:lnTo>
                  <a:lnTo>
                    <a:pt x="118" y="156"/>
                  </a:lnTo>
                  <a:lnTo>
                    <a:pt x="119" y="158"/>
                  </a:lnTo>
                  <a:lnTo>
                    <a:pt x="119" y="160"/>
                  </a:lnTo>
                  <a:lnTo>
                    <a:pt x="120" y="162"/>
                  </a:lnTo>
                  <a:lnTo>
                    <a:pt x="120" y="164"/>
                  </a:lnTo>
                  <a:lnTo>
                    <a:pt x="121" y="166"/>
                  </a:lnTo>
                  <a:lnTo>
                    <a:pt x="121" y="168"/>
                  </a:lnTo>
                  <a:lnTo>
                    <a:pt x="122" y="170"/>
                  </a:lnTo>
                  <a:lnTo>
                    <a:pt x="122" y="172"/>
                  </a:lnTo>
                  <a:lnTo>
                    <a:pt x="123" y="174"/>
                  </a:lnTo>
                  <a:lnTo>
                    <a:pt x="124" y="177"/>
                  </a:lnTo>
                  <a:lnTo>
                    <a:pt x="124" y="179"/>
                  </a:lnTo>
                  <a:lnTo>
                    <a:pt x="125" y="181"/>
                  </a:lnTo>
                  <a:lnTo>
                    <a:pt x="125" y="183"/>
                  </a:lnTo>
                  <a:lnTo>
                    <a:pt x="126" y="186"/>
                  </a:lnTo>
                  <a:lnTo>
                    <a:pt x="126" y="188"/>
                  </a:lnTo>
                  <a:lnTo>
                    <a:pt x="127" y="190"/>
                  </a:lnTo>
                  <a:lnTo>
                    <a:pt x="127" y="193"/>
                  </a:lnTo>
                  <a:lnTo>
                    <a:pt x="128" y="195"/>
                  </a:lnTo>
                  <a:lnTo>
                    <a:pt x="129" y="198"/>
                  </a:lnTo>
                  <a:lnTo>
                    <a:pt x="129" y="200"/>
                  </a:lnTo>
                  <a:lnTo>
                    <a:pt x="130" y="203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1"/>
                  </a:lnTo>
                  <a:lnTo>
                    <a:pt x="132" y="214"/>
                  </a:lnTo>
                  <a:lnTo>
                    <a:pt x="133" y="216"/>
                  </a:lnTo>
                  <a:lnTo>
                    <a:pt x="133" y="219"/>
                  </a:lnTo>
                  <a:lnTo>
                    <a:pt x="134" y="222"/>
                  </a:lnTo>
                  <a:lnTo>
                    <a:pt x="134" y="225"/>
                  </a:lnTo>
                  <a:lnTo>
                    <a:pt x="135" y="228"/>
                  </a:lnTo>
                  <a:lnTo>
                    <a:pt x="135" y="231"/>
                  </a:lnTo>
                  <a:lnTo>
                    <a:pt x="136" y="235"/>
                  </a:lnTo>
                  <a:lnTo>
                    <a:pt x="137" y="238"/>
                  </a:lnTo>
                  <a:lnTo>
                    <a:pt x="137" y="241"/>
                  </a:lnTo>
                  <a:lnTo>
                    <a:pt x="138" y="244"/>
                  </a:lnTo>
                  <a:lnTo>
                    <a:pt x="138" y="248"/>
                  </a:lnTo>
                  <a:lnTo>
                    <a:pt x="139" y="252"/>
                  </a:lnTo>
                  <a:lnTo>
                    <a:pt x="139" y="255"/>
                  </a:lnTo>
                  <a:lnTo>
                    <a:pt x="140" y="259"/>
                  </a:lnTo>
                  <a:lnTo>
                    <a:pt x="141" y="263"/>
                  </a:lnTo>
                  <a:lnTo>
                    <a:pt x="141" y="267"/>
                  </a:lnTo>
                  <a:lnTo>
                    <a:pt x="142" y="271"/>
                  </a:lnTo>
                  <a:lnTo>
                    <a:pt x="142" y="275"/>
                  </a:lnTo>
                  <a:lnTo>
                    <a:pt x="143" y="279"/>
                  </a:lnTo>
                  <a:lnTo>
                    <a:pt x="143" y="284"/>
                  </a:lnTo>
                  <a:lnTo>
                    <a:pt x="144" y="289"/>
                  </a:lnTo>
                  <a:lnTo>
                    <a:pt x="144" y="294"/>
                  </a:lnTo>
                  <a:lnTo>
                    <a:pt x="145" y="299"/>
                  </a:lnTo>
                  <a:lnTo>
                    <a:pt x="146" y="304"/>
                  </a:lnTo>
                  <a:lnTo>
                    <a:pt x="146" y="310"/>
                  </a:lnTo>
                  <a:lnTo>
                    <a:pt x="147" y="316"/>
                  </a:lnTo>
                  <a:lnTo>
                    <a:pt x="147" y="323"/>
                  </a:lnTo>
                  <a:lnTo>
                    <a:pt x="148" y="330"/>
                  </a:lnTo>
                  <a:lnTo>
                    <a:pt x="148" y="338"/>
                  </a:lnTo>
                  <a:lnTo>
                    <a:pt x="149" y="346"/>
                  </a:lnTo>
                  <a:lnTo>
                    <a:pt x="150" y="356"/>
                  </a:lnTo>
                  <a:lnTo>
                    <a:pt x="150" y="368"/>
                  </a:lnTo>
                  <a:lnTo>
                    <a:pt x="151" y="38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7" name="Rectangle 178">
                  <a:extLst>
                    <a:ext uri="{FF2B5EF4-FFF2-40B4-BE49-F238E27FC236}">
                      <a16:creationId xmlns:a16="http://schemas.microsoft.com/office/drawing/2014/main" id="{7B9C1711-4F3B-AB57-C47A-03A0BF8D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556" y="2810735"/>
                  <a:ext cx="507513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6262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1400" dirty="0">
                                <a:solidFill>
                                  <a:srgbClr val="6262FF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6262FF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47" name="Rectangle 178">
                  <a:extLst>
                    <a:ext uri="{FF2B5EF4-FFF2-40B4-BE49-F238E27FC236}">
                      <a16:creationId xmlns:a16="http://schemas.microsoft.com/office/drawing/2014/main" id="{7B9C1711-4F3B-AB57-C47A-03A0BF8D61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51556" y="2810735"/>
                  <a:ext cx="507513" cy="139585"/>
                </a:xfrm>
                <a:prstGeom prst="rect">
                  <a:avLst/>
                </a:prstGeom>
                <a:blipFill>
                  <a:blip r:embed="rId22"/>
                  <a:stretch>
                    <a:fillRect b="-17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1" name="Straight Arrow Connector 1070">
              <a:extLst>
                <a:ext uri="{FF2B5EF4-FFF2-40B4-BE49-F238E27FC236}">
                  <a16:creationId xmlns:a16="http://schemas.microsoft.com/office/drawing/2014/main" id="{D07125AC-1FAC-BFA6-155D-A29789E01AF9}"/>
                </a:ext>
              </a:extLst>
            </p:cNvPr>
            <p:cNvCxnSpPr>
              <a:cxnSpLocks/>
              <a:endCxn id="1245" idx="11"/>
            </p:cNvCxnSpPr>
            <p:nvPr/>
          </p:nvCxnSpPr>
          <p:spPr>
            <a:xfrm>
              <a:off x="2684344" y="2965221"/>
              <a:ext cx="149983" cy="39093"/>
            </a:xfrm>
            <a:prstGeom prst="straightConnector1">
              <a:avLst/>
            </a:prstGeom>
            <a:ln>
              <a:solidFill>
                <a:srgbClr val="626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8" name="Rectangle 178">
                  <a:extLst>
                    <a:ext uri="{FF2B5EF4-FFF2-40B4-BE49-F238E27FC236}">
                      <a16:creationId xmlns:a16="http://schemas.microsoft.com/office/drawing/2014/main" id="{59718D64-EE02-02DD-EAF1-1D9BE034D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543" y="5090465"/>
                  <a:ext cx="686831" cy="139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1400" dirty="0">
                                <a:solidFill>
                                  <a:srgbClr val="6262FF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6262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6262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6262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6262FF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48" name="Rectangle 178">
                  <a:extLst>
                    <a:ext uri="{FF2B5EF4-FFF2-40B4-BE49-F238E27FC236}">
                      <a16:creationId xmlns:a16="http://schemas.microsoft.com/office/drawing/2014/main" id="{59718D64-EE02-02DD-EAF1-1D9BE034D3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0543" y="5090465"/>
                  <a:ext cx="686831" cy="139585"/>
                </a:xfrm>
                <a:prstGeom prst="rect">
                  <a:avLst/>
                </a:prstGeom>
                <a:blipFill>
                  <a:blip r:embed="rId23"/>
                  <a:stretch>
                    <a:fillRect b="-342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9" name="Straight Arrow Connector 1248">
              <a:extLst>
                <a:ext uri="{FF2B5EF4-FFF2-40B4-BE49-F238E27FC236}">
                  <a16:creationId xmlns:a16="http://schemas.microsoft.com/office/drawing/2014/main" id="{90118BAB-FE82-B2AA-7E5D-38C037211C2C}"/>
                </a:ext>
              </a:extLst>
            </p:cNvPr>
            <p:cNvCxnSpPr>
              <a:cxnSpLocks/>
              <a:stCxn id="1248" idx="0"/>
              <a:endCxn id="1246" idx="50"/>
            </p:cNvCxnSpPr>
            <p:nvPr/>
          </p:nvCxnSpPr>
          <p:spPr>
            <a:xfrm flipV="1">
              <a:off x="1423959" y="4941079"/>
              <a:ext cx="221481" cy="149386"/>
            </a:xfrm>
            <a:prstGeom prst="straightConnector1">
              <a:avLst/>
            </a:prstGeom>
            <a:ln>
              <a:solidFill>
                <a:srgbClr val="626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525F6A-FD09-59B6-0C00-A631B00E841C}"/>
              </a:ext>
            </a:extLst>
          </p:cNvPr>
          <p:cNvGrpSpPr/>
          <p:nvPr/>
        </p:nvGrpSpPr>
        <p:grpSpPr>
          <a:xfrm>
            <a:off x="4988806" y="3387251"/>
            <a:ext cx="4119698" cy="307777"/>
            <a:chOff x="4988806" y="3387251"/>
            <a:chExt cx="4119698" cy="30777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F096B0-7AEF-C05B-856B-FEFD6FE74133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6" y="3541723"/>
              <a:ext cx="1887450" cy="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F2DDFE-2C94-D478-6882-7A6494230829}"/>
                </a:ext>
              </a:extLst>
            </p:cNvPr>
            <p:cNvSpPr txBox="1"/>
            <p:nvPr/>
          </p:nvSpPr>
          <p:spPr>
            <a:xfrm>
              <a:off x="6833458" y="3387251"/>
              <a:ext cx="2275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UCNTAU, updated (Aug 24)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5" name="TextBox 954">
                <a:extLst>
                  <a:ext uri="{FF2B5EF4-FFF2-40B4-BE49-F238E27FC236}">
                    <a16:creationId xmlns:a16="http://schemas.microsoft.com/office/drawing/2014/main" id="{2AEB9CD8-D99E-DD2A-F50A-E13D99C56AA6}"/>
                  </a:ext>
                </a:extLst>
              </p:cNvPr>
              <p:cNvSpPr txBox="1"/>
              <p:nvPr/>
            </p:nvSpPr>
            <p:spPr>
              <a:xfrm>
                <a:off x="247730" y="949322"/>
                <a:ext cx="379194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Neutron beta decay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interaction, with two coupling constants that are determined experimentally. Need two experimental inputs, neutron lifetime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ratio of coupling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decay correlations</a:t>
                </a:r>
              </a:p>
            </p:txBody>
          </p:sp>
        </mc:Choice>
        <mc:Fallback xmlns="">
          <p:sp>
            <p:nvSpPr>
              <p:cNvPr id="955" name="TextBox 954">
                <a:extLst>
                  <a:ext uri="{FF2B5EF4-FFF2-40B4-BE49-F238E27FC236}">
                    <a16:creationId xmlns:a16="http://schemas.microsoft.com/office/drawing/2014/main" id="{2AEB9CD8-D99E-DD2A-F50A-E13D99C56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0" y="949322"/>
                <a:ext cx="3791944" cy="2031325"/>
              </a:xfrm>
              <a:prstGeom prst="rect">
                <a:avLst/>
              </a:prstGeom>
              <a:blipFill>
                <a:blip r:embed="rId24"/>
                <a:stretch>
                  <a:fillRect l="-1447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63569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Nab experiment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0114-825E-4443-91D2-63B75780DDE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239" name="Group 1328"/>
          <p:cNvGrpSpPr>
            <a:grpSpLocks/>
          </p:cNvGrpSpPr>
          <p:nvPr/>
        </p:nvGrpSpPr>
        <p:grpSpPr bwMode="auto">
          <a:xfrm>
            <a:off x="957147" y="715163"/>
            <a:ext cx="2646779" cy="1241901"/>
            <a:chOff x="438150" y="957263"/>
            <a:chExt cx="2646779" cy="1241901"/>
          </a:xfrm>
        </p:grpSpPr>
        <p:sp>
          <p:nvSpPr>
            <p:cNvPr id="240" name="Oval 140"/>
            <p:cNvSpPr>
              <a:spLocks noChangeArrowheads="1"/>
            </p:cNvSpPr>
            <p:nvPr/>
          </p:nvSpPr>
          <p:spPr bwMode="auto">
            <a:xfrm>
              <a:off x="593725" y="1231900"/>
              <a:ext cx="228600" cy="228600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" name="Oval 141"/>
            <p:cNvSpPr>
              <a:spLocks noChangeArrowheads="1"/>
            </p:cNvSpPr>
            <p:nvPr/>
          </p:nvSpPr>
          <p:spPr bwMode="auto">
            <a:xfrm>
              <a:off x="1584325" y="1384300"/>
              <a:ext cx="304800" cy="3048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Oval 142"/>
            <p:cNvSpPr>
              <a:spLocks noChangeArrowheads="1"/>
            </p:cNvSpPr>
            <p:nvPr/>
          </p:nvSpPr>
          <p:spPr bwMode="auto">
            <a:xfrm>
              <a:off x="2879725" y="13081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Oval 143"/>
            <p:cNvSpPr>
              <a:spLocks noChangeArrowheads="1"/>
            </p:cNvSpPr>
            <p:nvPr/>
          </p:nvSpPr>
          <p:spPr bwMode="auto">
            <a:xfrm>
              <a:off x="2498725" y="1917700"/>
              <a:ext cx="152400" cy="152400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Line 144"/>
            <p:cNvSpPr>
              <a:spLocks noChangeShapeType="1"/>
            </p:cNvSpPr>
            <p:nvPr/>
          </p:nvSpPr>
          <p:spPr bwMode="auto">
            <a:xfrm flipH="1" flipV="1">
              <a:off x="974725" y="1384300"/>
              <a:ext cx="457200" cy="762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5" name="Line 145"/>
            <p:cNvSpPr>
              <a:spLocks noChangeShapeType="1"/>
            </p:cNvSpPr>
            <p:nvPr/>
          </p:nvSpPr>
          <p:spPr bwMode="auto">
            <a:xfrm flipV="1">
              <a:off x="1965325" y="1384300"/>
              <a:ext cx="762000" cy="1524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6" name="Line 146"/>
            <p:cNvSpPr>
              <a:spLocks noChangeShapeType="1"/>
            </p:cNvSpPr>
            <p:nvPr/>
          </p:nvSpPr>
          <p:spPr bwMode="auto">
            <a:xfrm>
              <a:off x="1965325" y="1689100"/>
              <a:ext cx="457200" cy="2286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7" name="Text Box 147"/>
            <p:cNvSpPr txBox="1">
              <a:spLocks noChangeArrowheads="1"/>
            </p:cNvSpPr>
            <p:nvPr/>
          </p:nvSpPr>
          <p:spPr bwMode="auto">
            <a:xfrm>
              <a:off x="1547813" y="1034694"/>
              <a:ext cx="334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48" name="Text Box 148"/>
            <p:cNvSpPr txBox="1">
              <a:spLocks noChangeArrowheads="1"/>
            </p:cNvSpPr>
            <p:nvPr/>
          </p:nvSpPr>
          <p:spPr bwMode="auto">
            <a:xfrm>
              <a:off x="2746375" y="957263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592388" y="1829832"/>
                  <a:ext cx="4558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Times New Roman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7919" name="Text 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388" y="1829832"/>
                  <a:ext cx="45589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Arc 151"/>
            <p:cNvSpPr>
              <a:spLocks/>
            </p:cNvSpPr>
            <p:nvPr/>
          </p:nvSpPr>
          <p:spPr bwMode="auto">
            <a:xfrm flipV="1">
              <a:off x="2020888" y="1447800"/>
              <a:ext cx="288925" cy="317500"/>
            </a:xfrm>
            <a:custGeom>
              <a:avLst/>
              <a:gdLst>
                <a:gd name="T0" fmla="*/ 2147483647 w 21574"/>
                <a:gd name="T1" fmla="*/ 0 h 19058"/>
                <a:gd name="T2" fmla="*/ 2147483647 w 21574"/>
                <a:gd name="T3" fmla="*/ 2147483647 h 19058"/>
                <a:gd name="T4" fmla="*/ 0 w 21574"/>
                <a:gd name="T5" fmla="*/ 2147483647 h 19058"/>
                <a:gd name="T6" fmla="*/ 0 60000 65536"/>
                <a:gd name="T7" fmla="*/ 0 60000 65536"/>
                <a:gd name="T8" fmla="*/ 0 60000 65536"/>
                <a:gd name="T9" fmla="*/ 0 w 21574"/>
                <a:gd name="T10" fmla="*/ 0 h 19058"/>
                <a:gd name="T11" fmla="*/ 21574 w 21574"/>
                <a:gd name="T12" fmla="*/ 19058 h 19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19058" fill="none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</a:path>
                <a:path w="21574" h="19058" stroke="0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  <a:lnTo>
                    <a:pt x="0" y="19058"/>
                  </a:lnTo>
                  <a:close/>
                </a:path>
              </a:pathLst>
            </a:cu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51" name="Text Box 147"/>
            <p:cNvSpPr txBox="1">
              <a:spLocks noChangeArrowheads="1"/>
            </p:cNvSpPr>
            <p:nvPr/>
          </p:nvSpPr>
          <p:spPr bwMode="auto">
            <a:xfrm>
              <a:off x="438150" y="1398587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 Box 307"/>
              <p:cNvSpPr txBox="1">
                <a:spLocks noChangeArrowheads="1"/>
              </p:cNvSpPr>
              <p:nvPr/>
            </p:nvSpPr>
            <p:spPr bwMode="auto">
              <a:xfrm>
                <a:off x="104791" y="4287280"/>
                <a:ext cx="425820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Measurement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measurement of proton and electron energy, which is sensitive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2" name="Text 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791" y="4287280"/>
                <a:ext cx="4258208" cy="923330"/>
              </a:xfrm>
              <a:prstGeom prst="rect">
                <a:avLst/>
              </a:prstGeom>
              <a:blipFill>
                <a:blip r:embed="rId5"/>
                <a:stretch>
                  <a:fillRect l="-1144" t="-3289" b="-9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2707754" y="1218400"/>
                <a:ext cx="567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754" y="1218400"/>
                <a:ext cx="567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137014" y="1918027"/>
                <a:ext cx="39326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l-GR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𝜚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4" y="1918027"/>
                <a:ext cx="3932615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2550549" y="5845233"/>
            <a:ext cx="510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General Idea: J.D. Bowman,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Journ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. Res. NIST 110, 40 (2005)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Original configuration: D. Počanić et al., NIM A 611, 211 (2009)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Asymmetric configuration: S. Baeßler et al., J. Phys. G 41, 114003 (2014)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Simulated Performance: J. Fry et al., EPJ WOC 219, 04002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101826" y="3211696"/>
                <a:ext cx="4148345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Measurement of electron energy spectrum gives the </a:t>
                </a:r>
                <a:r>
                  <a:rPr lang="en-US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Fierz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term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which is sensitive to S and T interaction that would cause anomalous particle helicities.</a:t>
                </a: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" y="3211696"/>
                <a:ext cx="4148345" cy="1089529"/>
              </a:xfrm>
              <a:prstGeom prst="rect">
                <a:avLst/>
              </a:prstGeom>
              <a:blipFill>
                <a:blip r:embed="rId9"/>
                <a:stretch>
                  <a:fillRect l="-1324" t="-5587" r="-1029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TextBox 254"/>
          <p:cNvSpPr txBox="1"/>
          <p:nvPr/>
        </p:nvSpPr>
        <p:spPr>
          <a:xfrm>
            <a:off x="3930618" y="815975"/>
            <a:ext cx="490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 @ Fundamental Neutron Physics Beamline (FNPB) @ Spallation Neutron Source (SNS)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50172" y="1496592"/>
            <a:ext cx="4938073" cy="4305706"/>
            <a:chOff x="4250172" y="1496592"/>
            <a:chExt cx="4938073" cy="4305706"/>
          </a:xfrm>
        </p:grpSpPr>
        <p:pic>
          <p:nvPicPr>
            <p:cNvPr id="263" name="Picture 2" descr="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281" y="1496592"/>
              <a:ext cx="4526769" cy="419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4" name="Straight Arrow Connector 263"/>
            <p:cNvCxnSpPr/>
            <p:nvPr/>
          </p:nvCxnSpPr>
          <p:spPr>
            <a:xfrm flipH="1" flipV="1">
              <a:off x="7249774" y="1761705"/>
              <a:ext cx="85928" cy="241530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 rot="5235827">
              <a:off x="7109168" y="2465147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meters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4250172" y="5217523"/>
              <a:ext cx="1703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Cold Neutron Beam from left</a:t>
              </a:r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 flipV="1">
              <a:off x="5127026" y="3481463"/>
              <a:ext cx="468052" cy="1758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588391" y="1652752"/>
              <a:ext cx="15998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Multipixel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Si detectors for decay electrons and protons</a:t>
              </a:r>
            </a:p>
          </p:txBody>
        </p:sp>
        <p:cxnSp>
          <p:nvCxnSpPr>
            <p:cNvPr id="23" name="Straight Arrow Connector 22"/>
            <p:cNvCxnSpPr>
              <a:stCxn id="3" idx="1"/>
            </p:cNvCxnSpPr>
            <p:nvPr/>
          </p:nvCxnSpPr>
          <p:spPr>
            <a:xfrm flipH="1" flipV="1">
              <a:off x="6535321" y="2252916"/>
              <a:ext cx="105307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>
              <a:stCxn id="3" idx="1"/>
            </p:cNvCxnSpPr>
            <p:nvPr/>
          </p:nvCxnSpPr>
          <p:spPr>
            <a:xfrm flipH="1">
              <a:off x="6662787" y="2252917"/>
              <a:ext cx="925604" cy="1958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7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6" grpId="0"/>
      <p:bldP spid="262" grpId="0"/>
      <p:bldP spid="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3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79216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7200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 of the cos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spectrometer Nab @ SNS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9BE1-2820-4DE1-B9DF-A1B2855812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4" name="TextBox 773"/>
              <p:cNvSpPr txBox="1"/>
              <p:nvPr/>
            </p:nvSpPr>
            <p:spPr>
              <a:xfrm>
                <a:off x="176371" y="1874397"/>
                <a:ext cx="39326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𝜚</m:t>
                      </m:r>
                      <m:d>
                        <m:dPr>
                          <m:ctrlPr>
                            <a:rPr lang="el-G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4" name="TextBox 7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1" y="1874397"/>
                <a:ext cx="393261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3216" y="864942"/>
                <a:ext cx="5240784" cy="182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Energy Conservation in Infinite Nuclear Mass Approximation: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Momentum Conservation: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inferred from proton time-of-flight)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216" y="864942"/>
                <a:ext cx="5240784" cy="1825564"/>
              </a:xfrm>
              <a:prstGeom prst="rect">
                <a:avLst/>
              </a:prstGeom>
              <a:blipFill>
                <a:blip r:embed="rId4"/>
                <a:stretch>
                  <a:fillRect l="-698" t="-2007" b="-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3" name="Group 1328"/>
          <p:cNvGrpSpPr>
            <a:grpSpLocks/>
          </p:cNvGrpSpPr>
          <p:nvPr/>
        </p:nvGrpSpPr>
        <p:grpSpPr bwMode="auto">
          <a:xfrm>
            <a:off x="382726" y="905123"/>
            <a:ext cx="2646779" cy="1241901"/>
            <a:chOff x="438150" y="957263"/>
            <a:chExt cx="2646779" cy="1241901"/>
          </a:xfrm>
        </p:grpSpPr>
        <p:sp>
          <p:nvSpPr>
            <p:cNvPr id="775" name="Oval 140"/>
            <p:cNvSpPr>
              <a:spLocks noChangeArrowheads="1"/>
            </p:cNvSpPr>
            <p:nvPr/>
          </p:nvSpPr>
          <p:spPr bwMode="auto">
            <a:xfrm>
              <a:off x="593725" y="1231900"/>
              <a:ext cx="228600" cy="228600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7" name="Oval 141"/>
            <p:cNvSpPr>
              <a:spLocks noChangeArrowheads="1"/>
            </p:cNvSpPr>
            <p:nvPr/>
          </p:nvSpPr>
          <p:spPr bwMode="auto">
            <a:xfrm>
              <a:off x="1584325" y="1384300"/>
              <a:ext cx="304800" cy="3048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" name="Oval 142"/>
            <p:cNvSpPr>
              <a:spLocks noChangeArrowheads="1"/>
            </p:cNvSpPr>
            <p:nvPr/>
          </p:nvSpPr>
          <p:spPr bwMode="auto">
            <a:xfrm>
              <a:off x="2879725" y="13081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" name="Oval 143"/>
            <p:cNvSpPr>
              <a:spLocks noChangeArrowheads="1"/>
            </p:cNvSpPr>
            <p:nvPr/>
          </p:nvSpPr>
          <p:spPr bwMode="auto">
            <a:xfrm>
              <a:off x="2498725" y="1917700"/>
              <a:ext cx="152400" cy="152400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0" name="Line 144"/>
            <p:cNvSpPr>
              <a:spLocks noChangeShapeType="1"/>
            </p:cNvSpPr>
            <p:nvPr/>
          </p:nvSpPr>
          <p:spPr bwMode="auto">
            <a:xfrm flipH="1" flipV="1">
              <a:off x="974725" y="1384300"/>
              <a:ext cx="457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Line 145"/>
            <p:cNvSpPr>
              <a:spLocks noChangeShapeType="1"/>
            </p:cNvSpPr>
            <p:nvPr/>
          </p:nvSpPr>
          <p:spPr bwMode="auto">
            <a:xfrm flipV="1">
              <a:off x="1965325" y="1384300"/>
              <a:ext cx="7620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Line 146"/>
            <p:cNvSpPr>
              <a:spLocks noChangeShapeType="1"/>
            </p:cNvSpPr>
            <p:nvPr/>
          </p:nvSpPr>
          <p:spPr bwMode="auto">
            <a:xfrm>
              <a:off x="1965325" y="1689100"/>
              <a:ext cx="457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Text Box 147"/>
            <p:cNvSpPr txBox="1">
              <a:spLocks noChangeArrowheads="1"/>
            </p:cNvSpPr>
            <p:nvPr/>
          </p:nvSpPr>
          <p:spPr bwMode="auto">
            <a:xfrm>
              <a:off x="1547813" y="1034694"/>
              <a:ext cx="334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784" name="Text Box 148"/>
            <p:cNvSpPr txBox="1">
              <a:spLocks noChangeArrowheads="1"/>
            </p:cNvSpPr>
            <p:nvPr/>
          </p:nvSpPr>
          <p:spPr bwMode="auto">
            <a:xfrm>
              <a:off x="2746375" y="957263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592388" y="1829832"/>
                  <a:ext cx="4558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7919" name="Text 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388" y="1829832"/>
                  <a:ext cx="45589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6" name="Arc 151"/>
            <p:cNvSpPr>
              <a:spLocks/>
            </p:cNvSpPr>
            <p:nvPr/>
          </p:nvSpPr>
          <p:spPr bwMode="auto">
            <a:xfrm flipV="1">
              <a:off x="2020888" y="1447800"/>
              <a:ext cx="288925" cy="317500"/>
            </a:xfrm>
            <a:custGeom>
              <a:avLst/>
              <a:gdLst>
                <a:gd name="T0" fmla="*/ 2147483647 w 21574"/>
                <a:gd name="T1" fmla="*/ 0 h 19058"/>
                <a:gd name="T2" fmla="*/ 2147483647 w 21574"/>
                <a:gd name="T3" fmla="*/ 2147483647 h 19058"/>
                <a:gd name="T4" fmla="*/ 0 w 21574"/>
                <a:gd name="T5" fmla="*/ 2147483647 h 19058"/>
                <a:gd name="T6" fmla="*/ 0 60000 65536"/>
                <a:gd name="T7" fmla="*/ 0 60000 65536"/>
                <a:gd name="T8" fmla="*/ 0 60000 65536"/>
                <a:gd name="T9" fmla="*/ 0 w 21574"/>
                <a:gd name="T10" fmla="*/ 0 h 19058"/>
                <a:gd name="T11" fmla="*/ 21574 w 21574"/>
                <a:gd name="T12" fmla="*/ 19058 h 19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19058" fill="none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</a:path>
                <a:path w="21574" h="19058" stroke="0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  <a:lnTo>
                    <a:pt x="0" y="19058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87" name="Text Box 147"/>
            <p:cNvSpPr txBox="1">
              <a:spLocks noChangeArrowheads="1"/>
            </p:cNvSpPr>
            <p:nvPr/>
          </p:nvSpPr>
          <p:spPr bwMode="auto">
            <a:xfrm>
              <a:off x="438150" y="1398587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8" name="TextBox 787"/>
              <p:cNvSpPr txBox="1"/>
              <p:nvPr/>
            </p:nvSpPr>
            <p:spPr>
              <a:xfrm>
                <a:off x="2133333" y="1408360"/>
                <a:ext cx="567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8" name="TextBox 7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333" y="1408360"/>
                <a:ext cx="567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D36D21D-DDC1-C75F-3255-C4D81B238EF2}"/>
              </a:ext>
            </a:extLst>
          </p:cNvPr>
          <p:cNvGrpSpPr/>
          <p:nvPr/>
        </p:nvGrpSpPr>
        <p:grpSpPr>
          <a:xfrm>
            <a:off x="6042641" y="2917271"/>
            <a:ext cx="2273776" cy="963447"/>
            <a:chOff x="6249713" y="5289834"/>
            <a:chExt cx="1470184" cy="532315"/>
          </a:xfrm>
        </p:grpSpPr>
        <p:sp>
          <p:nvSpPr>
            <p:cNvPr id="8" name="Line 144">
              <a:extLst>
                <a:ext uri="{FF2B5EF4-FFF2-40B4-BE49-F238E27FC236}">
                  <a16:creationId xmlns:a16="http://schemas.microsoft.com/office/drawing/2014/main" id="{60C6894D-4D97-688D-96E3-6BD2A35FA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9713" y="5593621"/>
              <a:ext cx="1112492" cy="847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5">
              <a:extLst>
                <a:ext uri="{FF2B5EF4-FFF2-40B4-BE49-F238E27FC236}">
                  <a16:creationId xmlns:a16="http://schemas.microsoft.com/office/drawing/2014/main" id="{E1CE0277-7B94-8512-E14B-8053D07F6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1474" y="5455221"/>
              <a:ext cx="682726" cy="134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6">
              <a:extLst>
                <a:ext uri="{FF2B5EF4-FFF2-40B4-BE49-F238E27FC236}">
                  <a16:creationId xmlns:a16="http://schemas.microsoft.com/office/drawing/2014/main" id="{8C87FD71-1882-998D-B17B-C0A95E6F5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2986" y="5455221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rc 151">
              <a:extLst>
                <a:ext uri="{FF2B5EF4-FFF2-40B4-BE49-F238E27FC236}">
                  <a16:creationId xmlns:a16="http://schemas.microsoft.com/office/drawing/2014/main" id="{7C96723F-1101-3B5A-3127-516692E5BF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81755" y="5374542"/>
              <a:ext cx="155739" cy="178371"/>
            </a:xfrm>
            <a:custGeom>
              <a:avLst/>
              <a:gdLst>
                <a:gd name="T0" fmla="*/ 2147483647 w 21574"/>
                <a:gd name="T1" fmla="*/ 0 h 19058"/>
                <a:gd name="T2" fmla="*/ 2147483647 w 21574"/>
                <a:gd name="T3" fmla="*/ 2147483647 h 19058"/>
                <a:gd name="T4" fmla="*/ 0 w 21574"/>
                <a:gd name="T5" fmla="*/ 2147483647 h 19058"/>
                <a:gd name="T6" fmla="*/ 0 60000 65536"/>
                <a:gd name="T7" fmla="*/ 0 60000 65536"/>
                <a:gd name="T8" fmla="*/ 0 60000 65536"/>
                <a:gd name="T9" fmla="*/ 0 w 21574"/>
                <a:gd name="T10" fmla="*/ 0 h 19058"/>
                <a:gd name="T11" fmla="*/ 21574 w 21574"/>
                <a:gd name="T12" fmla="*/ 19058 h 19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19058" fill="none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</a:path>
                <a:path w="21574" h="19058" stroke="0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  <a:lnTo>
                    <a:pt x="0" y="19058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" name="Line 145">
              <a:extLst>
                <a:ext uri="{FF2B5EF4-FFF2-40B4-BE49-F238E27FC236}">
                  <a16:creationId xmlns:a16="http://schemas.microsoft.com/office/drawing/2014/main" id="{06A2AA07-8D0B-5186-F037-926822808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7897" y="5289834"/>
              <a:ext cx="762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49467E-2C84-C6FC-87EE-55AA34C878EA}"/>
                    </a:ext>
                  </a:extLst>
                </p:cNvPr>
                <p:cNvSpPr txBox="1"/>
                <p:nvPr/>
              </p:nvSpPr>
              <p:spPr>
                <a:xfrm>
                  <a:off x="6628246" y="5606256"/>
                  <a:ext cx="313844" cy="215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49467E-2C84-C6FC-87EE-55AA34C87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246" y="5606256"/>
                  <a:ext cx="313844" cy="215893"/>
                </a:xfrm>
                <a:prstGeom prst="rect">
                  <a:avLst/>
                </a:prstGeom>
                <a:blipFill>
                  <a:blip r:embed="rId7"/>
                  <a:stretch>
                    <a:fillRect t="-20313" r="-2375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C11734B-2CEE-9C13-6B5C-8D557016E57E}"/>
                    </a:ext>
                  </a:extLst>
                </p:cNvPr>
                <p:cNvSpPr txBox="1"/>
                <p:nvPr/>
              </p:nvSpPr>
              <p:spPr>
                <a:xfrm>
                  <a:off x="6352447" y="5318170"/>
                  <a:ext cx="306465" cy="20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C11734B-2CEE-9C13-6B5C-8D557016E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447" y="5318170"/>
                  <a:ext cx="306465" cy="204060"/>
                </a:xfrm>
                <a:prstGeom prst="rect">
                  <a:avLst/>
                </a:prstGeom>
                <a:blipFill>
                  <a:blip r:embed="rId8"/>
                  <a:stretch>
                    <a:fillRect t="-21311" r="-25641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A0F087-DFF4-503C-95D2-F4302903E2FE}"/>
                    </a:ext>
                  </a:extLst>
                </p:cNvPr>
                <p:cNvSpPr/>
                <p:nvPr/>
              </p:nvSpPr>
              <p:spPr>
                <a:xfrm>
                  <a:off x="6910709" y="5301087"/>
                  <a:ext cx="366705" cy="204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A0F087-DFF4-503C-95D2-F4302903E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709" y="5301087"/>
                  <a:ext cx="366705" cy="2040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FAA62A-3B66-968A-1498-1820E97DC3DD}"/>
                    </a:ext>
                  </a:extLst>
                </p:cNvPr>
                <p:cNvSpPr txBox="1"/>
                <p:nvPr/>
              </p:nvSpPr>
              <p:spPr>
                <a:xfrm>
                  <a:off x="7265413" y="5434833"/>
                  <a:ext cx="309491" cy="20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FAA62A-3B66-968A-1498-1820E97DC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413" y="5434833"/>
                  <a:ext cx="309491" cy="204060"/>
                </a:xfrm>
                <a:prstGeom prst="rect">
                  <a:avLst/>
                </a:prstGeom>
                <a:blipFill>
                  <a:blip r:embed="rId10"/>
                  <a:stretch>
                    <a:fillRect t="-21667" r="-2435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291CED8A-F507-746A-25FD-2A89B8C1FB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2" y="2705916"/>
            <a:ext cx="5799254" cy="393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3A492B-9AA4-4E5E-1D4A-03A6D3742A4F}"/>
                  </a:ext>
                </a:extLst>
              </p:cNvPr>
              <p:cNvSpPr txBox="1"/>
              <p:nvPr/>
            </p:nvSpPr>
            <p:spPr>
              <a:xfrm>
                <a:off x="6182982" y="4513911"/>
                <a:ext cx="2874036" cy="1504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Edges of trapeziums: spectrometer response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proton TOF.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Slope of trapeziums is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3A492B-9AA4-4E5E-1D4A-03A6D3742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82" y="4513911"/>
                <a:ext cx="2874036" cy="1504258"/>
              </a:xfrm>
              <a:prstGeom prst="rect">
                <a:avLst/>
              </a:prstGeom>
              <a:blipFill>
                <a:blip r:embed="rId12"/>
                <a:stretch>
                  <a:fillRect l="-1271" t="-2024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05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08" y="1183868"/>
            <a:ext cx="5284089" cy="49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0" y="23813"/>
            <a:ext cx="9144000" cy="668337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144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 setup at Spallation Neutron Source (SNS)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87624" y="3573016"/>
            <a:ext cx="1800200" cy="1256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07687" y="6309320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Spectrometer magnet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87824" y="3688756"/>
            <a:ext cx="1113993" cy="2620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6016" y="784373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 detectors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01818" y="1061986"/>
            <a:ext cx="862123" cy="998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00652" y="1061986"/>
            <a:ext cx="672336" cy="33031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750" y="4829761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Cold neutron 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96752"/>
            <a:ext cx="22381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FNPB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beamline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@ SNS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47864" y="1798077"/>
            <a:ext cx="160135" cy="271692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52320" y="2420888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4B5B5F-E801-F648-A846-F4A4D0B21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1" t="15829" r="23340" b="17066"/>
          <a:stretch/>
        </p:blipFill>
        <p:spPr>
          <a:xfrm rot="5400000">
            <a:off x="6339364" y="369419"/>
            <a:ext cx="2394301" cy="319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E8205-6ACA-4FEE-A8D0-277EBB46E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7" y="3447542"/>
            <a:ext cx="3122289" cy="30962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FFE3E-758C-4C2E-94F0-9A3464CFB1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5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21.3|27.3|19.3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5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12126</TotalTime>
  <Words>2924</Words>
  <Application>Microsoft Office PowerPoint</Application>
  <PresentationFormat>On-screen Show (4:3)</PresentationFormat>
  <Paragraphs>506</Paragraphs>
  <Slides>28</Slides>
  <Notes>10</Notes>
  <HiddenSlides>5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CMBX10</vt:lpstr>
      <vt:lpstr>Courier New</vt:lpstr>
      <vt:lpstr>CMMI10</vt:lpstr>
      <vt:lpstr>Times New Roman</vt:lpstr>
      <vt:lpstr>Cambria Math</vt:lpstr>
      <vt:lpstr>Calibri Light</vt:lpstr>
      <vt:lpstr>Calibri</vt:lpstr>
      <vt:lpstr>Verdana</vt:lpstr>
      <vt:lpstr>Comic Sans MS</vt:lpstr>
      <vt:lpstr>CMR10</vt:lpstr>
      <vt:lpstr>Symbol</vt:lpstr>
      <vt:lpstr>Standarddesign</vt:lpstr>
      <vt:lpstr>13_Standarddesign</vt:lpstr>
      <vt:lpstr>Office Theme</vt:lpstr>
      <vt:lpstr>1_Office Theme</vt:lpstr>
      <vt:lpstr>2_Office Theme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Baeßler</dc:creator>
  <cp:lastModifiedBy>Baessler, Stefan (sfb5d)</cp:lastModifiedBy>
  <cp:revision>675</cp:revision>
  <cp:lastPrinted>2015-11-18T01:30:58Z</cp:lastPrinted>
  <dcterms:created xsi:type="dcterms:W3CDTF">2006-07-16T06:34:31Z</dcterms:created>
  <dcterms:modified xsi:type="dcterms:W3CDTF">2024-09-27T18:35:21Z</dcterms:modified>
</cp:coreProperties>
</file>