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58" r:id="rId6"/>
    <p:sldId id="278" r:id="rId7"/>
    <p:sldId id="279" r:id="rId8"/>
    <p:sldId id="262" r:id="rId9"/>
    <p:sldId id="263" r:id="rId10"/>
    <p:sldId id="264" r:id="rId11"/>
    <p:sldId id="28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5C2A9-E496-4148-98E9-0752E217A757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22421-0A43-4D2B-A301-3EB79C6905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07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25 </a:t>
            </a:r>
            <a:r>
              <a:rPr lang="de-DE" dirty="0" err="1"/>
              <a:t>minutes</a:t>
            </a:r>
            <a:r>
              <a:rPr lang="de-DE" dirty="0"/>
              <a:t> + 5 </a:t>
            </a:r>
            <a:r>
              <a:rPr lang="de-DE" dirty="0" err="1"/>
              <a:t>minutes</a:t>
            </a:r>
            <a:r>
              <a:rPr lang="de-DE" dirty="0"/>
              <a:t> </a:t>
            </a:r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Ralf Engels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473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81CE0166-4610-4020-B821-6101CA893A65}" type="slidenum">
              <a:rPr lang="en-GB" altLang="en-US" smtClean="0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3</a:t>
            </a:fld>
            <a:endParaRPr lang="en-GB" altLang="en-US" smtClean="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917575" y="744538"/>
            <a:ext cx="483393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8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666750" y="4714875"/>
            <a:ext cx="53244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  <p:sp>
        <p:nvSpPr>
          <p:cNvPr id="9221" name="Fußzeilenplatzhalter 5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mtClean="0">
                <a:cs typeface="Arial" panose="020B0604020202020204" pitchFamily="34" charset="0"/>
              </a:rPr>
              <a:t>Dr. Ralf Engels                                    25.06.2009</a:t>
            </a:r>
          </a:p>
        </p:txBody>
      </p:sp>
    </p:spTree>
    <p:extLst>
      <p:ext uri="{BB962C8B-B14F-4D97-AF65-F5344CB8AC3E}">
        <p14:creationId xmlns:p14="http://schemas.microsoft.com/office/powerpoint/2010/main" val="291659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86B64E67-A9EF-4E20-B0CB-2AE34F24533F}" type="slidenum">
              <a:rPr lang="en-GB" altLang="en-US" smtClean="0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4</a:t>
            </a:fld>
            <a:endParaRPr lang="en-GB" altLang="en-US" smtClean="0"/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917575" y="744538"/>
            <a:ext cx="483393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8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/>
          </p:nvPr>
        </p:nvSpPr>
        <p:spPr>
          <a:xfrm>
            <a:off x="666750" y="4714875"/>
            <a:ext cx="53244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  <p:sp>
        <p:nvSpPr>
          <p:cNvPr id="11269" name="Fußzeilenplatzhalter 5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mtClean="0">
                <a:cs typeface="Arial" panose="020B0604020202020204" pitchFamily="34" charset="0"/>
              </a:rPr>
              <a:t>Dr. Ralf Engels                                    25.06.2009</a:t>
            </a:r>
          </a:p>
        </p:txBody>
      </p:sp>
    </p:spTree>
    <p:extLst>
      <p:ext uri="{BB962C8B-B14F-4D97-AF65-F5344CB8AC3E}">
        <p14:creationId xmlns:p14="http://schemas.microsoft.com/office/powerpoint/2010/main" val="3368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94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6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1580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042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7166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0434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 Month 2018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A52F4D17-1AD6-42D9-B93A-EB002C62F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20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 Month 2018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65862-E64A-4E5F-8934-CBE2F43FD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A52F4D17-1AD6-42D9-B93A-EB002C62F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 Month 2018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566AD1-91A5-4D6F-BE6D-62150997CE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A52F4D17-1AD6-42D9-B93A-EB002C62F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10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 Month 2018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9A4D5F-2E35-47CB-9ECC-6BDDA4543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A52F4D17-1AD6-42D9-B93A-EB002C62F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3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 Month 2018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EB74CF-3CEB-49F7-B847-0E316736F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A52F4D17-1AD6-42D9-B93A-EB002C62F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1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 Month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A52F4D17-1AD6-42D9-B93A-EB002C62F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1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278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orient="horz" pos="36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52729" y="3592615"/>
            <a:ext cx="11557967" cy="623404"/>
          </a:xfrm>
        </p:spPr>
        <p:txBody>
          <a:bodyPr/>
          <a:lstStyle/>
          <a:p>
            <a:r>
              <a:rPr lang="en-US" sz="2200" b="0" dirty="0"/>
              <a:t>Amorphous Carbon-coated Storage Cell Tests for the </a:t>
            </a: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en-US" sz="2200" b="0" dirty="0" smtClean="0"/>
              <a:t>Polarized </a:t>
            </a:r>
            <a:r>
              <a:rPr lang="en-US" sz="2200" b="0" dirty="0"/>
              <a:t>Gas Target at </a:t>
            </a:r>
            <a:r>
              <a:rPr lang="en-US" sz="2200" b="0" dirty="0" err="1"/>
              <a:t>LHCb</a:t>
            </a:r>
            <a:endParaRPr lang="en-US" sz="2200" b="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352729" y="4795291"/>
            <a:ext cx="10728325" cy="360000"/>
          </a:xfrm>
        </p:spPr>
        <p:txBody>
          <a:bodyPr/>
          <a:lstStyle/>
          <a:p>
            <a:r>
              <a:rPr lang="en-GB" sz="2000" dirty="0" smtClean="0"/>
              <a:t>Ralf Engels (IKP-2@FZJ/GSI)</a:t>
            </a:r>
            <a:endParaRPr lang="en-GB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40372" y="4380141"/>
            <a:ext cx="10728325" cy="547142"/>
          </a:xfrm>
        </p:spPr>
        <p:txBody>
          <a:bodyPr/>
          <a:lstStyle/>
          <a:p>
            <a:r>
              <a:rPr lang="de-DE" dirty="0" smtClean="0"/>
              <a:t>PSTP2024 / 26th September 2024 /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SPIN@LHCb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endParaRPr lang="de-DE" dirty="0"/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5956300"/>
            <a:ext cx="1974776" cy="6425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541" y="6500235"/>
            <a:ext cx="2304488" cy="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781" y="232646"/>
            <a:ext cx="10346267" cy="954867"/>
          </a:xfrm>
        </p:spPr>
        <p:txBody>
          <a:bodyPr/>
          <a:lstStyle/>
          <a:p>
            <a:pPr algn="ctr"/>
            <a:r>
              <a:rPr lang="en-GB" sz="3500" u="sng" dirty="0">
                <a:latin typeface="Arial"/>
                <a:ea typeface="+mn-ea"/>
                <a:cs typeface="Arial"/>
              </a:rPr>
              <a:t>Recombination on Carbon in the ISM</a:t>
            </a:r>
            <a:endParaRPr lang="de-DE" sz="3500" u="sng" dirty="0">
              <a:latin typeface="Arial"/>
              <a:ea typeface="+mn-ea"/>
              <a:cs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9681"/>
            <a:ext cx="4408715" cy="468492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86139" y="1220170"/>
            <a:ext cx="622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Possible </a:t>
            </a:r>
            <a:r>
              <a:rPr kumimoji="0" lang="de-DE" sz="28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Recombination</a:t>
            </a:r>
            <a:r>
              <a:rPr kumimoji="0" lang="de-DE" sz="2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Mechanisms</a:t>
            </a:r>
            <a:r>
              <a:rPr kumimoji="0" lang="de-DE" sz="2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729664" y="1922910"/>
            <a:ext cx="54961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WWU Münster; Phys. Institute,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Prof. H. Zacharias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Strong </a:t>
            </a: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C-H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Bond (~ 4.3 eV)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prevents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recombination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7" name="Gerader Verbinder 6"/>
          <p:cNvCxnSpPr/>
          <p:nvPr/>
        </p:nvCxnSpPr>
        <p:spPr bwMode="auto">
          <a:xfrm>
            <a:off x="719366" y="2166830"/>
            <a:ext cx="4734950" cy="1025549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Gerader Verbinder 7"/>
          <p:cNvCxnSpPr/>
          <p:nvPr/>
        </p:nvCxnSpPr>
        <p:spPr bwMode="auto">
          <a:xfrm flipV="1">
            <a:off x="695304" y="2198914"/>
            <a:ext cx="4726928" cy="90637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r Verbinder 11"/>
          <p:cNvCxnSpPr/>
          <p:nvPr/>
        </p:nvCxnSpPr>
        <p:spPr bwMode="auto">
          <a:xfrm>
            <a:off x="727388" y="3361969"/>
            <a:ext cx="4734950" cy="1025549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r Verbinder 12"/>
          <p:cNvCxnSpPr/>
          <p:nvPr/>
        </p:nvCxnSpPr>
        <p:spPr bwMode="auto">
          <a:xfrm>
            <a:off x="711346" y="4436791"/>
            <a:ext cx="4734950" cy="1025549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r Verbinder 13"/>
          <p:cNvCxnSpPr/>
          <p:nvPr/>
        </p:nvCxnSpPr>
        <p:spPr bwMode="auto">
          <a:xfrm flipV="1">
            <a:off x="719368" y="3378002"/>
            <a:ext cx="4726928" cy="90637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r Verbinder 14"/>
          <p:cNvCxnSpPr/>
          <p:nvPr/>
        </p:nvCxnSpPr>
        <p:spPr bwMode="auto">
          <a:xfrm flipV="1">
            <a:off x="735410" y="4452832"/>
            <a:ext cx="4726928" cy="90637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Pfeil nach rechts 16"/>
          <p:cNvSpPr/>
          <p:nvPr/>
        </p:nvSpPr>
        <p:spPr bwMode="auto">
          <a:xfrm>
            <a:off x="5726690" y="5345775"/>
            <a:ext cx="959660" cy="37699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745054" y="5245713"/>
            <a:ext cx="570198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Radiation </a:t>
            </a:r>
            <a:r>
              <a:rPr kumimoji="0" lang="de-DE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induced</a:t>
            </a:r>
            <a:r>
              <a:rPr kumimoji="0" lang="de-DE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Desorption</a:t>
            </a:r>
          </a:p>
        </p:txBody>
      </p:sp>
      <p:pic>
        <p:nvPicPr>
          <p:cNvPr id="16" name="Grafik 1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698" y="5853791"/>
            <a:ext cx="1974776" cy="6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1992313" y="-26988"/>
            <a:ext cx="7759700" cy="1368426"/>
          </a:xfrm>
        </p:spPr>
        <p:txBody>
          <a:bodyPr/>
          <a:lstStyle/>
          <a:p>
            <a:r>
              <a:rPr lang="de-DE" altLang="de-DE" u="sng" smtClean="0"/>
              <a:t>The Experimental Setup</a:t>
            </a:r>
          </a:p>
        </p:txBody>
      </p:sp>
      <p:pic>
        <p:nvPicPr>
          <p:cNvPr id="1433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4" y="557213"/>
            <a:ext cx="586422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5143500"/>
            <a:ext cx="1974776" cy="6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C53E5F-73A8-0B1E-3EF8-4F4F4170174C}"/>
              </a:ext>
            </a:extLst>
          </p:cNvPr>
          <p:cNvSpPr txBox="1"/>
          <p:nvPr/>
        </p:nvSpPr>
        <p:spPr>
          <a:xfrm>
            <a:off x="534838" y="947347"/>
            <a:ext cx="919332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smtClean="0"/>
              <a:t>Possible Light Source: </a:t>
            </a:r>
            <a:r>
              <a:rPr lang="en-US" altLang="en-US" sz="2400" dirty="0" err="1" smtClean="0"/>
              <a:t>Dissociator</a:t>
            </a:r>
            <a:r>
              <a:rPr lang="en-US" altLang="en-US" sz="2400" dirty="0" smtClean="0"/>
              <a:t> of the ABS</a:t>
            </a:r>
          </a:p>
          <a:p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en-US" altLang="en-US" sz="2400" dirty="0" smtClean="0"/>
              <a:t>Bright </a:t>
            </a:r>
            <a:r>
              <a:rPr lang="en-US" altLang="en-US" sz="2400" dirty="0" err="1" smtClean="0"/>
              <a:t>Balmer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light visible -&gt; are there even Lyman photons ?</a:t>
            </a:r>
            <a:endParaRPr lang="en-US" altLang="en-US" sz="2400" dirty="0">
              <a:solidFill>
                <a:schemeClr val="tx1"/>
              </a:solidFill>
            </a:endParaRPr>
          </a:p>
          <a:p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de-DE" sz="2400" dirty="0" err="1" smtClean="0"/>
              <a:t>Reflections</a:t>
            </a:r>
            <a:r>
              <a:rPr lang="de-DE" sz="2400" dirty="0" smtClean="0"/>
              <a:t> </a:t>
            </a:r>
            <a:r>
              <a:rPr lang="de-DE" sz="2400" dirty="0"/>
              <a:t>on </a:t>
            </a:r>
            <a:r>
              <a:rPr lang="en-US" altLang="en-US" sz="2400" dirty="0">
                <a:solidFill>
                  <a:schemeClr val="tx1"/>
                </a:solidFill>
              </a:rPr>
              <a:t>aluminum</a:t>
            </a:r>
            <a:r>
              <a:rPr lang="de-DE" sz="2400" dirty="0"/>
              <a:t> </a:t>
            </a:r>
            <a:r>
              <a:rPr lang="de-DE" sz="2400" dirty="0" err="1" smtClean="0"/>
              <a:t>surface</a:t>
            </a:r>
            <a:r>
              <a:rPr lang="de-DE" sz="2400" dirty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Lyman </a:t>
            </a:r>
            <a:r>
              <a:rPr lang="de-DE" sz="2400" dirty="0" err="1" smtClean="0"/>
              <a:t>photons</a:t>
            </a:r>
            <a:r>
              <a:rPr lang="de-DE" sz="2400" dirty="0" smtClean="0"/>
              <a:t> ~ 100%</a:t>
            </a:r>
          </a:p>
          <a:p>
            <a:endParaRPr lang="de-DE" altLang="en-US" sz="2400" dirty="0"/>
          </a:p>
          <a:p>
            <a:endParaRPr lang="de-DE" altLang="en-US" sz="2400" dirty="0" smtClean="0"/>
          </a:p>
          <a:p>
            <a:endParaRPr lang="de-DE" altLang="en-US" sz="2400" dirty="0"/>
          </a:p>
          <a:p>
            <a:endParaRPr lang="de-DE" altLang="en-US" sz="2400" dirty="0" smtClean="0"/>
          </a:p>
          <a:p>
            <a:endParaRPr lang="de-DE" altLang="en-US" sz="2400" dirty="0"/>
          </a:p>
          <a:p>
            <a:endParaRPr lang="de-DE" altLang="en-US" sz="2400" dirty="0" smtClean="0"/>
          </a:p>
          <a:p>
            <a:endParaRPr lang="de-DE" altLang="en-US" sz="2400" dirty="0"/>
          </a:p>
          <a:p>
            <a:endParaRPr lang="de-DE" altLang="en-US" dirty="0" smtClean="0"/>
          </a:p>
          <a:p>
            <a:endParaRPr lang="de-DE" altLang="en-US" dirty="0"/>
          </a:p>
          <a:p>
            <a:r>
              <a:rPr lang="de-DE" altLang="en-US" dirty="0" smtClean="0">
                <a:solidFill>
                  <a:srgbClr val="C00000"/>
                </a:solidFill>
              </a:rPr>
              <a:t>Bachelor Thesis </a:t>
            </a:r>
            <a:r>
              <a:rPr lang="de-DE" altLang="en-US" dirty="0" err="1" smtClean="0">
                <a:solidFill>
                  <a:srgbClr val="C00000"/>
                </a:solidFill>
              </a:rPr>
              <a:t>of</a:t>
            </a:r>
            <a:r>
              <a:rPr lang="de-DE" altLang="en-US" dirty="0" smtClean="0">
                <a:solidFill>
                  <a:srgbClr val="C00000"/>
                </a:solidFill>
              </a:rPr>
              <a:t> Onur Bilen (HHU)</a:t>
            </a:r>
            <a:endParaRPr lang="en-US" altLang="en-US" dirty="0">
              <a:solidFill>
                <a:srgbClr val="C00000"/>
              </a:solidFill>
            </a:endParaRPr>
          </a:p>
        </p:txBody>
      </p:sp>
      <p:pic>
        <p:nvPicPr>
          <p:cNvPr id="3" name="Grafik 2" descr="Ein Bild, das Metallwaren, Metall, Zylinder, Hartwaren enthält.&#10;&#10;Automatisch generierte Beschreibung">
            <a:extLst>
              <a:ext uri="{FF2B5EF4-FFF2-40B4-BE49-F238E27FC236}">
                <a16:creationId xmlns:a16="http://schemas.microsoft.com/office/drawing/2014/main" id="{98B7870A-9ED6-EC80-48EE-671A91A8D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5" y="3615220"/>
            <a:ext cx="1503535" cy="1794179"/>
          </a:xfrm>
          <a:prstGeom prst="rect">
            <a:avLst/>
          </a:prstGeom>
        </p:spPr>
      </p:pic>
      <p:pic>
        <p:nvPicPr>
          <p:cNvPr id="7" name="Grafik 6" descr="Ein Bild, das Diagramm, Reihe, technische Zeichnung, Plan enthält.&#10;&#10;Automatisch generierte Beschreibung">
            <a:extLst>
              <a:ext uri="{FF2B5EF4-FFF2-40B4-BE49-F238E27FC236}">
                <a16:creationId xmlns:a16="http://schemas.microsoft.com/office/drawing/2014/main" id="{E6FCE213-FE8F-AE4C-D114-22C0B3165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12" y="2787607"/>
            <a:ext cx="7771184" cy="3081365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02648" y="92576"/>
            <a:ext cx="8893742" cy="821823"/>
          </a:xfrm>
        </p:spPr>
        <p:txBody>
          <a:bodyPr/>
          <a:lstStyle/>
          <a:p>
            <a:r>
              <a:rPr lang="de-DE" altLang="en-US" u="sng" dirty="0" smtClean="0"/>
              <a:t>Radiation Test </a:t>
            </a:r>
            <a:r>
              <a:rPr lang="de-DE" altLang="en-US" u="sng" dirty="0" err="1" smtClean="0"/>
              <a:t>for</a:t>
            </a:r>
            <a:r>
              <a:rPr lang="de-DE" altLang="en-US" u="sng" dirty="0" smtClean="0"/>
              <a:t> Lyman-</a:t>
            </a:r>
            <a:r>
              <a:rPr lang="el-GR" altLang="en-US" u="sng" dirty="0" smtClean="0"/>
              <a:t>α</a:t>
            </a:r>
            <a:r>
              <a:rPr lang="de-DE" altLang="en-US" u="sng" dirty="0" err="1" smtClean="0"/>
              <a:t>lpha</a:t>
            </a:r>
            <a:endParaRPr lang="en-US" altLang="en-US" dirty="0" smtClean="0"/>
          </a:p>
        </p:txBody>
      </p:sp>
      <p:pic>
        <p:nvPicPr>
          <p:cNvPr id="8" name="Grafik 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13" y="5894608"/>
            <a:ext cx="1974776" cy="6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158" y="168171"/>
            <a:ext cx="10369697" cy="1193966"/>
          </a:xfrm>
        </p:spPr>
        <p:txBody>
          <a:bodyPr/>
          <a:lstStyle/>
          <a:p>
            <a:r>
              <a:rPr lang="de-DE" u="sng" dirty="0" smtClean="0"/>
              <a:t>Storage </a:t>
            </a:r>
            <a:r>
              <a:rPr lang="de-DE" u="sng" dirty="0" err="1" smtClean="0"/>
              <a:t>Cell</a:t>
            </a:r>
            <a:r>
              <a:rPr lang="de-DE" u="sng" dirty="0" smtClean="0"/>
              <a:t> </a:t>
            </a:r>
            <a:r>
              <a:rPr lang="de-DE" u="sng" dirty="0" err="1" smtClean="0"/>
              <a:t>Coating</a:t>
            </a:r>
            <a:endParaRPr lang="de-DE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630621" y="1198189"/>
            <a:ext cx="1147729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surface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coatings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0F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1.) Aluminium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F0F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cells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0F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-&gt; 	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F0F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0F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Lyman-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0F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α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0F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F0F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photons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0F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2.) Teflon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cells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	    -&gt; 	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transmission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through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surface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3.)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   -&gt; 	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Lyman-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α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photons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transmission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through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				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surface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?         (O-H: ~ 4.8 eV)	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16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Expectation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A16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16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A16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Carbon: -&gt;	Large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16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Recombination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A16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16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Combination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9A168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9A16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A16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16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A16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Lyman-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A16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α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A16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16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radiation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A16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! 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9A168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9A168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512661" y="4754880"/>
            <a:ext cx="11562716" cy="1125282"/>
          </a:xfrm>
          <a:prstGeom prst="rect">
            <a:avLst/>
          </a:prstGeom>
          <a:solidFill>
            <a:srgbClr val="00B8FF">
              <a:alpha val="14000"/>
            </a:srgbClr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52" y="5935434"/>
            <a:ext cx="1974776" cy="6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C53E5F-73A8-0B1E-3EF8-4F4F4170174C}"/>
              </a:ext>
            </a:extLst>
          </p:cNvPr>
          <p:cNvSpPr txBox="1"/>
          <p:nvPr/>
        </p:nvSpPr>
        <p:spPr>
          <a:xfrm>
            <a:off x="816012" y="833526"/>
            <a:ext cx="682689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200 nm amorphous carbon-coated storage cell was provided by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Pedro Costa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Pinto from CERN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Requirements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- High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polarization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preservation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-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recombination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gold plated tungsten wires run along the inside of the storage cell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Installation into the interaction chamber</a:t>
            </a:r>
          </a:p>
        </p:txBody>
      </p:sp>
      <p:pic>
        <p:nvPicPr>
          <p:cNvPr id="3" name="Grafik 2" descr="Ein Bild, das Text, Im Haus, Werkzeug, Maschine enthält.&#10;&#10;Automatisch generierte Beschreibung">
            <a:extLst>
              <a:ext uri="{FF2B5EF4-FFF2-40B4-BE49-F238E27FC236}">
                <a16:creationId xmlns:a16="http://schemas.microsoft.com/office/drawing/2014/main" id="{7CE4CC0A-66A7-2635-3EBF-61B98C86E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66" y="4580690"/>
            <a:ext cx="4324395" cy="1605080"/>
          </a:xfrm>
          <a:prstGeom prst="rect">
            <a:avLst/>
          </a:prstGeom>
        </p:spPr>
      </p:pic>
      <p:pic>
        <p:nvPicPr>
          <p:cNvPr id="7" name="Grafik 6" descr="Ein Bild, das Autoteile, Maschine, Bautechnik, Stahl enthält.&#10;&#10;Automatisch generierte Beschreibung">
            <a:extLst>
              <a:ext uri="{FF2B5EF4-FFF2-40B4-BE49-F238E27FC236}">
                <a16:creationId xmlns:a16="http://schemas.microsoft.com/office/drawing/2014/main" id="{F0977238-C38B-78AF-46B4-3A000A5DD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57" y="3806101"/>
            <a:ext cx="3691467" cy="2768601"/>
          </a:xfrm>
          <a:prstGeom prst="rect">
            <a:avLst/>
          </a:prstGeom>
        </p:spPr>
      </p:pic>
      <p:pic>
        <p:nvPicPr>
          <p:cNvPr id="9" name="Grafik 8" descr="Ein Bild, das Maschine, Bautechnik, Elektrische Leitungen, Industrie enthält.&#10;&#10;Automatisch generierte Beschreibung">
            <a:extLst>
              <a:ext uri="{FF2B5EF4-FFF2-40B4-BE49-F238E27FC236}">
                <a16:creationId xmlns:a16="http://schemas.microsoft.com/office/drawing/2014/main" id="{4E5B9060-A5E4-CAE4-8B5E-33BD6AB0D6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58" y="898600"/>
            <a:ext cx="3691466" cy="27686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7E11E4A-23CD-9A44-C4A7-CA4F9C06EC96}"/>
              </a:ext>
            </a:extLst>
          </p:cNvPr>
          <p:cNvSpPr txBox="1"/>
          <p:nvPr/>
        </p:nvSpPr>
        <p:spPr>
          <a:xfrm>
            <a:off x="520876" y="833526"/>
            <a:ext cx="281381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259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259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259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259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259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259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259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259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259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259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259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62158" y="168171"/>
            <a:ext cx="10329893" cy="1198616"/>
          </a:xfrm>
        </p:spPr>
        <p:txBody>
          <a:bodyPr/>
          <a:lstStyle/>
          <a:p>
            <a:r>
              <a:rPr lang="de-DE" u="sng" dirty="0" err="1" smtClean="0"/>
              <a:t>Preparation</a:t>
            </a:r>
            <a:r>
              <a:rPr lang="de-DE" u="sng" dirty="0" smtClean="0"/>
              <a:t> </a:t>
            </a:r>
            <a:r>
              <a:rPr lang="de-DE" u="sng" dirty="0" err="1" smtClean="0"/>
              <a:t>of</a:t>
            </a:r>
            <a:r>
              <a:rPr lang="de-DE" u="sng" dirty="0" smtClean="0"/>
              <a:t> </a:t>
            </a:r>
            <a:r>
              <a:rPr lang="de-DE" u="sng" dirty="0" err="1" smtClean="0"/>
              <a:t>new</a:t>
            </a:r>
            <a:r>
              <a:rPr lang="de-DE" u="sng" dirty="0" smtClean="0"/>
              <a:t> Storage </a:t>
            </a:r>
            <a:r>
              <a:rPr lang="de-DE" u="sng" dirty="0" err="1" smtClean="0"/>
              <a:t>Cell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24668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417514" y="107951"/>
            <a:ext cx="7767637" cy="1173163"/>
          </a:xfrm>
        </p:spPr>
        <p:txBody>
          <a:bodyPr/>
          <a:lstStyle/>
          <a:p>
            <a:r>
              <a:rPr lang="de-DE" altLang="de-DE" u="sng" dirty="0" smtClean="0"/>
              <a:t>The Experimental Setup</a:t>
            </a:r>
          </a:p>
        </p:txBody>
      </p:sp>
      <p:pic>
        <p:nvPicPr>
          <p:cNvPr id="33795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2200"/>
            <a:ext cx="10333169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345" y="5919106"/>
            <a:ext cx="1974776" cy="6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Reihe, Diagramm, Screenshot enthält.&#10;&#10;Automatisch generierte Beschreibung">
            <a:extLst>
              <a:ext uri="{FF2B5EF4-FFF2-40B4-BE49-F238E27FC236}">
                <a16:creationId xmlns:a16="http://schemas.microsoft.com/office/drawing/2014/main" id="{E1F93CD1-7CA2-ED94-AA46-D0D77318D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94" y="1103828"/>
            <a:ext cx="9405668" cy="449279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9365579-21FA-C04F-1820-A938C6E6C0C3}"/>
              </a:ext>
            </a:extLst>
          </p:cNvPr>
          <p:cNvSpPr txBox="1"/>
          <p:nvPr/>
        </p:nvSpPr>
        <p:spPr>
          <a:xfrm>
            <a:off x="3911294" y="245561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</a:t>
            </a:r>
            <a:r>
              <a:rPr lang="de-DE" baseline="30000" dirty="0"/>
              <a:t>+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34232A-6D47-0618-F8F8-078FCDD96C5A}"/>
              </a:ext>
            </a:extLst>
          </p:cNvPr>
          <p:cNvSpPr txBox="1"/>
          <p:nvPr/>
        </p:nvSpPr>
        <p:spPr>
          <a:xfrm>
            <a:off x="5474322" y="2323047"/>
            <a:ext cx="52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</a:t>
            </a:r>
            <a:r>
              <a:rPr lang="de-DE" baseline="-25000" dirty="0"/>
              <a:t>2</a:t>
            </a:r>
            <a:r>
              <a:rPr lang="de-DE" baseline="30000" dirty="0"/>
              <a:t>+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AC9CC60-08FE-4565-F89E-09C19609DB9E}"/>
              </a:ext>
            </a:extLst>
          </p:cNvPr>
          <p:cNvSpPr txBox="1"/>
          <p:nvPr/>
        </p:nvSpPr>
        <p:spPr>
          <a:xfrm>
            <a:off x="6398983" y="4384220"/>
            <a:ext cx="66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</a:t>
            </a:r>
            <a:r>
              <a:rPr lang="de-DE" baseline="-25000" dirty="0"/>
              <a:t>3</a:t>
            </a:r>
            <a:r>
              <a:rPr lang="de-DE" baseline="30000" dirty="0"/>
              <a:t>+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62158" y="168171"/>
            <a:ext cx="10329893" cy="765558"/>
          </a:xfrm>
        </p:spPr>
        <p:txBody>
          <a:bodyPr/>
          <a:lstStyle/>
          <a:p>
            <a:r>
              <a:rPr lang="de-DE" u="sng" dirty="0" err="1" smtClean="0"/>
              <a:t>Mass</a:t>
            </a:r>
            <a:r>
              <a:rPr lang="de-DE" u="sng" dirty="0" smtClean="0"/>
              <a:t> </a:t>
            </a:r>
            <a:r>
              <a:rPr lang="de-DE" u="sng" dirty="0" err="1" smtClean="0"/>
              <a:t>spectroscopy</a:t>
            </a:r>
            <a:r>
              <a:rPr lang="de-DE" u="sng" dirty="0" smtClean="0"/>
              <a:t> </a:t>
            </a:r>
            <a:endParaRPr lang="de-DE" u="sng" dirty="0"/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508" y="5910942"/>
            <a:ext cx="1974776" cy="6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417514" y="107951"/>
            <a:ext cx="7767637" cy="1173163"/>
          </a:xfrm>
        </p:spPr>
        <p:txBody>
          <a:bodyPr/>
          <a:lstStyle/>
          <a:p>
            <a:r>
              <a:rPr lang="de-DE" altLang="de-DE" u="sng" dirty="0" smtClean="0"/>
              <a:t>The Experimental Setup</a:t>
            </a:r>
          </a:p>
        </p:txBody>
      </p:sp>
      <p:pic>
        <p:nvPicPr>
          <p:cNvPr id="33795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54100"/>
            <a:ext cx="10333169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698" y="5902778"/>
            <a:ext cx="1974776" cy="6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3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C53E5F-73A8-0B1E-3EF8-4F4F4170174C}"/>
              </a:ext>
            </a:extLst>
          </p:cNvPr>
          <p:cNvSpPr txBox="1"/>
          <p:nvPr/>
        </p:nvSpPr>
        <p:spPr>
          <a:xfrm>
            <a:off x="625643" y="789271"/>
            <a:ext cx="10181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 err="1"/>
              <a:t>Polarization</a:t>
            </a:r>
            <a:r>
              <a:rPr lang="de-DE" sz="2400" dirty="0"/>
              <a:t> </a:t>
            </a:r>
            <a:r>
              <a:rPr lang="de-DE" sz="2400" dirty="0" err="1"/>
              <a:t>spectrum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Weak</a:t>
            </a:r>
            <a:r>
              <a:rPr lang="de-DE" sz="2400" dirty="0"/>
              <a:t> Field Transition Unit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smtClean="0"/>
              <a:t>H</a:t>
            </a:r>
            <a:r>
              <a:rPr lang="de-DE" sz="2400" baseline="30000" dirty="0" smtClean="0"/>
              <a:t>+</a:t>
            </a:r>
            <a:r>
              <a:rPr lang="de-DE" sz="2400" dirty="0" smtClean="0"/>
              <a:t> at B~0.5 T</a:t>
            </a:r>
            <a:endParaRPr lang="de-DE" sz="2400" dirty="0"/>
          </a:p>
          <a:p>
            <a:pPr marL="457200" indent="-457200">
              <a:buAutoNum type="arabicPeriod" startAt="2"/>
            </a:pPr>
            <a:endParaRPr lang="de-DE" sz="2400" dirty="0"/>
          </a:p>
        </p:txBody>
      </p:sp>
      <p:pic>
        <p:nvPicPr>
          <p:cNvPr id="6" name="Grafik 5" descr="Ein Bild, das Text, Diagramm, Reihe, Schrift enthält.&#10;&#10;Automatisch generierte Beschreibung">
            <a:extLst>
              <a:ext uri="{FF2B5EF4-FFF2-40B4-BE49-F238E27FC236}">
                <a16:creationId xmlns:a16="http://schemas.microsoft.com/office/drawing/2014/main" id="{33A6B1CC-0BB3-4915-714A-93F31814C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4" y="1225933"/>
            <a:ext cx="9957803" cy="4787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A31D68E-E4ED-1CFD-E12B-A34298AD1622}"/>
                  </a:ext>
                </a:extLst>
              </p:cNvPr>
              <p:cNvSpPr txBox="1"/>
              <p:nvPr/>
            </p:nvSpPr>
            <p:spPr>
              <a:xfrm>
                <a:off x="4138048" y="2485724"/>
                <a:ext cx="25943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i="0">
                          <a:latin typeface="Cambria Math" panose="02040503050406030204" pitchFamily="18" charset="0"/>
                        </a:rPr>
                        <m:t>=−0.584±0.002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A31D68E-E4ED-1CFD-E12B-A34298AD1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048" y="2485724"/>
                <a:ext cx="2594394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12269" y="168171"/>
            <a:ext cx="10279782" cy="765558"/>
          </a:xfrm>
        </p:spPr>
        <p:txBody>
          <a:bodyPr/>
          <a:lstStyle/>
          <a:p>
            <a:r>
              <a:rPr lang="de-DE" u="sng" dirty="0" smtClean="0"/>
              <a:t>Lyman </a:t>
            </a:r>
            <a:r>
              <a:rPr lang="de-DE" u="sng" dirty="0" err="1" smtClean="0"/>
              <a:t>Spectra</a:t>
            </a:r>
            <a:r>
              <a:rPr lang="de-DE" u="sng" dirty="0" smtClean="0"/>
              <a:t> </a:t>
            </a:r>
            <a:r>
              <a:rPr lang="de-DE" u="sng" dirty="0" err="1" smtClean="0"/>
              <a:t>for</a:t>
            </a:r>
            <a:r>
              <a:rPr lang="de-DE" u="sng" dirty="0" smtClean="0"/>
              <a:t> H </a:t>
            </a:r>
            <a:endParaRPr lang="de-DE" u="sng" dirty="0"/>
          </a:p>
        </p:txBody>
      </p:sp>
      <p:pic>
        <p:nvPicPr>
          <p:cNvPr id="8" name="Grafik 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697" y="5878288"/>
            <a:ext cx="1974776" cy="6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C53E5F-73A8-0B1E-3EF8-4F4F4170174C}"/>
              </a:ext>
            </a:extLst>
          </p:cNvPr>
          <p:cNvSpPr txBox="1"/>
          <p:nvPr/>
        </p:nvSpPr>
        <p:spPr>
          <a:xfrm>
            <a:off x="712275" y="885527"/>
            <a:ext cx="10279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 err="1"/>
              <a:t>Polarization</a:t>
            </a:r>
            <a:r>
              <a:rPr lang="de-DE" sz="2400" dirty="0"/>
              <a:t> </a:t>
            </a:r>
            <a:r>
              <a:rPr lang="de-DE" sz="2400" dirty="0" err="1"/>
              <a:t>spectrum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Weak</a:t>
            </a:r>
            <a:r>
              <a:rPr lang="de-DE" sz="2400" dirty="0"/>
              <a:t> Field Transition Unit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smtClean="0"/>
              <a:t>H</a:t>
            </a:r>
            <a:r>
              <a:rPr lang="de-DE" sz="2400" baseline="-25000" dirty="0" smtClean="0"/>
              <a:t>2</a:t>
            </a:r>
            <a:r>
              <a:rPr lang="de-DE" sz="2400" baseline="30000" dirty="0" smtClean="0"/>
              <a:t>+ </a:t>
            </a:r>
            <a:r>
              <a:rPr lang="de-DE" sz="2400" dirty="0" smtClean="0"/>
              <a:t>at B~0.5 T</a:t>
            </a:r>
            <a:endParaRPr lang="de-DE" sz="2400" baseline="-25000" dirty="0"/>
          </a:p>
          <a:p>
            <a:pPr marL="457200" indent="-457200">
              <a:buAutoNum type="arabicPeriod" startAt="2"/>
            </a:pPr>
            <a:endParaRPr lang="de-DE" sz="2400" dirty="0"/>
          </a:p>
        </p:txBody>
      </p:sp>
      <p:pic>
        <p:nvPicPr>
          <p:cNvPr id="11" name="Grafik 10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0AA577EA-CDAA-0052-AD7B-E177E24BC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0" y="1421418"/>
            <a:ext cx="9716870" cy="4563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A31D68E-E4ED-1CFD-E12B-A34298AD1622}"/>
                  </a:ext>
                </a:extLst>
              </p:cNvPr>
              <p:cNvSpPr txBox="1"/>
              <p:nvPr/>
            </p:nvSpPr>
            <p:spPr>
              <a:xfrm>
                <a:off x="2701793" y="2788792"/>
                <a:ext cx="29416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i="0">
                          <a:latin typeface="Cambria Math" panose="02040503050406030204" pitchFamily="18" charset="0"/>
                        </a:rPr>
                        <m:t>=−0.5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de-DE" i="0">
                          <a:latin typeface="Cambria Math" panose="02040503050406030204" pitchFamily="18" charset="0"/>
                        </a:rPr>
                        <m:t>±0.0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A31D68E-E4ED-1CFD-E12B-A34298AD1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793" y="2788792"/>
                <a:ext cx="2941608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2275" y="240632"/>
            <a:ext cx="10279776" cy="693096"/>
          </a:xfrm>
        </p:spPr>
        <p:txBody>
          <a:bodyPr/>
          <a:lstStyle/>
          <a:p>
            <a:r>
              <a:rPr lang="de-DE" u="sng" dirty="0" smtClean="0"/>
              <a:t>Lyman </a:t>
            </a:r>
            <a:r>
              <a:rPr lang="de-DE" u="sng" dirty="0" err="1" smtClean="0"/>
              <a:t>Spectra</a:t>
            </a:r>
            <a:r>
              <a:rPr lang="de-DE" u="sng" dirty="0" smtClean="0"/>
              <a:t> </a:t>
            </a:r>
            <a:r>
              <a:rPr lang="de-DE" u="sng" dirty="0" err="1" smtClean="0"/>
              <a:t>for</a:t>
            </a:r>
            <a:r>
              <a:rPr lang="de-DE" u="sng" dirty="0" smtClean="0"/>
              <a:t> H</a:t>
            </a:r>
            <a:r>
              <a:rPr lang="de-DE" u="sng" baseline="-25000" dirty="0" smtClean="0"/>
              <a:t>2</a:t>
            </a:r>
            <a:r>
              <a:rPr lang="de-DE" u="sng" dirty="0" smtClean="0"/>
              <a:t> </a:t>
            </a:r>
            <a:endParaRPr lang="de-DE" u="sng" dirty="0"/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698" y="5902780"/>
            <a:ext cx="1974776" cy="6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424113" y="2044701"/>
            <a:ext cx="27543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b="1" dirty="0">
                <a:latin typeface="Times New Roman" panose="02020603050405020304" pitchFamily="18" charset="0"/>
              </a:rPr>
              <a:t>internal experiments</a:t>
            </a:r>
            <a:r>
              <a:rPr lang="en-GB" altLang="en-US" sz="1800" dirty="0">
                <a:latin typeface="Times New Roman" panose="02020603050405020304" pitchFamily="18" charset="0"/>
              </a:rPr>
              <a:t> –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en-US" sz="1800" dirty="0">
                <a:latin typeface="Times New Roman" panose="02020603050405020304" pitchFamily="18" charset="0"/>
              </a:rPr>
              <a:t>   with the circulating beam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b="1" dirty="0">
                <a:latin typeface="Times New Roman" panose="02020603050405020304" pitchFamily="18" charset="0"/>
              </a:rPr>
              <a:t>external experiments</a:t>
            </a:r>
            <a:r>
              <a:rPr lang="en-GB" altLang="en-US" sz="1800" dirty="0">
                <a:latin typeface="Times New Roman" panose="02020603050405020304" pitchFamily="18" charset="0"/>
              </a:rPr>
              <a:t> –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en-US" sz="1800" dirty="0">
                <a:latin typeface="Times New Roman" panose="02020603050405020304" pitchFamily="18" charset="0"/>
              </a:rPr>
              <a:t>   with the extracted beam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2281239" y="971551"/>
            <a:ext cx="3024187" cy="949325"/>
            <a:chOff x="478" y="505"/>
            <a:chExt cx="1904" cy="587"/>
          </a:xfrm>
        </p:grpSpPr>
        <p:sp>
          <p:nvSpPr>
            <p:cNvPr id="7175" name="Text Box 4"/>
            <p:cNvSpPr txBox="1">
              <a:spLocks noChangeArrowheads="1"/>
            </p:cNvSpPr>
            <p:nvPr/>
          </p:nvSpPr>
          <p:spPr bwMode="auto">
            <a:xfrm>
              <a:off x="478" y="505"/>
              <a:ext cx="1904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GB" altLang="en-US" sz="2800" i="1">
                  <a:latin typeface="Times New Roman" panose="02020603050405020304" pitchFamily="18" charset="0"/>
                </a:rPr>
                <a:t>p, p, d, d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en-GB" altLang="en-US" sz="900">
                <a:latin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GB" altLang="en-US" sz="1800">
                  <a:latin typeface="Times New Roman" panose="02020603050405020304" pitchFamily="18" charset="0"/>
                </a:rPr>
                <a:t>with momenta up to 3.7 GeV/c</a:t>
              </a:r>
            </a:p>
          </p:txBody>
        </p:sp>
        <p:sp>
          <p:nvSpPr>
            <p:cNvPr id="7176" name="Line 5"/>
            <p:cNvSpPr>
              <a:spLocks noChangeShapeType="1"/>
            </p:cNvSpPr>
            <p:nvPr/>
          </p:nvSpPr>
          <p:spPr bwMode="auto">
            <a:xfrm>
              <a:off x="1272" y="558"/>
              <a:ext cx="11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Line 6"/>
            <p:cNvSpPr>
              <a:spLocks noChangeShapeType="1"/>
            </p:cNvSpPr>
            <p:nvPr/>
          </p:nvSpPr>
          <p:spPr bwMode="auto">
            <a:xfrm>
              <a:off x="1726" y="554"/>
              <a:ext cx="11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3529014"/>
            <a:ext cx="3814762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333376"/>
            <a:ext cx="4792662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92100" y="252412"/>
            <a:ext cx="9294813" cy="1398588"/>
          </a:xfrm>
        </p:spPr>
        <p:txBody>
          <a:bodyPr/>
          <a:lstStyle/>
          <a:p>
            <a:r>
              <a:rPr lang="de-DE" altLang="de-DE" u="sng" dirty="0" smtClean="0"/>
              <a:t>The Experimental Setup</a:t>
            </a:r>
          </a:p>
        </p:txBody>
      </p:sp>
    </p:spTree>
    <p:extLst>
      <p:ext uri="{BB962C8B-B14F-4D97-AF65-F5344CB8AC3E}">
        <p14:creationId xmlns:p14="http://schemas.microsoft.com/office/powerpoint/2010/main" val="11338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C53E5F-73A8-0B1E-3EF8-4F4F4170174C}"/>
              </a:ext>
            </a:extLst>
          </p:cNvPr>
          <p:cNvSpPr txBox="1"/>
          <p:nvPr/>
        </p:nvSpPr>
        <p:spPr>
          <a:xfrm>
            <a:off x="423044" y="825773"/>
            <a:ext cx="10690229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Proton </a:t>
            </a:r>
            <a:r>
              <a:rPr lang="de-DE" sz="2400" dirty="0" err="1"/>
              <a:t>fraction</a:t>
            </a:r>
            <a:r>
              <a:rPr lang="de-DE" sz="2400" dirty="0"/>
              <a:t>:		a = 0.04 </a:t>
            </a:r>
            <a:r>
              <a:rPr lang="en-US" sz="2400" dirty="0"/>
              <a:t>± </a:t>
            </a:r>
            <a:r>
              <a:rPr lang="de-DE" sz="2400" dirty="0"/>
              <a:t>0.15                </a:t>
            </a:r>
            <a:r>
              <a:rPr lang="de-DE" sz="2400" dirty="0" smtClean="0"/>
              <a:t>95.5</a:t>
            </a:r>
            <a:r>
              <a:rPr lang="de-DE" sz="2400" dirty="0"/>
              <a:t>% &lt; c &lt; 100%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sz="2400" dirty="0"/>
              <a:t>Wall </a:t>
            </a:r>
            <a:r>
              <a:rPr lang="de-DE" sz="2400" dirty="0" err="1"/>
              <a:t>collisions</a:t>
            </a:r>
            <a:r>
              <a:rPr lang="de-DE" sz="2400" dirty="0"/>
              <a:t>:		n = 435 </a:t>
            </a:r>
            <a:r>
              <a:rPr lang="en-US" sz="2400" dirty="0"/>
              <a:t>± </a:t>
            </a:r>
            <a:r>
              <a:rPr lang="de-DE" sz="2400" dirty="0"/>
              <a:t>236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Initial </a:t>
            </a:r>
            <a:r>
              <a:rPr lang="de-DE" sz="2400" dirty="0" err="1"/>
              <a:t>molecular</a:t>
            </a:r>
            <a:r>
              <a:rPr lang="de-DE" sz="2400" dirty="0"/>
              <a:t> pol.: 	</a:t>
            </a:r>
            <a:r>
              <a:rPr lang="de-DE" sz="2400" dirty="0" err="1"/>
              <a:t>P</a:t>
            </a:r>
            <a:r>
              <a:rPr lang="de-DE" sz="2400" baseline="-25000" dirty="0" err="1"/>
              <a:t>m</a:t>
            </a:r>
            <a:r>
              <a:rPr lang="de-DE" sz="2400" dirty="0"/>
              <a:t> = 0.57 </a:t>
            </a:r>
            <a:r>
              <a:rPr lang="en-US" sz="2400" dirty="0"/>
              <a:t>± </a:t>
            </a:r>
            <a:r>
              <a:rPr lang="de-DE" sz="2400" dirty="0"/>
              <a:t>0.03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Initial </a:t>
            </a:r>
            <a:r>
              <a:rPr lang="de-DE" sz="2400" dirty="0" err="1"/>
              <a:t>atomic</a:t>
            </a:r>
            <a:r>
              <a:rPr lang="de-DE" sz="2400" dirty="0"/>
              <a:t> pol.: 		</a:t>
            </a:r>
            <a:r>
              <a:rPr lang="de-DE" sz="2400" dirty="0" err="1"/>
              <a:t>P</a:t>
            </a:r>
            <a:r>
              <a:rPr lang="de-DE" sz="2400" baseline="-25000" dirty="0" err="1"/>
              <a:t>a</a:t>
            </a:r>
            <a:r>
              <a:rPr lang="de-DE" sz="2400" dirty="0"/>
              <a:t> ≈ </a:t>
            </a:r>
            <a:r>
              <a:rPr lang="de-DE" sz="2400" dirty="0" smtClean="0"/>
              <a:t>0.8</a:t>
            </a:r>
          </a:p>
          <a:p>
            <a:pPr>
              <a:lnSpc>
                <a:spcPct val="150000"/>
              </a:lnSpc>
            </a:pP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C00000"/>
                </a:solidFill>
              </a:rPr>
              <a:t>Master Thesis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C00000"/>
                </a:solidFill>
              </a:rPr>
              <a:t>Tarek El-Kordy 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C00000"/>
                </a:solidFill>
              </a:rPr>
              <a:t>(FH Aachen)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6" name="Grafik 5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8202802B-7DB1-2A97-5184-6B4EFD306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52" y="3053614"/>
            <a:ext cx="6553397" cy="3385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1EC8C5D-CAC9-5123-C388-0DA15BC93186}"/>
                  </a:ext>
                </a:extLst>
              </p:cNvPr>
              <p:cNvSpPr txBox="1"/>
              <p:nvPr/>
            </p:nvSpPr>
            <p:spPr>
              <a:xfrm>
                <a:off x="5220565" y="4504490"/>
                <a:ext cx="4380062" cy="70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de-DE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de-DE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1EC8C5D-CAC9-5123-C388-0DA15BC93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565" y="4504490"/>
                <a:ext cx="4380062" cy="70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26E7FD7B-7074-F0E1-CCD5-95EB6BEBA01A}"/>
              </a:ext>
            </a:extLst>
          </p:cNvPr>
          <p:cNvSpPr/>
          <p:nvPr/>
        </p:nvSpPr>
        <p:spPr bwMode="auto">
          <a:xfrm>
            <a:off x="6659822" y="1124520"/>
            <a:ext cx="715993" cy="146649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7521" y="163632"/>
            <a:ext cx="10279776" cy="693096"/>
          </a:xfrm>
        </p:spPr>
        <p:txBody>
          <a:bodyPr/>
          <a:lstStyle/>
          <a:p>
            <a:r>
              <a:rPr lang="de-DE" u="sng" dirty="0" err="1" smtClean="0"/>
              <a:t>Polarization</a:t>
            </a:r>
            <a:r>
              <a:rPr lang="de-DE" u="sng" dirty="0" smtClean="0"/>
              <a:t> </a:t>
            </a:r>
            <a:r>
              <a:rPr lang="de-DE" u="sng" dirty="0" err="1" smtClean="0"/>
              <a:t>of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Protons </a:t>
            </a:r>
            <a:endParaRPr lang="de-DE" u="sng" dirty="0"/>
          </a:p>
        </p:txBody>
      </p:sp>
      <p:pic>
        <p:nvPicPr>
          <p:cNvPr id="9" name="Grafik 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5143500"/>
            <a:ext cx="1974776" cy="64259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931400" y="4275910"/>
            <a:ext cx="1851297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err="1" smtClean="0"/>
              <a:t>B</a:t>
            </a:r>
            <a:r>
              <a:rPr lang="de-DE" sz="2400" baseline="-25000" dirty="0" err="1" smtClean="0"/>
              <a:t>c</a:t>
            </a:r>
            <a:r>
              <a:rPr lang="de-DE" sz="2400" dirty="0" smtClean="0"/>
              <a:t> = 5.4 </a:t>
            </a:r>
            <a:r>
              <a:rPr lang="de-DE" sz="2400" dirty="0" err="1" smtClean="0"/>
              <a:t>mT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2038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95E1296-644F-99BA-AC68-DADEA0D0C7EC}"/>
              </a:ext>
            </a:extLst>
          </p:cNvPr>
          <p:cNvSpPr txBox="1"/>
          <p:nvPr/>
        </p:nvSpPr>
        <p:spPr>
          <a:xfrm>
            <a:off x="721895" y="981784"/>
            <a:ext cx="105681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kern="0" dirty="0">
                <a:solidFill>
                  <a:srgbClr val="025980"/>
                </a:solidFill>
                <a:cs typeface="Arial"/>
              </a:rPr>
              <a:t>●</a:t>
            </a:r>
            <a:r>
              <a:rPr lang="de-DE" sz="2400" dirty="0" smtClean="0"/>
              <a:t> (</a:t>
            </a:r>
            <a:r>
              <a:rPr lang="en-US" sz="2400" dirty="0" smtClean="0"/>
              <a:t>Exceptionally) high recombination rate: </a:t>
            </a:r>
            <a:r>
              <a:rPr lang="de-DE" sz="2400" dirty="0" smtClean="0"/>
              <a:t>95.5% &lt; c &lt; 100%</a:t>
            </a:r>
          </a:p>
          <a:p>
            <a:r>
              <a:rPr lang="de-DE" sz="2400" dirty="0" smtClean="0"/>
              <a:t>    </a:t>
            </a:r>
            <a:r>
              <a:rPr lang="de-DE" sz="2400" dirty="0" err="1" smtClean="0"/>
              <a:t>driven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Lyman-</a:t>
            </a:r>
            <a:r>
              <a:rPr lang="el-GR" sz="2400" dirty="0" smtClean="0"/>
              <a:t>α</a:t>
            </a:r>
            <a:r>
              <a:rPr lang="de-DE" sz="2400" dirty="0" smtClean="0"/>
              <a:t> </a:t>
            </a:r>
            <a:r>
              <a:rPr lang="de-DE" sz="2400" dirty="0" err="1" smtClean="0"/>
              <a:t>photons</a:t>
            </a:r>
            <a:r>
              <a:rPr lang="de-DE" sz="2400" dirty="0" smtClean="0"/>
              <a:t>.</a:t>
            </a:r>
          </a:p>
          <a:p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0259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259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</a:t>
            </a:r>
            <a:r>
              <a:rPr lang="de-DE" sz="2400" dirty="0" smtClean="0"/>
              <a:t> </a:t>
            </a:r>
            <a:r>
              <a:rPr lang="en-US" sz="2400" dirty="0"/>
              <a:t>No dominant water layer present; no buildup of water </a:t>
            </a:r>
            <a:r>
              <a:rPr lang="en-US" sz="2400" dirty="0" smtClean="0"/>
              <a:t>layer on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amorphous carbon.</a:t>
            </a:r>
            <a:endParaRPr lang="en-US" sz="2400" dirty="0"/>
          </a:p>
          <a:p>
            <a:endParaRPr lang="de-DE" sz="2400" dirty="0"/>
          </a:p>
          <a:p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259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</a:t>
            </a:r>
            <a:r>
              <a:rPr lang="de-DE" sz="2400" dirty="0"/>
              <a:t> Initial </a:t>
            </a:r>
            <a:r>
              <a:rPr lang="de-DE" sz="2400" dirty="0" err="1"/>
              <a:t>molecular</a:t>
            </a:r>
            <a:r>
              <a:rPr lang="de-DE" sz="2400" dirty="0"/>
              <a:t> </a:t>
            </a:r>
            <a:r>
              <a:rPr lang="de-DE" sz="2400" dirty="0" err="1"/>
              <a:t>polarization</a:t>
            </a:r>
            <a:r>
              <a:rPr lang="de-DE" sz="2400" dirty="0"/>
              <a:t> (fit): </a:t>
            </a:r>
            <a:r>
              <a:rPr lang="de-DE" sz="2400" dirty="0" err="1"/>
              <a:t>P</a:t>
            </a:r>
            <a:r>
              <a:rPr lang="de-DE" sz="2400" baseline="-25000" dirty="0" err="1"/>
              <a:t>m</a:t>
            </a:r>
            <a:r>
              <a:rPr lang="de-DE" sz="2400" dirty="0"/>
              <a:t> = 0.57 </a:t>
            </a:r>
            <a:r>
              <a:rPr lang="en-US" sz="2400" dirty="0"/>
              <a:t>± </a:t>
            </a:r>
            <a:r>
              <a:rPr lang="de-DE" sz="2400" dirty="0" smtClean="0"/>
              <a:t>0.03 (</a:t>
            </a:r>
            <a:r>
              <a:rPr lang="de-DE" sz="2400" dirty="0" err="1" smtClean="0"/>
              <a:t>P</a:t>
            </a:r>
            <a:r>
              <a:rPr lang="de-DE" sz="2400" baseline="-25000" dirty="0" err="1" smtClean="0"/>
              <a:t>a</a:t>
            </a:r>
            <a:r>
              <a:rPr lang="de-DE" sz="2400" dirty="0" smtClean="0"/>
              <a:t>= 0.78).</a:t>
            </a:r>
            <a:endParaRPr lang="de-DE" sz="2400" dirty="0"/>
          </a:p>
          <a:p>
            <a:r>
              <a:rPr lang="de-DE" sz="2400" dirty="0"/>
              <a:t> </a:t>
            </a:r>
            <a:r>
              <a:rPr lang="de-DE" sz="2400" dirty="0" smtClean="0"/>
              <a:t>  (Large B </a:t>
            </a:r>
            <a:r>
              <a:rPr lang="de-DE" sz="2400" dirty="0" err="1" smtClean="0"/>
              <a:t>field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needed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decouple</a:t>
            </a:r>
            <a:r>
              <a:rPr lang="de-DE" sz="2400" dirty="0" smtClean="0"/>
              <a:t> I </a:t>
            </a:r>
            <a:r>
              <a:rPr lang="de-DE" sz="2400" dirty="0" err="1" smtClean="0"/>
              <a:t>and</a:t>
            </a:r>
            <a:r>
              <a:rPr lang="de-DE" sz="2400" smtClean="0"/>
              <a:t> J)</a:t>
            </a:r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dirty="0" smtClean="0">
                <a:solidFill>
                  <a:srgbClr val="C00000"/>
                </a:solidFill>
              </a:rPr>
              <a:t>T. </a:t>
            </a:r>
            <a:r>
              <a:rPr lang="de-DE" dirty="0" err="1" smtClean="0">
                <a:solidFill>
                  <a:srgbClr val="C00000"/>
                </a:solidFill>
              </a:rPr>
              <a:t>El-Kordy</a:t>
            </a:r>
            <a:r>
              <a:rPr lang="de-DE" dirty="0" smtClean="0">
                <a:solidFill>
                  <a:srgbClr val="C00000"/>
                </a:solidFill>
              </a:rPr>
              <a:t> et al.; „</a:t>
            </a:r>
            <a:r>
              <a:rPr lang="en-US" dirty="0">
                <a:solidFill>
                  <a:srgbClr val="C00000"/>
                </a:solidFill>
              </a:rPr>
              <a:t>Amorphous carbon-coated storage cell tests for the polarized gas target at </a:t>
            </a:r>
            <a:r>
              <a:rPr lang="en-US" dirty="0" err="1" smtClean="0">
                <a:solidFill>
                  <a:srgbClr val="C00000"/>
                </a:solidFill>
              </a:rPr>
              <a:t>LHCb</a:t>
            </a:r>
            <a:r>
              <a:rPr lang="en-US" dirty="0">
                <a:solidFill>
                  <a:srgbClr val="C00000"/>
                </a:solidFill>
              </a:rPr>
              <a:t>”, NIM A  1068, </a:t>
            </a:r>
            <a:r>
              <a:rPr lang="en-US" dirty="0" smtClean="0">
                <a:solidFill>
                  <a:srgbClr val="C00000"/>
                </a:solidFill>
              </a:rPr>
              <a:t>November (2024) </a:t>
            </a:r>
            <a:r>
              <a:rPr lang="en-US" dirty="0">
                <a:solidFill>
                  <a:srgbClr val="C00000"/>
                </a:solidFill>
              </a:rPr>
              <a:t>169707</a:t>
            </a:r>
            <a:endParaRPr lang="de-DE" dirty="0" smtClean="0">
              <a:solidFill>
                <a:srgbClr val="C00000"/>
              </a:solidFill>
            </a:endParaRPr>
          </a:p>
          <a:p>
            <a:endParaRPr lang="de-DE" sz="2400" dirty="0" smtClean="0"/>
          </a:p>
          <a:p>
            <a:endParaRPr lang="de-DE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02648" y="92576"/>
            <a:ext cx="8893742" cy="821823"/>
          </a:xfrm>
        </p:spPr>
        <p:txBody>
          <a:bodyPr/>
          <a:lstStyle/>
          <a:p>
            <a:r>
              <a:rPr lang="de-DE" altLang="en-US" u="sng" dirty="0" err="1" smtClean="0"/>
              <a:t>Conclusion</a:t>
            </a:r>
            <a:endParaRPr lang="en-US" altLang="en-US" dirty="0" smtClean="0"/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547" y="5861956"/>
            <a:ext cx="1974776" cy="6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046163"/>
            <a:ext cx="615315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252415"/>
            <a:ext cx="8993187" cy="204788"/>
          </a:xfrm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u="sng" dirty="0" smtClean="0"/>
              <a:t>ABS and Lamb-shift polarimeter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332164" y="754064"/>
            <a:ext cx="1709737" cy="2746375"/>
          </a:xfrm>
          <a:prstGeom prst="rect">
            <a:avLst/>
          </a:prstGeom>
          <a:solidFill>
            <a:srgbClr val="D8DEE4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de-DE" altLang="en-US" sz="1800">
              <a:solidFill>
                <a:srgbClr val="FFFFFF"/>
              </a:solidFill>
            </a:endParaRPr>
          </a:p>
        </p:txBody>
      </p:sp>
      <p:grpSp>
        <p:nvGrpSpPr>
          <p:cNvPr id="8197" name="Group 4"/>
          <p:cNvGrpSpPr>
            <a:grpSpLocks/>
          </p:cNvGrpSpPr>
          <p:nvPr/>
        </p:nvGrpSpPr>
        <p:grpSpPr bwMode="auto">
          <a:xfrm>
            <a:off x="3960814" y="1185863"/>
            <a:ext cx="477837" cy="273050"/>
            <a:chOff x="1535" y="747"/>
            <a:chExt cx="301" cy="172"/>
          </a:xfrm>
        </p:grpSpPr>
        <p:sp>
          <p:nvSpPr>
            <p:cNvPr id="8249" name="Rectangle 5"/>
            <p:cNvSpPr>
              <a:spLocks noChangeArrowheads="1"/>
            </p:cNvSpPr>
            <p:nvPr/>
          </p:nvSpPr>
          <p:spPr bwMode="auto">
            <a:xfrm>
              <a:off x="1535" y="747"/>
              <a:ext cx="96" cy="172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</a:pPr>
              <a:endParaRPr lang="de-DE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250" name="Rectangle 6"/>
            <p:cNvSpPr>
              <a:spLocks noChangeArrowheads="1"/>
            </p:cNvSpPr>
            <p:nvPr/>
          </p:nvSpPr>
          <p:spPr bwMode="auto">
            <a:xfrm>
              <a:off x="1742" y="747"/>
              <a:ext cx="95" cy="172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</a:pPr>
              <a:endParaRPr lang="de-DE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251" name="Line 7"/>
            <p:cNvSpPr>
              <a:spLocks noChangeShapeType="1"/>
            </p:cNvSpPr>
            <p:nvPr/>
          </p:nvSpPr>
          <p:spPr bwMode="auto">
            <a:xfrm>
              <a:off x="1630" y="747"/>
              <a:ext cx="114" cy="1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2" name="Line 8"/>
            <p:cNvSpPr>
              <a:spLocks noChangeShapeType="1"/>
            </p:cNvSpPr>
            <p:nvPr/>
          </p:nvSpPr>
          <p:spPr bwMode="auto">
            <a:xfrm>
              <a:off x="1630" y="919"/>
              <a:ext cx="114" cy="1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198" name="Group 9"/>
          <p:cNvGrpSpPr>
            <a:grpSpLocks/>
          </p:cNvGrpSpPr>
          <p:nvPr/>
        </p:nvGrpSpPr>
        <p:grpSpPr bwMode="auto">
          <a:xfrm>
            <a:off x="3960814" y="2746375"/>
            <a:ext cx="477837" cy="274638"/>
            <a:chOff x="1535" y="1730"/>
            <a:chExt cx="301" cy="173"/>
          </a:xfrm>
        </p:grpSpPr>
        <p:sp>
          <p:nvSpPr>
            <p:cNvPr id="8245" name="Rectangle 10"/>
            <p:cNvSpPr>
              <a:spLocks noChangeArrowheads="1"/>
            </p:cNvSpPr>
            <p:nvPr/>
          </p:nvSpPr>
          <p:spPr bwMode="auto">
            <a:xfrm>
              <a:off x="1535" y="1730"/>
              <a:ext cx="96" cy="173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</a:pPr>
              <a:endParaRPr lang="de-DE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246" name="Rectangle 11"/>
            <p:cNvSpPr>
              <a:spLocks noChangeArrowheads="1"/>
            </p:cNvSpPr>
            <p:nvPr/>
          </p:nvSpPr>
          <p:spPr bwMode="auto">
            <a:xfrm>
              <a:off x="1742" y="1730"/>
              <a:ext cx="95" cy="173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</a:pPr>
              <a:endParaRPr lang="de-DE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247" name="Line 12"/>
            <p:cNvSpPr>
              <a:spLocks noChangeShapeType="1"/>
            </p:cNvSpPr>
            <p:nvPr/>
          </p:nvSpPr>
          <p:spPr bwMode="auto">
            <a:xfrm>
              <a:off x="1630" y="1730"/>
              <a:ext cx="114" cy="1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8" name="Line 13"/>
            <p:cNvSpPr>
              <a:spLocks noChangeShapeType="1"/>
            </p:cNvSpPr>
            <p:nvPr/>
          </p:nvSpPr>
          <p:spPr bwMode="auto">
            <a:xfrm>
              <a:off x="1630" y="1903"/>
              <a:ext cx="114" cy="1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199" name="Group 14"/>
          <p:cNvGrpSpPr>
            <a:grpSpLocks/>
          </p:cNvGrpSpPr>
          <p:nvPr/>
        </p:nvGrpSpPr>
        <p:grpSpPr bwMode="auto">
          <a:xfrm>
            <a:off x="3960814" y="1844676"/>
            <a:ext cx="477837" cy="517525"/>
            <a:chOff x="1535" y="1162"/>
            <a:chExt cx="301" cy="326"/>
          </a:xfrm>
        </p:grpSpPr>
        <p:sp>
          <p:nvSpPr>
            <p:cNvPr id="8241" name="Rectangle 15"/>
            <p:cNvSpPr>
              <a:spLocks noChangeArrowheads="1"/>
            </p:cNvSpPr>
            <p:nvPr/>
          </p:nvSpPr>
          <p:spPr bwMode="auto">
            <a:xfrm>
              <a:off x="1535" y="1162"/>
              <a:ext cx="96" cy="326"/>
            </a:xfrm>
            <a:prstGeom prst="rect">
              <a:avLst/>
            </a:prstGeom>
            <a:solidFill>
              <a:srgbClr val="333399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</a:pPr>
              <a:endParaRPr lang="de-DE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242" name="Rectangle 16"/>
            <p:cNvSpPr>
              <a:spLocks noChangeArrowheads="1"/>
            </p:cNvSpPr>
            <p:nvPr/>
          </p:nvSpPr>
          <p:spPr bwMode="auto">
            <a:xfrm>
              <a:off x="1742" y="1162"/>
              <a:ext cx="95" cy="326"/>
            </a:xfrm>
            <a:prstGeom prst="rect">
              <a:avLst/>
            </a:prstGeom>
            <a:solidFill>
              <a:srgbClr val="333399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</a:pPr>
              <a:endParaRPr lang="de-DE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243" name="Line 17"/>
            <p:cNvSpPr>
              <a:spLocks noChangeShapeType="1"/>
            </p:cNvSpPr>
            <p:nvPr/>
          </p:nvSpPr>
          <p:spPr bwMode="auto">
            <a:xfrm>
              <a:off x="1630" y="1162"/>
              <a:ext cx="114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4" name="Line 18"/>
            <p:cNvSpPr>
              <a:spLocks noChangeShapeType="1"/>
            </p:cNvSpPr>
            <p:nvPr/>
          </p:nvSpPr>
          <p:spPr bwMode="auto">
            <a:xfrm>
              <a:off x="1630" y="1488"/>
              <a:ext cx="114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00" name="Line 19"/>
          <p:cNvSpPr>
            <a:spLocks noChangeShapeType="1"/>
          </p:cNvSpPr>
          <p:nvPr/>
        </p:nvSpPr>
        <p:spPr bwMode="auto">
          <a:xfrm flipV="1">
            <a:off x="3894139" y="835026"/>
            <a:ext cx="1587" cy="296863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01" name="Group 20"/>
          <p:cNvGrpSpPr>
            <a:grpSpLocks/>
          </p:cNvGrpSpPr>
          <p:nvPr/>
        </p:nvGrpSpPr>
        <p:grpSpPr bwMode="auto">
          <a:xfrm>
            <a:off x="3929064" y="908051"/>
            <a:ext cx="65087" cy="144463"/>
            <a:chOff x="1515" y="572"/>
            <a:chExt cx="41" cy="91"/>
          </a:xfrm>
        </p:grpSpPr>
        <p:sp>
          <p:nvSpPr>
            <p:cNvPr id="8239" name="Line 21"/>
            <p:cNvSpPr>
              <a:spLocks noChangeShapeType="1"/>
            </p:cNvSpPr>
            <p:nvPr/>
          </p:nvSpPr>
          <p:spPr bwMode="auto">
            <a:xfrm flipV="1">
              <a:off x="1535" y="571"/>
              <a:ext cx="1" cy="94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0" name="Line 22"/>
            <p:cNvSpPr>
              <a:spLocks noChangeShapeType="1"/>
            </p:cNvSpPr>
            <p:nvPr/>
          </p:nvSpPr>
          <p:spPr bwMode="auto">
            <a:xfrm>
              <a:off x="1515" y="659"/>
              <a:ext cx="42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02" name="Line 23"/>
          <p:cNvSpPr>
            <a:spLocks noChangeShapeType="1"/>
          </p:cNvSpPr>
          <p:nvPr/>
        </p:nvSpPr>
        <p:spPr bwMode="auto">
          <a:xfrm flipV="1">
            <a:off x="4067175" y="835026"/>
            <a:ext cx="1588" cy="296863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03" name="Group 24"/>
          <p:cNvGrpSpPr>
            <a:grpSpLocks/>
          </p:cNvGrpSpPr>
          <p:nvPr/>
        </p:nvGrpSpPr>
        <p:grpSpPr bwMode="auto">
          <a:xfrm>
            <a:off x="4097338" y="912813"/>
            <a:ext cx="74612" cy="133350"/>
            <a:chOff x="1621" y="575"/>
            <a:chExt cx="47" cy="84"/>
          </a:xfrm>
        </p:grpSpPr>
        <p:sp>
          <p:nvSpPr>
            <p:cNvPr id="8237" name="Line 25"/>
            <p:cNvSpPr>
              <a:spLocks noChangeShapeType="1"/>
            </p:cNvSpPr>
            <p:nvPr/>
          </p:nvSpPr>
          <p:spPr bwMode="auto">
            <a:xfrm>
              <a:off x="1644" y="575"/>
              <a:ext cx="1" cy="85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8" name="Line 26"/>
            <p:cNvSpPr>
              <a:spLocks noChangeShapeType="1"/>
            </p:cNvSpPr>
            <p:nvPr/>
          </p:nvSpPr>
          <p:spPr bwMode="auto">
            <a:xfrm flipH="1">
              <a:off x="1620" y="575"/>
              <a:ext cx="50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204" name="Group 28"/>
          <p:cNvGrpSpPr>
            <a:grpSpLocks/>
          </p:cNvGrpSpPr>
          <p:nvPr/>
        </p:nvGrpSpPr>
        <p:grpSpPr bwMode="auto">
          <a:xfrm>
            <a:off x="4270376" y="912813"/>
            <a:ext cx="74613" cy="133350"/>
            <a:chOff x="1730" y="575"/>
            <a:chExt cx="47" cy="84"/>
          </a:xfrm>
        </p:grpSpPr>
        <p:sp>
          <p:nvSpPr>
            <p:cNvPr id="8235" name="Line 29"/>
            <p:cNvSpPr>
              <a:spLocks noChangeShapeType="1"/>
            </p:cNvSpPr>
            <p:nvPr/>
          </p:nvSpPr>
          <p:spPr bwMode="auto">
            <a:xfrm>
              <a:off x="1753" y="575"/>
              <a:ext cx="1" cy="85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6" name="Line 30"/>
            <p:cNvSpPr>
              <a:spLocks noChangeShapeType="1"/>
            </p:cNvSpPr>
            <p:nvPr/>
          </p:nvSpPr>
          <p:spPr bwMode="auto">
            <a:xfrm flipH="1">
              <a:off x="1729" y="575"/>
              <a:ext cx="50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205" name="Group 32"/>
          <p:cNvGrpSpPr>
            <a:grpSpLocks/>
          </p:cNvGrpSpPr>
          <p:nvPr/>
        </p:nvGrpSpPr>
        <p:grpSpPr bwMode="auto">
          <a:xfrm>
            <a:off x="4448175" y="908051"/>
            <a:ext cx="65088" cy="144463"/>
            <a:chOff x="1842" y="572"/>
            <a:chExt cx="41" cy="91"/>
          </a:xfrm>
        </p:grpSpPr>
        <p:sp>
          <p:nvSpPr>
            <p:cNvPr id="8233" name="Line 33"/>
            <p:cNvSpPr>
              <a:spLocks noChangeShapeType="1"/>
            </p:cNvSpPr>
            <p:nvPr/>
          </p:nvSpPr>
          <p:spPr bwMode="auto">
            <a:xfrm flipV="1">
              <a:off x="1862" y="571"/>
              <a:ext cx="1" cy="94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" name="Line 34"/>
            <p:cNvSpPr>
              <a:spLocks noChangeShapeType="1"/>
            </p:cNvSpPr>
            <p:nvPr/>
          </p:nvSpPr>
          <p:spPr bwMode="auto">
            <a:xfrm>
              <a:off x="1842" y="659"/>
              <a:ext cx="42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06" name="Line 35"/>
          <p:cNvSpPr>
            <a:spLocks noChangeShapeType="1"/>
          </p:cNvSpPr>
          <p:nvPr/>
        </p:nvSpPr>
        <p:spPr bwMode="auto">
          <a:xfrm flipV="1">
            <a:off x="4098925" y="1487488"/>
            <a:ext cx="1588" cy="296862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07" name="Group 36"/>
          <p:cNvGrpSpPr>
            <a:grpSpLocks/>
          </p:cNvGrpSpPr>
          <p:nvPr/>
        </p:nvGrpSpPr>
        <p:grpSpPr bwMode="auto">
          <a:xfrm>
            <a:off x="4133850" y="1560513"/>
            <a:ext cx="65088" cy="144462"/>
            <a:chOff x="1644" y="983"/>
            <a:chExt cx="41" cy="91"/>
          </a:xfrm>
        </p:grpSpPr>
        <p:sp>
          <p:nvSpPr>
            <p:cNvPr id="8231" name="Line 37"/>
            <p:cNvSpPr>
              <a:spLocks noChangeShapeType="1"/>
            </p:cNvSpPr>
            <p:nvPr/>
          </p:nvSpPr>
          <p:spPr bwMode="auto">
            <a:xfrm flipV="1">
              <a:off x="1665" y="982"/>
              <a:ext cx="1" cy="94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2" name="Line 38"/>
            <p:cNvSpPr>
              <a:spLocks noChangeShapeType="1"/>
            </p:cNvSpPr>
            <p:nvPr/>
          </p:nvSpPr>
          <p:spPr bwMode="auto">
            <a:xfrm>
              <a:off x="1644" y="1070"/>
              <a:ext cx="42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08" name="Line 39"/>
          <p:cNvSpPr>
            <a:spLocks noChangeShapeType="1"/>
          </p:cNvSpPr>
          <p:nvPr/>
        </p:nvSpPr>
        <p:spPr bwMode="auto">
          <a:xfrm flipV="1">
            <a:off x="4271964" y="1487488"/>
            <a:ext cx="1587" cy="296862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09" name="Group 40"/>
          <p:cNvGrpSpPr>
            <a:grpSpLocks/>
          </p:cNvGrpSpPr>
          <p:nvPr/>
        </p:nvGrpSpPr>
        <p:grpSpPr bwMode="auto">
          <a:xfrm>
            <a:off x="4302126" y="1565275"/>
            <a:ext cx="74613" cy="134938"/>
            <a:chOff x="1750" y="986"/>
            <a:chExt cx="47" cy="85"/>
          </a:xfrm>
        </p:grpSpPr>
        <p:sp>
          <p:nvSpPr>
            <p:cNvPr id="8229" name="Line 41"/>
            <p:cNvSpPr>
              <a:spLocks noChangeShapeType="1"/>
            </p:cNvSpPr>
            <p:nvPr/>
          </p:nvSpPr>
          <p:spPr bwMode="auto">
            <a:xfrm>
              <a:off x="1773" y="986"/>
              <a:ext cx="1" cy="86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0" name="Line 42"/>
            <p:cNvSpPr>
              <a:spLocks noChangeShapeType="1"/>
            </p:cNvSpPr>
            <p:nvPr/>
          </p:nvSpPr>
          <p:spPr bwMode="auto">
            <a:xfrm flipH="1">
              <a:off x="1749" y="986"/>
              <a:ext cx="50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10" name="Line 43"/>
          <p:cNvSpPr>
            <a:spLocks noChangeShapeType="1"/>
          </p:cNvSpPr>
          <p:nvPr/>
        </p:nvSpPr>
        <p:spPr bwMode="auto">
          <a:xfrm flipV="1">
            <a:off x="4098925" y="2389188"/>
            <a:ext cx="1588" cy="296862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11" name="Group 44"/>
          <p:cNvGrpSpPr>
            <a:grpSpLocks/>
          </p:cNvGrpSpPr>
          <p:nvPr/>
        </p:nvGrpSpPr>
        <p:grpSpPr bwMode="auto">
          <a:xfrm>
            <a:off x="4133850" y="2463801"/>
            <a:ext cx="65088" cy="142875"/>
            <a:chOff x="1644" y="1552"/>
            <a:chExt cx="41" cy="90"/>
          </a:xfrm>
        </p:grpSpPr>
        <p:sp>
          <p:nvSpPr>
            <p:cNvPr id="8227" name="Line 45"/>
            <p:cNvSpPr>
              <a:spLocks noChangeShapeType="1"/>
            </p:cNvSpPr>
            <p:nvPr/>
          </p:nvSpPr>
          <p:spPr bwMode="auto">
            <a:xfrm flipV="1">
              <a:off x="1665" y="1551"/>
              <a:ext cx="1" cy="93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8" name="Line 46"/>
            <p:cNvSpPr>
              <a:spLocks noChangeShapeType="1"/>
            </p:cNvSpPr>
            <p:nvPr/>
          </p:nvSpPr>
          <p:spPr bwMode="auto">
            <a:xfrm>
              <a:off x="1644" y="1638"/>
              <a:ext cx="42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12" name="Line 47"/>
          <p:cNvSpPr>
            <a:spLocks noChangeShapeType="1"/>
          </p:cNvSpPr>
          <p:nvPr/>
        </p:nvSpPr>
        <p:spPr bwMode="auto">
          <a:xfrm>
            <a:off x="4271964" y="2398713"/>
            <a:ext cx="1587" cy="277812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13" name="Group 48"/>
          <p:cNvGrpSpPr>
            <a:grpSpLocks/>
          </p:cNvGrpSpPr>
          <p:nvPr/>
        </p:nvGrpSpPr>
        <p:grpSpPr bwMode="auto">
          <a:xfrm>
            <a:off x="4302126" y="2468563"/>
            <a:ext cx="74613" cy="133350"/>
            <a:chOff x="1750" y="1555"/>
            <a:chExt cx="47" cy="84"/>
          </a:xfrm>
        </p:grpSpPr>
        <p:sp>
          <p:nvSpPr>
            <p:cNvPr id="8225" name="Line 49"/>
            <p:cNvSpPr>
              <a:spLocks noChangeShapeType="1"/>
            </p:cNvSpPr>
            <p:nvPr/>
          </p:nvSpPr>
          <p:spPr bwMode="auto">
            <a:xfrm>
              <a:off x="1773" y="1555"/>
              <a:ext cx="1" cy="85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6" name="Line 50"/>
            <p:cNvSpPr>
              <a:spLocks noChangeShapeType="1"/>
            </p:cNvSpPr>
            <p:nvPr/>
          </p:nvSpPr>
          <p:spPr bwMode="auto">
            <a:xfrm flipH="1">
              <a:off x="1749" y="1555"/>
              <a:ext cx="50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14" name="Line 51"/>
          <p:cNvSpPr>
            <a:spLocks noChangeShapeType="1"/>
          </p:cNvSpPr>
          <p:nvPr/>
        </p:nvSpPr>
        <p:spPr bwMode="auto">
          <a:xfrm flipV="1">
            <a:off x="4198939" y="3106738"/>
            <a:ext cx="1587" cy="296862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15" name="Group 52"/>
          <p:cNvGrpSpPr>
            <a:grpSpLocks/>
          </p:cNvGrpSpPr>
          <p:nvPr/>
        </p:nvGrpSpPr>
        <p:grpSpPr bwMode="auto">
          <a:xfrm>
            <a:off x="4232275" y="3179763"/>
            <a:ext cx="65088" cy="144462"/>
            <a:chOff x="1706" y="2003"/>
            <a:chExt cx="41" cy="91"/>
          </a:xfrm>
        </p:grpSpPr>
        <p:sp>
          <p:nvSpPr>
            <p:cNvPr id="8223" name="Line 53"/>
            <p:cNvSpPr>
              <a:spLocks noChangeShapeType="1"/>
            </p:cNvSpPr>
            <p:nvPr/>
          </p:nvSpPr>
          <p:spPr bwMode="auto">
            <a:xfrm flipV="1">
              <a:off x="1727" y="2002"/>
              <a:ext cx="1" cy="94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4" name="Line 54"/>
            <p:cNvSpPr>
              <a:spLocks noChangeShapeType="1"/>
            </p:cNvSpPr>
            <p:nvPr/>
          </p:nvSpPr>
          <p:spPr bwMode="auto">
            <a:xfrm>
              <a:off x="1706" y="2090"/>
              <a:ext cx="42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16" name="Text Box 55"/>
          <p:cNvSpPr txBox="1">
            <a:spLocks noChangeArrowheads="1"/>
          </p:cNvSpPr>
          <p:nvPr/>
        </p:nvSpPr>
        <p:spPr bwMode="auto">
          <a:xfrm>
            <a:off x="3375026" y="1114426"/>
            <a:ext cx="6207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FF"/>
              </a:buClr>
              <a:buFont typeface="Comic Sans MS" panose="030F0702030302020204" pitchFamily="66" charset="0"/>
              <a:buNone/>
            </a:pPr>
            <a:r>
              <a:rPr lang="en-GB" altLang="en-US" sz="1000" b="1">
                <a:solidFill>
                  <a:srgbClr val="0000FF"/>
                </a:solidFill>
                <a:latin typeface="Comic Sans MS" panose="030F0702030302020204" pitchFamily="66" charset="0"/>
              </a:rPr>
              <a:t>6-pole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FF"/>
              </a:buClr>
              <a:buFont typeface="Comic Sans MS" panose="030F0702030302020204" pitchFamily="66" charset="0"/>
              <a:buNone/>
            </a:pPr>
            <a:r>
              <a:rPr lang="en-GB" altLang="en-US" sz="1000" b="1">
                <a:solidFill>
                  <a:srgbClr val="0000FF"/>
                </a:solidFill>
                <a:latin typeface="Comic Sans MS" panose="030F0702030302020204" pitchFamily="66" charset="0"/>
              </a:rPr>
              <a:t>magnet</a:t>
            </a:r>
          </a:p>
        </p:txBody>
      </p:sp>
      <p:sp>
        <p:nvSpPr>
          <p:cNvPr id="8217" name="Text Box 56"/>
          <p:cNvSpPr txBox="1">
            <a:spLocks noChangeArrowheads="1"/>
          </p:cNvSpPr>
          <p:nvPr/>
        </p:nvSpPr>
        <p:spPr bwMode="auto">
          <a:xfrm>
            <a:off x="3375026" y="2689226"/>
            <a:ext cx="6207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FF"/>
              </a:buClr>
              <a:buFont typeface="Comic Sans MS" panose="030F0702030302020204" pitchFamily="66" charset="0"/>
              <a:buNone/>
            </a:pPr>
            <a:r>
              <a:rPr lang="en-GB" altLang="en-US" sz="1000" b="1">
                <a:solidFill>
                  <a:srgbClr val="0000FF"/>
                </a:solidFill>
                <a:latin typeface="Comic Sans MS" panose="030F0702030302020204" pitchFamily="66" charset="0"/>
              </a:rPr>
              <a:t>6-pole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FF"/>
              </a:buClr>
              <a:buFont typeface="Comic Sans MS" panose="030F0702030302020204" pitchFamily="66" charset="0"/>
              <a:buNone/>
            </a:pPr>
            <a:r>
              <a:rPr lang="en-GB" altLang="en-US" sz="1000" b="1">
                <a:solidFill>
                  <a:srgbClr val="0000FF"/>
                </a:solidFill>
                <a:latin typeface="Comic Sans MS" panose="030F0702030302020204" pitchFamily="66" charset="0"/>
              </a:rPr>
              <a:t>magnet</a:t>
            </a:r>
          </a:p>
        </p:txBody>
      </p:sp>
      <p:sp>
        <p:nvSpPr>
          <p:cNvPr id="8218" name="Text Box 57"/>
          <p:cNvSpPr txBox="1">
            <a:spLocks noChangeArrowheads="1"/>
          </p:cNvSpPr>
          <p:nvPr/>
        </p:nvSpPr>
        <p:spPr bwMode="auto">
          <a:xfrm rot="16200000">
            <a:off x="3237447" y="2020512"/>
            <a:ext cx="97524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333399"/>
              </a:buClr>
              <a:buFont typeface="Comic Sans MS" panose="030F0702030302020204" pitchFamily="66" charset="0"/>
              <a:buNone/>
            </a:pPr>
            <a:r>
              <a:rPr lang="en-GB" altLang="en-US" sz="1000" b="1">
                <a:solidFill>
                  <a:srgbClr val="333399"/>
                </a:solidFill>
                <a:latin typeface="Comic Sans MS" panose="030F0702030302020204" pitchFamily="66" charset="0"/>
              </a:rPr>
              <a:t>rf-transition</a:t>
            </a:r>
          </a:p>
        </p:txBody>
      </p:sp>
      <p:sp>
        <p:nvSpPr>
          <p:cNvPr id="8219" name="Line 19"/>
          <p:cNvSpPr>
            <a:spLocks noChangeShapeType="1"/>
          </p:cNvSpPr>
          <p:nvPr/>
        </p:nvSpPr>
        <p:spPr bwMode="auto">
          <a:xfrm>
            <a:off x="4422775" y="836613"/>
            <a:ext cx="1588" cy="296862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20" name="Line 19"/>
          <p:cNvSpPr>
            <a:spLocks noChangeShapeType="1"/>
          </p:cNvSpPr>
          <p:nvPr/>
        </p:nvSpPr>
        <p:spPr bwMode="auto">
          <a:xfrm>
            <a:off x="4248150" y="836613"/>
            <a:ext cx="1588" cy="296862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21" name="Rechteck 4"/>
          <p:cNvSpPr>
            <a:spLocks noChangeArrowheads="1"/>
          </p:cNvSpPr>
          <p:nvPr/>
        </p:nvSpPr>
        <p:spPr bwMode="auto">
          <a:xfrm>
            <a:off x="7318376" y="2987675"/>
            <a:ext cx="506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solidFill>
                  <a:schemeClr val="tx1"/>
                </a:solidFill>
              </a:rPr>
              <a:t>N</a:t>
            </a:r>
            <a:r>
              <a:rPr lang="de-DE" altLang="en-US" sz="1800" baseline="-25000">
                <a:solidFill>
                  <a:schemeClr val="tx1"/>
                </a:solidFill>
              </a:rPr>
              <a:t>+</a:t>
            </a:r>
            <a:r>
              <a:rPr lang="de-DE" altLang="en-US" sz="1800">
                <a:solidFill>
                  <a:schemeClr val="tx1"/>
                </a:solidFill>
              </a:rPr>
              <a:t> 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8222" name="Rechteck 5"/>
          <p:cNvSpPr>
            <a:spLocks noChangeArrowheads="1"/>
          </p:cNvSpPr>
          <p:nvPr/>
        </p:nvSpPr>
        <p:spPr bwMode="auto">
          <a:xfrm>
            <a:off x="8501064" y="1547813"/>
            <a:ext cx="40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/>
              <a:t>N</a:t>
            </a:r>
            <a:r>
              <a:rPr lang="de-DE" altLang="en-US" sz="1800" baseline="-25000"/>
              <a:t>-</a:t>
            </a:r>
          </a:p>
        </p:txBody>
      </p:sp>
      <p:pic>
        <p:nvPicPr>
          <p:cNvPr id="61" name="Grafik 60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5143500"/>
            <a:ext cx="1974776" cy="6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62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27100" y="1052513"/>
            <a:ext cx="489585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Main parts of a PIT: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GB" altLang="en-US" dirty="0">
                <a:latin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Atomic Beam Source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GB" altLang="en-US" sz="1800" i="0" dirty="0">
                <a:latin typeface="Times New Roman" panose="02020603050405020304" pitchFamily="18" charset="0"/>
              </a:rPr>
              <a:t> Target gas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en-US" sz="1800" dirty="0">
                <a:latin typeface="Times New Roman" panose="02020603050405020304" pitchFamily="18" charset="0"/>
              </a:rPr>
              <a:t>	       </a:t>
            </a:r>
            <a:r>
              <a:rPr lang="en-GB" altLang="en-US" sz="2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hydrogen</a:t>
            </a:r>
            <a:r>
              <a:rPr lang="en-GB" altLang="en-US" sz="2000" b="1" dirty="0">
                <a:latin typeface="Times New Roman" panose="02020603050405020304" pitchFamily="18" charset="0"/>
              </a:rPr>
              <a:t> </a:t>
            </a:r>
            <a:r>
              <a:rPr lang="en-GB" altLang="en-US" sz="2000" dirty="0">
                <a:latin typeface="Times New Roman" panose="02020603050405020304" pitchFamily="18" charset="0"/>
              </a:rPr>
              <a:t>or</a:t>
            </a:r>
            <a:r>
              <a:rPr lang="en-GB" altLang="en-US" sz="2000" b="1" dirty="0">
                <a:latin typeface="Times New Roman" panose="02020603050405020304" pitchFamily="18" charset="0"/>
              </a:rPr>
              <a:t> </a:t>
            </a:r>
            <a:r>
              <a:rPr lang="en-GB" altLang="en-US" sz="2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deuterium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GB" altLang="en-US" sz="1800" i="0" dirty="0">
                <a:latin typeface="Times New Roman" panose="02020603050405020304" pitchFamily="18" charset="0"/>
              </a:rPr>
              <a:t> H beam intensity (2 hyperfine states)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Clr>
                <a:srgbClr val="009900"/>
              </a:buClr>
              <a:buFont typeface="Times New Roman" panose="02020603050405020304" pitchFamily="18" charset="0"/>
              <a:buNone/>
            </a:pPr>
            <a:r>
              <a:rPr lang="en-GB" altLang="en-US" sz="1800" b="1" i="0" dirty="0">
                <a:solidFill>
                  <a:srgbClr val="009900"/>
                </a:solidFill>
                <a:latin typeface="Times New Roman" panose="02020603050405020304" pitchFamily="18" charset="0"/>
              </a:rPr>
              <a:t>       </a:t>
            </a:r>
            <a:r>
              <a:rPr lang="en-GB" altLang="en-US" sz="2000" b="1" i="0" dirty="0">
                <a:solidFill>
                  <a:srgbClr val="009900"/>
                </a:solidFill>
                <a:latin typeface="Times New Roman" panose="02020603050405020304" pitchFamily="18" charset="0"/>
              </a:rPr>
              <a:t>8.2 </a:t>
            </a:r>
            <a:r>
              <a:rPr lang="en-GB" altLang="en-US" sz="2000" b="1" i="0" baseline="30000" dirty="0">
                <a:solidFill>
                  <a:srgbClr val="009900"/>
                </a:solidFill>
                <a:latin typeface="Times New Roman" panose="02020603050405020304" pitchFamily="18" charset="0"/>
              </a:rPr>
              <a:t>. </a:t>
            </a:r>
            <a:r>
              <a:rPr lang="en-GB" altLang="en-US" sz="2000" b="1" i="0" dirty="0">
                <a:solidFill>
                  <a:srgbClr val="009900"/>
                </a:solidFill>
                <a:latin typeface="Times New Roman" panose="02020603050405020304" pitchFamily="18" charset="0"/>
              </a:rPr>
              <a:t>10</a:t>
            </a:r>
            <a:r>
              <a:rPr lang="en-GB" altLang="en-US" sz="2000" b="1" i="0" baseline="30000" dirty="0">
                <a:solidFill>
                  <a:srgbClr val="009900"/>
                </a:solidFill>
                <a:latin typeface="Times New Roman" panose="02020603050405020304" pitchFamily="18" charset="0"/>
              </a:rPr>
              <a:t>16</a:t>
            </a:r>
            <a:r>
              <a:rPr lang="en-GB" altLang="en-US" sz="2000" b="1" i="0" dirty="0">
                <a:solidFill>
                  <a:srgbClr val="009900"/>
                </a:solidFill>
                <a:latin typeface="Times New Roman" panose="02020603050405020304" pitchFamily="18" charset="0"/>
              </a:rPr>
              <a:t> atoms / s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GB" altLang="en-US" sz="1800" i="0" dirty="0">
                <a:latin typeface="Times New Roman" panose="02020603050405020304" pitchFamily="18" charset="0"/>
              </a:rPr>
              <a:t> Beam size at the interaction point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en-US" sz="1800" i="0" dirty="0">
                <a:latin typeface="Times New Roman" panose="02020603050405020304" pitchFamily="18" charset="0"/>
              </a:rPr>
              <a:t>       </a:t>
            </a:r>
            <a:r>
              <a:rPr lang="en-GB" altLang="en-US" sz="2000" b="1" i="0" dirty="0">
                <a:solidFill>
                  <a:srgbClr val="009900"/>
                </a:solidFill>
                <a:latin typeface="Times New Roman" panose="02020603050405020304" pitchFamily="18" charset="0"/>
              </a:rPr>
              <a:t>σ = 2.85 </a:t>
            </a:r>
            <a:r>
              <a:rPr lang="en-GB" altLang="en-US" sz="2000" i="0" dirty="0">
                <a:solidFill>
                  <a:srgbClr val="009900"/>
                </a:solidFill>
                <a:latin typeface="Times New Roman" panose="02020603050405020304" pitchFamily="18" charset="0"/>
              </a:rPr>
              <a:t>±</a:t>
            </a:r>
            <a:r>
              <a:rPr lang="en-GB" altLang="en-US" sz="2000" b="1" i="0" dirty="0">
                <a:solidFill>
                  <a:srgbClr val="009900"/>
                </a:solidFill>
                <a:latin typeface="Times New Roman" panose="02020603050405020304" pitchFamily="18" charset="0"/>
              </a:rPr>
              <a:t> 0.42 mm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GB" altLang="en-US" sz="1800" i="0" dirty="0">
                <a:latin typeface="Times New Roman" panose="02020603050405020304" pitchFamily="18" charset="0"/>
              </a:rPr>
              <a:t> Polarization for hydrogen atoms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en-US" sz="1800" b="1" i="0" dirty="0">
                <a:latin typeface="Times New Roman" panose="02020603050405020304" pitchFamily="18" charset="0"/>
              </a:rPr>
              <a:t>        </a:t>
            </a:r>
            <a:r>
              <a:rPr lang="en-GB" altLang="en-US" sz="2000" b="1" i="0" dirty="0">
                <a:solidFill>
                  <a:srgbClr val="0099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en-US" sz="2000" b="1" i="0" baseline="-25000" dirty="0">
                <a:solidFill>
                  <a:srgbClr val="009900"/>
                </a:solidFill>
                <a:latin typeface="Times New Roman" panose="02020603050405020304" pitchFamily="18" charset="0"/>
              </a:rPr>
              <a:t>Z</a:t>
            </a:r>
            <a:r>
              <a:rPr lang="en-GB" altLang="en-US" sz="2000" b="1" i="0" dirty="0">
                <a:solidFill>
                  <a:srgbClr val="009900"/>
                </a:solidFill>
                <a:latin typeface="Times New Roman" panose="02020603050405020304" pitchFamily="18" charset="0"/>
              </a:rPr>
              <a:t> =   0.89 </a:t>
            </a:r>
            <a:r>
              <a:rPr lang="en-GB" altLang="en-US" sz="2000" i="0" dirty="0">
                <a:solidFill>
                  <a:srgbClr val="009900"/>
                </a:solidFill>
                <a:latin typeface="Times New Roman" panose="02020603050405020304" pitchFamily="18" charset="0"/>
              </a:rPr>
              <a:t>± </a:t>
            </a:r>
            <a:r>
              <a:rPr lang="en-GB" altLang="en-US" sz="2000" b="1" i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  (HFS 1)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Clr>
                <a:srgbClr val="009900"/>
              </a:buClr>
              <a:buFont typeface="Times New Roman" panose="02020603050405020304" pitchFamily="18" charset="0"/>
              <a:buNone/>
            </a:pPr>
            <a:r>
              <a:rPr lang="en-GB" altLang="en-US" sz="2000" b="1" i="0" dirty="0">
                <a:solidFill>
                  <a:srgbClr val="009900"/>
                </a:solidFill>
                <a:latin typeface="Times New Roman" panose="02020603050405020304" pitchFamily="18" charset="0"/>
              </a:rPr>
              <a:t>       P</a:t>
            </a:r>
            <a:r>
              <a:rPr lang="en-GB" altLang="en-US" sz="2000" b="1" i="0" baseline="-25000" dirty="0">
                <a:solidFill>
                  <a:srgbClr val="009900"/>
                </a:solidFill>
                <a:latin typeface="Times New Roman" panose="02020603050405020304" pitchFamily="18" charset="0"/>
              </a:rPr>
              <a:t>Z</a:t>
            </a:r>
            <a:r>
              <a:rPr lang="en-GB" altLang="en-US" sz="2000" b="1" i="0" dirty="0">
                <a:solidFill>
                  <a:srgbClr val="009900"/>
                </a:solidFill>
                <a:latin typeface="Times New Roman" panose="02020603050405020304" pitchFamily="18" charset="0"/>
              </a:rPr>
              <a:t> =  -0.96</a:t>
            </a:r>
            <a:r>
              <a:rPr lang="en-GB" altLang="en-US" sz="2000" i="0" dirty="0">
                <a:solidFill>
                  <a:srgbClr val="009900"/>
                </a:solidFill>
                <a:latin typeface="Times New Roman" panose="02020603050405020304" pitchFamily="18" charset="0"/>
              </a:rPr>
              <a:t> ± </a:t>
            </a:r>
            <a:r>
              <a:rPr lang="en-GB" altLang="en-US" sz="2000" b="1" i="0" dirty="0">
                <a:solidFill>
                  <a:srgbClr val="009900"/>
                </a:solidFill>
                <a:latin typeface="Times New Roman" panose="02020603050405020304" pitchFamily="18" charset="0"/>
              </a:rPr>
              <a:t>0.01  (HFS 3)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Clr>
                <a:srgbClr val="009900"/>
              </a:buClr>
              <a:buFont typeface="Times New Roman" panose="02020603050405020304" pitchFamily="18" charset="0"/>
              <a:buNone/>
            </a:pPr>
            <a:endParaRPr lang="en-GB" altLang="en-US" sz="1800" b="1" i="0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GB" altLang="en-US" dirty="0">
                <a:latin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Lamb-Shift Polarimeter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GB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Storage Cell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568325"/>
            <a:ext cx="39624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17792" r="8832"/>
          <a:stretch>
            <a:fillRect/>
          </a:stretch>
        </p:blipFill>
        <p:spPr bwMode="auto">
          <a:xfrm>
            <a:off x="6203950" y="3656014"/>
            <a:ext cx="360045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6" name="Textfeld 1"/>
          <p:cNvSpPr txBox="1">
            <a:spLocks noChangeArrowheads="1"/>
          </p:cNvSpPr>
          <p:nvPr/>
        </p:nvSpPr>
        <p:spPr bwMode="auto">
          <a:xfrm>
            <a:off x="946151" y="5894388"/>
            <a:ext cx="45831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de-DE" altLang="en-US" sz="1600" dirty="0"/>
              <a:t>M. </a:t>
            </a:r>
            <a:r>
              <a:rPr lang="de-DE" altLang="en-US" sz="1600" dirty="0" err="1"/>
              <a:t>Mikirtychyants</a:t>
            </a:r>
            <a:r>
              <a:rPr lang="de-DE" altLang="en-US" sz="1600" dirty="0"/>
              <a:t> et al.; NIM A </a:t>
            </a:r>
            <a:r>
              <a:rPr lang="de-DE" altLang="en-US" sz="1600" b="1" dirty="0"/>
              <a:t>721</a:t>
            </a:r>
            <a:r>
              <a:rPr lang="de-DE" altLang="en-US" sz="1600" dirty="0"/>
              <a:t> (0) 83 (2013)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252414"/>
            <a:ext cx="8993187" cy="749297"/>
          </a:xfrm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u="sng" dirty="0" smtClean="0"/>
              <a:t>PIT at ANKE@COSY</a:t>
            </a:r>
          </a:p>
        </p:txBody>
      </p:sp>
      <p:pic>
        <p:nvPicPr>
          <p:cNvPr id="8" name="Grafik 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64" y="5143500"/>
            <a:ext cx="1974776" cy="6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9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457200" y="100012"/>
            <a:ext cx="9294813" cy="1398588"/>
          </a:xfrm>
        </p:spPr>
        <p:txBody>
          <a:bodyPr/>
          <a:lstStyle/>
          <a:p>
            <a:r>
              <a:rPr lang="de-DE" altLang="de-DE" u="sng" dirty="0" smtClean="0"/>
              <a:t>The Experimental Setup</a:t>
            </a:r>
          </a:p>
        </p:txBody>
      </p:sp>
      <p:pic>
        <p:nvPicPr>
          <p:cNvPr id="31747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633413"/>
            <a:ext cx="6497639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feld 1"/>
          <p:cNvSpPr txBox="1">
            <a:spLocks noChangeArrowheads="1"/>
          </p:cNvSpPr>
          <p:nvPr/>
        </p:nvSpPr>
        <p:spPr bwMode="auto">
          <a:xfrm>
            <a:off x="5702300" y="863601"/>
            <a:ext cx="4857751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 u="sng" dirty="0">
                <a:solidFill>
                  <a:srgbClr val="FF0000"/>
                </a:solidFill>
              </a:rPr>
              <a:t>2nd </a:t>
            </a:r>
            <a:r>
              <a:rPr lang="de-DE" altLang="de-DE" sz="2400" u="sng" dirty="0" err="1">
                <a:solidFill>
                  <a:srgbClr val="FF0000"/>
                </a:solidFill>
              </a:rPr>
              <a:t>life</a:t>
            </a:r>
            <a:r>
              <a:rPr lang="de-DE" altLang="de-DE" sz="2400" u="sng" dirty="0">
                <a:solidFill>
                  <a:srgbClr val="FF0000"/>
                </a:solidFill>
              </a:rPr>
              <a:t> </a:t>
            </a:r>
            <a:r>
              <a:rPr lang="de-DE" altLang="de-DE" sz="2400" u="sng" dirty="0" err="1">
                <a:solidFill>
                  <a:srgbClr val="FF0000"/>
                </a:solidFill>
              </a:rPr>
              <a:t>of</a:t>
            </a:r>
            <a:r>
              <a:rPr lang="de-DE" altLang="de-DE" sz="2400" u="sng" dirty="0">
                <a:solidFill>
                  <a:srgbClr val="FF0000"/>
                </a:solidFill>
              </a:rPr>
              <a:t> </a:t>
            </a:r>
            <a:r>
              <a:rPr lang="de-DE" altLang="de-DE" sz="2400" u="sng" dirty="0" err="1">
                <a:solidFill>
                  <a:srgbClr val="FF0000"/>
                </a:solidFill>
              </a:rPr>
              <a:t>the</a:t>
            </a:r>
            <a:r>
              <a:rPr lang="de-DE" altLang="de-DE" sz="2400" u="sng" dirty="0">
                <a:solidFill>
                  <a:srgbClr val="FF0000"/>
                </a:solidFill>
              </a:rPr>
              <a:t> ANKE ABS: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u="sng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 err="1">
                <a:solidFill>
                  <a:srgbClr val="FF0000"/>
                </a:solidFill>
              </a:rPr>
              <a:t>Measure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the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polarization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of</a:t>
            </a:r>
            <a:r>
              <a:rPr lang="de-DE" altLang="de-DE" sz="2000" dirty="0">
                <a:solidFill>
                  <a:srgbClr val="FF0000"/>
                </a:solidFill>
              </a:rPr>
              <a:t> H/D </a:t>
            </a:r>
            <a:r>
              <a:rPr lang="de-DE" altLang="de-DE" sz="2000" dirty="0" err="1">
                <a:solidFill>
                  <a:srgbClr val="FF0000"/>
                </a:solidFill>
              </a:rPr>
              <a:t>atoms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and</a:t>
            </a:r>
            <a:r>
              <a:rPr lang="de-DE" altLang="de-DE" sz="2000" dirty="0">
                <a:solidFill>
                  <a:srgbClr val="FF0000"/>
                </a:solidFill>
              </a:rPr>
              <a:t> H</a:t>
            </a:r>
            <a:r>
              <a:rPr lang="de-DE" altLang="de-DE" sz="2000" baseline="-25000" dirty="0">
                <a:solidFill>
                  <a:srgbClr val="FF0000"/>
                </a:solidFill>
              </a:rPr>
              <a:t>2 </a:t>
            </a:r>
            <a:r>
              <a:rPr lang="de-DE" altLang="de-DE" sz="2000" dirty="0">
                <a:solidFill>
                  <a:srgbClr val="FF0000"/>
                </a:solidFill>
              </a:rPr>
              <a:t>/ D</a:t>
            </a:r>
            <a:r>
              <a:rPr lang="de-DE" altLang="de-DE" sz="2000" baseline="-25000" dirty="0">
                <a:solidFill>
                  <a:srgbClr val="FF0000"/>
                </a:solidFill>
              </a:rPr>
              <a:t> </a:t>
            </a:r>
            <a:r>
              <a:rPr lang="de-DE" altLang="de-DE" sz="2000" baseline="-25000" dirty="0" smtClean="0">
                <a:solidFill>
                  <a:srgbClr val="FF0000"/>
                </a:solidFill>
              </a:rPr>
              <a:t>2 </a:t>
            </a:r>
            <a:r>
              <a:rPr lang="de-DE" altLang="de-DE" sz="2000" dirty="0" smtClean="0">
                <a:solidFill>
                  <a:srgbClr val="FF0000"/>
                </a:solidFill>
              </a:rPr>
              <a:t>/ HD </a:t>
            </a:r>
            <a:r>
              <a:rPr lang="de-DE" altLang="de-DE" sz="2000" dirty="0" err="1">
                <a:solidFill>
                  <a:srgbClr val="FF0000"/>
                </a:solidFill>
              </a:rPr>
              <a:t>molecules</a:t>
            </a:r>
            <a:r>
              <a:rPr lang="de-DE" altLang="de-DE" sz="2000" dirty="0">
                <a:solidFill>
                  <a:srgbClr val="FF0000"/>
                </a:solidFill>
              </a:rPr>
              <a:t> after </a:t>
            </a:r>
            <a:r>
              <a:rPr lang="de-DE" altLang="de-DE" sz="2000" dirty="0" err="1">
                <a:solidFill>
                  <a:srgbClr val="FF0000"/>
                </a:solidFill>
              </a:rPr>
              <a:t>the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recombination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of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polarized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atoms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from</a:t>
            </a:r>
            <a:r>
              <a:rPr lang="de-DE" altLang="de-DE" sz="2000" dirty="0">
                <a:solidFill>
                  <a:srgbClr val="FF0000"/>
                </a:solidFill>
              </a:rPr>
              <a:t> an ABS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de-DE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de-DE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</a:rPr>
              <a:t>PRL </a:t>
            </a:r>
            <a:r>
              <a:rPr lang="en-US" altLang="de-DE" sz="2000" dirty="0">
                <a:solidFill>
                  <a:schemeClr val="tx1"/>
                </a:solidFill>
              </a:rPr>
              <a:t>124:113003 (2020)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 dirty="0">
                <a:solidFill>
                  <a:schemeClr val="tx1"/>
                </a:solidFill>
              </a:rPr>
              <a:t>PRL </a:t>
            </a:r>
            <a:r>
              <a:rPr lang="de-DE" altLang="de-DE" sz="2000" dirty="0">
                <a:solidFill>
                  <a:schemeClr val="tx1"/>
                </a:solidFill>
              </a:rPr>
              <a:t>115:113007 (2015)</a:t>
            </a:r>
            <a:endParaRPr lang="en-US" altLang="de-DE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de-DE" sz="2000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313145" y="731921"/>
            <a:ext cx="5246906" cy="510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3" name="Rechteck 2"/>
          <p:cNvSpPr/>
          <p:nvPr/>
        </p:nvSpPr>
        <p:spPr>
          <a:xfrm>
            <a:off x="5313145" y="5606143"/>
            <a:ext cx="4200969" cy="1034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4" name="Rechteck 3"/>
          <p:cNvSpPr/>
          <p:nvPr/>
        </p:nvSpPr>
        <p:spPr>
          <a:xfrm>
            <a:off x="2471057" y="4340225"/>
            <a:ext cx="3015343" cy="2179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cxnSp>
        <p:nvCxnSpPr>
          <p:cNvPr id="6" name="Gerader Verbinder 5"/>
          <p:cNvCxnSpPr/>
          <p:nvPr/>
        </p:nvCxnSpPr>
        <p:spPr>
          <a:xfrm flipH="1">
            <a:off x="3946358" y="4729079"/>
            <a:ext cx="9625" cy="60639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H="1">
            <a:off x="3168650" y="5334000"/>
            <a:ext cx="7810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>
            <a:off x="4181308" y="4735429"/>
            <a:ext cx="9625" cy="60639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H="1">
            <a:off x="4165600" y="5334000"/>
            <a:ext cx="7810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3172279" y="5606143"/>
            <a:ext cx="176167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1651000" y="5467350"/>
            <a:ext cx="3562350" cy="127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 flipH="1">
            <a:off x="502918" y="5257800"/>
            <a:ext cx="1376681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Beam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71500" y="1504950"/>
            <a:ext cx="24574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endParaRPr lang="de-DE" sz="2400" b="1" u="sng" dirty="0" smtClean="0">
              <a:solidFill>
                <a:srgbClr val="7030A0"/>
              </a:solidFill>
            </a:endParaRPr>
          </a:p>
          <a:p>
            <a:pPr algn="l">
              <a:lnSpc>
                <a:spcPct val="95000"/>
              </a:lnSpc>
            </a:pPr>
            <a:endParaRPr lang="de-DE" sz="2400" b="1" u="sng" dirty="0" smtClean="0">
              <a:solidFill>
                <a:srgbClr val="7030A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2400" b="1" dirty="0" smtClean="0">
                <a:solidFill>
                  <a:srgbClr val="C00000"/>
                </a:solidFill>
              </a:rPr>
              <a:t>Hydrogen Atoms </a:t>
            </a:r>
            <a:r>
              <a:rPr lang="de-DE" sz="2400" b="1" dirty="0" err="1" smtClean="0">
                <a:solidFill>
                  <a:srgbClr val="C00000"/>
                </a:solidFill>
              </a:rPr>
              <a:t>are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Radicals</a:t>
            </a:r>
            <a:endParaRPr lang="de-DE" sz="2400" b="1" dirty="0" smtClean="0">
              <a:solidFill>
                <a:srgbClr val="C0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31010" y="5803900"/>
            <a:ext cx="75847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rgbClr val="00B050"/>
                </a:solidFill>
              </a:rPr>
              <a:t>Target </a:t>
            </a:r>
            <a:r>
              <a:rPr lang="de-DE" sz="2000" b="1" dirty="0" err="1" smtClean="0">
                <a:solidFill>
                  <a:srgbClr val="00B050"/>
                </a:solidFill>
              </a:rPr>
              <a:t>Density</a:t>
            </a:r>
            <a:r>
              <a:rPr lang="de-DE" sz="2000" b="1" dirty="0" smtClean="0">
                <a:solidFill>
                  <a:srgbClr val="00B050"/>
                </a:solidFill>
              </a:rPr>
              <a:t>: </a:t>
            </a:r>
            <a:r>
              <a:rPr lang="de-DE" sz="2000" b="1" dirty="0" err="1" smtClean="0">
                <a:solidFill>
                  <a:srgbClr val="00B050"/>
                </a:solidFill>
              </a:rPr>
              <a:t>increased</a:t>
            </a:r>
            <a:r>
              <a:rPr lang="de-DE" sz="2000" b="1" dirty="0" smtClean="0">
                <a:solidFill>
                  <a:srgbClr val="00B050"/>
                </a:solidFill>
              </a:rPr>
              <a:t> </a:t>
            </a:r>
            <a:r>
              <a:rPr lang="de-DE" sz="2000" b="1" dirty="0" err="1" smtClean="0">
                <a:solidFill>
                  <a:srgbClr val="00B050"/>
                </a:solidFill>
              </a:rPr>
              <a:t>by</a:t>
            </a:r>
            <a:r>
              <a:rPr lang="de-DE" sz="2000" b="1" dirty="0" smtClean="0">
                <a:solidFill>
                  <a:srgbClr val="00B050"/>
                </a:solidFill>
              </a:rPr>
              <a:t> a </a:t>
            </a:r>
            <a:r>
              <a:rPr lang="de-DE" sz="2000" b="1" dirty="0" err="1" smtClean="0">
                <a:solidFill>
                  <a:srgbClr val="00B050"/>
                </a:solidFill>
              </a:rPr>
              <a:t>factor</a:t>
            </a:r>
            <a:r>
              <a:rPr lang="de-DE" sz="2000" b="1" dirty="0" smtClean="0">
                <a:solidFill>
                  <a:srgbClr val="00B050"/>
                </a:solidFill>
              </a:rPr>
              <a:t> ~100 : 10</a:t>
            </a:r>
            <a:r>
              <a:rPr lang="de-DE" sz="2000" b="1" baseline="30000" dirty="0" smtClean="0">
                <a:solidFill>
                  <a:srgbClr val="00B050"/>
                </a:solidFill>
              </a:rPr>
              <a:t>14</a:t>
            </a:r>
            <a:r>
              <a:rPr lang="de-DE" sz="2000" b="1" dirty="0" smtClean="0">
                <a:solidFill>
                  <a:srgbClr val="00B050"/>
                </a:solidFill>
              </a:rPr>
              <a:t> </a:t>
            </a:r>
            <a:r>
              <a:rPr lang="de-DE" sz="2000" b="1" dirty="0" err="1" smtClean="0">
                <a:solidFill>
                  <a:srgbClr val="00B050"/>
                </a:solidFill>
              </a:rPr>
              <a:t>atoms</a:t>
            </a:r>
            <a:r>
              <a:rPr lang="de-DE" sz="2000" b="1" dirty="0" smtClean="0">
                <a:solidFill>
                  <a:srgbClr val="00B050"/>
                </a:solidFill>
              </a:rPr>
              <a:t>/cm</a:t>
            </a:r>
            <a:r>
              <a:rPr lang="de-DE" sz="2000" b="1" baseline="30000" dirty="0" smtClean="0">
                <a:solidFill>
                  <a:srgbClr val="00B050"/>
                </a:solidFill>
              </a:rPr>
              <a:t>2</a:t>
            </a:r>
            <a:endParaRPr lang="de-DE" sz="2000" b="1" dirty="0" smtClean="0">
              <a:solidFill>
                <a:srgbClr val="00B050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H="1">
            <a:off x="4061861" y="4514248"/>
            <a:ext cx="9625" cy="654518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738191" y="990601"/>
            <a:ext cx="5883966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b="1" dirty="0" err="1" smtClean="0">
                <a:solidFill>
                  <a:srgbClr val="C00000"/>
                </a:solidFill>
              </a:rPr>
              <a:t>Polarization</a:t>
            </a:r>
            <a:r>
              <a:rPr lang="de-DE" sz="2400" b="1" dirty="0" smtClean="0">
                <a:solidFill>
                  <a:srgbClr val="C00000"/>
                </a:solidFill>
              </a:rPr>
              <a:t> must </a:t>
            </a:r>
            <a:r>
              <a:rPr lang="de-DE" sz="2400" b="1" dirty="0" err="1" smtClean="0">
                <a:solidFill>
                  <a:srgbClr val="C00000"/>
                </a:solidFill>
              </a:rPr>
              <a:t>be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preserved</a:t>
            </a:r>
            <a:r>
              <a:rPr lang="de-DE" sz="2400" b="1" dirty="0" smtClean="0">
                <a:solidFill>
                  <a:srgbClr val="C00000"/>
                </a:solidFill>
              </a:rPr>
              <a:t> !!!</a:t>
            </a:r>
          </a:p>
          <a:p>
            <a:pPr algn="l">
              <a:lnSpc>
                <a:spcPct val="95000"/>
              </a:lnSpc>
            </a:pPr>
            <a:endParaRPr lang="de-DE" sz="2400" b="1" dirty="0" smtClean="0">
              <a:solidFill>
                <a:srgbClr val="C00000"/>
              </a:solidFill>
            </a:endParaRPr>
          </a:p>
          <a:p>
            <a:pPr algn="l">
              <a:lnSpc>
                <a:spcPct val="95000"/>
              </a:lnSpc>
            </a:pPr>
            <a:endParaRPr lang="de-DE" sz="2400" b="1" dirty="0" smtClean="0">
              <a:solidFill>
                <a:srgbClr val="C0000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2400" b="1" u="sng" dirty="0" smtClean="0"/>
              <a:t>Problems:</a:t>
            </a:r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r>
              <a:rPr lang="de-DE" sz="2400" b="1" dirty="0" err="1" smtClean="0"/>
              <a:t>Magnetic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impurities</a:t>
            </a:r>
            <a:r>
              <a:rPr lang="de-DE" sz="2400" b="1" dirty="0" smtClean="0"/>
              <a:t> must </a:t>
            </a:r>
            <a:r>
              <a:rPr lang="de-DE" sz="2400" b="1" dirty="0" err="1" smtClean="0"/>
              <a:t>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avoided</a:t>
            </a:r>
            <a:endParaRPr lang="de-DE" sz="2400" b="1" dirty="0" smtClean="0"/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endParaRPr lang="de-DE" sz="2400" b="1" dirty="0" smtClean="0"/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r>
              <a:rPr lang="de-DE" sz="2400" b="1" dirty="0" smtClean="0"/>
              <a:t>Most </a:t>
            </a:r>
            <a:r>
              <a:rPr lang="de-DE" sz="2400" b="1" dirty="0" err="1" smtClean="0"/>
              <a:t>chemical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reactions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mostly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recombination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destroy</a:t>
            </a:r>
            <a:r>
              <a:rPr lang="de-DE" sz="2400" b="1" dirty="0" smtClean="0"/>
              <a:t> at least 50%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polarization</a:t>
            </a:r>
            <a:endParaRPr lang="de-DE" sz="2400" b="1" dirty="0" smtClean="0"/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endParaRPr lang="de-DE" sz="2400" b="1" dirty="0" smtClean="0"/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r>
              <a:rPr lang="de-DE" sz="2400" b="1" dirty="0" err="1" smtClean="0"/>
              <a:t>Vaccum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Beam </a:t>
            </a:r>
            <a:r>
              <a:rPr lang="de-DE" sz="2400" b="1" dirty="0" err="1" smtClean="0"/>
              <a:t>regulations</a:t>
            </a:r>
            <a:r>
              <a:rPr lang="de-DE" sz="2400" b="1" dirty="0" smtClean="0"/>
              <a:t> do not </a:t>
            </a:r>
            <a:r>
              <a:rPr lang="de-DE" sz="2400" b="1" dirty="0" err="1" smtClean="0"/>
              <a:t>allow</a:t>
            </a:r>
            <a:r>
              <a:rPr lang="de-DE" sz="2400" b="1" dirty="0" smtClean="0"/>
              <a:t> all </a:t>
            </a:r>
            <a:r>
              <a:rPr lang="de-DE" sz="2400" b="1" dirty="0" err="1" smtClean="0"/>
              <a:t>kinds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materials</a:t>
            </a:r>
            <a:endParaRPr lang="de-DE" sz="2400" b="1" dirty="0" smtClean="0"/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endParaRPr lang="de-DE" sz="2400" b="1" dirty="0"/>
          </a:p>
          <a:p>
            <a:pPr algn="l">
              <a:lnSpc>
                <a:spcPct val="95000"/>
              </a:lnSpc>
            </a:pPr>
            <a:endParaRPr lang="de-DE" sz="2400" b="1" dirty="0" smtClean="0">
              <a:solidFill>
                <a:srgbClr val="C00000"/>
              </a:solidFill>
            </a:endParaRPr>
          </a:p>
        </p:txBody>
      </p:sp>
      <p:pic>
        <p:nvPicPr>
          <p:cNvPr id="20" name="Grafik 1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5143500"/>
            <a:ext cx="1974776" cy="6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0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1992313" y="-26988"/>
            <a:ext cx="7759700" cy="1368426"/>
          </a:xfrm>
        </p:spPr>
        <p:txBody>
          <a:bodyPr/>
          <a:lstStyle/>
          <a:p>
            <a:r>
              <a:rPr lang="de-DE" altLang="de-DE" u="sng" smtClean="0"/>
              <a:t>The Experimental Setup</a:t>
            </a:r>
          </a:p>
        </p:txBody>
      </p:sp>
      <p:pic>
        <p:nvPicPr>
          <p:cNvPr id="1433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44" y="531086"/>
            <a:ext cx="586422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feld 3"/>
          <p:cNvSpPr txBox="1">
            <a:spLocks noChangeArrowheads="1"/>
          </p:cNvSpPr>
          <p:nvPr/>
        </p:nvSpPr>
        <p:spPr bwMode="auto">
          <a:xfrm>
            <a:off x="4659085" y="1280156"/>
            <a:ext cx="6894286" cy="277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400" u="sng" dirty="0" smtClean="0">
                <a:solidFill>
                  <a:srgbClr val="FF0000"/>
                </a:solidFill>
              </a:rPr>
              <a:t>2nd / parallel </a:t>
            </a:r>
            <a:r>
              <a:rPr lang="de-DE" altLang="de-DE" sz="2400" u="sng" dirty="0" err="1" smtClean="0">
                <a:solidFill>
                  <a:srgbClr val="FF0000"/>
                </a:solidFill>
              </a:rPr>
              <a:t>life</a:t>
            </a:r>
            <a:r>
              <a:rPr lang="de-DE" altLang="de-DE" sz="2400" u="sng" dirty="0" smtClean="0">
                <a:solidFill>
                  <a:srgbClr val="FF0000"/>
                </a:solidFill>
              </a:rPr>
              <a:t> </a:t>
            </a:r>
            <a:r>
              <a:rPr lang="de-DE" altLang="de-DE" sz="2400" u="sng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2400" u="sng" dirty="0" smtClean="0">
                <a:solidFill>
                  <a:srgbClr val="FF0000"/>
                </a:solidFill>
              </a:rPr>
              <a:t> </a:t>
            </a:r>
            <a:r>
              <a:rPr lang="de-DE" altLang="de-DE" sz="2400" u="sng" dirty="0" err="1" smtClean="0">
                <a:solidFill>
                  <a:srgbClr val="FF0000"/>
                </a:solidFill>
              </a:rPr>
              <a:t>the</a:t>
            </a:r>
            <a:r>
              <a:rPr lang="de-DE" altLang="de-DE" sz="2400" u="sng" dirty="0" smtClean="0">
                <a:solidFill>
                  <a:srgbClr val="FF0000"/>
                </a:solidFill>
              </a:rPr>
              <a:t> ANKE ABS:</a:t>
            </a:r>
          </a:p>
          <a:p>
            <a:endParaRPr lang="de-DE" altLang="de-DE" sz="2400" dirty="0">
              <a:solidFill>
                <a:srgbClr val="FF0000"/>
              </a:solidFill>
            </a:endParaRPr>
          </a:p>
          <a:p>
            <a:r>
              <a:rPr lang="de-DE" altLang="de-DE" sz="2400" dirty="0" smtClean="0">
                <a:solidFill>
                  <a:schemeClr val="tx1"/>
                </a:solidFill>
              </a:rPr>
              <a:t>Investigation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of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nuclear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polarization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during</a:t>
            </a:r>
            <a:r>
              <a:rPr lang="de-DE" altLang="de-DE" sz="2400" dirty="0" smtClean="0">
                <a:solidFill>
                  <a:schemeClr val="tx1"/>
                </a:solidFill>
              </a:rPr>
              <a:t>:</a:t>
            </a:r>
            <a:endParaRPr lang="de-DE" altLang="de-DE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altLang="de-DE" sz="2400" dirty="0" err="1" smtClean="0">
                <a:solidFill>
                  <a:schemeClr val="tx1"/>
                </a:solidFill>
              </a:rPr>
              <a:t>Recombination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processes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altLang="de-DE" sz="2400" dirty="0" smtClean="0">
                <a:solidFill>
                  <a:schemeClr val="tx1"/>
                </a:solidFill>
              </a:rPr>
              <a:t>Wall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interaction</a:t>
            </a:r>
            <a:endParaRPr lang="de-DE" altLang="de-DE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altLang="de-DE" sz="2400" dirty="0" smtClean="0">
                <a:solidFill>
                  <a:schemeClr val="tx1"/>
                </a:solidFill>
              </a:rPr>
              <a:t>---</a:t>
            </a:r>
            <a:endParaRPr lang="de-DE" altLang="de-DE" sz="1600" dirty="0">
              <a:solidFill>
                <a:srgbClr val="FF0000"/>
              </a:solidFill>
            </a:endParaRPr>
          </a:p>
          <a:p>
            <a:r>
              <a:rPr lang="de-DE" altLang="de-DE" sz="1600" dirty="0" smtClean="0">
                <a:solidFill>
                  <a:srgbClr val="FF0000"/>
                </a:solidFill>
              </a:rPr>
              <a:t> </a:t>
            </a:r>
            <a:endParaRPr lang="de-DE" altLang="de-DE" sz="1600" dirty="0">
              <a:solidFill>
                <a:srgbClr val="FF0000"/>
              </a:solidFill>
            </a:endParaRPr>
          </a:p>
          <a:p>
            <a:r>
              <a:rPr lang="de-DE" altLang="de-DE" sz="1600" dirty="0">
                <a:solidFill>
                  <a:srgbClr val="FF0000"/>
                </a:solidFill>
              </a:rPr>
              <a:t>   </a:t>
            </a:r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5143500"/>
            <a:ext cx="1974776" cy="6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80" y="385613"/>
            <a:ext cx="7825174" cy="568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el 1"/>
          <p:cNvSpPr>
            <a:spLocks noGrp="1"/>
          </p:cNvSpPr>
          <p:nvPr>
            <p:ph type="title"/>
          </p:nvPr>
        </p:nvSpPr>
        <p:spPr>
          <a:xfrm>
            <a:off x="750773" y="44451"/>
            <a:ext cx="7782810" cy="1141413"/>
          </a:xfrm>
        </p:spPr>
        <p:txBody>
          <a:bodyPr/>
          <a:lstStyle/>
          <a:p>
            <a:r>
              <a:rPr lang="de-DE" altLang="en-US" u="sng" dirty="0" smtClean="0"/>
              <a:t>HD </a:t>
            </a:r>
            <a:r>
              <a:rPr lang="de-DE" altLang="en-US" u="sng" dirty="0" err="1" smtClean="0"/>
              <a:t>Molecules</a:t>
            </a:r>
            <a:r>
              <a:rPr lang="de-DE" altLang="en-US" dirty="0" smtClean="0"/>
              <a:t/>
            </a:r>
            <a:br>
              <a:rPr lang="de-DE" altLang="en-US" dirty="0" smtClean="0"/>
            </a:br>
            <a:endParaRPr lang="en-US" altLang="en-US" dirty="0" smtClean="0"/>
          </a:p>
        </p:txBody>
      </p:sp>
      <p:sp>
        <p:nvSpPr>
          <p:cNvPr id="22532" name="Textfeld 3"/>
          <p:cNvSpPr txBox="1">
            <a:spLocks noChangeArrowheads="1"/>
          </p:cNvSpPr>
          <p:nvPr/>
        </p:nvSpPr>
        <p:spPr bwMode="auto">
          <a:xfrm>
            <a:off x="3432176" y="1029904"/>
            <a:ext cx="323813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dirty="0">
                <a:solidFill>
                  <a:schemeClr val="tx1"/>
                </a:solidFill>
              </a:rPr>
              <a:t>Surface: </a:t>
            </a:r>
            <a:r>
              <a:rPr lang="de-DE" altLang="en-US" sz="1400" dirty="0" err="1">
                <a:solidFill>
                  <a:schemeClr val="tx1"/>
                </a:solidFill>
              </a:rPr>
              <a:t>Fomblin</a:t>
            </a:r>
            <a:r>
              <a:rPr lang="de-DE" altLang="en-US" sz="1400" dirty="0">
                <a:solidFill>
                  <a:schemeClr val="tx1"/>
                </a:solidFill>
              </a:rPr>
              <a:t> on </a:t>
            </a:r>
            <a:r>
              <a:rPr lang="de-DE" altLang="en-US" sz="1400" dirty="0" err="1">
                <a:solidFill>
                  <a:schemeClr val="tx1"/>
                </a:solidFill>
              </a:rPr>
              <a:t>Fused</a:t>
            </a:r>
            <a:r>
              <a:rPr lang="de-DE" altLang="en-US" sz="1400" dirty="0">
                <a:solidFill>
                  <a:schemeClr val="tx1"/>
                </a:solidFill>
              </a:rPr>
              <a:t> Quarz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dirty="0">
                <a:solidFill>
                  <a:schemeClr val="tx1"/>
                </a:solidFill>
              </a:rPr>
              <a:t>T = 80 K / B = 0.528 T / E = 0.3 keV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dirty="0" err="1">
                <a:solidFill>
                  <a:schemeClr val="tx1"/>
                </a:solidFill>
              </a:rPr>
              <a:t>P</a:t>
            </a:r>
            <a:r>
              <a:rPr lang="de-DE" altLang="en-US" sz="1400" baseline="-25000" dirty="0" err="1">
                <a:solidFill>
                  <a:schemeClr val="tx1"/>
                </a:solidFill>
              </a:rPr>
              <a:t>z</a:t>
            </a:r>
            <a:r>
              <a:rPr lang="de-DE" altLang="en-US" sz="1400" dirty="0">
                <a:solidFill>
                  <a:schemeClr val="tx1"/>
                </a:solidFill>
              </a:rPr>
              <a:t> (H) = - 0.77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dirty="0" err="1">
                <a:solidFill>
                  <a:schemeClr val="tx1"/>
                </a:solidFill>
              </a:rPr>
              <a:t>P</a:t>
            </a:r>
            <a:r>
              <a:rPr lang="de-DE" altLang="en-US" sz="1400" baseline="-25000" dirty="0" err="1">
                <a:solidFill>
                  <a:schemeClr val="tx1"/>
                </a:solidFill>
              </a:rPr>
              <a:t>z</a:t>
            </a:r>
            <a:r>
              <a:rPr lang="de-DE" altLang="en-US" sz="1400" dirty="0">
                <a:solidFill>
                  <a:schemeClr val="tx1"/>
                </a:solidFill>
              </a:rPr>
              <a:t> (D) = - 0.79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dirty="0" err="1">
                <a:solidFill>
                  <a:schemeClr val="tx1"/>
                </a:solidFill>
              </a:rPr>
              <a:t>P</a:t>
            </a:r>
            <a:r>
              <a:rPr lang="de-DE" altLang="en-US" sz="1400" baseline="-25000" dirty="0" err="1">
                <a:solidFill>
                  <a:schemeClr val="tx1"/>
                </a:solidFill>
              </a:rPr>
              <a:t>zz</a:t>
            </a:r>
            <a:r>
              <a:rPr lang="de-DE" altLang="en-US" sz="1400" dirty="0">
                <a:solidFill>
                  <a:schemeClr val="tx1"/>
                </a:solidFill>
              </a:rPr>
              <a:t> (D) = + 0.69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22533" name="Rechteck 6"/>
          <p:cNvSpPr>
            <a:spLocks noChangeArrowheads="1"/>
          </p:cNvSpPr>
          <p:nvPr/>
        </p:nvSpPr>
        <p:spPr bwMode="auto">
          <a:xfrm>
            <a:off x="2085753" y="1799667"/>
            <a:ext cx="431800" cy="2736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22534" name="Textfeld 5"/>
          <p:cNvSpPr txBox="1">
            <a:spLocks noChangeArrowheads="1"/>
          </p:cNvSpPr>
          <p:nvPr/>
        </p:nvSpPr>
        <p:spPr bwMode="auto">
          <a:xfrm rot="16200000">
            <a:off x="529778" y="3230564"/>
            <a:ext cx="3252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600" dirty="0">
                <a:solidFill>
                  <a:schemeClr val="tx1"/>
                </a:solidFill>
              </a:rPr>
              <a:t>Signal </a:t>
            </a:r>
            <a:r>
              <a:rPr lang="de-DE" altLang="en-US" sz="1600" dirty="0" err="1">
                <a:solidFill>
                  <a:schemeClr val="tx1"/>
                </a:solidFill>
              </a:rPr>
              <a:t>of</a:t>
            </a:r>
            <a:r>
              <a:rPr lang="de-DE" altLang="en-US" sz="1600" dirty="0">
                <a:solidFill>
                  <a:schemeClr val="tx1"/>
                </a:solidFill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</a:rPr>
              <a:t>the</a:t>
            </a:r>
            <a:r>
              <a:rPr lang="de-DE" altLang="en-US" sz="1600" dirty="0">
                <a:solidFill>
                  <a:schemeClr val="tx1"/>
                </a:solidFill>
              </a:rPr>
              <a:t> Photomultiplier [</a:t>
            </a:r>
            <a:r>
              <a:rPr lang="de-DE" altLang="en-US" sz="1600" dirty="0" err="1">
                <a:solidFill>
                  <a:schemeClr val="tx1"/>
                </a:solidFill>
              </a:rPr>
              <a:t>a.u</a:t>
            </a:r>
            <a:r>
              <a:rPr lang="de-DE" altLang="en-US" sz="1600" dirty="0">
                <a:solidFill>
                  <a:schemeClr val="tx1"/>
                </a:solidFill>
              </a:rPr>
              <a:t>.]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2535" name="Textfeld 1"/>
          <p:cNvSpPr txBox="1">
            <a:spLocks noChangeArrowheads="1"/>
          </p:cNvSpPr>
          <p:nvPr/>
        </p:nvSpPr>
        <p:spPr bwMode="auto">
          <a:xfrm>
            <a:off x="3253337" y="6275675"/>
            <a:ext cx="5437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R. Engels et al., Phys. Rev. Lett. </a:t>
            </a:r>
            <a:r>
              <a:rPr lang="en-US" altLang="en-US" sz="1800" b="1" dirty="0">
                <a:solidFill>
                  <a:schemeClr val="tx1"/>
                </a:solidFill>
              </a:rPr>
              <a:t>124</a:t>
            </a:r>
            <a:r>
              <a:rPr lang="en-US" altLang="en-US" sz="1800" dirty="0">
                <a:solidFill>
                  <a:schemeClr val="tx1"/>
                </a:solidFill>
              </a:rPr>
              <a:t> 113003 (2020)</a:t>
            </a:r>
          </a:p>
        </p:txBody>
      </p:sp>
      <p:pic>
        <p:nvPicPr>
          <p:cNvPr id="8" name="Grafik 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5143500"/>
            <a:ext cx="1974776" cy="64259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556069" y="5852159"/>
            <a:ext cx="1724297" cy="278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4" name="Textfeld 3"/>
          <p:cNvSpPr txBox="1"/>
          <p:nvPr/>
        </p:nvSpPr>
        <p:spPr>
          <a:xfrm>
            <a:off x="4815068" y="5786099"/>
            <a:ext cx="37185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dirty="0" err="1" smtClean="0"/>
              <a:t>Magnetic</a:t>
            </a:r>
            <a:r>
              <a:rPr lang="de-DE" sz="2000" dirty="0" smtClean="0"/>
              <a:t> Field [</a:t>
            </a:r>
            <a:r>
              <a:rPr lang="de-DE" sz="2000" dirty="0" err="1" smtClean="0"/>
              <a:t>a.u</a:t>
            </a:r>
            <a:r>
              <a:rPr lang="de-DE" sz="2000" dirty="0" smtClean="0"/>
              <a:t>.]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1527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158" y="168171"/>
            <a:ext cx="10329893" cy="1198616"/>
          </a:xfrm>
        </p:spPr>
        <p:txBody>
          <a:bodyPr/>
          <a:lstStyle/>
          <a:p>
            <a:r>
              <a:rPr lang="de-DE" u="sng" dirty="0" smtClean="0"/>
              <a:t>Storage </a:t>
            </a:r>
            <a:r>
              <a:rPr lang="de-DE" u="sng" dirty="0" err="1" smtClean="0"/>
              <a:t>Cell</a:t>
            </a:r>
            <a:r>
              <a:rPr lang="de-DE" u="sng" dirty="0" smtClean="0"/>
              <a:t> </a:t>
            </a:r>
            <a:r>
              <a:rPr lang="de-DE" u="sng" dirty="0" err="1" smtClean="0"/>
              <a:t>Coating</a:t>
            </a:r>
            <a:endParaRPr lang="de-DE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630621" y="1198189"/>
            <a:ext cx="11477295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u="sng" dirty="0" err="1" smtClean="0"/>
              <a:t>Which</a:t>
            </a:r>
            <a:r>
              <a:rPr lang="de-DE" sz="2800" u="sng" dirty="0" smtClean="0"/>
              <a:t> </a:t>
            </a:r>
            <a:r>
              <a:rPr lang="de-DE" sz="2800" u="sng" dirty="0" err="1" smtClean="0"/>
              <a:t>surface</a:t>
            </a:r>
            <a:r>
              <a:rPr lang="de-DE" sz="2800" u="sng" dirty="0" smtClean="0"/>
              <a:t> </a:t>
            </a:r>
            <a:r>
              <a:rPr lang="de-DE" sz="2800" u="sng" dirty="0" err="1" smtClean="0"/>
              <a:t>coatings</a:t>
            </a:r>
            <a:r>
              <a:rPr lang="de-DE" sz="2800" u="sng" dirty="0" smtClean="0"/>
              <a:t> </a:t>
            </a:r>
            <a:r>
              <a:rPr lang="de-DE" sz="2800" u="sng" dirty="0" err="1" smtClean="0"/>
              <a:t>are</a:t>
            </a:r>
            <a:r>
              <a:rPr lang="de-DE" sz="2800" u="sng" dirty="0" smtClean="0"/>
              <a:t> </a:t>
            </a:r>
            <a:r>
              <a:rPr lang="de-DE" sz="2800" u="sng" dirty="0" err="1" smtClean="0"/>
              <a:t>working</a:t>
            </a:r>
            <a:r>
              <a:rPr lang="de-DE" sz="2800" u="sng" dirty="0" smtClean="0"/>
              <a:t> ?</a:t>
            </a:r>
          </a:p>
          <a:p>
            <a:endParaRPr lang="de-DE" sz="2400" dirty="0"/>
          </a:p>
          <a:p>
            <a:r>
              <a:rPr lang="de-DE" sz="2400" dirty="0" smtClean="0">
                <a:solidFill>
                  <a:schemeClr val="accent6"/>
                </a:solidFill>
              </a:rPr>
              <a:t>1.) Aluminium </a:t>
            </a:r>
            <a:r>
              <a:rPr lang="de-DE" sz="2400" dirty="0" err="1" smtClean="0">
                <a:solidFill>
                  <a:schemeClr val="accent6"/>
                </a:solidFill>
              </a:rPr>
              <a:t>cells</a:t>
            </a:r>
            <a:r>
              <a:rPr lang="de-DE" sz="2400" dirty="0" smtClean="0">
                <a:solidFill>
                  <a:schemeClr val="accent6"/>
                </a:solidFill>
              </a:rPr>
              <a:t>  	-&gt; 	Bad </a:t>
            </a:r>
            <a:r>
              <a:rPr lang="de-DE" sz="2400" dirty="0" err="1" smtClean="0">
                <a:solidFill>
                  <a:schemeClr val="accent6"/>
                </a:solidFill>
              </a:rPr>
              <a:t>secondary-electron</a:t>
            </a:r>
            <a:r>
              <a:rPr lang="de-DE" sz="2400" dirty="0" smtClean="0">
                <a:solidFill>
                  <a:schemeClr val="accent6"/>
                </a:solidFill>
              </a:rPr>
              <a:t> </a:t>
            </a:r>
            <a:r>
              <a:rPr lang="de-DE" sz="2400" dirty="0" err="1" smtClean="0">
                <a:solidFill>
                  <a:schemeClr val="accent6"/>
                </a:solidFill>
              </a:rPr>
              <a:t>yield</a:t>
            </a:r>
            <a:r>
              <a:rPr lang="de-DE" sz="2400" dirty="0" smtClean="0">
                <a:solidFill>
                  <a:schemeClr val="accent6"/>
                </a:solidFill>
              </a:rPr>
              <a:t>  -&gt; Beam </a:t>
            </a:r>
            <a:r>
              <a:rPr lang="de-DE" sz="2400" dirty="0" err="1" smtClean="0">
                <a:solidFill>
                  <a:schemeClr val="accent6"/>
                </a:solidFill>
              </a:rPr>
              <a:t>disturbance</a:t>
            </a:r>
            <a:r>
              <a:rPr lang="de-DE" sz="2400" dirty="0" smtClean="0">
                <a:solidFill>
                  <a:schemeClr val="accent6"/>
                </a:solidFill>
              </a:rPr>
              <a:t> </a:t>
            </a:r>
          </a:p>
          <a:p>
            <a:endParaRPr lang="de-DE" sz="2400" dirty="0"/>
          </a:p>
          <a:p>
            <a:r>
              <a:rPr lang="de-DE" sz="2400" dirty="0" smtClean="0">
                <a:solidFill>
                  <a:srgbClr val="C00000"/>
                </a:solidFill>
              </a:rPr>
              <a:t>2.) Teflon </a:t>
            </a:r>
            <a:r>
              <a:rPr lang="de-DE" sz="2400" dirty="0" err="1" smtClean="0">
                <a:solidFill>
                  <a:srgbClr val="C00000"/>
                </a:solidFill>
              </a:rPr>
              <a:t>cells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>
                <a:solidFill>
                  <a:srgbClr val="C00000"/>
                </a:solidFill>
              </a:rPr>
              <a:t>	</a:t>
            </a:r>
            <a:r>
              <a:rPr lang="de-DE" sz="2400" dirty="0" smtClean="0">
                <a:solidFill>
                  <a:srgbClr val="C00000"/>
                </a:solidFill>
              </a:rPr>
              <a:t>-&gt; 	Isolator  -&gt; Beam </a:t>
            </a:r>
            <a:r>
              <a:rPr lang="de-DE" sz="2400" dirty="0" err="1" smtClean="0">
                <a:solidFill>
                  <a:srgbClr val="C00000"/>
                </a:solidFill>
              </a:rPr>
              <a:t>disturbance</a:t>
            </a:r>
            <a:endParaRPr lang="de-DE" sz="2400" dirty="0" smtClean="0">
              <a:solidFill>
                <a:srgbClr val="C00000"/>
              </a:solidFill>
            </a:endParaRPr>
          </a:p>
          <a:p>
            <a:endParaRPr lang="de-DE" sz="2400" dirty="0"/>
          </a:p>
          <a:p>
            <a:r>
              <a:rPr lang="de-DE" sz="2400" dirty="0" smtClean="0">
                <a:solidFill>
                  <a:srgbClr val="00B050"/>
                </a:solidFill>
              </a:rPr>
              <a:t>3.) </a:t>
            </a:r>
            <a:r>
              <a:rPr lang="de-DE" sz="2400" dirty="0" err="1" smtClean="0">
                <a:solidFill>
                  <a:srgbClr val="00B050"/>
                </a:solidFill>
              </a:rPr>
              <a:t>Water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ice</a:t>
            </a:r>
            <a:r>
              <a:rPr lang="de-DE" sz="2400" dirty="0" smtClean="0">
                <a:solidFill>
                  <a:srgbClr val="00B050"/>
                </a:solidFill>
              </a:rPr>
              <a:t>	    	-&gt; 	</a:t>
            </a:r>
            <a:r>
              <a:rPr lang="de-DE" sz="2400" dirty="0" err="1" smtClean="0">
                <a:solidFill>
                  <a:srgbClr val="00B050"/>
                </a:solidFill>
              </a:rPr>
              <a:t>Vacuum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problems</a:t>
            </a:r>
            <a:r>
              <a:rPr lang="de-DE" sz="2400" dirty="0" smtClean="0">
                <a:solidFill>
                  <a:srgbClr val="00B050"/>
                </a:solidFill>
              </a:rPr>
              <a:t> !!!	</a:t>
            </a:r>
          </a:p>
          <a:p>
            <a:endParaRPr lang="de-DE" sz="2400" dirty="0">
              <a:solidFill>
                <a:srgbClr val="00B050"/>
              </a:solidFill>
            </a:endParaRPr>
          </a:p>
          <a:p>
            <a:r>
              <a:rPr lang="de-DE" sz="2400" dirty="0" smtClean="0">
                <a:solidFill>
                  <a:srgbClr val="00B050"/>
                </a:solidFill>
              </a:rPr>
              <a:t>4.) </a:t>
            </a:r>
            <a:r>
              <a:rPr lang="de-DE" sz="2400" dirty="0" err="1" smtClean="0">
                <a:solidFill>
                  <a:srgbClr val="00B050"/>
                </a:solidFill>
              </a:rPr>
              <a:t>Fomblin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oil</a:t>
            </a:r>
            <a:r>
              <a:rPr lang="de-DE" sz="2400" dirty="0" smtClean="0">
                <a:solidFill>
                  <a:srgbClr val="00B050"/>
                </a:solidFill>
              </a:rPr>
              <a:t>	-&gt;	</a:t>
            </a:r>
            <a:r>
              <a:rPr lang="de-DE" sz="2400" dirty="0" err="1" smtClean="0">
                <a:solidFill>
                  <a:srgbClr val="00B050"/>
                </a:solidFill>
              </a:rPr>
              <a:t>Vaccum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problems</a:t>
            </a:r>
            <a:r>
              <a:rPr lang="de-DE" sz="2400" dirty="0" smtClean="0">
                <a:solidFill>
                  <a:srgbClr val="00B050"/>
                </a:solidFill>
              </a:rPr>
              <a:t> !!!	</a:t>
            </a:r>
          </a:p>
          <a:p>
            <a:endParaRPr lang="de-DE" sz="1400" dirty="0" smtClean="0">
              <a:solidFill>
                <a:srgbClr val="00B050"/>
              </a:solidFill>
            </a:endParaRPr>
          </a:p>
          <a:p>
            <a:endParaRPr lang="de-DE" sz="1000" b="1" dirty="0" smtClean="0">
              <a:solidFill>
                <a:srgbClr val="9A168A"/>
              </a:solidFill>
            </a:endParaRPr>
          </a:p>
          <a:p>
            <a:r>
              <a:rPr lang="de-DE" sz="4400" b="1" dirty="0" smtClean="0">
                <a:solidFill>
                  <a:srgbClr val="9A168A"/>
                </a:solidFill>
              </a:rPr>
              <a:t>→ </a:t>
            </a:r>
            <a:r>
              <a:rPr lang="de-DE" sz="2800" b="1" dirty="0" smtClean="0">
                <a:solidFill>
                  <a:srgbClr val="9A168A"/>
                </a:solidFill>
              </a:rPr>
              <a:t>	CERN: </a:t>
            </a:r>
            <a:r>
              <a:rPr lang="de-DE" sz="2800" b="1" dirty="0" err="1" smtClean="0">
                <a:solidFill>
                  <a:srgbClr val="9A168A"/>
                </a:solidFill>
              </a:rPr>
              <a:t>What</a:t>
            </a:r>
            <a:r>
              <a:rPr lang="de-DE" sz="2800" b="1" dirty="0" smtClean="0">
                <a:solidFill>
                  <a:srgbClr val="9A168A"/>
                </a:solidFill>
              </a:rPr>
              <a:t> </a:t>
            </a:r>
            <a:r>
              <a:rPr lang="de-DE" sz="2800" b="1" dirty="0" err="1" smtClean="0">
                <a:solidFill>
                  <a:srgbClr val="9A168A"/>
                </a:solidFill>
              </a:rPr>
              <a:t>about</a:t>
            </a:r>
            <a:r>
              <a:rPr lang="de-DE" sz="2800" b="1" dirty="0" smtClean="0">
                <a:solidFill>
                  <a:srgbClr val="9A168A"/>
                </a:solidFill>
              </a:rPr>
              <a:t> a </a:t>
            </a:r>
            <a:r>
              <a:rPr lang="de-DE" sz="2800" b="1" dirty="0" err="1" smtClean="0">
                <a:solidFill>
                  <a:srgbClr val="9A168A"/>
                </a:solidFill>
              </a:rPr>
              <a:t>carbon</a:t>
            </a:r>
            <a:r>
              <a:rPr lang="de-DE" sz="2800" b="1" dirty="0" smtClean="0">
                <a:solidFill>
                  <a:srgbClr val="9A168A"/>
                </a:solidFill>
              </a:rPr>
              <a:t> </a:t>
            </a:r>
            <a:r>
              <a:rPr lang="de-DE" sz="2800" b="1" dirty="0" err="1" smtClean="0">
                <a:solidFill>
                  <a:srgbClr val="9A168A"/>
                </a:solidFill>
              </a:rPr>
              <a:t>coating</a:t>
            </a:r>
            <a:r>
              <a:rPr lang="de-DE" sz="2800" b="1" dirty="0" smtClean="0">
                <a:solidFill>
                  <a:srgbClr val="9A168A"/>
                </a:solidFill>
              </a:rPr>
              <a:t> ???</a:t>
            </a:r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5143500"/>
            <a:ext cx="1974776" cy="6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595865" y="499717"/>
            <a:ext cx="9307259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5B82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500" b="1" dirty="0">
              <a:solidFill>
                <a:srgbClr val="005B82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53E5F-73A8-0B1E-3EF8-4F4F4170174C}"/>
              </a:ext>
            </a:extLst>
          </p:cNvPr>
          <p:cNvSpPr txBox="1"/>
          <p:nvPr/>
        </p:nvSpPr>
        <p:spPr>
          <a:xfrm>
            <a:off x="7039506" y="1566952"/>
            <a:ext cx="497671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0200" marR="0" lvl="0" indent="-330200" algn="l" defTabSz="449263" rtl="0" eaLnBrk="0" fontAlgn="base" latinLnBrk="0" hangingPunct="0">
              <a:spcBef>
                <a:spcPts val="55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259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	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recombination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lang="de-DE" sz="24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</a:t>
            </a:r>
            <a:r>
              <a:rPr kumimoji="0" lang="de-D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probable 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due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lang="de-DE" sz="24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energy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momentum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conservation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30200" marR="0" lvl="0" indent="-330200" algn="l" defTabSz="449263" rtl="0" eaLnBrk="0" fontAlgn="base" latinLnBrk="0" hangingPunct="0">
              <a:spcBef>
                <a:spcPts val="55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30200" marR="0" lvl="0" indent="-330200" algn="l" defTabSz="449263" rtl="0" eaLnBrk="0" fontAlgn="base" latinLnBrk="0" hangingPunct="0">
              <a:spcBef>
                <a:spcPts val="55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259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	3-particle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interactions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very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rare at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densities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30200" marR="0" lvl="0" indent="-330200" algn="l" defTabSz="449263" rtl="0" eaLnBrk="0" fontAlgn="base" latinLnBrk="0" hangingPunct="0">
              <a:spcBef>
                <a:spcPts val="55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30200" marR="0" lvl="0" indent="-330200" algn="l" defTabSz="449263" rtl="0" eaLnBrk="0" fontAlgn="base" latinLnBrk="0" hangingPunct="0">
              <a:spcBef>
                <a:spcPts val="55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259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	</a:t>
            </a:r>
            <a:r>
              <a:rPr lang="de-DE" sz="2400" kern="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ecombination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on a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carbon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surface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catalyser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FB0E018-1F7D-DDCE-9519-7202602B1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62" b="81381"/>
          <a:stretch/>
        </p:blipFill>
        <p:spPr>
          <a:xfrm>
            <a:off x="862596" y="1326401"/>
            <a:ext cx="5596077" cy="4698631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62158" y="168171"/>
            <a:ext cx="10329893" cy="1198616"/>
          </a:xfrm>
        </p:spPr>
        <p:txBody>
          <a:bodyPr/>
          <a:lstStyle/>
          <a:p>
            <a:r>
              <a:rPr lang="de-DE" u="sng" dirty="0" err="1" smtClean="0"/>
              <a:t>Recombination</a:t>
            </a:r>
            <a:r>
              <a:rPr lang="de-DE" u="sng" dirty="0" smtClean="0"/>
              <a:t> on Carbon in </a:t>
            </a:r>
            <a:r>
              <a:rPr lang="de-DE" u="sng" dirty="0" err="1" smtClean="0"/>
              <a:t>the</a:t>
            </a:r>
            <a:r>
              <a:rPr lang="de-DE" u="sng" dirty="0" smtClean="0"/>
              <a:t> ISM</a:t>
            </a:r>
            <a:endParaRPr lang="de-DE" u="sng" dirty="0"/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41" y="5821134"/>
            <a:ext cx="1974776" cy="6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Breitbild</PresentationFormat>
  <Paragraphs>197</Paragraphs>
  <Slides>21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Times New Roman</vt:lpstr>
      <vt:lpstr>Wingdings</vt:lpstr>
      <vt:lpstr>Jülich</vt:lpstr>
      <vt:lpstr>Amorphous Carbon-coated Storage Cell Tests for the  Polarized Gas Target at LHCb</vt:lpstr>
      <vt:lpstr>The Experimental Setup</vt:lpstr>
      <vt:lpstr>ABS and Lamb-shift polarimeter</vt:lpstr>
      <vt:lpstr>PIT at ANKE@COSY</vt:lpstr>
      <vt:lpstr>The Experimental Setup</vt:lpstr>
      <vt:lpstr>The Experimental Setup</vt:lpstr>
      <vt:lpstr>HD Molecules </vt:lpstr>
      <vt:lpstr>Storage Cell Coating</vt:lpstr>
      <vt:lpstr>Recombination on Carbon in the ISM</vt:lpstr>
      <vt:lpstr>Recombination on Carbon in the ISM</vt:lpstr>
      <vt:lpstr>The Experimental Setup</vt:lpstr>
      <vt:lpstr>Radiation Test for Lyman-αlpha</vt:lpstr>
      <vt:lpstr>Storage Cell Coating</vt:lpstr>
      <vt:lpstr>Preparation of new Storage Cell</vt:lpstr>
      <vt:lpstr>The Experimental Setup</vt:lpstr>
      <vt:lpstr>Mass spectroscopy </vt:lpstr>
      <vt:lpstr>The Experimental Setup</vt:lpstr>
      <vt:lpstr>Lyman Spectra for H </vt:lpstr>
      <vt:lpstr>Lyman Spectra for H2 </vt:lpstr>
      <vt:lpstr>Polarization of the Protons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Amorphous Carbon-coated Storage Cell Tests for the Polarized Gas Target at LHCb</dc:title>
  <dc:creator>Engels</dc:creator>
  <cp:lastModifiedBy>Engels</cp:lastModifiedBy>
  <cp:revision>14</cp:revision>
  <dcterms:created xsi:type="dcterms:W3CDTF">2024-09-24T13:44:10Z</dcterms:created>
  <dcterms:modified xsi:type="dcterms:W3CDTF">2024-09-26T03:35:08Z</dcterms:modified>
</cp:coreProperties>
</file>