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62" r:id="rId3"/>
    <p:sldId id="363" r:id="rId4"/>
    <p:sldId id="584" r:id="rId5"/>
    <p:sldId id="587" r:id="rId6"/>
    <p:sldId id="556" r:id="rId7"/>
    <p:sldId id="588" r:id="rId8"/>
    <p:sldId id="562" r:id="rId9"/>
    <p:sldId id="589" r:id="rId10"/>
    <p:sldId id="557" r:id="rId11"/>
    <p:sldId id="567" r:id="rId12"/>
    <p:sldId id="592" r:id="rId13"/>
    <p:sldId id="611" r:id="rId14"/>
    <p:sldId id="612" r:id="rId15"/>
    <p:sldId id="544" r:id="rId16"/>
    <p:sldId id="532" r:id="rId17"/>
    <p:sldId id="598" r:id="rId18"/>
    <p:sldId id="596" r:id="rId19"/>
    <p:sldId id="535" r:id="rId20"/>
    <p:sldId id="522" r:id="rId21"/>
    <p:sldId id="616" r:id="rId22"/>
    <p:sldId id="613" r:id="rId23"/>
    <p:sldId id="615" r:id="rId24"/>
    <p:sldId id="617" r:id="rId25"/>
    <p:sldId id="618" r:id="rId26"/>
    <p:sldId id="619" r:id="rId27"/>
    <p:sldId id="620" r:id="rId28"/>
    <p:sldId id="621" r:id="rId29"/>
    <p:sldId id="546" r:id="rId30"/>
    <p:sldId id="364" r:id="rId31"/>
    <p:sldId id="623" r:id="rId32"/>
    <p:sldId id="550" r:id="rId33"/>
    <p:sldId id="599" r:id="rId34"/>
    <p:sldId id="551" r:id="rId35"/>
    <p:sldId id="624" r:id="rId36"/>
    <p:sldId id="548" r:id="rId37"/>
    <p:sldId id="625" r:id="rId38"/>
    <p:sldId id="606" r:id="rId39"/>
    <p:sldId id="525" r:id="rId40"/>
    <p:sldId id="515" r:id="rId41"/>
    <p:sldId id="573" r:id="rId42"/>
    <p:sldId id="626" r:id="rId43"/>
    <p:sldId id="627" r:id="rId44"/>
    <p:sldId id="628" r:id="rId45"/>
    <p:sldId id="629" r:id="rId46"/>
    <p:sldId id="552" r:id="rId47"/>
    <p:sldId id="306" r:id="rId48"/>
    <p:sldId id="518" r:id="rId49"/>
    <p:sldId id="581" r:id="rId50"/>
    <p:sldId id="607" r:id="rId51"/>
    <p:sldId id="608" r:id="rId52"/>
    <p:sldId id="603" r:id="rId53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1FF06"/>
    <a:srgbClr val="FF40FF"/>
    <a:srgbClr val="73FB79"/>
    <a:srgbClr val="ACEA8F"/>
    <a:srgbClr val="73FDD6"/>
    <a:srgbClr val="009051"/>
    <a:srgbClr val="005493"/>
    <a:srgbClr val="1B4A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8" autoAdjust="0"/>
    <p:restoredTop sz="86667" autoAdjust="0"/>
  </p:normalViewPr>
  <p:slideViewPr>
    <p:cSldViewPr snapToGrid="0" snapToObjects="1">
      <p:cViewPr>
        <p:scale>
          <a:sx n="121" d="100"/>
          <a:sy n="121" d="100"/>
        </p:scale>
        <p:origin x="-152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-42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7F188-4C73-EE40-BEB6-D926D41AB297}" type="datetimeFigureOut">
              <a:rPr lang="it-IT" smtClean="0"/>
              <a:t>26/09/24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B531-3E0E-AB48-8D94-06CFC3D3F9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453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7AED9-F730-B046-86CF-737F217C24CC}" type="datetimeFigureOut">
              <a:rPr lang="it-IT" smtClean="0"/>
              <a:t>26/09/24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E0F9-E61B-3348-A3F1-DEDF80147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6291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43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6A0D0-EB2D-2238-46AA-F48362C83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D248A1-B539-A4E4-DC95-4EA24478A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DCB02E-BBCB-E2B9-9456-68E4ECDAD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7B3D10-481E-7CDA-6834-106E95D50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66449-5744-E940-803D-3368A708014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54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66449-5744-E940-803D-3368A708014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79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66449-5744-E940-803D-3368A708014C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4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66449-5744-E940-803D-3368A708014C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32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66449-5744-E940-803D-3368A708014C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97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4317" y="106363"/>
            <a:ext cx="10363200" cy="1470025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1457518" y="6618288"/>
            <a:ext cx="73448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54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824" y="25155"/>
            <a:ext cx="11968352" cy="762430"/>
          </a:xfrm>
          <a:solidFill>
            <a:srgbClr val="73FB79">
              <a:alpha val="67000"/>
            </a:srgbClr>
          </a:solidFill>
        </p:spPr>
        <p:txBody>
          <a:bodyPr>
            <a:normAutofit/>
          </a:bodyPr>
          <a:lstStyle>
            <a:lvl1pPr>
              <a:defRPr sz="36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rgbClr val="D5FC79">
              <a:alpha val="75000"/>
            </a:srgbClr>
          </a:solidFill>
        </p:spPr>
        <p:txBody>
          <a:bodyPr/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/>
              <a:t>Secondo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it-IT" dirty="0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675A04D7-1D3F-674B-A12E-09BD22E2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885" y="6467721"/>
            <a:ext cx="609600" cy="365125"/>
          </a:xfrm>
        </p:spPr>
        <p:txBody>
          <a:bodyPr/>
          <a:lstStyle/>
          <a:p>
            <a:fld id="{E797ACBE-BBDE-814C-977F-D6A7A203FF18}" type="slidenum">
              <a:rPr lang="it-IT" smtClean="0"/>
              <a:t>‹N›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CDE789F8-D751-ED93-E0E1-A33EDB9FB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643688"/>
            <a:ext cx="238539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792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62D012-9EB7-D539-B755-F337C428A6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46"/>
                    </a14:imgEffect>
                    <a14:imgEffect>
                      <a14:saturation sat="20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82152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167307"/>
            <a:ext cx="10972800" cy="566121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-1" y="6643688"/>
            <a:ext cx="238539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BC82B218-6BDF-7747-98C0-599A02F16937}"/>
              </a:ext>
            </a:extLst>
          </p:cNvPr>
          <p:cNvSpPr txBox="1">
            <a:spLocks/>
          </p:cNvSpPr>
          <p:nvPr userDrawn="1"/>
        </p:nvSpPr>
        <p:spPr>
          <a:xfrm>
            <a:off x="4308882" y="6673450"/>
            <a:ext cx="301625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/>
              <a:t>Bulk MgB</a:t>
            </a:r>
            <a:r>
              <a:rPr lang="it-IT" sz="1200" baseline="-25000" dirty="0"/>
              <a:t>2</a:t>
            </a:r>
            <a:r>
              <a:rPr lang="it-IT" sz="1200" dirty="0"/>
              <a:t> test  – G. Ciullo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582401" y="6643688"/>
            <a:ext cx="609599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8A64A07C-BBD8-0D46-87A5-61993A6B462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40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i="1" kern="1200">
          <a:solidFill>
            <a:schemeClr val="tx1"/>
          </a:solidFill>
          <a:latin typeface="Lucida Calligraphy"/>
          <a:ea typeface="+mj-ea"/>
          <a:cs typeface="Lucida Calligraph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Lucida Calligraphy"/>
          <a:ea typeface="+mn-ea"/>
          <a:cs typeface="Lucida Calligraph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00000"/>
          </a:solidFill>
          <a:latin typeface="Lucida Calligraphy"/>
          <a:ea typeface="+mn-ea"/>
          <a:cs typeface="Lucida Calligraph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8000"/>
          </a:solidFill>
          <a:latin typeface="Lucida Calligraphy"/>
          <a:ea typeface="+mn-ea"/>
          <a:cs typeface="Lucida Calligraph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Lucida Calligraphy"/>
          <a:ea typeface="+mn-ea"/>
          <a:cs typeface="Lucida Calligraph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8000"/>
          </a:solidFill>
          <a:latin typeface="Lucida Calligraphy"/>
          <a:ea typeface="+mn-ea"/>
          <a:cs typeface="Lucida Calligraph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deref/http%3A%2F%2Fdx.doi.org%2F10.1109%2FTASC.2015.238885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ttotitolo 2">
            <a:extLst>
              <a:ext uri="{FF2B5EF4-FFF2-40B4-BE49-F238E27FC236}">
                <a16:creationId xmlns:a16="http://schemas.microsoft.com/office/drawing/2014/main" id="{4D5C3D81-30AA-F855-8F53-206CD90E7759}"/>
              </a:ext>
            </a:extLst>
          </p:cNvPr>
          <p:cNvSpPr txBox="1">
            <a:spLocks/>
          </p:cNvSpPr>
          <p:nvPr/>
        </p:nvSpPr>
        <p:spPr>
          <a:xfrm>
            <a:off x="83753" y="1223746"/>
            <a:ext cx="11940863" cy="12256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2400" dirty="0">
                <a:solidFill>
                  <a:schemeClr val="tx1"/>
                </a:solidFill>
              </a:rPr>
              <a:t>      Giuseppe Ciullo 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chemeClr val="tx1"/>
                </a:solidFill>
              </a:rPr>
              <a:t>INFN-Ferrara                &amp; University of Ferrara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0144" y="68433"/>
            <a:ext cx="11503932" cy="1129913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facility for testing bulk superconducting MgB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cylinder 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the production of holding magnetic fields for polarized targets and nuclear fusion fuels</a:t>
            </a:r>
            <a:endParaRPr lang="it-IT" sz="2800" dirty="0">
              <a:solidFill>
                <a:srgbClr val="0432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5D395A9-B4E9-B048-AC97-F864C8D38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659" y="1875311"/>
            <a:ext cx="1003428" cy="4745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7DD606-182C-484A-AD79-A90DF06A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536" y="1582661"/>
            <a:ext cx="761359" cy="767216"/>
          </a:xfrm>
          <a:prstGeom prst="rect">
            <a:avLst/>
          </a:prstGeom>
        </p:spPr>
      </p:pic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456A3A72-AAE4-2C49-52D1-8448C3F7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E778FC2C-B843-0211-3B2D-3AD56FF3F051}"/>
              </a:ext>
            </a:extLst>
          </p:cNvPr>
          <p:cNvSpPr txBox="1">
            <a:spLocks/>
          </p:cNvSpPr>
          <p:nvPr/>
        </p:nvSpPr>
        <p:spPr>
          <a:xfrm>
            <a:off x="83866" y="2553524"/>
            <a:ext cx="12050841" cy="40647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dirty="0" err="1"/>
              <a:t>Interest</a:t>
            </a:r>
            <a:r>
              <a:rPr lang="it-IT" sz="2400" dirty="0"/>
              <a:t> on Bulk </a:t>
            </a:r>
            <a:r>
              <a:rPr lang="it-IT" sz="2400" dirty="0" err="1"/>
              <a:t>Superconducting</a:t>
            </a:r>
            <a:r>
              <a:rPr lang="it-IT" sz="2400" dirty="0"/>
              <a:t> </a:t>
            </a:r>
            <a:r>
              <a:rPr lang="it-IT" sz="2400" dirty="0" err="1"/>
              <a:t>material</a:t>
            </a:r>
            <a:r>
              <a:rPr lang="it-IT" sz="2400" dirty="0"/>
              <a:t> :</a:t>
            </a:r>
          </a:p>
          <a:p>
            <a:pPr marL="0" indent="0" algn="ctr">
              <a:buNone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in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polarized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nuclear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 targets </a:t>
            </a:r>
            <a:r>
              <a:rPr lang="it-IT" sz="2000" dirty="0"/>
              <a:t>a </a:t>
            </a:r>
            <a:r>
              <a:rPr lang="it-IT" sz="2000" dirty="0" err="1"/>
              <a:t>magnetic</a:t>
            </a:r>
            <a:r>
              <a:rPr lang="it-IT" sz="2000" dirty="0"/>
              <a:t> holding field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required</a:t>
            </a:r>
            <a:r>
              <a:rPr lang="it-IT" sz="2000" dirty="0"/>
              <a:t>,</a:t>
            </a:r>
          </a:p>
          <a:p>
            <a:pPr marL="0" indent="0" algn="ctr">
              <a:buFont typeface="Arial"/>
              <a:buNone/>
            </a:pPr>
            <a:r>
              <a:rPr lang="it-IT" sz="2000" dirty="0" err="1"/>
              <a:t>nuclear</a:t>
            </a:r>
            <a:r>
              <a:rPr lang="it-IT" sz="2000" dirty="0"/>
              <a:t> targets </a:t>
            </a:r>
            <a:r>
              <a:rPr lang="it-IT" sz="2000" dirty="0" err="1"/>
              <a:t>might</a:t>
            </a:r>
            <a:r>
              <a:rPr lang="it-IT" sz="2000" dirty="0"/>
              <a:t> </a:t>
            </a:r>
            <a:r>
              <a:rPr lang="it-IT" sz="2000" dirty="0" err="1"/>
              <a:t>feel</a:t>
            </a:r>
            <a:r>
              <a:rPr lang="it-IT" sz="2000" dirty="0"/>
              <a:t> detector fields, </a:t>
            </a:r>
            <a:r>
              <a:rPr lang="it-IT" sz="2000" dirty="0" err="1"/>
              <a:t>influencing</a:t>
            </a:r>
            <a:r>
              <a:rPr lang="it-IT" sz="2000" dirty="0"/>
              <a:t> the </a:t>
            </a:r>
            <a:r>
              <a:rPr lang="it-IT" sz="2000" dirty="0" err="1"/>
              <a:t>polarization</a:t>
            </a:r>
            <a:r>
              <a:rPr lang="it-IT" sz="2000" dirty="0"/>
              <a:t> </a:t>
            </a:r>
            <a:r>
              <a:rPr lang="it-IT" sz="2000" dirty="0" err="1"/>
              <a:t>axis</a:t>
            </a:r>
            <a:r>
              <a:rPr lang="it-IT" sz="2000" dirty="0"/>
              <a:t>.</a:t>
            </a:r>
            <a:endParaRPr lang="it-IT" sz="2000" dirty="0">
              <a:solidFill>
                <a:srgbClr val="C00000"/>
              </a:solidFill>
              <a:latin typeface="Lucida Calligraphy" panose="03010101010101010101" pitchFamily="66" charset="77"/>
            </a:endParaRPr>
          </a:p>
          <a:p>
            <a:pPr marL="0" indent="0" algn="ctr">
              <a:buFont typeface="Arial"/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it-IT" sz="2000" dirty="0" err="1">
                <a:solidFill>
                  <a:srgbClr val="FF0000"/>
                </a:solidFill>
              </a:rPr>
              <a:t>We</a:t>
            </a:r>
            <a:r>
              <a:rPr lang="it-IT" sz="2000" dirty="0">
                <a:solidFill>
                  <a:srgbClr val="FF0000"/>
                </a:solidFill>
              </a:rPr>
              <a:t> are </a:t>
            </a:r>
            <a:r>
              <a:rPr lang="it-IT" sz="2000" dirty="0" err="1">
                <a:solidFill>
                  <a:srgbClr val="FF0000"/>
                </a:solidFill>
              </a:rPr>
              <a:t>interested</a:t>
            </a:r>
            <a:r>
              <a:rPr lang="it-IT" sz="2000" dirty="0">
                <a:solidFill>
                  <a:srgbClr val="FF0000"/>
                </a:solidFill>
              </a:rPr>
              <a:t> in </a:t>
            </a:r>
            <a:r>
              <a:rPr lang="it-IT" sz="2000" dirty="0" err="1">
                <a:solidFill>
                  <a:srgbClr val="FF0000"/>
                </a:solidFill>
              </a:rPr>
              <a:t>fundamental</a:t>
            </a:r>
            <a:r>
              <a:rPr lang="it-IT" sz="2000" dirty="0">
                <a:solidFill>
                  <a:srgbClr val="FF0000"/>
                </a:solidFill>
              </a:rPr>
              <a:t> studies on the </a:t>
            </a:r>
            <a:r>
              <a:rPr lang="it-IT" sz="2000" dirty="0" err="1">
                <a:solidFill>
                  <a:srgbClr val="0432FF"/>
                </a:solidFill>
              </a:rPr>
              <a:t>orientation</a:t>
            </a:r>
            <a:r>
              <a:rPr lang="it-IT" sz="2000" dirty="0">
                <a:solidFill>
                  <a:srgbClr val="FF0000"/>
                </a:solidFill>
              </a:rPr>
              <a:t>  </a:t>
            </a:r>
            <a:r>
              <a:rPr lang="it-IT" sz="2000" dirty="0" err="1">
                <a:solidFill>
                  <a:srgbClr val="FF0000"/>
                </a:solidFill>
              </a:rPr>
              <a:t>between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projectiles</a:t>
            </a:r>
            <a:r>
              <a:rPr lang="it-IT" sz="2000" dirty="0">
                <a:solidFill>
                  <a:srgbClr val="FF0000"/>
                </a:solidFill>
              </a:rPr>
              <a:t> and targets: </a:t>
            </a:r>
            <a:r>
              <a:rPr lang="it-IT" sz="2000" dirty="0" err="1">
                <a:solidFill>
                  <a:srgbClr val="FF0000"/>
                </a:solidFill>
              </a:rPr>
              <a:t>indipendent</a:t>
            </a:r>
            <a:r>
              <a:rPr lang="it-IT" sz="2000" dirty="0">
                <a:solidFill>
                  <a:srgbClr val="FF0000"/>
                </a:solidFill>
              </a:rPr>
              <a:t> fields and </a:t>
            </a:r>
            <a:r>
              <a:rPr lang="it-IT" sz="2000" dirty="0" err="1">
                <a:solidFill>
                  <a:srgbClr val="FF0000"/>
                </a:solidFill>
              </a:rPr>
              <a:t>shielding</a:t>
            </a:r>
            <a:r>
              <a:rPr lang="it-IT" sz="2000" dirty="0">
                <a:solidFill>
                  <a:srgbClr val="FF0000"/>
                </a:solidFill>
              </a:rPr>
              <a:t> of the </a:t>
            </a:r>
            <a:r>
              <a:rPr lang="it-IT" sz="2000" dirty="0" err="1">
                <a:solidFill>
                  <a:srgbClr val="FF0000"/>
                </a:solidFill>
              </a:rPr>
              <a:t>surrounding</a:t>
            </a:r>
            <a:r>
              <a:rPr lang="it-IT" sz="2000" dirty="0">
                <a:solidFill>
                  <a:srgbClr val="FF0000"/>
                </a:solidFill>
              </a:rPr>
              <a:t>  fields are </a:t>
            </a:r>
            <a:r>
              <a:rPr lang="it-IT" sz="2000" dirty="0" err="1">
                <a:solidFill>
                  <a:srgbClr val="FF0000"/>
                </a:solidFill>
              </a:rPr>
              <a:t>required</a:t>
            </a:r>
            <a:r>
              <a:rPr lang="it-IT" sz="2000" dirty="0">
                <a:solidFill>
                  <a:srgbClr val="FF0000"/>
                </a:solidFill>
              </a:rPr>
              <a:t>.</a:t>
            </a:r>
            <a:endParaRPr lang="it-IT" sz="2400" dirty="0">
              <a:solidFill>
                <a:srgbClr val="FF0000"/>
              </a:solidFill>
            </a:endParaRPr>
          </a:p>
          <a:p>
            <a:pPr marL="0" indent="0" algn="ctr">
              <a:buFont typeface="Arial"/>
              <a:buNone/>
            </a:pPr>
            <a:endParaRPr lang="it-IT" sz="2000" dirty="0">
              <a:solidFill>
                <a:srgbClr val="009051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it-IT" sz="2000" dirty="0" err="1">
                <a:solidFill>
                  <a:srgbClr val="009051"/>
                </a:solidFill>
              </a:rPr>
              <a:t>We</a:t>
            </a:r>
            <a:r>
              <a:rPr lang="it-IT" sz="2000" dirty="0">
                <a:solidFill>
                  <a:srgbClr val="009051"/>
                </a:solidFill>
              </a:rPr>
              <a:t> are </a:t>
            </a:r>
            <a:r>
              <a:rPr lang="it-IT" sz="2000" dirty="0" err="1">
                <a:solidFill>
                  <a:srgbClr val="009051"/>
                </a:solidFill>
              </a:rPr>
              <a:t>around</a:t>
            </a:r>
            <a:r>
              <a:rPr lang="it-IT" sz="2000" dirty="0">
                <a:solidFill>
                  <a:srgbClr val="009051"/>
                </a:solidFill>
              </a:rPr>
              <a:t> the interaction point, </a:t>
            </a:r>
            <a:r>
              <a:rPr lang="it-IT" sz="2000" dirty="0" err="1">
                <a:solidFill>
                  <a:srgbClr val="009051"/>
                </a:solidFill>
              </a:rPr>
              <a:t>then</a:t>
            </a:r>
            <a:r>
              <a:rPr lang="it-IT" sz="2000" dirty="0">
                <a:solidFill>
                  <a:srgbClr val="009051"/>
                </a:solidFill>
              </a:rPr>
              <a:t> </a:t>
            </a:r>
            <a:r>
              <a:rPr lang="it-IT" sz="2000" dirty="0" err="1">
                <a:solidFill>
                  <a:srgbClr val="009051"/>
                </a:solidFill>
              </a:rPr>
              <a:t>we</a:t>
            </a:r>
            <a:r>
              <a:rPr lang="it-IT" sz="2000" dirty="0">
                <a:solidFill>
                  <a:srgbClr val="009051"/>
                </a:solidFill>
              </a:rPr>
              <a:t> look for low </a:t>
            </a:r>
            <a:r>
              <a:rPr lang="it-IT" sz="2000" dirty="0" err="1">
                <a:solidFill>
                  <a:srgbClr val="009051"/>
                </a:solidFill>
              </a:rPr>
              <a:t>thickness</a:t>
            </a:r>
            <a:r>
              <a:rPr lang="it-IT" sz="2000" dirty="0">
                <a:solidFill>
                  <a:srgbClr val="009051"/>
                </a:solidFill>
              </a:rPr>
              <a:t> of </a:t>
            </a:r>
            <a:r>
              <a:rPr lang="it-IT" sz="2000" dirty="0" err="1">
                <a:solidFill>
                  <a:srgbClr val="009051"/>
                </a:solidFill>
              </a:rPr>
              <a:t>material</a:t>
            </a:r>
            <a:r>
              <a:rPr lang="it-IT" sz="2000" dirty="0">
                <a:solidFill>
                  <a:srgbClr val="009051"/>
                </a:solidFill>
              </a:rPr>
              <a:t>, low  </a:t>
            </a:r>
            <a:r>
              <a:rPr lang="it-IT" sz="2000" i="1" dirty="0" err="1">
                <a:solidFill>
                  <a:srgbClr val="009051"/>
                </a:solidFill>
              </a:rPr>
              <a:t>Z</a:t>
            </a:r>
            <a:r>
              <a:rPr lang="it-IT" sz="2000" dirty="0">
                <a:solidFill>
                  <a:srgbClr val="009051"/>
                </a:solidFill>
              </a:rPr>
              <a:t>, </a:t>
            </a:r>
            <a:r>
              <a:rPr lang="it-IT" sz="2000" dirty="0" err="1">
                <a:solidFill>
                  <a:srgbClr val="009051"/>
                </a:solidFill>
              </a:rPr>
              <a:t>reducing</a:t>
            </a:r>
            <a:r>
              <a:rPr lang="it-IT" sz="2000" dirty="0">
                <a:solidFill>
                  <a:srgbClr val="009051"/>
                </a:solidFill>
              </a:rPr>
              <a:t>, or </a:t>
            </a:r>
            <a:r>
              <a:rPr lang="it-IT" sz="2000" dirty="0" err="1">
                <a:solidFill>
                  <a:srgbClr val="009051"/>
                </a:solidFill>
              </a:rPr>
              <a:t>avoiding</a:t>
            </a:r>
            <a:r>
              <a:rPr lang="it-IT" sz="2000" dirty="0">
                <a:solidFill>
                  <a:srgbClr val="009051"/>
                </a:solidFill>
              </a:rPr>
              <a:t>, </a:t>
            </a:r>
            <a:r>
              <a:rPr lang="it-IT" sz="2000" dirty="0" err="1">
                <a:solidFill>
                  <a:srgbClr val="009051"/>
                </a:solidFill>
              </a:rPr>
              <a:t>material</a:t>
            </a:r>
            <a:r>
              <a:rPr lang="it-IT" sz="2000" dirty="0">
                <a:solidFill>
                  <a:srgbClr val="009051"/>
                </a:solidFill>
              </a:rPr>
              <a:t> for </a:t>
            </a:r>
            <a:r>
              <a:rPr lang="it-IT" sz="2000" dirty="0" err="1">
                <a:solidFill>
                  <a:srgbClr val="009051"/>
                </a:solidFill>
              </a:rPr>
              <a:t>powering</a:t>
            </a:r>
            <a:r>
              <a:rPr lang="it-IT" sz="2000" dirty="0">
                <a:solidFill>
                  <a:srgbClr val="009051"/>
                </a:solidFill>
              </a:rPr>
              <a:t>,   </a:t>
            </a:r>
            <a:r>
              <a:rPr lang="it-IT" sz="2000" dirty="0" err="1">
                <a:solidFill>
                  <a:srgbClr val="009051"/>
                </a:solidFill>
              </a:rPr>
              <a:t>transportability</a:t>
            </a:r>
            <a:r>
              <a:rPr lang="it-IT" sz="2000" b="1" dirty="0">
                <a:solidFill>
                  <a:srgbClr val="009051"/>
                </a:solidFill>
              </a:rPr>
              <a:t> </a:t>
            </a:r>
            <a:r>
              <a:rPr lang="it-IT" sz="2000" dirty="0">
                <a:solidFill>
                  <a:srgbClr val="009051"/>
                </a:solidFill>
              </a:rPr>
              <a:t> from the  </a:t>
            </a:r>
            <a:r>
              <a:rPr lang="it-IT" sz="2000" dirty="0" err="1">
                <a:solidFill>
                  <a:srgbClr val="009051"/>
                </a:solidFill>
              </a:rPr>
              <a:t>preparation</a:t>
            </a:r>
            <a:r>
              <a:rPr lang="it-IT" sz="2000" dirty="0">
                <a:solidFill>
                  <a:srgbClr val="009051"/>
                </a:solidFill>
              </a:rPr>
              <a:t> </a:t>
            </a:r>
            <a:r>
              <a:rPr lang="it-IT" sz="2000" dirty="0" err="1">
                <a:solidFill>
                  <a:srgbClr val="009051"/>
                </a:solidFill>
              </a:rPr>
              <a:t>laboratory</a:t>
            </a:r>
            <a:r>
              <a:rPr lang="it-IT" sz="2000" dirty="0">
                <a:solidFill>
                  <a:srgbClr val="009051"/>
                </a:solidFill>
              </a:rPr>
              <a:t> to the </a:t>
            </a:r>
            <a:r>
              <a:rPr lang="it-IT" sz="2000" dirty="0" err="1">
                <a:solidFill>
                  <a:srgbClr val="009051"/>
                </a:solidFill>
              </a:rPr>
              <a:t>experimental</a:t>
            </a:r>
            <a:r>
              <a:rPr lang="it-IT" sz="2000" dirty="0">
                <a:solidFill>
                  <a:srgbClr val="009051"/>
                </a:solidFill>
              </a:rPr>
              <a:t> site.</a:t>
            </a:r>
          </a:p>
          <a:p>
            <a:pPr marL="0" indent="0">
              <a:buFont typeface="Arial"/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792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5B51B8-B2E0-F944-B15A-04C06851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MgB</a:t>
            </a:r>
            <a:r>
              <a:rPr lang="it-IT" baseline="-25000" dirty="0">
                <a:solidFill>
                  <a:srgbClr val="193769"/>
                </a:solidFill>
              </a:rPr>
              <a:t>2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0D5433-2A3A-F84B-8EF3-4DA12BAF01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1824" y="886266"/>
            <a:ext cx="11968352" cy="562055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FFFD78"/>
                </a:solidFill>
              </a:rPr>
              <a:t>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83CFC1-F52D-9B4C-A9DB-30BCC214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10</a:t>
            </a:fld>
            <a:endParaRPr lang="it-IT"/>
          </a:p>
        </p:txBody>
      </p:sp>
      <p:pic>
        <p:nvPicPr>
          <p:cNvPr id="7" name="Picture 7" descr="Schermata 2015-02-17 alle 19.00.31.png">
            <a:extLst>
              <a:ext uri="{FF2B5EF4-FFF2-40B4-BE49-F238E27FC236}">
                <a16:creationId xmlns:a16="http://schemas.microsoft.com/office/drawing/2014/main" id="{38C27566-A85E-0E4C-9003-69435BC82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6"/>
          <a:stretch/>
        </p:blipFill>
        <p:spPr bwMode="auto">
          <a:xfrm>
            <a:off x="4355897" y="880674"/>
            <a:ext cx="4628219" cy="3117898"/>
          </a:xfrm>
          <a:prstGeom prst="rect">
            <a:avLst/>
          </a:prstGeom>
          <a:noFill/>
          <a:ln w="34925">
            <a:solidFill>
              <a:srgbClr val="21FF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0B29A271-7EB6-7744-99E0-FB654922F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70" y="3672036"/>
            <a:ext cx="51090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>
                <a:solidFill>
                  <a:srgbClr val="1F497D"/>
                </a:solidFill>
              </a:rPr>
              <a:t>G. Giunchi </a:t>
            </a:r>
            <a:r>
              <a:rPr lang="it-IT" sz="1400" dirty="0" err="1">
                <a:solidFill>
                  <a:srgbClr val="1F497D"/>
                </a:solidFill>
              </a:rPr>
              <a:t>Internationl</a:t>
            </a:r>
            <a:r>
              <a:rPr lang="it-IT" sz="1400" dirty="0">
                <a:solidFill>
                  <a:srgbClr val="1F497D"/>
                </a:solidFill>
              </a:rPr>
              <a:t> Journal of </a:t>
            </a:r>
            <a:r>
              <a:rPr lang="it-IT" sz="1400" dirty="0" err="1">
                <a:solidFill>
                  <a:srgbClr val="1F497D"/>
                </a:solidFill>
              </a:rPr>
              <a:t>modern</a:t>
            </a:r>
            <a:r>
              <a:rPr lang="it-IT" sz="1400" dirty="0">
                <a:solidFill>
                  <a:srgbClr val="1F497D"/>
                </a:solidFill>
              </a:rPr>
              <a:t> </a:t>
            </a:r>
            <a:r>
              <a:rPr lang="it-IT" sz="1400" dirty="0" err="1">
                <a:solidFill>
                  <a:srgbClr val="1F497D"/>
                </a:solidFill>
              </a:rPr>
              <a:t>Physics</a:t>
            </a:r>
            <a:r>
              <a:rPr lang="it-IT" sz="1400" dirty="0">
                <a:solidFill>
                  <a:srgbClr val="1F497D"/>
                </a:solidFill>
              </a:rPr>
              <a:t> B </a:t>
            </a:r>
            <a:r>
              <a:rPr lang="it-IT" sz="1400" b="1" dirty="0">
                <a:solidFill>
                  <a:srgbClr val="1F497D"/>
                </a:solidFill>
              </a:rPr>
              <a:t>17</a:t>
            </a:r>
            <a:r>
              <a:rPr lang="it-IT" sz="1400" dirty="0">
                <a:solidFill>
                  <a:srgbClr val="1F497D"/>
                </a:solidFill>
              </a:rPr>
              <a:t> (2003)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8AFE533-1EC3-8240-AB14-B5BAC951A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618" y="991212"/>
            <a:ext cx="2977055" cy="16312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</a:p>
          <a:p>
            <a:pPr algn="ctr" eaLnBrk="1" hangingPunct="1"/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HD-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 </a:t>
            </a:r>
          </a:p>
          <a:p>
            <a:pPr algn="ctr" eaLnBrk="1" hangingPunct="1"/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it-IT" sz="20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sz="2000" i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i="1" baseline="-25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10 000 A mm</a:t>
            </a:r>
            <a:r>
              <a:rPr lang="it-IT" sz="2000" baseline="30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  <a:p>
            <a:pPr algn="ctr" eaLnBrk="1" hangingPunct="1"/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extrapolated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B54FAF-78C0-B94C-B43D-569B1E933458}"/>
              </a:ext>
            </a:extLst>
          </p:cNvPr>
          <p:cNvSpPr txBox="1"/>
          <p:nvPr/>
        </p:nvSpPr>
        <p:spPr>
          <a:xfrm>
            <a:off x="323570" y="1048466"/>
            <a:ext cx="4123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2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it-IT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Cheapper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LTS and  HTS</a:t>
            </a:r>
          </a:p>
          <a:p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Machinable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spark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erosion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endParaRPr lang="it-IT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309AD21-D2BD-3142-A8C9-18D7313FDFC1}"/>
              </a:ext>
            </a:extLst>
          </p:cNvPr>
          <p:cNvSpPr/>
          <p:nvPr/>
        </p:nvSpPr>
        <p:spPr>
          <a:xfrm>
            <a:off x="6784646" y="4023624"/>
            <a:ext cx="4710367" cy="1200329"/>
          </a:xfrm>
          <a:prstGeom prst="rect">
            <a:avLst/>
          </a:prstGeom>
          <a:ln w="41275">
            <a:solidFill>
              <a:srgbClr val="21FF0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conservative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assumed</a:t>
            </a:r>
            <a:endParaRPr lang="it-IT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endParaRPr lang="it-IT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i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400" i="1" baseline="-25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1 000 A mm</a:t>
            </a:r>
            <a:r>
              <a:rPr lang="it-IT" sz="2400" baseline="30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0663D65-C828-CF4C-A13D-0FBCC1BF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9" y="4072964"/>
            <a:ext cx="3520732" cy="2461008"/>
          </a:xfrm>
          <a:prstGeom prst="rect">
            <a:avLst/>
          </a:prstGeom>
          <a:ln w="41275">
            <a:solidFill>
              <a:srgbClr val="FFFF00"/>
            </a:solidFill>
          </a:ln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C294E3F-DE8C-8049-BEDC-E86206A2F714}"/>
              </a:ext>
            </a:extLst>
          </p:cNvPr>
          <p:cNvSpPr/>
          <p:nvPr/>
        </p:nvSpPr>
        <p:spPr>
          <a:xfrm>
            <a:off x="5197365" y="5405174"/>
            <a:ext cx="5187638" cy="1200329"/>
          </a:xfrm>
          <a:prstGeom prst="rect">
            <a:avLst/>
          </a:prstGeom>
          <a:ln w="47625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i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400" i="1" baseline="-25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for </a:t>
            </a:r>
          </a:p>
          <a:p>
            <a:pPr algn="ctr"/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(Small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endParaRPr lang="it-IT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LG (Large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dashed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 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41EFCB-0600-04AA-C833-4A0AC9A74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413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9B927-DB5D-9A4C-B6F7-C0665D35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624"/>
            <a:ext cx="6945086" cy="90609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193769"/>
                </a:solidFill>
              </a:rPr>
              <a:t>T </a:t>
            </a:r>
            <a:r>
              <a:rPr lang="it-IT" sz="2800" dirty="0" err="1">
                <a:solidFill>
                  <a:srgbClr val="193769"/>
                </a:solidFill>
              </a:rPr>
              <a:t>Characterization</a:t>
            </a:r>
            <a:r>
              <a:rPr lang="it-IT" sz="2800" dirty="0">
                <a:solidFill>
                  <a:srgbClr val="193769"/>
                </a:solidFill>
              </a:rPr>
              <a:t>  in </a:t>
            </a:r>
            <a:br>
              <a:rPr lang="it-IT" sz="2800" dirty="0">
                <a:solidFill>
                  <a:srgbClr val="193769"/>
                </a:solidFill>
              </a:rPr>
            </a:br>
            <a:r>
              <a:rPr lang="it-IT" sz="2800" dirty="0">
                <a:solidFill>
                  <a:srgbClr val="193769"/>
                </a:solidFill>
              </a:rPr>
              <a:t>the </a:t>
            </a:r>
            <a:r>
              <a:rPr lang="it-IT" sz="2800" dirty="0" err="1">
                <a:solidFill>
                  <a:srgbClr val="193769"/>
                </a:solidFill>
              </a:rPr>
              <a:t>feasibility</a:t>
            </a:r>
            <a:r>
              <a:rPr lang="it-IT" sz="2800" dirty="0">
                <a:solidFill>
                  <a:srgbClr val="193769"/>
                </a:solidFill>
              </a:rPr>
              <a:t> study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5355FE-10A1-C44C-A152-30575938FF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1076446"/>
            <a:ext cx="12102907" cy="5391275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Trapping Field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(Field </a:t>
            </a:r>
            <a:r>
              <a:rPr lang="it-IT" dirty="0" err="1">
                <a:solidFill>
                  <a:srgbClr val="FF0000"/>
                </a:solidFill>
              </a:rPr>
              <a:t>Cooling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it-IT" dirty="0">
              <a:solidFill>
                <a:srgbClr val="009051"/>
              </a:solidFill>
            </a:endParaRPr>
          </a:p>
          <a:p>
            <a:pPr marL="0" indent="0" algn="r">
              <a:buNone/>
            </a:pPr>
            <a:r>
              <a:rPr lang="it-IT" dirty="0" err="1">
                <a:solidFill>
                  <a:srgbClr val="009051"/>
                </a:solidFill>
              </a:rPr>
              <a:t>Shielding</a:t>
            </a:r>
            <a:endParaRPr lang="it-IT" dirty="0">
              <a:solidFill>
                <a:srgbClr val="009051"/>
              </a:solidFill>
            </a:endParaRPr>
          </a:p>
          <a:p>
            <a:pPr marL="0" indent="0" algn="r">
              <a:buNone/>
            </a:pPr>
            <a:r>
              <a:rPr lang="it-IT" sz="2400" dirty="0">
                <a:solidFill>
                  <a:srgbClr val="009051"/>
                </a:solidFill>
              </a:rPr>
              <a:t>Zero Field </a:t>
            </a:r>
            <a:r>
              <a:rPr lang="it-IT" sz="2400" dirty="0" err="1">
                <a:solidFill>
                  <a:srgbClr val="009051"/>
                </a:solidFill>
              </a:rPr>
              <a:t>Cooling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D47D49-AA37-184B-96DB-A9B0F6BA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4B09BB-1DCF-5342-A73E-D522D37FF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1"/>
          <a:stretch/>
        </p:blipFill>
        <p:spPr>
          <a:xfrm>
            <a:off x="7311823" y="63831"/>
            <a:ext cx="4791084" cy="28355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Segnaposto contenuto 9">
            <a:extLst>
              <a:ext uri="{FF2B5EF4-FFF2-40B4-BE49-F238E27FC236}">
                <a16:creationId xmlns:a16="http://schemas.microsoft.com/office/drawing/2014/main" id="{6B3779CB-5CB8-D240-9A47-226069F22BF3}"/>
              </a:ext>
            </a:extLst>
          </p:cNvPr>
          <p:cNvSpPr txBox="1">
            <a:spLocks/>
          </p:cNvSpPr>
          <p:nvPr/>
        </p:nvSpPr>
        <p:spPr>
          <a:xfrm>
            <a:off x="3193537" y="1761402"/>
            <a:ext cx="4118285" cy="11379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 err="1"/>
              <a:t>Evidence</a:t>
            </a:r>
            <a:r>
              <a:rPr lang="it-IT" sz="1800" dirty="0"/>
              <a:t> of </a:t>
            </a:r>
            <a:r>
              <a:rPr lang="it-IT" sz="1800" i="1" dirty="0" err="1"/>
              <a:t>T</a:t>
            </a:r>
            <a:r>
              <a:rPr lang="it-IT" sz="1800" i="1" baseline="-25000" dirty="0" err="1"/>
              <a:t>c</a:t>
            </a:r>
            <a:r>
              <a:rPr lang="it-IT" sz="1800" i="1" dirty="0"/>
              <a:t> </a:t>
            </a:r>
            <a:r>
              <a:rPr lang="it-IT" sz="1800" dirty="0"/>
              <a:t>= 39.5 K</a:t>
            </a:r>
            <a:endParaRPr lang="it-IT" sz="1800" baseline="-25000" dirty="0"/>
          </a:p>
          <a:p>
            <a:pPr marL="0" indent="0" algn="ctr">
              <a:buNone/>
            </a:pPr>
            <a:r>
              <a:rPr lang="it-IT" sz="1800" dirty="0" err="1"/>
              <a:t>Good</a:t>
            </a:r>
            <a:r>
              <a:rPr lang="it-IT" sz="1800" dirty="0"/>
              <a:t> Performance  @ </a:t>
            </a:r>
            <a:r>
              <a:rPr lang="it-IT" sz="1800" i="1" dirty="0"/>
              <a:t>T &lt; </a:t>
            </a:r>
            <a:r>
              <a:rPr lang="it-IT" sz="1800" dirty="0"/>
              <a:t>20 K</a:t>
            </a:r>
          </a:p>
          <a:p>
            <a:pPr marL="0" indent="0" algn="ctr">
              <a:buNone/>
            </a:pPr>
            <a:r>
              <a:rPr lang="it-IT" sz="1800" dirty="0" err="1"/>
              <a:t>Good</a:t>
            </a:r>
            <a:r>
              <a:rPr lang="it-IT" sz="1800" dirty="0"/>
              <a:t> </a:t>
            </a:r>
            <a:r>
              <a:rPr lang="it-IT" sz="1800" dirty="0" err="1"/>
              <a:t>Reproducibility</a:t>
            </a:r>
            <a:endParaRPr lang="it-IT" sz="1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6B72598-6008-5943-B9E9-2B347570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3" y="3824748"/>
            <a:ext cx="4952655" cy="261262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9" name="Segnaposto contenuto 9">
            <a:extLst>
              <a:ext uri="{FF2B5EF4-FFF2-40B4-BE49-F238E27FC236}">
                <a16:creationId xmlns:a16="http://schemas.microsoft.com/office/drawing/2014/main" id="{E5B2310B-850F-004E-A67A-A2074EE8ED28}"/>
              </a:ext>
            </a:extLst>
          </p:cNvPr>
          <p:cNvSpPr txBox="1">
            <a:spLocks/>
          </p:cNvSpPr>
          <p:nvPr/>
        </p:nvSpPr>
        <p:spPr>
          <a:xfrm>
            <a:off x="5041748" y="3989007"/>
            <a:ext cx="3962907" cy="2478714"/>
          </a:xfrm>
          <a:prstGeom prst="rect">
            <a:avLst/>
          </a:prstGeom>
          <a:noFill/>
          <a:ln w="50800">
            <a:solidFill>
              <a:srgbClr val="00B050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sensitive to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marL="0" indent="0" algn="ctr">
              <a:buNone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marL="0" indent="0" algn="ctr">
              <a:buNone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Reproducibility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quenches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flux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jumps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opening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insulation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 vs 2018)</a:t>
            </a:r>
            <a:endParaRPr lang="it-IT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0A8DD4-7588-FBF8-9158-606C3B81E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351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AC862-6E83-014E-BBE8-EA0995A2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New </a:t>
            </a:r>
            <a:r>
              <a:rPr lang="it-IT" dirty="0" err="1">
                <a:solidFill>
                  <a:srgbClr val="193769"/>
                </a:solidFill>
              </a:rPr>
              <a:t>cold</a:t>
            </a:r>
            <a:r>
              <a:rPr lang="it-IT" dirty="0">
                <a:solidFill>
                  <a:srgbClr val="193769"/>
                </a:solidFill>
              </a:rPr>
              <a:t> head (on </a:t>
            </a:r>
            <a:r>
              <a:rPr lang="it-IT" dirty="0" err="1">
                <a:solidFill>
                  <a:srgbClr val="193769"/>
                </a:solidFill>
              </a:rPr>
              <a:t>loan</a:t>
            </a:r>
            <a:r>
              <a:rPr lang="it-IT" dirty="0">
                <a:solidFill>
                  <a:srgbClr val="193769"/>
                </a:solidFill>
              </a:rPr>
              <a:t> from FZJ –</a:t>
            </a:r>
            <a:r>
              <a:rPr lang="it-IT" dirty="0" err="1">
                <a:solidFill>
                  <a:srgbClr val="193769"/>
                </a:solidFill>
              </a:rPr>
              <a:t>R</a:t>
            </a:r>
            <a:r>
              <a:rPr lang="it-IT" dirty="0">
                <a:solidFill>
                  <a:srgbClr val="193769"/>
                </a:solidFill>
              </a:rPr>
              <a:t>. Engels)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282C7E-C08C-BD45-868D-C0FB1DB3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12</a:t>
            </a:fld>
            <a:endParaRPr lang="it-IT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61CC258-98FF-E34B-A32E-B00D8F4A0E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6536" y="6188901"/>
            <a:ext cx="8158928" cy="4274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stability</a:t>
            </a:r>
            <a:r>
              <a:rPr lang="it-IT" dirty="0"/>
              <a:t>  and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themperature</a:t>
            </a:r>
            <a:endParaRPr lang="it-IT" dirty="0"/>
          </a:p>
        </p:txBody>
      </p:sp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64E9D881-AE49-FD4C-9B04-CDA1F425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50" y="1078866"/>
            <a:ext cx="3233129" cy="3923347"/>
          </a:xfrm>
          <a:prstGeom prst="rect">
            <a:avLst/>
          </a:prstGeom>
          <a:solidFill>
            <a:srgbClr val="D5FC79">
              <a:alpha val="75000"/>
            </a:srgbClr>
          </a:solidFill>
          <a:ln w="38100"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F498FE-3978-9B4C-9536-DE56C59D2EE0}"/>
              </a:ext>
            </a:extLst>
          </p:cNvPr>
          <p:cNvSpPr txBox="1"/>
          <p:nvPr/>
        </p:nvSpPr>
        <p:spPr>
          <a:xfrm>
            <a:off x="4103914" y="787585"/>
            <a:ext cx="6719369" cy="1200329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Arial"/>
                <a:cs typeface="Arial"/>
              </a:rPr>
              <a:t>RDK-415D Sumitomo (SHI </a:t>
            </a:r>
            <a:r>
              <a:rPr lang="it-IT" sz="2400" dirty="0" err="1">
                <a:solidFill>
                  <a:schemeClr val="tx2"/>
                </a:solidFill>
                <a:latin typeface="Arial"/>
                <a:cs typeface="Arial"/>
              </a:rPr>
              <a:t>Cryogenics</a:t>
            </a:r>
            <a:r>
              <a:rPr lang="it-IT" sz="2400" dirty="0">
                <a:solidFill>
                  <a:schemeClr val="tx2"/>
                </a:solidFill>
                <a:latin typeface="Arial"/>
                <a:cs typeface="Arial"/>
              </a:rPr>
              <a:t> Group): </a:t>
            </a:r>
          </a:p>
          <a:p>
            <a:pPr algn="ctr"/>
            <a:r>
              <a:rPr lang="it-IT" sz="2400" dirty="0"/>
              <a:t>1</a:t>
            </a:r>
            <a:r>
              <a:rPr lang="it-IT" sz="2400" baseline="30000" dirty="0"/>
              <a:t>st</a:t>
            </a:r>
            <a:r>
              <a:rPr lang="it-IT" sz="2400" dirty="0"/>
              <a:t> stage 35 </a:t>
            </a:r>
            <a:r>
              <a:rPr lang="it-IT" sz="2400" dirty="0" err="1"/>
              <a:t>W</a:t>
            </a:r>
            <a:r>
              <a:rPr lang="it-IT" sz="2400" dirty="0"/>
              <a:t> @ 50 K ,2</a:t>
            </a:r>
            <a:r>
              <a:rPr lang="it-IT" sz="2400" baseline="30000" dirty="0"/>
              <a:t>nd</a:t>
            </a:r>
            <a:r>
              <a:rPr lang="it-IT" sz="2400" dirty="0"/>
              <a:t> stage 1.5 </a:t>
            </a:r>
            <a:r>
              <a:rPr lang="it-IT" sz="2400" dirty="0" err="1"/>
              <a:t>W</a:t>
            </a:r>
            <a:r>
              <a:rPr lang="it-IT" sz="2400" dirty="0"/>
              <a:t> @ 4.2 K</a:t>
            </a:r>
          </a:p>
          <a:p>
            <a:pPr algn="ctr"/>
            <a:r>
              <a:rPr lang="it-IT" sz="2400" dirty="0"/>
              <a:t>(</a:t>
            </a:r>
            <a:r>
              <a:rPr lang="it-IT" sz="2400" dirty="0" err="1"/>
              <a:t>previous</a:t>
            </a:r>
            <a:r>
              <a:rPr lang="it-IT" sz="2400" dirty="0"/>
              <a:t>: 30 </a:t>
            </a:r>
            <a:r>
              <a:rPr lang="it-IT" sz="2400" dirty="0" err="1"/>
              <a:t>W</a:t>
            </a:r>
            <a:r>
              <a:rPr lang="it-IT" sz="2400" dirty="0"/>
              <a:t> @ 77 K, 6 </a:t>
            </a:r>
            <a:r>
              <a:rPr lang="it-IT" sz="2400" dirty="0" err="1"/>
              <a:t>W</a:t>
            </a:r>
            <a:r>
              <a:rPr lang="it-IT" sz="2400" dirty="0"/>
              <a:t> @ 10 K) 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A3C65E1-5E1A-7F46-A971-CA211BA8E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705" y="2205461"/>
            <a:ext cx="5645108" cy="378156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56A995-D778-B44E-A150-ABA914EBB94F}"/>
              </a:ext>
            </a:extLst>
          </p:cNvPr>
          <p:cNvSpPr txBox="1"/>
          <p:nvPr/>
        </p:nvSpPr>
        <p:spPr>
          <a:xfrm>
            <a:off x="1974514" y="439180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2</a:t>
            </a:r>
            <a:r>
              <a:rPr lang="it-IT" baseline="30000" dirty="0">
                <a:solidFill>
                  <a:schemeClr val="tx2"/>
                </a:solidFill>
                <a:latin typeface="Arial"/>
                <a:cs typeface="Arial"/>
              </a:rPr>
              <a:t>nd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stage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B9DBE09-3E99-8945-9E2E-55221891D6CB}"/>
              </a:ext>
            </a:extLst>
          </p:cNvPr>
          <p:cNvSpPr txBox="1"/>
          <p:nvPr/>
        </p:nvSpPr>
        <p:spPr>
          <a:xfrm>
            <a:off x="2261573" y="299243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</a:t>
            </a:r>
            <a:r>
              <a:rPr lang="it-IT" baseline="30000" dirty="0">
                <a:solidFill>
                  <a:schemeClr val="tx2"/>
                </a:solidFill>
                <a:latin typeface="Arial"/>
                <a:cs typeface="Arial"/>
              </a:rPr>
              <a:t>st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stage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002F3E-C958-E367-BB96-6E45262D5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820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ED3A-D128-B8AF-459D-24477D93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BE630-274E-ADB7-C017-6C668CE8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508" y="25155"/>
            <a:ext cx="7521667" cy="762430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rgbClr val="193769"/>
                </a:solidFill>
              </a:rPr>
              <a:t>Upgraded</a:t>
            </a:r>
            <a:r>
              <a:rPr lang="it-IT" dirty="0">
                <a:solidFill>
                  <a:srgbClr val="193769"/>
                </a:solidFill>
              </a:rPr>
              <a:t> system @ FE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51760B-3AF8-FA49-B3FA-B40A6A04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13</a:t>
            </a:fld>
            <a:endParaRPr lang="it-IT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C8FED19B-EE74-CCC7-9675-012C56D76698}"/>
              </a:ext>
            </a:extLst>
          </p:cNvPr>
          <p:cNvCxnSpPr>
            <a:cxnSpLocks/>
          </p:cNvCxnSpPr>
          <p:nvPr/>
        </p:nvCxnSpPr>
        <p:spPr>
          <a:xfrm>
            <a:off x="2279254" y="1674781"/>
            <a:ext cx="369345" cy="426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113DF56-A060-F13E-0AF8-7278C8487C38}"/>
              </a:ext>
            </a:extLst>
          </p:cNvPr>
          <p:cNvSpPr txBox="1"/>
          <p:nvPr/>
        </p:nvSpPr>
        <p:spPr>
          <a:xfrm>
            <a:off x="1996483" y="5086071"/>
            <a:ext cx="173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Scroll </a:t>
            </a:r>
            <a:r>
              <a:rPr lang="it-IT" sz="2000" dirty="0" err="1">
                <a:solidFill>
                  <a:srgbClr val="FFFFFF"/>
                </a:solidFill>
                <a:latin typeface="Arial"/>
                <a:cs typeface="Arial"/>
              </a:rPr>
              <a:t>pump</a:t>
            </a:r>
            <a:endParaRPr lang="it-IT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44B3E8-A357-DEBA-8DA4-3B1DDD033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29" name="Immagine 28" descr="Immagine che contiene macchina, interno&#10;&#10;Descrizione generata automaticamente">
            <a:extLst>
              <a:ext uri="{FF2B5EF4-FFF2-40B4-BE49-F238E27FC236}">
                <a16:creationId xmlns:a16="http://schemas.microsoft.com/office/drawing/2014/main" id="{838E73CD-8DD6-D4D8-AB80-927C87A3C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2" y="25155"/>
            <a:ext cx="4248686" cy="6601894"/>
          </a:xfrm>
          <a:prstGeom prst="rect">
            <a:avLst/>
          </a:prstGeom>
        </p:spPr>
      </p:pic>
      <p:pic>
        <p:nvPicPr>
          <p:cNvPr id="31" name="Immagine 30" descr="Immagine che contiene cilindro, tubo, idrante, asta&#10;&#10;Descrizione generata automaticamente">
            <a:extLst>
              <a:ext uri="{FF2B5EF4-FFF2-40B4-BE49-F238E27FC236}">
                <a16:creationId xmlns:a16="http://schemas.microsoft.com/office/drawing/2014/main" id="{8367C810-EA5F-C5A9-3864-DE90F29A4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396" y="976927"/>
            <a:ext cx="3651182" cy="555529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C271DEF-5E30-3A5A-7FEB-9A6865F4E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684" y="1094990"/>
            <a:ext cx="3569666" cy="55552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2A8B63-F2D6-BFAF-355B-C77A5C2014FB}"/>
              </a:ext>
            </a:extLst>
          </p:cNvPr>
          <p:cNvSpPr txBox="1"/>
          <p:nvPr/>
        </p:nvSpPr>
        <p:spPr>
          <a:xfrm>
            <a:off x="94531" y="5273736"/>
            <a:ext cx="4314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1- iron yoke, 2 –coils, 3-iron poles, 4- nylon support</a:t>
            </a:r>
            <a:r>
              <a:rPr lang="it-IT" sz="2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5A</a:t>
            </a:r>
            <a:r>
              <a:rPr lang="en-US" sz="2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–Al Chamber, 5B-5C SS chambers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6-cold-head, 7B</a:t>
            </a:r>
            <a:r>
              <a:rPr lang="en-US" sz="2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-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7A TM pumps, 8A-8B Penning gauges</a:t>
            </a:r>
            <a:endParaRPr lang="it-IT" sz="20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2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FBC9AE-103B-7DA3-C496-50CFEEC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3FB61F-D53A-421F-E793-4B29FCC28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7" name="Immagine 6" descr="Immagine che contiene macchina, strumento, cilindro, valvola&#10;&#10;Descrizione generata automaticamente">
            <a:extLst>
              <a:ext uri="{FF2B5EF4-FFF2-40B4-BE49-F238E27FC236}">
                <a16:creationId xmlns:a16="http://schemas.microsoft.com/office/drawing/2014/main" id="{E65D3C40-B5BF-C716-4AB9-E1348640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772400" cy="64770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D1CEA4B-087D-9F09-3B30-81E0CABBF69D}"/>
              </a:ext>
            </a:extLst>
          </p:cNvPr>
          <p:cNvGrpSpPr/>
          <p:nvPr/>
        </p:nvGrpSpPr>
        <p:grpSpPr>
          <a:xfrm>
            <a:off x="425607" y="1223139"/>
            <a:ext cx="3509674" cy="5230716"/>
            <a:chOff x="74879" y="922515"/>
            <a:chExt cx="3509674" cy="5230716"/>
          </a:xfrm>
        </p:grpSpPr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A17EB65C-663A-6478-026A-0FA2E6A5D0BD}"/>
                </a:ext>
              </a:extLst>
            </p:cNvPr>
            <p:cNvCxnSpPr>
              <a:cxnSpLocks/>
            </p:cNvCxnSpPr>
            <p:nvPr/>
          </p:nvCxnSpPr>
          <p:spPr>
            <a:xfrm>
              <a:off x="2243698" y="922515"/>
              <a:ext cx="1340854" cy="447430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3572AB7F-2961-FD8A-01A8-3D3D07315EF2}"/>
                </a:ext>
              </a:extLst>
            </p:cNvPr>
            <p:cNvCxnSpPr>
              <a:cxnSpLocks/>
            </p:cNvCxnSpPr>
            <p:nvPr/>
          </p:nvCxnSpPr>
          <p:spPr>
            <a:xfrm>
              <a:off x="507939" y="2076526"/>
              <a:ext cx="1335302" cy="406654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0EE121B6-51E0-2CD4-3B95-6B4A1E6A3EB0}"/>
                </a:ext>
              </a:extLst>
            </p:cNvPr>
            <p:cNvSpPr/>
            <p:nvPr/>
          </p:nvSpPr>
          <p:spPr>
            <a:xfrm rot="5400000">
              <a:off x="1065902" y="3634581"/>
              <a:ext cx="1527627" cy="3509674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DC0FAF-7204-80F7-0EEF-F034CDA8C828}"/>
              </a:ext>
            </a:extLst>
          </p:cNvPr>
          <p:cNvSpPr txBox="1"/>
          <p:nvPr/>
        </p:nvSpPr>
        <p:spPr>
          <a:xfrm>
            <a:off x="3733333" y="6330725"/>
            <a:ext cx="59503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56367E-5482-AA0F-A089-EFDFBCF00C74}"/>
              </a:ext>
            </a:extLst>
          </p:cNvPr>
          <p:cNvSpPr txBox="1"/>
          <p:nvPr/>
        </p:nvSpPr>
        <p:spPr>
          <a:xfrm>
            <a:off x="4541337" y="6299947"/>
            <a:ext cx="6115777" cy="36933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holding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cylinder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79114FB-4A55-EE77-CD62-D5B539D1B859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3068877" y="6443698"/>
            <a:ext cx="664456" cy="56304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7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0E8AF638-73D1-4141-8B83-990B9849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679" y="1435815"/>
            <a:ext cx="5477226" cy="488781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221F15-6A15-774F-8329-DE03348E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err="1"/>
              <a:t>Locations</a:t>
            </a:r>
            <a:r>
              <a:rPr lang="it-IT" sz="2800" dirty="0"/>
              <a:t> of the </a:t>
            </a:r>
            <a:r>
              <a:rPr lang="it-IT" sz="2800" dirty="0" err="1"/>
              <a:t>transv</a:t>
            </a:r>
            <a:r>
              <a:rPr lang="it-IT" sz="2800" dirty="0"/>
              <a:t>. and long. Hall </a:t>
            </a:r>
            <a:r>
              <a:rPr lang="it-IT" sz="2800" dirty="0" err="1"/>
              <a:t>probes</a:t>
            </a: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00CC01-EDCC-164E-9E60-D17F0CE8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15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2659116-BA08-7E4C-8D67-3E849B1A2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629092" y="1247011"/>
            <a:ext cx="2863649" cy="526542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7D0B260-E48D-A84C-AA25-4156C07F3BF6}"/>
              </a:ext>
            </a:extLst>
          </p:cNvPr>
          <p:cNvCxnSpPr>
            <a:cxnSpLocks/>
          </p:cNvCxnSpPr>
          <p:nvPr/>
        </p:nvCxnSpPr>
        <p:spPr>
          <a:xfrm flipV="1">
            <a:off x="4876800" y="3555480"/>
            <a:ext cx="3512820" cy="1638312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BFDE18A-C565-E34C-A248-238318D32DCE}"/>
              </a:ext>
            </a:extLst>
          </p:cNvPr>
          <p:cNvCxnSpPr>
            <a:cxnSpLocks/>
          </p:cNvCxnSpPr>
          <p:nvPr/>
        </p:nvCxnSpPr>
        <p:spPr>
          <a:xfrm flipV="1">
            <a:off x="4452830" y="3785420"/>
            <a:ext cx="3989216" cy="1074881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184171E-2969-DD42-A7CE-74216294A944}"/>
              </a:ext>
            </a:extLst>
          </p:cNvPr>
          <p:cNvSpPr txBox="1"/>
          <p:nvPr/>
        </p:nvSpPr>
        <p:spPr>
          <a:xfrm>
            <a:off x="7684350" y="3051475"/>
            <a:ext cx="702436" cy="33855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8240512-9D82-0E40-87BE-B2FBA974E154}"/>
              </a:ext>
            </a:extLst>
          </p:cNvPr>
          <p:cNvCxnSpPr>
            <a:cxnSpLocks/>
          </p:cNvCxnSpPr>
          <p:nvPr/>
        </p:nvCxnSpPr>
        <p:spPr>
          <a:xfrm flipV="1">
            <a:off x="4452830" y="2220211"/>
            <a:ext cx="3302114" cy="714231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BF629F7-3B23-8449-ACF3-C2508FB6624A}"/>
              </a:ext>
            </a:extLst>
          </p:cNvPr>
          <p:cNvCxnSpPr>
            <a:cxnSpLocks/>
          </p:cNvCxnSpPr>
          <p:nvPr/>
        </p:nvCxnSpPr>
        <p:spPr>
          <a:xfrm flipV="1">
            <a:off x="7623153" y="2213823"/>
            <a:ext cx="788394" cy="14430"/>
          </a:xfrm>
          <a:prstGeom prst="straightConnector1">
            <a:avLst/>
          </a:prstGeom>
          <a:ln w="444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B2EE9CD-61F3-FB42-ABE9-8D665E6F625C}"/>
              </a:ext>
            </a:extLst>
          </p:cNvPr>
          <p:cNvSpPr txBox="1"/>
          <p:nvPr/>
        </p:nvSpPr>
        <p:spPr>
          <a:xfrm rot="20377091">
            <a:off x="5216472" y="5188107"/>
            <a:ext cx="35524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0432FF"/>
                </a:solidFill>
              </a:rPr>
              <a:t>S3=</a:t>
            </a:r>
            <a:r>
              <a:rPr lang="it-IT" i="1" dirty="0">
                <a:solidFill>
                  <a:srgbClr val="0432FF"/>
                </a:solidFill>
              </a:rPr>
              <a:t>S3</a:t>
            </a:r>
            <a:r>
              <a:rPr lang="it-IT" i="1" baseline="-25000" dirty="0">
                <a:solidFill>
                  <a:srgbClr val="0432FF"/>
                </a:solidFill>
              </a:rPr>
              <a:t>mrt</a:t>
            </a:r>
            <a:r>
              <a:rPr lang="it-IT" dirty="0">
                <a:solidFill>
                  <a:srgbClr val="0432FF"/>
                </a:solidFill>
              </a:rPr>
              <a:t>(middle </a:t>
            </a:r>
            <a:r>
              <a:rPr lang="it-IT" dirty="0" err="1">
                <a:solidFill>
                  <a:srgbClr val="0432FF"/>
                </a:solidFill>
              </a:rPr>
              <a:t>radial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transverse</a:t>
            </a:r>
            <a:r>
              <a:rPr lang="it-IT" dirty="0">
                <a:solidFill>
                  <a:srgbClr val="0432FF"/>
                </a:solidFill>
              </a:rPr>
              <a:t>)	</a:t>
            </a:r>
          </a:p>
          <a:p>
            <a:pPr algn="r"/>
            <a:r>
              <a:rPr lang="it-IT" dirty="0">
                <a:solidFill>
                  <a:srgbClr val="FF0000"/>
                </a:solidFill>
              </a:rPr>
              <a:t>S2= </a:t>
            </a:r>
            <a:r>
              <a:rPr lang="it-IT" i="1" dirty="0">
                <a:solidFill>
                  <a:srgbClr val="FF0000"/>
                </a:solidFill>
              </a:rPr>
              <a:t>S2</a:t>
            </a:r>
            <a:r>
              <a:rPr lang="it-IT" i="1" baseline="-25000" dirty="0">
                <a:solidFill>
                  <a:srgbClr val="FF0000"/>
                </a:solidFill>
              </a:rPr>
              <a:t>mct</a:t>
            </a:r>
            <a:r>
              <a:rPr lang="it-IT" dirty="0">
                <a:solidFill>
                  <a:srgbClr val="FF0000"/>
                </a:solidFill>
              </a:rPr>
              <a:t>(middle center </a:t>
            </a:r>
            <a:r>
              <a:rPr lang="it-IT" dirty="0" err="1">
                <a:solidFill>
                  <a:srgbClr val="FF0000"/>
                </a:solidFill>
              </a:rPr>
              <a:t>transverse</a:t>
            </a:r>
            <a:r>
              <a:rPr lang="it-IT" dirty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0432FF"/>
              </a:solidFill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15E74D1-A3C1-F94D-9193-6F0DB112E0A8}"/>
              </a:ext>
            </a:extLst>
          </p:cNvPr>
          <p:cNvCxnSpPr>
            <a:cxnSpLocks/>
          </p:cNvCxnSpPr>
          <p:nvPr/>
        </p:nvCxnSpPr>
        <p:spPr>
          <a:xfrm flipV="1">
            <a:off x="4452831" y="2493482"/>
            <a:ext cx="3228551" cy="1145711"/>
          </a:xfrm>
          <a:prstGeom prst="straightConnector1">
            <a:avLst/>
          </a:prstGeom>
          <a:ln w="44450">
            <a:solidFill>
              <a:srgbClr val="9437FF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5229AE43-E709-D546-9CB5-D0048B9CF6FD}"/>
              </a:ext>
            </a:extLst>
          </p:cNvPr>
          <p:cNvCxnSpPr>
            <a:cxnSpLocks/>
          </p:cNvCxnSpPr>
          <p:nvPr/>
        </p:nvCxnSpPr>
        <p:spPr>
          <a:xfrm flipH="1" flipV="1">
            <a:off x="3902816" y="3489527"/>
            <a:ext cx="550015" cy="141783"/>
          </a:xfrm>
          <a:prstGeom prst="straightConnector1">
            <a:avLst/>
          </a:prstGeom>
          <a:ln w="44450">
            <a:solidFill>
              <a:srgbClr val="9437FF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680EB6-8573-564E-8F0A-52A15671B925}"/>
              </a:ext>
            </a:extLst>
          </p:cNvPr>
          <p:cNvSpPr txBox="1"/>
          <p:nvPr/>
        </p:nvSpPr>
        <p:spPr>
          <a:xfrm rot="20394634">
            <a:off x="5174989" y="1292656"/>
            <a:ext cx="31782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dirty="0"/>
              <a:t>S4= </a:t>
            </a:r>
            <a:r>
              <a:rPr lang="it-IT" i="1" dirty="0"/>
              <a:t>S4</a:t>
            </a:r>
            <a:r>
              <a:rPr lang="it-IT" i="1" baseline="-25000" dirty="0"/>
              <a:t>ect</a:t>
            </a:r>
            <a:r>
              <a:rPr lang="it-IT" dirty="0"/>
              <a:t>(</a:t>
            </a:r>
            <a:r>
              <a:rPr lang="it-IT" dirty="0" err="1"/>
              <a:t>edge</a:t>
            </a:r>
            <a:r>
              <a:rPr lang="it-IT" dirty="0"/>
              <a:t> center </a:t>
            </a:r>
            <a:r>
              <a:rPr lang="it-IT" dirty="0" err="1"/>
              <a:t>transvere</a:t>
            </a:r>
            <a:r>
              <a:rPr lang="it-IT" dirty="0"/>
              <a:t>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B657C18-818F-0E40-8F4A-F1EC3E3753B0}"/>
              </a:ext>
            </a:extLst>
          </p:cNvPr>
          <p:cNvSpPr txBox="1"/>
          <p:nvPr/>
        </p:nvSpPr>
        <p:spPr>
          <a:xfrm rot="5400000">
            <a:off x="8249698" y="2465154"/>
            <a:ext cx="3824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 S1=</a:t>
            </a:r>
            <a:r>
              <a:rPr lang="it-IT" i="1" dirty="0"/>
              <a:t>S1</a:t>
            </a:r>
            <a:r>
              <a:rPr lang="it-IT" i="1" baseline="-25000" dirty="0"/>
              <a:t>mcl</a:t>
            </a:r>
            <a:r>
              <a:rPr lang="it-IT" dirty="0"/>
              <a:t> (middle </a:t>
            </a:r>
            <a:r>
              <a:rPr lang="it-IT" dirty="0" err="1"/>
              <a:t>longitudinal</a:t>
            </a:r>
            <a:r>
              <a:rPr lang="it-IT" dirty="0"/>
              <a:t>)</a:t>
            </a:r>
          </a:p>
          <a:p>
            <a:r>
              <a:rPr lang="it-IT" dirty="0">
                <a:solidFill>
                  <a:srgbClr val="FF0000"/>
                </a:solidFill>
              </a:rPr>
              <a:t>S5=</a:t>
            </a:r>
            <a:r>
              <a:rPr lang="it-IT" i="1" dirty="0">
                <a:solidFill>
                  <a:srgbClr val="FF0000"/>
                </a:solidFill>
              </a:rPr>
              <a:t>S5</a:t>
            </a:r>
            <a:r>
              <a:rPr lang="it-IT" i="1" baseline="-25000" dirty="0">
                <a:solidFill>
                  <a:srgbClr val="FF0000"/>
                </a:solidFill>
              </a:rPr>
              <a:t>ecl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edge</a:t>
            </a:r>
            <a:r>
              <a:rPr lang="it-IT" dirty="0">
                <a:solidFill>
                  <a:srgbClr val="FF0000"/>
                </a:solidFill>
              </a:rPr>
              <a:t> center </a:t>
            </a:r>
            <a:r>
              <a:rPr lang="it-IT" dirty="0" err="1">
                <a:solidFill>
                  <a:srgbClr val="FF0000"/>
                </a:solidFill>
              </a:rPr>
              <a:t>longitudinal</a:t>
            </a:r>
            <a:r>
              <a:rPr lang="it-IT" dirty="0">
                <a:solidFill>
                  <a:srgbClr val="FF0000"/>
                </a:solidFill>
              </a:rPr>
              <a:t>)</a:t>
            </a:r>
            <a:r>
              <a:rPr lang="it-IT" dirty="0"/>
              <a:t> 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0EC83517-6A65-5046-8CBD-AFDE26E234A1}"/>
              </a:ext>
            </a:extLst>
          </p:cNvPr>
          <p:cNvCxnSpPr>
            <a:cxnSpLocks/>
          </p:cNvCxnSpPr>
          <p:nvPr/>
        </p:nvCxnSpPr>
        <p:spPr>
          <a:xfrm flipV="1">
            <a:off x="7630149" y="1047514"/>
            <a:ext cx="2231459" cy="950186"/>
          </a:xfrm>
          <a:prstGeom prst="straightConnector1">
            <a:avLst/>
          </a:prstGeom>
          <a:ln w="44450">
            <a:solidFill>
              <a:srgbClr val="FF0000"/>
            </a:solidFill>
            <a:prstDash val="sysDot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CE8FCC68-C486-B44D-B915-98F04ACBC4E8}"/>
              </a:ext>
            </a:extLst>
          </p:cNvPr>
          <p:cNvCxnSpPr>
            <a:cxnSpLocks/>
          </p:cNvCxnSpPr>
          <p:nvPr/>
        </p:nvCxnSpPr>
        <p:spPr>
          <a:xfrm>
            <a:off x="8411547" y="4107250"/>
            <a:ext cx="1750428" cy="485331"/>
          </a:xfrm>
          <a:prstGeom prst="straightConnector1">
            <a:avLst/>
          </a:prstGeom>
          <a:ln w="4445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44028FC-FFDC-3A43-AFE8-4F818490F46F}"/>
              </a:ext>
            </a:extLst>
          </p:cNvPr>
          <p:cNvSpPr txBox="1"/>
          <p:nvPr/>
        </p:nvSpPr>
        <p:spPr>
          <a:xfrm rot="20394634">
            <a:off x="5183811" y="1693168"/>
            <a:ext cx="31782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7030A0"/>
                </a:solidFill>
              </a:rPr>
              <a:t>S6=</a:t>
            </a:r>
            <a:r>
              <a:rPr lang="it-IT" i="1" dirty="0">
                <a:solidFill>
                  <a:srgbClr val="7030A0"/>
                </a:solidFill>
              </a:rPr>
              <a:t>S6</a:t>
            </a:r>
            <a:r>
              <a:rPr lang="it-IT" i="1" baseline="-25000" dirty="0">
                <a:solidFill>
                  <a:srgbClr val="7030A0"/>
                </a:solidFill>
              </a:rPr>
              <a:t>ert</a:t>
            </a:r>
            <a:r>
              <a:rPr lang="it-IT" dirty="0">
                <a:solidFill>
                  <a:srgbClr val="7030A0"/>
                </a:solidFill>
              </a:rPr>
              <a:t>(</a:t>
            </a:r>
            <a:r>
              <a:rPr lang="it-IT" dirty="0" err="1">
                <a:solidFill>
                  <a:srgbClr val="7030A0"/>
                </a:solidFill>
              </a:rPr>
              <a:t>edge</a:t>
            </a:r>
            <a:r>
              <a:rPr lang="it-IT" dirty="0">
                <a:solidFill>
                  <a:srgbClr val="7030A0"/>
                </a:solidFill>
              </a:rPr>
              <a:t> </a:t>
            </a:r>
            <a:r>
              <a:rPr lang="it-IT" dirty="0" err="1">
                <a:solidFill>
                  <a:srgbClr val="7030A0"/>
                </a:solidFill>
              </a:rPr>
              <a:t>radial</a:t>
            </a:r>
            <a:r>
              <a:rPr lang="it-IT" dirty="0">
                <a:solidFill>
                  <a:srgbClr val="7030A0"/>
                </a:solidFill>
              </a:rPr>
              <a:t> </a:t>
            </a:r>
            <a:r>
              <a:rPr lang="it-IT" dirty="0" err="1">
                <a:solidFill>
                  <a:srgbClr val="7030A0"/>
                </a:solidFill>
              </a:rPr>
              <a:t>transverse</a:t>
            </a:r>
            <a:r>
              <a:rPr lang="it-IT" dirty="0">
                <a:solidFill>
                  <a:srgbClr val="7030A0"/>
                </a:solidFill>
              </a:rPr>
              <a:t>)</a:t>
            </a:r>
            <a:r>
              <a:rPr lang="it-IT" dirty="0"/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D4CC73-8C78-C142-997B-7A1A8AD1D73A}"/>
              </a:ext>
            </a:extLst>
          </p:cNvPr>
          <p:cNvSpPr txBox="1"/>
          <p:nvPr/>
        </p:nvSpPr>
        <p:spPr>
          <a:xfrm rot="16200000">
            <a:off x="1095406" y="3821316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59.2 mm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D47EA2A-77F3-FA41-86F3-8CF28DACE6C1}"/>
              </a:ext>
            </a:extLst>
          </p:cNvPr>
          <p:cNvCxnSpPr>
            <a:cxnSpLocks/>
          </p:cNvCxnSpPr>
          <p:nvPr/>
        </p:nvCxnSpPr>
        <p:spPr>
          <a:xfrm flipV="1">
            <a:off x="1879620" y="2774373"/>
            <a:ext cx="0" cy="430306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F07E0D2-0E8E-1F4A-ABF9-99C269DC6F93}"/>
              </a:ext>
            </a:extLst>
          </p:cNvPr>
          <p:cNvCxnSpPr>
            <a:cxnSpLocks/>
          </p:cNvCxnSpPr>
          <p:nvPr/>
        </p:nvCxnSpPr>
        <p:spPr>
          <a:xfrm>
            <a:off x="1886775" y="5024782"/>
            <a:ext cx="0" cy="3432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E0555D-8700-CF23-BB19-B31C0A341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279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3723B6-09B3-0F43-AF1C-72E6F973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power supply and </a:t>
            </a:r>
            <a:r>
              <a:rPr lang="it-IT" dirty="0" err="1"/>
              <a:t>transv</a:t>
            </a:r>
            <a:r>
              <a:rPr lang="it-IT" dirty="0"/>
              <a:t>.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fiedl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363902-5A3B-2D45-BFDA-4A9BFDED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39A1985-DBAD-D149-8749-9DEF40CF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43" y="857034"/>
            <a:ext cx="6431280" cy="46882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BB867E-832B-A84A-8FD9-16AEB1C4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30" y="1688124"/>
            <a:ext cx="4169637" cy="2990069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6D1703B-1BEB-6144-B569-AF8BE5935C5C}"/>
              </a:ext>
            </a:extLst>
          </p:cNvPr>
          <p:cNvSpPr txBox="1">
            <a:spLocks/>
          </p:cNvSpPr>
          <p:nvPr/>
        </p:nvSpPr>
        <p:spPr>
          <a:xfrm>
            <a:off x="1693243" y="5628824"/>
            <a:ext cx="3695158" cy="687571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/>
              <a:t>OCEM-CAEN - NGPS  200 A- 50 V high </a:t>
            </a:r>
            <a:r>
              <a:rPr lang="it-IT" sz="1800" dirty="0" err="1"/>
              <a:t>stability</a:t>
            </a:r>
            <a:r>
              <a:rPr lang="it-IT" sz="1800" dirty="0"/>
              <a:t> </a:t>
            </a:r>
            <a:r>
              <a:rPr lang="it-IT" sz="1800" dirty="0" err="1"/>
              <a:t>power</a:t>
            </a:r>
            <a:r>
              <a:rPr lang="it-IT" sz="1800" dirty="0"/>
              <a:t> </a:t>
            </a:r>
            <a:r>
              <a:rPr lang="it-IT" sz="1800" dirty="0" err="1"/>
              <a:t>supply</a:t>
            </a:r>
            <a:endParaRPr lang="it-IT" sz="1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8E4CD9-B132-3C8B-2871-6B392F081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264869-0080-E6A9-57BF-2110EEF4B19B}"/>
              </a:ext>
            </a:extLst>
          </p:cNvPr>
          <p:cNvSpPr txBox="1"/>
          <p:nvPr/>
        </p:nvSpPr>
        <p:spPr>
          <a:xfrm>
            <a:off x="220500" y="814231"/>
            <a:ext cx="90697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110 A (980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coil 168 A (1 200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)..</a:t>
            </a:r>
          </a:p>
        </p:txBody>
      </p:sp>
    </p:spTree>
    <p:extLst>
      <p:ext uri="{BB962C8B-B14F-4D97-AF65-F5344CB8AC3E}">
        <p14:creationId xmlns:p14="http://schemas.microsoft.com/office/powerpoint/2010/main" val="427078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C85F1F5-B51E-3C4C-98AC-752A42B30B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9287" y="871537"/>
            <a:ext cx="7054600" cy="51149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6A7564D-A644-4B4A-B5BB-D58FDBB8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MgB</a:t>
            </a:r>
            <a:r>
              <a:rPr lang="it-IT" baseline="-25000" dirty="0"/>
              <a:t>2 </a:t>
            </a:r>
            <a:r>
              <a:rPr lang="it-IT" dirty="0" err="1"/>
              <a:t>cylinders</a:t>
            </a:r>
            <a:r>
              <a:rPr lang="it-IT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D24719-DD1A-0642-BA6D-F614B745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491" y="4338209"/>
            <a:ext cx="4841994" cy="24946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129928-8CF3-9241-8E15-CD520E041D41}"/>
              </a:ext>
            </a:extLst>
          </p:cNvPr>
          <p:cNvSpPr txBox="1"/>
          <p:nvPr/>
        </p:nvSpPr>
        <p:spPr>
          <a:xfrm>
            <a:off x="7690981" y="832399"/>
            <a:ext cx="4318171" cy="2031325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Different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Boron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(99.5 % pure) precursor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grain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size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(</a:t>
            </a:r>
            <a:r>
              <a:rPr lang="it-IT" dirty="0">
                <a:solidFill>
                  <a:schemeClr val="tx2"/>
                </a:solidFill>
                <a:latin typeface="Symbol" pitchFamily="2" charset="2"/>
                <a:cs typeface="Arial"/>
              </a:rPr>
              <a:t>m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m) from</a:t>
            </a:r>
            <a:br>
              <a:rPr lang="it-IT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Boron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chip (mm)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mechanically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grounded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and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sieved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to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less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than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(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P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nnn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>
                <a:solidFill>
                  <a:schemeClr val="tx2"/>
                </a:solidFill>
                <a:latin typeface="Symbol" pitchFamily="2" charset="2"/>
                <a:cs typeface="Arial"/>
              </a:rPr>
              <a:t>m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m.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B6B3C6-17C8-5449-A22F-E4566C79446E}"/>
              </a:ext>
            </a:extLst>
          </p:cNvPr>
          <p:cNvSpPr txBox="1"/>
          <p:nvPr/>
        </p:nvSpPr>
        <p:spPr>
          <a:xfrm>
            <a:off x="5181498" y="1478729"/>
            <a:ext cx="5950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P40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D5FBBF-1730-2344-80E1-C35462AEF325}"/>
              </a:ext>
            </a:extLst>
          </p:cNvPr>
          <p:cNvSpPr txBox="1"/>
          <p:nvPr/>
        </p:nvSpPr>
        <p:spPr>
          <a:xfrm>
            <a:off x="5196817" y="3301126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P160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7F7329-F855-0145-9B6E-A5718FCDB2DF}"/>
              </a:ext>
            </a:extLst>
          </p:cNvPr>
          <p:cNvSpPr txBox="1"/>
          <p:nvPr/>
        </p:nvSpPr>
        <p:spPr>
          <a:xfrm>
            <a:off x="3219748" y="3301126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P160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B69CF0-69C5-024A-9574-D6338D857AC3}"/>
              </a:ext>
            </a:extLst>
          </p:cNvPr>
          <p:cNvSpPr txBox="1"/>
          <p:nvPr/>
        </p:nvSpPr>
        <p:spPr>
          <a:xfrm>
            <a:off x="3063661" y="4786133"/>
            <a:ext cx="723275" cy="369332"/>
          </a:xfrm>
          <a:prstGeom prst="rect">
            <a:avLst/>
          </a:prstGeom>
          <a:solidFill>
            <a:srgbClr val="D5FC7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P100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BB6FC3-5B1D-B441-B59B-5124C30B0D1E}"/>
              </a:ext>
            </a:extLst>
          </p:cNvPr>
          <p:cNvSpPr txBox="1"/>
          <p:nvPr/>
        </p:nvSpPr>
        <p:spPr>
          <a:xfrm>
            <a:off x="3063661" y="1587988"/>
            <a:ext cx="7232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P160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05AF8A-8ECE-B445-AED6-F2D73ECCE5EC}"/>
              </a:ext>
            </a:extLst>
          </p:cNvPr>
          <p:cNvSpPr txBox="1"/>
          <p:nvPr/>
        </p:nvSpPr>
        <p:spPr>
          <a:xfrm>
            <a:off x="1256083" y="1612959"/>
            <a:ext cx="7232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P100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D1C9B6-6147-B840-AA2F-23A565ECD32E}"/>
              </a:ext>
            </a:extLst>
          </p:cNvPr>
          <p:cNvSpPr txBox="1"/>
          <p:nvPr/>
        </p:nvSpPr>
        <p:spPr>
          <a:xfrm>
            <a:off x="1192695" y="3161638"/>
            <a:ext cx="7232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P100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F2B79A4-EAC2-2A4A-AD6B-32A78C9E1BEB}"/>
              </a:ext>
            </a:extLst>
          </p:cNvPr>
          <p:cNvSpPr txBox="1"/>
          <p:nvPr/>
        </p:nvSpPr>
        <p:spPr>
          <a:xfrm>
            <a:off x="1230273" y="4710317"/>
            <a:ext cx="981359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tx2"/>
                </a:solidFill>
                <a:latin typeface="Arial"/>
                <a:cs typeface="Arial"/>
              </a:rPr>
              <a:t>Unknow</a:t>
            </a:r>
            <a:r>
              <a:rPr lang="it-IT" sz="16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r>
              <a:rPr lang="it-IT" sz="1600" dirty="0" err="1">
                <a:solidFill>
                  <a:schemeClr val="tx2"/>
                </a:solidFill>
                <a:latin typeface="Arial"/>
                <a:cs typeface="Arial"/>
              </a:rPr>
              <a:t>used</a:t>
            </a:r>
            <a:r>
              <a:rPr lang="it-IT" sz="16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r>
              <a:rPr lang="it-IT" sz="1600" dirty="0">
                <a:solidFill>
                  <a:schemeClr val="tx2"/>
                </a:solidFill>
                <a:latin typeface="Arial"/>
                <a:cs typeface="Arial"/>
              </a:rPr>
              <a:t>for </a:t>
            </a:r>
            <a:r>
              <a:rPr lang="it-IT" sz="1600" dirty="0" err="1">
                <a:solidFill>
                  <a:schemeClr val="tx2"/>
                </a:solidFill>
                <a:latin typeface="Arial"/>
                <a:cs typeface="Arial"/>
              </a:rPr>
              <a:t>prel</a:t>
            </a:r>
            <a:r>
              <a:rPr lang="it-IT" sz="1600" dirty="0">
                <a:solidFill>
                  <a:schemeClr val="tx2"/>
                </a:solidFill>
                <a:latin typeface="Arial"/>
                <a:cs typeface="Arial"/>
              </a:rPr>
              <a:t>. </a:t>
            </a:r>
          </a:p>
          <a:p>
            <a:r>
              <a:rPr lang="it-IT" sz="1600" dirty="0">
                <a:solidFill>
                  <a:schemeClr val="tx2"/>
                </a:solidFill>
                <a:latin typeface="Arial"/>
                <a:cs typeface="Arial"/>
              </a:rPr>
              <a:t>studies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2230322-3233-A94E-965C-EFE7A469F05E}"/>
              </a:ext>
            </a:extLst>
          </p:cNvPr>
          <p:cNvSpPr txBox="1"/>
          <p:nvPr/>
        </p:nvSpPr>
        <p:spPr>
          <a:xfrm>
            <a:off x="173396" y="5840410"/>
            <a:ext cx="5008102" cy="830997"/>
          </a:xfrm>
          <a:prstGeom prst="rect">
            <a:avLst/>
          </a:prstGeom>
          <a:solidFill>
            <a:srgbClr val="73FEFF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Connectivity P100 ~ 61 %, P40 ~89 %, PAM~73 %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9832A8-28AA-C3F1-817C-4B7CC0DC4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441773-E520-EB4D-B574-27F1598F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17</a:t>
            </a:fld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FA6679-D650-01F1-023A-59EE784D0C7D}"/>
              </a:ext>
            </a:extLst>
          </p:cNvPr>
          <p:cNvSpPr txBox="1"/>
          <p:nvPr/>
        </p:nvSpPr>
        <p:spPr>
          <a:xfrm>
            <a:off x="8292229" y="3184399"/>
            <a:ext cx="3115673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thickness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in mm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CBEDAA4-DB5D-8E55-DE5D-950475CCA57A}"/>
              </a:ext>
            </a:extLst>
          </p:cNvPr>
          <p:cNvSpPr txBox="1"/>
          <p:nvPr/>
        </p:nvSpPr>
        <p:spPr>
          <a:xfrm>
            <a:off x="8292229" y="3761304"/>
            <a:ext cx="3115673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Arial"/>
                <a:cs typeface="Arial"/>
              </a:rPr>
              <a:t>Length</a:t>
            </a:r>
            <a:r>
              <a:rPr lang="it-IT" dirty="0">
                <a:solidFill>
                  <a:srgbClr val="0432FF"/>
                </a:solidFill>
                <a:latin typeface="Arial"/>
                <a:cs typeface="Arial"/>
              </a:rPr>
              <a:t> 97.05 – 97.5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CA8D08F-1A7F-4B80-EA0C-A052B6ED9631}"/>
              </a:ext>
            </a:extLst>
          </p:cNvPr>
          <p:cNvSpPr txBox="1"/>
          <p:nvPr/>
        </p:nvSpPr>
        <p:spPr>
          <a:xfrm>
            <a:off x="1265130" y="2214774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2.75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150C4F5-FF27-3B84-E8EF-2579E848E715}"/>
              </a:ext>
            </a:extLst>
          </p:cNvPr>
          <p:cNvSpPr txBox="1"/>
          <p:nvPr/>
        </p:nvSpPr>
        <p:spPr>
          <a:xfrm>
            <a:off x="1252604" y="2214774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2.75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0503C0-4FAE-021D-9E44-A8FB510C41CC}"/>
              </a:ext>
            </a:extLst>
          </p:cNvPr>
          <p:cNvSpPr txBox="1"/>
          <p:nvPr/>
        </p:nvSpPr>
        <p:spPr>
          <a:xfrm>
            <a:off x="3063661" y="2214774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3.0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F4E620-AD4B-6BDC-7505-2B023D612E6E}"/>
              </a:ext>
            </a:extLst>
          </p:cNvPr>
          <p:cNvSpPr txBox="1"/>
          <p:nvPr/>
        </p:nvSpPr>
        <p:spPr>
          <a:xfrm>
            <a:off x="5181498" y="2193565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3.0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3389402-FD76-BAB6-68EC-1FAD43EF9AC5}"/>
              </a:ext>
            </a:extLst>
          </p:cNvPr>
          <p:cNvSpPr txBox="1"/>
          <p:nvPr/>
        </p:nvSpPr>
        <p:spPr>
          <a:xfrm>
            <a:off x="1192695" y="3812133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2.75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40EC0E9-52DC-83AE-923B-36B6BB6046E8}"/>
              </a:ext>
            </a:extLst>
          </p:cNvPr>
          <p:cNvSpPr txBox="1"/>
          <p:nvPr/>
        </p:nvSpPr>
        <p:spPr>
          <a:xfrm>
            <a:off x="3155907" y="3904563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4.0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05F5E14-5074-1BCB-B7A2-972E72548F38}"/>
              </a:ext>
            </a:extLst>
          </p:cNvPr>
          <p:cNvSpPr txBox="1"/>
          <p:nvPr/>
        </p:nvSpPr>
        <p:spPr>
          <a:xfrm>
            <a:off x="5114641" y="3904563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3.0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806D618-4617-753E-8F1A-D64976B94A08}"/>
              </a:ext>
            </a:extLst>
          </p:cNvPr>
          <p:cNvSpPr txBox="1"/>
          <p:nvPr/>
        </p:nvSpPr>
        <p:spPr>
          <a:xfrm>
            <a:off x="3063660" y="5387126"/>
            <a:ext cx="981359" cy="369332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3.0</a:t>
            </a:r>
          </a:p>
        </p:txBody>
      </p:sp>
    </p:spTree>
    <p:extLst>
      <p:ext uri="{BB962C8B-B14F-4D97-AF65-F5344CB8AC3E}">
        <p14:creationId xmlns:p14="http://schemas.microsoft.com/office/powerpoint/2010/main" val="346019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3E7824-2606-5742-97D9-1289A2C6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Control, </a:t>
            </a:r>
            <a:r>
              <a:rPr lang="it-IT" dirty="0" err="1"/>
              <a:t>monitoring</a:t>
            </a:r>
            <a:r>
              <a:rPr lang="it-IT" dirty="0"/>
              <a:t> and DAQ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804EBD2-019A-9B4F-8EF7-B90C4DBCB8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8411" y="929021"/>
            <a:ext cx="11537450" cy="5162276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7AD261-6401-2745-A4D3-915C67F4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18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6DC8EC-35F7-604C-A6DA-8724EF092E12}"/>
              </a:ext>
            </a:extLst>
          </p:cNvPr>
          <p:cNvSpPr txBox="1"/>
          <p:nvPr/>
        </p:nvSpPr>
        <p:spPr>
          <a:xfrm>
            <a:off x="3183919" y="5885006"/>
            <a:ext cx="4955972" cy="646331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&amp;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10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10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10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55BD5A6-F870-F142-9669-4296D4D39203}"/>
              </a:ext>
            </a:extLst>
          </p:cNvPr>
          <p:cNvCxnSpPr>
            <a:cxnSpLocks/>
          </p:cNvCxnSpPr>
          <p:nvPr/>
        </p:nvCxnSpPr>
        <p:spPr>
          <a:xfrm flipV="1">
            <a:off x="3767797" y="5128548"/>
            <a:ext cx="647114" cy="829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C9D5415-725B-0243-B9A6-090D5FE0602C}"/>
              </a:ext>
            </a:extLst>
          </p:cNvPr>
          <p:cNvCxnSpPr>
            <a:cxnSpLocks/>
          </p:cNvCxnSpPr>
          <p:nvPr/>
        </p:nvCxnSpPr>
        <p:spPr>
          <a:xfrm flipH="1" flipV="1">
            <a:off x="7608277" y="5128549"/>
            <a:ext cx="403864" cy="7564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5679675-CF2D-9B4C-BEEF-DC5D63C7E64E}"/>
              </a:ext>
            </a:extLst>
          </p:cNvPr>
          <p:cNvSpPr txBox="1"/>
          <p:nvPr/>
        </p:nvSpPr>
        <p:spPr>
          <a:xfrm>
            <a:off x="9534826" y="5398799"/>
            <a:ext cx="2015360" cy="1384995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</a:t>
            </a: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temperature</a:t>
            </a:r>
            <a:b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Water in, </a:t>
            </a:r>
          </a:p>
          <a:p>
            <a:pPr algn="ctr"/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out,</a:t>
            </a:r>
          </a:p>
          <a:p>
            <a:pPr algn="ctr"/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body,  </a:t>
            </a:r>
          </a:p>
          <a:p>
            <a:pPr algn="ctr"/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out.</a:t>
            </a:r>
          </a:p>
          <a:p>
            <a:pPr algn="ctr"/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&amp; </a:t>
            </a:r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A6036A-3D38-144B-B9F1-CAA3564C4EFB}"/>
              </a:ext>
            </a:extLst>
          </p:cNvPr>
          <p:cNvSpPr txBox="1"/>
          <p:nvPr/>
        </p:nvSpPr>
        <p:spPr>
          <a:xfrm>
            <a:off x="9596353" y="871621"/>
            <a:ext cx="2157236" cy="584775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&amp;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D97566B-D782-A842-9D7E-C09E839454B0}"/>
              </a:ext>
            </a:extLst>
          </p:cNvPr>
          <p:cNvSpPr txBox="1"/>
          <p:nvPr/>
        </p:nvSpPr>
        <p:spPr>
          <a:xfrm>
            <a:off x="7702025" y="668133"/>
            <a:ext cx="1186281" cy="830997"/>
          </a:xfrm>
          <a:prstGeom prst="rect">
            <a:avLst/>
          </a:prstGeom>
          <a:solidFill>
            <a:srgbClr val="FFFD78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probe</a:t>
            </a:r>
          </a:p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&amp;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F059D9A-6BC0-E440-A6D4-6FD1C147F7A0}"/>
              </a:ext>
            </a:extLst>
          </p:cNvPr>
          <p:cNvSpPr txBox="1"/>
          <p:nvPr/>
        </p:nvSpPr>
        <p:spPr>
          <a:xfrm>
            <a:off x="5737275" y="786419"/>
            <a:ext cx="1563917" cy="830997"/>
          </a:xfrm>
          <a:prstGeom prst="rect">
            <a:avLst/>
          </a:prstGeom>
          <a:solidFill>
            <a:srgbClr val="FFFD78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head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heater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&amp;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6951408-87F8-FB4A-A16A-BC8F5B087ED9}"/>
              </a:ext>
            </a:extLst>
          </p:cNvPr>
          <p:cNvSpPr txBox="1"/>
          <p:nvPr/>
        </p:nvSpPr>
        <p:spPr>
          <a:xfrm>
            <a:off x="3183919" y="755417"/>
            <a:ext cx="1925734" cy="584775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&amp;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A2D898A-0143-FB49-B432-F31549C0A657}"/>
              </a:ext>
            </a:extLst>
          </p:cNvPr>
          <p:cNvSpPr txBox="1"/>
          <p:nvPr/>
        </p:nvSpPr>
        <p:spPr>
          <a:xfrm>
            <a:off x="705994" y="1686842"/>
            <a:ext cx="1925734" cy="830997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 Temperature </a:t>
            </a: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Humidity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&amp;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0F8840-6075-0FED-045A-AAF9CE971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580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9AA084E-3074-754A-82FA-4DAC5FD2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931" y="560656"/>
            <a:ext cx="6001201" cy="608016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95BAA892-136F-AC4F-9F78-455EC4F95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440" y="1135380"/>
            <a:ext cx="2863649" cy="526542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65183F-97F1-CF47-A508-FFB097DD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19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C90F08-7FDA-2D4E-98B2-B92045A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6"/>
            <a:ext cx="11736888" cy="603469"/>
          </a:xfrm>
        </p:spPr>
        <p:txBody>
          <a:bodyPr>
            <a:noAutofit/>
          </a:bodyPr>
          <a:lstStyle/>
          <a:p>
            <a:r>
              <a:rPr lang="it-IT" sz="2400" dirty="0" err="1"/>
              <a:t>Cooling</a:t>
            </a:r>
            <a:r>
              <a:rPr lang="it-IT" sz="2400" dirty="0"/>
              <a:t> down W.O. </a:t>
            </a:r>
            <a:r>
              <a:rPr lang="it-IT" sz="2400" dirty="0" err="1"/>
              <a:t>cylinder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3.5 (</a:t>
            </a:r>
            <a:r>
              <a:rPr lang="it-IT" sz="2400" dirty="0">
                <a:solidFill>
                  <a:srgbClr val="FF0000"/>
                </a:solidFill>
              </a:rPr>
              <a:t>4.5</a:t>
            </a:r>
            <a:r>
              <a:rPr lang="it-IT" sz="2400" dirty="0"/>
              <a:t>) h </a:t>
            </a:r>
            <a:r>
              <a:rPr lang="it-IT" sz="2400" dirty="0" err="1"/>
              <a:t>against</a:t>
            </a:r>
            <a:r>
              <a:rPr lang="it-IT" sz="2400" dirty="0"/>
              <a:t> &gt; 7.5 h (</a:t>
            </a:r>
            <a:r>
              <a:rPr lang="it-IT" sz="2400" dirty="0">
                <a:solidFill>
                  <a:srgbClr val="FF0000"/>
                </a:solidFill>
              </a:rPr>
              <a:t>blind</a:t>
            </a:r>
            <a:r>
              <a:rPr lang="it-IT" sz="2400" dirty="0"/>
              <a:t>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CE28A19-BCD5-F846-9792-054CE02382F0}"/>
              </a:ext>
            </a:extLst>
          </p:cNvPr>
          <p:cNvCxnSpPr>
            <a:cxnSpLocks/>
          </p:cNvCxnSpPr>
          <p:nvPr/>
        </p:nvCxnSpPr>
        <p:spPr>
          <a:xfrm flipV="1">
            <a:off x="3726180" y="1807698"/>
            <a:ext cx="1715672" cy="2276622"/>
          </a:xfrm>
          <a:prstGeom prst="straightConnector1">
            <a:avLst/>
          </a:prstGeom>
          <a:ln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945A365-D435-1F43-9E9D-AB9AC2F92DB9}"/>
              </a:ext>
            </a:extLst>
          </p:cNvPr>
          <p:cNvCxnSpPr>
            <a:cxnSpLocks/>
          </p:cNvCxnSpPr>
          <p:nvPr/>
        </p:nvCxnSpPr>
        <p:spPr>
          <a:xfrm flipV="1">
            <a:off x="3726180" y="2014376"/>
            <a:ext cx="2509300" cy="1803245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58E0472-45E3-6541-BCB9-8306C76FFF94}"/>
              </a:ext>
            </a:extLst>
          </p:cNvPr>
          <p:cNvCxnSpPr>
            <a:cxnSpLocks/>
          </p:cNvCxnSpPr>
          <p:nvPr/>
        </p:nvCxnSpPr>
        <p:spPr>
          <a:xfrm>
            <a:off x="3705301" y="3612235"/>
            <a:ext cx="2151548" cy="110886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48612B1-8EA9-8E46-AC95-1997F968BD7B}"/>
              </a:ext>
            </a:extLst>
          </p:cNvPr>
          <p:cNvCxnSpPr>
            <a:cxnSpLocks/>
          </p:cNvCxnSpPr>
          <p:nvPr/>
        </p:nvCxnSpPr>
        <p:spPr>
          <a:xfrm flipV="1">
            <a:off x="4056744" y="1871003"/>
            <a:ext cx="1899779" cy="3593626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8E15173-E362-1A4D-91AB-19587DC03B34}"/>
              </a:ext>
            </a:extLst>
          </p:cNvPr>
          <p:cNvCxnSpPr>
            <a:cxnSpLocks/>
          </p:cNvCxnSpPr>
          <p:nvPr/>
        </p:nvCxnSpPr>
        <p:spPr>
          <a:xfrm flipV="1">
            <a:off x="4365888" y="5622157"/>
            <a:ext cx="1869592" cy="11088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409DAE2-A5C2-E74C-B9E8-2C366F42688F}"/>
              </a:ext>
            </a:extLst>
          </p:cNvPr>
          <p:cNvCxnSpPr>
            <a:cxnSpLocks/>
          </p:cNvCxnSpPr>
          <p:nvPr/>
        </p:nvCxnSpPr>
        <p:spPr>
          <a:xfrm flipV="1">
            <a:off x="4056743" y="2014375"/>
            <a:ext cx="2533086" cy="3188996"/>
          </a:xfrm>
          <a:prstGeom prst="straightConnector1">
            <a:avLst/>
          </a:prstGeom>
          <a:ln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6640575D-E74B-C243-9496-4D98424F4EFF}"/>
              </a:ext>
            </a:extLst>
          </p:cNvPr>
          <p:cNvCxnSpPr>
            <a:cxnSpLocks/>
          </p:cNvCxnSpPr>
          <p:nvPr/>
        </p:nvCxnSpPr>
        <p:spPr>
          <a:xfrm flipV="1">
            <a:off x="4377136" y="2188029"/>
            <a:ext cx="2763893" cy="421277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82C9507-CB1C-5D41-9880-D2C689663139}"/>
              </a:ext>
            </a:extLst>
          </p:cNvPr>
          <p:cNvSpPr txBox="1"/>
          <p:nvPr/>
        </p:nvSpPr>
        <p:spPr>
          <a:xfrm rot="17389500">
            <a:off x="3627226" y="4131945"/>
            <a:ext cx="702436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3BFF4E5-3A61-D04F-8835-D7DA1B5BD972}"/>
              </a:ext>
            </a:extLst>
          </p:cNvPr>
          <p:cNvCxnSpPr>
            <a:cxnSpLocks/>
          </p:cNvCxnSpPr>
          <p:nvPr/>
        </p:nvCxnSpPr>
        <p:spPr>
          <a:xfrm>
            <a:off x="3461709" y="4687318"/>
            <a:ext cx="756255" cy="0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E24B533-80E6-6847-8555-165C19BA8BEA}"/>
              </a:ext>
            </a:extLst>
          </p:cNvPr>
          <p:cNvCxnSpPr>
            <a:cxnSpLocks/>
          </p:cNvCxnSpPr>
          <p:nvPr/>
        </p:nvCxnSpPr>
        <p:spPr>
          <a:xfrm flipH="1">
            <a:off x="4056743" y="1287194"/>
            <a:ext cx="1631294" cy="3400124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D786C8-6027-2EB1-77B7-7AE2218D0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7157827-7D0E-9CD4-C5F5-7BCE42DCD885}"/>
              </a:ext>
            </a:extLst>
          </p:cNvPr>
          <p:cNvGrpSpPr/>
          <p:nvPr/>
        </p:nvGrpSpPr>
        <p:grpSpPr>
          <a:xfrm>
            <a:off x="1143072" y="1234636"/>
            <a:ext cx="3509674" cy="5233085"/>
            <a:chOff x="74879" y="922515"/>
            <a:chExt cx="3509674" cy="5233085"/>
          </a:xfrm>
        </p:grpSpPr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56E7338B-C72A-87F4-696A-B337D4A55E26}"/>
                </a:ext>
              </a:extLst>
            </p:cNvPr>
            <p:cNvCxnSpPr>
              <a:cxnSpLocks/>
            </p:cNvCxnSpPr>
            <p:nvPr/>
          </p:nvCxnSpPr>
          <p:spPr>
            <a:xfrm>
              <a:off x="2243698" y="922515"/>
              <a:ext cx="1340854" cy="447430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2859AD14-4ADA-F148-100F-D110E4B3DD19}"/>
                </a:ext>
              </a:extLst>
            </p:cNvPr>
            <p:cNvCxnSpPr>
              <a:cxnSpLocks/>
            </p:cNvCxnSpPr>
            <p:nvPr/>
          </p:nvCxnSpPr>
          <p:spPr>
            <a:xfrm>
              <a:off x="507939" y="2089052"/>
              <a:ext cx="1335302" cy="406654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E9EBEED7-B1A4-8D44-47AB-C2D3495611C5}"/>
                </a:ext>
              </a:extLst>
            </p:cNvPr>
            <p:cNvSpPr/>
            <p:nvPr/>
          </p:nvSpPr>
          <p:spPr>
            <a:xfrm rot="5400000">
              <a:off x="1065902" y="3634581"/>
              <a:ext cx="1527627" cy="3509674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C5439CF-F0AF-39FA-D961-7DAAAF4CBAD2}"/>
              </a:ext>
            </a:extLst>
          </p:cNvPr>
          <p:cNvSpPr txBox="1"/>
          <p:nvPr/>
        </p:nvSpPr>
        <p:spPr>
          <a:xfrm>
            <a:off x="3782101" y="6391685"/>
            <a:ext cx="59503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AFCA10-03BD-3E8C-3858-06E5DB74B458}"/>
              </a:ext>
            </a:extLst>
          </p:cNvPr>
          <p:cNvSpPr txBox="1"/>
          <p:nvPr/>
        </p:nvSpPr>
        <p:spPr>
          <a:xfrm>
            <a:off x="4541337" y="6299947"/>
            <a:ext cx="6115777" cy="36933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holding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cylinder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5171547-A427-24BF-465A-5AC60C074B56}"/>
              </a:ext>
            </a:extLst>
          </p:cNvPr>
          <p:cNvSpPr txBox="1"/>
          <p:nvPr/>
        </p:nvSpPr>
        <p:spPr>
          <a:xfrm rot="18052495">
            <a:off x="5785615" y="3677920"/>
            <a:ext cx="59503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0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E8980-AC2A-22C4-1304-E5BB289A0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240" y="86128"/>
            <a:ext cx="11457518" cy="92692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Outline</a:t>
            </a:r>
            <a:r>
              <a:rPr lang="it-IT" dirty="0"/>
              <a:t>  of the idea for </a:t>
            </a:r>
            <a:br>
              <a:rPr lang="it-IT" dirty="0"/>
            </a:br>
            <a:r>
              <a:rPr lang="it-IT" sz="3600" dirty="0" err="1">
                <a:solidFill>
                  <a:srgbClr val="0432FF"/>
                </a:solidFill>
              </a:rPr>
              <a:t>nuclear</a:t>
            </a:r>
            <a:r>
              <a:rPr lang="it-IT" sz="3600" dirty="0">
                <a:solidFill>
                  <a:srgbClr val="0432FF"/>
                </a:solidFill>
              </a:rPr>
              <a:t> </a:t>
            </a:r>
            <a:r>
              <a:rPr lang="it-IT" sz="3600" dirty="0" err="1">
                <a:solidFill>
                  <a:srgbClr val="0432FF"/>
                </a:solidFill>
              </a:rPr>
              <a:t>polarized</a:t>
            </a:r>
            <a:r>
              <a:rPr lang="it-IT" sz="3600" dirty="0">
                <a:solidFill>
                  <a:srgbClr val="0432FF"/>
                </a:solidFill>
              </a:rPr>
              <a:t> target CLAS12-type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E1DA05-258F-9313-F079-4C30F711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2D533D-C73C-D6D5-6C3A-6FBD4A94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</a:t>
            </a:fld>
            <a:endParaRPr lang="it-IT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482E587-C3AE-1E0F-DAAC-942A11499E4B}"/>
              </a:ext>
            </a:extLst>
          </p:cNvPr>
          <p:cNvSpPr txBox="1">
            <a:spLocks/>
          </p:cNvSpPr>
          <p:nvPr/>
        </p:nvSpPr>
        <p:spPr>
          <a:xfrm>
            <a:off x="367240" y="1013054"/>
            <a:ext cx="11763036" cy="2215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 err="1"/>
              <a:t>Choose</a:t>
            </a:r>
            <a:r>
              <a:rPr lang="it-IT" sz="2000" dirty="0"/>
              <a:t> a MgB</a:t>
            </a:r>
            <a:r>
              <a:rPr lang="it-IT" sz="2000" baseline="-25000" dirty="0"/>
              <a:t>2</a:t>
            </a:r>
            <a:r>
              <a:rPr lang="it-IT" sz="2000" dirty="0"/>
              <a:t> S.C. </a:t>
            </a:r>
            <a:r>
              <a:rPr lang="it-IT" sz="2000" dirty="0" err="1"/>
              <a:t>cylinder</a:t>
            </a:r>
            <a:r>
              <a:rPr lang="it-IT" sz="2000" dirty="0"/>
              <a:t> </a:t>
            </a:r>
            <a:r>
              <a:rPr lang="it-IT" sz="2000" dirty="0" err="1"/>
              <a:t>surrounding</a:t>
            </a:r>
            <a:r>
              <a:rPr lang="it-IT" sz="2000" dirty="0"/>
              <a:t> the target.</a:t>
            </a:r>
          </a:p>
          <a:p>
            <a:pPr algn="ctr"/>
            <a:r>
              <a:rPr lang="it-IT" sz="2000" dirty="0"/>
              <a:t>Set an </a:t>
            </a:r>
            <a:r>
              <a:rPr lang="it-IT" sz="2000" dirty="0" err="1"/>
              <a:t>outer</a:t>
            </a:r>
            <a:r>
              <a:rPr lang="it-IT" sz="2000" dirty="0"/>
              <a:t> </a:t>
            </a:r>
            <a:r>
              <a:rPr lang="it-IT" sz="2000" dirty="0" err="1"/>
              <a:t>transverse</a:t>
            </a:r>
            <a:r>
              <a:rPr lang="it-IT" sz="2000" dirty="0"/>
              <a:t> field.</a:t>
            </a:r>
          </a:p>
          <a:p>
            <a:pPr algn="ctr"/>
            <a:r>
              <a:rPr lang="it-IT" sz="2000" dirty="0"/>
              <a:t>Cool down the S.C. </a:t>
            </a:r>
            <a:r>
              <a:rPr lang="it-IT" sz="2000" dirty="0" err="1"/>
              <a:t>Cylinder</a:t>
            </a:r>
            <a:r>
              <a:rPr lang="it-IT" sz="2000" dirty="0"/>
              <a:t> in  the IBC (In </a:t>
            </a:r>
            <a:r>
              <a:rPr lang="it-IT" sz="2000" dirty="0" err="1"/>
              <a:t>Beam</a:t>
            </a:r>
            <a:r>
              <a:rPr lang="it-IT" sz="2000" dirty="0"/>
              <a:t> </a:t>
            </a:r>
            <a:r>
              <a:rPr lang="it-IT" sz="2000" dirty="0" err="1"/>
              <a:t>Cryostat</a:t>
            </a:r>
            <a:r>
              <a:rPr lang="it-IT" sz="2000" dirty="0"/>
              <a:t>) </a:t>
            </a:r>
            <a:r>
              <a:rPr lang="it-IT" sz="2000" dirty="0" err="1"/>
              <a:t>at</a:t>
            </a:r>
            <a:r>
              <a:rPr lang="it-IT" sz="2000" dirty="0"/>
              <a:t> 4 K </a:t>
            </a:r>
          </a:p>
          <a:p>
            <a:pPr algn="ctr"/>
            <a:r>
              <a:rPr lang="it-IT" sz="2000" dirty="0" err="1"/>
              <a:t>Ramp</a:t>
            </a:r>
            <a:r>
              <a:rPr lang="it-IT" sz="2000" dirty="0"/>
              <a:t> down the </a:t>
            </a:r>
            <a:r>
              <a:rPr lang="it-IT" sz="2000" dirty="0" err="1"/>
              <a:t>outer</a:t>
            </a:r>
            <a:r>
              <a:rPr lang="it-IT" sz="2000" dirty="0"/>
              <a:t> </a:t>
            </a:r>
            <a:r>
              <a:rPr lang="it-IT" sz="2000" dirty="0" err="1"/>
              <a:t>magnetic</a:t>
            </a:r>
            <a:r>
              <a:rPr lang="it-IT" sz="2000" dirty="0"/>
              <a:t> field.</a:t>
            </a:r>
          </a:p>
          <a:p>
            <a:pPr algn="ctr"/>
            <a:r>
              <a:rPr lang="it-IT" sz="2000" dirty="0"/>
              <a:t>The </a:t>
            </a:r>
            <a:r>
              <a:rPr lang="it-IT" sz="2000" dirty="0" err="1"/>
              <a:t>perfect</a:t>
            </a:r>
            <a:r>
              <a:rPr lang="it-IT" sz="2000" dirty="0"/>
              <a:t> </a:t>
            </a:r>
            <a:r>
              <a:rPr lang="it-IT" sz="2000" dirty="0" err="1"/>
              <a:t>diamagnetism</a:t>
            </a:r>
            <a:r>
              <a:rPr lang="it-IT" sz="2000" dirty="0"/>
              <a:t> of the S.C. MgB</a:t>
            </a:r>
            <a:r>
              <a:rPr lang="it-IT" sz="2000" baseline="-25000" dirty="0"/>
              <a:t>2  </a:t>
            </a:r>
            <a:r>
              <a:rPr lang="it-IT" sz="2000" dirty="0" err="1"/>
              <a:t>generates</a:t>
            </a:r>
            <a:r>
              <a:rPr lang="it-IT" sz="2000" dirty="0"/>
              <a:t>  self </a:t>
            </a:r>
            <a:r>
              <a:rPr lang="it-IT" sz="2000" dirty="0" err="1"/>
              <a:t>supercurrents</a:t>
            </a:r>
            <a:r>
              <a:rPr lang="it-IT" sz="2000" dirty="0"/>
              <a:t>,</a:t>
            </a:r>
          </a:p>
          <a:p>
            <a:pPr marL="0" indent="0" algn="ctr">
              <a:buFont typeface="Arial"/>
              <a:buNone/>
            </a:pP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mantain</a:t>
            </a:r>
            <a:r>
              <a:rPr lang="it-IT" sz="2000" dirty="0"/>
              <a:t> the </a:t>
            </a:r>
            <a:r>
              <a:rPr lang="it-IT" sz="2000" dirty="0" err="1"/>
              <a:t>seen</a:t>
            </a:r>
            <a:r>
              <a:rPr lang="it-IT" sz="2000" dirty="0"/>
              <a:t> field inside the </a:t>
            </a:r>
            <a:r>
              <a:rPr lang="it-IT" sz="2000" dirty="0" err="1"/>
              <a:t>cylinder</a:t>
            </a:r>
            <a:r>
              <a:rPr lang="it-IT" sz="2000" dirty="0">
                <a:latin typeface="Arial"/>
                <a:cs typeface="Arial"/>
              </a:rPr>
              <a:t>.</a:t>
            </a:r>
          </a:p>
          <a:p>
            <a:pPr marL="0" indent="0">
              <a:buFont typeface="Arial"/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336D2B-16E2-4FEB-630F-4B03DF54F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03" y="3072867"/>
            <a:ext cx="8765627" cy="36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2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902F99EE-E1D0-A941-B788-06768F90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90" y="930953"/>
            <a:ext cx="6372782" cy="594099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1F3884E-6B80-2A44-AA7E-CE87331B6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40" y="1135380"/>
            <a:ext cx="2863649" cy="5265420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BCAC878-6DD4-3349-AEA9-B9718E1A6BC4}"/>
              </a:ext>
            </a:extLst>
          </p:cNvPr>
          <p:cNvCxnSpPr>
            <a:cxnSpLocks/>
          </p:cNvCxnSpPr>
          <p:nvPr/>
        </p:nvCxnSpPr>
        <p:spPr>
          <a:xfrm flipV="1">
            <a:off x="3713338" y="2255520"/>
            <a:ext cx="1515800" cy="1790700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159BED51-547E-D14F-92F2-F9BBC7E2CB3D}"/>
              </a:ext>
            </a:extLst>
          </p:cNvPr>
          <p:cNvCxnSpPr>
            <a:cxnSpLocks/>
          </p:cNvCxnSpPr>
          <p:nvPr/>
        </p:nvCxnSpPr>
        <p:spPr>
          <a:xfrm>
            <a:off x="4152190" y="3818914"/>
            <a:ext cx="1242770" cy="1309347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EAAFC64F-4717-674D-B761-751C65BA532F}"/>
              </a:ext>
            </a:extLst>
          </p:cNvPr>
          <p:cNvCxnSpPr>
            <a:cxnSpLocks/>
          </p:cNvCxnSpPr>
          <p:nvPr/>
        </p:nvCxnSpPr>
        <p:spPr>
          <a:xfrm>
            <a:off x="3345180" y="3818913"/>
            <a:ext cx="807010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2F15461A-2B53-1649-97BA-5D93E994E5D5}"/>
              </a:ext>
            </a:extLst>
          </p:cNvPr>
          <p:cNvCxnSpPr>
            <a:cxnSpLocks/>
          </p:cNvCxnSpPr>
          <p:nvPr/>
        </p:nvCxnSpPr>
        <p:spPr>
          <a:xfrm>
            <a:off x="4886940" y="5176568"/>
            <a:ext cx="342198" cy="546053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776554EC-5CC4-014E-AFDF-B87265B86046}"/>
              </a:ext>
            </a:extLst>
          </p:cNvPr>
          <p:cNvCxnSpPr>
            <a:cxnSpLocks/>
          </p:cNvCxnSpPr>
          <p:nvPr/>
        </p:nvCxnSpPr>
        <p:spPr>
          <a:xfrm flipV="1">
            <a:off x="4404548" y="4626510"/>
            <a:ext cx="824590" cy="785918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2168F827-567D-6B42-84A8-5EA32C1D96B5}"/>
              </a:ext>
            </a:extLst>
          </p:cNvPr>
          <p:cNvCxnSpPr>
            <a:cxnSpLocks/>
          </p:cNvCxnSpPr>
          <p:nvPr/>
        </p:nvCxnSpPr>
        <p:spPr>
          <a:xfrm>
            <a:off x="4044583" y="5152413"/>
            <a:ext cx="807010" cy="0"/>
          </a:xfrm>
          <a:prstGeom prst="straightConnector1">
            <a:avLst/>
          </a:prstGeom>
          <a:ln w="44450">
            <a:solidFill>
              <a:srgbClr val="9437FF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32949C-63C1-8C44-B47A-A86107639C37}"/>
              </a:ext>
            </a:extLst>
          </p:cNvPr>
          <p:cNvSpPr txBox="1"/>
          <p:nvPr/>
        </p:nvSpPr>
        <p:spPr>
          <a:xfrm>
            <a:off x="5058039" y="1760662"/>
            <a:ext cx="355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S3=</a:t>
            </a:r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</a:t>
            </a:r>
            <a:r>
              <a:rPr lang="it-IT" i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mrt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(middle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5738509-1B4B-B143-BC11-87FFEFEED9CC}"/>
              </a:ext>
            </a:extLst>
          </p:cNvPr>
          <p:cNvSpPr txBox="1"/>
          <p:nvPr/>
        </p:nvSpPr>
        <p:spPr>
          <a:xfrm>
            <a:off x="5626790" y="4834803"/>
            <a:ext cx="3579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S2=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S2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(middle center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3E8991-59F9-DA47-A8C3-87DC7B854F33}"/>
              </a:ext>
            </a:extLst>
          </p:cNvPr>
          <p:cNvSpPr txBox="1"/>
          <p:nvPr/>
        </p:nvSpPr>
        <p:spPr>
          <a:xfrm>
            <a:off x="5394961" y="5853375"/>
            <a:ext cx="3329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S6=</a:t>
            </a:r>
            <a:r>
              <a:rPr lang="it-IT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</a:t>
            </a:r>
            <a:r>
              <a:rPr lang="it-IT" i="1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</a:t>
            </a:r>
            <a:r>
              <a:rPr lang="it-IT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lang="it-IT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</a:t>
            </a:r>
            <a:r>
              <a:rPr lang="it-IT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ED8A992-197F-2E41-B65E-F7036DB79DB1}"/>
              </a:ext>
            </a:extLst>
          </p:cNvPr>
          <p:cNvSpPr txBox="1"/>
          <p:nvPr/>
        </p:nvSpPr>
        <p:spPr>
          <a:xfrm>
            <a:off x="5502568" y="4102914"/>
            <a:ext cx="3329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S4=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S4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E82D791-603D-F64D-A542-9B44033E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Temperature </a:t>
            </a:r>
            <a:r>
              <a:rPr lang="it-IT" b="1" dirty="0" err="1">
                <a:solidFill>
                  <a:srgbClr val="193769"/>
                </a:solidFill>
                <a:latin typeface="Lucida Calligraphy" panose="03010101010101010101" pitchFamily="66" charset="77"/>
              </a:rPr>
              <a:t>dependency</a:t>
            </a:r>
            <a:r>
              <a:rPr lang="it-IT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 of Hall probe</a:t>
            </a:r>
            <a:endParaRPr lang="it-IT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2A0AB00-81DA-C749-B9AB-9EDA56B95FFF}"/>
              </a:ext>
            </a:extLst>
          </p:cNvPr>
          <p:cNvCxnSpPr/>
          <p:nvPr/>
        </p:nvCxnSpPr>
        <p:spPr>
          <a:xfrm flipV="1">
            <a:off x="5816301" y="1333949"/>
            <a:ext cx="0" cy="4888759"/>
          </a:xfrm>
          <a:prstGeom prst="line">
            <a:avLst/>
          </a:prstGeom>
          <a:ln>
            <a:solidFill>
              <a:srgbClr val="00905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6C0F001-9ACE-1B77-0BD4-69957B4AF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11C714-FBF4-186D-A3EB-396ED74B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20</a:t>
            </a:fld>
            <a:endParaRPr lang="it-IT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53B384BE-D25E-9309-7E97-AEFE44D0B288}"/>
              </a:ext>
            </a:extLst>
          </p:cNvPr>
          <p:cNvCxnSpPr>
            <a:cxnSpLocks/>
          </p:cNvCxnSpPr>
          <p:nvPr/>
        </p:nvCxnSpPr>
        <p:spPr>
          <a:xfrm>
            <a:off x="3461709" y="4687318"/>
            <a:ext cx="756255" cy="0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A9AF931-DA60-05DA-D2EC-58ABFB38B340}"/>
              </a:ext>
            </a:extLst>
          </p:cNvPr>
          <p:cNvCxnSpPr>
            <a:cxnSpLocks/>
          </p:cNvCxnSpPr>
          <p:nvPr/>
        </p:nvCxnSpPr>
        <p:spPr>
          <a:xfrm flipH="1" flipV="1">
            <a:off x="4056743" y="4687318"/>
            <a:ext cx="3083093" cy="1956370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34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0712D1-6092-5C7D-96B8-58958EF3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7" y="59768"/>
            <a:ext cx="6471854" cy="762430"/>
          </a:xfrm>
        </p:spPr>
        <p:txBody>
          <a:bodyPr>
            <a:normAutofit fontScale="90000"/>
          </a:bodyPr>
          <a:lstStyle/>
          <a:p>
            <a:r>
              <a:rPr lang="it-IT" sz="3200" dirty="0"/>
              <a:t>Field </a:t>
            </a:r>
            <a:r>
              <a:rPr lang="it-IT" sz="3200" dirty="0" err="1"/>
              <a:t>Cooling-Magnetization</a:t>
            </a:r>
            <a:r>
              <a:rPr lang="it-IT" sz="3200" dirty="0"/>
              <a:t>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9B334F-7C9D-8815-5635-C1B75E6BD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05DE71-1CA9-E332-F68C-70B14179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165" y="0"/>
            <a:ext cx="5899320" cy="665028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54967F-7006-CD42-23D8-E7B63042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21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7C1A54-58DE-1B3A-2475-43D2C3414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40" y="1135380"/>
            <a:ext cx="2863649" cy="5265420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AE34BCD-3BDE-3A47-8191-C2A6410CDCEA}"/>
              </a:ext>
            </a:extLst>
          </p:cNvPr>
          <p:cNvCxnSpPr>
            <a:cxnSpLocks/>
          </p:cNvCxnSpPr>
          <p:nvPr/>
        </p:nvCxnSpPr>
        <p:spPr>
          <a:xfrm flipV="1">
            <a:off x="3713338" y="926592"/>
            <a:ext cx="2758516" cy="3119628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D3904CE-15CA-A9ED-148A-912B9841476F}"/>
              </a:ext>
            </a:extLst>
          </p:cNvPr>
          <p:cNvCxnSpPr>
            <a:cxnSpLocks/>
          </p:cNvCxnSpPr>
          <p:nvPr/>
        </p:nvCxnSpPr>
        <p:spPr>
          <a:xfrm flipV="1">
            <a:off x="4152190" y="1243584"/>
            <a:ext cx="2319664" cy="2575330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DCE15DB-32F8-7340-EDB6-00A41A82961B}"/>
              </a:ext>
            </a:extLst>
          </p:cNvPr>
          <p:cNvCxnSpPr>
            <a:cxnSpLocks/>
          </p:cNvCxnSpPr>
          <p:nvPr/>
        </p:nvCxnSpPr>
        <p:spPr>
          <a:xfrm>
            <a:off x="3345180" y="3818913"/>
            <a:ext cx="807010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2451365-EA23-CAC7-2175-A454DCECE39C}"/>
              </a:ext>
            </a:extLst>
          </p:cNvPr>
          <p:cNvCxnSpPr>
            <a:cxnSpLocks/>
          </p:cNvCxnSpPr>
          <p:nvPr/>
        </p:nvCxnSpPr>
        <p:spPr>
          <a:xfrm flipV="1">
            <a:off x="4886940" y="2694432"/>
            <a:ext cx="2196612" cy="2482136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1048568-6480-5FC1-3C3B-FE4A7625E6C9}"/>
              </a:ext>
            </a:extLst>
          </p:cNvPr>
          <p:cNvCxnSpPr>
            <a:cxnSpLocks/>
          </p:cNvCxnSpPr>
          <p:nvPr/>
        </p:nvCxnSpPr>
        <p:spPr>
          <a:xfrm flipV="1">
            <a:off x="4404548" y="2645664"/>
            <a:ext cx="2605852" cy="2766764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029A87-4C46-B2ED-1747-62C2DDF938F6}"/>
              </a:ext>
            </a:extLst>
          </p:cNvPr>
          <p:cNvCxnSpPr>
            <a:cxnSpLocks/>
          </p:cNvCxnSpPr>
          <p:nvPr/>
        </p:nvCxnSpPr>
        <p:spPr>
          <a:xfrm>
            <a:off x="4044583" y="5152413"/>
            <a:ext cx="807010" cy="0"/>
          </a:xfrm>
          <a:prstGeom prst="straightConnector1">
            <a:avLst/>
          </a:prstGeom>
          <a:ln w="44450">
            <a:solidFill>
              <a:srgbClr val="9437FF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ECC5C3DC-8663-17C0-E5AD-AFA55837B2DD}"/>
              </a:ext>
            </a:extLst>
          </p:cNvPr>
          <p:cNvCxnSpPr>
            <a:cxnSpLocks/>
          </p:cNvCxnSpPr>
          <p:nvPr/>
        </p:nvCxnSpPr>
        <p:spPr>
          <a:xfrm flipV="1">
            <a:off x="4079038" y="1657292"/>
            <a:ext cx="2428163" cy="3038467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3756894D-5186-337C-A68F-67CCE715E925}"/>
              </a:ext>
            </a:extLst>
          </p:cNvPr>
          <p:cNvCxnSpPr>
            <a:cxnSpLocks/>
          </p:cNvCxnSpPr>
          <p:nvPr/>
        </p:nvCxnSpPr>
        <p:spPr>
          <a:xfrm flipV="1">
            <a:off x="3421412" y="4689261"/>
            <a:ext cx="701172" cy="46555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2B9F788D-2FD4-B327-B3A4-9BB7ABE7D6B9}"/>
              </a:ext>
            </a:extLst>
          </p:cNvPr>
          <p:cNvCxnSpPr>
            <a:cxnSpLocks/>
          </p:cNvCxnSpPr>
          <p:nvPr/>
        </p:nvCxnSpPr>
        <p:spPr>
          <a:xfrm flipV="1">
            <a:off x="4404548" y="4020614"/>
            <a:ext cx="2102653" cy="2444739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3EE06A45-7E52-13B6-A532-A1D3F0824D8C}"/>
              </a:ext>
            </a:extLst>
          </p:cNvPr>
          <p:cNvGrpSpPr/>
          <p:nvPr/>
        </p:nvGrpSpPr>
        <p:grpSpPr>
          <a:xfrm>
            <a:off x="1143072" y="1234636"/>
            <a:ext cx="3509674" cy="5233085"/>
            <a:chOff x="74879" y="922515"/>
            <a:chExt cx="3509674" cy="5233085"/>
          </a:xfrm>
        </p:grpSpPr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id="{55C343CD-D9E2-A002-730A-CE421E7943E0}"/>
                </a:ext>
              </a:extLst>
            </p:cNvPr>
            <p:cNvCxnSpPr>
              <a:cxnSpLocks/>
            </p:cNvCxnSpPr>
            <p:nvPr/>
          </p:nvCxnSpPr>
          <p:spPr>
            <a:xfrm>
              <a:off x="2243698" y="922515"/>
              <a:ext cx="1340854" cy="447430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>
              <a:extLst>
                <a:ext uri="{FF2B5EF4-FFF2-40B4-BE49-F238E27FC236}">
                  <a16:creationId xmlns:a16="http://schemas.microsoft.com/office/drawing/2014/main" id="{CDCA8A45-1E62-E195-9439-80D401F4A4F6}"/>
                </a:ext>
              </a:extLst>
            </p:cNvPr>
            <p:cNvCxnSpPr>
              <a:cxnSpLocks/>
            </p:cNvCxnSpPr>
            <p:nvPr/>
          </p:nvCxnSpPr>
          <p:spPr>
            <a:xfrm>
              <a:off x="507939" y="2089052"/>
              <a:ext cx="1335302" cy="406654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Arco 62">
              <a:extLst>
                <a:ext uri="{FF2B5EF4-FFF2-40B4-BE49-F238E27FC236}">
                  <a16:creationId xmlns:a16="http://schemas.microsoft.com/office/drawing/2014/main" id="{A5678788-496F-3308-F51C-C6E791EB0717}"/>
                </a:ext>
              </a:extLst>
            </p:cNvPr>
            <p:cNvSpPr/>
            <p:nvPr/>
          </p:nvSpPr>
          <p:spPr>
            <a:xfrm rot="5400000">
              <a:off x="1065902" y="3634581"/>
              <a:ext cx="1527627" cy="3509674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7A9AC064-997A-EEEA-5429-DDD66061018B}"/>
              </a:ext>
            </a:extLst>
          </p:cNvPr>
          <p:cNvSpPr txBox="1"/>
          <p:nvPr/>
        </p:nvSpPr>
        <p:spPr>
          <a:xfrm>
            <a:off x="3782101" y="6391685"/>
            <a:ext cx="59503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5E2595-2EA2-E422-F51C-23D17715A7E3}"/>
              </a:ext>
            </a:extLst>
          </p:cNvPr>
          <p:cNvSpPr txBox="1"/>
          <p:nvPr/>
        </p:nvSpPr>
        <p:spPr>
          <a:xfrm>
            <a:off x="4791985" y="3828649"/>
            <a:ext cx="702436" cy="338554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0BCAA5-3A33-8222-50D6-DBA1885A304C}"/>
              </a:ext>
            </a:extLst>
          </p:cNvPr>
          <p:cNvSpPr txBox="1"/>
          <p:nvPr/>
        </p:nvSpPr>
        <p:spPr>
          <a:xfrm>
            <a:off x="89565" y="864517"/>
            <a:ext cx="5891934" cy="461665"/>
          </a:xfrm>
          <a:prstGeom prst="rect">
            <a:avLst/>
          </a:prstGeom>
          <a:solidFill>
            <a:srgbClr val="FFFF00">
              <a:alpha val="46177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AAF80F9-7DC3-AC9D-6917-B9968216A4D8}"/>
              </a:ext>
            </a:extLst>
          </p:cNvPr>
          <p:cNvSpPr/>
          <p:nvPr/>
        </p:nvSpPr>
        <p:spPr>
          <a:xfrm>
            <a:off x="10784910" y="275573"/>
            <a:ext cx="601249" cy="212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F2D3BD-F482-56D1-EA92-267962A6C006}"/>
              </a:ext>
            </a:extLst>
          </p:cNvPr>
          <p:cNvSpPr txBox="1"/>
          <p:nvPr/>
        </p:nvSpPr>
        <p:spPr>
          <a:xfrm>
            <a:off x="8718115" y="4648134"/>
            <a:ext cx="2721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Ramping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down from110 A: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980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zero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A670EC17-84F7-4585-C685-5D52D7A7AC20}"/>
              </a:ext>
            </a:extLst>
          </p:cNvPr>
          <p:cNvSpPr txBox="1">
            <a:spLocks/>
          </p:cNvSpPr>
          <p:nvPr/>
        </p:nvSpPr>
        <p:spPr>
          <a:xfrm>
            <a:off x="106450" y="5442127"/>
            <a:ext cx="2353378" cy="76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with</a:t>
            </a:r>
          </a:p>
          <a:p>
            <a:r>
              <a:rPr lang="it-IT" sz="3200" dirty="0"/>
              <a:t>P100 #6</a:t>
            </a:r>
          </a:p>
        </p:txBody>
      </p:sp>
    </p:spTree>
    <p:extLst>
      <p:ext uri="{BB962C8B-B14F-4D97-AF65-F5344CB8AC3E}">
        <p14:creationId xmlns:p14="http://schemas.microsoft.com/office/powerpoint/2010/main" val="1221752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3A23898-2F3A-1E49-BD3A-0BFA4B9E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33" y="922968"/>
            <a:ext cx="9229049" cy="23762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04FC3BA-8D07-D411-1260-8F11F20E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3" y="25155"/>
            <a:ext cx="11104422" cy="762430"/>
          </a:xfrm>
        </p:spPr>
        <p:txBody>
          <a:bodyPr/>
          <a:lstStyle/>
          <a:p>
            <a:r>
              <a:rPr lang="it-IT" dirty="0" err="1"/>
              <a:t>Trapped</a:t>
            </a:r>
            <a:r>
              <a:rPr lang="it-IT" dirty="0"/>
              <a:t> field vs </a:t>
            </a:r>
            <a:r>
              <a:rPr lang="it-IT" dirty="0" err="1"/>
              <a:t>Heating</a:t>
            </a:r>
            <a:r>
              <a:rPr lang="it-IT" dirty="0"/>
              <a:t> power (i.e. T)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FED443-318B-3696-8A1F-90B3FBA9A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7D25D72-57DC-FD1C-F2F8-8B38F1C2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40" y="3133770"/>
            <a:ext cx="3451851" cy="35099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86F7920-30A9-4597-EB55-3F6E31D4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4" y="1531797"/>
            <a:ext cx="2375405" cy="436767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86CA94E-2CA0-824D-2ABB-504C8346C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372" y="3128425"/>
            <a:ext cx="3584858" cy="36804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F0F4CD-EE9E-53F5-BEF2-1ACD747B2343}"/>
              </a:ext>
            </a:extLst>
          </p:cNvPr>
          <p:cNvSpPr txBox="1"/>
          <p:nvPr/>
        </p:nvSpPr>
        <p:spPr>
          <a:xfrm>
            <a:off x="7610561" y="3192416"/>
            <a:ext cx="5100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 11</a:t>
            </a:r>
          </a:p>
          <a:p>
            <a:pPr algn="ctr"/>
            <a:r>
              <a:rPr lang="it-IT" sz="1400" dirty="0"/>
              <a:t> mm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65AFCC-1C88-8A18-382F-D6EE9B461193}"/>
              </a:ext>
            </a:extLst>
          </p:cNvPr>
          <p:cNvSpPr txBox="1"/>
          <p:nvPr/>
        </p:nvSpPr>
        <p:spPr>
          <a:xfrm>
            <a:off x="9324474" y="643470"/>
            <a:ext cx="8351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 48 mm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1CFCDC7-09B6-4F8F-1305-23512F9E81B6}"/>
              </a:ext>
            </a:extLst>
          </p:cNvPr>
          <p:cNvCxnSpPr>
            <a:cxnSpLocks/>
          </p:cNvCxnSpPr>
          <p:nvPr/>
        </p:nvCxnSpPr>
        <p:spPr>
          <a:xfrm flipV="1">
            <a:off x="1684219" y="4476741"/>
            <a:ext cx="701172" cy="46555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312C6FE-3082-3565-4051-79CD58F2334B}"/>
              </a:ext>
            </a:extLst>
          </p:cNvPr>
          <p:cNvSpPr txBox="1"/>
          <p:nvPr/>
        </p:nvSpPr>
        <p:spPr>
          <a:xfrm>
            <a:off x="2588899" y="4138187"/>
            <a:ext cx="702436" cy="338554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0FB6959-E2F1-B267-3B5C-24122A9230FA}"/>
              </a:ext>
            </a:extLst>
          </p:cNvPr>
          <p:cNvGrpSpPr/>
          <p:nvPr/>
        </p:nvGrpSpPr>
        <p:grpSpPr>
          <a:xfrm>
            <a:off x="-424356" y="964505"/>
            <a:ext cx="3151041" cy="4966841"/>
            <a:chOff x="74879" y="922515"/>
            <a:chExt cx="3509674" cy="5233085"/>
          </a:xfrm>
        </p:grpSpPr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3C429332-23E9-9DB8-0F7A-A75AC7228153}"/>
                </a:ext>
              </a:extLst>
            </p:cNvPr>
            <p:cNvCxnSpPr>
              <a:cxnSpLocks/>
            </p:cNvCxnSpPr>
            <p:nvPr/>
          </p:nvCxnSpPr>
          <p:spPr>
            <a:xfrm>
              <a:off x="2243698" y="922515"/>
              <a:ext cx="1340854" cy="447430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235ACCF9-CAEC-4E58-0385-5AA0E316A93E}"/>
                </a:ext>
              </a:extLst>
            </p:cNvPr>
            <p:cNvCxnSpPr>
              <a:cxnSpLocks/>
            </p:cNvCxnSpPr>
            <p:nvPr/>
          </p:nvCxnSpPr>
          <p:spPr>
            <a:xfrm>
              <a:off x="507939" y="2089052"/>
              <a:ext cx="1335302" cy="406654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o 14">
              <a:extLst>
                <a:ext uri="{FF2B5EF4-FFF2-40B4-BE49-F238E27FC236}">
                  <a16:creationId xmlns:a16="http://schemas.microsoft.com/office/drawing/2014/main" id="{B80E244A-FF90-52EF-FB9F-3A98FEAA7177}"/>
                </a:ext>
              </a:extLst>
            </p:cNvPr>
            <p:cNvSpPr/>
            <p:nvPr/>
          </p:nvSpPr>
          <p:spPr>
            <a:xfrm rot="5400000">
              <a:off x="1065902" y="3634581"/>
              <a:ext cx="1527627" cy="3509674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040717-DE5C-6EEE-9412-8643BB6D67F0}"/>
              </a:ext>
            </a:extLst>
          </p:cNvPr>
          <p:cNvSpPr txBox="1"/>
          <p:nvPr/>
        </p:nvSpPr>
        <p:spPr>
          <a:xfrm>
            <a:off x="2339435" y="5882771"/>
            <a:ext cx="59503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D212BB-63B8-E2CA-E351-F59C45C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22</a:t>
            </a:fld>
            <a:endParaRPr lang="it-IT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D85132C7-E246-8FF2-DD77-144C3903F619}"/>
              </a:ext>
            </a:extLst>
          </p:cNvPr>
          <p:cNvSpPr txBox="1">
            <a:spLocks/>
          </p:cNvSpPr>
          <p:nvPr/>
        </p:nvSpPr>
        <p:spPr>
          <a:xfrm>
            <a:off x="-13943" y="5923510"/>
            <a:ext cx="2038192" cy="67902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P100 #6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E80BC5-D249-6DF8-1798-89D0BC4AB797}"/>
              </a:ext>
            </a:extLst>
          </p:cNvPr>
          <p:cNvSpPr txBox="1"/>
          <p:nvPr/>
        </p:nvSpPr>
        <p:spPr>
          <a:xfrm>
            <a:off x="1923427" y="344002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A2952EA-D185-56D9-A5D7-511FEC9B0277}"/>
              </a:ext>
            </a:extLst>
          </p:cNvPr>
          <p:cNvSpPr txBox="1"/>
          <p:nvPr/>
        </p:nvSpPr>
        <p:spPr>
          <a:xfrm>
            <a:off x="1940088" y="384728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EF5006-715A-4EDF-3999-D6BB5F51AB2F}"/>
              </a:ext>
            </a:extLst>
          </p:cNvPr>
          <p:cNvSpPr txBox="1"/>
          <p:nvPr/>
        </p:nvSpPr>
        <p:spPr>
          <a:xfrm>
            <a:off x="2578059" y="4951487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17F31A5-3A67-307C-94E0-F7AE5ABD0705}"/>
              </a:ext>
            </a:extLst>
          </p:cNvPr>
          <p:cNvSpPr txBox="1"/>
          <p:nvPr/>
        </p:nvSpPr>
        <p:spPr>
          <a:xfrm>
            <a:off x="2482719" y="4552532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8160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FC9D7-D4EC-8A5A-B96B-26A817B9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4A54C-EE5B-4647-A7A3-088C336C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5" y="25155"/>
            <a:ext cx="8348356" cy="762430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/>
              <a:t>Trapped</a:t>
            </a:r>
            <a:r>
              <a:rPr lang="it-IT" sz="3200" dirty="0"/>
              <a:t> Field vs </a:t>
            </a:r>
            <a:r>
              <a:rPr lang="it-IT" sz="3200" dirty="0" err="1"/>
              <a:t>Ramp</a:t>
            </a:r>
            <a:r>
              <a:rPr lang="it-IT" sz="3200" dirty="0"/>
              <a:t> down speed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0A110E-9081-A991-A27E-48464A63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6A853E-DA65-BF70-06F9-8A95335F0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C118BBA-4708-EFAE-511B-29674D3C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51" y="767307"/>
            <a:ext cx="11203236" cy="19736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454002-CFCD-6902-497A-345207E42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03" y="2528230"/>
            <a:ext cx="3819252" cy="43046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AD50B4-F6F5-8F78-C30A-89A958254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914" y="2793304"/>
            <a:ext cx="2097656" cy="3856979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076422A-2BAC-D779-03C5-CFF9A5BA2FA1}"/>
              </a:ext>
            </a:extLst>
          </p:cNvPr>
          <p:cNvCxnSpPr>
            <a:cxnSpLocks/>
          </p:cNvCxnSpPr>
          <p:nvPr/>
        </p:nvCxnSpPr>
        <p:spPr>
          <a:xfrm flipV="1">
            <a:off x="3337378" y="2585587"/>
            <a:ext cx="1510195" cy="2098506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63E1491-9CFC-E5BC-5F12-C8D75071E1AB}"/>
              </a:ext>
            </a:extLst>
          </p:cNvPr>
          <p:cNvCxnSpPr>
            <a:cxnSpLocks/>
          </p:cNvCxnSpPr>
          <p:nvPr/>
        </p:nvCxnSpPr>
        <p:spPr>
          <a:xfrm flipV="1">
            <a:off x="3297834" y="2585587"/>
            <a:ext cx="2514243" cy="2373329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87B250-9907-1EAF-B179-01088B155778}"/>
              </a:ext>
            </a:extLst>
          </p:cNvPr>
          <p:cNvSpPr txBox="1"/>
          <p:nvPr/>
        </p:nvSpPr>
        <p:spPr>
          <a:xfrm>
            <a:off x="6211876" y="2531694"/>
            <a:ext cx="5100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 11</a:t>
            </a:r>
          </a:p>
          <a:p>
            <a:pPr algn="ctr"/>
            <a:r>
              <a:rPr lang="it-IT" sz="1400" dirty="0"/>
              <a:t> mm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75C8B1-4FEC-54DF-B35B-1E2E439902CC}"/>
              </a:ext>
            </a:extLst>
          </p:cNvPr>
          <p:cNvSpPr txBox="1"/>
          <p:nvPr/>
        </p:nvSpPr>
        <p:spPr>
          <a:xfrm>
            <a:off x="8460180" y="493158"/>
            <a:ext cx="8351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 48 mm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7E7A9BF-2843-F883-36E9-040B14E247EC}"/>
              </a:ext>
            </a:extLst>
          </p:cNvPr>
          <p:cNvSpPr txBox="1">
            <a:spLocks/>
          </p:cNvSpPr>
          <p:nvPr/>
        </p:nvSpPr>
        <p:spPr>
          <a:xfrm>
            <a:off x="-13943" y="5923510"/>
            <a:ext cx="2038192" cy="67902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P100 #6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7192F6-A086-5609-8225-ED675AFDF003}"/>
              </a:ext>
            </a:extLst>
          </p:cNvPr>
          <p:cNvSpPr txBox="1"/>
          <p:nvPr/>
        </p:nvSpPr>
        <p:spPr>
          <a:xfrm>
            <a:off x="3297834" y="396288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6FE620B-70F9-C340-0D43-6984AE0917B8}"/>
              </a:ext>
            </a:extLst>
          </p:cNvPr>
          <p:cNvSpPr txBox="1"/>
          <p:nvPr/>
        </p:nvSpPr>
        <p:spPr>
          <a:xfrm>
            <a:off x="3350103" y="495891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3683A62-FB3D-C17C-1598-6C8C41FCD840}"/>
              </a:ext>
            </a:extLst>
          </p:cNvPr>
          <p:cNvCxnSpPr>
            <a:cxnSpLocks/>
          </p:cNvCxnSpPr>
          <p:nvPr/>
        </p:nvCxnSpPr>
        <p:spPr>
          <a:xfrm flipH="1">
            <a:off x="3126476" y="5391777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8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A44E28D-0940-E376-020F-9C0AF92ED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" y="1000588"/>
            <a:ext cx="2375405" cy="43676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B82B1BA-8268-B7ED-5FC0-D26E32A4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Trapped</a:t>
            </a:r>
            <a:r>
              <a:rPr lang="it-IT" dirty="0"/>
              <a:t> field vs </a:t>
            </a:r>
            <a:r>
              <a:rPr lang="it-IT" dirty="0" err="1"/>
              <a:t>B</a:t>
            </a:r>
            <a:r>
              <a:rPr lang="it-IT" baseline="-25000" dirty="0" err="1"/>
              <a:t>appl</a:t>
            </a:r>
            <a:endParaRPr lang="it-IT" baseline="-25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094405-3E3F-CA26-78D4-E9C8800DF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536736-5833-DA90-844F-8CA464F0F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083" y="728318"/>
            <a:ext cx="9792093" cy="19328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0CA4FC-EBC4-8943-457D-42FA5F418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22" y="2714137"/>
            <a:ext cx="4226447" cy="39361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023F0A-AA9D-EFE5-23CE-FAF946D4B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232" y="2978661"/>
            <a:ext cx="3862768" cy="385418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93CBF2-4376-2683-CFD5-87D97C3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24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4E5506-E297-1299-9566-C526F70D89F6}"/>
              </a:ext>
            </a:extLst>
          </p:cNvPr>
          <p:cNvSpPr txBox="1"/>
          <p:nvPr/>
        </p:nvSpPr>
        <p:spPr>
          <a:xfrm>
            <a:off x="7652369" y="2661208"/>
            <a:ext cx="5100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 11</a:t>
            </a:r>
          </a:p>
          <a:p>
            <a:pPr algn="ctr"/>
            <a:r>
              <a:rPr lang="it-IT" sz="1400" dirty="0"/>
              <a:t> mm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C57CF2-B6ED-8E94-0A17-6D21E7A9C115}"/>
              </a:ext>
            </a:extLst>
          </p:cNvPr>
          <p:cNvSpPr txBox="1"/>
          <p:nvPr/>
        </p:nvSpPr>
        <p:spPr>
          <a:xfrm>
            <a:off x="9186690" y="406370"/>
            <a:ext cx="8351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 48 mm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C350395-B81B-C274-119B-1833B5B7330B}"/>
              </a:ext>
            </a:extLst>
          </p:cNvPr>
          <p:cNvSpPr txBox="1">
            <a:spLocks/>
          </p:cNvSpPr>
          <p:nvPr/>
        </p:nvSpPr>
        <p:spPr>
          <a:xfrm>
            <a:off x="-13943" y="5923510"/>
            <a:ext cx="2038192" cy="67902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P100 #6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E4E6C6-745C-482C-7924-2E92BC5CBA0B}"/>
              </a:ext>
            </a:extLst>
          </p:cNvPr>
          <p:cNvSpPr txBox="1"/>
          <p:nvPr/>
        </p:nvSpPr>
        <p:spPr>
          <a:xfrm>
            <a:off x="1748063" y="292646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37A36A-0E6C-0CDB-F139-0C540BA3F408}"/>
              </a:ext>
            </a:extLst>
          </p:cNvPr>
          <p:cNvSpPr txBox="1"/>
          <p:nvPr/>
        </p:nvSpPr>
        <p:spPr>
          <a:xfrm>
            <a:off x="1764724" y="333371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C3E3AD-2016-934F-032E-9C3A227F8BD4}"/>
              </a:ext>
            </a:extLst>
          </p:cNvPr>
          <p:cNvSpPr txBox="1"/>
          <p:nvPr/>
        </p:nvSpPr>
        <p:spPr>
          <a:xfrm>
            <a:off x="2402695" y="4437921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A409CDC-65C5-D36F-1763-1DCBE3C813D9}"/>
              </a:ext>
            </a:extLst>
          </p:cNvPr>
          <p:cNvSpPr txBox="1"/>
          <p:nvPr/>
        </p:nvSpPr>
        <p:spPr>
          <a:xfrm>
            <a:off x="2307355" y="4038966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F76B86C-A455-883F-18D3-5FAA6DDB5F14}"/>
              </a:ext>
            </a:extLst>
          </p:cNvPr>
          <p:cNvCxnSpPr>
            <a:cxnSpLocks/>
          </p:cNvCxnSpPr>
          <p:nvPr/>
        </p:nvCxnSpPr>
        <p:spPr>
          <a:xfrm flipH="1">
            <a:off x="1511910" y="3963810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084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CB3F7-9B40-A4EB-DE22-A2CA6F20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How long the fields can stay an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stable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?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F1AEAE-6695-D89A-FE88-80C77ABB5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E0B75A6-2940-6847-D754-2D50D1A33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0" y="743712"/>
            <a:ext cx="5766179" cy="458419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BAB035-E480-0D95-B7B1-C5715E8D6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25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BA9598-FD0C-76C9-695F-300AAC3661DB}"/>
              </a:ext>
            </a:extLst>
          </p:cNvPr>
          <p:cNvSpPr txBox="1"/>
          <p:nvPr/>
        </p:nvSpPr>
        <p:spPr>
          <a:xfrm>
            <a:off x="7498080" y="907052"/>
            <a:ext cx="33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0.02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15 days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A761963-5235-80CD-7AE4-9830BB42C36D}"/>
              </a:ext>
            </a:extLst>
          </p:cNvPr>
          <p:cNvSpPr/>
          <p:nvPr/>
        </p:nvSpPr>
        <p:spPr>
          <a:xfrm>
            <a:off x="4446740" y="982104"/>
            <a:ext cx="601249" cy="212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B77E8AE-F3A0-B0F0-12EF-51622FBB16D5}"/>
              </a:ext>
            </a:extLst>
          </p:cNvPr>
          <p:cNvGrpSpPr/>
          <p:nvPr/>
        </p:nvGrpSpPr>
        <p:grpSpPr>
          <a:xfrm>
            <a:off x="5742828" y="1502299"/>
            <a:ext cx="6434657" cy="5105181"/>
            <a:chOff x="5742828" y="1502299"/>
            <a:chExt cx="6434657" cy="510518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25617BD-2C59-0869-340C-E19EF4434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2828" y="1502299"/>
              <a:ext cx="6434657" cy="5105181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C08F111-0F55-B114-69BE-404A65A45DF6}"/>
                </a:ext>
              </a:extLst>
            </p:cNvPr>
            <p:cNvSpPr/>
            <p:nvPr/>
          </p:nvSpPr>
          <p:spPr>
            <a:xfrm>
              <a:off x="10749420" y="1820385"/>
              <a:ext cx="601249" cy="2129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B375CD0E-15A4-DA25-349A-23F4492F9FC2}"/>
              </a:ext>
            </a:extLst>
          </p:cNvPr>
          <p:cNvSpPr txBox="1">
            <a:spLocks/>
          </p:cNvSpPr>
          <p:nvPr/>
        </p:nvSpPr>
        <p:spPr>
          <a:xfrm>
            <a:off x="-13943" y="5923510"/>
            <a:ext cx="2038192" cy="67902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P100 #6</a:t>
            </a:r>
          </a:p>
        </p:txBody>
      </p:sp>
    </p:spTree>
    <p:extLst>
      <p:ext uri="{BB962C8B-B14F-4D97-AF65-F5344CB8AC3E}">
        <p14:creationId xmlns:p14="http://schemas.microsoft.com/office/powerpoint/2010/main" val="37923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EB654-CEBE-C63A-5B28-ECD5AB93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90C5D5-1240-F5AA-07AD-7CEBC377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540" y="0"/>
            <a:ext cx="6031543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08B9FC1-CB5D-6E9A-5045-4E3BB48FB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71854" cy="1095324"/>
          </a:xfrm>
        </p:spPr>
        <p:txBody>
          <a:bodyPr>
            <a:normAutofit/>
          </a:bodyPr>
          <a:lstStyle/>
          <a:p>
            <a:r>
              <a:rPr lang="it-IT" sz="3200" dirty="0"/>
              <a:t>Zero Field </a:t>
            </a:r>
            <a:r>
              <a:rPr lang="it-IT" sz="3200" dirty="0" err="1"/>
              <a:t>Cooling</a:t>
            </a:r>
            <a:r>
              <a:rPr lang="it-IT" sz="3200" dirty="0"/>
              <a:t> (ZFC ) </a:t>
            </a:r>
            <a:br>
              <a:rPr lang="it-IT" sz="3200" dirty="0"/>
            </a:br>
            <a:r>
              <a:rPr lang="it-IT" sz="3200" dirty="0" err="1"/>
              <a:t>Shielding</a:t>
            </a:r>
            <a:endParaRPr lang="it-IT" sz="32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551CCE-EE1F-4057-A4B0-838219762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9D4B39-319C-0CA9-6EDC-AE9F706B5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40" y="1135380"/>
            <a:ext cx="2863649" cy="5265420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5423C39-FBBF-D812-3BBC-A513BAD8B6C2}"/>
              </a:ext>
            </a:extLst>
          </p:cNvPr>
          <p:cNvCxnSpPr>
            <a:cxnSpLocks/>
          </p:cNvCxnSpPr>
          <p:nvPr/>
        </p:nvCxnSpPr>
        <p:spPr>
          <a:xfrm flipV="1">
            <a:off x="3713338" y="1583750"/>
            <a:ext cx="3210628" cy="2462470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5C9B111-2C95-5633-A53A-5492E7F66D93}"/>
              </a:ext>
            </a:extLst>
          </p:cNvPr>
          <p:cNvCxnSpPr>
            <a:cxnSpLocks/>
          </p:cNvCxnSpPr>
          <p:nvPr/>
        </p:nvCxnSpPr>
        <p:spPr>
          <a:xfrm flipV="1">
            <a:off x="4118709" y="1607029"/>
            <a:ext cx="2821275" cy="2256502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C32D46C-7B56-2301-65F4-6177DA7AC14B}"/>
              </a:ext>
            </a:extLst>
          </p:cNvPr>
          <p:cNvCxnSpPr>
            <a:cxnSpLocks/>
          </p:cNvCxnSpPr>
          <p:nvPr/>
        </p:nvCxnSpPr>
        <p:spPr>
          <a:xfrm>
            <a:off x="3345180" y="3818913"/>
            <a:ext cx="807010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4517F74-FD64-400A-8B1F-3EAB9C213B41}"/>
              </a:ext>
            </a:extLst>
          </p:cNvPr>
          <p:cNvCxnSpPr>
            <a:cxnSpLocks/>
          </p:cNvCxnSpPr>
          <p:nvPr/>
        </p:nvCxnSpPr>
        <p:spPr>
          <a:xfrm flipV="1">
            <a:off x="4886940" y="3827862"/>
            <a:ext cx="2405424" cy="1348706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40C68E6-95FB-8622-8DF9-8DC5CE179827}"/>
              </a:ext>
            </a:extLst>
          </p:cNvPr>
          <p:cNvCxnSpPr>
            <a:cxnSpLocks/>
          </p:cNvCxnSpPr>
          <p:nvPr/>
        </p:nvCxnSpPr>
        <p:spPr>
          <a:xfrm flipV="1">
            <a:off x="4404548" y="3993389"/>
            <a:ext cx="2754158" cy="1419039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689FFA5-94E3-0C87-321C-955D8DB51507}"/>
              </a:ext>
            </a:extLst>
          </p:cNvPr>
          <p:cNvCxnSpPr>
            <a:cxnSpLocks/>
          </p:cNvCxnSpPr>
          <p:nvPr/>
        </p:nvCxnSpPr>
        <p:spPr>
          <a:xfrm>
            <a:off x="4044583" y="5152413"/>
            <a:ext cx="807010" cy="0"/>
          </a:xfrm>
          <a:prstGeom prst="straightConnector1">
            <a:avLst/>
          </a:prstGeom>
          <a:ln w="44450">
            <a:solidFill>
              <a:srgbClr val="9437FF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9A91BFD4-0DE4-2378-392F-229ECC586291}"/>
              </a:ext>
            </a:extLst>
          </p:cNvPr>
          <p:cNvCxnSpPr>
            <a:cxnSpLocks/>
          </p:cNvCxnSpPr>
          <p:nvPr/>
        </p:nvCxnSpPr>
        <p:spPr>
          <a:xfrm flipV="1">
            <a:off x="4079038" y="933471"/>
            <a:ext cx="2480258" cy="3762288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6D76AA8-E9CF-820B-B46C-B7C01454F418}"/>
              </a:ext>
            </a:extLst>
          </p:cNvPr>
          <p:cNvCxnSpPr>
            <a:cxnSpLocks/>
          </p:cNvCxnSpPr>
          <p:nvPr/>
        </p:nvCxnSpPr>
        <p:spPr>
          <a:xfrm flipV="1">
            <a:off x="3421412" y="4689261"/>
            <a:ext cx="701172" cy="46555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E57F92C1-5694-407B-60FD-96D2B63030A5}"/>
              </a:ext>
            </a:extLst>
          </p:cNvPr>
          <p:cNvCxnSpPr>
            <a:cxnSpLocks/>
          </p:cNvCxnSpPr>
          <p:nvPr/>
        </p:nvCxnSpPr>
        <p:spPr>
          <a:xfrm flipV="1">
            <a:off x="4404548" y="2152891"/>
            <a:ext cx="2067306" cy="4312462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9519D911-46B3-D473-CC70-37D2DE0B3A61}"/>
              </a:ext>
            </a:extLst>
          </p:cNvPr>
          <p:cNvGrpSpPr/>
          <p:nvPr/>
        </p:nvGrpSpPr>
        <p:grpSpPr>
          <a:xfrm>
            <a:off x="1143072" y="1234636"/>
            <a:ext cx="3509674" cy="5233085"/>
            <a:chOff x="74879" y="922515"/>
            <a:chExt cx="3509674" cy="5233085"/>
          </a:xfrm>
        </p:grpSpPr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id="{4CB954AF-8EA8-BD5E-E6D1-EE6BC1CA51B4}"/>
                </a:ext>
              </a:extLst>
            </p:cNvPr>
            <p:cNvCxnSpPr>
              <a:cxnSpLocks/>
            </p:cNvCxnSpPr>
            <p:nvPr/>
          </p:nvCxnSpPr>
          <p:spPr>
            <a:xfrm>
              <a:off x="2243698" y="922515"/>
              <a:ext cx="1340854" cy="447430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>
              <a:extLst>
                <a:ext uri="{FF2B5EF4-FFF2-40B4-BE49-F238E27FC236}">
                  <a16:creationId xmlns:a16="http://schemas.microsoft.com/office/drawing/2014/main" id="{C1D856DF-1DE5-32B4-4DA1-A466DE1925D4}"/>
                </a:ext>
              </a:extLst>
            </p:cNvPr>
            <p:cNvCxnSpPr>
              <a:cxnSpLocks/>
            </p:cNvCxnSpPr>
            <p:nvPr/>
          </p:nvCxnSpPr>
          <p:spPr>
            <a:xfrm>
              <a:off x="507939" y="2089052"/>
              <a:ext cx="1335302" cy="406654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Arco 62">
              <a:extLst>
                <a:ext uri="{FF2B5EF4-FFF2-40B4-BE49-F238E27FC236}">
                  <a16:creationId xmlns:a16="http://schemas.microsoft.com/office/drawing/2014/main" id="{E7F364D6-D180-74B9-3F12-229FD34F2D12}"/>
                </a:ext>
              </a:extLst>
            </p:cNvPr>
            <p:cNvSpPr/>
            <p:nvPr/>
          </p:nvSpPr>
          <p:spPr>
            <a:xfrm rot="5400000">
              <a:off x="1065902" y="3634581"/>
              <a:ext cx="1527627" cy="3509674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644A029C-C4CA-127A-2EA4-35E7A68E11B3}"/>
              </a:ext>
            </a:extLst>
          </p:cNvPr>
          <p:cNvSpPr txBox="1"/>
          <p:nvPr/>
        </p:nvSpPr>
        <p:spPr>
          <a:xfrm>
            <a:off x="3782101" y="6391685"/>
            <a:ext cx="59503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6D040B-48A6-4AEF-286A-01F7271B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26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E57DF5-9008-9538-0796-C6BFE5F53862}"/>
              </a:ext>
            </a:extLst>
          </p:cNvPr>
          <p:cNvSpPr txBox="1"/>
          <p:nvPr/>
        </p:nvSpPr>
        <p:spPr>
          <a:xfrm>
            <a:off x="7158706" y="4735816"/>
            <a:ext cx="22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Ramping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to 110 A: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980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CA6C4FF8-8400-D454-98B0-59366DFD8205}"/>
              </a:ext>
            </a:extLst>
          </p:cNvPr>
          <p:cNvSpPr txBox="1">
            <a:spLocks/>
          </p:cNvSpPr>
          <p:nvPr/>
        </p:nvSpPr>
        <p:spPr>
          <a:xfrm>
            <a:off x="-13943" y="5936036"/>
            <a:ext cx="2038192" cy="67902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P100 #6</a:t>
            </a:r>
          </a:p>
        </p:txBody>
      </p:sp>
    </p:spTree>
    <p:extLst>
      <p:ext uri="{BB962C8B-B14F-4D97-AF65-F5344CB8AC3E}">
        <p14:creationId xmlns:p14="http://schemas.microsoft.com/office/powerpoint/2010/main" val="1950729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6D6CF-B582-92FD-3D87-C5DAE2C9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Shielding</a:t>
            </a:r>
            <a:r>
              <a:rPr lang="it-IT" dirty="0"/>
              <a:t> vs </a:t>
            </a:r>
            <a:r>
              <a:rPr lang="it-IT" dirty="0" err="1"/>
              <a:t>Heater</a:t>
            </a:r>
            <a:r>
              <a:rPr lang="it-IT" dirty="0"/>
              <a:t> power (Temperature)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A3A003-F88B-0323-313F-47D98C19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654B62-5CCA-F3D3-A097-51DF394D9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B86198-B9B2-A226-689A-88850CEB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" y="2190165"/>
            <a:ext cx="2375405" cy="436767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1C8CE12-E956-0FD8-D1E5-3549A925F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09" y="2878383"/>
            <a:ext cx="3916778" cy="377948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BCF87A5-AEF7-FC7C-07EC-396FAA3F788B}"/>
              </a:ext>
            </a:extLst>
          </p:cNvPr>
          <p:cNvCxnSpPr>
            <a:cxnSpLocks/>
          </p:cNvCxnSpPr>
          <p:nvPr/>
        </p:nvCxnSpPr>
        <p:spPr>
          <a:xfrm>
            <a:off x="1768599" y="4455746"/>
            <a:ext cx="2047497" cy="762430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05AC8BD-08CB-4953-7D4B-2230207CB0C0}"/>
              </a:ext>
            </a:extLst>
          </p:cNvPr>
          <p:cNvCxnSpPr>
            <a:cxnSpLocks/>
          </p:cNvCxnSpPr>
          <p:nvPr/>
        </p:nvCxnSpPr>
        <p:spPr>
          <a:xfrm>
            <a:off x="1741090" y="4563494"/>
            <a:ext cx="2047497" cy="971674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26F2E5C1-802A-964A-C542-0BD00E7C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487" y="760535"/>
            <a:ext cx="7772400" cy="20404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A705729-A390-40E6-EE39-E972AB06C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308" y="2885396"/>
            <a:ext cx="3916778" cy="38159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46EE50-CE37-FAC1-2C75-40E424B4A1DF}"/>
              </a:ext>
            </a:extLst>
          </p:cNvPr>
          <p:cNvSpPr txBox="1"/>
          <p:nvPr/>
        </p:nvSpPr>
        <p:spPr>
          <a:xfrm>
            <a:off x="1741090" y="408112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43CF86-47AA-B3E5-DFD3-F12B419CB542}"/>
              </a:ext>
            </a:extLst>
          </p:cNvPr>
          <p:cNvSpPr txBox="1"/>
          <p:nvPr/>
        </p:nvSpPr>
        <p:spPr>
          <a:xfrm>
            <a:off x="1567262" y="460870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FB76F02-C3B5-7C30-488C-33DFCB5683CE}"/>
              </a:ext>
            </a:extLst>
          </p:cNvPr>
          <p:cNvSpPr txBox="1"/>
          <p:nvPr/>
        </p:nvSpPr>
        <p:spPr>
          <a:xfrm>
            <a:off x="2307355" y="5648205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2B6919-43AA-AE4F-53DC-CB38D2634F31}"/>
              </a:ext>
            </a:extLst>
          </p:cNvPr>
          <p:cNvSpPr txBox="1"/>
          <p:nvPr/>
        </p:nvSpPr>
        <p:spPr>
          <a:xfrm>
            <a:off x="2307355" y="5251323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3BE31BF-C883-83EB-F57C-F0AB9104038E}"/>
              </a:ext>
            </a:extLst>
          </p:cNvPr>
          <p:cNvCxnSpPr>
            <a:cxnSpLocks/>
          </p:cNvCxnSpPr>
          <p:nvPr/>
        </p:nvCxnSpPr>
        <p:spPr>
          <a:xfrm flipH="1">
            <a:off x="1554736" y="5135671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449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E35C3A-9F26-2141-C9E3-D67ED2C17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Shielding</a:t>
            </a:r>
            <a:r>
              <a:rPr lang="it-IT" dirty="0"/>
              <a:t> vs </a:t>
            </a:r>
            <a:r>
              <a:rPr lang="it-IT" dirty="0" err="1"/>
              <a:t>B</a:t>
            </a:r>
            <a:r>
              <a:rPr lang="it-IT" baseline="-25000" dirty="0" err="1"/>
              <a:t>appl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F56EA7-C967-1177-AE95-62F369DB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88DF34-7FB3-940F-8381-FD85D3E9D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66506FB-24AB-6A3B-15A1-7259FC23E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635" y="977282"/>
            <a:ext cx="7772400" cy="15214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D9EC8C-FCB8-BCE9-3E2B-26C7C7DAA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4" y="1531797"/>
            <a:ext cx="2375405" cy="4367679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BCD9B0F-B99E-5EBC-9103-D88B228DA20D}"/>
              </a:ext>
            </a:extLst>
          </p:cNvPr>
          <p:cNvCxnSpPr>
            <a:cxnSpLocks/>
          </p:cNvCxnSpPr>
          <p:nvPr/>
        </p:nvCxnSpPr>
        <p:spPr>
          <a:xfrm flipH="1">
            <a:off x="1766170" y="4484318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7EDF9023-AFCF-EB59-4366-C2CD5099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678" y="2753524"/>
            <a:ext cx="4251960" cy="38967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5F92DA-F511-399C-F1F0-6E27B8B6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520" y="2961240"/>
            <a:ext cx="4299873" cy="38967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1F8F9A-E5E7-BA3F-93FE-DD36665D9BC2}"/>
              </a:ext>
            </a:extLst>
          </p:cNvPr>
          <p:cNvSpPr txBox="1"/>
          <p:nvPr/>
        </p:nvSpPr>
        <p:spPr>
          <a:xfrm>
            <a:off x="1848271" y="344002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4B9E03-7DBC-9063-1543-1E0E8CB7358F}"/>
              </a:ext>
            </a:extLst>
          </p:cNvPr>
          <p:cNvSpPr txBox="1"/>
          <p:nvPr/>
        </p:nvSpPr>
        <p:spPr>
          <a:xfrm>
            <a:off x="1864932" y="384728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213C03-8544-249B-1CA0-DE93E4D3B714}"/>
              </a:ext>
            </a:extLst>
          </p:cNvPr>
          <p:cNvSpPr txBox="1"/>
          <p:nvPr/>
        </p:nvSpPr>
        <p:spPr>
          <a:xfrm>
            <a:off x="2502903" y="4951487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8D6846-600D-A832-E48C-408ED0DE20F5}"/>
              </a:ext>
            </a:extLst>
          </p:cNvPr>
          <p:cNvSpPr txBox="1"/>
          <p:nvPr/>
        </p:nvSpPr>
        <p:spPr>
          <a:xfrm>
            <a:off x="2507771" y="4552532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27440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2D1793-4249-B84E-8DB9-7E55DCC2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29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9F5FA7-34D0-1747-98B9-A9F4D4EE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4" y="2028157"/>
            <a:ext cx="2375405" cy="4367679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2E582C-9594-5A90-25EA-6679B37A2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F5D993-2484-3AAC-9916-16131564B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602" y="989556"/>
            <a:ext cx="4984924" cy="57102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41F41FC-97BB-39A5-36FC-E588616A9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875" y="989556"/>
            <a:ext cx="5078603" cy="5868444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32D9A056-3566-D88B-72E5-93FA57020C61}"/>
              </a:ext>
            </a:extLst>
          </p:cNvPr>
          <p:cNvCxnSpPr>
            <a:cxnSpLocks/>
          </p:cNvCxnSpPr>
          <p:nvPr/>
        </p:nvCxnSpPr>
        <p:spPr>
          <a:xfrm flipH="1">
            <a:off x="1753644" y="4985358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B0A24-1A22-4711-EA96-2B0E7193DD6A}"/>
              </a:ext>
            </a:extLst>
          </p:cNvPr>
          <p:cNvSpPr txBox="1"/>
          <p:nvPr/>
        </p:nvSpPr>
        <p:spPr>
          <a:xfrm>
            <a:off x="1835745" y="394106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E88A14-8F1B-B62A-4F1A-5F3E49129C3B}"/>
              </a:ext>
            </a:extLst>
          </p:cNvPr>
          <p:cNvSpPr txBox="1"/>
          <p:nvPr/>
        </p:nvSpPr>
        <p:spPr>
          <a:xfrm>
            <a:off x="1852406" y="434832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85072C-6993-C967-70E3-E42840E71FE1}"/>
              </a:ext>
            </a:extLst>
          </p:cNvPr>
          <p:cNvSpPr txBox="1"/>
          <p:nvPr/>
        </p:nvSpPr>
        <p:spPr>
          <a:xfrm>
            <a:off x="2402695" y="5427475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82A71E-221E-5324-F16A-8089A9A0005D}"/>
              </a:ext>
            </a:extLst>
          </p:cNvPr>
          <p:cNvSpPr txBox="1"/>
          <p:nvPr/>
        </p:nvSpPr>
        <p:spPr>
          <a:xfrm>
            <a:off x="2495245" y="5053572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4A2953D-27BB-3B87-7E26-4FF03225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How long works the </a:t>
            </a:r>
            <a:r>
              <a:rPr lang="it-IT" dirty="0" err="1"/>
              <a:t>shield</a:t>
            </a:r>
            <a:r>
              <a:rPr lang="it-IT" dirty="0"/>
              <a:t> and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stable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73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A2655B-D100-4B8E-A2E8-D626F54FD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2" y="25401"/>
            <a:ext cx="12136998" cy="992128"/>
          </a:xfrm>
        </p:spPr>
        <p:txBody>
          <a:bodyPr>
            <a:normAutofit/>
          </a:bodyPr>
          <a:lstStyle/>
          <a:p>
            <a:r>
              <a:rPr lang="it-IT" sz="4000" dirty="0" err="1"/>
              <a:t>Moving</a:t>
            </a:r>
            <a:r>
              <a:rPr lang="it-IT" sz="4000" dirty="0"/>
              <a:t> to </a:t>
            </a:r>
            <a:r>
              <a:rPr lang="it-IT" sz="4000" dirty="0" err="1"/>
              <a:t>experimental</a:t>
            </a:r>
            <a:r>
              <a:rPr lang="it-IT" sz="4000" dirty="0"/>
              <a:t> or test </a:t>
            </a:r>
            <a:r>
              <a:rPr lang="it-IT" sz="4000" dirty="0" err="1"/>
              <a:t>sites</a:t>
            </a:r>
            <a:endParaRPr lang="it-IT" sz="40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F9DE60-48A3-AD99-6B15-5A2B4202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82AC3A-D99A-5235-C53D-266C857B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</a:t>
            </a:fld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1D74F80-F9DD-1BBD-8524-BC652994CBB4}"/>
              </a:ext>
            </a:extLst>
          </p:cNvPr>
          <p:cNvSpPr txBox="1">
            <a:spLocks/>
          </p:cNvSpPr>
          <p:nvPr/>
        </p:nvSpPr>
        <p:spPr>
          <a:xfrm>
            <a:off x="452618" y="1168007"/>
            <a:ext cx="6936411" cy="533381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Ø"/>
            </a:pPr>
            <a:r>
              <a:rPr lang="it-IT" sz="2800" dirty="0"/>
              <a:t>IBC (In </a:t>
            </a:r>
            <a:r>
              <a:rPr lang="it-IT" sz="2800" dirty="0" err="1"/>
              <a:t>Beam</a:t>
            </a:r>
            <a:r>
              <a:rPr lang="it-IT" sz="2800" dirty="0"/>
              <a:t> </a:t>
            </a:r>
            <a:r>
              <a:rPr lang="it-IT" sz="2800" dirty="0" err="1"/>
              <a:t>Cryostat</a:t>
            </a:r>
            <a:r>
              <a:rPr lang="it-IT" sz="2800" dirty="0"/>
              <a:t>) can be </a:t>
            </a:r>
            <a:r>
              <a:rPr lang="it-IT" sz="2800" dirty="0" err="1"/>
              <a:t>moved</a:t>
            </a:r>
            <a:r>
              <a:rPr lang="it-IT" sz="2800" dirty="0"/>
              <a:t>  and </a:t>
            </a:r>
            <a:r>
              <a:rPr lang="it-IT" sz="2800" dirty="0" err="1"/>
              <a:t>inserted</a:t>
            </a:r>
            <a:r>
              <a:rPr lang="it-IT" sz="2800" dirty="0"/>
              <a:t> in CLAS-12.</a:t>
            </a:r>
          </a:p>
          <a:p>
            <a:pPr algn="ctr">
              <a:buFont typeface="Wingdings" pitchFamily="2" charset="2"/>
              <a:buChar char="Ø"/>
            </a:pPr>
            <a:endParaRPr lang="it-IT" sz="2800" dirty="0"/>
          </a:p>
          <a:p>
            <a:pPr algn="ctr">
              <a:buFont typeface="Wingdings" pitchFamily="2" charset="2"/>
              <a:buChar char="Ø"/>
            </a:pPr>
            <a:r>
              <a:rPr lang="it-IT" sz="2800" dirty="0"/>
              <a:t> In case of </a:t>
            </a:r>
            <a:r>
              <a:rPr lang="it-IT" sz="2800" dirty="0" err="1"/>
              <a:t>increasing</a:t>
            </a:r>
            <a:r>
              <a:rPr lang="it-IT" sz="2800" dirty="0"/>
              <a:t> of CLAS-12 field: </a:t>
            </a:r>
            <a:r>
              <a:rPr lang="it-IT" sz="2800" dirty="0" err="1"/>
              <a:t>supplementary</a:t>
            </a:r>
            <a:r>
              <a:rPr lang="it-IT" sz="2800" dirty="0"/>
              <a:t> self </a:t>
            </a:r>
            <a:r>
              <a:rPr lang="it-IT" sz="2800" dirty="0" err="1"/>
              <a:t>supercurrents</a:t>
            </a:r>
            <a:r>
              <a:rPr lang="it-IT" sz="2800" dirty="0"/>
              <a:t> in the MgB</a:t>
            </a:r>
            <a:r>
              <a:rPr lang="it-IT" sz="2800" baseline="-25000" dirty="0"/>
              <a:t>2</a:t>
            </a:r>
            <a:r>
              <a:rPr lang="it-IT" sz="2800" dirty="0"/>
              <a:t> </a:t>
            </a:r>
            <a:r>
              <a:rPr lang="it-IT" sz="2800" dirty="0" err="1"/>
              <a:t>will</a:t>
            </a:r>
            <a:r>
              <a:rPr lang="it-IT" sz="2800" dirty="0"/>
              <a:t> </a:t>
            </a:r>
            <a:r>
              <a:rPr lang="it-IT" sz="2800" dirty="0" err="1"/>
              <a:t>mantain</a:t>
            </a:r>
            <a:r>
              <a:rPr lang="it-IT" sz="2800" dirty="0"/>
              <a:t> the </a:t>
            </a:r>
            <a:r>
              <a:rPr lang="it-IT" sz="2800" dirty="0" err="1"/>
              <a:t>transverse</a:t>
            </a:r>
            <a:r>
              <a:rPr lang="it-IT" sz="2800" dirty="0"/>
              <a:t> field.</a:t>
            </a:r>
          </a:p>
          <a:p>
            <a:pPr algn="ctr">
              <a:buFont typeface="Wingdings" pitchFamily="2" charset="2"/>
              <a:buChar char="Ø"/>
            </a:pPr>
            <a:endParaRPr lang="it-IT" sz="2800" dirty="0"/>
          </a:p>
          <a:p>
            <a:pPr algn="ctr">
              <a:buFont typeface="Wingdings" pitchFamily="2" charset="2"/>
              <a:buChar char="Ø"/>
            </a:pPr>
            <a:r>
              <a:rPr lang="it-IT" sz="2800" dirty="0" err="1"/>
              <a:t>Everything</a:t>
            </a:r>
            <a:r>
              <a:rPr lang="it-IT" sz="2800" dirty="0"/>
              <a:t> </a:t>
            </a:r>
            <a:r>
              <a:rPr lang="it-IT" sz="2800" dirty="0" err="1"/>
              <a:t>without</a:t>
            </a:r>
            <a:r>
              <a:rPr lang="it-IT" sz="2800" dirty="0"/>
              <a:t> </a:t>
            </a:r>
            <a:r>
              <a:rPr lang="it-IT" sz="2800" dirty="0" err="1"/>
              <a:t>any</a:t>
            </a:r>
            <a:r>
              <a:rPr lang="it-IT" sz="2800" dirty="0"/>
              <a:t> power supply and </a:t>
            </a:r>
            <a:r>
              <a:rPr lang="it-IT" sz="2800" dirty="0" err="1"/>
              <a:t>corrent</a:t>
            </a:r>
            <a:r>
              <a:rPr lang="it-IT" sz="2800" dirty="0"/>
              <a:t> leads, or coils, in the </a:t>
            </a:r>
            <a:r>
              <a:rPr lang="it-IT" sz="2800" dirty="0" err="1"/>
              <a:t>surrounding</a:t>
            </a:r>
            <a:r>
              <a:rPr lang="it-IT" sz="2800" dirty="0"/>
              <a:t>.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955F74-DDF1-447C-8D1F-8CE9E9E48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647" y="987458"/>
            <a:ext cx="3897735" cy="56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99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28437-E35F-BB27-6339-40FD4603D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8905" y="25400"/>
            <a:ext cx="6314878" cy="1470025"/>
          </a:xfrm>
        </p:spPr>
        <p:txBody>
          <a:bodyPr/>
          <a:lstStyle/>
          <a:p>
            <a:r>
              <a:rPr lang="it-IT" dirty="0"/>
              <a:t>From SC to NC </a:t>
            </a:r>
            <a:r>
              <a:rPr lang="it-IT" dirty="0" err="1"/>
              <a:t>then</a:t>
            </a:r>
            <a:r>
              <a:rPr lang="it-IT" dirty="0"/>
              <a:t> Back in SC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18A286-DCB6-5A8F-6B1A-D0314F02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4B8F9F-4353-B68F-20AB-D2149C08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30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632E7B-4A78-F25B-A43F-2F711392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0669"/>
            <a:ext cx="5678906" cy="6689388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D4C5605-EEDD-6A4B-63B1-EE55AFFDA7BF}"/>
              </a:ext>
            </a:extLst>
          </p:cNvPr>
          <p:cNvSpPr txBox="1">
            <a:spLocks/>
          </p:cNvSpPr>
          <p:nvPr/>
        </p:nvSpPr>
        <p:spPr>
          <a:xfrm>
            <a:off x="5678905" y="3429000"/>
            <a:ext cx="6314878" cy="2834014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pPr>
              <a:lnSpc>
                <a:spcPct val="170000"/>
              </a:lnSpc>
            </a:pPr>
            <a:r>
              <a:rPr lang="it-IT" dirty="0"/>
              <a:t>in 1/2 hour, </a:t>
            </a:r>
          </a:p>
          <a:p>
            <a:pPr>
              <a:lnSpc>
                <a:spcPct val="170000"/>
              </a:lnSpc>
            </a:pPr>
            <a:r>
              <a:rPr lang="it-IT" dirty="0" err="1"/>
              <a:t>we</a:t>
            </a:r>
            <a:r>
              <a:rPr lang="it-IT" dirty="0"/>
              <a:t> can go from </a:t>
            </a:r>
            <a:r>
              <a:rPr lang="it-IT" dirty="0" err="1"/>
              <a:t>superconducting</a:t>
            </a:r>
            <a:r>
              <a:rPr lang="it-IT" dirty="0"/>
              <a:t> state to the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conducting</a:t>
            </a:r>
            <a:r>
              <a:rPr lang="it-IT" dirty="0"/>
              <a:t> one, and back </a:t>
            </a:r>
            <a:r>
              <a:rPr lang="it-IT" dirty="0" err="1"/>
              <a:t>at</a:t>
            </a:r>
            <a:r>
              <a:rPr lang="it-IT" dirty="0"/>
              <a:t> the set temperature.</a:t>
            </a:r>
          </a:p>
        </p:txBody>
      </p:sp>
    </p:spTree>
    <p:extLst>
      <p:ext uri="{BB962C8B-B14F-4D97-AF65-F5344CB8AC3E}">
        <p14:creationId xmlns:p14="http://schemas.microsoft.com/office/powerpoint/2010/main" val="1004992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08E788-25D4-5C52-B679-949D668F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And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cylinders</a:t>
            </a:r>
            <a:r>
              <a:rPr lang="it-IT" dirty="0"/>
              <a:t>: P40 #7, P160 #8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D9041C-6AF5-8DA0-66C1-26109E73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24" y="914401"/>
            <a:ext cx="11968352" cy="5729288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/>
              <a:t>P40 </a:t>
            </a:r>
            <a:r>
              <a:rPr lang="it-IT" dirty="0" err="1"/>
              <a:t>was</a:t>
            </a:r>
            <a:r>
              <a:rPr lang="it-IT" dirty="0"/>
              <a:t> the first one </a:t>
            </a:r>
            <a:r>
              <a:rPr lang="it-IT" dirty="0" err="1"/>
              <a:t>istalled</a:t>
            </a:r>
            <a:r>
              <a:rPr lang="it-IT" dirty="0"/>
              <a:t> after the upgrade, </a:t>
            </a:r>
            <a:r>
              <a:rPr lang="it-IT" dirty="0" err="1"/>
              <a:t>but</a:t>
            </a:r>
            <a:r>
              <a:rPr lang="it-IT" dirty="0"/>
              <a:t> ...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C9A049-9EAD-2B11-7958-BF0F1EB2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0C9A2E-5E43-C5B0-55F3-32BD08786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3CC91C-5A48-6709-A804-9A20C1C09F34}"/>
              </a:ext>
            </a:extLst>
          </p:cNvPr>
          <p:cNvSpPr txBox="1"/>
          <p:nvPr/>
        </p:nvSpPr>
        <p:spPr>
          <a:xfrm>
            <a:off x="3278798" y="2391938"/>
            <a:ext cx="6065618" cy="1015663"/>
          </a:xfrm>
          <a:prstGeom prst="rect">
            <a:avLst/>
          </a:prstGeom>
          <a:solidFill>
            <a:srgbClr val="73FEFF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Connectivity P100 ~ 61 %, P40 ~89 %, PAM~73 %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31E7627-B799-E5C4-00D5-2769513E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21" y="3690946"/>
            <a:ext cx="3520732" cy="2461008"/>
          </a:xfrm>
          <a:prstGeom prst="rect">
            <a:avLst/>
          </a:prstGeom>
          <a:ln w="41275">
            <a:solidFill>
              <a:srgbClr val="FFFF00"/>
            </a:solidFill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8892031-201A-ED10-E464-51770996BFA7}"/>
              </a:ext>
            </a:extLst>
          </p:cNvPr>
          <p:cNvSpPr/>
          <p:nvPr/>
        </p:nvSpPr>
        <p:spPr>
          <a:xfrm>
            <a:off x="4996949" y="4885138"/>
            <a:ext cx="5187638" cy="1200329"/>
          </a:xfrm>
          <a:prstGeom prst="rect">
            <a:avLst/>
          </a:prstGeom>
          <a:ln w="47625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i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400" i="1" baseline="-25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for </a:t>
            </a:r>
          </a:p>
          <a:p>
            <a:pPr algn="ctr"/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(Small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endParaRPr lang="it-IT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LG (Large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dashed</a:t>
            </a:r>
            <a:r>
              <a:rPr lang="it-IT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 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2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28AACC7-6906-AB42-BF8D-B51B05B3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43" y="593504"/>
            <a:ext cx="6791242" cy="62644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8BD874-3202-0D40-93D7-C401A774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404" y="3496"/>
            <a:ext cx="8976264" cy="592430"/>
          </a:xfrm>
        </p:spPr>
        <p:txBody>
          <a:bodyPr>
            <a:normAutofit fontScale="90000"/>
          </a:bodyPr>
          <a:lstStyle/>
          <a:p>
            <a:r>
              <a:rPr lang="it-IT" dirty="0"/>
              <a:t>P40 #7 Sample </a:t>
            </a:r>
            <a:r>
              <a:rPr lang="it-IT" dirty="0" err="1"/>
              <a:t>Ramp</a:t>
            </a:r>
            <a:r>
              <a:rPr lang="it-IT" dirty="0"/>
              <a:t> down 0.05 A/</a:t>
            </a:r>
            <a:r>
              <a:rPr lang="it-IT" dirty="0" err="1"/>
              <a:t>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2D1793-4249-B84E-8DB9-7E55DCC2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32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9F5FA7-34D0-1747-98B9-A9F4D4EE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39" y="1521845"/>
            <a:ext cx="2375405" cy="43676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5C1617-1954-594A-9188-532558814BA9}"/>
              </a:ext>
            </a:extLst>
          </p:cNvPr>
          <p:cNvSpPr txBox="1"/>
          <p:nvPr/>
        </p:nvSpPr>
        <p:spPr>
          <a:xfrm>
            <a:off x="7286908" y="182633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mct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868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892300-0D3B-8F48-A8FC-38F45D245133}"/>
              </a:ext>
            </a:extLst>
          </p:cNvPr>
          <p:cNvSpPr txBox="1"/>
          <p:nvPr/>
        </p:nvSpPr>
        <p:spPr>
          <a:xfrm>
            <a:off x="7278868" y="1504545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mrt</a:t>
            </a:r>
            <a:r>
              <a:rPr lang="it-IT" i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6BFA6EB-A41A-BC4D-9AA9-B49B7A22D0EF}"/>
              </a:ext>
            </a:extLst>
          </p:cNvPr>
          <p:cNvCxnSpPr>
            <a:cxnSpLocks/>
          </p:cNvCxnSpPr>
          <p:nvPr/>
        </p:nvCxnSpPr>
        <p:spPr>
          <a:xfrm flipV="1">
            <a:off x="3260658" y="1375163"/>
            <a:ext cx="2465952" cy="2330520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F69206C-C480-C54D-998D-62C049753021}"/>
              </a:ext>
            </a:extLst>
          </p:cNvPr>
          <p:cNvCxnSpPr>
            <a:cxnSpLocks/>
          </p:cNvCxnSpPr>
          <p:nvPr/>
        </p:nvCxnSpPr>
        <p:spPr>
          <a:xfrm flipV="1">
            <a:off x="3260659" y="1387346"/>
            <a:ext cx="2945837" cy="2570264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3108F6F-D66A-7043-8CBF-CB0F908BE654}"/>
              </a:ext>
            </a:extLst>
          </p:cNvPr>
          <p:cNvCxnSpPr>
            <a:cxnSpLocks/>
          </p:cNvCxnSpPr>
          <p:nvPr/>
        </p:nvCxnSpPr>
        <p:spPr>
          <a:xfrm flipV="1">
            <a:off x="3839198" y="2831000"/>
            <a:ext cx="2739404" cy="2253828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95B5EB-18A1-364A-B423-D219F5DBA5A8}"/>
              </a:ext>
            </a:extLst>
          </p:cNvPr>
          <p:cNvSpPr txBox="1"/>
          <p:nvPr/>
        </p:nvSpPr>
        <p:spPr>
          <a:xfrm>
            <a:off x="7308254" y="2597956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6868428-433B-CD4B-A0AB-FD2E53A00DC4}"/>
              </a:ext>
            </a:extLst>
          </p:cNvPr>
          <p:cNvSpPr txBox="1"/>
          <p:nvPr/>
        </p:nvSpPr>
        <p:spPr>
          <a:xfrm rot="17609969">
            <a:off x="2870105" y="2076718"/>
            <a:ext cx="1591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13.6 K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B11AAE1-6CD4-EC42-99CD-B688935CC8D9}"/>
              </a:ext>
            </a:extLst>
          </p:cNvPr>
          <p:cNvCxnSpPr>
            <a:cxnSpLocks/>
          </p:cNvCxnSpPr>
          <p:nvPr/>
        </p:nvCxnSpPr>
        <p:spPr>
          <a:xfrm flipV="1">
            <a:off x="3789500" y="1249418"/>
            <a:ext cx="1582660" cy="1240035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F4440EA-39FB-BD46-8D12-32BD51AE0B7C}"/>
              </a:ext>
            </a:extLst>
          </p:cNvPr>
          <p:cNvSpPr txBox="1"/>
          <p:nvPr/>
        </p:nvSpPr>
        <p:spPr>
          <a:xfrm>
            <a:off x="8907476" y="3583550"/>
            <a:ext cx="14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 K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B8FFC06-06AF-F64B-8821-B988EC715165}"/>
              </a:ext>
            </a:extLst>
          </p:cNvPr>
          <p:cNvCxnSpPr>
            <a:cxnSpLocks/>
          </p:cNvCxnSpPr>
          <p:nvPr/>
        </p:nvCxnSpPr>
        <p:spPr>
          <a:xfrm>
            <a:off x="3172143" y="3565187"/>
            <a:ext cx="1810389" cy="732926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9D632A8-57BB-4948-A955-10D7D12D9E65}"/>
              </a:ext>
            </a:extLst>
          </p:cNvPr>
          <p:cNvSpPr txBox="1"/>
          <p:nvPr/>
        </p:nvSpPr>
        <p:spPr>
          <a:xfrm>
            <a:off x="8099145" y="470775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mcl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1BBDE5C-8AD0-4F49-81C7-D22F310E136A}"/>
              </a:ext>
            </a:extLst>
          </p:cNvPr>
          <p:cNvSpPr txBox="1"/>
          <p:nvPr/>
        </p:nvSpPr>
        <p:spPr>
          <a:xfrm>
            <a:off x="8097029" y="5413545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ecl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-152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B4E6829-937F-F542-BF9B-A1945022921D}"/>
              </a:ext>
            </a:extLst>
          </p:cNvPr>
          <p:cNvCxnSpPr>
            <a:cxnSpLocks/>
          </p:cNvCxnSpPr>
          <p:nvPr/>
        </p:nvCxnSpPr>
        <p:spPr>
          <a:xfrm flipV="1">
            <a:off x="3839198" y="4956088"/>
            <a:ext cx="1774202" cy="345016"/>
          </a:xfrm>
          <a:prstGeom prst="straightConnector1">
            <a:avLst/>
          </a:prstGeom>
          <a:ln w="44450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423AD44-A4F2-1945-BB6B-3E9AB81786EA}"/>
              </a:ext>
            </a:extLst>
          </p:cNvPr>
          <p:cNvCxnSpPr>
            <a:cxnSpLocks/>
          </p:cNvCxnSpPr>
          <p:nvPr/>
        </p:nvCxnSpPr>
        <p:spPr>
          <a:xfrm>
            <a:off x="8400071" y="3201400"/>
            <a:ext cx="1088059" cy="423129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EA2CE89-9DD7-A145-A84D-5B801119811F}"/>
              </a:ext>
            </a:extLst>
          </p:cNvPr>
          <p:cNvSpPr txBox="1"/>
          <p:nvPr/>
        </p:nvSpPr>
        <p:spPr>
          <a:xfrm>
            <a:off x="7225772" y="2201616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 </a:t>
            </a:r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</a:t>
            </a:r>
            <a:r>
              <a:rPr lang="it-IT" dirty="0" err="1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943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08A43C5-46A8-284D-A63D-73A527630801}"/>
              </a:ext>
            </a:extLst>
          </p:cNvPr>
          <p:cNvSpPr txBox="1"/>
          <p:nvPr/>
        </p:nvSpPr>
        <p:spPr>
          <a:xfrm>
            <a:off x="6215691" y="1577347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0057376-F4F0-0144-880C-CFA9EB12A9B5}"/>
              </a:ext>
            </a:extLst>
          </p:cNvPr>
          <p:cNvSpPr txBox="1"/>
          <p:nvPr/>
        </p:nvSpPr>
        <p:spPr>
          <a:xfrm>
            <a:off x="6299762" y="2347259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C5C83AB-C775-9943-8083-08048B4DDCA1}"/>
              </a:ext>
            </a:extLst>
          </p:cNvPr>
          <p:cNvSpPr txBox="1"/>
          <p:nvPr/>
        </p:nvSpPr>
        <p:spPr>
          <a:xfrm>
            <a:off x="8795482" y="194510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/>
                <a:cs typeface="Arial"/>
              </a:rPr>
              <a:t>{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48 mm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F01656B-198A-124B-8586-28A5DC6E71B8}"/>
              </a:ext>
            </a:extLst>
          </p:cNvPr>
          <p:cNvSpPr txBox="1"/>
          <p:nvPr/>
        </p:nvSpPr>
        <p:spPr>
          <a:xfrm>
            <a:off x="8680233" y="1689729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F4261C0-30F1-F44D-8B86-592902FFBC6A}"/>
              </a:ext>
            </a:extLst>
          </p:cNvPr>
          <p:cNvSpPr txBox="1"/>
          <p:nvPr/>
        </p:nvSpPr>
        <p:spPr>
          <a:xfrm>
            <a:off x="8660431" y="230778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5BEEE27-812E-0140-B997-ECEB3909BA1E}"/>
              </a:ext>
            </a:extLst>
          </p:cNvPr>
          <p:cNvSpPr txBox="1"/>
          <p:nvPr/>
        </p:nvSpPr>
        <p:spPr>
          <a:xfrm>
            <a:off x="6993573" y="508482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59.2 mm }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D9CC75E-1D64-B24E-A4B6-556CCB0018CC}"/>
              </a:ext>
            </a:extLst>
          </p:cNvPr>
          <p:cNvCxnSpPr>
            <a:cxnSpLocks/>
          </p:cNvCxnSpPr>
          <p:nvPr/>
        </p:nvCxnSpPr>
        <p:spPr>
          <a:xfrm flipV="1">
            <a:off x="3839199" y="2190634"/>
            <a:ext cx="2345337" cy="2670292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02F5F9-F91D-0DF3-DF40-C984F9020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1622425-DA7E-17C2-B6C1-9D14D2863E42}"/>
              </a:ext>
            </a:extLst>
          </p:cNvPr>
          <p:cNvCxnSpPr>
            <a:cxnSpLocks/>
          </p:cNvCxnSpPr>
          <p:nvPr/>
        </p:nvCxnSpPr>
        <p:spPr>
          <a:xfrm flipH="1">
            <a:off x="3056348" y="4484318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63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magine 47">
            <a:extLst>
              <a:ext uri="{FF2B5EF4-FFF2-40B4-BE49-F238E27FC236}">
                <a16:creationId xmlns:a16="http://schemas.microsoft.com/office/drawing/2014/main" id="{622A7202-4B4D-0048-B7F8-D12C060E2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068" y="579227"/>
            <a:ext cx="6433932" cy="62536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8BD874-3202-0D40-93D7-C401A774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38" y="68465"/>
            <a:ext cx="9506894" cy="592430"/>
          </a:xfrm>
        </p:spPr>
        <p:txBody>
          <a:bodyPr>
            <a:normAutofit fontScale="90000"/>
          </a:bodyPr>
          <a:lstStyle/>
          <a:p>
            <a:r>
              <a:rPr lang="it-IT" dirty="0"/>
              <a:t>P40 #7 Sample </a:t>
            </a:r>
            <a:r>
              <a:rPr lang="it-IT" dirty="0" err="1"/>
              <a:t>Ramp</a:t>
            </a:r>
            <a:r>
              <a:rPr lang="it-IT" dirty="0"/>
              <a:t> down 0.05 A/</a:t>
            </a:r>
            <a:r>
              <a:rPr lang="it-IT" dirty="0" err="1"/>
              <a:t>s</a:t>
            </a:r>
            <a:r>
              <a:rPr lang="it-IT" dirty="0"/>
              <a:t> long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2D1793-4249-B84E-8DB9-7E55DCC2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33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9F5FA7-34D0-1747-98B9-A9F4D4EE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39" y="1521845"/>
            <a:ext cx="2375405" cy="43676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5C1617-1954-594A-9188-532558814BA9}"/>
              </a:ext>
            </a:extLst>
          </p:cNvPr>
          <p:cNvSpPr txBox="1"/>
          <p:nvPr/>
        </p:nvSpPr>
        <p:spPr>
          <a:xfrm>
            <a:off x="7155457" y="194128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mct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868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892300-0D3B-8F48-A8FC-38F45D245133}"/>
              </a:ext>
            </a:extLst>
          </p:cNvPr>
          <p:cNvSpPr txBox="1"/>
          <p:nvPr/>
        </p:nvSpPr>
        <p:spPr>
          <a:xfrm>
            <a:off x="7212799" y="1682175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mrt</a:t>
            </a:r>
            <a:r>
              <a:rPr lang="it-IT" i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6BFA6EB-A41A-BC4D-9AA9-B49B7A22D0EF}"/>
              </a:ext>
            </a:extLst>
          </p:cNvPr>
          <p:cNvCxnSpPr>
            <a:cxnSpLocks/>
          </p:cNvCxnSpPr>
          <p:nvPr/>
        </p:nvCxnSpPr>
        <p:spPr>
          <a:xfrm flipV="1">
            <a:off x="3260658" y="1521845"/>
            <a:ext cx="1947706" cy="2183839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F69206C-C480-C54D-998D-62C049753021}"/>
              </a:ext>
            </a:extLst>
          </p:cNvPr>
          <p:cNvCxnSpPr>
            <a:cxnSpLocks/>
          </p:cNvCxnSpPr>
          <p:nvPr/>
        </p:nvCxnSpPr>
        <p:spPr>
          <a:xfrm flipV="1">
            <a:off x="3260658" y="1326292"/>
            <a:ext cx="2517842" cy="2631318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3108F6F-D66A-7043-8CBF-CB0F908BE654}"/>
              </a:ext>
            </a:extLst>
          </p:cNvPr>
          <p:cNvCxnSpPr>
            <a:cxnSpLocks/>
          </p:cNvCxnSpPr>
          <p:nvPr/>
        </p:nvCxnSpPr>
        <p:spPr>
          <a:xfrm flipV="1">
            <a:off x="3839198" y="3130476"/>
            <a:ext cx="1697404" cy="1954353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95B5EB-18A1-364A-B423-D219F5DBA5A8}"/>
              </a:ext>
            </a:extLst>
          </p:cNvPr>
          <p:cNvSpPr txBox="1"/>
          <p:nvPr/>
        </p:nvSpPr>
        <p:spPr>
          <a:xfrm>
            <a:off x="7280697" y="2546673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333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6868428-433B-CD4B-A0AB-FD2E53A00DC4}"/>
              </a:ext>
            </a:extLst>
          </p:cNvPr>
          <p:cNvSpPr txBox="1"/>
          <p:nvPr/>
        </p:nvSpPr>
        <p:spPr>
          <a:xfrm rot="17609969">
            <a:off x="2584425" y="1945143"/>
            <a:ext cx="1591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13.6 K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B11AAE1-6CD4-EC42-99CD-B688935CC8D9}"/>
              </a:ext>
            </a:extLst>
          </p:cNvPr>
          <p:cNvCxnSpPr>
            <a:cxnSpLocks/>
          </p:cNvCxnSpPr>
          <p:nvPr/>
        </p:nvCxnSpPr>
        <p:spPr>
          <a:xfrm>
            <a:off x="3836888" y="1619912"/>
            <a:ext cx="999371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F4440EA-39FB-BD46-8D12-32BD51AE0B7C}"/>
              </a:ext>
            </a:extLst>
          </p:cNvPr>
          <p:cNvSpPr txBox="1"/>
          <p:nvPr/>
        </p:nvSpPr>
        <p:spPr>
          <a:xfrm>
            <a:off x="8907476" y="3583550"/>
            <a:ext cx="14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 K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B8FFC06-06AF-F64B-8821-B988EC715165}"/>
              </a:ext>
            </a:extLst>
          </p:cNvPr>
          <p:cNvCxnSpPr>
            <a:cxnSpLocks/>
          </p:cNvCxnSpPr>
          <p:nvPr/>
        </p:nvCxnSpPr>
        <p:spPr>
          <a:xfrm>
            <a:off x="3172142" y="3565187"/>
            <a:ext cx="1920558" cy="812566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9D632A8-57BB-4948-A955-10D7D12D9E65}"/>
              </a:ext>
            </a:extLst>
          </p:cNvPr>
          <p:cNvSpPr txBox="1"/>
          <p:nvPr/>
        </p:nvSpPr>
        <p:spPr>
          <a:xfrm>
            <a:off x="7605279" y="437775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mcl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1BBDE5C-8AD0-4F49-81C7-D22F310E136A}"/>
              </a:ext>
            </a:extLst>
          </p:cNvPr>
          <p:cNvSpPr txBox="1"/>
          <p:nvPr/>
        </p:nvSpPr>
        <p:spPr>
          <a:xfrm>
            <a:off x="7900212" y="5479441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ecl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-152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B4E6829-937F-F542-BF9B-A1945022921D}"/>
              </a:ext>
            </a:extLst>
          </p:cNvPr>
          <p:cNvCxnSpPr>
            <a:cxnSpLocks/>
          </p:cNvCxnSpPr>
          <p:nvPr/>
        </p:nvCxnSpPr>
        <p:spPr>
          <a:xfrm>
            <a:off x="3839198" y="5301105"/>
            <a:ext cx="1939302" cy="724605"/>
          </a:xfrm>
          <a:prstGeom prst="straightConnector1">
            <a:avLst/>
          </a:prstGeom>
          <a:ln w="44450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423AD44-A4F2-1945-BB6B-3E9AB81786EA}"/>
              </a:ext>
            </a:extLst>
          </p:cNvPr>
          <p:cNvCxnSpPr>
            <a:cxnSpLocks/>
          </p:cNvCxnSpPr>
          <p:nvPr/>
        </p:nvCxnSpPr>
        <p:spPr>
          <a:xfrm>
            <a:off x="9171237" y="2816472"/>
            <a:ext cx="316893" cy="808057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EA2CE89-9DD7-A145-A84D-5B801119811F}"/>
              </a:ext>
            </a:extLst>
          </p:cNvPr>
          <p:cNvSpPr txBox="1"/>
          <p:nvPr/>
        </p:nvSpPr>
        <p:spPr>
          <a:xfrm>
            <a:off x="7305366" y="2339673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 </a:t>
            </a:r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</a:t>
            </a:r>
            <a:r>
              <a:rPr lang="it-IT" dirty="0" err="1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943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08A43C5-46A8-284D-A63D-73A527630801}"/>
              </a:ext>
            </a:extLst>
          </p:cNvPr>
          <p:cNvSpPr txBox="1"/>
          <p:nvPr/>
        </p:nvSpPr>
        <p:spPr>
          <a:xfrm>
            <a:off x="6248153" y="1778496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0057376-F4F0-0144-880C-CFA9EB12A9B5}"/>
              </a:ext>
            </a:extLst>
          </p:cNvPr>
          <p:cNvSpPr txBox="1"/>
          <p:nvPr/>
        </p:nvSpPr>
        <p:spPr>
          <a:xfrm>
            <a:off x="6248153" y="2314557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C5C83AB-C775-9943-8083-08048B4DDCA1}"/>
              </a:ext>
            </a:extLst>
          </p:cNvPr>
          <p:cNvSpPr txBox="1"/>
          <p:nvPr/>
        </p:nvSpPr>
        <p:spPr>
          <a:xfrm>
            <a:off x="8795482" y="194510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/>
                <a:cs typeface="Arial"/>
              </a:rPr>
              <a:t>{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48 mm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F01656B-198A-124B-8586-28A5DC6E71B8}"/>
              </a:ext>
            </a:extLst>
          </p:cNvPr>
          <p:cNvSpPr txBox="1"/>
          <p:nvPr/>
        </p:nvSpPr>
        <p:spPr>
          <a:xfrm>
            <a:off x="8618389" y="1801925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F4261C0-30F1-F44D-8B86-592902FFBC6A}"/>
              </a:ext>
            </a:extLst>
          </p:cNvPr>
          <p:cNvSpPr txBox="1"/>
          <p:nvPr/>
        </p:nvSpPr>
        <p:spPr>
          <a:xfrm>
            <a:off x="8660431" y="230778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5BEEE27-812E-0140-B997-ECEB3909BA1E}"/>
              </a:ext>
            </a:extLst>
          </p:cNvPr>
          <p:cNvSpPr txBox="1"/>
          <p:nvPr/>
        </p:nvSpPr>
        <p:spPr>
          <a:xfrm>
            <a:off x="6990220" y="491967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59.2 mm }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BFF2C88-1041-2542-85D4-A37AEF7E609D}"/>
              </a:ext>
            </a:extLst>
          </p:cNvPr>
          <p:cNvSpPr txBox="1"/>
          <p:nvPr/>
        </p:nvSpPr>
        <p:spPr>
          <a:xfrm>
            <a:off x="5023736" y="5177171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A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3DED8F1E-492D-BB4D-A2D2-BD652A816654}"/>
              </a:ext>
            </a:extLst>
          </p:cNvPr>
          <p:cNvCxnSpPr>
            <a:cxnSpLocks/>
          </p:cNvCxnSpPr>
          <p:nvPr/>
        </p:nvCxnSpPr>
        <p:spPr>
          <a:xfrm>
            <a:off x="5870089" y="5492787"/>
            <a:ext cx="397578" cy="532922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62D2DDD9-98F8-4449-8B2C-4D6D6DC0FA6D}"/>
              </a:ext>
            </a:extLst>
          </p:cNvPr>
          <p:cNvCxnSpPr>
            <a:cxnSpLocks/>
          </p:cNvCxnSpPr>
          <p:nvPr/>
        </p:nvCxnSpPr>
        <p:spPr>
          <a:xfrm flipV="1">
            <a:off x="3839198" y="2916006"/>
            <a:ext cx="1318314" cy="1944921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80C6F9-CF7D-94B7-83D0-66047037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8EEBE72-0C67-A5A0-C81E-56F322399F41}"/>
              </a:ext>
            </a:extLst>
          </p:cNvPr>
          <p:cNvCxnSpPr>
            <a:cxnSpLocks/>
          </p:cNvCxnSpPr>
          <p:nvPr/>
        </p:nvCxnSpPr>
        <p:spPr>
          <a:xfrm flipH="1">
            <a:off x="3056348" y="4484318"/>
            <a:ext cx="638827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808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C140E2-1E38-2A43-971F-3861466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Shielding</a:t>
            </a:r>
            <a:r>
              <a:rPr lang="it-IT" dirty="0"/>
              <a:t> 110 A </a:t>
            </a:r>
            <a:r>
              <a:rPr lang="it-IT" dirty="0" err="1"/>
              <a:t>ramp</a:t>
            </a:r>
            <a:r>
              <a:rPr lang="it-IT" dirty="0"/>
              <a:t> up 0.05 A/</a:t>
            </a:r>
            <a:r>
              <a:rPr lang="it-IT" dirty="0" err="1"/>
              <a:t>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C8476A-217B-BD4B-9D5C-EFFDF3AC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34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281596-2DCF-BB4A-AB90-4956B718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387" y="928978"/>
            <a:ext cx="5893968" cy="55778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DCA960-B098-2E4B-8E93-296471A6C672}"/>
              </a:ext>
            </a:extLst>
          </p:cNvPr>
          <p:cNvSpPr txBox="1"/>
          <p:nvPr/>
        </p:nvSpPr>
        <p:spPr>
          <a:xfrm>
            <a:off x="1837449" y="1864675"/>
            <a:ext cx="22765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 Field 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endParaRPr lang="it-IT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reaching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lowest</a:t>
            </a:r>
            <a:endParaRPr lang="it-IT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Ramp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 the </a:t>
            </a:r>
          </a:p>
          <a:p>
            <a:pPr algn="ctr"/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BCF26F-D097-B9A7-A091-6D513552F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AB38206-A500-5DE0-905E-8BB4D755DE31}"/>
              </a:ext>
            </a:extLst>
          </p:cNvPr>
          <p:cNvSpPr txBox="1">
            <a:spLocks/>
          </p:cNvSpPr>
          <p:nvPr/>
        </p:nvSpPr>
        <p:spPr>
          <a:xfrm>
            <a:off x="477575" y="1165062"/>
            <a:ext cx="2377223" cy="59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P40 #7</a:t>
            </a:r>
          </a:p>
        </p:txBody>
      </p:sp>
    </p:spTree>
    <p:extLst>
      <p:ext uri="{BB962C8B-B14F-4D97-AF65-F5344CB8AC3E}">
        <p14:creationId xmlns:p14="http://schemas.microsoft.com/office/powerpoint/2010/main" val="864448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390E8B-F9C7-17C6-B2C8-24B7FB27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460" y="222659"/>
            <a:ext cx="4627190" cy="1265026"/>
          </a:xfrm>
        </p:spPr>
        <p:txBody>
          <a:bodyPr>
            <a:normAutofit fontScale="90000"/>
          </a:bodyPr>
          <a:lstStyle/>
          <a:p>
            <a:r>
              <a:rPr lang="it-IT" dirty="0"/>
              <a:t>At </a:t>
            </a:r>
            <a:r>
              <a:rPr lang="it-IT" dirty="0" err="1"/>
              <a:t>higher</a:t>
            </a:r>
            <a:r>
              <a:rPr lang="it-IT" dirty="0"/>
              <a:t> temperature no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jump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82D243-9AE0-6C27-2505-C2677ECC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3DBE00-32CB-EBFD-1A48-64237AB9A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F311B033-2D3F-1A22-D8F4-7A49D376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772400" cy="4883336"/>
          </a:xfrm>
          <a:prstGeom prst="rect">
            <a:avLst/>
          </a:prstGeom>
        </p:spPr>
      </p:pic>
      <p:pic>
        <p:nvPicPr>
          <p:cNvPr id="11" name="Immagine 10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C4695A0-2DE2-6739-4998-BD0D6F5E8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838414"/>
            <a:ext cx="7772400" cy="4994431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ED2E7795-FD6F-7723-51B6-23DFFDBB6F18}"/>
              </a:ext>
            </a:extLst>
          </p:cNvPr>
          <p:cNvSpPr txBox="1">
            <a:spLocks/>
          </p:cNvSpPr>
          <p:nvPr/>
        </p:nvSpPr>
        <p:spPr>
          <a:xfrm>
            <a:off x="-1" y="5234065"/>
            <a:ext cx="4627190" cy="1265026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...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trapped</a:t>
            </a:r>
            <a:r>
              <a:rPr lang="it-IT" dirty="0"/>
              <a:t> field with </a:t>
            </a:r>
            <a:r>
              <a:rPr lang="it-IT" dirty="0" err="1"/>
              <a:t>respect</a:t>
            </a:r>
            <a:r>
              <a:rPr lang="it-IT" dirty="0"/>
              <a:t> to the P100 #6.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B3E743B-4FFC-F11F-EFBD-4ABB4A38447A}"/>
              </a:ext>
            </a:extLst>
          </p:cNvPr>
          <p:cNvSpPr txBox="1">
            <a:spLocks/>
          </p:cNvSpPr>
          <p:nvPr/>
        </p:nvSpPr>
        <p:spPr>
          <a:xfrm>
            <a:off x="2857521" y="1326345"/>
            <a:ext cx="2377223" cy="59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P40 #7</a:t>
            </a:r>
          </a:p>
        </p:txBody>
      </p:sp>
    </p:spTree>
    <p:extLst>
      <p:ext uri="{BB962C8B-B14F-4D97-AF65-F5344CB8AC3E}">
        <p14:creationId xmlns:p14="http://schemas.microsoft.com/office/powerpoint/2010/main" val="1017574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949C2-FB7A-6B44-97A0-80B6665F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4" y="25155"/>
            <a:ext cx="11968352" cy="96635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MAGNETIzzAZION</a:t>
            </a:r>
            <a:r>
              <a:rPr lang="it-IT" dirty="0"/>
              <a:t>: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Trapped</a:t>
            </a:r>
            <a:r>
              <a:rPr lang="it-IT" dirty="0"/>
              <a:t> field and </a:t>
            </a:r>
            <a:br>
              <a:rPr lang="it-IT" dirty="0"/>
            </a:br>
            <a:r>
              <a:rPr lang="it-IT" dirty="0" err="1"/>
              <a:t>decreasing</a:t>
            </a:r>
            <a:r>
              <a:rPr lang="it-IT" dirty="0"/>
              <a:t> </a:t>
            </a:r>
            <a:r>
              <a:rPr lang="it-IT" dirty="0" err="1"/>
              <a:t>speedly</a:t>
            </a:r>
            <a:r>
              <a:rPr lang="it-IT" dirty="0"/>
              <a:t> (10 times more)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034B-19B9-914F-A23C-DD213434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46EA5A5-93BF-C950-5E08-DA437BCC0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330D56-032A-03B8-DF53-52586210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1" y="991511"/>
            <a:ext cx="4798459" cy="54482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ABFA97-2D1B-DAA8-304F-65E236802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429" y="937353"/>
            <a:ext cx="4798459" cy="568296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6F77860-73B6-59AA-3343-56F7C2E4BDEA}"/>
              </a:ext>
            </a:extLst>
          </p:cNvPr>
          <p:cNvSpPr txBox="1">
            <a:spLocks/>
          </p:cNvSpPr>
          <p:nvPr/>
        </p:nvSpPr>
        <p:spPr>
          <a:xfrm>
            <a:off x="8106689" y="5328217"/>
            <a:ext cx="2377223" cy="59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P160 #8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DF45611-BA71-E597-EDB6-C8BB97C0203B}"/>
              </a:ext>
            </a:extLst>
          </p:cNvPr>
          <p:cNvSpPr txBox="1">
            <a:spLocks/>
          </p:cNvSpPr>
          <p:nvPr/>
        </p:nvSpPr>
        <p:spPr>
          <a:xfrm>
            <a:off x="2193235" y="5032002"/>
            <a:ext cx="2377223" cy="59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P100 #6</a:t>
            </a:r>
          </a:p>
        </p:txBody>
      </p:sp>
    </p:spTree>
    <p:extLst>
      <p:ext uri="{BB962C8B-B14F-4D97-AF65-F5344CB8AC3E}">
        <p14:creationId xmlns:p14="http://schemas.microsoft.com/office/powerpoint/2010/main" val="2823363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477CEB2-4CEF-1DAA-CC2B-ED59CE44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683" y="788598"/>
            <a:ext cx="5325749" cy="605687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1E3385-137B-6B6A-B9CF-C464C67B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6E853C-9DB5-860C-FE4A-705709703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7191CC5-E1F6-05BA-8AA5-97F98BBDDC69}"/>
              </a:ext>
            </a:extLst>
          </p:cNvPr>
          <p:cNvSpPr txBox="1">
            <a:spLocks/>
          </p:cNvSpPr>
          <p:nvPr/>
        </p:nvSpPr>
        <p:spPr>
          <a:xfrm>
            <a:off x="111824" y="30588"/>
            <a:ext cx="11968352" cy="76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SHIELDING: </a:t>
            </a:r>
            <a:r>
              <a:rPr lang="it-IT" dirty="0" err="1"/>
              <a:t>higher</a:t>
            </a:r>
            <a:r>
              <a:rPr lang="it-IT" dirty="0"/>
              <a:t> B</a:t>
            </a:r>
            <a:r>
              <a:rPr lang="it-IT" baseline="-25000" dirty="0"/>
              <a:t>in </a:t>
            </a:r>
            <a:r>
              <a:rPr lang="it-IT" dirty="0"/>
              <a:t>  </a:t>
            </a:r>
          </a:p>
          <a:p>
            <a:r>
              <a:rPr lang="it-IT" dirty="0"/>
              <a:t>and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speedly</a:t>
            </a:r>
            <a:r>
              <a:rPr lang="it-IT" dirty="0"/>
              <a:t> (100 times more)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76A374C-860C-5C45-83CC-3CF60EF38BB8}"/>
              </a:ext>
            </a:extLst>
          </p:cNvPr>
          <p:cNvSpPr txBox="1">
            <a:spLocks/>
          </p:cNvSpPr>
          <p:nvPr/>
        </p:nvSpPr>
        <p:spPr>
          <a:xfrm>
            <a:off x="9431980" y="5624185"/>
            <a:ext cx="2101768" cy="55603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P160 #8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DAFE2E0-99D1-1CFC-D2BC-2EF00B2D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0" y="793018"/>
            <a:ext cx="5056398" cy="586719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8709E864-A39C-0D91-58CA-A2223CC993DC}"/>
              </a:ext>
            </a:extLst>
          </p:cNvPr>
          <p:cNvSpPr txBox="1">
            <a:spLocks/>
          </p:cNvSpPr>
          <p:nvPr/>
        </p:nvSpPr>
        <p:spPr>
          <a:xfrm>
            <a:off x="2522008" y="5508943"/>
            <a:ext cx="2101768" cy="556039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/>
              <a:t>P100 #6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988962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96A20-D22E-1E4C-9FC8-D7348F77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Conclusions</a:t>
            </a:r>
            <a:r>
              <a:rPr lang="it-IT" dirty="0"/>
              <a:t> and Plans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5606DC-575E-8641-B34A-19FB0D282C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8307" y="871348"/>
            <a:ext cx="11423737" cy="559637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in hands the system for testing  «global» </a:t>
            </a:r>
            <a:r>
              <a:rPr lang="it-IT" dirty="0" err="1"/>
              <a:t>behavior</a:t>
            </a:r>
            <a:r>
              <a:rPr lang="it-IT" dirty="0"/>
              <a:t> of </a:t>
            </a:r>
            <a:r>
              <a:rPr lang="it-IT" dirty="0" err="1"/>
              <a:t>real</a:t>
            </a:r>
            <a:r>
              <a:rPr lang="it-IT" dirty="0"/>
              <a:t> bulk MgB</a:t>
            </a:r>
            <a:r>
              <a:rPr lang="it-IT" baseline="-25000" dirty="0"/>
              <a:t>2 </a:t>
            </a:r>
            <a:r>
              <a:rPr lang="it-IT" dirty="0" err="1"/>
              <a:t>cylinders</a:t>
            </a:r>
            <a:r>
              <a:rPr lang="it-IT" dirty="0"/>
              <a:t>.</a:t>
            </a:r>
          </a:p>
          <a:p>
            <a:pPr>
              <a:buFont typeface="Wingdings" pitchFamily="2" charset="2"/>
              <a:buChar char="Ø"/>
            </a:pPr>
            <a:endParaRPr lang="it-IT" dirty="0">
              <a:solidFill>
                <a:srgbClr val="0432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dirty="0" err="1"/>
              <a:t>We</a:t>
            </a:r>
            <a:r>
              <a:rPr lang="it-IT" dirty="0"/>
              <a:t> can investigate the </a:t>
            </a:r>
            <a:r>
              <a:rPr lang="it-IT" dirty="0" err="1"/>
              <a:t>behavior</a:t>
            </a:r>
            <a:r>
              <a:rPr lang="it-IT" dirty="0"/>
              <a:t> of the </a:t>
            </a:r>
            <a:r>
              <a:rPr lang="it-IT" dirty="0" err="1"/>
              <a:t>cylinder</a:t>
            </a:r>
            <a:r>
              <a:rPr lang="it-IT" dirty="0"/>
              <a:t> with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preparation</a:t>
            </a:r>
            <a:r>
              <a:rPr lang="it-IT" dirty="0"/>
              <a:t> procedure </a:t>
            </a:r>
            <a:r>
              <a:rPr lang="it-IT" dirty="0" err="1"/>
              <a:t>also</a:t>
            </a:r>
            <a:r>
              <a:rPr lang="it-IT" dirty="0"/>
              <a:t> checking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reproducibility</a:t>
            </a:r>
            <a:r>
              <a:rPr lang="it-IT" dirty="0"/>
              <a:t> on the  </a:t>
            </a:r>
            <a:r>
              <a:rPr lang="it-IT" dirty="0" err="1"/>
              <a:t>nominal</a:t>
            </a:r>
            <a:r>
              <a:rPr lang="it-IT" dirty="0"/>
              <a:t> label P160, P100, P40 and PAM </a:t>
            </a:r>
            <a:r>
              <a:rPr lang="it-IT" dirty="0" err="1"/>
              <a:t>cylinders</a:t>
            </a:r>
            <a:r>
              <a:rPr lang="it-IT" dirty="0"/>
              <a:t>.</a:t>
            </a:r>
          </a:p>
          <a:p>
            <a:pPr>
              <a:buFont typeface="Wingdings" pitchFamily="2" charset="2"/>
              <a:buChar char="Ø"/>
            </a:pP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dirty="0" err="1">
                <a:solidFill>
                  <a:srgbClr val="0432FF"/>
                </a:solidFill>
              </a:rPr>
              <a:t>We</a:t>
            </a:r>
            <a:r>
              <a:rPr lang="it-IT" dirty="0">
                <a:solidFill>
                  <a:srgbClr val="0432FF"/>
                </a:solidFill>
              </a:rPr>
              <a:t> can test the </a:t>
            </a:r>
            <a:r>
              <a:rPr lang="it-IT" dirty="0" err="1">
                <a:solidFill>
                  <a:srgbClr val="0432FF"/>
                </a:solidFill>
              </a:rPr>
              <a:t>superconducting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behavior</a:t>
            </a:r>
            <a:r>
              <a:rPr lang="it-IT" dirty="0">
                <a:solidFill>
                  <a:srgbClr val="0432FF"/>
                </a:solidFill>
              </a:rPr>
              <a:t> from the </a:t>
            </a:r>
            <a:r>
              <a:rPr lang="it-IT" dirty="0" err="1">
                <a:solidFill>
                  <a:srgbClr val="0432FF"/>
                </a:solidFill>
              </a:rPr>
              <a:t>reached</a:t>
            </a:r>
            <a:r>
              <a:rPr lang="it-IT" dirty="0">
                <a:solidFill>
                  <a:srgbClr val="0432FF"/>
                </a:solidFill>
              </a:rPr>
              <a:t> low temperature (</a:t>
            </a:r>
            <a:r>
              <a:rPr lang="it-IT" i="1" dirty="0" err="1">
                <a:solidFill>
                  <a:srgbClr val="0432FF"/>
                </a:solidFill>
              </a:rPr>
              <a:t>T</a:t>
            </a:r>
            <a:r>
              <a:rPr lang="it-IT" i="1" baseline="-25000" dirty="0" err="1">
                <a:solidFill>
                  <a:srgbClr val="0432FF"/>
                </a:solidFill>
              </a:rPr>
              <a:t>RhFe</a:t>
            </a:r>
            <a:r>
              <a:rPr lang="it-IT" i="1" dirty="0">
                <a:solidFill>
                  <a:srgbClr val="0432FF"/>
                </a:solidFill>
              </a:rPr>
              <a:t> </a:t>
            </a:r>
            <a:r>
              <a:rPr lang="it-IT" dirty="0">
                <a:solidFill>
                  <a:srgbClr val="0432FF"/>
                </a:solidFill>
              </a:rPr>
              <a:t>9 K - </a:t>
            </a:r>
            <a:r>
              <a:rPr lang="it-IT" i="1" dirty="0" err="1">
                <a:solidFill>
                  <a:srgbClr val="0432FF"/>
                </a:solidFill>
              </a:rPr>
              <a:t>T</a:t>
            </a:r>
            <a:r>
              <a:rPr lang="it-IT" i="1" baseline="-25000" dirty="0" err="1">
                <a:solidFill>
                  <a:srgbClr val="0432FF"/>
                </a:solidFill>
              </a:rPr>
              <a:t>cernox</a:t>
            </a:r>
            <a:r>
              <a:rPr lang="it-IT" dirty="0">
                <a:solidFill>
                  <a:srgbClr val="0432FF"/>
                </a:solidFill>
              </a:rPr>
              <a:t> 13 K) to the </a:t>
            </a:r>
            <a:r>
              <a:rPr lang="it-IT" dirty="0" err="1">
                <a:solidFill>
                  <a:srgbClr val="0432FF"/>
                </a:solidFill>
              </a:rPr>
              <a:t>normal</a:t>
            </a:r>
            <a:r>
              <a:rPr lang="it-IT" dirty="0">
                <a:solidFill>
                  <a:srgbClr val="0432FF"/>
                </a:solidFill>
              </a:rPr>
              <a:t> state </a:t>
            </a:r>
            <a:r>
              <a:rPr lang="it-IT" dirty="0" err="1">
                <a:solidFill>
                  <a:srgbClr val="0432FF"/>
                </a:solidFill>
              </a:rPr>
              <a:t>transition</a:t>
            </a:r>
            <a:r>
              <a:rPr lang="it-IT" dirty="0">
                <a:solidFill>
                  <a:srgbClr val="0432FF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6D7DDF-7492-F243-9296-2AA5FD6F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1D90DB-9D09-1CF3-7E78-C7ADDD88A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8193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/>
          <p:cNvSpPr>
            <a:spLocks noGrp="1"/>
          </p:cNvSpPr>
          <p:nvPr>
            <p:ph idx="4294967295"/>
          </p:nvPr>
        </p:nvSpPr>
        <p:spPr>
          <a:xfrm>
            <a:off x="1001584" y="2315428"/>
            <a:ext cx="10566301" cy="426923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it-IT" sz="2000" dirty="0" err="1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Experimental</a:t>
            </a:r>
            <a:r>
              <a:rPr lang="it-IT" sz="2000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</a:t>
            </a:r>
            <a:r>
              <a:rPr lang="it-IT" sz="2000" dirty="0" err="1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tests</a:t>
            </a:r>
            <a:r>
              <a:rPr lang="it-IT" sz="2000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on</a:t>
            </a:r>
          </a:p>
          <a:p>
            <a:pPr lvl="2">
              <a:lnSpc>
                <a:spcPct val="110000"/>
              </a:lnSpc>
            </a:pP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Trappin</a:t>
            </a: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g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of </a:t>
            </a: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Tranverse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and </a:t>
            </a: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shielding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of </a:t>
            </a: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longitudinal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(target).</a:t>
            </a:r>
            <a:endParaRPr lang="it-IT" sz="1800" dirty="0">
              <a:solidFill>
                <a:schemeClr val="accent3">
                  <a:lumMod val="50000"/>
                </a:schemeClr>
              </a:solidFill>
              <a:highlight>
                <a:srgbClr val="FFFF00"/>
              </a:highlight>
              <a:latin typeface="Lucida Calligraphy" panose="03010101010101010101" pitchFamily="66" charset="77"/>
              <a:ea typeface="ＭＳ Ｐゴシック" charset="0"/>
              <a:cs typeface="Times New Roman" panose="02020603050405020304" pitchFamily="18" charset="0"/>
            </a:endParaRPr>
          </a:p>
          <a:p>
            <a:pPr lvl="2">
              <a:lnSpc>
                <a:spcPct val="110000"/>
              </a:lnSpc>
            </a:pP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Trapping of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longitudinal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field (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fusion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),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but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this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is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less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critical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than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transverse</a:t>
            </a:r>
            <a:r>
              <a:rPr lang="it-IT" sz="18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Times New Roman" panose="02020603050405020304" pitchFamily="18" charset="0"/>
              </a:rPr>
              <a:t> field-</a:t>
            </a:r>
          </a:p>
          <a:p>
            <a:pPr lvl="2">
              <a:lnSpc>
                <a:spcPct val="110000"/>
              </a:lnSpc>
            </a:pP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Mapping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of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for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tranverse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self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and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external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longitudinal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,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mapping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of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longitudinal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.</a:t>
            </a:r>
          </a:p>
          <a:p>
            <a:pPr lvl="2"/>
            <a:endParaRPr lang="it-IT" sz="1800" dirty="0">
              <a:solidFill>
                <a:srgbClr val="0432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it-IT" sz="2000" dirty="0" err="1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Checking</a:t>
            </a:r>
            <a:r>
              <a:rPr lang="it-IT" sz="2000" dirty="0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2000" dirty="0" err="1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theoretical</a:t>
            </a:r>
            <a:r>
              <a:rPr lang="it-IT" sz="2000" dirty="0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 model and </a:t>
            </a:r>
            <a:r>
              <a:rPr lang="it-IT" sz="2000" dirty="0" err="1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tuning</a:t>
            </a:r>
            <a:r>
              <a:rPr lang="it-IT" sz="2000" dirty="0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 of </a:t>
            </a:r>
            <a:r>
              <a:rPr lang="it-IT" sz="2000" dirty="0" err="1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them</a:t>
            </a:r>
            <a:r>
              <a:rPr lang="it-IT" sz="2000" dirty="0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 on data for </a:t>
            </a:r>
            <a:r>
              <a:rPr lang="it-IT" sz="2000" dirty="0" err="1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field</a:t>
            </a:r>
            <a:r>
              <a:rPr lang="it-IT" sz="2000" dirty="0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 generation and </a:t>
            </a:r>
            <a:r>
              <a:rPr lang="it-IT" sz="2000" dirty="0" err="1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shielding</a:t>
            </a:r>
            <a:r>
              <a:rPr lang="it-IT" sz="2000" dirty="0">
                <a:solidFill>
                  <a:srgbClr val="0432FF"/>
                </a:solidFill>
                <a:latin typeface="Lucida Calligraphy" panose="03010101010101010101" pitchFamily="66" charset="77"/>
                <a:ea typeface="ＭＳ Ｐゴシック" charset="0"/>
              </a:rPr>
              <a:t>.</a:t>
            </a:r>
          </a:p>
          <a:p>
            <a:pPr marL="457200" lvl="1" indent="0">
              <a:buNone/>
            </a:pPr>
            <a:endParaRPr lang="it-IT" sz="2000" dirty="0">
              <a:solidFill>
                <a:srgbClr val="FF0000"/>
              </a:solidFill>
              <a:latin typeface="Lucida Calligraphy" panose="03010101010101010101" pitchFamily="66" charset="77"/>
              <a:ea typeface="ＭＳ Ｐゴシック" charset="0"/>
            </a:endParaRPr>
          </a:p>
          <a:p>
            <a:pPr lvl="1"/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Long time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stability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test for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crossed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beam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in time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interval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for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JLab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targets and fusion test.</a:t>
            </a:r>
          </a:p>
          <a:p>
            <a:pPr lvl="1"/>
            <a:endParaRPr lang="it-IT" sz="2000" dirty="0"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it-IT" sz="20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Stability</a:t>
            </a:r>
            <a:r>
              <a:rPr lang="it-IT" sz="20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under </a:t>
            </a:r>
            <a:r>
              <a:rPr lang="it-IT" sz="20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movement</a:t>
            </a:r>
            <a:r>
              <a:rPr lang="it-IT" sz="20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in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working</a:t>
            </a:r>
            <a:r>
              <a:rPr lang="it-IT" sz="1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 </a:t>
            </a:r>
            <a:r>
              <a:rPr lang="it-IT" sz="1800" dirty="0" err="1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  <a:ea typeface="ＭＳ Ｐゴシック" charset="0"/>
              </a:rPr>
              <a:t>conditions</a:t>
            </a:r>
            <a:endParaRPr lang="it-IT" sz="1800" dirty="0">
              <a:solidFill>
                <a:srgbClr val="0432FF"/>
              </a:solidFill>
              <a:highlight>
                <a:srgbClr val="FFFF00"/>
              </a:highlight>
              <a:latin typeface="Lucida Calligraphy" panose="03010101010101010101" pitchFamily="66" charset="77"/>
              <a:ea typeface="ＭＳ Ｐゴシック" charset="0"/>
            </a:endParaRPr>
          </a:p>
          <a:p>
            <a:pPr marL="457200" lvl="1" indent="0">
              <a:buNone/>
            </a:pPr>
            <a:endParaRPr lang="it-IT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>
              <a:buNone/>
            </a:pPr>
            <a:endParaRPr lang="it-IT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6F29533-B1E8-7C46-AC99-2CE8C2BEEE7C}"/>
              </a:ext>
            </a:extLst>
          </p:cNvPr>
          <p:cNvSpPr txBox="1">
            <a:spLocks/>
          </p:cNvSpPr>
          <p:nvPr/>
        </p:nvSpPr>
        <p:spPr>
          <a:xfrm>
            <a:off x="1671145" y="141644"/>
            <a:ext cx="9896740" cy="105992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497D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it-IT" sz="3600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 FE </a:t>
            </a:r>
            <a:r>
              <a:rPr lang="it-IT" sz="3600" b="1" dirty="0" err="1">
                <a:solidFill>
                  <a:srgbClr val="193769"/>
                </a:solidFill>
                <a:latin typeface="Lucida Calligraphy" panose="03010101010101010101" pitchFamily="66" charset="77"/>
              </a:rPr>
              <a:t>apparatus</a:t>
            </a:r>
            <a:r>
              <a:rPr lang="it-IT" sz="3600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 </a:t>
            </a:r>
            <a:r>
              <a:rPr lang="it-IT" sz="3600" b="1" dirty="0" err="1">
                <a:solidFill>
                  <a:srgbClr val="193769"/>
                </a:solidFill>
                <a:latin typeface="Lucida Calligraphy" panose="03010101010101010101" pitchFamily="66" charset="77"/>
              </a:rPr>
              <a:t>at</a:t>
            </a:r>
            <a:r>
              <a:rPr lang="it-IT" sz="3600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 </a:t>
            </a:r>
            <a:r>
              <a:rPr lang="it-IT" sz="3600" b="1" dirty="0">
                <a:solidFill>
                  <a:schemeClr val="accent3">
                    <a:lumMod val="50000"/>
                  </a:schemeClr>
                </a:solidFill>
                <a:latin typeface="Lucida Calligraphy" panose="03010101010101010101" pitchFamily="66" charset="77"/>
              </a:rPr>
              <a:t>LASA-Milano (or...)</a:t>
            </a:r>
          </a:p>
          <a:p>
            <a:r>
              <a:rPr lang="it-IT" sz="3600" b="1" baseline="-250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(</a:t>
            </a:r>
            <a:r>
              <a:rPr lang="it-IT" sz="2800" b="1" baseline="-250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Laboratorio di Acceleratori e Superconduttività Applicata)</a:t>
            </a:r>
            <a:endParaRPr lang="it-IT" sz="3600" b="1" baseline="-25000" dirty="0">
              <a:solidFill>
                <a:schemeClr val="accent3">
                  <a:lumMod val="50000"/>
                </a:schemeClr>
              </a:solidFill>
              <a:highlight>
                <a:srgbClr val="FFFF00"/>
              </a:highlight>
              <a:latin typeface="Lucida Calligraphy" panose="03010101010101010101" pitchFamily="66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65E560C-4EE2-BB4A-9B0C-7DD5A6EA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39</a:t>
            </a:fld>
            <a:endParaRPr lang="it-IT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DCA71-06C4-544B-A0B9-2CBC8CD3B981}"/>
              </a:ext>
            </a:extLst>
          </p:cNvPr>
          <p:cNvSpPr txBox="1">
            <a:spLocks/>
          </p:cNvSpPr>
          <p:nvPr/>
        </p:nvSpPr>
        <p:spPr>
          <a:xfrm>
            <a:off x="39449" y="1331698"/>
            <a:ext cx="12050039" cy="869575"/>
          </a:xfrm>
          <a:prstGeom prst="rect">
            <a:avLst/>
          </a:prstGeom>
          <a:solidFill>
            <a:srgbClr val="D5FC79">
              <a:alpha val="75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it-IT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At LASA </a:t>
            </a:r>
            <a:r>
              <a:rPr lang="it-IT" dirty="0" err="1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is</a:t>
            </a:r>
            <a:r>
              <a:rPr lang="it-IT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under plan to put in </a:t>
            </a:r>
            <a:r>
              <a:rPr lang="it-IT" dirty="0" err="1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operation</a:t>
            </a:r>
            <a:r>
              <a:rPr lang="it-IT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a 10 T </a:t>
            </a:r>
            <a:r>
              <a:rPr lang="it-IT" dirty="0" err="1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superconducting</a:t>
            </a:r>
            <a:r>
              <a:rPr lang="it-IT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solenoid</a:t>
            </a:r>
            <a:r>
              <a:rPr lang="it-IT" dirty="0">
                <a:latin typeface="Lucida Calligraphy" panose="03010101010101010101" pitchFamily="66" charset="77"/>
                <a:ea typeface="ＭＳ Ｐゴシック" charset="0"/>
                <a:cs typeface="Arial" charset="0"/>
              </a:rPr>
              <a:t>.</a:t>
            </a:r>
            <a:endParaRPr lang="it-IT" dirty="0"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 algn="ctr">
              <a:buNone/>
            </a:pPr>
            <a:endParaRPr lang="it-IT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7D7D807-B696-EB90-4AB8-6BF70D1E2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099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12F6C-EFAE-6D4E-9E21-0BF2DC8A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4" y="101871"/>
            <a:ext cx="11968352" cy="89717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Outline</a:t>
            </a:r>
            <a:r>
              <a:rPr lang="it-IT" dirty="0"/>
              <a:t> of the Idea for</a:t>
            </a:r>
            <a:br>
              <a:rPr lang="it-IT" dirty="0"/>
            </a:br>
            <a:r>
              <a:rPr lang="it-IT" sz="3100" dirty="0" err="1">
                <a:solidFill>
                  <a:srgbClr val="0432FF"/>
                </a:solidFill>
              </a:rPr>
              <a:t>Polarized</a:t>
            </a:r>
            <a:r>
              <a:rPr lang="it-IT" sz="3100" dirty="0">
                <a:solidFill>
                  <a:srgbClr val="0432FF"/>
                </a:solidFill>
              </a:rPr>
              <a:t> </a:t>
            </a:r>
            <a:r>
              <a:rPr lang="it-IT" sz="3100" dirty="0" err="1">
                <a:solidFill>
                  <a:srgbClr val="0432FF"/>
                </a:solidFill>
              </a:rPr>
              <a:t>Fuel</a:t>
            </a:r>
            <a:r>
              <a:rPr lang="it-IT" sz="3100" dirty="0">
                <a:solidFill>
                  <a:srgbClr val="0432FF"/>
                </a:solidFill>
              </a:rPr>
              <a:t> for  </a:t>
            </a:r>
            <a:r>
              <a:rPr lang="it-IT" sz="3100" dirty="0" err="1">
                <a:solidFill>
                  <a:srgbClr val="0432FF"/>
                </a:solidFill>
              </a:rPr>
              <a:t>nuclear</a:t>
            </a:r>
            <a:r>
              <a:rPr lang="it-IT" sz="3100" dirty="0">
                <a:solidFill>
                  <a:srgbClr val="0432FF"/>
                </a:solidFill>
              </a:rPr>
              <a:t> fusion </a:t>
            </a:r>
            <a:r>
              <a:rPr lang="it-IT" sz="3100" dirty="0" err="1">
                <a:solidFill>
                  <a:srgbClr val="0432FF"/>
                </a:solidFill>
              </a:rPr>
              <a:t>tests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7F2530-1B7F-3346-BA6A-05124173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EB41543-D851-454F-9BF8-279DE15FA6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04" y="1061220"/>
            <a:ext cx="1936935" cy="25849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585596-08EF-6644-B460-802964902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3" y="3438629"/>
            <a:ext cx="3128463" cy="23762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0EAE433-CAFB-DD46-9B21-6732FB85FB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641" y="887550"/>
            <a:ext cx="3816314" cy="275862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ED80E1C-1C46-1649-BFAA-67D17A6B4DD0}"/>
              </a:ext>
            </a:extLst>
          </p:cNvPr>
          <p:cNvSpPr txBox="1"/>
          <p:nvPr/>
        </p:nvSpPr>
        <p:spPr>
          <a:xfrm>
            <a:off x="2754626" y="1199535"/>
            <a:ext cx="25648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endParaRPr lang="it-IT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DAD6022-5B5F-1A4D-AADB-CB1D0AD0EBE0}"/>
              </a:ext>
            </a:extLst>
          </p:cNvPr>
          <p:cNvSpPr txBox="1"/>
          <p:nvPr/>
        </p:nvSpPr>
        <p:spPr>
          <a:xfrm>
            <a:off x="3016502" y="1153599"/>
            <a:ext cx="285936" cy="2462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endParaRPr lang="it-IT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it-IT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D5A1E42-799F-AB48-A6F4-66B8D9124D42}"/>
              </a:ext>
            </a:extLst>
          </p:cNvPr>
          <p:cNvGrpSpPr/>
          <p:nvPr/>
        </p:nvGrpSpPr>
        <p:grpSpPr>
          <a:xfrm>
            <a:off x="2638852" y="4215186"/>
            <a:ext cx="1949884" cy="698887"/>
            <a:chOff x="2168398" y="4203493"/>
            <a:chExt cx="1949884" cy="698887"/>
          </a:xfrm>
        </p:grpSpPr>
        <p:sp>
          <p:nvSpPr>
            <p:cNvPr id="18" name="Rechteck 9">
              <a:extLst>
                <a:ext uri="{FF2B5EF4-FFF2-40B4-BE49-F238E27FC236}">
                  <a16:creationId xmlns:a16="http://schemas.microsoft.com/office/drawing/2014/main" id="{09326E9F-E378-AF42-97E8-D3316AFA4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8398" y="4422827"/>
              <a:ext cx="967436" cy="279069"/>
            </a:xfrm>
            <a:prstGeom prst="rect">
              <a:avLst/>
            </a:prstGeom>
            <a:solidFill>
              <a:srgbClr val="FFFD7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de-DE" altLang="en-US" sz="140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altLang="en-US" sz="1400" dirty="0">
                  <a:solidFill>
                    <a:schemeClr val="tx1"/>
                  </a:solidFill>
                </a:rPr>
                <a:t>T= 3-10K</a:t>
              </a:r>
              <a:endParaRPr lang="en-US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hteck 10">
              <a:extLst>
                <a:ext uri="{FF2B5EF4-FFF2-40B4-BE49-F238E27FC236}">
                  <a16:creationId xmlns:a16="http://schemas.microsoft.com/office/drawing/2014/main" id="{7B994CD6-19AE-AB45-A3F1-5017E3279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636" y="4203493"/>
              <a:ext cx="1061646" cy="69888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de-DE" altLang="en-US" sz="180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altLang="en-US" sz="1800" dirty="0">
                  <a:solidFill>
                    <a:schemeClr val="tx1"/>
                  </a:solidFill>
                </a:rPr>
                <a:t>    </a:t>
              </a:r>
              <a:r>
                <a:rPr lang="de-DE" altLang="en-US" sz="1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Cold</a:t>
              </a:r>
              <a:endParaRPr lang="de-DE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de-DE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alt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Head</a:t>
              </a: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en-US" alt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A298D3-63AE-7641-8AB3-D6A92CFE0965}"/>
              </a:ext>
            </a:extLst>
          </p:cNvPr>
          <p:cNvSpPr txBox="1"/>
          <p:nvPr/>
        </p:nvSpPr>
        <p:spPr>
          <a:xfrm>
            <a:off x="461521" y="5867461"/>
            <a:ext cx="296747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Recombinig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hyperpol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it-IT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E62D58E-202E-0442-ABAD-9B6633321C02}"/>
              </a:ext>
            </a:extLst>
          </p:cNvPr>
          <p:cNvSpPr txBox="1"/>
          <p:nvPr/>
        </p:nvSpPr>
        <p:spPr>
          <a:xfrm>
            <a:off x="6096000" y="3746139"/>
            <a:ext cx="4811562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Cold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Head with an MgB</a:t>
            </a:r>
            <a:r>
              <a:rPr lang="it-IT" baseline="-25000" dirty="0">
                <a:solidFill>
                  <a:schemeClr val="tx2"/>
                </a:solidFill>
                <a:latin typeface="Arial"/>
                <a:cs typeface="Arial"/>
              </a:rPr>
              <a:t>2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cylinder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providing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a holding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field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,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in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this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case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it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will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parasitically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mantain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the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solenoidal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field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of the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recombination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chamber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The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cylinder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hosts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inside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substrate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for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condensation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and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it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will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be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useful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for  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transportation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for fusion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studies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and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tests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E64F1A0-3BFC-9248-BF13-70071C1FFAFD}"/>
              </a:ext>
            </a:extLst>
          </p:cNvPr>
          <p:cNvSpPr txBox="1"/>
          <p:nvPr/>
        </p:nvSpPr>
        <p:spPr>
          <a:xfrm>
            <a:off x="3429000" y="6314779"/>
            <a:ext cx="8400937" cy="369332"/>
          </a:xfrm>
          <a:prstGeom prst="rect">
            <a:avLst/>
          </a:prstGeom>
          <a:solidFill>
            <a:srgbClr val="00FB92"/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Lucida Calligraphy" panose="03010101010101010101" pitchFamily="66" charset="77"/>
              </a:rPr>
              <a:t>... </a:t>
            </a:r>
            <a:r>
              <a:rPr lang="it-IT" dirty="0" err="1">
                <a:latin typeface="Lucida Calligraphy" panose="03010101010101010101" pitchFamily="66" charset="77"/>
              </a:rPr>
              <a:t>our</a:t>
            </a:r>
            <a:r>
              <a:rPr lang="it-IT" dirty="0">
                <a:latin typeface="Lucida Calligraphy" panose="03010101010101010101" pitchFamily="66" charset="77"/>
              </a:rPr>
              <a:t> </a:t>
            </a:r>
            <a:r>
              <a:rPr lang="it-IT" dirty="0" err="1">
                <a:latin typeface="Lucida Calligraphy" panose="03010101010101010101" pitchFamily="66" charset="77"/>
              </a:rPr>
              <a:t>starting</a:t>
            </a:r>
            <a:r>
              <a:rPr lang="it-IT" dirty="0">
                <a:latin typeface="Lucida Calligraphy" panose="03010101010101010101" pitchFamily="66" charset="77"/>
              </a:rPr>
              <a:t> point for </a:t>
            </a:r>
            <a:r>
              <a:rPr lang="it-IT" dirty="0" err="1">
                <a:latin typeface="Lucida Calligraphy" panose="03010101010101010101" pitchFamily="66" charset="77"/>
              </a:rPr>
              <a:t>faisibility</a:t>
            </a:r>
            <a:r>
              <a:rPr lang="it-IT" dirty="0">
                <a:latin typeface="Lucida Calligraphy" panose="03010101010101010101" pitchFamily="66" charset="77"/>
              </a:rPr>
              <a:t> study </a:t>
            </a:r>
            <a:r>
              <a:rPr lang="it-IT" dirty="0" err="1">
                <a:latin typeface="Lucida Calligraphy" panose="03010101010101010101" pitchFamily="66" charset="77"/>
              </a:rPr>
              <a:t>is</a:t>
            </a:r>
            <a:r>
              <a:rPr lang="it-IT" dirty="0">
                <a:latin typeface="Lucida Calligraphy" panose="03010101010101010101" pitchFamily="66" charset="77"/>
              </a:rPr>
              <a:t> a </a:t>
            </a:r>
            <a:r>
              <a:rPr lang="it-IT" dirty="0" err="1">
                <a:latin typeface="Lucida Calligraphy" panose="03010101010101010101" pitchFamily="66" charset="77"/>
              </a:rPr>
              <a:t>magnetic</a:t>
            </a:r>
            <a:r>
              <a:rPr lang="it-IT" dirty="0">
                <a:latin typeface="Lucida Calligraphy" panose="03010101010101010101" pitchFamily="66" charset="77"/>
              </a:rPr>
              <a:t> field of 1 T.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07ABB5-3AAF-59ED-453D-61684B9AC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219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101CD6-1B40-0642-A4AC-C4D576E78B82}"/>
              </a:ext>
            </a:extLst>
          </p:cNvPr>
          <p:cNvSpPr txBox="1"/>
          <p:nvPr/>
        </p:nvSpPr>
        <p:spPr>
          <a:xfrm>
            <a:off x="1607868" y="143961"/>
            <a:ext cx="939712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latin typeface="Arial"/>
                <a:cs typeface="Arial"/>
              </a:rPr>
              <a:t>I’d</a:t>
            </a:r>
            <a:r>
              <a:rPr lang="it-IT" sz="2400" dirty="0">
                <a:solidFill>
                  <a:schemeClr val="tx2"/>
                </a:solidFill>
                <a:latin typeface="Arial"/>
                <a:cs typeface="Arial"/>
              </a:rPr>
              <a:t>  like to </a:t>
            </a:r>
            <a:r>
              <a:rPr lang="it-IT" sz="2400" dirty="0" err="1">
                <a:solidFill>
                  <a:schemeClr val="tx2"/>
                </a:solidFill>
                <a:latin typeface="Arial"/>
                <a:cs typeface="Arial"/>
              </a:rPr>
              <a:t>mention</a:t>
            </a:r>
            <a:r>
              <a:rPr lang="it-IT" sz="2400" dirty="0">
                <a:solidFill>
                  <a:schemeClr val="tx2"/>
                </a:solidFill>
                <a:latin typeface="Arial"/>
                <a:cs typeface="Arial"/>
              </a:rPr>
              <a:t> people </a:t>
            </a:r>
            <a:r>
              <a:rPr lang="it-IT" sz="2400" dirty="0" err="1">
                <a:solidFill>
                  <a:schemeClr val="tx2"/>
                </a:solidFill>
                <a:latin typeface="Arial"/>
                <a:cs typeface="Arial"/>
              </a:rPr>
              <a:t>involved</a:t>
            </a:r>
            <a:r>
              <a:rPr lang="it-IT" sz="2400" dirty="0">
                <a:solidFill>
                  <a:schemeClr val="tx2"/>
                </a:solidFill>
                <a:latin typeface="Arial"/>
                <a:cs typeface="Arial"/>
              </a:rPr>
              <a:t> in </a:t>
            </a:r>
            <a:r>
              <a:rPr lang="it-IT" sz="2400" dirty="0" err="1">
                <a:solidFill>
                  <a:schemeClr val="tx2"/>
                </a:solidFill>
                <a:latin typeface="Arial"/>
                <a:cs typeface="Arial"/>
              </a:rPr>
              <a:t>this</a:t>
            </a:r>
            <a:r>
              <a:rPr lang="it-IT" sz="2400" dirty="0">
                <a:solidFill>
                  <a:schemeClr val="tx2"/>
                </a:solidFill>
                <a:latin typeface="Arial"/>
                <a:cs typeface="Arial"/>
              </a:rPr>
              <a:t> work</a:t>
            </a:r>
          </a:p>
          <a:p>
            <a:pPr algn="ctr"/>
            <a:endParaRPr lang="it-IT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Ferrara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: 	  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Barion Luca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Contalbrigo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Marco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Lenisa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Paolo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Ferrara:  SQUID </a:t>
            </a:r>
            <a:r>
              <a:rPr lang="it-IT" sz="2000" dirty="0" err="1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measurements</a:t>
            </a:r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 on MgB</a:t>
            </a:r>
            <a:r>
              <a:rPr lang="it-IT" sz="2000" baseline="-25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2 </a:t>
            </a:r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sample of the production</a:t>
            </a: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		   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Spizzo Federico </a:t>
            </a: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Bianco Lucia</a:t>
            </a:r>
          </a:p>
          <a:p>
            <a:pPr algn="ctr"/>
            <a:endParaRPr lang="it-IT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Bari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: 	 	Tagliente Giuseppe – DAQ</a:t>
            </a:r>
          </a:p>
          <a:p>
            <a:pPr algn="ctr"/>
            <a:endParaRPr lang="it-IT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sz="2000" dirty="0" err="1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JLab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: 	 	</a:t>
            </a:r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Lowry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Michael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Sandorfi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Andrew 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– HD-</a:t>
            </a:r>
            <a:r>
              <a:rPr lang="it-IT" sz="2000" dirty="0" err="1">
                <a:solidFill>
                  <a:schemeClr val="tx2"/>
                </a:solidFill>
                <a:latin typeface="Arial"/>
                <a:cs typeface="Arial"/>
              </a:rPr>
              <a:t>Ice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 and </a:t>
            </a:r>
            <a:r>
              <a:rPr lang="it-IT" sz="2000" dirty="0" err="1">
                <a:solidFill>
                  <a:schemeClr val="tx2"/>
                </a:solidFill>
                <a:latin typeface="Arial"/>
                <a:cs typeface="Arial"/>
              </a:rPr>
              <a:t>simulations</a:t>
            </a:r>
            <a:endParaRPr lang="it-IT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endParaRPr lang="it-IT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it-IT" sz="2000" dirty="0">
                <a:solidFill>
                  <a:schemeClr val="tx2"/>
                </a:solidFill>
                <a:latin typeface="Lucida Calligraphy" panose="03010101010101010101" pitchFamily="66" charset="77"/>
                <a:cs typeface="Arial"/>
              </a:rPr>
              <a:t>Milano</a:t>
            </a:r>
            <a:r>
              <a:rPr lang="it-IT" sz="2000" dirty="0">
                <a:solidFill>
                  <a:schemeClr val="tx2"/>
                </a:solidFill>
                <a:latin typeface="Arial"/>
                <a:cs typeface="Arial"/>
              </a:rPr>
              <a:t>: 	 </a:t>
            </a:r>
            <a:r>
              <a:rPr lang="it-IT" sz="2000" dirty="0" err="1">
                <a:solidFill>
                  <a:srgbClr val="FF0000"/>
                </a:solidFill>
                <a:latin typeface="Arial"/>
                <a:cs typeface="Arial"/>
              </a:rPr>
              <a:t>Statera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 Marco</a:t>
            </a:r>
          </a:p>
          <a:p>
            <a:pPr algn="ctr"/>
            <a:endParaRPr lang="it-IT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C1246E-61E6-A147-AE26-33A15396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976263D-91C1-B24C-8B7F-5C4D6BD9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49" y="4799385"/>
            <a:ext cx="11864336" cy="1519239"/>
          </a:xfrm>
        </p:spPr>
        <p:txBody>
          <a:bodyPr>
            <a:noAutofit/>
          </a:bodyPr>
          <a:lstStyle/>
          <a:p>
            <a:r>
              <a:rPr lang="it-IT" sz="2800" dirty="0"/>
              <a:t>Thanks to the organizers  for </a:t>
            </a:r>
            <a:r>
              <a:rPr lang="it-IT" sz="2800" dirty="0" err="1"/>
              <a:t>accepting</a:t>
            </a:r>
            <a:r>
              <a:rPr lang="it-IT" sz="2800" dirty="0"/>
              <a:t> the </a:t>
            </a:r>
            <a:r>
              <a:rPr lang="it-IT" sz="2800" dirty="0" err="1"/>
              <a:t>contribution</a:t>
            </a:r>
            <a:r>
              <a:rPr lang="it-IT" sz="2800" dirty="0"/>
              <a:t> </a:t>
            </a:r>
            <a:br>
              <a:rPr lang="it-IT" sz="2800" dirty="0"/>
            </a:br>
            <a:r>
              <a:rPr lang="it-IT" sz="2800" dirty="0"/>
              <a:t>and </a:t>
            </a:r>
            <a:br>
              <a:rPr lang="it-IT" sz="2800" dirty="0"/>
            </a:br>
            <a:r>
              <a:rPr lang="it-IT" sz="2800" dirty="0"/>
              <a:t>to the audience  for the </a:t>
            </a:r>
            <a:r>
              <a:rPr lang="it-IT" sz="2800" dirty="0" err="1"/>
              <a:t>attention</a:t>
            </a:r>
            <a:r>
              <a:rPr lang="it-IT" sz="2800"/>
              <a:t>.</a:t>
            </a:r>
            <a:endParaRPr lang="it-IT" sz="2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574696-F1CD-0B69-83AB-C9ABAA915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5903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79985-5688-8141-8329-6E96CB0C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598210">
            <a:off x="1213547" y="2678898"/>
            <a:ext cx="9764908" cy="1500207"/>
          </a:xfrm>
        </p:spPr>
        <p:txBody>
          <a:bodyPr>
            <a:normAutofit/>
          </a:bodyPr>
          <a:lstStyle/>
          <a:p>
            <a:r>
              <a:rPr lang="it-IT" sz="6000" dirty="0" err="1"/>
              <a:t>Spare</a:t>
            </a:r>
            <a:r>
              <a:rPr lang="it-IT" sz="6000" dirty="0"/>
              <a:t> </a:t>
            </a:r>
            <a:r>
              <a:rPr lang="it-IT" sz="6000" dirty="0" err="1"/>
              <a:t>Slides</a:t>
            </a:r>
            <a:r>
              <a:rPr lang="it-IT" sz="6000" dirty="0"/>
              <a:t> for </a:t>
            </a:r>
            <a:r>
              <a:rPr lang="it-IT" sz="6000" dirty="0" err="1"/>
              <a:t>details</a:t>
            </a:r>
            <a:endParaRPr lang="it-IT" sz="60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66F460-AD8B-9B47-A878-D1D4AC75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38F60A7-B6B6-4B90-07DC-943F8E331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138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CBE2E-B193-C0B0-19FE-F1B9FD7F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TEsts</a:t>
            </a:r>
            <a:r>
              <a:rPr lang="it-IT" dirty="0"/>
              <a:t> and </a:t>
            </a:r>
            <a:r>
              <a:rPr lang="it-IT" dirty="0" err="1"/>
              <a:t>measurements</a:t>
            </a:r>
            <a:r>
              <a:rPr lang="it-IT" dirty="0"/>
              <a:t> on P40 #7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B49D54-5FE7-3C2B-C109-187FC1C2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080EFD-DE0D-F5E8-8894-4A491B991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3E4F05-5548-8E7E-E425-56BFA07D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1" y="1135155"/>
            <a:ext cx="10536637" cy="53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382CB9-2ABD-4437-28F7-E9D70721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0B06E3-C282-BF7C-F53C-D3D24AA60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CBACAA1-37AE-91D8-D48A-C85BD9861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8342333" cy="9322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ECD330-6172-E320-F60D-349270D4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4642"/>
            <a:ext cx="8342334" cy="5943231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2E4B6E6-7A2E-9389-6454-D0DCF84F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62" y="862091"/>
            <a:ext cx="3850571" cy="3206560"/>
          </a:xfrm>
        </p:spPr>
        <p:txBody>
          <a:bodyPr>
            <a:normAutofit/>
          </a:bodyPr>
          <a:lstStyle/>
          <a:p>
            <a:r>
              <a:rPr lang="it-IT" dirty="0" err="1"/>
              <a:t>Tests</a:t>
            </a:r>
            <a:r>
              <a:rPr lang="it-IT" dirty="0"/>
              <a:t> and </a:t>
            </a:r>
            <a:r>
              <a:rPr lang="it-IT" dirty="0" err="1"/>
              <a:t>measurements</a:t>
            </a:r>
            <a:r>
              <a:rPr lang="it-IT" dirty="0"/>
              <a:t> on P100 #6</a:t>
            </a:r>
          </a:p>
        </p:txBody>
      </p:sp>
    </p:spTree>
    <p:extLst>
      <p:ext uri="{BB962C8B-B14F-4D97-AF65-F5344CB8AC3E}">
        <p14:creationId xmlns:p14="http://schemas.microsoft.com/office/powerpoint/2010/main" val="2300823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5514DA-F1DB-DB4E-510A-4E41E8A3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TEsts</a:t>
            </a:r>
            <a:r>
              <a:rPr lang="it-IT" dirty="0"/>
              <a:t> and </a:t>
            </a:r>
            <a:r>
              <a:rPr lang="it-IT" dirty="0" err="1"/>
              <a:t>measurements</a:t>
            </a:r>
            <a:r>
              <a:rPr lang="it-IT" dirty="0"/>
              <a:t> on P100 #6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3B5CD2-A815-C0B7-7D76-CDE13791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52A848-7FC0-E3EC-1AEF-F18C35DEF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3718BE-FCCB-6076-1AD6-6809097E0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3" y="787585"/>
            <a:ext cx="11772931" cy="56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8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AE35F0-E164-A977-1268-161FAC09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E47856-ECA1-8C3C-48B2-06379E480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75EF76-A37F-0B82-9A5A-8DAC26D71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4419"/>
            <a:ext cx="12192000" cy="35253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9DE3A2-E152-6102-A9C9-4D7B092C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9" y="1933904"/>
            <a:ext cx="10902729" cy="71051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6C028AC8-9845-12A2-9D86-09E46A7B219F}"/>
              </a:ext>
            </a:extLst>
          </p:cNvPr>
          <p:cNvSpPr txBox="1">
            <a:spLocks/>
          </p:cNvSpPr>
          <p:nvPr/>
        </p:nvSpPr>
        <p:spPr>
          <a:xfrm>
            <a:off x="111824" y="132872"/>
            <a:ext cx="11968352" cy="762430"/>
          </a:xfrm>
          <a:prstGeom prst="rect">
            <a:avLst/>
          </a:prstGeom>
          <a:solidFill>
            <a:srgbClr val="73FB79">
              <a:alpha val="67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tx2">
                    <a:lumMod val="75000"/>
                  </a:schemeClr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 err="1"/>
              <a:t>TEsts</a:t>
            </a:r>
            <a:r>
              <a:rPr lang="it-IT" dirty="0"/>
              <a:t> and </a:t>
            </a:r>
            <a:r>
              <a:rPr lang="it-IT" dirty="0" err="1"/>
              <a:t>measurements</a:t>
            </a:r>
            <a:r>
              <a:rPr lang="it-IT" dirty="0"/>
              <a:t> on P160 #8</a:t>
            </a:r>
          </a:p>
        </p:txBody>
      </p:sp>
    </p:spTree>
    <p:extLst>
      <p:ext uri="{BB962C8B-B14F-4D97-AF65-F5344CB8AC3E}">
        <p14:creationId xmlns:p14="http://schemas.microsoft.com/office/powerpoint/2010/main" val="1895514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20F2075A-43DD-334A-84E5-E2368BC1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997" y="863805"/>
            <a:ext cx="5964658" cy="59436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2D38A3-7707-BA48-9CC3-3F46100F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391" y="50595"/>
            <a:ext cx="8976264" cy="76243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Shielding</a:t>
            </a:r>
            <a:r>
              <a:rPr lang="it-IT" dirty="0"/>
              <a:t> long 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stability</a:t>
            </a:r>
            <a:r>
              <a:rPr lang="it-IT" dirty="0"/>
              <a:t> 1.5 -280 h.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BBE7DA-2CD8-364D-AED2-8C962644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46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70AADB-047B-5248-8546-EE67B0792515}"/>
              </a:ext>
            </a:extLst>
          </p:cNvPr>
          <p:cNvSpPr txBox="1"/>
          <p:nvPr/>
        </p:nvSpPr>
        <p:spPr>
          <a:xfrm>
            <a:off x="6722023" y="245329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mct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91BA12-5FC4-984F-BA5C-522A5B24AD80}"/>
              </a:ext>
            </a:extLst>
          </p:cNvPr>
          <p:cNvSpPr txBox="1"/>
          <p:nvPr/>
        </p:nvSpPr>
        <p:spPr>
          <a:xfrm>
            <a:off x="6794542" y="2787659"/>
            <a:ext cx="150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mrt</a:t>
            </a:r>
            <a:r>
              <a:rPr lang="it-IT" i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3A9156-9427-A046-9112-771B02CFDAE4}"/>
              </a:ext>
            </a:extLst>
          </p:cNvPr>
          <p:cNvSpPr txBox="1"/>
          <p:nvPr/>
        </p:nvSpPr>
        <p:spPr>
          <a:xfrm>
            <a:off x="6795438" y="1571556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687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5CC86E3-AD49-2C45-AED1-03F29F6E9D70}"/>
              </a:ext>
            </a:extLst>
          </p:cNvPr>
          <p:cNvSpPr txBox="1"/>
          <p:nvPr/>
        </p:nvSpPr>
        <p:spPr>
          <a:xfrm>
            <a:off x="6795437" y="2040106"/>
            <a:ext cx="186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 </a:t>
            </a:r>
            <a:r>
              <a:rPr lang="it-IT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661 </a:t>
            </a:r>
            <a:r>
              <a:rPr lang="it-IT" dirty="0" err="1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943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7395318-8CA4-4248-810B-FDE71409D89E}"/>
              </a:ext>
            </a:extLst>
          </p:cNvPr>
          <p:cNvSpPr txBox="1"/>
          <p:nvPr/>
        </p:nvSpPr>
        <p:spPr>
          <a:xfrm>
            <a:off x="5966164" y="1736755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0BA489-8FF1-DA4E-8C1B-56D459AF5A8A}"/>
              </a:ext>
            </a:extLst>
          </p:cNvPr>
          <p:cNvSpPr txBox="1"/>
          <p:nvPr/>
        </p:nvSpPr>
        <p:spPr>
          <a:xfrm>
            <a:off x="5681235" y="2547202"/>
            <a:ext cx="10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11 mm </a:t>
            </a:r>
            <a:r>
              <a:rPr lang="it-IT" sz="2800" dirty="0">
                <a:solidFill>
                  <a:schemeClr val="tx2"/>
                </a:solidFill>
                <a:latin typeface="Arial"/>
                <a:cs typeface="Arial"/>
              </a:rPr>
              <a:t>}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ABBACCB-04A8-1147-A45F-6D03FC9E66DB}"/>
              </a:ext>
            </a:extLst>
          </p:cNvPr>
          <p:cNvSpPr txBox="1"/>
          <p:nvPr/>
        </p:nvSpPr>
        <p:spPr>
          <a:xfrm>
            <a:off x="8481118" y="210718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/>
                <a:cs typeface="Arial"/>
              </a:rPr>
              <a:t>{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48 mm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BCC279-2344-7B40-A44E-6BBB03CA49A4}"/>
              </a:ext>
            </a:extLst>
          </p:cNvPr>
          <p:cNvSpPr txBox="1"/>
          <p:nvPr/>
        </p:nvSpPr>
        <p:spPr>
          <a:xfrm>
            <a:off x="6603610" y="521602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mcl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21mT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5648885-24BC-C04B-9266-02FB331E0375}"/>
              </a:ext>
            </a:extLst>
          </p:cNvPr>
          <p:cNvSpPr txBox="1"/>
          <p:nvPr/>
        </p:nvSpPr>
        <p:spPr>
          <a:xfrm>
            <a:off x="6426485" y="428330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ecl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EAFFF0D-B737-394A-BF55-A0F55285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639" y="1521845"/>
            <a:ext cx="2375405" cy="4367679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6F4B9AA-91FF-C246-9992-538AD1BC7A4A}"/>
              </a:ext>
            </a:extLst>
          </p:cNvPr>
          <p:cNvCxnSpPr>
            <a:cxnSpLocks/>
          </p:cNvCxnSpPr>
          <p:nvPr/>
        </p:nvCxnSpPr>
        <p:spPr>
          <a:xfrm flipV="1">
            <a:off x="3260658" y="3170763"/>
            <a:ext cx="1967118" cy="534920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B5BA297-6019-A042-9787-73FF19404DE1}"/>
              </a:ext>
            </a:extLst>
          </p:cNvPr>
          <p:cNvCxnSpPr>
            <a:cxnSpLocks/>
          </p:cNvCxnSpPr>
          <p:nvPr/>
        </p:nvCxnSpPr>
        <p:spPr>
          <a:xfrm flipV="1">
            <a:off x="3260659" y="3481750"/>
            <a:ext cx="2492733" cy="475860"/>
          </a:xfrm>
          <a:prstGeom prst="straightConnector1">
            <a:avLst/>
          </a:prstGeom>
          <a:ln w="44450">
            <a:solidFill>
              <a:srgbClr val="0432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C251D7C-5461-B04C-826A-7EB71A113BD8}"/>
              </a:ext>
            </a:extLst>
          </p:cNvPr>
          <p:cNvCxnSpPr>
            <a:cxnSpLocks/>
          </p:cNvCxnSpPr>
          <p:nvPr/>
        </p:nvCxnSpPr>
        <p:spPr>
          <a:xfrm flipV="1">
            <a:off x="3839198" y="1993226"/>
            <a:ext cx="1446116" cy="3091602"/>
          </a:xfrm>
          <a:prstGeom prst="straightConnector1">
            <a:avLst/>
          </a:prstGeom>
          <a:ln w="444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04540C6-54EA-D449-BE04-5399667DDE27}"/>
              </a:ext>
            </a:extLst>
          </p:cNvPr>
          <p:cNvSpPr txBox="1"/>
          <p:nvPr/>
        </p:nvSpPr>
        <p:spPr>
          <a:xfrm rot="17609969">
            <a:off x="2584425" y="1945143"/>
            <a:ext cx="1591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13.6 K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B2139F6D-8DA4-AC47-97A4-53AE2CD4B491}"/>
              </a:ext>
            </a:extLst>
          </p:cNvPr>
          <p:cNvCxnSpPr>
            <a:cxnSpLocks/>
          </p:cNvCxnSpPr>
          <p:nvPr/>
        </p:nvCxnSpPr>
        <p:spPr>
          <a:xfrm>
            <a:off x="3836888" y="1619912"/>
            <a:ext cx="999371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648B4A7-5A0F-9441-A357-5C5B00833F8F}"/>
              </a:ext>
            </a:extLst>
          </p:cNvPr>
          <p:cNvCxnSpPr>
            <a:cxnSpLocks/>
          </p:cNvCxnSpPr>
          <p:nvPr/>
        </p:nvCxnSpPr>
        <p:spPr>
          <a:xfrm>
            <a:off x="3172142" y="3565188"/>
            <a:ext cx="2196754" cy="2561773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0CCF80B-69BF-824D-94C8-5148225E5B52}"/>
              </a:ext>
            </a:extLst>
          </p:cNvPr>
          <p:cNvCxnSpPr>
            <a:cxnSpLocks/>
          </p:cNvCxnSpPr>
          <p:nvPr/>
        </p:nvCxnSpPr>
        <p:spPr>
          <a:xfrm flipV="1">
            <a:off x="3839198" y="4319924"/>
            <a:ext cx="1446116" cy="981181"/>
          </a:xfrm>
          <a:prstGeom prst="straightConnector1">
            <a:avLst/>
          </a:prstGeom>
          <a:ln w="44450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1D7847E-A705-A14B-BFAD-3B1933189D94}"/>
              </a:ext>
            </a:extLst>
          </p:cNvPr>
          <p:cNvSpPr txBox="1"/>
          <p:nvPr/>
        </p:nvSpPr>
        <p:spPr>
          <a:xfrm>
            <a:off x="2424622" y="915075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962.5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2DC7B46-3893-614F-B17A-1F15BB060A50}"/>
              </a:ext>
            </a:extLst>
          </p:cNvPr>
          <p:cNvSpPr txBox="1"/>
          <p:nvPr/>
        </p:nvSpPr>
        <p:spPr>
          <a:xfrm>
            <a:off x="8451796" y="5014270"/>
            <a:ext cx="146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 A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6754C84-67C9-774C-9319-36EE38DE215B}"/>
              </a:ext>
            </a:extLst>
          </p:cNvPr>
          <p:cNvCxnSpPr>
            <a:cxnSpLocks/>
          </p:cNvCxnSpPr>
          <p:nvPr/>
        </p:nvCxnSpPr>
        <p:spPr>
          <a:xfrm flipV="1">
            <a:off x="9258748" y="4275932"/>
            <a:ext cx="266678" cy="690105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68FA0A2-5405-2B4B-95A9-6BDDD7C4E093}"/>
              </a:ext>
            </a:extLst>
          </p:cNvPr>
          <p:cNvCxnSpPr>
            <a:cxnSpLocks/>
          </p:cNvCxnSpPr>
          <p:nvPr/>
        </p:nvCxnSpPr>
        <p:spPr>
          <a:xfrm flipV="1">
            <a:off x="3839199" y="2107188"/>
            <a:ext cx="1675889" cy="2753739"/>
          </a:xfrm>
          <a:prstGeom prst="straightConnector1">
            <a:avLst/>
          </a:prstGeom>
          <a:ln w="44450">
            <a:solidFill>
              <a:srgbClr val="FF4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A862182-75C6-E14E-B545-F8CE6D3343A9}"/>
              </a:ext>
            </a:extLst>
          </p:cNvPr>
          <p:cNvSpPr txBox="1"/>
          <p:nvPr/>
        </p:nvSpPr>
        <p:spPr>
          <a:xfrm>
            <a:off x="5778500" y="478137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59.2 mm }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8DAFEE92-94EE-BE43-AAB9-0341ADFAC847}"/>
              </a:ext>
            </a:extLst>
          </p:cNvPr>
          <p:cNvCxnSpPr>
            <a:cxnSpLocks/>
          </p:cNvCxnSpPr>
          <p:nvPr/>
        </p:nvCxnSpPr>
        <p:spPr>
          <a:xfrm>
            <a:off x="9100302" y="3417095"/>
            <a:ext cx="424693" cy="429419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12CB776-770F-C640-A09B-7F9240A07D14}"/>
              </a:ext>
            </a:extLst>
          </p:cNvPr>
          <p:cNvSpPr txBox="1"/>
          <p:nvPr/>
        </p:nvSpPr>
        <p:spPr>
          <a:xfrm>
            <a:off x="8931342" y="3647339"/>
            <a:ext cx="14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RhFe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 K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51457C-7E7A-9F4E-B0DA-147B22C92743}"/>
              </a:ext>
            </a:extLst>
          </p:cNvPr>
          <p:cNvSpPr txBox="1"/>
          <p:nvPr/>
        </p:nvSpPr>
        <p:spPr>
          <a:xfrm>
            <a:off x="1594778" y="613749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...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ended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on </a:t>
            </a:r>
            <a:r>
              <a:rPr lang="it-IT" dirty="0" err="1">
                <a:solidFill>
                  <a:schemeClr val="tx2"/>
                </a:solidFill>
                <a:latin typeface="Arial"/>
                <a:cs typeface="Arial"/>
              </a:rPr>
              <a:t>monday</a:t>
            </a:r>
            <a:r>
              <a:rPr lang="it-IT" dirty="0">
                <a:solidFill>
                  <a:schemeClr val="tx2"/>
                </a:solidFill>
                <a:latin typeface="Arial"/>
                <a:cs typeface="Arial"/>
              </a:rPr>
              <a:t> 19/9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82FABA-65C8-4174-06D2-8D542CAE7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228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6777" y="127479"/>
            <a:ext cx="7036798" cy="1143000"/>
          </a:xfrm>
        </p:spPr>
        <p:txBody>
          <a:bodyPr>
            <a:normAutofit/>
          </a:bodyPr>
          <a:lstStyle/>
          <a:p>
            <a:r>
              <a:rPr lang="it-IT" dirty="0"/>
              <a:t>CLAS12 INTEGRATION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1841980"/>
            <a:ext cx="8229600" cy="105797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Picture 8" descr="Schermata 2015-03-25 alle 22.12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33587"/>
            <a:ext cx="5402263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7543801" y="1573214"/>
            <a:ext cx="2955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1F497D"/>
                </a:solidFill>
              </a:rPr>
              <a:t>SC magnet</a:t>
            </a: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4.5 T </a:t>
            </a: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persistent mode</a:t>
            </a: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LHe pumped (1.7 K)</a:t>
            </a: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shock absorbers 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524000" y="1035050"/>
            <a:ext cx="2249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</a:rPr>
              <a:t>courtesy of A. Sandorfi</a:t>
            </a:r>
          </a:p>
        </p:txBody>
      </p: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1524001" y="3848613"/>
            <a:ext cx="7471954" cy="2803191"/>
            <a:chOff x="0" y="3612092"/>
            <a:chExt cx="9009816" cy="3132854"/>
          </a:xfrm>
        </p:grpSpPr>
        <p:pic>
          <p:nvPicPr>
            <p:cNvPr id="10" name="Picture 6" descr="Schermata 2015-03-25 alle 22.09.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2092"/>
              <a:ext cx="6019394" cy="274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6019394" y="4165157"/>
              <a:ext cx="2990422" cy="2579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dirty="0">
                  <a:solidFill>
                    <a:srgbClr val="1F497D"/>
                  </a:solidFill>
                </a:rPr>
                <a:t>In </a:t>
              </a:r>
              <a:r>
                <a:rPr lang="it-IT" dirty="0" err="1">
                  <a:solidFill>
                    <a:srgbClr val="1F497D"/>
                  </a:solidFill>
                </a:rPr>
                <a:t>Beam</a:t>
              </a:r>
              <a:r>
                <a:rPr lang="it-IT" dirty="0">
                  <a:solidFill>
                    <a:srgbClr val="1F497D"/>
                  </a:solidFill>
                </a:rPr>
                <a:t> </a:t>
              </a:r>
              <a:r>
                <a:rPr lang="it-IT" dirty="0" err="1">
                  <a:solidFill>
                    <a:srgbClr val="1F497D"/>
                  </a:solidFill>
                </a:rPr>
                <a:t>Cryostat</a:t>
              </a:r>
              <a:endParaRPr lang="it-IT" dirty="0">
                <a:solidFill>
                  <a:srgbClr val="1F497D"/>
                </a:solidFill>
              </a:endParaRPr>
            </a:p>
            <a:p>
              <a:pPr eaLnBrk="1" hangingPunct="1"/>
              <a:r>
                <a:rPr lang="it-IT" dirty="0">
                  <a:solidFill>
                    <a:srgbClr val="1F497D"/>
                  </a:solidFill>
                </a:rPr>
                <a:t>MgB</a:t>
              </a:r>
              <a:r>
                <a:rPr lang="it-IT" baseline="-25000" dirty="0">
                  <a:solidFill>
                    <a:srgbClr val="1F497D"/>
                  </a:solidFill>
                </a:rPr>
                <a:t>2</a:t>
              </a:r>
              <a:r>
                <a:rPr lang="it-IT" dirty="0">
                  <a:solidFill>
                    <a:srgbClr val="1F497D"/>
                  </a:solidFill>
                </a:rPr>
                <a:t> </a:t>
              </a:r>
              <a:r>
                <a:rPr lang="it-IT" dirty="0" err="1">
                  <a:solidFill>
                    <a:srgbClr val="1F497D"/>
                  </a:solidFill>
                </a:rPr>
                <a:t>magnetization</a:t>
              </a:r>
              <a:endParaRPr lang="it-IT" dirty="0">
                <a:solidFill>
                  <a:srgbClr val="1F497D"/>
                </a:solidFill>
              </a:endParaRPr>
            </a:p>
            <a:p>
              <a:pPr eaLnBrk="1" hangingPunct="1"/>
              <a:r>
                <a:rPr lang="it-IT" dirty="0" err="1">
                  <a:solidFill>
                    <a:srgbClr val="1F497D"/>
                  </a:solidFill>
                </a:rPr>
                <a:t>HDice</a:t>
              </a:r>
              <a:r>
                <a:rPr lang="it-IT" dirty="0">
                  <a:solidFill>
                    <a:srgbClr val="1F497D"/>
                  </a:solidFill>
                </a:rPr>
                <a:t> </a:t>
              </a:r>
              <a:r>
                <a:rPr lang="it-IT" dirty="0" err="1">
                  <a:solidFill>
                    <a:srgbClr val="1F497D"/>
                  </a:solidFill>
                </a:rPr>
                <a:t>insertion</a:t>
              </a:r>
              <a:r>
                <a:rPr lang="it-IT" dirty="0">
                  <a:solidFill>
                    <a:srgbClr val="1F497D"/>
                  </a:solidFill>
                </a:rPr>
                <a:t> </a:t>
              </a:r>
            </a:p>
            <a:p>
              <a:pPr eaLnBrk="1" hangingPunct="1"/>
              <a:endParaRPr lang="it-IT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6400800" y="933586"/>
            <a:ext cx="4260850" cy="5422720"/>
            <a:chOff x="4877582" y="986418"/>
            <a:chExt cx="4260518" cy="5422136"/>
          </a:xfrm>
        </p:grpSpPr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4877582" y="986418"/>
              <a:ext cx="4260518" cy="5422136"/>
              <a:chOff x="4877582" y="986418"/>
              <a:chExt cx="4260518" cy="5422136"/>
            </a:xfrm>
          </p:grpSpPr>
          <p:pic>
            <p:nvPicPr>
              <p:cNvPr id="15" name="Picture 7" descr="Schermata 2015-03-25 alle 22.09.3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7582" y="986418"/>
                <a:ext cx="4260518" cy="5369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6922135" y="6039262"/>
                <a:ext cx="1878253" cy="369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dirty="0" err="1">
                    <a:solidFill>
                      <a:schemeClr val="tx2"/>
                    </a:solidFill>
                  </a:rPr>
                  <a:t>courtesy</a:t>
                </a:r>
                <a:r>
                  <a:rPr lang="it-IT" dirty="0">
                    <a:solidFill>
                      <a:schemeClr val="tx2"/>
                    </a:solidFill>
                  </a:rPr>
                  <a:t> of X. </a:t>
                </a:r>
                <a:r>
                  <a:rPr lang="it-IT" dirty="0" err="1">
                    <a:solidFill>
                      <a:schemeClr val="tx2"/>
                    </a:solidFill>
                  </a:rPr>
                  <a:t>Wei</a:t>
                </a:r>
                <a:endParaRPr lang="it-IT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 bwMode="auto">
            <a:xfrm>
              <a:off x="4877582" y="1034038"/>
              <a:ext cx="2850928" cy="83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 Beam Cryostat </a:t>
              </a:r>
            </a:p>
            <a:p>
              <a:pPr eaLnBrk="1" hangingPunct="1"/>
              <a:r>
                <a:rPr lang="it-IT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entering CLAS12</a:t>
              </a:r>
            </a:p>
          </p:txBody>
        </p:sp>
      </p:grpSp>
      <p:sp>
        <p:nvSpPr>
          <p:cNvPr id="17" name="Segnaposto numero diapositiva 5">
            <a:extLst>
              <a:ext uri="{FF2B5EF4-FFF2-40B4-BE49-F238E27FC236}">
                <a16:creationId xmlns:a16="http://schemas.microsoft.com/office/drawing/2014/main" id="{B4C16062-CFF8-854D-BB5D-141BB9068804}"/>
              </a:ext>
            </a:extLst>
          </p:cNvPr>
          <p:cNvSpPr txBox="1">
            <a:spLocks/>
          </p:cNvSpPr>
          <p:nvPr/>
        </p:nvSpPr>
        <p:spPr>
          <a:xfrm>
            <a:off x="10185576" y="6603883"/>
            <a:ext cx="431997" cy="26064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r" defTabSz="914400">
              <a:defRPr/>
            </a:pPr>
            <a:fld id="{25AC1B16-62ED-4021-A923-C2DB90FC7470}" type="slidenum">
              <a:rPr lang="it-IT" sz="1400" b="1">
                <a:solidFill>
                  <a:srgbClr val="FF0000"/>
                </a:solidFill>
                <a:latin typeface="Lucida Calligraphy" panose="03010101010101010101" pitchFamily="66" charset="77"/>
              </a:rPr>
              <a:pPr algn="r" defTabSz="914400">
                <a:defRPr/>
              </a:pPr>
              <a:t>47</a:t>
            </a:fld>
            <a:endParaRPr lang="it-IT" sz="1400" b="1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B8AA4C-301A-B642-A7F9-92C5D0F1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B36DCE-2B8F-FA3C-DEC3-A3C47FAF8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511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DCA6946-8247-EA4E-8EBF-F8FE9918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425" y="213489"/>
            <a:ext cx="8179150" cy="925012"/>
          </a:xfrm>
          <a:solidFill>
            <a:srgbClr val="D5FC79">
              <a:alpha val="67000"/>
            </a:srgbClr>
          </a:solidFill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rgbClr val="193769"/>
                </a:solidFill>
                <a:latin typeface="Lucida Calligraphy" panose="03010101010101010101" pitchFamily="66" charset="77"/>
              </a:rPr>
              <a:t>Longitudinal</a:t>
            </a:r>
            <a:r>
              <a:rPr lang="it-IT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 </a:t>
            </a:r>
            <a:r>
              <a:rPr lang="it-IT" b="1" dirty="0" err="1">
                <a:solidFill>
                  <a:srgbClr val="193769"/>
                </a:solidFill>
                <a:latin typeface="Lucida Calligraphy" panose="03010101010101010101" pitchFamily="66" charset="77"/>
              </a:rPr>
              <a:t>polarized</a:t>
            </a:r>
            <a:r>
              <a:rPr lang="it-IT" b="1" dirty="0">
                <a:solidFill>
                  <a:srgbClr val="193769"/>
                </a:solidFill>
                <a:latin typeface="Lucida Calligraphy" panose="03010101010101010101" pitchFamily="66" charset="77"/>
              </a:rPr>
              <a:t> target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BB20836-7935-0B47-B7C8-B58367F5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" y="1203815"/>
            <a:ext cx="9006840" cy="4353306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92DE4FE-7185-C042-85F5-CAE9755D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48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774EB9-488F-70BA-E848-7BFDCB5FD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8414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86D12F-0CA9-5E48-860A-C751FA80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starting</a:t>
            </a:r>
            <a:r>
              <a:rPr lang="it-IT" dirty="0"/>
              <a:t> </a:t>
            </a:r>
            <a:r>
              <a:rPr lang="it-IT" dirty="0" err="1"/>
              <a:t>point</a:t>
            </a:r>
            <a:r>
              <a:rPr lang="it-IT" dirty="0"/>
              <a:t> for </a:t>
            </a:r>
            <a:r>
              <a:rPr lang="it-IT" dirty="0" err="1"/>
              <a:t>faisibility</a:t>
            </a:r>
            <a:r>
              <a:rPr lang="it-IT" dirty="0"/>
              <a:t> </a:t>
            </a:r>
            <a:r>
              <a:rPr lang="it-IT" dirty="0" err="1"/>
              <a:t>study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8730D1-28DA-9F4D-9552-DF71D843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49</a:t>
            </a:fld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2667CB4-AFE4-A042-988B-41F016BD650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04988" y="1451151"/>
            <a:ext cx="8634412" cy="4322413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57893F-1762-C327-7DD0-B5830891D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443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010AA2-96DA-6B42-941C-5560ACBA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868" y="25156"/>
            <a:ext cx="8976264" cy="67018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The compact «self» </a:t>
            </a:r>
            <a:r>
              <a:rPr lang="it-IT" dirty="0" err="1">
                <a:solidFill>
                  <a:srgbClr val="193769"/>
                </a:solidFill>
              </a:rPr>
              <a:t>magnet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4E4558-2CF4-5E41-A4F5-A4E019E9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5</a:t>
            </a:fld>
            <a:endParaRPr lang="it-IT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C910494C-2B64-A84D-91D3-3F633BDB2B4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781834"/>
            <a:ext cx="5346852" cy="4011471"/>
            <a:chOff x="20843875" y="7562779"/>
            <a:chExt cx="9436100" cy="7077075"/>
          </a:xfrm>
          <a:solidFill>
            <a:srgbClr val="D5FC79"/>
          </a:solidFill>
        </p:grpSpPr>
        <p:pic>
          <p:nvPicPr>
            <p:cNvPr id="8" name="Picture 12" descr="cilindro.png">
              <a:extLst>
                <a:ext uri="{FF2B5EF4-FFF2-40B4-BE49-F238E27FC236}">
                  <a16:creationId xmlns:a16="http://schemas.microsoft.com/office/drawing/2014/main" id="{D75D3116-2BAF-C24A-A321-23823E31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75" y="7562779"/>
              <a:ext cx="9436100" cy="70770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5E521150-0880-F248-95F6-0523F785C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3476" y="7840780"/>
              <a:ext cx="1295402" cy="81447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FF6600"/>
                  </a:solidFill>
                  <a:latin typeface="Calibri" charset="0"/>
                </a:rPr>
                <a:t>By</a:t>
              </a:r>
            </a:p>
          </p:txBody>
        </p: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id="{8E280B85-6211-9740-A975-22BE90886A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4207787" y="8983662"/>
              <a:ext cx="1828800" cy="1588"/>
            </a:xfrm>
            <a:prstGeom prst="straightConnector1">
              <a:avLst/>
            </a:prstGeom>
            <a:grpFill/>
            <a:ln w="762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Arrow Connector 15">
              <a:extLst>
                <a:ext uri="{FF2B5EF4-FFF2-40B4-BE49-F238E27FC236}">
                  <a16:creationId xmlns:a16="http://schemas.microsoft.com/office/drawing/2014/main" id="{E4DB073A-1D82-3846-B995-99FB54C95B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655587" y="9517062"/>
              <a:ext cx="1219200" cy="838200"/>
            </a:xfrm>
            <a:prstGeom prst="straightConnector1">
              <a:avLst/>
            </a:prstGeom>
            <a:grp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C22405AB-3F0C-9C4D-A284-EEE13C050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4788" y="8880474"/>
              <a:ext cx="1751835" cy="81447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 dirty="0" err="1">
                  <a:solidFill>
                    <a:srgbClr val="0000FF"/>
                  </a:solidFill>
                  <a:latin typeface="Calibri" charset="0"/>
                </a:rPr>
                <a:t>Bz</a:t>
              </a:r>
              <a:endParaRPr lang="it-IT" b="1" dirty="0">
                <a:solidFill>
                  <a:srgbClr val="0000FF"/>
                </a:solidFill>
                <a:latin typeface="Calibri" charset="0"/>
              </a:endParaRPr>
            </a:p>
          </p:txBody>
        </p: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D7F0D766-74BF-B843-896A-01E0ED5CE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27" y="3253133"/>
            <a:ext cx="4101935" cy="3046988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err="1">
                <a:solidFill>
                  <a:srgbClr val="1F497D"/>
                </a:solidFill>
                <a:highlight>
                  <a:srgbClr val="00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Advantages</a:t>
            </a:r>
            <a:endParaRPr lang="it-IT" b="1" dirty="0">
              <a:solidFill>
                <a:srgbClr val="1F497D"/>
              </a:solidFill>
              <a:highlight>
                <a:srgbClr val="00FF00"/>
              </a:highlight>
              <a:latin typeface="Lucida Calligraphy" panose="03010101010101010101" pitchFamily="66" charset="77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Coils</a:t>
            </a: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Semplicity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production</a:t>
            </a:r>
          </a:p>
          <a:p>
            <a:pPr algn="ctr" eaLnBrk="1" hangingPunct="1"/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 of </a:t>
            </a:r>
            <a:r>
              <a:rPr lang="it-IT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endParaRPr lang="it-IT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70AA24D5-450D-9A48-ACC4-8E44F32FA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926" y="5568334"/>
            <a:ext cx="5458547" cy="1015663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dirty="0" err="1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Available</a:t>
            </a:r>
            <a:r>
              <a:rPr lang="it-IT" sz="1600" dirty="0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Waste </a:t>
            </a:r>
            <a:r>
              <a:rPr lang="it-IT" sz="1600" dirty="0" err="1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Material</a:t>
            </a:r>
            <a:r>
              <a:rPr lang="it-IT" sz="1600" dirty="0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Machinable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G. Giunchi)</a:t>
            </a:r>
            <a:endParaRPr lang="it-IT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mm -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mm</a:t>
            </a:r>
          </a:p>
          <a:p>
            <a:pPr algn="ctr" eaLnBrk="1" hangingPunct="1"/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 mm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E4207C3-4118-AC4F-B64D-FD711B144A3E}"/>
              </a:ext>
            </a:extLst>
          </p:cNvPr>
          <p:cNvSpPr/>
          <p:nvPr/>
        </p:nvSpPr>
        <p:spPr>
          <a:xfrm>
            <a:off x="6377651" y="4874437"/>
            <a:ext cx="4704000" cy="584775"/>
          </a:xfrm>
          <a:prstGeom prst="rect">
            <a:avLst/>
          </a:prstGeom>
          <a:solidFill>
            <a:srgbClr val="FFFD78">
              <a:alpha val="45000"/>
            </a:srgb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M. Statera et al. (2015). IEEE 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Tr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Appl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. S:C., vol. 115(3): 1 - </a:t>
            </a:r>
            <a:r>
              <a:rPr lang="it-IT" sz="1600" dirty="0"/>
              <a:t>DOI: </a:t>
            </a:r>
            <a:r>
              <a:rPr lang="it-IT" sz="1600" dirty="0">
                <a:hlinkClick r:id="rId3"/>
              </a:rPr>
              <a:t>10.1109/TASC.2015.2388855</a:t>
            </a:r>
            <a:endParaRPr lang="it-IT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A986688-E199-9546-9DB0-6C94F994D59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538134" y="765156"/>
            <a:ext cx="4495800" cy="1738401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/>
          <a:lstStyle/>
          <a:p>
            <a:pPr algn="ctr" defTabSz="4176713">
              <a:spcBef>
                <a:spcPct val="20000"/>
              </a:spcBef>
            </a:pPr>
            <a:r>
              <a:rPr lang="it-IT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Cylinder</a:t>
            </a:r>
            <a:endParaRPr lang="it-IT" sz="2400" b="1" dirty="0">
              <a:solidFill>
                <a:srgbClr val="1F497D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MgB</a:t>
            </a:r>
            <a:r>
              <a:rPr lang="it-IT" sz="2400" b="1" baseline="-25000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2</a:t>
            </a: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</a:p>
          <a:p>
            <a:pPr algn="ctr" defTabSz="4176713">
              <a:spcBef>
                <a:spcPct val="20000"/>
              </a:spcBef>
            </a:pP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Shielding</a:t>
            </a:r>
            <a:r>
              <a:rPr lang="it-IT" sz="2400" b="1" dirty="0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longitudinal</a:t>
            </a:r>
            <a:r>
              <a:rPr lang="it-IT" sz="2400" b="1" dirty="0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3366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fields</a:t>
            </a:r>
            <a:endParaRPr lang="it-IT" sz="2400" b="1" dirty="0">
              <a:solidFill>
                <a:srgbClr val="3366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r>
              <a:rPr lang="it-IT" sz="2400" b="1" dirty="0">
                <a:solidFill>
                  <a:srgbClr val="1F497D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Mantaining</a:t>
            </a:r>
            <a:r>
              <a:rPr lang="it-IT" sz="2400" b="1" dirty="0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transverse</a:t>
            </a:r>
            <a:r>
              <a:rPr lang="it-IT" sz="2400" b="1" dirty="0">
                <a:solidFill>
                  <a:srgbClr val="E46C0A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fields.</a:t>
            </a:r>
            <a:endParaRPr lang="it-IT" sz="2400" b="1" dirty="0">
              <a:solidFill>
                <a:srgbClr val="1F497D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algn="ctr" defTabSz="4176713">
              <a:spcBef>
                <a:spcPct val="20000"/>
              </a:spcBef>
            </a:pPr>
            <a:endParaRPr lang="it-IT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8C6021-000F-9B06-978F-F27B2B0CA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B597BD2-3EBD-EBA5-F518-DC25E55A0E79}"/>
              </a:ext>
            </a:extLst>
          </p:cNvPr>
          <p:cNvGrpSpPr/>
          <p:nvPr/>
        </p:nvGrpSpPr>
        <p:grpSpPr>
          <a:xfrm>
            <a:off x="9918344" y="3007542"/>
            <a:ext cx="1954341" cy="1536283"/>
            <a:chOff x="0" y="952597"/>
            <a:chExt cx="3708950" cy="2782638"/>
          </a:xfrm>
        </p:grpSpPr>
        <p:pic>
          <p:nvPicPr>
            <p:cNvPr id="16" name="Picture 12" descr="cilindro.png">
              <a:extLst>
                <a:ext uri="{FF2B5EF4-FFF2-40B4-BE49-F238E27FC236}">
                  <a16:creationId xmlns:a16="http://schemas.microsoft.com/office/drawing/2014/main" id="{504579FE-BD2C-030B-A70B-CA366AC2F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52597"/>
              <a:ext cx="3708950" cy="278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FB14D8FA-9AD5-5DB7-6BA7-4755D23637D9}"/>
                </a:ext>
              </a:extLst>
            </p:cNvPr>
            <p:cNvCxnSpPr/>
            <p:nvPr/>
          </p:nvCxnSpPr>
          <p:spPr>
            <a:xfrm flipV="1">
              <a:off x="1173414" y="1242516"/>
              <a:ext cx="1794633" cy="120110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6E611C7-C4DF-477D-3AA1-6E6787819CC0}"/>
                </a:ext>
              </a:extLst>
            </p:cNvPr>
            <p:cNvSpPr txBox="1"/>
            <p:nvPr/>
          </p:nvSpPr>
          <p:spPr>
            <a:xfrm rot="19496249">
              <a:off x="1606592" y="1615440"/>
              <a:ext cx="1050055" cy="4897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/>
                <a:t>90 mm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4580D276-2710-5E2B-3ECF-BC135CE6F268}"/>
                </a:ext>
              </a:extLst>
            </p:cNvPr>
            <p:cNvCxnSpPr/>
            <p:nvPr/>
          </p:nvCxnSpPr>
          <p:spPr>
            <a:xfrm>
              <a:off x="474283" y="2712808"/>
              <a:ext cx="1071862" cy="61437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3086B9D-8F10-46BF-CD79-456DE7F0445A}"/>
                </a:ext>
              </a:extLst>
            </p:cNvPr>
            <p:cNvSpPr txBox="1"/>
            <p:nvPr/>
          </p:nvSpPr>
          <p:spPr>
            <a:xfrm rot="1845061">
              <a:off x="513669" y="2676607"/>
              <a:ext cx="757594" cy="8570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39</a:t>
              </a:r>
            </a:p>
            <a:p>
              <a:pPr algn="ctr"/>
              <a:r>
                <a:rPr lang="it-IT" dirty="0"/>
                <a:t>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825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6C03B-9BC7-3E43-A82B-348D2C7A2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Lowry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47C27F9-6573-2343-AA3F-479206F17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102" y="1207639"/>
            <a:ext cx="8634412" cy="487912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145DB5-1BBA-4E40-9256-60CDAACE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50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101755-11E7-1693-64A4-55939C3CA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153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64791-BBB0-3D48-8E43-96EFE314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Lowry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2E1BBBC-32DA-A546-A7D7-D6728D04C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253" y="947831"/>
            <a:ext cx="9035494" cy="553561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F9F454-661E-9540-B825-44830007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51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D56CA4-8B40-9F3B-1E0A-E62742FED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1980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55F5B6-4F19-DE4B-B350-449216B4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52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FC52095-3E9F-3746-9A40-61FEF2F0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>
                <a:solidFill>
                  <a:srgbClr val="193769"/>
                </a:solidFill>
                <a:latin typeface="Lucida Calligraphy" panose="03010101010101010101" pitchFamily="66" charset="77"/>
              </a:rPr>
              <a:t>Production of  MgB</a:t>
            </a:r>
            <a:r>
              <a:rPr lang="it-IT" sz="2800" baseline="-25000" dirty="0">
                <a:solidFill>
                  <a:srgbClr val="193769"/>
                </a:solidFill>
                <a:latin typeface="Lucida Calligraphy" panose="03010101010101010101" pitchFamily="66" charset="77"/>
              </a:rPr>
              <a:t>2</a:t>
            </a:r>
            <a:r>
              <a:rPr lang="it-IT" sz="2800" dirty="0">
                <a:solidFill>
                  <a:srgbClr val="193769"/>
                </a:solidFill>
                <a:latin typeface="Lucida Calligraphy" panose="03010101010101010101" pitchFamily="66" charset="77"/>
              </a:rPr>
              <a:t> by Mg-RLI</a:t>
            </a:r>
            <a:br>
              <a:rPr lang="it-IT" sz="2800" dirty="0">
                <a:solidFill>
                  <a:srgbClr val="193769"/>
                </a:solidFill>
                <a:latin typeface="Lucida Calligraphy" panose="03010101010101010101" pitchFamily="66" charset="77"/>
              </a:rPr>
            </a:br>
            <a:r>
              <a:rPr lang="it-IT" sz="2800" dirty="0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800" b="0" dirty="0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it-IT" sz="2800" b="0" dirty="0" err="1">
                <a:solidFill>
                  <a:srgbClr val="193769"/>
                </a:solidFill>
                <a:cs typeface="Times New Roman" panose="02020603050405020304" pitchFamily="18" charset="0"/>
              </a:rPr>
              <a:t>R</a:t>
            </a:r>
            <a:r>
              <a:rPr lang="it-IT" sz="2800" b="0" dirty="0" err="1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eactive</a:t>
            </a:r>
            <a:r>
              <a:rPr lang="it-IT" sz="2800" b="0" dirty="0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dirty="0">
                <a:solidFill>
                  <a:srgbClr val="193769"/>
                </a:solidFill>
                <a:cs typeface="Times New Roman" panose="02020603050405020304" pitchFamily="18" charset="0"/>
              </a:rPr>
              <a:t>L</a:t>
            </a:r>
            <a:r>
              <a:rPr lang="it-IT" sz="2800" b="0" dirty="0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iquid </a:t>
            </a:r>
            <a:r>
              <a:rPr lang="it-IT" sz="2800" b="0" dirty="0" err="1">
                <a:solidFill>
                  <a:srgbClr val="193769"/>
                </a:solidFill>
                <a:cs typeface="Times New Roman" panose="02020603050405020304" pitchFamily="18" charset="0"/>
              </a:rPr>
              <a:t>I</a:t>
            </a:r>
            <a:r>
              <a:rPr lang="it-IT" sz="2800" b="0" dirty="0" err="1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nfiltration</a:t>
            </a:r>
            <a:r>
              <a:rPr lang="it-IT" sz="2800" dirty="0">
                <a:solidFill>
                  <a:srgbClr val="1937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55817E-524D-094F-8369-6EF23D5C03EC}"/>
              </a:ext>
            </a:extLst>
          </p:cNvPr>
          <p:cNvSpPr txBox="1">
            <a:spLocks/>
          </p:cNvSpPr>
          <p:nvPr/>
        </p:nvSpPr>
        <p:spPr>
          <a:xfrm>
            <a:off x="1671144" y="1082302"/>
            <a:ext cx="3757882" cy="2886075"/>
          </a:xfrm>
          <a:prstGeom prst="rect">
            <a:avLst/>
          </a:prstGeom>
          <a:solidFill>
            <a:srgbClr val="FFFD78">
              <a:alpha val="75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Fill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steel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container by B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Power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and large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chunks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of MgB</a:t>
            </a:r>
            <a:r>
              <a:rPr lang="it-IT" sz="2500" baseline="-25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weld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the container and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perform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thermal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treatment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at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about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900-950 </a:t>
            </a:r>
            <a:r>
              <a:rPr lang="it-IT" sz="2800" baseline="30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conventional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oven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for 12-24 h.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0D9178-D84E-FF4C-A13C-C4EFBB0849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09314" y="3930646"/>
            <a:ext cx="8711543" cy="250605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Critical temperature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</a:t>
            </a:r>
            <a:r>
              <a:rPr lang="it-IT" sz="2500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</a:t>
            </a:r>
            <a:r>
              <a:rPr lang="it-IT" sz="2500" i="1" baseline="-25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) 39.5 K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High 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density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2.4 g/cm</a:t>
            </a:r>
            <a:r>
              <a:rPr lang="it-IT" sz="2500" baseline="30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3 </a:t>
            </a:r>
            <a:endParaRPr lang="it-IT" sz="2500" baseline="30000" dirty="0">
              <a:ea typeface="ＭＳ Ｐゴシック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500" dirty="0">
                <a:ea typeface="ＭＳ Ｐゴシック" charset="0"/>
              </a:rPr>
              <a:t>High </a:t>
            </a:r>
            <a:r>
              <a:rPr lang="it-IT" sz="2500" dirty="0" err="1">
                <a:ea typeface="ＭＳ Ｐゴシック" charset="0"/>
              </a:rPr>
              <a:t>connectivity</a:t>
            </a:r>
            <a:r>
              <a:rPr lang="it-IT" sz="2500" dirty="0">
                <a:ea typeface="ＭＳ Ｐゴシック" charset="0"/>
              </a:rPr>
              <a:t>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500" dirty="0" err="1">
                <a:ea typeface="ＭＳ Ｐゴシック" charset="0"/>
              </a:rPr>
              <a:t>V</a:t>
            </a:r>
            <a:r>
              <a:rPr lang="it-IT" sz="25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ery</a:t>
            </a:r>
            <a:r>
              <a:rPr lang="it-IT" sz="2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hi</a:t>
            </a:r>
            <a:r>
              <a:rPr lang="it-IT" sz="2500" dirty="0">
                <a:ea typeface="ＭＳ Ｐゴシック" charset="0"/>
              </a:rPr>
              <a:t>gh </a:t>
            </a:r>
            <a:r>
              <a:rPr lang="it-IT" sz="2500" dirty="0" err="1">
                <a:ea typeface="ＭＳ Ｐゴシック" charset="0"/>
              </a:rPr>
              <a:t>superconducting</a:t>
            </a:r>
            <a:r>
              <a:rPr lang="it-IT" sz="2500" dirty="0">
                <a:ea typeface="ＭＳ Ｐゴシック" charset="0"/>
              </a:rPr>
              <a:t> </a:t>
            </a:r>
            <a:r>
              <a:rPr lang="it-IT" sz="2500" dirty="0" err="1">
                <a:ea typeface="ＭＳ Ｐゴシック" charset="0"/>
              </a:rPr>
              <a:t>characteristics</a:t>
            </a:r>
            <a:endParaRPr lang="it-IT" sz="2500" dirty="0">
              <a:ea typeface="ＭＳ Ｐゴシック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500" dirty="0">
                <a:ea typeface="ＭＳ Ｐゴシック" charset="0"/>
              </a:rPr>
              <a:t>High </a:t>
            </a:r>
            <a:r>
              <a:rPr lang="it-IT" sz="2500" dirty="0" err="1">
                <a:ea typeface="ＭＳ Ｐゴシック" charset="0"/>
              </a:rPr>
              <a:t>value</a:t>
            </a:r>
            <a:r>
              <a:rPr lang="it-IT" sz="2500" dirty="0">
                <a:ea typeface="ＭＳ Ｐゴシック" charset="0"/>
              </a:rPr>
              <a:t> of </a:t>
            </a:r>
            <a:r>
              <a:rPr lang="it-IT" sz="2500" dirty="0" err="1">
                <a:ea typeface="ＭＳ Ｐゴシック" charset="0"/>
              </a:rPr>
              <a:t>critical</a:t>
            </a:r>
            <a:r>
              <a:rPr lang="it-IT" sz="2500" dirty="0">
                <a:ea typeface="ＭＳ Ｐゴシック" charset="0"/>
              </a:rPr>
              <a:t> </a:t>
            </a:r>
            <a:r>
              <a:rPr lang="it-IT" sz="2500" dirty="0" err="1">
                <a:ea typeface="ＭＳ Ｐゴシック" charset="0"/>
              </a:rPr>
              <a:t>currents</a:t>
            </a:r>
            <a:endParaRPr lang="it-IT" sz="2500" dirty="0">
              <a:ea typeface="ＭＳ Ｐゴシック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E81C09F-5991-3147-AA7D-97516D3F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688" y="917039"/>
            <a:ext cx="4748157" cy="2779409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5788090-30AD-DA00-771D-80CD5D74D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5852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4EF39-853F-E44A-A705-FBD9A7DD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Production of  MgB</a:t>
            </a:r>
            <a:r>
              <a:rPr lang="it-IT" baseline="-25000" dirty="0">
                <a:solidFill>
                  <a:srgbClr val="193769"/>
                </a:solidFill>
              </a:rPr>
              <a:t>2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6827BE-3F93-BB4F-8459-F987B5091A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8343" y="801712"/>
            <a:ext cx="11125200" cy="5254576"/>
          </a:xfrm>
          <a:solidFill>
            <a:srgbClr val="FFFD78">
              <a:alpha val="75000"/>
            </a:srgbClr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r>
              <a:rPr lang="it-IT" sz="2800" dirty="0" err="1">
                <a:ea typeface="ＭＳ Ｐゴシック" charset="0"/>
              </a:rPr>
              <a:t>Discovered</a:t>
            </a:r>
            <a:r>
              <a:rPr lang="it-IT" sz="2800" dirty="0">
                <a:ea typeface="ＭＳ Ｐゴシック" charset="0"/>
              </a:rPr>
              <a:t> 2001 </a:t>
            </a:r>
            <a:r>
              <a:rPr lang="it-IT" sz="2400" dirty="0">
                <a:ea typeface="ＭＳ Ｐゴシック" charset="0"/>
              </a:rPr>
              <a:t>(</a:t>
            </a:r>
            <a:r>
              <a:rPr lang="it-IT" sz="2400" dirty="0" err="1">
                <a:ea typeface="ＭＳ Ｐゴシック" charset="0"/>
              </a:rPr>
              <a:t>J.Nagamatsu</a:t>
            </a:r>
            <a:r>
              <a:rPr lang="it-IT" sz="2400" dirty="0">
                <a:ea typeface="ＭＳ Ｐゴシック" charset="0"/>
              </a:rPr>
              <a:t> [1] Nature 410(2001) 63)</a:t>
            </a:r>
            <a:r>
              <a:rPr lang="it-IT" sz="2800" dirty="0">
                <a:ea typeface="ＭＳ Ｐゴシック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it-IT" dirty="0">
              <a:solidFill>
                <a:srgbClr val="FF0000"/>
              </a:solidFill>
              <a:ea typeface="ＭＳ Ｐゴシック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it-IT" dirty="0" err="1">
                <a:solidFill>
                  <a:srgbClr val="FF0000"/>
                </a:solidFill>
                <a:ea typeface="ＭＳ Ｐゴシック" charset="0"/>
              </a:rPr>
              <a:t>Different</a:t>
            </a:r>
            <a:r>
              <a:rPr lang="it-IT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ea typeface="ＭＳ Ｐゴシック" charset="0"/>
              </a:rPr>
              <a:t>techinques</a:t>
            </a:r>
            <a:r>
              <a:rPr lang="it-IT" dirty="0">
                <a:solidFill>
                  <a:srgbClr val="FF0000"/>
                </a:solidFill>
                <a:ea typeface="ＭＳ Ｐゴシック" charset="0"/>
              </a:rPr>
              <a:t> of production:</a:t>
            </a:r>
          </a:p>
          <a:p>
            <a:pPr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rgbClr val="009051"/>
                </a:solidFill>
                <a:ea typeface="ＭＳ Ｐゴシック" charset="0"/>
              </a:rPr>
              <a:t>Japanese</a:t>
            </a:r>
            <a:r>
              <a:rPr lang="it-IT" sz="2800" dirty="0">
                <a:solidFill>
                  <a:srgbClr val="009051"/>
                </a:solidFill>
                <a:ea typeface="ＭＳ Ｐゴシック" charset="0"/>
              </a:rPr>
              <a:t> scientists: high pressure </a:t>
            </a:r>
            <a:r>
              <a:rPr lang="it-IT" sz="2800" dirty="0" err="1">
                <a:solidFill>
                  <a:srgbClr val="009051"/>
                </a:solidFill>
                <a:ea typeface="ＭＳ Ｐゴシック" charset="0"/>
              </a:rPr>
              <a:t>sintering</a:t>
            </a:r>
            <a:r>
              <a:rPr lang="it-IT" sz="2800" dirty="0">
                <a:solidFill>
                  <a:srgbClr val="009051"/>
                </a:solidFill>
                <a:ea typeface="ＭＳ Ｐゴシック" charset="0"/>
              </a:rPr>
              <a:t> – HIP (Hot </a:t>
            </a:r>
            <a:r>
              <a:rPr lang="it-IT" sz="2800" dirty="0" err="1">
                <a:solidFill>
                  <a:srgbClr val="009051"/>
                </a:solidFill>
                <a:ea typeface="ＭＳ Ｐゴシック" charset="0"/>
              </a:rPr>
              <a:t>Isostatic</a:t>
            </a:r>
            <a:r>
              <a:rPr lang="it-IT" sz="2800" dirty="0">
                <a:solidFill>
                  <a:srgbClr val="009051"/>
                </a:solidFill>
                <a:ea typeface="ＭＳ Ｐゴシック" charset="0"/>
              </a:rPr>
              <a:t> Pressing)[1] or UHP (</a:t>
            </a:r>
            <a:r>
              <a:rPr lang="it-IT" sz="2800" dirty="0" err="1">
                <a:solidFill>
                  <a:srgbClr val="009051"/>
                </a:solidFill>
                <a:ea typeface="ＭＳ Ｐゴシック" charset="0"/>
              </a:rPr>
              <a:t>Uniaxial</a:t>
            </a:r>
            <a:r>
              <a:rPr lang="it-IT" sz="2800" dirty="0">
                <a:solidFill>
                  <a:srgbClr val="009051"/>
                </a:solidFill>
                <a:ea typeface="ＭＳ Ｐゴシック" charset="0"/>
              </a:rPr>
              <a:t> Hot Pressing).</a:t>
            </a:r>
          </a:p>
          <a:p>
            <a:pPr algn="ctr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FF0000"/>
              </a:solidFill>
              <a:ea typeface="ＭＳ Ｐゴシック" charset="0"/>
            </a:endParaRPr>
          </a:p>
          <a:p>
            <a:pPr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FF0000"/>
                </a:solidFill>
                <a:ea typeface="ＭＳ Ｐゴシック" charset="0"/>
              </a:rPr>
              <a:t>American </a:t>
            </a:r>
            <a:r>
              <a:rPr lang="it-IT" sz="2800" dirty="0" err="1">
                <a:solidFill>
                  <a:srgbClr val="FF0000"/>
                </a:solidFill>
                <a:ea typeface="ＭＳ Ｐゴシック" charset="0"/>
              </a:rPr>
              <a:t>Scientists</a:t>
            </a:r>
            <a:r>
              <a:rPr lang="it-IT" sz="2800" dirty="0">
                <a:solidFill>
                  <a:srgbClr val="FF0000"/>
                </a:solidFill>
                <a:ea typeface="ＭＳ Ｐゴシック" charset="0"/>
              </a:rPr>
              <a:t>: Mg </a:t>
            </a:r>
            <a:r>
              <a:rPr lang="it-IT" sz="2800" dirty="0" err="1">
                <a:solidFill>
                  <a:srgbClr val="FF0000"/>
                </a:solidFill>
                <a:ea typeface="ＭＳ Ｐゴシック" charset="0"/>
              </a:rPr>
              <a:t>vapor</a:t>
            </a:r>
            <a:r>
              <a:rPr lang="it-IT" sz="280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ea typeface="ＭＳ Ｐゴシック" charset="0"/>
              </a:rPr>
              <a:t>sintering</a:t>
            </a:r>
            <a:r>
              <a:rPr lang="it-IT" sz="2800" dirty="0">
                <a:solidFill>
                  <a:srgbClr val="FF0000"/>
                </a:solidFill>
                <a:ea typeface="ＭＳ Ｐゴシック" charset="0"/>
              </a:rPr>
              <a:t> of B </a:t>
            </a:r>
            <a:r>
              <a:rPr lang="it-IT" sz="2800" dirty="0" err="1">
                <a:solidFill>
                  <a:srgbClr val="FF0000"/>
                </a:solidFill>
                <a:ea typeface="ＭＳ Ｐゴシック" charset="0"/>
              </a:rPr>
              <a:t>fibers</a:t>
            </a:r>
            <a:r>
              <a:rPr lang="it-IT" sz="2800" dirty="0">
                <a:solidFill>
                  <a:srgbClr val="FF0000"/>
                </a:solidFill>
                <a:ea typeface="ＭＳ Ｐゴシック" charset="0"/>
              </a:rPr>
              <a:t> [2]</a:t>
            </a:r>
          </a:p>
          <a:p>
            <a:pPr algn="ctr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it-IT" sz="2800" dirty="0">
              <a:ea typeface="ＭＳ Ｐゴシック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rgbClr val="0432FF"/>
                </a:solidFill>
                <a:ea typeface="ＭＳ Ｐゴシック" charset="0"/>
              </a:rPr>
              <a:t>Italian</a:t>
            </a:r>
            <a:r>
              <a:rPr lang="it-IT" sz="2800" dirty="0">
                <a:solidFill>
                  <a:srgbClr val="0432FF"/>
                </a:solidFill>
                <a:ea typeface="ＭＳ Ｐゴシック" charset="0"/>
              </a:rPr>
              <a:t> </a:t>
            </a:r>
            <a:r>
              <a:rPr lang="it-IT" sz="2800" dirty="0" err="1">
                <a:solidFill>
                  <a:srgbClr val="0432FF"/>
                </a:solidFill>
                <a:ea typeface="ＭＳ Ｐゴシック" charset="0"/>
              </a:rPr>
              <a:t>Scientists</a:t>
            </a:r>
            <a:r>
              <a:rPr lang="it-IT" sz="2800" dirty="0">
                <a:solidFill>
                  <a:srgbClr val="0432FF"/>
                </a:solidFill>
                <a:ea typeface="ＭＳ Ｐゴシック" charset="0"/>
              </a:rPr>
              <a:t>: Mg </a:t>
            </a:r>
            <a:r>
              <a:rPr lang="it-IT" sz="2800" dirty="0" err="1">
                <a:solidFill>
                  <a:srgbClr val="0432FF"/>
                </a:solidFill>
                <a:ea typeface="ＭＳ Ｐゴシック" charset="0"/>
              </a:rPr>
              <a:t>Reactive</a:t>
            </a:r>
            <a:r>
              <a:rPr lang="it-IT" sz="2800" dirty="0">
                <a:solidFill>
                  <a:srgbClr val="0432FF"/>
                </a:solidFill>
                <a:ea typeface="ＭＳ Ｐゴシック" charset="0"/>
              </a:rPr>
              <a:t> Liquid </a:t>
            </a:r>
            <a:r>
              <a:rPr lang="it-IT" sz="2800" dirty="0" err="1">
                <a:solidFill>
                  <a:srgbClr val="0432FF"/>
                </a:solidFill>
                <a:ea typeface="ＭＳ Ｐゴシック" charset="0"/>
              </a:rPr>
              <a:t>Infiltration</a:t>
            </a:r>
            <a:r>
              <a:rPr lang="it-IT" sz="2800" dirty="0">
                <a:solidFill>
                  <a:srgbClr val="0432FF"/>
                </a:solidFill>
                <a:ea typeface="ＭＳ Ｐゴシック" charset="0"/>
              </a:rPr>
              <a:t> </a:t>
            </a:r>
            <a:r>
              <a:rPr lang="en-US" sz="2800" dirty="0">
                <a:solidFill>
                  <a:srgbClr val="0432FF"/>
                </a:solidFill>
                <a:ea typeface="ＭＳ Ｐゴシック" charset="0"/>
              </a:rPr>
              <a:t>[3]</a:t>
            </a:r>
            <a:r>
              <a:rPr lang="it-IT" sz="2800" dirty="0">
                <a:solidFill>
                  <a:srgbClr val="0432FF"/>
                </a:solidFill>
                <a:ea typeface="ＭＳ Ｐゴシック" charset="0"/>
              </a:rPr>
              <a:t>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sz="1600" dirty="0">
                <a:solidFill>
                  <a:srgbClr val="0432FF"/>
                </a:solidFill>
                <a:ea typeface="ＭＳ Ｐゴシック" charset="0"/>
              </a:rPr>
              <a:t>(</a:t>
            </a:r>
            <a:r>
              <a:rPr lang="it-IT" sz="1600" dirty="0" err="1">
                <a:solidFill>
                  <a:srgbClr val="0432FF"/>
                </a:solidFill>
                <a:ea typeface="ＭＳ Ｐゴシック" charset="0"/>
              </a:rPr>
              <a:t>Italian</a:t>
            </a:r>
            <a:r>
              <a:rPr lang="it-IT" sz="1600" dirty="0">
                <a:solidFill>
                  <a:srgbClr val="0432FF"/>
                </a:solidFill>
                <a:ea typeface="ＭＳ Ｐゴシック" charset="0"/>
              </a:rPr>
              <a:t> </a:t>
            </a:r>
            <a:r>
              <a:rPr lang="it-IT" sz="1600" dirty="0" err="1">
                <a:solidFill>
                  <a:srgbClr val="0432FF"/>
                </a:solidFill>
                <a:ea typeface="ＭＳ Ｐゴシック" charset="0"/>
              </a:rPr>
              <a:t>Patent</a:t>
            </a:r>
            <a:r>
              <a:rPr lang="it-IT" sz="1600" dirty="0">
                <a:solidFill>
                  <a:srgbClr val="0432FF"/>
                </a:solidFill>
                <a:ea typeface="ＭＳ Ｐゴシック" charset="0"/>
              </a:rPr>
              <a:t> </a:t>
            </a:r>
            <a:r>
              <a:rPr lang="en-US" sz="1600" dirty="0">
                <a:solidFill>
                  <a:srgbClr val="0432FF"/>
                </a:solidFill>
                <a:ea typeface="ＭＳ Ｐゴシック" charset="0"/>
              </a:rPr>
              <a:t>Edison Spa pat., G. </a:t>
            </a:r>
            <a:r>
              <a:rPr lang="en-US" sz="1600" dirty="0" err="1">
                <a:solidFill>
                  <a:srgbClr val="0432FF"/>
                </a:solidFill>
                <a:ea typeface="ＭＳ Ｐゴシック" charset="0"/>
              </a:rPr>
              <a:t>Giunchi</a:t>
            </a:r>
            <a:r>
              <a:rPr lang="en-US" sz="1600" dirty="0">
                <a:solidFill>
                  <a:srgbClr val="0432FF"/>
                </a:solidFill>
                <a:ea typeface="ＭＳ Ｐゴシック" charset="0"/>
              </a:rPr>
              <a:t>, </a:t>
            </a:r>
            <a:r>
              <a:rPr lang="en-US" sz="1600" dirty="0" err="1">
                <a:solidFill>
                  <a:srgbClr val="0432FF"/>
                </a:solidFill>
                <a:ea typeface="ＭＳ Ｐゴシック" charset="0"/>
              </a:rPr>
              <a:t>S.Ceresara</a:t>
            </a:r>
            <a:r>
              <a:rPr lang="en-US" sz="1600" dirty="0">
                <a:solidFill>
                  <a:srgbClr val="0432FF"/>
                </a:solidFill>
                <a:ea typeface="ＭＳ Ｐゴシック" charset="0"/>
              </a:rPr>
              <a:t> 2001)</a:t>
            </a:r>
            <a:endParaRPr lang="it-IT" sz="1600" dirty="0">
              <a:solidFill>
                <a:srgbClr val="0432FF"/>
              </a:solidFill>
              <a:ea typeface="ＭＳ Ｐゴシック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596834-A7B6-A643-A31B-7DECDF58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6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29C1DC-43A4-2845-AD04-DBFB7B362621}"/>
              </a:ext>
            </a:extLst>
          </p:cNvPr>
          <p:cNvSpPr txBox="1"/>
          <p:nvPr/>
        </p:nvSpPr>
        <p:spPr>
          <a:xfrm>
            <a:off x="1080581" y="5282067"/>
            <a:ext cx="61848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[1] </a:t>
            </a:r>
            <a:r>
              <a:rPr lang="it-IT" sz="2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J.Nagamatsu</a:t>
            </a: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et al.  Nature </a:t>
            </a:r>
            <a:r>
              <a:rPr lang="it-IT" sz="20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410</a:t>
            </a: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(2001) 63. 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[2] P.C. </a:t>
            </a:r>
            <a:r>
              <a:rPr lang="it-IT" sz="2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Canfield</a:t>
            </a: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et al. PRL 86 (2001) 2423].</a:t>
            </a:r>
          </a:p>
          <a:p>
            <a:pPr>
              <a:lnSpc>
                <a:spcPct val="80000"/>
              </a:lnSpc>
            </a:pP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[3] G. Giunchi et al. </a:t>
            </a:r>
            <a:r>
              <a:rPr lang="it-IT" sz="2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Int</a:t>
            </a: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J.Mod.Physics</a:t>
            </a:r>
            <a:r>
              <a:rPr lang="it-IT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B 17 (2003) 453.</a:t>
            </a:r>
          </a:p>
        </p:txBody>
      </p:sp>
      <p:sp>
        <p:nvSpPr>
          <p:cNvPr id="6" name="Freccia destra rientrata 5">
            <a:extLst>
              <a:ext uri="{FF2B5EF4-FFF2-40B4-BE49-F238E27FC236}">
                <a16:creationId xmlns:a16="http://schemas.microsoft.com/office/drawing/2014/main" id="{98CA918A-0C13-2942-9C18-830F9075A82D}"/>
              </a:ext>
            </a:extLst>
          </p:cNvPr>
          <p:cNvSpPr/>
          <p:nvPr/>
        </p:nvSpPr>
        <p:spPr>
          <a:xfrm>
            <a:off x="9619957" y="4787627"/>
            <a:ext cx="281354" cy="855940"/>
          </a:xfrm>
          <a:prstGeom prst="notchedRightArrow">
            <a:avLst/>
          </a:prstGeom>
        </p:spPr>
        <p:txBody>
          <a:bodyPr rtlCol="0" anchor="ctr">
            <a:spAutoFit/>
          </a:bodyPr>
          <a:lstStyle/>
          <a:p>
            <a:pPr algn="ctr">
              <a:spcBef>
                <a:spcPct val="20000"/>
              </a:spcBef>
            </a:pPr>
            <a:endParaRPr lang="it-IT" sz="2200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8" name="Freccia destra rientrata 7">
            <a:extLst>
              <a:ext uri="{FF2B5EF4-FFF2-40B4-BE49-F238E27FC236}">
                <a16:creationId xmlns:a16="http://schemas.microsoft.com/office/drawing/2014/main" id="{697EC22E-3C71-F043-AE20-A9A4C1DD010A}"/>
              </a:ext>
            </a:extLst>
          </p:cNvPr>
          <p:cNvSpPr/>
          <p:nvPr/>
        </p:nvSpPr>
        <p:spPr>
          <a:xfrm>
            <a:off x="7087773" y="581387"/>
            <a:ext cx="355247" cy="855940"/>
          </a:xfrm>
          <a:prstGeom prst="notchedRightArrow">
            <a:avLst/>
          </a:prstGeom>
        </p:spPr>
        <p:txBody>
          <a:bodyPr rtlCol="0" anchor="ctr">
            <a:spAutoFit/>
          </a:bodyPr>
          <a:lstStyle/>
          <a:p>
            <a:pPr algn="ctr">
              <a:spcBef>
                <a:spcPct val="20000"/>
              </a:spcBef>
            </a:pPr>
            <a:endParaRPr lang="it-IT" sz="2200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99010F5A-746F-3744-9AA0-DA1541DA960B}"/>
              </a:ext>
            </a:extLst>
          </p:cNvPr>
          <p:cNvSpPr/>
          <p:nvPr/>
        </p:nvSpPr>
        <p:spPr>
          <a:xfrm>
            <a:off x="5772444" y="814365"/>
            <a:ext cx="45719" cy="439222"/>
          </a:xfrm>
          <a:prstGeom prst="downArrow">
            <a:avLst/>
          </a:prstGeom>
        </p:spPr>
        <p:txBody>
          <a:bodyPr rtlCol="0" anchor="ctr">
            <a:spAutoFit/>
          </a:bodyPr>
          <a:lstStyle/>
          <a:p>
            <a:pPr algn="ctr">
              <a:spcBef>
                <a:spcPct val="20000"/>
              </a:spcBef>
            </a:pPr>
            <a:endParaRPr lang="it-IT" sz="2200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EF018AB-A1F3-7149-8573-DA43CED64A9C}"/>
              </a:ext>
            </a:extLst>
          </p:cNvPr>
          <p:cNvCxnSpPr>
            <a:cxnSpLocks/>
          </p:cNvCxnSpPr>
          <p:nvPr/>
        </p:nvCxnSpPr>
        <p:spPr>
          <a:xfrm>
            <a:off x="9901311" y="4787627"/>
            <a:ext cx="808442" cy="713922"/>
          </a:xfrm>
          <a:prstGeom prst="straightConnector1">
            <a:avLst/>
          </a:prstGeom>
          <a:ln w="60325">
            <a:solidFill>
              <a:srgbClr val="0432FF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A2F6C8-6BBA-0BC9-091D-6C3AE694D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18CB612-A710-0C13-2C3C-6E84D264C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819" y="5519738"/>
            <a:ext cx="4455066" cy="1231106"/>
          </a:xfrm>
          <a:prstGeom prst="rect">
            <a:avLst/>
          </a:prstGeom>
          <a:solidFill>
            <a:srgbClr val="D5FC7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dirty="0" err="1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Available</a:t>
            </a:r>
            <a:r>
              <a:rPr lang="it-IT" sz="1600" dirty="0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Waste </a:t>
            </a:r>
            <a:r>
              <a:rPr lang="it-IT" sz="1600" dirty="0" err="1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Material</a:t>
            </a:r>
            <a:r>
              <a:rPr lang="it-IT" sz="1600" dirty="0">
                <a:solidFill>
                  <a:srgbClr val="1F497D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Machinable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it-IT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G. Giunchi)</a:t>
            </a:r>
            <a:endParaRPr lang="it-IT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mm - </a:t>
            </a:r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mm</a:t>
            </a:r>
          </a:p>
          <a:p>
            <a:pPr algn="ctr" eaLnBrk="1" hangingPunct="1"/>
            <a:r>
              <a:rPr lang="it-IT" sz="20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 mm</a:t>
            </a:r>
          </a:p>
        </p:txBody>
      </p:sp>
    </p:spTree>
    <p:extLst>
      <p:ext uri="{BB962C8B-B14F-4D97-AF65-F5344CB8AC3E}">
        <p14:creationId xmlns:p14="http://schemas.microsoft.com/office/powerpoint/2010/main" val="393784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DE423D-71A3-644F-B48D-64218967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4" y="1839"/>
            <a:ext cx="11968352" cy="76243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Field </a:t>
            </a:r>
            <a:r>
              <a:rPr lang="it-IT" dirty="0" err="1">
                <a:solidFill>
                  <a:srgbClr val="193769"/>
                </a:solidFill>
              </a:rPr>
              <a:t>Cooling</a:t>
            </a:r>
            <a:r>
              <a:rPr lang="it-IT" dirty="0">
                <a:solidFill>
                  <a:srgbClr val="193769"/>
                </a:solidFill>
              </a:rPr>
              <a:t>  - Field Trapping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71A356-FE40-2D46-8BE2-776F5561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7</a:t>
            </a:fld>
            <a:endParaRPr lang="it-IT"/>
          </a:p>
        </p:txBody>
      </p:sp>
      <p:pic>
        <p:nvPicPr>
          <p:cNvPr id="6" name="Picture 45" descr="Schermata 2015-02-17 alle 19.25.09.png">
            <a:extLst>
              <a:ext uri="{FF2B5EF4-FFF2-40B4-BE49-F238E27FC236}">
                <a16:creationId xmlns:a16="http://schemas.microsoft.com/office/drawing/2014/main" id="{359AFE99-E282-F744-A226-B22FE35EA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472" y="2375309"/>
            <a:ext cx="554355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55">
            <a:extLst>
              <a:ext uri="{FF2B5EF4-FFF2-40B4-BE49-F238E27FC236}">
                <a16:creationId xmlns:a16="http://schemas.microsoft.com/office/drawing/2014/main" id="{F6B6BCC9-74F1-7A43-808E-31C0B6D8B185}"/>
              </a:ext>
            </a:extLst>
          </p:cNvPr>
          <p:cNvCxnSpPr/>
          <p:nvPr/>
        </p:nvCxnSpPr>
        <p:spPr bwMode="auto">
          <a:xfrm flipV="1">
            <a:off x="6764872" y="3631021"/>
            <a:ext cx="2921000" cy="1727200"/>
          </a:xfrm>
          <a:prstGeom prst="line">
            <a:avLst/>
          </a:prstGeom>
          <a:ln w="76200" cmpd="sng">
            <a:solidFill>
              <a:schemeClr val="tx2"/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57">
            <a:extLst>
              <a:ext uri="{FF2B5EF4-FFF2-40B4-BE49-F238E27FC236}">
                <a16:creationId xmlns:a16="http://schemas.microsoft.com/office/drawing/2014/main" id="{8D1C7F1C-5466-1645-8B90-2446A6E2C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138" y="6100037"/>
            <a:ext cx="9137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J. J. </a:t>
            </a:r>
            <a:r>
              <a:rPr lang="en-US" sz="1600" dirty="0" err="1">
                <a:solidFill>
                  <a:schemeClr val="tx2"/>
                </a:solidFill>
                <a:highlight>
                  <a:srgbClr val="FFFF00"/>
                </a:highlight>
              </a:rPr>
              <a:t>Rabbers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 et al. “Magnetic shielding capability of MgB2 cylinders” </a:t>
            </a:r>
            <a:r>
              <a:rPr lang="en-US" sz="1600" dirty="0" err="1">
                <a:solidFill>
                  <a:schemeClr val="tx2"/>
                </a:solidFill>
                <a:highlight>
                  <a:srgbClr val="FFFF00"/>
                </a:highlight>
              </a:rPr>
              <a:t>Supercond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. Sci. Technol. Vol. </a:t>
            </a:r>
            <a:r>
              <a:rPr lang="en-US" sz="1600" b="1" dirty="0">
                <a:solidFill>
                  <a:schemeClr val="tx2"/>
                </a:solidFill>
                <a:highlight>
                  <a:srgbClr val="FFFF00"/>
                </a:highlight>
              </a:rPr>
              <a:t>23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</a:rPr>
              <a:t>, 2010</a:t>
            </a:r>
          </a:p>
        </p:txBody>
      </p:sp>
      <p:cxnSp>
        <p:nvCxnSpPr>
          <p:cNvPr id="9" name="Straight Connector 54">
            <a:extLst>
              <a:ext uri="{FF2B5EF4-FFF2-40B4-BE49-F238E27FC236}">
                <a16:creationId xmlns:a16="http://schemas.microsoft.com/office/drawing/2014/main" id="{5ACDF16C-1284-F74E-BBAA-56DAC22EE025}"/>
              </a:ext>
            </a:extLst>
          </p:cNvPr>
          <p:cNvCxnSpPr/>
          <p:nvPr/>
        </p:nvCxnSpPr>
        <p:spPr>
          <a:xfrm>
            <a:off x="6764872" y="3631021"/>
            <a:ext cx="2921000" cy="1588"/>
          </a:xfrm>
          <a:prstGeom prst="line">
            <a:avLst/>
          </a:prstGeom>
          <a:ln w="76200" cmpd="sng">
            <a:solidFill>
              <a:srgbClr val="008F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63B83983-6BA7-FE41-AA94-4B512EA0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5" y="1301282"/>
            <a:ext cx="3445480" cy="3679823"/>
          </a:xfrm>
          <a:prstGeom prst="rect">
            <a:avLst/>
          </a:prstGeom>
        </p:spPr>
      </p:pic>
      <p:sp>
        <p:nvSpPr>
          <p:cNvPr id="11" name="TextBox 44">
            <a:extLst>
              <a:ext uri="{FF2B5EF4-FFF2-40B4-BE49-F238E27FC236}">
                <a16:creationId xmlns:a16="http://schemas.microsoft.com/office/drawing/2014/main" id="{2548A18C-4711-4246-9A57-249893669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010" y="877291"/>
            <a:ext cx="7801675" cy="1384995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it-IT" sz="2800" b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2800" b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(FC), </a:t>
            </a:r>
            <a:r>
              <a:rPr lang="it-IT" sz="28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sz="28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28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28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it-IT" sz="28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of 2 T, </a:t>
            </a:r>
            <a:r>
              <a:rPr lang="it-IT" sz="28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lowering</a:t>
            </a:r>
            <a:r>
              <a:rPr lang="it-IT" sz="2800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down the </a:t>
            </a:r>
            <a:r>
              <a:rPr lang="it-IT" sz="28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it-IT" sz="2800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  <a:r>
              <a:rPr lang="it-IT" sz="2800" i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i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800" i="1" baseline="-250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it-IT" sz="2800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 eaLnBrk="1" hangingPunct="1"/>
            <a:r>
              <a:rPr lang="it-IT" sz="2800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i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800" i="1" baseline="-250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lang="it-IT" sz="2800" i="1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it-IT" sz="28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self field.</a:t>
            </a:r>
            <a:r>
              <a:rPr lang="it-IT" sz="2800" i="1" baseline="-250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Straight Connector 55">
            <a:extLst>
              <a:ext uri="{FF2B5EF4-FFF2-40B4-BE49-F238E27FC236}">
                <a16:creationId xmlns:a16="http://schemas.microsoft.com/office/drawing/2014/main" id="{28CBFD23-59D3-A347-B987-12E9B9A4011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80455" y="2758768"/>
            <a:ext cx="0" cy="924232"/>
          </a:xfrm>
          <a:prstGeom prst="line">
            <a:avLst/>
          </a:prstGeom>
          <a:ln w="76200" cmpd="sng">
            <a:solidFill>
              <a:schemeClr val="tx2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6B4EC0-EC07-3445-ABED-776F496E3CD9}"/>
              </a:ext>
            </a:extLst>
          </p:cNvPr>
          <p:cNvSpPr txBox="1"/>
          <p:nvPr/>
        </p:nvSpPr>
        <p:spPr>
          <a:xfrm>
            <a:off x="2375580" y="3778054"/>
            <a:ext cx="599844" cy="369332"/>
          </a:xfrm>
          <a:prstGeom prst="rect">
            <a:avLst/>
          </a:prstGeom>
          <a:solidFill>
            <a:srgbClr val="FFFD78"/>
          </a:solidFill>
          <a:ln w="3492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endParaRPr lang="it-IT" i="1" baseline="-25000" dirty="0">
              <a:solidFill>
                <a:srgbClr val="0118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D34129AF-0EC8-C248-920C-D1C5E321FCA7}"/>
              </a:ext>
            </a:extLst>
          </p:cNvPr>
          <p:cNvCxnSpPr>
            <a:cxnSpLocks/>
          </p:cNvCxnSpPr>
          <p:nvPr/>
        </p:nvCxnSpPr>
        <p:spPr>
          <a:xfrm>
            <a:off x="1875073" y="2375309"/>
            <a:ext cx="0" cy="644832"/>
          </a:xfrm>
          <a:prstGeom prst="line">
            <a:avLst/>
          </a:prstGeom>
          <a:ln w="76200" cmpd="sng">
            <a:solidFill>
              <a:srgbClr val="008F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50FDF8-950E-6A4E-BF44-4410B12AECFA}"/>
              </a:ext>
            </a:extLst>
          </p:cNvPr>
          <p:cNvSpPr txBox="1"/>
          <p:nvPr/>
        </p:nvSpPr>
        <p:spPr>
          <a:xfrm>
            <a:off x="1602888" y="3550553"/>
            <a:ext cx="554960" cy="338554"/>
          </a:xfrm>
          <a:prstGeom prst="rect">
            <a:avLst/>
          </a:prstGeom>
          <a:solidFill>
            <a:srgbClr val="FFFD78"/>
          </a:solidFill>
          <a:ln w="34925">
            <a:solidFill>
              <a:srgbClr val="008F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i="1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i="1" baseline="-25000" dirty="0" err="1">
                <a:solidFill>
                  <a:srgbClr val="008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endParaRPr lang="it-IT" sz="1600" i="1" baseline="-25000" dirty="0">
              <a:solidFill>
                <a:srgbClr val="008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AC5961-C809-8A43-8D57-674C06E60DB7}"/>
              </a:ext>
            </a:extLst>
          </p:cNvPr>
          <p:cNvSpPr txBox="1"/>
          <p:nvPr/>
        </p:nvSpPr>
        <p:spPr>
          <a:xfrm>
            <a:off x="494591" y="5314279"/>
            <a:ext cx="2763898" cy="646331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P100 MgB</a:t>
            </a:r>
            <a:r>
              <a:rPr lang="it-IT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70 mm</a:t>
            </a:r>
          </a:p>
          <a:p>
            <a:r>
              <a:rPr lang="it-IT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i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it-IT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17.75 mm, </a:t>
            </a:r>
            <a:r>
              <a:rPr lang="it-IT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i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it-IT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mm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464721-4360-4C0F-3291-5E96AE3FB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97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80D5B0-8287-3F47-A7C2-99E9E96C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Field </a:t>
            </a:r>
            <a:r>
              <a:rPr lang="it-IT" dirty="0" err="1">
                <a:solidFill>
                  <a:srgbClr val="193769"/>
                </a:solidFill>
              </a:rPr>
              <a:t>Trapping</a:t>
            </a:r>
            <a:r>
              <a:rPr lang="it-IT" dirty="0">
                <a:solidFill>
                  <a:srgbClr val="193769"/>
                </a:solidFill>
              </a:rPr>
              <a:t> (Field </a:t>
            </a:r>
            <a:r>
              <a:rPr lang="it-IT" dirty="0" err="1">
                <a:solidFill>
                  <a:srgbClr val="193769"/>
                </a:solidFill>
              </a:rPr>
              <a:t>Cooling</a:t>
            </a:r>
            <a:r>
              <a:rPr lang="it-IT" dirty="0">
                <a:solidFill>
                  <a:srgbClr val="193769"/>
                </a:solidFill>
              </a:rPr>
              <a:t>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DC4BED-462D-BD4F-99DA-16993DD3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8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9145F614-4B5C-134D-9193-BBFB9F4079A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073" y="1987915"/>
            <a:ext cx="8634412" cy="440727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A769D3-A123-9D42-9B62-A1429AD7AFA6}"/>
              </a:ext>
            </a:extLst>
          </p:cNvPr>
          <p:cNvSpPr txBox="1"/>
          <p:nvPr/>
        </p:nvSpPr>
        <p:spPr>
          <a:xfrm>
            <a:off x="5102224" y="816005"/>
            <a:ext cx="6603219" cy="1200329"/>
          </a:xfrm>
          <a:prstGeom prst="rect">
            <a:avLst/>
          </a:prstGeom>
          <a:solidFill>
            <a:srgbClr val="FFFF00">
              <a:alpha val="8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7.5 hours to cool down from RT to 13 K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trapping after more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h (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homogeneity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Temperature   13 K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Ramp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down of the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: 0.25 A/4 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(0.06 A/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94AEB1-4839-AF4A-860D-B2B3E2C92C96}"/>
              </a:ext>
            </a:extLst>
          </p:cNvPr>
          <p:cNvSpPr txBox="1"/>
          <p:nvPr/>
        </p:nvSpPr>
        <p:spPr>
          <a:xfrm>
            <a:off x="9597845" y="345444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942 mT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728FF3-7B34-D544-A839-4863F4D03218}"/>
              </a:ext>
            </a:extLst>
          </p:cNvPr>
          <p:cNvSpPr txBox="1"/>
          <p:nvPr/>
        </p:nvSpPr>
        <p:spPr>
          <a:xfrm>
            <a:off x="8520968" y="2475175"/>
            <a:ext cx="3463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8000"/>
                </a:solidFill>
                <a:latin typeface="Arial"/>
                <a:cs typeface="Arial"/>
              </a:rPr>
              <a:t>A) temperature CLTS [K]</a:t>
            </a:r>
          </a:p>
          <a:p>
            <a:r>
              <a:rPr lang="it-IT" sz="1600" dirty="0">
                <a:solidFill>
                  <a:srgbClr val="0000FF"/>
                </a:solidFill>
                <a:latin typeface="Arial"/>
                <a:cs typeface="Arial"/>
              </a:rPr>
              <a:t>C) temperature </a:t>
            </a:r>
            <a:r>
              <a:rPr lang="it-IT" sz="1600" dirty="0" err="1">
                <a:solidFill>
                  <a:srgbClr val="0000FF"/>
                </a:solidFill>
                <a:latin typeface="Arial"/>
                <a:cs typeface="Arial"/>
              </a:rPr>
              <a:t>RhFe</a:t>
            </a:r>
            <a:r>
              <a:rPr lang="it-IT" sz="1600" dirty="0">
                <a:solidFill>
                  <a:srgbClr val="0000FF"/>
                </a:solidFill>
                <a:latin typeface="Arial"/>
                <a:cs typeface="Arial"/>
              </a:rPr>
              <a:t> [K]</a:t>
            </a:r>
          </a:p>
          <a:p>
            <a:r>
              <a:rPr lang="it-IT" sz="1600" dirty="0">
                <a:latin typeface="Arial"/>
                <a:cs typeface="Arial"/>
              </a:rPr>
              <a:t>B) </a:t>
            </a:r>
            <a:r>
              <a:rPr lang="it-IT" sz="1600" dirty="0" err="1">
                <a:latin typeface="Arial"/>
                <a:cs typeface="Arial"/>
              </a:rPr>
              <a:t>current</a:t>
            </a:r>
            <a:r>
              <a:rPr lang="it-IT" sz="1600" dirty="0">
                <a:latin typeface="Arial"/>
                <a:cs typeface="Arial"/>
              </a:rPr>
              <a:t> [A]</a:t>
            </a:r>
          </a:p>
          <a:p>
            <a:r>
              <a:rPr lang="it-IT" sz="1600" dirty="0">
                <a:solidFill>
                  <a:srgbClr val="FF0000"/>
                </a:solidFill>
                <a:latin typeface="Arial"/>
                <a:cs typeface="Arial"/>
              </a:rPr>
              <a:t>D) </a:t>
            </a:r>
            <a:r>
              <a:rPr lang="it-IT" sz="1600" dirty="0" err="1">
                <a:solidFill>
                  <a:srgbClr val="FF0000"/>
                </a:solidFill>
                <a:latin typeface="Arial"/>
                <a:cs typeface="Arial"/>
              </a:rPr>
              <a:t>magnetic</a:t>
            </a:r>
            <a:r>
              <a:rPr lang="it-IT" sz="1600" dirty="0">
                <a:solidFill>
                  <a:srgbClr val="FF0000"/>
                </a:solidFill>
                <a:latin typeface="Arial"/>
                <a:cs typeface="Arial"/>
              </a:rPr>
              <a:t> field @  center [mT]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3B2348-1667-8892-55DF-F5B3DC119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F4D682C-A9D8-9602-0DFB-2400C2775EF9}"/>
              </a:ext>
            </a:extLst>
          </p:cNvPr>
          <p:cNvGrpSpPr/>
          <p:nvPr/>
        </p:nvGrpSpPr>
        <p:grpSpPr>
          <a:xfrm>
            <a:off x="207193" y="787585"/>
            <a:ext cx="3542103" cy="4077023"/>
            <a:chOff x="0" y="1158554"/>
            <a:chExt cx="5040094" cy="4517217"/>
          </a:xfrm>
        </p:grpSpPr>
        <p:pic>
          <p:nvPicPr>
            <p:cNvPr id="6" name="Immagine 5" descr="magnete.jpg">
              <a:extLst>
                <a:ext uri="{FF2B5EF4-FFF2-40B4-BE49-F238E27FC236}">
                  <a16:creationId xmlns:a16="http://schemas.microsoft.com/office/drawing/2014/main" id="{564DC7FB-9473-1837-F645-DF1EA2B73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6" y="1158554"/>
              <a:ext cx="4903788" cy="4517217"/>
            </a:xfrm>
            <a:prstGeom prst="roundRect">
              <a:avLst/>
            </a:prstGeom>
          </p:spPr>
        </p:pic>
        <p:cxnSp>
          <p:nvCxnSpPr>
            <p:cNvPr id="7" name="Straight Arrow Connector 48">
              <a:extLst>
                <a:ext uri="{FF2B5EF4-FFF2-40B4-BE49-F238E27FC236}">
                  <a16:creationId xmlns:a16="http://schemas.microsoft.com/office/drawing/2014/main" id="{A91A1419-3136-6E12-B365-0E8B67ADDD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129069" y="3354656"/>
              <a:ext cx="1658727" cy="2006734"/>
            </a:xfrm>
            <a:prstGeom prst="straightConnector1">
              <a:avLst/>
            </a:prstGeom>
            <a:noFill/>
            <a:ln w="38100">
              <a:solidFill>
                <a:srgbClr val="3366F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" name="TextBox 50">
              <a:extLst>
                <a:ext uri="{FF2B5EF4-FFF2-40B4-BE49-F238E27FC236}">
                  <a16:creationId xmlns:a16="http://schemas.microsoft.com/office/drawing/2014/main" id="{499BD49B-77BD-129A-14D2-78871EED0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735" y="5194011"/>
              <a:ext cx="1013189" cy="306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200" dirty="0" err="1">
                  <a:solidFill>
                    <a:srgbClr val="3366FF"/>
                  </a:solidFill>
                  <a:cs typeface="Arial" charset="0"/>
                </a:rPr>
                <a:t>cylinder</a:t>
              </a:r>
              <a:endParaRPr lang="it-IT" sz="1200" dirty="0">
                <a:solidFill>
                  <a:srgbClr val="3366FF"/>
                </a:solidFill>
                <a:cs typeface="Arial" charset="0"/>
              </a:endParaRP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0E3BC848-A2D9-2FA1-3C4C-1AAAF5D44000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2307317" y="1476915"/>
              <a:ext cx="549571" cy="13347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0620205-E3CA-59EC-370B-8E67BBF427AD}"/>
                </a:ext>
              </a:extLst>
            </p:cNvPr>
            <p:cNvSpPr txBox="1"/>
            <p:nvPr/>
          </p:nvSpPr>
          <p:spPr>
            <a:xfrm>
              <a:off x="2856888" y="1306410"/>
              <a:ext cx="182842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cold</a:t>
              </a:r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 head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A8ED9D4-32A7-06BF-F06F-27E4FE9E9ED2}"/>
                </a:ext>
              </a:extLst>
            </p:cNvPr>
            <p:cNvCxnSpPr/>
            <p:nvPr/>
          </p:nvCxnSpPr>
          <p:spPr>
            <a:xfrm flipH="1">
              <a:off x="2258268" y="3083167"/>
              <a:ext cx="667888" cy="25022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BF0BB2ED-9957-62A9-6FD8-3C82A1325AE6}"/>
                </a:ext>
              </a:extLst>
            </p:cNvPr>
            <p:cNvCxnSpPr/>
            <p:nvPr/>
          </p:nvCxnSpPr>
          <p:spPr>
            <a:xfrm>
              <a:off x="1471367" y="1691361"/>
              <a:ext cx="193960" cy="19049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478CAFCE-D68C-46A5-D532-9CC90791A9C5}"/>
                </a:ext>
              </a:extLst>
            </p:cNvPr>
            <p:cNvCxnSpPr/>
            <p:nvPr/>
          </p:nvCxnSpPr>
          <p:spPr>
            <a:xfrm>
              <a:off x="921797" y="3240220"/>
              <a:ext cx="1207272" cy="22845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D3B74BE-00E7-1303-AD98-86FD23B95F8F}"/>
                </a:ext>
              </a:extLst>
            </p:cNvPr>
            <p:cNvCxnSpPr/>
            <p:nvPr/>
          </p:nvCxnSpPr>
          <p:spPr>
            <a:xfrm>
              <a:off x="814177" y="3968765"/>
              <a:ext cx="508335" cy="12750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F5C58299-C076-1859-CB0D-63625B8A3EC7}"/>
                </a:ext>
              </a:extLst>
            </p:cNvPr>
            <p:cNvCxnSpPr/>
            <p:nvPr/>
          </p:nvCxnSpPr>
          <p:spPr>
            <a:xfrm flipH="1">
              <a:off x="2129069" y="2372226"/>
              <a:ext cx="475019" cy="19485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D189CAED-8745-AEFC-6032-581E4EDA3576}"/>
                </a:ext>
              </a:extLst>
            </p:cNvPr>
            <p:cNvCxnSpPr/>
            <p:nvPr/>
          </p:nvCxnSpPr>
          <p:spPr>
            <a:xfrm>
              <a:off x="1024131" y="2840110"/>
              <a:ext cx="477551" cy="798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8A1597D6-7CBC-1BEB-DF78-D46BA0E1B474}"/>
                </a:ext>
              </a:extLst>
            </p:cNvPr>
            <p:cNvCxnSpPr/>
            <p:nvPr/>
          </p:nvCxnSpPr>
          <p:spPr>
            <a:xfrm flipH="1">
              <a:off x="2129069" y="2666922"/>
              <a:ext cx="879658" cy="34637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4172B2E-59E0-81B2-0991-3E443DF10454}"/>
                </a:ext>
              </a:extLst>
            </p:cNvPr>
            <p:cNvSpPr txBox="1"/>
            <p:nvPr/>
          </p:nvSpPr>
          <p:spPr>
            <a:xfrm>
              <a:off x="98255" y="1359262"/>
              <a:ext cx="182842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turbo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pumps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AF8E933-CD77-A652-7C60-34EBC4C4E8F4}"/>
                </a:ext>
              </a:extLst>
            </p:cNvPr>
            <p:cNvSpPr txBox="1"/>
            <p:nvPr/>
          </p:nvSpPr>
          <p:spPr>
            <a:xfrm>
              <a:off x="2561548" y="2144092"/>
              <a:ext cx="2473856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316L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chamber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DF11D55-3108-55E3-378B-45A94F55F49C}"/>
                </a:ext>
              </a:extLst>
            </p:cNvPr>
            <p:cNvSpPr txBox="1"/>
            <p:nvPr/>
          </p:nvSpPr>
          <p:spPr>
            <a:xfrm>
              <a:off x="3022287" y="2440000"/>
              <a:ext cx="182842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Al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chamber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F64B033-502C-FC18-1997-7EE1DCC2D23B}"/>
                </a:ext>
              </a:extLst>
            </p:cNvPr>
            <p:cNvSpPr txBox="1"/>
            <p:nvPr/>
          </p:nvSpPr>
          <p:spPr>
            <a:xfrm>
              <a:off x="2919306" y="2840110"/>
              <a:ext cx="212078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pole Fe ARMCO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B744B98-9D1B-14A9-8786-FFDB338B5C83}"/>
                </a:ext>
              </a:extLst>
            </p:cNvPr>
            <p:cNvSpPr txBox="1"/>
            <p:nvPr/>
          </p:nvSpPr>
          <p:spPr>
            <a:xfrm>
              <a:off x="0" y="3704958"/>
              <a:ext cx="814176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yoke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50C0C352-C4CE-9FE7-3486-844A0CB5B0B4}"/>
                </a:ext>
              </a:extLst>
            </p:cNvPr>
            <p:cNvSpPr txBox="1"/>
            <p:nvPr/>
          </p:nvSpPr>
          <p:spPr>
            <a:xfrm>
              <a:off x="3236" y="2581564"/>
              <a:ext cx="1020895" cy="57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Cu coil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9E3FE9BD-5226-A37E-715F-56CAEFEB154D}"/>
                </a:ext>
              </a:extLst>
            </p:cNvPr>
            <p:cNvSpPr txBox="1"/>
            <p:nvPr/>
          </p:nvSpPr>
          <p:spPr>
            <a:xfrm>
              <a:off x="3236" y="2974453"/>
              <a:ext cx="1214871" cy="57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nylon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support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09FE18-D75E-4084-0D5E-E2768D37249B}"/>
              </a:ext>
            </a:extLst>
          </p:cNvPr>
          <p:cNvSpPr txBox="1"/>
          <p:nvPr/>
        </p:nvSpPr>
        <p:spPr>
          <a:xfrm>
            <a:off x="14515" y="5014502"/>
            <a:ext cx="3884397" cy="646331"/>
          </a:xfrm>
          <a:prstGeom prst="rect">
            <a:avLst/>
          </a:prstGeom>
          <a:solidFill>
            <a:srgbClr val="FFFF00">
              <a:alpha val="8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Feasibility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studies with oxford-Edwards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head 6/30</a:t>
            </a:r>
          </a:p>
        </p:txBody>
      </p:sp>
    </p:spTree>
    <p:extLst>
      <p:ext uri="{BB962C8B-B14F-4D97-AF65-F5344CB8AC3E}">
        <p14:creationId xmlns:p14="http://schemas.microsoft.com/office/powerpoint/2010/main" val="128257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7CEF2-9834-5E4E-97FC-0DF4AEAC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193769"/>
                </a:solidFill>
              </a:rPr>
              <a:t>Zero Field </a:t>
            </a:r>
            <a:r>
              <a:rPr lang="it-IT" dirty="0" err="1">
                <a:solidFill>
                  <a:srgbClr val="193769"/>
                </a:solidFill>
              </a:rPr>
              <a:t>Cooling</a:t>
            </a:r>
            <a:r>
              <a:rPr lang="it-IT" dirty="0">
                <a:solidFill>
                  <a:srgbClr val="193769"/>
                </a:solidFill>
              </a:rPr>
              <a:t> or </a:t>
            </a:r>
            <a:r>
              <a:rPr lang="it-IT" dirty="0" err="1">
                <a:solidFill>
                  <a:srgbClr val="193769"/>
                </a:solidFill>
              </a:rPr>
              <a:t>shielding</a:t>
            </a:r>
            <a:r>
              <a:rPr lang="it-IT" dirty="0">
                <a:solidFill>
                  <a:srgbClr val="193769"/>
                </a:solidFill>
              </a:rPr>
              <a:t> </a:t>
            </a:r>
            <a:endParaRPr lang="it-IT" dirty="0"/>
          </a:p>
        </p:txBody>
      </p:sp>
      <p:sp>
        <p:nvSpPr>
          <p:cNvPr id="8" name="Rectangle 57">
            <a:extLst>
              <a:ext uri="{FF2B5EF4-FFF2-40B4-BE49-F238E27FC236}">
                <a16:creationId xmlns:a16="http://schemas.microsoft.com/office/drawing/2014/main" id="{FB2A1057-3E3F-4642-8EDF-1E84538FE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193355"/>
            <a:ext cx="5329980" cy="584775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J. J. </a:t>
            </a:r>
            <a:r>
              <a:rPr lang="en-US" sz="1600" dirty="0" err="1">
                <a:solidFill>
                  <a:schemeClr val="tx2"/>
                </a:solidFill>
              </a:rPr>
              <a:t>Rabbers</a:t>
            </a:r>
            <a:r>
              <a:rPr lang="en-US" sz="1600" dirty="0">
                <a:solidFill>
                  <a:schemeClr val="tx2"/>
                </a:solidFill>
              </a:rPr>
              <a:t> et al. </a:t>
            </a:r>
            <a:r>
              <a:rPr lang="en-US" sz="1600" dirty="0" err="1">
                <a:solidFill>
                  <a:schemeClr val="tx2"/>
                </a:solidFill>
              </a:rPr>
              <a:t>Supercond</a:t>
            </a:r>
            <a:r>
              <a:rPr lang="en-US" sz="1600" dirty="0">
                <a:solidFill>
                  <a:schemeClr val="tx2"/>
                </a:solidFill>
              </a:rPr>
              <a:t>. Sci. Technol.  </a:t>
            </a:r>
            <a:r>
              <a:rPr lang="en-US" sz="1600" b="1" dirty="0">
                <a:solidFill>
                  <a:schemeClr val="tx2"/>
                </a:solidFill>
              </a:rPr>
              <a:t>23</a:t>
            </a:r>
            <a:r>
              <a:rPr lang="en-US" sz="1600" dirty="0">
                <a:solidFill>
                  <a:schemeClr val="tx2"/>
                </a:solidFill>
              </a:rPr>
              <a:t> (2010) </a:t>
            </a:r>
            <a:r>
              <a:rPr lang="it-IT" sz="1600" dirty="0">
                <a:effectLst/>
                <a:latin typeface="Times"/>
              </a:rPr>
              <a:t>125003.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900FE48-C9DF-A422-75C6-C7FD6166E275}"/>
              </a:ext>
            </a:extLst>
          </p:cNvPr>
          <p:cNvGrpSpPr/>
          <p:nvPr/>
        </p:nvGrpSpPr>
        <p:grpSpPr>
          <a:xfrm>
            <a:off x="3557304" y="872658"/>
            <a:ext cx="5543550" cy="3687762"/>
            <a:chOff x="3557304" y="2393814"/>
            <a:chExt cx="5543550" cy="3687762"/>
          </a:xfrm>
        </p:grpSpPr>
        <p:pic>
          <p:nvPicPr>
            <p:cNvPr id="6" name="Picture 45" descr="Schermata 2015-02-17 alle 19.25.09.png">
              <a:extLst>
                <a:ext uri="{FF2B5EF4-FFF2-40B4-BE49-F238E27FC236}">
                  <a16:creationId xmlns:a16="http://schemas.microsoft.com/office/drawing/2014/main" id="{4E57480B-2467-4F4D-9FCF-600AD7103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304" y="2393814"/>
              <a:ext cx="5543550" cy="3687762"/>
            </a:xfrm>
            <a:prstGeom prst="rect">
              <a:avLst/>
            </a:prstGeom>
            <a:solidFill>
              <a:srgbClr val="FFFF00">
                <a:alpha val="75000"/>
              </a:srgb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55">
              <a:extLst>
                <a:ext uri="{FF2B5EF4-FFF2-40B4-BE49-F238E27FC236}">
                  <a16:creationId xmlns:a16="http://schemas.microsoft.com/office/drawing/2014/main" id="{FF824F91-594C-EC4B-88D6-5DFE97327D62}"/>
                </a:ext>
              </a:extLst>
            </p:cNvPr>
            <p:cNvCxnSpPr/>
            <p:nvPr/>
          </p:nvCxnSpPr>
          <p:spPr bwMode="auto">
            <a:xfrm flipV="1">
              <a:off x="4539030" y="3633059"/>
              <a:ext cx="2921000" cy="1727200"/>
            </a:xfrm>
            <a:prstGeom prst="line">
              <a:avLst/>
            </a:prstGeom>
            <a:ln w="76200" cmpd="sng">
              <a:solidFill>
                <a:schemeClr val="tx2"/>
              </a:solidFill>
              <a:headEnd type="none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BEFB82E8-EB41-4144-A827-9F67AA07E5EE}"/>
                </a:ext>
              </a:extLst>
            </p:cNvPr>
            <p:cNvCxnSpPr/>
            <p:nvPr/>
          </p:nvCxnSpPr>
          <p:spPr>
            <a:xfrm>
              <a:off x="4498974" y="5377874"/>
              <a:ext cx="2921000" cy="1588"/>
            </a:xfrm>
            <a:prstGeom prst="line">
              <a:avLst/>
            </a:prstGeom>
            <a:ln w="7620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44">
            <a:extLst>
              <a:ext uri="{FF2B5EF4-FFF2-40B4-BE49-F238E27FC236}">
                <a16:creationId xmlns:a16="http://schemas.microsoft.com/office/drawing/2014/main" id="{C204F172-87D2-3A43-BF04-DF4DF899A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24" y="4696424"/>
            <a:ext cx="6955711" cy="120032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 Field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(ZFC) </a:t>
            </a:r>
          </a:p>
          <a:p>
            <a:pPr algn="ctr" eaLnBrk="1" hangingPunct="1"/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 the </a:t>
            </a:r>
            <a:r>
              <a:rPr lang="it-IT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field, </a:t>
            </a:r>
            <a:r>
              <a:rPr lang="it-IT" i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it-IT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lang="it-IT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penetrated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fields.</a:t>
            </a:r>
            <a:endParaRPr lang="it-IT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5E07BEA-A6FA-FC46-A97A-69E84C37E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" y="799093"/>
            <a:ext cx="3445480" cy="3679823"/>
          </a:xfrm>
          <a:prstGeom prst="rect">
            <a:avLst/>
          </a:prstGeom>
          <a:solidFill>
            <a:srgbClr val="FFFF00">
              <a:alpha val="75000"/>
            </a:srgbClr>
          </a:solidFill>
        </p:spPr>
      </p:pic>
      <p:cxnSp>
        <p:nvCxnSpPr>
          <p:cNvPr id="12" name="Straight Connector 55">
            <a:extLst>
              <a:ext uri="{FF2B5EF4-FFF2-40B4-BE49-F238E27FC236}">
                <a16:creationId xmlns:a16="http://schemas.microsoft.com/office/drawing/2014/main" id="{3C26CAD3-BDFC-F14D-9323-AD040DD4BCB7}"/>
              </a:ext>
            </a:extLst>
          </p:cNvPr>
          <p:cNvCxnSpPr>
            <a:cxnSpLocks/>
          </p:cNvCxnSpPr>
          <p:nvPr/>
        </p:nvCxnSpPr>
        <p:spPr bwMode="auto">
          <a:xfrm flipV="1">
            <a:off x="2607044" y="2256579"/>
            <a:ext cx="0" cy="924232"/>
          </a:xfrm>
          <a:prstGeom prst="line">
            <a:avLst/>
          </a:prstGeom>
          <a:ln w="76200" cmpd="sng">
            <a:solidFill>
              <a:schemeClr val="tx2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7D076E-083B-7D4A-8BD6-1336D821B79E}"/>
              </a:ext>
            </a:extLst>
          </p:cNvPr>
          <p:cNvSpPr txBox="1"/>
          <p:nvPr/>
        </p:nvSpPr>
        <p:spPr>
          <a:xfrm>
            <a:off x="2302169" y="3275865"/>
            <a:ext cx="599844" cy="369332"/>
          </a:xfrm>
          <a:prstGeom prst="rect">
            <a:avLst/>
          </a:prstGeom>
          <a:solidFill>
            <a:srgbClr val="FFFF00">
              <a:alpha val="75000"/>
            </a:srgbClr>
          </a:solidFill>
          <a:ln w="3492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i="1" baseline="-25000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endParaRPr lang="it-IT" i="1" baseline="-25000" dirty="0">
              <a:solidFill>
                <a:srgbClr val="0118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3009A3A1-3A2C-484C-881D-9C2EE422670A}"/>
              </a:ext>
            </a:extLst>
          </p:cNvPr>
          <p:cNvCxnSpPr>
            <a:cxnSpLocks/>
          </p:cNvCxnSpPr>
          <p:nvPr/>
        </p:nvCxnSpPr>
        <p:spPr>
          <a:xfrm>
            <a:off x="1801662" y="1873120"/>
            <a:ext cx="0" cy="644832"/>
          </a:xfrm>
          <a:prstGeom prst="line">
            <a:avLst/>
          </a:prstGeom>
          <a:ln w="76200" cmpd="sng">
            <a:solidFill>
              <a:srgbClr val="FF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74A550F-873D-D24B-9F00-181E506E0952}"/>
              </a:ext>
            </a:extLst>
          </p:cNvPr>
          <p:cNvSpPr txBox="1"/>
          <p:nvPr/>
        </p:nvSpPr>
        <p:spPr>
          <a:xfrm>
            <a:off x="1545048" y="3031257"/>
            <a:ext cx="537179" cy="307777"/>
          </a:xfrm>
          <a:prstGeom prst="rect">
            <a:avLst/>
          </a:prstGeom>
          <a:solidFill>
            <a:srgbClr val="FFFF00">
              <a:alpha val="75000"/>
            </a:srgbClr>
          </a:solidFill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4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endParaRPr lang="it-IT" sz="14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325B3AE-9FEB-9878-4D12-069D508A9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2EEE7D8-8D9E-69AA-61CF-9DC298B11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48" y="4378220"/>
            <a:ext cx="3842088" cy="237262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D68210-0FD3-2E46-AAF7-E173D833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9</a:t>
            </a:fld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01FC136-5F12-E940-BE30-850687CC0813}"/>
              </a:ext>
            </a:extLst>
          </p:cNvPr>
          <p:cNvGrpSpPr/>
          <p:nvPr/>
        </p:nvGrpSpPr>
        <p:grpSpPr>
          <a:xfrm>
            <a:off x="9005065" y="689567"/>
            <a:ext cx="3075111" cy="3485085"/>
            <a:chOff x="0" y="1158554"/>
            <a:chExt cx="5040094" cy="4517217"/>
          </a:xfrm>
        </p:grpSpPr>
        <p:pic>
          <p:nvPicPr>
            <p:cNvPr id="18" name="Immagine 17" descr="magnete.jpg">
              <a:extLst>
                <a:ext uri="{FF2B5EF4-FFF2-40B4-BE49-F238E27FC236}">
                  <a16:creationId xmlns:a16="http://schemas.microsoft.com/office/drawing/2014/main" id="{53465D6D-CADC-3BAF-54D7-38B8C3949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6" y="1158554"/>
              <a:ext cx="4903788" cy="4517217"/>
            </a:xfrm>
            <a:prstGeom prst="roundRect">
              <a:avLst/>
            </a:prstGeom>
          </p:spPr>
        </p:pic>
        <p:cxnSp>
          <p:nvCxnSpPr>
            <p:cNvPr id="19" name="Straight Arrow Connector 48">
              <a:extLst>
                <a:ext uri="{FF2B5EF4-FFF2-40B4-BE49-F238E27FC236}">
                  <a16:creationId xmlns:a16="http://schemas.microsoft.com/office/drawing/2014/main" id="{32C61BD3-E18C-98AF-F8EB-81AD6A5B46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129069" y="3354656"/>
              <a:ext cx="1658727" cy="2006734"/>
            </a:xfrm>
            <a:prstGeom prst="straightConnector1">
              <a:avLst/>
            </a:prstGeom>
            <a:noFill/>
            <a:ln w="38100">
              <a:solidFill>
                <a:srgbClr val="3366F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0" name="TextBox 50">
              <a:extLst>
                <a:ext uri="{FF2B5EF4-FFF2-40B4-BE49-F238E27FC236}">
                  <a16:creationId xmlns:a16="http://schemas.microsoft.com/office/drawing/2014/main" id="{C145B94C-08EA-26F0-19E3-7B4C9D8C7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735" y="5194011"/>
              <a:ext cx="1013189" cy="306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200" dirty="0" err="1">
                  <a:solidFill>
                    <a:srgbClr val="3366FF"/>
                  </a:solidFill>
                  <a:cs typeface="Arial" charset="0"/>
                </a:rPr>
                <a:t>cylinder</a:t>
              </a:r>
              <a:endParaRPr lang="it-IT" sz="1200" dirty="0">
                <a:solidFill>
                  <a:srgbClr val="3366FF"/>
                </a:solidFill>
                <a:cs typeface="Arial" charset="0"/>
              </a:endParaRP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2879255C-941C-F5B8-D9B3-9EA7575E2B9A}"/>
                </a:ext>
              </a:extLst>
            </p:cNvPr>
            <p:cNvCxnSpPr>
              <a:stCxn id="22" idx="1"/>
            </p:cNvCxnSpPr>
            <p:nvPr/>
          </p:nvCxnSpPr>
          <p:spPr>
            <a:xfrm flipH="1">
              <a:off x="2307317" y="1476915"/>
              <a:ext cx="549571" cy="13347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66B585F-E12A-BDD7-76ED-869D5D7D4067}"/>
                </a:ext>
              </a:extLst>
            </p:cNvPr>
            <p:cNvSpPr txBox="1"/>
            <p:nvPr/>
          </p:nvSpPr>
          <p:spPr>
            <a:xfrm>
              <a:off x="2856888" y="1306410"/>
              <a:ext cx="182842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cold</a:t>
              </a:r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 head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2E634E0D-2789-501A-0784-DF8E0157A5B8}"/>
                </a:ext>
              </a:extLst>
            </p:cNvPr>
            <p:cNvCxnSpPr/>
            <p:nvPr/>
          </p:nvCxnSpPr>
          <p:spPr>
            <a:xfrm flipH="1">
              <a:off x="2258268" y="3083167"/>
              <a:ext cx="667888" cy="25022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0CE0C9B1-E948-5112-5CCF-FEB7FF51D68D}"/>
                </a:ext>
              </a:extLst>
            </p:cNvPr>
            <p:cNvCxnSpPr/>
            <p:nvPr/>
          </p:nvCxnSpPr>
          <p:spPr>
            <a:xfrm>
              <a:off x="1471367" y="1691361"/>
              <a:ext cx="193960" cy="19049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07485FF5-630A-07A1-3346-0F601DFA4E6B}"/>
                </a:ext>
              </a:extLst>
            </p:cNvPr>
            <p:cNvCxnSpPr/>
            <p:nvPr/>
          </p:nvCxnSpPr>
          <p:spPr>
            <a:xfrm>
              <a:off x="921797" y="3240220"/>
              <a:ext cx="1207272" cy="22845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DB32905E-B24B-8CE4-1A63-7DA18D26F911}"/>
                </a:ext>
              </a:extLst>
            </p:cNvPr>
            <p:cNvCxnSpPr/>
            <p:nvPr/>
          </p:nvCxnSpPr>
          <p:spPr>
            <a:xfrm>
              <a:off x="814177" y="3968765"/>
              <a:ext cx="508335" cy="12750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631B93CC-3226-5F93-6E61-2484D4A7F1ED}"/>
                </a:ext>
              </a:extLst>
            </p:cNvPr>
            <p:cNvCxnSpPr/>
            <p:nvPr/>
          </p:nvCxnSpPr>
          <p:spPr>
            <a:xfrm flipH="1">
              <a:off x="2129069" y="2372226"/>
              <a:ext cx="475019" cy="19485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0EE8F92E-A2A5-9317-7F35-93431DD0C073}"/>
                </a:ext>
              </a:extLst>
            </p:cNvPr>
            <p:cNvCxnSpPr/>
            <p:nvPr/>
          </p:nvCxnSpPr>
          <p:spPr>
            <a:xfrm>
              <a:off x="1024131" y="2840110"/>
              <a:ext cx="477551" cy="798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8029DA67-D629-D00B-EBCF-9F5F5416DD18}"/>
                </a:ext>
              </a:extLst>
            </p:cNvPr>
            <p:cNvCxnSpPr/>
            <p:nvPr/>
          </p:nvCxnSpPr>
          <p:spPr>
            <a:xfrm flipH="1">
              <a:off x="2129069" y="2666922"/>
              <a:ext cx="879658" cy="34637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7A12A81-971A-8C58-1207-EDA602C2557F}"/>
                </a:ext>
              </a:extLst>
            </p:cNvPr>
            <p:cNvSpPr txBox="1"/>
            <p:nvPr/>
          </p:nvSpPr>
          <p:spPr>
            <a:xfrm>
              <a:off x="98255" y="1359262"/>
              <a:ext cx="182842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turbo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pumps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22BC3BC-E0FF-70FD-9218-4DC4B4926E7F}"/>
                </a:ext>
              </a:extLst>
            </p:cNvPr>
            <p:cNvSpPr txBox="1"/>
            <p:nvPr/>
          </p:nvSpPr>
          <p:spPr>
            <a:xfrm>
              <a:off x="2561548" y="2144092"/>
              <a:ext cx="2473856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316L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chamber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659947EE-8E45-05AD-2F63-BC4DBA9D30C4}"/>
                </a:ext>
              </a:extLst>
            </p:cNvPr>
            <p:cNvSpPr txBox="1"/>
            <p:nvPr/>
          </p:nvSpPr>
          <p:spPr>
            <a:xfrm>
              <a:off x="3022287" y="2440000"/>
              <a:ext cx="182842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Al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chamber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13F0BF6-9F29-151A-7368-E4C34358C63B}"/>
                </a:ext>
              </a:extLst>
            </p:cNvPr>
            <p:cNvSpPr txBox="1"/>
            <p:nvPr/>
          </p:nvSpPr>
          <p:spPr>
            <a:xfrm>
              <a:off x="2919306" y="2840110"/>
              <a:ext cx="2120788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pole Fe ARMCO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309071D9-A360-02C5-D510-A435BC71B99A}"/>
                </a:ext>
              </a:extLst>
            </p:cNvPr>
            <p:cNvSpPr txBox="1"/>
            <p:nvPr/>
          </p:nvSpPr>
          <p:spPr>
            <a:xfrm>
              <a:off x="0" y="3704958"/>
              <a:ext cx="814176" cy="34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yoke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B8AE73F-8B64-B877-E693-FD4225D62C7E}"/>
                </a:ext>
              </a:extLst>
            </p:cNvPr>
            <p:cNvSpPr txBox="1"/>
            <p:nvPr/>
          </p:nvSpPr>
          <p:spPr>
            <a:xfrm>
              <a:off x="3236" y="2581564"/>
              <a:ext cx="1020895" cy="57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Cu coil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C76A0E60-D8F6-6B68-E829-96DBA04FFD16}"/>
                </a:ext>
              </a:extLst>
            </p:cNvPr>
            <p:cNvSpPr txBox="1"/>
            <p:nvPr/>
          </p:nvSpPr>
          <p:spPr>
            <a:xfrm>
              <a:off x="3236" y="2974453"/>
              <a:ext cx="1214871" cy="57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FFFF"/>
                  </a:solidFill>
                  <a:latin typeface="Arial"/>
                  <a:cs typeface="Arial"/>
                </a:rPr>
                <a:t>nylon </a:t>
              </a:r>
              <a:r>
                <a:rPr lang="it-IT" sz="1400" dirty="0" err="1">
                  <a:solidFill>
                    <a:srgbClr val="FFFFFF"/>
                  </a:solidFill>
                  <a:latin typeface="Arial"/>
                  <a:cs typeface="Arial"/>
                </a:rPr>
                <a:t>support</a:t>
              </a:r>
              <a:endParaRPr lang="it-IT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8593</TotalTime>
  <Words>2746</Words>
  <Application>Microsoft Macintosh PowerPoint</Application>
  <PresentationFormat>Widescreen</PresentationFormat>
  <Paragraphs>550</Paragraphs>
  <Slides>52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1" baseType="lpstr">
      <vt:lpstr>ＭＳ Ｐゴシック</vt:lpstr>
      <vt:lpstr>Arial</vt:lpstr>
      <vt:lpstr>Calibri</vt:lpstr>
      <vt:lpstr>Lucida Calligraphy</vt:lpstr>
      <vt:lpstr>Symbol</vt:lpstr>
      <vt:lpstr>Times</vt:lpstr>
      <vt:lpstr>Times New Roman</vt:lpstr>
      <vt:lpstr>Wingdings</vt:lpstr>
      <vt:lpstr>Default Theme</vt:lpstr>
      <vt:lpstr>A facility for testing bulk superconducting MgB2 cylinder  for the production of holding magnetic fields for polarized targets and nuclear fusion fuels</vt:lpstr>
      <vt:lpstr>Outline  of the idea for  nuclear polarized target CLAS12-type</vt:lpstr>
      <vt:lpstr>Moving to experimental or test sites</vt:lpstr>
      <vt:lpstr>Outline of the Idea for Polarized Fuel for  nuclear fusion tests</vt:lpstr>
      <vt:lpstr>The compact «self» magnet</vt:lpstr>
      <vt:lpstr>Production of  MgB2</vt:lpstr>
      <vt:lpstr>Field Cooling  - Field Trapping</vt:lpstr>
      <vt:lpstr>Field Trapping (Field Cooling)</vt:lpstr>
      <vt:lpstr>Zero Field Cooling or shielding </vt:lpstr>
      <vt:lpstr>MgB2 </vt:lpstr>
      <vt:lpstr>T Characterization  in  the feasibility study</vt:lpstr>
      <vt:lpstr>New cold head (on loan from FZJ –R. Engels)</vt:lpstr>
      <vt:lpstr>Upgraded system @ FE</vt:lpstr>
      <vt:lpstr>Presentazione standard di PowerPoint</vt:lpstr>
      <vt:lpstr>Locations of the transv. and long. Hall probes</vt:lpstr>
      <vt:lpstr>New power supply and transv. magnetic fiedl</vt:lpstr>
      <vt:lpstr>MgB2 cylinders </vt:lpstr>
      <vt:lpstr>Control, monitoring and DAQ</vt:lpstr>
      <vt:lpstr>Cooling down W.O. cylinder less than 3.5 (4.5) h against &gt; 7.5 h (blind)</vt:lpstr>
      <vt:lpstr>Temperature dependency of Hall probe</vt:lpstr>
      <vt:lpstr>Field Cooling-Magnetization </vt:lpstr>
      <vt:lpstr>Trapped field vs Heating power (i.e. T)</vt:lpstr>
      <vt:lpstr>Trapped Field vs Ramp down speed</vt:lpstr>
      <vt:lpstr>Trapped field vs Bappl</vt:lpstr>
      <vt:lpstr>How long the fields can stay an how stable is?</vt:lpstr>
      <vt:lpstr>Zero Field Cooling (ZFC )  Shielding</vt:lpstr>
      <vt:lpstr>Shielding vs Heater power (Temperature)</vt:lpstr>
      <vt:lpstr>Shielding vs Bappl </vt:lpstr>
      <vt:lpstr>How long works the shield and how stable is it?</vt:lpstr>
      <vt:lpstr>From SC to NC then Back in SC</vt:lpstr>
      <vt:lpstr>And the other cylinders: P40 #7, P160 #8</vt:lpstr>
      <vt:lpstr>P40 #7 Sample Ramp down 0.05 A/s</vt:lpstr>
      <vt:lpstr>P40 #7 Sample Ramp down 0.05 A/s long</vt:lpstr>
      <vt:lpstr>Shielding 110 A ramp up 0.05 A/s</vt:lpstr>
      <vt:lpstr>At higher temperature no flux jump</vt:lpstr>
      <vt:lpstr>MAGNETIzzAZION: less Trapped field and  decreasing speedly (10 times more)</vt:lpstr>
      <vt:lpstr>Presentazione standard di PowerPoint</vt:lpstr>
      <vt:lpstr>Conclusions and Plans</vt:lpstr>
      <vt:lpstr>Presentazione standard di PowerPoint</vt:lpstr>
      <vt:lpstr>Thanks to the organizers  for accepting the contribution  and  to the audience  for the attention.</vt:lpstr>
      <vt:lpstr>Spare Slides for details</vt:lpstr>
      <vt:lpstr>TEsts and measurements on P40 #7</vt:lpstr>
      <vt:lpstr>Tests and measurements on P100 #6</vt:lpstr>
      <vt:lpstr>TEsts and measurements on P100 #6</vt:lpstr>
      <vt:lpstr>Presentazione standard di PowerPoint</vt:lpstr>
      <vt:lpstr>Shielding long term stability 1.5 -280 h.</vt:lpstr>
      <vt:lpstr>CLAS12 INTEGRATION</vt:lpstr>
      <vt:lpstr>Longitudinal polarized target</vt:lpstr>
      <vt:lpstr>Our starting point for faisibility study</vt:lpstr>
      <vt:lpstr>Lowry simulations</vt:lpstr>
      <vt:lpstr>Lowry simulations</vt:lpstr>
      <vt:lpstr>Production of  MgB2 by Mg-RLI (Mg Reactive Liquid Infiltration)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Ciullo</dc:creator>
  <cp:lastModifiedBy>Ciullo Giuseppe</cp:lastModifiedBy>
  <cp:revision>393</cp:revision>
  <cp:lastPrinted>2024-09-24T18:00:49Z</cp:lastPrinted>
  <dcterms:created xsi:type="dcterms:W3CDTF">2019-09-17T16:32:28Z</dcterms:created>
  <dcterms:modified xsi:type="dcterms:W3CDTF">2024-09-26T11:42:37Z</dcterms:modified>
</cp:coreProperties>
</file>