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62" r:id="rId3"/>
    <p:sldId id="264" r:id="rId4"/>
    <p:sldId id="328" r:id="rId5"/>
    <p:sldId id="358" r:id="rId6"/>
    <p:sldId id="356" r:id="rId7"/>
    <p:sldId id="349" r:id="rId8"/>
    <p:sldId id="427" r:id="rId9"/>
    <p:sldId id="367" r:id="rId10"/>
    <p:sldId id="359" r:id="rId11"/>
    <p:sldId id="371" r:id="rId12"/>
    <p:sldId id="261" r:id="rId13"/>
    <p:sldId id="335" r:id="rId14"/>
    <p:sldId id="364" r:id="rId15"/>
    <p:sldId id="374" r:id="rId16"/>
    <p:sldId id="368" r:id="rId17"/>
    <p:sldId id="369" r:id="rId18"/>
    <p:sldId id="370" r:id="rId19"/>
    <p:sldId id="283" r:id="rId20"/>
    <p:sldId id="284" r:id="rId21"/>
    <p:sldId id="375" r:id="rId22"/>
    <p:sldId id="376" r:id="rId23"/>
    <p:sldId id="305" r:id="rId24"/>
    <p:sldId id="377" r:id="rId25"/>
    <p:sldId id="1013" r:id="rId26"/>
    <p:sldId id="1098" r:id="rId27"/>
    <p:sldId id="1102" r:id="rId28"/>
    <p:sldId id="1099" r:id="rId29"/>
    <p:sldId id="1047" r:id="rId30"/>
    <p:sldId id="1100" r:id="rId31"/>
    <p:sldId id="1101" r:id="rId32"/>
  </p:sldIdLst>
  <p:sldSz cx="12192000" cy="6858000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ACEA8F"/>
    <a:srgbClr val="73FB79"/>
    <a:srgbClr val="21FF06"/>
    <a:srgbClr val="73FDD6"/>
    <a:srgbClr val="009051"/>
    <a:srgbClr val="005493"/>
    <a:srgbClr val="1B4AFF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31" autoAdjust="0"/>
    <p:restoredTop sz="86667" autoAdjust="0"/>
  </p:normalViewPr>
  <p:slideViewPr>
    <p:cSldViewPr snapToGrid="0" snapToObjects="1">
      <p:cViewPr varScale="1">
        <p:scale>
          <a:sx n="98" d="100"/>
          <a:sy n="98" d="100"/>
        </p:scale>
        <p:origin x="224" y="4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23" d="100"/>
          <a:sy n="123" d="100"/>
        </p:scale>
        <p:origin x="-422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7F188-4C73-EE40-BEB6-D926D41AB297}" type="datetimeFigureOut">
              <a:rPr lang="it-IT" smtClean="0"/>
              <a:t>26/09/24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57B531-3E0E-AB48-8D94-06CFC3D3F9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84531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67AED9-F730-B046-86CF-737F217C24CC}" type="datetimeFigureOut">
              <a:rPr lang="it-IT" smtClean="0"/>
              <a:t>26/09/24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0AE0F9-E61B-3348-A3F1-DEDF801473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36291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AE0F9-E61B-3348-A3F1-DEDF80147393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4430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AE0F9-E61B-3348-A3F1-DEDF80147393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0629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AE0F9-E61B-3348-A3F1-DEDF80147393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3120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AE0F9-E61B-3348-A3F1-DEDF80147393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6952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AE0F9-E61B-3348-A3F1-DEDF80147393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9156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AE0F9-E61B-3348-A3F1-DEDF80147393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0744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5399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Fusionsreaktion mit Deuterium with unpolarized 3He</a:t>
            </a:r>
          </a:p>
          <a:p>
            <a:r>
              <a:rPr lang="en-DE" dirty="0"/>
              <a:t>We employ this fusion reation with transplates the degree of polarization into a measuble angluar asymmetry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E" dirty="0"/>
              <a:t>The degree of polariztion is tranferred into a spatical asymmetry, the so-called analysing power</a:t>
            </a:r>
          </a:p>
          <a:p>
            <a:r>
              <a:rPr lang="en-DE" dirty="0"/>
              <a:t>Ersatz für pol. Neutronenstrahlen, da hier die Polarisation sitzt</a:t>
            </a:r>
          </a:p>
          <a:p>
            <a:endParaRPr lang="en-DE" dirty="0"/>
          </a:p>
          <a:p>
            <a:r>
              <a:rPr lang="en-DE" dirty="0"/>
              <a:t>Of course 3He is a bit special, in generall proton acceleration would be adventageous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730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8600" y="167307"/>
            <a:ext cx="11709400" cy="101379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82842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94317" y="106363"/>
            <a:ext cx="10363200" cy="1470025"/>
          </a:xfrm>
        </p:spPr>
        <p:txBody>
          <a:bodyPr/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-1" y="6643688"/>
            <a:ext cx="3016252" cy="214312"/>
          </a:xfrm>
        </p:spPr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1457518" y="6618288"/>
            <a:ext cx="734481" cy="214312"/>
          </a:xfrm>
        </p:spPr>
        <p:txBody>
          <a:bodyPr/>
          <a:lstStyle/>
          <a:p>
            <a:fld id="{8A64A07C-BBD8-0D46-87A5-61993A6B4620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9548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‹N›</a:t>
            </a:fld>
            <a:endParaRPr lang="de-DE" dirty="0"/>
          </a:p>
          <a:p>
            <a:endParaRPr lang="de-DE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490B1314-1B73-0947-ED82-C8DB064F7CD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-1" y="6643688"/>
            <a:ext cx="3016252" cy="214312"/>
          </a:xfrm>
        </p:spPr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16351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10887458-472C-692E-FA78-19EBE2027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643688"/>
            <a:ext cx="3016252" cy="214312"/>
          </a:xfrm>
        </p:spPr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41ABFB72-D79B-0C1B-CB6B-70370BCE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518" y="6618288"/>
            <a:ext cx="734481" cy="214312"/>
          </a:xfrm>
        </p:spPr>
        <p:txBody>
          <a:bodyPr/>
          <a:lstStyle/>
          <a:p>
            <a:fld id="{8A64A07C-BBD8-0D46-87A5-61993A6B4620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75204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762D012-9EB7-D539-B755-F337C428A61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27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46"/>
                    </a14:imgEffect>
                    <a14:imgEffect>
                      <a14:saturation sat="20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82152" cy="6858000"/>
          </a:xfrm>
          <a:prstGeom prst="rect">
            <a:avLst/>
          </a:prstGeom>
        </p:spPr>
      </p:pic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167307"/>
            <a:ext cx="10972800" cy="566121"/>
          </a:xfrm>
          <a:prstGeom prst="rect">
            <a:avLst/>
          </a:prstGeom>
          <a:solidFill>
            <a:srgbClr val="21FF06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-1" y="6643688"/>
            <a:ext cx="2385392" cy="214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0000"/>
                </a:solidFill>
                <a:latin typeface="Lucida Calligraphy" panose="03010101010101010101" pitchFamily="66" charset="77"/>
              </a:defRPr>
            </a:lvl1pPr>
          </a:lstStyle>
          <a:p>
            <a:pPr algn="l"/>
            <a:r>
              <a:rPr lang="it-IT"/>
              <a:t>PSTP 24 Newport News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1582401" y="6643688"/>
            <a:ext cx="609599" cy="214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FF0000"/>
                </a:solidFill>
                <a:latin typeface="Lucida Calligraphy" panose="03010101010101010101" pitchFamily="66" charset="77"/>
              </a:defRPr>
            </a:lvl1pPr>
          </a:lstStyle>
          <a:p>
            <a:fld id="{8A64A07C-BBD8-0D46-87A5-61993A6B4620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BC82B218-6BDF-7747-98C0-599A02F16937}"/>
              </a:ext>
            </a:extLst>
          </p:cNvPr>
          <p:cNvSpPr txBox="1">
            <a:spLocks/>
          </p:cNvSpPr>
          <p:nvPr userDrawn="1"/>
        </p:nvSpPr>
        <p:spPr>
          <a:xfrm>
            <a:off x="4308882" y="6673450"/>
            <a:ext cx="3016252" cy="214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457200" rtl="0" eaLnBrk="1" latinLnBrk="0" hangingPunct="1">
              <a:defRPr sz="1200" kern="1200">
                <a:solidFill>
                  <a:srgbClr val="FF0000"/>
                </a:solidFill>
                <a:latin typeface="Lucida Calligraphy" panose="03010101010101010101" pitchFamily="66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/>
              <a:t>PREFER – G. Ciullo</a:t>
            </a:r>
          </a:p>
        </p:txBody>
      </p:sp>
    </p:spTree>
    <p:extLst>
      <p:ext uri="{BB962C8B-B14F-4D97-AF65-F5344CB8AC3E}">
        <p14:creationId xmlns:p14="http://schemas.microsoft.com/office/powerpoint/2010/main" val="229407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i="1" kern="1200">
          <a:solidFill>
            <a:schemeClr val="tx1"/>
          </a:solidFill>
          <a:latin typeface="Lucida Calligraphy"/>
          <a:ea typeface="+mj-ea"/>
          <a:cs typeface="Lucida Calligraphy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Lucida Calligraphy"/>
          <a:ea typeface="+mn-ea"/>
          <a:cs typeface="Lucida Calligraphy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800000"/>
          </a:solidFill>
          <a:latin typeface="Lucida Calligraphy"/>
          <a:ea typeface="+mn-ea"/>
          <a:cs typeface="Lucida Calligraphy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8000"/>
          </a:solidFill>
          <a:latin typeface="Lucida Calligraphy"/>
          <a:ea typeface="+mn-ea"/>
          <a:cs typeface="Lucida Calligraphy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8000"/>
          </a:solidFill>
          <a:latin typeface="Lucida Calligraphy"/>
          <a:ea typeface="+mn-ea"/>
          <a:cs typeface="Lucida Calligraphy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8000"/>
          </a:solidFill>
          <a:latin typeface="Lucida Calligraphy"/>
          <a:ea typeface="+mn-ea"/>
          <a:cs typeface="Lucida Calligraphy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30.png"/><Relationship Id="rId4" Type="http://schemas.openxmlformats.org/officeDocument/2006/relationships/image" Target="../media/image120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ndfonline.com/doi/full/10.1080/00268976.2021.1975053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16/j.cplett.2021.139092" TargetMode="Externa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5.jpe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4.png"/><Relationship Id="rId4" Type="http://schemas.openxmlformats.org/officeDocument/2006/relationships/image" Target="../media/image53.jpeg"/><Relationship Id="rId9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image" Target="../media/image58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1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ottotitolo 2">
            <a:extLst>
              <a:ext uri="{FF2B5EF4-FFF2-40B4-BE49-F238E27FC236}">
                <a16:creationId xmlns:a16="http://schemas.microsoft.com/office/drawing/2014/main" id="{4D5C3D81-30AA-F855-8F53-206CD90E7759}"/>
              </a:ext>
            </a:extLst>
          </p:cNvPr>
          <p:cNvSpPr txBox="1">
            <a:spLocks/>
          </p:cNvSpPr>
          <p:nvPr/>
        </p:nvSpPr>
        <p:spPr>
          <a:xfrm>
            <a:off x="-162045" y="614453"/>
            <a:ext cx="12269164" cy="1214700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it-IT" sz="2400" dirty="0">
                <a:solidFill>
                  <a:schemeClr val="tx1"/>
                </a:solidFill>
              </a:rPr>
              <a:t>      Giuseppe Ciullo                    &amp; University of Ferrara</a:t>
            </a:r>
          </a:p>
          <a:p>
            <a:pPr>
              <a:lnSpc>
                <a:spcPct val="120000"/>
              </a:lnSpc>
            </a:pPr>
            <a:r>
              <a:rPr lang="it-IT" sz="2400" dirty="0">
                <a:solidFill>
                  <a:schemeClr val="tx1"/>
                </a:solidFill>
              </a:rPr>
              <a:t> on </a:t>
            </a:r>
            <a:r>
              <a:rPr lang="it-IT" sz="2400" dirty="0" err="1">
                <a:solidFill>
                  <a:schemeClr val="tx1"/>
                </a:solidFill>
              </a:rPr>
              <a:t>behalf</a:t>
            </a:r>
            <a:r>
              <a:rPr lang="it-IT" sz="2400" dirty="0">
                <a:solidFill>
                  <a:schemeClr val="tx1"/>
                </a:solidFill>
              </a:rPr>
              <a:t> of the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911401" y="59495"/>
            <a:ext cx="8102600" cy="474566"/>
          </a:xfrm>
          <a:solidFill>
            <a:srgbClr val="21FF06">
              <a:alpha val="50000"/>
            </a:srgbClr>
          </a:solidFill>
        </p:spPr>
        <p:txBody>
          <a:bodyPr>
            <a:noAutofit/>
          </a:bodyPr>
          <a:lstStyle/>
          <a:p>
            <a:r>
              <a:rPr lang="it-IT" sz="3200" dirty="0">
                <a:solidFill>
                  <a:srgbClr val="FF0000"/>
                </a:solidFill>
              </a:rPr>
              <a:t>The PREFER </a:t>
            </a:r>
            <a:r>
              <a:rPr lang="it-IT" sz="3200" dirty="0" err="1">
                <a:solidFill>
                  <a:srgbClr val="FF0000"/>
                </a:solidFill>
              </a:rPr>
              <a:t>collaboration</a:t>
            </a:r>
            <a:r>
              <a:rPr lang="it-IT" sz="3200" dirty="0">
                <a:solidFill>
                  <a:srgbClr val="FF0000"/>
                </a:solidFill>
              </a:rPr>
              <a:t>/</a:t>
            </a:r>
            <a:r>
              <a:rPr lang="it-IT" sz="3200" dirty="0" err="1">
                <a:solidFill>
                  <a:srgbClr val="FF0000"/>
                </a:solidFill>
              </a:rPr>
              <a:t>projects</a:t>
            </a:r>
            <a:endParaRPr lang="it-IT" sz="3200" dirty="0">
              <a:solidFill>
                <a:srgbClr val="FF00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198217" y="1909545"/>
            <a:ext cx="4477650" cy="2180854"/>
          </a:xfrm>
          <a:solidFill>
            <a:schemeClr val="bg1">
              <a:alpha val="48000"/>
            </a:schemeClr>
          </a:solidFill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it-IT" sz="2000" dirty="0">
                <a:solidFill>
                  <a:schemeClr val="tx1"/>
                </a:solidFill>
              </a:rPr>
              <a:t>      </a:t>
            </a:r>
            <a:endParaRPr lang="it-IT" sz="1000" dirty="0">
              <a:solidFill>
                <a:schemeClr val="tx1"/>
              </a:solidFill>
            </a:endParaRPr>
          </a:p>
          <a:p>
            <a:pPr algn="l">
              <a:lnSpc>
                <a:spcPct val="120000"/>
              </a:lnSpc>
            </a:pPr>
            <a:r>
              <a:rPr lang="it-IT" b="1" dirty="0">
                <a:solidFill>
                  <a:srgbClr val="0432FF"/>
                </a:solidFill>
                <a:latin typeface="Lucida Calligraphy" panose="03010101010101010101" pitchFamily="66" charset="77"/>
              </a:rPr>
              <a:t>COLLABORATION</a:t>
            </a:r>
            <a:r>
              <a:rPr lang="it-IT" sz="2400" dirty="0">
                <a:solidFill>
                  <a:schemeClr val="tx1"/>
                </a:solidFill>
              </a:rPr>
              <a:t>  </a:t>
            </a:r>
            <a:endParaRPr lang="it-IT" sz="2000" dirty="0">
              <a:solidFill>
                <a:schemeClr val="tx1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1</a:t>
            </a:fld>
            <a:endParaRPr lang="it-IT"/>
          </a:p>
        </p:txBody>
      </p:sp>
      <p:graphicFrame>
        <p:nvGraphicFramePr>
          <p:cNvPr id="9" name="Tabel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5414126"/>
              </p:ext>
            </p:extLst>
          </p:nvPr>
        </p:nvGraphicFramePr>
        <p:xfrm>
          <a:off x="636608" y="4248884"/>
          <a:ext cx="10671858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5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59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2850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(</a:t>
                      </a:r>
                      <a:r>
                        <a:rPr lang="it-IT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Responsible</a:t>
                      </a:r>
                      <a:r>
                        <a:rPr lang="it-IT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it-IT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it-IT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Institute</a:t>
                      </a:r>
                      <a:endParaRPr lang="it-IT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322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it-IT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it-IT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Engels</a:t>
                      </a:r>
                      <a:r>
                        <a:rPr lang="it-IT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et al.</a:t>
                      </a:r>
                      <a:endParaRPr lang="it-IT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IKP</a:t>
                      </a:r>
                      <a:r>
                        <a:rPr lang="it-IT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it-IT" sz="2000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FZJ</a:t>
                      </a:r>
                      <a:r>
                        <a:rPr lang="it-IT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@ </a:t>
                      </a:r>
                      <a:r>
                        <a:rPr lang="it-IT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Jülich</a:t>
                      </a:r>
                      <a:endParaRPr lang="it-IT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4493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it-IT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Büscher</a:t>
                      </a:r>
                      <a:r>
                        <a:rPr lang="it-IT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et</a:t>
                      </a:r>
                      <a:r>
                        <a:rPr lang="it-IT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al.</a:t>
                      </a:r>
                      <a:endParaRPr lang="it-IT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PGI</a:t>
                      </a:r>
                      <a:r>
                        <a:rPr lang="it-IT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it-IT" sz="2000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FZJ</a:t>
                      </a:r>
                      <a:r>
                        <a:rPr lang="it-IT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@ </a:t>
                      </a:r>
                      <a:r>
                        <a:rPr lang="it-IT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Jülich</a:t>
                      </a:r>
                      <a:endParaRPr lang="it-IT" sz="2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ILPP-</a:t>
                      </a:r>
                      <a:r>
                        <a:rPr lang="it-IT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2000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HH</a:t>
                      </a:r>
                      <a:r>
                        <a:rPr lang="it-IT" sz="2000" baseline="0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University </a:t>
                      </a:r>
                      <a:r>
                        <a:rPr lang="it-IT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@ Düsseldorf</a:t>
                      </a:r>
                      <a:endParaRPr lang="it-IT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129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G. Ciullo</a:t>
                      </a:r>
                      <a:r>
                        <a:rPr lang="it-IT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et al.</a:t>
                      </a:r>
                      <a:endParaRPr lang="it-IT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INFN</a:t>
                      </a:r>
                      <a:r>
                        <a:rPr lang="it-IT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it-IT" sz="2000" baseline="0" dirty="0" err="1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University</a:t>
                      </a:r>
                      <a:r>
                        <a:rPr lang="it-IT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@ Ferrara</a:t>
                      </a:r>
                      <a:endParaRPr lang="it-IT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161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T.P. </a:t>
                      </a:r>
                      <a:r>
                        <a:rPr lang="it-IT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Rakitzis</a:t>
                      </a:r>
                      <a:r>
                        <a:rPr lang="it-IT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et al. </a:t>
                      </a:r>
                      <a:endParaRPr lang="it-IT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IESL-FORTH</a:t>
                      </a:r>
                      <a:r>
                        <a:rPr lang="it-IT" sz="2000" baseline="0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&amp; </a:t>
                      </a:r>
                      <a:r>
                        <a:rPr lang="it-IT" sz="2000" baseline="0" dirty="0" err="1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University</a:t>
                      </a:r>
                      <a:r>
                        <a:rPr lang="it-IT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@ Crete</a:t>
                      </a:r>
                      <a:endParaRPr lang="it-IT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57" y="1887873"/>
            <a:ext cx="4593988" cy="218085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5D395A9-B4E9-B048-AC97-F864C8D384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0025" y="614453"/>
            <a:ext cx="1003428" cy="47456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27DD606-182C-484A-AD79-A90DF06A9F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9541" y="625921"/>
            <a:ext cx="761359" cy="767216"/>
          </a:xfrm>
          <a:prstGeom prst="rect">
            <a:avLst/>
          </a:prstGeom>
        </p:spPr>
      </p:pic>
      <p:sp>
        <p:nvSpPr>
          <p:cNvPr id="10" name="Segnaposto piè di pagina 9">
            <a:extLst>
              <a:ext uri="{FF2B5EF4-FFF2-40B4-BE49-F238E27FC236}">
                <a16:creationId xmlns:a16="http://schemas.microsoft.com/office/drawing/2014/main" id="{456A3A72-AAE4-2C49-52D1-8448C3F7F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7926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uiExpand="1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5FD3E-DEF7-DACF-E858-E2CB0A49B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11B5F7-CFDF-AE49-11F6-C8BFE9DA2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0D7FEC7-779E-F771-D31B-6895F3043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10</a:t>
            </a:fld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B1FEC081-69C1-EEEE-EF84-93D612914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59" y="3814120"/>
            <a:ext cx="4331427" cy="2787304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F89EF80D-AE16-1488-FB5E-C2FDB0521A8D}"/>
              </a:ext>
            </a:extLst>
          </p:cNvPr>
          <p:cNvSpPr txBox="1"/>
          <p:nvPr/>
        </p:nvSpPr>
        <p:spPr>
          <a:xfrm>
            <a:off x="13895" y="3890103"/>
            <a:ext cx="4467557" cy="27699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it-IT" sz="1200" dirty="0">
                <a:effectLst/>
                <a:latin typeface="Helvetica" pitchFamily="2" charset="0"/>
              </a:rPr>
              <a:t>A. </a:t>
            </a:r>
            <a:r>
              <a:rPr lang="it-IT" sz="1200" dirty="0" err="1">
                <a:effectLst/>
                <a:latin typeface="Helvetica" pitchFamily="2" charset="0"/>
              </a:rPr>
              <a:t>Yu</a:t>
            </a:r>
            <a:r>
              <a:rPr lang="it-IT" sz="1200" dirty="0">
                <a:effectLst/>
                <a:latin typeface="Helvetica" pitchFamily="2" charset="0"/>
              </a:rPr>
              <a:t>. </a:t>
            </a:r>
            <a:r>
              <a:rPr lang="it-IT" sz="1200" dirty="0" err="1">
                <a:effectLst/>
                <a:latin typeface="Helvetica" pitchFamily="2" charset="0"/>
              </a:rPr>
              <a:t>Rozhdestvenskij</a:t>
            </a:r>
            <a:r>
              <a:rPr lang="it-IT" sz="1200" dirty="0">
                <a:effectLst/>
                <a:latin typeface="Helvetica" pitchFamily="2" charset="0"/>
              </a:rPr>
              <a:t> et. al </a:t>
            </a:r>
            <a:r>
              <a:rPr lang="it-IT" sz="1200" dirty="0" err="1">
                <a:effectLst/>
                <a:latin typeface="Helvetica" pitchFamily="2" charset="0"/>
              </a:rPr>
              <a:t>Phys</a:t>
            </a:r>
            <a:r>
              <a:rPr lang="it-IT" sz="1200" dirty="0">
                <a:effectLst/>
                <a:latin typeface="Helvetica" pitchFamily="2" charset="0"/>
              </a:rPr>
              <a:t>. </a:t>
            </a:r>
            <a:r>
              <a:rPr lang="it-IT" sz="1200" dirty="0" err="1">
                <a:effectLst/>
                <a:latin typeface="Helvetica" pitchFamily="2" charset="0"/>
              </a:rPr>
              <a:t>Atom</a:t>
            </a:r>
            <a:r>
              <a:rPr lang="it-IT" sz="1200" dirty="0">
                <a:latin typeface="Helvetica" pitchFamily="2" charset="0"/>
              </a:rPr>
              <a:t>. </a:t>
            </a:r>
            <a:r>
              <a:rPr lang="it-IT" sz="1200" dirty="0" err="1">
                <a:latin typeface="Helvetica" pitchFamily="2" charset="0"/>
              </a:rPr>
              <a:t>Nucl</a:t>
            </a:r>
            <a:r>
              <a:rPr lang="it-IT" sz="1200" dirty="0">
                <a:latin typeface="Helvetica" pitchFamily="2" charset="0"/>
              </a:rPr>
              <a:t>. </a:t>
            </a:r>
            <a:r>
              <a:rPr lang="it-IT" sz="1200" b="1" dirty="0">
                <a:latin typeface="Helvetica" pitchFamily="2" charset="0"/>
              </a:rPr>
              <a:t>87</a:t>
            </a:r>
            <a:r>
              <a:rPr lang="it-IT" sz="1200" dirty="0">
                <a:latin typeface="Helvetica" pitchFamily="2" charset="0"/>
              </a:rPr>
              <a:t> (2024) 224</a:t>
            </a:r>
            <a:r>
              <a:rPr lang="it-IT" sz="1100" dirty="0">
                <a:latin typeface="Helvetica" pitchFamily="2" charset="0"/>
              </a:rPr>
              <a:t>.</a:t>
            </a:r>
            <a:r>
              <a:rPr lang="it-IT" sz="1200" dirty="0">
                <a:effectLst/>
                <a:latin typeface="Helvetica" pitchFamily="2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988A32C2-7BD4-7BA5-2283-C3700357A03A}"/>
                  </a:ext>
                </a:extLst>
              </p:cNvPr>
              <p:cNvSpPr txBox="1"/>
              <p:nvPr/>
            </p:nvSpPr>
            <p:spPr>
              <a:xfrm>
                <a:off x="13895" y="4588095"/>
                <a:ext cx="1120792" cy="48898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it-IT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r>
                        <a:rPr lang="it-IT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0.1 </m:t>
                          </m:r>
                          <m:r>
                            <m:rPr>
                              <m:sty m:val="p"/>
                            </m:rPr>
                            <a:rPr lang="it-IT" sz="1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keV</m:t>
                          </m:r>
                        </m:e>
                      </m:d>
                    </m:oMath>
                  </m:oMathPara>
                </a14:m>
                <a:endParaRPr lang="it-IT" sz="1200" b="0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  <a:p>
                <a:pPr algn="ctr"/>
                <a:r>
                  <a:rPr lang="it-IT" sz="1200" b="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4 10</a:t>
                </a:r>
                <a:r>
                  <a:rPr lang="it-IT" sz="1200" b="0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16 </a:t>
                </a:r>
                <a:r>
                  <a:rPr lang="it-IT" sz="12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atom</a:t>
                </a:r>
                <a:r>
                  <a:rPr lang="it-IT" sz="1200" b="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/</a:t>
                </a:r>
                <a:r>
                  <a:rPr lang="it-IT" sz="12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s</a:t>
                </a:r>
                <a:endParaRPr lang="it-IT" sz="1200" b="0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988A32C2-7BD4-7BA5-2283-C3700357A0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95" y="4588095"/>
                <a:ext cx="1120792" cy="488980"/>
              </a:xfrm>
              <a:prstGeom prst="rect">
                <a:avLst/>
              </a:prstGeom>
              <a:blipFill>
                <a:blip r:embed="rId4"/>
                <a:stretch>
                  <a:fillRect t="-2564" b="-1025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18D789E1-B13A-EB53-1B79-E8138A4AF1E8}"/>
                  </a:ext>
                </a:extLst>
              </p:cNvPr>
              <p:cNvSpPr txBox="1"/>
              <p:nvPr/>
            </p:nvSpPr>
            <p:spPr>
              <a:xfrm>
                <a:off x="87884" y="6286656"/>
                <a:ext cx="1296825" cy="4394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it-IT" sz="105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05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</m:e>
                        <m:sup>
                          <m:r>
                            <a:rPr lang="it-IT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it-IT" sz="105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it-IT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05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30 −100 </m:t>
                          </m:r>
                          <m:r>
                            <m:rPr>
                              <m:sty m:val="p"/>
                            </m:rPr>
                            <a:rPr lang="it-IT" sz="105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keV</m:t>
                          </m:r>
                        </m:e>
                      </m:d>
                    </m:oMath>
                  </m:oMathPara>
                </a14:m>
                <a:endParaRPr lang="it-IT" sz="1050" b="0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  <a:p>
                <a:pPr algn="ctr"/>
                <a:r>
                  <a:rPr lang="it-IT" sz="10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 </a:t>
                </a:r>
                <a:r>
                  <a:rPr lang="it-IT" sz="1050" dirty="0" err="1">
                    <a:solidFill>
                      <a:schemeClr val="tx1"/>
                    </a:solidFill>
                    <a:latin typeface="Symbol" pitchFamily="2" charset="2"/>
                    <a:cs typeface="Times New Roman" panose="02020603050405020304" pitchFamily="18" charset="0"/>
                  </a:rPr>
                  <a:t>m</a:t>
                </a:r>
                <a:r>
                  <a:rPr lang="it-IT" sz="105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it-IT" sz="10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18D789E1-B13A-EB53-1B79-E8138A4AF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84" y="6286656"/>
                <a:ext cx="1296825" cy="439416"/>
              </a:xfrm>
              <a:prstGeom prst="rect">
                <a:avLst/>
              </a:prstGeom>
              <a:blipFill>
                <a:blip r:embed="rId5"/>
                <a:stretch>
                  <a:fillRect t="-5556" b="-8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magine 1">
            <a:extLst>
              <a:ext uri="{FF2B5EF4-FFF2-40B4-BE49-F238E27FC236}">
                <a16:creationId xmlns:a16="http://schemas.microsoft.com/office/drawing/2014/main" id="{546E32E8-47DA-84A7-A2E1-2C13F62D2C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7416" y="0"/>
            <a:ext cx="7224583" cy="163041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BF85D0D-2FFF-D50F-BB39-15850D8A4E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810" y="16734"/>
            <a:ext cx="3538330" cy="387336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FF40F59-848B-C548-61DA-C838B3CDB2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7416" y="1550394"/>
            <a:ext cx="6997475" cy="435895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E023D7B-0CF9-7B32-BEC2-5937540EBE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4522" y="5896709"/>
            <a:ext cx="3989688" cy="788766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D86F72B5-327C-6E19-AD90-27EB4E4A1DAB}"/>
              </a:ext>
            </a:extLst>
          </p:cNvPr>
          <p:cNvSpPr txBox="1"/>
          <p:nvPr/>
        </p:nvSpPr>
        <p:spPr>
          <a:xfrm>
            <a:off x="8042526" y="6508353"/>
            <a:ext cx="379177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dirty="0"/>
              <a:t>[9] A. </a:t>
            </a:r>
            <a:r>
              <a:rPr lang="it-IT" sz="1400" dirty="0" err="1"/>
              <a:t>Solovev</a:t>
            </a:r>
            <a:r>
              <a:rPr lang="it-IT" sz="1400" dirty="0"/>
              <a:t> et al., </a:t>
            </a:r>
            <a:r>
              <a:rPr lang="it-IT" sz="1400" dirty="0" err="1"/>
              <a:t>J</a:t>
            </a:r>
            <a:r>
              <a:rPr lang="it-IT" sz="1400" dirty="0"/>
              <a:t>. </a:t>
            </a:r>
            <a:r>
              <a:rPr lang="it-IT" sz="1400" dirty="0" err="1"/>
              <a:t>Instrum</a:t>
            </a:r>
            <a:r>
              <a:rPr lang="it-IT" sz="1400" dirty="0"/>
              <a:t>. 15, C08003 (2020)</a:t>
            </a:r>
          </a:p>
        </p:txBody>
      </p:sp>
    </p:spTree>
    <p:extLst>
      <p:ext uri="{BB962C8B-B14F-4D97-AF65-F5344CB8AC3E}">
        <p14:creationId xmlns:p14="http://schemas.microsoft.com/office/powerpoint/2010/main" val="34296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CA4BB-3C00-AE0E-EC4D-41CBD41D6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B46204-8463-92AB-CA4F-3AFFEA5E46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94" y="92285"/>
            <a:ext cx="8234928" cy="540028"/>
          </a:xfrm>
          <a:solidFill>
            <a:srgbClr val="21FF06">
              <a:alpha val="50000"/>
            </a:srgbClr>
          </a:solidFill>
        </p:spPr>
        <p:txBody>
          <a:bodyPr>
            <a:noAutofit/>
          </a:bodyPr>
          <a:lstStyle/>
          <a:p>
            <a:r>
              <a:rPr lang="it-IT" sz="3200" dirty="0"/>
              <a:t>Challenge </a:t>
            </a:r>
            <a:r>
              <a:rPr lang="it-IT" sz="3200" dirty="0" err="1"/>
              <a:t>objectives</a:t>
            </a:r>
            <a:r>
              <a:rPr lang="it-IT" sz="3200" dirty="0"/>
              <a:t> of PREFER </a:t>
            </a:r>
            <a:r>
              <a:rPr lang="it-IT" sz="3200" dirty="0" err="1"/>
              <a:t>now</a:t>
            </a:r>
            <a:endParaRPr lang="it-IT" sz="32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156266A-00C1-BFCD-D6C3-8F7E5985E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91" y="1702072"/>
            <a:ext cx="12100560" cy="1098216"/>
          </a:xfrm>
          <a:solidFill>
            <a:srgbClr val="ACEA8F"/>
          </a:solidFill>
        </p:spPr>
        <p:txBody>
          <a:bodyPr>
            <a:normAutofit/>
          </a:bodyPr>
          <a:lstStyle/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400" dirty="0">
                <a:solidFill>
                  <a:srgbClr val="005493"/>
                </a:solidFill>
                <a:highlight>
                  <a:srgbClr val="FFFF00"/>
                </a:highlight>
              </a:rPr>
              <a:t>@IKP-FZJ </a:t>
            </a:r>
            <a:r>
              <a:rPr lang="it-IT" sz="2400" dirty="0">
                <a:solidFill>
                  <a:srgbClr val="005493"/>
                </a:solidFill>
              </a:rPr>
              <a:t>- </a:t>
            </a:r>
            <a:r>
              <a:rPr lang="it-IT" sz="2400" dirty="0">
                <a:solidFill>
                  <a:srgbClr val="0432FF"/>
                </a:solidFill>
                <a:highlight>
                  <a:srgbClr val="00FFFF"/>
                </a:highlight>
              </a:rPr>
              <a:t>Production </a:t>
            </a:r>
            <a:r>
              <a:rPr lang="it-IT" sz="2400" dirty="0">
                <a:solidFill>
                  <a:srgbClr val="0432FF"/>
                </a:solidFill>
              </a:rPr>
              <a:t>of </a:t>
            </a:r>
            <a:r>
              <a:rPr lang="it-IT" sz="2400" dirty="0" err="1">
                <a:solidFill>
                  <a:srgbClr val="0432FF"/>
                </a:solidFill>
              </a:rPr>
              <a:t>polarized</a:t>
            </a:r>
            <a:r>
              <a:rPr lang="it-IT" sz="2400" dirty="0">
                <a:solidFill>
                  <a:srgbClr val="0432FF"/>
                </a:solidFill>
              </a:rPr>
              <a:t> </a:t>
            </a:r>
            <a:r>
              <a:rPr lang="it-IT" sz="2400" dirty="0" err="1">
                <a:solidFill>
                  <a:srgbClr val="0432FF"/>
                </a:solidFill>
              </a:rPr>
              <a:t>fuel</a:t>
            </a:r>
            <a:r>
              <a:rPr lang="it-IT" sz="2400" dirty="0">
                <a:solidFill>
                  <a:srgbClr val="005493"/>
                </a:solidFill>
              </a:rPr>
              <a:t>: from </a:t>
            </a:r>
            <a:r>
              <a:rPr lang="it-IT" sz="2400" dirty="0" err="1">
                <a:solidFill>
                  <a:srgbClr val="005493"/>
                </a:solidFill>
              </a:rPr>
              <a:t>pABS</a:t>
            </a:r>
            <a:r>
              <a:rPr lang="it-IT" sz="2400" dirty="0">
                <a:solidFill>
                  <a:srgbClr val="005493"/>
                </a:solidFill>
              </a:rPr>
              <a:t>,  and new </a:t>
            </a:r>
            <a:r>
              <a:rPr lang="it-IT" sz="2400" dirty="0" err="1">
                <a:solidFill>
                  <a:srgbClr val="005493"/>
                </a:solidFill>
              </a:rPr>
              <a:t>proposals</a:t>
            </a:r>
            <a:r>
              <a:rPr lang="it-IT" sz="2400" dirty="0">
                <a:solidFill>
                  <a:srgbClr val="005493"/>
                </a:solidFill>
              </a:rPr>
              <a:t> (Sona </a:t>
            </a:r>
            <a:r>
              <a:rPr lang="it-IT" sz="2400" dirty="0" err="1">
                <a:solidFill>
                  <a:srgbClr val="005493"/>
                </a:solidFill>
              </a:rPr>
              <a:t>transitions</a:t>
            </a:r>
            <a:r>
              <a:rPr lang="it-IT" sz="2400" dirty="0">
                <a:solidFill>
                  <a:srgbClr val="005493"/>
                </a:solidFill>
              </a:rPr>
              <a:t>).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ECBB29E-8BB6-BEB9-8273-7A3C84CC3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81AC711-CBFB-F711-AE6A-716BB4274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11</a:t>
            </a:fld>
            <a:endParaRPr lang="it-IT" dirty="0"/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4FF82D9E-A675-C38C-6D2C-A32B89327396}"/>
              </a:ext>
            </a:extLst>
          </p:cNvPr>
          <p:cNvSpPr txBox="1">
            <a:spLocks/>
          </p:cNvSpPr>
          <p:nvPr/>
        </p:nvSpPr>
        <p:spPr>
          <a:xfrm>
            <a:off x="10885" y="798893"/>
            <a:ext cx="12100560" cy="70468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400" dirty="0">
                <a:solidFill>
                  <a:schemeClr val="bg1"/>
                </a:solidFill>
              </a:rPr>
              <a:t>@PNPI – D-D spin </a:t>
            </a:r>
            <a:r>
              <a:rPr lang="it-IT" sz="2400" dirty="0" err="1">
                <a:solidFill>
                  <a:schemeClr val="bg1"/>
                </a:solidFill>
              </a:rPr>
              <a:t>dependent</a:t>
            </a:r>
            <a:r>
              <a:rPr lang="it-IT" sz="2400" dirty="0">
                <a:solidFill>
                  <a:schemeClr val="bg1"/>
                </a:solidFill>
              </a:rPr>
              <a:t> cross-</a:t>
            </a:r>
            <a:r>
              <a:rPr lang="it-IT" sz="2400" dirty="0" err="1">
                <a:solidFill>
                  <a:schemeClr val="bg1"/>
                </a:solidFill>
              </a:rPr>
              <a:t>section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measurements</a:t>
            </a:r>
            <a:r>
              <a:rPr lang="it-IT" sz="2400" dirty="0">
                <a:solidFill>
                  <a:schemeClr val="bg1"/>
                </a:solidFill>
              </a:rPr>
              <a:t>! Not </a:t>
            </a:r>
            <a:r>
              <a:rPr lang="it-IT" sz="2400" dirty="0" err="1">
                <a:solidFill>
                  <a:schemeClr val="bg1"/>
                </a:solidFill>
              </a:rPr>
              <a:t>anymore</a:t>
            </a:r>
            <a:r>
              <a:rPr lang="it-IT" sz="2400" dirty="0">
                <a:solidFill>
                  <a:schemeClr val="bg1"/>
                </a:solidFill>
              </a:rPr>
              <a:t> in the </a:t>
            </a:r>
            <a:r>
              <a:rPr lang="it-IT" sz="2400" dirty="0" err="1">
                <a:solidFill>
                  <a:schemeClr val="bg1"/>
                </a:solidFill>
              </a:rPr>
              <a:t>collaboration</a:t>
            </a:r>
            <a:r>
              <a:rPr lang="it-IT" sz="2400" dirty="0">
                <a:solidFill>
                  <a:schemeClr val="bg1"/>
                </a:solidFill>
              </a:rPr>
              <a:t> from 02/2022: just literature </a:t>
            </a:r>
            <a:r>
              <a:rPr lang="it-IT" sz="2400" dirty="0" err="1">
                <a:solidFill>
                  <a:schemeClr val="bg1"/>
                </a:solidFill>
              </a:rPr>
              <a:t>rumors</a:t>
            </a:r>
            <a:r>
              <a:rPr lang="it-IT" sz="2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ED2A8E95-0AC8-511D-32DD-5D6477AABB84}"/>
              </a:ext>
            </a:extLst>
          </p:cNvPr>
          <p:cNvSpPr txBox="1">
            <a:spLocks/>
          </p:cNvSpPr>
          <p:nvPr/>
        </p:nvSpPr>
        <p:spPr>
          <a:xfrm>
            <a:off x="91439" y="2925127"/>
            <a:ext cx="12020006" cy="94492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000" dirty="0">
                <a:solidFill>
                  <a:schemeClr val="bg1"/>
                </a:solidFill>
              </a:rPr>
              <a:t>@BINP - Production of </a:t>
            </a:r>
            <a:r>
              <a:rPr lang="it-IT" sz="2000" dirty="0" err="1">
                <a:solidFill>
                  <a:schemeClr val="bg1"/>
                </a:solidFill>
              </a:rPr>
              <a:t>polarized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fuel</a:t>
            </a:r>
            <a:r>
              <a:rPr lang="it-IT" sz="2000" dirty="0">
                <a:solidFill>
                  <a:schemeClr val="bg1"/>
                </a:solidFill>
              </a:rPr>
              <a:t>: from MBS Not </a:t>
            </a:r>
            <a:r>
              <a:rPr lang="it-IT" sz="2000" dirty="0" err="1">
                <a:solidFill>
                  <a:schemeClr val="bg1"/>
                </a:solidFill>
              </a:rPr>
              <a:t>anymore</a:t>
            </a:r>
            <a:r>
              <a:rPr lang="it-IT" sz="2000" dirty="0">
                <a:solidFill>
                  <a:schemeClr val="bg1"/>
                </a:solidFill>
              </a:rPr>
              <a:t>   the </a:t>
            </a:r>
            <a:r>
              <a:rPr lang="it-IT" sz="2000" dirty="0" err="1">
                <a:solidFill>
                  <a:schemeClr val="bg1"/>
                </a:solidFill>
              </a:rPr>
              <a:t>collaboration</a:t>
            </a:r>
            <a:r>
              <a:rPr lang="it-IT" sz="2000" dirty="0">
                <a:solidFill>
                  <a:schemeClr val="bg1"/>
                </a:solidFill>
              </a:rPr>
              <a:t> from 02/2022: just literature </a:t>
            </a:r>
            <a:r>
              <a:rPr lang="it-IT" sz="2000" dirty="0" err="1">
                <a:solidFill>
                  <a:schemeClr val="bg1"/>
                </a:solidFill>
              </a:rPr>
              <a:t>rumors</a:t>
            </a:r>
            <a:r>
              <a:rPr lang="it-IT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55434530-6DCE-C75F-281B-80480F9DD5A6}"/>
              </a:ext>
            </a:extLst>
          </p:cNvPr>
          <p:cNvSpPr txBox="1">
            <a:spLocks/>
          </p:cNvSpPr>
          <p:nvPr/>
        </p:nvSpPr>
        <p:spPr>
          <a:xfrm>
            <a:off x="37646" y="4107531"/>
            <a:ext cx="12100560" cy="2304811"/>
          </a:xfrm>
          <a:prstGeom prst="rect">
            <a:avLst/>
          </a:prstGeom>
          <a:solidFill>
            <a:srgbClr val="ACEA8F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000" dirty="0">
                <a:solidFill>
                  <a:srgbClr val="ACEA8F"/>
                </a:solidFill>
              </a:rPr>
              <a:t>@ IESL-FORTH – Production </a:t>
            </a:r>
            <a:r>
              <a:rPr lang="it-IT" sz="2000" dirty="0" err="1">
                <a:solidFill>
                  <a:srgbClr val="ACEA8F"/>
                </a:solidFill>
              </a:rPr>
              <a:t>polarized</a:t>
            </a:r>
            <a:r>
              <a:rPr lang="it-IT" sz="2000" dirty="0">
                <a:solidFill>
                  <a:srgbClr val="ACEA8F"/>
                </a:solidFill>
              </a:rPr>
              <a:t> </a:t>
            </a:r>
            <a:r>
              <a:rPr lang="it-IT" sz="2000" dirty="0" err="1">
                <a:solidFill>
                  <a:srgbClr val="ACEA8F"/>
                </a:solidFill>
              </a:rPr>
              <a:t>fuel</a:t>
            </a:r>
            <a:r>
              <a:rPr lang="it-IT" sz="2000" dirty="0">
                <a:solidFill>
                  <a:srgbClr val="ACEA8F"/>
                </a:solidFill>
              </a:rPr>
              <a:t> by Laser IR-Quantum Beat (QB) </a:t>
            </a:r>
            <a:r>
              <a:rPr lang="it-IT" sz="2000" dirty="0" err="1">
                <a:solidFill>
                  <a:srgbClr val="ACEA8F"/>
                </a:solidFill>
              </a:rPr>
              <a:t>excitation</a:t>
            </a:r>
            <a:r>
              <a:rPr lang="it-IT" sz="2000" dirty="0">
                <a:solidFill>
                  <a:srgbClr val="ACEA8F"/>
                </a:solidFill>
              </a:rPr>
              <a:t> and Ultra Violet (UV) </a:t>
            </a:r>
            <a:r>
              <a:rPr lang="it-IT" sz="2000" dirty="0" err="1">
                <a:solidFill>
                  <a:srgbClr val="ACEA8F"/>
                </a:solidFill>
              </a:rPr>
              <a:t>dissociation</a:t>
            </a:r>
            <a:r>
              <a:rPr lang="it-IT" sz="2000" dirty="0">
                <a:solidFill>
                  <a:srgbClr val="ACEA8F"/>
                </a:solidFill>
              </a:rPr>
              <a:t>.</a:t>
            </a:r>
          </a:p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000" dirty="0">
                <a:solidFill>
                  <a:srgbClr val="ACEA8F"/>
                </a:solidFill>
              </a:rPr>
              <a:t>@PGI-FZJ/HHDU - Laser </a:t>
            </a:r>
            <a:r>
              <a:rPr lang="it-IT" sz="2000" dirty="0" err="1">
                <a:solidFill>
                  <a:srgbClr val="ACEA8F"/>
                </a:solidFill>
              </a:rPr>
              <a:t>Induced</a:t>
            </a:r>
            <a:r>
              <a:rPr lang="it-IT" sz="2000" dirty="0">
                <a:solidFill>
                  <a:srgbClr val="ACEA8F"/>
                </a:solidFill>
              </a:rPr>
              <a:t> Plasma LIP: production, </a:t>
            </a:r>
            <a:r>
              <a:rPr lang="it-IT" sz="2000" dirty="0" err="1">
                <a:solidFill>
                  <a:srgbClr val="ACEA8F"/>
                </a:solidFill>
              </a:rPr>
              <a:t>acceleration</a:t>
            </a:r>
            <a:r>
              <a:rPr lang="it-IT" sz="2000" dirty="0">
                <a:solidFill>
                  <a:srgbClr val="ACEA8F"/>
                </a:solidFill>
              </a:rPr>
              <a:t>  and reaction studies.</a:t>
            </a:r>
          </a:p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000" dirty="0">
                <a:solidFill>
                  <a:srgbClr val="ACEA8F"/>
                </a:solidFill>
              </a:rPr>
              <a:t>@FE </a:t>
            </a:r>
            <a:r>
              <a:rPr lang="it-IT" sz="2000" dirty="0" err="1">
                <a:solidFill>
                  <a:srgbClr val="ACEA8F"/>
                </a:solidFill>
              </a:rPr>
              <a:t>Magnets</a:t>
            </a:r>
            <a:r>
              <a:rPr lang="it-IT" sz="2000" dirty="0">
                <a:solidFill>
                  <a:srgbClr val="ACEA8F"/>
                </a:solidFill>
              </a:rPr>
              <a:t> for holding, </a:t>
            </a:r>
            <a:r>
              <a:rPr lang="it-IT" sz="2000" dirty="0" err="1">
                <a:solidFill>
                  <a:srgbClr val="ACEA8F"/>
                </a:solidFill>
              </a:rPr>
              <a:t>manipulating</a:t>
            </a:r>
            <a:r>
              <a:rPr lang="it-IT" sz="2000" dirty="0">
                <a:solidFill>
                  <a:srgbClr val="ACEA8F"/>
                </a:solidFill>
              </a:rPr>
              <a:t> and </a:t>
            </a:r>
            <a:r>
              <a:rPr lang="it-IT" sz="2000" dirty="0" err="1">
                <a:solidFill>
                  <a:srgbClr val="ACEA8F"/>
                </a:solidFill>
              </a:rPr>
              <a:t>transporting</a:t>
            </a:r>
            <a:r>
              <a:rPr lang="it-IT" sz="2000" dirty="0">
                <a:solidFill>
                  <a:srgbClr val="ACEA8F"/>
                </a:solidFill>
              </a:rPr>
              <a:t> </a:t>
            </a:r>
            <a:r>
              <a:rPr lang="it-IT" sz="2000" dirty="0" err="1">
                <a:solidFill>
                  <a:srgbClr val="ACEA8F"/>
                </a:solidFill>
              </a:rPr>
              <a:t>polarized</a:t>
            </a:r>
            <a:r>
              <a:rPr lang="it-IT" sz="2000" dirty="0">
                <a:solidFill>
                  <a:srgbClr val="ACEA8F"/>
                </a:solidFill>
              </a:rPr>
              <a:t> </a:t>
            </a:r>
            <a:r>
              <a:rPr lang="it-IT" sz="2000" dirty="0" err="1">
                <a:solidFill>
                  <a:srgbClr val="ACEA8F"/>
                </a:solidFill>
              </a:rPr>
              <a:t>fuel</a:t>
            </a:r>
            <a:r>
              <a:rPr lang="it-IT" sz="2000" dirty="0">
                <a:solidFill>
                  <a:srgbClr val="ACEA8F"/>
                </a:solidFill>
              </a:rPr>
              <a:t> .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FD24FB04-991F-5F89-9FEE-D4A245E4BAF6}"/>
              </a:ext>
            </a:extLst>
          </p:cNvPr>
          <p:cNvSpPr txBox="1">
            <a:spLocks/>
          </p:cNvSpPr>
          <p:nvPr/>
        </p:nvSpPr>
        <p:spPr>
          <a:xfrm>
            <a:off x="8288722" y="92285"/>
            <a:ext cx="3849484" cy="54002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i="1" kern="1200">
                <a:solidFill>
                  <a:schemeClr val="tx1"/>
                </a:solidFill>
                <a:latin typeface="Lucida Calligraphy"/>
                <a:ea typeface="+mj-ea"/>
                <a:cs typeface="Lucida Calligraphy"/>
              </a:defRPr>
            </a:lvl1pPr>
          </a:lstStyle>
          <a:p>
            <a:r>
              <a:rPr lang="it-IT" sz="3200" dirty="0">
                <a:solidFill>
                  <a:schemeClr val="bg1"/>
                </a:solidFill>
              </a:rPr>
              <a:t>&amp; </a:t>
            </a:r>
            <a:r>
              <a:rPr lang="it-IT" sz="3200" dirty="0" err="1">
                <a:solidFill>
                  <a:schemeClr val="bg1"/>
                </a:solidFill>
              </a:rPr>
              <a:t>before</a:t>
            </a:r>
            <a:r>
              <a:rPr lang="it-IT" sz="3200" dirty="0">
                <a:solidFill>
                  <a:schemeClr val="bg1"/>
                </a:solidFill>
              </a:rPr>
              <a:t> 02/2022</a:t>
            </a:r>
          </a:p>
        </p:txBody>
      </p:sp>
    </p:spTree>
    <p:extLst>
      <p:ext uri="{BB962C8B-B14F-4D97-AF65-F5344CB8AC3E}">
        <p14:creationId xmlns:p14="http://schemas.microsoft.com/office/powerpoint/2010/main" val="1181878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803" y="571163"/>
            <a:ext cx="2376264" cy="3171263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6659" y="3456708"/>
            <a:ext cx="5551336" cy="252028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88" y="3742426"/>
            <a:ext cx="3128463" cy="237626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4317" y="6206408"/>
            <a:ext cx="1737683" cy="62619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5777" y="489931"/>
            <a:ext cx="4170800" cy="301486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23B8F6F-E23B-C644-A0B2-CF49F8C740CC}"/>
              </a:ext>
            </a:extLst>
          </p:cNvPr>
          <p:cNvSpPr txBox="1"/>
          <p:nvPr/>
        </p:nvSpPr>
        <p:spPr>
          <a:xfrm>
            <a:off x="2249804" y="6038870"/>
            <a:ext cx="6582747" cy="646331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R</a:t>
            </a:r>
            <a:r>
              <a:rPr lang="it-IT" dirty="0"/>
              <a:t>. Engels </a:t>
            </a:r>
            <a:r>
              <a:rPr lang="it-IT" i="1" dirty="0"/>
              <a:t>et al</a:t>
            </a:r>
            <a:r>
              <a:rPr lang="it-IT" dirty="0"/>
              <a:t>. «</a:t>
            </a:r>
            <a:r>
              <a:rPr lang="it-IT" i="1" dirty="0"/>
              <a:t>Production of HD </a:t>
            </a:r>
            <a:r>
              <a:rPr lang="it-IT" i="1" dirty="0" err="1"/>
              <a:t>molecules</a:t>
            </a:r>
            <a:r>
              <a:rPr lang="it-IT" i="1" dirty="0"/>
              <a:t> in definite </a:t>
            </a:r>
            <a:r>
              <a:rPr lang="it-IT" i="1" dirty="0" err="1"/>
              <a:t>hyperfine</a:t>
            </a:r>
            <a:r>
              <a:rPr lang="it-IT" i="1" dirty="0"/>
              <a:t> </a:t>
            </a:r>
            <a:r>
              <a:rPr lang="it-IT" i="1" dirty="0" err="1"/>
              <a:t>substates</a:t>
            </a:r>
            <a:r>
              <a:rPr lang="it-IT" dirty="0"/>
              <a:t>»  </a:t>
            </a:r>
            <a:r>
              <a:rPr lang="it-IT" dirty="0" err="1"/>
              <a:t>Phys</a:t>
            </a:r>
            <a:r>
              <a:rPr lang="it-IT" dirty="0"/>
              <a:t>. Rev. Lett. </a:t>
            </a:r>
            <a:r>
              <a:rPr lang="it-IT" b="1" dirty="0"/>
              <a:t>124 </a:t>
            </a:r>
            <a:r>
              <a:rPr lang="it-IT" dirty="0"/>
              <a:t>(2020) 113003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EAF9F8E-502C-E241-92E5-4EBBC98FB548}"/>
              </a:ext>
            </a:extLst>
          </p:cNvPr>
          <p:cNvSpPr txBox="1"/>
          <p:nvPr/>
        </p:nvSpPr>
        <p:spPr>
          <a:xfrm>
            <a:off x="54589" y="710217"/>
            <a:ext cx="352799" cy="2862322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latin typeface="Lucida Calligraphy" panose="03010101010101010101" pitchFamily="66" charset="77"/>
              </a:rPr>
              <a:t>Production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B3E3F2F-2695-F544-BE2E-414D94321AFB}"/>
              </a:ext>
            </a:extLst>
          </p:cNvPr>
          <p:cNvSpPr txBox="1"/>
          <p:nvPr/>
        </p:nvSpPr>
        <p:spPr>
          <a:xfrm>
            <a:off x="799972" y="5854204"/>
            <a:ext cx="2216279" cy="369332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Lucida Calligraphy" panose="03010101010101010101" pitchFamily="66" charset="77"/>
              </a:rPr>
              <a:t>recombination</a:t>
            </a:r>
            <a:endParaRPr lang="it-IT" dirty="0">
              <a:latin typeface="Lucida Calligraphy" panose="03010101010101010101" pitchFamily="66" charset="77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DAB9C09-C98A-EA47-86DF-14BB0008C5A2}"/>
              </a:ext>
            </a:extLst>
          </p:cNvPr>
          <p:cNvSpPr txBox="1"/>
          <p:nvPr/>
        </p:nvSpPr>
        <p:spPr>
          <a:xfrm>
            <a:off x="7299150" y="5618541"/>
            <a:ext cx="1737684" cy="369332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Lucida Calligraphy" panose="03010101010101010101" pitchFamily="66" charset="77"/>
              </a:rPr>
              <a:t>Polarimetry</a:t>
            </a:r>
            <a:endParaRPr lang="it-IT" dirty="0">
              <a:latin typeface="Lucida Calligraphy" panose="03010101010101010101" pitchFamily="66" charset="77"/>
            </a:endParaRPr>
          </a:p>
        </p:txBody>
      </p:sp>
      <p:sp>
        <p:nvSpPr>
          <p:cNvPr id="10" name="Titolo 9">
            <a:extLst>
              <a:ext uri="{FF2B5EF4-FFF2-40B4-BE49-F238E27FC236}">
                <a16:creationId xmlns:a16="http://schemas.microsoft.com/office/drawing/2014/main" id="{90061736-0AC9-BBFF-02DC-253CDEFE7B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45" y="-5291"/>
            <a:ext cx="12219788" cy="543309"/>
          </a:xfrm>
        </p:spPr>
        <p:txBody>
          <a:bodyPr>
            <a:noAutofit/>
          </a:bodyPr>
          <a:lstStyle/>
          <a:p>
            <a:r>
              <a:rPr lang="it-IT" sz="2400" dirty="0">
                <a:solidFill>
                  <a:srgbClr val="005493"/>
                </a:solidFill>
                <a:highlight>
                  <a:srgbClr val="FFFF00"/>
                </a:highlight>
              </a:rPr>
              <a:t>@IKP-FZJ </a:t>
            </a:r>
            <a:r>
              <a:rPr lang="it-IT" sz="2400" dirty="0">
                <a:solidFill>
                  <a:srgbClr val="005493"/>
                </a:solidFill>
              </a:rPr>
              <a:t>- </a:t>
            </a:r>
            <a:r>
              <a:rPr lang="it-IT" sz="2400" dirty="0">
                <a:solidFill>
                  <a:srgbClr val="0432FF"/>
                </a:solidFill>
                <a:highlight>
                  <a:srgbClr val="00FFFF"/>
                </a:highlight>
              </a:rPr>
              <a:t>Production </a:t>
            </a:r>
            <a:r>
              <a:rPr lang="it-IT" sz="2400" dirty="0">
                <a:solidFill>
                  <a:srgbClr val="0432FF"/>
                </a:solidFill>
              </a:rPr>
              <a:t>of </a:t>
            </a:r>
            <a:r>
              <a:rPr lang="it-IT" sz="2400" dirty="0" err="1">
                <a:solidFill>
                  <a:srgbClr val="0432FF"/>
                </a:solidFill>
              </a:rPr>
              <a:t>polarized</a:t>
            </a:r>
            <a:r>
              <a:rPr lang="it-IT" sz="2400" dirty="0">
                <a:solidFill>
                  <a:srgbClr val="0432FF"/>
                </a:solidFill>
              </a:rPr>
              <a:t> </a:t>
            </a:r>
            <a:r>
              <a:rPr lang="it-IT" sz="2400" dirty="0" err="1">
                <a:solidFill>
                  <a:srgbClr val="0432FF"/>
                </a:solidFill>
              </a:rPr>
              <a:t>fuel</a:t>
            </a:r>
            <a:r>
              <a:rPr lang="it-IT" sz="2400" dirty="0">
                <a:solidFill>
                  <a:srgbClr val="005493"/>
                </a:solidFill>
              </a:rPr>
              <a:t>: from </a:t>
            </a:r>
            <a:r>
              <a:rPr lang="it-IT" sz="2400" dirty="0" err="1">
                <a:solidFill>
                  <a:srgbClr val="005493"/>
                </a:solidFill>
              </a:rPr>
              <a:t>pABS</a:t>
            </a:r>
            <a:endParaRPr lang="it-IT" sz="2400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1DB5DEF-4979-1D08-60D5-18CF35061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12</a:t>
            </a:fld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D2BDC4E-4B8C-54EB-9DBA-DE82BBE5AEBB}"/>
              </a:ext>
            </a:extLst>
          </p:cNvPr>
          <p:cNvSpPr txBox="1"/>
          <p:nvPr/>
        </p:nvSpPr>
        <p:spPr>
          <a:xfrm>
            <a:off x="7626578" y="1497344"/>
            <a:ext cx="4351808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 </a:t>
            </a:r>
          </a:p>
          <a:p>
            <a:pPr algn="ctr"/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Engels et al.</a:t>
            </a:r>
          </a:p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N.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Faatz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</a:t>
            </a:r>
          </a:p>
          <a:p>
            <a:pPr algn="ctr"/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presentations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workshop!</a:t>
            </a:r>
          </a:p>
        </p:txBody>
      </p:sp>
      <p:sp>
        <p:nvSpPr>
          <p:cNvPr id="9" name="Titolo 9">
            <a:extLst>
              <a:ext uri="{FF2B5EF4-FFF2-40B4-BE49-F238E27FC236}">
                <a16:creationId xmlns:a16="http://schemas.microsoft.com/office/drawing/2014/main" id="{64DFD606-E7DA-1B1F-29DF-D773B6E08819}"/>
              </a:ext>
            </a:extLst>
          </p:cNvPr>
          <p:cNvSpPr txBox="1">
            <a:spLocks/>
          </p:cNvSpPr>
          <p:nvPr/>
        </p:nvSpPr>
        <p:spPr>
          <a:xfrm>
            <a:off x="8021198" y="881012"/>
            <a:ext cx="4170801" cy="543309"/>
          </a:xfrm>
          <a:prstGeom prst="rect">
            <a:avLst/>
          </a:prstGeom>
          <a:solidFill>
            <a:srgbClr val="21FF06">
              <a:alpha val="5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i="1" kern="1200">
                <a:solidFill>
                  <a:schemeClr val="tx1"/>
                </a:solidFill>
                <a:latin typeface="Lucida Calligraphy"/>
                <a:ea typeface="+mj-ea"/>
                <a:cs typeface="Lucida Calligraphy"/>
              </a:defRPr>
            </a:lvl1pPr>
          </a:lstStyle>
          <a:p>
            <a:r>
              <a:rPr lang="it-IT" sz="2400" dirty="0">
                <a:solidFill>
                  <a:srgbClr val="0432FF"/>
                </a:solidFill>
              </a:rPr>
              <a:t>and new </a:t>
            </a:r>
            <a:r>
              <a:rPr lang="it-IT" sz="2400" dirty="0" err="1">
                <a:solidFill>
                  <a:srgbClr val="0432FF"/>
                </a:solidFill>
              </a:rPr>
              <a:t>proposals</a:t>
            </a:r>
            <a:r>
              <a:rPr lang="it-IT" sz="2400" dirty="0">
                <a:solidFill>
                  <a:srgbClr val="0432FF"/>
                </a:solidFill>
              </a:rPr>
              <a:t>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65838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5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633697" y="114719"/>
            <a:ext cx="8924607" cy="553908"/>
          </a:xfrm>
          <a:solidFill>
            <a:srgbClr val="21FF06">
              <a:alpha val="70000"/>
            </a:srgbClr>
          </a:solidFill>
        </p:spPr>
        <p:txBody>
          <a:bodyPr>
            <a:noAutofit/>
          </a:bodyPr>
          <a:lstStyle/>
          <a:p>
            <a:r>
              <a:rPr lang="it-IT" sz="3200" dirty="0" err="1"/>
              <a:t>Condensation</a:t>
            </a:r>
            <a:r>
              <a:rPr lang="it-IT" sz="3200" dirty="0"/>
              <a:t> &amp; </a:t>
            </a:r>
            <a:r>
              <a:rPr lang="it-IT" sz="3200" dirty="0" err="1"/>
              <a:t>transp</a:t>
            </a:r>
            <a:r>
              <a:rPr lang="it-IT" sz="3200" dirty="0"/>
              <a:t>. of </a:t>
            </a:r>
            <a:r>
              <a:rPr lang="it-IT" sz="3200" dirty="0" err="1"/>
              <a:t>pol</a:t>
            </a:r>
            <a:r>
              <a:rPr lang="it-IT" sz="3200" dirty="0"/>
              <a:t>. </a:t>
            </a:r>
            <a:r>
              <a:rPr lang="it-IT" sz="3200" dirty="0" err="1"/>
              <a:t>fuel</a:t>
            </a:r>
            <a:endParaRPr lang="it-IT" sz="32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pic>
        <p:nvPicPr>
          <p:cNvPr id="7" name="Picture 9" descr="ISTC-overview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84" y="873897"/>
            <a:ext cx="5599309" cy="371283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6"/>
          <p:cNvSpPr>
            <a:spLocks noChangeArrowheads="1"/>
          </p:cNvSpPr>
          <p:nvPr/>
        </p:nvSpPr>
        <p:spPr bwMode="auto">
          <a:xfrm>
            <a:off x="4969477" y="1432205"/>
            <a:ext cx="1238371" cy="277491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itchFamily="34" charset="0"/>
              <a:defRPr sz="2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itchFamily="2" charset="2"/>
              <a:buChar char=""/>
              <a:defRPr sz="2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itchFamily="2" charset="2"/>
              <a:buChar char=""/>
              <a:defRPr sz="2200" i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en-US" altLang="en-US" sz="1800">
              <a:solidFill>
                <a:schemeClr val="bg1"/>
              </a:solidFill>
            </a:endParaRPr>
          </a:p>
        </p:txBody>
      </p:sp>
      <p:sp>
        <p:nvSpPr>
          <p:cNvPr id="10" name="Rechteck 5"/>
          <p:cNvSpPr>
            <a:spLocks noChangeArrowheads="1"/>
          </p:cNvSpPr>
          <p:nvPr/>
        </p:nvSpPr>
        <p:spPr bwMode="auto">
          <a:xfrm>
            <a:off x="4891511" y="1390951"/>
            <a:ext cx="176725" cy="2721532"/>
          </a:xfrm>
          <a:prstGeom prst="rect">
            <a:avLst/>
          </a:prstGeom>
          <a:solidFill>
            <a:schemeClr val="bg1">
              <a:alpha val="7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itchFamily="34" charset="0"/>
              <a:defRPr sz="2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itchFamily="2" charset="2"/>
              <a:buChar char=""/>
              <a:defRPr sz="2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itchFamily="2" charset="2"/>
              <a:buChar char=""/>
              <a:defRPr sz="2200" i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en-US" altLang="en-US" sz="1800">
              <a:solidFill>
                <a:schemeClr val="bg1"/>
              </a:solidFill>
            </a:endParaRPr>
          </a:p>
        </p:txBody>
      </p:sp>
      <p:sp>
        <p:nvSpPr>
          <p:cNvPr id="11" name="Rechteck 7"/>
          <p:cNvSpPr>
            <a:spLocks noChangeArrowheads="1"/>
          </p:cNvSpPr>
          <p:nvPr/>
        </p:nvSpPr>
        <p:spPr bwMode="auto">
          <a:xfrm>
            <a:off x="3992295" y="2478109"/>
            <a:ext cx="883623" cy="54964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itchFamily="34" charset="0"/>
              <a:defRPr sz="2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itchFamily="2" charset="2"/>
              <a:buChar char=""/>
              <a:defRPr sz="2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itchFamily="2" charset="2"/>
              <a:buChar char=""/>
              <a:defRPr sz="2200" i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en-US" altLang="en-US" sz="1800">
              <a:solidFill>
                <a:schemeClr val="bg1"/>
              </a:solidFill>
            </a:endParaRPr>
          </a:p>
        </p:txBody>
      </p:sp>
      <p:sp>
        <p:nvSpPr>
          <p:cNvPr id="12" name="Rechteck 8"/>
          <p:cNvSpPr>
            <a:spLocks noChangeArrowheads="1"/>
          </p:cNvSpPr>
          <p:nvPr/>
        </p:nvSpPr>
        <p:spPr bwMode="auto">
          <a:xfrm>
            <a:off x="3568676" y="3413596"/>
            <a:ext cx="1281253" cy="27543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itchFamily="34" charset="0"/>
              <a:defRPr sz="2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itchFamily="2" charset="2"/>
              <a:buChar char=""/>
              <a:defRPr sz="2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itchFamily="2" charset="2"/>
              <a:buChar char=""/>
              <a:defRPr sz="2200" i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en-US" altLang="en-US" sz="1800">
              <a:solidFill>
                <a:schemeClr val="bg1"/>
              </a:solidFill>
            </a:endParaRPr>
          </a:p>
        </p:txBody>
      </p:sp>
      <p:sp>
        <p:nvSpPr>
          <p:cNvPr id="13" name="Rechteck 9"/>
          <p:cNvSpPr>
            <a:spLocks noChangeArrowheads="1"/>
          </p:cNvSpPr>
          <p:nvPr/>
        </p:nvSpPr>
        <p:spPr bwMode="auto">
          <a:xfrm>
            <a:off x="4100797" y="2683164"/>
            <a:ext cx="967436" cy="27906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itchFamily="34" charset="0"/>
              <a:defRPr sz="2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itchFamily="2" charset="2"/>
              <a:buChar char=""/>
              <a:defRPr sz="2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itchFamily="2" charset="2"/>
              <a:buChar char=""/>
              <a:defRPr sz="2200" i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de-DE" altLang="en-US" sz="14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de-DE" altLang="en-US" sz="1400" dirty="0">
                <a:solidFill>
                  <a:schemeClr val="tx1"/>
                </a:solidFill>
              </a:rPr>
              <a:t>T= 3-10K</a:t>
            </a:r>
            <a:endParaRPr lang="en-US" altLang="en-US" sz="1400" dirty="0">
              <a:solidFill>
                <a:schemeClr val="tx1"/>
              </a:solidFill>
            </a:endParaRPr>
          </a:p>
        </p:txBody>
      </p:sp>
      <p:sp>
        <p:nvSpPr>
          <p:cNvPr id="14" name="Rechteck 10"/>
          <p:cNvSpPr>
            <a:spLocks noChangeArrowheads="1"/>
          </p:cNvSpPr>
          <p:nvPr/>
        </p:nvSpPr>
        <p:spPr bwMode="auto">
          <a:xfrm>
            <a:off x="5083826" y="2478109"/>
            <a:ext cx="1061646" cy="69888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itchFamily="34" charset="0"/>
              <a:defRPr sz="2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itchFamily="2" charset="2"/>
              <a:buChar char=""/>
              <a:defRPr sz="2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itchFamily="2" charset="2"/>
              <a:buChar char=""/>
              <a:defRPr sz="2200" i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de-DE" altLang="en-US" sz="18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de-DE" altLang="en-US" sz="1800" dirty="0">
                <a:solidFill>
                  <a:schemeClr val="tx1"/>
                </a:solidFill>
              </a:rPr>
              <a:t>    </a:t>
            </a:r>
            <a:r>
              <a:rPr lang="de-DE" altLang="en-US" sz="1800" dirty="0" err="1">
                <a:solidFill>
                  <a:schemeClr val="tx1"/>
                </a:solidFill>
              </a:rPr>
              <a:t>Cold</a:t>
            </a:r>
            <a:endParaRPr lang="de-DE" altLang="en-US" sz="18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de-DE" altLang="en-US" sz="18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de-DE" altLang="en-US" sz="1800" dirty="0">
                <a:solidFill>
                  <a:schemeClr val="tx1"/>
                </a:solidFill>
              </a:rPr>
              <a:t>    Head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en-US" altLang="en-US" sz="1800" dirty="0">
              <a:solidFill>
                <a:schemeClr val="bg1"/>
              </a:solidFill>
            </a:endParaRPr>
          </a:p>
        </p:txBody>
      </p:sp>
      <p:cxnSp>
        <p:nvCxnSpPr>
          <p:cNvPr id="15" name="Gerade Verbindung mit Pfeil 12"/>
          <p:cNvCxnSpPr>
            <a:cxnSpLocks noChangeShapeType="1"/>
          </p:cNvCxnSpPr>
          <p:nvPr/>
        </p:nvCxnSpPr>
        <p:spPr bwMode="auto">
          <a:xfrm flipV="1">
            <a:off x="3826233" y="2932015"/>
            <a:ext cx="217007" cy="731647"/>
          </a:xfrm>
          <a:prstGeom prst="straightConnector1">
            <a:avLst/>
          </a:prstGeom>
          <a:solidFill>
            <a:schemeClr val="bg1">
              <a:alpha val="70000"/>
            </a:schemeClr>
          </a:solidFill>
          <a:ln w="31750" algn="ctr">
            <a:solidFill>
              <a:srgbClr val="FF00FF"/>
            </a:solidFill>
            <a:round/>
            <a:headEnd/>
            <a:tailEnd type="arrow" w="med" len="med"/>
          </a:ln>
        </p:spPr>
      </p:cxnSp>
      <p:sp>
        <p:nvSpPr>
          <p:cNvPr id="16" name="Textfeld 15"/>
          <p:cNvSpPr txBox="1">
            <a:spLocks noChangeArrowheads="1"/>
          </p:cNvSpPr>
          <p:nvPr/>
        </p:nvSpPr>
        <p:spPr bwMode="auto">
          <a:xfrm>
            <a:off x="3568676" y="3663661"/>
            <a:ext cx="795411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itchFamily="34" charset="0"/>
              <a:defRPr sz="2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itchFamily="2" charset="2"/>
              <a:buChar char=""/>
              <a:defRPr sz="2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itchFamily="2" charset="2"/>
              <a:buChar char=""/>
              <a:defRPr sz="2200" i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800" dirty="0">
                <a:solidFill>
                  <a:schemeClr val="tx1"/>
                </a:solidFill>
              </a:rPr>
              <a:t>D</a:t>
            </a:r>
            <a:r>
              <a:rPr lang="de-DE" altLang="en-US" sz="1800" baseline="-25000" dirty="0">
                <a:solidFill>
                  <a:schemeClr val="tx1"/>
                </a:solidFill>
              </a:rPr>
              <a:t>2</a:t>
            </a:r>
            <a:r>
              <a:rPr lang="de-DE" altLang="en-US" sz="1800" dirty="0">
                <a:solidFill>
                  <a:schemeClr val="tx1"/>
                </a:solidFill>
              </a:rPr>
              <a:t> </a:t>
            </a:r>
            <a:r>
              <a:rPr lang="de-DE" altLang="en-US" sz="1800" dirty="0" err="1">
                <a:solidFill>
                  <a:schemeClr val="tx1"/>
                </a:solidFill>
              </a:rPr>
              <a:t>ice</a:t>
            </a:r>
            <a:endParaRPr lang="en-US" altLang="en-US" sz="1800" dirty="0">
              <a:solidFill>
                <a:schemeClr val="tx1"/>
              </a:solidFill>
            </a:endParaRPr>
          </a:p>
        </p:txBody>
      </p:sp>
      <p:sp>
        <p:nvSpPr>
          <p:cNvPr id="18" name="Textfeld 17"/>
          <p:cNvSpPr txBox="1">
            <a:spLocks noChangeArrowheads="1"/>
          </p:cNvSpPr>
          <p:nvPr/>
        </p:nvSpPr>
        <p:spPr bwMode="auto">
          <a:xfrm>
            <a:off x="7813740" y="1877314"/>
            <a:ext cx="4289855" cy="120032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itchFamily="34" charset="0"/>
              <a:defRPr sz="2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itchFamily="2" charset="2"/>
              <a:buChar char=""/>
              <a:defRPr sz="2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itchFamily="2" charset="2"/>
              <a:buChar char=""/>
              <a:defRPr sz="2200" i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800" dirty="0" err="1">
                <a:solidFill>
                  <a:schemeClr val="tx1"/>
                </a:solidFill>
              </a:rPr>
              <a:t>Production</a:t>
            </a:r>
            <a:r>
              <a:rPr lang="de-DE" altLang="en-US" sz="1800" dirty="0">
                <a:solidFill>
                  <a:schemeClr val="tx1"/>
                </a:solidFill>
              </a:rPr>
              <a:t> </a:t>
            </a:r>
            <a:r>
              <a:rPr lang="de-DE" altLang="en-US" sz="1800" dirty="0" err="1">
                <a:solidFill>
                  <a:schemeClr val="tx1"/>
                </a:solidFill>
              </a:rPr>
              <a:t>of</a:t>
            </a:r>
            <a:r>
              <a:rPr lang="de-DE" altLang="en-US" sz="1800" dirty="0">
                <a:solidFill>
                  <a:schemeClr val="tx1"/>
                </a:solidFill>
              </a:rPr>
              <a:t> 1 </a:t>
            </a:r>
            <a:r>
              <a:rPr lang="de-DE" altLang="en-US" sz="1800" dirty="0" err="1">
                <a:solidFill>
                  <a:schemeClr val="tx1"/>
                </a:solidFill>
              </a:rPr>
              <a:t>day</a:t>
            </a:r>
            <a:r>
              <a:rPr lang="de-DE" altLang="en-US" sz="18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800" dirty="0">
                <a:solidFill>
                  <a:schemeClr val="tx1"/>
                </a:solidFill>
              </a:rPr>
              <a:t>(&gt;10</a:t>
            </a:r>
            <a:r>
              <a:rPr lang="de-DE" altLang="en-US" sz="1800" baseline="30000" dirty="0">
                <a:solidFill>
                  <a:schemeClr val="tx1"/>
                </a:solidFill>
              </a:rPr>
              <a:t>21</a:t>
            </a:r>
            <a:r>
              <a:rPr lang="de-DE" altLang="en-US" sz="1800" dirty="0">
                <a:solidFill>
                  <a:schemeClr val="tx1"/>
                </a:solidFill>
              </a:rPr>
              <a:t> </a:t>
            </a:r>
            <a:r>
              <a:rPr lang="de-DE" altLang="en-US" sz="1800" dirty="0" err="1">
                <a:solidFill>
                  <a:schemeClr val="tx1"/>
                </a:solidFill>
              </a:rPr>
              <a:t>molecules</a:t>
            </a:r>
            <a:r>
              <a:rPr lang="de-DE" altLang="en-US" sz="1800" dirty="0">
                <a:solidFill>
                  <a:schemeClr val="tx1"/>
                </a:solidFill>
              </a:rPr>
              <a:t>) </a:t>
            </a:r>
            <a:r>
              <a:rPr lang="de-DE" altLang="en-US" sz="1800" dirty="0" err="1">
                <a:solidFill>
                  <a:schemeClr val="tx1"/>
                </a:solidFill>
              </a:rPr>
              <a:t>is</a:t>
            </a:r>
            <a:r>
              <a:rPr lang="de-DE" altLang="en-US" sz="1800" dirty="0">
                <a:solidFill>
                  <a:schemeClr val="tx1"/>
                </a:solidFill>
              </a:rPr>
              <a:t> </a:t>
            </a:r>
            <a:r>
              <a:rPr lang="de-DE" altLang="en-US" sz="1800" dirty="0" err="1">
                <a:solidFill>
                  <a:schemeClr val="tx1"/>
                </a:solidFill>
              </a:rPr>
              <a:t>enough</a:t>
            </a:r>
            <a:r>
              <a:rPr lang="de-DE" altLang="en-US" sz="1800" dirty="0">
                <a:solidFill>
                  <a:schemeClr val="tx1"/>
                </a:solidFill>
              </a:rPr>
              <a:t> </a:t>
            </a:r>
            <a:r>
              <a:rPr lang="de-DE" altLang="en-US" sz="1800" dirty="0" err="1">
                <a:solidFill>
                  <a:schemeClr val="tx1"/>
                </a:solidFill>
              </a:rPr>
              <a:t>to</a:t>
            </a:r>
            <a:r>
              <a:rPr lang="de-DE" altLang="en-US" sz="1800" dirty="0">
                <a:solidFill>
                  <a:schemeClr val="tx1"/>
                </a:solidFill>
              </a:rPr>
              <a:t> </a:t>
            </a:r>
            <a:r>
              <a:rPr lang="de-DE" altLang="en-US" sz="1800" dirty="0" err="1">
                <a:solidFill>
                  <a:schemeClr val="tx1"/>
                </a:solidFill>
              </a:rPr>
              <a:t>feed</a:t>
            </a:r>
            <a:r>
              <a:rPr lang="de-DE" altLang="en-US" sz="1800" dirty="0">
                <a:solidFill>
                  <a:schemeClr val="tx1"/>
                </a:solidFill>
              </a:rPr>
              <a:t> a </a:t>
            </a:r>
            <a:r>
              <a:rPr lang="de-DE" altLang="en-US" sz="1800" dirty="0" err="1">
                <a:solidFill>
                  <a:schemeClr val="tx1"/>
                </a:solidFill>
              </a:rPr>
              <a:t>Tokamak</a:t>
            </a:r>
            <a:r>
              <a:rPr lang="de-DE" altLang="en-US" sz="1800" dirty="0">
                <a:solidFill>
                  <a:schemeClr val="tx1"/>
                </a:solidFill>
              </a:rPr>
              <a:t> </a:t>
            </a:r>
            <a:r>
              <a:rPr lang="de-DE" altLang="en-US" sz="1800" dirty="0" err="1">
                <a:solidFill>
                  <a:schemeClr val="tx1"/>
                </a:solidFill>
              </a:rPr>
              <a:t>for</a:t>
            </a:r>
            <a:r>
              <a:rPr lang="de-DE" altLang="en-US" sz="1800" dirty="0">
                <a:solidFill>
                  <a:schemeClr val="tx1"/>
                </a:solidFill>
              </a:rPr>
              <a:t> </a:t>
            </a:r>
            <a:r>
              <a:rPr lang="de-DE" altLang="en-US" sz="1800" dirty="0" err="1">
                <a:solidFill>
                  <a:schemeClr val="tx1"/>
                </a:solidFill>
              </a:rPr>
              <a:t>seconds</a:t>
            </a:r>
            <a:r>
              <a:rPr lang="de-DE" altLang="en-US" sz="1800" dirty="0">
                <a:solidFill>
                  <a:schemeClr val="tx1"/>
                </a:solidFill>
              </a:rPr>
              <a:t>,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800" dirty="0">
                <a:solidFill>
                  <a:schemeClr val="tx1"/>
                </a:solidFill>
              </a:rPr>
              <a:t> in </a:t>
            </a:r>
            <a:r>
              <a:rPr lang="de-DE" altLang="en-US" sz="1800" dirty="0" err="1">
                <a:solidFill>
                  <a:schemeClr val="tx1"/>
                </a:solidFill>
              </a:rPr>
              <a:t>pellets</a:t>
            </a:r>
            <a:r>
              <a:rPr lang="de-DE" altLang="en-US" sz="1800" dirty="0">
                <a:solidFill>
                  <a:schemeClr val="tx1"/>
                </a:solidFill>
              </a:rPr>
              <a:t> </a:t>
            </a:r>
            <a:r>
              <a:rPr lang="de-DE" altLang="en-US" sz="1800" dirty="0" err="1">
                <a:solidFill>
                  <a:schemeClr val="tx1"/>
                </a:solidFill>
              </a:rPr>
              <a:t>or</a:t>
            </a:r>
            <a:r>
              <a:rPr lang="de-DE" altLang="en-US" sz="1800" dirty="0">
                <a:solidFill>
                  <a:schemeClr val="tx1"/>
                </a:solidFill>
              </a:rPr>
              <a:t> </a:t>
            </a:r>
            <a:r>
              <a:rPr lang="de-DE" altLang="en-US" sz="1800" dirty="0" err="1">
                <a:solidFill>
                  <a:schemeClr val="tx1"/>
                </a:solidFill>
              </a:rPr>
              <a:t>test</a:t>
            </a:r>
            <a:r>
              <a:rPr lang="de-DE" altLang="en-US" sz="1800" dirty="0">
                <a:solidFill>
                  <a:schemeClr val="tx1"/>
                </a:solidFill>
              </a:rPr>
              <a:t> in ICF !!</a:t>
            </a:r>
            <a:endParaRPr lang="en-US" altLang="en-US" sz="1800" dirty="0">
              <a:solidFill>
                <a:schemeClr val="tx1"/>
              </a:solidFill>
            </a:endParaRPr>
          </a:p>
        </p:txBody>
      </p:sp>
      <p:sp>
        <p:nvSpPr>
          <p:cNvPr id="20" name="Textfeld 17"/>
          <p:cNvSpPr txBox="1"/>
          <p:nvPr/>
        </p:nvSpPr>
        <p:spPr>
          <a:xfrm>
            <a:off x="1579220" y="4648200"/>
            <a:ext cx="9011007" cy="193899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Lucida Calligraphy"/>
                <a:cs typeface="Lucida Calligraphy"/>
              </a:rPr>
              <a:t>H</a:t>
            </a:r>
            <a:r>
              <a:rPr lang="de-DE" sz="2400" b="1" baseline="-25000" dirty="0">
                <a:latin typeface="Lucida Calligraphy"/>
                <a:cs typeface="Lucida Calligraphy"/>
              </a:rPr>
              <a:t>2</a:t>
            </a:r>
            <a:r>
              <a:rPr lang="de-DE" sz="2400" dirty="0"/>
              <a:t>, </a:t>
            </a:r>
            <a:r>
              <a:rPr lang="de-DE" sz="2400" b="1" dirty="0">
                <a:latin typeface="Lucida Calligraphy"/>
                <a:cs typeface="Lucida Calligraphy"/>
              </a:rPr>
              <a:t>D</a:t>
            </a:r>
            <a:r>
              <a:rPr lang="de-DE" sz="2400" b="1" baseline="-25000" dirty="0">
                <a:latin typeface="Lucida Calligraphy"/>
                <a:cs typeface="Lucida Calligraphy"/>
              </a:rPr>
              <a:t>2</a:t>
            </a:r>
            <a:r>
              <a:rPr lang="de-DE" sz="2400" dirty="0"/>
              <a:t>, and </a:t>
            </a:r>
            <a:r>
              <a:rPr lang="de-DE" sz="2400" b="1" dirty="0">
                <a:latin typeface="Lucida Calligraphy"/>
                <a:cs typeface="Lucida Calligraphy"/>
              </a:rPr>
              <a:t>HD</a:t>
            </a:r>
            <a:r>
              <a:rPr lang="de-DE" sz="2400" dirty="0"/>
              <a:t> </a:t>
            </a:r>
            <a:r>
              <a:rPr lang="de-DE" sz="2400" dirty="0" err="1"/>
              <a:t>hyperpolarized</a:t>
            </a:r>
            <a:r>
              <a:rPr lang="de-DE" sz="2400" dirty="0"/>
              <a:t> </a:t>
            </a:r>
            <a:r>
              <a:rPr lang="de-DE" sz="2400" dirty="0" err="1"/>
              <a:t>molecules</a:t>
            </a:r>
            <a:r>
              <a:rPr lang="de-DE" sz="2400" dirty="0"/>
              <a:t> </a:t>
            </a:r>
            <a:r>
              <a:rPr lang="de-DE" sz="2400" dirty="0" err="1"/>
              <a:t>can</a:t>
            </a:r>
            <a:r>
              <a:rPr lang="de-DE" sz="2400" dirty="0"/>
              <a:t> </a:t>
            </a:r>
            <a:r>
              <a:rPr lang="de-DE" sz="2400" dirty="0" err="1"/>
              <a:t>be</a:t>
            </a:r>
            <a:r>
              <a:rPr lang="de-DE" sz="2400" dirty="0"/>
              <a:t> </a:t>
            </a:r>
            <a:r>
              <a:rPr lang="de-DE" sz="2400" dirty="0" err="1"/>
              <a:t>produced</a:t>
            </a:r>
            <a:r>
              <a:rPr lang="de-DE" sz="2400" dirty="0"/>
              <a:t> </a:t>
            </a:r>
            <a:r>
              <a:rPr lang="de-DE" sz="2400" dirty="0" err="1"/>
              <a:t>with</a:t>
            </a:r>
            <a:r>
              <a:rPr lang="de-DE" sz="2400" dirty="0"/>
              <a:t> </a:t>
            </a:r>
            <a:r>
              <a:rPr lang="de-DE" sz="2400" dirty="0" err="1"/>
              <a:t>polarization</a:t>
            </a:r>
            <a:r>
              <a:rPr lang="de-DE" sz="2400" dirty="0"/>
              <a:t> of P ~ 0.8 ! For </a:t>
            </a:r>
            <a:r>
              <a:rPr lang="de-DE" sz="2400" b="1" dirty="0">
                <a:latin typeface="Lucida Calligraphy"/>
                <a:cs typeface="Lucida Calligraphy"/>
              </a:rPr>
              <a:t>HD</a:t>
            </a:r>
            <a:r>
              <a:rPr lang="de-DE" sz="2400" dirty="0"/>
              <a:t> any spin combination is possible ! </a:t>
            </a:r>
          </a:p>
          <a:p>
            <a:pPr algn="ctr"/>
            <a:r>
              <a:rPr lang="de-DE" sz="2400" b="1" dirty="0">
                <a:solidFill>
                  <a:srgbClr val="800000"/>
                </a:solidFill>
                <a:latin typeface="Lucida Calligraphy"/>
                <a:cs typeface="Lucida Calligraphy"/>
              </a:rPr>
              <a:t>HD</a:t>
            </a:r>
            <a:r>
              <a:rPr lang="de-DE" sz="2400" b="1" dirty="0">
                <a:solidFill>
                  <a:srgbClr val="800000"/>
                </a:solidFill>
              </a:rPr>
              <a:t> is a perfect training ground for the handling of </a:t>
            </a:r>
            <a:r>
              <a:rPr lang="de-DE" sz="2400" b="1" dirty="0">
                <a:solidFill>
                  <a:srgbClr val="800000"/>
                </a:solidFill>
                <a:latin typeface="Lucida Calligraphy" panose="03010101010101010101" pitchFamily="66" charset="77"/>
              </a:rPr>
              <a:t>TD</a:t>
            </a:r>
            <a:r>
              <a:rPr lang="de-DE" sz="2400" b="1" dirty="0">
                <a:solidFill>
                  <a:srgbClr val="800000"/>
                </a:solidFill>
              </a:rPr>
              <a:t> </a:t>
            </a:r>
            <a:r>
              <a:rPr lang="de-DE" sz="2400" dirty="0"/>
              <a:t>! </a:t>
            </a:r>
          </a:p>
          <a:p>
            <a:pPr algn="ctr"/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condenser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surrounded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a S.C. MgB</a:t>
            </a:r>
            <a:r>
              <a:rPr lang="de-DE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cylinder, </a:t>
            </a:r>
          </a:p>
          <a:p>
            <a:pPr algn="ctr"/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provides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holding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also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transportation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BFCB256-1284-CC43-9164-6C39851038F1}"/>
              </a:ext>
            </a:extLst>
          </p:cNvPr>
          <p:cNvSpPr txBox="1"/>
          <p:nvPr/>
        </p:nvSpPr>
        <p:spPr>
          <a:xfrm>
            <a:off x="6551164" y="3403979"/>
            <a:ext cx="534427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Lucida Calligraphy" panose="03010101010101010101" pitchFamily="66" charset="77"/>
              </a:rPr>
              <a:t>The Target can be </a:t>
            </a:r>
            <a:r>
              <a:rPr lang="it-IT" dirty="0" err="1">
                <a:latin typeface="Lucida Calligraphy" panose="03010101010101010101" pitchFamily="66" charset="77"/>
              </a:rPr>
              <a:t>used</a:t>
            </a:r>
            <a:r>
              <a:rPr lang="it-IT" dirty="0">
                <a:latin typeface="Lucida Calligraphy" panose="03010101010101010101" pitchFamily="66" charset="77"/>
              </a:rPr>
              <a:t> for LIP fusion test and </a:t>
            </a:r>
            <a:r>
              <a:rPr lang="it-IT" dirty="0" err="1">
                <a:latin typeface="Lucida Calligraphy" panose="03010101010101010101" pitchFamily="66" charset="77"/>
              </a:rPr>
              <a:t>esperiments</a:t>
            </a:r>
            <a:r>
              <a:rPr lang="it-IT" dirty="0">
                <a:latin typeface="Lucida Calligraphy" panose="03010101010101010101" pitchFamily="66" charset="77"/>
              </a:rPr>
              <a:t>  </a:t>
            </a:r>
            <a:r>
              <a:rPr lang="it-IT" dirty="0">
                <a:solidFill>
                  <a:srgbClr val="0432FF"/>
                </a:solidFill>
                <a:highlight>
                  <a:srgbClr val="FFFF00"/>
                </a:highlight>
                <a:latin typeface="Lucida Calligraphy" panose="03010101010101010101" pitchFamily="66" charset="77"/>
              </a:rPr>
              <a:t>@PGI-FZJ/HHDU</a:t>
            </a:r>
            <a:endParaRPr lang="it-IT" dirty="0">
              <a:solidFill>
                <a:srgbClr val="0432FF"/>
              </a:solidFill>
              <a:latin typeface="Lucida Calligraphy" panose="03010101010101010101" pitchFamily="66" charset="77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7A20DB7-2154-03BB-AD75-F21BC029F069}"/>
              </a:ext>
            </a:extLst>
          </p:cNvPr>
          <p:cNvSpPr txBox="1"/>
          <p:nvPr/>
        </p:nvSpPr>
        <p:spPr>
          <a:xfrm>
            <a:off x="6207848" y="768870"/>
            <a:ext cx="598415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Lucida Calligraphy" panose="03010101010101010101" pitchFamily="66" charset="77"/>
              </a:rPr>
              <a:t>A holding </a:t>
            </a:r>
            <a:r>
              <a:rPr lang="it-IT" dirty="0" err="1">
                <a:latin typeface="Lucida Calligraphy" panose="03010101010101010101" pitchFamily="66" charset="77"/>
              </a:rPr>
              <a:t>magnetic</a:t>
            </a:r>
            <a:r>
              <a:rPr lang="it-IT" dirty="0">
                <a:latin typeface="Lucida Calligraphy" panose="03010101010101010101" pitchFamily="66" charset="77"/>
              </a:rPr>
              <a:t> field </a:t>
            </a:r>
            <a:r>
              <a:rPr lang="it-IT" dirty="0" err="1">
                <a:latin typeface="Lucida Calligraphy" panose="03010101010101010101" pitchFamily="66" charset="77"/>
              </a:rPr>
              <a:t>is</a:t>
            </a:r>
            <a:r>
              <a:rPr lang="it-IT" dirty="0">
                <a:latin typeface="Lucida Calligraphy" panose="03010101010101010101" pitchFamily="66" charset="77"/>
              </a:rPr>
              <a:t> </a:t>
            </a:r>
            <a:r>
              <a:rPr lang="it-IT" dirty="0" err="1">
                <a:latin typeface="Lucida Calligraphy" panose="03010101010101010101" pitchFamily="66" charset="77"/>
              </a:rPr>
              <a:t>required</a:t>
            </a:r>
            <a:r>
              <a:rPr lang="it-IT" dirty="0">
                <a:latin typeface="Lucida Calligraphy" panose="03010101010101010101" pitchFamily="66" charset="77"/>
              </a:rPr>
              <a:t>, for </a:t>
            </a:r>
            <a:r>
              <a:rPr lang="it-IT" dirty="0" err="1">
                <a:latin typeface="Lucida Calligraphy" panose="03010101010101010101" pitchFamily="66" charset="77"/>
              </a:rPr>
              <a:t>its</a:t>
            </a:r>
            <a:r>
              <a:rPr lang="it-IT" dirty="0">
                <a:latin typeface="Lucida Calligraphy" panose="03010101010101010101" pitchFamily="66" charset="77"/>
              </a:rPr>
              <a:t> </a:t>
            </a:r>
            <a:r>
              <a:rPr lang="it-IT" dirty="0" err="1">
                <a:latin typeface="Lucida Calligraphy" panose="03010101010101010101" pitchFamily="66" charset="77"/>
              </a:rPr>
              <a:t>transportation</a:t>
            </a:r>
            <a:r>
              <a:rPr lang="it-IT" dirty="0">
                <a:latin typeface="Lucida Calligraphy" panose="03010101010101010101" pitchFamily="66" charset="77"/>
              </a:rPr>
              <a:t> MgB</a:t>
            </a:r>
            <a:r>
              <a:rPr lang="it-IT" baseline="-25000" dirty="0">
                <a:latin typeface="Lucida Calligraphy" panose="03010101010101010101" pitchFamily="66" charset="77"/>
              </a:rPr>
              <a:t>2</a:t>
            </a:r>
            <a:r>
              <a:rPr lang="it-IT" dirty="0">
                <a:latin typeface="Lucida Calligraphy" panose="03010101010101010101" pitchFamily="66" charset="77"/>
              </a:rPr>
              <a:t> S.C. Bulk </a:t>
            </a:r>
            <a:r>
              <a:rPr lang="it-IT" dirty="0" err="1">
                <a:latin typeface="Lucida Calligraphy" panose="03010101010101010101" pitchFamily="66" charset="77"/>
              </a:rPr>
              <a:t>material</a:t>
            </a:r>
            <a:r>
              <a:rPr lang="it-IT" dirty="0">
                <a:latin typeface="Lucida Calligraphy" panose="03010101010101010101" pitchFamily="66" charset="77"/>
              </a:rPr>
              <a:t> </a:t>
            </a:r>
            <a:r>
              <a:rPr lang="it-IT" dirty="0">
                <a:solidFill>
                  <a:srgbClr val="0432FF"/>
                </a:solidFill>
                <a:latin typeface="Lucida Calligraphy" panose="03010101010101010101" pitchFamily="66" charset="77"/>
              </a:rPr>
              <a:t>@ FE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2B20063C-E427-28A1-9F75-430D75A6D2E1}"/>
              </a:ext>
            </a:extLst>
          </p:cNvPr>
          <p:cNvSpPr txBox="1">
            <a:spLocks/>
          </p:cNvSpPr>
          <p:nvPr/>
        </p:nvSpPr>
        <p:spPr>
          <a:xfrm>
            <a:off x="11582401" y="6587192"/>
            <a:ext cx="609599" cy="270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457200" rtl="0" eaLnBrk="1" latinLnBrk="0" hangingPunct="1">
              <a:defRPr sz="1200" kern="1200">
                <a:solidFill>
                  <a:srgbClr val="FF0000"/>
                </a:solidFill>
                <a:latin typeface="Lucida Calligraphy" panose="03010101010101010101" pitchFamily="66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52F4D17-1AD6-42D9-B93A-EB002C62F438}" type="slidenum">
              <a:rPr lang="de-DE" smtClean="0"/>
              <a:pPr algn="r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827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8" grpId="0" animBg="1"/>
      <p:bldP spid="3" grpId="0" animBg="1"/>
      <p:bldP spid="3" grpId="1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D1043-C375-DD0A-EE7B-734BFF9A3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3A8920-5544-6355-2351-8231C4ECC0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94" y="92285"/>
            <a:ext cx="8234928" cy="540028"/>
          </a:xfrm>
          <a:solidFill>
            <a:srgbClr val="21FF06">
              <a:alpha val="50000"/>
            </a:srgbClr>
          </a:solidFill>
        </p:spPr>
        <p:txBody>
          <a:bodyPr>
            <a:noAutofit/>
          </a:bodyPr>
          <a:lstStyle/>
          <a:p>
            <a:pPr algn="l"/>
            <a:r>
              <a:rPr lang="it-IT" sz="3200" dirty="0"/>
              <a:t>Challenge </a:t>
            </a:r>
            <a:r>
              <a:rPr lang="it-IT" sz="3200" dirty="0" err="1"/>
              <a:t>objectives</a:t>
            </a:r>
            <a:r>
              <a:rPr lang="it-IT" sz="3200" dirty="0"/>
              <a:t> of PREFER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E824F2C-91DA-3E47-0864-8AD26DA4F5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91" y="1702072"/>
            <a:ext cx="12100560" cy="1098216"/>
          </a:xfrm>
          <a:solidFill>
            <a:srgbClr val="ACEA8F"/>
          </a:solidFill>
        </p:spPr>
        <p:txBody>
          <a:bodyPr>
            <a:normAutofit/>
          </a:bodyPr>
          <a:lstStyle/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400" dirty="0">
                <a:solidFill>
                  <a:srgbClr val="ACEA8F"/>
                </a:solidFill>
              </a:rPr>
              <a:t>@IKP-FZJ - Production of </a:t>
            </a:r>
            <a:r>
              <a:rPr lang="it-IT" sz="2400" dirty="0" err="1">
                <a:solidFill>
                  <a:srgbClr val="ACEA8F"/>
                </a:solidFill>
              </a:rPr>
              <a:t>polarized</a:t>
            </a:r>
            <a:r>
              <a:rPr lang="it-IT" sz="2400" dirty="0">
                <a:solidFill>
                  <a:srgbClr val="ACEA8F"/>
                </a:solidFill>
              </a:rPr>
              <a:t> </a:t>
            </a:r>
            <a:r>
              <a:rPr lang="it-IT" sz="2400" dirty="0" err="1">
                <a:solidFill>
                  <a:srgbClr val="ACEA8F"/>
                </a:solidFill>
              </a:rPr>
              <a:t>fuel</a:t>
            </a:r>
            <a:r>
              <a:rPr lang="it-IT" sz="2400" dirty="0">
                <a:solidFill>
                  <a:srgbClr val="ACEA8F"/>
                </a:solidFill>
              </a:rPr>
              <a:t>: from </a:t>
            </a:r>
            <a:r>
              <a:rPr lang="it-IT" sz="2400" dirty="0" err="1">
                <a:solidFill>
                  <a:srgbClr val="ACEA8F"/>
                </a:solidFill>
              </a:rPr>
              <a:t>pABS</a:t>
            </a:r>
            <a:r>
              <a:rPr lang="it-IT" sz="2400" dirty="0">
                <a:solidFill>
                  <a:srgbClr val="ACEA8F"/>
                </a:solidFill>
              </a:rPr>
              <a:t>,  and new </a:t>
            </a:r>
            <a:r>
              <a:rPr lang="it-IT" sz="2400" dirty="0" err="1">
                <a:solidFill>
                  <a:srgbClr val="ACEA8F"/>
                </a:solidFill>
              </a:rPr>
              <a:t>proposals</a:t>
            </a:r>
            <a:r>
              <a:rPr lang="it-IT" sz="2400" dirty="0">
                <a:solidFill>
                  <a:srgbClr val="ACEA8F"/>
                </a:solidFill>
              </a:rPr>
              <a:t> (Sona </a:t>
            </a:r>
            <a:r>
              <a:rPr lang="it-IT" sz="2400" dirty="0" err="1">
                <a:solidFill>
                  <a:srgbClr val="ACEA8F"/>
                </a:solidFill>
              </a:rPr>
              <a:t>transitions</a:t>
            </a:r>
            <a:r>
              <a:rPr lang="it-IT" sz="2400" dirty="0">
                <a:solidFill>
                  <a:srgbClr val="ACEA8F"/>
                </a:solidFill>
              </a:rPr>
              <a:t>).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A8108C7-F87F-9D98-A055-6E8DFC890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87A58FE-E057-8F6B-72A1-D1BEE7BC4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14</a:t>
            </a:fld>
            <a:endParaRPr lang="it-IT" dirty="0"/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EC58BDDB-DBF4-D547-B692-17FB8238EF63}"/>
              </a:ext>
            </a:extLst>
          </p:cNvPr>
          <p:cNvSpPr txBox="1">
            <a:spLocks/>
          </p:cNvSpPr>
          <p:nvPr/>
        </p:nvSpPr>
        <p:spPr>
          <a:xfrm>
            <a:off x="10885" y="798893"/>
            <a:ext cx="12100560" cy="70468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400" dirty="0">
                <a:solidFill>
                  <a:schemeClr val="bg1"/>
                </a:solidFill>
              </a:rPr>
              <a:t>@PNPI – D-D spin </a:t>
            </a:r>
            <a:r>
              <a:rPr lang="it-IT" sz="2400" dirty="0" err="1">
                <a:solidFill>
                  <a:schemeClr val="bg1"/>
                </a:solidFill>
              </a:rPr>
              <a:t>dependent</a:t>
            </a:r>
            <a:r>
              <a:rPr lang="it-IT" sz="2400" dirty="0">
                <a:solidFill>
                  <a:schemeClr val="bg1"/>
                </a:solidFill>
              </a:rPr>
              <a:t> cross-</a:t>
            </a:r>
            <a:r>
              <a:rPr lang="it-IT" sz="2400" dirty="0" err="1">
                <a:solidFill>
                  <a:schemeClr val="bg1"/>
                </a:solidFill>
              </a:rPr>
              <a:t>section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measurements</a:t>
            </a:r>
            <a:r>
              <a:rPr lang="it-IT" sz="2400" dirty="0">
                <a:solidFill>
                  <a:schemeClr val="bg1"/>
                </a:solidFill>
              </a:rPr>
              <a:t>! Not </a:t>
            </a:r>
            <a:r>
              <a:rPr lang="it-IT" sz="2400" dirty="0" err="1">
                <a:solidFill>
                  <a:schemeClr val="bg1"/>
                </a:solidFill>
              </a:rPr>
              <a:t>anymore</a:t>
            </a:r>
            <a:r>
              <a:rPr lang="it-IT" sz="2400" dirty="0">
                <a:solidFill>
                  <a:schemeClr val="bg1"/>
                </a:solidFill>
              </a:rPr>
              <a:t> in the </a:t>
            </a:r>
            <a:r>
              <a:rPr lang="it-IT" sz="2400" dirty="0" err="1">
                <a:solidFill>
                  <a:schemeClr val="bg1"/>
                </a:solidFill>
              </a:rPr>
              <a:t>collaboration</a:t>
            </a:r>
            <a:r>
              <a:rPr lang="it-IT" sz="2400" dirty="0">
                <a:solidFill>
                  <a:schemeClr val="bg1"/>
                </a:solidFill>
              </a:rPr>
              <a:t> from 02/2022: just literature </a:t>
            </a:r>
            <a:r>
              <a:rPr lang="it-IT" sz="2400" dirty="0" err="1">
                <a:solidFill>
                  <a:schemeClr val="bg1"/>
                </a:solidFill>
              </a:rPr>
              <a:t>rumors</a:t>
            </a:r>
            <a:r>
              <a:rPr lang="it-IT" sz="2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2AAAD928-F6EB-ACEB-8CAA-76818E2394CC}"/>
              </a:ext>
            </a:extLst>
          </p:cNvPr>
          <p:cNvSpPr txBox="1">
            <a:spLocks/>
          </p:cNvSpPr>
          <p:nvPr/>
        </p:nvSpPr>
        <p:spPr>
          <a:xfrm>
            <a:off x="91439" y="2925127"/>
            <a:ext cx="12020006" cy="94492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000" dirty="0">
                <a:solidFill>
                  <a:srgbClr val="005493"/>
                </a:solidFill>
                <a:highlight>
                  <a:srgbClr val="FFFF00"/>
                </a:highlight>
              </a:rPr>
              <a:t>@BINP </a:t>
            </a:r>
            <a:r>
              <a:rPr lang="it-IT" sz="2000" dirty="0">
                <a:solidFill>
                  <a:srgbClr val="005493"/>
                </a:solidFill>
              </a:rPr>
              <a:t>- </a:t>
            </a:r>
            <a:r>
              <a:rPr lang="it-IT" sz="2000" dirty="0">
                <a:solidFill>
                  <a:srgbClr val="0432FF"/>
                </a:solidFill>
                <a:highlight>
                  <a:srgbClr val="00FFFF"/>
                </a:highlight>
              </a:rPr>
              <a:t>Production </a:t>
            </a:r>
            <a:r>
              <a:rPr lang="it-IT" sz="2000" dirty="0">
                <a:solidFill>
                  <a:srgbClr val="0432FF"/>
                </a:solidFill>
              </a:rPr>
              <a:t>of </a:t>
            </a:r>
            <a:r>
              <a:rPr lang="it-IT" sz="2000" dirty="0" err="1">
                <a:solidFill>
                  <a:srgbClr val="0432FF"/>
                </a:solidFill>
              </a:rPr>
              <a:t>polarized</a:t>
            </a:r>
            <a:r>
              <a:rPr lang="it-IT" sz="2000" dirty="0">
                <a:solidFill>
                  <a:srgbClr val="0432FF"/>
                </a:solidFill>
              </a:rPr>
              <a:t> </a:t>
            </a:r>
            <a:r>
              <a:rPr lang="it-IT" sz="2000" dirty="0" err="1">
                <a:solidFill>
                  <a:srgbClr val="0432FF"/>
                </a:solidFill>
              </a:rPr>
              <a:t>fuel</a:t>
            </a:r>
            <a:r>
              <a:rPr lang="it-IT" sz="2000" dirty="0">
                <a:solidFill>
                  <a:srgbClr val="005493"/>
                </a:solidFill>
              </a:rPr>
              <a:t>: from MBS </a:t>
            </a:r>
            <a:r>
              <a:rPr lang="it-IT" sz="2000" dirty="0">
                <a:solidFill>
                  <a:srgbClr val="FF0000"/>
                </a:solidFill>
                <a:highlight>
                  <a:srgbClr val="FFFF00"/>
                </a:highlight>
              </a:rPr>
              <a:t>Not </a:t>
            </a:r>
            <a:r>
              <a:rPr lang="it-IT" sz="2000" dirty="0" err="1">
                <a:solidFill>
                  <a:srgbClr val="FF0000"/>
                </a:solidFill>
                <a:highlight>
                  <a:srgbClr val="FFFF00"/>
                </a:highlight>
              </a:rPr>
              <a:t>anymore</a:t>
            </a:r>
            <a:r>
              <a:rPr lang="it-IT" sz="2000" dirty="0">
                <a:solidFill>
                  <a:srgbClr val="FF0000"/>
                </a:solidFill>
                <a:highlight>
                  <a:srgbClr val="FFFF00"/>
                </a:highlight>
              </a:rPr>
              <a:t> in  the </a:t>
            </a:r>
            <a:r>
              <a:rPr lang="it-IT" sz="2000" dirty="0" err="1">
                <a:solidFill>
                  <a:srgbClr val="FF0000"/>
                </a:solidFill>
                <a:highlight>
                  <a:srgbClr val="FFFF00"/>
                </a:highlight>
              </a:rPr>
              <a:t>collaboration</a:t>
            </a:r>
            <a:r>
              <a:rPr lang="it-IT" sz="2000" dirty="0">
                <a:solidFill>
                  <a:srgbClr val="FF0000"/>
                </a:solidFill>
                <a:highlight>
                  <a:srgbClr val="FFFF00"/>
                </a:highlight>
              </a:rPr>
              <a:t> from 02/2022</a:t>
            </a:r>
            <a:r>
              <a:rPr lang="it-IT" sz="2000" dirty="0">
                <a:solidFill>
                  <a:srgbClr val="0432FF"/>
                </a:solidFill>
                <a:highlight>
                  <a:srgbClr val="FFFF00"/>
                </a:highlight>
              </a:rPr>
              <a:t>:</a:t>
            </a:r>
            <a:r>
              <a:rPr lang="it-IT" sz="2000" dirty="0">
                <a:solidFill>
                  <a:srgbClr val="0432FF"/>
                </a:solidFill>
              </a:rPr>
              <a:t> just literature </a:t>
            </a:r>
            <a:r>
              <a:rPr lang="it-IT" sz="2000" dirty="0" err="1">
                <a:solidFill>
                  <a:srgbClr val="0432FF"/>
                </a:solidFill>
              </a:rPr>
              <a:t>rumors</a:t>
            </a:r>
            <a:r>
              <a:rPr lang="it-IT" sz="2000" dirty="0">
                <a:solidFill>
                  <a:srgbClr val="0432FF"/>
                </a:solidFill>
              </a:rPr>
              <a:t>: </a:t>
            </a:r>
            <a:r>
              <a:rPr lang="it-IT" sz="2000" dirty="0" err="1">
                <a:solidFill>
                  <a:srgbClr val="0432FF"/>
                </a:solidFill>
              </a:rPr>
              <a:t>recent</a:t>
            </a:r>
            <a:r>
              <a:rPr lang="it-IT" sz="2000" dirty="0">
                <a:solidFill>
                  <a:srgbClr val="0432FF"/>
                </a:solidFill>
              </a:rPr>
              <a:t> </a:t>
            </a:r>
            <a:r>
              <a:rPr lang="it-IT" sz="2000" dirty="0" err="1">
                <a:solidFill>
                  <a:srgbClr val="0432FF"/>
                </a:solidFill>
              </a:rPr>
              <a:t>publication</a:t>
            </a:r>
            <a:r>
              <a:rPr lang="it-IT" sz="2000" dirty="0">
                <a:solidFill>
                  <a:srgbClr val="0432FF"/>
                </a:solidFill>
              </a:rPr>
              <a:t> on LSP </a:t>
            </a:r>
            <a:r>
              <a:rPr lang="it-IT" sz="2000" dirty="0" err="1">
                <a:solidFill>
                  <a:srgbClr val="0432FF"/>
                </a:solidFill>
              </a:rPr>
              <a:t>operation</a:t>
            </a:r>
            <a:r>
              <a:rPr lang="it-IT" sz="2000" dirty="0">
                <a:solidFill>
                  <a:srgbClr val="0432FF"/>
                </a:solidFill>
              </a:rPr>
              <a:t>.</a:t>
            </a:r>
            <a:endParaRPr lang="it-IT" sz="2000" dirty="0">
              <a:solidFill>
                <a:srgbClr val="005493"/>
              </a:solidFill>
            </a:endParaRP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071C4683-77A0-145B-FD35-9D2567204157}"/>
              </a:ext>
            </a:extLst>
          </p:cNvPr>
          <p:cNvSpPr txBox="1">
            <a:spLocks/>
          </p:cNvSpPr>
          <p:nvPr/>
        </p:nvSpPr>
        <p:spPr>
          <a:xfrm>
            <a:off x="37646" y="4107531"/>
            <a:ext cx="12100560" cy="2304811"/>
          </a:xfrm>
          <a:prstGeom prst="rect">
            <a:avLst/>
          </a:prstGeom>
          <a:solidFill>
            <a:srgbClr val="ACEA8F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000" dirty="0">
                <a:solidFill>
                  <a:srgbClr val="ACEA8F"/>
                </a:solidFill>
              </a:rPr>
              <a:t>@ IESL-FORTH – Production </a:t>
            </a:r>
            <a:r>
              <a:rPr lang="it-IT" sz="2000" dirty="0" err="1">
                <a:solidFill>
                  <a:srgbClr val="ACEA8F"/>
                </a:solidFill>
              </a:rPr>
              <a:t>polarized</a:t>
            </a:r>
            <a:r>
              <a:rPr lang="it-IT" sz="2000" dirty="0">
                <a:solidFill>
                  <a:srgbClr val="ACEA8F"/>
                </a:solidFill>
              </a:rPr>
              <a:t> </a:t>
            </a:r>
            <a:r>
              <a:rPr lang="it-IT" sz="2000" dirty="0" err="1">
                <a:solidFill>
                  <a:srgbClr val="ACEA8F"/>
                </a:solidFill>
              </a:rPr>
              <a:t>fuel</a:t>
            </a:r>
            <a:r>
              <a:rPr lang="it-IT" sz="2000" dirty="0">
                <a:solidFill>
                  <a:srgbClr val="ACEA8F"/>
                </a:solidFill>
              </a:rPr>
              <a:t> by Laser IR-Quantum Beat (QB) </a:t>
            </a:r>
            <a:r>
              <a:rPr lang="it-IT" sz="2000" dirty="0" err="1">
                <a:solidFill>
                  <a:srgbClr val="ACEA8F"/>
                </a:solidFill>
              </a:rPr>
              <a:t>excitation</a:t>
            </a:r>
            <a:r>
              <a:rPr lang="it-IT" sz="2000" dirty="0">
                <a:solidFill>
                  <a:srgbClr val="ACEA8F"/>
                </a:solidFill>
              </a:rPr>
              <a:t> and Ultra Violet (UV) </a:t>
            </a:r>
            <a:r>
              <a:rPr lang="it-IT" sz="2000" dirty="0" err="1">
                <a:solidFill>
                  <a:srgbClr val="ACEA8F"/>
                </a:solidFill>
              </a:rPr>
              <a:t>dissociation</a:t>
            </a:r>
            <a:r>
              <a:rPr lang="it-IT" sz="2000" dirty="0">
                <a:solidFill>
                  <a:srgbClr val="ACEA8F"/>
                </a:solidFill>
              </a:rPr>
              <a:t>.</a:t>
            </a:r>
          </a:p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000" dirty="0">
                <a:solidFill>
                  <a:srgbClr val="ACEA8F"/>
                </a:solidFill>
              </a:rPr>
              <a:t>@PGI-FZJ/HHDU - Laser </a:t>
            </a:r>
            <a:r>
              <a:rPr lang="it-IT" sz="2000" dirty="0" err="1">
                <a:solidFill>
                  <a:srgbClr val="ACEA8F"/>
                </a:solidFill>
              </a:rPr>
              <a:t>Induced</a:t>
            </a:r>
            <a:r>
              <a:rPr lang="it-IT" sz="2000" dirty="0">
                <a:solidFill>
                  <a:srgbClr val="ACEA8F"/>
                </a:solidFill>
              </a:rPr>
              <a:t> Plasma LIP: production, </a:t>
            </a:r>
            <a:r>
              <a:rPr lang="it-IT" sz="2000" dirty="0" err="1">
                <a:solidFill>
                  <a:srgbClr val="ACEA8F"/>
                </a:solidFill>
              </a:rPr>
              <a:t>acceleration</a:t>
            </a:r>
            <a:r>
              <a:rPr lang="it-IT" sz="2000" dirty="0">
                <a:solidFill>
                  <a:srgbClr val="ACEA8F"/>
                </a:solidFill>
              </a:rPr>
              <a:t>  and reaction studies.</a:t>
            </a:r>
          </a:p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000" dirty="0">
                <a:solidFill>
                  <a:srgbClr val="ACEA8F"/>
                </a:solidFill>
              </a:rPr>
              <a:t>@FE </a:t>
            </a:r>
            <a:r>
              <a:rPr lang="it-IT" sz="2000" dirty="0" err="1">
                <a:solidFill>
                  <a:srgbClr val="ACEA8F"/>
                </a:solidFill>
              </a:rPr>
              <a:t>Magnets</a:t>
            </a:r>
            <a:r>
              <a:rPr lang="it-IT" sz="2000" dirty="0">
                <a:solidFill>
                  <a:srgbClr val="ACEA8F"/>
                </a:solidFill>
              </a:rPr>
              <a:t> for holding, </a:t>
            </a:r>
            <a:r>
              <a:rPr lang="it-IT" sz="2000" dirty="0" err="1">
                <a:solidFill>
                  <a:srgbClr val="ACEA8F"/>
                </a:solidFill>
              </a:rPr>
              <a:t>manipulating</a:t>
            </a:r>
            <a:r>
              <a:rPr lang="it-IT" sz="2000" dirty="0">
                <a:solidFill>
                  <a:srgbClr val="ACEA8F"/>
                </a:solidFill>
              </a:rPr>
              <a:t> and </a:t>
            </a:r>
            <a:r>
              <a:rPr lang="it-IT" sz="2000" dirty="0" err="1">
                <a:solidFill>
                  <a:srgbClr val="ACEA8F"/>
                </a:solidFill>
              </a:rPr>
              <a:t>transporting</a:t>
            </a:r>
            <a:r>
              <a:rPr lang="it-IT" sz="2000" dirty="0">
                <a:solidFill>
                  <a:srgbClr val="ACEA8F"/>
                </a:solidFill>
              </a:rPr>
              <a:t> </a:t>
            </a:r>
            <a:r>
              <a:rPr lang="it-IT" sz="2000" dirty="0" err="1">
                <a:solidFill>
                  <a:srgbClr val="ACEA8F"/>
                </a:solidFill>
              </a:rPr>
              <a:t>polarized</a:t>
            </a:r>
            <a:r>
              <a:rPr lang="it-IT" sz="2000" dirty="0">
                <a:solidFill>
                  <a:srgbClr val="ACEA8F"/>
                </a:solidFill>
              </a:rPr>
              <a:t> </a:t>
            </a:r>
            <a:r>
              <a:rPr lang="it-IT" sz="2000" dirty="0" err="1">
                <a:solidFill>
                  <a:srgbClr val="ACEA8F"/>
                </a:solidFill>
              </a:rPr>
              <a:t>fuel</a:t>
            </a:r>
            <a:r>
              <a:rPr lang="it-IT" sz="2000" dirty="0">
                <a:solidFill>
                  <a:srgbClr val="ACEA8F"/>
                </a:solidFill>
              </a:rPr>
              <a:t> .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8D1D4AE0-A3AB-534C-5D51-F6FC967ACC36}"/>
              </a:ext>
            </a:extLst>
          </p:cNvPr>
          <p:cNvSpPr txBox="1">
            <a:spLocks/>
          </p:cNvSpPr>
          <p:nvPr/>
        </p:nvSpPr>
        <p:spPr>
          <a:xfrm>
            <a:off x="8288722" y="92285"/>
            <a:ext cx="3849484" cy="54002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i="1" kern="1200">
                <a:solidFill>
                  <a:schemeClr val="tx1"/>
                </a:solidFill>
                <a:latin typeface="Lucida Calligraphy"/>
                <a:ea typeface="+mj-ea"/>
                <a:cs typeface="Lucida Calligraphy"/>
              </a:defRPr>
            </a:lvl1pPr>
          </a:lstStyle>
          <a:p>
            <a:pPr algn="r"/>
            <a:r>
              <a:rPr lang="it-IT" sz="3200" dirty="0" err="1"/>
              <a:t>before</a:t>
            </a:r>
            <a:r>
              <a:rPr lang="it-IT" sz="3200" dirty="0"/>
              <a:t> 02/2022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ED5F439-04CB-0BB7-44F2-C227FD1B1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962" y="4136998"/>
            <a:ext cx="6177244" cy="248129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1CBCFA4-971A-9CCE-53B8-2CEBD0E90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5806" y="3768001"/>
            <a:ext cx="7772400" cy="63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6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C2CC9-FCC4-15F4-6111-A330A2A28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74A83E-246B-70C1-7409-C497B52E8F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94" y="92285"/>
            <a:ext cx="8234928" cy="540028"/>
          </a:xfrm>
          <a:solidFill>
            <a:srgbClr val="21FF06">
              <a:alpha val="50000"/>
            </a:srgbClr>
          </a:solidFill>
        </p:spPr>
        <p:txBody>
          <a:bodyPr>
            <a:noAutofit/>
          </a:bodyPr>
          <a:lstStyle/>
          <a:p>
            <a:r>
              <a:rPr lang="it-IT" sz="3200" dirty="0"/>
              <a:t>Challenge </a:t>
            </a:r>
            <a:r>
              <a:rPr lang="it-IT" sz="3200" dirty="0" err="1"/>
              <a:t>objectives</a:t>
            </a:r>
            <a:r>
              <a:rPr lang="it-IT" sz="3200" dirty="0"/>
              <a:t> of PREFER </a:t>
            </a:r>
            <a:r>
              <a:rPr lang="it-IT" sz="3200" dirty="0" err="1"/>
              <a:t>now</a:t>
            </a:r>
            <a:endParaRPr lang="it-IT" sz="32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CB1F257-7220-68D2-0EAF-0DFC97A505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91" y="1702072"/>
            <a:ext cx="12100560" cy="1098216"/>
          </a:xfrm>
          <a:solidFill>
            <a:srgbClr val="ACEA8F"/>
          </a:solidFill>
        </p:spPr>
        <p:txBody>
          <a:bodyPr>
            <a:normAutofit/>
          </a:bodyPr>
          <a:lstStyle/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400" dirty="0">
                <a:solidFill>
                  <a:srgbClr val="ACEA8F"/>
                </a:solidFill>
              </a:rPr>
              <a:t>@IKP-FZJ - Production of </a:t>
            </a:r>
            <a:r>
              <a:rPr lang="it-IT" sz="2400" dirty="0" err="1">
                <a:solidFill>
                  <a:srgbClr val="ACEA8F"/>
                </a:solidFill>
              </a:rPr>
              <a:t>polarized</a:t>
            </a:r>
            <a:r>
              <a:rPr lang="it-IT" sz="2400" dirty="0">
                <a:solidFill>
                  <a:srgbClr val="ACEA8F"/>
                </a:solidFill>
              </a:rPr>
              <a:t> </a:t>
            </a:r>
            <a:r>
              <a:rPr lang="it-IT" sz="2400" dirty="0" err="1">
                <a:solidFill>
                  <a:srgbClr val="ACEA8F"/>
                </a:solidFill>
              </a:rPr>
              <a:t>fuel</a:t>
            </a:r>
            <a:r>
              <a:rPr lang="it-IT" sz="2400" dirty="0">
                <a:solidFill>
                  <a:srgbClr val="ACEA8F"/>
                </a:solidFill>
              </a:rPr>
              <a:t>: from </a:t>
            </a:r>
            <a:r>
              <a:rPr lang="it-IT" sz="2400" dirty="0" err="1">
                <a:solidFill>
                  <a:srgbClr val="ACEA8F"/>
                </a:solidFill>
              </a:rPr>
              <a:t>pABS</a:t>
            </a:r>
            <a:r>
              <a:rPr lang="it-IT" sz="2400" dirty="0">
                <a:solidFill>
                  <a:srgbClr val="ACEA8F"/>
                </a:solidFill>
              </a:rPr>
              <a:t>,  and new </a:t>
            </a:r>
            <a:r>
              <a:rPr lang="it-IT" sz="2400" dirty="0" err="1">
                <a:solidFill>
                  <a:srgbClr val="ACEA8F"/>
                </a:solidFill>
              </a:rPr>
              <a:t>proposals</a:t>
            </a:r>
            <a:r>
              <a:rPr lang="it-IT" sz="2400" dirty="0">
                <a:solidFill>
                  <a:srgbClr val="ACEA8F"/>
                </a:solidFill>
              </a:rPr>
              <a:t> (Sona </a:t>
            </a:r>
            <a:r>
              <a:rPr lang="it-IT" sz="2400" dirty="0" err="1">
                <a:solidFill>
                  <a:srgbClr val="ACEA8F"/>
                </a:solidFill>
              </a:rPr>
              <a:t>transitions</a:t>
            </a:r>
            <a:r>
              <a:rPr lang="it-IT" sz="2400" dirty="0">
                <a:solidFill>
                  <a:srgbClr val="ACEA8F"/>
                </a:solidFill>
              </a:rPr>
              <a:t>).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4303FF6-85AB-CC57-06CA-F90813A58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CF6A130-6F13-4889-03B5-9919DA1AF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15</a:t>
            </a:fld>
            <a:endParaRPr lang="it-IT" dirty="0"/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9EF88537-F6FA-AFC0-BE81-F909321D7391}"/>
              </a:ext>
            </a:extLst>
          </p:cNvPr>
          <p:cNvSpPr txBox="1">
            <a:spLocks/>
          </p:cNvSpPr>
          <p:nvPr/>
        </p:nvSpPr>
        <p:spPr>
          <a:xfrm>
            <a:off x="10885" y="798893"/>
            <a:ext cx="12100560" cy="70468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400" dirty="0">
                <a:solidFill>
                  <a:schemeClr val="bg1"/>
                </a:solidFill>
              </a:rPr>
              <a:t>@PNPI – D-D spin </a:t>
            </a:r>
            <a:r>
              <a:rPr lang="it-IT" sz="2400" dirty="0" err="1">
                <a:solidFill>
                  <a:schemeClr val="bg1"/>
                </a:solidFill>
              </a:rPr>
              <a:t>dependent</a:t>
            </a:r>
            <a:r>
              <a:rPr lang="it-IT" sz="2400" dirty="0">
                <a:solidFill>
                  <a:schemeClr val="bg1"/>
                </a:solidFill>
              </a:rPr>
              <a:t> cross-</a:t>
            </a:r>
            <a:r>
              <a:rPr lang="it-IT" sz="2400" dirty="0" err="1">
                <a:solidFill>
                  <a:schemeClr val="bg1"/>
                </a:solidFill>
              </a:rPr>
              <a:t>section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measurements</a:t>
            </a:r>
            <a:r>
              <a:rPr lang="it-IT" sz="2400" dirty="0">
                <a:solidFill>
                  <a:schemeClr val="bg1"/>
                </a:solidFill>
              </a:rPr>
              <a:t>! Not </a:t>
            </a:r>
            <a:r>
              <a:rPr lang="it-IT" sz="2400" dirty="0" err="1">
                <a:solidFill>
                  <a:schemeClr val="bg1"/>
                </a:solidFill>
              </a:rPr>
              <a:t>anymore</a:t>
            </a:r>
            <a:r>
              <a:rPr lang="it-IT" sz="2400" dirty="0">
                <a:solidFill>
                  <a:schemeClr val="bg1"/>
                </a:solidFill>
              </a:rPr>
              <a:t> in the </a:t>
            </a:r>
            <a:r>
              <a:rPr lang="it-IT" sz="2400" dirty="0" err="1">
                <a:solidFill>
                  <a:schemeClr val="bg1"/>
                </a:solidFill>
              </a:rPr>
              <a:t>collaboration</a:t>
            </a:r>
            <a:r>
              <a:rPr lang="it-IT" sz="2400" dirty="0">
                <a:solidFill>
                  <a:schemeClr val="bg1"/>
                </a:solidFill>
              </a:rPr>
              <a:t> from 02/2022: just literature </a:t>
            </a:r>
            <a:r>
              <a:rPr lang="it-IT" sz="2400" dirty="0" err="1">
                <a:solidFill>
                  <a:schemeClr val="bg1"/>
                </a:solidFill>
              </a:rPr>
              <a:t>rumors</a:t>
            </a:r>
            <a:r>
              <a:rPr lang="it-IT" sz="2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E4D65438-5704-2C40-E28E-FF6DF9625507}"/>
              </a:ext>
            </a:extLst>
          </p:cNvPr>
          <p:cNvSpPr txBox="1">
            <a:spLocks/>
          </p:cNvSpPr>
          <p:nvPr/>
        </p:nvSpPr>
        <p:spPr>
          <a:xfrm>
            <a:off x="91439" y="2925127"/>
            <a:ext cx="12020006" cy="94492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000" dirty="0">
                <a:solidFill>
                  <a:schemeClr val="bg1"/>
                </a:solidFill>
              </a:rPr>
              <a:t>@BINP - Production of </a:t>
            </a:r>
            <a:r>
              <a:rPr lang="it-IT" sz="2000" dirty="0" err="1">
                <a:solidFill>
                  <a:schemeClr val="bg1"/>
                </a:solidFill>
              </a:rPr>
              <a:t>polarized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fuel</a:t>
            </a:r>
            <a:r>
              <a:rPr lang="it-IT" sz="2000" dirty="0">
                <a:solidFill>
                  <a:schemeClr val="bg1"/>
                </a:solidFill>
              </a:rPr>
              <a:t>: from MBS Not </a:t>
            </a:r>
            <a:r>
              <a:rPr lang="it-IT" sz="2000" dirty="0" err="1">
                <a:solidFill>
                  <a:schemeClr val="bg1"/>
                </a:solidFill>
              </a:rPr>
              <a:t>anymore</a:t>
            </a:r>
            <a:r>
              <a:rPr lang="it-IT" sz="2000" dirty="0">
                <a:solidFill>
                  <a:schemeClr val="bg1"/>
                </a:solidFill>
              </a:rPr>
              <a:t>   the </a:t>
            </a:r>
            <a:r>
              <a:rPr lang="it-IT" sz="2000" dirty="0" err="1">
                <a:solidFill>
                  <a:schemeClr val="bg1"/>
                </a:solidFill>
              </a:rPr>
              <a:t>collaboration</a:t>
            </a:r>
            <a:r>
              <a:rPr lang="it-IT" sz="2000" dirty="0">
                <a:solidFill>
                  <a:schemeClr val="bg1"/>
                </a:solidFill>
              </a:rPr>
              <a:t> from 02/2022: just literature </a:t>
            </a:r>
            <a:r>
              <a:rPr lang="it-IT" sz="2000" dirty="0" err="1">
                <a:solidFill>
                  <a:schemeClr val="bg1"/>
                </a:solidFill>
              </a:rPr>
              <a:t>rumors</a:t>
            </a:r>
            <a:r>
              <a:rPr lang="it-IT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5E2961EC-E7AA-B0DB-A3E9-30DF2F2DE229}"/>
              </a:ext>
            </a:extLst>
          </p:cNvPr>
          <p:cNvSpPr txBox="1">
            <a:spLocks/>
          </p:cNvSpPr>
          <p:nvPr/>
        </p:nvSpPr>
        <p:spPr>
          <a:xfrm>
            <a:off x="37646" y="4107531"/>
            <a:ext cx="12100560" cy="2304811"/>
          </a:xfrm>
          <a:prstGeom prst="rect">
            <a:avLst/>
          </a:prstGeom>
          <a:solidFill>
            <a:srgbClr val="ACEA8F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000" dirty="0">
                <a:solidFill>
                  <a:srgbClr val="005493"/>
                </a:solidFill>
                <a:highlight>
                  <a:srgbClr val="FFFF00"/>
                </a:highlight>
              </a:rPr>
              <a:t>@ IESL-FORTH </a:t>
            </a:r>
            <a:r>
              <a:rPr lang="it-IT" sz="2000" dirty="0">
                <a:solidFill>
                  <a:srgbClr val="005493"/>
                </a:solidFill>
              </a:rPr>
              <a:t>– </a:t>
            </a:r>
            <a:r>
              <a:rPr lang="it-IT" sz="2000" dirty="0">
                <a:solidFill>
                  <a:srgbClr val="005493"/>
                </a:solidFill>
                <a:highlight>
                  <a:srgbClr val="00FFFF"/>
                </a:highlight>
              </a:rPr>
              <a:t>Production</a:t>
            </a:r>
            <a:r>
              <a:rPr lang="it-IT" sz="2000" dirty="0">
                <a:solidFill>
                  <a:srgbClr val="005493"/>
                </a:solidFill>
              </a:rPr>
              <a:t> </a:t>
            </a:r>
            <a:r>
              <a:rPr lang="it-IT" sz="2000" dirty="0" err="1">
                <a:solidFill>
                  <a:srgbClr val="005493"/>
                </a:solidFill>
              </a:rPr>
              <a:t>polarized</a:t>
            </a:r>
            <a:r>
              <a:rPr lang="it-IT" sz="2000" dirty="0">
                <a:solidFill>
                  <a:srgbClr val="005493"/>
                </a:solidFill>
              </a:rPr>
              <a:t> </a:t>
            </a:r>
            <a:r>
              <a:rPr lang="it-IT" sz="2000" dirty="0" err="1">
                <a:solidFill>
                  <a:srgbClr val="005493"/>
                </a:solidFill>
              </a:rPr>
              <a:t>fuel</a:t>
            </a:r>
            <a:r>
              <a:rPr lang="it-IT" sz="2000" dirty="0">
                <a:solidFill>
                  <a:srgbClr val="005493"/>
                </a:solidFill>
              </a:rPr>
              <a:t> by Laser IR-Quantum Beat (QB) </a:t>
            </a:r>
            <a:r>
              <a:rPr lang="it-IT" sz="2000" dirty="0" err="1">
                <a:solidFill>
                  <a:srgbClr val="005493"/>
                </a:solidFill>
              </a:rPr>
              <a:t>excitation</a:t>
            </a:r>
            <a:r>
              <a:rPr lang="it-IT" sz="2000" dirty="0">
                <a:solidFill>
                  <a:srgbClr val="005493"/>
                </a:solidFill>
              </a:rPr>
              <a:t> and Ultra Violet (UV) </a:t>
            </a:r>
            <a:r>
              <a:rPr lang="it-IT" sz="2000" dirty="0" err="1">
                <a:solidFill>
                  <a:srgbClr val="005493"/>
                </a:solidFill>
              </a:rPr>
              <a:t>dissociation</a:t>
            </a:r>
            <a:r>
              <a:rPr lang="it-IT" sz="2000" dirty="0">
                <a:solidFill>
                  <a:srgbClr val="005493"/>
                </a:solidFill>
              </a:rPr>
              <a:t>.</a:t>
            </a:r>
          </a:p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000" dirty="0">
                <a:solidFill>
                  <a:srgbClr val="ACEA8F"/>
                </a:solidFill>
              </a:rPr>
              <a:t>@PGI-FZJ/HHDU - Laser </a:t>
            </a:r>
            <a:r>
              <a:rPr lang="it-IT" sz="2000" dirty="0" err="1">
                <a:solidFill>
                  <a:srgbClr val="ACEA8F"/>
                </a:solidFill>
              </a:rPr>
              <a:t>Induced</a:t>
            </a:r>
            <a:r>
              <a:rPr lang="it-IT" sz="2000" dirty="0">
                <a:solidFill>
                  <a:srgbClr val="ACEA8F"/>
                </a:solidFill>
              </a:rPr>
              <a:t> Plasma LIP: production, </a:t>
            </a:r>
            <a:r>
              <a:rPr lang="it-IT" sz="2000" dirty="0" err="1">
                <a:solidFill>
                  <a:srgbClr val="ACEA8F"/>
                </a:solidFill>
              </a:rPr>
              <a:t>acceleration</a:t>
            </a:r>
            <a:r>
              <a:rPr lang="it-IT" sz="2000" dirty="0">
                <a:solidFill>
                  <a:srgbClr val="ACEA8F"/>
                </a:solidFill>
              </a:rPr>
              <a:t>  and reaction studies.</a:t>
            </a:r>
          </a:p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000" dirty="0">
                <a:solidFill>
                  <a:srgbClr val="ACEA8F"/>
                </a:solidFill>
              </a:rPr>
              <a:t>@FE </a:t>
            </a:r>
            <a:r>
              <a:rPr lang="it-IT" sz="2000" dirty="0" err="1">
                <a:solidFill>
                  <a:srgbClr val="ACEA8F"/>
                </a:solidFill>
              </a:rPr>
              <a:t>Magnets</a:t>
            </a:r>
            <a:r>
              <a:rPr lang="it-IT" sz="2000" dirty="0">
                <a:solidFill>
                  <a:srgbClr val="ACEA8F"/>
                </a:solidFill>
              </a:rPr>
              <a:t> for holding, </a:t>
            </a:r>
            <a:r>
              <a:rPr lang="it-IT" sz="2000" dirty="0" err="1">
                <a:solidFill>
                  <a:srgbClr val="ACEA8F"/>
                </a:solidFill>
              </a:rPr>
              <a:t>manipulating</a:t>
            </a:r>
            <a:r>
              <a:rPr lang="it-IT" sz="2000" dirty="0">
                <a:solidFill>
                  <a:srgbClr val="ACEA8F"/>
                </a:solidFill>
              </a:rPr>
              <a:t> and </a:t>
            </a:r>
            <a:r>
              <a:rPr lang="it-IT" sz="2000" dirty="0" err="1">
                <a:solidFill>
                  <a:srgbClr val="ACEA8F"/>
                </a:solidFill>
              </a:rPr>
              <a:t>transporting</a:t>
            </a:r>
            <a:r>
              <a:rPr lang="it-IT" sz="2000" dirty="0">
                <a:solidFill>
                  <a:srgbClr val="ACEA8F"/>
                </a:solidFill>
              </a:rPr>
              <a:t> </a:t>
            </a:r>
            <a:r>
              <a:rPr lang="it-IT" sz="2000" dirty="0" err="1">
                <a:solidFill>
                  <a:srgbClr val="ACEA8F"/>
                </a:solidFill>
              </a:rPr>
              <a:t>polarized</a:t>
            </a:r>
            <a:r>
              <a:rPr lang="it-IT" sz="2000" dirty="0">
                <a:solidFill>
                  <a:srgbClr val="ACEA8F"/>
                </a:solidFill>
              </a:rPr>
              <a:t> </a:t>
            </a:r>
            <a:r>
              <a:rPr lang="it-IT" sz="2000" dirty="0" err="1">
                <a:solidFill>
                  <a:srgbClr val="ACEA8F"/>
                </a:solidFill>
              </a:rPr>
              <a:t>fuel</a:t>
            </a:r>
            <a:r>
              <a:rPr lang="it-IT" sz="2000" dirty="0">
                <a:solidFill>
                  <a:srgbClr val="ACEA8F"/>
                </a:solidFill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2856265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tangolo 32"/>
          <p:cNvSpPr/>
          <p:nvPr/>
        </p:nvSpPr>
        <p:spPr>
          <a:xfrm>
            <a:off x="59224" y="2104412"/>
            <a:ext cx="9144000" cy="4139118"/>
          </a:xfrm>
          <a:prstGeom prst="rect">
            <a:avLst/>
          </a:prstGeom>
          <a:solidFill>
            <a:srgbClr val="FFFF00">
              <a:alpha val="8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1" y="0"/>
            <a:ext cx="10283686" cy="622300"/>
          </a:xfrm>
        </p:spPr>
        <p:txBody>
          <a:bodyPr>
            <a:noAutofit/>
          </a:bodyPr>
          <a:lstStyle/>
          <a:p>
            <a:r>
              <a:rPr lang="it-IT" sz="2800" dirty="0">
                <a:solidFill>
                  <a:srgbClr val="000090"/>
                </a:solidFill>
                <a:highlight>
                  <a:srgbClr val="FFFF00"/>
                </a:highlight>
              </a:rPr>
              <a:t>@ IESL-FORTH</a:t>
            </a:r>
            <a:r>
              <a:rPr lang="it-IT" sz="2800" dirty="0">
                <a:solidFill>
                  <a:srgbClr val="000090"/>
                </a:solidFill>
              </a:rPr>
              <a:t> </a:t>
            </a:r>
            <a:r>
              <a:rPr lang="it-IT" sz="2800" dirty="0"/>
              <a:t>QB  </a:t>
            </a:r>
            <a:r>
              <a:rPr lang="it-IT" sz="2800" dirty="0" err="1"/>
              <a:t>excitation</a:t>
            </a:r>
            <a:r>
              <a:rPr lang="it-IT" sz="2800" dirty="0"/>
              <a:t> and UV </a:t>
            </a:r>
            <a:r>
              <a:rPr lang="it-IT" sz="2800" dirty="0" err="1"/>
              <a:t>dissociation</a:t>
            </a:r>
            <a:endParaRPr lang="it-IT" sz="28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sp>
        <p:nvSpPr>
          <p:cNvPr id="6" name="Rechteck 7"/>
          <p:cNvSpPr/>
          <p:nvPr/>
        </p:nvSpPr>
        <p:spPr>
          <a:xfrm>
            <a:off x="7822658" y="3103729"/>
            <a:ext cx="4254113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Sofikitis</a:t>
            </a:r>
            <a:r>
              <a:rPr lang="en-US" dirty="0"/>
              <a:t> et a.; PRL. </a:t>
            </a:r>
            <a:r>
              <a:rPr lang="en-US" b="1" dirty="0"/>
              <a:t>118 </a:t>
            </a:r>
            <a:r>
              <a:rPr lang="en-US" dirty="0"/>
              <a:t>  (2017) 233401.</a:t>
            </a:r>
          </a:p>
        </p:txBody>
      </p:sp>
      <p:sp>
        <p:nvSpPr>
          <p:cNvPr id="7" name="Textfeld 8"/>
          <p:cNvSpPr txBox="1"/>
          <p:nvPr/>
        </p:nvSpPr>
        <p:spPr>
          <a:xfrm>
            <a:off x="67519" y="662197"/>
            <a:ext cx="7670800" cy="830997"/>
          </a:xfrm>
          <a:prstGeom prst="rect">
            <a:avLst/>
          </a:prstGeom>
          <a:solidFill>
            <a:srgbClr val="FFFF00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2400" u="sng" dirty="0">
                <a:solidFill>
                  <a:srgbClr val="C00000"/>
                </a:solidFill>
              </a:rPr>
              <a:t>The </a:t>
            </a:r>
            <a:r>
              <a:rPr lang="de-DE" sz="2400" u="sng" dirty="0" err="1">
                <a:solidFill>
                  <a:srgbClr val="C00000"/>
                </a:solidFill>
              </a:rPr>
              <a:t>idea</a:t>
            </a:r>
            <a:r>
              <a:rPr lang="de-DE" sz="2400" dirty="0">
                <a:solidFill>
                  <a:srgbClr val="C00000"/>
                </a:solidFill>
              </a:rPr>
              <a:t>: </a:t>
            </a:r>
            <a:r>
              <a:rPr lang="en-US" sz="2400" b="1" dirty="0">
                <a:solidFill>
                  <a:srgbClr val="C00000"/>
                </a:solidFill>
              </a:rPr>
              <a:t>‘‘Highly nuclear-spin polarized deuterium atoms 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	       from the UV dissociation of Deuterium Iodide”</a:t>
            </a:r>
          </a:p>
        </p:txBody>
      </p:sp>
      <p:grpSp>
        <p:nvGrpSpPr>
          <p:cNvPr id="8" name="Gruppieren 39"/>
          <p:cNvGrpSpPr/>
          <p:nvPr/>
        </p:nvGrpSpPr>
        <p:grpSpPr>
          <a:xfrm>
            <a:off x="718285" y="2085643"/>
            <a:ext cx="8110778" cy="2729868"/>
            <a:chOff x="685800" y="2891135"/>
            <a:chExt cx="8110778" cy="2906022"/>
          </a:xfrm>
        </p:grpSpPr>
        <p:sp>
          <p:nvSpPr>
            <p:cNvPr id="9" name="Pfeil nach rechts 9"/>
            <p:cNvSpPr/>
            <p:nvPr/>
          </p:nvSpPr>
          <p:spPr bwMode="auto">
            <a:xfrm>
              <a:off x="685800" y="3948684"/>
              <a:ext cx="1295400" cy="242316"/>
            </a:xfrm>
            <a:prstGeom prst="rightArrow">
              <a:avLst/>
            </a:prstGeom>
            <a:solidFill>
              <a:srgbClr val="CC00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9263" fontAlgn="base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>
                <a:solidFill>
                  <a:srgbClr val="CC0099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10" name="Gruppieren 15"/>
            <p:cNvGrpSpPr/>
            <p:nvPr/>
          </p:nvGrpSpPr>
          <p:grpSpPr>
            <a:xfrm>
              <a:off x="2209800" y="3418112"/>
              <a:ext cx="870856" cy="315688"/>
              <a:chOff x="1828800" y="2808512"/>
              <a:chExt cx="870856" cy="315688"/>
            </a:xfrm>
          </p:grpSpPr>
          <p:cxnSp>
            <p:nvCxnSpPr>
              <p:cNvPr id="24" name="Gerade Verbindung 11"/>
              <p:cNvCxnSpPr/>
              <p:nvPr/>
            </p:nvCxnSpPr>
            <p:spPr bwMode="auto">
              <a:xfrm>
                <a:off x="1828800" y="2819400"/>
                <a:ext cx="304800" cy="30480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Gerade Verbindung 12"/>
              <p:cNvCxnSpPr/>
              <p:nvPr/>
            </p:nvCxnSpPr>
            <p:spPr bwMode="auto">
              <a:xfrm flipH="1">
                <a:off x="2362199" y="2808512"/>
                <a:ext cx="337457" cy="30480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1" name="Textfeld 16"/>
            <p:cNvSpPr txBox="1"/>
            <p:nvPr/>
          </p:nvSpPr>
          <p:spPr>
            <a:xfrm>
              <a:off x="2362200" y="2891135"/>
              <a:ext cx="460382" cy="491456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de-DE" sz="2400" b="1" dirty="0">
                  <a:solidFill>
                    <a:srgbClr val="0070C0"/>
                  </a:solidFill>
                </a:rPr>
                <a:t>DI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cxnSp>
          <p:nvCxnSpPr>
            <p:cNvPr id="12" name="Gerade Verbindung mit Pfeil 18"/>
            <p:cNvCxnSpPr/>
            <p:nvPr/>
          </p:nvCxnSpPr>
          <p:spPr bwMode="auto">
            <a:xfrm flipH="1">
              <a:off x="2209800" y="3810000"/>
              <a:ext cx="304800" cy="53340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" name="Gerade Verbindung mit Pfeil 19"/>
            <p:cNvCxnSpPr/>
            <p:nvPr/>
          </p:nvCxnSpPr>
          <p:spPr bwMode="auto">
            <a:xfrm flipH="1">
              <a:off x="2438400" y="3809998"/>
              <a:ext cx="152400" cy="571502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Gerade Verbindung mit Pfeil 20"/>
            <p:cNvCxnSpPr/>
            <p:nvPr/>
          </p:nvCxnSpPr>
          <p:spPr bwMode="auto">
            <a:xfrm>
              <a:off x="2634344" y="3853542"/>
              <a:ext cx="0" cy="53340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5" name="Gerade Verbindung mit Pfeil 21"/>
            <p:cNvCxnSpPr/>
            <p:nvPr/>
          </p:nvCxnSpPr>
          <p:spPr bwMode="auto">
            <a:xfrm>
              <a:off x="2667000" y="3810000"/>
              <a:ext cx="244927" cy="53340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6" name="Textfeld 26"/>
            <p:cNvSpPr txBox="1"/>
            <p:nvPr/>
          </p:nvSpPr>
          <p:spPr>
            <a:xfrm>
              <a:off x="3244111" y="3788228"/>
              <a:ext cx="1063048" cy="425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>
                  <a:solidFill>
                    <a:srgbClr val="0070C0"/>
                  </a:solidFill>
                </a:rPr>
                <a:t>D </a:t>
              </a:r>
              <a:r>
                <a:rPr lang="de-DE" sz="2000" b="1" dirty="0" err="1">
                  <a:solidFill>
                    <a:srgbClr val="0070C0"/>
                  </a:solidFill>
                </a:rPr>
                <a:t>atoms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cxnSp>
          <p:nvCxnSpPr>
            <p:cNvPr id="17" name="Gerade Verbindung mit Pfeil 28"/>
            <p:cNvCxnSpPr/>
            <p:nvPr/>
          </p:nvCxnSpPr>
          <p:spPr bwMode="auto">
            <a:xfrm>
              <a:off x="4419600" y="4010055"/>
              <a:ext cx="685800" cy="0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8" name="Textfeld 30"/>
            <p:cNvSpPr txBox="1"/>
            <p:nvPr/>
          </p:nvSpPr>
          <p:spPr>
            <a:xfrm>
              <a:off x="5562600" y="3722912"/>
              <a:ext cx="2361993" cy="4914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/>
                <a:t>LSP </a:t>
              </a:r>
              <a:r>
                <a:rPr lang="de-DE" sz="2400" dirty="0" err="1"/>
                <a:t>of</a:t>
              </a:r>
              <a:r>
                <a:rPr lang="de-DE" sz="2400" dirty="0"/>
                <a:t> Jülich Type</a:t>
              </a:r>
              <a:endParaRPr lang="en-US" sz="2400" dirty="0"/>
            </a:p>
          </p:txBody>
        </p:sp>
        <p:sp>
          <p:nvSpPr>
            <p:cNvPr id="19" name="Textfeld 31"/>
            <p:cNvSpPr txBox="1"/>
            <p:nvPr/>
          </p:nvSpPr>
          <p:spPr>
            <a:xfrm>
              <a:off x="909917" y="4424065"/>
              <a:ext cx="1439688" cy="8846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rgbClr val="CC0099"/>
                  </a:solidFill>
                </a:rPr>
                <a:t>Laser</a:t>
              </a:r>
            </a:p>
            <a:p>
              <a:pPr algn="ctr"/>
              <a:r>
                <a:rPr lang="de-DE" sz="2400" b="1" dirty="0" err="1">
                  <a:solidFill>
                    <a:srgbClr val="CC0099"/>
                  </a:solidFill>
                </a:rPr>
                <a:t>Excitation</a:t>
              </a:r>
              <a:endParaRPr lang="en-US" sz="2400" b="1" dirty="0">
                <a:solidFill>
                  <a:srgbClr val="CC0099"/>
                </a:solidFill>
              </a:endParaRPr>
            </a:p>
          </p:txBody>
        </p:sp>
        <p:sp>
          <p:nvSpPr>
            <p:cNvPr id="20" name="Textfeld 32"/>
            <p:cNvSpPr txBox="1"/>
            <p:nvPr/>
          </p:nvSpPr>
          <p:spPr>
            <a:xfrm>
              <a:off x="3125517" y="4643735"/>
              <a:ext cx="1731884" cy="8846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rgbClr val="C00000"/>
                  </a:solidFill>
                </a:rPr>
                <a:t>Laser</a:t>
              </a:r>
            </a:p>
            <a:p>
              <a:r>
                <a:rPr lang="de-DE" sz="2400" b="1" dirty="0">
                  <a:solidFill>
                    <a:srgbClr val="C00000"/>
                  </a:solidFill>
                </a:rPr>
                <a:t>Dissociation</a:t>
              </a:r>
              <a:endParaRPr lang="en-US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21" name="Textfeld 33"/>
            <p:cNvSpPr txBox="1"/>
            <p:nvPr/>
          </p:nvSpPr>
          <p:spPr>
            <a:xfrm>
              <a:off x="5431980" y="4643735"/>
              <a:ext cx="3295005" cy="4914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 err="1">
                  <a:solidFill>
                    <a:srgbClr val="00602B"/>
                  </a:solidFill>
                </a:rPr>
                <a:t>Electron-Polarization</a:t>
              </a:r>
              <a:r>
                <a:rPr lang="de-DE" sz="2400" b="1" dirty="0">
                  <a:solidFill>
                    <a:srgbClr val="00602B"/>
                  </a:solidFill>
                </a:rPr>
                <a:t> = 1</a:t>
              </a:r>
              <a:endParaRPr lang="en-US" sz="2400" b="1" dirty="0">
                <a:solidFill>
                  <a:srgbClr val="00602B"/>
                </a:solidFill>
              </a:endParaRPr>
            </a:p>
          </p:txBody>
        </p:sp>
        <p:cxnSp>
          <p:nvCxnSpPr>
            <p:cNvPr id="22" name="Gerade Verbindung mit Pfeil 36"/>
            <p:cNvCxnSpPr/>
            <p:nvPr/>
          </p:nvCxnSpPr>
          <p:spPr bwMode="auto">
            <a:xfrm>
              <a:off x="7062394" y="5102662"/>
              <a:ext cx="0" cy="235803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3" name="Textfeld 38"/>
            <p:cNvSpPr txBox="1"/>
            <p:nvPr/>
          </p:nvSpPr>
          <p:spPr>
            <a:xfrm>
              <a:off x="5351404" y="5338465"/>
              <a:ext cx="3445174" cy="4586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200" b="1" dirty="0"/>
                <a:t>Deuteron-</a:t>
              </a:r>
              <a:r>
                <a:rPr lang="de-DE" sz="2200" b="1" dirty="0" err="1"/>
                <a:t>Polarization</a:t>
              </a:r>
              <a:r>
                <a:rPr lang="de-DE" sz="2200" b="1" dirty="0"/>
                <a:t> ~ 2/3</a:t>
              </a:r>
              <a:endParaRPr lang="en-US" sz="2200" b="1" dirty="0"/>
            </a:p>
          </p:txBody>
        </p:sp>
      </p:grpSp>
      <p:sp>
        <p:nvSpPr>
          <p:cNvPr id="26" name="Textfeld 40"/>
          <p:cNvSpPr txBox="1"/>
          <p:nvPr/>
        </p:nvSpPr>
        <p:spPr>
          <a:xfrm>
            <a:off x="927580" y="5360148"/>
            <a:ext cx="77348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200" dirty="0">
                <a:latin typeface="Lucida Calligraphy" panose="03010101010101010101" pitchFamily="66" charset="77"/>
              </a:rPr>
              <a:t>Proof-</a:t>
            </a:r>
            <a:r>
              <a:rPr lang="de-DE" sz="2200" dirty="0" err="1">
                <a:latin typeface="Lucida Calligraphy" panose="03010101010101010101" pitchFamily="66" charset="77"/>
              </a:rPr>
              <a:t>of</a:t>
            </a:r>
            <a:r>
              <a:rPr lang="de-DE" sz="2200" dirty="0">
                <a:latin typeface="Lucida Calligraphy" panose="03010101010101010101" pitchFamily="66" charset="77"/>
              </a:rPr>
              <a:t>-</a:t>
            </a:r>
            <a:r>
              <a:rPr lang="de-DE" sz="2200" dirty="0" err="1">
                <a:latin typeface="Lucida Calligraphy" panose="03010101010101010101" pitchFamily="66" charset="77"/>
              </a:rPr>
              <a:t>principle</a:t>
            </a:r>
            <a:endParaRPr lang="de-DE" sz="2200" dirty="0">
              <a:latin typeface="Lucida Calligraphy" panose="03010101010101010101" pitchFamily="66" charset="77"/>
            </a:endParaRPr>
          </a:p>
          <a:p>
            <a:pPr algn="ctr"/>
            <a:r>
              <a:rPr lang="de-DE" sz="2200" dirty="0">
                <a:latin typeface="Lucida Calligraphy" panose="03010101010101010101" pitchFamily="66" charset="77"/>
              </a:rPr>
              <a:t>(Univ. of Crete/FORTH, IKP/PGI in FZJ/HHUD).</a:t>
            </a:r>
            <a:endParaRPr lang="en-US" sz="2200" dirty="0">
              <a:latin typeface="Lucida Calligraphy" panose="03010101010101010101" pitchFamily="66" charset="77"/>
            </a:endParaRPr>
          </a:p>
        </p:txBody>
      </p:sp>
      <p:cxnSp>
        <p:nvCxnSpPr>
          <p:cNvPr id="27" name="Gerade Verbindung mit Pfeil 2"/>
          <p:cNvCxnSpPr/>
          <p:nvPr/>
        </p:nvCxnSpPr>
        <p:spPr bwMode="auto">
          <a:xfrm>
            <a:off x="2821949" y="4073539"/>
            <a:ext cx="291193" cy="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Gerade Verbindung mit Pfeil 25"/>
          <p:cNvCxnSpPr/>
          <p:nvPr/>
        </p:nvCxnSpPr>
        <p:spPr bwMode="auto">
          <a:xfrm>
            <a:off x="5119004" y="4075772"/>
            <a:ext cx="291193" cy="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Rechteck 3"/>
          <p:cNvSpPr/>
          <p:nvPr/>
        </p:nvSpPr>
        <p:spPr>
          <a:xfrm>
            <a:off x="5562596" y="4913973"/>
            <a:ext cx="306243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200" b="1" dirty="0">
                <a:solidFill>
                  <a:srgbClr val="000000"/>
                </a:solidFill>
              </a:rPr>
              <a:t>(Proton-</a:t>
            </a:r>
            <a:r>
              <a:rPr lang="de-DE" sz="2200" b="1" dirty="0" err="1">
                <a:solidFill>
                  <a:srgbClr val="000000"/>
                </a:solidFill>
              </a:rPr>
              <a:t>Polarization</a:t>
            </a:r>
            <a:r>
              <a:rPr lang="de-DE" sz="2200" b="1" dirty="0">
                <a:solidFill>
                  <a:srgbClr val="000000"/>
                </a:solidFill>
              </a:rPr>
              <a:t> = 1)</a:t>
            </a:r>
            <a:endParaRPr lang="en-US" sz="2200" b="1" dirty="0">
              <a:solidFill>
                <a:srgbClr val="000000"/>
              </a:solidFill>
            </a:endParaRPr>
          </a:p>
        </p:txBody>
      </p:sp>
      <p:sp>
        <p:nvSpPr>
          <p:cNvPr id="30" name="Textfeld 1"/>
          <p:cNvSpPr txBox="1"/>
          <p:nvPr/>
        </p:nvSpPr>
        <p:spPr>
          <a:xfrm>
            <a:off x="550368" y="2170772"/>
            <a:ext cx="147687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Pulsed Nozzle</a:t>
            </a:r>
          </a:p>
        </p:txBody>
      </p:sp>
      <p:sp>
        <p:nvSpPr>
          <p:cNvPr id="31" name="Textfeld 16">
            <a:extLst>
              <a:ext uri="{FF2B5EF4-FFF2-40B4-BE49-F238E27FC236}">
                <a16:creationId xmlns:a16="http://schemas.microsoft.com/office/drawing/2014/main" id="{4CD452B2-928B-A831-EC0C-5E77DDD04E7E}"/>
              </a:ext>
            </a:extLst>
          </p:cNvPr>
          <p:cNvSpPr txBox="1"/>
          <p:nvPr/>
        </p:nvSpPr>
        <p:spPr>
          <a:xfrm>
            <a:off x="2388316" y="4877032"/>
            <a:ext cx="46038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0070C0"/>
                </a:solidFill>
              </a:rPr>
              <a:t>HI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85D4602-CAEF-CBCC-B526-E4E29BFA4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5675" y="825139"/>
            <a:ext cx="3608805" cy="2364794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BA366227-9938-A3E6-10FC-245F254CE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9789" y="3525652"/>
            <a:ext cx="3345097" cy="2670548"/>
          </a:xfrm>
          <a:prstGeom prst="rect">
            <a:avLst/>
          </a:prstGeom>
        </p:spPr>
      </p:pic>
      <p:sp>
        <p:nvSpPr>
          <p:cNvPr id="37" name="Rechteck 7">
            <a:extLst>
              <a:ext uri="{FF2B5EF4-FFF2-40B4-BE49-F238E27FC236}">
                <a16:creationId xmlns:a16="http://schemas.microsoft.com/office/drawing/2014/main" id="{62057122-64B4-5C51-ADF4-2C9D6542D988}"/>
              </a:ext>
            </a:extLst>
          </p:cNvPr>
          <p:cNvSpPr/>
          <p:nvPr/>
        </p:nvSpPr>
        <p:spPr>
          <a:xfrm>
            <a:off x="7181994" y="6302671"/>
            <a:ext cx="5010006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Sofikitis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a.; Phys. Rev. Lett.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121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(2018) 083001.</a:t>
            </a:r>
          </a:p>
        </p:txBody>
      </p:sp>
      <p:sp>
        <p:nvSpPr>
          <p:cNvPr id="36" name="Foliennummernplatzhalter 7">
            <a:extLst>
              <a:ext uri="{FF2B5EF4-FFF2-40B4-BE49-F238E27FC236}">
                <a16:creationId xmlns:a16="http://schemas.microsoft.com/office/drawing/2014/main" id="{54FB71A4-F11F-1A5C-6F84-A8930F542565}"/>
              </a:ext>
            </a:extLst>
          </p:cNvPr>
          <p:cNvSpPr txBox="1">
            <a:spLocks/>
          </p:cNvSpPr>
          <p:nvPr/>
        </p:nvSpPr>
        <p:spPr>
          <a:xfrm>
            <a:off x="11582401" y="6457890"/>
            <a:ext cx="609599" cy="4001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457200" rtl="0" eaLnBrk="1" latinLnBrk="0" hangingPunct="1">
              <a:defRPr sz="1200" kern="1200">
                <a:solidFill>
                  <a:srgbClr val="FF0000"/>
                </a:solidFill>
                <a:latin typeface="Lucida Calligraphy" panose="03010101010101010101" pitchFamily="66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2F4D17-1AD6-42D9-B93A-EB002C62F438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CC020C8-B462-A0B3-CFB6-C3F4E87D63A7}"/>
              </a:ext>
            </a:extLst>
          </p:cNvPr>
          <p:cNvSpPr txBox="1"/>
          <p:nvPr/>
        </p:nvSpPr>
        <p:spPr>
          <a:xfrm>
            <a:off x="8481447" y="557125"/>
            <a:ext cx="2936533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2000" dirty="0"/>
              <a:t>10</a:t>
            </a:r>
            <a:r>
              <a:rPr lang="it-IT" sz="2000" baseline="30000" dirty="0"/>
              <a:t>18 </a:t>
            </a:r>
            <a:r>
              <a:rPr lang="it-IT" sz="2000" dirty="0"/>
              <a:t> cm</a:t>
            </a:r>
            <a:r>
              <a:rPr lang="it-IT" sz="2000" baseline="30000" dirty="0"/>
              <a:t>-3</a:t>
            </a:r>
            <a:r>
              <a:rPr lang="it-IT" sz="2000" dirty="0"/>
              <a:t> SPD from DI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28182139-A674-721B-62D4-98AE9C56790D}"/>
              </a:ext>
            </a:extLst>
          </p:cNvPr>
          <p:cNvSpPr txBox="1"/>
          <p:nvPr/>
        </p:nvSpPr>
        <p:spPr>
          <a:xfrm>
            <a:off x="9122454" y="3488117"/>
            <a:ext cx="2936533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2000" dirty="0"/>
              <a:t>&gt; 10</a:t>
            </a:r>
            <a:r>
              <a:rPr lang="it-IT" sz="2000" baseline="30000" dirty="0"/>
              <a:t>19 </a:t>
            </a:r>
            <a:r>
              <a:rPr lang="it-IT" sz="2000" dirty="0"/>
              <a:t> cm</a:t>
            </a:r>
            <a:r>
              <a:rPr lang="it-IT" sz="2000" baseline="30000" dirty="0"/>
              <a:t>-3</a:t>
            </a:r>
            <a:r>
              <a:rPr lang="it-IT" sz="2000" dirty="0"/>
              <a:t> SPH &amp; SPD</a:t>
            </a:r>
          </a:p>
        </p:txBody>
      </p:sp>
    </p:spTree>
    <p:extLst>
      <p:ext uri="{BB962C8B-B14F-4D97-AF65-F5344CB8AC3E}">
        <p14:creationId xmlns:p14="http://schemas.microsoft.com/office/powerpoint/2010/main" val="237460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6" grpId="0" animBg="1"/>
      <p:bldP spid="26" grpId="0"/>
      <p:bldP spid="29" grpId="0"/>
      <p:bldP spid="30" grpId="0" animBg="1"/>
      <p:bldP spid="31" grpId="0" animBg="1"/>
      <p:bldP spid="37" grpId="0" animBg="1"/>
      <p:bldP spid="5" grpId="0" animBg="1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E16234-D44A-DDB4-B7ED-E2A4539633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3774" y="11452"/>
            <a:ext cx="12275774" cy="734885"/>
          </a:xfrm>
        </p:spPr>
        <p:txBody>
          <a:bodyPr>
            <a:noAutofit/>
          </a:bodyPr>
          <a:lstStyle/>
          <a:p>
            <a:r>
              <a:rPr lang="it-IT" sz="2800" dirty="0"/>
              <a:t>Accurate </a:t>
            </a:r>
            <a:r>
              <a:rPr lang="it-IT" sz="2800" dirty="0" err="1"/>
              <a:t>rotational</a:t>
            </a:r>
            <a:r>
              <a:rPr lang="it-IT" sz="2800" dirty="0"/>
              <a:t> state </a:t>
            </a:r>
            <a:r>
              <a:rPr lang="it-IT" sz="2800" dirty="0" err="1"/>
              <a:t>preparation</a:t>
            </a:r>
            <a:r>
              <a:rPr lang="it-IT" sz="2800" dirty="0"/>
              <a:t> and timing of shooting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92FA96D-7D7B-6119-D98F-D6E5CF94B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93BEDDC-5A20-FC11-B72B-F587FD42F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17</a:t>
            </a:fld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4EB1430-4D86-DBA7-C29C-F1DE4B32C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5199"/>
            <a:ext cx="8818952" cy="411424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9E45475-D4E9-71FD-7956-C523EDAED7EF}"/>
              </a:ext>
            </a:extLst>
          </p:cNvPr>
          <p:cNvSpPr txBox="1"/>
          <p:nvPr/>
        </p:nvSpPr>
        <p:spPr>
          <a:xfrm>
            <a:off x="164962" y="5274797"/>
            <a:ext cx="872866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Notation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spin)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isotope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spin)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rotational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angular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momentum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2F0EC8D-92D8-0C1B-A174-983E05902DF3}"/>
              </a:ext>
            </a:extLst>
          </p:cNvPr>
          <p:cNvSpPr txBox="1"/>
          <p:nvPr/>
        </p:nvSpPr>
        <p:spPr>
          <a:xfrm>
            <a:off x="34641" y="4932402"/>
            <a:ext cx="3253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 isotope -Y </a:t>
            </a:r>
            <a:r>
              <a:rPr lang="it-IT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diatomic</a:t>
            </a:r>
            <a:r>
              <a:rPr lang="it-IT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molecules</a:t>
            </a:r>
            <a:endParaRPr lang="it-IT" i="1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52D0DF1-CF4B-EAA0-B309-481D9C2CF708}"/>
              </a:ext>
            </a:extLst>
          </p:cNvPr>
          <p:cNvSpPr txBox="1"/>
          <p:nvPr/>
        </p:nvSpPr>
        <p:spPr>
          <a:xfrm>
            <a:off x="-83774" y="3152001"/>
            <a:ext cx="25786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HBr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excited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</a:t>
            </a:r>
            <a:r>
              <a:rPr lang="it-IT" dirty="0">
                <a:latin typeface="Symbol" pitchFamily="2" charset="2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Symbol" pitchFamily="2" charset="2"/>
                <a:cs typeface="Times New Roman" panose="02020603050405020304" pitchFamily="18" charset="0"/>
              </a:rPr>
              <a:t>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IR. </a:t>
            </a:r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34789E7-3F1E-8F81-1E1A-E47197536ADE}"/>
              </a:ext>
            </a:extLst>
          </p:cNvPr>
          <p:cNvSpPr txBox="1"/>
          <p:nvPr/>
        </p:nvSpPr>
        <p:spPr>
          <a:xfrm>
            <a:off x="-23151" y="1797969"/>
            <a:ext cx="25786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HBr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excited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</a:t>
            </a:r>
            <a:r>
              <a:rPr lang="it-IT" dirty="0">
                <a:latin typeface="Symbol" pitchFamily="2" charset="2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Symbol" pitchFamily="2" charset="2"/>
                <a:cs typeface="Times New Roman" panose="02020603050405020304" pitchFamily="18" charset="0"/>
              </a:rPr>
              <a:t>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IR. </a:t>
            </a:r>
            <a:endParaRPr lang="it-IT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E9BE9A2-39E1-41FD-6E57-0DB584CBF377}"/>
              </a:ext>
            </a:extLst>
          </p:cNvPr>
          <p:cNvSpPr txBox="1"/>
          <p:nvPr/>
        </p:nvSpPr>
        <p:spPr>
          <a:xfrm>
            <a:off x="164962" y="5953407"/>
            <a:ext cx="725294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the IR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excitation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UV shooting after 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trasfer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polarization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to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be «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frozen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by a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magnetic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field.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3BE2651-7CA8-ACCA-8463-97A85EB452B2}"/>
              </a:ext>
            </a:extLst>
          </p:cNvPr>
          <p:cNvSpPr txBox="1"/>
          <p:nvPr/>
        </p:nvSpPr>
        <p:spPr>
          <a:xfrm>
            <a:off x="5786956" y="6302232"/>
            <a:ext cx="6316882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C. S. </a:t>
            </a:r>
            <a:r>
              <a:rPr lang="en-US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Kannis</a:t>
            </a:r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et al. </a:t>
            </a:r>
            <a:r>
              <a:rPr lang="en-US" i="1" u="sng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Mol. Phys. </a:t>
            </a:r>
            <a:r>
              <a:rPr lang="en-US" u="sng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</a:t>
            </a:r>
            <a:r>
              <a:rPr lang="en-US" b="1" u="sng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120</a:t>
            </a:r>
            <a:r>
              <a:rPr lang="en-US" u="sng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(2022) e1975053.</a:t>
            </a:r>
            <a:endParaRPr lang="en-US" u="sng" dirty="0">
              <a:solidFill>
                <a:srgbClr val="0000FF"/>
              </a:solidFill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881238D-6FBD-D16A-0AB4-F88BC635BFCB}"/>
              </a:ext>
            </a:extLst>
          </p:cNvPr>
          <p:cNvSpPr txBox="1"/>
          <p:nvPr/>
        </p:nvSpPr>
        <p:spPr>
          <a:xfrm>
            <a:off x="5810126" y="650101"/>
            <a:ext cx="654590" cy="400110"/>
          </a:xfrm>
          <a:prstGeom prst="rect">
            <a:avLst/>
          </a:prstGeom>
          <a:solidFill>
            <a:srgbClr val="21FF06"/>
          </a:solidFill>
        </p:spPr>
        <p:txBody>
          <a:bodyPr wrap="square">
            <a:spAutoFit/>
          </a:bodyPr>
          <a:lstStyle/>
          <a:p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HBr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Freccia giù 7">
            <a:extLst>
              <a:ext uri="{FF2B5EF4-FFF2-40B4-BE49-F238E27FC236}">
                <a16:creationId xmlns:a16="http://schemas.microsoft.com/office/drawing/2014/main" id="{55F0539B-10F9-2124-45C3-A12F87C5543F}"/>
              </a:ext>
            </a:extLst>
          </p:cNvPr>
          <p:cNvSpPr/>
          <p:nvPr/>
        </p:nvSpPr>
        <p:spPr>
          <a:xfrm>
            <a:off x="6937189" y="768863"/>
            <a:ext cx="164306" cy="218799"/>
          </a:xfrm>
          <a:prstGeom prst="down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74C2140-8D2D-D89A-A062-58A1F21674D4}"/>
              </a:ext>
            </a:extLst>
          </p:cNvPr>
          <p:cNvSpPr txBox="1"/>
          <p:nvPr/>
        </p:nvSpPr>
        <p:spPr>
          <a:xfrm>
            <a:off x="7468279" y="600073"/>
            <a:ext cx="264509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i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i="1" baseline="-25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i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proton</a:t>
            </a:r>
            <a:r>
              <a:rPr lang="it-IT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spin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i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i="1" baseline="-250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i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=J+I</a:t>
            </a:r>
            <a:r>
              <a:rPr lang="it-IT" i="1" baseline="-250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it-IT" i="1" dirty="0">
              <a:highlight>
                <a:srgbClr val="00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D7418BEF-5DEB-FA6A-82A7-26BA19A02749}"/>
              </a:ext>
            </a:extLst>
          </p:cNvPr>
          <p:cNvCxnSpPr>
            <a:cxnSpLocks/>
          </p:cNvCxnSpPr>
          <p:nvPr/>
        </p:nvCxnSpPr>
        <p:spPr>
          <a:xfrm flipH="1">
            <a:off x="7019343" y="919954"/>
            <a:ext cx="1003563" cy="365902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512FC8AA-3CA0-C901-BC5F-BE758D556618}"/>
              </a:ext>
            </a:extLst>
          </p:cNvPr>
          <p:cNvCxnSpPr/>
          <p:nvPr/>
        </p:nvCxnSpPr>
        <p:spPr>
          <a:xfrm flipH="1">
            <a:off x="7567614" y="987661"/>
            <a:ext cx="1721643" cy="7625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Immagine 17">
            <a:extLst>
              <a:ext uri="{FF2B5EF4-FFF2-40B4-BE49-F238E27FC236}">
                <a16:creationId xmlns:a16="http://schemas.microsoft.com/office/drawing/2014/main" id="{F1CA6166-E1BE-9F76-5DDF-1C695EAA14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3978" y="1565163"/>
            <a:ext cx="2745441" cy="3343275"/>
          </a:xfrm>
          <a:prstGeom prst="rect">
            <a:avLst/>
          </a:prstGeom>
        </p:spPr>
      </p:pic>
      <p:sp>
        <p:nvSpPr>
          <p:cNvPr id="19" name="Segnaposto numero diapositiva 4">
            <a:extLst>
              <a:ext uri="{FF2B5EF4-FFF2-40B4-BE49-F238E27FC236}">
                <a16:creationId xmlns:a16="http://schemas.microsoft.com/office/drawing/2014/main" id="{035130AC-B1A3-8E15-FE5C-BD68999CDC7C}"/>
              </a:ext>
            </a:extLst>
          </p:cNvPr>
          <p:cNvSpPr txBox="1">
            <a:spLocks/>
          </p:cNvSpPr>
          <p:nvPr/>
        </p:nvSpPr>
        <p:spPr>
          <a:xfrm>
            <a:off x="11403576" y="4633099"/>
            <a:ext cx="550861" cy="214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100" kern="1200">
                <a:solidFill>
                  <a:srgbClr val="FF0000"/>
                </a:solidFill>
                <a:latin typeface="Lucida Calligraphy" panose="03010101010101010101" pitchFamily="66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64A07C-BBD8-0D46-87A5-61993A6B4620}" type="slidenum">
              <a:rPr lang="it-IT" smtClean="0"/>
              <a:pPr/>
              <a:t>17</a:t>
            </a:fld>
            <a:endParaRPr lang="it-IT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F343DFF-69C6-AC40-8E37-B2927370F66F}"/>
              </a:ext>
            </a:extLst>
          </p:cNvPr>
          <p:cNvSpPr txBox="1"/>
          <p:nvPr/>
        </p:nvSpPr>
        <p:spPr>
          <a:xfrm>
            <a:off x="11313285" y="1556008"/>
            <a:ext cx="533996" cy="400110"/>
          </a:xfrm>
          <a:prstGeom prst="rect">
            <a:avLst/>
          </a:prstGeom>
          <a:solidFill>
            <a:srgbClr val="21FF06"/>
          </a:solidFill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highlight>
                  <a:srgbClr val="21FF06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HI</a:t>
            </a:r>
            <a:r>
              <a:rPr lang="it-IT" sz="2000" dirty="0">
                <a:highlight>
                  <a:srgbClr val="21FF06"/>
                </a:highlight>
              </a:rPr>
              <a:t> </a:t>
            </a:r>
          </a:p>
        </p:txBody>
      </p:sp>
      <p:sp>
        <p:nvSpPr>
          <p:cNvPr id="21" name="Freccia giù 20">
            <a:extLst>
              <a:ext uri="{FF2B5EF4-FFF2-40B4-BE49-F238E27FC236}">
                <a16:creationId xmlns:a16="http://schemas.microsoft.com/office/drawing/2014/main" id="{74752D02-55C8-BD12-B34F-323ADFDA5F59}"/>
              </a:ext>
            </a:extLst>
          </p:cNvPr>
          <p:cNvSpPr/>
          <p:nvPr/>
        </p:nvSpPr>
        <p:spPr>
          <a:xfrm>
            <a:off x="10255928" y="1467912"/>
            <a:ext cx="164306" cy="218799"/>
          </a:xfrm>
          <a:prstGeom prst="down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A0AF7B3-C96A-567F-30CD-54E3FA9FEBD5}"/>
              </a:ext>
            </a:extLst>
          </p:cNvPr>
          <p:cNvSpPr txBox="1"/>
          <p:nvPr/>
        </p:nvSpPr>
        <p:spPr>
          <a:xfrm>
            <a:off x="9309343" y="1074479"/>
            <a:ext cx="264509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i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i="1" baseline="-25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i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proton</a:t>
            </a:r>
            <a:r>
              <a:rPr lang="it-IT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spin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i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i="1" baseline="-250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i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=J+I</a:t>
            </a:r>
            <a:r>
              <a:rPr lang="it-IT" i="1" baseline="-250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it-IT" i="1" dirty="0">
              <a:highlight>
                <a:srgbClr val="00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E4AF8753-34FD-7F35-F786-4CC5849AE6D9}"/>
              </a:ext>
            </a:extLst>
          </p:cNvPr>
          <p:cNvCxnSpPr>
            <a:cxnSpLocks/>
          </p:cNvCxnSpPr>
          <p:nvPr/>
        </p:nvCxnSpPr>
        <p:spPr>
          <a:xfrm>
            <a:off x="9863969" y="1394361"/>
            <a:ext cx="68868" cy="74503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1B4A813B-B177-C637-0AA2-C0AA2FF70754}"/>
              </a:ext>
            </a:extLst>
          </p:cNvPr>
          <p:cNvCxnSpPr>
            <a:cxnSpLocks/>
          </p:cNvCxnSpPr>
          <p:nvPr/>
        </p:nvCxnSpPr>
        <p:spPr>
          <a:xfrm flipH="1">
            <a:off x="10825725" y="1395093"/>
            <a:ext cx="411824" cy="6845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7">
            <a:extLst>
              <a:ext uri="{FF2B5EF4-FFF2-40B4-BE49-F238E27FC236}">
                <a16:creationId xmlns:a16="http://schemas.microsoft.com/office/drawing/2014/main" id="{7FEFCC5D-D96D-7660-239D-A5DE3FC8367F}"/>
              </a:ext>
            </a:extLst>
          </p:cNvPr>
          <p:cNvSpPr/>
          <p:nvPr/>
        </p:nvSpPr>
        <p:spPr>
          <a:xfrm>
            <a:off x="6568152" y="5696915"/>
            <a:ext cx="5535686" cy="369332"/>
          </a:xfrm>
          <a:prstGeom prst="rect">
            <a:avLst/>
          </a:prstGeom>
          <a:solidFill>
            <a:srgbClr val="FFFF00">
              <a:alpha val="77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S.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Kannis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et al. </a:t>
            </a:r>
            <a:r>
              <a:rPr lang="en-US" i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Chem. Phys. Lett. </a:t>
            </a:r>
            <a:r>
              <a:rPr lang="en-US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784</a:t>
            </a:r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,</a:t>
            </a:r>
            <a:r>
              <a:rPr lang="en-US" i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 </a:t>
            </a:r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139092 (2021)</a:t>
            </a:r>
            <a:endParaRPr lang="en-US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E33FC009-42ED-1F23-0B48-E499D374E852}"/>
              </a:ext>
            </a:extLst>
          </p:cNvPr>
          <p:cNvSpPr txBox="1"/>
          <p:nvPr/>
        </p:nvSpPr>
        <p:spPr>
          <a:xfrm>
            <a:off x="8624021" y="4953449"/>
            <a:ext cx="1433406" cy="646331"/>
          </a:xfrm>
          <a:prstGeom prst="rect">
            <a:avLst/>
          </a:prstGeom>
          <a:solidFill>
            <a:srgbClr val="FFFF00">
              <a:alpha val="77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highlight>
                  <a:srgbClr val="FFFF00"/>
                </a:highlight>
              </a:rPr>
              <a:t>SPH and SPD </a:t>
            </a:r>
          </a:p>
          <a:p>
            <a:pPr algn="ctr"/>
            <a:r>
              <a:rPr lang="it-IT" dirty="0">
                <a:highlight>
                  <a:srgbClr val="FFFF00"/>
                </a:highlight>
              </a:rPr>
              <a:t>&gt; 10</a:t>
            </a:r>
            <a:r>
              <a:rPr lang="it-IT" baseline="30000" dirty="0">
                <a:highlight>
                  <a:srgbClr val="FFFF00"/>
                </a:highlight>
              </a:rPr>
              <a:t>19 </a:t>
            </a:r>
            <a:r>
              <a:rPr lang="it-IT" dirty="0">
                <a:highlight>
                  <a:srgbClr val="FFFF00"/>
                </a:highlight>
              </a:rPr>
              <a:t>/cm</a:t>
            </a:r>
            <a:r>
              <a:rPr lang="it-IT" baseline="30000" dirty="0">
                <a:highlight>
                  <a:srgbClr val="FFFF00"/>
                </a:highlight>
              </a:rPr>
              <a:t>3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4F6B815F-E1D1-7E71-07E4-6B6EE887B616}"/>
              </a:ext>
            </a:extLst>
          </p:cNvPr>
          <p:cNvSpPr txBox="1"/>
          <p:nvPr/>
        </p:nvSpPr>
        <p:spPr>
          <a:xfrm>
            <a:off x="10537892" y="4913861"/>
            <a:ext cx="1505540" cy="646331"/>
          </a:xfrm>
          <a:prstGeom prst="rect">
            <a:avLst/>
          </a:prstGeom>
          <a:solidFill>
            <a:srgbClr val="FFFF00">
              <a:alpha val="77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SEOP  and S-G</a:t>
            </a:r>
          </a:p>
          <a:p>
            <a:pPr algn="ctr"/>
            <a:r>
              <a:rPr lang="it-IT" dirty="0"/>
              <a:t>~10</a:t>
            </a:r>
            <a:r>
              <a:rPr lang="it-IT" baseline="30000" dirty="0"/>
              <a:t>13 </a:t>
            </a:r>
            <a:r>
              <a:rPr lang="it-IT" dirty="0"/>
              <a:t>/cm</a:t>
            </a:r>
            <a:r>
              <a:rPr lang="it-IT" baseline="30000" dirty="0"/>
              <a:t>3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9C70FAE-3A06-8DFC-F199-DE84180C99E1}"/>
              </a:ext>
            </a:extLst>
          </p:cNvPr>
          <p:cNvSpPr txBox="1"/>
          <p:nvPr/>
        </p:nvSpPr>
        <p:spPr>
          <a:xfrm>
            <a:off x="10041816" y="4988668"/>
            <a:ext cx="482824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2800" i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endParaRPr lang="it-IT" sz="2800" i="1" baseline="300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105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E89D3-1796-AE11-EC31-927D81EA3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61AA5D-1A3F-BFEC-BAA5-B8568A1E0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94" y="92285"/>
            <a:ext cx="8234928" cy="540028"/>
          </a:xfrm>
          <a:solidFill>
            <a:srgbClr val="21FF06">
              <a:alpha val="50000"/>
            </a:srgbClr>
          </a:solidFill>
        </p:spPr>
        <p:txBody>
          <a:bodyPr>
            <a:noAutofit/>
          </a:bodyPr>
          <a:lstStyle/>
          <a:p>
            <a:r>
              <a:rPr lang="it-IT" sz="3200" dirty="0"/>
              <a:t>Challenge </a:t>
            </a:r>
            <a:r>
              <a:rPr lang="it-IT" sz="3200" dirty="0" err="1"/>
              <a:t>objectives</a:t>
            </a:r>
            <a:r>
              <a:rPr lang="it-IT" sz="3200" dirty="0"/>
              <a:t> of PREFER </a:t>
            </a:r>
            <a:r>
              <a:rPr lang="it-IT" sz="3200" dirty="0" err="1"/>
              <a:t>now</a:t>
            </a:r>
            <a:endParaRPr lang="it-IT" sz="32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DEE9F8E-7AEC-AF5B-CB65-60FB83CFD3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91" y="1702072"/>
            <a:ext cx="12100560" cy="1098216"/>
          </a:xfrm>
          <a:solidFill>
            <a:srgbClr val="ACEA8F"/>
          </a:solidFill>
        </p:spPr>
        <p:txBody>
          <a:bodyPr>
            <a:normAutofit/>
          </a:bodyPr>
          <a:lstStyle/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400" dirty="0">
                <a:solidFill>
                  <a:srgbClr val="ACEA8F"/>
                </a:solidFill>
              </a:rPr>
              <a:t>@IKP-FZJ - Production of </a:t>
            </a:r>
            <a:r>
              <a:rPr lang="it-IT" sz="2400" dirty="0" err="1">
                <a:solidFill>
                  <a:srgbClr val="ACEA8F"/>
                </a:solidFill>
              </a:rPr>
              <a:t>polarized</a:t>
            </a:r>
            <a:r>
              <a:rPr lang="it-IT" sz="2400" dirty="0">
                <a:solidFill>
                  <a:srgbClr val="ACEA8F"/>
                </a:solidFill>
              </a:rPr>
              <a:t> </a:t>
            </a:r>
            <a:r>
              <a:rPr lang="it-IT" sz="2400" dirty="0" err="1">
                <a:solidFill>
                  <a:srgbClr val="ACEA8F"/>
                </a:solidFill>
              </a:rPr>
              <a:t>fuel</a:t>
            </a:r>
            <a:r>
              <a:rPr lang="it-IT" sz="2400" dirty="0">
                <a:solidFill>
                  <a:srgbClr val="ACEA8F"/>
                </a:solidFill>
              </a:rPr>
              <a:t>: from </a:t>
            </a:r>
            <a:r>
              <a:rPr lang="it-IT" sz="2400" dirty="0" err="1">
                <a:solidFill>
                  <a:srgbClr val="ACEA8F"/>
                </a:solidFill>
              </a:rPr>
              <a:t>pABS</a:t>
            </a:r>
            <a:r>
              <a:rPr lang="it-IT" sz="2400" dirty="0">
                <a:solidFill>
                  <a:srgbClr val="ACEA8F"/>
                </a:solidFill>
              </a:rPr>
              <a:t>,  and new </a:t>
            </a:r>
            <a:r>
              <a:rPr lang="it-IT" sz="2400" dirty="0" err="1">
                <a:solidFill>
                  <a:srgbClr val="ACEA8F"/>
                </a:solidFill>
              </a:rPr>
              <a:t>proposals</a:t>
            </a:r>
            <a:r>
              <a:rPr lang="it-IT" sz="2400" dirty="0">
                <a:solidFill>
                  <a:srgbClr val="ACEA8F"/>
                </a:solidFill>
              </a:rPr>
              <a:t> (Sona </a:t>
            </a:r>
            <a:r>
              <a:rPr lang="it-IT" sz="2400" dirty="0" err="1">
                <a:solidFill>
                  <a:srgbClr val="ACEA8F"/>
                </a:solidFill>
              </a:rPr>
              <a:t>transitions</a:t>
            </a:r>
            <a:r>
              <a:rPr lang="it-IT" sz="2400" dirty="0">
                <a:solidFill>
                  <a:srgbClr val="ACEA8F"/>
                </a:solidFill>
              </a:rPr>
              <a:t>).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8392669-C92B-DEB5-80A6-D442540E2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FB4A693-BEC0-9478-989E-BA080E13A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18</a:t>
            </a:fld>
            <a:endParaRPr lang="it-IT" dirty="0"/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1544B307-F465-88BC-5EED-37C56F3B4BAA}"/>
              </a:ext>
            </a:extLst>
          </p:cNvPr>
          <p:cNvSpPr txBox="1">
            <a:spLocks/>
          </p:cNvSpPr>
          <p:nvPr/>
        </p:nvSpPr>
        <p:spPr>
          <a:xfrm>
            <a:off x="10885" y="798893"/>
            <a:ext cx="12100560" cy="70468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400" dirty="0">
                <a:solidFill>
                  <a:schemeClr val="bg1"/>
                </a:solidFill>
              </a:rPr>
              <a:t>@PNPI – D-D spin </a:t>
            </a:r>
            <a:r>
              <a:rPr lang="it-IT" sz="2400" dirty="0" err="1">
                <a:solidFill>
                  <a:schemeClr val="bg1"/>
                </a:solidFill>
              </a:rPr>
              <a:t>dependent</a:t>
            </a:r>
            <a:r>
              <a:rPr lang="it-IT" sz="2400" dirty="0">
                <a:solidFill>
                  <a:schemeClr val="bg1"/>
                </a:solidFill>
              </a:rPr>
              <a:t> cross-</a:t>
            </a:r>
            <a:r>
              <a:rPr lang="it-IT" sz="2400" dirty="0" err="1">
                <a:solidFill>
                  <a:schemeClr val="bg1"/>
                </a:solidFill>
              </a:rPr>
              <a:t>section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measurements</a:t>
            </a:r>
            <a:r>
              <a:rPr lang="it-IT" sz="2400" dirty="0">
                <a:solidFill>
                  <a:schemeClr val="bg1"/>
                </a:solidFill>
              </a:rPr>
              <a:t>! Not </a:t>
            </a:r>
            <a:r>
              <a:rPr lang="it-IT" sz="2400" dirty="0" err="1">
                <a:solidFill>
                  <a:schemeClr val="bg1"/>
                </a:solidFill>
              </a:rPr>
              <a:t>anymore</a:t>
            </a:r>
            <a:r>
              <a:rPr lang="it-IT" sz="2400" dirty="0">
                <a:solidFill>
                  <a:schemeClr val="bg1"/>
                </a:solidFill>
              </a:rPr>
              <a:t> in the </a:t>
            </a:r>
            <a:r>
              <a:rPr lang="it-IT" sz="2400" dirty="0" err="1">
                <a:solidFill>
                  <a:schemeClr val="bg1"/>
                </a:solidFill>
              </a:rPr>
              <a:t>collaboration</a:t>
            </a:r>
            <a:r>
              <a:rPr lang="it-IT" sz="2400" dirty="0">
                <a:solidFill>
                  <a:schemeClr val="bg1"/>
                </a:solidFill>
              </a:rPr>
              <a:t> from 02/2022: just literature </a:t>
            </a:r>
            <a:r>
              <a:rPr lang="it-IT" sz="2400" dirty="0" err="1">
                <a:solidFill>
                  <a:schemeClr val="bg1"/>
                </a:solidFill>
              </a:rPr>
              <a:t>rumors</a:t>
            </a:r>
            <a:r>
              <a:rPr lang="it-IT" sz="2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09DC1B06-4C47-4392-26F9-A1C4CB6DFD18}"/>
              </a:ext>
            </a:extLst>
          </p:cNvPr>
          <p:cNvSpPr txBox="1">
            <a:spLocks/>
          </p:cNvSpPr>
          <p:nvPr/>
        </p:nvSpPr>
        <p:spPr>
          <a:xfrm>
            <a:off x="91439" y="2925127"/>
            <a:ext cx="12020006" cy="94492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000" dirty="0">
                <a:solidFill>
                  <a:schemeClr val="bg1"/>
                </a:solidFill>
              </a:rPr>
              <a:t>@BINP - Production of </a:t>
            </a:r>
            <a:r>
              <a:rPr lang="it-IT" sz="2000" dirty="0" err="1">
                <a:solidFill>
                  <a:schemeClr val="bg1"/>
                </a:solidFill>
              </a:rPr>
              <a:t>polarized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fuel</a:t>
            </a:r>
            <a:r>
              <a:rPr lang="it-IT" sz="2000" dirty="0">
                <a:solidFill>
                  <a:schemeClr val="bg1"/>
                </a:solidFill>
              </a:rPr>
              <a:t>: from MBS Not </a:t>
            </a:r>
            <a:r>
              <a:rPr lang="it-IT" sz="2000" dirty="0" err="1">
                <a:solidFill>
                  <a:schemeClr val="bg1"/>
                </a:solidFill>
              </a:rPr>
              <a:t>anymore</a:t>
            </a:r>
            <a:r>
              <a:rPr lang="it-IT" sz="2000" dirty="0">
                <a:solidFill>
                  <a:schemeClr val="bg1"/>
                </a:solidFill>
              </a:rPr>
              <a:t>   the </a:t>
            </a:r>
            <a:r>
              <a:rPr lang="it-IT" sz="2000" dirty="0" err="1">
                <a:solidFill>
                  <a:schemeClr val="bg1"/>
                </a:solidFill>
              </a:rPr>
              <a:t>collaboration</a:t>
            </a:r>
            <a:r>
              <a:rPr lang="it-IT" sz="2000" dirty="0">
                <a:solidFill>
                  <a:schemeClr val="bg1"/>
                </a:solidFill>
              </a:rPr>
              <a:t> from 02/2022: just literature </a:t>
            </a:r>
            <a:r>
              <a:rPr lang="it-IT" sz="2000" dirty="0" err="1">
                <a:solidFill>
                  <a:schemeClr val="bg1"/>
                </a:solidFill>
              </a:rPr>
              <a:t>rumors</a:t>
            </a:r>
            <a:r>
              <a:rPr lang="it-IT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8CE74AED-DB74-AE43-441E-D7041BD5BF14}"/>
              </a:ext>
            </a:extLst>
          </p:cNvPr>
          <p:cNvSpPr txBox="1">
            <a:spLocks/>
          </p:cNvSpPr>
          <p:nvPr/>
        </p:nvSpPr>
        <p:spPr>
          <a:xfrm>
            <a:off x="37646" y="4107531"/>
            <a:ext cx="12100560" cy="2304811"/>
          </a:xfrm>
          <a:prstGeom prst="rect">
            <a:avLst/>
          </a:prstGeom>
          <a:solidFill>
            <a:srgbClr val="ACEA8F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000" dirty="0">
                <a:solidFill>
                  <a:srgbClr val="ACEA8F"/>
                </a:solidFill>
              </a:rPr>
              <a:t>@ IESL-FORTH – Production </a:t>
            </a:r>
            <a:r>
              <a:rPr lang="it-IT" sz="2000" dirty="0" err="1">
                <a:solidFill>
                  <a:srgbClr val="ACEA8F"/>
                </a:solidFill>
              </a:rPr>
              <a:t>polarized</a:t>
            </a:r>
            <a:r>
              <a:rPr lang="it-IT" sz="2000" dirty="0">
                <a:solidFill>
                  <a:srgbClr val="ACEA8F"/>
                </a:solidFill>
              </a:rPr>
              <a:t> </a:t>
            </a:r>
            <a:r>
              <a:rPr lang="it-IT" sz="2000" dirty="0" err="1">
                <a:solidFill>
                  <a:srgbClr val="ACEA8F"/>
                </a:solidFill>
              </a:rPr>
              <a:t>fuel</a:t>
            </a:r>
            <a:r>
              <a:rPr lang="it-IT" sz="2000" dirty="0">
                <a:solidFill>
                  <a:srgbClr val="ACEA8F"/>
                </a:solidFill>
              </a:rPr>
              <a:t> by Laser IR-Quantum Beat (QB) </a:t>
            </a:r>
            <a:r>
              <a:rPr lang="it-IT" sz="2000" dirty="0" err="1">
                <a:solidFill>
                  <a:srgbClr val="ACEA8F"/>
                </a:solidFill>
              </a:rPr>
              <a:t>excitation</a:t>
            </a:r>
            <a:r>
              <a:rPr lang="it-IT" sz="2000" dirty="0">
                <a:solidFill>
                  <a:srgbClr val="ACEA8F"/>
                </a:solidFill>
              </a:rPr>
              <a:t> and Ultra Violet (UV) </a:t>
            </a:r>
            <a:r>
              <a:rPr lang="it-IT" sz="2000" dirty="0" err="1">
                <a:solidFill>
                  <a:srgbClr val="ACEA8F"/>
                </a:solidFill>
              </a:rPr>
              <a:t>dissociation</a:t>
            </a:r>
            <a:r>
              <a:rPr lang="it-IT" sz="2000" dirty="0">
                <a:solidFill>
                  <a:srgbClr val="ACEA8F"/>
                </a:solidFill>
              </a:rPr>
              <a:t>.</a:t>
            </a:r>
          </a:p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000" dirty="0">
                <a:solidFill>
                  <a:srgbClr val="005493"/>
                </a:solidFill>
                <a:highlight>
                  <a:srgbClr val="FFFF00"/>
                </a:highlight>
              </a:rPr>
              <a:t>@PGI-FZJ/HHDU</a:t>
            </a:r>
            <a:r>
              <a:rPr lang="it-IT" sz="2000" dirty="0">
                <a:solidFill>
                  <a:srgbClr val="005493"/>
                </a:solidFill>
              </a:rPr>
              <a:t> - Laser </a:t>
            </a:r>
            <a:r>
              <a:rPr lang="it-IT" sz="2000" dirty="0" err="1">
                <a:solidFill>
                  <a:srgbClr val="005493"/>
                </a:solidFill>
              </a:rPr>
              <a:t>Induced</a:t>
            </a:r>
            <a:r>
              <a:rPr lang="it-IT" sz="2000" dirty="0">
                <a:solidFill>
                  <a:srgbClr val="005493"/>
                </a:solidFill>
              </a:rPr>
              <a:t> Plasma LIP:</a:t>
            </a:r>
            <a:r>
              <a:rPr lang="it-IT" sz="2000" dirty="0">
                <a:solidFill>
                  <a:srgbClr val="005493"/>
                </a:solidFill>
                <a:highlight>
                  <a:srgbClr val="00FFFF"/>
                </a:highlight>
              </a:rPr>
              <a:t> production</a:t>
            </a:r>
            <a:r>
              <a:rPr lang="it-IT" sz="2000" dirty="0">
                <a:solidFill>
                  <a:srgbClr val="005493"/>
                </a:solidFill>
              </a:rPr>
              <a:t>, </a:t>
            </a:r>
            <a:r>
              <a:rPr lang="it-IT" sz="2000" dirty="0" err="1">
                <a:solidFill>
                  <a:srgbClr val="005493"/>
                </a:solidFill>
                <a:highlight>
                  <a:srgbClr val="00FFFF"/>
                </a:highlight>
              </a:rPr>
              <a:t>acceleration</a:t>
            </a:r>
            <a:r>
              <a:rPr lang="it-IT" sz="2000" dirty="0">
                <a:solidFill>
                  <a:srgbClr val="005493"/>
                </a:solidFill>
              </a:rPr>
              <a:t>  and </a:t>
            </a:r>
            <a:r>
              <a:rPr lang="it-IT" sz="2000" dirty="0">
                <a:solidFill>
                  <a:srgbClr val="005493"/>
                </a:solidFill>
                <a:highlight>
                  <a:srgbClr val="00FFFF"/>
                </a:highlight>
              </a:rPr>
              <a:t>reaction</a:t>
            </a:r>
            <a:r>
              <a:rPr lang="it-IT" sz="2000" dirty="0">
                <a:solidFill>
                  <a:srgbClr val="005493"/>
                </a:solidFill>
              </a:rPr>
              <a:t> studies.</a:t>
            </a:r>
          </a:p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000" dirty="0">
                <a:solidFill>
                  <a:srgbClr val="ACEA8F"/>
                </a:solidFill>
              </a:rPr>
              <a:t>@FE </a:t>
            </a:r>
            <a:r>
              <a:rPr lang="it-IT" sz="2000" dirty="0" err="1">
                <a:solidFill>
                  <a:srgbClr val="ACEA8F"/>
                </a:solidFill>
              </a:rPr>
              <a:t>Magnets</a:t>
            </a:r>
            <a:r>
              <a:rPr lang="it-IT" sz="2000" dirty="0">
                <a:solidFill>
                  <a:srgbClr val="ACEA8F"/>
                </a:solidFill>
              </a:rPr>
              <a:t> for holding, </a:t>
            </a:r>
            <a:r>
              <a:rPr lang="it-IT" sz="2000" dirty="0" err="1">
                <a:solidFill>
                  <a:srgbClr val="ACEA8F"/>
                </a:solidFill>
              </a:rPr>
              <a:t>manipulating</a:t>
            </a:r>
            <a:r>
              <a:rPr lang="it-IT" sz="2000" dirty="0">
                <a:solidFill>
                  <a:srgbClr val="ACEA8F"/>
                </a:solidFill>
              </a:rPr>
              <a:t> and </a:t>
            </a:r>
            <a:r>
              <a:rPr lang="it-IT" sz="2000" dirty="0" err="1">
                <a:solidFill>
                  <a:srgbClr val="ACEA8F"/>
                </a:solidFill>
              </a:rPr>
              <a:t>transporting</a:t>
            </a:r>
            <a:r>
              <a:rPr lang="it-IT" sz="2000" dirty="0">
                <a:solidFill>
                  <a:srgbClr val="ACEA8F"/>
                </a:solidFill>
              </a:rPr>
              <a:t> </a:t>
            </a:r>
            <a:r>
              <a:rPr lang="it-IT" sz="2000" dirty="0" err="1">
                <a:solidFill>
                  <a:srgbClr val="ACEA8F"/>
                </a:solidFill>
              </a:rPr>
              <a:t>polarized</a:t>
            </a:r>
            <a:r>
              <a:rPr lang="it-IT" sz="2000" dirty="0">
                <a:solidFill>
                  <a:srgbClr val="ACEA8F"/>
                </a:solidFill>
              </a:rPr>
              <a:t> </a:t>
            </a:r>
            <a:r>
              <a:rPr lang="it-IT" sz="2000" dirty="0" err="1">
                <a:solidFill>
                  <a:srgbClr val="ACEA8F"/>
                </a:solidFill>
              </a:rPr>
              <a:t>fuel</a:t>
            </a:r>
            <a:r>
              <a:rPr lang="it-IT" sz="2000" dirty="0">
                <a:solidFill>
                  <a:srgbClr val="ACEA8F"/>
                </a:solidFill>
              </a:rPr>
              <a:t> .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656BAB80-1497-F692-07AB-9056DB682CAD}"/>
              </a:ext>
            </a:extLst>
          </p:cNvPr>
          <p:cNvSpPr txBox="1">
            <a:spLocks/>
          </p:cNvSpPr>
          <p:nvPr/>
        </p:nvSpPr>
        <p:spPr>
          <a:xfrm>
            <a:off x="8288722" y="92285"/>
            <a:ext cx="3849484" cy="54002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i="1" kern="1200">
                <a:solidFill>
                  <a:schemeClr val="tx1"/>
                </a:solidFill>
                <a:latin typeface="Lucida Calligraphy"/>
                <a:ea typeface="+mj-ea"/>
                <a:cs typeface="Lucida Calligraphy"/>
              </a:defRPr>
            </a:lvl1pPr>
          </a:lstStyle>
          <a:p>
            <a:r>
              <a:rPr lang="it-IT" sz="3200" dirty="0">
                <a:solidFill>
                  <a:schemeClr val="bg1"/>
                </a:solidFill>
              </a:rPr>
              <a:t>&amp; </a:t>
            </a:r>
            <a:r>
              <a:rPr lang="it-IT" sz="3200" dirty="0" err="1">
                <a:solidFill>
                  <a:schemeClr val="bg1"/>
                </a:solidFill>
              </a:rPr>
              <a:t>before</a:t>
            </a:r>
            <a:r>
              <a:rPr lang="it-IT" sz="3200" dirty="0">
                <a:solidFill>
                  <a:schemeClr val="bg1"/>
                </a:solidFill>
              </a:rPr>
              <a:t> 02/2022</a:t>
            </a:r>
          </a:p>
        </p:txBody>
      </p:sp>
    </p:spTree>
    <p:extLst>
      <p:ext uri="{BB962C8B-B14F-4D97-AF65-F5344CB8AC3E}">
        <p14:creationId xmlns:p14="http://schemas.microsoft.com/office/powerpoint/2010/main" val="2117184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12437"/>
            <a:ext cx="7192046" cy="3505972"/>
          </a:xfrm>
          <a:prstGeom prst="rect">
            <a:avLst/>
          </a:prstGeom>
          <a:solidFill>
            <a:srgbClr val="FFFFFF">
              <a:alpha val="80000"/>
            </a:srgbClr>
          </a:solidFill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8351" y="4167272"/>
            <a:ext cx="3195989" cy="261586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5E24B00-E13E-CF19-12FF-202E97B7F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" y="4318409"/>
            <a:ext cx="6191364" cy="2313594"/>
          </a:xfrm>
          <a:prstGeom prst="rect">
            <a:avLst/>
          </a:prstGeom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04A8ACB-2AE0-50E1-2E9F-E61131DC5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19</a:t>
            </a:fld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56BAE3E-57A9-2546-767D-ECAFE7FE2389}"/>
              </a:ext>
            </a:extLst>
          </p:cNvPr>
          <p:cNvSpPr txBox="1"/>
          <p:nvPr/>
        </p:nvSpPr>
        <p:spPr>
          <a:xfrm>
            <a:off x="-6627" y="0"/>
            <a:ext cx="12198625" cy="960263"/>
          </a:xfrm>
          <a:prstGeom prst="rect">
            <a:avLst/>
          </a:prstGeom>
          <a:solidFill>
            <a:srgbClr val="ACEA8F"/>
          </a:solidFill>
        </p:spPr>
        <p:txBody>
          <a:bodyPr wrap="square">
            <a:spAutoFit/>
          </a:bodyPr>
          <a:lstStyle/>
          <a:p>
            <a:pPr marL="0" lvl="1" algn="just">
              <a:lnSpc>
                <a:spcPct val="120000"/>
              </a:lnSpc>
            </a:pPr>
            <a:r>
              <a:rPr lang="it-IT" sz="2400" dirty="0">
                <a:solidFill>
                  <a:srgbClr val="005493"/>
                </a:solidFill>
                <a:highlight>
                  <a:srgbClr val="FFFF00"/>
                </a:highlight>
                <a:latin typeface="Lucida Calligraphy" panose="03010101010101010101" pitchFamily="66" charset="77"/>
                <a:cs typeface="Times New Roman" panose="02020603050405020304" pitchFamily="18" charset="0"/>
              </a:rPr>
              <a:t>@PGI-FZJ/HHDU</a:t>
            </a:r>
            <a:r>
              <a:rPr lang="it-IT" sz="2400" dirty="0">
                <a:solidFill>
                  <a:srgbClr val="005493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- Laser </a:t>
            </a:r>
            <a:r>
              <a:rPr lang="it-IT" sz="2400" dirty="0" err="1">
                <a:solidFill>
                  <a:srgbClr val="005493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Induced</a:t>
            </a:r>
            <a:r>
              <a:rPr lang="it-IT" sz="2400" dirty="0">
                <a:solidFill>
                  <a:srgbClr val="005493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Plasma LIP:</a:t>
            </a:r>
            <a:r>
              <a:rPr lang="it-IT" sz="2400" dirty="0">
                <a:solidFill>
                  <a:srgbClr val="005493"/>
                </a:solidFill>
                <a:highlight>
                  <a:srgbClr val="00FFFF"/>
                </a:highlight>
                <a:latin typeface="Lucida Calligraphy" panose="03010101010101010101" pitchFamily="66" charset="77"/>
                <a:cs typeface="Times New Roman" panose="02020603050405020304" pitchFamily="18" charset="0"/>
              </a:rPr>
              <a:t> production</a:t>
            </a:r>
            <a:r>
              <a:rPr lang="it-IT" sz="2400" dirty="0">
                <a:solidFill>
                  <a:srgbClr val="005493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, </a:t>
            </a:r>
            <a:r>
              <a:rPr lang="it-IT" sz="2400" dirty="0" err="1">
                <a:solidFill>
                  <a:srgbClr val="005493"/>
                </a:solidFill>
                <a:highlight>
                  <a:srgbClr val="00FFFF"/>
                </a:highlight>
                <a:latin typeface="Lucida Calligraphy" panose="03010101010101010101" pitchFamily="66" charset="77"/>
                <a:cs typeface="Times New Roman" panose="02020603050405020304" pitchFamily="18" charset="0"/>
              </a:rPr>
              <a:t>acceleration</a:t>
            </a:r>
            <a:r>
              <a:rPr lang="it-IT" sz="2400" dirty="0">
                <a:solidFill>
                  <a:srgbClr val="005493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 and </a:t>
            </a:r>
            <a:r>
              <a:rPr lang="it-IT" sz="2400" dirty="0">
                <a:solidFill>
                  <a:srgbClr val="005493"/>
                </a:solidFill>
                <a:highlight>
                  <a:srgbClr val="00FFFF"/>
                </a:highlight>
                <a:latin typeface="Lucida Calligraphy" panose="03010101010101010101" pitchFamily="66" charset="77"/>
                <a:cs typeface="Times New Roman" panose="02020603050405020304" pitchFamily="18" charset="0"/>
              </a:rPr>
              <a:t>reaction</a:t>
            </a:r>
            <a:r>
              <a:rPr lang="it-IT" sz="2400" dirty="0">
                <a:solidFill>
                  <a:srgbClr val="005493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studies.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ABFFB53-FE28-8E14-7D01-5BC15C6B4A4B}"/>
              </a:ext>
            </a:extLst>
          </p:cNvPr>
          <p:cNvSpPr txBox="1"/>
          <p:nvPr/>
        </p:nvSpPr>
        <p:spPr>
          <a:xfrm>
            <a:off x="6744673" y="992166"/>
            <a:ext cx="5447325" cy="1015663"/>
          </a:xfrm>
          <a:prstGeom prst="rect">
            <a:avLst/>
          </a:prstGeom>
          <a:solidFill>
            <a:srgbClr val="FFFF00">
              <a:alpha val="77000"/>
            </a:srgbClr>
          </a:solidFill>
        </p:spPr>
        <p:txBody>
          <a:bodyPr wrap="none" rtlCol="0">
            <a:spAutoFit/>
          </a:bodyPr>
          <a:lstStyle/>
          <a:p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various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proposal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to produce high intense</a:t>
            </a:r>
          </a:p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pure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polarized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fuel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fusion,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...</a:t>
            </a:r>
          </a:p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still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question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pending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EACB03B-CC1B-C89D-2806-D307B326A3B3}"/>
              </a:ext>
            </a:extLst>
          </p:cNvPr>
          <p:cNvSpPr txBox="1"/>
          <p:nvPr/>
        </p:nvSpPr>
        <p:spPr>
          <a:xfrm>
            <a:off x="6621762" y="3411279"/>
            <a:ext cx="5570236" cy="400110"/>
          </a:xfrm>
          <a:prstGeom prst="rect">
            <a:avLst/>
          </a:prstGeom>
          <a:solidFill>
            <a:srgbClr val="FFFF00">
              <a:alpha val="77000"/>
            </a:srgbClr>
          </a:solidFill>
        </p:spPr>
        <p:txBody>
          <a:bodyPr wrap="square">
            <a:spAutoFit/>
          </a:bodyPr>
          <a:lstStyle/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the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polarization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survives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fusion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environments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19230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689101" y="97955"/>
            <a:ext cx="8909515" cy="584299"/>
          </a:xfrm>
          <a:solidFill>
            <a:srgbClr val="21FF06">
              <a:alpha val="50000"/>
            </a:srgbClr>
          </a:solidFill>
        </p:spPr>
        <p:txBody>
          <a:bodyPr>
            <a:noAutofit/>
          </a:bodyPr>
          <a:lstStyle/>
          <a:p>
            <a:r>
              <a:rPr lang="it-IT" sz="3200" dirty="0">
                <a:solidFill>
                  <a:srgbClr val="FF0000"/>
                </a:solidFill>
              </a:rPr>
              <a:t>Fusion of </a:t>
            </a:r>
            <a:r>
              <a:rPr lang="it-IT" sz="3200" dirty="0" err="1">
                <a:solidFill>
                  <a:srgbClr val="FF0000"/>
                </a:solidFill>
              </a:rPr>
              <a:t>Nuclear</a:t>
            </a:r>
            <a:r>
              <a:rPr lang="it-IT" sz="3200" dirty="0">
                <a:solidFill>
                  <a:srgbClr val="FF0000"/>
                </a:solidFill>
              </a:rPr>
              <a:t> </a:t>
            </a:r>
            <a:r>
              <a:rPr lang="it-IT" sz="3200" dirty="0" err="1">
                <a:solidFill>
                  <a:srgbClr val="FF0000"/>
                </a:solidFill>
              </a:rPr>
              <a:t>Polarized</a:t>
            </a:r>
            <a:r>
              <a:rPr lang="it-IT" sz="3200" dirty="0">
                <a:solidFill>
                  <a:srgbClr val="FF0000"/>
                </a:solidFill>
              </a:rPr>
              <a:t> </a:t>
            </a:r>
            <a:r>
              <a:rPr lang="it-IT" sz="3200" dirty="0" err="1">
                <a:solidFill>
                  <a:srgbClr val="FF0000"/>
                </a:solidFill>
              </a:rPr>
              <a:t>Fuel</a:t>
            </a:r>
            <a:endParaRPr lang="it-IT" sz="3200" dirty="0">
              <a:solidFill>
                <a:srgbClr val="FF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2</a:t>
            </a:fld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30628" y="820259"/>
            <a:ext cx="5835831" cy="4216539"/>
          </a:xfrm>
          <a:prstGeom prst="rect">
            <a:avLst/>
          </a:prstGeom>
          <a:solidFill>
            <a:schemeClr val="accent3">
              <a:lumMod val="60000"/>
              <a:lumOff val="40000"/>
              <a:alpha val="80000"/>
            </a:schemeClr>
          </a:solidFill>
          <a:effectLst>
            <a:glow rad="101600">
              <a:srgbClr val="FFFF00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2700"/>
            <a:bevelB w="127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Lucida Calligraphy" panose="03010101010101010101" pitchFamily="66" charset="77"/>
                <a:cs typeface="Times New Roman"/>
              </a:rPr>
              <a:t>From the point of </a:t>
            </a:r>
            <a:r>
              <a:rPr lang="it-IT" sz="2400" dirty="0" err="1">
                <a:latin typeface="Lucida Calligraphy" panose="03010101010101010101" pitchFamily="66" charset="77"/>
                <a:cs typeface="Times New Roman"/>
              </a:rPr>
              <a:t>view</a:t>
            </a:r>
            <a:r>
              <a:rPr lang="it-IT" sz="2400" dirty="0">
                <a:latin typeface="Lucida Calligraphy" panose="03010101010101010101" pitchFamily="66" charset="77"/>
                <a:cs typeface="Times New Roman"/>
              </a:rPr>
              <a:t> of the </a:t>
            </a:r>
            <a:r>
              <a:rPr lang="it-IT" sz="2400" dirty="0" err="1">
                <a:latin typeface="Lucida Calligraphy" panose="03010101010101010101" pitchFamily="66" charset="77"/>
                <a:cs typeface="Times New Roman"/>
              </a:rPr>
              <a:t>nuclear</a:t>
            </a:r>
            <a:r>
              <a:rPr lang="it-IT" sz="2400" dirty="0"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sz="2400" dirty="0" err="1">
                <a:latin typeface="Lucida Calligraphy" panose="03010101010101010101" pitchFamily="66" charset="77"/>
                <a:cs typeface="Times New Roman"/>
              </a:rPr>
              <a:t>physics</a:t>
            </a:r>
            <a:r>
              <a:rPr lang="it-IT" sz="2400" dirty="0">
                <a:latin typeface="Lucida Calligraphy" panose="03010101010101010101" pitchFamily="66" charset="77"/>
                <a:cs typeface="Times New Roman"/>
              </a:rPr>
              <a:t>, the use of </a:t>
            </a:r>
            <a:r>
              <a:rPr lang="it-IT" sz="2400" b="1" dirty="0" err="1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polarized</a:t>
            </a:r>
            <a:r>
              <a:rPr lang="it-IT" sz="2400" b="1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sz="2400" b="1" dirty="0" err="1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fuel</a:t>
            </a:r>
            <a:r>
              <a:rPr lang="it-IT" sz="2400" b="1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sz="2400" dirty="0">
                <a:latin typeface="Lucida Calligraphy" panose="03010101010101010101" pitchFamily="66" charset="77"/>
                <a:cs typeface="Times New Roman"/>
              </a:rPr>
              <a:t>can help fusion reactions thanks to:</a:t>
            </a:r>
          </a:p>
          <a:p>
            <a:pPr marL="342900" indent="-342900">
              <a:buFont typeface="Wingdings" charset="2"/>
              <a:buChar char="Ø"/>
            </a:pPr>
            <a:endParaRPr lang="it-IT" sz="2400" dirty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Ø"/>
            </a:pPr>
            <a:r>
              <a:rPr lang="it-IT" sz="2400" dirty="0"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sz="2400" b="1" dirty="0" err="1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enhancement</a:t>
            </a:r>
            <a:r>
              <a:rPr lang="it-IT" sz="2400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sz="2400" dirty="0">
                <a:latin typeface="Lucida Calligraphy" panose="03010101010101010101" pitchFamily="66" charset="77"/>
                <a:cs typeface="Times New Roman"/>
              </a:rPr>
              <a:t>of </a:t>
            </a:r>
            <a:r>
              <a:rPr lang="it-IT" sz="2400" b="1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cross </a:t>
            </a:r>
            <a:r>
              <a:rPr lang="it-IT" sz="2400" b="1" dirty="0" err="1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sections</a:t>
            </a:r>
            <a:r>
              <a:rPr lang="it-IT" sz="2400" dirty="0">
                <a:latin typeface="Lucida Calligraphy" panose="03010101010101010101" pitchFamily="66" charset="77"/>
                <a:cs typeface="Times New Roman"/>
              </a:rPr>
              <a:t>,</a:t>
            </a:r>
          </a:p>
          <a:p>
            <a:pPr marL="342900" indent="-342900">
              <a:buFont typeface="Wingdings" charset="2"/>
              <a:buChar char="Ø"/>
            </a:pPr>
            <a:endParaRPr lang="it-IT" sz="2400" dirty="0">
              <a:latin typeface="Lucida Calligraphy" panose="03010101010101010101" pitchFamily="66" charset="77"/>
              <a:cs typeface="Times New Roman"/>
            </a:endParaRPr>
          </a:p>
          <a:p>
            <a:pPr marL="342900" indent="-342900">
              <a:buFont typeface="Wingdings" charset="2"/>
              <a:buChar char="Ø"/>
            </a:pPr>
            <a:r>
              <a:rPr lang="it-IT" sz="2400" dirty="0"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sz="2400" b="1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control</a:t>
            </a:r>
            <a:r>
              <a:rPr lang="it-IT" sz="2400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sz="2400" dirty="0">
                <a:latin typeface="Lucida Calligraphy" panose="03010101010101010101" pitchFamily="66" charset="77"/>
                <a:cs typeface="Times New Roman"/>
              </a:rPr>
              <a:t>of </a:t>
            </a:r>
            <a:r>
              <a:rPr lang="it-IT" sz="2400" dirty="0" err="1">
                <a:latin typeface="Lucida Calligraphy" panose="03010101010101010101" pitchFamily="66" charset="77"/>
                <a:cs typeface="Times New Roman"/>
              </a:rPr>
              <a:t>angular</a:t>
            </a:r>
            <a:r>
              <a:rPr lang="it-IT" sz="2400" dirty="0"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sz="2400" dirty="0" err="1">
                <a:latin typeface="Lucida Calligraphy" panose="03010101010101010101" pitchFamily="66" charset="77"/>
                <a:cs typeface="Times New Roman"/>
              </a:rPr>
              <a:t>distributions</a:t>
            </a:r>
            <a:r>
              <a:rPr lang="it-IT" sz="2400" dirty="0">
                <a:latin typeface="Lucida Calligraphy" panose="03010101010101010101" pitchFamily="66" charset="77"/>
                <a:cs typeface="Times New Roman"/>
              </a:rPr>
              <a:t> of the </a:t>
            </a:r>
            <a:r>
              <a:rPr lang="it-IT" sz="2400" b="1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reaction products</a:t>
            </a:r>
            <a:r>
              <a:rPr lang="it-IT" sz="2400" dirty="0">
                <a:latin typeface="Lucida Calligraphy" panose="03010101010101010101" pitchFamily="66" charset="77"/>
                <a:cs typeface="Times New Roman"/>
              </a:rPr>
              <a:t>,</a:t>
            </a:r>
          </a:p>
          <a:p>
            <a:endParaRPr lang="it-IT" sz="2400" dirty="0">
              <a:latin typeface="Lucida Calligraphy" panose="03010101010101010101" pitchFamily="66" charset="77"/>
              <a:cs typeface="Times New Roman"/>
            </a:endParaRPr>
          </a:p>
          <a:p>
            <a:pPr marL="342900" indent="-342900">
              <a:buFont typeface="Wingdings" charset="2"/>
              <a:buChar char="Ø"/>
            </a:pPr>
            <a:r>
              <a:rPr lang="it-IT" sz="2400" dirty="0" err="1">
                <a:latin typeface="Lucida Calligraphy" panose="03010101010101010101" pitchFamily="66" charset="77"/>
                <a:cs typeface="Times New Roman"/>
              </a:rPr>
              <a:t>possible</a:t>
            </a:r>
            <a:r>
              <a:rPr lang="it-IT" sz="2400" dirty="0"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sz="2400" b="1" dirty="0" err="1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neutron</a:t>
            </a:r>
            <a:r>
              <a:rPr lang="it-IT" sz="2400" b="1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sz="2400" b="1" dirty="0" err="1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lean</a:t>
            </a:r>
            <a:r>
              <a:rPr lang="it-IT" sz="2400" b="1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sz="2400" dirty="0" err="1">
                <a:latin typeface="Lucida Calligraphy" panose="03010101010101010101" pitchFamily="66" charset="77"/>
                <a:cs typeface="Times New Roman"/>
              </a:rPr>
              <a:t>reactors</a:t>
            </a:r>
            <a:r>
              <a:rPr lang="it-IT" sz="2800" dirty="0"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6096000" y="823826"/>
            <a:ext cx="6096000" cy="4524315"/>
          </a:xfrm>
          <a:prstGeom prst="rect">
            <a:avLst/>
          </a:prstGeom>
          <a:solidFill>
            <a:schemeClr val="accent6">
              <a:lumMod val="60000"/>
              <a:lumOff val="40000"/>
              <a:alpha val="70000"/>
            </a:schemeClr>
          </a:solidFill>
          <a:effectLst>
            <a:glow rad="101600">
              <a:srgbClr val="FFFF00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2700"/>
            <a:bevelB w="127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latin typeface="Lucida Calligraphy" panose="03010101010101010101" pitchFamily="66" charset="77"/>
                <a:cs typeface="Times New Roman"/>
              </a:rPr>
              <a:t>Its</a:t>
            </a:r>
            <a:r>
              <a:rPr lang="it-IT" sz="2400" dirty="0">
                <a:latin typeface="Lucida Calligraphy" panose="03010101010101010101" pitchFamily="66" charset="77"/>
                <a:cs typeface="Times New Roman"/>
              </a:rPr>
              <a:t> use  </a:t>
            </a:r>
            <a:r>
              <a:rPr lang="it-IT" sz="2400" dirty="0" err="1">
                <a:latin typeface="Lucida Calligraphy" panose="03010101010101010101" pitchFamily="66" charset="77"/>
                <a:cs typeface="Times New Roman"/>
              </a:rPr>
              <a:t>is</a:t>
            </a:r>
            <a:r>
              <a:rPr lang="it-IT" sz="2400" dirty="0"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sz="2400" dirty="0" err="1">
                <a:latin typeface="Lucida Calligraphy" panose="03010101010101010101" pitchFamily="66" charset="77"/>
                <a:cs typeface="Times New Roman"/>
              </a:rPr>
              <a:t>now</a:t>
            </a:r>
            <a:r>
              <a:rPr lang="it-IT" sz="2400" dirty="0">
                <a:latin typeface="Lucida Calligraphy" panose="03010101010101010101" pitchFamily="66" charset="77"/>
                <a:cs typeface="Times New Roman"/>
              </a:rPr>
              <a:t> under test  in order to </a:t>
            </a:r>
            <a:r>
              <a:rPr lang="it-IT" sz="2400" dirty="0" err="1">
                <a:latin typeface="Lucida Calligraphy" panose="03010101010101010101" pitchFamily="66" charset="77"/>
                <a:cs typeface="Times New Roman"/>
              </a:rPr>
              <a:t>overcome</a:t>
            </a:r>
            <a:r>
              <a:rPr lang="it-IT" sz="2400" dirty="0">
                <a:latin typeface="Lucida Calligraphy" panose="03010101010101010101" pitchFamily="66" charset="77"/>
                <a:cs typeface="Times New Roman"/>
              </a:rPr>
              <a:t>    open </a:t>
            </a:r>
            <a:r>
              <a:rPr lang="it-IT" sz="2400" dirty="0" err="1">
                <a:latin typeface="Lucida Calligraphy" panose="03010101010101010101" pitchFamily="66" charset="77"/>
                <a:cs typeface="Times New Roman"/>
              </a:rPr>
              <a:t>questions</a:t>
            </a:r>
            <a:r>
              <a:rPr lang="it-IT" sz="2400" dirty="0">
                <a:latin typeface="Times New Roman"/>
                <a:cs typeface="Times New Roman"/>
              </a:rPr>
              <a:t>:</a:t>
            </a:r>
          </a:p>
          <a:p>
            <a:pPr marL="342900" indent="-342900" algn="ctr">
              <a:buFont typeface="Wingdings" charset="2"/>
              <a:buChar char="Ø"/>
            </a:pPr>
            <a:r>
              <a:rPr lang="it-IT" sz="2400" dirty="0"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Lucida Calligraphy" panose="03010101010101010101" pitchFamily="66" charset="77"/>
                <a:cs typeface="Times New Roman"/>
              </a:rPr>
              <a:t>higher</a:t>
            </a:r>
            <a:r>
              <a:rPr lang="it-IT" sz="2400" dirty="0"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sz="2400" dirty="0" err="1">
                <a:latin typeface="Lucida Calligraphy" panose="03010101010101010101" pitchFamily="66" charset="77"/>
                <a:cs typeface="Times New Roman"/>
              </a:rPr>
              <a:t>polarization</a:t>
            </a:r>
            <a:r>
              <a:rPr lang="it-IT" sz="2400" dirty="0">
                <a:latin typeface="Lucida Calligraphy" panose="03010101010101010101" pitchFamily="66" charset="77"/>
                <a:cs typeface="Times New Roman"/>
              </a:rPr>
              <a:t> and </a:t>
            </a:r>
            <a:r>
              <a:rPr lang="it-IT" sz="2400" dirty="0" err="1">
                <a:solidFill>
                  <a:srgbClr val="FF0000"/>
                </a:solidFill>
                <a:latin typeface="Lucida Calligraphy" panose="03010101010101010101" pitchFamily="66" charset="77"/>
                <a:cs typeface="Times New Roman"/>
              </a:rPr>
              <a:t>higher</a:t>
            </a:r>
            <a:r>
              <a:rPr lang="it-IT" sz="2400" dirty="0"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sz="2400" dirty="0" err="1">
                <a:latin typeface="Lucida Calligraphy" panose="03010101010101010101" pitchFamily="66" charset="77"/>
                <a:cs typeface="Times New Roman"/>
              </a:rPr>
              <a:t>density</a:t>
            </a:r>
            <a:r>
              <a:rPr lang="it-IT" sz="2400" dirty="0">
                <a:latin typeface="Lucida Calligraphy" panose="03010101010101010101" pitchFamily="66" charset="77"/>
                <a:cs typeface="Times New Roman"/>
              </a:rPr>
              <a:t> (</a:t>
            </a:r>
            <a:r>
              <a:rPr lang="it-IT" sz="2400" dirty="0" err="1">
                <a:latin typeface="Lucida Calligraphy" panose="03010101010101010101" pitchFamily="66" charset="77"/>
                <a:cs typeface="Times New Roman"/>
              </a:rPr>
              <a:t>orders</a:t>
            </a:r>
            <a:r>
              <a:rPr lang="it-IT" sz="2400" dirty="0">
                <a:latin typeface="Lucida Calligraphy" panose="03010101010101010101" pitchFamily="66" charset="77"/>
                <a:cs typeface="Times New Roman"/>
              </a:rPr>
              <a:t> of </a:t>
            </a:r>
            <a:r>
              <a:rPr lang="it-IT" sz="2400" dirty="0" err="1">
                <a:latin typeface="Lucida Calligraphy" panose="03010101010101010101" pitchFamily="66" charset="77"/>
                <a:cs typeface="Times New Roman"/>
              </a:rPr>
              <a:t>magnitude</a:t>
            </a:r>
            <a:r>
              <a:rPr lang="it-IT" sz="2400" dirty="0"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sz="2400" b="1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more </a:t>
            </a:r>
            <a:r>
              <a:rPr lang="it-IT" sz="2400" b="1" dirty="0" err="1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than</a:t>
            </a:r>
            <a:r>
              <a:rPr lang="it-IT" sz="2400" b="1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sz="2400" b="1" dirty="0" err="1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available</a:t>
            </a:r>
            <a:r>
              <a:rPr lang="it-IT" sz="2400" dirty="0">
                <a:latin typeface="Lucida Calligraphy" panose="03010101010101010101" pitchFamily="66" charset="77"/>
                <a:cs typeface="Times New Roman"/>
              </a:rPr>
              <a:t> in </a:t>
            </a:r>
            <a:r>
              <a:rPr lang="it-IT" sz="2400" dirty="0" err="1">
                <a:latin typeface="Lucida Calligraphy" panose="03010101010101010101" pitchFamily="66" charset="77"/>
                <a:cs typeface="Times New Roman"/>
              </a:rPr>
              <a:t>nuclear</a:t>
            </a:r>
            <a:r>
              <a:rPr lang="it-IT" sz="2400" dirty="0"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sz="2400" dirty="0" err="1">
                <a:latin typeface="Lucida Calligraphy" panose="03010101010101010101" pitchFamily="66" charset="77"/>
                <a:cs typeface="Times New Roman"/>
              </a:rPr>
              <a:t>polarized</a:t>
            </a:r>
            <a:r>
              <a:rPr lang="it-IT" sz="2400" dirty="0">
                <a:latin typeface="Lucida Calligraphy" panose="03010101010101010101" pitchFamily="66" charset="77"/>
                <a:cs typeface="Times New Roman"/>
              </a:rPr>
              <a:t>  targets).</a:t>
            </a:r>
          </a:p>
          <a:p>
            <a:pPr marL="342900" indent="-342900" algn="ctr">
              <a:buFont typeface="Wingdings" charset="2"/>
              <a:buChar char="Ø"/>
            </a:pPr>
            <a:endParaRPr lang="it-IT" sz="2400" dirty="0">
              <a:latin typeface="Lucida Calligraphy" panose="03010101010101010101" pitchFamily="66" charset="77"/>
              <a:cs typeface="Times New Roman"/>
            </a:endParaRPr>
          </a:p>
          <a:p>
            <a:pPr marL="342900" indent="-342900" algn="ctr">
              <a:buFont typeface="Wingdings" charset="2"/>
              <a:buChar char="Ø"/>
            </a:pPr>
            <a:r>
              <a:rPr lang="it-IT" sz="2400" b="1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Lucida Calligraphy" panose="03010101010101010101" pitchFamily="66" charset="77"/>
                <a:cs typeface="Times New Roman"/>
              </a:rPr>
              <a:t>Preparation</a:t>
            </a:r>
            <a:r>
              <a:rPr lang="it-IT" sz="2400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sz="2400" dirty="0">
                <a:latin typeface="Lucida Calligraphy" panose="03010101010101010101" pitchFamily="66" charset="77"/>
                <a:cs typeface="Times New Roman"/>
              </a:rPr>
              <a:t>and</a:t>
            </a:r>
            <a:r>
              <a:rPr lang="it-IT" sz="2400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Lucida Calligraphy" panose="03010101010101010101" pitchFamily="66" charset="77"/>
                <a:cs typeface="Times New Roman"/>
              </a:rPr>
              <a:t>Manipulation</a:t>
            </a:r>
            <a:r>
              <a:rPr lang="it-IT" sz="2400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sz="2400" dirty="0">
                <a:latin typeface="Lucida Calligraphy" panose="03010101010101010101" pitchFamily="66" charset="77"/>
                <a:cs typeface="Times New Roman"/>
              </a:rPr>
              <a:t>of </a:t>
            </a:r>
            <a:r>
              <a:rPr lang="it-IT" sz="2400" dirty="0" err="1">
                <a:latin typeface="Lucida Calligraphy" panose="03010101010101010101" pitchFamily="66" charset="77"/>
                <a:cs typeface="Times New Roman"/>
              </a:rPr>
              <a:t>fuel</a:t>
            </a:r>
            <a:r>
              <a:rPr lang="it-IT" sz="2400" dirty="0">
                <a:latin typeface="Lucida Calligraphy" panose="03010101010101010101" pitchFamily="66" charset="77"/>
                <a:cs typeface="Times New Roman"/>
              </a:rPr>
              <a:t> for fusion </a:t>
            </a:r>
            <a:r>
              <a:rPr lang="it-IT" sz="2400" dirty="0" err="1">
                <a:latin typeface="Lucida Calligraphy" panose="03010101010101010101" pitchFamily="66" charset="77"/>
                <a:cs typeface="Times New Roman"/>
              </a:rPr>
              <a:t>environments</a:t>
            </a:r>
            <a:r>
              <a:rPr lang="it-IT" sz="2400" dirty="0">
                <a:latin typeface="Lucida Calligraphy" panose="03010101010101010101" pitchFamily="66" charset="77"/>
                <a:cs typeface="Times New Roman"/>
              </a:rPr>
              <a:t>.</a:t>
            </a:r>
          </a:p>
          <a:p>
            <a:pPr algn="ctr"/>
            <a:endParaRPr lang="it-IT" sz="2400" dirty="0">
              <a:latin typeface="Lucida Calligraphy" panose="03010101010101010101" pitchFamily="66" charset="77"/>
              <a:cs typeface="Times New Roman"/>
            </a:endParaRPr>
          </a:p>
          <a:p>
            <a:pPr marL="342900" indent="-342900" algn="ctr">
              <a:buFont typeface="Wingdings" charset="2"/>
              <a:buChar char="Ø"/>
            </a:pPr>
            <a:r>
              <a:rPr lang="it-IT" sz="2400" dirty="0">
                <a:latin typeface="Lucida Calligraphy" panose="03010101010101010101" pitchFamily="66" charset="77"/>
                <a:cs typeface="Times New Roman"/>
              </a:rPr>
              <a:t>  </a:t>
            </a:r>
            <a:r>
              <a:rPr lang="it-IT" sz="2400" b="1" dirty="0">
                <a:solidFill>
                  <a:srgbClr val="FF0000"/>
                </a:solidFill>
                <a:latin typeface="Lucida Calligraphy" panose="03010101010101010101" pitchFamily="66" charset="77"/>
                <a:cs typeface="Times New Roman"/>
              </a:rPr>
              <a:t>Survival</a:t>
            </a:r>
            <a:r>
              <a:rPr lang="it-IT" sz="2400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sz="2400" dirty="0">
                <a:latin typeface="Lucida Calligraphy" panose="03010101010101010101" pitchFamily="66" charset="77"/>
                <a:cs typeface="Times New Roman"/>
              </a:rPr>
              <a:t>of </a:t>
            </a:r>
            <a:r>
              <a:rPr lang="it-IT" sz="2400" dirty="0" err="1">
                <a:latin typeface="Lucida Calligraphy" panose="03010101010101010101" pitchFamily="66" charset="77"/>
                <a:cs typeface="Times New Roman"/>
              </a:rPr>
              <a:t>polarization</a:t>
            </a:r>
            <a:r>
              <a:rPr lang="it-IT" sz="2400" dirty="0">
                <a:latin typeface="Lucida Calligraphy" panose="03010101010101010101" pitchFamily="66" charset="77"/>
                <a:cs typeface="Times New Roman"/>
              </a:rPr>
              <a:t> in fusion </a:t>
            </a:r>
            <a:r>
              <a:rPr lang="it-IT" sz="2400" dirty="0" err="1">
                <a:latin typeface="Lucida Calligraphy" panose="03010101010101010101" pitchFamily="66" charset="77"/>
                <a:cs typeface="Times New Roman"/>
              </a:rPr>
              <a:t>environments</a:t>
            </a:r>
            <a:r>
              <a:rPr lang="it-IT" sz="2400" dirty="0">
                <a:latin typeface="Lucida Calligraphy" panose="03010101010101010101" pitchFamily="66" charset="77"/>
                <a:cs typeface="Times New Roman"/>
              </a:rPr>
              <a:t>.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30629" y="5529292"/>
            <a:ext cx="12061370" cy="830997"/>
          </a:xfrm>
          <a:prstGeom prst="rect">
            <a:avLst/>
          </a:prstGeom>
          <a:solidFill>
            <a:srgbClr val="FFFF00"/>
          </a:solidFill>
          <a:effectLst>
            <a:glow rad="101600">
              <a:srgbClr val="FFFF00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2700"/>
            <a:bevelB w="127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/>
              <a:t>It’s</a:t>
            </a:r>
            <a:r>
              <a:rPr lang="it-IT" sz="2400" dirty="0"/>
              <a:t> a </a:t>
            </a:r>
            <a:r>
              <a:rPr lang="it-IT" sz="2400" b="1" dirty="0" err="1">
                <a:solidFill>
                  <a:srgbClr val="0432FF"/>
                </a:solidFill>
                <a:latin typeface="Lucida Calligraphy" panose="03010101010101010101" pitchFamily="66" charset="77"/>
              </a:rPr>
              <a:t>challenging</a:t>
            </a:r>
            <a:r>
              <a:rPr lang="it-IT" sz="2400" b="1" dirty="0">
                <a:solidFill>
                  <a:srgbClr val="0432FF"/>
                </a:solidFill>
                <a:latin typeface="Lucida Calligraphy" panose="03010101010101010101" pitchFamily="66" charset="77"/>
              </a:rPr>
              <a:t> deal </a:t>
            </a:r>
            <a:r>
              <a:rPr lang="it-IT" sz="2400" dirty="0" err="1"/>
              <a:t>providing</a:t>
            </a:r>
            <a:r>
              <a:rPr lang="it-IT" sz="2400" dirty="0"/>
              <a:t> </a:t>
            </a:r>
            <a:r>
              <a:rPr lang="it-IT" sz="2400" b="1" dirty="0" err="1">
                <a:solidFill>
                  <a:srgbClr val="0432FF"/>
                </a:solidFill>
                <a:latin typeface="Lucida Calligraphy" panose="03010101010101010101" pitchFamily="66" charset="77"/>
              </a:rPr>
              <a:t>polarized</a:t>
            </a:r>
            <a:r>
              <a:rPr lang="it-IT" sz="2400" b="1" dirty="0">
                <a:solidFill>
                  <a:srgbClr val="0432FF"/>
                </a:solidFill>
                <a:latin typeface="Lucida Calligraphy" panose="03010101010101010101" pitchFamily="66" charset="77"/>
              </a:rPr>
              <a:t> </a:t>
            </a:r>
            <a:r>
              <a:rPr lang="it-IT" sz="2400" b="1" dirty="0" err="1">
                <a:solidFill>
                  <a:srgbClr val="0432FF"/>
                </a:solidFill>
                <a:latin typeface="Lucida Calligraphy" panose="03010101010101010101" pitchFamily="66" charset="77"/>
              </a:rPr>
              <a:t>fuel</a:t>
            </a:r>
            <a:r>
              <a:rPr lang="it-IT" sz="2400" b="1" dirty="0">
                <a:solidFill>
                  <a:srgbClr val="0432FF"/>
                </a:solidFill>
                <a:latin typeface="Lucida Calligraphy" panose="03010101010101010101" pitchFamily="66" charset="77"/>
              </a:rPr>
              <a:t> </a:t>
            </a:r>
            <a:r>
              <a:rPr lang="it-IT" sz="2400" dirty="0"/>
              <a:t>for the </a:t>
            </a:r>
            <a:r>
              <a:rPr lang="it-IT" sz="2400" dirty="0" err="1"/>
              <a:t>purposes</a:t>
            </a:r>
            <a:r>
              <a:rPr lang="it-IT" sz="2400" dirty="0"/>
              <a:t> of testing </a:t>
            </a:r>
            <a:r>
              <a:rPr lang="it-IT" sz="2400" dirty="0" err="1"/>
              <a:t>it</a:t>
            </a:r>
            <a:r>
              <a:rPr lang="it-IT" sz="2400" dirty="0"/>
              <a:t> in  </a:t>
            </a:r>
            <a:r>
              <a:rPr lang="it-IT" sz="2000" b="1" dirty="0">
                <a:solidFill>
                  <a:srgbClr val="0432FF"/>
                </a:solidFill>
                <a:latin typeface="Lucida Calligraphy" panose="03010101010101010101" pitchFamily="66" charset="77"/>
              </a:rPr>
              <a:t>FUSION</a:t>
            </a:r>
            <a:r>
              <a:rPr lang="it-IT" sz="2000" dirty="0">
                <a:latin typeface="Lucida Calligraphy" panose="03010101010101010101" pitchFamily="66" charset="77"/>
              </a:rPr>
              <a:t> </a:t>
            </a:r>
            <a:r>
              <a:rPr lang="it-IT" sz="2000" dirty="0" err="1">
                <a:latin typeface="Lucida Calligraphy" panose="03010101010101010101" pitchFamily="66" charset="77"/>
              </a:rPr>
              <a:t>environments</a:t>
            </a:r>
            <a:r>
              <a:rPr lang="it-IT" sz="2400" dirty="0"/>
              <a:t> : </a:t>
            </a:r>
            <a:r>
              <a:rPr lang="it-IT" b="1" dirty="0">
                <a:solidFill>
                  <a:srgbClr val="009051"/>
                </a:solidFill>
                <a:latin typeface="Lucida Calligraphy" panose="03010101010101010101" pitchFamily="66" charset="77"/>
              </a:rPr>
              <a:t>by</a:t>
            </a:r>
            <a:r>
              <a:rPr lang="it-IT" dirty="0">
                <a:solidFill>
                  <a:srgbClr val="009051"/>
                </a:solidFill>
                <a:latin typeface="Lucida Calligraphy" panose="03010101010101010101" pitchFamily="66" charset="77"/>
              </a:rPr>
              <a:t> </a:t>
            </a:r>
            <a:r>
              <a:rPr lang="it-IT" b="1" dirty="0">
                <a:solidFill>
                  <a:srgbClr val="009051"/>
                </a:solidFill>
                <a:latin typeface="Lucida Calligraphy" panose="03010101010101010101" pitchFamily="66" charset="77"/>
              </a:rPr>
              <a:t>product </a:t>
            </a:r>
            <a:r>
              <a:rPr lang="it-IT" b="1" dirty="0" err="1">
                <a:solidFill>
                  <a:srgbClr val="009051"/>
                </a:solidFill>
                <a:latin typeface="Lucida Calligraphy" panose="03010101010101010101" pitchFamily="66" charset="77"/>
              </a:rPr>
              <a:t>we’ll</a:t>
            </a:r>
            <a:r>
              <a:rPr lang="it-IT" b="1" dirty="0">
                <a:solidFill>
                  <a:srgbClr val="009051"/>
                </a:solidFill>
                <a:latin typeface="Lucida Calligraphy" panose="03010101010101010101" pitchFamily="66" charset="77"/>
              </a:rPr>
              <a:t> gain in “</a:t>
            </a:r>
            <a:r>
              <a:rPr lang="it-IT" b="1" dirty="0" err="1">
                <a:solidFill>
                  <a:srgbClr val="009051"/>
                </a:solidFill>
                <a:latin typeface="Lucida Calligraphy" panose="03010101010101010101" pitchFamily="66" charset="77"/>
              </a:rPr>
              <a:t>better</a:t>
            </a:r>
            <a:r>
              <a:rPr lang="it-IT" b="1" dirty="0">
                <a:solidFill>
                  <a:srgbClr val="009051"/>
                </a:solidFill>
                <a:latin typeface="Lucida Calligraphy" panose="03010101010101010101" pitchFamily="66" charset="77"/>
              </a:rPr>
              <a:t> and </a:t>
            </a:r>
            <a:r>
              <a:rPr lang="it-IT" b="1" dirty="0" err="1">
                <a:solidFill>
                  <a:srgbClr val="009051"/>
                </a:solidFill>
                <a:latin typeface="Lucida Calligraphy" panose="03010101010101010101" pitchFamily="66" charset="77"/>
              </a:rPr>
              <a:t>better</a:t>
            </a:r>
            <a:r>
              <a:rPr lang="it-IT" b="1" dirty="0">
                <a:solidFill>
                  <a:srgbClr val="009051"/>
                </a:solidFill>
                <a:latin typeface="Lucida Calligraphy" panose="03010101010101010101" pitchFamily="66" charset="77"/>
              </a:rPr>
              <a:t>” targets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334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304545" y="106968"/>
            <a:ext cx="9100541" cy="467811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rgbClr val="000090"/>
                </a:solidFill>
                <a:highlight>
                  <a:srgbClr val="FFFF00"/>
                </a:highlight>
              </a:rPr>
              <a:t>@ PGI-FZJ </a:t>
            </a:r>
            <a:r>
              <a:rPr lang="it-IT" sz="3600" dirty="0" err="1"/>
              <a:t>Polarized</a:t>
            </a:r>
            <a:r>
              <a:rPr lang="it-IT" sz="3600" dirty="0"/>
              <a:t> </a:t>
            </a:r>
            <a:r>
              <a:rPr lang="it-IT" sz="3600" dirty="0" err="1"/>
              <a:t>beams</a:t>
            </a:r>
            <a:r>
              <a:rPr lang="it-IT" sz="3600" dirty="0"/>
              <a:t> from LIP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522" y="3429000"/>
            <a:ext cx="1612728" cy="2303307"/>
          </a:xfrm>
          <a:prstGeom prst="rect">
            <a:avLst/>
          </a:prstGeom>
          <a:solidFill>
            <a:srgbClr val="FFFFFF">
              <a:alpha val="80000"/>
            </a:srgbClr>
          </a:solidFill>
        </p:spPr>
      </p:pic>
      <p:sp>
        <p:nvSpPr>
          <p:cNvPr id="11" name="Rettangolo 10"/>
          <p:cNvSpPr/>
          <p:nvPr/>
        </p:nvSpPr>
        <p:spPr>
          <a:xfrm>
            <a:off x="6843276" y="4945799"/>
            <a:ext cx="3166829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GB" dirty="0"/>
              <a:t>Polarized He beams</a:t>
            </a:r>
          </a:p>
          <a:p>
            <a:pPr algn="ctr"/>
            <a:r>
              <a:rPr lang="en-GB" dirty="0"/>
              <a:t>From compressed polarized </a:t>
            </a:r>
            <a:r>
              <a:rPr lang="en-GB" baseline="30000" dirty="0"/>
              <a:t>3</a:t>
            </a:r>
            <a:r>
              <a:rPr lang="en-GB" dirty="0"/>
              <a:t>He</a:t>
            </a:r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5469" y="1255597"/>
            <a:ext cx="1873021" cy="157228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9614" y="2640898"/>
            <a:ext cx="1405509" cy="2019741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  <p:sp>
        <p:nvSpPr>
          <p:cNvPr id="15" name="CasellaDiTesto 14"/>
          <p:cNvSpPr txBox="1"/>
          <p:nvPr/>
        </p:nvSpPr>
        <p:spPr>
          <a:xfrm>
            <a:off x="9600569" y="2471621"/>
            <a:ext cx="409536" cy="2324114"/>
          </a:xfrm>
          <a:prstGeom prst="rect">
            <a:avLst/>
          </a:prstGeom>
          <a:solidFill>
            <a:srgbClr val="FFFF00">
              <a:alpha val="40000"/>
            </a:srgbClr>
          </a:solidFill>
          <a:ln w="50800">
            <a:solidFill>
              <a:srgbClr val="FF0000"/>
            </a:solidFill>
          </a:ln>
        </p:spPr>
        <p:txBody>
          <a:bodyPr vert="wordArtVert" wrap="square" rtlCol="0">
            <a:spAutoFit/>
          </a:bodyPr>
          <a:lstStyle/>
          <a:p>
            <a:r>
              <a:rPr lang="it-IT" sz="1200" dirty="0" err="1">
                <a:solidFill>
                  <a:srgbClr val="FF0000"/>
                </a:solidFill>
                <a:latin typeface="Lucida Calligraphy" panose="03010101010101010101" pitchFamily="66" charset="77"/>
              </a:rPr>
              <a:t>compressor</a:t>
            </a:r>
            <a:endParaRPr lang="it-IT" sz="1200" dirty="0">
              <a:solidFill>
                <a:srgbClr val="FF0000"/>
              </a:solidFill>
              <a:latin typeface="Lucida Calligraphy" panose="03010101010101010101" pitchFamily="66" charset="77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D85D1F34-6C04-C2E6-4F5B-7FE1B6811C67}"/>
              </a:ext>
            </a:extLst>
          </p:cNvPr>
          <p:cNvSpPr/>
          <p:nvPr/>
        </p:nvSpPr>
        <p:spPr>
          <a:xfrm>
            <a:off x="1720232" y="876047"/>
            <a:ext cx="4119140" cy="646331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/>
            <a:r>
              <a:rPr lang="en-GB" dirty="0"/>
              <a:t>Polarized proton beams on IR-polarization</a:t>
            </a:r>
          </a:p>
          <a:p>
            <a:pPr algn="ctr"/>
            <a:r>
              <a:rPr lang="en-GB" dirty="0"/>
              <a:t>and post UV dissociation </a:t>
            </a:r>
            <a:endParaRPr lang="it-IT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76A479F1-06AD-7646-BB5A-F5DDD5717EF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020" y="1575976"/>
            <a:ext cx="4831980" cy="220720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5E058BA1-83BD-092F-EBAC-ED083C8A811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232" y="3814576"/>
            <a:ext cx="4246484" cy="161794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CD84A00-4811-8099-111A-2BDC931D85C9}"/>
              </a:ext>
            </a:extLst>
          </p:cNvPr>
          <p:cNvSpPr txBox="1"/>
          <p:nvPr/>
        </p:nvSpPr>
        <p:spPr>
          <a:xfrm>
            <a:off x="1304545" y="5463920"/>
            <a:ext cx="4830168" cy="338554"/>
          </a:xfrm>
          <a:prstGeom prst="rect">
            <a:avLst/>
          </a:prstGeom>
          <a:solidFill>
            <a:srgbClr val="FFFF00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it-IT" sz="1600" dirty="0"/>
              <a:t>A. </a:t>
            </a:r>
            <a:r>
              <a:rPr lang="it-IT" sz="1600" dirty="0" err="1"/>
              <a:t>Hützen</a:t>
            </a:r>
            <a:r>
              <a:rPr lang="it-IT" sz="1600" dirty="0"/>
              <a:t> et al. High </a:t>
            </a:r>
            <a:r>
              <a:rPr lang="it-IT" sz="1600" dirty="0" err="1"/>
              <a:t>Power</a:t>
            </a:r>
            <a:r>
              <a:rPr lang="it-IT" sz="1600" dirty="0"/>
              <a:t> Las. Sci. </a:t>
            </a:r>
            <a:r>
              <a:rPr lang="it-IT" sz="1600" dirty="0" err="1"/>
              <a:t>Eng</a:t>
            </a:r>
            <a:r>
              <a:rPr lang="it-IT" sz="1600" dirty="0"/>
              <a:t>. </a:t>
            </a:r>
            <a:r>
              <a:rPr lang="it-IT" sz="1600" b="1" dirty="0"/>
              <a:t>7</a:t>
            </a:r>
            <a:r>
              <a:rPr lang="it-IT" sz="1600" dirty="0"/>
              <a:t> (2019) E16.   </a:t>
            </a:r>
          </a:p>
        </p:txBody>
      </p:sp>
      <p:sp>
        <p:nvSpPr>
          <p:cNvPr id="20" name="Segnaposto numero diapositiva 19">
            <a:extLst>
              <a:ext uri="{FF2B5EF4-FFF2-40B4-BE49-F238E27FC236}">
                <a16:creationId xmlns:a16="http://schemas.microsoft.com/office/drawing/2014/main" id="{C74192CD-0781-91D1-C708-FA1B91874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20</a:t>
            </a:fld>
            <a:endParaRPr lang="it-IT" dirty="0"/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A3BDF9DD-7D10-F739-9E12-C6456199EE68}"/>
              </a:ext>
            </a:extLst>
          </p:cNvPr>
          <p:cNvSpPr txBox="1">
            <a:spLocks/>
          </p:cNvSpPr>
          <p:nvPr/>
        </p:nvSpPr>
        <p:spPr>
          <a:xfrm>
            <a:off x="959174" y="5938017"/>
            <a:ext cx="10498344" cy="671435"/>
          </a:xfrm>
          <a:prstGeom prst="rect">
            <a:avLst/>
          </a:prstGeom>
          <a:solidFill>
            <a:srgbClr val="21FF06">
              <a:alpha val="50000"/>
            </a:srgbClr>
          </a:solidFill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i="1" kern="1200">
                <a:solidFill>
                  <a:schemeClr val="tx1"/>
                </a:solidFill>
                <a:latin typeface="Lucida Calligraphy"/>
                <a:ea typeface="+mj-ea"/>
                <a:cs typeface="Lucida Calligraphy"/>
              </a:defRPr>
            </a:lvl1pPr>
          </a:lstStyle>
          <a:p>
            <a:r>
              <a:rPr lang="it-IT" sz="3600" dirty="0"/>
              <a:t>coming back to </a:t>
            </a:r>
            <a:r>
              <a:rPr lang="it-IT" sz="3600" dirty="0" err="1"/>
              <a:t>our</a:t>
            </a:r>
            <a:r>
              <a:rPr lang="it-IT" sz="3600" dirty="0"/>
              <a:t> dilemma: </a:t>
            </a:r>
            <a:r>
              <a:rPr lang="it-IT" sz="3600" dirty="0" err="1"/>
              <a:t>polarization</a:t>
            </a:r>
            <a:r>
              <a:rPr lang="it-IT" sz="3600" dirty="0"/>
              <a:t> </a:t>
            </a:r>
            <a:r>
              <a:rPr lang="it-IT" sz="3600" dirty="0" err="1"/>
              <a:t>will</a:t>
            </a:r>
            <a:r>
              <a:rPr lang="it-IT" sz="3600" dirty="0"/>
              <a:t> </a:t>
            </a:r>
            <a:r>
              <a:rPr lang="it-IT" sz="3600" dirty="0" err="1"/>
              <a:t>survive</a:t>
            </a:r>
            <a:r>
              <a:rPr lang="it-IT" sz="3600" dirty="0"/>
              <a:t>?</a:t>
            </a: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AEEF65A-82E1-AF00-E3DD-E43870C312C9}"/>
              </a:ext>
            </a:extLst>
          </p:cNvPr>
          <p:cNvSpPr txBox="1"/>
          <p:nvPr/>
        </p:nvSpPr>
        <p:spPr>
          <a:xfrm>
            <a:off x="6553200" y="736600"/>
            <a:ext cx="533575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will</a:t>
            </a:r>
            <a:r>
              <a:rPr lang="it-IT" sz="2000" dirty="0"/>
              <a:t> be </a:t>
            </a:r>
            <a:r>
              <a:rPr lang="it-IT" sz="2000" dirty="0" err="1"/>
              <a:t>easier</a:t>
            </a:r>
            <a:r>
              <a:rPr lang="it-IT" sz="2000" dirty="0"/>
              <a:t> to start from a </a:t>
            </a:r>
            <a:r>
              <a:rPr lang="it-IT" sz="2000" dirty="0" err="1"/>
              <a:t>prepolarized</a:t>
            </a:r>
            <a:r>
              <a:rPr lang="it-IT" sz="2000" dirty="0"/>
              <a:t> </a:t>
            </a:r>
            <a:r>
              <a:rPr lang="it-IT" sz="2000" dirty="0" err="1"/>
              <a:t>beam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84791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9" grpId="0" animBg="1"/>
      <p:bldP spid="21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54F8974-E5E9-3918-D0D7-334517E41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4603" y="3270714"/>
            <a:ext cx="3867397" cy="3574855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B3F7CE7-171E-3EDD-176D-2ECAE8378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7092E7C-FCA6-D0F9-6F2B-DCBA750C9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21</a:t>
            </a:fld>
            <a:endParaRPr lang="it-IT" dirty="0"/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B5B65099-78F5-AD0D-85F2-7BC3F010A9A0}"/>
              </a:ext>
            </a:extLst>
          </p:cNvPr>
          <p:cNvGrpSpPr/>
          <p:nvPr/>
        </p:nvGrpSpPr>
        <p:grpSpPr>
          <a:xfrm>
            <a:off x="-1" y="974379"/>
            <a:ext cx="8725184" cy="4909241"/>
            <a:chOff x="1524000" y="1273292"/>
            <a:chExt cx="8725184" cy="4909241"/>
          </a:xfrm>
        </p:grpSpPr>
        <p:pic>
          <p:nvPicPr>
            <p:cNvPr id="6" name="Grafik 3">
              <a:extLst>
                <a:ext uri="{FF2B5EF4-FFF2-40B4-BE49-F238E27FC236}">
                  <a16:creationId xmlns:a16="http://schemas.microsoft.com/office/drawing/2014/main" id="{2B3D3212-F5E2-EFA4-5632-40607D0D4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1273292"/>
              <a:ext cx="8725184" cy="4909241"/>
            </a:xfrm>
            <a:prstGeom prst="rect">
              <a:avLst/>
            </a:prstGeom>
          </p:spPr>
        </p:pic>
        <p:sp>
          <p:nvSpPr>
            <p:cNvPr id="7" name="Textfeld 8">
              <a:extLst>
                <a:ext uri="{FF2B5EF4-FFF2-40B4-BE49-F238E27FC236}">
                  <a16:creationId xmlns:a16="http://schemas.microsoft.com/office/drawing/2014/main" id="{A7B7682E-A614-7025-A848-8A05736DA361}"/>
                </a:ext>
              </a:extLst>
            </p:cNvPr>
            <p:cNvSpPr txBox="1"/>
            <p:nvPr/>
          </p:nvSpPr>
          <p:spPr>
            <a:xfrm>
              <a:off x="1805609" y="3376563"/>
              <a:ext cx="1952450" cy="326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Phelix laser beam</a:t>
              </a:r>
            </a:p>
          </p:txBody>
        </p:sp>
        <p:sp>
          <p:nvSpPr>
            <p:cNvPr id="8" name="Textfeld 11">
              <a:extLst>
                <a:ext uri="{FF2B5EF4-FFF2-40B4-BE49-F238E27FC236}">
                  <a16:creationId xmlns:a16="http://schemas.microsoft.com/office/drawing/2014/main" id="{280C099D-8DCF-8A24-5846-68092C6ADF59}"/>
                </a:ext>
              </a:extLst>
            </p:cNvPr>
            <p:cNvSpPr txBox="1"/>
            <p:nvPr/>
          </p:nvSpPr>
          <p:spPr>
            <a:xfrm>
              <a:off x="6341066" y="1433206"/>
              <a:ext cx="1318912" cy="3554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b="1" dirty="0">
                  <a:solidFill>
                    <a:srgbClr val="00905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Polarimeter</a:t>
              </a:r>
            </a:p>
          </p:txBody>
        </p:sp>
        <p:sp>
          <p:nvSpPr>
            <p:cNvPr id="9" name="Textfeld 14">
              <a:extLst>
                <a:ext uri="{FF2B5EF4-FFF2-40B4-BE49-F238E27FC236}">
                  <a16:creationId xmlns:a16="http://schemas.microsoft.com/office/drawing/2014/main" id="{868E771B-86E7-0AF2-F97D-BD4C8BB71772}"/>
                </a:ext>
              </a:extLst>
            </p:cNvPr>
            <p:cNvSpPr txBox="1"/>
            <p:nvPr/>
          </p:nvSpPr>
          <p:spPr>
            <a:xfrm>
              <a:off x="5593278" y="5096450"/>
              <a:ext cx="2070554" cy="35548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b="1" dirty="0">
                  <a:solidFill>
                    <a:srgbClr val="0432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Pressure booster</a:t>
              </a:r>
            </a:p>
          </p:txBody>
        </p:sp>
        <p:cxnSp>
          <p:nvCxnSpPr>
            <p:cNvPr id="10" name="Gekrümmte Verbindung 15">
              <a:extLst>
                <a:ext uri="{FF2B5EF4-FFF2-40B4-BE49-F238E27FC236}">
                  <a16:creationId xmlns:a16="http://schemas.microsoft.com/office/drawing/2014/main" id="{DFBAB371-F63A-E1E3-1EEE-E9177045671F}"/>
                </a:ext>
              </a:extLst>
            </p:cNvPr>
            <p:cNvCxnSpPr>
              <a:cxnSpLocks/>
              <a:stCxn id="9" idx="0"/>
            </p:cNvCxnSpPr>
            <p:nvPr/>
          </p:nvCxnSpPr>
          <p:spPr>
            <a:xfrm rot="5400000" flipH="1" flipV="1">
              <a:off x="6577290" y="4217097"/>
              <a:ext cx="930618" cy="828088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7">
              <a:extLst>
                <a:ext uri="{FF2B5EF4-FFF2-40B4-BE49-F238E27FC236}">
                  <a16:creationId xmlns:a16="http://schemas.microsoft.com/office/drawing/2014/main" id="{1ECEF4DE-543F-8A5C-1705-1458A101AD66}"/>
                </a:ext>
              </a:extLst>
            </p:cNvPr>
            <p:cNvSpPr txBox="1"/>
            <p:nvPr/>
          </p:nvSpPr>
          <p:spPr>
            <a:xfrm>
              <a:off x="8097246" y="4830663"/>
              <a:ext cx="770930" cy="32624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600" b="1" baseline="300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1600" b="1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He jet</a:t>
              </a:r>
            </a:p>
          </p:txBody>
        </p:sp>
        <p:cxnSp>
          <p:nvCxnSpPr>
            <p:cNvPr id="12" name="Gekrümmte Verbindung 19">
              <a:extLst>
                <a:ext uri="{FF2B5EF4-FFF2-40B4-BE49-F238E27FC236}">
                  <a16:creationId xmlns:a16="http://schemas.microsoft.com/office/drawing/2014/main" id="{C6D8F01C-15F9-07B9-67A3-F297AB95DADC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rot="16200000" flipV="1">
              <a:off x="7295197" y="3643148"/>
              <a:ext cx="1393644" cy="981384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krümmte Verbindung 20">
              <a:extLst>
                <a:ext uri="{FF2B5EF4-FFF2-40B4-BE49-F238E27FC236}">
                  <a16:creationId xmlns:a16="http://schemas.microsoft.com/office/drawing/2014/main" id="{FF340F7F-5040-DDC4-4451-D4F279A6D536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 rot="16200000" flipH="1">
              <a:off x="6685251" y="2103959"/>
              <a:ext cx="786252" cy="155710"/>
            </a:xfrm>
            <a:prstGeom prst="curvedConnector3">
              <a:avLst/>
            </a:prstGeom>
            <a:ln w="31750">
              <a:solidFill>
                <a:srgbClr val="21FF0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krümmte Verbindung 21">
              <a:extLst>
                <a:ext uri="{FF2B5EF4-FFF2-40B4-BE49-F238E27FC236}">
                  <a16:creationId xmlns:a16="http://schemas.microsoft.com/office/drawing/2014/main" id="{A8B055A7-184C-EB00-7778-DE6BC76DD244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 rot="16200000" flipH="1">
              <a:off x="6719479" y="2069731"/>
              <a:ext cx="1828116" cy="1266030"/>
            </a:xfrm>
            <a:prstGeom prst="curvedConnector3">
              <a:avLst/>
            </a:prstGeom>
            <a:ln w="28575">
              <a:solidFill>
                <a:srgbClr val="00FA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itolo 1">
            <a:extLst>
              <a:ext uri="{FF2B5EF4-FFF2-40B4-BE49-F238E27FC236}">
                <a16:creationId xmlns:a16="http://schemas.microsoft.com/office/drawing/2014/main" id="{8B9B124B-E890-82F1-2F62-9D7ADB8EEA7E}"/>
              </a:ext>
            </a:extLst>
          </p:cNvPr>
          <p:cNvSpPr txBox="1">
            <a:spLocks/>
          </p:cNvSpPr>
          <p:nvPr/>
        </p:nvSpPr>
        <p:spPr>
          <a:xfrm>
            <a:off x="2211582" y="77792"/>
            <a:ext cx="8258968" cy="829469"/>
          </a:xfrm>
          <a:prstGeom prst="rect">
            <a:avLst/>
          </a:prstGeom>
          <a:solidFill>
            <a:srgbClr val="21FF06">
              <a:alpha val="50000"/>
            </a:srgbClr>
          </a:solidFill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i="1" kern="1200">
                <a:solidFill>
                  <a:schemeClr val="tx1"/>
                </a:solidFill>
                <a:latin typeface="Lucida Calligraphy"/>
                <a:ea typeface="+mj-ea"/>
                <a:cs typeface="Lucida Calligraphy"/>
              </a:defRPr>
            </a:lvl1pPr>
          </a:lstStyle>
          <a:p>
            <a:r>
              <a:rPr lang="en-US" dirty="0"/>
              <a:t>Experimental setup scheme @Phelix</a:t>
            </a:r>
            <a:endParaRPr lang="it-IT" dirty="0"/>
          </a:p>
        </p:txBody>
      </p:sp>
      <p:sp>
        <p:nvSpPr>
          <p:cNvPr id="18" name="Textfeld 14">
            <a:extLst>
              <a:ext uri="{FF2B5EF4-FFF2-40B4-BE49-F238E27FC236}">
                <a16:creationId xmlns:a16="http://schemas.microsoft.com/office/drawing/2014/main" id="{A513CDC7-95C2-A381-E17E-5813582B9BBD}"/>
              </a:ext>
            </a:extLst>
          </p:cNvPr>
          <p:cNvSpPr txBox="1"/>
          <p:nvPr/>
        </p:nvSpPr>
        <p:spPr>
          <a:xfrm>
            <a:off x="8874694" y="1312033"/>
            <a:ext cx="2070554" cy="6186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Polarized </a:t>
            </a:r>
            <a:r>
              <a:rPr lang="en-US" b="1" baseline="300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gas glass ball.</a:t>
            </a:r>
          </a:p>
        </p:txBody>
      </p:sp>
      <p:cxnSp>
        <p:nvCxnSpPr>
          <p:cNvPr id="20" name="Connettore 7 19">
            <a:extLst>
              <a:ext uri="{FF2B5EF4-FFF2-40B4-BE49-F238E27FC236}">
                <a16:creationId xmlns:a16="http://schemas.microsoft.com/office/drawing/2014/main" id="{686AFF64-D2AE-7E43-97D3-F9B9789150F6}"/>
              </a:ext>
            </a:extLst>
          </p:cNvPr>
          <p:cNvCxnSpPr/>
          <p:nvPr/>
        </p:nvCxnSpPr>
        <p:spPr>
          <a:xfrm rot="10800000" flipV="1">
            <a:off x="6958711" y="1779672"/>
            <a:ext cx="1766473" cy="1001628"/>
          </a:xfrm>
          <a:prstGeom prst="curvedConnector3">
            <a:avLst/>
          </a:prstGeom>
          <a:ln w="44450">
            <a:headEnd type="none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8608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D2A8ED6-4C75-ABB6-EB21-2F855EB76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4C56516-3DE7-6081-59F9-1055AEAC9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22</a:t>
            </a:fld>
            <a:endParaRPr lang="it-IT" dirty="0"/>
          </a:p>
        </p:txBody>
      </p:sp>
      <p:sp>
        <p:nvSpPr>
          <p:cNvPr id="6" name="Textplatzhalter 11">
            <a:extLst>
              <a:ext uri="{FF2B5EF4-FFF2-40B4-BE49-F238E27FC236}">
                <a16:creationId xmlns:a16="http://schemas.microsoft.com/office/drawing/2014/main" id="{6EDA4DCE-59F5-7BF9-9B10-7C7347123DCE}"/>
              </a:ext>
            </a:extLst>
          </p:cNvPr>
          <p:cNvSpPr txBox="1">
            <a:spLocks/>
          </p:cNvSpPr>
          <p:nvPr/>
        </p:nvSpPr>
        <p:spPr>
          <a:xfrm>
            <a:off x="358774" y="938786"/>
            <a:ext cx="11449049" cy="50999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00090"/>
                </a:solidFill>
                <a:latin typeface="Lucida Calligraphy"/>
                <a:ea typeface="+mn-ea"/>
                <a:cs typeface="Lucida Calligraphy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800000"/>
                </a:solidFill>
                <a:latin typeface="Lucida Calligraphy"/>
                <a:ea typeface="+mn-ea"/>
                <a:cs typeface="Lucida Calligraphy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8000"/>
                </a:solidFill>
                <a:latin typeface="Lucida Calligraphy"/>
                <a:ea typeface="+mn-ea"/>
                <a:cs typeface="Lucida Calligraphy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8000"/>
                </a:solidFill>
                <a:latin typeface="Lucida Calligraphy"/>
                <a:ea typeface="+mn-ea"/>
                <a:cs typeface="Lucida Calligraphy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08000"/>
                </a:solidFill>
                <a:latin typeface="Lucida Calligraphy"/>
                <a:ea typeface="+mn-ea"/>
                <a:cs typeface="Lucida Calligraphy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Helvetica" pitchFamily="2" charset="0"/>
              </a:rPr>
              <a:t>Metastability-Exchange Optical Pumping </a:t>
            </a:r>
          </a:p>
          <a:p>
            <a:pPr marL="0" indent="0">
              <a:buNone/>
            </a:pPr>
            <a:r>
              <a:rPr lang="en-US" dirty="0">
                <a:latin typeface="Helvetica" pitchFamily="2" charset="0"/>
              </a:rPr>
              <a:t>(</a:t>
            </a:r>
            <a:r>
              <a:rPr lang="en-US" dirty="0">
                <a:latin typeface="Lucida Calligraphy" panose="03010101010101010101" pitchFamily="66" charset="77"/>
              </a:rPr>
              <a:t>polarizer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dirty="0"/>
              <a:t>borrowed from Univ. Mainz)</a:t>
            </a:r>
          </a:p>
        </p:txBody>
      </p:sp>
      <p:pic>
        <p:nvPicPr>
          <p:cNvPr id="7" name="Bildplatzhalter 16">
            <a:extLst>
              <a:ext uri="{FF2B5EF4-FFF2-40B4-BE49-F238E27FC236}">
                <a16:creationId xmlns:a16="http://schemas.microsoft.com/office/drawing/2014/main" id="{1EB7443D-B441-B37D-8B46-146F13C9A1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7657" y="1998507"/>
            <a:ext cx="5437187" cy="3168377"/>
          </a:xfrm>
          <a:prstGeom prst="rect">
            <a:avLst/>
          </a:prstGeom>
        </p:spPr>
      </p:pic>
      <p:pic>
        <p:nvPicPr>
          <p:cNvPr id="8" name="Bildplatzhalter 15">
            <a:extLst>
              <a:ext uri="{FF2B5EF4-FFF2-40B4-BE49-F238E27FC236}">
                <a16:creationId xmlns:a16="http://schemas.microsoft.com/office/drawing/2014/main" id="{E96119F5-9005-AB09-0706-ABE944E7D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7156" y="2070734"/>
            <a:ext cx="5437187" cy="3168377"/>
          </a:xfrm>
          <a:prstGeom prst="rect">
            <a:avLst/>
          </a:prstGeom>
        </p:spPr>
      </p:pic>
      <p:sp>
        <p:nvSpPr>
          <p:cNvPr id="9" name="Textfeld 3">
            <a:extLst>
              <a:ext uri="{FF2B5EF4-FFF2-40B4-BE49-F238E27FC236}">
                <a16:creationId xmlns:a16="http://schemas.microsoft.com/office/drawing/2014/main" id="{63718386-71DA-FE4D-B8F6-86E659B3DE96}"/>
              </a:ext>
            </a:extLst>
          </p:cNvPr>
          <p:cNvSpPr txBox="1"/>
          <p:nvPr/>
        </p:nvSpPr>
        <p:spPr>
          <a:xfrm>
            <a:off x="297657" y="6275239"/>
            <a:ext cx="92654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Mrozik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et al., Construction of a compact 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 polarizing facility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J. Phys. Conf. Ser. 2011, 294, 012007</a:t>
            </a:r>
          </a:p>
        </p:txBody>
      </p:sp>
      <p:sp>
        <p:nvSpPr>
          <p:cNvPr id="10" name="Textfeld 2">
            <a:extLst>
              <a:ext uri="{FF2B5EF4-FFF2-40B4-BE49-F238E27FC236}">
                <a16:creationId xmlns:a16="http://schemas.microsoft.com/office/drawing/2014/main" id="{EC0E5419-0A88-6F0F-21D6-89C76F9E672C}"/>
              </a:ext>
            </a:extLst>
          </p:cNvPr>
          <p:cNvSpPr txBox="1"/>
          <p:nvPr/>
        </p:nvSpPr>
        <p:spPr>
          <a:xfrm>
            <a:off x="2890950" y="5443708"/>
            <a:ext cx="69847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Max. </a:t>
            </a:r>
            <a:r>
              <a:rPr lang="en-US" b="0" i="0" u="none" strike="noStrike" baseline="3000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 polarization: ~75%</a:t>
            </a:r>
          </a:p>
          <a:p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Relaxation times: hundreds of hours (up to 3 bar in transport vessels)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Grafik 1">
            <a:extLst>
              <a:ext uri="{FF2B5EF4-FFF2-40B4-BE49-F238E27FC236}">
                <a16:creationId xmlns:a16="http://schemas.microsoft.com/office/drawing/2014/main" id="{44619F96-B5EC-C7D7-170C-F637D0FC8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2541" y="128876"/>
            <a:ext cx="1969246" cy="131990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5D4319C-F9E7-0C28-15DE-395CEFDCCDD1}"/>
              </a:ext>
            </a:extLst>
          </p:cNvPr>
          <p:cNvSpPr txBox="1">
            <a:spLocks/>
          </p:cNvSpPr>
          <p:nvPr/>
        </p:nvSpPr>
        <p:spPr>
          <a:xfrm>
            <a:off x="2211582" y="77792"/>
            <a:ext cx="8258968" cy="829469"/>
          </a:xfrm>
          <a:prstGeom prst="rect">
            <a:avLst/>
          </a:prstGeom>
          <a:solidFill>
            <a:srgbClr val="21FF06">
              <a:alpha val="50000"/>
            </a:srgbClr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i="1" kern="1200">
                <a:solidFill>
                  <a:schemeClr val="tx1"/>
                </a:solidFill>
                <a:latin typeface="Lucida Calligraphy"/>
                <a:ea typeface="+mj-ea"/>
                <a:cs typeface="Lucida Calligraphy"/>
              </a:defRPr>
            </a:lvl1pPr>
          </a:lstStyle>
          <a:p>
            <a:r>
              <a:rPr lang="en-US" baseline="30000" dirty="0"/>
              <a:t>3</a:t>
            </a:r>
            <a:r>
              <a:rPr lang="en-US" dirty="0"/>
              <a:t>He polarizer with recovering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38543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01FE72D-B906-A44A-B264-55432CE6A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65109A3-D0AB-794C-8F46-76E4E6393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23</a:t>
            </a:fld>
            <a:endParaRPr lang="it-IT" dirty="0"/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B056BE2A-9840-164F-BA89-9AE009BD0431}"/>
              </a:ext>
            </a:extLst>
          </p:cNvPr>
          <p:cNvSpPr>
            <a:spLocks noGrp="1"/>
          </p:cNvSpPr>
          <p:nvPr/>
        </p:nvSpPr>
        <p:spPr>
          <a:xfrm>
            <a:off x="358851" y="720198"/>
            <a:ext cx="4674174" cy="5099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Up to 80% nuclear polarization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70A524A4-87E1-AA44-A999-40514A036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667" y="645607"/>
            <a:ext cx="2520000" cy="461408"/>
          </a:xfrm>
          <a:prstGeom prst="rect">
            <a:avLst/>
          </a:prstGeom>
        </p:spPr>
      </p:pic>
      <p:pic>
        <p:nvPicPr>
          <p:cNvPr id="20" name="Grafik 14">
            <a:extLst>
              <a:ext uri="{FF2B5EF4-FFF2-40B4-BE49-F238E27FC236}">
                <a16:creationId xmlns:a16="http://schemas.microsoft.com/office/drawing/2014/main" id="{C30755D4-A5D9-1C43-BB3D-08E51FE9F87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829" y="659868"/>
            <a:ext cx="1846691" cy="653604"/>
          </a:xfrm>
          <a:prstGeom prst="rect">
            <a:avLst/>
          </a:prstGeom>
        </p:spPr>
      </p:pic>
      <p:sp>
        <p:nvSpPr>
          <p:cNvPr id="21" name="Rounded Rectangle 13">
            <a:extLst>
              <a:ext uri="{FF2B5EF4-FFF2-40B4-BE49-F238E27FC236}">
                <a16:creationId xmlns:a16="http://schemas.microsoft.com/office/drawing/2014/main" id="{D8E3E853-9C3B-614A-AD89-ECC19C9B4427}"/>
              </a:ext>
            </a:extLst>
          </p:cNvPr>
          <p:cNvSpPr/>
          <p:nvPr/>
        </p:nvSpPr>
        <p:spPr>
          <a:xfrm>
            <a:off x="7177450" y="1199145"/>
            <a:ext cx="2592288" cy="792088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5000"/>
              </a:lnSpc>
            </a:pP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magnetic holding field</a:t>
            </a:r>
            <a:b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for storing pre-polarized </a:t>
            </a:r>
            <a:b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GB" sz="160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 gas @3 bar</a:t>
            </a:r>
          </a:p>
        </p:txBody>
      </p:sp>
      <p:sp>
        <p:nvSpPr>
          <p:cNvPr id="22" name="Rounded Rectangle 15">
            <a:extLst>
              <a:ext uri="{FF2B5EF4-FFF2-40B4-BE49-F238E27FC236}">
                <a16:creationId xmlns:a16="http://schemas.microsoft.com/office/drawing/2014/main" id="{23AAACA7-B55A-EC44-9DD9-3C8FDB911784}"/>
              </a:ext>
            </a:extLst>
          </p:cNvPr>
          <p:cNvSpPr/>
          <p:nvPr/>
        </p:nvSpPr>
        <p:spPr>
          <a:xfrm>
            <a:off x="6696420" y="2819310"/>
            <a:ext cx="2592288" cy="792088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5000"/>
              </a:lnSpc>
            </a:pP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non-magnetic nozzle provides the desired gas-jet target </a:t>
            </a:r>
          </a:p>
        </p:txBody>
      </p:sp>
      <p:sp>
        <p:nvSpPr>
          <p:cNvPr id="23" name="CustomShape 68">
            <a:extLst>
              <a:ext uri="{FF2B5EF4-FFF2-40B4-BE49-F238E27FC236}">
                <a16:creationId xmlns:a16="http://schemas.microsoft.com/office/drawing/2014/main" id="{039929A4-C1F8-CC46-BFD7-4A97F14BD564}"/>
              </a:ext>
            </a:extLst>
          </p:cNvPr>
          <p:cNvSpPr/>
          <p:nvPr/>
        </p:nvSpPr>
        <p:spPr>
          <a:xfrm>
            <a:off x="341228" y="5045531"/>
            <a:ext cx="4346567" cy="454671"/>
          </a:xfrm>
          <a:prstGeom prst="rect">
            <a:avLst/>
          </a:prstGeom>
          <a:solidFill>
            <a:srgbClr val="FFFF00">
              <a:alpha val="40000"/>
            </a:srgbClr>
          </a:solidFill>
          <a:ln w="508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1400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Engin</a:t>
            </a:r>
            <a:r>
              <a:rPr lang="en-US" sz="14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</a:p>
          <a:p>
            <a:r>
              <a:rPr lang="en-US" sz="14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Plasma Physics and Controlled Fusion </a:t>
            </a:r>
            <a:r>
              <a:rPr lang="en-US" sz="1400" b="1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  <a:r>
              <a:rPr lang="en-US" sz="14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(2019) 115012</a:t>
            </a:r>
          </a:p>
        </p:txBody>
      </p:sp>
      <p:pic>
        <p:nvPicPr>
          <p:cNvPr id="24" name="Grafik 6" descr="Ein Bild, das Text, drinnen, Computer enthält.&#10;&#10;Automatisch generierte Beschreibung">
            <a:extLst>
              <a:ext uri="{FF2B5EF4-FFF2-40B4-BE49-F238E27FC236}">
                <a16:creationId xmlns:a16="http://schemas.microsoft.com/office/drawing/2014/main" id="{B657AD52-2D4F-D74F-AFFF-072FDDEA8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59" y="1222547"/>
            <a:ext cx="4521211" cy="339090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</p:pic>
      <p:sp>
        <p:nvSpPr>
          <p:cNvPr id="25" name="Rounded Rectangle 13">
            <a:extLst>
              <a:ext uri="{FF2B5EF4-FFF2-40B4-BE49-F238E27FC236}">
                <a16:creationId xmlns:a16="http://schemas.microsoft.com/office/drawing/2014/main" id="{181D45F7-8D6C-A446-9253-175BDCB9A1B4}"/>
              </a:ext>
            </a:extLst>
          </p:cNvPr>
          <p:cNvSpPr/>
          <p:nvPr/>
        </p:nvSpPr>
        <p:spPr>
          <a:xfrm>
            <a:off x="8655505" y="2027222"/>
            <a:ext cx="2592288" cy="792088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5000"/>
              </a:lnSpc>
            </a:pP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compressor increases pressure of</a:t>
            </a:r>
            <a:b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GB" sz="160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 gas to ~30 bar</a:t>
            </a:r>
          </a:p>
        </p:txBody>
      </p:sp>
      <p:sp>
        <p:nvSpPr>
          <p:cNvPr id="26" name="Titolo 1">
            <a:extLst>
              <a:ext uri="{FF2B5EF4-FFF2-40B4-BE49-F238E27FC236}">
                <a16:creationId xmlns:a16="http://schemas.microsoft.com/office/drawing/2014/main" id="{331B5594-F5CB-0141-8DA1-E18089769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3128" y="106968"/>
            <a:ext cx="7772400" cy="467811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Polarized</a:t>
            </a:r>
            <a:r>
              <a:rPr lang="it-IT" dirty="0"/>
              <a:t> </a:t>
            </a:r>
            <a:r>
              <a:rPr lang="it-IT" baseline="30000" dirty="0"/>
              <a:t>3</a:t>
            </a:r>
            <a:r>
              <a:rPr lang="it-IT" dirty="0"/>
              <a:t>He gas-jet</a:t>
            </a:r>
          </a:p>
        </p:txBody>
      </p:sp>
      <p:pic>
        <p:nvPicPr>
          <p:cNvPr id="28" name="Grafik 6">
            <a:extLst>
              <a:ext uri="{FF2B5EF4-FFF2-40B4-BE49-F238E27FC236}">
                <a16:creationId xmlns:a16="http://schemas.microsoft.com/office/drawing/2014/main" id="{E8278102-259C-C64A-B8C4-7C71F3E694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179" y="4095055"/>
            <a:ext cx="4442579" cy="2702751"/>
          </a:xfrm>
          <a:prstGeom prst="rect">
            <a:avLst/>
          </a:prstGeom>
          <a:ln w="50800">
            <a:solidFill>
              <a:srgbClr val="0432FF"/>
            </a:solidFill>
          </a:ln>
        </p:spPr>
      </p:pic>
      <p:pic>
        <p:nvPicPr>
          <p:cNvPr id="29" name="Picture 9">
            <a:extLst>
              <a:ext uri="{FF2B5EF4-FFF2-40B4-BE49-F238E27FC236}">
                <a16:creationId xmlns:a16="http://schemas.microsoft.com/office/drawing/2014/main" id="{5DE12A93-4594-2046-B404-5493404B44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84"/>
          <a:stretch/>
        </p:blipFill>
        <p:spPr>
          <a:xfrm>
            <a:off x="7593331" y="3677502"/>
            <a:ext cx="3024336" cy="492196"/>
          </a:xfrm>
          <a:prstGeom prst="rect">
            <a:avLst/>
          </a:prstGeom>
        </p:spPr>
      </p:pic>
      <p:sp>
        <p:nvSpPr>
          <p:cNvPr id="30" name="Rettangolo 29">
            <a:extLst>
              <a:ext uri="{FF2B5EF4-FFF2-40B4-BE49-F238E27FC236}">
                <a16:creationId xmlns:a16="http://schemas.microsoft.com/office/drawing/2014/main" id="{63929B67-43BC-204D-BC8D-9A548D36EB18}"/>
              </a:ext>
            </a:extLst>
          </p:cNvPr>
          <p:cNvSpPr/>
          <p:nvPr/>
        </p:nvSpPr>
        <p:spPr>
          <a:xfrm>
            <a:off x="5894001" y="3657549"/>
            <a:ext cx="1698093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432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Target @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47EDB16-EE1F-70E2-615A-5A1BD85E71C5}"/>
              </a:ext>
            </a:extLst>
          </p:cNvPr>
          <p:cNvSpPr txBox="1"/>
          <p:nvPr/>
        </p:nvSpPr>
        <p:spPr>
          <a:xfrm>
            <a:off x="-30098" y="4657691"/>
            <a:ext cx="4745210" cy="338554"/>
          </a:xfrm>
          <a:prstGeom prst="rect">
            <a:avLst/>
          </a:prstGeom>
          <a:solidFill>
            <a:srgbClr val="FFFF00">
              <a:alpha val="45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1600" dirty="0" err="1"/>
              <a:t>Feasibility</a:t>
            </a:r>
            <a:r>
              <a:rPr lang="it-IT" sz="1600" dirty="0"/>
              <a:t> studies of laser </a:t>
            </a:r>
            <a:r>
              <a:rPr lang="it-IT" sz="1600" dirty="0" err="1"/>
              <a:t>induced</a:t>
            </a:r>
            <a:r>
              <a:rPr lang="it-IT" sz="1600" dirty="0"/>
              <a:t> </a:t>
            </a:r>
            <a:r>
              <a:rPr lang="it-IT" sz="1600" dirty="0" err="1"/>
              <a:t>acceleration</a:t>
            </a:r>
            <a:r>
              <a:rPr lang="it-IT" sz="1600" dirty="0"/>
              <a:t> on </a:t>
            </a:r>
            <a:r>
              <a:rPr lang="it-IT" sz="1600" baseline="30000" dirty="0"/>
              <a:t>4</a:t>
            </a:r>
            <a:r>
              <a:rPr lang="it-IT" sz="1600" dirty="0"/>
              <a:t>He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C901A27-5DF1-F0C0-3AF9-5418174A6683}"/>
              </a:ext>
            </a:extLst>
          </p:cNvPr>
          <p:cNvSpPr txBox="1"/>
          <p:nvPr/>
        </p:nvSpPr>
        <p:spPr>
          <a:xfrm>
            <a:off x="326286" y="5649091"/>
            <a:ext cx="4253216" cy="307777"/>
          </a:xfrm>
          <a:prstGeom prst="rect">
            <a:avLst/>
          </a:prstGeom>
          <a:solidFill>
            <a:srgbClr val="73FB79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it-IT" sz="1400" dirty="0"/>
              <a:t>High </a:t>
            </a:r>
            <a:r>
              <a:rPr lang="it-IT" sz="1400" dirty="0" err="1"/>
              <a:t>density</a:t>
            </a:r>
            <a:r>
              <a:rPr lang="it-IT" sz="1400" dirty="0"/>
              <a:t> </a:t>
            </a:r>
            <a:r>
              <a:rPr lang="it-IT" sz="1400" dirty="0" err="1"/>
              <a:t>polarized</a:t>
            </a:r>
            <a:r>
              <a:rPr lang="it-IT" sz="1400" dirty="0"/>
              <a:t> </a:t>
            </a:r>
            <a:r>
              <a:rPr lang="it-IT" sz="1400" baseline="30000" dirty="0"/>
              <a:t>3</a:t>
            </a:r>
            <a:r>
              <a:rPr lang="it-IT" sz="1400" dirty="0"/>
              <a:t>He Gas-Jet Target 3/4 10</a:t>
            </a:r>
            <a:r>
              <a:rPr lang="it-IT" sz="1400" baseline="30000" dirty="0"/>
              <a:t>19</a:t>
            </a:r>
            <a:r>
              <a:rPr lang="it-IT" sz="1400" dirty="0"/>
              <a:t> cm</a:t>
            </a:r>
            <a:r>
              <a:rPr lang="it-IT" sz="1400" baseline="30000" dirty="0"/>
              <a:t>-3</a:t>
            </a:r>
            <a:endParaRPr lang="it-IT" sz="1400" dirty="0"/>
          </a:p>
        </p:txBody>
      </p:sp>
      <p:sp>
        <p:nvSpPr>
          <p:cNvPr id="6" name="CustomShape 68">
            <a:extLst>
              <a:ext uri="{FF2B5EF4-FFF2-40B4-BE49-F238E27FC236}">
                <a16:creationId xmlns:a16="http://schemas.microsoft.com/office/drawing/2014/main" id="{9434B33A-B47A-8895-ED0D-E44932ACF1FF}"/>
              </a:ext>
            </a:extLst>
          </p:cNvPr>
          <p:cNvSpPr/>
          <p:nvPr/>
        </p:nvSpPr>
        <p:spPr>
          <a:xfrm>
            <a:off x="358851" y="5993503"/>
            <a:ext cx="4346567" cy="454671"/>
          </a:xfrm>
          <a:prstGeom prst="rect">
            <a:avLst/>
          </a:prstGeom>
          <a:solidFill>
            <a:srgbClr val="73FB79">
              <a:alpha val="40000"/>
            </a:srgbClr>
          </a:solidFill>
          <a:ln w="508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US" sz="1400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Fedorets</a:t>
            </a:r>
            <a:r>
              <a:rPr lang="en-US" sz="14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sz="14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14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Instruments </a:t>
            </a:r>
            <a:r>
              <a:rPr lang="en-US" sz="1400" b="1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4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(2022) </a:t>
            </a:r>
            <a:r>
              <a:rPr lang="en-US" sz="1400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art.n</a:t>
            </a:r>
            <a:r>
              <a:rPr lang="en-US" sz="14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18</a:t>
            </a:r>
            <a:endParaRPr lang="en-US" sz="1400" b="1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46FE7CD-0E32-FBC0-E769-64C49F65E837}"/>
              </a:ext>
            </a:extLst>
          </p:cNvPr>
          <p:cNvSpPr txBox="1"/>
          <p:nvPr/>
        </p:nvSpPr>
        <p:spPr>
          <a:xfrm>
            <a:off x="4738125" y="4565532"/>
            <a:ext cx="2342908" cy="20313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highlight>
                  <a:srgbClr val="FFFF00"/>
                </a:highlight>
              </a:rPr>
              <a:t>Best Working points: </a:t>
            </a:r>
          </a:p>
          <a:p>
            <a:pPr algn="ctr"/>
            <a:r>
              <a:rPr lang="it-IT" u="sng" dirty="0">
                <a:highlight>
                  <a:srgbClr val="FFFF00"/>
                </a:highlight>
              </a:rPr>
              <a:t>+</a:t>
            </a:r>
            <a:r>
              <a:rPr lang="it-IT" dirty="0">
                <a:highlight>
                  <a:srgbClr val="FFFF00"/>
                </a:highlight>
              </a:rPr>
              <a:t> 90° Laser dir.</a:t>
            </a:r>
          </a:p>
          <a:p>
            <a:pPr algn="ctr"/>
            <a:r>
              <a:rPr lang="it-IT" baseline="30000" dirty="0">
                <a:highlight>
                  <a:srgbClr val="FFFF00"/>
                </a:highlight>
              </a:rPr>
              <a:t>4</a:t>
            </a:r>
            <a:r>
              <a:rPr lang="it-IT" dirty="0">
                <a:highlight>
                  <a:srgbClr val="FFFF00"/>
                </a:highlight>
              </a:rPr>
              <a:t>He</a:t>
            </a:r>
            <a:r>
              <a:rPr lang="it-IT" baseline="30000" dirty="0">
                <a:highlight>
                  <a:srgbClr val="FFFF00"/>
                </a:highlight>
              </a:rPr>
              <a:t>++</a:t>
            </a:r>
            <a:r>
              <a:rPr lang="it-IT" dirty="0">
                <a:highlight>
                  <a:srgbClr val="FFFF00"/>
                </a:highlight>
              </a:rPr>
              <a:t> 4.65 MeV</a:t>
            </a:r>
          </a:p>
          <a:p>
            <a:pPr algn="ctr"/>
            <a:r>
              <a:rPr lang="it-IT" baseline="30000" dirty="0">
                <a:highlight>
                  <a:srgbClr val="FFFF00"/>
                </a:highlight>
              </a:rPr>
              <a:t>4</a:t>
            </a:r>
            <a:r>
              <a:rPr lang="it-IT" dirty="0">
                <a:highlight>
                  <a:srgbClr val="FFFF00"/>
                </a:highlight>
              </a:rPr>
              <a:t>He</a:t>
            </a:r>
            <a:r>
              <a:rPr lang="it-IT" baseline="30000" dirty="0">
                <a:highlight>
                  <a:srgbClr val="FFFF00"/>
                </a:highlight>
              </a:rPr>
              <a:t>+</a:t>
            </a:r>
            <a:r>
              <a:rPr lang="it-IT" dirty="0">
                <a:highlight>
                  <a:srgbClr val="FFFF00"/>
                </a:highlight>
              </a:rPr>
              <a:t> 3.27 MeV.</a:t>
            </a:r>
          </a:p>
          <a:p>
            <a:pPr algn="ctr"/>
            <a:r>
              <a:rPr lang="it-IT" dirty="0">
                <a:highlight>
                  <a:srgbClr val="FFFF00"/>
                </a:highlight>
              </a:rPr>
              <a:t>Gas Backing </a:t>
            </a:r>
            <a:r>
              <a:rPr lang="it-IT" i="1" dirty="0" err="1">
                <a:highlight>
                  <a:srgbClr val="FFFF00"/>
                </a:highlight>
              </a:rPr>
              <a:t>p</a:t>
            </a:r>
            <a:r>
              <a:rPr lang="it-IT" dirty="0">
                <a:highlight>
                  <a:srgbClr val="FFFF00"/>
                </a:highlight>
              </a:rPr>
              <a:t>= 30 bar</a:t>
            </a:r>
          </a:p>
          <a:p>
            <a:pPr algn="ctr"/>
            <a:r>
              <a:rPr lang="it-IT" dirty="0">
                <a:highlight>
                  <a:srgbClr val="FFFF00"/>
                </a:highlight>
              </a:rPr>
              <a:t>40-60 </a:t>
            </a:r>
            <a:r>
              <a:rPr lang="it-IT" dirty="0" err="1">
                <a:highlight>
                  <a:srgbClr val="FFFF00"/>
                </a:highlight>
              </a:rPr>
              <a:t>J</a:t>
            </a:r>
            <a:r>
              <a:rPr lang="it-IT" dirty="0">
                <a:highlight>
                  <a:srgbClr val="FFFF00"/>
                </a:highlight>
              </a:rPr>
              <a:t> &amp; 1.6-3.2 </a:t>
            </a:r>
            <a:r>
              <a:rPr lang="it-IT" dirty="0" err="1">
                <a:highlight>
                  <a:srgbClr val="FFFF00"/>
                </a:highlight>
              </a:rPr>
              <a:t>ps</a:t>
            </a:r>
            <a:endParaRPr lang="it-IT" dirty="0">
              <a:highlight>
                <a:srgbClr val="FFFF00"/>
              </a:highlight>
            </a:endParaRPr>
          </a:p>
          <a:p>
            <a:pPr algn="ctr"/>
            <a:r>
              <a:rPr lang="it-IT" dirty="0">
                <a:highlight>
                  <a:srgbClr val="FFFF00"/>
                </a:highlight>
              </a:rPr>
              <a:t>jet  of 4 10</a:t>
            </a:r>
            <a:r>
              <a:rPr lang="it-IT" baseline="30000" dirty="0">
                <a:highlight>
                  <a:srgbClr val="FFFF00"/>
                </a:highlight>
              </a:rPr>
              <a:t> 19</a:t>
            </a:r>
            <a:r>
              <a:rPr lang="it-IT" dirty="0">
                <a:highlight>
                  <a:srgbClr val="FFFF00"/>
                </a:highlight>
              </a:rPr>
              <a:t>  cm</a:t>
            </a:r>
            <a:r>
              <a:rPr lang="it-IT" baseline="30000" dirty="0">
                <a:highlight>
                  <a:srgbClr val="FFFF00"/>
                </a:highlight>
              </a:rPr>
              <a:t>-3</a:t>
            </a:r>
            <a:endParaRPr lang="it-IT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90326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0" grpId="0" animBg="1"/>
      <p:bldP spid="2" grpId="0" animBg="1"/>
      <p:bldP spid="3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95011B-7E71-3E75-2D53-B300257196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4317" y="106363"/>
            <a:ext cx="10363200" cy="807389"/>
          </a:xfrm>
        </p:spPr>
        <p:txBody>
          <a:bodyPr/>
          <a:lstStyle/>
          <a:p>
            <a:r>
              <a:rPr lang="it-IT" dirty="0" err="1"/>
              <a:t>Transport</a:t>
            </a:r>
            <a:r>
              <a:rPr lang="it-IT" dirty="0"/>
              <a:t> of </a:t>
            </a:r>
            <a:r>
              <a:rPr lang="it-IT" dirty="0" err="1"/>
              <a:t>Polarized</a:t>
            </a:r>
            <a:r>
              <a:rPr lang="it-IT" dirty="0"/>
              <a:t> </a:t>
            </a:r>
            <a:r>
              <a:rPr lang="it-IT" baseline="30000" dirty="0"/>
              <a:t>3</a:t>
            </a:r>
            <a:r>
              <a:rPr lang="it-IT" dirty="0"/>
              <a:t>He gas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41F2758-ECF9-2117-DF15-9735ABC95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 dirty="0"/>
              <a:t>PSTP 24 Newport News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4B8BBC-0B57-1D2B-EB5F-ED4A084C5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24</a:t>
            </a:fld>
            <a:endParaRPr lang="it-IT" dirty="0"/>
          </a:p>
        </p:txBody>
      </p:sp>
      <p:sp>
        <p:nvSpPr>
          <p:cNvPr id="6" name="Textplatzhalter 10">
            <a:extLst>
              <a:ext uri="{FF2B5EF4-FFF2-40B4-BE49-F238E27FC236}">
                <a16:creationId xmlns:a16="http://schemas.microsoft.com/office/drawing/2014/main" id="{25DB2C03-C7BB-77C4-ADF6-CA05B7D1F62C}"/>
              </a:ext>
            </a:extLst>
          </p:cNvPr>
          <p:cNvSpPr txBox="1">
            <a:spLocks/>
          </p:cNvSpPr>
          <p:nvPr/>
        </p:nvSpPr>
        <p:spPr>
          <a:xfrm>
            <a:off x="371475" y="978551"/>
            <a:ext cx="11449049" cy="509994"/>
          </a:xfrm>
          <a:prstGeom prst="rect">
            <a:avLst/>
          </a:prstGeom>
          <a:solidFill>
            <a:srgbClr val="FFFF00">
              <a:alpha val="80000"/>
            </a:srgb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00090"/>
                </a:solidFill>
                <a:latin typeface="Lucida Calligraphy"/>
                <a:ea typeface="+mn-ea"/>
                <a:cs typeface="Lucida Calligraphy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800000"/>
                </a:solidFill>
                <a:latin typeface="Lucida Calligraphy"/>
                <a:ea typeface="+mn-ea"/>
                <a:cs typeface="Lucida Calligraphy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8000"/>
                </a:solidFill>
                <a:latin typeface="Lucida Calligraphy"/>
                <a:ea typeface="+mn-ea"/>
                <a:cs typeface="Lucida Calligraphy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8000"/>
                </a:solidFill>
                <a:latin typeface="Lucida Calligraphy"/>
                <a:ea typeface="+mn-ea"/>
                <a:cs typeface="Lucida Calligraphy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08000"/>
                </a:solidFill>
                <a:latin typeface="Lucida Calligraphy"/>
                <a:ea typeface="+mn-ea"/>
                <a:cs typeface="Lucida Calligraphy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Every morning: Transfer of 3 bar-liter </a:t>
            </a:r>
            <a:r>
              <a:rPr lang="en-US" sz="2000" baseline="30000" dirty="0"/>
              <a:t>3</a:t>
            </a:r>
            <a:r>
              <a:rPr lang="en-US" sz="2000" dirty="0"/>
              <a:t>He from FZJ to GSI (250 km)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66F345CB-441F-5523-FA05-2FBF7A448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8" t="16401" r="1758"/>
          <a:stretch/>
        </p:blipFill>
        <p:spPr bwMode="auto">
          <a:xfrm>
            <a:off x="6567149" y="2443407"/>
            <a:ext cx="5764362" cy="358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dplatzhalter 15">
            <a:extLst>
              <a:ext uri="{FF2B5EF4-FFF2-40B4-BE49-F238E27FC236}">
                <a16:creationId xmlns:a16="http://schemas.microsoft.com/office/drawing/2014/main" id="{61758135-BD8C-1DEA-02EC-DC7F91D787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2824" y="1962138"/>
            <a:ext cx="2009886" cy="1171208"/>
          </a:xfrm>
          <a:prstGeom prst="rect">
            <a:avLst/>
          </a:prstGeom>
        </p:spPr>
      </p:pic>
      <p:pic>
        <p:nvPicPr>
          <p:cNvPr id="10" name="Picture 6" descr="Durch solche Verstärkerkristalle läuft der Laserpuls. Bild: GSI">
            <a:extLst>
              <a:ext uri="{FF2B5EF4-FFF2-40B4-BE49-F238E27FC236}">
                <a16:creationId xmlns:a16="http://schemas.microsoft.com/office/drawing/2014/main" id="{F58B8CE9-37F9-0E44-646E-2A0011ACF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513" y="5099663"/>
            <a:ext cx="2410837" cy="155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3">
            <a:extLst>
              <a:ext uri="{FF2B5EF4-FFF2-40B4-BE49-F238E27FC236}">
                <a16:creationId xmlns:a16="http://schemas.microsoft.com/office/drawing/2014/main" id="{16B83C13-BE31-66BF-1843-B07CE0E0D6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9967" y="6160762"/>
            <a:ext cx="1600678" cy="473371"/>
          </a:xfrm>
          <a:prstGeom prst="rect">
            <a:avLst/>
          </a:prstGeom>
        </p:spPr>
      </p:pic>
      <p:pic>
        <p:nvPicPr>
          <p:cNvPr id="12" name="Grafik 14">
            <a:extLst>
              <a:ext uri="{FF2B5EF4-FFF2-40B4-BE49-F238E27FC236}">
                <a16:creationId xmlns:a16="http://schemas.microsoft.com/office/drawing/2014/main" id="{EBDD8F10-F863-2BCD-2DC4-A3F768B9F56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3642" y="1969815"/>
            <a:ext cx="1360336" cy="396724"/>
          </a:xfrm>
          <a:prstGeom prst="rect">
            <a:avLst/>
          </a:prstGeom>
        </p:spPr>
      </p:pic>
      <p:cxnSp>
        <p:nvCxnSpPr>
          <p:cNvPr id="13" name="Gerade Verbindung mit Pfeil 24">
            <a:extLst>
              <a:ext uri="{FF2B5EF4-FFF2-40B4-BE49-F238E27FC236}">
                <a16:creationId xmlns:a16="http://schemas.microsoft.com/office/drawing/2014/main" id="{7E5D9CF2-EFE3-9693-F0A0-6778510C8DD8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4422396" y="2530074"/>
            <a:ext cx="3023433" cy="1158837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25">
            <a:extLst>
              <a:ext uri="{FF2B5EF4-FFF2-40B4-BE49-F238E27FC236}">
                <a16:creationId xmlns:a16="http://schemas.microsoft.com/office/drawing/2014/main" id="{9EE24337-9B7B-D326-8DFB-6241661ED593}"/>
              </a:ext>
            </a:extLst>
          </p:cNvPr>
          <p:cNvCxnSpPr>
            <a:cxnSpLocks/>
          </p:cNvCxnSpPr>
          <p:nvPr/>
        </p:nvCxnSpPr>
        <p:spPr>
          <a:xfrm flipV="1">
            <a:off x="4196195" y="4340697"/>
            <a:ext cx="4092068" cy="1319221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k 29">
            <a:extLst>
              <a:ext uri="{FF2B5EF4-FFF2-40B4-BE49-F238E27FC236}">
                <a16:creationId xmlns:a16="http://schemas.microsoft.com/office/drawing/2014/main" id="{3D385437-4230-2181-62F0-89FD5681F4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5578" y="3331616"/>
            <a:ext cx="1725960" cy="145747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38FE9BE-87D5-BEA0-67FE-1ACA3C5395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1317" y="3270040"/>
            <a:ext cx="2147953" cy="1630912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E98A15C8-6926-62ED-8BB8-B8AE70305B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9843" y="1926802"/>
            <a:ext cx="2132553" cy="120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038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28AB88-956B-3B07-099D-94CFA3654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/>
              <a:t>Polarimetry for </a:t>
            </a:r>
            <a:r>
              <a:rPr lang="en-US" u="sng" baseline="30000" dirty="0"/>
              <a:t>3</a:t>
            </a:r>
            <a:r>
              <a:rPr lang="en-US" u="sng" dirty="0"/>
              <a:t>H</a:t>
            </a:r>
            <a:r>
              <a:rPr lang="en-US" u="sng" cap="none" dirty="0"/>
              <a:t>e</a:t>
            </a:r>
            <a:r>
              <a:rPr lang="en-US" u="sng" dirty="0"/>
              <a:t> 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platzhalter 20">
                <a:extLst>
                  <a:ext uri="{FF2B5EF4-FFF2-40B4-BE49-F238E27FC236}">
                    <a16:creationId xmlns:a16="http://schemas.microsoft.com/office/drawing/2014/main" id="{E1E51D0A-D49B-BE26-21BC-5A3FD2B026D2}"/>
                  </a:ext>
                </a:extLst>
              </p:cNvPr>
              <p:cNvSpPr>
                <a:spLocks noGrp="1"/>
              </p:cNvSpPr>
              <p:nvPr>
                <p:ph type="body" sz="quarter" idx="15"/>
              </p:nvPr>
            </p:nvSpPr>
            <p:spPr>
              <a:xfrm>
                <a:off x="371475" y="811317"/>
                <a:ext cx="11449049" cy="509994"/>
              </a:xfrm>
            </p:spPr>
            <p:txBody>
              <a:bodyPr/>
              <a:lstStyle/>
              <a:p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Employing  analyzing power of the </a:t>
                </a:r>
                <a14:m>
                  <m:oMath xmlns:m="http://schemas.openxmlformats.org/officeDocument/2006/math">
                    <m:r>
                      <a:rPr lang="en-US" sz="1800" b="1" i="0" smtClean="0">
                        <a:latin typeface="Cambria Math" panose="02040503050406030204" pitchFamily="18" charset="0"/>
                      </a:rPr>
                      <m:t>𝐃</m:t>
                    </m:r>
                    <m:d>
                      <m:d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Pre>
                          <m:sPre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sz="1800" b="1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n-US" sz="18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  <m:e>
                            <m:acc>
                              <m:accPr>
                                <m:chr m:val="⃗"/>
                                <m:ctrlPr>
                                  <a:rPr lang="en-US" sz="18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800" b="1" i="0" smtClean="0">
                                    <a:latin typeface="Cambria Math" panose="02040503050406030204" pitchFamily="18" charset="0"/>
                                  </a:rPr>
                                  <m:t>𝐇𝐞</m:t>
                                </m:r>
                              </m:e>
                            </m:acc>
                          </m:e>
                        </m:sPr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e>
                    </m:d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reaction</a:t>
                </a:r>
              </a:p>
            </p:txBody>
          </p:sp>
        </mc:Choice>
        <mc:Fallback xmlns="">
          <p:sp>
            <p:nvSpPr>
              <p:cNvPr id="21" name="Textplatzhalter 20">
                <a:extLst>
                  <a:ext uri="{FF2B5EF4-FFF2-40B4-BE49-F238E27FC236}">
                    <a16:creationId xmlns:a16="http://schemas.microsoft.com/office/drawing/2014/main" id="{E1E51D0A-D49B-BE26-21BC-5A3FD2B026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5"/>
              </p:nvPr>
            </p:nvSpPr>
            <p:spPr>
              <a:xfrm>
                <a:off x="371475" y="811317"/>
                <a:ext cx="11449049" cy="509994"/>
              </a:xfrm>
              <a:blipFill>
                <a:blip r:embed="rId3"/>
                <a:stretch>
                  <a:fillRect l="-4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fik 10">
            <a:extLst>
              <a:ext uri="{FF2B5EF4-FFF2-40B4-BE49-F238E27FC236}">
                <a16:creationId xmlns:a16="http://schemas.microsoft.com/office/drawing/2014/main" id="{C0B7C6CC-1940-AC0B-5C28-1C0CC88B5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3553" y="3430286"/>
            <a:ext cx="3035457" cy="2969825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A4F840BD-CEC7-7752-CD67-EA869783792D}"/>
              </a:ext>
            </a:extLst>
          </p:cNvPr>
          <p:cNvGrpSpPr/>
          <p:nvPr/>
        </p:nvGrpSpPr>
        <p:grpSpPr>
          <a:xfrm>
            <a:off x="6967647" y="917293"/>
            <a:ext cx="5080000" cy="1955800"/>
            <a:chOff x="6632664" y="3600279"/>
            <a:chExt cx="5080000" cy="1955800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4ABA2D2D-63C7-2456-A263-6C1F1C358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32664" y="3600279"/>
              <a:ext cx="5080000" cy="1955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866DD466-A6E9-9485-B2E4-FC45025CE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32104" y="3700130"/>
              <a:ext cx="4178300" cy="1905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9C928CD3-4F4F-B1B3-5EA2-ED077EDA80F7}"/>
                  </a:ext>
                </a:extLst>
              </p:cNvPr>
              <p:cNvSpPr txBox="1"/>
              <p:nvPr/>
            </p:nvSpPr>
            <p:spPr>
              <a:xfrm>
                <a:off x="0" y="5152387"/>
                <a:ext cx="8173142" cy="1187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5000"/>
                  </a:lnSpc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Transverse polarization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acc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⊥</m:t>
                    </m:r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of the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acc>
                          <m:accPr>
                            <m:chr m:val="⃗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He</m:t>
                            </m:r>
                          </m:e>
                        </m:acc>
                      </m:e>
                    </m:sPre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ions </a:t>
                </a:r>
              </a:p>
              <a:p>
                <a:pPr algn="ctr">
                  <a:lnSpc>
                    <a:spcPct val="95000"/>
                  </a:lnSpc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↕︎</a:t>
                </a:r>
              </a:p>
              <a:p>
                <a:pPr algn="ctr">
                  <a:lnSpc>
                    <a:spcPct val="95000"/>
                  </a:lnSpc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Measurable left/right up/down rate : </a:t>
                </a:r>
                <a:r>
                  <a:rPr lang="en-US" sz="24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asymmetry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of 𝛼 particles</a:t>
                </a:r>
              </a:p>
            </p:txBody>
          </p:sp>
        </mc:Choice>
        <mc:Fallback xmlns="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9C928CD3-4F4F-B1B3-5EA2-ED077EDA80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152387"/>
                <a:ext cx="8173142" cy="1187441"/>
              </a:xfrm>
              <a:prstGeom prst="rect">
                <a:avLst/>
              </a:prstGeom>
              <a:blipFill>
                <a:blip r:embed="rId7"/>
                <a:stretch>
                  <a:fillRect t="-6316" b="-947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D3EFC7C-6924-064C-92A5-31A850126D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25</a:t>
            </a:fld>
            <a:endParaRPr lang="de-DE"/>
          </a:p>
          <a:p>
            <a:endParaRPr lang="de-DE" dirty="0"/>
          </a:p>
        </p:txBody>
      </p:sp>
      <p:sp>
        <p:nvSpPr>
          <p:cNvPr id="3" name="Textplatzhalter 20">
            <a:extLst>
              <a:ext uri="{FF2B5EF4-FFF2-40B4-BE49-F238E27FC236}">
                <a16:creationId xmlns:a16="http://schemas.microsoft.com/office/drawing/2014/main" id="{C62FD617-EE07-A6C4-A655-6F3590D8EE45}"/>
              </a:ext>
            </a:extLst>
          </p:cNvPr>
          <p:cNvSpPr txBox="1">
            <a:spLocks/>
          </p:cNvSpPr>
          <p:nvPr/>
        </p:nvSpPr>
        <p:spPr>
          <a:xfrm>
            <a:off x="62619" y="4278666"/>
            <a:ext cx="7516051" cy="76005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457200" rtl="0" eaLnBrk="1" latinLnBrk="0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Font typeface="Arial"/>
              <a:buNone/>
              <a:defRPr sz="1800" b="1" kern="1200">
                <a:solidFill>
                  <a:schemeClr val="accent1"/>
                </a:solidFill>
                <a:latin typeface="Lucida Calligraphy"/>
                <a:ea typeface="+mn-ea"/>
                <a:cs typeface="Lucida Calligraphy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800000"/>
                </a:solidFill>
                <a:latin typeface="Lucida Calligraphy"/>
                <a:ea typeface="+mn-ea"/>
                <a:cs typeface="Lucida Calligraphy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8000"/>
                </a:solidFill>
                <a:latin typeface="Lucida Calligraphy"/>
                <a:ea typeface="+mn-ea"/>
                <a:cs typeface="Lucida Calligraphy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8000"/>
                </a:solidFill>
                <a:latin typeface="Lucida Calligraphy"/>
                <a:ea typeface="+mn-ea"/>
                <a:cs typeface="Lucida Calligraphy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08000"/>
                </a:solidFill>
                <a:latin typeface="Lucida Calligraphy"/>
                <a:ea typeface="+mn-ea"/>
                <a:cs typeface="Lucida Calligraphy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polarization along</a:t>
            </a:r>
            <a:r>
              <a:rPr lang="en-US" sz="1600" b="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mantained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(1.3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Helmoltz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coils (10 A and  5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max) hallow to rotate the polarization along the 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axis (</a:t>
            </a:r>
            <a:r>
              <a:rPr lang="en-US" sz="1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75.5°) relative to the </a:t>
            </a:r>
            <a:r>
              <a:rPr lang="en-US" sz="16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ion momenta.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C6A7D0B6-65CD-597C-93D5-1343B93D5982}"/>
              </a:ext>
            </a:extLst>
          </p:cNvPr>
          <p:cNvGrpSpPr/>
          <p:nvPr/>
        </p:nvGrpSpPr>
        <p:grpSpPr>
          <a:xfrm>
            <a:off x="994665" y="1696879"/>
            <a:ext cx="4732241" cy="2412000"/>
            <a:chOff x="994665" y="1874679"/>
            <a:chExt cx="4732241" cy="2412000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B8341498-C3FD-C43C-DB57-AF32023AA0FB}"/>
                </a:ext>
              </a:extLst>
            </p:cNvPr>
            <p:cNvGrpSpPr/>
            <p:nvPr/>
          </p:nvGrpSpPr>
          <p:grpSpPr>
            <a:xfrm>
              <a:off x="994665" y="1874679"/>
              <a:ext cx="4732241" cy="2412000"/>
              <a:chOff x="1017421" y="1786706"/>
              <a:chExt cx="4732241" cy="2412000"/>
            </a:xfrm>
          </p:grpSpPr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34092B66-35CB-C772-4A17-E9AC84C675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7421" y="1786706"/>
                <a:ext cx="4732241" cy="2412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FFB86080-993B-B459-A1F2-F9FABF3116B1}"/>
                  </a:ext>
                </a:extLst>
              </p:cNvPr>
              <p:cNvSpPr/>
              <p:nvPr/>
            </p:nvSpPr>
            <p:spPr>
              <a:xfrm>
                <a:off x="1419497" y="3155828"/>
                <a:ext cx="792480" cy="7643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de-DE" sz="2400" dirty="0" err="1"/>
              </a:p>
            </p:txBody>
          </p:sp>
        </p:grp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FC9B6BCE-0DCC-ABEA-ABE6-7DEB1C3646C4}"/>
                </a:ext>
              </a:extLst>
            </p:cNvPr>
            <p:cNvSpPr txBox="1"/>
            <p:nvPr/>
          </p:nvSpPr>
          <p:spPr>
            <a:xfrm>
              <a:off x="994665" y="3060075"/>
              <a:ext cx="1479892" cy="32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sz="1600" b="1" i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Helmholtz coils</a:t>
              </a: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9F4F5537-6A6B-6580-847D-BDACA0CEE0EF}"/>
                </a:ext>
              </a:extLst>
            </p:cNvPr>
            <p:cNvSpPr txBox="1"/>
            <p:nvPr/>
          </p:nvSpPr>
          <p:spPr>
            <a:xfrm>
              <a:off x="2852873" y="3308022"/>
              <a:ext cx="417102" cy="32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sz="1600" b="1" i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off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188B38F3-381D-579B-084B-C2A70D5207D6}"/>
                </a:ext>
              </a:extLst>
            </p:cNvPr>
            <p:cNvSpPr txBox="1"/>
            <p:nvPr/>
          </p:nvSpPr>
          <p:spPr>
            <a:xfrm>
              <a:off x="2451801" y="2873093"/>
              <a:ext cx="401072" cy="32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sz="1600" b="1" i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on</a:t>
              </a: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47790CF9-A762-8BB0-BA12-5F53014CF36E}"/>
                </a:ext>
              </a:extLst>
            </p:cNvPr>
            <p:cNvSpPr txBox="1"/>
            <p:nvPr/>
          </p:nvSpPr>
          <p:spPr>
            <a:xfrm>
              <a:off x="2451801" y="3920184"/>
              <a:ext cx="550151" cy="32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sz="1600" b="1" i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− on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DD5B6C28-6B48-64AF-90BE-5B3926374877}"/>
                </a:ext>
              </a:extLst>
            </p:cNvPr>
            <p:cNvSpPr txBox="1"/>
            <p:nvPr/>
          </p:nvSpPr>
          <p:spPr>
            <a:xfrm>
              <a:off x="4656950" y="2829585"/>
              <a:ext cx="793807" cy="32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sz="16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CD</a:t>
              </a:r>
              <a:r>
                <a:rPr lang="en-US" sz="1600" baseline="-250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6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foil</a:t>
              </a:r>
            </a:p>
          </p:txBody>
        </p:sp>
        <p:grpSp>
          <p:nvGrpSpPr>
            <p:cNvPr id="8" name="Gruppieren 12">
              <a:extLst>
                <a:ext uri="{FF2B5EF4-FFF2-40B4-BE49-F238E27FC236}">
                  <a16:creationId xmlns:a16="http://schemas.microsoft.com/office/drawing/2014/main" id="{0BC41049-9188-D2DD-3282-E82A94B0D608}"/>
                </a:ext>
              </a:extLst>
            </p:cNvPr>
            <p:cNvGrpSpPr/>
            <p:nvPr/>
          </p:nvGrpSpPr>
          <p:grpSpPr>
            <a:xfrm>
              <a:off x="4737612" y="3560865"/>
              <a:ext cx="673354" cy="711864"/>
              <a:chOff x="3912615" y="3927334"/>
              <a:chExt cx="673354" cy="711864"/>
            </a:xfrm>
          </p:grpSpPr>
          <p:sp>
            <p:nvSpPr>
              <p:cNvPr id="9" name="Freihandform 18">
                <a:extLst>
                  <a:ext uri="{FF2B5EF4-FFF2-40B4-BE49-F238E27FC236}">
                    <a16:creationId xmlns:a16="http://schemas.microsoft.com/office/drawing/2014/main" id="{08C9CA94-A4AA-52D9-F676-DF57915DAED8}"/>
                  </a:ext>
                </a:extLst>
              </p:cNvPr>
              <p:cNvSpPr/>
              <p:nvPr/>
            </p:nvSpPr>
            <p:spPr>
              <a:xfrm>
                <a:off x="4141250" y="4005223"/>
                <a:ext cx="438307" cy="392965"/>
              </a:xfrm>
              <a:custGeom>
                <a:avLst/>
                <a:gdLst>
                  <a:gd name="connsiteX0" fmla="*/ 0 w 438307"/>
                  <a:gd name="connsiteY0" fmla="*/ 0 h 392965"/>
                  <a:gd name="connsiteX1" fmla="*/ 0 w 438307"/>
                  <a:gd name="connsiteY1" fmla="*/ 0 h 392965"/>
                  <a:gd name="connsiteX2" fmla="*/ 0 w 438307"/>
                  <a:gd name="connsiteY2" fmla="*/ 392965 h 392965"/>
                  <a:gd name="connsiteX3" fmla="*/ 438307 w 438307"/>
                  <a:gd name="connsiteY3" fmla="*/ 392965 h 392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307" h="392965">
                    <a:moveTo>
                      <a:pt x="0" y="0"/>
                    </a:moveTo>
                    <a:lnTo>
                      <a:pt x="0" y="0"/>
                    </a:lnTo>
                    <a:lnTo>
                      <a:pt x="0" y="392965"/>
                    </a:lnTo>
                    <a:lnTo>
                      <a:pt x="438307" y="392965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Textfeld 20">
                <a:extLst>
                  <a:ext uri="{FF2B5EF4-FFF2-40B4-BE49-F238E27FC236}">
                    <a16:creationId xmlns:a16="http://schemas.microsoft.com/office/drawing/2014/main" id="{4787DCA7-D783-638A-EECE-5E625B86B655}"/>
                  </a:ext>
                </a:extLst>
              </p:cNvPr>
              <p:cNvSpPr txBox="1"/>
              <p:nvPr/>
            </p:nvSpPr>
            <p:spPr>
              <a:xfrm>
                <a:off x="3912615" y="3927334"/>
                <a:ext cx="272832" cy="3262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de-DE" sz="1600" i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x</a:t>
                </a:r>
              </a:p>
            </p:txBody>
          </p:sp>
          <p:sp>
            <p:nvSpPr>
              <p:cNvPr id="12" name="Textfeld 23">
                <a:extLst>
                  <a:ext uri="{FF2B5EF4-FFF2-40B4-BE49-F238E27FC236}">
                    <a16:creationId xmlns:a16="http://schemas.microsoft.com/office/drawing/2014/main" id="{7E02641D-69C2-C625-DD5B-76B39D156B40}"/>
                  </a:ext>
                </a:extLst>
              </p:cNvPr>
              <p:cNvSpPr txBox="1"/>
              <p:nvPr/>
            </p:nvSpPr>
            <p:spPr>
              <a:xfrm>
                <a:off x="4313137" y="4312955"/>
                <a:ext cx="272832" cy="3262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de-DE" sz="1600" i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z</a:t>
                </a:r>
                <a:endParaRPr lang="de-DE" sz="1600" i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7C32D78-B073-4BAF-184B-563E17668DAF}"/>
              </a:ext>
            </a:extLst>
          </p:cNvPr>
          <p:cNvSpPr txBox="1"/>
          <p:nvPr/>
        </p:nvSpPr>
        <p:spPr>
          <a:xfrm>
            <a:off x="9113042" y="3065376"/>
            <a:ext cx="128753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Polarimeter</a:t>
            </a:r>
            <a:endParaRPr lang="it-IT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0A8E07C-3693-C376-42A8-3E072E83FED7}"/>
              </a:ext>
            </a:extLst>
          </p:cNvPr>
          <p:cNvSpPr txBox="1"/>
          <p:nvPr/>
        </p:nvSpPr>
        <p:spPr>
          <a:xfrm>
            <a:off x="8173142" y="6116524"/>
            <a:ext cx="349627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err="1"/>
              <a:t>Contains</a:t>
            </a:r>
            <a:r>
              <a:rPr lang="it-IT" dirty="0"/>
              <a:t> CD</a:t>
            </a:r>
            <a:r>
              <a:rPr lang="it-IT" baseline="-25000" dirty="0"/>
              <a:t>2</a:t>
            </a:r>
            <a:r>
              <a:rPr lang="it-IT" dirty="0"/>
              <a:t>/CH</a:t>
            </a:r>
            <a:r>
              <a:rPr lang="it-IT" baseline="-25000" dirty="0"/>
              <a:t>2</a:t>
            </a:r>
            <a:r>
              <a:rPr lang="it-IT" dirty="0"/>
              <a:t> </a:t>
            </a:r>
            <a:r>
              <a:rPr lang="it-IT" dirty="0" err="1"/>
              <a:t>foil</a:t>
            </a:r>
            <a:r>
              <a:rPr lang="it-IT" dirty="0"/>
              <a:t> and 5 CR-39,</a:t>
            </a:r>
          </a:p>
          <a:p>
            <a:r>
              <a:rPr lang="it-IT" dirty="0"/>
              <a:t>front, </a:t>
            </a:r>
            <a:r>
              <a:rPr lang="it-IT" dirty="0" err="1"/>
              <a:t>left</a:t>
            </a:r>
            <a:r>
              <a:rPr lang="it-IT" dirty="0"/>
              <a:t>, </a:t>
            </a:r>
            <a:r>
              <a:rPr lang="it-IT" dirty="0" err="1"/>
              <a:t>right</a:t>
            </a:r>
            <a:r>
              <a:rPr lang="it-IT" dirty="0"/>
              <a:t>, bottom and top.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1CCF0D4-50B5-890B-1273-82429D4D37EB}"/>
              </a:ext>
            </a:extLst>
          </p:cNvPr>
          <p:cNvSpPr txBox="1"/>
          <p:nvPr/>
        </p:nvSpPr>
        <p:spPr>
          <a:xfrm>
            <a:off x="4656950" y="1304553"/>
            <a:ext cx="128753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Polarimeter</a:t>
            </a:r>
            <a:endParaRPr lang="it-IT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5CF9C3E-C32F-8E0A-DFC5-FDD5A8956832}"/>
              </a:ext>
            </a:extLst>
          </p:cNvPr>
          <p:cNvSpPr txBox="1"/>
          <p:nvPr/>
        </p:nvSpPr>
        <p:spPr>
          <a:xfrm>
            <a:off x="901689" y="1316050"/>
            <a:ext cx="128753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Polarimeter</a:t>
            </a:r>
            <a:endParaRPr lang="it-IT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Segnaposto piè di pagina 3">
            <a:extLst>
              <a:ext uri="{FF2B5EF4-FFF2-40B4-BE49-F238E27FC236}">
                <a16:creationId xmlns:a16="http://schemas.microsoft.com/office/drawing/2014/main" id="{6453B464-A9BB-F86A-D5B9-506412ED9321}"/>
              </a:ext>
            </a:extLst>
          </p:cNvPr>
          <p:cNvSpPr txBox="1">
            <a:spLocks/>
          </p:cNvSpPr>
          <p:nvPr/>
        </p:nvSpPr>
        <p:spPr>
          <a:xfrm>
            <a:off x="-1" y="6643688"/>
            <a:ext cx="3016252" cy="214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100" kern="1200">
                <a:solidFill>
                  <a:srgbClr val="FF0000"/>
                </a:solidFill>
                <a:latin typeface="Lucida Calligraphy" panose="03010101010101010101" pitchFamily="66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/>
              <a:t>PSTP 24 Newport News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2846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95F4732-E0C0-5AC3-7FCB-823416E23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/>
              <a:t>Polarimetry for </a:t>
            </a:r>
            <a:r>
              <a:rPr lang="en-US" u="sng" baseline="30000" dirty="0"/>
              <a:t>3</a:t>
            </a:r>
            <a:r>
              <a:rPr lang="en-US" u="sng" dirty="0"/>
              <a:t>He ions</a:t>
            </a:r>
            <a:endParaRPr lang="de-DE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7">
                <a:extLst>
                  <a:ext uri="{FF2B5EF4-FFF2-40B4-BE49-F238E27FC236}">
                    <a16:creationId xmlns:a16="http://schemas.microsoft.com/office/drawing/2014/main" id="{65652407-A654-5E4A-97BF-28CF61BFEF0E}"/>
                  </a:ext>
                </a:extLst>
              </p:cNvPr>
              <p:cNvSpPr txBox="1"/>
              <p:nvPr/>
            </p:nvSpPr>
            <p:spPr>
              <a:xfrm>
                <a:off x="538560" y="3507500"/>
                <a:ext cx="1544782" cy="3300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Pre>
                            <m:sPrePr>
                              <m:ctrlPr>
                                <a:rPr lang="en-US" sz="2000" i="1" smtClean="0">
                                  <a:solidFill>
                                    <a:srgbClr val="007BD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n-US" sz="2000" b="0" i="1" smtClean="0">
                                  <a:solidFill>
                                    <a:srgbClr val="007BDA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rgbClr val="007BDA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rgbClr val="007BDA"/>
                                  </a:solidFill>
                                  <a:latin typeface="Cambria Math" panose="02040503050406030204" pitchFamily="18" charset="0"/>
                                </a:rPr>
                                <m:t>He</m:t>
                              </m:r>
                            </m:e>
                          </m:sPr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sPre>
                        <m:sPrePr>
                          <m:ctrlPr>
                            <a:rPr lang="en-US" sz="20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20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He</m:t>
                          </m:r>
                        </m:e>
                      </m:sPre>
                    </m:oMath>
                  </m:oMathPara>
                </a14:m>
                <a:endParaRPr lang="de-DE" sz="2000" dirty="0" err="1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feld 7">
                <a:extLst>
                  <a:ext uri="{FF2B5EF4-FFF2-40B4-BE49-F238E27FC236}">
                    <a16:creationId xmlns:a16="http://schemas.microsoft.com/office/drawing/2014/main" id="{65652407-A654-5E4A-97BF-28CF61BFE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560" y="3507500"/>
                <a:ext cx="1544782" cy="330027"/>
              </a:xfrm>
              <a:prstGeom prst="rect">
                <a:avLst/>
              </a:prstGeom>
              <a:blipFill>
                <a:blip r:embed="rId3"/>
                <a:stretch>
                  <a:fillRect l="-2439" t="-3704" r="-2439" b="-259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Gerade Verbindung mit Pfeil 9">
            <a:extLst>
              <a:ext uri="{FF2B5EF4-FFF2-40B4-BE49-F238E27FC236}">
                <a16:creationId xmlns:a16="http://schemas.microsoft.com/office/drawing/2014/main" id="{8FE4191B-C22E-2B42-9614-A3B6B95794BF}"/>
              </a:ext>
            </a:extLst>
          </p:cNvPr>
          <p:cNvCxnSpPr/>
          <p:nvPr/>
        </p:nvCxnSpPr>
        <p:spPr>
          <a:xfrm flipH="1">
            <a:off x="1480885" y="2880743"/>
            <a:ext cx="1357351" cy="0"/>
          </a:xfrm>
          <a:prstGeom prst="straightConnector1">
            <a:avLst/>
          </a:prstGeom>
          <a:ln w="38100">
            <a:solidFill>
              <a:srgbClr val="007BD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11">
            <a:extLst>
              <a:ext uri="{FF2B5EF4-FFF2-40B4-BE49-F238E27FC236}">
                <a16:creationId xmlns:a16="http://schemas.microsoft.com/office/drawing/2014/main" id="{843D6B87-E179-204E-B474-797A93A1400B}"/>
              </a:ext>
            </a:extLst>
          </p:cNvPr>
          <p:cNvCxnSpPr>
            <a:cxnSpLocks/>
          </p:cNvCxnSpPr>
          <p:nvPr/>
        </p:nvCxnSpPr>
        <p:spPr>
          <a:xfrm>
            <a:off x="1376473" y="2628715"/>
            <a:ext cx="1" cy="504056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eck 13">
            <a:extLst>
              <a:ext uri="{FF2B5EF4-FFF2-40B4-BE49-F238E27FC236}">
                <a16:creationId xmlns:a16="http://schemas.microsoft.com/office/drawing/2014/main" id="{8A418BC9-9DCE-434D-950B-4B4D3E9662AB}"/>
              </a:ext>
            </a:extLst>
          </p:cNvPr>
          <p:cNvSpPr/>
          <p:nvPr/>
        </p:nvSpPr>
        <p:spPr>
          <a:xfrm>
            <a:off x="740422" y="2235583"/>
            <a:ext cx="1252939" cy="216024"/>
          </a:xfrm>
          <a:prstGeom prst="rect">
            <a:avLst/>
          </a:prstGeom>
          <a:pattFill prst="dkHorz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10" name="Textfeld 16">
            <a:extLst>
              <a:ext uri="{FF2B5EF4-FFF2-40B4-BE49-F238E27FC236}">
                <a16:creationId xmlns:a16="http://schemas.microsoft.com/office/drawing/2014/main" id="{F7E7E15D-35BF-3D4B-82B4-48D40E4993C7}"/>
              </a:ext>
            </a:extLst>
          </p:cNvPr>
          <p:cNvSpPr txBox="1"/>
          <p:nvPr/>
        </p:nvSpPr>
        <p:spPr>
          <a:xfrm>
            <a:off x="744216" y="1857642"/>
            <a:ext cx="1454244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dirty="0">
                <a:cs typeface="Calibri" panose="020F0502020204030204" pitchFamily="34" charset="0"/>
              </a:rPr>
              <a:t>CR-39 stack</a:t>
            </a:r>
          </a:p>
        </p:txBody>
      </p:sp>
      <p:cxnSp>
        <p:nvCxnSpPr>
          <p:cNvPr id="11" name="Gerade Verbindung 18">
            <a:extLst>
              <a:ext uri="{FF2B5EF4-FFF2-40B4-BE49-F238E27FC236}">
                <a16:creationId xmlns:a16="http://schemas.microsoft.com/office/drawing/2014/main" id="{8F286783-9D17-7148-8F57-A19A4F69D49B}"/>
              </a:ext>
            </a:extLst>
          </p:cNvPr>
          <p:cNvCxnSpPr/>
          <p:nvPr/>
        </p:nvCxnSpPr>
        <p:spPr>
          <a:xfrm>
            <a:off x="3057502" y="1056244"/>
            <a:ext cx="0" cy="3555603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9">
            <a:extLst>
              <a:ext uri="{FF2B5EF4-FFF2-40B4-BE49-F238E27FC236}">
                <a16:creationId xmlns:a16="http://schemas.microsoft.com/office/drawing/2014/main" id="{1D01F7F8-6E25-294F-8CF4-76D260C44B0A}"/>
              </a:ext>
            </a:extLst>
          </p:cNvPr>
          <p:cNvCxnSpPr/>
          <p:nvPr/>
        </p:nvCxnSpPr>
        <p:spPr>
          <a:xfrm>
            <a:off x="7089950" y="1889621"/>
            <a:ext cx="0" cy="3555603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20">
            <a:extLst>
              <a:ext uri="{FF2B5EF4-FFF2-40B4-BE49-F238E27FC236}">
                <a16:creationId xmlns:a16="http://schemas.microsoft.com/office/drawing/2014/main" id="{AB34FCF4-B91E-E045-8735-E13D3D40FC89}"/>
              </a:ext>
            </a:extLst>
          </p:cNvPr>
          <p:cNvSpPr txBox="1"/>
          <p:nvPr/>
        </p:nvSpPr>
        <p:spPr>
          <a:xfrm>
            <a:off x="2006723" y="2586791"/>
            <a:ext cx="1205779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baseline="30000" dirty="0">
                <a:solidFill>
                  <a:srgbClr val="007BDA"/>
                </a:solidFill>
                <a:cs typeface="Calibri" panose="020F0502020204030204" pitchFamily="34" charset="0"/>
              </a:rPr>
              <a:t>3</a:t>
            </a:r>
            <a:r>
              <a:rPr lang="de-DE" dirty="0">
                <a:solidFill>
                  <a:srgbClr val="007BDA"/>
                </a:solidFill>
                <a:cs typeface="Calibri" panose="020F0502020204030204" pitchFamily="34" charset="0"/>
              </a:rPr>
              <a:t>He beam</a:t>
            </a:r>
          </a:p>
        </p:txBody>
      </p:sp>
      <p:sp>
        <p:nvSpPr>
          <p:cNvPr id="14" name="Textfeld 21">
            <a:extLst>
              <a:ext uri="{FF2B5EF4-FFF2-40B4-BE49-F238E27FC236}">
                <a16:creationId xmlns:a16="http://schemas.microsoft.com/office/drawing/2014/main" id="{26D0AE77-9F6B-4540-8E45-8D9285256FBD}"/>
              </a:ext>
            </a:extLst>
          </p:cNvPr>
          <p:cNvSpPr txBox="1"/>
          <p:nvPr/>
        </p:nvSpPr>
        <p:spPr>
          <a:xfrm>
            <a:off x="840824" y="3177035"/>
            <a:ext cx="1026243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>
                <a:solidFill>
                  <a:schemeClr val="accent3">
                    <a:lumMod val="75000"/>
                  </a:schemeClr>
                </a:solidFill>
                <a:cs typeface="Calibri" panose="020F0502020204030204" pitchFamily="34" charset="0"/>
              </a:rPr>
              <a:t>CD</a:t>
            </a:r>
            <a:r>
              <a:rPr lang="de-DE" baseline="-25000" dirty="0">
                <a:solidFill>
                  <a:schemeClr val="accent3">
                    <a:lumMod val="75000"/>
                  </a:schemeClr>
                </a:solidFill>
                <a:cs typeface="Calibri" panose="020F0502020204030204" pitchFamily="34" charset="0"/>
              </a:rPr>
              <a:t>2</a:t>
            </a:r>
            <a:r>
              <a:rPr lang="de-DE" dirty="0">
                <a:solidFill>
                  <a:schemeClr val="accent3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de-DE" dirty="0" err="1">
                <a:solidFill>
                  <a:schemeClr val="accent3">
                    <a:lumMod val="75000"/>
                  </a:schemeClr>
                </a:solidFill>
                <a:cs typeface="Calibri" panose="020F0502020204030204" pitchFamily="34" charset="0"/>
              </a:rPr>
              <a:t>foil</a:t>
            </a:r>
            <a:r>
              <a:rPr lang="de-DE" dirty="0">
                <a:solidFill>
                  <a:schemeClr val="accent3">
                    <a:lumMod val="75000"/>
                  </a:schemeClr>
                </a:solidFill>
                <a:cs typeface="Calibri" panose="020F0502020204030204" pitchFamily="34" charset="0"/>
              </a:rPr>
              <a:t>:</a:t>
            </a:r>
          </a:p>
        </p:txBody>
      </p:sp>
      <p:cxnSp>
        <p:nvCxnSpPr>
          <p:cNvPr id="15" name="Gerade Verbindung mit Pfeil 22">
            <a:extLst>
              <a:ext uri="{FF2B5EF4-FFF2-40B4-BE49-F238E27FC236}">
                <a16:creationId xmlns:a16="http://schemas.microsoft.com/office/drawing/2014/main" id="{ED1E4DBE-6F69-184B-BD10-3181D004667B}"/>
              </a:ext>
            </a:extLst>
          </p:cNvPr>
          <p:cNvCxnSpPr>
            <a:cxnSpLocks/>
          </p:cNvCxnSpPr>
          <p:nvPr/>
        </p:nvCxnSpPr>
        <p:spPr>
          <a:xfrm flipH="1" flipV="1">
            <a:off x="1028455" y="2166453"/>
            <a:ext cx="338436" cy="72463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26">
            <a:extLst>
              <a:ext uri="{FF2B5EF4-FFF2-40B4-BE49-F238E27FC236}">
                <a16:creationId xmlns:a16="http://schemas.microsoft.com/office/drawing/2014/main" id="{1F9C1B35-6C3D-DB49-85E2-C10C5679978D}"/>
              </a:ext>
            </a:extLst>
          </p:cNvPr>
          <p:cNvSpPr txBox="1"/>
          <p:nvPr/>
        </p:nvSpPr>
        <p:spPr>
          <a:xfrm>
            <a:off x="7616892" y="1340768"/>
            <a:ext cx="413876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2000" dirty="0">
                <a:cs typeface="Calibri" panose="020F0502020204030204" pitchFamily="34" charset="0"/>
              </a:rPr>
              <a:t>Test beam time at Jülich Tandetron</a:t>
            </a:r>
          </a:p>
          <a:p>
            <a:pPr algn="ctr">
              <a:lnSpc>
                <a:spcPct val="95000"/>
              </a:lnSpc>
            </a:pPr>
            <a:r>
              <a:rPr lang="de-DE" sz="2000" dirty="0" err="1">
                <a:cs typeface="Calibri" panose="020F0502020204030204" pitchFamily="34" charset="0"/>
              </a:rPr>
              <a:t>with</a:t>
            </a:r>
            <a:r>
              <a:rPr lang="de-DE" sz="2000" dirty="0">
                <a:cs typeface="Calibri" panose="020F0502020204030204" pitchFamily="34" charset="0"/>
              </a:rPr>
              <a:t> unpolarized </a:t>
            </a:r>
            <a:r>
              <a:rPr lang="de-DE" sz="2000" baseline="30000" dirty="0">
                <a:cs typeface="Calibri" panose="020F0502020204030204" pitchFamily="34" charset="0"/>
              </a:rPr>
              <a:t>3</a:t>
            </a:r>
            <a:r>
              <a:rPr lang="de-DE" sz="2000" dirty="0">
                <a:cs typeface="Calibri" panose="020F0502020204030204" pitchFamily="34" charset="0"/>
              </a:rPr>
              <a:t>He beam</a:t>
            </a:r>
          </a:p>
        </p:txBody>
      </p:sp>
      <p:pic>
        <p:nvPicPr>
          <p:cNvPr id="17" name="Grafik 27">
            <a:extLst>
              <a:ext uri="{FF2B5EF4-FFF2-40B4-BE49-F238E27FC236}">
                <a16:creationId xmlns:a16="http://schemas.microsoft.com/office/drawing/2014/main" id="{F49EB3C3-16EC-8B49-8968-4FC4C1E4C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4126" y="4188153"/>
            <a:ext cx="1663452" cy="1633207"/>
          </a:xfrm>
          <a:prstGeom prst="rect">
            <a:avLst/>
          </a:prstGeom>
        </p:spPr>
      </p:pic>
      <p:pic>
        <p:nvPicPr>
          <p:cNvPr id="18" name="Grafik 28">
            <a:extLst>
              <a:ext uri="{FF2B5EF4-FFF2-40B4-BE49-F238E27FC236}">
                <a16:creationId xmlns:a16="http://schemas.microsoft.com/office/drawing/2014/main" id="{6DA42DA4-1F7C-FB4B-B49D-17301DE01926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7305974" y="1988840"/>
            <a:ext cx="2181168" cy="2115496"/>
          </a:xfrm>
          <a:prstGeom prst="rect">
            <a:avLst/>
          </a:prstGeom>
          <a:ln>
            <a:noFill/>
          </a:ln>
        </p:spPr>
      </p:pic>
      <p:pic>
        <p:nvPicPr>
          <p:cNvPr id="19" name="Grafik 29">
            <a:extLst>
              <a:ext uri="{FF2B5EF4-FFF2-40B4-BE49-F238E27FC236}">
                <a16:creationId xmlns:a16="http://schemas.microsoft.com/office/drawing/2014/main" id="{8AD81DED-6A79-7444-967E-B8096BC961B7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9669005" y="2008145"/>
            <a:ext cx="2144928" cy="2115496"/>
          </a:xfrm>
          <a:prstGeom prst="rect">
            <a:avLst/>
          </a:prstGeom>
          <a:ln>
            <a:noFill/>
          </a:ln>
        </p:spPr>
      </p:pic>
      <p:pic>
        <p:nvPicPr>
          <p:cNvPr id="20" name="Grafik 4">
            <a:extLst>
              <a:ext uri="{FF2B5EF4-FFF2-40B4-BE49-F238E27FC236}">
                <a16:creationId xmlns:a16="http://schemas.microsoft.com/office/drawing/2014/main" id="{45D962B5-79DE-BA40-8B26-F665CADF24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2816" y="1056244"/>
            <a:ext cx="2521821" cy="33029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E85DF8-D5AE-ED48-B422-EC5E61F7806A}"/>
              </a:ext>
            </a:extLst>
          </p:cNvPr>
          <p:cNvSpPr txBox="1"/>
          <p:nvPr/>
        </p:nvSpPr>
        <p:spPr>
          <a:xfrm>
            <a:off x="6845303" y="5863480"/>
            <a:ext cx="4737097" cy="3262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sz="1600" dirty="0"/>
              <a:t>Analysis by: C</a:t>
            </a:r>
            <a:r>
              <a:rPr lang="en-DE" sz="1600"/>
              <a:t>. Zheng</a:t>
            </a:r>
            <a:r>
              <a:rPr lang="it-IT" sz="1600" dirty="0"/>
              <a:t> et al.  Instruments </a:t>
            </a:r>
            <a:r>
              <a:rPr lang="it-IT" sz="1600" b="1" dirty="0"/>
              <a:t>6</a:t>
            </a:r>
            <a:r>
              <a:rPr lang="it-IT" sz="1600" dirty="0"/>
              <a:t> (2022) 61 </a:t>
            </a:r>
            <a:endParaRPr lang="en-DE" sz="1600" dirty="0"/>
          </a:p>
        </p:txBody>
      </p:sp>
      <p:sp>
        <p:nvSpPr>
          <p:cNvPr id="4" name="Foliennummernplatzhalter 7">
            <a:extLst>
              <a:ext uri="{FF2B5EF4-FFF2-40B4-BE49-F238E27FC236}">
                <a16:creationId xmlns:a16="http://schemas.microsoft.com/office/drawing/2014/main" id="{49F65345-420E-6E07-5A00-51739E7CE248}"/>
              </a:ext>
            </a:extLst>
          </p:cNvPr>
          <p:cNvSpPr txBox="1">
            <a:spLocks/>
          </p:cNvSpPr>
          <p:nvPr/>
        </p:nvSpPr>
        <p:spPr>
          <a:xfrm>
            <a:off x="11582401" y="6480957"/>
            <a:ext cx="609599" cy="3262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457200" rtl="0" eaLnBrk="1" latinLnBrk="0" hangingPunct="1">
              <a:defRPr sz="1200" kern="1200">
                <a:solidFill>
                  <a:srgbClr val="FF0000"/>
                </a:solidFill>
                <a:latin typeface="Lucida Calligraphy" panose="03010101010101010101" pitchFamily="66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2F4D17-1AD6-42D9-B93A-EB002C62F438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21" name="Segnaposto piè di pagina 3">
            <a:extLst>
              <a:ext uri="{FF2B5EF4-FFF2-40B4-BE49-F238E27FC236}">
                <a16:creationId xmlns:a16="http://schemas.microsoft.com/office/drawing/2014/main" id="{2FAEF36F-1DC3-34B7-CA4C-B90A45AB6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643688"/>
            <a:ext cx="3016252" cy="214312"/>
          </a:xfrm>
        </p:spPr>
        <p:txBody>
          <a:bodyPr/>
          <a:lstStyle/>
          <a:p>
            <a:pPr algn="l"/>
            <a:r>
              <a:rPr lang="it-IT" dirty="0"/>
              <a:t>PSTP 24 Newport News</a:t>
            </a:r>
          </a:p>
        </p:txBody>
      </p:sp>
    </p:spTree>
    <p:extLst>
      <p:ext uri="{BB962C8B-B14F-4D97-AF65-F5344CB8AC3E}">
        <p14:creationId xmlns:p14="http://schemas.microsoft.com/office/powerpoint/2010/main" val="20895454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8183B30-BC4D-251B-81AB-1624FEAFF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971B827-7A3A-C6C5-B3B9-362667AB4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27</a:t>
            </a:fld>
            <a:endParaRPr lang="it-IT" dirty="0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415E2387-8BCD-DFAC-33B3-59343B951638}"/>
              </a:ext>
            </a:extLst>
          </p:cNvPr>
          <p:cNvSpPr txBox="1">
            <a:spLocks/>
          </p:cNvSpPr>
          <p:nvPr/>
        </p:nvSpPr>
        <p:spPr>
          <a:xfrm>
            <a:off x="2216150" y="84932"/>
            <a:ext cx="8258968" cy="829469"/>
          </a:xfrm>
          <a:prstGeom prst="rect">
            <a:avLst/>
          </a:prstGeom>
          <a:solidFill>
            <a:srgbClr val="21FF06">
              <a:alpha val="50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i="1" kern="1200" spc="0" baseline="0">
                <a:solidFill>
                  <a:schemeClr val="tx1"/>
                </a:solidFill>
                <a:latin typeface="Lucida Calligraphy"/>
                <a:ea typeface="+mj-ea"/>
                <a:cs typeface="Lucida Calligraphy"/>
              </a:defRPr>
            </a:lvl1pPr>
          </a:lstStyle>
          <a:p>
            <a:r>
              <a:rPr lang="it-IT"/>
              <a:t>Polarimetry for </a:t>
            </a:r>
            <a:r>
              <a:rPr lang="it-IT" baseline="30000"/>
              <a:t>3</a:t>
            </a:r>
            <a:r>
              <a:rPr lang="it-IT"/>
              <a:t>He from LIP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B5F86DE-FB08-E15B-B94A-634BCE4DFD54}"/>
              </a:ext>
            </a:extLst>
          </p:cNvPr>
          <p:cNvSpPr txBox="1"/>
          <p:nvPr/>
        </p:nvSpPr>
        <p:spPr>
          <a:xfrm>
            <a:off x="546266" y="1090770"/>
            <a:ext cx="6299830" cy="1754326"/>
          </a:xfrm>
          <a:prstGeom prst="rect">
            <a:avLst/>
          </a:prstGeom>
          <a:solidFill>
            <a:srgbClr val="73FB79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products of reaction of </a:t>
            </a:r>
            <a:r>
              <a:rPr lang="it-IT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it-IT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++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CD</a:t>
            </a:r>
            <a:r>
              <a:rPr lang="it-IT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lower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energy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till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0.64 MeV (fusion reaction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resonance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on </a:t>
            </a:r>
            <a:r>
              <a:rPr lang="it-IT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b="1" dirty="0" err="1">
                <a:solidFill>
                  <a:srgbClr val="0432FF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CR-39   (SSNTD detectors) and </a:t>
            </a:r>
            <a:r>
              <a:rPr lang="it-IT" b="1" dirty="0" err="1">
                <a:solidFill>
                  <a:srgbClr val="00905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forward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detection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algn="ctr"/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Minimal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detectable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polarization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21 %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it-IT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9 3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ions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entering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polarimeter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FC782BC-8410-EFD0-C85F-F1B264F61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5394" y="3808176"/>
            <a:ext cx="5557044" cy="281011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7AD26FD-C4EF-BD40-EC0B-D9D318879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76" y="3879057"/>
            <a:ext cx="3454332" cy="210740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1D8FD39-D09D-97A4-48C8-FE8CBB0B807D}"/>
              </a:ext>
            </a:extLst>
          </p:cNvPr>
          <p:cNvSpPr txBox="1"/>
          <p:nvPr/>
        </p:nvSpPr>
        <p:spPr>
          <a:xfrm>
            <a:off x="3064565" y="4321969"/>
            <a:ext cx="49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left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68473ED-1158-8F84-1164-7EA6502BD691}"/>
              </a:ext>
            </a:extLst>
          </p:cNvPr>
          <p:cNvSpPr txBox="1"/>
          <p:nvPr/>
        </p:nvSpPr>
        <p:spPr>
          <a:xfrm>
            <a:off x="1582920" y="5213232"/>
            <a:ext cx="62337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432FF"/>
                </a:solidFill>
              </a:rPr>
              <a:t>right</a:t>
            </a:r>
            <a:endParaRPr lang="it-IT" dirty="0">
              <a:solidFill>
                <a:srgbClr val="0432FF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EC056D1-6A35-5312-E19D-41270B5A0968}"/>
              </a:ext>
            </a:extLst>
          </p:cNvPr>
          <p:cNvSpPr txBox="1"/>
          <p:nvPr/>
        </p:nvSpPr>
        <p:spPr>
          <a:xfrm>
            <a:off x="3064565" y="5397898"/>
            <a:ext cx="962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09051"/>
                </a:solidFill>
                <a:highlight>
                  <a:srgbClr val="FFFF00"/>
                </a:highlight>
              </a:rPr>
              <a:t>Forward</a:t>
            </a:r>
            <a:endParaRPr lang="it-IT" dirty="0">
              <a:solidFill>
                <a:srgbClr val="009051"/>
              </a:solidFill>
              <a:highlight>
                <a:srgbClr val="FFFF00"/>
              </a:highlight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85B85C3-81A3-558E-0D78-19DDC20CB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9775" y="914401"/>
            <a:ext cx="3255343" cy="2758421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27133DC-F071-BD8D-05EB-B4795B657254}"/>
              </a:ext>
            </a:extLst>
          </p:cNvPr>
          <p:cNvSpPr txBox="1"/>
          <p:nvPr/>
        </p:nvSpPr>
        <p:spPr>
          <a:xfrm>
            <a:off x="5084305" y="3808176"/>
            <a:ext cx="5072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283CD87-C61F-859F-67C4-1E90E10F80CA}"/>
              </a:ext>
            </a:extLst>
          </p:cNvPr>
          <p:cNvSpPr txBox="1"/>
          <p:nvPr/>
        </p:nvSpPr>
        <p:spPr>
          <a:xfrm>
            <a:off x="9860592" y="4617402"/>
            <a:ext cx="7072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 err="1">
                <a:solidFill>
                  <a:srgbClr val="0432FF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endParaRPr lang="it-IT" dirty="0">
              <a:highlight>
                <a:srgbClr val="FFFF00"/>
              </a:highlight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2F5CA6A-5721-6017-1163-6A8C1482D2F0}"/>
              </a:ext>
            </a:extLst>
          </p:cNvPr>
          <p:cNvSpPr txBox="1"/>
          <p:nvPr/>
        </p:nvSpPr>
        <p:spPr>
          <a:xfrm>
            <a:off x="8560870" y="1212220"/>
            <a:ext cx="1014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 err="1">
                <a:solidFill>
                  <a:srgbClr val="00905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forward</a:t>
            </a:r>
            <a:endParaRPr lang="it-IT" dirty="0">
              <a:solidFill>
                <a:srgbClr val="00905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7088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388A77-1A10-CDE4-3DE1-FF7D9A1E4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4463"/>
            <a:ext cx="10972800" cy="566121"/>
          </a:xfrm>
        </p:spPr>
        <p:txBody>
          <a:bodyPr>
            <a:normAutofit fontScale="90000"/>
          </a:bodyPr>
          <a:lstStyle/>
          <a:p>
            <a:r>
              <a:rPr lang="en-US" u="sng" dirty="0"/>
              <a:t>Measured (a-)symmetry</a:t>
            </a:r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C84007F-4361-DD62-E2EF-348D25420C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1" t="36774" r="27638" b="25205"/>
          <a:stretch/>
        </p:blipFill>
        <p:spPr>
          <a:xfrm>
            <a:off x="263352" y="2204864"/>
            <a:ext cx="4918169" cy="2618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65BD829-0CE7-0A2C-1420-E09327FB5E7C}"/>
              </a:ext>
            </a:extLst>
          </p:cNvPr>
          <p:cNvSpPr/>
          <p:nvPr/>
        </p:nvSpPr>
        <p:spPr>
          <a:xfrm>
            <a:off x="3791744" y="2418170"/>
            <a:ext cx="432048" cy="288032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A902FC5-1448-45A8-29AC-36E12A6FF274}"/>
              </a:ext>
            </a:extLst>
          </p:cNvPr>
          <p:cNvSpPr/>
          <p:nvPr/>
        </p:nvSpPr>
        <p:spPr>
          <a:xfrm>
            <a:off x="3791744" y="3138250"/>
            <a:ext cx="432048" cy="288032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39280DF-650D-4DE4-DBAC-D623E52D81D7}"/>
              </a:ext>
            </a:extLst>
          </p:cNvPr>
          <p:cNvSpPr/>
          <p:nvPr/>
        </p:nvSpPr>
        <p:spPr>
          <a:xfrm>
            <a:off x="1559496" y="3454944"/>
            <a:ext cx="288032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24A1702-242D-A139-5C81-123EB694D586}"/>
              </a:ext>
            </a:extLst>
          </p:cNvPr>
          <p:cNvSpPr/>
          <p:nvPr/>
        </p:nvSpPr>
        <p:spPr>
          <a:xfrm>
            <a:off x="1559496" y="3993208"/>
            <a:ext cx="288032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A8F5551C-4C56-ED39-B7E9-F28405EB56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915"/>
          <a:stretch/>
        </p:blipFill>
        <p:spPr>
          <a:xfrm>
            <a:off x="6822431" y="735115"/>
            <a:ext cx="4953000" cy="225036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9EAC378-EE59-59C1-AA1F-9C88DF5F69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915"/>
          <a:stretch/>
        </p:blipFill>
        <p:spPr>
          <a:xfrm>
            <a:off x="6817935" y="2975428"/>
            <a:ext cx="4953000" cy="2250369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151787D9-05E4-BDC3-2347-188EAFC666C9}"/>
              </a:ext>
            </a:extLst>
          </p:cNvPr>
          <p:cNvSpPr txBox="1"/>
          <p:nvPr/>
        </p:nvSpPr>
        <p:spPr>
          <a:xfrm>
            <a:off x="8142721" y="3956299"/>
            <a:ext cx="2372878" cy="369332"/>
          </a:xfrm>
          <a:prstGeom prst="rect">
            <a:avLst/>
          </a:prstGeom>
          <a:solidFill>
            <a:srgbClr val="FFB1C3">
              <a:alpha val="67059"/>
            </a:srgb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Long. p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olarized 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He gas</a:t>
            </a:r>
            <a:endParaRPr lang="en-US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FFB883F-95DC-F177-7B3F-4F2A0B8DE72C}"/>
              </a:ext>
            </a:extLst>
          </p:cNvPr>
          <p:cNvSpPr txBox="1"/>
          <p:nvPr/>
        </p:nvSpPr>
        <p:spPr>
          <a:xfrm>
            <a:off x="8347233" y="1159326"/>
            <a:ext cx="2054307" cy="369332"/>
          </a:xfrm>
          <a:prstGeom prst="rect">
            <a:avLst/>
          </a:prstGeom>
          <a:solidFill>
            <a:srgbClr val="CBCEF7">
              <a:alpha val="67451"/>
            </a:srgb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Unp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olarized 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He gas</a:t>
            </a:r>
            <a:endParaRPr lang="en-US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4B341E5-C5DE-4A9D-7DAB-D5226AC6E9A6}"/>
              </a:ext>
            </a:extLst>
          </p:cNvPr>
          <p:cNvSpPr txBox="1"/>
          <p:nvPr/>
        </p:nvSpPr>
        <p:spPr>
          <a:xfrm>
            <a:off x="952180" y="5335962"/>
            <a:ext cx="9069727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3838" indent="-223838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Change of 𝛼-distribution: modified kinematics for polarized 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He gas</a:t>
            </a:r>
          </a:p>
          <a:p>
            <a:pPr marL="223838" indent="-223838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 both cases no left/right (up/down) asymmetry ➔ polarimeter works as expected</a:t>
            </a:r>
          </a:p>
          <a:p>
            <a:pPr marL="223838" indent="-223838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Higher sensitivity on </a:t>
            </a:r>
            <a:r>
              <a:rPr lang="en-US" sz="2000" i="1" dirty="0">
                <a:latin typeface="Symbol" pitchFamily="2" charset="2"/>
                <a:cs typeface="Calibri" panose="020F0502020204030204" pitchFamily="34" charset="0"/>
              </a:rPr>
              <a:t>a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particle.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B6ACA40C-ABA5-3331-F3D9-93408C3DE07A}"/>
                  </a:ext>
                </a:extLst>
              </p:cNvPr>
              <p:cNvSpPr txBox="1"/>
              <p:nvPr/>
            </p:nvSpPr>
            <p:spPr>
              <a:xfrm>
                <a:off x="7390105" y="2265085"/>
                <a:ext cx="1319808" cy="4251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D</m:t>
                    </m:r>
                    <m:d>
                      <m:dPr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Pre>
                          <m:sPrePr>
                            <m:ctrlPr>
                              <a:rPr lang="en-US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  <m:e>
                            <m:acc>
                              <m:accPr>
                                <m:chr m:val="⃗"/>
                                <m:ctrlP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sz="1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He</m:t>
                                </m:r>
                              </m:e>
                            </m:acc>
                          </m:e>
                        </m:sPr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1" i="1" smtClean="0">
                            <a:solidFill>
                              <a:srgbClr val="0000F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e>
                    </m:d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de-D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B6ACA40C-ABA5-3331-F3D9-93408C3DE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0105" y="2265085"/>
                <a:ext cx="1319808" cy="425181"/>
              </a:xfrm>
              <a:prstGeom prst="rect">
                <a:avLst/>
              </a:prstGeom>
              <a:blipFill>
                <a:blip r:embed="rId4"/>
                <a:stretch>
                  <a:fillRect b="-1176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46DA344F-FDD4-C8B1-D9C5-4493BE0B1788}"/>
              </a:ext>
            </a:extLst>
          </p:cNvPr>
          <p:cNvCxnSpPr/>
          <p:nvPr/>
        </p:nvCxnSpPr>
        <p:spPr>
          <a:xfrm flipV="1">
            <a:off x="8347233" y="1911094"/>
            <a:ext cx="125031" cy="439954"/>
          </a:xfrm>
          <a:prstGeom prst="straightConnector1">
            <a:avLst/>
          </a:prstGeom>
          <a:ln w="19050">
            <a:solidFill>
              <a:srgbClr val="00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E6105BA2-5E9D-20B1-4C0F-365A8283F88F}"/>
              </a:ext>
            </a:extLst>
          </p:cNvPr>
          <p:cNvCxnSpPr>
            <a:cxnSpLocks/>
          </p:cNvCxnSpPr>
          <p:nvPr/>
        </p:nvCxnSpPr>
        <p:spPr>
          <a:xfrm flipV="1">
            <a:off x="8347233" y="1848725"/>
            <a:ext cx="2357279" cy="502323"/>
          </a:xfrm>
          <a:prstGeom prst="straightConnector1">
            <a:avLst/>
          </a:prstGeom>
          <a:ln w="19050">
            <a:solidFill>
              <a:srgbClr val="00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93BE2944-D35E-D3EB-A58E-AA98BA526B70}"/>
              </a:ext>
            </a:extLst>
          </p:cNvPr>
          <p:cNvCxnSpPr>
            <a:cxnSpLocks/>
          </p:cNvCxnSpPr>
          <p:nvPr/>
        </p:nvCxnSpPr>
        <p:spPr>
          <a:xfrm>
            <a:off x="8347233" y="2615086"/>
            <a:ext cx="181340" cy="887105"/>
          </a:xfrm>
          <a:prstGeom prst="straightConnector1">
            <a:avLst/>
          </a:prstGeom>
          <a:ln w="19050">
            <a:solidFill>
              <a:srgbClr val="00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755E019A-8E2A-E50F-1FD2-C89B8CA1010C}"/>
              </a:ext>
            </a:extLst>
          </p:cNvPr>
          <p:cNvCxnSpPr>
            <a:cxnSpLocks/>
          </p:cNvCxnSpPr>
          <p:nvPr/>
        </p:nvCxnSpPr>
        <p:spPr>
          <a:xfrm>
            <a:off x="8347233" y="2615086"/>
            <a:ext cx="2321164" cy="895488"/>
          </a:xfrm>
          <a:prstGeom prst="straightConnector1">
            <a:avLst/>
          </a:prstGeom>
          <a:ln w="19050">
            <a:solidFill>
              <a:srgbClr val="00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ADEF58F0-E3F7-DA42-282D-C40EB8676B54}"/>
              </a:ext>
            </a:extLst>
          </p:cNvPr>
          <p:cNvSpPr txBox="1"/>
          <p:nvPr/>
        </p:nvSpPr>
        <p:spPr>
          <a:xfrm>
            <a:off x="8312943" y="5309978"/>
            <a:ext cx="5258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</a:rPr>
              <a:t>😮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E8F8ACD-468B-BFF6-74F5-30F725477F0D}"/>
              </a:ext>
            </a:extLst>
          </p:cNvPr>
          <p:cNvSpPr txBox="1"/>
          <p:nvPr/>
        </p:nvSpPr>
        <p:spPr>
          <a:xfrm>
            <a:off x="9909097" y="5645076"/>
            <a:ext cx="492443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/>
              <a:t>😀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7ED19EF6-7341-40FA-30C7-ADEBB66791F2}"/>
              </a:ext>
            </a:extLst>
          </p:cNvPr>
          <p:cNvGrpSpPr/>
          <p:nvPr/>
        </p:nvGrpSpPr>
        <p:grpSpPr>
          <a:xfrm>
            <a:off x="3912615" y="3927334"/>
            <a:ext cx="673354" cy="711864"/>
            <a:chOff x="3912615" y="3927334"/>
            <a:chExt cx="673354" cy="711864"/>
          </a:xfrm>
        </p:grpSpPr>
        <p:sp>
          <p:nvSpPr>
            <p:cNvPr id="19" name="Freihandform 18">
              <a:extLst>
                <a:ext uri="{FF2B5EF4-FFF2-40B4-BE49-F238E27FC236}">
                  <a16:creationId xmlns:a16="http://schemas.microsoft.com/office/drawing/2014/main" id="{273B0B4C-8F55-AAC0-5364-5F4B05E1D800}"/>
                </a:ext>
              </a:extLst>
            </p:cNvPr>
            <p:cNvSpPr/>
            <p:nvPr/>
          </p:nvSpPr>
          <p:spPr>
            <a:xfrm>
              <a:off x="4141250" y="4005223"/>
              <a:ext cx="438307" cy="392965"/>
            </a:xfrm>
            <a:custGeom>
              <a:avLst/>
              <a:gdLst>
                <a:gd name="connsiteX0" fmla="*/ 0 w 438307"/>
                <a:gd name="connsiteY0" fmla="*/ 0 h 392965"/>
                <a:gd name="connsiteX1" fmla="*/ 0 w 438307"/>
                <a:gd name="connsiteY1" fmla="*/ 0 h 392965"/>
                <a:gd name="connsiteX2" fmla="*/ 0 w 438307"/>
                <a:gd name="connsiteY2" fmla="*/ 392965 h 392965"/>
                <a:gd name="connsiteX3" fmla="*/ 438307 w 438307"/>
                <a:gd name="connsiteY3" fmla="*/ 392965 h 392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307" h="392965">
                  <a:moveTo>
                    <a:pt x="0" y="0"/>
                  </a:moveTo>
                  <a:lnTo>
                    <a:pt x="0" y="0"/>
                  </a:lnTo>
                  <a:lnTo>
                    <a:pt x="0" y="392965"/>
                  </a:lnTo>
                  <a:lnTo>
                    <a:pt x="438307" y="392965"/>
                  </a:lnTo>
                </a:path>
              </a:pathLst>
            </a:custGeom>
            <a:noFill/>
            <a:ln w="19050">
              <a:solidFill>
                <a:schemeClr val="bg2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435A9746-A363-7755-3140-CF009062D0B6}"/>
                </a:ext>
              </a:extLst>
            </p:cNvPr>
            <p:cNvSpPr txBox="1"/>
            <p:nvPr/>
          </p:nvSpPr>
          <p:spPr>
            <a:xfrm>
              <a:off x="3912615" y="3927334"/>
              <a:ext cx="272832" cy="32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de-DE" sz="1600" i="1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C81B1944-D303-7B37-DD83-470A29A7918D}"/>
                </a:ext>
              </a:extLst>
            </p:cNvPr>
            <p:cNvSpPr txBox="1"/>
            <p:nvPr/>
          </p:nvSpPr>
          <p:spPr>
            <a:xfrm>
              <a:off x="4313137" y="4312955"/>
              <a:ext cx="272832" cy="32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de-DE" sz="1600" i="1" dirty="0" err="1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</a:t>
              </a:r>
              <a:endParaRPr lang="de-DE" sz="160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Textfeld 2"/>
          <p:cNvSpPr txBox="1"/>
          <p:nvPr/>
        </p:nvSpPr>
        <p:spPr>
          <a:xfrm rot="16200000">
            <a:off x="5596760" y="2203818"/>
            <a:ext cx="1839098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b="1" dirty="0">
                <a:solidFill>
                  <a:srgbClr val="C00000"/>
                </a:solidFill>
              </a:rPr>
              <a:t>Spot </a:t>
            </a:r>
            <a:r>
              <a:rPr lang="de-DE" sz="2400" b="1" dirty="0" err="1">
                <a:solidFill>
                  <a:srgbClr val="C00000"/>
                </a:solidFill>
              </a:rPr>
              <a:t>size</a:t>
            </a:r>
            <a:r>
              <a:rPr lang="de-DE" sz="24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25" name="Segnaposto piè di pagina 3">
            <a:extLst>
              <a:ext uri="{FF2B5EF4-FFF2-40B4-BE49-F238E27FC236}">
                <a16:creationId xmlns:a16="http://schemas.microsoft.com/office/drawing/2014/main" id="{85288A89-724C-6A2E-6E1C-5CDC7C995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643688"/>
            <a:ext cx="3016252" cy="214312"/>
          </a:xfrm>
        </p:spPr>
        <p:txBody>
          <a:bodyPr/>
          <a:lstStyle/>
          <a:p>
            <a:pPr algn="l"/>
            <a:r>
              <a:rPr lang="it-IT" dirty="0"/>
              <a:t>PSTP 24 Newport News</a:t>
            </a:r>
          </a:p>
        </p:txBody>
      </p:sp>
      <p:sp>
        <p:nvSpPr>
          <p:cNvPr id="28" name="Foliennummernplatzhalter 7">
            <a:extLst>
              <a:ext uri="{FF2B5EF4-FFF2-40B4-BE49-F238E27FC236}">
                <a16:creationId xmlns:a16="http://schemas.microsoft.com/office/drawing/2014/main" id="{FDC8A1EC-FF7C-A5A7-2083-1E2409D636C5}"/>
              </a:ext>
            </a:extLst>
          </p:cNvPr>
          <p:cNvSpPr txBox="1">
            <a:spLocks/>
          </p:cNvSpPr>
          <p:nvPr/>
        </p:nvSpPr>
        <p:spPr>
          <a:xfrm>
            <a:off x="11582401" y="6527800"/>
            <a:ext cx="609599" cy="330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457200" rtl="0" eaLnBrk="1" latinLnBrk="0" hangingPunct="1">
              <a:defRPr sz="1200" kern="1200">
                <a:solidFill>
                  <a:srgbClr val="FF0000"/>
                </a:solidFill>
                <a:latin typeface="Lucida Calligraphy" panose="03010101010101010101" pitchFamily="66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2F4D17-1AD6-42D9-B93A-EB002C62F438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7DE45C3-3D64-C867-7A77-67DEB57FEE8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-1" y="753000"/>
            <a:ext cx="6632295" cy="124041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Unpolarized gas </a:t>
            </a:r>
            <a:r>
              <a:rPr lang="en-US" dirty="0">
                <a:highlight>
                  <a:srgbClr val="FFFF00"/>
                </a:highlight>
              </a:rPr>
              <a:t>vs</a:t>
            </a:r>
            <a:r>
              <a:rPr lang="en-US" dirty="0"/>
              <a:t> </a:t>
            </a:r>
          </a:p>
          <a:p>
            <a:r>
              <a:rPr lang="en-US" dirty="0"/>
              <a:t>polarized / Helmholtz coils off</a:t>
            </a:r>
          </a:p>
        </p:txBody>
      </p:sp>
    </p:spTree>
    <p:extLst>
      <p:ext uri="{BB962C8B-B14F-4D97-AF65-F5344CB8AC3E}">
        <p14:creationId xmlns:p14="http://schemas.microsoft.com/office/powerpoint/2010/main" val="75452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F1497CB5-669A-EEA1-36EE-33E91CF4FBA9}"/>
              </a:ext>
            </a:extLst>
          </p:cNvPr>
          <p:cNvGrpSpPr/>
          <p:nvPr/>
        </p:nvGrpSpPr>
        <p:grpSpPr>
          <a:xfrm>
            <a:off x="6976797" y="1312026"/>
            <a:ext cx="5107237" cy="3798976"/>
            <a:chOff x="7807414" y="1424819"/>
            <a:chExt cx="4201128" cy="3083142"/>
          </a:xfrm>
          <a:solidFill>
            <a:schemeClr val="bg1"/>
          </a:solidFill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54327838-D5DD-6906-BCDD-B9AB034470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 r="8660" b="4725"/>
            <a:stretch/>
          </p:blipFill>
          <p:spPr>
            <a:xfrm>
              <a:off x="7807414" y="1424819"/>
              <a:ext cx="4106552" cy="3083142"/>
            </a:xfrm>
            <a:prstGeom prst="rect">
              <a:avLst/>
            </a:prstGeom>
            <a:grpFill/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1EC5A022-2B5F-9B7F-29B3-2D3AE28C6D45}"/>
                </a:ext>
              </a:extLst>
            </p:cNvPr>
            <p:cNvSpPr txBox="1"/>
            <p:nvPr/>
          </p:nvSpPr>
          <p:spPr>
            <a:xfrm>
              <a:off x="10261346" y="2649674"/>
              <a:ext cx="1747196" cy="3596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200" i="1" dirty="0">
                  <a:solidFill>
                    <a:srgbClr val="0000F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signal for unpolarized or longitudinally pol. ions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B05CB75E-234A-8F11-F7D8-13056E1B77B1}"/>
                </a:ext>
              </a:extLst>
            </p:cNvPr>
            <p:cNvSpPr txBox="1"/>
            <p:nvPr/>
          </p:nvSpPr>
          <p:spPr>
            <a:xfrm rot="16200000">
              <a:off x="7298452" y="2486552"/>
              <a:ext cx="1344167" cy="3262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sz="1600" i="1" dirty="0">
                  <a:latin typeface="Calibri" panose="020F0502020204030204" pitchFamily="34" charset="0"/>
                  <a:cs typeface="Calibri" panose="020F0502020204030204" pitchFamily="34" charset="0"/>
                </a:rPr>
                <a:t>Asymmetry  </a:t>
              </a:r>
              <a:r>
                <a:rPr lang="en-US" sz="1600" i="1" dirty="0">
                  <a:latin typeface="Symbol" pitchFamily="2" charset="2"/>
                  <a:cs typeface="Calibri" panose="020F0502020204030204" pitchFamily="34" charset="0"/>
                </a:rPr>
                <a:t>e</a:t>
              </a: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9388A77-1A10-CDE4-3DE1-FF7D9A1E4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91107"/>
            <a:ext cx="9829800" cy="804603"/>
          </a:xfrm>
        </p:spPr>
        <p:txBody>
          <a:bodyPr>
            <a:normAutofit/>
          </a:bodyPr>
          <a:lstStyle/>
          <a:p>
            <a:r>
              <a:rPr lang="en-US" u="sng" dirty="0"/>
              <a:t>After 2 years of data analysis …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D47FD177-25D5-15FB-B9EE-E1E47230F133}"/>
              </a:ext>
            </a:extLst>
          </p:cNvPr>
          <p:cNvSpPr/>
          <p:nvPr/>
        </p:nvSpPr>
        <p:spPr>
          <a:xfrm>
            <a:off x="1734245" y="3912648"/>
            <a:ext cx="432048" cy="124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79EE268-A5A3-5BE4-FC64-BD3A29AF6FFE}"/>
              </a:ext>
            </a:extLst>
          </p:cNvPr>
          <p:cNvSpPr txBox="1"/>
          <p:nvPr/>
        </p:nvSpPr>
        <p:spPr>
          <a:xfrm>
            <a:off x="158404" y="4622644"/>
            <a:ext cx="894363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3838" indent="-223838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He-ion </a:t>
            </a:r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polarization conserved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after acceleration</a:t>
            </a:r>
          </a:p>
          <a:p>
            <a:pPr marL="223838" indent="-223838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2x increased 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He-ion flux from pol. plasma</a:t>
            </a:r>
          </a:p>
          <a:p>
            <a:pPr marL="342900" indent="-342900">
              <a:lnSpc>
                <a:spcPct val="95000"/>
              </a:lnSpc>
              <a:buFont typeface="Systemschrift Normal"/>
              <a:buChar char="➔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Our concept (polarized target @ PW laser) works</a:t>
            </a:r>
          </a:p>
          <a:p>
            <a:pPr marL="342900" indent="-342900">
              <a:lnSpc>
                <a:spcPct val="95000"/>
              </a:lnSpc>
              <a:buFont typeface="Systemschrift Normal"/>
              <a:buChar char="➔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Plasma acceleration of polarized beams (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ions) feasible</a:t>
            </a:r>
          </a:p>
          <a:p>
            <a:pPr marL="342900" indent="-342900">
              <a:lnSpc>
                <a:spcPct val="95000"/>
              </a:lnSpc>
              <a:buFont typeface="Systemschrift Normal"/>
              <a:buChar char="➔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Models/simulation codes seem incomplete (spin-dependent ionization?)</a:t>
            </a:r>
          </a:p>
        </p:txBody>
      </p:sp>
      <p:sp>
        <p:nvSpPr>
          <p:cNvPr id="17" name="Bogen 16">
            <a:extLst>
              <a:ext uri="{FF2B5EF4-FFF2-40B4-BE49-F238E27FC236}">
                <a16:creationId xmlns:a16="http://schemas.microsoft.com/office/drawing/2014/main" id="{81025273-F20E-6DF2-A3C5-195D10F88C55}"/>
              </a:ext>
            </a:extLst>
          </p:cNvPr>
          <p:cNvSpPr/>
          <p:nvPr/>
        </p:nvSpPr>
        <p:spPr>
          <a:xfrm flipH="1">
            <a:off x="8746071" y="2381357"/>
            <a:ext cx="440267" cy="805313"/>
          </a:xfrm>
          <a:prstGeom prst="arc">
            <a:avLst>
              <a:gd name="adj1" fmla="val 16200000"/>
              <a:gd name="adj2" fmla="val 5426855"/>
            </a:avLst>
          </a:prstGeom>
          <a:noFill/>
          <a:ln w="47625" cap="flat">
            <a:solidFill>
              <a:srgbClr val="00C648"/>
            </a:solidFill>
            <a:miter lim="800000"/>
            <a:headEnd type="triangle"/>
            <a:tail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397933 w 795867"/>
                      <a:gd name="connsiteY0" fmla="*/ 0 h 1253066"/>
                      <a:gd name="connsiteX1" fmla="*/ 771806 w 795867"/>
                      <a:gd name="connsiteY1" fmla="*/ 411974 h 1253066"/>
                      <a:gd name="connsiteX2" fmla="*/ 771004 w 795867"/>
                      <a:gd name="connsiteY2" fmla="*/ 844524 h 1253066"/>
                      <a:gd name="connsiteX3" fmla="*/ 393039 w 795867"/>
                      <a:gd name="connsiteY3" fmla="*/ 1253019 h 1253066"/>
                      <a:gd name="connsiteX4" fmla="*/ 397934 w 795867"/>
                      <a:gd name="connsiteY4" fmla="*/ 626533 h 1253066"/>
                      <a:gd name="connsiteX5" fmla="*/ 397933 w 795867"/>
                      <a:gd name="connsiteY5" fmla="*/ 0 h 1253066"/>
                      <a:gd name="connsiteX0" fmla="*/ 397933 w 795867"/>
                      <a:gd name="connsiteY0" fmla="*/ 0 h 1253066"/>
                      <a:gd name="connsiteX1" fmla="*/ 771806 w 795867"/>
                      <a:gd name="connsiteY1" fmla="*/ 411974 h 1253066"/>
                      <a:gd name="connsiteX2" fmla="*/ 771004 w 795867"/>
                      <a:gd name="connsiteY2" fmla="*/ 844524 h 1253066"/>
                      <a:gd name="connsiteX3" fmla="*/ 393039 w 795867"/>
                      <a:gd name="connsiteY3" fmla="*/ 1253019 h 1253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5867" h="1253066" stroke="0" extrusionOk="0">
                        <a:moveTo>
                          <a:pt x="397933" y="0"/>
                        </a:moveTo>
                        <a:cubicBezTo>
                          <a:pt x="546729" y="-11366"/>
                          <a:pt x="670437" y="181158"/>
                          <a:pt x="771806" y="411974"/>
                        </a:cubicBezTo>
                        <a:cubicBezTo>
                          <a:pt x="823005" y="555702"/>
                          <a:pt x="765708" y="706277"/>
                          <a:pt x="771004" y="844524"/>
                        </a:cubicBezTo>
                        <a:cubicBezTo>
                          <a:pt x="700429" y="1104535"/>
                          <a:pt x="555900" y="1285525"/>
                          <a:pt x="393039" y="1253019"/>
                        </a:cubicBezTo>
                        <a:cubicBezTo>
                          <a:pt x="377064" y="1034557"/>
                          <a:pt x="417756" y="845613"/>
                          <a:pt x="397934" y="626533"/>
                        </a:cubicBezTo>
                        <a:cubicBezTo>
                          <a:pt x="455269" y="424491"/>
                          <a:pt x="412637" y="178582"/>
                          <a:pt x="397933" y="0"/>
                        </a:cubicBezTo>
                        <a:close/>
                      </a:path>
                      <a:path w="795867" h="1253066" fill="none" extrusionOk="0">
                        <a:moveTo>
                          <a:pt x="397933" y="0"/>
                        </a:moveTo>
                        <a:cubicBezTo>
                          <a:pt x="505607" y="-9119"/>
                          <a:pt x="702750" y="175705"/>
                          <a:pt x="771806" y="411974"/>
                        </a:cubicBezTo>
                        <a:cubicBezTo>
                          <a:pt x="802261" y="533617"/>
                          <a:pt x="792433" y="720967"/>
                          <a:pt x="771004" y="844524"/>
                        </a:cubicBezTo>
                        <a:cubicBezTo>
                          <a:pt x="741245" y="1108849"/>
                          <a:pt x="577438" y="1260181"/>
                          <a:pt x="393039" y="1253019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C6E887E-147C-4A31-81D7-01CFF7431943}"/>
              </a:ext>
            </a:extLst>
          </p:cNvPr>
          <p:cNvSpPr txBox="1"/>
          <p:nvPr/>
        </p:nvSpPr>
        <p:spPr>
          <a:xfrm>
            <a:off x="6876738" y="5111002"/>
            <a:ext cx="5156858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Zheng et al. “First evidence of nuclear polarization effects in a laser-induced 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fusion plasma”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10.48550/arXiv.2310.04184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1E28C14-B761-8E35-7C1F-52DD32F35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0225" y="44574"/>
            <a:ext cx="1993900" cy="1524000"/>
          </a:xfrm>
          <a:prstGeom prst="rect">
            <a:avLst/>
          </a:prstGeom>
        </p:spPr>
      </p:pic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1A4D2706-B4FD-B0CB-B177-D61593C466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29</a:t>
            </a:fld>
            <a:endParaRPr lang="de-DE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35C68C6-F47D-EF0C-35A9-D5AF2360A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542" y="1141845"/>
            <a:ext cx="4603812" cy="3720603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8728257-9C4F-ACBF-F921-749F226FBDCC}"/>
              </a:ext>
            </a:extLst>
          </p:cNvPr>
          <p:cNvSpPr txBox="1"/>
          <p:nvPr/>
        </p:nvSpPr>
        <p:spPr>
          <a:xfrm>
            <a:off x="2995943" y="818941"/>
            <a:ext cx="3417557" cy="646331"/>
          </a:xfrm>
          <a:prstGeom prst="rect">
            <a:avLst/>
          </a:prstGeom>
          <a:solidFill>
            <a:schemeClr val="bg1">
              <a:alpha val="60069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fusion events 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estraction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 bin 50°-80° of the 4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bins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1B83CB9-8101-AD8A-90C7-BFE71735AEFD}"/>
              </a:ext>
            </a:extLst>
          </p:cNvPr>
          <p:cNvSpPr txBox="1"/>
          <p:nvPr/>
        </p:nvSpPr>
        <p:spPr>
          <a:xfrm>
            <a:off x="709401" y="1095940"/>
            <a:ext cx="1651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Hit pattern of </a:t>
            </a:r>
            <a:r>
              <a:rPr lang="it-IT" i="1" dirty="0">
                <a:latin typeface="Symbol" pitchFamily="2" charset="2"/>
              </a:rPr>
              <a:t>a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1E385D76-B3E6-EAA6-9003-440F6D8BF8F6}"/>
                  </a:ext>
                </a:extLst>
              </p:cNvPr>
              <p:cNvSpPr txBox="1"/>
              <p:nvPr/>
            </p:nvSpPr>
            <p:spPr>
              <a:xfrm>
                <a:off x="5136356" y="1868965"/>
                <a:ext cx="1277144" cy="5335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latin typeface="Symbol" pitchFamily="2" charset="2"/>
                  </a:rPr>
                  <a:t>e=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++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𝑁𝑏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it-IT" dirty="0">
                    <a:latin typeface="Symbol" pitchFamily="2" charset="2"/>
                  </a:rPr>
                  <a:t> </a:t>
                </a: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1E385D76-B3E6-EAA6-9003-440F6D8BF8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6356" y="1868965"/>
                <a:ext cx="1277144" cy="533544"/>
              </a:xfrm>
              <a:prstGeom prst="rect">
                <a:avLst/>
              </a:prstGeom>
              <a:blipFill>
                <a:blip r:embed="rId5"/>
                <a:stretch>
                  <a:fillRect l="-3960" r="-990" b="-46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egnaposto piè di pagina 3">
            <a:extLst>
              <a:ext uri="{FF2B5EF4-FFF2-40B4-BE49-F238E27FC236}">
                <a16:creationId xmlns:a16="http://schemas.microsoft.com/office/drawing/2014/main" id="{0B01B887-431A-349C-091E-9AE3BDB3A7E2}"/>
              </a:ext>
            </a:extLst>
          </p:cNvPr>
          <p:cNvSpPr txBox="1">
            <a:spLocks/>
          </p:cNvSpPr>
          <p:nvPr/>
        </p:nvSpPr>
        <p:spPr>
          <a:xfrm>
            <a:off x="-1" y="6643688"/>
            <a:ext cx="3016252" cy="214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100" kern="1200">
                <a:solidFill>
                  <a:srgbClr val="FF0000"/>
                </a:solidFill>
                <a:latin typeface="Lucida Calligraphy" panose="03010101010101010101" pitchFamily="66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/>
              <a:t>PSTP 24 Newport News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1990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7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500DC"/>
                                      </p:to>
                                    </p:animClr>
                                    <p:set>
                                      <p:cBhvr>
                                        <p:cTn id="1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cross section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53" y="991244"/>
            <a:ext cx="4348867" cy="4870782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87255" y="42055"/>
            <a:ext cx="9011097" cy="524452"/>
          </a:xfrm>
          <a:solidFill>
            <a:srgbClr val="21FF06">
              <a:alpha val="80000"/>
            </a:srgbClr>
          </a:solidFill>
        </p:spPr>
        <p:txBody>
          <a:bodyPr>
            <a:noAutofit/>
          </a:bodyPr>
          <a:lstStyle/>
          <a:p>
            <a:r>
              <a:rPr lang="it-IT" sz="3200" b="1" i="0" dirty="0" err="1">
                <a:solidFill>
                  <a:srgbClr val="FF0000"/>
                </a:solidFill>
              </a:rPr>
              <a:t>Nuclear</a:t>
            </a:r>
            <a:r>
              <a:rPr lang="it-IT" sz="3200" b="1" i="0" dirty="0">
                <a:solidFill>
                  <a:srgbClr val="FF0000"/>
                </a:solidFill>
              </a:rPr>
              <a:t> Fusion with </a:t>
            </a:r>
            <a:r>
              <a:rPr lang="it-IT" sz="3200" b="1" i="0" dirty="0" err="1">
                <a:solidFill>
                  <a:srgbClr val="FF0000"/>
                </a:solidFill>
              </a:rPr>
              <a:t>Polarized</a:t>
            </a:r>
            <a:r>
              <a:rPr lang="it-IT" sz="3200" b="1" i="0" dirty="0">
                <a:solidFill>
                  <a:srgbClr val="FF0000"/>
                </a:solidFill>
              </a:rPr>
              <a:t> </a:t>
            </a:r>
            <a:r>
              <a:rPr lang="it-IT" sz="3200" b="1" i="0" dirty="0" err="1">
                <a:solidFill>
                  <a:srgbClr val="FF0000"/>
                </a:solidFill>
              </a:rPr>
              <a:t>Fuel</a:t>
            </a:r>
            <a:endParaRPr lang="it-IT" sz="3200" b="1" i="0" dirty="0">
              <a:solidFill>
                <a:srgbClr val="FF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 dirty="0"/>
              <a:t>PSTP 24 Newport News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3</a:t>
            </a:fld>
            <a:endParaRPr lang="it-IT" dirty="0"/>
          </a:p>
        </p:txBody>
      </p:sp>
      <p:sp>
        <p:nvSpPr>
          <p:cNvPr id="6" name="Textfeld 3"/>
          <p:cNvSpPr txBox="1">
            <a:spLocks noChangeArrowheads="1"/>
          </p:cNvSpPr>
          <p:nvPr/>
        </p:nvSpPr>
        <p:spPr bwMode="auto">
          <a:xfrm>
            <a:off x="107092" y="578786"/>
            <a:ext cx="11780108" cy="400110"/>
          </a:xfrm>
          <a:prstGeom prst="rect">
            <a:avLst/>
          </a:prstGeom>
          <a:solidFill>
            <a:srgbClr val="2CF222">
              <a:alpha val="8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de-DE" sz="2000" dirty="0">
                <a:solidFill>
                  <a:srgbClr val="0432FF"/>
                </a:solidFill>
                <a:latin typeface="Lucida Calligraphy"/>
                <a:cs typeface="Lucida Calligraphy"/>
              </a:rPr>
              <a:t>Reaction generations </a:t>
            </a:r>
            <a:r>
              <a:rPr lang="de-DE" sz="2000" dirty="0" err="1">
                <a:solidFill>
                  <a:srgbClr val="0432FF"/>
                </a:solidFill>
                <a:latin typeface="Lucida Calligraphy"/>
                <a:cs typeface="Lucida Calligraphy"/>
              </a:rPr>
              <a:t>sorted</a:t>
            </a:r>
            <a:r>
              <a:rPr lang="de-DE" sz="2000" dirty="0">
                <a:solidFill>
                  <a:srgbClr val="0432FF"/>
                </a:solidFill>
                <a:latin typeface="Lucida Calligraphy"/>
                <a:cs typeface="Lucida Calligraphy"/>
              </a:rPr>
              <a:t> </a:t>
            </a:r>
            <a:r>
              <a:rPr lang="de-DE" sz="2000" dirty="0" err="1">
                <a:solidFill>
                  <a:srgbClr val="0432FF"/>
                </a:solidFill>
                <a:latin typeface="Lucida Calligraphy"/>
                <a:cs typeface="Lucida Calligraphy"/>
              </a:rPr>
              <a:t>vs</a:t>
            </a:r>
            <a:r>
              <a:rPr lang="de-DE" sz="2000" dirty="0">
                <a:solidFill>
                  <a:srgbClr val="0432FF"/>
                </a:solidFill>
                <a:latin typeface="Lucida Calligraphy"/>
                <a:cs typeface="Lucida Calligraphy"/>
              </a:rPr>
              <a:t> </a:t>
            </a:r>
            <a:r>
              <a:rPr lang="de-DE" sz="2000" dirty="0" err="1">
                <a:solidFill>
                  <a:srgbClr val="0432FF"/>
                </a:solidFill>
                <a:latin typeface="Lucida Calligraphy"/>
                <a:cs typeface="Lucida Calligraphy"/>
              </a:rPr>
              <a:t>the</a:t>
            </a:r>
            <a:r>
              <a:rPr lang="de-DE" sz="2000" dirty="0">
                <a:solidFill>
                  <a:srgbClr val="0432FF"/>
                </a:solidFill>
                <a:latin typeface="Lucida Calligraphy"/>
                <a:cs typeface="Lucida Calligraphy"/>
              </a:rPr>
              <a:t> relative </a:t>
            </a:r>
            <a:r>
              <a:rPr lang="de-DE" sz="2000" dirty="0" err="1">
                <a:solidFill>
                  <a:srgbClr val="0432FF"/>
                </a:solidFill>
                <a:latin typeface="Lucida Calligraphy"/>
                <a:cs typeface="Lucida Calligraphy"/>
              </a:rPr>
              <a:t>energy</a:t>
            </a:r>
            <a:r>
              <a:rPr lang="de-DE" sz="2000" dirty="0">
                <a:solidFill>
                  <a:srgbClr val="0432FF"/>
                </a:solidFill>
                <a:latin typeface="Lucida Calligraphy"/>
                <a:cs typeface="Lucida Calligraphy"/>
              </a:rPr>
              <a:t> (</a:t>
            </a:r>
            <a:r>
              <a:rPr lang="de-DE" sz="2000" dirty="0" err="1">
                <a:solidFill>
                  <a:srgbClr val="0432FF"/>
                </a:solidFill>
                <a:latin typeface="Lucida Calligraphy"/>
                <a:cs typeface="Lucida Calligraphy"/>
              </a:rPr>
              <a:t>temperature</a:t>
            </a:r>
            <a:r>
              <a:rPr lang="de-DE" sz="2000" dirty="0">
                <a:solidFill>
                  <a:srgbClr val="0432FF"/>
                </a:solidFill>
                <a:latin typeface="Lucida Calligraphy"/>
                <a:cs typeface="Lucida Calligraphy"/>
              </a:rPr>
              <a:t>) </a:t>
            </a:r>
            <a:r>
              <a:rPr lang="de-DE" sz="2000" dirty="0" err="1">
                <a:solidFill>
                  <a:srgbClr val="0432FF"/>
                </a:solidFill>
                <a:latin typeface="Lucida Calligraphy"/>
                <a:cs typeface="Lucida Calligraphy"/>
              </a:rPr>
              <a:t>of</a:t>
            </a:r>
            <a:r>
              <a:rPr lang="de-DE" sz="2000" dirty="0">
                <a:solidFill>
                  <a:srgbClr val="0432FF"/>
                </a:solidFill>
                <a:latin typeface="Lucida Calligraphy"/>
                <a:cs typeface="Lucida Calligraphy"/>
              </a:rPr>
              <a:t> </a:t>
            </a:r>
            <a:r>
              <a:rPr lang="de-DE" sz="2000" dirty="0" err="1">
                <a:solidFill>
                  <a:srgbClr val="0432FF"/>
                </a:solidFill>
                <a:latin typeface="Lucida Calligraphy"/>
                <a:cs typeface="Lucida Calligraphy"/>
              </a:rPr>
              <a:t>reactants</a:t>
            </a:r>
            <a:r>
              <a:rPr lang="de-DE" sz="2000" dirty="0">
                <a:solidFill>
                  <a:srgbClr val="0432FF"/>
                </a:solidFill>
                <a:latin typeface="Lucida Calligraphy"/>
                <a:cs typeface="Lucida Calligraphy"/>
              </a:rPr>
              <a:t>.</a:t>
            </a:r>
          </a:p>
        </p:txBody>
      </p:sp>
      <p:sp>
        <p:nvSpPr>
          <p:cNvPr id="8" name="Textfeld 4"/>
          <p:cNvSpPr txBox="1"/>
          <p:nvPr/>
        </p:nvSpPr>
        <p:spPr>
          <a:xfrm>
            <a:off x="4442460" y="1030632"/>
            <a:ext cx="7643733" cy="440120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e-DE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Generation: D + T    </a:t>
            </a:r>
            <a:r>
              <a:rPr lang="de-DE" sz="2000" b="1" dirty="0">
                <a:solidFill>
                  <a:srgbClr val="FF0000"/>
                </a:solidFill>
                <a:latin typeface="Symbol" pitchFamily="2" charset="2"/>
                <a:cs typeface="Times New Roman" panose="02020603050405020304" pitchFamily="18" charset="0"/>
              </a:rPr>
              <a:t>®</a:t>
            </a:r>
            <a:r>
              <a:rPr lang="de-DE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de-DE" sz="2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de-DE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+ n</a:t>
            </a:r>
          </a:p>
          <a:p>
            <a:r>
              <a:rPr lang="de-DE" sz="2000" dirty="0">
                <a:solidFill>
                  <a:srgbClr val="000090"/>
                </a:solidFill>
              </a:rPr>
              <a:t>	1.a) Increase of total cross </a:t>
            </a:r>
            <a:r>
              <a:rPr lang="de-DE" sz="2000" dirty="0" err="1">
                <a:solidFill>
                  <a:srgbClr val="000090"/>
                </a:solidFill>
              </a:rPr>
              <a:t>section</a:t>
            </a:r>
            <a:r>
              <a:rPr lang="de-DE" sz="2000" dirty="0">
                <a:solidFill>
                  <a:srgbClr val="000090"/>
                </a:solidFill>
                <a:highlight>
                  <a:srgbClr val="73FB79"/>
                </a:highlight>
              </a:rPr>
              <a:t>!!</a:t>
            </a:r>
          </a:p>
          <a:p>
            <a:r>
              <a:rPr lang="de-DE" sz="2000" dirty="0"/>
              <a:t>       </a:t>
            </a:r>
            <a:r>
              <a:rPr lang="de-DE" sz="2000" dirty="0">
                <a:solidFill>
                  <a:srgbClr val="000090"/>
                </a:solidFill>
              </a:rPr>
              <a:t>1.b) differential cross </a:t>
            </a:r>
            <a:r>
              <a:rPr lang="de-DE" sz="2000" dirty="0" err="1">
                <a:solidFill>
                  <a:srgbClr val="000090"/>
                </a:solidFill>
              </a:rPr>
              <a:t>section</a:t>
            </a:r>
            <a:r>
              <a:rPr lang="de-DE" sz="2000" dirty="0">
                <a:solidFill>
                  <a:srgbClr val="000090"/>
                </a:solidFill>
              </a:rPr>
              <a:t>: </a:t>
            </a:r>
            <a:r>
              <a:rPr lang="de-DE" sz="2000" dirty="0" err="1">
                <a:solidFill>
                  <a:srgbClr val="000090"/>
                </a:solidFill>
              </a:rPr>
              <a:t>control</a:t>
            </a:r>
            <a:r>
              <a:rPr lang="de-DE" sz="2000" dirty="0">
                <a:solidFill>
                  <a:srgbClr val="000090"/>
                </a:solidFill>
              </a:rPr>
              <a:t> on angular </a:t>
            </a:r>
            <a:r>
              <a:rPr lang="de-DE" sz="2000" dirty="0" err="1">
                <a:solidFill>
                  <a:srgbClr val="000090"/>
                </a:solidFill>
              </a:rPr>
              <a:t>distribution</a:t>
            </a:r>
            <a:r>
              <a:rPr lang="de-DE" sz="2000" dirty="0">
                <a:solidFill>
                  <a:srgbClr val="000090"/>
                </a:solidFill>
                <a:highlight>
                  <a:srgbClr val="73FB79"/>
                </a:highlight>
              </a:rPr>
              <a:t>!!</a:t>
            </a:r>
            <a:r>
              <a:rPr lang="de-DE" sz="2000" dirty="0">
                <a:solidFill>
                  <a:srgbClr val="000090"/>
                </a:solidFill>
              </a:rPr>
              <a:t> </a:t>
            </a:r>
          </a:p>
          <a:p>
            <a:r>
              <a:rPr lang="de-DE" sz="2000" b="1" dirty="0">
                <a:solidFill>
                  <a:srgbClr val="0000FF"/>
                </a:solidFill>
              </a:rPr>
              <a:t>2. </a:t>
            </a:r>
            <a:r>
              <a:rPr lang="de-DE" sz="2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Generation: D + D </a:t>
            </a:r>
            <a:r>
              <a:rPr lang="de-DE" sz="2000" b="1" dirty="0">
                <a:solidFill>
                  <a:srgbClr val="0432FF"/>
                </a:solidFill>
                <a:latin typeface="Symbol" pitchFamily="2" charset="2"/>
                <a:cs typeface="Times New Roman" panose="02020603050405020304" pitchFamily="18" charset="0"/>
              </a:rPr>
              <a:t> ® </a:t>
            </a:r>
            <a:r>
              <a:rPr lang="de-DE" sz="2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+ p  or   </a:t>
            </a:r>
            <a:r>
              <a:rPr lang="de-DE" sz="2000" b="1" baseline="30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de-DE" sz="2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+ n</a:t>
            </a:r>
          </a:p>
          <a:p>
            <a:pPr algn="ctr"/>
            <a:r>
              <a:rPr lang="de-DE" sz="2000" dirty="0">
                <a:solidFill>
                  <a:srgbClr val="0432FF"/>
                </a:solidFill>
              </a:rPr>
              <a:t>Fuel available (30 g m</a:t>
            </a:r>
            <a:r>
              <a:rPr lang="de-DE" sz="2000" baseline="30000" dirty="0">
                <a:solidFill>
                  <a:srgbClr val="0432FF"/>
                </a:solidFill>
              </a:rPr>
              <a:t>-3</a:t>
            </a:r>
            <a:r>
              <a:rPr lang="de-DE" sz="2000" dirty="0">
                <a:solidFill>
                  <a:srgbClr val="0432FF"/>
                </a:solidFill>
              </a:rPr>
              <a:t> in ocean </a:t>
            </a:r>
            <a:r>
              <a:rPr lang="de-DE" sz="2000" dirty="0" err="1">
                <a:solidFill>
                  <a:srgbClr val="0432FF"/>
                </a:solidFill>
              </a:rPr>
              <a:t>water</a:t>
            </a:r>
            <a:r>
              <a:rPr lang="de-DE" sz="2000" dirty="0">
                <a:solidFill>
                  <a:srgbClr val="0432FF"/>
                </a:solidFill>
              </a:rPr>
              <a:t>)</a:t>
            </a:r>
            <a:r>
              <a:rPr lang="de-DE" sz="2000" dirty="0">
                <a:solidFill>
                  <a:srgbClr val="000090"/>
                </a:solidFill>
                <a:highlight>
                  <a:srgbClr val="73FB79"/>
                </a:highlight>
              </a:rPr>
              <a:t> !!</a:t>
            </a:r>
            <a:endParaRPr lang="de-DE" sz="2000" dirty="0">
              <a:solidFill>
                <a:srgbClr val="0432FF"/>
              </a:solidFill>
            </a:endParaRPr>
          </a:p>
          <a:p>
            <a:r>
              <a:rPr lang="de-DE" sz="2000" dirty="0"/>
              <a:t>	</a:t>
            </a:r>
            <a:r>
              <a:rPr lang="de-DE" sz="2000" dirty="0">
                <a:solidFill>
                  <a:srgbClr val="000090"/>
                </a:solidFill>
              </a:rPr>
              <a:t>2.a) Increase of total cross section </a:t>
            </a:r>
            <a:r>
              <a:rPr lang="de-DE" sz="2000" b="1" dirty="0">
                <a:solidFill>
                  <a:srgbClr val="000090"/>
                </a:solidFill>
                <a:highlight>
                  <a:srgbClr val="FFFF00"/>
                </a:highlight>
              </a:rPr>
              <a:t>?</a:t>
            </a:r>
          </a:p>
          <a:p>
            <a:r>
              <a:rPr lang="de-DE" sz="2000" dirty="0">
                <a:solidFill>
                  <a:srgbClr val="000090"/>
                </a:solidFill>
              </a:rPr>
              <a:t>	2.b) differential cross-section and angular </a:t>
            </a:r>
            <a:r>
              <a:rPr lang="de-DE" sz="2000" dirty="0" err="1">
                <a:solidFill>
                  <a:srgbClr val="000090"/>
                </a:solidFill>
              </a:rPr>
              <a:t>distrib</a:t>
            </a:r>
            <a:r>
              <a:rPr lang="de-DE" sz="2000" dirty="0">
                <a:solidFill>
                  <a:srgbClr val="000090"/>
                </a:solidFill>
              </a:rPr>
              <a:t>. </a:t>
            </a:r>
            <a:r>
              <a:rPr lang="de-DE" sz="2000" dirty="0" err="1">
                <a:solidFill>
                  <a:srgbClr val="000090"/>
                </a:solidFill>
              </a:rPr>
              <a:t>control</a:t>
            </a:r>
            <a:r>
              <a:rPr lang="de-DE" sz="2000" b="1" dirty="0">
                <a:solidFill>
                  <a:srgbClr val="000090"/>
                </a:solidFill>
                <a:highlight>
                  <a:srgbClr val="FFFF00"/>
                </a:highlight>
              </a:rPr>
              <a:t>?</a:t>
            </a:r>
            <a:r>
              <a:rPr lang="de-DE" sz="2000" dirty="0">
                <a:solidFill>
                  <a:srgbClr val="000090"/>
                </a:solidFill>
              </a:rPr>
              <a:t> </a:t>
            </a:r>
          </a:p>
          <a:p>
            <a:pPr algn="ctr"/>
            <a:r>
              <a:rPr lang="de-DE" sz="2000" dirty="0">
                <a:solidFill>
                  <a:srgbClr val="008000"/>
                </a:solidFill>
              </a:rPr>
              <a:t> </a:t>
            </a:r>
            <a:r>
              <a:rPr lang="de-DE" sz="2000" b="1" u="sng" dirty="0">
                <a:highlight>
                  <a:srgbClr val="FFFF00"/>
                </a:highlight>
              </a:rPr>
              <a:t>Still missing data for a complete description.</a:t>
            </a:r>
          </a:p>
          <a:p>
            <a:r>
              <a:rPr lang="de-DE" sz="2000" dirty="0">
                <a:solidFill>
                  <a:srgbClr val="C00000"/>
                </a:solidFill>
              </a:rPr>
              <a:t>         </a:t>
            </a:r>
            <a:r>
              <a:rPr lang="de-DE" sz="2000" dirty="0">
                <a:solidFill>
                  <a:srgbClr val="000090"/>
                </a:solidFill>
              </a:rPr>
              <a:t>2.c) Possibility to suppress the reaction </a:t>
            </a:r>
            <a:r>
              <a:rPr lang="de-DE" sz="2000" baseline="30000" dirty="0">
                <a:solidFill>
                  <a:srgbClr val="000090"/>
                </a:solidFill>
              </a:rPr>
              <a:t>3</a:t>
            </a:r>
            <a:r>
              <a:rPr lang="de-DE" sz="2000" dirty="0">
                <a:solidFill>
                  <a:srgbClr val="000090"/>
                </a:solidFill>
              </a:rPr>
              <a:t>He + n</a:t>
            </a:r>
            <a:endParaRPr lang="de-DE" sz="2000" b="1" dirty="0">
              <a:solidFill>
                <a:srgbClr val="000090"/>
              </a:solidFill>
            </a:endParaRPr>
          </a:p>
          <a:p>
            <a:r>
              <a:rPr lang="de-DE" sz="2000" dirty="0">
                <a:solidFill>
                  <a:srgbClr val="000090"/>
                </a:solidFill>
              </a:rPr>
              <a:t>		(QSF Quintet Suppression Factor</a:t>
            </a:r>
            <a:r>
              <a:rPr lang="de-DE" sz="2000" dirty="0">
                <a:solidFill>
                  <a:srgbClr val="000090"/>
                </a:solidFill>
                <a:highlight>
                  <a:srgbClr val="FFFF00"/>
                </a:highlight>
              </a:rPr>
              <a:t>)</a:t>
            </a:r>
            <a:r>
              <a:rPr lang="de-DE" sz="2000" b="1" dirty="0">
                <a:solidFill>
                  <a:srgbClr val="000090"/>
                </a:solidFill>
                <a:highlight>
                  <a:srgbClr val="FFFF00"/>
                </a:highlight>
              </a:rPr>
              <a:t>?</a:t>
            </a:r>
            <a:r>
              <a:rPr lang="de-DE" sz="2000" dirty="0">
                <a:solidFill>
                  <a:srgbClr val="000090"/>
                </a:solidFill>
                <a:highlight>
                  <a:srgbClr val="FFFF00"/>
                </a:highlight>
              </a:rPr>
              <a:t> </a:t>
            </a:r>
          </a:p>
          <a:p>
            <a:r>
              <a:rPr lang="de-DE" sz="2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de-DE" sz="2000" b="1" dirty="0">
                <a:solidFill>
                  <a:srgbClr val="009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Generation: </a:t>
            </a:r>
            <a:r>
              <a:rPr lang="de-DE" sz="2000" b="1" baseline="30000" dirty="0">
                <a:solidFill>
                  <a:srgbClr val="009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de-DE" sz="2000" b="1" dirty="0">
                <a:solidFill>
                  <a:srgbClr val="009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+ D   </a:t>
            </a:r>
            <a:r>
              <a:rPr lang="de-DE" sz="2000" b="1" dirty="0">
                <a:solidFill>
                  <a:srgbClr val="009051"/>
                </a:solidFill>
                <a:latin typeface="Symbol" charset="2"/>
                <a:cs typeface="Symbol" charset="2"/>
              </a:rPr>
              <a:t>® </a:t>
            </a:r>
            <a:r>
              <a:rPr lang="de-DE" sz="2000" b="1" dirty="0">
                <a:solidFill>
                  <a:srgbClr val="009051"/>
                </a:solidFill>
              </a:rPr>
              <a:t>    </a:t>
            </a:r>
            <a:r>
              <a:rPr lang="de-DE" sz="2000" b="1" baseline="30000" dirty="0">
                <a:solidFill>
                  <a:srgbClr val="009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de-DE" sz="2000" b="1" dirty="0">
                <a:solidFill>
                  <a:srgbClr val="009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+ p</a:t>
            </a:r>
          </a:p>
          <a:p>
            <a:pPr algn="ctr"/>
            <a:r>
              <a:rPr lang="de-DE" sz="2000" dirty="0"/>
              <a:t>	</a:t>
            </a:r>
            <a:r>
              <a:rPr lang="de-DE" sz="2000" dirty="0">
                <a:solidFill>
                  <a:srgbClr val="000090"/>
                </a:solidFill>
              </a:rPr>
              <a:t>3.a) and 3.b) expected like 1.a) and 1.b)</a:t>
            </a:r>
            <a:r>
              <a:rPr lang="de-DE" sz="2000" dirty="0">
                <a:solidFill>
                  <a:srgbClr val="000090"/>
                </a:solidFill>
                <a:highlight>
                  <a:srgbClr val="00FF00"/>
                </a:highlight>
              </a:rPr>
              <a:t>!!</a:t>
            </a:r>
          </a:p>
          <a:p>
            <a:pPr algn="ctr"/>
            <a:r>
              <a:rPr lang="de-DE" sz="2000" dirty="0"/>
              <a:t>	 </a:t>
            </a:r>
            <a:r>
              <a:rPr lang="de-DE" sz="2000" dirty="0">
                <a:solidFill>
                  <a:srgbClr val="000090"/>
                </a:solidFill>
              </a:rPr>
              <a:t>3.c) Possibility of Neutron lean reactor if </a:t>
            </a:r>
          </a:p>
          <a:p>
            <a:pPr algn="ctr"/>
            <a:r>
              <a:rPr lang="de-DE" sz="2000" dirty="0">
                <a:solidFill>
                  <a:srgbClr val="000090"/>
                </a:solidFill>
              </a:rPr>
              <a:t>		D+D  </a:t>
            </a:r>
            <a:r>
              <a:rPr lang="de-DE" sz="2000" b="1" dirty="0">
                <a:solidFill>
                  <a:srgbClr val="000090"/>
                </a:solidFill>
                <a:latin typeface="Symbol" charset="2"/>
                <a:cs typeface="Symbol" charset="2"/>
              </a:rPr>
              <a:t>®</a:t>
            </a:r>
            <a:r>
              <a:rPr lang="de-DE" sz="2000" dirty="0">
                <a:solidFill>
                  <a:srgbClr val="000090"/>
                </a:solidFill>
              </a:rPr>
              <a:t> </a:t>
            </a:r>
            <a:r>
              <a:rPr lang="de-DE" sz="2000" baseline="30000" dirty="0">
                <a:solidFill>
                  <a:srgbClr val="000090"/>
                </a:solidFill>
              </a:rPr>
              <a:t>4</a:t>
            </a:r>
            <a:r>
              <a:rPr lang="de-DE" sz="2000" dirty="0">
                <a:solidFill>
                  <a:srgbClr val="000090"/>
                </a:solidFill>
              </a:rPr>
              <a:t>He* </a:t>
            </a:r>
            <a:r>
              <a:rPr lang="de-DE" sz="2000" b="1" dirty="0">
                <a:solidFill>
                  <a:srgbClr val="000090"/>
                </a:solidFill>
                <a:latin typeface="Symbol" charset="2"/>
                <a:cs typeface="Symbol" charset="2"/>
              </a:rPr>
              <a:t>®</a:t>
            </a:r>
            <a:r>
              <a:rPr lang="de-DE" sz="2000" dirty="0">
                <a:solidFill>
                  <a:srgbClr val="000090"/>
                </a:solidFill>
              </a:rPr>
              <a:t>  </a:t>
            </a:r>
            <a:r>
              <a:rPr lang="de-DE" sz="2000" baseline="30000" dirty="0">
                <a:solidFill>
                  <a:srgbClr val="000090"/>
                </a:solidFill>
              </a:rPr>
              <a:t>3</a:t>
            </a:r>
            <a:r>
              <a:rPr lang="de-DE" sz="2000" dirty="0">
                <a:solidFill>
                  <a:srgbClr val="000090"/>
                </a:solidFill>
              </a:rPr>
              <a:t>He + </a:t>
            </a:r>
            <a:r>
              <a:rPr lang="de-DE" sz="2000" dirty="0" err="1">
                <a:solidFill>
                  <a:srgbClr val="000090"/>
                </a:solidFill>
              </a:rPr>
              <a:t>n</a:t>
            </a:r>
            <a:r>
              <a:rPr lang="de-DE" sz="2000" dirty="0">
                <a:solidFill>
                  <a:srgbClr val="000090"/>
                </a:solidFill>
              </a:rPr>
              <a:t> </a:t>
            </a:r>
            <a:r>
              <a:rPr lang="de-DE" sz="2000" dirty="0" err="1">
                <a:solidFill>
                  <a:srgbClr val="000090"/>
                </a:solidFill>
              </a:rPr>
              <a:t>suppressed</a:t>
            </a:r>
            <a:r>
              <a:rPr lang="de-DE" sz="2000" dirty="0">
                <a:solidFill>
                  <a:srgbClr val="000090"/>
                </a:solidFill>
              </a:rPr>
              <a:t> (QSF)</a:t>
            </a:r>
            <a:r>
              <a:rPr lang="de-DE" sz="2000" dirty="0">
                <a:solidFill>
                  <a:srgbClr val="000090"/>
                </a:solidFill>
                <a:highlight>
                  <a:srgbClr val="FFFF00"/>
                </a:highlight>
              </a:rPr>
              <a:t>?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867401" y="558800"/>
            <a:ext cx="216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2" name="Textfeld 4"/>
          <p:cNvSpPr txBox="1"/>
          <p:nvPr/>
        </p:nvSpPr>
        <p:spPr>
          <a:xfrm>
            <a:off x="40253" y="5928138"/>
            <a:ext cx="4797119" cy="646331"/>
          </a:xfrm>
          <a:prstGeom prst="rect">
            <a:avLst/>
          </a:prstGeom>
          <a:solidFill>
            <a:srgbClr val="73FB79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rgbClr val="FF0000"/>
                </a:solidFill>
                <a:latin typeface="Lucida Calligraphy" panose="03010101010101010101" pitchFamily="66" charset="77"/>
              </a:rPr>
              <a:t>Missing</a:t>
            </a:r>
            <a:r>
              <a:rPr lang="de-DE" dirty="0">
                <a:solidFill>
                  <a:srgbClr val="FF0000"/>
                </a:solidFill>
                <a:latin typeface="Lucida Calligraphy" panose="03010101010101010101" pitchFamily="66" charset="77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Lucida Calligraphy" panose="03010101010101010101" pitchFamily="66" charset="77"/>
              </a:rPr>
              <a:t>data</a:t>
            </a:r>
            <a:r>
              <a:rPr lang="de-DE" dirty="0">
                <a:solidFill>
                  <a:srgbClr val="FF0000"/>
                </a:solidFill>
                <a:latin typeface="Lucida Calligraphy" panose="03010101010101010101" pitchFamily="66" charset="77"/>
              </a:rPr>
              <a:t> on </a:t>
            </a:r>
            <a:r>
              <a:rPr lang="de-DE" b="1" dirty="0">
                <a:solidFill>
                  <a:srgbClr val="FF0000"/>
                </a:solidFill>
                <a:latin typeface="Lucida Calligraphy" panose="03010101010101010101" pitchFamily="66" charset="77"/>
              </a:rPr>
              <a:t>D-D </a:t>
            </a:r>
          </a:p>
          <a:p>
            <a:pPr algn="ctr"/>
            <a:r>
              <a:rPr lang="de-DE" b="1" dirty="0" err="1">
                <a:solidFill>
                  <a:srgbClr val="FF0000"/>
                </a:solidFill>
                <a:latin typeface="Lucida Calligraphy" panose="03010101010101010101" pitchFamily="66" charset="77"/>
              </a:rPr>
              <a:t>spin-dependent</a:t>
            </a:r>
            <a:r>
              <a:rPr lang="de-DE" b="1" dirty="0">
                <a:solidFill>
                  <a:srgbClr val="FF0000"/>
                </a:solidFill>
                <a:latin typeface="Lucida Calligraphy" panose="03010101010101010101" pitchFamily="66" charset="77"/>
              </a:rPr>
              <a:t> </a:t>
            </a:r>
            <a:r>
              <a:rPr lang="de-DE" b="1" dirty="0" err="1">
                <a:solidFill>
                  <a:srgbClr val="FF0000"/>
                </a:solidFill>
                <a:latin typeface="Lucida Calligraphy" panose="03010101010101010101" pitchFamily="66" charset="77"/>
              </a:rPr>
              <a:t>cross-sections</a:t>
            </a:r>
            <a:r>
              <a:rPr lang="de-DE" b="1" dirty="0">
                <a:solidFill>
                  <a:srgbClr val="800000"/>
                </a:solidFill>
                <a:latin typeface="Lucida Calligraphy" panose="03010101010101010101" pitchFamily="66" charset="77"/>
              </a:rPr>
              <a:t>.</a:t>
            </a:r>
            <a:r>
              <a:rPr lang="de-DE" i="1" dirty="0">
                <a:latin typeface="Symbol" pitchFamily="2" charset="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feld 4"/>
          <p:cNvSpPr txBox="1"/>
          <p:nvPr/>
        </p:nvSpPr>
        <p:spPr>
          <a:xfrm>
            <a:off x="7904449" y="5897360"/>
            <a:ext cx="4181744" cy="646331"/>
          </a:xfrm>
          <a:prstGeom prst="rect">
            <a:avLst/>
          </a:prstGeom>
          <a:solidFill>
            <a:srgbClr val="73FB79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FF0000"/>
                </a:solidFill>
                <a:latin typeface="Lucida Calligraphy" panose="03010101010101010101" pitchFamily="66" charset="77"/>
              </a:rPr>
              <a:t>Missing</a:t>
            </a:r>
            <a:r>
              <a:rPr lang="de-DE" dirty="0">
                <a:solidFill>
                  <a:srgbClr val="FF0000"/>
                </a:solidFill>
                <a:latin typeface="Lucida Calligraphy" panose="03010101010101010101" pitchFamily="66" charset="77"/>
              </a:rPr>
              <a:t> </a:t>
            </a:r>
            <a:r>
              <a:rPr lang="de-DE" b="1" dirty="0">
                <a:solidFill>
                  <a:srgbClr val="FF0000"/>
                </a:solidFill>
                <a:latin typeface="Lucida Calligraphy" panose="03010101010101010101" pitchFamily="66" charset="77"/>
              </a:rPr>
              <a:t>polarized </a:t>
            </a:r>
            <a:r>
              <a:rPr lang="de-DE" b="1" dirty="0" err="1">
                <a:solidFill>
                  <a:srgbClr val="FF0000"/>
                </a:solidFill>
                <a:latin typeface="Lucida Calligraphy" panose="03010101010101010101" pitchFamily="66" charset="77"/>
              </a:rPr>
              <a:t>fuel</a:t>
            </a:r>
            <a:r>
              <a:rPr lang="de-DE" b="1" dirty="0">
                <a:solidFill>
                  <a:srgbClr val="FF0000"/>
                </a:solidFill>
                <a:latin typeface="Lucida Calligraphy" panose="03010101010101010101" pitchFamily="66" charset="77"/>
              </a:rPr>
              <a:t> </a:t>
            </a:r>
          </a:p>
          <a:p>
            <a:pPr algn="ctr"/>
            <a:r>
              <a:rPr lang="de-DE" dirty="0" err="1">
                <a:solidFill>
                  <a:srgbClr val="FF0000"/>
                </a:solidFill>
                <a:latin typeface="Lucida Calligraphy" panose="03010101010101010101" pitchFamily="66" charset="77"/>
              </a:rPr>
              <a:t>for</a:t>
            </a:r>
            <a:r>
              <a:rPr lang="de-DE" dirty="0">
                <a:solidFill>
                  <a:srgbClr val="FF0000"/>
                </a:solidFill>
                <a:latin typeface="Lucida Calligraphy" panose="03010101010101010101" pitchFamily="66" charset="77"/>
              </a:rPr>
              <a:t> fusion tests</a:t>
            </a:r>
            <a:r>
              <a:rPr lang="de-DE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4872744" y="5892878"/>
            <a:ext cx="2996333" cy="707886"/>
          </a:xfrm>
          <a:prstGeom prst="rect">
            <a:avLst/>
          </a:prstGeom>
          <a:solidFill>
            <a:srgbClr val="FFFF00">
              <a:alpha val="7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8000"/>
                </a:solidFill>
                <a:latin typeface="Lucida Calligraphy"/>
                <a:cs typeface="Lucida Calligraphy"/>
              </a:rPr>
              <a:t>Challenge </a:t>
            </a:r>
            <a:r>
              <a:rPr lang="it-IT" sz="2000" b="1" dirty="0" err="1">
                <a:solidFill>
                  <a:srgbClr val="008000"/>
                </a:solidFill>
                <a:latin typeface="Lucida Calligraphy"/>
                <a:cs typeface="Lucida Calligraphy"/>
              </a:rPr>
              <a:t>objectives</a:t>
            </a:r>
            <a:endParaRPr lang="it-IT" sz="2000" b="1" dirty="0">
              <a:solidFill>
                <a:srgbClr val="008000"/>
              </a:solidFill>
              <a:latin typeface="Lucida Calligraphy"/>
              <a:cs typeface="Lucida Calligraphy"/>
            </a:endParaRPr>
          </a:p>
          <a:p>
            <a:pPr algn="ctr"/>
            <a:r>
              <a:rPr lang="it-IT" sz="2000" b="1" dirty="0">
                <a:solidFill>
                  <a:srgbClr val="008000"/>
                </a:solidFill>
                <a:latin typeface="Lucida Calligraphy"/>
                <a:cs typeface="Lucida Calligraphy"/>
              </a:rPr>
              <a:t>for PREFER</a:t>
            </a:r>
          </a:p>
        </p:txBody>
      </p:sp>
      <p:cxnSp>
        <p:nvCxnSpPr>
          <p:cNvPr id="20" name="Connettore 2 19"/>
          <p:cNvCxnSpPr>
            <a:cxnSpLocks/>
          </p:cNvCxnSpPr>
          <p:nvPr/>
        </p:nvCxnSpPr>
        <p:spPr>
          <a:xfrm flipH="1">
            <a:off x="1668780" y="1228083"/>
            <a:ext cx="2887980" cy="1518808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>
            <a:cxnSpLocks/>
          </p:cNvCxnSpPr>
          <p:nvPr/>
        </p:nvCxnSpPr>
        <p:spPr>
          <a:xfrm flipH="1">
            <a:off x="2049780" y="2199861"/>
            <a:ext cx="2392680" cy="1015779"/>
          </a:xfrm>
          <a:prstGeom prst="straightConnector1">
            <a:avLst/>
          </a:prstGeom>
          <a:ln w="41275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/>
          <p:cNvCxnSpPr>
            <a:cxnSpLocks/>
          </p:cNvCxnSpPr>
          <p:nvPr/>
        </p:nvCxnSpPr>
        <p:spPr>
          <a:xfrm flipH="1" flipV="1">
            <a:off x="2049780" y="4096691"/>
            <a:ext cx="2392680" cy="223518"/>
          </a:xfrm>
          <a:prstGeom prst="straightConnector1">
            <a:avLst/>
          </a:prstGeom>
          <a:ln w="41275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14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3EAC0-047B-88A7-EE8F-B4A2FCE7B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216896-D6FE-B17C-D565-C126A2CEC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94" y="92285"/>
            <a:ext cx="8234928" cy="540028"/>
          </a:xfrm>
          <a:solidFill>
            <a:srgbClr val="21FF06">
              <a:alpha val="50000"/>
            </a:srgbClr>
          </a:solidFill>
        </p:spPr>
        <p:txBody>
          <a:bodyPr>
            <a:noAutofit/>
          </a:bodyPr>
          <a:lstStyle/>
          <a:p>
            <a:r>
              <a:rPr lang="it-IT" sz="3200" dirty="0"/>
              <a:t>Challenge </a:t>
            </a:r>
            <a:r>
              <a:rPr lang="it-IT" sz="3200" dirty="0" err="1"/>
              <a:t>objectives</a:t>
            </a:r>
            <a:r>
              <a:rPr lang="it-IT" sz="3200" dirty="0"/>
              <a:t> of PREFER </a:t>
            </a:r>
            <a:r>
              <a:rPr lang="it-IT" sz="3200" dirty="0" err="1"/>
              <a:t>now</a:t>
            </a:r>
            <a:endParaRPr lang="it-IT" sz="32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BB6B0DE-336C-41A1-B20B-BD1B228C14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91" y="1702072"/>
            <a:ext cx="12100560" cy="1098216"/>
          </a:xfrm>
          <a:solidFill>
            <a:srgbClr val="ACEA8F"/>
          </a:solidFill>
        </p:spPr>
        <p:txBody>
          <a:bodyPr>
            <a:normAutofit/>
          </a:bodyPr>
          <a:lstStyle/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400" dirty="0">
                <a:solidFill>
                  <a:srgbClr val="ACEA8F"/>
                </a:solidFill>
              </a:rPr>
              <a:t>@IKP-FZJ - Production of </a:t>
            </a:r>
            <a:r>
              <a:rPr lang="it-IT" sz="2400" dirty="0" err="1">
                <a:solidFill>
                  <a:srgbClr val="ACEA8F"/>
                </a:solidFill>
              </a:rPr>
              <a:t>polarized</a:t>
            </a:r>
            <a:r>
              <a:rPr lang="it-IT" sz="2400" dirty="0">
                <a:solidFill>
                  <a:srgbClr val="ACEA8F"/>
                </a:solidFill>
              </a:rPr>
              <a:t> </a:t>
            </a:r>
            <a:r>
              <a:rPr lang="it-IT" sz="2400" dirty="0" err="1">
                <a:solidFill>
                  <a:srgbClr val="ACEA8F"/>
                </a:solidFill>
              </a:rPr>
              <a:t>fuel</a:t>
            </a:r>
            <a:r>
              <a:rPr lang="it-IT" sz="2400" dirty="0">
                <a:solidFill>
                  <a:srgbClr val="ACEA8F"/>
                </a:solidFill>
              </a:rPr>
              <a:t>: from </a:t>
            </a:r>
            <a:r>
              <a:rPr lang="it-IT" sz="2400" dirty="0" err="1">
                <a:solidFill>
                  <a:srgbClr val="ACEA8F"/>
                </a:solidFill>
              </a:rPr>
              <a:t>pABS</a:t>
            </a:r>
            <a:r>
              <a:rPr lang="it-IT" sz="2400" dirty="0">
                <a:solidFill>
                  <a:srgbClr val="ACEA8F"/>
                </a:solidFill>
              </a:rPr>
              <a:t>,  and new </a:t>
            </a:r>
            <a:r>
              <a:rPr lang="it-IT" sz="2400" dirty="0" err="1">
                <a:solidFill>
                  <a:srgbClr val="ACEA8F"/>
                </a:solidFill>
              </a:rPr>
              <a:t>proposals</a:t>
            </a:r>
            <a:r>
              <a:rPr lang="it-IT" sz="2400" dirty="0">
                <a:solidFill>
                  <a:srgbClr val="ACEA8F"/>
                </a:solidFill>
              </a:rPr>
              <a:t> (Sona </a:t>
            </a:r>
            <a:r>
              <a:rPr lang="it-IT" sz="2400" dirty="0" err="1">
                <a:solidFill>
                  <a:srgbClr val="ACEA8F"/>
                </a:solidFill>
              </a:rPr>
              <a:t>transitions</a:t>
            </a:r>
            <a:r>
              <a:rPr lang="it-IT" sz="2400" dirty="0">
                <a:solidFill>
                  <a:srgbClr val="ACEA8F"/>
                </a:solidFill>
              </a:rPr>
              <a:t>).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DC91406-B8EF-AD71-FCEB-4B9BD761E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630988"/>
            <a:ext cx="3016252" cy="214312"/>
          </a:xfrm>
        </p:spPr>
        <p:txBody>
          <a:bodyPr/>
          <a:lstStyle/>
          <a:p>
            <a:pPr algn="l"/>
            <a:r>
              <a:rPr lang="it-IT" dirty="0"/>
              <a:t>PSTP 24 Newport News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332C7F9-C84B-BB99-7BDA-8EED488AC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30</a:t>
            </a:fld>
            <a:endParaRPr lang="it-IT" dirty="0"/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2246BC4D-8948-4A8D-54C5-B6E2F13E1389}"/>
              </a:ext>
            </a:extLst>
          </p:cNvPr>
          <p:cNvSpPr txBox="1">
            <a:spLocks/>
          </p:cNvSpPr>
          <p:nvPr/>
        </p:nvSpPr>
        <p:spPr>
          <a:xfrm>
            <a:off x="10885" y="798893"/>
            <a:ext cx="12100560" cy="70468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400" dirty="0">
                <a:solidFill>
                  <a:schemeClr val="bg1"/>
                </a:solidFill>
              </a:rPr>
              <a:t>@PNPI – D-D spin </a:t>
            </a:r>
            <a:r>
              <a:rPr lang="it-IT" sz="2400" dirty="0" err="1">
                <a:solidFill>
                  <a:schemeClr val="bg1"/>
                </a:solidFill>
              </a:rPr>
              <a:t>dependent</a:t>
            </a:r>
            <a:r>
              <a:rPr lang="it-IT" sz="2400" dirty="0">
                <a:solidFill>
                  <a:schemeClr val="bg1"/>
                </a:solidFill>
              </a:rPr>
              <a:t> cross-</a:t>
            </a:r>
            <a:r>
              <a:rPr lang="it-IT" sz="2400" dirty="0" err="1">
                <a:solidFill>
                  <a:schemeClr val="bg1"/>
                </a:solidFill>
              </a:rPr>
              <a:t>section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measurements</a:t>
            </a:r>
            <a:r>
              <a:rPr lang="it-IT" sz="2400" dirty="0">
                <a:solidFill>
                  <a:schemeClr val="bg1"/>
                </a:solidFill>
              </a:rPr>
              <a:t>! Not </a:t>
            </a:r>
            <a:r>
              <a:rPr lang="it-IT" sz="2400" dirty="0" err="1">
                <a:solidFill>
                  <a:schemeClr val="bg1"/>
                </a:solidFill>
              </a:rPr>
              <a:t>anymore</a:t>
            </a:r>
            <a:r>
              <a:rPr lang="it-IT" sz="2400" dirty="0">
                <a:solidFill>
                  <a:schemeClr val="bg1"/>
                </a:solidFill>
              </a:rPr>
              <a:t> in the </a:t>
            </a:r>
            <a:r>
              <a:rPr lang="it-IT" sz="2400" dirty="0" err="1">
                <a:solidFill>
                  <a:schemeClr val="bg1"/>
                </a:solidFill>
              </a:rPr>
              <a:t>collaboration</a:t>
            </a:r>
            <a:r>
              <a:rPr lang="it-IT" sz="2400" dirty="0">
                <a:solidFill>
                  <a:schemeClr val="bg1"/>
                </a:solidFill>
              </a:rPr>
              <a:t> from 02/2022: just literature </a:t>
            </a:r>
            <a:r>
              <a:rPr lang="it-IT" sz="2400" dirty="0" err="1">
                <a:solidFill>
                  <a:schemeClr val="bg1"/>
                </a:solidFill>
              </a:rPr>
              <a:t>rumors</a:t>
            </a:r>
            <a:r>
              <a:rPr lang="it-IT" sz="2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744AFEE8-45C8-8AE9-D296-F93A89526A4C}"/>
              </a:ext>
            </a:extLst>
          </p:cNvPr>
          <p:cNvSpPr txBox="1">
            <a:spLocks/>
          </p:cNvSpPr>
          <p:nvPr/>
        </p:nvSpPr>
        <p:spPr>
          <a:xfrm>
            <a:off x="91439" y="2925127"/>
            <a:ext cx="12020006" cy="94492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000" dirty="0">
                <a:solidFill>
                  <a:schemeClr val="bg1"/>
                </a:solidFill>
              </a:rPr>
              <a:t>@BINP - Production of </a:t>
            </a:r>
            <a:r>
              <a:rPr lang="it-IT" sz="2000" dirty="0" err="1">
                <a:solidFill>
                  <a:schemeClr val="bg1"/>
                </a:solidFill>
              </a:rPr>
              <a:t>polarized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fuel</a:t>
            </a:r>
            <a:r>
              <a:rPr lang="it-IT" sz="2000" dirty="0">
                <a:solidFill>
                  <a:schemeClr val="bg1"/>
                </a:solidFill>
              </a:rPr>
              <a:t>: from MBS Not </a:t>
            </a:r>
            <a:r>
              <a:rPr lang="it-IT" sz="2000" dirty="0" err="1">
                <a:solidFill>
                  <a:schemeClr val="bg1"/>
                </a:solidFill>
              </a:rPr>
              <a:t>anymore</a:t>
            </a:r>
            <a:r>
              <a:rPr lang="it-IT" sz="2000" dirty="0">
                <a:solidFill>
                  <a:schemeClr val="bg1"/>
                </a:solidFill>
              </a:rPr>
              <a:t>   the </a:t>
            </a:r>
            <a:r>
              <a:rPr lang="it-IT" sz="2000" dirty="0" err="1">
                <a:solidFill>
                  <a:schemeClr val="bg1"/>
                </a:solidFill>
              </a:rPr>
              <a:t>collaboration</a:t>
            </a:r>
            <a:r>
              <a:rPr lang="it-IT" sz="2000" dirty="0">
                <a:solidFill>
                  <a:schemeClr val="bg1"/>
                </a:solidFill>
              </a:rPr>
              <a:t> from 02/2022: just literature </a:t>
            </a:r>
            <a:r>
              <a:rPr lang="it-IT" sz="2000" dirty="0" err="1">
                <a:solidFill>
                  <a:schemeClr val="bg1"/>
                </a:solidFill>
              </a:rPr>
              <a:t>rumors</a:t>
            </a:r>
            <a:r>
              <a:rPr lang="it-IT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CB212399-2192-5F0E-7FAA-6635A60FFD4B}"/>
              </a:ext>
            </a:extLst>
          </p:cNvPr>
          <p:cNvSpPr txBox="1">
            <a:spLocks/>
          </p:cNvSpPr>
          <p:nvPr/>
        </p:nvSpPr>
        <p:spPr>
          <a:xfrm>
            <a:off x="37646" y="4107531"/>
            <a:ext cx="12100560" cy="2304811"/>
          </a:xfrm>
          <a:prstGeom prst="rect">
            <a:avLst/>
          </a:prstGeom>
          <a:solidFill>
            <a:srgbClr val="ACEA8F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000" dirty="0">
                <a:solidFill>
                  <a:srgbClr val="ACEA8F"/>
                </a:solidFill>
              </a:rPr>
              <a:t>@ IESL-FORTH – Production </a:t>
            </a:r>
            <a:r>
              <a:rPr lang="it-IT" sz="2000" dirty="0" err="1">
                <a:solidFill>
                  <a:srgbClr val="ACEA8F"/>
                </a:solidFill>
              </a:rPr>
              <a:t>polarized</a:t>
            </a:r>
            <a:r>
              <a:rPr lang="it-IT" sz="2000" dirty="0">
                <a:solidFill>
                  <a:srgbClr val="ACEA8F"/>
                </a:solidFill>
              </a:rPr>
              <a:t> </a:t>
            </a:r>
            <a:r>
              <a:rPr lang="it-IT" sz="2000" dirty="0" err="1">
                <a:solidFill>
                  <a:srgbClr val="ACEA8F"/>
                </a:solidFill>
              </a:rPr>
              <a:t>fuel</a:t>
            </a:r>
            <a:r>
              <a:rPr lang="it-IT" sz="2000" dirty="0">
                <a:solidFill>
                  <a:srgbClr val="ACEA8F"/>
                </a:solidFill>
              </a:rPr>
              <a:t> by Laser IR-Quantum Beat (QB) </a:t>
            </a:r>
            <a:r>
              <a:rPr lang="it-IT" sz="2000" dirty="0" err="1">
                <a:solidFill>
                  <a:srgbClr val="ACEA8F"/>
                </a:solidFill>
              </a:rPr>
              <a:t>excitation</a:t>
            </a:r>
            <a:r>
              <a:rPr lang="it-IT" sz="2000" dirty="0">
                <a:solidFill>
                  <a:srgbClr val="ACEA8F"/>
                </a:solidFill>
              </a:rPr>
              <a:t> and Ultra Violet (UV) </a:t>
            </a:r>
            <a:r>
              <a:rPr lang="it-IT" sz="2000" dirty="0" err="1">
                <a:solidFill>
                  <a:srgbClr val="ACEA8F"/>
                </a:solidFill>
              </a:rPr>
              <a:t>dissociation</a:t>
            </a:r>
            <a:r>
              <a:rPr lang="it-IT" sz="2000" dirty="0">
                <a:solidFill>
                  <a:srgbClr val="ACEA8F"/>
                </a:solidFill>
              </a:rPr>
              <a:t>.</a:t>
            </a:r>
          </a:p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000" dirty="0">
                <a:solidFill>
                  <a:srgbClr val="ACEA8F"/>
                </a:solidFill>
              </a:rPr>
              <a:t>@PGI-FZJ/HHDU - Laser </a:t>
            </a:r>
            <a:r>
              <a:rPr lang="it-IT" sz="2000" dirty="0" err="1">
                <a:solidFill>
                  <a:srgbClr val="ACEA8F"/>
                </a:solidFill>
              </a:rPr>
              <a:t>Induced</a:t>
            </a:r>
            <a:r>
              <a:rPr lang="it-IT" sz="2000" dirty="0">
                <a:solidFill>
                  <a:srgbClr val="ACEA8F"/>
                </a:solidFill>
              </a:rPr>
              <a:t> Plasma LIP: production, </a:t>
            </a:r>
            <a:r>
              <a:rPr lang="it-IT" sz="2000" dirty="0" err="1">
                <a:solidFill>
                  <a:srgbClr val="ACEA8F"/>
                </a:solidFill>
              </a:rPr>
              <a:t>acceleration</a:t>
            </a:r>
            <a:r>
              <a:rPr lang="it-IT" sz="2000" dirty="0">
                <a:solidFill>
                  <a:srgbClr val="ACEA8F"/>
                </a:solidFill>
              </a:rPr>
              <a:t>  and reaction studies.</a:t>
            </a:r>
          </a:p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000" dirty="0">
                <a:solidFill>
                  <a:srgbClr val="005493"/>
                </a:solidFill>
                <a:highlight>
                  <a:srgbClr val="FFFF00"/>
                </a:highlight>
              </a:rPr>
              <a:t>@FE </a:t>
            </a:r>
            <a:r>
              <a:rPr lang="it-IT" sz="2000" dirty="0" err="1">
                <a:solidFill>
                  <a:srgbClr val="005493"/>
                </a:solidFill>
              </a:rPr>
              <a:t>Magnets</a:t>
            </a:r>
            <a:r>
              <a:rPr lang="it-IT" sz="2000" dirty="0">
                <a:solidFill>
                  <a:srgbClr val="005493"/>
                </a:solidFill>
              </a:rPr>
              <a:t> for </a:t>
            </a:r>
            <a:r>
              <a:rPr lang="it-IT" sz="2000" dirty="0">
                <a:solidFill>
                  <a:srgbClr val="005493"/>
                </a:solidFill>
                <a:highlight>
                  <a:srgbClr val="00FFFF"/>
                </a:highlight>
              </a:rPr>
              <a:t>holding</a:t>
            </a:r>
            <a:r>
              <a:rPr lang="it-IT" sz="2000" dirty="0">
                <a:solidFill>
                  <a:srgbClr val="005493"/>
                </a:solidFill>
              </a:rPr>
              <a:t>, </a:t>
            </a:r>
            <a:r>
              <a:rPr lang="it-IT" sz="2000" dirty="0" err="1">
                <a:solidFill>
                  <a:srgbClr val="005493"/>
                </a:solidFill>
                <a:highlight>
                  <a:srgbClr val="00FFFF"/>
                </a:highlight>
              </a:rPr>
              <a:t>manipulating</a:t>
            </a:r>
            <a:r>
              <a:rPr lang="it-IT" sz="2000" dirty="0">
                <a:solidFill>
                  <a:srgbClr val="005493"/>
                </a:solidFill>
              </a:rPr>
              <a:t> and </a:t>
            </a:r>
            <a:r>
              <a:rPr lang="it-IT" sz="2000" dirty="0" err="1">
                <a:solidFill>
                  <a:srgbClr val="005493"/>
                </a:solidFill>
                <a:highlight>
                  <a:srgbClr val="00FFFF"/>
                </a:highlight>
              </a:rPr>
              <a:t>transporting</a:t>
            </a:r>
            <a:r>
              <a:rPr lang="it-IT" sz="2000" dirty="0">
                <a:solidFill>
                  <a:srgbClr val="005493"/>
                </a:solidFill>
              </a:rPr>
              <a:t> </a:t>
            </a:r>
            <a:r>
              <a:rPr lang="it-IT" sz="2000" dirty="0" err="1">
                <a:solidFill>
                  <a:srgbClr val="005493"/>
                </a:solidFill>
              </a:rPr>
              <a:t>polarized</a:t>
            </a:r>
            <a:r>
              <a:rPr lang="it-IT" sz="2000" dirty="0">
                <a:solidFill>
                  <a:srgbClr val="005493"/>
                </a:solidFill>
              </a:rPr>
              <a:t> </a:t>
            </a:r>
            <a:r>
              <a:rPr lang="it-IT" sz="2000" dirty="0" err="1">
                <a:solidFill>
                  <a:srgbClr val="005493"/>
                </a:solidFill>
              </a:rPr>
              <a:t>fuel</a:t>
            </a:r>
            <a:r>
              <a:rPr lang="it-IT" sz="2000">
                <a:solidFill>
                  <a:srgbClr val="005493"/>
                </a:solidFill>
              </a:rPr>
              <a:t> : Next talk.</a:t>
            </a:r>
            <a:endParaRPr lang="it-IT" sz="2000" dirty="0">
              <a:solidFill>
                <a:srgbClr val="0054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0301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85B92-9F16-91A7-E1ED-CFE84134E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C3E2B1B-F52C-5B5F-F806-8D0FFD45B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BD72202-506E-5666-5D46-9F93FD392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31</a:t>
            </a:fld>
            <a:endParaRPr lang="it-IT" dirty="0"/>
          </a:p>
        </p:txBody>
      </p:sp>
      <p:sp>
        <p:nvSpPr>
          <p:cNvPr id="7" name="Textfeld 3">
            <a:extLst>
              <a:ext uri="{FF2B5EF4-FFF2-40B4-BE49-F238E27FC236}">
                <a16:creationId xmlns:a16="http://schemas.microsoft.com/office/drawing/2014/main" id="{6B34A926-91FA-612A-2942-565365260D26}"/>
              </a:ext>
            </a:extLst>
          </p:cNvPr>
          <p:cNvSpPr txBox="1"/>
          <p:nvPr/>
        </p:nvSpPr>
        <p:spPr>
          <a:xfrm>
            <a:off x="106017" y="819340"/>
            <a:ext cx="12085981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are still enjoy playing with spin for nuclear fusion, and we are coming closer and closer,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friends and colleagues got the chance to test it  soon, see Next talk By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Xiandgong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Wei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D15E808-68FE-CD24-6FD1-D1FF9716B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501" y="1868081"/>
            <a:ext cx="7588233" cy="3572069"/>
          </a:xfrm>
          <a:prstGeom prst="rect">
            <a:avLst/>
          </a:prstGeom>
        </p:spPr>
      </p:pic>
      <p:sp>
        <p:nvSpPr>
          <p:cNvPr id="14" name="Titolo 1">
            <a:extLst>
              <a:ext uri="{FF2B5EF4-FFF2-40B4-BE49-F238E27FC236}">
                <a16:creationId xmlns:a16="http://schemas.microsoft.com/office/drawing/2014/main" id="{0E6F3549-647E-080C-149F-E409EEC64E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7500" y="184150"/>
            <a:ext cx="7709232" cy="540028"/>
          </a:xfrm>
          <a:solidFill>
            <a:srgbClr val="21FF06">
              <a:alpha val="50000"/>
            </a:srgbClr>
          </a:solidFill>
        </p:spPr>
        <p:txBody>
          <a:bodyPr>
            <a:noAutofit/>
          </a:bodyPr>
          <a:lstStyle/>
          <a:p>
            <a:r>
              <a:rPr lang="it-IT" sz="3200" dirty="0" err="1"/>
              <a:t>Conclusions</a:t>
            </a:r>
            <a:r>
              <a:rPr lang="it-IT" sz="3200" dirty="0"/>
              <a:t> of PREFER activities</a:t>
            </a:r>
          </a:p>
        </p:txBody>
      </p:sp>
      <p:sp>
        <p:nvSpPr>
          <p:cNvPr id="15" name="Textfeld 3">
            <a:extLst>
              <a:ext uri="{FF2B5EF4-FFF2-40B4-BE49-F238E27FC236}">
                <a16:creationId xmlns:a16="http://schemas.microsoft.com/office/drawing/2014/main" id="{7BCB157B-8938-E1DF-04A9-76BE172400AB}"/>
              </a:ext>
            </a:extLst>
          </p:cNvPr>
          <p:cNvSpPr txBox="1"/>
          <p:nvPr/>
        </p:nvSpPr>
        <p:spPr>
          <a:xfrm>
            <a:off x="4675835" y="5485870"/>
            <a:ext cx="7254239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Sebastiano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Filippi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(named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Bastianino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“The spin game”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fresco on  the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cieling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Games’s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Hall – Este Castle – Ferrara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dated after earthquake of 1570.</a:t>
            </a:r>
          </a:p>
        </p:txBody>
      </p:sp>
      <p:sp>
        <p:nvSpPr>
          <p:cNvPr id="16" name="Textfeld 3">
            <a:extLst>
              <a:ext uri="{FF2B5EF4-FFF2-40B4-BE49-F238E27FC236}">
                <a16:creationId xmlns:a16="http://schemas.microsoft.com/office/drawing/2014/main" id="{E9DD209D-36DF-B292-9641-E35E090ADE6B}"/>
              </a:ext>
            </a:extLst>
          </p:cNvPr>
          <p:cNvSpPr txBox="1"/>
          <p:nvPr/>
        </p:nvSpPr>
        <p:spPr>
          <a:xfrm>
            <a:off x="106017" y="5467490"/>
            <a:ext cx="4333462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Still a missing information:</a:t>
            </a:r>
          </a:p>
        </p:txBody>
      </p:sp>
    </p:spTree>
    <p:extLst>
      <p:ext uri="{BB962C8B-B14F-4D97-AF65-F5344CB8AC3E}">
        <p14:creationId xmlns:p14="http://schemas.microsoft.com/office/powerpoint/2010/main" val="24529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503A79D0-ECCB-473B-19D9-6E645D168604}"/>
              </a:ext>
            </a:extLst>
          </p:cNvPr>
          <p:cNvSpPr/>
          <p:nvPr/>
        </p:nvSpPr>
        <p:spPr>
          <a:xfrm>
            <a:off x="5312780" y="2213282"/>
            <a:ext cx="3900668" cy="3457397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195" name="Textfeld 3"/>
          <p:cNvSpPr txBox="1">
            <a:spLocks noChangeArrowheads="1"/>
          </p:cNvSpPr>
          <p:nvPr/>
        </p:nvSpPr>
        <p:spPr bwMode="auto">
          <a:xfrm>
            <a:off x="204900" y="778324"/>
            <a:ext cx="1130410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de-DE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1.) Can </a:t>
            </a:r>
            <a:r>
              <a:rPr lang="de-DE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differential </a:t>
            </a:r>
            <a:r>
              <a:rPr lang="de-DE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cross</a:t>
            </a:r>
            <a:r>
              <a:rPr lang="de-DE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section</a:t>
            </a:r>
            <a:r>
              <a:rPr lang="de-DE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fusion</a:t>
            </a:r>
            <a:r>
              <a:rPr lang="de-DE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de-DE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reactions</a:t>
            </a:r>
            <a:r>
              <a:rPr lang="de-DE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de-DE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controlled</a:t>
            </a:r>
            <a:r>
              <a:rPr lang="de-DE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de-DE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polarized </a:t>
            </a:r>
            <a:r>
              <a:rPr lang="de-DE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particles</a:t>
            </a:r>
            <a:r>
              <a:rPr lang="de-DE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22499" y="112641"/>
            <a:ext cx="9306891" cy="629260"/>
          </a:xfrm>
        </p:spPr>
        <p:txBody>
          <a:bodyPr>
            <a:noAutofit/>
          </a:bodyPr>
          <a:lstStyle/>
          <a:p>
            <a:r>
              <a:rPr lang="de-DE" sz="3600" dirty="0" err="1">
                <a:solidFill>
                  <a:srgbClr val="FF0000"/>
                </a:solidFill>
              </a:rPr>
              <a:t>Polarized</a:t>
            </a:r>
            <a:r>
              <a:rPr lang="de-DE" sz="3600" dirty="0">
                <a:solidFill>
                  <a:srgbClr val="FF0000"/>
                </a:solidFill>
              </a:rPr>
              <a:t> Fusion Spin ½ and 1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125851" y="1672549"/>
            <a:ext cx="9880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l-GR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/d</a:t>
            </a:r>
            <a:r>
              <a:rPr lang="el-GR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l-GR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ϑ</a:t>
            </a: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l-GR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de-DE" sz="24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/4</a:t>
            </a:r>
            <a:r>
              <a:rPr lang="el-GR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 – (½ </a:t>
            </a:r>
            <a:r>
              <a:rPr lang="de-DE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de-DE" sz="2400" i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de-DE" sz="2400" i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de-DE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de-DE" sz="2400" i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+ (3/2 </a:t>
            </a:r>
            <a:r>
              <a:rPr lang="de-DE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de-DE" sz="2400" i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de-DE" sz="2400" i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de-DE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de-DE" sz="2400" i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de-DE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</a:t>
            </a:r>
            <a:r>
              <a:rPr lang="de-DE" sz="24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ϑ</a:t>
            </a: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+ ¼ </a:t>
            </a:r>
            <a:r>
              <a:rPr lang="de-DE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de-DE" sz="2400" i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de-DE" sz="2400" i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 – 3 cos</a:t>
            </a:r>
            <a:r>
              <a:rPr lang="de-DE" sz="24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ϑ</a:t>
            </a: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Gerade Verbindung mit Pfeil 11"/>
          <p:cNvCxnSpPr/>
          <p:nvPr/>
        </p:nvCxnSpPr>
        <p:spPr bwMode="auto">
          <a:xfrm flipV="1">
            <a:off x="5608983" y="2898250"/>
            <a:ext cx="0" cy="6858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Gerade Verbindung mit Pfeil 26"/>
          <p:cNvCxnSpPr/>
          <p:nvPr/>
        </p:nvCxnSpPr>
        <p:spPr bwMode="auto">
          <a:xfrm>
            <a:off x="5837583" y="3203050"/>
            <a:ext cx="0" cy="3810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Gerade Verbindung mit Pfeil 31"/>
          <p:cNvCxnSpPr/>
          <p:nvPr/>
        </p:nvCxnSpPr>
        <p:spPr bwMode="auto">
          <a:xfrm flipV="1">
            <a:off x="5608983" y="3915354"/>
            <a:ext cx="0" cy="6858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66006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Gerade Verbindung mit Pfeil 32"/>
          <p:cNvCxnSpPr/>
          <p:nvPr/>
        </p:nvCxnSpPr>
        <p:spPr bwMode="auto">
          <a:xfrm flipV="1">
            <a:off x="5837583" y="4143954"/>
            <a:ext cx="0" cy="4572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66006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Gerade Verbindung mit Pfeil 36"/>
          <p:cNvCxnSpPr/>
          <p:nvPr/>
        </p:nvCxnSpPr>
        <p:spPr bwMode="auto">
          <a:xfrm>
            <a:off x="5685183" y="4962276"/>
            <a:ext cx="0" cy="3810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Gerade Verbindung mit Pfeil 37"/>
          <p:cNvCxnSpPr/>
          <p:nvPr/>
        </p:nvCxnSpPr>
        <p:spPr bwMode="auto">
          <a:xfrm flipV="1">
            <a:off x="5685183" y="4886076"/>
            <a:ext cx="0" cy="3810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Gerade Verbindung mit Pfeil 40"/>
          <p:cNvCxnSpPr/>
          <p:nvPr/>
        </p:nvCxnSpPr>
        <p:spPr bwMode="auto">
          <a:xfrm>
            <a:off x="5456583" y="5419476"/>
            <a:ext cx="609600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feld 25"/>
          <p:cNvSpPr txBox="1"/>
          <p:nvPr/>
        </p:nvSpPr>
        <p:spPr>
          <a:xfrm>
            <a:off x="6401524" y="3046186"/>
            <a:ext cx="1420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>
                <a:solidFill>
                  <a:srgbClr val="002060"/>
                </a:solidFill>
              </a:rPr>
              <a:t>Factor</a:t>
            </a:r>
            <a:r>
              <a:rPr lang="de-DE" sz="2400" dirty="0">
                <a:solidFill>
                  <a:srgbClr val="002060"/>
                </a:solidFill>
              </a:rPr>
              <a:t> 0.5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6401524" y="4063290"/>
            <a:ext cx="1420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>
                <a:solidFill>
                  <a:srgbClr val="002060"/>
                </a:solidFill>
              </a:rPr>
              <a:t>Factor</a:t>
            </a:r>
            <a:r>
              <a:rPr lang="de-DE" sz="2400" dirty="0">
                <a:solidFill>
                  <a:srgbClr val="002060"/>
                </a:solidFill>
              </a:rPr>
              <a:t> 1.5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6401523" y="4957812"/>
            <a:ext cx="1188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>
                <a:solidFill>
                  <a:srgbClr val="002060"/>
                </a:solidFill>
              </a:rPr>
              <a:t>Factor</a:t>
            </a:r>
            <a:r>
              <a:rPr lang="de-DE" sz="2400" dirty="0">
                <a:solidFill>
                  <a:srgbClr val="002060"/>
                </a:solidFill>
              </a:rPr>
              <a:t> 1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6401523" y="2355966"/>
            <a:ext cx="2510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u="sng" dirty="0">
                <a:solidFill>
                  <a:srgbClr val="000000"/>
                </a:solidFill>
              </a:rPr>
              <a:t>Total </a:t>
            </a:r>
            <a:r>
              <a:rPr lang="de-DE" sz="2400" b="1" u="sng" dirty="0" err="1">
                <a:solidFill>
                  <a:srgbClr val="000000"/>
                </a:solidFill>
              </a:rPr>
              <a:t>cross</a:t>
            </a:r>
            <a:r>
              <a:rPr lang="de-DE" sz="2400" b="1" u="sng" dirty="0">
                <a:solidFill>
                  <a:srgbClr val="000000"/>
                </a:solidFill>
              </a:rPr>
              <a:t> </a:t>
            </a:r>
            <a:r>
              <a:rPr lang="de-DE" sz="2400" b="1" u="sng" dirty="0" err="1">
                <a:solidFill>
                  <a:srgbClr val="000000"/>
                </a:solidFill>
              </a:rPr>
              <a:t>section</a:t>
            </a:r>
            <a:endParaRPr lang="en-US" sz="2400" b="1" u="sng" dirty="0">
              <a:solidFill>
                <a:srgbClr val="000000"/>
              </a:solidFill>
            </a:endParaRPr>
          </a:p>
        </p:txBody>
      </p:sp>
      <p:pic>
        <p:nvPicPr>
          <p:cNvPr id="39" name="Grafik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00" y="2200030"/>
            <a:ext cx="4916343" cy="345739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33603E5-201E-7AFD-A3E5-AB289E8BE25F}"/>
              </a:ext>
            </a:extLst>
          </p:cNvPr>
          <p:cNvSpPr txBox="1"/>
          <p:nvPr/>
        </p:nvSpPr>
        <p:spPr>
          <a:xfrm>
            <a:off x="116664" y="5579066"/>
            <a:ext cx="9277528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it-IT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R.Engels</a:t>
            </a:r>
            <a:r>
              <a:rPr lang="it-IT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et al.  </a:t>
            </a:r>
            <a:r>
              <a:rPr lang="it-IT" i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Advantages</a:t>
            </a:r>
            <a:r>
              <a:rPr lang="it-IT" i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i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it-IT" i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Fusion with </a:t>
            </a:r>
            <a:r>
              <a:rPr lang="it-IT" i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Polarized</a:t>
            </a:r>
            <a:r>
              <a:rPr lang="it-IT" i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Fuel</a:t>
            </a:r>
            <a:r>
              <a:rPr lang="it-IT" i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in  </a:t>
            </a:r>
            <a:r>
              <a:rPr lang="it-IT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PoS</a:t>
            </a:r>
            <a:r>
              <a:rPr lang="it-IT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423</a:t>
            </a:r>
            <a:r>
              <a:rPr lang="it-IT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(SPIN2018) 176.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F6AD9F0-B459-E321-7775-9493E10B09DA}"/>
              </a:ext>
            </a:extLst>
          </p:cNvPr>
          <p:cNvSpPr txBox="1"/>
          <p:nvPr/>
        </p:nvSpPr>
        <p:spPr>
          <a:xfrm>
            <a:off x="9237235" y="2267037"/>
            <a:ext cx="2861999" cy="40011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sz="2000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He(d, 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it-IT" sz="2000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 Reaction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631E831-5B18-D11E-334F-E133074F7A58}"/>
              </a:ext>
            </a:extLst>
          </p:cNvPr>
          <p:cNvSpPr txBox="1"/>
          <p:nvPr/>
        </p:nvSpPr>
        <p:spPr>
          <a:xfrm>
            <a:off x="9197008" y="2782669"/>
            <a:ext cx="3018137" cy="64633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Leeman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et al. </a:t>
            </a:r>
          </a:p>
          <a:p>
            <a:pPr algn="ctr"/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ANN. PHYS. </a:t>
            </a:r>
            <a:r>
              <a:rPr lang="it-IT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(1971) 810.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831801B-51AD-E1DF-19F7-A72E59D389DB}"/>
              </a:ext>
            </a:extLst>
          </p:cNvPr>
          <p:cNvSpPr txBox="1"/>
          <p:nvPr/>
        </p:nvSpPr>
        <p:spPr>
          <a:xfrm>
            <a:off x="2733485" y="5976315"/>
            <a:ext cx="9394192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Hupin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«A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initio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prediction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polarized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deuterium-tritiu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it-IT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fusion reaction»</a:t>
            </a:r>
          </a:p>
          <a:p>
            <a:pPr algn="ctr"/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Comm. 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(2019) 351.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928584A-E6A5-D3F9-C283-FB7F7E241E31}"/>
              </a:ext>
            </a:extLst>
          </p:cNvPr>
          <p:cNvSpPr txBox="1"/>
          <p:nvPr/>
        </p:nvSpPr>
        <p:spPr>
          <a:xfrm>
            <a:off x="10467228" y="3423632"/>
            <a:ext cx="242374" cy="258532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.</a:t>
            </a:r>
          </a:p>
          <a:p>
            <a:r>
              <a:rPr lang="it-IT" dirty="0"/>
              <a:t>.</a:t>
            </a:r>
          </a:p>
          <a:p>
            <a:r>
              <a:rPr lang="it-IT" dirty="0"/>
              <a:t>.</a:t>
            </a:r>
          </a:p>
          <a:p>
            <a:r>
              <a:rPr lang="it-IT" dirty="0"/>
              <a:t>.</a:t>
            </a:r>
          </a:p>
          <a:p>
            <a:r>
              <a:rPr lang="it-IT" dirty="0"/>
              <a:t>.</a:t>
            </a:r>
          </a:p>
          <a:p>
            <a:r>
              <a:rPr lang="it-IT" dirty="0"/>
              <a:t>.</a:t>
            </a:r>
          </a:p>
          <a:p>
            <a:r>
              <a:rPr lang="it-IT" dirty="0"/>
              <a:t>.</a:t>
            </a:r>
          </a:p>
          <a:p>
            <a:r>
              <a:rPr lang="it-IT" dirty="0"/>
              <a:t>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5032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0B171718-1DD0-AA2D-E5F5-EE7EF6CC6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9920" y="2923540"/>
            <a:ext cx="5212080" cy="390906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BEAB657-E7CE-BE56-1A3E-5FAC9BCC9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3513" y="106363"/>
            <a:ext cx="7653747" cy="1051877"/>
          </a:xfrm>
        </p:spPr>
        <p:txBody>
          <a:bodyPr>
            <a:noAutofit/>
          </a:bodyPr>
          <a:lstStyle/>
          <a:p>
            <a:r>
              <a:rPr lang="it-IT" sz="3600" dirty="0"/>
              <a:t> PSTP people </a:t>
            </a:r>
            <a:r>
              <a:rPr lang="it-IT" sz="3600" dirty="0" err="1"/>
              <a:t>try</a:t>
            </a:r>
            <a:r>
              <a:rPr lang="it-IT" sz="3600" dirty="0"/>
              <a:t> to involve </a:t>
            </a:r>
            <a:br>
              <a:rPr lang="it-IT" sz="3600" dirty="0"/>
            </a:br>
            <a:r>
              <a:rPr lang="it-IT" sz="3600" dirty="0"/>
              <a:t>fusion community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9306543-80D8-1B4F-533C-60DACC0437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8415" y="2893059"/>
            <a:ext cx="4301505" cy="3776784"/>
          </a:xfrm>
        </p:spPr>
        <p:txBody>
          <a:bodyPr>
            <a:normAutofit fontScale="70000" lnSpcReduction="20000"/>
          </a:bodyPr>
          <a:lstStyle/>
          <a:p>
            <a:r>
              <a:rPr lang="it-IT" dirty="0"/>
              <a:t>The PREFER </a:t>
            </a:r>
            <a:r>
              <a:rPr lang="it-IT" dirty="0" err="1"/>
              <a:t>collaboration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signed</a:t>
            </a:r>
            <a:r>
              <a:rPr lang="it-IT" dirty="0"/>
              <a:t> in 2017 in Ferrara </a:t>
            </a:r>
            <a:r>
              <a:rPr lang="it-IT" dirty="0" err="1"/>
              <a:t>during</a:t>
            </a:r>
            <a:r>
              <a:rPr lang="it-IT" dirty="0"/>
              <a:t> a </a:t>
            </a:r>
            <a:br>
              <a:rPr lang="it-IT" dirty="0"/>
            </a:br>
            <a:r>
              <a:rPr lang="it-IT" dirty="0"/>
              <a:t>Workshop on  </a:t>
            </a:r>
            <a:r>
              <a:rPr lang="it-IT" i="1" dirty="0" err="1">
                <a:solidFill>
                  <a:srgbClr val="FF0000"/>
                </a:solidFill>
                <a:effectLst/>
                <a:latin typeface="Helvetica" pitchFamily="2" charset="0"/>
              </a:rPr>
              <a:t>Polarized</a:t>
            </a:r>
            <a:r>
              <a:rPr lang="it-IT" i="1" dirty="0">
                <a:solidFill>
                  <a:srgbClr val="FF0000"/>
                </a:solidFill>
                <a:effectLst/>
                <a:latin typeface="Helvetica" pitchFamily="2" charset="0"/>
              </a:rPr>
              <a:t> </a:t>
            </a:r>
            <a:r>
              <a:rPr lang="it-IT" i="1" dirty="0" err="1">
                <a:solidFill>
                  <a:srgbClr val="FF0000"/>
                </a:solidFill>
                <a:effectLst/>
                <a:latin typeface="Helvetica" pitchFamily="2" charset="0"/>
              </a:rPr>
              <a:t>Fuel</a:t>
            </a:r>
            <a:r>
              <a:rPr lang="it-IT" i="1" dirty="0">
                <a:solidFill>
                  <a:srgbClr val="FF0000"/>
                </a:solidFill>
                <a:effectLst/>
                <a:latin typeface="Helvetica" pitchFamily="2" charset="0"/>
              </a:rPr>
              <a:t> for </a:t>
            </a:r>
            <a:r>
              <a:rPr lang="it-IT" i="1" dirty="0" err="1">
                <a:solidFill>
                  <a:srgbClr val="FF0000"/>
                </a:solidFill>
                <a:effectLst/>
                <a:latin typeface="Helvetica" pitchFamily="2" charset="0"/>
              </a:rPr>
              <a:t>Nuclear</a:t>
            </a:r>
            <a:r>
              <a:rPr lang="it-IT" i="1" dirty="0">
                <a:solidFill>
                  <a:srgbClr val="FF0000"/>
                </a:solidFill>
                <a:effectLst/>
                <a:latin typeface="Helvetica" pitchFamily="2" charset="0"/>
              </a:rPr>
              <a:t> Fusion</a:t>
            </a:r>
            <a:endParaRPr lang="it-IT" dirty="0">
              <a:solidFill>
                <a:srgbClr val="FF0000"/>
              </a:solidFill>
              <a:effectLst/>
              <a:latin typeface="Helvetica" pitchFamily="2" charset="0"/>
            </a:endParaRPr>
          </a:p>
          <a:p>
            <a:r>
              <a:rPr lang="it-IT" dirty="0"/>
              <a:t>COVID </a:t>
            </a:r>
            <a:r>
              <a:rPr lang="it-IT" dirty="0" err="1"/>
              <a:t>ended</a:t>
            </a:r>
            <a:r>
              <a:rPr lang="it-IT" dirty="0"/>
              <a:t> </a:t>
            </a:r>
            <a:r>
              <a:rPr lang="it-IT" dirty="0" err="1"/>
              <a:t>our</a:t>
            </a:r>
            <a:r>
              <a:rPr lang="it-IT" dirty="0"/>
              <a:t> meetings.</a:t>
            </a:r>
          </a:p>
          <a:p>
            <a:r>
              <a:rPr lang="it-IT" dirty="0"/>
              <a:t>Russia-Ucraina </a:t>
            </a:r>
            <a:r>
              <a:rPr lang="it-IT" dirty="0" err="1"/>
              <a:t>conflict</a:t>
            </a:r>
            <a:r>
              <a:rPr lang="it-IT" dirty="0"/>
              <a:t> </a:t>
            </a:r>
            <a:r>
              <a:rPr lang="it-IT" dirty="0" err="1"/>
              <a:t>interrupted</a:t>
            </a:r>
            <a:r>
              <a:rPr lang="it-IT" dirty="0"/>
              <a:t>  official  </a:t>
            </a:r>
            <a:r>
              <a:rPr lang="it-IT" dirty="0" err="1"/>
              <a:t>collaboration</a:t>
            </a:r>
            <a:r>
              <a:rPr lang="it-IT" dirty="0"/>
              <a:t> and connection with the </a:t>
            </a:r>
            <a:r>
              <a:rPr lang="it-IT" dirty="0" err="1"/>
              <a:t>russian</a:t>
            </a:r>
            <a:r>
              <a:rPr lang="it-IT" dirty="0"/>
              <a:t> </a:t>
            </a:r>
            <a:r>
              <a:rPr lang="it-IT" dirty="0" err="1"/>
              <a:t>colleagues</a:t>
            </a:r>
            <a:r>
              <a:rPr lang="it-IT" dirty="0"/>
              <a:t>.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E23BA6D-E696-28A8-7BAD-E9CB93918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87D6EF6-2857-D0CB-2743-AA48BB1BC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5</a:t>
            </a:fld>
            <a:endParaRPr lang="it-IT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424A3C7-F523-82B3-BEE8-D3BE36694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" y="2558480"/>
            <a:ext cx="2590800" cy="389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3">
            <a:extLst>
              <a:ext uri="{FF2B5EF4-FFF2-40B4-BE49-F238E27FC236}">
                <a16:creationId xmlns:a16="http://schemas.microsoft.com/office/drawing/2014/main" id="{B33D96F2-9C40-6561-3C52-FFF467868FEB}"/>
              </a:ext>
            </a:extLst>
          </p:cNvPr>
          <p:cNvSpPr txBox="1"/>
          <p:nvPr/>
        </p:nvSpPr>
        <p:spPr>
          <a:xfrm>
            <a:off x="4937759" y="1147764"/>
            <a:ext cx="7254239" cy="16312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Contributions of the Workshops 2013 (Trento) 2015 (Ferrara) 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collected in “Nuclear Fusion with Polarized Fuel”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ed.s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Ciullo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 Engels, M.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Büscher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A.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Vasyliev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Springer Proceedings in Physics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187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(Springer Verlag 2016 Switzerland)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A7381BF-B83F-150E-8991-D0DA38618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06363"/>
            <a:ext cx="49911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193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794" y="92285"/>
            <a:ext cx="8234928" cy="540028"/>
          </a:xfrm>
          <a:solidFill>
            <a:srgbClr val="21FF06">
              <a:alpha val="50000"/>
            </a:srgbClr>
          </a:solidFill>
        </p:spPr>
        <p:txBody>
          <a:bodyPr>
            <a:noAutofit/>
          </a:bodyPr>
          <a:lstStyle/>
          <a:p>
            <a:r>
              <a:rPr lang="it-IT" sz="3200" dirty="0"/>
              <a:t>Challenge </a:t>
            </a:r>
            <a:r>
              <a:rPr lang="it-IT" sz="3200" dirty="0" err="1"/>
              <a:t>objectives</a:t>
            </a:r>
            <a:r>
              <a:rPr lang="it-IT" sz="3200" dirty="0"/>
              <a:t> of PREFER </a:t>
            </a:r>
            <a:r>
              <a:rPr lang="it-IT" sz="3200" dirty="0" err="1"/>
              <a:t>now</a:t>
            </a:r>
            <a:endParaRPr lang="it-IT" sz="32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7891" y="1702072"/>
            <a:ext cx="12100560" cy="1098216"/>
          </a:xfrm>
          <a:solidFill>
            <a:srgbClr val="ACEA8F"/>
          </a:solidFill>
        </p:spPr>
        <p:txBody>
          <a:bodyPr>
            <a:normAutofit/>
          </a:bodyPr>
          <a:lstStyle/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400" dirty="0">
                <a:solidFill>
                  <a:srgbClr val="005493"/>
                </a:solidFill>
                <a:highlight>
                  <a:srgbClr val="FFFF00"/>
                </a:highlight>
              </a:rPr>
              <a:t>@IKP-FZJ </a:t>
            </a:r>
            <a:r>
              <a:rPr lang="it-IT" sz="2400" dirty="0">
                <a:solidFill>
                  <a:srgbClr val="005493"/>
                </a:solidFill>
              </a:rPr>
              <a:t>- </a:t>
            </a:r>
            <a:r>
              <a:rPr lang="it-IT" sz="2400" dirty="0">
                <a:solidFill>
                  <a:srgbClr val="0432FF"/>
                </a:solidFill>
                <a:highlight>
                  <a:srgbClr val="00FFFF"/>
                </a:highlight>
              </a:rPr>
              <a:t>Production </a:t>
            </a:r>
            <a:r>
              <a:rPr lang="it-IT" sz="2400" dirty="0">
                <a:solidFill>
                  <a:srgbClr val="0432FF"/>
                </a:solidFill>
              </a:rPr>
              <a:t>of </a:t>
            </a:r>
            <a:r>
              <a:rPr lang="it-IT" sz="2400" dirty="0" err="1">
                <a:solidFill>
                  <a:srgbClr val="0432FF"/>
                </a:solidFill>
              </a:rPr>
              <a:t>polarized</a:t>
            </a:r>
            <a:r>
              <a:rPr lang="it-IT" sz="2400" dirty="0">
                <a:solidFill>
                  <a:srgbClr val="0432FF"/>
                </a:solidFill>
              </a:rPr>
              <a:t> </a:t>
            </a:r>
            <a:r>
              <a:rPr lang="it-IT" sz="2400" dirty="0" err="1">
                <a:solidFill>
                  <a:srgbClr val="0432FF"/>
                </a:solidFill>
              </a:rPr>
              <a:t>fuel</a:t>
            </a:r>
            <a:r>
              <a:rPr lang="it-IT" sz="2400" dirty="0">
                <a:solidFill>
                  <a:srgbClr val="005493"/>
                </a:solidFill>
              </a:rPr>
              <a:t>: from </a:t>
            </a:r>
            <a:r>
              <a:rPr lang="it-IT" sz="2400" dirty="0" err="1">
                <a:solidFill>
                  <a:srgbClr val="005493"/>
                </a:solidFill>
              </a:rPr>
              <a:t>pABS</a:t>
            </a:r>
            <a:r>
              <a:rPr lang="it-IT" sz="2400" dirty="0">
                <a:solidFill>
                  <a:srgbClr val="005493"/>
                </a:solidFill>
              </a:rPr>
              <a:t>,  and new </a:t>
            </a:r>
            <a:r>
              <a:rPr lang="it-IT" sz="2400" dirty="0" err="1">
                <a:solidFill>
                  <a:srgbClr val="005493"/>
                </a:solidFill>
              </a:rPr>
              <a:t>proposals</a:t>
            </a:r>
            <a:r>
              <a:rPr lang="it-IT" sz="2400" dirty="0">
                <a:solidFill>
                  <a:srgbClr val="005493"/>
                </a:solidFill>
              </a:rPr>
              <a:t> (Sona </a:t>
            </a:r>
            <a:r>
              <a:rPr lang="it-IT" sz="2400" dirty="0" err="1">
                <a:solidFill>
                  <a:srgbClr val="005493"/>
                </a:solidFill>
              </a:rPr>
              <a:t>transitions</a:t>
            </a:r>
            <a:r>
              <a:rPr lang="it-IT" sz="2400" dirty="0">
                <a:solidFill>
                  <a:srgbClr val="005493"/>
                </a:solidFill>
              </a:rPr>
              <a:t>).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6</a:t>
            </a:fld>
            <a:endParaRPr lang="it-IT" dirty="0"/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7D0A33A4-637B-372C-20C9-723708FF169A}"/>
              </a:ext>
            </a:extLst>
          </p:cNvPr>
          <p:cNvSpPr txBox="1">
            <a:spLocks/>
          </p:cNvSpPr>
          <p:nvPr/>
        </p:nvSpPr>
        <p:spPr>
          <a:xfrm>
            <a:off x="10885" y="798893"/>
            <a:ext cx="12100560" cy="70468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400" dirty="0">
                <a:solidFill>
                  <a:srgbClr val="005493"/>
                </a:solidFill>
                <a:highlight>
                  <a:srgbClr val="FFFF00"/>
                </a:highlight>
              </a:rPr>
              <a:t>@PNPI </a:t>
            </a:r>
            <a:r>
              <a:rPr lang="it-IT" sz="2400" dirty="0">
                <a:solidFill>
                  <a:srgbClr val="005493"/>
                </a:solidFill>
              </a:rPr>
              <a:t>–</a:t>
            </a:r>
            <a:r>
              <a:rPr lang="it-IT" sz="2400" dirty="0">
                <a:solidFill>
                  <a:srgbClr val="005493"/>
                </a:solidFill>
                <a:highlight>
                  <a:srgbClr val="00FFFF"/>
                </a:highlight>
              </a:rPr>
              <a:t> </a:t>
            </a:r>
            <a:r>
              <a:rPr lang="it-IT" sz="2400" dirty="0">
                <a:solidFill>
                  <a:srgbClr val="0432FF"/>
                </a:solidFill>
                <a:highlight>
                  <a:srgbClr val="00FFFF"/>
                </a:highlight>
              </a:rPr>
              <a:t>D-D spin </a:t>
            </a:r>
            <a:r>
              <a:rPr lang="it-IT" sz="2400" dirty="0" err="1">
                <a:solidFill>
                  <a:srgbClr val="0432FF"/>
                </a:solidFill>
                <a:highlight>
                  <a:srgbClr val="00FFFF"/>
                </a:highlight>
              </a:rPr>
              <a:t>dependent</a:t>
            </a:r>
            <a:r>
              <a:rPr lang="it-IT" sz="2400" dirty="0">
                <a:solidFill>
                  <a:srgbClr val="0432FF"/>
                </a:solidFill>
                <a:highlight>
                  <a:srgbClr val="00FFFF"/>
                </a:highlight>
              </a:rPr>
              <a:t> cross-</a:t>
            </a:r>
            <a:r>
              <a:rPr lang="it-IT" sz="2400" dirty="0" err="1">
                <a:solidFill>
                  <a:srgbClr val="0432FF"/>
                </a:solidFill>
                <a:highlight>
                  <a:srgbClr val="00FFFF"/>
                </a:highlight>
              </a:rPr>
              <a:t>section</a:t>
            </a:r>
            <a:r>
              <a:rPr lang="it-IT" sz="2400" dirty="0">
                <a:solidFill>
                  <a:srgbClr val="0432FF"/>
                </a:solidFill>
                <a:highlight>
                  <a:srgbClr val="00FFFF"/>
                </a:highlight>
              </a:rPr>
              <a:t> </a:t>
            </a:r>
            <a:r>
              <a:rPr lang="it-IT" sz="2400" dirty="0" err="1">
                <a:solidFill>
                  <a:srgbClr val="0432FF"/>
                </a:solidFill>
              </a:rPr>
              <a:t>measurements</a:t>
            </a:r>
            <a:r>
              <a:rPr lang="it-IT" sz="2400" dirty="0">
                <a:solidFill>
                  <a:srgbClr val="0432FF"/>
                </a:solidFill>
              </a:rPr>
              <a:t>! </a:t>
            </a:r>
            <a:r>
              <a:rPr lang="it-IT" sz="2400" dirty="0">
                <a:solidFill>
                  <a:srgbClr val="FF0000"/>
                </a:solidFill>
                <a:highlight>
                  <a:srgbClr val="FFFF00"/>
                </a:highlight>
              </a:rPr>
              <a:t>Not </a:t>
            </a:r>
            <a:r>
              <a:rPr lang="it-IT" sz="2400" dirty="0" err="1">
                <a:solidFill>
                  <a:srgbClr val="FF0000"/>
                </a:solidFill>
                <a:highlight>
                  <a:srgbClr val="FFFF00"/>
                </a:highlight>
              </a:rPr>
              <a:t>anymore</a:t>
            </a:r>
            <a:r>
              <a:rPr lang="it-IT" sz="2400" dirty="0">
                <a:solidFill>
                  <a:srgbClr val="FF0000"/>
                </a:solidFill>
                <a:highlight>
                  <a:srgbClr val="FFFF00"/>
                </a:highlight>
              </a:rPr>
              <a:t> in the </a:t>
            </a:r>
            <a:r>
              <a:rPr lang="it-IT" sz="2400" dirty="0" err="1">
                <a:solidFill>
                  <a:srgbClr val="FF0000"/>
                </a:solidFill>
                <a:highlight>
                  <a:srgbClr val="FFFF00"/>
                </a:highlight>
              </a:rPr>
              <a:t>collaboration</a:t>
            </a:r>
            <a:r>
              <a:rPr lang="it-IT" sz="2400" dirty="0">
                <a:solidFill>
                  <a:srgbClr val="FF0000"/>
                </a:solidFill>
                <a:highlight>
                  <a:srgbClr val="FFFF00"/>
                </a:highlight>
              </a:rPr>
              <a:t> from 02/2022</a:t>
            </a:r>
            <a:r>
              <a:rPr lang="it-IT" sz="2400" dirty="0">
                <a:solidFill>
                  <a:srgbClr val="0432FF"/>
                </a:solidFill>
                <a:highlight>
                  <a:srgbClr val="FFFF00"/>
                </a:highlight>
              </a:rPr>
              <a:t>:</a:t>
            </a:r>
            <a:r>
              <a:rPr lang="it-IT" sz="2400" dirty="0">
                <a:solidFill>
                  <a:srgbClr val="0432FF"/>
                </a:solidFill>
              </a:rPr>
              <a:t> just literature </a:t>
            </a:r>
            <a:r>
              <a:rPr lang="it-IT" sz="2400" dirty="0" err="1">
                <a:solidFill>
                  <a:srgbClr val="0432FF"/>
                </a:solidFill>
              </a:rPr>
              <a:t>rumors</a:t>
            </a:r>
            <a:r>
              <a:rPr lang="it-IT" sz="2400" dirty="0">
                <a:solidFill>
                  <a:srgbClr val="0432FF"/>
                </a:solidFill>
              </a:rPr>
              <a:t>.</a:t>
            </a:r>
            <a:endParaRPr lang="it-IT" sz="2400" dirty="0">
              <a:solidFill>
                <a:srgbClr val="005493"/>
              </a:solidFill>
            </a:endParaRPr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4B015C6E-AE96-CC61-5EB0-837A2580C90C}"/>
              </a:ext>
            </a:extLst>
          </p:cNvPr>
          <p:cNvSpPr txBox="1">
            <a:spLocks/>
          </p:cNvSpPr>
          <p:nvPr/>
        </p:nvSpPr>
        <p:spPr>
          <a:xfrm>
            <a:off x="91439" y="2925127"/>
            <a:ext cx="12020006" cy="94492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000" dirty="0">
                <a:solidFill>
                  <a:srgbClr val="005493"/>
                </a:solidFill>
                <a:highlight>
                  <a:srgbClr val="FFFF00"/>
                </a:highlight>
              </a:rPr>
              <a:t>@BINP </a:t>
            </a:r>
            <a:r>
              <a:rPr lang="it-IT" sz="2000" dirty="0">
                <a:solidFill>
                  <a:srgbClr val="005493"/>
                </a:solidFill>
              </a:rPr>
              <a:t>- </a:t>
            </a:r>
            <a:r>
              <a:rPr lang="it-IT" sz="2000" dirty="0">
                <a:solidFill>
                  <a:srgbClr val="0432FF"/>
                </a:solidFill>
                <a:highlight>
                  <a:srgbClr val="00FFFF"/>
                </a:highlight>
              </a:rPr>
              <a:t>Production </a:t>
            </a:r>
            <a:r>
              <a:rPr lang="it-IT" sz="2000" dirty="0">
                <a:solidFill>
                  <a:srgbClr val="0432FF"/>
                </a:solidFill>
              </a:rPr>
              <a:t>of </a:t>
            </a:r>
            <a:r>
              <a:rPr lang="it-IT" sz="2000" dirty="0" err="1">
                <a:solidFill>
                  <a:srgbClr val="0432FF"/>
                </a:solidFill>
              </a:rPr>
              <a:t>polarized</a:t>
            </a:r>
            <a:r>
              <a:rPr lang="it-IT" sz="2000" dirty="0">
                <a:solidFill>
                  <a:srgbClr val="0432FF"/>
                </a:solidFill>
              </a:rPr>
              <a:t> </a:t>
            </a:r>
            <a:r>
              <a:rPr lang="it-IT" sz="2000" dirty="0" err="1">
                <a:solidFill>
                  <a:srgbClr val="0432FF"/>
                </a:solidFill>
              </a:rPr>
              <a:t>fuel</a:t>
            </a:r>
            <a:r>
              <a:rPr lang="it-IT" sz="2000" dirty="0">
                <a:solidFill>
                  <a:srgbClr val="005493"/>
                </a:solidFill>
              </a:rPr>
              <a:t>: from MBS </a:t>
            </a:r>
            <a:r>
              <a:rPr lang="it-IT" sz="2000" dirty="0">
                <a:solidFill>
                  <a:srgbClr val="FF0000"/>
                </a:solidFill>
                <a:highlight>
                  <a:srgbClr val="FFFF00"/>
                </a:highlight>
              </a:rPr>
              <a:t>Not </a:t>
            </a:r>
            <a:r>
              <a:rPr lang="it-IT" sz="2000" dirty="0" err="1">
                <a:solidFill>
                  <a:srgbClr val="FF0000"/>
                </a:solidFill>
                <a:highlight>
                  <a:srgbClr val="FFFF00"/>
                </a:highlight>
              </a:rPr>
              <a:t>anymore</a:t>
            </a:r>
            <a:r>
              <a:rPr lang="it-IT" sz="2000" dirty="0">
                <a:solidFill>
                  <a:srgbClr val="FF0000"/>
                </a:solidFill>
                <a:highlight>
                  <a:srgbClr val="FFFF00"/>
                </a:highlight>
              </a:rPr>
              <a:t> in the </a:t>
            </a:r>
            <a:r>
              <a:rPr lang="it-IT" sz="2000" dirty="0" err="1">
                <a:solidFill>
                  <a:srgbClr val="FF0000"/>
                </a:solidFill>
                <a:highlight>
                  <a:srgbClr val="FFFF00"/>
                </a:highlight>
              </a:rPr>
              <a:t>collaboration</a:t>
            </a:r>
            <a:r>
              <a:rPr lang="it-IT" sz="2000" dirty="0">
                <a:solidFill>
                  <a:srgbClr val="FF0000"/>
                </a:solidFill>
                <a:highlight>
                  <a:srgbClr val="FFFF00"/>
                </a:highlight>
              </a:rPr>
              <a:t> from 02/2022</a:t>
            </a:r>
            <a:r>
              <a:rPr lang="it-IT" sz="2000" dirty="0">
                <a:solidFill>
                  <a:srgbClr val="0432FF"/>
                </a:solidFill>
                <a:highlight>
                  <a:srgbClr val="FFFF00"/>
                </a:highlight>
              </a:rPr>
              <a:t>:</a:t>
            </a:r>
            <a:r>
              <a:rPr lang="it-IT" sz="2000" dirty="0">
                <a:solidFill>
                  <a:srgbClr val="0432FF"/>
                </a:solidFill>
              </a:rPr>
              <a:t> just literature </a:t>
            </a:r>
            <a:r>
              <a:rPr lang="it-IT" sz="2000" dirty="0" err="1">
                <a:solidFill>
                  <a:srgbClr val="0432FF"/>
                </a:solidFill>
              </a:rPr>
              <a:t>rumors</a:t>
            </a:r>
            <a:r>
              <a:rPr lang="it-IT" sz="2000" dirty="0">
                <a:solidFill>
                  <a:srgbClr val="0432FF"/>
                </a:solidFill>
              </a:rPr>
              <a:t>.</a:t>
            </a:r>
            <a:endParaRPr lang="it-IT" sz="2000" dirty="0">
              <a:solidFill>
                <a:srgbClr val="005493"/>
              </a:solidFill>
            </a:endParaRP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B09F5CF3-6F6E-32AA-3159-078C1838A175}"/>
              </a:ext>
            </a:extLst>
          </p:cNvPr>
          <p:cNvSpPr txBox="1">
            <a:spLocks/>
          </p:cNvSpPr>
          <p:nvPr/>
        </p:nvSpPr>
        <p:spPr>
          <a:xfrm>
            <a:off x="37646" y="4107531"/>
            <a:ext cx="12100560" cy="2304811"/>
          </a:xfrm>
          <a:prstGeom prst="rect">
            <a:avLst/>
          </a:prstGeom>
          <a:solidFill>
            <a:srgbClr val="ACEA8F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000" dirty="0">
                <a:solidFill>
                  <a:srgbClr val="005493"/>
                </a:solidFill>
                <a:highlight>
                  <a:srgbClr val="FFFF00"/>
                </a:highlight>
              </a:rPr>
              <a:t>@ IESL-FORTH </a:t>
            </a:r>
            <a:r>
              <a:rPr lang="it-IT" sz="2000" dirty="0">
                <a:solidFill>
                  <a:srgbClr val="005493"/>
                </a:solidFill>
              </a:rPr>
              <a:t>– </a:t>
            </a:r>
            <a:r>
              <a:rPr lang="it-IT" sz="2000" dirty="0">
                <a:solidFill>
                  <a:srgbClr val="005493"/>
                </a:solidFill>
                <a:highlight>
                  <a:srgbClr val="00FFFF"/>
                </a:highlight>
              </a:rPr>
              <a:t>Production</a:t>
            </a:r>
            <a:r>
              <a:rPr lang="it-IT" sz="2000" dirty="0">
                <a:solidFill>
                  <a:srgbClr val="005493"/>
                </a:solidFill>
              </a:rPr>
              <a:t> </a:t>
            </a:r>
            <a:r>
              <a:rPr lang="it-IT" sz="2000" dirty="0" err="1">
                <a:solidFill>
                  <a:srgbClr val="005493"/>
                </a:solidFill>
              </a:rPr>
              <a:t>polarized</a:t>
            </a:r>
            <a:r>
              <a:rPr lang="it-IT" sz="2000" dirty="0">
                <a:solidFill>
                  <a:srgbClr val="005493"/>
                </a:solidFill>
              </a:rPr>
              <a:t> </a:t>
            </a:r>
            <a:r>
              <a:rPr lang="it-IT" sz="2000" dirty="0" err="1">
                <a:solidFill>
                  <a:srgbClr val="005493"/>
                </a:solidFill>
              </a:rPr>
              <a:t>fuel</a:t>
            </a:r>
            <a:r>
              <a:rPr lang="it-IT" sz="2000" dirty="0">
                <a:solidFill>
                  <a:srgbClr val="005493"/>
                </a:solidFill>
              </a:rPr>
              <a:t> by Laser IR-Quantum Beat (QB) </a:t>
            </a:r>
            <a:r>
              <a:rPr lang="it-IT" sz="2000" dirty="0" err="1">
                <a:solidFill>
                  <a:srgbClr val="005493"/>
                </a:solidFill>
              </a:rPr>
              <a:t>excitation</a:t>
            </a:r>
            <a:r>
              <a:rPr lang="it-IT" sz="2000" dirty="0">
                <a:solidFill>
                  <a:srgbClr val="005493"/>
                </a:solidFill>
              </a:rPr>
              <a:t> and Ultra Violet (UV) </a:t>
            </a:r>
            <a:r>
              <a:rPr lang="it-IT" sz="2000" dirty="0" err="1">
                <a:solidFill>
                  <a:srgbClr val="005493"/>
                </a:solidFill>
              </a:rPr>
              <a:t>dissociation</a:t>
            </a:r>
            <a:r>
              <a:rPr lang="it-IT" sz="2000" dirty="0">
                <a:solidFill>
                  <a:srgbClr val="005493"/>
                </a:solidFill>
              </a:rPr>
              <a:t>.</a:t>
            </a:r>
          </a:p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000" dirty="0">
                <a:solidFill>
                  <a:srgbClr val="005493"/>
                </a:solidFill>
                <a:highlight>
                  <a:srgbClr val="FFFF00"/>
                </a:highlight>
              </a:rPr>
              <a:t>@PGI-FZJ/HHDU</a:t>
            </a:r>
            <a:r>
              <a:rPr lang="it-IT" sz="2000" dirty="0">
                <a:solidFill>
                  <a:srgbClr val="005493"/>
                </a:solidFill>
              </a:rPr>
              <a:t> - Laser </a:t>
            </a:r>
            <a:r>
              <a:rPr lang="it-IT" sz="2000" dirty="0" err="1">
                <a:solidFill>
                  <a:srgbClr val="005493"/>
                </a:solidFill>
              </a:rPr>
              <a:t>Induced</a:t>
            </a:r>
            <a:r>
              <a:rPr lang="it-IT" sz="2000" dirty="0">
                <a:solidFill>
                  <a:srgbClr val="005493"/>
                </a:solidFill>
              </a:rPr>
              <a:t> Plasma LIP:</a:t>
            </a:r>
            <a:r>
              <a:rPr lang="it-IT" sz="2000" dirty="0">
                <a:solidFill>
                  <a:srgbClr val="005493"/>
                </a:solidFill>
                <a:highlight>
                  <a:srgbClr val="00FFFF"/>
                </a:highlight>
              </a:rPr>
              <a:t> production</a:t>
            </a:r>
            <a:r>
              <a:rPr lang="it-IT" sz="2000" dirty="0">
                <a:solidFill>
                  <a:srgbClr val="005493"/>
                </a:solidFill>
              </a:rPr>
              <a:t>, </a:t>
            </a:r>
            <a:r>
              <a:rPr lang="it-IT" sz="2000" dirty="0" err="1">
                <a:solidFill>
                  <a:srgbClr val="005493"/>
                </a:solidFill>
                <a:highlight>
                  <a:srgbClr val="00FFFF"/>
                </a:highlight>
              </a:rPr>
              <a:t>acceleration</a:t>
            </a:r>
            <a:r>
              <a:rPr lang="it-IT" sz="2000" dirty="0">
                <a:solidFill>
                  <a:srgbClr val="005493"/>
                </a:solidFill>
              </a:rPr>
              <a:t>  and </a:t>
            </a:r>
            <a:r>
              <a:rPr lang="it-IT" sz="2000" dirty="0">
                <a:solidFill>
                  <a:srgbClr val="005493"/>
                </a:solidFill>
                <a:highlight>
                  <a:srgbClr val="00FFFF"/>
                </a:highlight>
              </a:rPr>
              <a:t>reaction</a:t>
            </a:r>
            <a:r>
              <a:rPr lang="it-IT" sz="2000" dirty="0">
                <a:solidFill>
                  <a:srgbClr val="005493"/>
                </a:solidFill>
              </a:rPr>
              <a:t> studies.</a:t>
            </a:r>
          </a:p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000" dirty="0">
                <a:solidFill>
                  <a:srgbClr val="005493"/>
                </a:solidFill>
                <a:highlight>
                  <a:srgbClr val="FFFF00"/>
                </a:highlight>
              </a:rPr>
              <a:t>@FE </a:t>
            </a:r>
            <a:r>
              <a:rPr lang="it-IT" sz="2000" dirty="0" err="1">
                <a:solidFill>
                  <a:srgbClr val="005493"/>
                </a:solidFill>
              </a:rPr>
              <a:t>Magnets</a:t>
            </a:r>
            <a:r>
              <a:rPr lang="it-IT" sz="2000" dirty="0">
                <a:solidFill>
                  <a:srgbClr val="005493"/>
                </a:solidFill>
              </a:rPr>
              <a:t> for </a:t>
            </a:r>
            <a:r>
              <a:rPr lang="it-IT" sz="2000" dirty="0">
                <a:solidFill>
                  <a:srgbClr val="005493"/>
                </a:solidFill>
                <a:highlight>
                  <a:srgbClr val="00FFFF"/>
                </a:highlight>
              </a:rPr>
              <a:t>holding</a:t>
            </a:r>
            <a:r>
              <a:rPr lang="it-IT" sz="2000" dirty="0">
                <a:solidFill>
                  <a:srgbClr val="005493"/>
                </a:solidFill>
              </a:rPr>
              <a:t>, </a:t>
            </a:r>
            <a:r>
              <a:rPr lang="it-IT" sz="2000" dirty="0" err="1">
                <a:solidFill>
                  <a:srgbClr val="005493"/>
                </a:solidFill>
                <a:highlight>
                  <a:srgbClr val="00FFFF"/>
                </a:highlight>
              </a:rPr>
              <a:t>manipulating</a:t>
            </a:r>
            <a:r>
              <a:rPr lang="it-IT" sz="2000" dirty="0">
                <a:solidFill>
                  <a:srgbClr val="005493"/>
                </a:solidFill>
              </a:rPr>
              <a:t> and </a:t>
            </a:r>
            <a:r>
              <a:rPr lang="it-IT" sz="2000" dirty="0" err="1">
                <a:solidFill>
                  <a:srgbClr val="005493"/>
                </a:solidFill>
                <a:highlight>
                  <a:srgbClr val="00FFFF"/>
                </a:highlight>
              </a:rPr>
              <a:t>transporting</a:t>
            </a:r>
            <a:r>
              <a:rPr lang="it-IT" sz="2000" dirty="0">
                <a:solidFill>
                  <a:srgbClr val="005493"/>
                </a:solidFill>
              </a:rPr>
              <a:t> </a:t>
            </a:r>
            <a:r>
              <a:rPr lang="it-IT" sz="2000" dirty="0" err="1">
                <a:solidFill>
                  <a:srgbClr val="005493"/>
                </a:solidFill>
              </a:rPr>
              <a:t>polarized</a:t>
            </a:r>
            <a:r>
              <a:rPr lang="it-IT" sz="2000" dirty="0">
                <a:solidFill>
                  <a:srgbClr val="005493"/>
                </a:solidFill>
              </a:rPr>
              <a:t> </a:t>
            </a:r>
            <a:r>
              <a:rPr lang="it-IT" sz="2000" dirty="0" err="1">
                <a:solidFill>
                  <a:srgbClr val="005493"/>
                </a:solidFill>
              </a:rPr>
              <a:t>fuel</a:t>
            </a:r>
            <a:r>
              <a:rPr lang="it-IT" sz="2000" dirty="0">
                <a:solidFill>
                  <a:srgbClr val="005493"/>
                </a:solidFill>
              </a:rPr>
              <a:t> .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0BC788D7-7291-7804-C9AA-1F19AC17A320}"/>
              </a:ext>
            </a:extLst>
          </p:cNvPr>
          <p:cNvSpPr txBox="1">
            <a:spLocks/>
          </p:cNvSpPr>
          <p:nvPr/>
        </p:nvSpPr>
        <p:spPr>
          <a:xfrm>
            <a:off x="8288722" y="92285"/>
            <a:ext cx="3849484" cy="54002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i="1" kern="1200">
                <a:solidFill>
                  <a:schemeClr val="tx1"/>
                </a:solidFill>
                <a:latin typeface="Lucida Calligraphy"/>
                <a:ea typeface="+mj-ea"/>
                <a:cs typeface="Lucida Calligraphy"/>
              </a:defRPr>
            </a:lvl1pPr>
          </a:lstStyle>
          <a:p>
            <a:r>
              <a:rPr lang="it-IT" sz="3200" dirty="0"/>
              <a:t>&amp; </a:t>
            </a:r>
            <a:r>
              <a:rPr lang="it-IT" sz="3200" dirty="0" err="1"/>
              <a:t>before</a:t>
            </a:r>
            <a:r>
              <a:rPr lang="it-IT" sz="3200" dirty="0"/>
              <a:t> 02/2022</a:t>
            </a:r>
          </a:p>
        </p:txBody>
      </p:sp>
    </p:spTree>
    <p:extLst>
      <p:ext uri="{BB962C8B-B14F-4D97-AF65-F5344CB8AC3E}">
        <p14:creationId xmlns:p14="http://schemas.microsoft.com/office/powerpoint/2010/main" val="1776095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 dirty="0"/>
              <a:t>PSTP 24 Newport News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7</a:t>
            </a:fld>
            <a:endParaRPr lang="it-IT" dirty="0"/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59056B71-7425-9BDB-E4E3-B36F1BC24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8454" y="774030"/>
            <a:ext cx="6983944" cy="521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CA4E28EB-EDF2-058D-20E5-A99D1676E515}"/>
              </a:ext>
            </a:extLst>
          </p:cNvPr>
          <p:cNvGrpSpPr/>
          <p:nvPr/>
        </p:nvGrpSpPr>
        <p:grpSpPr>
          <a:xfrm>
            <a:off x="77233" y="2019166"/>
            <a:ext cx="3840472" cy="1577639"/>
            <a:chOff x="1079500" y="5442939"/>
            <a:chExt cx="3840472" cy="1274204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21DB3B4D-CEDC-22B1-8D4F-A955EC75217D}"/>
                </a:ext>
              </a:extLst>
            </p:cNvPr>
            <p:cNvSpPr/>
            <p:nvPr/>
          </p:nvSpPr>
          <p:spPr>
            <a:xfrm>
              <a:off x="1079500" y="5442939"/>
              <a:ext cx="3840472" cy="127420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ctangle 15">
              <a:extLst>
                <a:ext uri="{FF2B5EF4-FFF2-40B4-BE49-F238E27FC236}">
                  <a16:creationId xmlns:a16="http://schemas.microsoft.com/office/drawing/2014/main" id="{5D6A39A4-37D3-40EF-1312-263D934048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3963" y="5532871"/>
              <a:ext cx="184731" cy="399184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endParaRPr lang="en-US"/>
            </a:p>
          </p:txBody>
        </p:sp>
        <p:sp>
          <p:nvSpPr>
            <p:cNvPr id="14" name="Rectangle 16">
              <a:extLst>
                <a:ext uri="{FF2B5EF4-FFF2-40B4-BE49-F238E27FC236}">
                  <a16:creationId xmlns:a16="http://schemas.microsoft.com/office/drawing/2014/main" id="{42A5758F-F04A-7C05-E896-C1250C2982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2275" y="5495284"/>
              <a:ext cx="2041713" cy="29938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200" b="1" dirty="0" err="1">
                  <a:solidFill>
                    <a:srgbClr val="CC0000"/>
                  </a:solidFill>
                </a:rPr>
                <a:t>Unpolarized</a:t>
              </a:r>
              <a:r>
                <a:rPr lang="en-US" sz="1200" b="1" dirty="0">
                  <a:solidFill>
                    <a:srgbClr val="CC0000"/>
                  </a:solidFill>
                </a:rPr>
                <a:t> </a:t>
              </a:r>
              <a:r>
                <a:rPr lang="en-US" sz="1200" b="1" dirty="0"/>
                <a:t>with solid target</a:t>
              </a:r>
              <a:endParaRPr lang="ru-RU" sz="1200" b="1" dirty="0"/>
            </a:p>
          </p:txBody>
        </p:sp>
        <p:sp>
          <p:nvSpPr>
            <p:cNvPr id="15" name="Rectangle 17">
              <a:extLst>
                <a:ext uri="{FF2B5EF4-FFF2-40B4-BE49-F238E27FC236}">
                  <a16:creationId xmlns:a16="http://schemas.microsoft.com/office/drawing/2014/main" id="{930996FC-5EEF-836F-454D-9D15ED08C4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0788" y="5780521"/>
              <a:ext cx="184731" cy="399184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endParaRPr lang="en-US"/>
            </a:p>
          </p:txBody>
        </p:sp>
        <p:sp>
          <p:nvSpPr>
            <p:cNvPr id="16" name="Rectangle 18">
              <a:extLst>
                <a:ext uri="{FF2B5EF4-FFF2-40B4-BE49-F238E27FC236}">
                  <a16:creationId xmlns:a16="http://schemas.microsoft.com/office/drawing/2014/main" id="{20BF1781-9633-5D3C-184C-4FB4DB6A48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1869" y="5765878"/>
              <a:ext cx="1944507" cy="29938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200" b="1" dirty="0" err="1">
                  <a:solidFill>
                    <a:srgbClr val="CC0000"/>
                  </a:solidFill>
                </a:rPr>
                <a:t>Unpolarized</a:t>
              </a:r>
              <a:r>
                <a:rPr lang="en-US" sz="1200" b="1" dirty="0">
                  <a:solidFill>
                    <a:srgbClr val="CC0000"/>
                  </a:solidFill>
                </a:rPr>
                <a:t> </a:t>
              </a:r>
              <a:r>
                <a:rPr lang="en-US" sz="1200" b="1" dirty="0"/>
                <a:t>with gas target</a:t>
              </a:r>
              <a:endParaRPr lang="ru-RU" sz="1200" b="1" dirty="0"/>
            </a:p>
          </p:txBody>
        </p:sp>
        <p:sp>
          <p:nvSpPr>
            <p:cNvPr id="17" name="Rectangle 20">
              <a:extLst>
                <a:ext uri="{FF2B5EF4-FFF2-40B4-BE49-F238E27FC236}">
                  <a16:creationId xmlns:a16="http://schemas.microsoft.com/office/drawing/2014/main" id="{2E2F36CB-CFDE-71F9-7CAE-9CAE368EB2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2275" y="6087624"/>
              <a:ext cx="3043013" cy="29938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200" b="1" dirty="0">
                  <a:solidFill>
                    <a:srgbClr val="CC0000"/>
                  </a:solidFill>
                </a:rPr>
                <a:t>Polarized</a:t>
              </a:r>
              <a:r>
                <a:rPr lang="en-US" sz="1200" b="1" dirty="0"/>
                <a:t> beam with </a:t>
              </a:r>
              <a:r>
                <a:rPr lang="en-US" sz="1200" b="1" dirty="0" err="1">
                  <a:solidFill>
                    <a:srgbClr val="CC0000"/>
                  </a:solidFill>
                </a:rPr>
                <a:t>unpolarized</a:t>
              </a:r>
              <a:r>
                <a:rPr lang="en-US" sz="1200" b="1" dirty="0">
                  <a:solidFill>
                    <a:srgbClr val="CC0000"/>
                  </a:solidFill>
                </a:rPr>
                <a:t> </a:t>
              </a:r>
              <a:r>
                <a:rPr lang="en-US" sz="1200" b="1" dirty="0"/>
                <a:t>solid target</a:t>
              </a:r>
              <a:endParaRPr lang="ru-RU" sz="1200" b="1" dirty="0"/>
            </a:p>
          </p:txBody>
        </p:sp>
        <p:sp>
          <p:nvSpPr>
            <p:cNvPr id="18" name="Rectangle 21">
              <a:extLst>
                <a:ext uri="{FF2B5EF4-FFF2-40B4-BE49-F238E27FC236}">
                  <a16:creationId xmlns:a16="http://schemas.microsoft.com/office/drawing/2014/main" id="{2BF95412-C854-2BA0-9E15-1D82244003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2375" y="6284003"/>
              <a:ext cx="184731" cy="399184"/>
            </a:xfrm>
            <a:prstGeom prst="rect">
              <a:avLst/>
            </a:prstGeom>
            <a:solidFill>
              <a:srgbClr val="FF99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endParaRPr lang="en-US"/>
            </a:p>
          </p:txBody>
        </p:sp>
        <p:sp>
          <p:nvSpPr>
            <p:cNvPr id="19" name="Rectangle 22">
              <a:extLst>
                <a:ext uri="{FF2B5EF4-FFF2-40B4-BE49-F238E27FC236}">
                  <a16:creationId xmlns:a16="http://schemas.microsoft.com/office/drawing/2014/main" id="{7C91A8A7-A64D-7555-AA0C-FFF8F7FEC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1869" y="6407288"/>
              <a:ext cx="2945806" cy="29938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200" b="1" dirty="0">
                  <a:solidFill>
                    <a:srgbClr val="CC0000"/>
                  </a:solidFill>
                </a:rPr>
                <a:t>Polarized</a:t>
              </a:r>
              <a:r>
                <a:rPr lang="en-US" sz="1200" b="1" dirty="0"/>
                <a:t> beam with </a:t>
              </a:r>
              <a:r>
                <a:rPr lang="en-US" sz="1200" b="1" dirty="0" err="1">
                  <a:solidFill>
                    <a:srgbClr val="CC0000"/>
                  </a:solidFill>
                </a:rPr>
                <a:t>unpolarized</a:t>
              </a:r>
              <a:r>
                <a:rPr lang="en-US" sz="1200" b="1" dirty="0">
                  <a:solidFill>
                    <a:srgbClr val="CC0000"/>
                  </a:solidFill>
                </a:rPr>
                <a:t> </a:t>
              </a:r>
              <a:r>
                <a:rPr lang="en-US" sz="1200" b="1" dirty="0"/>
                <a:t>gas target</a:t>
              </a:r>
              <a:endParaRPr lang="ru-RU" sz="1200" b="1" dirty="0"/>
            </a:p>
          </p:txBody>
        </p:sp>
        <p:sp>
          <p:nvSpPr>
            <p:cNvPr id="20" name="Rectangle 23">
              <a:extLst>
                <a:ext uri="{FF2B5EF4-FFF2-40B4-BE49-F238E27FC236}">
                  <a16:creationId xmlns:a16="http://schemas.microsoft.com/office/drawing/2014/main" id="{E3A195EC-5526-6E09-935E-DD26DF498B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3963" y="6031591"/>
              <a:ext cx="184731" cy="399185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endParaRPr lang="en-US"/>
            </a:p>
          </p:txBody>
        </p:sp>
      </p:grpSp>
      <p:sp>
        <p:nvSpPr>
          <p:cNvPr id="21" name="Freccia destra 20">
            <a:extLst>
              <a:ext uri="{FF2B5EF4-FFF2-40B4-BE49-F238E27FC236}">
                <a16:creationId xmlns:a16="http://schemas.microsoft.com/office/drawing/2014/main" id="{D4EAB1E1-2153-70A6-6195-36E7796C2DF0}"/>
              </a:ext>
            </a:extLst>
          </p:cNvPr>
          <p:cNvSpPr/>
          <p:nvPr/>
        </p:nvSpPr>
        <p:spPr>
          <a:xfrm>
            <a:off x="3904179" y="1470203"/>
            <a:ext cx="792088" cy="432048"/>
          </a:xfrm>
          <a:prstGeom prst="rightArrow">
            <a:avLst/>
          </a:prstGeom>
          <a:solidFill>
            <a:srgbClr val="CC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C008549D-DE9C-5EC9-4C0B-32D2176ACD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9589" y="692014"/>
            <a:ext cx="1746885" cy="1515745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37CD3799-8C8A-DB1C-7CCF-DBB766692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204" y="3832117"/>
            <a:ext cx="4331427" cy="2787304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D2313C1F-C316-4FAC-5B66-F1FFA50B0616}"/>
              </a:ext>
            </a:extLst>
          </p:cNvPr>
          <p:cNvSpPr txBox="1"/>
          <p:nvPr/>
        </p:nvSpPr>
        <p:spPr>
          <a:xfrm>
            <a:off x="-31204" y="3739930"/>
            <a:ext cx="4413219" cy="27699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it-IT" sz="1200" dirty="0">
                <a:effectLst/>
                <a:latin typeface="Helvetica" pitchFamily="2" charset="0"/>
              </a:rPr>
              <a:t>A. </a:t>
            </a:r>
            <a:r>
              <a:rPr lang="it-IT" sz="1200" dirty="0" err="1">
                <a:effectLst/>
                <a:latin typeface="Helvetica" pitchFamily="2" charset="0"/>
              </a:rPr>
              <a:t>Yu</a:t>
            </a:r>
            <a:r>
              <a:rPr lang="it-IT" sz="1200" dirty="0">
                <a:effectLst/>
                <a:latin typeface="Helvetica" pitchFamily="2" charset="0"/>
              </a:rPr>
              <a:t>. </a:t>
            </a:r>
            <a:r>
              <a:rPr lang="it-IT" sz="1200" dirty="0" err="1">
                <a:effectLst/>
                <a:latin typeface="Helvetica" pitchFamily="2" charset="0"/>
              </a:rPr>
              <a:t>Rozhdestvenskij</a:t>
            </a:r>
            <a:r>
              <a:rPr lang="it-IT" sz="1200" dirty="0">
                <a:effectLst/>
                <a:latin typeface="Helvetica" pitchFamily="2" charset="0"/>
              </a:rPr>
              <a:t> et. al </a:t>
            </a:r>
            <a:r>
              <a:rPr lang="it-IT" sz="1200" dirty="0" err="1">
                <a:effectLst/>
                <a:latin typeface="Helvetica" pitchFamily="2" charset="0"/>
              </a:rPr>
              <a:t>Phys</a:t>
            </a:r>
            <a:r>
              <a:rPr lang="it-IT" sz="1200" dirty="0">
                <a:effectLst/>
                <a:latin typeface="Helvetica" pitchFamily="2" charset="0"/>
              </a:rPr>
              <a:t>. </a:t>
            </a:r>
            <a:r>
              <a:rPr lang="it-IT" sz="1200" dirty="0" err="1">
                <a:effectLst/>
                <a:latin typeface="Helvetica" pitchFamily="2" charset="0"/>
              </a:rPr>
              <a:t>Atom</a:t>
            </a:r>
            <a:r>
              <a:rPr lang="it-IT" sz="1200" dirty="0">
                <a:latin typeface="Helvetica" pitchFamily="2" charset="0"/>
              </a:rPr>
              <a:t>. </a:t>
            </a:r>
            <a:r>
              <a:rPr lang="it-IT" sz="1200" dirty="0" err="1">
                <a:latin typeface="Helvetica" pitchFamily="2" charset="0"/>
              </a:rPr>
              <a:t>Nucl</a:t>
            </a:r>
            <a:r>
              <a:rPr lang="it-IT" sz="1200" dirty="0">
                <a:latin typeface="Helvetica" pitchFamily="2" charset="0"/>
              </a:rPr>
              <a:t>. </a:t>
            </a:r>
            <a:r>
              <a:rPr lang="it-IT" sz="1200" b="1" dirty="0">
                <a:latin typeface="Helvetica" pitchFamily="2" charset="0"/>
              </a:rPr>
              <a:t>87</a:t>
            </a:r>
            <a:r>
              <a:rPr lang="it-IT" sz="1200" dirty="0">
                <a:latin typeface="Helvetica" pitchFamily="2" charset="0"/>
              </a:rPr>
              <a:t> (2024) 224.</a:t>
            </a:r>
            <a:r>
              <a:rPr lang="it-IT" sz="1200" dirty="0">
                <a:effectLst/>
                <a:latin typeface="Helvetica" pitchFamily="2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47AEF317-74A3-1754-EB1C-77257725EA56}"/>
                  </a:ext>
                </a:extLst>
              </p:cNvPr>
              <p:cNvSpPr txBox="1"/>
              <p:nvPr/>
            </p:nvSpPr>
            <p:spPr>
              <a:xfrm>
                <a:off x="13895" y="4588095"/>
                <a:ext cx="1120792" cy="48898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it-IT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r>
                        <a:rPr lang="it-IT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0.1 </m:t>
                          </m:r>
                          <m:r>
                            <m:rPr>
                              <m:sty m:val="p"/>
                            </m:rPr>
                            <a:rPr lang="it-IT" sz="1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keV</m:t>
                          </m:r>
                        </m:e>
                      </m:d>
                    </m:oMath>
                  </m:oMathPara>
                </a14:m>
                <a:endParaRPr lang="it-IT" sz="1200" b="0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  <a:p>
                <a:pPr algn="ctr"/>
                <a:r>
                  <a:rPr lang="it-IT" sz="1200" b="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4 10</a:t>
                </a:r>
                <a:r>
                  <a:rPr lang="it-IT" sz="1200" b="0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16 </a:t>
                </a:r>
                <a:r>
                  <a:rPr lang="it-IT" sz="12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atom</a:t>
                </a:r>
                <a:r>
                  <a:rPr lang="it-IT" sz="1200" b="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/</a:t>
                </a:r>
                <a:r>
                  <a:rPr lang="it-IT" sz="12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s</a:t>
                </a:r>
                <a:endParaRPr lang="it-IT" sz="1200" b="0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47AEF317-74A3-1754-EB1C-77257725E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95" y="4588095"/>
                <a:ext cx="1120792" cy="488980"/>
              </a:xfrm>
              <a:prstGeom prst="rect">
                <a:avLst/>
              </a:prstGeom>
              <a:blipFill>
                <a:blip r:embed="rId5"/>
                <a:stretch>
                  <a:fillRect t="-2564" b="-1025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FE6C390C-AC8A-B5ED-1CB8-E2D895B5A0DA}"/>
                  </a:ext>
                </a:extLst>
              </p:cNvPr>
              <p:cNvSpPr txBox="1"/>
              <p:nvPr/>
            </p:nvSpPr>
            <p:spPr>
              <a:xfrm>
                <a:off x="87884" y="6286656"/>
                <a:ext cx="1296825" cy="4394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it-IT" sz="105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05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</m:e>
                        <m:sup>
                          <m:r>
                            <a:rPr lang="it-IT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it-IT" sz="105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it-IT" sz="10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05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30 −100 </m:t>
                          </m:r>
                          <m:r>
                            <m:rPr>
                              <m:sty m:val="p"/>
                            </m:rPr>
                            <a:rPr lang="it-IT" sz="105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keV</m:t>
                          </m:r>
                        </m:e>
                      </m:d>
                    </m:oMath>
                  </m:oMathPara>
                </a14:m>
                <a:endParaRPr lang="it-IT" sz="1050" b="0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  <a:p>
                <a:pPr algn="ctr"/>
                <a:r>
                  <a:rPr lang="it-IT" sz="10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 </a:t>
                </a:r>
                <a:r>
                  <a:rPr lang="it-IT" sz="1050" dirty="0" err="1">
                    <a:solidFill>
                      <a:schemeClr val="tx1"/>
                    </a:solidFill>
                    <a:latin typeface="Symbol" pitchFamily="2" charset="2"/>
                    <a:cs typeface="Times New Roman" panose="02020603050405020304" pitchFamily="18" charset="0"/>
                  </a:rPr>
                  <a:t>m</a:t>
                </a:r>
                <a:r>
                  <a:rPr lang="it-IT" sz="105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it-IT" sz="10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FE6C390C-AC8A-B5ED-1CB8-E2D895B5A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84" y="6286656"/>
                <a:ext cx="1296825" cy="439416"/>
              </a:xfrm>
              <a:prstGeom prst="rect">
                <a:avLst/>
              </a:prstGeom>
              <a:blipFill>
                <a:blip r:embed="rId6"/>
                <a:stretch>
                  <a:fillRect t="-5556" b="-8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7956A1D8-BBF1-B6FA-915B-5874FD385ABC}"/>
              </a:ext>
            </a:extLst>
          </p:cNvPr>
          <p:cNvSpPr txBox="1"/>
          <p:nvPr/>
        </p:nvSpPr>
        <p:spPr>
          <a:xfrm>
            <a:off x="4147931" y="6003240"/>
            <a:ext cx="8044068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Theoretical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model and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experiment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settings:  H. Paez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Schieck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Spin </a:t>
            </a:r>
            <a:r>
              <a:rPr lang="it-IT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Polarized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Fusion: </a:t>
            </a:r>
            <a:r>
              <a:rPr lang="it-IT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stand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in </a:t>
            </a:r>
            <a:r>
              <a:rPr lang="it-IT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Fusion with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Polarized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fuel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Ed.s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G. Ciullo et al.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Proc.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187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(2016). </a:t>
            </a:r>
            <a:endParaRPr lang="it-IT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5FAAFE7-0595-641E-0A69-58BDB766AB36}"/>
              </a:ext>
            </a:extLst>
          </p:cNvPr>
          <p:cNvSpPr txBox="1"/>
          <p:nvPr/>
        </p:nvSpPr>
        <p:spPr>
          <a:xfrm>
            <a:off x="36377" y="784815"/>
            <a:ext cx="4499173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it-IT" sz="1600" dirty="0">
                <a:effectLst/>
                <a:highlight>
                  <a:srgbClr val="FFFF00"/>
                </a:highlight>
                <a:latin typeface="Times"/>
              </a:rPr>
              <a:t>B. P. </a:t>
            </a:r>
            <a:r>
              <a:rPr lang="it-IT" sz="1600" dirty="0" err="1">
                <a:effectLst/>
                <a:highlight>
                  <a:srgbClr val="FFFF00"/>
                </a:highlight>
                <a:latin typeface="Times"/>
              </a:rPr>
              <a:t>Ad'yasevich</a:t>
            </a:r>
            <a:r>
              <a:rPr lang="it-IT" sz="1600" dirty="0">
                <a:effectLst/>
                <a:highlight>
                  <a:srgbClr val="FFFF00"/>
                </a:highlight>
                <a:latin typeface="Times"/>
              </a:rPr>
              <a:t> </a:t>
            </a:r>
            <a:r>
              <a:rPr lang="it-IT" sz="1600" dirty="0" err="1">
                <a:highlight>
                  <a:srgbClr val="FFFF00"/>
                </a:highlight>
                <a:latin typeface="Times"/>
              </a:rPr>
              <a:t>Czech</a:t>
            </a:r>
            <a:r>
              <a:rPr lang="it-IT" sz="1600" dirty="0">
                <a:highlight>
                  <a:srgbClr val="FFFF00"/>
                </a:highlight>
                <a:latin typeface="Times"/>
              </a:rPr>
              <a:t>. </a:t>
            </a:r>
            <a:r>
              <a:rPr lang="it-IT" sz="1600" dirty="0" err="1">
                <a:highlight>
                  <a:srgbClr val="FFFF00"/>
                </a:highlight>
                <a:latin typeface="Times"/>
              </a:rPr>
              <a:t>J</a:t>
            </a:r>
            <a:r>
              <a:rPr lang="it-IT" sz="1600" dirty="0">
                <a:highlight>
                  <a:srgbClr val="FFFF00"/>
                </a:highlight>
                <a:latin typeface="Times"/>
              </a:rPr>
              <a:t>. </a:t>
            </a:r>
            <a:r>
              <a:rPr lang="it-IT" sz="1600" dirty="0" err="1">
                <a:highlight>
                  <a:srgbClr val="FFFF00"/>
                </a:highlight>
                <a:latin typeface="Times"/>
              </a:rPr>
              <a:t>Phys</a:t>
            </a:r>
            <a:r>
              <a:rPr lang="it-IT" sz="1600" dirty="0">
                <a:highlight>
                  <a:srgbClr val="FFFF00"/>
                </a:highlight>
                <a:latin typeface="Times"/>
              </a:rPr>
              <a:t>. B </a:t>
            </a:r>
            <a:r>
              <a:rPr lang="it-IT" sz="1600" b="1" dirty="0">
                <a:highlight>
                  <a:srgbClr val="FFFF00"/>
                </a:highlight>
                <a:latin typeface="Times"/>
              </a:rPr>
              <a:t>32 </a:t>
            </a:r>
            <a:r>
              <a:rPr lang="it-IT" sz="1600" dirty="0">
                <a:highlight>
                  <a:srgbClr val="FFFF00"/>
                </a:highlight>
                <a:latin typeface="Times"/>
              </a:rPr>
              <a:t>(1982) 1349.</a:t>
            </a:r>
            <a:endParaRPr lang="it-IT" sz="1600" dirty="0">
              <a:effectLst/>
              <a:highlight>
                <a:srgbClr val="FFFF00"/>
              </a:highlight>
              <a:latin typeface="Times"/>
            </a:endParaRPr>
          </a:p>
          <a:p>
            <a:r>
              <a:rPr lang="it-IT" sz="1600" dirty="0">
                <a:highlight>
                  <a:srgbClr val="FFFF00"/>
                </a:highlight>
                <a:latin typeface="Times"/>
              </a:rPr>
              <a:t>P. </a:t>
            </a:r>
            <a:r>
              <a:rPr lang="it-IT" sz="1600" dirty="0" err="1">
                <a:highlight>
                  <a:srgbClr val="FFFF00"/>
                </a:highlight>
                <a:latin typeface="Times"/>
              </a:rPr>
              <a:t>Kozma</a:t>
            </a:r>
            <a:r>
              <a:rPr lang="it-IT" sz="1600" dirty="0">
                <a:highlight>
                  <a:srgbClr val="FFFF00"/>
                </a:highlight>
                <a:latin typeface="Times"/>
              </a:rPr>
              <a:t> et al</a:t>
            </a:r>
            <a:r>
              <a:rPr lang="it-IT" sz="1600" dirty="0">
                <a:effectLst/>
                <a:highlight>
                  <a:srgbClr val="FFFF00"/>
                </a:highlight>
                <a:latin typeface="Times"/>
              </a:rPr>
              <a:t>.</a:t>
            </a:r>
            <a:r>
              <a:rPr lang="it-IT" sz="1600" dirty="0">
                <a:highlight>
                  <a:srgbClr val="FFFF00"/>
                </a:highlight>
                <a:latin typeface="Times"/>
              </a:rPr>
              <a:t> </a:t>
            </a:r>
            <a:r>
              <a:rPr lang="it-IT" sz="1600" dirty="0" err="1">
                <a:highlight>
                  <a:srgbClr val="FFFF00"/>
                </a:highlight>
                <a:latin typeface="Times"/>
              </a:rPr>
              <a:t>Czech</a:t>
            </a:r>
            <a:r>
              <a:rPr lang="it-IT" sz="1600" dirty="0">
                <a:highlight>
                  <a:srgbClr val="FFFF00"/>
                </a:highlight>
                <a:latin typeface="Times"/>
              </a:rPr>
              <a:t>. </a:t>
            </a:r>
            <a:r>
              <a:rPr lang="it-IT" sz="1600" dirty="0" err="1">
                <a:highlight>
                  <a:srgbClr val="FFFF00"/>
                </a:highlight>
                <a:latin typeface="Times"/>
              </a:rPr>
              <a:t>J</a:t>
            </a:r>
            <a:r>
              <a:rPr lang="it-IT" sz="1600" dirty="0">
                <a:highlight>
                  <a:srgbClr val="FFFF00"/>
                </a:highlight>
                <a:latin typeface="Times"/>
              </a:rPr>
              <a:t>. </a:t>
            </a:r>
            <a:r>
              <a:rPr lang="it-IT" sz="1600" dirty="0" err="1">
                <a:highlight>
                  <a:srgbClr val="FFFF00"/>
                </a:highlight>
                <a:latin typeface="Times"/>
              </a:rPr>
              <a:t>Phys</a:t>
            </a:r>
            <a:r>
              <a:rPr lang="it-IT" sz="1600" dirty="0">
                <a:highlight>
                  <a:srgbClr val="FFFF00"/>
                </a:highlight>
                <a:latin typeface="Times"/>
              </a:rPr>
              <a:t>. B </a:t>
            </a:r>
            <a:r>
              <a:rPr lang="it-IT" sz="1600" b="1" dirty="0">
                <a:highlight>
                  <a:srgbClr val="FFFF00"/>
                </a:highlight>
                <a:latin typeface="Times"/>
              </a:rPr>
              <a:t>35 </a:t>
            </a:r>
            <a:r>
              <a:rPr lang="it-IT" sz="1600" dirty="0">
                <a:highlight>
                  <a:srgbClr val="FFFF00"/>
                </a:highlight>
                <a:latin typeface="Times"/>
              </a:rPr>
              <a:t>(1985) 1118.</a:t>
            </a:r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38B626AB-AB82-79D3-250D-8E9551ACCA26}"/>
              </a:ext>
            </a:extLst>
          </p:cNvPr>
          <p:cNvSpPr txBox="1">
            <a:spLocks/>
          </p:cNvSpPr>
          <p:nvPr/>
        </p:nvSpPr>
        <p:spPr>
          <a:xfrm>
            <a:off x="-1" y="69344"/>
            <a:ext cx="12100560" cy="70468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4325" lvl="1" indent="-314325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400" dirty="0">
                <a:solidFill>
                  <a:srgbClr val="005493"/>
                </a:solidFill>
                <a:highlight>
                  <a:srgbClr val="FFFF00"/>
                </a:highlight>
              </a:rPr>
              <a:t>@PNPI </a:t>
            </a:r>
            <a:r>
              <a:rPr lang="it-IT" sz="2400" dirty="0">
                <a:solidFill>
                  <a:srgbClr val="005493"/>
                </a:solidFill>
              </a:rPr>
              <a:t>– </a:t>
            </a:r>
            <a:r>
              <a:rPr lang="it-IT" sz="2400" dirty="0">
                <a:solidFill>
                  <a:srgbClr val="0432FF"/>
                </a:solidFill>
                <a:highlight>
                  <a:srgbClr val="00FFFF"/>
                </a:highlight>
              </a:rPr>
              <a:t>D-D spin </a:t>
            </a:r>
            <a:r>
              <a:rPr lang="it-IT" sz="2400" dirty="0" err="1">
                <a:solidFill>
                  <a:srgbClr val="0432FF"/>
                </a:solidFill>
                <a:highlight>
                  <a:srgbClr val="00FFFF"/>
                </a:highlight>
              </a:rPr>
              <a:t>dependent</a:t>
            </a:r>
            <a:r>
              <a:rPr lang="it-IT" sz="2400" dirty="0">
                <a:solidFill>
                  <a:srgbClr val="0432FF"/>
                </a:solidFill>
                <a:highlight>
                  <a:srgbClr val="00FFFF"/>
                </a:highlight>
              </a:rPr>
              <a:t> cross-</a:t>
            </a:r>
            <a:r>
              <a:rPr lang="it-IT" sz="2400" dirty="0" err="1">
                <a:solidFill>
                  <a:srgbClr val="0432FF"/>
                </a:solidFill>
                <a:highlight>
                  <a:srgbClr val="00FFFF"/>
                </a:highlight>
              </a:rPr>
              <a:t>section</a:t>
            </a:r>
            <a:r>
              <a:rPr lang="it-IT" sz="2400" dirty="0">
                <a:solidFill>
                  <a:srgbClr val="0432FF"/>
                </a:solidFill>
                <a:highlight>
                  <a:srgbClr val="00FFFF"/>
                </a:highlight>
              </a:rPr>
              <a:t> </a:t>
            </a:r>
            <a:r>
              <a:rPr lang="it-IT" sz="2400" dirty="0" err="1">
                <a:solidFill>
                  <a:srgbClr val="0432FF"/>
                </a:solidFill>
              </a:rPr>
              <a:t>measurements</a:t>
            </a:r>
            <a:r>
              <a:rPr lang="it-IT" sz="2400" dirty="0">
                <a:solidFill>
                  <a:srgbClr val="0432FF"/>
                </a:solidFill>
              </a:rPr>
              <a:t>! </a:t>
            </a:r>
            <a:r>
              <a:rPr lang="it-IT" sz="2400" dirty="0">
                <a:solidFill>
                  <a:srgbClr val="FF0000"/>
                </a:solidFill>
                <a:highlight>
                  <a:srgbClr val="FFFF00"/>
                </a:highlight>
              </a:rPr>
              <a:t>Not </a:t>
            </a:r>
            <a:r>
              <a:rPr lang="it-IT" sz="2400" dirty="0" err="1">
                <a:solidFill>
                  <a:srgbClr val="FF0000"/>
                </a:solidFill>
                <a:highlight>
                  <a:srgbClr val="FFFF00"/>
                </a:highlight>
              </a:rPr>
              <a:t>anymore</a:t>
            </a:r>
            <a:r>
              <a:rPr lang="it-IT" sz="2400" dirty="0">
                <a:solidFill>
                  <a:srgbClr val="FF0000"/>
                </a:solidFill>
                <a:highlight>
                  <a:srgbClr val="FFFF00"/>
                </a:highlight>
              </a:rPr>
              <a:t> in the </a:t>
            </a:r>
            <a:r>
              <a:rPr lang="it-IT" sz="2400" dirty="0" err="1">
                <a:solidFill>
                  <a:srgbClr val="FF0000"/>
                </a:solidFill>
                <a:highlight>
                  <a:srgbClr val="FFFF00"/>
                </a:highlight>
              </a:rPr>
              <a:t>collaboration</a:t>
            </a:r>
            <a:r>
              <a:rPr lang="it-IT" sz="2400" dirty="0">
                <a:solidFill>
                  <a:srgbClr val="FF0000"/>
                </a:solidFill>
                <a:highlight>
                  <a:srgbClr val="FFFF00"/>
                </a:highlight>
              </a:rPr>
              <a:t> from 02/2022</a:t>
            </a:r>
            <a:r>
              <a:rPr lang="it-IT" sz="2400" dirty="0">
                <a:solidFill>
                  <a:srgbClr val="0432FF"/>
                </a:solidFill>
                <a:highlight>
                  <a:srgbClr val="FFFF00"/>
                </a:highlight>
              </a:rPr>
              <a:t>:</a:t>
            </a:r>
            <a:r>
              <a:rPr lang="it-IT" sz="2400" dirty="0">
                <a:solidFill>
                  <a:srgbClr val="0432FF"/>
                </a:solidFill>
              </a:rPr>
              <a:t> just </a:t>
            </a:r>
            <a:r>
              <a:rPr lang="it-IT" sz="2400" dirty="0" err="1">
                <a:solidFill>
                  <a:srgbClr val="0432FF"/>
                </a:solidFill>
              </a:rPr>
              <a:t>licterature</a:t>
            </a:r>
            <a:r>
              <a:rPr lang="it-IT" sz="2400" dirty="0">
                <a:solidFill>
                  <a:srgbClr val="0432FF"/>
                </a:solidFill>
              </a:rPr>
              <a:t> </a:t>
            </a:r>
            <a:r>
              <a:rPr lang="it-IT" sz="2400" dirty="0" err="1">
                <a:solidFill>
                  <a:srgbClr val="0432FF"/>
                </a:solidFill>
              </a:rPr>
              <a:t>rumors</a:t>
            </a:r>
            <a:r>
              <a:rPr lang="it-IT" sz="2400" dirty="0">
                <a:solidFill>
                  <a:srgbClr val="0432FF"/>
                </a:solidFill>
              </a:rPr>
              <a:t>.</a:t>
            </a:r>
            <a:endParaRPr lang="it-IT" sz="2400" dirty="0">
              <a:solidFill>
                <a:srgbClr val="0054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81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2827885" y="255609"/>
            <a:ext cx="7344816" cy="533735"/>
          </a:xfrm>
          <a:solidFill>
            <a:srgbClr val="66FF66">
              <a:alpha val="50000"/>
            </a:srgbClr>
          </a:solidFill>
        </p:spPr>
        <p:txBody>
          <a:bodyPr>
            <a:normAutofit fontScale="90000"/>
          </a:bodyPr>
          <a:lstStyle/>
          <a:p>
            <a:r>
              <a:rPr lang="it-IT" sz="3200" b="1" dirty="0">
                <a:solidFill>
                  <a:srgbClr val="000090"/>
                </a:solidFill>
                <a:latin typeface="Times New Roman"/>
                <a:cs typeface="Times New Roman"/>
              </a:rPr>
              <a:t>D+D </a:t>
            </a:r>
            <a:r>
              <a:rPr lang="it-IT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 T + </a:t>
            </a:r>
            <a:r>
              <a:rPr lang="it-IT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IT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it-IT" sz="32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 + </a:t>
            </a:r>
            <a:r>
              <a:rPr lang="it-IT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it-IT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b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8" name="Sottotitolo 4"/>
          <p:cNvSpPr txBox="1">
            <a:spLocks/>
          </p:cNvSpPr>
          <p:nvPr/>
        </p:nvSpPr>
        <p:spPr>
          <a:xfrm>
            <a:off x="-106018" y="2014492"/>
            <a:ext cx="12298017" cy="2566637"/>
          </a:xfrm>
          <a:prstGeom prst="rect">
            <a:avLst/>
          </a:prstGeom>
          <a:solidFill>
            <a:srgbClr val="CCFFCC">
              <a:alpha val="5000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</a:t>
            </a:r>
            <a:r>
              <a:rPr lang="it-IT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cross </a:t>
            </a:r>
            <a:r>
              <a:rPr lang="it-IT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section</a:t>
            </a:r>
            <a:r>
              <a:rPr lang="it-IT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+ D in </a:t>
            </a:r>
            <a:r>
              <a:rPr lang="it-IT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respect</a:t>
            </a:r>
            <a:r>
              <a:rPr lang="it-IT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the </a:t>
            </a:r>
            <a:r>
              <a:rPr lang="it-IT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incoming</a:t>
            </a:r>
            <a:r>
              <a:rPr lang="it-IT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polarization</a:t>
            </a:r>
            <a:r>
              <a:rPr lang="it-IT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it-IT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fusing</a:t>
            </a:r>
            <a:r>
              <a:rPr lang="it-IT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particles</a:t>
            </a:r>
            <a:r>
              <a:rPr lang="it-IT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>
              <a:spcBef>
                <a:spcPts val="0"/>
              </a:spcBef>
            </a:pPr>
            <a:endParaRPr lang="it-IT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it-IT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it-IT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it-IT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it-IT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it-IT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it-IT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endParaRPr lang="it-IT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983754" y="5688585"/>
            <a:ext cx="8563936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it-IT" sz="28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↑ 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D</a:t>
            </a:r>
            <a:r>
              <a:rPr lang="it-IT" sz="28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↑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spin </a:t>
            </a:r>
            <a:r>
              <a:rPr lang="it-IT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dependent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cross </a:t>
            </a:r>
            <a:r>
              <a:rPr lang="it-IT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section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(data set </a:t>
            </a:r>
            <a:r>
              <a:rPr lang="it-IT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very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poor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and </a:t>
            </a:r>
            <a:r>
              <a:rPr lang="it-IT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stilll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worse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(electron screening ?) </a:t>
            </a:r>
            <a:endParaRPr lang="it-IT" sz="2800" dirty="0"/>
          </a:p>
        </p:txBody>
      </p:sp>
      <p:sp>
        <p:nvSpPr>
          <p:cNvPr id="11" name="Titolo 3"/>
          <p:cNvSpPr txBox="1">
            <a:spLocks/>
          </p:cNvSpPr>
          <p:nvPr/>
        </p:nvSpPr>
        <p:spPr>
          <a:xfrm>
            <a:off x="107926" y="113996"/>
            <a:ext cx="2531690" cy="81696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it-IT" sz="3600" dirty="0"/>
              <a:t>2</a:t>
            </a:r>
            <a:r>
              <a:rPr lang="it-IT" sz="3600" baseline="30000" dirty="0"/>
              <a:t>° </a:t>
            </a:r>
            <a:r>
              <a:rPr lang="it-IT" sz="3600" dirty="0"/>
              <a:t>Generation</a:t>
            </a:r>
          </a:p>
        </p:txBody>
      </p:sp>
      <p:graphicFrame>
        <p:nvGraphicFramePr>
          <p:cNvPr id="12" name="Oggetto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1697878"/>
              </p:ext>
            </p:extLst>
          </p:nvPr>
        </p:nvGraphicFramePr>
        <p:xfrm>
          <a:off x="1903301" y="2802280"/>
          <a:ext cx="8594170" cy="16493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238500" imgH="546100" progId="Equation.3">
                  <p:embed/>
                </p:oleObj>
              </mc:Choice>
              <mc:Fallback>
                <p:oleObj name="Equation" r:id="rId2" imgW="3238500" imgH="546100" progId="Equation.3">
                  <p:embed/>
                  <p:pic>
                    <p:nvPicPr>
                      <p:cNvPr id="12" name="Oggetto 1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03301" y="2802280"/>
                        <a:ext cx="8594170" cy="16493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itel 1"/>
          <p:cNvSpPr txBox="1">
            <a:spLocks/>
          </p:cNvSpPr>
          <p:nvPr/>
        </p:nvSpPr>
        <p:spPr>
          <a:xfrm>
            <a:off x="2357108" y="4639557"/>
            <a:ext cx="7815593" cy="990600"/>
          </a:xfrm>
          <a:prstGeom prst="rect">
            <a:avLst/>
          </a:prstGeom>
          <a:solidFill>
            <a:srgbClr val="3366FF">
              <a:alpha val="50000"/>
            </a:srgbClr>
          </a:solidFill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energy for </a:t>
            </a:r>
            <a:r>
              <a:rPr lang="de-DE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fusion</a:t>
            </a:r>
            <a:r>
              <a:rPr lang="de-DE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involves</a:t>
            </a:r>
            <a:r>
              <a:rPr lang="de-DE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also  P-, D-wave, togheter with S-wave and their interferences</a:t>
            </a:r>
          </a:p>
        </p:txBody>
      </p:sp>
      <p:sp>
        <p:nvSpPr>
          <p:cNvPr id="15" name="Sottotitolo 4"/>
          <p:cNvSpPr txBox="1">
            <a:spLocks/>
          </p:cNvSpPr>
          <p:nvPr/>
        </p:nvSpPr>
        <p:spPr>
          <a:xfrm>
            <a:off x="1903301" y="1052737"/>
            <a:ext cx="8644389" cy="879065"/>
          </a:xfrm>
          <a:prstGeom prst="rect">
            <a:avLst/>
          </a:prstGeom>
          <a:solidFill>
            <a:srgbClr val="CCFFCC">
              <a:alpha val="5000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it-IT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Fusing</a:t>
            </a:r>
            <a:r>
              <a:rPr lang="it-IT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+ D, </a:t>
            </a:r>
            <a:r>
              <a:rPr lang="it-IT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</a:t>
            </a:r>
            <a:r>
              <a:rPr lang="it-IT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+ T </a:t>
            </a:r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  <a:r>
              <a:rPr lang="it-IT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fuses</a:t>
            </a:r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ts val="0"/>
              </a:spcBef>
            </a:pPr>
            <a:r>
              <a:rPr lang="it-IT" sz="24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it-IT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</a:t>
            </a:r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contribute</a:t>
            </a:r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ignition</a:t>
            </a:r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D-D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it-IT" sz="2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egnaposto piè di pagina 3">
            <a:extLst>
              <a:ext uri="{FF2B5EF4-FFF2-40B4-BE49-F238E27FC236}">
                <a16:creationId xmlns:a16="http://schemas.microsoft.com/office/drawing/2014/main" id="{7109AC78-8B82-CBAC-97A9-9151BD23D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643688"/>
            <a:ext cx="3016252" cy="214312"/>
          </a:xfrm>
        </p:spPr>
        <p:txBody>
          <a:bodyPr/>
          <a:lstStyle/>
          <a:p>
            <a:pPr algn="l"/>
            <a:r>
              <a:rPr lang="it-IT" dirty="0"/>
              <a:t>PSTP 24 Newport News</a:t>
            </a:r>
          </a:p>
        </p:txBody>
      </p:sp>
      <p:sp>
        <p:nvSpPr>
          <p:cNvPr id="3" name="Segnaposto numero diapositiva 4">
            <a:extLst>
              <a:ext uri="{FF2B5EF4-FFF2-40B4-BE49-F238E27FC236}">
                <a16:creationId xmlns:a16="http://schemas.microsoft.com/office/drawing/2014/main" id="{2DB715A4-D863-0422-7DF2-05F807DBD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518" y="6618288"/>
            <a:ext cx="734481" cy="214312"/>
          </a:xfrm>
        </p:spPr>
        <p:txBody>
          <a:bodyPr/>
          <a:lstStyle/>
          <a:p>
            <a:fld id="{8A64A07C-BBD8-0D46-87A5-61993A6B4620}" type="slidenum">
              <a:rPr lang="it-IT" smtClean="0"/>
              <a:t>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66489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BBFD696-D901-D7F1-ABF4-A2D53D623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PSTP 24 Newport News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9D7224E-D73F-0DE0-AA38-C2F3B1821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9</a:t>
            </a:fld>
            <a:endParaRPr lang="it-IT" dirty="0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75340B69-1CB9-7206-C763-713ABACFF23A}"/>
              </a:ext>
            </a:extLst>
          </p:cNvPr>
          <p:cNvSpPr txBox="1">
            <a:spLocks/>
          </p:cNvSpPr>
          <p:nvPr/>
        </p:nvSpPr>
        <p:spPr>
          <a:xfrm>
            <a:off x="1875993" y="116632"/>
            <a:ext cx="8229600" cy="61777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i="1" kern="120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endParaRPr lang="it-IT" sz="3200" b="1" i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2EDCC91-2DC6-368F-20C5-DD260F85278F}"/>
              </a:ext>
            </a:extLst>
          </p:cNvPr>
          <p:cNvSpPr/>
          <p:nvPr/>
        </p:nvSpPr>
        <p:spPr>
          <a:xfrm>
            <a:off x="8749760" y="5081291"/>
            <a:ext cx="2449372" cy="707886"/>
          </a:xfrm>
          <a:prstGeom prst="rect">
            <a:avLst/>
          </a:prstGeom>
          <a:solidFill>
            <a:srgbClr val="FFFF00">
              <a:alpha val="45000"/>
            </a:srgbClr>
          </a:solidFill>
        </p:spPr>
        <p:txBody>
          <a:bodyPr wrap="square">
            <a:spAutoFit/>
          </a:bodyPr>
          <a:lstStyle/>
          <a:p>
            <a:pPr algn="ctr"/>
            <a:endParaRPr lang="it-IT" sz="2000" dirty="0">
              <a:solidFill>
                <a:srgbClr val="00B050"/>
              </a:solidFill>
            </a:endParaRPr>
          </a:p>
          <a:p>
            <a:pPr algn="ctr"/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583EEFC0-3C1E-EEC7-1619-336BF05A5436}"/>
              </a:ext>
            </a:extLst>
          </p:cNvPr>
          <p:cNvSpPr txBox="1">
            <a:spLocks/>
          </p:cNvSpPr>
          <p:nvPr/>
        </p:nvSpPr>
        <p:spPr>
          <a:xfrm>
            <a:off x="2128725" y="958335"/>
            <a:ext cx="7886132" cy="66237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>
                <a:latin typeface="Times New Roman"/>
                <a:cs typeface="Times New Roman"/>
              </a:rPr>
              <a:t>Spin </a:t>
            </a:r>
            <a:r>
              <a:rPr lang="it-IT" sz="2000" dirty="0" err="1">
                <a:latin typeface="Times New Roman"/>
                <a:cs typeface="Times New Roman"/>
              </a:rPr>
              <a:t>alignements</a:t>
            </a:r>
            <a:r>
              <a:rPr lang="it-IT" sz="2000" dirty="0">
                <a:latin typeface="Times New Roman"/>
                <a:cs typeface="Times New Roman"/>
              </a:rPr>
              <a:t> </a:t>
            </a:r>
            <a:r>
              <a:rPr lang="it-IT" sz="2000" dirty="0" err="1">
                <a:latin typeface="Times New Roman"/>
                <a:cs typeface="Times New Roman"/>
              </a:rPr>
              <a:t>allows</a:t>
            </a:r>
            <a:r>
              <a:rPr lang="it-IT" sz="2000" dirty="0">
                <a:latin typeface="Times New Roman"/>
                <a:cs typeface="Times New Roman"/>
              </a:rPr>
              <a:t> to </a:t>
            </a:r>
            <a:r>
              <a:rPr lang="it-IT" sz="2000" dirty="0" err="1">
                <a:latin typeface="Times New Roman"/>
                <a:cs typeface="Times New Roman"/>
              </a:rPr>
              <a:t>enhance</a:t>
            </a:r>
            <a:r>
              <a:rPr lang="it-IT" sz="2000" dirty="0">
                <a:latin typeface="Times New Roman"/>
                <a:cs typeface="Times New Roman"/>
              </a:rPr>
              <a:t> or </a:t>
            </a:r>
            <a:r>
              <a:rPr lang="it-IT" sz="2000" dirty="0" err="1">
                <a:latin typeface="Times New Roman"/>
                <a:cs typeface="Times New Roman"/>
              </a:rPr>
              <a:t>suppress</a:t>
            </a:r>
            <a:r>
              <a:rPr lang="it-IT" sz="2000" dirty="0">
                <a:latin typeface="Times New Roman"/>
                <a:cs typeface="Times New Roman"/>
              </a:rPr>
              <a:t> </a:t>
            </a:r>
            <a:r>
              <a:rPr lang="it-IT" sz="2000" dirty="0" err="1">
                <a:latin typeface="Times New Roman"/>
                <a:cs typeface="Times New Roman"/>
              </a:rPr>
              <a:t>reaction</a:t>
            </a:r>
            <a:r>
              <a:rPr lang="it-IT" sz="2000" dirty="0">
                <a:latin typeface="Times New Roman"/>
                <a:cs typeface="Times New Roman"/>
              </a:rPr>
              <a:t> </a:t>
            </a:r>
            <a:r>
              <a:rPr lang="it-IT" sz="2000" dirty="0" err="1">
                <a:latin typeface="Times New Roman"/>
                <a:cs typeface="Times New Roman"/>
              </a:rPr>
              <a:t>channels</a:t>
            </a:r>
            <a:r>
              <a:rPr lang="it-IT" sz="2000" dirty="0">
                <a:latin typeface="Times New Roman"/>
                <a:cs typeface="Times New Roman"/>
              </a:rPr>
              <a:t>?</a:t>
            </a:r>
          </a:p>
          <a:p>
            <a:r>
              <a:rPr lang="it-IT" sz="2000" dirty="0" err="1">
                <a:latin typeface="Times New Roman"/>
                <a:cs typeface="Times New Roman"/>
              </a:rPr>
              <a:t>Ad’yasevich</a:t>
            </a:r>
            <a:r>
              <a:rPr lang="it-IT" sz="2000" dirty="0">
                <a:latin typeface="Times New Roman"/>
                <a:cs typeface="Times New Roman"/>
              </a:rPr>
              <a:t> 2.5 -3 (? </a:t>
            </a:r>
            <a:r>
              <a:rPr lang="it-IT" sz="2000" dirty="0" err="1">
                <a:latin typeface="Times New Roman"/>
                <a:cs typeface="Times New Roman"/>
              </a:rPr>
              <a:t>Cited</a:t>
            </a:r>
            <a:r>
              <a:rPr lang="it-IT" sz="2000" dirty="0">
                <a:latin typeface="Times New Roman"/>
                <a:cs typeface="Times New Roman"/>
              </a:rPr>
              <a:t> by Russian)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90095BAE-51EE-7E77-E437-67DC8D7B6743}"/>
              </a:ext>
            </a:extLst>
          </p:cNvPr>
          <p:cNvSpPr txBox="1">
            <a:spLocks/>
          </p:cNvSpPr>
          <p:nvPr/>
        </p:nvSpPr>
        <p:spPr>
          <a:xfrm>
            <a:off x="92766" y="41947"/>
            <a:ext cx="11993218" cy="821653"/>
          </a:xfrm>
          <a:prstGeom prst="rect">
            <a:avLst/>
          </a:prstGeom>
          <a:solidFill>
            <a:srgbClr val="2CF222">
              <a:alpha val="5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it-IT" sz="3200" dirty="0" err="1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Neutron</a:t>
            </a:r>
            <a:r>
              <a:rPr lang="it-IT" sz="3200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sz="3200" dirty="0" err="1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lean</a:t>
            </a:r>
            <a:r>
              <a:rPr lang="it-IT" sz="3200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 fusion: </a:t>
            </a:r>
            <a:r>
              <a:rPr lang="it-IT" sz="3200" dirty="0">
                <a:solidFill>
                  <a:srgbClr val="800000"/>
                </a:solidFill>
                <a:latin typeface="Lucida Calligraphy" panose="03010101010101010101" pitchFamily="66" charset="77"/>
                <a:cs typeface="Times New Roman"/>
              </a:rPr>
              <a:t>QSF (Quintet </a:t>
            </a:r>
            <a:r>
              <a:rPr lang="it-IT" sz="3200" dirty="0" err="1">
                <a:solidFill>
                  <a:srgbClr val="800000"/>
                </a:solidFill>
                <a:latin typeface="Lucida Calligraphy" panose="03010101010101010101" pitchFamily="66" charset="77"/>
                <a:cs typeface="Times New Roman"/>
              </a:rPr>
              <a:t>Suppression</a:t>
            </a:r>
            <a:r>
              <a:rPr lang="it-IT" sz="3200" dirty="0">
                <a:solidFill>
                  <a:srgbClr val="800000"/>
                </a:solidFill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sz="3200" dirty="0" err="1">
                <a:solidFill>
                  <a:srgbClr val="800000"/>
                </a:solidFill>
                <a:latin typeface="Lucida Calligraphy" panose="03010101010101010101" pitchFamily="66" charset="77"/>
                <a:cs typeface="Times New Roman"/>
              </a:rPr>
              <a:t>Factor</a:t>
            </a:r>
            <a:r>
              <a:rPr lang="it-IT" sz="3200" dirty="0">
                <a:solidFill>
                  <a:srgbClr val="800000"/>
                </a:solidFill>
                <a:latin typeface="Lucida Calligraphy" panose="03010101010101010101" pitchFamily="66" charset="77"/>
                <a:cs typeface="Times New Roman"/>
              </a:rPr>
              <a:t>)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512E81E1-0759-972F-5CF1-D9D687924396}"/>
              </a:ext>
            </a:extLst>
          </p:cNvPr>
          <p:cNvSpPr/>
          <p:nvPr/>
        </p:nvSpPr>
        <p:spPr>
          <a:xfrm>
            <a:off x="2471791" y="1690825"/>
            <a:ext cx="7248417" cy="707886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D</a:t>
            </a:r>
            <a:r>
              <a:rPr lang="it-IT" sz="2000" baseline="-25000" dirty="0">
                <a:solidFill>
                  <a:srgbClr val="000000"/>
                </a:solidFill>
              </a:rPr>
              <a:t>↑</a:t>
            </a:r>
            <a:r>
              <a:rPr lang="it-IT" sz="2000" dirty="0">
                <a:solidFill>
                  <a:srgbClr val="000000"/>
                </a:solidFill>
              </a:rPr>
              <a:t> (d</a:t>
            </a:r>
            <a:r>
              <a:rPr lang="it-IT" sz="2000" b="1" dirty="0">
                <a:solidFill>
                  <a:srgbClr val="000000"/>
                </a:solidFill>
              </a:rPr>
              <a:t> </a:t>
            </a:r>
            <a:r>
              <a:rPr lang="it-IT" sz="2000" baseline="-25000" dirty="0">
                <a:solidFill>
                  <a:srgbClr val="000000"/>
                </a:solidFill>
              </a:rPr>
              <a:t>↑</a:t>
            </a:r>
            <a:r>
              <a:rPr lang="it-IT" sz="2000" dirty="0">
                <a:solidFill>
                  <a:srgbClr val="000000"/>
                </a:solidFill>
              </a:rPr>
              <a:t> p) T and </a:t>
            </a:r>
            <a:r>
              <a:rPr lang="en-US" sz="2000" dirty="0">
                <a:solidFill>
                  <a:srgbClr val="000000"/>
                </a:solidFill>
              </a:rPr>
              <a:t>D</a:t>
            </a:r>
            <a:r>
              <a:rPr lang="it-IT" sz="2000" baseline="-25000" dirty="0">
                <a:solidFill>
                  <a:srgbClr val="000000"/>
                </a:solidFill>
              </a:rPr>
              <a:t>↑</a:t>
            </a:r>
            <a:r>
              <a:rPr lang="it-IT" sz="2000" dirty="0">
                <a:solidFill>
                  <a:srgbClr val="000000"/>
                </a:solidFill>
              </a:rPr>
              <a:t> (d</a:t>
            </a:r>
            <a:r>
              <a:rPr lang="it-IT" sz="2000" b="1" dirty="0">
                <a:solidFill>
                  <a:srgbClr val="000000"/>
                </a:solidFill>
              </a:rPr>
              <a:t> </a:t>
            </a:r>
            <a:r>
              <a:rPr lang="it-IT" sz="2000" baseline="-25000" dirty="0">
                <a:solidFill>
                  <a:srgbClr val="000000"/>
                </a:solidFill>
              </a:rPr>
              <a:t>↑</a:t>
            </a:r>
            <a:r>
              <a:rPr lang="it-IT" sz="2000" dirty="0">
                <a:solidFill>
                  <a:srgbClr val="000000"/>
                </a:solidFill>
              </a:rPr>
              <a:t> n) </a:t>
            </a:r>
            <a:r>
              <a:rPr lang="it-IT" sz="2000" baseline="30000" dirty="0">
                <a:solidFill>
                  <a:srgbClr val="000000"/>
                </a:solidFill>
              </a:rPr>
              <a:t>3</a:t>
            </a:r>
            <a:r>
              <a:rPr lang="it-IT" sz="2000" dirty="0">
                <a:solidFill>
                  <a:srgbClr val="000000"/>
                </a:solidFill>
              </a:rPr>
              <a:t>He</a:t>
            </a:r>
            <a:r>
              <a:rPr lang="it-IT" sz="2000" baseline="-25000" dirty="0">
                <a:solidFill>
                  <a:srgbClr val="000000"/>
                </a:solidFill>
              </a:rPr>
              <a:t> </a:t>
            </a:r>
            <a:r>
              <a:rPr lang="it-IT" sz="2000" dirty="0">
                <a:solidFill>
                  <a:srgbClr val="000000"/>
                </a:solidFill>
              </a:rPr>
              <a:t>  </a:t>
            </a:r>
            <a:r>
              <a:rPr lang="it-IT" sz="2000" dirty="0" err="1">
                <a:solidFill>
                  <a:srgbClr val="000000"/>
                </a:solidFill>
              </a:rPr>
              <a:t>suppressed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it-IT" sz="2000" dirty="0">
                <a:solidFill>
                  <a:srgbClr val="000000"/>
                </a:solidFill>
              </a:rPr>
              <a:t>by </a:t>
            </a:r>
            <a:r>
              <a:rPr lang="it-IT" sz="2000" dirty="0" err="1">
                <a:solidFill>
                  <a:srgbClr val="000000"/>
                </a:solidFill>
              </a:rPr>
              <a:t>choosing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  <a:r>
              <a:rPr lang="it-IT" sz="2000" dirty="0" err="1">
                <a:solidFill>
                  <a:srgbClr val="000000"/>
                </a:solidFill>
              </a:rPr>
              <a:t>deuteron</a:t>
            </a:r>
            <a:r>
              <a:rPr lang="it-IT" sz="2000" dirty="0">
                <a:solidFill>
                  <a:srgbClr val="000000"/>
                </a:solidFill>
              </a:rPr>
              <a:t>  spin </a:t>
            </a:r>
            <a:r>
              <a:rPr lang="it-IT" sz="2000" dirty="0" err="1">
                <a:solidFill>
                  <a:srgbClr val="000000"/>
                </a:solidFill>
              </a:rPr>
              <a:t>parallel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  <a:r>
              <a:rPr lang="it-IT" sz="2000" dirty="0" err="1">
                <a:solidFill>
                  <a:srgbClr val="000000"/>
                </a:solidFill>
              </a:rPr>
              <a:t>each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  <a:r>
              <a:rPr lang="it-IT" sz="2000" dirty="0" err="1">
                <a:solidFill>
                  <a:srgbClr val="000000"/>
                </a:solidFill>
              </a:rPr>
              <a:t>others</a:t>
            </a:r>
            <a:endParaRPr lang="it-IT" sz="2000" dirty="0">
              <a:solidFill>
                <a:srgbClr val="000000"/>
              </a:solidFill>
            </a:endParaRP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71E934CF-DA8E-AE02-DDAA-2C810081308C}"/>
              </a:ext>
            </a:extLst>
          </p:cNvPr>
          <p:cNvSpPr txBox="1">
            <a:spLocks/>
          </p:cNvSpPr>
          <p:nvPr/>
        </p:nvSpPr>
        <p:spPr>
          <a:xfrm>
            <a:off x="960655" y="2504106"/>
            <a:ext cx="11125328" cy="618975"/>
          </a:xfrm>
          <a:prstGeom prst="rect">
            <a:avLst/>
          </a:prstGeom>
          <a:solidFill>
            <a:srgbClr val="FFFF00">
              <a:alpha val="67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it-IT" sz="3200" i="1" dirty="0"/>
              <a:t>S</a:t>
            </a:r>
            <a:r>
              <a:rPr lang="it-IT" sz="3200" dirty="0"/>
              <a:t>           1          1                             =           0	   </a:t>
            </a:r>
            <a:r>
              <a:rPr lang="it-IT" sz="3200" baseline="30000" dirty="0"/>
              <a:t>5</a:t>
            </a:r>
            <a:r>
              <a:rPr lang="it-IT" sz="3200" dirty="0"/>
              <a:t>S</a:t>
            </a:r>
            <a:r>
              <a:rPr lang="it-IT" sz="3200" baseline="-25000" dirty="0"/>
              <a:t>2 </a:t>
            </a:r>
            <a:r>
              <a:rPr lang="it-IT" sz="2400" dirty="0"/>
              <a:t>Quintet State </a:t>
            </a:r>
            <a:r>
              <a:rPr lang="it-IT" sz="2400" dirty="0" err="1"/>
              <a:t>Suppressed</a:t>
            </a:r>
            <a:r>
              <a:rPr lang="it-IT" sz="2400" dirty="0"/>
              <a:t>  </a:t>
            </a:r>
          </a:p>
        </p:txBody>
      </p:sp>
      <p:sp>
        <p:nvSpPr>
          <p:cNvPr id="14" name="Freccia a destra 10">
            <a:extLst>
              <a:ext uri="{FF2B5EF4-FFF2-40B4-BE49-F238E27FC236}">
                <a16:creationId xmlns:a16="http://schemas.microsoft.com/office/drawing/2014/main" id="{217DAD04-628D-DFDD-FA36-5C2751A516F1}"/>
              </a:ext>
            </a:extLst>
          </p:cNvPr>
          <p:cNvSpPr/>
          <p:nvPr/>
        </p:nvSpPr>
        <p:spPr>
          <a:xfrm>
            <a:off x="5727612" y="3528472"/>
            <a:ext cx="1130063" cy="354028"/>
          </a:xfrm>
          <a:prstGeom prst="rightArrow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AE53FBC1-2429-6C6C-21D2-5F1974993D77}"/>
              </a:ext>
            </a:extLst>
          </p:cNvPr>
          <p:cNvCxnSpPr/>
          <p:nvPr/>
        </p:nvCxnSpPr>
        <p:spPr>
          <a:xfrm>
            <a:off x="6025161" y="3243472"/>
            <a:ext cx="532263" cy="107259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61AD089F-8165-B1BC-579E-C8E117278579}"/>
              </a:ext>
            </a:extLst>
          </p:cNvPr>
          <p:cNvCxnSpPr/>
          <p:nvPr/>
        </p:nvCxnSpPr>
        <p:spPr>
          <a:xfrm flipH="1">
            <a:off x="5929627" y="3243472"/>
            <a:ext cx="600502" cy="107259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magine 16">
            <a:extLst>
              <a:ext uri="{FF2B5EF4-FFF2-40B4-BE49-F238E27FC236}">
                <a16:creationId xmlns:a16="http://schemas.microsoft.com/office/drawing/2014/main" id="{439D6959-EDDE-1770-29F6-5F9EB38AF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400" y="2984015"/>
            <a:ext cx="857250" cy="1504950"/>
          </a:xfrm>
          <a:prstGeom prst="rect">
            <a:avLst/>
          </a:prstGeom>
          <a:solidFill>
            <a:srgbClr val="FFFF00">
              <a:alpha val="45000"/>
            </a:srgbClr>
          </a:solidFill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D7A55F8D-4A4A-8DD7-8E6D-D1A50FE69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495" y="2951524"/>
            <a:ext cx="857250" cy="1504950"/>
          </a:xfrm>
          <a:prstGeom prst="rect">
            <a:avLst/>
          </a:prstGeom>
          <a:solidFill>
            <a:srgbClr val="FFFF00">
              <a:alpha val="45000"/>
            </a:srgbClr>
          </a:solidFill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679BF4C5-8E72-48FF-4312-FA44D7833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4507" y="3170684"/>
            <a:ext cx="1028700" cy="1009650"/>
          </a:xfrm>
          <a:prstGeom prst="rect">
            <a:avLst/>
          </a:prstGeom>
          <a:solidFill>
            <a:srgbClr val="FFFF00">
              <a:alpha val="45000"/>
            </a:srgbClr>
          </a:solidFill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66914698-984C-1008-1EAE-556223AA1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892" y="4673922"/>
            <a:ext cx="857250" cy="1504950"/>
          </a:xfrm>
          <a:prstGeom prst="rect">
            <a:avLst/>
          </a:prstGeom>
          <a:solidFill>
            <a:srgbClr val="FFFF00">
              <a:alpha val="45000"/>
            </a:srgbClr>
          </a:solidFill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A79A9036-A7E6-F118-D9E0-5BC125E9A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293266" y="4673922"/>
            <a:ext cx="857250" cy="1504950"/>
          </a:xfrm>
          <a:prstGeom prst="rect">
            <a:avLst/>
          </a:prstGeom>
          <a:solidFill>
            <a:srgbClr val="FFFF00">
              <a:alpha val="45000"/>
            </a:srgbClr>
          </a:solidFill>
        </p:spPr>
      </p:pic>
      <p:sp>
        <p:nvSpPr>
          <p:cNvPr id="22" name="Freccia a destra 18">
            <a:extLst>
              <a:ext uri="{FF2B5EF4-FFF2-40B4-BE49-F238E27FC236}">
                <a16:creationId xmlns:a16="http://schemas.microsoft.com/office/drawing/2014/main" id="{A92BABB0-C082-BDDF-E7AD-4B469F457981}"/>
              </a:ext>
            </a:extLst>
          </p:cNvPr>
          <p:cNvSpPr/>
          <p:nvPr/>
        </p:nvSpPr>
        <p:spPr>
          <a:xfrm>
            <a:off x="5776884" y="5301393"/>
            <a:ext cx="1130063" cy="354028"/>
          </a:xfrm>
          <a:prstGeom prst="rightArrow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8FD305AB-D336-EDD7-84B8-DF7CFC6A9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173" y="4973582"/>
            <a:ext cx="1028700" cy="1009650"/>
          </a:xfrm>
          <a:prstGeom prst="rect">
            <a:avLst/>
          </a:prstGeom>
          <a:solidFill>
            <a:srgbClr val="FFFF00">
              <a:alpha val="45000"/>
            </a:srgbClr>
          </a:solidFill>
        </p:spPr>
      </p:pic>
      <p:sp>
        <p:nvSpPr>
          <p:cNvPr id="24" name="Titolo 1">
            <a:extLst>
              <a:ext uri="{FF2B5EF4-FFF2-40B4-BE49-F238E27FC236}">
                <a16:creationId xmlns:a16="http://schemas.microsoft.com/office/drawing/2014/main" id="{DE83A130-9EAA-8D52-AA1E-18A717B67A61}"/>
              </a:ext>
            </a:extLst>
          </p:cNvPr>
          <p:cNvSpPr txBox="1">
            <a:spLocks/>
          </p:cNvSpPr>
          <p:nvPr/>
        </p:nvSpPr>
        <p:spPr>
          <a:xfrm>
            <a:off x="1471618" y="6153138"/>
            <a:ext cx="10415581" cy="572306"/>
          </a:xfrm>
          <a:prstGeom prst="rect">
            <a:avLst/>
          </a:prstGeom>
          <a:solidFill>
            <a:srgbClr val="FFFF00">
              <a:alpha val="67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it-IT" sz="3200" i="1" dirty="0"/>
              <a:t>S</a:t>
            </a:r>
            <a:r>
              <a:rPr lang="it-IT" sz="3200" dirty="0"/>
              <a:t>           1          -1                                      0	</a:t>
            </a:r>
            <a:r>
              <a:rPr lang="it-IT" sz="3200" baseline="30000" dirty="0"/>
              <a:t>1</a:t>
            </a:r>
            <a:r>
              <a:rPr lang="it-IT" sz="3200" dirty="0"/>
              <a:t>S</a:t>
            </a:r>
            <a:r>
              <a:rPr lang="it-IT" sz="3200" baseline="-25000" dirty="0"/>
              <a:t>0  </a:t>
            </a:r>
            <a:r>
              <a:rPr lang="it-IT" sz="3200" dirty="0" err="1"/>
              <a:t>Singlet</a:t>
            </a:r>
            <a:r>
              <a:rPr lang="it-IT" sz="3200" dirty="0"/>
              <a:t> state </a:t>
            </a:r>
            <a:r>
              <a:rPr lang="it-IT" sz="3200" dirty="0" err="1"/>
              <a:t>allowed</a:t>
            </a:r>
            <a:endParaRPr lang="it-IT" sz="3200" dirty="0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9DBACE27-2235-B35A-6451-74A620CD5034}"/>
              </a:ext>
            </a:extLst>
          </p:cNvPr>
          <p:cNvSpPr/>
          <p:nvPr/>
        </p:nvSpPr>
        <p:spPr>
          <a:xfrm>
            <a:off x="1719157" y="4283522"/>
            <a:ext cx="526106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D</a:t>
            </a:r>
            <a:r>
              <a:rPr lang="it-IT" sz="2000" baseline="-25000" dirty="0">
                <a:solidFill>
                  <a:srgbClr val="00B050"/>
                </a:solidFill>
              </a:rPr>
              <a:t>↑</a:t>
            </a:r>
            <a:r>
              <a:rPr lang="it-IT" sz="2000" dirty="0">
                <a:solidFill>
                  <a:srgbClr val="00B050"/>
                </a:solidFill>
              </a:rPr>
              <a:t> </a:t>
            </a:r>
            <a:endParaRPr lang="it-IT" sz="2000" dirty="0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AEC8819A-FEB2-5792-4E82-2DC612DD6E38}"/>
              </a:ext>
            </a:extLst>
          </p:cNvPr>
          <p:cNvSpPr/>
          <p:nvPr/>
        </p:nvSpPr>
        <p:spPr>
          <a:xfrm>
            <a:off x="3906180" y="4283522"/>
            <a:ext cx="526106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D</a:t>
            </a:r>
            <a:r>
              <a:rPr lang="it-IT" sz="2000" baseline="-25000" dirty="0">
                <a:solidFill>
                  <a:srgbClr val="00B050"/>
                </a:solidFill>
              </a:rPr>
              <a:t>↑</a:t>
            </a:r>
            <a:r>
              <a:rPr lang="it-IT" sz="2000" dirty="0">
                <a:solidFill>
                  <a:srgbClr val="00B050"/>
                </a:solidFill>
              </a:rPr>
              <a:t> </a:t>
            </a:r>
            <a:endParaRPr lang="it-IT" sz="2000" dirty="0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E893F66C-1CA9-BC2D-F8C2-429A5A125B6D}"/>
              </a:ext>
            </a:extLst>
          </p:cNvPr>
          <p:cNvSpPr/>
          <p:nvPr/>
        </p:nvSpPr>
        <p:spPr>
          <a:xfrm>
            <a:off x="7397308" y="4343158"/>
            <a:ext cx="777777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sz="2000" baseline="30000" dirty="0">
                <a:solidFill>
                  <a:srgbClr val="00B050"/>
                </a:solidFill>
              </a:rPr>
              <a:t>4</a:t>
            </a:r>
            <a:r>
              <a:rPr lang="it-IT" sz="2000" dirty="0">
                <a:solidFill>
                  <a:srgbClr val="00B050"/>
                </a:solidFill>
              </a:rPr>
              <a:t>He* </a:t>
            </a:r>
            <a:endParaRPr lang="it-IT" sz="2000" dirty="0"/>
          </a:p>
        </p:txBody>
      </p:sp>
      <p:graphicFrame>
        <p:nvGraphicFramePr>
          <p:cNvPr id="28" name="Oggetto 27">
            <a:extLst>
              <a:ext uri="{FF2B5EF4-FFF2-40B4-BE49-F238E27FC236}">
                <a16:creationId xmlns:a16="http://schemas.microsoft.com/office/drawing/2014/main" id="{89722EBA-BF71-2A4E-238D-6FA934916E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9886233"/>
              </p:ext>
            </p:extLst>
          </p:nvPr>
        </p:nvGraphicFramePr>
        <p:xfrm>
          <a:off x="8830582" y="4994902"/>
          <a:ext cx="2368550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422400" imgH="457200" progId="Equation.3">
                  <p:embed/>
                </p:oleObj>
              </mc:Choice>
              <mc:Fallback>
                <p:oleObj name="Equation" r:id="rId5" imgW="1422400" imgH="457200" progId="Equation.3">
                  <p:embed/>
                  <p:pic>
                    <p:nvPicPr>
                      <p:cNvPr id="26" name="Oggetto 25"/>
                      <p:cNvPicPr/>
                      <p:nvPr/>
                    </p:nvPicPr>
                    <p:blipFill>
                      <a:blip r:embed="rId6">
                        <a:alphaModFix/>
                      </a:blip>
                      <a:stretch>
                        <a:fillRect/>
                      </a:stretch>
                    </p:blipFill>
                    <p:spPr>
                      <a:xfrm>
                        <a:off x="8830582" y="4994902"/>
                        <a:ext cx="2368550" cy="866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927318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8376</TotalTime>
  <Words>3251</Words>
  <Application>Microsoft Macintosh PowerPoint</Application>
  <PresentationFormat>Widescreen</PresentationFormat>
  <Paragraphs>432</Paragraphs>
  <Slides>31</Slides>
  <Notes>8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43" baseType="lpstr">
      <vt:lpstr>Arial</vt:lpstr>
      <vt:lpstr>Calibri</vt:lpstr>
      <vt:lpstr>Cambria Math</vt:lpstr>
      <vt:lpstr>Helvetica</vt:lpstr>
      <vt:lpstr>Lucida Calligraphy</vt:lpstr>
      <vt:lpstr>Symbol</vt:lpstr>
      <vt:lpstr>Systemschrift Normal</vt:lpstr>
      <vt:lpstr>Times</vt:lpstr>
      <vt:lpstr>Times New Roman</vt:lpstr>
      <vt:lpstr>Wingdings</vt:lpstr>
      <vt:lpstr>Default Theme</vt:lpstr>
      <vt:lpstr>Equation</vt:lpstr>
      <vt:lpstr>The PREFER collaboration/projects</vt:lpstr>
      <vt:lpstr>Fusion of Nuclear Polarized Fuel</vt:lpstr>
      <vt:lpstr>Nuclear Fusion with Polarized Fuel</vt:lpstr>
      <vt:lpstr>Polarized Fusion Spin ½ and 1</vt:lpstr>
      <vt:lpstr> PSTP people try to involve  fusion community </vt:lpstr>
      <vt:lpstr>Challenge objectives of PREFER now</vt:lpstr>
      <vt:lpstr>Presentazione standard di PowerPoint</vt:lpstr>
      <vt:lpstr>D+D →  T + p / 3He  + n </vt:lpstr>
      <vt:lpstr>Presentazione standard di PowerPoint</vt:lpstr>
      <vt:lpstr>Presentazione standard di PowerPoint</vt:lpstr>
      <vt:lpstr>Challenge objectives of PREFER now</vt:lpstr>
      <vt:lpstr>@IKP-FZJ - Production of polarized fuel: from pABS</vt:lpstr>
      <vt:lpstr>Condensation &amp; transp. of pol. fuel</vt:lpstr>
      <vt:lpstr>Challenge objectives of PREFER</vt:lpstr>
      <vt:lpstr>Challenge objectives of PREFER now</vt:lpstr>
      <vt:lpstr>@ IESL-FORTH QB  excitation and UV dissociation</vt:lpstr>
      <vt:lpstr>Accurate rotational state preparation and timing of shooting</vt:lpstr>
      <vt:lpstr>Challenge objectives of PREFER now</vt:lpstr>
      <vt:lpstr>Presentazione standard di PowerPoint</vt:lpstr>
      <vt:lpstr>@ PGI-FZJ Polarized beams from LIP</vt:lpstr>
      <vt:lpstr>Presentazione standard di PowerPoint</vt:lpstr>
      <vt:lpstr>Presentazione standard di PowerPoint</vt:lpstr>
      <vt:lpstr>Polarized 3He gas-jet</vt:lpstr>
      <vt:lpstr>Transport of Polarized 3He gas</vt:lpstr>
      <vt:lpstr>Polarimetry for 3He ions</vt:lpstr>
      <vt:lpstr>Polarimetry for 3He ions</vt:lpstr>
      <vt:lpstr>Presentazione standard di PowerPoint</vt:lpstr>
      <vt:lpstr>Measured (a-)symmetry</vt:lpstr>
      <vt:lpstr>After 2 years of data analysis …</vt:lpstr>
      <vt:lpstr>Challenge objectives of PREFER now</vt:lpstr>
      <vt:lpstr>Conclusions of PREFER activities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Giuseppe Ciullo</dc:creator>
  <cp:lastModifiedBy>Ciullo Giuseppe</cp:lastModifiedBy>
  <cp:revision>389</cp:revision>
  <cp:lastPrinted>2024-09-26T12:00:25Z</cp:lastPrinted>
  <dcterms:created xsi:type="dcterms:W3CDTF">2019-09-17T16:32:28Z</dcterms:created>
  <dcterms:modified xsi:type="dcterms:W3CDTF">2024-09-26T12:00:48Z</dcterms:modified>
</cp:coreProperties>
</file>