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25" r:id="rId2"/>
    <p:sldId id="326" r:id="rId3"/>
    <p:sldId id="337" r:id="rId4"/>
    <p:sldId id="338" r:id="rId5"/>
    <p:sldId id="270" r:id="rId6"/>
    <p:sldId id="327" r:id="rId7"/>
    <p:sldId id="330" r:id="rId8"/>
    <p:sldId id="328" r:id="rId9"/>
    <p:sldId id="329" r:id="rId10"/>
    <p:sldId id="331" r:id="rId11"/>
    <p:sldId id="332" r:id="rId12"/>
    <p:sldId id="334" r:id="rId13"/>
    <p:sldId id="333" r:id="rId14"/>
    <p:sldId id="335" r:id="rId15"/>
    <p:sldId id="336" r:id="rId16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26" autoAdjust="0"/>
    <p:restoredTop sz="89322" autoAdjust="0"/>
  </p:normalViewPr>
  <p:slideViewPr>
    <p:cSldViewPr snapToObjects="1">
      <p:cViewPr varScale="1">
        <p:scale>
          <a:sx n="107" d="100"/>
          <a:sy n="107" d="100"/>
        </p:scale>
        <p:origin x="68" y="1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80" d="100"/>
          <a:sy n="80" d="100"/>
        </p:scale>
        <p:origin x="306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00993-3FDD-4E80-810D-AC24CF6A32B3}" type="datetimeFigureOut">
              <a:rPr lang="de-DE" smtClean="0"/>
              <a:t>23.09.2024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C4235-0F98-4786-8CE2-14E0F0433C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1748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728AD-B8FF-467B-AF5F-4891412E46D0}" type="datetimeFigureOut">
              <a:rPr lang="de-DE" smtClean="0"/>
              <a:t>23.09.2024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045E6-D734-4DB2-BEE5-DF972DD20C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0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7952603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e.wikipedia.org/wiki/Fluordesoxyglucose" TargetMode="Externa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Radioactive_tracer" TargetMode="External"/><Relationship Id="rId13" Type="http://schemas.openxmlformats.org/officeDocument/2006/relationships/hyperlink" Target="https://en.wikipedia.org/wiki/Gamma_camera" TargetMode="External"/><Relationship Id="rId3" Type="http://schemas.openxmlformats.org/officeDocument/2006/relationships/hyperlink" Target="https://en.wikipedia.org/wiki/Medical_imaging" TargetMode="External"/><Relationship Id="rId7" Type="http://schemas.openxmlformats.org/officeDocument/2006/relationships/hyperlink" Target="https://en.wikipedia.org/wiki/Radioisotope" TargetMode="External"/><Relationship Id="rId12" Type="http://schemas.openxmlformats.org/officeDocument/2006/relationships/hyperlink" Target="https://en.wikipedia.org/wiki/Positron_emission_tomography#cite_note-2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Radiopharmaceutical" TargetMode="External"/><Relationship Id="rId11" Type="http://schemas.openxmlformats.org/officeDocument/2006/relationships/hyperlink" Target="https://en.wikipedia.org/wiki/Gamma_radiation" TargetMode="External"/><Relationship Id="rId5" Type="http://schemas.openxmlformats.org/officeDocument/2006/relationships/hyperlink" Target="https://en.wikipedia.org/wiki/Nuclear_medicine" TargetMode="External"/><Relationship Id="rId10" Type="http://schemas.openxmlformats.org/officeDocument/2006/relationships/hyperlink" Target="https://en.wikipedia.org/wiki/Positron" TargetMode="External"/><Relationship Id="rId4" Type="http://schemas.openxmlformats.org/officeDocument/2006/relationships/hyperlink" Target="https://en.wikipedia.org/wiki/Scintigraphy#Process" TargetMode="External"/><Relationship Id="rId9" Type="http://schemas.openxmlformats.org/officeDocument/2006/relationships/hyperlink" Target="https://en.wikipedia.org/wiki/Beta_plus_decay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000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5076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1720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4552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6610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7013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546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8062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err="1"/>
              <a:t>Hyperpolarized</a:t>
            </a:r>
            <a:r>
              <a:rPr lang="de-DE" b="1" dirty="0"/>
              <a:t> </a:t>
            </a:r>
            <a:r>
              <a:rPr lang="de-DE" b="1" baseline="30000" dirty="0"/>
              <a:t>13</a:t>
            </a:r>
            <a:r>
              <a:rPr lang="de-DE" b="1" dirty="0"/>
              <a:t>C-glucose </a:t>
            </a:r>
            <a:r>
              <a:rPr lang="de-DE" b="1" dirty="0" err="1"/>
              <a:t>magnetic</a:t>
            </a:r>
            <a:r>
              <a:rPr lang="de-DE" b="1" dirty="0"/>
              <a:t> </a:t>
            </a:r>
            <a:r>
              <a:rPr lang="de-DE" b="1" dirty="0" err="1"/>
              <a:t>resonance</a:t>
            </a:r>
            <a:r>
              <a:rPr lang="de-DE" b="1" dirty="0"/>
              <a:t> </a:t>
            </a:r>
            <a:r>
              <a:rPr lang="de-DE" b="1" dirty="0" err="1"/>
              <a:t>highlights</a:t>
            </a:r>
            <a:r>
              <a:rPr lang="de-DE" b="1" dirty="0"/>
              <a:t> </a:t>
            </a:r>
            <a:r>
              <a:rPr lang="de-DE" b="1" dirty="0" err="1"/>
              <a:t>reduced</a:t>
            </a:r>
            <a:r>
              <a:rPr lang="de-DE" b="1" dirty="0"/>
              <a:t> </a:t>
            </a:r>
            <a:r>
              <a:rPr lang="de-DE" b="1" dirty="0" err="1"/>
              <a:t>aerobic</a:t>
            </a:r>
            <a:r>
              <a:rPr lang="de-DE" b="1" dirty="0"/>
              <a:t> </a:t>
            </a:r>
            <a:r>
              <a:rPr lang="de-DE" b="1" dirty="0" err="1"/>
              <a:t>glycolysis</a:t>
            </a:r>
            <a:r>
              <a:rPr lang="de-DE" b="1" dirty="0"/>
              <a:t> in vivo in infiltrative </a:t>
            </a:r>
            <a:r>
              <a:rPr lang="de-DE" b="1" dirty="0" err="1"/>
              <a:t>glioblastoma</a:t>
            </a:r>
            <a:r>
              <a:rPr lang="de-DE" b="1" dirty="0"/>
              <a:t>, </a:t>
            </a:r>
            <a:r>
              <a:rPr lang="en-US" dirty="0">
                <a:hlinkClick r:id="rId3"/>
              </a:rPr>
              <a:t>Sci Rep.</a:t>
            </a:r>
            <a:r>
              <a:rPr lang="en-US" dirty="0"/>
              <a:t> 2021; 11: 5771. </a:t>
            </a:r>
            <a:endParaRPr lang="de-DE" b="1" dirty="0"/>
          </a:p>
          <a:p>
            <a:endParaRPr lang="de-DE" dirty="0"/>
          </a:p>
          <a:p>
            <a:r>
              <a:rPr lang="de-DE" dirty="0"/>
              <a:t>FDG: </a:t>
            </a:r>
            <a:r>
              <a:rPr lang="de-DE" baseline="30000" dirty="0"/>
              <a:t>18</a:t>
            </a:r>
            <a:r>
              <a:rPr lang="de-DE" dirty="0"/>
              <a:t>F-</a:t>
            </a:r>
            <a:r>
              <a:rPr lang="de-DE" dirty="0">
                <a:hlinkClick r:id="rId4" tooltip="Fluordesoxyglucose"/>
              </a:rPr>
              <a:t>Fluordesoxyglucose</a:t>
            </a:r>
            <a:r>
              <a:rPr lang="de-DE" dirty="0"/>
              <a:t>, Tracer in der Positronen-Emissions-Tomographie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881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PET is a common </a:t>
            </a:r>
            <a:r>
              <a:rPr lang="en-US" dirty="0">
                <a:hlinkClick r:id="rId3" tooltip="Medical imaging"/>
              </a:rPr>
              <a:t>imaging technique</a:t>
            </a:r>
            <a:r>
              <a:rPr lang="en-US" dirty="0"/>
              <a:t>, a </a:t>
            </a:r>
            <a:r>
              <a:rPr lang="en-US" dirty="0">
                <a:hlinkClick r:id="rId4" tooltip="Scintigraphy"/>
              </a:rPr>
              <a:t>medical </a:t>
            </a:r>
            <a:r>
              <a:rPr lang="en-US" dirty="0" err="1">
                <a:hlinkClick r:id="rId4" tooltip="Scintigraphy"/>
              </a:rPr>
              <a:t>scintillography</a:t>
            </a:r>
            <a:r>
              <a:rPr lang="en-US" dirty="0"/>
              <a:t> technique used in </a:t>
            </a:r>
            <a:r>
              <a:rPr lang="en-US" dirty="0">
                <a:hlinkClick r:id="rId5" tooltip="Nuclear medicine"/>
              </a:rPr>
              <a:t>nuclear medicine</a:t>
            </a:r>
            <a:r>
              <a:rPr lang="en-US" dirty="0"/>
              <a:t>. A </a:t>
            </a:r>
            <a:r>
              <a:rPr lang="en-US" dirty="0">
                <a:hlinkClick r:id="rId6" tooltip="Radiopharmaceutical"/>
              </a:rPr>
              <a:t>radiopharmaceutical</a:t>
            </a:r>
            <a:r>
              <a:rPr lang="en-US" dirty="0"/>
              <a:t> – a </a:t>
            </a:r>
            <a:r>
              <a:rPr lang="en-US" dirty="0">
                <a:hlinkClick r:id="rId7" tooltip="Radioisotope"/>
              </a:rPr>
              <a:t>radioisotope</a:t>
            </a:r>
            <a:r>
              <a:rPr lang="en-US" dirty="0"/>
              <a:t> attached to a drug – is injected into the body as a </a:t>
            </a:r>
            <a:r>
              <a:rPr lang="en-US" dirty="0">
                <a:hlinkClick r:id="rId8" tooltip="Radioactive tracer"/>
              </a:rPr>
              <a:t>tracer</a:t>
            </a:r>
            <a:r>
              <a:rPr lang="en-US" dirty="0"/>
              <a:t>. When the radiopharmaceutical undergoes </a:t>
            </a:r>
            <a:r>
              <a:rPr lang="en-US" dirty="0">
                <a:hlinkClick r:id="rId9" tooltip="Beta plus decay"/>
              </a:rPr>
              <a:t>beta plus decay</a:t>
            </a:r>
            <a:r>
              <a:rPr lang="en-US" dirty="0"/>
              <a:t>, a </a:t>
            </a:r>
            <a:r>
              <a:rPr lang="en-US" dirty="0">
                <a:hlinkClick r:id="rId10" tooltip="Positron"/>
              </a:rPr>
              <a:t>positron</a:t>
            </a:r>
            <a:r>
              <a:rPr lang="en-US" dirty="0"/>
              <a:t> is emitted, and when the positron interacts with an ordinary electron, the two particles annihilate and two </a:t>
            </a:r>
            <a:r>
              <a:rPr lang="en-US" dirty="0">
                <a:hlinkClick r:id="rId11" tooltip="Gamma radiation"/>
              </a:rPr>
              <a:t>gamma rays</a:t>
            </a:r>
            <a:r>
              <a:rPr lang="en-US" dirty="0"/>
              <a:t> are emitted in opposite directions.</a:t>
            </a:r>
            <a:r>
              <a:rPr lang="en-US" baseline="30000" dirty="0">
                <a:hlinkClick r:id="rId12"/>
              </a:rPr>
              <a:t>[2]</a:t>
            </a:r>
            <a:r>
              <a:rPr lang="en-US" dirty="0"/>
              <a:t> These gamma rays are detected by two </a:t>
            </a:r>
            <a:r>
              <a:rPr lang="en-US" dirty="0">
                <a:hlinkClick r:id="rId13" tooltip="Gamma camera"/>
              </a:rPr>
              <a:t>gamma cameras</a:t>
            </a:r>
            <a:r>
              <a:rPr lang="en-US" dirty="0"/>
              <a:t> to form a three-dimensional image.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1779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964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8708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5207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8269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3802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9F4C68DA-A566-1026-B850-E8E43B1C7CE8}"/>
              </a:ext>
            </a:extLst>
          </p:cNvPr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8080A99-4360-3347-7D18-A5C5C354DE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801"/>
            <a:ext cx="8428561" cy="3043708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000" y="4230000"/>
            <a:ext cx="7560000" cy="324000"/>
          </a:xfrm>
        </p:spPr>
        <p:txBody>
          <a:bodyPr/>
          <a:lstStyle>
            <a:lvl1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1pPr>
            <a:lvl2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2pPr>
            <a:lvl3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3pPr>
            <a:lvl4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4pPr>
            <a:lvl5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5pPr>
            <a:lvl6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6pPr>
            <a:lvl7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7pPr>
            <a:lvl8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8pPr>
            <a:lvl9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68000" y="4680000"/>
            <a:ext cx="7560000" cy="144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3" name="Titel 22">
            <a:extLst>
              <a:ext uri="{FF2B5EF4-FFF2-40B4-BE49-F238E27FC236}">
                <a16:creationId xmlns:a16="http://schemas.microsoft.com/office/drawing/2014/main" id="{259FB325-4F00-4E24-9BB5-CBE59A8EE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895200"/>
            <a:ext cx="3527936" cy="324000"/>
          </a:xfrm>
        </p:spPr>
        <p:txBody>
          <a:bodyPr/>
          <a:lstStyle>
            <a:lvl1pPr>
              <a:lnSpc>
                <a:spcPts val="2500"/>
              </a:lnSpc>
              <a:defRPr cap="all" baseline="0"/>
            </a:lvl1pPr>
          </a:lstStyle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A11C8C5-D6EB-4C5D-9539-1ADEFC0908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77199" y="3895200"/>
            <a:ext cx="2505600" cy="324000"/>
          </a:xfrm>
        </p:spPr>
        <p:txBody>
          <a:bodyPr anchor="ctr" anchorCtr="0"/>
          <a:lstStyle>
            <a:lvl1pPr algn="ctr">
              <a:defRPr sz="1050"/>
            </a:lvl1pPr>
          </a:lstStyle>
          <a:p>
            <a:r>
              <a:rPr lang="de-DE" dirty="0"/>
              <a:t>Logo auf Platzhalter ziehen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8638057-3C3C-C397-494C-B6D71484C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403" y="3372081"/>
            <a:ext cx="2280138" cy="152400"/>
          </a:xfrm>
          <a:prstGeom prst="rect">
            <a:avLst/>
          </a:prstGeom>
        </p:spPr>
      </p:pic>
      <p:pic>
        <p:nvPicPr>
          <p:cNvPr id="9" name="Bild 5">
            <a:extLst>
              <a:ext uri="{FF2B5EF4-FFF2-40B4-BE49-F238E27FC236}">
                <a16:creationId xmlns:a16="http://schemas.microsoft.com/office/drawing/2014/main" id="{AA066B78-9BB3-BCD0-A3B3-67533DF2A8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93636" y="-1"/>
            <a:ext cx="1090364" cy="109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918000"/>
            <a:ext cx="3240000" cy="33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840014"/>
            <a:ext cx="6300000" cy="10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MENSCHLICH – WELTOFFEN – LEISTUNGSSTARK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4000" y="954000"/>
            <a:ext cx="4536000" cy="3024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119991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3" userDrawn="1">
          <p15:clr>
            <a:srgbClr val="FBAE40"/>
          </p15:clr>
        </p15:guide>
        <p15:guide id="2" pos="5444" userDrawn="1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50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 inkl. Bildunter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918000"/>
            <a:ext cx="4104000" cy="33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840014"/>
            <a:ext cx="6300000" cy="10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MENSCHLICH – WELTOFFEN – LEISTUNGSSTARK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0" y="954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708000"/>
            <a:ext cx="3960000" cy="576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587194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 userDrawn="1">
          <p15:clr>
            <a:srgbClr val="FBAE40"/>
          </p15:clr>
        </p15:guide>
        <p15:guide id="2" pos="5444" userDrawn="1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26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Bild inkl. Bildunterzeil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220000" y="918000"/>
            <a:ext cx="3420000" cy="33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840014"/>
            <a:ext cx="6300000" cy="10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MENSCHLICH – WELTOFFEN – LEISTUNGSSTARK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" y="954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3708000"/>
            <a:ext cx="3960000" cy="576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413746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918000"/>
            <a:ext cx="5400000" cy="33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840014"/>
            <a:ext cx="6300000" cy="10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MENSCHLICH – WELTOFFEN – LEISTUNGSSTARK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000" y="954000"/>
            <a:ext cx="2160000" cy="14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0000" y="2628000"/>
            <a:ext cx="2160000" cy="14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56241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7" userDrawn="1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 userDrawn="1">
          <p15:clr>
            <a:srgbClr val="FBAE40"/>
          </p15:clr>
        </p15:guide>
        <p15:guide id="5" orient="horz" pos="2564" userDrawn="1">
          <p15:clr>
            <a:srgbClr val="FBAE40"/>
          </p15:clr>
        </p15:guide>
        <p15:guide id="6" orient="horz" pos="151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2 Bilder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40000" y="918000"/>
            <a:ext cx="5400000" cy="33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840014"/>
            <a:ext cx="6300000" cy="10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MENSCHLICH – WELTOFFEN – LEISTUNGSSTARK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" y="954000"/>
            <a:ext cx="2160000" cy="14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000" y="2628000"/>
            <a:ext cx="2160000" cy="14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987010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8" userDrawn="1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2F6D41-300A-44A6-A773-F84C7424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840014"/>
            <a:ext cx="6300000" cy="10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MENSCHLICH – WELTOFFEN – LEISTUNGSSTARK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674647-E98A-4E91-B769-603FBD38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3634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7FEC2D-DBFC-481D-89EF-55316F02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840014"/>
            <a:ext cx="6300000" cy="10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MENSCHLICH – WELTOFFEN – LEISTUNGSSTARK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C5583F-31A1-412C-900F-41106AD7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1779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60000" y="5524114"/>
            <a:ext cx="4284008" cy="17998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0000" y="4840014"/>
            <a:ext cx="6300000" cy="10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PSTP24 September 22, 2024 </a:t>
            </a:r>
            <a:r>
              <a:rPr lang="en-US" noProof="0" dirty="0"/>
              <a:t>to</a:t>
            </a:r>
            <a:r>
              <a:rPr lang="de-DE" dirty="0"/>
              <a:t> September 27, 2024  </a:t>
            </a:r>
            <a:r>
              <a:rPr lang="de-DE" dirty="0" err="1"/>
              <a:t>G.Reicherz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EEBD-E611-4601-8478-2EAA0B8A85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8522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756000"/>
            <a:ext cx="8172000" cy="720000"/>
          </a:xfrm>
        </p:spPr>
        <p:txBody>
          <a:bodyPr/>
          <a:lstStyle>
            <a:lvl1pPr>
              <a:lnSpc>
                <a:spcPts val="57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1476441"/>
            <a:ext cx="8172000" cy="1439863"/>
          </a:xfrm>
        </p:spPr>
        <p:txBody>
          <a:bodyPr/>
          <a:lstStyle>
            <a:lvl1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1pPr>
            <a:lvl2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2pPr>
            <a:lvl3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3pPr>
            <a:lvl4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4pPr>
            <a:lvl5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5pPr>
            <a:lvl6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6pPr>
            <a:lvl7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7pPr>
            <a:lvl8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8pPr>
            <a:lvl9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</p:txBody>
      </p:sp>
    </p:spTree>
    <p:extLst>
      <p:ext uri="{BB962C8B-B14F-4D97-AF65-F5344CB8AC3E}">
        <p14:creationId xmlns:p14="http://schemas.microsoft.com/office/powerpoint/2010/main" val="2910894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828000"/>
            <a:ext cx="8172000" cy="540000"/>
          </a:xfrm>
        </p:spPr>
        <p:txBody>
          <a:bodyPr/>
          <a:lstStyle>
            <a:lvl1pPr>
              <a:lnSpc>
                <a:spcPts val="44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1367999"/>
            <a:ext cx="8172000" cy="2916000"/>
          </a:xfrm>
        </p:spPr>
        <p:txBody>
          <a:bodyPr/>
          <a:lstStyle>
            <a:lvl1pPr>
              <a:lnSpc>
                <a:spcPts val="4400"/>
              </a:lnSpc>
              <a:spcAft>
                <a:spcPts val="0"/>
              </a:spcAft>
              <a:defRPr sz="3600" b="0">
                <a:solidFill>
                  <a:schemeClr val="bg1"/>
                </a:solidFill>
              </a:defRPr>
            </a:lvl1pPr>
            <a:lvl2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2pPr>
            <a:lvl3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3pPr>
            <a:lvl4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4pPr>
            <a:lvl5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5pPr>
            <a:lvl6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6pPr>
            <a:lvl7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7pPr>
            <a:lvl8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8pPr>
            <a:lvl9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7051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defTabSz="234000">
              <a:tabLst>
                <a:tab pos="234000" algn="l"/>
              </a:tabLst>
              <a:defRPr/>
            </a:lvl2pPr>
            <a:lvl3pPr defTabSz="234000">
              <a:tabLst>
                <a:tab pos="234000" algn="l"/>
              </a:tabLst>
              <a:defRPr/>
            </a:lvl3pPr>
            <a:lvl4pPr defTabSz="234000">
              <a:tabLst>
                <a:tab pos="234000" algn="l"/>
              </a:tabLst>
              <a:defRPr/>
            </a:lvl4pPr>
            <a:lvl5pPr defTabSz="234000">
              <a:tabLst>
                <a:tab pos="234000" algn="l"/>
              </a:tabLst>
              <a:defRPr/>
            </a:lvl5pPr>
            <a:lvl6pPr marL="0" indent="0" defTabSz="234000">
              <a:buFont typeface="+mj-lt"/>
              <a:buNone/>
              <a:tabLst>
                <a:tab pos="234000" algn="l"/>
              </a:tabLst>
              <a:defRPr/>
            </a:lvl6pPr>
            <a:lvl7pPr defTabSz="234000">
              <a:tabLst>
                <a:tab pos="234000" algn="l"/>
              </a:tabLst>
              <a:defRPr/>
            </a:lvl7pPr>
            <a:lvl8pPr defTabSz="234000">
              <a:tabLst>
                <a:tab pos="234000" algn="l"/>
              </a:tabLst>
              <a:defRPr/>
            </a:lvl8pPr>
            <a:lvl9pPr defTabSz="234000">
              <a:tabLst>
                <a:tab pos="234000" algn="l"/>
              </a:tabLst>
              <a:defRPr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840014"/>
            <a:ext cx="6300000" cy="10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MENSCHLICH – WELTOFFEN – LEISTUNGSSTARK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//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840014"/>
            <a:ext cx="6300000" cy="10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MENSCHLICH – WELTOFFEN – LEISTUNGSSTARK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5A8BB0B-4BD0-4791-8A9B-89C9D0000E3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68000" y="918000"/>
            <a:ext cx="8172000" cy="336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Tabelle durch Klicken auf Symbol hinzufügen</a:t>
            </a:r>
          </a:p>
        </p:txBody>
      </p:sp>
      <p:grpSp>
        <p:nvGrpSpPr>
          <p:cNvPr id="6" name="Regieanweisungen">
            <a:extLst>
              <a:ext uri="{FF2B5EF4-FFF2-40B4-BE49-F238E27FC236}">
                <a16:creationId xmlns:a16="http://schemas.microsoft.com/office/drawing/2014/main" id="{20CE116F-C667-495A-B654-8B72C3A079E7}"/>
              </a:ext>
            </a:extLst>
          </p:cNvPr>
          <p:cNvGrpSpPr/>
          <p:nvPr userDrawn="1"/>
        </p:nvGrpSpPr>
        <p:grpSpPr>
          <a:xfrm>
            <a:off x="-2628800" y="-468000"/>
            <a:ext cx="14833648" cy="6083999"/>
            <a:chOff x="-2628800" y="-468000"/>
            <a:chExt cx="14833648" cy="6083999"/>
          </a:xfrm>
        </p:grpSpPr>
        <p:sp>
          <p:nvSpPr>
            <p:cNvPr id="16" name="Listenebenen">
              <a:extLst>
                <a:ext uri="{FF2B5EF4-FFF2-40B4-BE49-F238E27FC236}">
                  <a16:creationId xmlns:a16="http://schemas.microsoft.com/office/drawing/2014/main" id="{84A0104B-AA90-4DE7-ADAE-6959FBC15DB1}"/>
                </a:ext>
              </a:extLst>
            </p:cNvPr>
            <p:cNvSpPr txBox="1"/>
            <p:nvPr userDrawn="1"/>
          </p:nvSpPr>
          <p:spPr>
            <a:xfrm rot="10800000" flipH="1" flipV="1">
              <a:off x="-2628800" y="1368000"/>
              <a:ext cx="2520800" cy="1527786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Einfärbung einer Spalte/Zeile: </a:t>
              </a:r>
              <a:br>
                <a:rPr lang="de-DE" sz="12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Markieren der Spalte/Zeile:</a:t>
              </a:r>
            </a:p>
            <a:p>
              <a:pPr marL="0" marR="0" lvl="0" indent="0" algn="r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 Entwurf / Tabellentools &gt; Schattierung &gt;</a:t>
              </a:r>
            </a:p>
            <a:p>
              <a:pPr marL="0" marR="0" lvl="0" indent="0" algn="r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  <a:p>
              <a:pPr marL="0" marR="0" lvl="0" indent="0" algn="r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Die gewünschte Farbe aus den Designfarben auswählen</a:t>
              </a:r>
            </a:p>
          </p:txBody>
        </p:sp>
        <p:sp>
          <p:nvSpPr>
            <p:cNvPr id="10" name="Zurücksetzen">
              <a:extLst>
                <a:ext uri="{FF2B5EF4-FFF2-40B4-BE49-F238E27FC236}">
                  <a16:creationId xmlns:a16="http://schemas.microsoft.com/office/drawing/2014/main" id="{431D1FFE-03BA-4520-A89B-CDD1BC7E4751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38EA8585-E11F-4D10-9DAB-78E6756B2D63}"/>
                </a:ext>
              </a:extLst>
            </p:cNvPr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33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Löschen einer Spalte/Zeile: 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Markieren der Spalte/Zeile: Layout &gt; Löschen &gt; Spalte bzw. Zeile löschen</a:t>
              </a:r>
            </a:p>
          </p:txBody>
        </p:sp>
        <p:sp>
          <p:nvSpPr>
            <p:cNvPr id="12" name="Fußzeile">
              <a:extLst>
                <a:ext uri="{FF2B5EF4-FFF2-40B4-BE49-F238E27FC236}">
                  <a16:creationId xmlns:a16="http://schemas.microsoft.com/office/drawing/2014/main" id="{4EFB3271-7B15-42ED-A704-B39FAEDC1436}"/>
                </a:ext>
              </a:extLst>
            </p:cNvPr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33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13" name="Layoutwechsel">
              <a:extLst>
                <a:ext uri="{FF2B5EF4-FFF2-40B4-BE49-F238E27FC236}">
                  <a16:creationId xmlns:a16="http://schemas.microsoft.com/office/drawing/2014/main" id="{6BCDAEA0-53BC-4E57-84CA-5C530F05A90E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2283786"/>
              <a:ext cx="2952848" cy="1044048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Einfügen einer Spalte/Zeile: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Markieren der Spalte/Zeile neben der eine weitere eingefügt werden soll: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Layout &gt; Hier die gewünschte Einfügeoption auswählen</a:t>
              </a:r>
            </a:p>
          </p:txBody>
        </p:sp>
      </p:grp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573989D-8FFD-4555-AAB7-592C2CE3AC9F}"/>
              </a:ext>
            </a:extLst>
          </p:cNvPr>
          <p:cNvCxnSpPr/>
          <p:nvPr userDrawn="1"/>
        </p:nvCxnSpPr>
        <p:spPr>
          <a:xfrm>
            <a:off x="0" y="4485600"/>
            <a:ext cx="9144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3269418-AEC9-43D6-9A0C-41CA02546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13"/>
          <a:stretch/>
        </p:blipFill>
        <p:spPr>
          <a:xfrm>
            <a:off x="9252000" y="3327773"/>
            <a:ext cx="2067213" cy="86415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81CC49D-33BF-49DC-B533-86BE2EB412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8000" y="4679640"/>
            <a:ext cx="1512000" cy="2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4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514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Vollbild durch klicken einfügen.</a:t>
            </a:r>
          </a:p>
        </p:txBody>
      </p:sp>
    </p:spTree>
    <p:extLst>
      <p:ext uri="{BB962C8B-B14F-4D97-AF65-F5344CB8AC3E}">
        <p14:creationId xmlns:p14="http://schemas.microsoft.com/office/powerpoint/2010/main" val="391117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2052000" y="468000"/>
            <a:ext cx="5040000" cy="336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20000" y="4840014"/>
            <a:ext cx="6300000" cy="10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MENSCHLICH – WELTOFFEN – LEISTUNGSSTARK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51999" y="3952800"/>
            <a:ext cx="5040000" cy="324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325704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92" userDrawn="1">
          <p15:clr>
            <a:srgbClr val="FBAE40"/>
          </p15:clr>
        </p15:guide>
        <p15:guide id="2" pos="4468" userDrawn="1">
          <p15:clr>
            <a:srgbClr val="FBAE40"/>
          </p15:clr>
        </p15:guide>
        <p15:guide id="3" orient="horz" pos="291" userDrawn="1">
          <p15:clr>
            <a:srgbClr val="FBAE40"/>
          </p15:clr>
        </p15:guide>
        <p15:guide id="4" orient="horz" pos="241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000" y="468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20000" y="4840014"/>
            <a:ext cx="6300000" cy="10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MENSCHLICH – WELTOFFEN – LEISTUNGSSTARK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000" y="3240000"/>
            <a:ext cx="3960000" cy="1044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80000" y="468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240000"/>
            <a:ext cx="3960000" cy="1044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622643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 userDrawn="1">
          <p15:clr>
            <a:srgbClr val="FBAE40"/>
          </p15:clr>
        </p15:guide>
        <p15:guide id="2" pos="5443" userDrawn="1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1963" userDrawn="1">
          <p15:clr>
            <a:srgbClr val="FBAE40"/>
          </p15:clr>
        </p15:guide>
        <p15:guide id="5" pos="279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inkl.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000" y="954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20000" y="4840014"/>
            <a:ext cx="6300000" cy="10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MENSCHLICH – WELTOFFEN – LEISTUNGSSTARK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000" y="3708000"/>
            <a:ext cx="3960000" cy="576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80000" y="954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708000"/>
            <a:ext cx="3960000" cy="576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B3784F-BC20-4A45-986C-728B00F59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</p:spTree>
    <p:extLst>
      <p:ext uri="{BB962C8B-B14F-4D97-AF65-F5344CB8AC3E}">
        <p14:creationId xmlns:p14="http://schemas.microsoft.com/office/powerpoint/2010/main" val="426225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269" userDrawn="1">
          <p15:clr>
            <a:srgbClr val="FBAE40"/>
          </p15:clr>
        </p15:guide>
        <p15:guide id="5" pos="2790">
          <p15:clr>
            <a:srgbClr val="FBAE40"/>
          </p15:clr>
        </p15:guide>
        <p15:guide id="6" pos="544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468000" y="396000"/>
            <a:ext cx="7560000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KAPITEL | CHART-HEADLINE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468000" y="918000"/>
            <a:ext cx="7560000" cy="336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(Text und Aufzählungen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098AA80-601F-3413-3F50-122C39092FD0}"/>
              </a:ext>
            </a:extLst>
          </p:cNvPr>
          <p:cNvSpPr/>
          <p:nvPr userDrawn="1"/>
        </p:nvSpPr>
        <p:spPr>
          <a:xfrm>
            <a:off x="0" y="4663543"/>
            <a:ext cx="9144000" cy="479957"/>
          </a:xfrm>
          <a:prstGeom prst="rect">
            <a:avLst/>
          </a:prstGeom>
          <a:solidFill>
            <a:srgbClr val="0035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013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4F3000F-F0D4-1793-33CE-24941C3028C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482" y="4747500"/>
            <a:ext cx="1271159" cy="339502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324000" y="4840014"/>
            <a:ext cx="252000" cy="1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9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0" r:id="rId4"/>
    <p:sldLayoutId id="2147483667" r:id="rId5"/>
    <p:sldLayoutId id="2147483658" r:id="rId6"/>
    <p:sldLayoutId id="2147483659" r:id="rId7"/>
    <p:sldLayoutId id="2147483660" r:id="rId8"/>
    <p:sldLayoutId id="2147483661" r:id="rId9"/>
    <p:sldLayoutId id="2147483663" r:id="rId10"/>
    <p:sldLayoutId id="2147483662" r:id="rId11"/>
    <p:sldLayoutId id="2147483664" r:id="rId12"/>
    <p:sldLayoutId id="2147483665" r:id="rId13"/>
    <p:sldLayoutId id="2147483666" r:id="rId14"/>
    <p:sldLayoutId id="2147483654" r:id="rId15"/>
    <p:sldLayoutId id="2147483655" r:id="rId16"/>
    <p:sldLayoutId id="2147483668" r:id="rId17"/>
  </p:sldLayoutIdLst>
  <p:hf hdr="0" ftr="0" dt="0"/>
  <p:txStyles>
    <p:title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00" b="0" kern="12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1200"/>
        </a:spcAft>
        <a:buSzPct val="75000"/>
        <a:buFont typeface="Arial" panose="020B0604020202020204" pitchFamily="34" charset="0"/>
        <a:buNone/>
        <a:defRPr sz="1500" b="1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234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bg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468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702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2" userDrawn="1">
          <p15:clr>
            <a:srgbClr val="5ACBF0"/>
          </p15:clr>
        </p15:guide>
        <p15:guide id="2" pos="5059" userDrawn="1">
          <p15:clr>
            <a:srgbClr val="5ACBF0"/>
          </p15:clr>
        </p15:guide>
        <p15:guide id="3" orient="horz" pos="245" userDrawn="1">
          <p15:clr>
            <a:srgbClr val="5ACBF0"/>
          </p15:clr>
        </p15:guide>
        <p15:guide id="4" orient="horz" pos="2700" userDrawn="1">
          <p15:clr>
            <a:srgbClr val="5ACBF0"/>
          </p15:clr>
        </p15:guide>
        <p15:guide id="5" pos="5443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7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">
            <a:extLst>
              <a:ext uri="{FF2B5EF4-FFF2-40B4-BE49-F238E27FC236}">
                <a16:creationId xmlns:a16="http://schemas.microsoft.com/office/drawing/2014/main" id="{591F5E70-F6F5-4247-85F2-66AA884FA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795886"/>
            <a:ext cx="8218700" cy="334800"/>
          </a:xfrm>
        </p:spPr>
        <p:txBody>
          <a:bodyPr/>
          <a:lstStyle/>
          <a:p>
            <a:r>
              <a:rPr lang="de-DE" altLang="de-DE" sz="4600" b="1" dirty="0">
                <a:solidFill>
                  <a:schemeClr val="bg1"/>
                </a:solidFill>
              </a:rPr>
              <a:t>RUHR UNIVERSITY BOCHUM</a:t>
            </a:r>
            <a:endParaRPr lang="de-DE" sz="4600" b="1" dirty="0">
              <a:solidFill>
                <a:schemeClr val="bg1"/>
              </a:solidFill>
            </a:endParaRPr>
          </a:p>
        </p:txBody>
      </p:sp>
      <p:sp>
        <p:nvSpPr>
          <p:cNvPr id="2" name="Untertitel">
            <a:extLst>
              <a:ext uri="{FF2B5EF4-FFF2-40B4-BE49-F238E27FC236}">
                <a16:creationId xmlns:a16="http://schemas.microsoft.com/office/drawing/2014/main" id="{3F806E7C-E56D-41BC-8AA6-00785CAB756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95536" y="4063464"/>
            <a:ext cx="8064896" cy="884550"/>
          </a:xfrm>
        </p:spPr>
        <p:txBody>
          <a:bodyPr/>
          <a:lstStyle/>
          <a:p>
            <a:r>
              <a:rPr lang="de-DE" altLang="de-DE" sz="1800" b="1" dirty="0">
                <a:solidFill>
                  <a:schemeClr val="bg1"/>
                </a:solidFill>
              </a:rPr>
              <a:t>EP1 AG </a:t>
            </a:r>
            <a:r>
              <a:rPr lang="de-DE" altLang="de-DE" sz="1800" b="1" dirty="0" err="1">
                <a:solidFill>
                  <a:schemeClr val="bg1"/>
                </a:solidFill>
              </a:rPr>
              <a:t>Polarized</a:t>
            </a:r>
            <a:r>
              <a:rPr lang="de-DE" altLang="de-DE" sz="1800" b="1" dirty="0">
                <a:solidFill>
                  <a:schemeClr val="bg1"/>
                </a:solidFill>
              </a:rPr>
              <a:t> Target</a:t>
            </a:r>
          </a:p>
          <a:p>
            <a:r>
              <a:rPr lang="de-DE" sz="1800" b="0" dirty="0">
                <a:solidFill>
                  <a:schemeClr val="bg1"/>
                </a:solidFill>
              </a:rPr>
              <a:t>PSTP24, J-LAB, September 22 </a:t>
            </a:r>
            <a:r>
              <a:rPr lang="de-DE" sz="1800" b="0" dirty="0" err="1">
                <a:solidFill>
                  <a:schemeClr val="bg1"/>
                </a:solidFill>
              </a:rPr>
              <a:t>to</a:t>
            </a:r>
            <a:r>
              <a:rPr lang="de-DE" sz="1800" b="0" dirty="0">
                <a:solidFill>
                  <a:schemeClr val="bg1"/>
                </a:solidFill>
              </a:rPr>
              <a:t> September 27, 2024</a:t>
            </a:r>
            <a:br>
              <a:rPr lang="de-DE" sz="1800" b="0" dirty="0">
                <a:solidFill>
                  <a:schemeClr val="bg1"/>
                </a:solidFill>
              </a:rPr>
            </a:br>
            <a:r>
              <a:rPr lang="de-DE" sz="1800" b="0" dirty="0">
                <a:solidFill>
                  <a:schemeClr val="bg1"/>
                </a:solidFill>
              </a:rPr>
              <a:t>G. Reicherz: </a:t>
            </a:r>
            <a:r>
              <a:rPr lang="en-US" sz="1800" b="0" dirty="0">
                <a:solidFill>
                  <a:schemeClr val="bg1"/>
                </a:solidFill>
              </a:rPr>
              <a:t>Polarization behavior of fluorine-labeled glucose-water solution</a:t>
            </a:r>
            <a:r>
              <a:rPr lang="de-DE" sz="1800" b="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600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ntergrund" descr="Betonwand">
            <a:extLst>
              <a:ext uri="{FF2B5EF4-FFF2-40B4-BE49-F238E27FC236}">
                <a16:creationId xmlns:a16="http://schemas.microsoft.com/office/drawing/2014/main" id="{93FAB84B-7419-683C-0C50-E6C2C39EF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659982"/>
          </a:xfrm>
          <a:prstGeom prst="rect">
            <a:avLst/>
          </a:prstGeom>
          <a:noFill/>
          <a:effectLst/>
        </p:spPr>
      </p:pic>
      <p:sp>
        <p:nvSpPr>
          <p:cNvPr id="13" name="Titel">
            <a:extLst>
              <a:ext uri="{FF2B5EF4-FFF2-40B4-BE49-F238E27FC236}">
                <a16:creationId xmlns:a16="http://schemas.microsoft.com/office/drawing/2014/main" id="{52BE8065-DCB2-F562-BB93-F283AE16DC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b="0" kern="12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Florine 1 K , 2.5 T DNP measurement</a:t>
            </a:r>
            <a:endParaRPr lang="en-US" b="1" dirty="0"/>
          </a:p>
        </p:txBody>
      </p:sp>
      <p:sp>
        <p:nvSpPr>
          <p:cNvPr id="14" name="Foliennummer">
            <a:extLst>
              <a:ext uri="{FF2B5EF4-FFF2-40B4-BE49-F238E27FC236}">
                <a16:creationId xmlns:a16="http://schemas.microsoft.com/office/drawing/2014/main" id="{3D11CD25-63E6-DF10-C1A1-8C674013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10</a:t>
            </a:fld>
            <a:r>
              <a:rPr lang="de-DE" dirty="0"/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CF4E6A8-8FBA-17FF-1FED-4D5270D7B71F}"/>
              </a:ext>
            </a:extLst>
          </p:cNvPr>
          <p:cNvSpPr txBox="1"/>
          <p:nvPr/>
        </p:nvSpPr>
        <p:spPr>
          <a:xfrm>
            <a:off x="345408" y="1021275"/>
            <a:ext cx="45720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effectLst/>
              </a:rPr>
              <a:t>Sample preparation for DNP:</a:t>
            </a:r>
            <a:br>
              <a:rPr lang="en-US" dirty="0">
                <a:solidFill>
                  <a:srgbClr val="002060"/>
                </a:solidFill>
                <a:effectLst/>
              </a:rPr>
            </a:br>
            <a:r>
              <a:rPr lang="en-US" dirty="0">
                <a:solidFill>
                  <a:srgbClr val="002060"/>
                </a:solidFill>
                <a:effectLst/>
              </a:rPr>
              <a:t> </a:t>
            </a:r>
            <a:r>
              <a:rPr lang="en-US">
                <a:solidFill>
                  <a:srgbClr val="002060"/>
                </a:solidFill>
                <a:effectLst/>
              </a:rPr>
              <a:t>0.095g FDG</a:t>
            </a:r>
            <a:br>
              <a:rPr lang="en-US" dirty="0">
                <a:solidFill>
                  <a:srgbClr val="002060"/>
                </a:solidFill>
                <a:effectLst/>
              </a:rPr>
            </a:br>
            <a:r>
              <a:rPr lang="en-US" dirty="0">
                <a:solidFill>
                  <a:srgbClr val="002060"/>
                </a:solidFill>
                <a:effectLst/>
              </a:rPr>
              <a:t> 0.2g     D2O</a:t>
            </a:r>
            <a:br>
              <a:rPr lang="en-US" dirty="0">
                <a:solidFill>
                  <a:srgbClr val="002060"/>
                </a:solidFill>
                <a:effectLst/>
              </a:rPr>
            </a:br>
            <a:r>
              <a:rPr lang="en-US" dirty="0">
                <a:solidFill>
                  <a:srgbClr val="002060"/>
                </a:solidFill>
                <a:effectLst/>
              </a:rPr>
              <a:t> 0.0015(1) g TEMPO</a:t>
            </a:r>
            <a:br>
              <a:rPr lang="en-US" dirty="0">
                <a:solidFill>
                  <a:srgbClr val="002060"/>
                </a:solidFill>
                <a:effectLst/>
              </a:rPr>
            </a:br>
            <a:r>
              <a:rPr lang="en-US" dirty="0">
                <a:solidFill>
                  <a:srgbClr val="002060"/>
                </a:solidFill>
                <a:effectLst/>
              </a:rPr>
              <a:t> 5min at 60°C </a:t>
            </a:r>
            <a:r>
              <a:rPr lang="en-US" dirty="0" err="1">
                <a:solidFill>
                  <a:srgbClr val="002060"/>
                </a:solidFill>
                <a:effectLst/>
              </a:rPr>
              <a:t>shaked</a:t>
            </a:r>
            <a:br>
              <a:rPr lang="en-US" dirty="0">
                <a:solidFill>
                  <a:srgbClr val="002060"/>
                </a:solidFill>
                <a:effectLst/>
              </a:rPr>
            </a:br>
            <a:endParaRPr lang="en-US" dirty="0">
              <a:solidFill>
                <a:srgbClr val="00206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effectLst/>
              </a:rPr>
              <a:t>left signal F19 from FDG,</a:t>
            </a:r>
            <a:br>
              <a:rPr lang="en-US" dirty="0">
                <a:solidFill>
                  <a:srgbClr val="002060"/>
                </a:solidFill>
                <a:effectLst/>
              </a:rPr>
            </a:br>
            <a:r>
              <a:rPr lang="en-US" dirty="0">
                <a:solidFill>
                  <a:srgbClr val="002060"/>
                </a:solidFill>
                <a:effectLst/>
              </a:rPr>
              <a:t>middle Peak F19 from Teflon tape,</a:t>
            </a:r>
            <a:br>
              <a:rPr lang="en-US" dirty="0">
                <a:solidFill>
                  <a:srgbClr val="002060"/>
                </a:solidFill>
                <a:effectLst/>
              </a:rPr>
            </a:br>
            <a:r>
              <a:rPr lang="en-US" dirty="0">
                <a:solidFill>
                  <a:srgbClr val="002060"/>
                </a:solidFill>
                <a:effectLst/>
              </a:rPr>
              <a:t>right peak F19 from coax</a:t>
            </a:r>
            <a:br>
              <a:rPr lang="en-US" dirty="0">
                <a:solidFill>
                  <a:srgbClr val="002060"/>
                </a:solidFill>
                <a:effectLst/>
              </a:rPr>
            </a:br>
            <a:r>
              <a:rPr lang="en-US" dirty="0">
                <a:solidFill>
                  <a:srgbClr val="002060"/>
                </a:solidFill>
                <a:effectLst/>
              </a:rPr>
              <a:t>cable dielectric.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276E4B5-0450-A3A7-A4F8-C9D506516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918763"/>
            <a:ext cx="5490430" cy="37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19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ntergrund" descr="Betonwand">
            <a:extLst>
              <a:ext uri="{FF2B5EF4-FFF2-40B4-BE49-F238E27FC236}">
                <a16:creationId xmlns:a16="http://schemas.microsoft.com/office/drawing/2014/main" id="{93FAB84B-7419-683C-0C50-E6C2C39EF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659982"/>
          </a:xfrm>
          <a:prstGeom prst="rect">
            <a:avLst/>
          </a:prstGeom>
          <a:noFill/>
          <a:effectLst/>
        </p:spPr>
      </p:pic>
      <p:sp>
        <p:nvSpPr>
          <p:cNvPr id="13" name="Titel">
            <a:extLst>
              <a:ext uri="{FF2B5EF4-FFF2-40B4-BE49-F238E27FC236}">
                <a16:creationId xmlns:a16="http://schemas.microsoft.com/office/drawing/2014/main" id="{52BE8065-DCB2-F562-BB93-F283AE16DC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b="0" kern="12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Florine TE at 1 K , 2.5 T</a:t>
            </a:r>
            <a:endParaRPr lang="en-US" b="1" dirty="0"/>
          </a:p>
        </p:txBody>
      </p:sp>
      <p:sp>
        <p:nvSpPr>
          <p:cNvPr id="14" name="Foliennummer">
            <a:extLst>
              <a:ext uri="{FF2B5EF4-FFF2-40B4-BE49-F238E27FC236}">
                <a16:creationId xmlns:a16="http://schemas.microsoft.com/office/drawing/2014/main" id="{3D11CD25-63E6-DF10-C1A1-8C674013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11</a:t>
            </a:fld>
            <a:r>
              <a:rPr lang="de-DE" dirty="0"/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CF4E6A8-8FBA-17FF-1FED-4D5270D7B71F}"/>
              </a:ext>
            </a:extLst>
          </p:cNvPr>
          <p:cNvSpPr txBox="1"/>
          <p:nvPr/>
        </p:nvSpPr>
        <p:spPr>
          <a:xfrm>
            <a:off x="345408" y="1021275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effectLst/>
              </a:rPr>
              <a:t>T1 = 8min (TE build-up time)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DCD3667-26F0-C514-D523-CB36AD944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466" y="555526"/>
            <a:ext cx="3494788" cy="20162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8530F64-1801-4D44-B4F3-BE6CCC81D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466" y="2623669"/>
            <a:ext cx="3494788" cy="201622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1EB8A39-F70E-E654-4942-21B357819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295" y="2571750"/>
            <a:ext cx="2749655" cy="201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29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ntergrund" descr="Betonwand">
            <a:extLst>
              <a:ext uri="{FF2B5EF4-FFF2-40B4-BE49-F238E27FC236}">
                <a16:creationId xmlns:a16="http://schemas.microsoft.com/office/drawing/2014/main" id="{93FAB84B-7419-683C-0C50-E6C2C39EF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659982"/>
          </a:xfrm>
          <a:prstGeom prst="rect">
            <a:avLst/>
          </a:prstGeom>
          <a:noFill/>
          <a:effectLst/>
        </p:spPr>
      </p:pic>
      <p:sp>
        <p:nvSpPr>
          <p:cNvPr id="13" name="Titel">
            <a:extLst>
              <a:ext uri="{FF2B5EF4-FFF2-40B4-BE49-F238E27FC236}">
                <a16:creationId xmlns:a16="http://schemas.microsoft.com/office/drawing/2014/main" id="{52BE8065-DCB2-F562-BB93-F283AE16DC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b="0" kern="12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Florine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DNP Frequency curve at 1 K , 2.5 T</a:t>
            </a:r>
            <a:endParaRPr lang="en-US" b="1" dirty="0"/>
          </a:p>
        </p:txBody>
      </p:sp>
      <p:sp>
        <p:nvSpPr>
          <p:cNvPr id="14" name="Foliennummer">
            <a:extLst>
              <a:ext uri="{FF2B5EF4-FFF2-40B4-BE49-F238E27FC236}">
                <a16:creationId xmlns:a16="http://schemas.microsoft.com/office/drawing/2014/main" id="{3D11CD25-63E6-DF10-C1A1-8C674013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12</a:t>
            </a:fld>
            <a:r>
              <a:rPr lang="de-DE" dirty="0"/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CF4E6A8-8FBA-17FF-1FED-4D5270D7B71F}"/>
              </a:ext>
            </a:extLst>
          </p:cNvPr>
          <p:cNvSpPr txBox="1"/>
          <p:nvPr/>
        </p:nvSpPr>
        <p:spPr>
          <a:xfrm>
            <a:off x="324000" y="1598985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effectLst/>
              </a:rPr>
              <a:t>Pmax = +10.6% and  -8.3% (+-1.0%)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67FEA0-0886-35E4-29F5-3613A18C6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5" y="2182424"/>
            <a:ext cx="3737749" cy="230115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AB067B2-0D67-006C-CBAC-DE717B68A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2182424"/>
            <a:ext cx="2966237" cy="229750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6F62B0E-C324-E572-483F-73E48B2462BF}"/>
              </a:ext>
            </a:extLst>
          </p:cNvPr>
          <p:cNvSpPr txBox="1"/>
          <p:nvPr/>
        </p:nvSpPr>
        <p:spPr>
          <a:xfrm>
            <a:off x="5436096" y="1598985"/>
            <a:ext cx="273630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T1 = 3min (Polarization decay)</a:t>
            </a:r>
          </a:p>
        </p:txBody>
      </p:sp>
    </p:spTree>
    <p:extLst>
      <p:ext uri="{BB962C8B-B14F-4D97-AF65-F5344CB8AC3E}">
        <p14:creationId xmlns:p14="http://schemas.microsoft.com/office/powerpoint/2010/main" val="2320345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ntergrund" descr="Betonwand">
            <a:extLst>
              <a:ext uri="{FF2B5EF4-FFF2-40B4-BE49-F238E27FC236}">
                <a16:creationId xmlns:a16="http://schemas.microsoft.com/office/drawing/2014/main" id="{93FAB84B-7419-683C-0C50-E6C2C39EF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659982"/>
          </a:xfrm>
          <a:prstGeom prst="rect">
            <a:avLst/>
          </a:prstGeom>
          <a:noFill/>
          <a:effectLst/>
        </p:spPr>
      </p:pic>
      <p:sp>
        <p:nvSpPr>
          <p:cNvPr id="13" name="Titel">
            <a:extLst>
              <a:ext uri="{FF2B5EF4-FFF2-40B4-BE49-F238E27FC236}">
                <a16:creationId xmlns:a16="http://schemas.microsoft.com/office/drawing/2014/main" id="{52BE8065-DCB2-F562-BB93-F283AE16DC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1504" y="145505"/>
            <a:ext cx="7560000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b="0" kern="12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Relaxation T1 measurement with pure glucose D</a:t>
            </a:r>
            <a:r>
              <a:rPr lang="en-US" baseline="-25000" dirty="0"/>
              <a:t>2</a:t>
            </a:r>
            <a:r>
              <a:rPr lang="en-US" dirty="0"/>
              <a:t>O mixture (1/2 at about 50°C mixed; </a:t>
            </a:r>
            <a:r>
              <a:rPr lang="en-US" u="sng" dirty="0"/>
              <a:t>no radica</a:t>
            </a:r>
            <a:r>
              <a:rPr lang="en-US" dirty="0"/>
              <a:t>l)</a:t>
            </a:r>
            <a:endParaRPr lang="en-US" b="1" dirty="0"/>
          </a:p>
        </p:txBody>
      </p:sp>
      <p:sp>
        <p:nvSpPr>
          <p:cNvPr id="14" name="Foliennummer">
            <a:extLst>
              <a:ext uri="{FF2B5EF4-FFF2-40B4-BE49-F238E27FC236}">
                <a16:creationId xmlns:a16="http://schemas.microsoft.com/office/drawing/2014/main" id="{3D11CD25-63E6-DF10-C1A1-8C674013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13</a:t>
            </a:fld>
            <a:r>
              <a:rPr lang="de-DE" dirty="0"/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CF4E6A8-8FBA-17FF-1FED-4D5270D7B71F}"/>
              </a:ext>
            </a:extLst>
          </p:cNvPr>
          <p:cNvSpPr txBox="1"/>
          <p:nvPr/>
        </p:nvSpPr>
        <p:spPr>
          <a:xfrm>
            <a:off x="345408" y="1021275"/>
            <a:ext cx="4572000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Container  Ø = 10mm </a:t>
            </a:r>
            <a:r>
              <a:rPr lang="de-DE" dirty="0" err="1">
                <a:solidFill>
                  <a:srgbClr val="002060"/>
                </a:solidFill>
              </a:rPr>
              <a:t>length</a:t>
            </a:r>
            <a:r>
              <a:rPr lang="de-DE" dirty="0">
                <a:solidFill>
                  <a:srgbClr val="002060"/>
                </a:solidFill>
              </a:rPr>
              <a:t> = 20mm, 8 </a:t>
            </a:r>
            <a:r>
              <a:rPr lang="de-DE" dirty="0" err="1">
                <a:solidFill>
                  <a:srgbClr val="002060"/>
                </a:solidFill>
              </a:rPr>
              <a:t>windings</a:t>
            </a:r>
            <a:endParaRPr lang="de-DE" dirty="0">
              <a:solidFill>
                <a:srgbClr val="002060"/>
              </a:solidFill>
            </a:endParaRPr>
          </a:p>
          <a:p>
            <a:r>
              <a:rPr lang="de-DE" dirty="0">
                <a:solidFill>
                  <a:srgbClr val="002060"/>
                </a:solidFill>
              </a:rPr>
              <a:t>Measurement </a:t>
            </a:r>
            <a:r>
              <a:rPr lang="de-DE" dirty="0" err="1">
                <a:solidFill>
                  <a:srgbClr val="002060"/>
                </a:solidFill>
              </a:rPr>
              <a:t>of</a:t>
            </a:r>
            <a:r>
              <a:rPr lang="de-DE" dirty="0">
                <a:solidFill>
                  <a:srgbClr val="002060"/>
                </a:solidFill>
              </a:rPr>
              <a:t> T1 at</a:t>
            </a:r>
          </a:p>
          <a:p>
            <a:r>
              <a:rPr lang="de-DE" dirty="0">
                <a:solidFill>
                  <a:srgbClr val="002060"/>
                </a:solidFill>
              </a:rPr>
              <a:t>1. </a:t>
            </a:r>
            <a:r>
              <a:rPr lang="de-DE" dirty="0" err="1">
                <a:solidFill>
                  <a:srgbClr val="002060"/>
                </a:solidFill>
              </a:rPr>
              <a:t>Temperature</a:t>
            </a:r>
            <a:r>
              <a:rPr lang="de-DE" dirty="0">
                <a:solidFill>
                  <a:srgbClr val="002060"/>
                </a:solidFill>
              </a:rPr>
              <a:t> = 1.1 K ⇒ T1 ≈ 140 min</a:t>
            </a:r>
          </a:p>
          <a:p>
            <a:r>
              <a:rPr lang="de-DE" dirty="0">
                <a:solidFill>
                  <a:srgbClr val="002060"/>
                </a:solidFill>
              </a:rPr>
              <a:t>2. </a:t>
            </a:r>
            <a:r>
              <a:rPr lang="de-DE" dirty="0" err="1">
                <a:solidFill>
                  <a:srgbClr val="002060"/>
                </a:solidFill>
              </a:rPr>
              <a:t>Temperature</a:t>
            </a:r>
            <a:r>
              <a:rPr lang="de-DE" dirty="0">
                <a:solidFill>
                  <a:srgbClr val="002060"/>
                </a:solidFill>
              </a:rPr>
              <a:t> = 1.8 K ⇒ T1 ≈ 31 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effectLst/>
            </a:endParaRP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31B2B019-100B-CE85-54BE-098F2C9B0D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33914"/>
              </p:ext>
            </p:extLst>
          </p:nvPr>
        </p:nvGraphicFramePr>
        <p:xfrm>
          <a:off x="755576" y="1995686"/>
          <a:ext cx="3371850" cy="275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71828" imgH="2752487" progId="Acrobat.Document.DC">
                  <p:embed/>
                </p:oleObj>
              </mc:Choice>
              <mc:Fallback>
                <p:oleObj name="Acrobat Document" r:id="rId4" imgW="3371828" imgH="27524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5576" y="1995686"/>
                        <a:ext cx="3371850" cy="275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3EECF1FD-4C06-2050-6684-A7188B60F6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0110633"/>
              </p:ext>
            </p:extLst>
          </p:nvPr>
        </p:nvGraphicFramePr>
        <p:xfrm>
          <a:off x="4917408" y="2009973"/>
          <a:ext cx="3362325" cy="272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3362314" imgH="2723912" progId="Acrobat.Document.DC">
                  <p:embed/>
                </p:oleObj>
              </mc:Choice>
              <mc:Fallback>
                <p:oleObj name="Acrobat Document" r:id="rId6" imgW="3362314" imgH="272391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17408" y="2009973"/>
                        <a:ext cx="3362325" cy="272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CF891033-0366-326E-E136-B0C6EFDFF1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7408" y="1022617"/>
            <a:ext cx="1391031" cy="97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46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ntergrund" descr="Betonwand">
            <a:extLst>
              <a:ext uri="{FF2B5EF4-FFF2-40B4-BE49-F238E27FC236}">
                <a16:creationId xmlns:a16="http://schemas.microsoft.com/office/drawing/2014/main" id="{93FAB84B-7419-683C-0C50-E6C2C39EF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659982"/>
          </a:xfrm>
          <a:prstGeom prst="rect">
            <a:avLst/>
          </a:prstGeom>
          <a:noFill/>
          <a:effectLst/>
        </p:spPr>
      </p:pic>
      <p:sp>
        <p:nvSpPr>
          <p:cNvPr id="13" name="Titel">
            <a:extLst>
              <a:ext uri="{FF2B5EF4-FFF2-40B4-BE49-F238E27FC236}">
                <a16:creationId xmlns:a16="http://schemas.microsoft.com/office/drawing/2014/main" id="{52BE8065-DCB2-F562-BB93-F283AE16DC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1504" y="145505"/>
            <a:ext cx="7560000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b="0" kern="12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 err="1"/>
              <a:t>pNMR</a:t>
            </a:r>
            <a:r>
              <a:rPr lang="en-US" b="1" dirty="0"/>
              <a:t> , B=0.5T at RM</a:t>
            </a:r>
          </a:p>
        </p:txBody>
      </p:sp>
      <p:sp>
        <p:nvSpPr>
          <p:cNvPr id="14" name="Foliennummer">
            <a:extLst>
              <a:ext uri="{FF2B5EF4-FFF2-40B4-BE49-F238E27FC236}">
                <a16:creationId xmlns:a16="http://schemas.microsoft.com/office/drawing/2014/main" id="{3D11CD25-63E6-DF10-C1A1-8C674013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14</a:t>
            </a:fld>
            <a:r>
              <a:rPr lang="de-DE" dirty="0"/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01AEAE7-79E5-0318-1D33-B4AA4304148B}"/>
              </a:ext>
            </a:extLst>
          </p:cNvPr>
          <p:cNvSpPr txBox="1"/>
          <p:nvPr/>
        </p:nvSpPr>
        <p:spPr>
          <a:xfrm>
            <a:off x="576064" y="673408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Glucose - D2O </a:t>
            </a:r>
            <a:r>
              <a:rPr lang="de-DE" dirty="0" err="1">
                <a:solidFill>
                  <a:srgbClr val="002060"/>
                </a:solidFill>
              </a:rPr>
              <a:t>mixture</a:t>
            </a:r>
            <a:r>
              <a:rPr lang="de-DE" dirty="0">
                <a:solidFill>
                  <a:srgbClr val="002060"/>
                </a:solidFill>
              </a:rPr>
              <a:t> (</a:t>
            </a:r>
            <a:r>
              <a:rPr lang="de-DE" dirty="0" err="1">
                <a:solidFill>
                  <a:srgbClr val="002060"/>
                </a:solidFill>
              </a:rPr>
              <a:t>ratio</a:t>
            </a:r>
            <a:r>
              <a:rPr lang="de-DE" dirty="0">
                <a:solidFill>
                  <a:srgbClr val="002060"/>
                </a:solidFill>
              </a:rPr>
              <a:t> = 1/2)</a:t>
            </a:r>
          </a:p>
          <a:p>
            <a:r>
              <a:rPr lang="en-US" dirty="0">
                <a:solidFill>
                  <a:srgbClr val="002060"/>
                </a:solidFill>
              </a:rPr>
              <a:t>F = 21.5523 MHz</a:t>
            </a:r>
          </a:p>
          <a:p>
            <a:r>
              <a:rPr lang="en-US" dirty="0" err="1">
                <a:solidFill>
                  <a:srgbClr val="002060"/>
                </a:solidFill>
              </a:rPr>
              <a:t>A_len</a:t>
            </a:r>
            <a:r>
              <a:rPr lang="en-US" dirty="0">
                <a:solidFill>
                  <a:srgbClr val="002060"/>
                </a:solidFill>
              </a:rPr>
              <a:t> = 8.04 us</a:t>
            </a:r>
          </a:p>
          <a:p>
            <a:r>
              <a:rPr lang="en-US" dirty="0" err="1">
                <a:solidFill>
                  <a:srgbClr val="002060"/>
                </a:solidFill>
              </a:rPr>
              <a:t>B_len</a:t>
            </a:r>
            <a:r>
              <a:rPr lang="en-US" dirty="0">
                <a:solidFill>
                  <a:srgbClr val="002060"/>
                </a:solidFill>
              </a:rPr>
              <a:t> = 4.02 us</a:t>
            </a:r>
          </a:p>
          <a:p>
            <a:r>
              <a:rPr lang="en-US" dirty="0">
                <a:solidFill>
                  <a:srgbClr val="002060"/>
                </a:solidFill>
              </a:rPr>
              <a:t>P = 20 s</a:t>
            </a:r>
          </a:p>
          <a:p>
            <a:r>
              <a:rPr lang="en-US" dirty="0">
                <a:solidFill>
                  <a:srgbClr val="002060"/>
                </a:solidFill>
              </a:rPr>
              <a:t>tau_0 = 900 </a:t>
            </a:r>
            <a:r>
              <a:rPr lang="en-US" dirty="0" err="1">
                <a:solidFill>
                  <a:srgbClr val="002060"/>
                </a:solidFill>
              </a:rPr>
              <a:t>ms</a:t>
            </a:r>
            <a:r>
              <a:rPr lang="en-US" dirty="0">
                <a:solidFill>
                  <a:srgbClr val="002060"/>
                </a:solidFill>
              </a:rPr>
              <a:t> - &gt; 1.3s</a:t>
            </a:r>
          </a:p>
          <a:p>
            <a:r>
              <a:rPr lang="en-US" dirty="0">
                <a:solidFill>
                  <a:srgbClr val="002060"/>
                </a:solidFill>
              </a:rPr>
              <a:t>T1 = 1.211 (28) s</a:t>
            </a:r>
          </a:p>
          <a:p>
            <a:r>
              <a:rPr lang="en-US" dirty="0">
                <a:solidFill>
                  <a:srgbClr val="002060"/>
                </a:solidFill>
              </a:rPr>
              <a:t>T2 = 0.16550 (77) s</a:t>
            </a: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86FCDA2-ECC1-9640-707C-44F6ACA6B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499" y="402503"/>
            <a:ext cx="3620868" cy="202523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AB2ADAB-A0E6-4833-2FB1-E018D7063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5497" y="2499742"/>
            <a:ext cx="3620869" cy="202370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F48921D-CE67-8E1F-F8A3-9F0220C64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456" y="2498119"/>
            <a:ext cx="3620869" cy="202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74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ntergrund" descr="Betonwand">
            <a:extLst>
              <a:ext uri="{FF2B5EF4-FFF2-40B4-BE49-F238E27FC236}">
                <a16:creationId xmlns:a16="http://schemas.microsoft.com/office/drawing/2014/main" id="{93FAB84B-7419-683C-0C50-E6C2C39EF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659982"/>
          </a:xfrm>
          <a:prstGeom prst="rect">
            <a:avLst/>
          </a:prstGeom>
          <a:noFill/>
          <a:effectLst/>
        </p:spPr>
      </p:pic>
      <p:sp>
        <p:nvSpPr>
          <p:cNvPr id="13" name="Titel">
            <a:extLst>
              <a:ext uri="{FF2B5EF4-FFF2-40B4-BE49-F238E27FC236}">
                <a16:creationId xmlns:a16="http://schemas.microsoft.com/office/drawing/2014/main" id="{52BE8065-DCB2-F562-BB93-F283AE16DC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1504" y="145505"/>
            <a:ext cx="7560000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b="0" kern="12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Conclusion</a:t>
            </a:r>
            <a:endParaRPr lang="en-US" b="1" dirty="0"/>
          </a:p>
        </p:txBody>
      </p:sp>
      <p:sp>
        <p:nvSpPr>
          <p:cNvPr id="14" name="Foliennummer">
            <a:extLst>
              <a:ext uri="{FF2B5EF4-FFF2-40B4-BE49-F238E27FC236}">
                <a16:creationId xmlns:a16="http://schemas.microsoft.com/office/drawing/2014/main" id="{3D11CD25-63E6-DF10-C1A1-8C674013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15</a:t>
            </a:fld>
            <a:r>
              <a:rPr lang="de-DE" dirty="0"/>
              <a:t>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DEDA993-B0F0-3DF0-2ABE-9BCD6CA23126}"/>
              </a:ext>
            </a:extLst>
          </p:cNvPr>
          <p:cNvSpPr txBox="1"/>
          <p:nvPr/>
        </p:nvSpPr>
        <p:spPr>
          <a:xfrm>
            <a:off x="576000" y="987574"/>
            <a:ext cx="6641690" cy="2793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Goal: early identification cancer (e.g. Lymphoma) for intensification therapy</a:t>
            </a:r>
            <a:br>
              <a:rPr lang="en-US" dirty="0"/>
            </a:br>
            <a:r>
              <a:rPr lang="en-US" dirty="0"/>
              <a:t>by using the </a:t>
            </a:r>
            <a:r>
              <a:rPr lang="en-US" baseline="30000" dirty="0"/>
              <a:t>18</a:t>
            </a:r>
            <a:r>
              <a:rPr lang="en-US" dirty="0"/>
              <a:t>F-FDG-PET + hyperpolarized MR  is a very promising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DNP investigation of </a:t>
            </a:r>
            <a:r>
              <a:rPr lang="en-US" baseline="30000" dirty="0"/>
              <a:t>19</a:t>
            </a:r>
            <a:r>
              <a:rPr lang="en-US" dirty="0"/>
              <a:t>F-FDG mixed with heavy water and doped with TEMPO</a:t>
            </a:r>
            <a:br>
              <a:rPr lang="en-US" dirty="0"/>
            </a:br>
            <a:r>
              <a:rPr lang="en-US" dirty="0"/>
              <a:t>shows a high polarizability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all nuclei, such as deuteron, proton and 19 fluorine, polarization of 10%</a:t>
            </a:r>
            <a:br>
              <a:rPr lang="en-US" dirty="0"/>
            </a:br>
            <a:r>
              <a:rPr lang="en-US" dirty="0"/>
              <a:t>was achieved at 2.5 T and 1.1 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next steps could be to polarize </a:t>
            </a:r>
            <a:r>
              <a:rPr lang="en-US" baseline="30000" dirty="0"/>
              <a:t>18</a:t>
            </a:r>
            <a:r>
              <a:rPr lang="en-US" dirty="0"/>
              <a:t>F-FDG (determine Larmor frequency</a:t>
            </a:r>
            <a:br>
              <a:rPr lang="en-US" dirty="0"/>
            </a:br>
            <a:r>
              <a:rPr lang="en-US" dirty="0"/>
              <a:t>and degree of polarization) and to test another radical, such as the trityl radical</a:t>
            </a:r>
            <a:br>
              <a:rPr lang="en-US" dirty="0"/>
            </a:br>
            <a:r>
              <a:rPr lang="en-US" dirty="0"/>
              <a:t>which dissolves in water, for DNP.</a:t>
            </a:r>
          </a:p>
        </p:txBody>
      </p:sp>
    </p:spTree>
    <p:extLst>
      <p:ext uri="{BB962C8B-B14F-4D97-AF65-F5344CB8AC3E}">
        <p14:creationId xmlns:p14="http://schemas.microsoft.com/office/powerpoint/2010/main" val="796639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ntergrund" descr="Betonwand">
            <a:extLst>
              <a:ext uri="{FF2B5EF4-FFF2-40B4-BE49-F238E27FC236}">
                <a16:creationId xmlns:a16="http://schemas.microsoft.com/office/drawing/2014/main" id="{93FAB84B-7419-683C-0C50-E6C2C39EF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659982"/>
          </a:xfrm>
          <a:prstGeom prst="rect">
            <a:avLst/>
          </a:prstGeom>
          <a:noFill/>
          <a:effectLst/>
        </p:spPr>
      </p:pic>
      <p:sp>
        <p:nvSpPr>
          <p:cNvPr id="13" name="Titel">
            <a:extLst>
              <a:ext uri="{FF2B5EF4-FFF2-40B4-BE49-F238E27FC236}">
                <a16:creationId xmlns:a16="http://schemas.microsoft.com/office/drawing/2014/main" id="{52BE8065-DCB2-F562-BB93-F283AE16DC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b="0" kern="12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de-DE" b="1" dirty="0"/>
          </a:p>
        </p:txBody>
      </p:sp>
      <p:sp>
        <p:nvSpPr>
          <p:cNvPr id="3" name="Folientext">
            <a:extLst>
              <a:ext uri="{FF2B5EF4-FFF2-40B4-BE49-F238E27FC236}">
                <a16:creationId xmlns:a16="http://schemas.microsoft.com/office/drawing/2014/main" id="{62E373E2-E479-4B85-B011-875D0EA60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955454"/>
            <a:ext cx="8280464" cy="3704528"/>
          </a:xfrm>
        </p:spPr>
        <p:txBody>
          <a:bodyPr/>
          <a:lstStyle/>
          <a:p>
            <a:pPr lvl="2">
              <a:lnSpc>
                <a:spcPct val="100000"/>
              </a:lnSpc>
              <a:buClr>
                <a:schemeClr val="tx2"/>
              </a:buClr>
              <a:buSzPct val="130000"/>
            </a:pPr>
            <a:r>
              <a:rPr lang="en-US" altLang="de-DE" sz="2400" b="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Motivation</a:t>
            </a:r>
            <a:br>
              <a:rPr lang="en-US" altLang="de-DE" sz="2400" b="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</a:br>
            <a:endParaRPr lang="en-US" altLang="de-DE" sz="2400" b="0" dirty="0">
              <a:solidFill>
                <a:srgbClr val="17365C"/>
              </a:solidFill>
              <a:latin typeface="+mj-lt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</a:pPr>
            <a:r>
              <a:rPr lang="en-US" altLang="de-DE" sz="240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Apparatus / Material</a:t>
            </a:r>
            <a:br>
              <a:rPr lang="en-US" altLang="de-DE" sz="240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</a:br>
            <a:endParaRPr lang="en-US" altLang="de-DE" sz="2400" dirty="0">
              <a:solidFill>
                <a:srgbClr val="17365C"/>
              </a:solidFill>
              <a:latin typeface="+mj-lt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</a:pPr>
            <a:r>
              <a:rPr lang="en-US" altLang="de-DE" sz="2400" b="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Measurement</a:t>
            </a:r>
            <a:br>
              <a:rPr lang="en-US" altLang="de-DE" sz="2400" b="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</a:br>
            <a:endParaRPr lang="en-US" altLang="de-DE" sz="2400" b="0" dirty="0">
              <a:solidFill>
                <a:srgbClr val="17365C"/>
              </a:solidFill>
              <a:latin typeface="+mj-lt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</a:pPr>
            <a:r>
              <a:rPr lang="en-US" altLang="de-DE" sz="240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Results</a:t>
            </a:r>
            <a:br>
              <a:rPr lang="en-US" altLang="de-DE" sz="240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</a:br>
            <a:endParaRPr lang="en-US" altLang="de-DE" sz="2400" dirty="0">
              <a:solidFill>
                <a:srgbClr val="17365C"/>
              </a:solidFill>
              <a:latin typeface="+mj-lt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</a:pPr>
            <a:r>
              <a:rPr lang="en-US" altLang="de-DE" sz="2400" b="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Conclusion</a:t>
            </a:r>
          </a:p>
          <a:p>
            <a:pPr marL="0" lvl="2" indent="0">
              <a:lnSpc>
                <a:spcPct val="100000"/>
              </a:lnSpc>
              <a:buClr>
                <a:schemeClr val="tx2"/>
              </a:buClr>
              <a:buSzPct val="130000"/>
              <a:buNone/>
            </a:pPr>
            <a:endParaRPr lang="en-US" altLang="de-DE" sz="1400" b="0" dirty="0">
              <a:solidFill>
                <a:srgbClr val="17365C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Foliennummer">
            <a:extLst>
              <a:ext uri="{FF2B5EF4-FFF2-40B4-BE49-F238E27FC236}">
                <a16:creationId xmlns:a16="http://schemas.microsoft.com/office/drawing/2014/main" id="{3D11CD25-63E6-DF10-C1A1-8C674013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2157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ntergrund" descr="Betonwand">
            <a:extLst>
              <a:ext uri="{FF2B5EF4-FFF2-40B4-BE49-F238E27FC236}">
                <a16:creationId xmlns:a16="http://schemas.microsoft.com/office/drawing/2014/main" id="{93FAB84B-7419-683C-0C50-E6C2C39EF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659982"/>
          </a:xfrm>
          <a:prstGeom prst="rect">
            <a:avLst/>
          </a:prstGeom>
          <a:noFill/>
          <a:effectLst/>
        </p:spPr>
      </p:pic>
      <p:sp>
        <p:nvSpPr>
          <p:cNvPr id="13" name="Titel">
            <a:extLst>
              <a:ext uri="{FF2B5EF4-FFF2-40B4-BE49-F238E27FC236}">
                <a16:creationId xmlns:a16="http://schemas.microsoft.com/office/drawing/2014/main" id="{52BE8065-DCB2-F562-BB93-F283AE16DC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b="0" kern="12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de-DE" b="1" dirty="0"/>
          </a:p>
        </p:txBody>
      </p:sp>
      <p:sp>
        <p:nvSpPr>
          <p:cNvPr id="3" name="Folientext">
            <a:extLst>
              <a:ext uri="{FF2B5EF4-FFF2-40B4-BE49-F238E27FC236}">
                <a16:creationId xmlns:a16="http://schemas.microsoft.com/office/drawing/2014/main" id="{62E373E2-E479-4B85-B011-875D0EA60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955454"/>
            <a:ext cx="8280464" cy="3272480"/>
          </a:xfrm>
        </p:spPr>
        <p:txBody>
          <a:bodyPr/>
          <a:lstStyle/>
          <a:p>
            <a:pPr lvl="2">
              <a:lnSpc>
                <a:spcPct val="100000"/>
              </a:lnSpc>
              <a:buSzPct val="130000"/>
            </a:pPr>
            <a:r>
              <a:rPr lang="en-US" altLang="de-DE" sz="1350" b="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PET  with FDG in combination MRI</a:t>
            </a:r>
          </a:p>
          <a:p>
            <a:pPr lvl="3">
              <a:lnSpc>
                <a:spcPct val="100000"/>
              </a:lnSpc>
              <a:buSzPct val="130000"/>
            </a:pPr>
            <a:r>
              <a:rPr lang="en-US" altLang="de-DE" sz="1350" b="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PET by MRI: Glucose Imaging by 13C-MRS without Dynamic Nuclear Polarization by Noise Suppression through Tensor Decomposition Rank Reduction</a:t>
            </a:r>
          </a:p>
          <a:p>
            <a:pPr lvl="3">
              <a:lnSpc>
                <a:spcPct val="100000"/>
              </a:lnSpc>
              <a:buSzPct val="130000"/>
            </a:pPr>
            <a:r>
              <a:rPr lang="en-US" sz="1600" dirty="0">
                <a:effectLst/>
                <a:latin typeface="+mj-lt"/>
              </a:rPr>
              <a:t>FDG‑PET/MRI in the presurgical evaluation of pediatric epilepsy</a:t>
            </a:r>
            <a:r>
              <a:rPr lang="en-US" sz="1350" dirty="0">
                <a:solidFill>
                  <a:srgbClr val="17365C"/>
                </a:solidFill>
                <a:effectLst/>
                <a:latin typeface="+mj-lt"/>
                <a:cs typeface="Arial" panose="020B0604020202020204" pitchFamily="34" charset="0"/>
              </a:rPr>
              <a:t>, </a:t>
            </a:r>
            <a:r>
              <a:rPr lang="de-DE" sz="1600" dirty="0" err="1">
                <a:effectLst/>
                <a:latin typeface="+mj-lt"/>
              </a:rPr>
              <a:t>Pediatric</a:t>
            </a:r>
            <a:r>
              <a:rPr lang="de-DE" sz="1600" dirty="0">
                <a:effectLst/>
                <a:latin typeface="+mj-lt"/>
              </a:rPr>
              <a:t> </a:t>
            </a:r>
            <a:r>
              <a:rPr lang="de-DE" sz="1600" dirty="0" err="1">
                <a:effectLst/>
                <a:latin typeface="+mj-lt"/>
              </a:rPr>
              <a:t>Radiology</a:t>
            </a:r>
            <a:r>
              <a:rPr lang="de-DE" sz="1600" dirty="0">
                <a:effectLst/>
                <a:latin typeface="+mj-lt"/>
              </a:rPr>
              <a:t> (2024) 54:1589–1602</a:t>
            </a:r>
            <a:r>
              <a:rPr lang="en-US" sz="1350" dirty="0">
                <a:solidFill>
                  <a:srgbClr val="17365C"/>
                </a:solidFill>
                <a:effectLst/>
                <a:latin typeface="+mj-lt"/>
                <a:cs typeface="Arial" panose="020B0604020202020204" pitchFamily="34" charset="0"/>
              </a:rPr>
              <a:t>, Springer</a:t>
            </a:r>
          </a:p>
          <a:p>
            <a:pPr lvl="3">
              <a:lnSpc>
                <a:spcPct val="100000"/>
              </a:lnSpc>
              <a:buSzPct val="130000"/>
            </a:pPr>
            <a:r>
              <a:rPr lang="en-US" sz="135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…</a:t>
            </a:r>
            <a:endParaRPr lang="en-US" sz="1350" dirty="0">
              <a:solidFill>
                <a:srgbClr val="17365C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</a:pPr>
            <a:endParaRPr lang="en-US" altLang="de-DE" sz="1600" dirty="0">
              <a:solidFill>
                <a:srgbClr val="17365C"/>
              </a:solidFill>
              <a:latin typeface="+mj-lt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</a:pPr>
            <a:r>
              <a:rPr lang="en-US" sz="1600" dirty="0">
                <a:latin typeface="+mj-lt"/>
              </a:rPr>
              <a:t>Goal: early identification cancer (e.g. Lymphoma) for intensification therapy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by using the </a:t>
            </a:r>
            <a:r>
              <a:rPr lang="en-US" sz="1600" baseline="30000" dirty="0">
                <a:latin typeface="+mj-lt"/>
              </a:rPr>
              <a:t>18</a:t>
            </a:r>
            <a:r>
              <a:rPr lang="en-US" sz="1600" dirty="0">
                <a:latin typeface="+mj-lt"/>
              </a:rPr>
              <a:t>F-FDG-PET + hyperpolarized MR  is a very promising imaging</a:t>
            </a:r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</a:pPr>
            <a:endParaRPr lang="en-US" sz="1600" dirty="0">
              <a:latin typeface="+mj-lt"/>
            </a:endParaRPr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</a:pPr>
            <a:r>
              <a:rPr lang="en-US" sz="1600" dirty="0">
                <a:latin typeface="+mj-lt"/>
              </a:rPr>
              <a:t>Question: What are the dynamic polarization properties of FDG water solutions</a:t>
            </a:r>
          </a:p>
          <a:p>
            <a:pPr marL="0" lvl="2" indent="0">
              <a:lnSpc>
                <a:spcPct val="100000"/>
              </a:lnSpc>
              <a:buClr>
                <a:schemeClr val="tx2"/>
              </a:buClr>
              <a:buSzPct val="130000"/>
              <a:buNone/>
            </a:pPr>
            <a:endParaRPr lang="en-US" altLang="de-DE" sz="1350" dirty="0">
              <a:solidFill>
                <a:srgbClr val="17365C"/>
              </a:solidFill>
              <a:latin typeface="+mj-lt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</a:pPr>
            <a:endParaRPr lang="en-US" altLang="de-DE" sz="1350" b="0" dirty="0">
              <a:solidFill>
                <a:srgbClr val="17365C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Foliennummer">
            <a:extLst>
              <a:ext uri="{FF2B5EF4-FFF2-40B4-BE49-F238E27FC236}">
                <a16:creationId xmlns:a16="http://schemas.microsoft.com/office/drawing/2014/main" id="{3D11CD25-63E6-DF10-C1A1-8C674013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93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ntergrund" descr="Betonwand">
            <a:extLst>
              <a:ext uri="{FF2B5EF4-FFF2-40B4-BE49-F238E27FC236}">
                <a16:creationId xmlns:a16="http://schemas.microsoft.com/office/drawing/2014/main" id="{93FAB84B-7419-683C-0C50-E6C2C39EF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659982"/>
          </a:xfrm>
          <a:prstGeom prst="rect">
            <a:avLst/>
          </a:prstGeom>
          <a:noFill/>
          <a:effectLst/>
        </p:spPr>
      </p:pic>
      <p:sp>
        <p:nvSpPr>
          <p:cNvPr id="13" name="Titel">
            <a:extLst>
              <a:ext uri="{FF2B5EF4-FFF2-40B4-BE49-F238E27FC236}">
                <a16:creationId xmlns:a16="http://schemas.microsoft.com/office/drawing/2014/main" id="{52BE8065-DCB2-F562-BB93-F283AE16DC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b="0" kern="12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de-DE" b="1" dirty="0"/>
          </a:p>
        </p:txBody>
      </p:sp>
      <p:sp>
        <p:nvSpPr>
          <p:cNvPr id="3" name="Folientext">
            <a:extLst>
              <a:ext uri="{FF2B5EF4-FFF2-40B4-BE49-F238E27FC236}">
                <a16:creationId xmlns:a16="http://schemas.microsoft.com/office/drawing/2014/main" id="{62E373E2-E479-4B85-B011-875D0EA60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955454"/>
            <a:ext cx="8280464" cy="1760312"/>
          </a:xfrm>
        </p:spPr>
        <p:txBody>
          <a:bodyPr/>
          <a:lstStyle/>
          <a:p>
            <a:pPr lvl="2">
              <a:lnSpc>
                <a:spcPct val="100000"/>
              </a:lnSpc>
              <a:buClr>
                <a:schemeClr val="tx2"/>
              </a:buClr>
              <a:buSzPct val="130000"/>
            </a:pPr>
            <a:r>
              <a:rPr lang="de-DE" sz="1600" b="1" dirty="0"/>
              <a:t>Positron </a:t>
            </a:r>
            <a:r>
              <a:rPr lang="de-DE" sz="1600" b="1" dirty="0" err="1"/>
              <a:t>emission</a:t>
            </a:r>
            <a:r>
              <a:rPr lang="de-DE" sz="1600" b="1" dirty="0"/>
              <a:t> </a:t>
            </a:r>
            <a:r>
              <a:rPr lang="de-DE" sz="1600" b="1" dirty="0" err="1"/>
              <a:t>tomography</a:t>
            </a:r>
            <a:endParaRPr lang="de-DE" sz="1600" b="1" dirty="0"/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</a:pPr>
            <a:endParaRPr lang="en-US" altLang="de-DE" sz="1350" b="0" dirty="0">
              <a:solidFill>
                <a:srgbClr val="17365C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Foliennummer">
            <a:extLst>
              <a:ext uri="{FF2B5EF4-FFF2-40B4-BE49-F238E27FC236}">
                <a16:creationId xmlns:a16="http://schemas.microsoft.com/office/drawing/2014/main" id="{3D11CD25-63E6-DF10-C1A1-8C674013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</a:t>
            </a:fld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57068F4-763A-735C-4DDA-72919987E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90485"/>
            <a:ext cx="5344206" cy="925533"/>
          </a:xfrm>
          <a:prstGeom prst="rect">
            <a:avLst/>
          </a:prstGeom>
        </p:spPr>
      </p:pic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94BA41BA-30C8-F7CE-BB4B-C7D984731655}"/>
              </a:ext>
            </a:extLst>
          </p:cNvPr>
          <p:cNvSpPr/>
          <p:nvPr/>
        </p:nvSpPr>
        <p:spPr>
          <a:xfrm>
            <a:off x="2051720" y="1635646"/>
            <a:ext cx="504056" cy="61883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7116CFB-E22C-6612-9390-070577CC8185}"/>
              </a:ext>
            </a:extLst>
          </p:cNvPr>
          <p:cNvSpPr txBox="1"/>
          <p:nvPr/>
        </p:nvSpPr>
        <p:spPr>
          <a:xfrm>
            <a:off x="179512" y="2683942"/>
            <a:ext cx="457048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FDG, which is now the standard radiotracer used for PET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neuroimaging and cancer patient management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1D2C5FC-11D0-BCFD-78CF-89CE0D65C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718" y="1942756"/>
            <a:ext cx="3603308" cy="264055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F4533B5-2644-5A1E-CF28-227EB11F9952}"/>
              </a:ext>
            </a:extLst>
          </p:cNvPr>
          <p:cNvSpPr txBox="1"/>
          <p:nvPr/>
        </p:nvSpPr>
        <p:spPr>
          <a:xfrm>
            <a:off x="324000" y="4359900"/>
            <a:ext cx="46858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Wikipedia.org, </a:t>
            </a:r>
            <a:r>
              <a:rPr lang="de-DE" dirty="0">
                <a:solidFill>
                  <a:srgbClr val="002060"/>
                </a:solidFill>
              </a:rPr>
              <a:t>Positron </a:t>
            </a:r>
            <a:r>
              <a:rPr lang="de-DE" dirty="0" err="1">
                <a:solidFill>
                  <a:srgbClr val="002060"/>
                </a:solidFill>
              </a:rPr>
              <a:t>emission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tomography</a:t>
            </a:r>
            <a:r>
              <a:rPr lang="en-US" dirty="0">
                <a:solidFill>
                  <a:srgbClr val="002060"/>
                </a:solidFill>
              </a:rPr>
              <a:t> Sep 19 2024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362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ntergrund" descr="Betonwand">
            <a:extLst>
              <a:ext uri="{FF2B5EF4-FFF2-40B4-BE49-F238E27FC236}">
                <a16:creationId xmlns:a16="http://schemas.microsoft.com/office/drawing/2014/main" id="{93FAB84B-7419-683C-0C50-E6C2C39EF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008"/>
            <a:ext cx="9144000" cy="4659982"/>
          </a:xfrm>
          <a:prstGeom prst="rect">
            <a:avLst/>
          </a:prstGeom>
          <a:noFill/>
          <a:effectLst/>
        </p:spPr>
      </p:pic>
      <p:sp>
        <p:nvSpPr>
          <p:cNvPr id="13" name="Titel">
            <a:extLst>
              <a:ext uri="{FF2B5EF4-FFF2-40B4-BE49-F238E27FC236}">
                <a16:creationId xmlns:a16="http://schemas.microsoft.com/office/drawing/2014/main" id="{52BE8065-DCB2-F562-BB93-F283AE16DC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b="0" kern="12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Polarized</a:t>
            </a:r>
            <a:r>
              <a:rPr lang="de-DE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 Target Facility Bochum</a:t>
            </a:r>
            <a:endParaRPr lang="de-DE" b="1" dirty="0"/>
          </a:p>
        </p:txBody>
      </p:sp>
      <p:sp>
        <p:nvSpPr>
          <p:cNvPr id="3" name="Folientext">
            <a:extLst>
              <a:ext uri="{FF2B5EF4-FFF2-40B4-BE49-F238E27FC236}">
                <a16:creationId xmlns:a16="http://schemas.microsoft.com/office/drawing/2014/main" id="{62E373E2-E479-4B85-B011-875D0EA60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955454"/>
            <a:ext cx="8280464" cy="3704528"/>
          </a:xfrm>
        </p:spPr>
        <p:txBody>
          <a:bodyPr/>
          <a:lstStyle/>
          <a:p>
            <a:pPr lvl="2">
              <a:lnSpc>
                <a:spcPct val="100000"/>
              </a:lnSpc>
              <a:buClr>
                <a:schemeClr val="tx2"/>
              </a:buClr>
              <a:buSzPct val="130000"/>
            </a:pPr>
            <a:r>
              <a:rPr lang="en-US" altLang="de-DE" sz="1400" b="0" baseline="3000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4</a:t>
            </a:r>
            <a:r>
              <a:rPr lang="en-US" altLang="de-DE" sz="1400" b="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He Evaporator</a:t>
            </a:r>
          </a:p>
          <a:p>
            <a:pPr lvl="3">
              <a:lnSpc>
                <a:spcPct val="100000"/>
              </a:lnSpc>
              <a:buSzPct val="130000"/>
            </a:pPr>
            <a:r>
              <a:rPr lang="en-US" altLang="de-DE" sz="140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1k lowest temperature	</a:t>
            </a:r>
          </a:p>
          <a:p>
            <a:pPr lvl="3">
              <a:lnSpc>
                <a:spcPct val="100000"/>
              </a:lnSpc>
              <a:buSzPct val="130000"/>
            </a:pPr>
            <a:r>
              <a:rPr lang="en-US" altLang="de-DE" sz="1400" b="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2.5 T C-magnet</a:t>
            </a:r>
          </a:p>
          <a:p>
            <a:pPr lvl="3">
              <a:lnSpc>
                <a:spcPct val="100000"/>
              </a:lnSpc>
              <a:buSzPct val="130000"/>
            </a:pPr>
            <a:r>
              <a:rPr lang="en-US" altLang="de-DE" sz="140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Different DNP systems with frequency</a:t>
            </a:r>
            <a:br>
              <a:rPr lang="en-US" altLang="de-DE" sz="140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</a:br>
            <a:r>
              <a:rPr lang="en-US" altLang="de-DE" sz="140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modulation and u-wave power</a:t>
            </a:r>
          </a:p>
          <a:p>
            <a:pPr lvl="3">
              <a:lnSpc>
                <a:spcPct val="100000"/>
              </a:lnSpc>
              <a:buSzPct val="130000"/>
            </a:pPr>
            <a:r>
              <a:rPr lang="en-US" altLang="de-DE" sz="1400" b="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NMR-systems 10 MHz up to 250 MHz</a:t>
            </a:r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</a:pPr>
            <a:r>
              <a:rPr lang="en-US" altLang="de-DE" sz="1400" b="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X-band EPR</a:t>
            </a:r>
            <a:r>
              <a:rPr lang="en-US" altLang="de-DE" sz="140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 spectrometer</a:t>
            </a:r>
          </a:p>
          <a:p>
            <a:pPr lvl="3">
              <a:lnSpc>
                <a:spcPct val="100000"/>
              </a:lnSpc>
              <a:buSzPct val="130000"/>
            </a:pPr>
            <a:r>
              <a:rPr lang="en-US" altLang="de-DE" sz="1400" b="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Very sensiti</a:t>
            </a:r>
            <a:r>
              <a:rPr lang="en-US" altLang="de-DE" sz="140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ve </a:t>
            </a:r>
            <a:r>
              <a:rPr lang="en-US" altLang="de-DE" sz="1400" dirty="0" err="1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cw</a:t>
            </a:r>
            <a:r>
              <a:rPr lang="en-US" altLang="de-DE" sz="140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 x-band spectrometer</a:t>
            </a:r>
            <a:br>
              <a:rPr lang="en-US" altLang="de-DE" sz="140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</a:br>
            <a:r>
              <a:rPr lang="en-US" altLang="de-DE" sz="140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room temperature and 77 K</a:t>
            </a:r>
            <a:endParaRPr lang="en-US" altLang="de-DE" sz="1400" b="0" dirty="0">
              <a:solidFill>
                <a:srgbClr val="17365C"/>
              </a:solidFill>
              <a:latin typeface="+mj-lt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</a:pPr>
            <a:r>
              <a:rPr lang="en-US" altLang="de-DE" sz="1400" b="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Bochum </a:t>
            </a:r>
            <a:r>
              <a:rPr lang="en-US" altLang="de-DE" sz="1400" dirty="0" err="1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cw</a:t>
            </a:r>
            <a:r>
              <a:rPr lang="en-US" altLang="de-DE" sz="140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-NMR module</a:t>
            </a:r>
          </a:p>
          <a:p>
            <a:pPr lvl="3">
              <a:lnSpc>
                <a:spcPct val="100000"/>
              </a:lnSpc>
              <a:buSzPct val="130000"/>
            </a:pPr>
            <a:r>
              <a:rPr lang="en-US" altLang="de-DE" sz="1400" b="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In-house developed sensitive </a:t>
            </a:r>
            <a:r>
              <a:rPr lang="en-US" altLang="de-DE" sz="1400" b="0" dirty="0" err="1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cw</a:t>
            </a:r>
            <a:r>
              <a:rPr lang="en-US" altLang="de-DE" sz="1400" b="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-NMR</a:t>
            </a:r>
            <a:br>
              <a:rPr lang="en-US" altLang="de-DE" sz="140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</a:br>
            <a:r>
              <a:rPr lang="en-US" altLang="de-DE" sz="1400" b="0" dirty="0">
                <a:solidFill>
                  <a:srgbClr val="17365C"/>
                </a:solidFill>
                <a:latin typeface="+mj-lt"/>
                <a:cs typeface="Arial" panose="020B0604020202020204" pitchFamily="34" charset="0"/>
              </a:rPr>
              <a:t>system for polarization measurement</a:t>
            </a:r>
            <a:endParaRPr lang="en-US" altLang="de-DE" sz="1400" dirty="0">
              <a:solidFill>
                <a:srgbClr val="17365C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Foliennummer">
            <a:extLst>
              <a:ext uri="{FF2B5EF4-FFF2-40B4-BE49-F238E27FC236}">
                <a16:creationId xmlns:a16="http://schemas.microsoft.com/office/drawing/2014/main" id="{3D11CD25-63E6-DF10-C1A1-8C674013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</a:t>
            </a:fld>
            <a:r>
              <a:rPr lang="de-DE" dirty="0"/>
              <a:t> </a:t>
            </a:r>
          </a:p>
        </p:txBody>
      </p:sp>
      <p:pic>
        <p:nvPicPr>
          <p:cNvPr id="2" name="Picture 7" descr="DSCN4368">
            <a:extLst>
              <a:ext uri="{FF2B5EF4-FFF2-40B4-BE49-F238E27FC236}">
                <a16:creationId xmlns:a16="http://schemas.microsoft.com/office/drawing/2014/main" id="{A2D9C35E-AD6B-7E3D-7320-0E31FC2B3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22046"/>
            <a:ext cx="4622850" cy="346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143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ntergrund" descr="Betonwand">
            <a:extLst>
              <a:ext uri="{FF2B5EF4-FFF2-40B4-BE49-F238E27FC236}">
                <a16:creationId xmlns:a16="http://schemas.microsoft.com/office/drawing/2014/main" id="{93FAB84B-7419-683C-0C50-E6C2C39EF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659982"/>
          </a:xfrm>
          <a:prstGeom prst="rect">
            <a:avLst/>
          </a:prstGeom>
          <a:noFill/>
          <a:effectLst/>
        </p:spPr>
      </p:pic>
      <p:sp>
        <p:nvSpPr>
          <p:cNvPr id="13" name="Titel">
            <a:extLst>
              <a:ext uri="{FF2B5EF4-FFF2-40B4-BE49-F238E27FC236}">
                <a16:creationId xmlns:a16="http://schemas.microsoft.com/office/drawing/2014/main" id="{52BE8065-DCB2-F562-BB93-F283AE16DC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b="0" kern="12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  <a:endParaRPr lang="en-US" b="1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BCA6FB9-3768-BB64-EBF7-53E737E9F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04940" y="673834"/>
            <a:ext cx="2181060" cy="1635795"/>
          </a:xfrm>
        </p:spPr>
      </p:pic>
      <p:sp>
        <p:nvSpPr>
          <p:cNvPr id="14" name="Foliennummer">
            <a:extLst>
              <a:ext uri="{FF2B5EF4-FFF2-40B4-BE49-F238E27FC236}">
                <a16:creationId xmlns:a16="http://schemas.microsoft.com/office/drawing/2014/main" id="{3D11CD25-63E6-DF10-C1A1-8C674013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6</a:t>
            </a:fld>
            <a:r>
              <a:rPr lang="de-DE" dirty="0"/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E1864CE-71B6-E7BC-CB7D-FE497AD7AC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600" t="29467" r="29995" b="16401"/>
          <a:stretch/>
        </p:blipFill>
        <p:spPr>
          <a:xfrm>
            <a:off x="6419356" y="2390048"/>
            <a:ext cx="2181061" cy="208823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AEA274F-2DD7-9100-8E35-B6680F416EBE}"/>
              </a:ext>
            </a:extLst>
          </p:cNvPr>
          <p:cNvSpPr txBox="1"/>
          <p:nvPr/>
        </p:nvSpPr>
        <p:spPr>
          <a:xfrm>
            <a:off x="345408" y="1021275"/>
            <a:ext cx="4572000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FDG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2-Desoxy-2-fluor-D-glucose. 95 %</a:t>
            </a:r>
            <a:br>
              <a:rPr lang="en-US" dirty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Mixture FDG Water TEMPO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  <a:effectLst/>
              </a:rPr>
              <a:t>0.5 % TEMPO 66.3 % D</a:t>
            </a:r>
            <a:r>
              <a:rPr lang="en-US" baseline="-25000" dirty="0">
                <a:solidFill>
                  <a:srgbClr val="002060"/>
                </a:solidFill>
                <a:effectLst/>
              </a:rPr>
              <a:t>2</a:t>
            </a:r>
            <a:r>
              <a:rPr lang="en-US" dirty="0">
                <a:solidFill>
                  <a:srgbClr val="002060"/>
                </a:solidFill>
                <a:effectLst/>
              </a:rPr>
              <a:t>O 33.2 % FDG</a:t>
            </a:r>
            <a:br>
              <a:rPr lang="en-US" dirty="0">
                <a:solidFill>
                  <a:srgbClr val="002060"/>
                </a:solidFill>
                <a:effectLst/>
              </a:rPr>
            </a:br>
            <a:r>
              <a:rPr lang="en-US" dirty="0">
                <a:solidFill>
                  <a:srgbClr val="002060"/>
                </a:solidFill>
                <a:effectLst/>
              </a:rPr>
              <a:t>FDA:      0.1 g</a:t>
            </a:r>
            <a:br>
              <a:rPr lang="en-US" dirty="0">
                <a:solidFill>
                  <a:srgbClr val="002060"/>
                </a:solidFill>
                <a:effectLst/>
              </a:rPr>
            </a:br>
            <a:r>
              <a:rPr lang="en-US" dirty="0">
                <a:solidFill>
                  <a:srgbClr val="002060"/>
                </a:solidFill>
                <a:effectLst/>
              </a:rPr>
              <a:t>H</a:t>
            </a:r>
            <a:r>
              <a:rPr lang="en-US" baseline="-25000" dirty="0">
                <a:solidFill>
                  <a:srgbClr val="002060"/>
                </a:solidFill>
                <a:effectLst/>
              </a:rPr>
              <a:t>2</a:t>
            </a:r>
            <a:r>
              <a:rPr lang="en-US" dirty="0">
                <a:solidFill>
                  <a:srgbClr val="002060"/>
                </a:solidFill>
                <a:effectLst/>
              </a:rPr>
              <a:t>O:       0.2 g</a:t>
            </a:r>
            <a:br>
              <a:rPr lang="en-US" dirty="0">
                <a:solidFill>
                  <a:srgbClr val="002060"/>
                </a:solidFill>
                <a:effectLst/>
              </a:rPr>
            </a:br>
            <a:r>
              <a:rPr lang="en-US" dirty="0">
                <a:solidFill>
                  <a:srgbClr val="002060"/>
                </a:solidFill>
                <a:effectLst/>
              </a:rPr>
              <a:t>TEMPO: 0.0015 g</a:t>
            </a:r>
            <a:br>
              <a:rPr lang="en-US" dirty="0">
                <a:solidFill>
                  <a:srgbClr val="002060"/>
                </a:solidFill>
                <a:effectLst/>
              </a:rPr>
            </a:br>
            <a:r>
              <a:rPr lang="en-US" dirty="0">
                <a:solidFill>
                  <a:srgbClr val="002060"/>
                </a:solidFill>
                <a:effectLst/>
              </a:rPr>
              <a:t>mixture heated for a few minutes to 70 °C results into a homogeneous liquid</a:t>
            </a:r>
            <a:br>
              <a:rPr lang="en-US" dirty="0">
                <a:solidFill>
                  <a:srgbClr val="002060"/>
                </a:solidFill>
                <a:effectLst/>
              </a:rPr>
            </a:br>
            <a:endParaRPr lang="en-US" dirty="0">
              <a:solidFill>
                <a:srgbClr val="00206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effectLst/>
              </a:rPr>
              <a:t>Dropped in liquid nitrogen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white colored beads</a:t>
            </a:r>
            <a:endParaRPr lang="en-US" dirty="0">
              <a:solidFill>
                <a:srgbClr val="002060"/>
              </a:solidFill>
              <a:effectLst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FB6EC0D-1F4A-5241-7D1B-9C3A6DA62E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671" y="879912"/>
            <a:ext cx="1751475" cy="122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7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ntergrund" descr="Betonwand">
            <a:extLst>
              <a:ext uri="{FF2B5EF4-FFF2-40B4-BE49-F238E27FC236}">
                <a16:creationId xmlns:a16="http://schemas.microsoft.com/office/drawing/2014/main" id="{93FAB84B-7419-683C-0C50-E6C2C39EF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659982"/>
          </a:xfrm>
          <a:prstGeom prst="rect">
            <a:avLst/>
          </a:prstGeom>
          <a:noFill/>
          <a:effectLst/>
        </p:spPr>
      </p:pic>
      <p:sp>
        <p:nvSpPr>
          <p:cNvPr id="13" name="Titel">
            <a:extLst>
              <a:ext uri="{FF2B5EF4-FFF2-40B4-BE49-F238E27FC236}">
                <a16:creationId xmlns:a16="http://schemas.microsoft.com/office/drawing/2014/main" id="{52BE8065-DCB2-F562-BB93-F283AE16DC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b="0" kern="12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FDG D2O TEMPO in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pNMR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@ RT</a:t>
            </a:r>
            <a:endParaRPr lang="en-US" b="1" dirty="0"/>
          </a:p>
        </p:txBody>
      </p:sp>
      <p:sp>
        <p:nvSpPr>
          <p:cNvPr id="14" name="Foliennummer">
            <a:extLst>
              <a:ext uri="{FF2B5EF4-FFF2-40B4-BE49-F238E27FC236}">
                <a16:creationId xmlns:a16="http://schemas.microsoft.com/office/drawing/2014/main" id="{3D11CD25-63E6-DF10-C1A1-8C674013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7</a:t>
            </a:fld>
            <a:r>
              <a:rPr lang="de-DE" dirty="0"/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CF4E6A8-8FBA-17FF-1FED-4D5270D7B71F}"/>
              </a:ext>
            </a:extLst>
          </p:cNvPr>
          <p:cNvSpPr txBox="1"/>
          <p:nvPr/>
        </p:nvSpPr>
        <p:spPr>
          <a:xfrm>
            <a:off x="345408" y="1021275"/>
            <a:ext cx="4572000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nmr</a:t>
            </a:r>
            <a:r>
              <a:rPr lang="de-DE" dirty="0"/>
              <a:t> </a:t>
            </a:r>
            <a:r>
              <a:rPr lang="de-DE" dirty="0" err="1"/>
              <a:t>tube</a:t>
            </a:r>
            <a:r>
              <a:rPr lang="de-DE" dirty="0"/>
              <a:t> 70mg FDG + 140mg D2O</a:t>
            </a:r>
            <a:br>
              <a:rPr lang="de-DE" dirty="0"/>
            </a:br>
            <a:r>
              <a:rPr lang="de-DE" dirty="0" err="1"/>
              <a:t>pi_len</a:t>
            </a:r>
            <a:r>
              <a:rPr lang="de-DE" dirty="0"/>
              <a:t> = 6.84us</a:t>
            </a:r>
          </a:p>
          <a:p>
            <a:r>
              <a:rPr lang="de-DE" dirty="0"/>
              <a:t>T1 </a:t>
            </a:r>
            <a:r>
              <a:rPr lang="de-DE" dirty="0" err="1"/>
              <a:t>proton</a:t>
            </a:r>
            <a:r>
              <a:rPr lang="de-DE" dirty="0"/>
              <a:t> ≈ 0,75s</a:t>
            </a:r>
          </a:p>
          <a:p>
            <a:r>
              <a:rPr lang="de-DE" dirty="0"/>
              <a:t>FDG was </a:t>
            </a:r>
            <a:r>
              <a:rPr lang="de-DE" dirty="0" err="1"/>
              <a:t>stored</a:t>
            </a:r>
            <a:r>
              <a:rPr lang="de-DE" dirty="0"/>
              <a:t> at RT (</a:t>
            </a:r>
            <a:r>
              <a:rPr lang="de-DE" dirty="0" err="1"/>
              <a:t>maybe</a:t>
            </a:r>
            <a:r>
              <a:rPr lang="de-DE" dirty="0"/>
              <a:t> </a:t>
            </a:r>
            <a:r>
              <a:rPr lang="de-DE" dirty="0" err="1"/>
              <a:t>bad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 err="1"/>
              <a:t>Flourine</a:t>
            </a:r>
            <a:r>
              <a:rPr lang="de-DE" dirty="0"/>
              <a:t> FID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, but T1 </a:t>
            </a:r>
            <a:r>
              <a:rPr lang="de-DE" dirty="0" err="1"/>
              <a:t>couldn't</a:t>
            </a:r>
            <a:r>
              <a:rPr lang="de-DE" dirty="0"/>
              <a:t> </a:t>
            </a:r>
            <a:r>
              <a:rPr lang="de-DE" dirty="0" err="1"/>
              <a:t>measured</a:t>
            </a:r>
            <a:r>
              <a:rPr lang="de-DE" dirty="0"/>
              <a:t>.</a:t>
            </a:r>
            <a:endParaRPr lang="en-US" dirty="0">
              <a:solidFill>
                <a:srgbClr val="002060"/>
              </a:solidFill>
              <a:effectLst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877E0C4-DC48-B72A-5E39-3100B4E5CB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1" t="23867" r="16401" b="12667"/>
          <a:stretch/>
        </p:blipFill>
        <p:spPr>
          <a:xfrm>
            <a:off x="4952891" y="771550"/>
            <a:ext cx="3888432" cy="244827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690F8AC-A25D-37C8-6820-91FA5372A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305154"/>
            <a:ext cx="3665984" cy="230498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25A74BF-AFCF-2EAC-FBCE-2679CC0A18C4}"/>
              </a:ext>
            </a:extLst>
          </p:cNvPr>
          <p:cNvSpPr txBox="1"/>
          <p:nvPr/>
        </p:nvSpPr>
        <p:spPr>
          <a:xfrm>
            <a:off x="3845496" y="4322327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&lt; </a:t>
            </a:r>
            <a:r>
              <a:rPr lang="de-DE" dirty="0" err="1"/>
              <a:t>shows</a:t>
            </a:r>
            <a:r>
              <a:rPr lang="de-DE" dirty="0"/>
              <a:t> Florine FID and FFT</a:t>
            </a:r>
          </a:p>
        </p:txBody>
      </p:sp>
    </p:spTree>
    <p:extLst>
      <p:ext uri="{BB962C8B-B14F-4D97-AF65-F5344CB8AC3E}">
        <p14:creationId xmlns:p14="http://schemas.microsoft.com/office/powerpoint/2010/main" val="646438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ntergrund" descr="Betonwand">
            <a:extLst>
              <a:ext uri="{FF2B5EF4-FFF2-40B4-BE49-F238E27FC236}">
                <a16:creationId xmlns:a16="http://schemas.microsoft.com/office/drawing/2014/main" id="{93FAB84B-7419-683C-0C50-E6C2C39EF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659982"/>
          </a:xfrm>
          <a:prstGeom prst="rect">
            <a:avLst/>
          </a:prstGeom>
          <a:noFill/>
          <a:effectLst/>
        </p:spPr>
      </p:pic>
      <p:sp>
        <p:nvSpPr>
          <p:cNvPr id="13" name="Titel">
            <a:extLst>
              <a:ext uri="{FF2B5EF4-FFF2-40B4-BE49-F238E27FC236}">
                <a16:creationId xmlns:a16="http://schemas.microsoft.com/office/drawing/2014/main" id="{52BE8065-DCB2-F562-BB93-F283AE16DC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b="0" kern="12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X-band EPR measurement</a:t>
            </a:r>
            <a:endParaRPr lang="en-US" b="1" dirty="0"/>
          </a:p>
        </p:txBody>
      </p:sp>
      <p:sp>
        <p:nvSpPr>
          <p:cNvPr id="14" name="Foliennummer">
            <a:extLst>
              <a:ext uri="{FF2B5EF4-FFF2-40B4-BE49-F238E27FC236}">
                <a16:creationId xmlns:a16="http://schemas.microsoft.com/office/drawing/2014/main" id="{3D11CD25-63E6-DF10-C1A1-8C674013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8</a:t>
            </a:fld>
            <a:r>
              <a:rPr lang="de-DE" dirty="0"/>
              <a:t>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AEA274F-2DD7-9100-8E35-B6680F416EBE}"/>
              </a:ext>
            </a:extLst>
          </p:cNvPr>
          <p:cNvSpPr txBox="1"/>
          <p:nvPr/>
        </p:nvSpPr>
        <p:spPr>
          <a:xfrm>
            <a:off x="345408" y="1021275"/>
            <a:ext cx="4572000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effectLst/>
              </a:rPr>
              <a:t>X-band EPR measurement at RT and 77 K</a:t>
            </a:r>
            <a:br>
              <a:rPr lang="en-US" dirty="0">
                <a:solidFill>
                  <a:srgbClr val="002060"/>
                </a:solidFill>
                <a:effectLst/>
              </a:rPr>
            </a:br>
            <a:r>
              <a:rPr lang="en-US" dirty="0">
                <a:solidFill>
                  <a:srgbClr val="002060"/>
                </a:solidFill>
              </a:rPr>
              <a:t>EPR 77K: comparable to Butanol with TEMPO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dilute liquid without spin exchange</a:t>
            </a:r>
            <a:endParaRPr lang="en-US" dirty="0">
              <a:solidFill>
                <a:srgbClr val="002060"/>
              </a:solidFill>
              <a:effectLst/>
            </a:endParaRP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9FA7612E-3B06-6118-FC3C-165FC054C5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768416"/>
              </p:ext>
            </p:extLst>
          </p:nvPr>
        </p:nvGraphicFramePr>
        <p:xfrm>
          <a:off x="966863" y="1965492"/>
          <a:ext cx="3267075" cy="256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266822" imgH="2562106" progId="Acrobat.Document.DC">
                  <p:embed/>
                </p:oleObj>
              </mc:Choice>
              <mc:Fallback>
                <p:oleObj name="Acrobat Document" r:id="rId4" imgW="3266822" imgH="256210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6863" y="1965492"/>
                        <a:ext cx="3267075" cy="256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3382C9B9-B564-E31B-7B3F-41CC858236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716399"/>
              </p:ext>
            </p:extLst>
          </p:nvPr>
        </p:nvGraphicFramePr>
        <p:xfrm>
          <a:off x="4910063" y="1986342"/>
          <a:ext cx="3219450" cy="256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3219252" imgH="2562106" progId="Acrobat.Document.DC">
                  <p:embed/>
                </p:oleObj>
              </mc:Choice>
              <mc:Fallback>
                <p:oleObj name="Acrobat Document" r:id="rId6" imgW="3219252" imgH="256210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10063" y="1986342"/>
                        <a:ext cx="3219450" cy="256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9624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ntergrund" descr="Betonwand">
            <a:extLst>
              <a:ext uri="{FF2B5EF4-FFF2-40B4-BE49-F238E27FC236}">
                <a16:creationId xmlns:a16="http://schemas.microsoft.com/office/drawing/2014/main" id="{93FAB84B-7419-683C-0C50-E6C2C39EF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659982"/>
          </a:xfrm>
          <a:prstGeom prst="rect">
            <a:avLst/>
          </a:prstGeom>
          <a:noFill/>
          <a:effectLst/>
        </p:spPr>
      </p:pic>
      <p:sp>
        <p:nvSpPr>
          <p:cNvPr id="13" name="Titel">
            <a:extLst>
              <a:ext uri="{FF2B5EF4-FFF2-40B4-BE49-F238E27FC236}">
                <a16:creationId xmlns:a16="http://schemas.microsoft.com/office/drawing/2014/main" id="{52BE8065-DCB2-F562-BB93-F283AE16DC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b="0" kern="12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K , 2.5 T Glucose D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 DNP measurement</a:t>
            </a:r>
            <a:endParaRPr lang="en-US" b="1" dirty="0"/>
          </a:p>
        </p:txBody>
      </p:sp>
      <p:sp>
        <p:nvSpPr>
          <p:cNvPr id="14" name="Foliennummer">
            <a:extLst>
              <a:ext uri="{FF2B5EF4-FFF2-40B4-BE49-F238E27FC236}">
                <a16:creationId xmlns:a16="http://schemas.microsoft.com/office/drawing/2014/main" id="{3D11CD25-63E6-DF10-C1A1-8C674013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9</a:t>
            </a:fld>
            <a:r>
              <a:rPr lang="de-DE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CF4E6A8-8FBA-17FF-1FED-4D5270D7B71F}"/>
                  </a:ext>
                </a:extLst>
              </p:cNvPr>
              <p:cNvSpPr txBox="1"/>
              <p:nvPr/>
            </p:nvSpPr>
            <p:spPr>
              <a:xfrm>
                <a:off x="345408" y="1021275"/>
                <a:ext cx="4572000" cy="1338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2060"/>
                    </a:solidFill>
                    <a:effectLst/>
                  </a:rPr>
                  <a:t>First DNP tests with Glucose-D2O-TEMPO mixture</a:t>
                </a:r>
                <a:br>
                  <a:rPr lang="en-US" dirty="0">
                    <a:solidFill>
                      <a:srgbClr val="002060"/>
                    </a:solidFill>
                    <a:effectLst/>
                  </a:rPr>
                </a:br>
                <a:r>
                  <a:rPr lang="en-US" dirty="0">
                    <a:solidFill>
                      <a:srgbClr val="002060"/>
                    </a:solidFill>
                  </a:rPr>
                  <a:t>to separate protons from Glucose and Water</a:t>
                </a:r>
                <a:br>
                  <a:rPr lang="en-US" dirty="0">
                    <a:solidFill>
                      <a:srgbClr val="002060"/>
                    </a:solidFill>
                  </a:rPr>
                </a:br>
                <a:r>
                  <a:rPr lang="de-DE" dirty="0">
                    <a:solidFill>
                      <a:srgbClr val="002060"/>
                    </a:solidFill>
                  </a:rPr>
                  <a:t>DNP MW+ ~ 69.9 GHz</a:t>
                </a:r>
                <a:br>
                  <a:rPr lang="de-DE" dirty="0">
                    <a:solidFill>
                      <a:srgbClr val="002060"/>
                    </a:solidFill>
                  </a:rPr>
                </a:br>
                <a:r>
                  <a:rPr lang="de-DE" dirty="0">
                    <a:solidFill>
                      <a:srgbClr val="002060"/>
                    </a:solidFill>
                  </a:rPr>
                  <a:t>DNP MW- ~ 70.15GHz</a:t>
                </a:r>
                <a:br>
                  <a:rPr lang="en-US" dirty="0">
                    <a:solidFill>
                      <a:srgbClr val="002060"/>
                    </a:solidFill>
                  </a:rPr>
                </a:br>
                <a:br>
                  <a:rPr lang="en-US" dirty="0">
                    <a:solidFill>
                      <a:srgbClr val="002060"/>
                    </a:solidFill>
                  </a:rPr>
                </a:b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|P| &gt; 15 % T1 ~ 10 min (@ 2.5 T, 1.1 K)</a:t>
                </a:r>
                <a:endParaRPr lang="en-US" dirty="0"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CF4E6A8-8FBA-17FF-1FED-4D5270D7B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08" y="1021275"/>
                <a:ext cx="4572000" cy="1338828"/>
              </a:xfrm>
              <a:prstGeom prst="rect">
                <a:avLst/>
              </a:prstGeom>
              <a:blipFill>
                <a:blip r:embed="rId4"/>
                <a:stretch>
                  <a:fillRect l="-133" t="-913" b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Grafik 14">
            <a:extLst>
              <a:ext uri="{FF2B5EF4-FFF2-40B4-BE49-F238E27FC236}">
                <a16:creationId xmlns:a16="http://schemas.microsoft.com/office/drawing/2014/main" id="{E3B1A81A-7B22-FE26-07AE-73B13AF65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765" y="810127"/>
            <a:ext cx="4342240" cy="280426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D3FFFCC-585E-D1B7-AE5C-AD60CE143C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040" y="2360102"/>
            <a:ext cx="2762264" cy="223176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8662D27-8D2F-ED2B-ED58-725FDAEBCD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7981" y="2354639"/>
            <a:ext cx="2850163" cy="223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26352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Master RUB">
  <a:themeElements>
    <a:clrScheme name="RUB">
      <a:dk1>
        <a:sysClr val="windowText" lastClr="000000"/>
      </a:dk1>
      <a:lt1>
        <a:sysClr val="window" lastClr="FFFFFF"/>
      </a:lt1>
      <a:dk2>
        <a:srgbClr val="003560"/>
      </a:dk2>
      <a:lt2>
        <a:srgbClr val="8DAE10"/>
      </a:lt2>
      <a:accent1>
        <a:srgbClr val="FFCC00"/>
      </a:accent1>
      <a:accent2>
        <a:srgbClr val="EE7203"/>
      </a:accent2>
      <a:accent3>
        <a:srgbClr val="E6332A"/>
      </a:accent3>
      <a:accent4>
        <a:srgbClr val="B71E3F"/>
      </a:accent4>
      <a:accent5>
        <a:srgbClr val="9C5516"/>
      </a:accent5>
      <a:accent6>
        <a:srgbClr val="59211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RUB_03a.potx" id="{C867D821-36E8-4CDA-B68D-4949E463F39D}" vid="{F84F8B3F-9528-42A9-B5AE-3004D541450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RUB-Präsentation-16zu9</Template>
  <TotalTime>0</TotalTime>
  <Words>892</Words>
  <Application>Microsoft Office PowerPoint</Application>
  <PresentationFormat>Bildschirmpräsentation (16:9)</PresentationFormat>
  <Paragraphs>109</Paragraphs>
  <Slides>15</Slides>
  <Notes>15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Arial</vt:lpstr>
      <vt:lpstr>Calibri</vt:lpstr>
      <vt:lpstr>Cambria Math</vt:lpstr>
      <vt:lpstr>Wingdings</vt:lpstr>
      <vt:lpstr>PowerPoint Master RUB</vt:lpstr>
      <vt:lpstr>Acrobat Document</vt:lpstr>
      <vt:lpstr>RUHR UNIVERSITY BOCHUM</vt:lpstr>
      <vt:lpstr>Content</vt:lpstr>
      <vt:lpstr>Motivation</vt:lpstr>
      <vt:lpstr>Motivation</vt:lpstr>
      <vt:lpstr>Polarized Target Facility Bochum</vt:lpstr>
      <vt:lpstr>Preparation</vt:lpstr>
      <vt:lpstr>FDG D2O TEMPO in pNMR @ RT</vt:lpstr>
      <vt:lpstr>X-band EPR measurement</vt:lpstr>
      <vt:lpstr>1 K , 2.5 T Glucose D2O DNP measurement</vt:lpstr>
      <vt:lpstr>Florine 1 K , 2.5 T DNP measurement</vt:lpstr>
      <vt:lpstr>Florine TE at 1 K , 2.5 T</vt:lpstr>
      <vt:lpstr>Florine DNP Frequency curve at 1 K , 2.5 T</vt:lpstr>
      <vt:lpstr>Relaxation T1 measurement with pure glucose D2O mixture (1/2 at about 50°C mixed; no radical)</vt:lpstr>
      <vt:lpstr>pNMR , B=0.5T at RM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RUB_Zahlen-Daten-Fakten</dc:title>
  <dc:creator>Dezernat Hochschulkommunikation</dc:creator>
  <cp:lastModifiedBy>Reicherz, Gerhard</cp:lastModifiedBy>
  <cp:revision>267</cp:revision>
  <dcterms:created xsi:type="dcterms:W3CDTF">2018-07-02T13:45:44Z</dcterms:created>
  <dcterms:modified xsi:type="dcterms:W3CDTF">2024-09-23T12:32:23Z</dcterms:modified>
</cp:coreProperties>
</file>