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58" r:id="rId4"/>
    <p:sldId id="260" r:id="rId5"/>
    <p:sldId id="264" r:id="rId6"/>
    <p:sldId id="265" r:id="rId7"/>
    <p:sldId id="278" r:id="rId8"/>
    <p:sldId id="263" r:id="rId9"/>
    <p:sldId id="259" r:id="rId10"/>
    <p:sldId id="280" r:id="rId11"/>
    <p:sldId id="288" r:id="rId12"/>
    <p:sldId id="292" r:id="rId13"/>
    <p:sldId id="296" r:id="rId14"/>
    <p:sldId id="293" r:id="rId15"/>
    <p:sldId id="295" r:id="rId16"/>
    <p:sldId id="294" r:id="rId17"/>
    <p:sldId id="289" r:id="rId18"/>
    <p:sldId id="297" r:id="rId19"/>
    <p:sldId id="298" r:id="rId20"/>
    <p:sldId id="273" r:id="rId21"/>
    <p:sldId id="274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11" Type="http://schemas.openxmlformats.org/officeDocument/2006/relationships/image" Target="../media/image290.png"/><Relationship Id="rId5" Type="http://schemas.openxmlformats.org/officeDocument/2006/relationships/image" Target="../media/image250.png"/><Relationship Id="rId10" Type="http://schemas.openxmlformats.org/officeDocument/2006/relationships/image" Target="../media/image140.png"/><Relationship Id="rId4" Type="http://schemas.openxmlformats.org/officeDocument/2006/relationships/image" Target="../media/image240.png"/><Relationship Id="rId9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1.png"/><Relationship Id="rId4" Type="http://schemas.openxmlformats.org/officeDocument/2006/relationships/image" Target="../media/image3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83" y="1984022"/>
            <a:ext cx="11266049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Correction of partial snake resonances with </a:t>
            </a:r>
            <a:r>
              <a:rPr lang="en-US" dirty="0" err="1"/>
              <a:t>betatron</a:t>
            </a:r>
            <a:r>
              <a:rPr lang="en-US" dirty="0"/>
              <a:t> coupling at the Brookhaven AGS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983" y="5892101"/>
            <a:ext cx="10334625" cy="746185"/>
          </a:xfrm>
        </p:spPr>
        <p:txBody>
          <a:bodyPr/>
          <a:lstStyle/>
          <a:p>
            <a:r>
              <a:rPr lang="en-US" dirty="0"/>
              <a:t>9/23/24</a:t>
            </a:r>
          </a:p>
          <a:p>
            <a:r>
              <a:rPr lang="en-US" dirty="0"/>
              <a:t>Polarized Sources, Targets and Polarimetry (PSTP ’24), Newport News, VA, USA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983" y="4279392"/>
            <a:ext cx="10918577" cy="1006171"/>
          </a:xfrm>
        </p:spPr>
        <p:txBody>
          <a:bodyPr/>
          <a:lstStyle/>
          <a:p>
            <a:r>
              <a:rPr lang="en-US" dirty="0"/>
              <a:t>Vincent Schoefer</a:t>
            </a:r>
          </a:p>
          <a:p>
            <a:r>
              <a:rPr lang="en-US" dirty="0"/>
              <a:t>Chirag Birla, </a:t>
            </a:r>
            <a:r>
              <a:rPr lang="en-US" dirty="0" err="1"/>
              <a:t>Eiad</a:t>
            </a:r>
            <a:r>
              <a:rPr lang="en-US" dirty="0"/>
              <a:t> </a:t>
            </a:r>
            <a:r>
              <a:rPr lang="en-US" dirty="0" err="1"/>
              <a:t>Hamwi</a:t>
            </a:r>
            <a:r>
              <a:rPr lang="en-US" dirty="0"/>
              <a:t>, George Mahler, </a:t>
            </a:r>
            <a:r>
              <a:rPr lang="en-US" dirty="0" err="1"/>
              <a:t>Haixin</a:t>
            </a:r>
            <a:r>
              <a:rPr lang="en-US" dirty="0"/>
              <a:t> Huang, Ioannis </a:t>
            </a:r>
            <a:r>
              <a:rPr lang="en-US" dirty="0" err="1"/>
              <a:t>Marneris</a:t>
            </a:r>
            <a:r>
              <a:rPr lang="en-US" dirty="0"/>
              <a:t>, Keith Zeno, </a:t>
            </a:r>
            <a:r>
              <a:rPr lang="en-US" dirty="0" err="1"/>
              <a:t>Levente</a:t>
            </a:r>
            <a:r>
              <a:rPr lang="en-US" dirty="0"/>
              <a:t> Hajdu, </a:t>
            </a:r>
            <a:r>
              <a:rPr lang="en-US" dirty="0" err="1"/>
              <a:t>Nicholaos</a:t>
            </a:r>
            <a:r>
              <a:rPr lang="en-US" dirty="0"/>
              <a:t> </a:t>
            </a:r>
            <a:r>
              <a:rPr lang="en-US" dirty="0" err="1"/>
              <a:t>Tsoupas</a:t>
            </a:r>
            <a:r>
              <a:rPr lang="en-US" dirty="0"/>
              <a:t>, Richard Lynch, Sorin </a:t>
            </a:r>
            <a:r>
              <a:rPr lang="en-US" dirty="0" err="1"/>
              <a:t>Badea</a:t>
            </a:r>
            <a:r>
              <a:rPr lang="en-US" dirty="0"/>
              <a:t>, Timothy Lehn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9864D-507C-274D-A682-8AC01D05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C3432-F1F4-514E-BE5E-4DB70E22C452}"/>
              </a:ext>
            </a:extLst>
          </p:cNvPr>
          <p:cNvSpPr txBox="1"/>
          <p:nvPr/>
        </p:nvSpPr>
        <p:spPr>
          <a:xfrm>
            <a:off x="197130" y="1352402"/>
            <a:ext cx="5789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Pulsing the skew quads with </a:t>
            </a:r>
            <a:r>
              <a:rPr lang="en-US" sz="1600" dirty="0">
                <a:solidFill>
                  <a:srgbClr val="FF0000"/>
                </a:solidFill>
              </a:rPr>
              <a:t>1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rise, 1.3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flattop and 1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fall </a:t>
            </a:r>
            <a:r>
              <a:rPr lang="en-US" sz="1600" dirty="0"/>
              <a:t>allows changing currents quickly to accommodate new correction vectors every resonance</a:t>
            </a:r>
          </a:p>
          <a:p>
            <a:pPr marL="742950" lvl="1" indent="-285750"/>
            <a:endParaRPr lang="en-US" sz="1600" dirty="0"/>
          </a:p>
          <a:p>
            <a:pPr marL="742950" lvl="1" indent="-285750"/>
            <a:r>
              <a:rPr lang="en-US" sz="1600" dirty="0"/>
              <a:t>Also avoids having skew fields during strong vertical </a:t>
            </a:r>
            <a:r>
              <a:rPr lang="en-US" sz="1600" dirty="0" err="1"/>
              <a:t>intrinsics</a:t>
            </a:r>
            <a:r>
              <a:rPr lang="en-US" sz="1600" dirty="0"/>
              <a:t> (tracking showed small polarization losses at these with skew quads powered)</a:t>
            </a:r>
          </a:p>
          <a:p>
            <a:pPr marL="742950" lvl="1" indent="-285750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Calculated resonance strength reducible to zero at almost every resonance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Resonance strength, |</a:t>
            </a:r>
            <a:r>
              <a:rPr lang="en-US" sz="1600" dirty="0" err="1"/>
              <a:t>ε</a:t>
            </a:r>
            <a:r>
              <a:rPr lang="en-US" sz="1600" dirty="0"/>
              <a:t>|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Tune shift from coupling, </a:t>
            </a:r>
            <a:r>
              <a:rPr lang="en-US" sz="1600" dirty="0" err="1"/>
              <a:t>ΔQ</a:t>
            </a:r>
            <a:r>
              <a:rPr lang="en-US" sz="1600" baseline="-25000" dirty="0" err="1"/>
              <a:t>y</a:t>
            </a:r>
            <a:r>
              <a:rPr lang="en-US" sz="1600" dirty="0"/>
              <a:t>&lt; 0.005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Correction active 10x longer than tune jump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Covers whole spin tune spread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Less sensitive to ‘drift’ in beam energy 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 residual ‘crossing rate’: full compensation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37085C9-77DB-AB41-B166-B51DF41DEC40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F5FBDD3B-4670-1F43-B598-7EAC9C9F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85" y="554401"/>
            <a:ext cx="4726898" cy="2765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A3520B-3ED4-CB42-A8FD-CDB607951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54732" y="3328941"/>
            <a:ext cx="2631886" cy="145759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1932A76-00DD-A04D-88D9-9F811D4779D4}"/>
              </a:ext>
            </a:extLst>
          </p:cNvPr>
          <p:cNvSpPr/>
          <p:nvPr/>
        </p:nvSpPr>
        <p:spPr>
          <a:xfrm>
            <a:off x="9377880" y="817834"/>
            <a:ext cx="569626" cy="20595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B152C3-BF6C-274D-B902-203D3AD07023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9662693" y="2877406"/>
            <a:ext cx="1048850" cy="263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F398DE5C-973E-324A-9493-349B5B9C7C88}"/>
              </a:ext>
            </a:extLst>
          </p:cNvPr>
          <p:cNvSpPr/>
          <p:nvPr/>
        </p:nvSpPr>
        <p:spPr>
          <a:xfrm rot="5400000">
            <a:off x="10765256" y="2112910"/>
            <a:ext cx="53106" cy="225823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C6804AF3-8AD0-7046-8295-4174F7C06C86}"/>
              </a:ext>
            </a:extLst>
          </p:cNvPr>
          <p:cNvSpPr/>
          <p:nvPr/>
        </p:nvSpPr>
        <p:spPr>
          <a:xfrm rot="5400000">
            <a:off x="10100979" y="3350738"/>
            <a:ext cx="87945" cy="36941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4E4C0CBE-023F-8F42-9881-6C2E04AC72F3}"/>
              </a:ext>
            </a:extLst>
          </p:cNvPr>
          <p:cNvSpPr/>
          <p:nvPr/>
        </p:nvSpPr>
        <p:spPr>
          <a:xfrm rot="5400000">
            <a:off x="10401776" y="3431261"/>
            <a:ext cx="87943" cy="22607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10C2F-07E3-2A4F-872E-8BD004725E78}"/>
              </a:ext>
            </a:extLst>
          </p:cNvPr>
          <p:cNvSpPr txBox="1"/>
          <p:nvPr/>
        </p:nvSpPr>
        <p:spPr>
          <a:xfrm>
            <a:off x="9940095" y="3301823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1.3 </a:t>
            </a:r>
            <a:r>
              <a:rPr lang="en-US" sz="800" dirty="0" err="1"/>
              <a:t>ms</a:t>
            </a:r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A7513-790E-A145-BAEE-9150A4766488}"/>
              </a:ext>
            </a:extLst>
          </p:cNvPr>
          <p:cNvSpPr txBox="1"/>
          <p:nvPr/>
        </p:nvSpPr>
        <p:spPr>
          <a:xfrm>
            <a:off x="10269507" y="330468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1.0 </a:t>
            </a:r>
            <a:r>
              <a:rPr lang="en-US" sz="800" dirty="0" err="1"/>
              <a:t>ms</a:t>
            </a:r>
            <a:endParaRPr lang="en-US" sz="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B86D1-BCA6-134D-9724-BC10D340CCB3}"/>
              </a:ext>
            </a:extLst>
          </p:cNvPr>
          <p:cNvSpPr txBox="1"/>
          <p:nvPr/>
        </p:nvSpPr>
        <p:spPr>
          <a:xfrm>
            <a:off x="6839750" y="2600407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Each trace= 1 skew quad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BEB92BF4-158B-CA4D-B29E-E3E00ED3E2CF}"/>
              </a:ext>
            </a:extLst>
          </p:cNvPr>
          <p:cNvSpPr/>
          <p:nvPr/>
        </p:nvSpPr>
        <p:spPr>
          <a:xfrm rot="5400000">
            <a:off x="9798224" y="3433899"/>
            <a:ext cx="87943" cy="2106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49F96C-8ADD-5A45-B5DF-257E59F80591}"/>
              </a:ext>
            </a:extLst>
          </p:cNvPr>
          <p:cNvSpPr txBox="1"/>
          <p:nvPr/>
        </p:nvSpPr>
        <p:spPr>
          <a:xfrm>
            <a:off x="9591127" y="3339022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1.0 </a:t>
            </a:r>
            <a:r>
              <a:rPr lang="en-US" sz="800" dirty="0" err="1"/>
              <a:t>ms</a:t>
            </a:r>
            <a:endParaRPr lang="en-US" sz="8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3FF67CA-0212-4B49-BF0F-653832CF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7" y="56744"/>
            <a:ext cx="6611424" cy="8163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Calculated correction waveforms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360E-1837-007A-EBE1-5A359276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0508" y="3798001"/>
            <a:ext cx="3137983" cy="2973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FD1BF4-D06B-AE4E-01C4-EFB25FE09C6B}"/>
                  </a:ext>
                </a:extLst>
              </p:cNvPr>
              <p:cNvSpPr txBox="1"/>
              <p:nvPr/>
            </p:nvSpPr>
            <p:spPr>
              <a:xfrm rot="16200000">
                <a:off x="5592548" y="4586482"/>
                <a:ext cx="5599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FD1BF4-D06B-AE4E-01C4-EFB25FE0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92548" y="4586482"/>
                <a:ext cx="559902" cy="400110"/>
              </a:xfrm>
              <a:prstGeom prst="rect">
                <a:avLst/>
              </a:prstGeom>
              <a:blipFill>
                <a:blip r:embed="rId5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137283-50D9-FC73-F5D5-9C94CE03CA1B}"/>
              </a:ext>
            </a:extLst>
          </p:cNvPr>
          <p:cNvSpPr txBox="1"/>
          <p:nvPr/>
        </p:nvSpPr>
        <p:spPr>
          <a:xfrm>
            <a:off x="8351454" y="6085762"/>
            <a:ext cx="21545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ε</a:t>
            </a:r>
            <a:r>
              <a:rPr lang="en-US" sz="1200" baseline="-25000" dirty="0"/>
              <a:t>x</a:t>
            </a:r>
            <a:r>
              <a:rPr lang="en-US" sz="1200" dirty="0"/>
              <a:t>= </a:t>
            </a:r>
            <a:r>
              <a:rPr lang="en-US" sz="1200" dirty="0" err="1"/>
              <a:t>ε</a:t>
            </a:r>
            <a:r>
              <a:rPr lang="en-US" sz="1200" baseline="-25000" dirty="0" err="1"/>
              <a:t>y</a:t>
            </a:r>
            <a:r>
              <a:rPr lang="en-US" sz="1200" baseline="-25000" dirty="0"/>
              <a:t> </a:t>
            </a:r>
            <a:r>
              <a:rPr lang="en-US" sz="1200" dirty="0"/>
              <a:t>=2 </a:t>
            </a:r>
            <a:r>
              <a:rPr lang="en-US" sz="1200" dirty="0" err="1"/>
              <a:t>μm</a:t>
            </a:r>
            <a:r>
              <a:rPr lang="en-US" sz="1200" dirty="0"/>
              <a:t> (rms norm)</a:t>
            </a:r>
          </a:p>
          <a:p>
            <a:r>
              <a:rPr lang="en-US" sz="1200" dirty="0" err="1"/>
              <a:t>ε</a:t>
            </a:r>
            <a:r>
              <a:rPr lang="en-US" sz="1200" baseline="-25000" dirty="0" err="1"/>
              <a:t>long</a:t>
            </a:r>
            <a:r>
              <a:rPr lang="en-US" sz="1200" dirty="0"/>
              <a:t> = 0.8 eV-s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2675B-4DAB-A3EB-4CC8-85D77D0B5452}"/>
              </a:ext>
            </a:extLst>
          </p:cNvPr>
          <p:cNvSpPr txBox="1"/>
          <p:nvPr/>
        </p:nvSpPr>
        <p:spPr>
          <a:xfrm>
            <a:off x="6280739" y="3431282"/>
            <a:ext cx="228780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Zgoubi</a:t>
            </a:r>
            <a:r>
              <a:rPr lang="en-US" dirty="0"/>
              <a:t> Spin tracking</a:t>
            </a:r>
          </a:p>
        </p:txBody>
      </p:sp>
    </p:spTree>
    <p:extLst>
      <p:ext uri="{BB962C8B-B14F-4D97-AF65-F5344CB8AC3E}">
        <p14:creationId xmlns:p14="http://schemas.microsoft.com/office/powerpoint/2010/main" val="369368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03B8-343E-54A5-D43C-5D12656A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"/>
            <a:ext cx="11049000" cy="758952"/>
          </a:xfrm>
        </p:spPr>
        <p:txBody>
          <a:bodyPr/>
          <a:lstStyle/>
          <a:p>
            <a:r>
              <a:rPr lang="en-US" dirty="0"/>
              <a:t>Magnetic measurements, field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6EB55-66AA-6885-A9C0-E1A776BC9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F2B8A848-E246-F844-2E37-9BD1420F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23" y="1132442"/>
            <a:ext cx="5473172" cy="38312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192A8C-1151-34F4-E281-9029DC4237D9}"/>
              </a:ext>
            </a:extLst>
          </p:cNvPr>
          <p:cNvGrpSpPr/>
          <p:nvPr/>
        </p:nvGrpSpPr>
        <p:grpSpPr>
          <a:xfrm>
            <a:off x="1661972" y="3387984"/>
            <a:ext cx="3858012" cy="2937901"/>
            <a:chOff x="433743" y="3709733"/>
            <a:chExt cx="3858012" cy="2937901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636CEAE3-42C0-C509-A980-9B2FB205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743" y="3709733"/>
              <a:ext cx="3858012" cy="29379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0EDED-ACDC-E3EE-1914-9538CEABF9C7}"/>
                </a:ext>
              </a:extLst>
            </p:cNvPr>
            <p:cNvSpPr txBox="1"/>
            <p:nvPr/>
          </p:nvSpPr>
          <p:spPr>
            <a:xfrm>
              <a:off x="1010696" y="5593856"/>
              <a:ext cx="998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One trace per angular position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A8CC7E-AF09-04D6-87FD-C58E3ACAF86A}"/>
                </a:ext>
              </a:extLst>
            </p:cNvPr>
            <p:cNvCxnSpPr/>
            <p:nvPr/>
          </p:nvCxnSpPr>
          <p:spPr>
            <a:xfrm flipV="1">
              <a:off x="1875521" y="5442777"/>
              <a:ext cx="225572" cy="2434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EBEB77-E31A-99E2-F462-B2DBEA4B1956}"/>
                </a:ext>
              </a:extLst>
            </p:cNvPr>
            <p:cNvGrpSpPr/>
            <p:nvPr/>
          </p:nvGrpSpPr>
          <p:grpSpPr>
            <a:xfrm>
              <a:off x="1010696" y="4143164"/>
              <a:ext cx="1094325" cy="807719"/>
              <a:chOff x="7721782" y="160639"/>
              <a:chExt cx="3817026" cy="2817341"/>
            </a:xfrm>
          </p:grpSpPr>
          <p:pic>
            <p:nvPicPr>
              <p:cNvPr id="10" name="Picture 9" descr="Diagram&#10;&#10;Description automatically generated">
                <a:extLst>
                  <a:ext uri="{FF2B5EF4-FFF2-40B4-BE49-F238E27FC236}">
                    <a16:creationId xmlns:a16="http://schemas.microsoft.com/office/drawing/2014/main" id="{62E4A183-A19C-C176-1D59-CD65672D2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1782" y="160639"/>
                <a:ext cx="2927825" cy="2817341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20070E-08D8-B5C8-1D7D-B610CC7468AC}"/>
                  </a:ext>
                </a:extLst>
              </p:cNvPr>
              <p:cNvSpPr/>
              <p:nvPr/>
            </p:nvSpPr>
            <p:spPr>
              <a:xfrm>
                <a:off x="8610982" y="954776"/>
                <a:ext cx="1169252" cy="1169252"/>
              </a:xfrm>
              <a:prstGeom prst="ellipse">
                <a:avLst/>
              </a:prstGeom>
              <a:noFill/>
              <a:ln w="476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5A27EB-4117-F259-FFA3-9F37B54F5953}"/>
                  </a:ext>
                </a:extLst>
              </p:cNvPr>
              <p:cNvSpPr txBox="1"/>
              <p:nvPr/>
            </p:nvSpPr>
            <p:spPr>
              <a:xfrm>
                <a:off x="9489126" y="1895438"/>
                <a:ext cx="2049682" cy="858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50 mm</a:t>
                </a:r>
              </a:p>
            </p:txBody>
          </p:sp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60879B3B-BC8D-53E7-7BF6-D20BC63A92FF}"/>
                  </a:ext>
                </a:extLst>
              </p:cNvPr>
              <p:cNvSpPr/>
              <p:nvPr/>
            </p:nvSpPr>
            <p:spPr>
              <a:xfrm rot="5400000">
                <a:off x="9389623" y="1399599"/>
                <a:ext cx="228581" cy="624359"/>
              </a:xfrm>
              <a:prstGeom prst="rightBrac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830E1F-B58E-6C31-C51D-53BF28B2B84F}"/>
              </a:ext>
            </a:extLst>
          </p:cNvPr>
          <p:cNvSpPr txBox="1"/>
          <p:nvPr/>
        </p:nvSpPr>
        <p:spPr>
          <a:xfrm>
            <a:off x="1844854" y="3267417"/>
            <a:ext cx="2260533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/>
              <a:t>Hor</a:t>
            </a:r>
            <a:r>
              <a:rPr lang="en-US" sz="1500" dirty="0"/>
              <a:t> Field Measurement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F51EE-42B2-B2DA-E374-577319E5455D}"/>
              </a:ext>
            </a:extLst>
          </p:cNvPr>
          <p:cNvSpPr txBox="1"/>
          <p:nvPr/>
        </p:nvSpPr>
        <p:spPr>
          <a:xfrm>
            <a:off x="80848" y="960376"/>
            <a:ext cx="660824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Pulsed Hall probe measurements (200 A, 1.2 </a:t>
            </a:r>
            <a:r>
              <a:rPr lang="en-US" sz="1800" dirty="0" err="1"/>
              <a:t>ms</a:t>
            </a:r>
            <a:r>
              <a:rPr lang="en-US" sz="1800" dirty="0"/>
              <a:t> rise time)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Hall probe measurement during pulse(bandwidth 0-2.5 kHz)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49 points around a </a:t>
            </a:r>
            <a:r>
              <a:rPr lang="en-US" sz="1400" dirty="0">
                <a:solidFill>
                  <a:srgbClr val="FF0000"/>
                </a:solidFill>
              </a:rPr>
              <a:t>50 mm reference circle</a:t>
            </a:r>
            <a:r>
              <a:rPr lang="en-US" sz="1400" dirty="0"/>
              <a:t>, longitudinally centered in magnet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Measured with and without AGS straight section beam pipe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1.5 mm thick stainless steel, round cross section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Field delay (relative to applied current) is ~200 us, accounted for in pulse timing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FDB2E-2F73-A866-4FA5-916C8F5D45E7}"/>
              </a:ext>
            </a:extLst>
          </p:cNvPr>
          <p:cNvSpPr txBox="1"/>
          <p:nvPr/>
        </p:nvSpPr>
        <p:spPr>
          <a:xfrm>
            <a:off x="6953955" y="1147281"/>
            <a:ext cx="38138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Hall probe field delay measurement</a:t>
            </a:r>
          </a:p>
        </p:txBody>
      </p:sp>
    </p:spTree>
    <p:extLst>
      <p:ext uri="{BB962C8B-B14F-4D97-AF65-F5344CB8AC3E}">
        <p14:creationId xmlns:p14="http://schemas.microsoft.com/office/powerpoint/2010/main" val="146259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6C04-1C0E-A90E-4812-EC86A0DCE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B800-19DC-E708-A4D6-215A640D6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373BB-B427-69CE-FF03-C258A4C0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3000" dirty="0"/>
              <a:t>Commissioning: Proof of principle single resonance crossing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B4CC09-F6CE-E5F0-ECDA-BF20F8F0A49D}"/>
              </a:ext>
            </a:extLst>
          </p:cNvPr>
          <p:cNvSpPr txBox="1">
            <a:spLocks/>
          </p:cNvSpPr>
          <p:nvPr/>
        </p:nvSpPr>
        <p:spPr>
          <a:xfrm>
            <a:off x="271833" y="828929"/>
            <a:ext cx="6511887" cy="4207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/>
              <a:t>At nominal acceleration rate (</a:t>
            </a:r>
            <a:r>
              <a:rPr lang="en-US" sz="2000" dirty="0" err="1"/>
              <a:t>dGɣ</a:t>
            </a:r>
            <a:r>
              <a:rPr lang="en-US" sz="2000" dirty="0"/>
              <a:t>/</a:t>
            </a:r>
            <a:r>
              <a:rPr lang="en-US" sz="2000" dirty="0" err="1"/>
              <a:t>dθ</a:t>
            </a:r>
            <a:r>
              <a:rPr lang="en-US" sz="2000" dirty="0"/>
              <a:t> =4.7 x 10</a:t>
            </a:r>
            <a:r>
              <a:rPr lang="en-US" sz="2000" baseline="30000" dirty="0"/>
              <a:t>-5</a:t>
            </a:r>
            <a:r>
              <a:rPr lang="en-US" sz="2000" dirty="0"/>
              <a:t>), max polarization loss from a single resonance is 0.1-0.5% </a:t>
            </a:r>
          </a:p>
          <a:p>
            <a:pPr marL="914400" lvl="1" indent="-457200"/>
            <a:r>
              <a:rPr lang="en-US" sz="1600" dirty="0">
                <a:solidFill>
                  <a:srgbClr val="FF0000"/>
                </a:solidFill>
              </a:rPr>
              <a:t>too small to to measure individually</a:t>
            </a:r>
          </a:p>
          <a:p>
            <a:pPr marL="457200" indent="-457200"/>
            <a:r>
              <a:rPr lang="en-US" sz="2000" dirty="0"/>
              <a:t>Configure a crossing at fixed energy: just above nominal extraction, with ramped horizontal tune and </a:t>
            </a:r>
            <a:r>
              <a:rPr lang="en-US" sz="2000" i="1" dirty="0"/>
              <a:t>very slow ramp rate </a:t>
            </a:r>
            <a:r>
              <a:rPr lang="en-US" sz="2000" dirty="0"/>
              <a:t>(&gt;100x longer)</a:t>
            </a:r>
          </a:p>
          <a:p>
            <a:pPr marL="457200" indent="-457200"/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FAD2C3-A8E3-070B-9191-C259A33F73C1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DEB6BD-4199-5630-B592-11E824EE4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37778"/>
              </p:ext>
            </p:extLst>
          </p:nvPr>
        </p:nvGraphicFramePr>
        <p:xfrm>
          <a:off x="845990" y="3292054"/>
          <a:ext cx="3398632" cy="283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16">
                  <a:extLst>
                    <a:ext uri="{9D8B030D-6E8A-4147-A177-3AD203B41FA5}">
                      <a16:colId xmlns:a16="http://schemas.microsoft.com/office/drawing/2014/main" val="836308471"/>
                    </a:ext>
                  </a:extLst>
                </a:gridCol>
                <a:gridCol w="1699316">
                  <a:extLst>
                    <a:ext uri="{9D8B030D-6E8A-4147-A177-3AD203B41FA5}">
                      <a16:colId xmlns:a16="http://schemas.microsoft.com/office/drawing/2014/main" val="2354417919"/>
                    </a:ext>
                  </a:extLst>
                </a:gridCol>
              </a:tblGrid>
              <a:tr h="325354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21372"/>
                  </a:ext>
                </a:extLst>
              </a:tr>
              <a:tr h="325354">
                <a:tc>
                  <a:txBody>
                    <a:bodyPr/>
                    <a:lstStyle/>
                    <a:p>
                      <a:r>
                        <a:rPr lang="en-US" sz="1400" dirty="0" err="1"/>
                        <a:t>Gɣ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45.74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2183"/>
                  </a:ext>
                </a:extLst>
              </a:tr>
              <a:tr h="325354">
                <a:tc>
                  <a:txBody>
                    <a:bodyPr/>
                    <a:lstStyle/>
                    <a:p>
                      <a:r>
                        <a:rPr lang="en-US" sz="1400" dirty="0" err="1"/>
                        <a:t>dp</a:t>
                      </a:r>
                      <a:r>
                        <a:rPr lang="en-US" sz="1400" dirty="0"/>
                        <a:t>/p (full 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1x10</a:t>
                      </a:r>
                      <a:r>
                        <a:rPr lang="en-US" sz="1400" baseline="30000" dirty="0"/>
                        <a:t>-3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43974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Chrom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ξ</a:t>
                      </a:r>
                      <a:r>
                        <a:rPr lang="en-US" sz="1400" baseline="-25000" dirty="0" err="1"/>
                        <a:t>x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60873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ΔQx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33347"/>
                  </a:ext>
                </a:extLst>
              </a:tr>
              <a:tr h="542257">
                <a:tc>
                  <a:txBody>
                    <a:bodyPr/>
                    <a:lstStyle/>
                    <a:p>
                      <a:r>
                        <a:rPr lang="en-US" sz="1400" dirty="0"/>
                        <a:t>Tune ramp length [</a:t>
                      </a:r>
                      <a:r>
                        <a:rPr lang="en-US" sz="1400" dirty="0" err="1"/>
                        <a:t>ms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31255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/>
                        <a:t>Crossing rate (⍺)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 x 10</a:t>
                      </a:r>
                      <a:r>
                        <a:rPr lang="en-US" sz="1400" baseline="300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763778"/>
                  </a:ext>
                </a:extLst>
              </a:tr>
            </a:tbl>
          </a:graphicData>
        </a:graphic>
      </p:graphicFrame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E972E87C-965E-5F73-B7C7-F3039150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91" y="1086648"/>
            <a:ext cx="5089804" cy="3723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36264-E703-BD1F-FDD2-74A7D4775082}"/>
              </a:ext>
            </a:extLst>
          </p:cNvPr>
          <p:cNvSpPr txBox="1"/>
          <p:nvPr/>
        </p:nvSpPr>
        <p:spPr>
          <a:xfrm>
            <a:off x="6986591" y="834898"/>
            <a:ext cx="22749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Resonance crossing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7633F-56D9-3C5C-2DF3-B4101D2941FD}"/>
              </a:ext>
            </a:extLst>
          </p:cNvPr>
          <p:cNvSpPr/>
          <p:nvPr/>
        </p:nvSpPr>
        <p:spPr>
          <a:xfrm>
            <a:off x="2551286" y="5703188"/>
            <a:ext cx="891822" cy="324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58B2D64-05B9-C439-114A-D908E5942F02}"/>
              </a:ext>
            </a:extLst>
          </p:cNvPr>
          <p:cNvSpPr/>
          <p:nvPr/>
        </p:nvSpPr>
        <p:spPr>
          <a:xfrm>
            <a:off x="4380089" y="3680178"/>
            <a:ext cx="157716" cy="2449687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69BA-4F2C-01DB-B842-9A5C53A4982E}"/>
              </a:ext>
            </a:extLst>
          </p:cNvPr>
          <p:cNvSpPr txBox="1"/>
          <p:nvPr/>
        </p:nvSpPr>
        <p:spPr>
          <a:xfrm>
            <a:off x="4537805" y="4633504"/>
            <a:ext cx="237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Slow crossing gives measurable 20-25% relative polarization loss</a:t>
            </a:r>
          </a:p>
        </p:txBody>
      </p:sp>
    </p:spTree>
    <p:extLst>
      <p:ext uri="{BB962C8B-B14F-4D97-AF65-F5344CB8AC3E}">
        <p14:creationId xmlns:p14="http://schemas.microsoft.com/office/powerpoint/2010/main" val="127744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F82C-D4BF-8182-F0A3-CB44EE54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729C3E0-DCE5-FCB0-3F5E-EA721C106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214" y="6097812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D223F64-ABE9-0241-38B5-E22FE56CC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8313" r="6849" b="1832"/>
          <a:stretch/>
        </p:blipFill>
        <p:spPr bwMode="auto">
          <a:xfrm>
            <a:off x="6216300" y="938533"/>
            <a:ext cx="5215467" cy="386722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102DDB-A96C-C836-26D3-39A4A8E22797}"/>
              </a:ext>
            </a:extLst>
          </p:cNvPr>
          <p:cNvSpPr txBox="1"/>
          <p:nvPr/>
        </p:nvSpPr>
        <p:spPr>
          <a:xfrm>
            <a:off x="1140638" y="4497374"/>
            <a:ext cx="44360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three skew quads with good relative 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K07 in phase with 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E05 180</a:t>
            </a:r>
            <a:r>
              <a:rPr lang="en-US" sz="1400" baseline="30000" dirty="0"/>
              <a:t>o</a:t>
            </a:r>
            <a:r>
              <a:rPr lang="en-US" sz="1400" dirty="0"/>
              <a:t> from K07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B07 orthogonal to snake drives</a:t>
            </a:r>
          </a:p>
          <a:p>
            <a:endParaRPr lang="en-US" sz="1400" dirty="0"/>
          </a:p>
          <a:p>
            <a:r>
              <a:rPr lang="en-US" sz="1400" dirty="0"/>
              <a:t>Skew quad arrow length is full current range of supply (arrow head is positive)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D914A2-6CCC-FDB3-5F11-14C64BAA7A57}"/>
              </a:ext>
            </a:extLst>
          </p:cNvPr>
          <p:cNvGrpSpPr/>
          <p:nvPr/>
        </p:nvGrpSpPr>
        <p:grpSpPr>
          <a:xfrm>
            <a:off x="1298684" y="985939"/>
            <a:ext cx="3494036" cy="3344900"/>
            <a:chOff x="3630168" y="879627"/>
            <a:chExt cx="3494036" cy="33449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2F73A5-CCF2-205A-1338-D8FC5156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630168" y="879627"/>
              <a:ext cx="3494036" cy="33449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DED0A6-4419-25CB-D2A2-CABAD9DD8D8F}"/>
                </a:ext>
              </a:extLst>
            </p:cNvPr>
            <p:cNvSpPr txBox="1"/>
            <p:nvPr/>
          </p:nvSpPr>
          <p:spPr>
            <a:xfrm>
              <a:off x="5547452" y="996696"/>
              <a:ext cx="503664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B07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3C950-644D-23B0-F158-5FD36DE0A47C}"/>
                </a:ext>
              </a:extLst>
            </p:cNvPr>
            <p:cNvSpPr txBox="1"/>
            <p:nvPr/>
          </p:nvSpPr>
          <p:spPr>
            <a:xfrm>
              <a:off x="4454053" y="2547155"/>
              <a:ext cx="50366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K07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59BE9F-30A5-AED3-9205-E58289C5DF5F}"/>
                </a:ext>
              </a:extLst>
            </p:cNvPr>
            <p:cNvSpPr txBox="1"/>
            <p:nvPr/>
          </p:nvSpPr>
          <p:spPr>
            <a:xfrm>
              <a:off x="6325525" y="2854932"/>
              <a:ext cx="503664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E05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328FFE-AC73-5D2B-8AAF-664A09B9445F}"/>
                </a:ext>
              </a:extLst>
            </p:cNvPr>
            <p:cNvSpPr txBox="1"/>
            <p:nvPr/>
          </p:nvSpPr>
          <p:spPr>
            <a:xfrm>
              <a:off x="6051116" y="1946628"/>
              <a:ext cx="857927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Snake drive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91FE6C2-A4D7-52D5-093D-E211B7AD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3000" dirty="0"/>
              <a:t>Commissioning: Proof of principle single resonance crossing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49DBB-72C3-C824-9FAB-7ABCD1C865C4}"/>
              </a:ext>
            </a:extLst>
          </p:cNvPr>
          <p:cNvSpPr txBox="1"/>
          <p:nvPr/>
        </p:nvSpPr>
        <p:spPr>
          <a:xfrm>
            <a:off x="760233" y="654753"/>
            <a:ext cx="36834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Resonance ‘portrait’ at </a:t>
            </a:r>
            <a:r>
              <a:rPr lang="en-US" dirty="0" err="1"/>
              <a:t>G</a:t>
            </a:r>
            <a:r>
              <a:rPr lang="en-US" sz="1800" dirty="0" err="1"/>
              <a:t>ɣ</a:t>
            </a:r>
            <a:r>
              <a:rPr lang="en-US" sz="1800" dirty="0"/>
              <a:t> = 45.74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451171-EBF1-1C34-C448-907510D0369F}"/>
              </a:ext>
            </a:extLst>
          </p:cNvPr>
          <p:cNvSpPr txBox="1"/>
          <p:nvPr/>
        </p:nvSpPr>
        <p:spPr>
          <a:xfrm>
            <a:off x="5576710" y="616607"/>
            <a:ext cx="41472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Polarization response to skew strength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89ADE1-5F3B-E6E0-DFB0-3ABD23CF53BD}"/>
              </a:ext>
            </a:extLst>
          </p:cNvPr>
          <p:cNvSpPr txBox="1"/>
          <p:nvPr/>
        </p:nvSpPr>
        <p:spPr>
          <a:xfrm>
            <a:off x="6615292" y="4765305"/>
            <a:ext cx="4763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Phasing of skew quads is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Demonstration of total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anti-correcting phase, expect </a:t>
            </a:r>
            <a:r>
              <a:rPr lang="en-US" sz="1600" i="1" dirty="0"/>
              <a:t>more </a:t>
            </a:r>
            <a:r>
              <a:rPr lang="en-US" sz="1600" dirty="0"/>
              <a:t>loss from simple Froissart-</a:t>
            </a:r>
            <a:r>
              <a:rPr lang="en-US" sz="1600" dirty="0" err="1"/>
              <a:t>Stora</a:t>
            </a:r>
            <a:r>
              <a:rPr lang="en-US" sz="1600" dirty="0"/>
              <a:t> estimate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be multiple crossings from </a:t>
            </a:r>
            <a:r>
              <a:rPr lang="en-US" sz="1600" dirty="0" err="1"/>
              <a:t>synchtron</a:t>
            </a:r>
            <a:r>
              <a:rPr lang="en-US" sz="1600" dirty="0"/>
              <a:t> motion during long crossing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 be investigated in simulation</a:t>
            </a:r>
          </a:p>
        </p:txBody>
      </p:sp>
    </p:spTree>
    <p:extLst>
      <p:ext uri="{BB962C8B-B14F-4D97-AF65-F5344CB8AC3E}">
        <p14:creationId xmlns:p14="http://schemas.microsoft.com/office/powerpoint/2010/main" val="37799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ABD37-0DAB-1978-02B4-301B6DBF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338297F5-74DF-5C02-4E07-41778CE1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414" y="404152"/>
            <a:ext cx="2868721" cy="2122938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1B2433C-E915-E720-DA96-CF871181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38" y="420464"/>
            <a:ext cx="2868721" cy="21229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FFD29D-F2DC-5524-3373-77CDFA7E069B}"/>
              </a:ext>
            </a:extLst>
          </p:cNvPr>
          <p:cNvSpPr/>
          <p:nvPr/>
        </p:nvSpPr>
        <p:spPr>
          <a:xfrm>
            <a:off x="6096000" y="231941"/>
            <a:ext cx="5862828" cy="23246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96C00-AF99-0A20-1383-BF284C25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4F05E-7CB2-DEC5-EA29-1E5EB57D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3000" dirty="0"/>
              <a:t>Commissioning: Orbit effects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5DEAC2-0FA2-4342-D6ED-ED7C120EF1A5}"/>
              </a:ext>
            </a:extLst>
          </p:cNvPr>
          <p:cNvSpPr txBox="1">
            <a:spLocks/>
          </p:cNvSpPr>
          <p:nvPr/>
        </p:nvSpPr>
        <p:spPr>
          <a:xfrm>
            <a:off x="251460" y="691768"/>
            <a:ext cx="5554980" cy="19365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800" dirty="0"/>
              <a:t>Large horizontal orbit excursions in AGS </a:t>
            </a:r>
          </a:p>
          <a:p>
            <a:pPr marL="457200" indent="-457200"/>
            <a:r>
              <a:rPr lang="en-US" sz="1800" dirty="0"/>
              <a:t>High vertical tune (8.985 – 8.991)</a:t>
            </a:r>
          </a:p>
          <a:p>
            <a:pPr marL="457200" indent="-457200"/>
            <a:r>
              <a:rPr lang="en-US" sz="1800" dirty="0"/>
              <a:t>Horizontal off-centering in skew quads leads to large vertical orbit changes and beam loss. </a:t>
            </a:r>
          </a:p>
          <a:p>
            <a:pPr marL="457200" indent="-457200"/>
            <a:r>
              <a:rPr lang="en-US" sz="1800" dirty="0"/>
              <a:t>Beam-based orbit offsets measured and corrected</a:t>
            </a:r>
          </a:p>
          <a:p>
            <a:pPr marL="914400" lvl="1" indent="-457200"/>
            <a:r>
              <a:rPr lang="en-US" sz="1400" dirty="0"/>
              <a:t>Skew quads pulsed, infer offset from vertical orbit change + model</a:t>
            </a:r>
          </a:p>
          <a:p>
            <a:pPr marL="914400" lvl="1" indent="-457200"/>
            <a:r>
              <a:rPr lang="en-US" sz="1400" dirty="0"/>
              <a:t>Correction limited by weak steering dipoles</a:t>
            </a:r>
          </a:p>
          <a:p>
            <a:pPr marL="457200" indent="-457200"/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34B15E-0006-00DC-17A8-91ADD2695B49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9C43D-D358-9CF5-D1F2-7FEEC6B62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73" y="2719787"/>
            <a:ext cx="5268924" cy="3688247"/>
          </a:xfrm>
          <a:prstGeom prst="rect">
            <a:avLst/>
          </a:prstGeom>
        </p:spPr>
      </p:pic>
      <p:pic>
        <p:nvPicPr>
          <p:cNvPr id="7" name="Picture 6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83D41FAE-65F5-A72D-57EC-797EE2335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97" y="2747220"/>
            <a:ext cx="5268924" cy="368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7BB11-FF2D-F3B7-CB74-5FCBF5266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233" y="6190010"/>
            <a:ext cx="3206242" cy="436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6591CF-BA40-9D29-841F-14EA8373E25D}"/>
              </a:ext>
            </a:extLst>
          </p:cNvPr>
          <p:cNvSpPr txBox="1"/>
          <p:nvPr/>
        </p:nvSpPr>
        <p:spPr>
          <a:xfrm>
            <a:off x="7782179" y="91725"/>
            <a:ext cx="3159839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Sample horizontal orbits (at BPMs)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228A4-E27C-1B0C-6CEF-9DC266249D7C}"/>
              </a:ext>
            </a:extLst>
          </p:cNvPr>
          <p:cNvSpPr txBox="1"/>
          <p:nvPr/>
        </p:nvSpPr>
        <p:spPr>
          <a:xfrm>
            <a:off x="3390227" y="2802600"/>
            <a:ext cx="5673091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Horizontal position at skew quads, inferred from orbit differences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BA691-C62C-F145-0F68-B5A09417C6A3}"/>
              </a:ext>
            </a:extLst>
          </p:cNvPr>
          <p:cNvSpPr txBox="1"/>
          <p:nvPr/>
        </p:nvSpPr>
        <p:spPr>
          <a:xfrm>
            <a:off x="4196458" y="3258576"/>
            <a:ext cx="165141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Before correction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EEE28-E330-8D05-1736-579E14EA7D19}"/>
              </a:ext>
            </a:extLst>
          </p:cNvPr>
          <p:cNvSpPr txBox="1"/>
          <p:nvPr/>
        </p:nvSpPr>
        <p:spPr>
          <a:xfrm>
            <a:off x="9584005" y="3267417"/>
            <a:ext cx="148951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390707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9861-2746-F2F6-CDA6-4F31A766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73" y="49473"/>
            <a:ext cx="11049000" cy="467082"/>
          </a:xfrm>
        </p:spPr>
        <p:txBody>
          <a:bodyPr>
            <a:noAutofit/>
          </a:bodyPr>
          <a:lstStyle/>
          <a:p>
            <a:r>
              <a:rPr lang="en-US" sz="3000" dirty="0"/>
              <a:t>Polarization increase from skew quad resonance correction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49E69A-A09D-E649-B5C9-7A04B386A4FC}"/>
              </a:ext>
            </a:extLst>
          </p:cNvPr>
          <p:cNvSpPr txBox="1"/>
          <p:nvPr/>
        </p:nvSpPr>
        <p:spPr>
          <a:xfrm>
            <a:off x="446697" y="874455"/>
            <a:ext cx="4665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Initially, only about 2/3 of the pulses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Omitting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Pulses for resonances where orbit excursions still caused beam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Early resonances where optics distorted by snakes (requires special care)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Leaving out two skew quads (C20, G20) which have difficult to correct for horizontal orbit mis-centering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94642-3E24-E72C-1E12-AEAB55DD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60648" y="3058049"/>
            <a:ext cx="5423916" cy="3548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8E9633-3428-4A5A-BE2B-FE536C56756F}"/>
              </a:ext>
            </a:extLst>
          </p:cNvPr>
          <p:cNvSpPr txBox="1"/>
          <p:nvPr/>
        </p:nvSpPr>
        <p:spPr>
          <a:xfrm rot="16200000">
            <a:off x="5150883" y="4578274"/>
            <a:ext cx="16321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Polarization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EC85A-7DD8-4272-8F58-28240A5DD491}"/>
              </a:ext>
            </a:extLst>
          </p:cNvPr>
          <p:cNvSpPr txBox="1"/>
          <p:nvPr/>
        </p:nvSpPr>
        <p:spPr>
          <a:xfrm>
            <a:off x="6026844" y="6445738"/>
            <a:ext cx="54345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Correction amplitude (1 = full correction,0 = no correction)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F98B7-D1FC-28D0-E5E0-77934A8A4D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79756" y="653535"/>
            <a:ext cx="5202769" cy="2339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89AD5-4840-A292-1713-35A1C5AF0114}"/>
              </a:ext>
            </a:extLst>
          </p:cNvPr>
          <p:cNvSpPr txBox="1"/>
          <p:nvPr/>
        </p:nvSpPr>
        <p:spPr>
          <a:xfrm>
            <a:off x="1043531" y="3429000"/>
            <a:ext cx="42884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 gain of 10% relative polarization is equivalent to gain from tune jump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agreement with model expectation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Implies that for resonances that we can pulse the quads for, we get what we expect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5A086-0850-5EC5-206E-EB4A9801F316}"/>
              </a:ext>
            </a:extLst>
          </p:cNvPr>
          <p:cNvSpPr txBox="1"/>
          <p:nvPr/>
        </p:nvSpPr>
        <p:spPr>
          <a:xfrm>
            <a:off x="6601947" y="1174666"/>
            <a:ext cx="131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Omitted for optical difficulties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7D60D4F-C09F-A4AD-8A7E-111B612C526A}"/>
              </a:ext>
            </a:extLst>
          </p:cNvPr>
          <p:cNvSpPr/>
          <p:nvPr/>
        </p:nvSpPr>
        <p:spPr>
          <a:xfrm rot="5400000">
            <a:off x="7027132" y="1062924"/>
            <a:ext cx="109749" cy="96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C2392-116A-C257-62B4-C9F4B3C28483}"/>
              </a:ext>
            </a:extLst>
          </p:cNvPr>
          <p:cNvSpPr txBox="1"/>
          <p:nvPr/>
        </p:nvSpPr>
        <p:spPr>
          <a:xfrm>
            <a:off x="9588987" y="516555"/>
            <a:ext cx="131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Omitted for large orbit excursions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2790F6-BF56-9407-C69B-5BA65A3A6F2C}"/>
              </a:ext>
            </a:extLst>
          </p:cNvPr>
          <p:cNvCxnSpPr>
            <a:cxnSpLocks/>
          </p:cNvCxnSpPr>
          <p:nvPr/>
        </p:nvCxnSpPr>
        <p:spPr>
          <a:xfrm flipH="1">
            <a:off x="9957816" y="855109"/>
            <a:ext cx="64008" cy="562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6BFE3F-9EED-9471-F460-4510A4FC5D1A}"/>
              </a:ext>
            </a:extLst>
          </p:cNvPr>
          <p:cNvCxnSpPr>
            <a:cxnSpLocks/>
          </p:cNvCxnSpPr>
          <p:nvPr/>
        </p:nvCxnSpPr>
        <p:spPr>
          <a:xfrm flipH="1">
            <a:off x="9781035" y="855109"/>
            <a:ext cx="240789" cy="373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D8395-2BDB-7DF1-76C4-FB8B1E3790CE}"/>
              </a:ext>
            </a:extLst>
          </p:cNvPr>
          <p:cNvCxnSpPr>
            <a:cxnSpLocks/>
          </p:cNvCxnSpPr>
          <p:nvPr/>
        </p:nvCxnSpPr>
        <p:spPr>
          <a:xfrm flipH="1">
            <a:off x="9412206" y="855109"/>
            <a:ext cx="609618" cy="395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B64763-5F06-B3EB-6457-CDF97ECF1BE5}"/>
              </a:ext>
            </a:extLst>
          </p:cNvPr>
          <p:cNvSpPr txBox="1"/>
          <p:nvPr/>
        </p:nvSpPr>
        <p:spPr>
          <a:xfrm rot="16200000">
            <a:off x="5325148" y="158332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Skew quad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8C6A943-F7F2-82D6-9698-51538566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214" y="640261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963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D66EE-E68D-7768-36C5-FD7D74FA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E702F-56BF-63CA-AE09-CDB3A7D1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214" y="640261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F9E21-DB05-9904-4963-F3F9077F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49473"/>
            <a:ext cx="11029353" cy="467082"/>
          </a:xfrm>
        </p:spPr>
        <p:txBody>
          <a:bodyPr>
            <a:noAutofit/>
          </a:bodyPr>
          <a:lstStyle/>
          <a:p>
            <a:r>
              <a:rPr lang="en-US" sz="2800" dirty="0"/>
              <a:t>Polarization increase from skew quad resonance correction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63C528-FA9C-8BC5-2DC9-FBAA9721EBBB}"/>
              </a:ext>
            </a:extLst>
          </p:cNvPr>
          <p:cNvGrpSpPr/>
          <p:nvPr/>
        </p:nvGrpSpPr>
        <p:grpSpPr>
          <a:xfrm>
            <a:off x="6576037" y="775533"/>
            <a:ext cx="4125131" cy="3402929"/>
            <a:chOff x="1410575" y="1134347"/>
            <a:chExt cx="4125131" cy="3402929"/>
          </a:xfrm>
        </p:grpSpPr>
        <p:pic>
          <p:nvPicPr>
            <p:cNvPr id="5" name="Picture 4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146F4151-88B5-06E7-5A3C-5EB96BD70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575" y="1134347"/>
              <a:ext cx="4125131" cy="337571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125037-8F44-4F66-51EB-99AA8A47F169}"/>
                </a:ext>
              </a:extLst>
            </p:cNvPr>
            <p:cNvSpPr/>
            <p:nvPr/>
          </p:nvSpPr>
          <p:spPr>
            <a:xfrm>
              <a:off x="1805651" y="3750197"/>
              <a:ext cx="3703898" cy="787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9725EF-6E08-206D-1316-B714A8601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4" b="574"/>
          <a:stretch/>
        </p:blipFill>
        <p:spPr>
          <a:xfrm>
            <a:off x="6404740" y="3521599"/>
            <a:ext cx="4296428" cy="31561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6CA7A3-D6F6-3537-3D3F-BE59403B4F7B}"/>
              </a:ext>
            </a:extLst>
          </p:cNvPr>
          <p:cNvSpPr txBox="1"/>
          <p:nvPr/>
        </p:nvSpPr>
        <p:spPr>
          <a:xfrm>
            <a:off x="7119431" y="2578673"/>
            <a:ext cx="19672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EEE"/>
                </a:solidFill>
              </a:rPr>
              <a:t>Skew quads ON</a:t>
            </a:r>
          </a:p>
          <a:p>
            <a:r>
              <a:rPr lang="en-US" dirty="0">
                <a:solidFill>
                  <a:srgbClr val="FF0000"/>
                </a:solidFill>
              </a:rPr>
              <a:t>Skew quads OFF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686A8-D7D8-98DB-CBF5-AD0F2030F119}"/>
              </a:ext>
            </a:extLst>
          </p:cNvPr>
          <p:cNvSpPr txBox="1"/>
          <p:nvPr/>
        </p:nvSpPr>
        <p:spPr>
          <a:xfrm>
            <a:off x="8220955" y="5256079"/>
            <a:ext cx="22804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Polarization ratio 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Skew Quads ON/OFF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1C9F6-1BA2-94FA-76BD-A57112072AE8}"/>
              </a:ext>
            </a:extLst>
          </p:cNvPr>
          <p:cNvSpPr txBox="1"/>
          <p:nvPr/>
        </p:nvSpPr>
        <p:spPr>
          <a:xfrm>
            <a:off x="7499623" y="507678"/>
            <a:ext cx="2646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Polarization comparison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A8D6C-C595-3E04-D5DC-563E8A7F8E3A}"/>
              </a:ext>
            </a:extLst>
          </p:cNvPr>
          <p:cNvSpPr txBox="1"/>
          <p:nvPr/>
        </p:nvSpPr>
        <p:spPr>
          <a:xfrm>
            <a:off x="353410" y="336520"/>
            <a:ext cx="5435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enabled pulses limited mostly by orbit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Included model-predicted orbit response of the skew quads in the optimization to minimize resulting vertical 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Resonance strength, |</a:t>
            </a:r>
            <a:r>
              <a:rPr lang="en-US" sz="1800" dirty="0" err="1"/>
              <a:t>ε</a:t>
            </a:r>
            <a:r>
              <a:rPr lang="en-US" sz="1800" dirty="0"/>
              <a:t>|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Tune shift from coupling, </a:t>
            </a:r>
            <a:r>
              <a:rPr lang="en-US" sz="1800" dirty="0" err="1"/>
              <a:t>ΔQ</a:t>
            </a:r>
            <a:r>
              <a:rPr lang="en-US" sz="1800" baseline="-25000" dirty="0" err="1"/>
              <a:t>y</a:t>
            </a:r>
            <a:r>
              <a:rPr lang="en-US" sz="1800" dirty="0"/>
              <a:t>&lt; 0.005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Vertical  |</a:t>
            </a:r>
            <a:r>
              <a:rPr lang="en-US" dirty="0" err="1"/>
              <a:t>M</a:t>
            </a:r>
            <a:r>
              <a:rPr lang="en-US" baseline="-25000" dirty="0" err="1"/>
              <a:t>orm</a:t>
            </a:r>
            <a:r>
              <a:rPr lang="en-US" dirty="0"/>
              <a:t>*(</a:t>
            </a:r>
            <a:r>
              <a:rPr lang="en-US" dirty="0" err="1"/>
              <a:t>k</a:t>
            </a:r>
            <a:r>
              <a:rPr lang="en-US" baseline="-25000" dirty="0" err="1"/>
              <a:t>skew</a:t>
            </a:r>
            <a:r>
              <a:rPr lang="en-US" dirty="0"/>
              <a:t>*</a:t>
            </a:r>
            <a:r>
              <a:rPr lang="en-US" dirty="0" err="1"/>
              <a:t>x</a:t>
            </a:r>
            <a:r>
              <a:rPr lang="en-US" baseline="-25000" dirty="0" err="1"/>
              <a:t>skew</a:t>
            </a:r>
            <a:r>
              <a:rPr lang="en-US" dirty="0"/>
              <a:t>)|</a:t>
            </a:r>
            <a:r>
              <a:rPr lang="en-US" baseline="-25000" dirty="0"/>
              <a:t>max</a:t>
            </a:r>
            <a:r>
              <a:rPr lang="en-US" dirty="0"/>
              <a:t> &lt; 1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Permits enabling more pulses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 to 15% relative gain from skew quads (compared with 8-10% from tune jump)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600F7-3AB1-BDFF-8A7B-DBEAB9EE7B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06961" y="3960564"/>
            <a:ext cx="3204428" cy="1441146"/>
          </a:xfrm>
          <a:prstGeom prst="rect">
            <a:avLst/>
          </a:prstGeom>
        </p:spPr>
      </p:pic>
      <p:pic>
        <p:nvPicPr>
          <p:cNvPr id="16" name="Picture 1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A7A9699-0F1B-4842-59F1-12CD9549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636" y="5256079"/>
            <a:ext cx="3207429" cy="144249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65E095C-F99A-4418-2F7C-4243F8BCFE10}"/>
              </a:ext>
            </a:extLst>
          </p:cNvPr>
          <p:cNvSpPr/>
          <p:nvPr/>
        </p:nvSpPr>
        <p:spPr>
          <a:xfrm>
            <a:off x="3428930" y="5065821"/>
            <a:ext cx="244588" cy="4487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C92B1-FFAD-38B5-E980-A70C035A6F40}"/>
              </a:ext>
            </a:extLst>
          </p:cNvPr>
          <p:cNvSpPr txBox="1"/>
          <p:nvPr/>
        </p:nvSpPr>
        <p:spPr>
          <a:xfrm rot="16200000">
            <a:off x="424804" y="5034497"/>
            <a:ext cx="2223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 quad currents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55D6EA-AC83-6A05-9A77-FB5EA22B7A6F}"/>
              </a:ext>
            </a:extLst>
          </p:cNvPr>
          <p:cNvCxnSpPr>
            <a:cxnSpLocks/>
          </p:cNvCxnSpPr>
          <p:nvPr/>
        </p:nvCxnSpPr>
        <p:spPr>
          <a:xfrm flipH="1">
            <a:off x="9640711" y="1885244"/>
            <a:ext cx="1174045" cy="37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4E73CD-916E-7DE2-FE2D-DF5C0E4F3D31}"/>
              </a:ext>
            </a:extLst>
          </p:cNvPr>
          <p:cNvSpPr txBox="1"/>
          <p:nvPr/>
        </p:nvSpPr>
        <p:spPr>
          <a:xfrm>
            <a:off x="10768456" y="1626266"/>
            <a:ext cx="137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Mysterious decline in base polarization</a:t>
            </a:r>
          </a:p>
          <a:p>
            <a:r>
              <a:rPr lang="en-US" sz="1000" dirty="0"/>
              <a:t>(our personal ‘spin crisis)</a:t>
            </a:r>
          </a:p>
        </p:txBody>
      </p:sp>
    </p:spTree>
    <p:extLst>
      <p:ext uri="{BB962C8B-B14F-4D97-AF65-F5344CB8AC3E}">
        <p14:creationId xmlns:p14="http://schemas.microsoft.com/office/powerpoint/2010/main" val="376812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A78E-65DB-FE45-B74B-32C6C0CB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56446"/>
            <a:ext cx="11049000" cy="548639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35A9-27D5-3FB0-CD5D-F21F230D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95" y="666482"/>
            <a:ext cx="110490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15% relative gain factor improves over the 10% gain factor of the tune jump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Skew quad resonance correction configuration began commissioning in March 2024, mostly behind RHIC operations</a:t>
            </a:r>
          </a:p>
          <a:p>
            <a:pPr marL="914400" lvl="1" indent="-457200"/>
            <a:r>
              <a:rPr lang="en-US" dirty="0"/>
              <a:t>March: polarity, orbit effect checks with unpolarized beam</a:t>
            </a:r>
          </a:p>
          <a:p>
            <a:pPr marL="914400" lvl="1" indent="-457200"/>
            <a:r>
              <a:rPr lang="en-US" dirty="0"/>
              <a:t>Apr: polarized beam checks, single resonance tests</a:t>
            </a:r>
          </a:p>
          <a:p>
            <a:pPr marL="914400" lvl="1" indent="-457200"/>
            <a:r>
              <a:rPr lang="en-US" dirty="0"/>
              <a:t>May-June: RHIC startup and development (limited AGS time)</a:t>
            </a:r>
          </a:p>
          <a:p>
            <a:pPr marL="914400" lvl="1" indent="-457200"/>
            <a:r>
              <a:rPr lang="en-US" dirty="0"/>
              <a:t>July-Aug: Ramp tests and commissioning, orbit correction and compensation</a:t>
            </a:r>
          </a:p>
          <a:p>
            <a:pPr marL="914400" lvl="1" indent="-457200"/>
            <a:r>
              <a:rPr lang="en-US" dirty="0"/>
              <a:t>Sep 6</a:t>
            </a:r>
            <a:r>
              <a:rPr lang="en-US" baseline="30000" dirty="0"/>
              <a:t>th</a:t>
            </a:r>
            <a:r>
              <a:rPr lang="en-US" dirty="0"/>
              <a:t> to present:  RHIC fills with AGS in skew quad resonance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F7FE-5FF2-6641-F148-8861990DB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05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A5AA-B6DE-D2B2-AED9-32904B476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0A440-B78E-94D3-EA63-BEEC34261AD8}"/>
              </a:ext>
            </a:extLst>
          </p:cNvPr>
          <p:cNvSpPr txBox="1">
            <a:spLocks/>
          </p:cNvSpPr>
          <p:nvPr/>
        </p:nvSpPr>
        <p:spPr>
          <a:xfrm>
            <a:off x="355257" y="276551"/>
            <a:ext cx="11049000" cy="54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State of the project: looking 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6AD64-802F-9E22-045C-5BA206C18BAF}"/>
              </a:ext>
            </a:extLst>
          </p:cNvPr>
          <p:cNvSpPr txBox="1"/>
          <p:nvPr/>
        </p:nvSpPr>
        <p:spPr>
          <a:xfrm>
            <a:off x="745068" y="982133"/>
            <a:ext cx="106591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loss from horizontal resonances might be as high as 20% (only 15% accounted for)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Only one week left </a:t>
            </a:r>
            <a:r>
              <a:rPr lang="en-US" dirty="0"/>
              <a:t>in Run 24 polarized proton operation in the RHIC (and injectors).</a:t>
            </a:r>
          </a:p>
          <a:p>
            <a:r>
              <a:rPr lang="en-US" dirty="0"/>
              <a:t>Might be last week of RHIC polarized proton operation ever </a:t>
            </a:r>
          </a:p>
          <a:p>
            <a:r>
              <a:rPr lang="en-US" dirty="0"/>
              <a:t>	No more currently scheduled before RHIC shutdown after Run 25</a:t>
            </a:r>
          </a:p>
          <a:p>
            <a:endParaRPr lang="en-US" dirty="0"/>
          </a:p>
          <a:p>
            <a:r>
              <a:rPr lang="en-US" dirty="0"/>
              <a:t>Development runs planned in the AGS behind gold operation in 2025 and  ~1 month/year during the “Middle Ages” between RHIC and EIC.</a:t>
            </a:r>
          </a:p>
          <a:p>
            <a:endParaRPr lang="en-US" dirty="0"/>
          </a:p>
          <a:p>
            <a:r>
              <a:rPr lang="en-US" dirty="0"/>
              <a:t>  What can we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Heavily accelerator model-driven effort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Individual resonances too weak to tune individually empirically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energy corrections might be incomplete due to optical errors from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Large effects of complicated helical dipole 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Feed-down from orbit offsets/misalignments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Potentially ~2% from resonances near transition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Not currently corrected. Needs particular attention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2B25-F6C1-60FD-91B5-B83339D1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057" y="2580787"/>
            <a:ext cx="5465885" cy="1325563"/>
          </a:xfrm>
        </p:spPr>
        <p:txBody>
          <a:bodyPr>
            <a:normAutofit/>
          </a:bodyPr>
          <a:lstStyle/>
          <a:p>
            <a:r>
              <a:rPr lang="en-US" dirty="0"/>
              <a:t>Thanks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B35D4-AEA0-D81A-D65D-DFE9A22C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983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9483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1F63CC-5794-5C43-A9CA-85693A9C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88" y="0"/>
            <a:ext cx="10515600" cy="99391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RHIC Polarized Beam Complex</a:t>
            </a:r>
          </a:p>
        </p:txBody>
      </p:sp>
      <p:grpSp>
        <p:nvGrpSpPr>
          <p:cNvPr id="8" name="Group 344">
            <a:extLst>
              <a:ext uri="{FF2B5EF4-FFF2-40B4-BE49-F238E27FC236}">
                <a16:creationId xmlns:a16="http://schemas.microsoft.com/office/drawing/2014/main" id="{36F71AB4-E971-8C49-9E39-FF199348F908}"/>
              </a:ext>
            </a:extLst>
          </p:cNvPr>
          <p:cNvGrpSpPr>
            <a:grpSpLocks/>
          </p:cNvGrpSpPr>
          <p:nvPr/>
        </p:nvGrpSpPr>
        <p:grpSpPr bwMode="auto">
          <a:xfrm>
            <a:off x="5492843" y="1545678"/>
            <a:ext cx="7361238" cy="4330700"/>
            <a:chOff x="528" y="632"/>
            <a:chExt cx="4637" cy="2728"/>
          </a:xfrm>
        </p:grpSpPr>
        <p:sp>
          <p:nvSpPr>
            <p:cNvPr id="9" name="Oval 349">
              <a:extLst>
                <a:ext uri="{FF2B5EF4-FFF2-40B4-BE49-F238E27FC236}">
                  <a16:creationId xmlns:a16="http://schemas.microsoft.com/office/drawing/2014/main" id="{180A2474-2FB6-FA4A-A021-9912F1C1B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Line 350">
              <a:extLst>
                <a:ext uri="{FF2B5EF4-FFF2-40B4-BE49-F238E27FC236}">
                  <a16:creationId xmlns:a16="http://schemas.microsoft.com/office/drawing/2014/main" id="{0271FFF7-C8AB-7743-9501-75C81EC20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51">
              <a:extLst>
                <a:ext uri="{FF2B5EF4-FFF2-40B4-BE49-F238E27FC236}">
                  <a16:creationId xmlns:a16="http://schemas.microsoft.com/office/drawing/2014/main" id="{3310A3F6-D891-2449-AAAF-B69F878B6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" name="Rectangle 352">
              <a:extLst>
                <a:ext uri="{FF2B5EF4-FFF2-40B4-BE49-F238E27FC236}">
                  <a16:creationId xmlns:a16="http://schemas.microsoft.com/office/drawing/2014/main" id="{5E74CA2B-0420-8E43-BE7C-03DB2D2B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" name="Rectangle 353">
              <a:extLst>
                <a:ext uri="{FF2B5EF4-FFF2-40B4-BE49-F238E27FC236}">
                  <a16:creationId xmlns:a16="http://schemas.microsoft.com/office/drawing/2014/main" id="{59836370-2384-9A42-AC6A-8D6C76787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" name="Rectangle 354">
              <a:extLst>
                <a:ext uri="{FF2B5EF4-FFF2-40B4-BE49-F238E27FC236}">
                  <a16:creationId xmlns:a16="http://schemas.microsoft.com/office/drawing/2014/main" id="{A5AFEE8D-FE6E-B845-B377-0317806B9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5" name="Rectangle 355">
              <a:extLst>
                <a:ext uri="{FF2B5EF4-FFF2-40B4-BE49-F238E27FC236}">
                  <a16:creationId xmlns:a16="http://schemas.microsoft.com/office/drawing/2014/main" id="{D6B37A83-D47E-E74A-8DED-D45BAFF8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Rectangle 357">
              <a:extLst>
                <a:ext uri="{FF2B5EF4-FFF2-40B4-BE49-F238E27FC236}">
                  <a16:creationId xmlns:a16="http://schemas.microsoft.com/office/drawing/2014/main" id="{59D337E1-C35F-6542-9586-4537F46D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900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7" name="Group 359">
              <a:extLst>
                <a:ext uri="{FF2B5EF4-FFF2-40B4-BE49-F238E27FC236}">
                  <a16:creationId xmlns:a16="http://schemas.microsoft.com/office/drawing/2014/main" id="{9B0DEB2A-77D4-CE4D-9D5F-B945D6F8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49" name="Rectangle 360">
                <a:extLst>
                  <a:ext uri="{FF2B5EF4-FFF2-40B4-BE49-F238E27FC236}">
                    <a16:creationId xmlns:a16="http://schemas.microsoft.com/office/drawing/2014/main" id="{A75DD92C-4629-E145-918C-139C9B205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50" name="Freeform 361">
                <a:extLst>
                  <a:ext uri="{FF2B5EF4-FFF2-40B4-BE49-F238E27FC236}">
                    <a16:creationId xmlns:a16="http://schemas.microsoft.com/office/drawing/2014/main" id="{168EEB56-3A32-234D-971D-B2F9724A1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0 h 74"/>
                  <a:gd name="T2" fmla="*/ 1 w 73"/>
                  <a:gd name="T3" fmla="*/ 0 h 74"/>
                  <a:gd name="T4" fmla="*/ 0 w 73"/>
                  <a:gd name="T5" fmla="*/ 0 h 74"/>
                  <a:gd name="T6" fmla="*/ 0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8" name="Rectangle 362">
              <a:extLst>
                <a:ext uri="{FF2B5EF4-FFF2-40B4-BE49-F238E27FC236}">
                  <a16:creationId xmlns:a16="http://schemas.microsoft.com/office/drawing/2014/main" id="{4D95E702-23B9-4B47-85E2-8F08F847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559"/>
              <a:ext cx="4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PHENIX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9" name="Group 363">
              <a:extLst>
                <a:ext uri="{FF2B5EF4-FFF2-40B4-BE49-F238E27FC236}">
                  <a16:creationId xmlns:a16="http://schemas.microsoft.com/office/drawing/2014/main" id="{AC09A897-7925-AC42-817D-2F67B4553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47" name="Rectangle 364">
                <a:extLst>
                  <a:ext uri="{FF2B5EF4-FFF2-40B4-BE49-F238E27FC236}">
                    <a16:creationId xmlns:a16="http://schemas.microsoft.com/office/drawing/2014/main" id="{6FC76FAC-13E5-9045-A28A-D5189DCE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48" name="Freeform 365">
                <a:extLst>
                  <a:ext uri="{FF2B5EF4-FFF2-40B4-BE49-F238E27FC236}">
                    <a16:creationId xmlns:a16="http://schemas.microsoft.com/office/drawing/2014/main" id="{38A6ED58-93D6-C244-9A2A-D29FDDD5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 h 73"/>
                  <a:gd name="T2" fmla="*/ 1 w 73"/>
                  <a:gd name="T3" fmla="*/ 1 h 73"/>
                  <a:gd name="T4" fmla="*/ 0 w 73"/>
                  <a:gd name="T5" fmla="*/ 0 h 73"/>
                  <a:gd name="T6" fmla="*/ 0 w 73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0" name="Rectangle 366">
              <a:extLst>
                <a:ext uri="{FF2B5EF4-FFF2-40B4-BE49-F238E27FC236}">
                  <a16:creationId xmlns:a16="http://schemas.microsoft.com/office/drawing/2014/main" id="{67D37F6C-B3DF-4845-A901-D1E2AF4D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1" name="Rectangle 367">
              <a:extLst>
                <a:ext uri="{FF2B5EF4-FFF2-40B4-BE49-F238E27FC236}">
                  <a16:creationId xmlns:a16="http://schemas.microsoft.com/office/drawing/2014/main" id="{A92E649F-41F1-AB43-9CC1-7B95DDC1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Rectangle 368">
              <a:extLst>
                <a:ext uri="{FF2B5EF4-FFF2-40B4-BE49-F238E27FC236}">
                  <a16:creationId xmlns:a16="http://schemas.microsoft.com/office/drawing/2014/main" id="{12324432-BA95-4947-A6BC-28BFBA85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3" name="Rectangle 369">
              <a:extLst>
                <a:ext uri="{FF2B5EF4-FFF2-40B4-BE49-F238E27FC236}">
                  <a16:creationId xmlns:a16="http://schemas.microsoft.com/office/drawing/2014/main" id="{28B96E3F-2F30-4940-AAEC-FB22E49A2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Rectangle 370">
              <a:extLst>
                <a:ext uri="{FF2B5EF4-FFF2-40B4-BE49-F238E27FC236}">
                  <a16:creationId xmlns:a16="http://schemas.microsoft.com/office/drawing/2014/main" id="{764B7CD2-ECE8-ED43-83D8-A3517BDD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5" name="Rectangle 371">
              <a:extLst>
                <a:ext uri="{FF2B5EF4-FFF2-40B4-BE49-F238E27FC236}">
                  <a16:creationId xmlns:a16="http://schemas.microsoft.com/office/drawing/2014/main" id="{6A7079E5-8FD5-4F45-A85D-4C23D8465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charset="0"/>
                </a:rPr>
                <a:t>BOOSTER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6" name="Rectangle 372">
              <a:extLst>
                <a:ext uri="{FF2B5EF4-FFF2-40B4-BE49-F238E27FC236}">
                  <a16:creationId xmlns:a16="http://schemas.microsoft.com/office/drawing/2014/main" id="{8D576F88-38F5-044E-B9CD-67386FE8E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Oval 373">
              <a:extLst>
                <a:ext uri="{FF2B5EF4-FFF2-40B4-BE49-F238E27FC236}">
                  <a16:creationId xmlns:a16="http://schemas.microsoft.com/office/drawing/2014/main" id="{D3B7AF75-6024-B048-A689-19E0AD4C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Arc 374">
              <a:extLst>
                <a:ext uri="{FF2B5EF4-FFF2-40B4-BE49-F238E27FC236}">
                  <a16:creationId xmlns:a16="http://schemas.microsoft.com/office/drawing/2014/main" id="{2EA7287C-CF7D-C34F-BC21-C9A689A4C0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Arc 375">
              <a:extLst>
                <a:ext uri="{FF2B5EF4-FFF2-40B4-BE49-F238E27FC236}">
                  <a16:creationId xmlns:a16="http://schemas.microsoft.com/office/drawing/2014/main" id="{96BC9088-A9A4-8341-84F6-F456A9D057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Arc 376">
              <a:extLst>
                <a:ext uri="{FF2B5EF4-FFF2-40B4-BE49-F238E27FC236}">
                  <a16:creationId xmlns:a16="http://schemas.microsoft.com/office/drawing/2014/main" id="{50C3D03B-CEEB-7946-A780-5AFA977070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Arc 377">
              <a:extLst>
                <a:ext uri="{FF2B5EF4-FFF2-40B4-BE49-F238E27FC236}">
                  <a16:creationId xmlns:a16="http://schemas.microsoft.com/office/drawing/2014/main" id="{6B8E792F-D593-B847-9F8D-6BDABCFF8A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Arc 378">
              <a:extLst>
                <a:ext uri="{FF2B5EF4-FFF2-40B4-BE49-F238E27FC236}">
                  <a16:creationId xmlns:a16="http://schemas.microsoft.com/office/drawing/2014/main" id="{AB14BDA5-3015-9242-8F03-9C6801C45A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Arc 379">
              <a:extLst>
                <a:ext uri="{FF2B5EF4-FFF2-40B4-BE49-F238E27FC236}">
                  <a16:creationId xmlns:a16="http://schemas.microsoft.com/office/drawing/2014/main" id="{6DE5921F-74ED-ED46-9F9B-72B22D762C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rc 380">
              <a:extLst>
                <a:ext uri="{FF2B5EF4-FFF2-40B4-BE49-F238E27FC236}">
                  <a16:creationId xmlns:a16="http://schemas.microsoft.com/office/drawing/2014/main" id="{F1EB84E0-8EF5-2244-BB63-68D1988F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Arc 381">
              <a:extLst>
                <a:ext uri="{FF2B5EF4-FFF2-40B4-BE49-F238E27FC236}">
                  <a16:creationId xmlns:a16="http://schemas.microsoft.com/office/drawing/2014/main" id="{2CB94E75-0BFF-6542-BE1E-FDA22432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Arc 382">
              <a:extLst>
                <a:ext uri="{FF2B5EF4-FFF2-40B4-BE49-F238E27FC236}">
                  <a16:creationId xmlns:a16="http://schemas.microsoft.com/office/drawing/2014/main" id="{BDCCE395-04FF-B24C-8FF4-7742DDF78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Arc 383">
              <a:extLst>
                <a:ext uri="{FF2B5EF4-FFF2-40B4-BE49-F238E27FC236}">
                  <a16:creationId xmlns:a16="http://schemas.microsoft.com/office/drawing/2014/main" id="{9D513002-5379-8D49-933B-AE0CB009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8" name="Arc 384">
              <a:extLst>
                <a:ext uri="{FF2B5EF4-FFF2-40B4-BE49-F238E27FC236}">
                  <a16:creationId xmlns:a16="http://schemas.microsoft.com/office/drawing/2014/main" id="{F9C49CD1-3B1A-6A4B-B43D-C6433E4B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" name="Arc 385">
              <a:extLst>
                <a:ext uri="{FF2B5EF4-FFF2-40B4-BE49-F238E27FC236}">
                  <a16:creationId xmlns:a16="http://schemas.microsoft.com/office/drawing/2014/main" id="{B49B5FCC-0076-1843-B4B3-4F0DFA99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Freeform 386">
              <a:extLst>
                <a:ext uri="{FF2B5EF4-FFF2-40B4-BE49-F238E27FC236}">
                  <a16:creationId xmlns:a16="http://schemas.microsoft.com/office/drawing/2014/main" id="{14B4CC07-42AA-C945-9E70-1661206F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" name="Freeform 387">
              <a:extLst>
                <a:ext uri="{FF2B5EF4-FFF2-40B4-BE49-F238E27FC236}">
                  <a16:creationId xmlns:a16="http://schemas.microsoft.com/office/drawing/2014/main" id="{5DA7F161-2EE4-8343-B8E4-6890129A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2" name="Rectangle 388">
              <a:extLst>
                <a:ext uri="{FF2B5EF4-FFF2-40B4-BE49-F238E27FC236}">
                  <a16:creationId xmlns:a16="http://schemas.microsoft.com/office/drawing/2014/main" id="{4BDA67C9-2EB4-7C49-94C5-50F2EA20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Arc 389">
              <a:extLst>
                <a:ext uri="{FF2B5EF4-FFF2-40B4-BE49-F238E27FC236}">
                  <a16:creationId xmlns:a16="http://schemas.microsoft.com/office/drawing/2014/main" id="{D1D78EC0-EDB5-CA43-9249-C457A1BFB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4" name="Arc 390">
              <a:extLst>
                <a:ext uri="{FF2B5EF4-FFF2-40B4-BE49-F238E27FC236}">
                  <a16:creationId xmlns:a16="http://schemas.microsoft.com/office/drawing/2014/main" id="{5130D77D-0F1F-D249-924B-DFF981EB2C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" name="Freeform 391">
              <a:extLst>
                <a:ext uri="{FF2B5EF4-FFF2-40B4-BE49-F238E27FC236}">
                  <a16:creationId xmlns:a16="http://schemas.microsoft.com/office/drawing/2014/main" id="{5C8DB97B-9603-364C-B4BC-BAF9A264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6" name="Freeform 392">
              <a:extLst>
                <a:ext uri="{FF2B5EF4-FFF2-40B4-BE49-F238E27FC236}">
                  <a16:creationId xmlns:a16="http://schemas.microsoft.com/office/drawing/2014/main" id="{CB97D867-5840-6D4B-86AB-FEB8DD67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" name="Freeform 393">
              <a:extLst>
                <a:ext uri="{FF2B5EF4-FFF2-40B4-BE49-F238E27FC236}">
                  <a16:creationId xmlns:a16="http://schemas.microsoft.com/office/drawing/2014/main" id="{25C929BD-F39F-2042-90A3-E1422418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Freeform 394">
              <a:extLst>
                <a:ext uri="{FF2B5EF4-FFF2-40B4-BE49-F238E27FC236}">
                  <a16:creationId xmlns:a16="http://schemas.microsoft.com/office/drawing/2014/main" id="{725EC6A4-C9A5-CD4B-8A01-9F472E14D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9" name="Rectangle 395">
              <a:extLst>
                <a:ext uri="{FF2B5EF4-FFF2-40B4-BE49-F238E27FC236}">
                  <a16:creationId xmlns:a16="http://schemas.microsoft.com/office/drawing/2014/main" id="{F54B1816-46F6-B24D-B332-2C13603C5D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396">
              <a:extLst>
                <a:ext uri="{FF2B5EF4-FFF2-40B4-BE49-F238E27FC236}">
                  <a16:creationId xmlns:a16="http://schemas.microsoft.com/office/drawing/2014/main" id="{810E1D5A-5638-9A4D-9AF5-A1B6341E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" name="Freeform 397">
              <a:extLst>
                <a:ext uri="{FF2B5EF4-FFF2-40B4-BE49-F238E27FC236}">
                  <a16:creationId xmlns:a16="http://schemas.microsoft.com/office/drawing/2014/main" id="{D206F10A-CE65-F045-808E-357B627D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Rectangle 398">
              <a:extLst>
                <a:ext uri="{FF2B5EF4-FFF2-40B4-BE49-F238E27FC236}">
                  <a16:creationId xmlns:a16="http://schemas.microsoft.com/office/drawing/2014/main" id="{06809B5E-AE17-DC42-B4F2-CC99505C3C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Freeform 399">
              <a:extLst>
                <a:ext uri="{FF2B5EF4-FFF2-40B4-BE49-F238E27FC236}">
                  <a16:creationId xmlns:a16="http://schemas.microsoft.com/office/drawing/2014/main" id="{4067508C-7D25-BD45-80A4-E6D85749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Freeform 400">
              <a:extLst>
                <a:ext uri="{FF2B5EF4-FFF2-40B4-BE49-F238E27FC236}">
                  <a16:creationId xmlns:a16="http://schemas.microsoft.com/office/drawing/2014/main" id="{F1A6659E-93AD-0D41-9DAE-89544D90D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110 h 99"/>
                <a:gd name="T2" fmla="*/ 93 w 448"/>
                <a:gd name="T3" fmla="*/ 91 h 99"/>
                <a:gd name="T4" fmla="*/ 141 w 448"/>
                <a:gd name="T5" fmla="*/ 118 h 99"/>
                <a:gd name="T6" fmla="*/ 304 w 448"/>
                <a:gd name="T7" fmla="*/ 33 h 99"/>
                <a:gd name="T8" fmla="*/ 354 w 448"/>
                <a:gd name="T9" fmla="*/ 70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5" name="Freeform 401">
              <a:extLst>
                <a:ext uri="{FF2B5EF4-FFF2-40B4-BE49-F238E27FC236}">
                  <a16:creationId xmlns:a16="http://schemas.microsoft.com/office/drawing/2014/main" id="{6ACF3915-9978-8F4E-8C17-A89CBB98F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47 h 96"/>
                <a:gd name="T4" fmla="*/ 147 w 450"/>
                <a:gd name="T5" fmla="*/ 0 h 96"/>
                <a:gd name="T6" fmla="*/ 300 w 450"/>
                <a:gd name="T7" fmla="*/ 173 h 96"/>
                <a:gd name="T8" fmla="*/ 360 w 450"/>
                <a:gd name="T9" fmla="*/ 148 h 96"/>
                <a:gd name="T10" fmla="*/ 431 w 450"/>
                <a:gd name="T11" fmla="*/ 25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" name="Rectangle 402">
              <a:extLst>
                <a:ext uri="{FF2B5EF4-FFF2-40B4-BE49-F238E27FC236}">
                  <a16:creationId xmlns:a16="http://schemas.microsoft.com/office/drawing/2014/main" id="{322F6D2D-2328-5543-8CF1-625A4BF3D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Oval 403">
              <a:extLst>
                <a:ext uri="{FF2B5EF4-FFF2-40B4-BE49-F238E27FC236}">
                  <a16:creationId xmlns:a16="http://schemas.microsoft.com/office/drawing/2014/main" id="{B0A5C826-5FDE-5C4B-955B-8BAE4C0C2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" name="AutoShape 404">
              <a:extLst>
                <a:ext uri="{FF2B5EF4-FFF2-40B4-BE49-F238E27FC236}">
                  <a16:creationId xmlns:a16="http://schemas.microsoft.com/office/drawing/2014/main" id="{0D66173C-689D-544D-B886-23A4ABA7A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Oval 405">
              <a:extLst>
                <a:ext uri="{FF2B5EF4-FFF2-40B4-BE49-F238E27FC236}">
                  <a16:creationId xmlns:a16="http://schemas.microsoft.com/office/drawing/2014/main" id="{3C92248D-7144-AF4A-8BA7-E7F3F2AF31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" name="AutoShape 406">
              <a:extLst>
                <a:ext uri="{FF2B5EF4-FFF2-40B4-BE49-F238E27FC236}">
                  <a16:creationId xmlns:a16="http://schemas.microsoft.com/office/drawing/2014/main" id="{F7DC07CA-F4F0-244E-B7E4-A85D93559C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" name="Oval 407">
              <a:extLst>
                <a:ext uri="{FF2B5EF4-FFF2-40B4-BE49-F238E27FC236}">
                  <a16:creationId xmlns:a16="http://schemas.microsoft.com/office/drawing/2014/main" id="{1CBE0C7B-71C7-824F-B2DF-4DACD34EAC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" name="AutoShape 408">
              <a:extLst>
                <a:ext uri="{FF2B5EF4-FFF2-40B4-BE49-F238E27FC236}">
                  <a16:creationId xmlns:a16="http://schemas.microsoft.com/office/drawing/2014/main" id="{39582710-75F1-0847-8BEC-4131CCE73C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3" name="Oval 409">
              <a:extLst>
                <a:ext uri="{FF2B5EF4-FFF2-40B4-BE49-F238E27FC236}">
                  <a16:creationId xmlns:a16="http://schemas.microsoft.com/office/drawing/2014/main" id="{8A4FB5FD-825E-E24B-A0ED-3BFA83A13F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" name="AutoShape 410">
              <a:extLst>
                <a:ext uri="{FF2B5EF4-FFF2-40B4-BE49-F238E27FC236}">
                  <a16:creationId xmlns:a16="http://schemas.microsoft.com/office/drawing/2014/main" id="{981B65C7-67C2-9547-BFB4-B280C3E38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5" name="Oval 411">
              <a:extLst>
                <a:ext uri="{FF2B5EF4-FFF2-40B4-BE49-F238E27FC236}">
                  <a16:creationId xmlns:a16="http://schemas.microsoft.com/office/drawing/2014/main" id="{F18E4745-330F-C047-BFC0-9E0F976CF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" name="AutoShape 412">
              <a:extLst>
                <a:ext uri="{FF2B5EF4-FFF2-40B4-BE49-F238E27FC236}">
                  <a16:creationId xmlns:a16="http://schemas.microsoft.com/office/drawing/2014/main" id="{5A5D180C-210C-E34D-BADA-7556B1173E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7" name="Oval 413">
              <a:extLst>
                <a:ext uri="{FF2B5EF4-FFF2-40B4-BE49-F238E27FC236}">
                  <a16:creationId xmlns:a16="http://schemas.microsoft.com/office/drawing/2014/main" id="{4A920A46-DB02-3149-A323-33DF41D03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AutoShape 414">
              <a:extLst>
                <a:ext uri="{FF2B5EF4-FFF2-40B4-BE49-F238E27FC236}">
                  <a16:creationId xmlns:a16="http://schemas.microsoft.com/office/drawing/2014/main" id="{226D53E8-3076-4444-BEDF-E169C5441F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Oval 415">
              <a:extLst>
                <a:ext uri="{FF2B5EF4-FFF2-40B4-BE49-F238E27FC236}">
                  <a16:creationId xmlns:a16="http://schemas.microsoft.com/office/drawing/2014/main" id="{C3AC8068-7A86-A04E-91B8-447270017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0" name="AutoShape 416">
              <a:extLst>
                <a:ext uri="{FF2B5EF4-FFF2-40B4-BE49-F238E27FC236}">
                  <a16:creationId xmlns:a16="http://schemas.microsoft.com/office/drawing/2014/main" id="{136AD9D9-E16F-FE43-8EF8-AB201F1B6A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1" name="Oval 417">
              <a:extLst>
                <a:ext uri="{FF2B5EF4-FFF2-40B4-BE49-F238E27FC236}">
                  <a16:creationId xmlns:a16="http://schemas.microsoft.com/office/drawing/2014/main" id="{3468A58D-B9D4-B449-8196-22D0CD74B5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" name="AutoShape 418">
              <a:extLst>
                <a:ext uri="{FF2B5EF4-FFF2-40B4-BE49-F238E27FC236}">
                  <a16:creationId xmlns:a16="http://schemas.microsoft.com/office/drawing/2014/main" id="{19048C99-24F3-0F40-8496-D5C6635AE1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3" name="Oval 419">
              <a:extLst>
                <a:ext uri="{FF2B5EF4-FFF2-40B4-BE49-F238E27FC236}">
                  <a16:creationId xmlns:a16="http://schemas.microsoft.com/office/drawing/2014/main" id="{FC5A002C-B06C-1744-9D58-B36AA446F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" name="AutoShape 420">
              <a:extLst>
                <a:ext uri="{FF2B5EF4-FFF2-40B4-BE49-F238E27FC236}">
                  <a16:creationId xmlns:a16="http://schemas.microsoft.com/office/drawing/2014/main" id="{E4D8821A-1DD4-6443-9A11-79EBB2114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5" name="Oval 421">
              <a:extLst>
                <a:ext uri="{FF2B5EF4-FFF2-40B4-BE49-F238E27FC236}">
                  <a16:creationId xmlns:a16="http://schemas.microsoft.com/office/drawing/2014/main" id="{CE7584C9-FEC2-504A-A776-A4E64DD5FC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" name="AutoShape 422">
              <a:extLst>
                <a:ext uri="{FF2B5EF4-FFF2-40B4-BE49-F238E27FC236}">
                  <a16:creationId xmlns:a16="http://schemas.microsoft.com/office/drawing/2014/main" id="{139B7E72-28A6-5C49-BEE6-C0685AA66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7" name="Oval 423">
              <a:extLst>
                <a:ext uri="{FF2B5EF4-FFF2-40B4-BE49-F238E27FC236}">
                  <a16:creationId xmlns:a16="http://schemas.microsoft.com/office/drawing/2014/main" id="{60863662-D9ED-E649-9C2F-534D2CFA9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" name="AutoShape 424">
              <a:extLst>
                <a:ext uri="{FF2B5EF4-FFF2-40B4-BE49-F238E27FC236}">
                  <a16:creationId xmlns:a16="http://schemas.microsoft.com/office/drawing/2014/main" id="{A30BA052-5789-CB4D-A09A-389AFA9893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Freeform 425">
              <a:extLst>
                <a:ext uri="{FF2B5EF4-FFF2-40B4-BE49-F238E27FC236}">
                  <a16:creationId xmlns:a16="http://schemas.microsoft.com/office/drawing/2014/main" id="{B272DE78-747F-174F-ABBB-D7795CCC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" name="Line 426">
              <a:extLst>
                <a:ext uri="{FF2B5EF4-FFF2-40B4-BE49-F238E27FC236}">
                  <a16:creationId xmlns:a16="http://schemas.microsoft.com/office/drawing/2014/main" id="{3E3E6ECB-223D-0645-8A34-44C0219A7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27">
              <a:extLst>
                <a:ext uri="{FF2B5EF4-FFF2-40B4-BE49-F238E27FC236}">
                  <a16:creationId xmlns:a16="http://schemas.microsoft.com/office/drawing/2014/main" id="{DE038D1E-3D72-2749-8CCA-C030BCF8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Freeform 428">
              <a:extLst>
                <a:ext uri="{FF2B5EF4-FFF2-40B4-BE49-F238E27FC236}">
                  <a16:creationId xmlns:a16="http://schemas.microsoft.com/office/drawing/2014/main" id="{0699E917-773A-544A-8BE9-736507C3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20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Oval 429">
              <a:extLst>
                <a:ext uri="{FF2B5EF4-FFF2-40B4-BE49-F238E27FC236}">
                  <a16:creationId xmlns:a16="http://schemas.microsoft.com/office/drawing/2014/main" id="{44875ECA-8701-9042-B66F-9B8D96FA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430">
              <a:extLst>
                <a:ext uri="{FF2B5EF4-FFF2-40B4-BE49-F238E27FC236}">
                  <a16:creationId xmlns:a16="http://schemas.microsoft.com/office/drawing/2014/main" id="{0FBBBBDB-A6F7-6B41-9879-CB0EECAC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Rectangle 431">
              <a:extLst>
                <a:ext uri="{FF2B5EF4-FFF2-40B4-BE49-F238E27FC236}">
                  <a16:creationId xmlns:a16="http://schemas.microsoft.com/office/drawing/2014/main" id="{5F8299AF-3BEC-294C-8CF7-00AD07327C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6" name="Rectangle 432">
              <a:extLst>
                <a:ext uri="{FF2B5EF4-FFF2-40B4-BE49-F238E27FC236}">
                  <a16:creationId xmlns:a16="http://schemas.microsoft.com/office/drawing/2014/main" id="{4F8B2D6E-E3B0-4B4E-9117-5844C9ABB6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Rectangle 433">
              <a:extLst>
                <a:ext uri="{FF2B5EF4-FFF2-40B4-BE49-F238E27FC236}">
                  <a16:creationId xmlns:a16="http://schemas.microsoft.com/office/drawing/2014/main" id="{EA60CA0D-C537-4B4C-B2C8-4F90F490F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Rectangle 434">
              <a:extLst>
                <a:ext uri="{FF2B5EF4-FFF2-40B4-BE49-F238E27FC236}">
                  <a16:creationId xmlns:a16="http://schemas.microsoft.com/office/drawing/2014/main" id="{DC05C6A2-EB8E-DC4E-BEA4-F8D72D08E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89" name="Oval 439">
              <a:extLst>
                <a:ext uri="{FF2B5EF4-FFF2-40B4-BE49-F238E27FC236}">
                  <a16:creationId xmlns:a16="http://schemas.microsoft.com/office/drawing/2014/main" id="{247E1749-243A-194F-9518-12CA9F501A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6702">
              <a:off x="3109" y="291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Line 440">
              <a:extLst>
                <a:ext uri="{FF2B5EF4-FFF2-40B4-BE49-F238E27FC236}">
                  <a16:creationId xmlns:a16="http://schemas.microsoft.com/office/drawing/2014/main" id="{DACA4449-06B2-FB49-865D-B1B0F444D6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70" y="2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41">
              <a:extLst>
                <a:ext uri="{FF2B5EF4-FFF2-40B4-BE49-F238E27FC236}">
                  <a16:creationId xmlns:a16="http://schemas.microsoft.com/office/drawing/2014/main" id="{E9778BD9-8E3F-8649-AF86-83EF0FB434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95" y="292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42">
              <a:extLst>
                <a:ext uri="{FF2B5EF4-FFF2-40B4-BE49-F238E27FC236}">
                  <a16:creationId xmlns:a16="http://schemas.microsoft.com/office/drawing/2014/main" id="{B4CA43CA-FF19-D24B-9DAD-2F296CE397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43">
              <a:extLst>
                <a:ext uri="{FF2B5EF4-FFF2-40B4-BE49-F238E27FC236}">
                  <a16:creationId xmlns:a16="http://schemas.microsoft.com/office/drawing/2014/main" id="{BDF88003-4119-B84A-AD9E-0EED617780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444">
              <a:extLst>
                <a:ext uri="{FF2B5EF4-FFF2-40B4-BE49-F238E27FC236}">
                  <a16:creationId xmlns:a16="http://schemas.microsoft.com/office/drawing/2014/main" id="{703BE445-EC5D-8440-95B0-2D4EA8BF1D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5" name="Line 445">
              <a:extLst>
                <a:ext uri="{FF2B5EF4-FFF2-40B4-BE49-F238E27FC236}">
                  <a16:creationId xmlns:a16="http://schemas.microsoft.com/office/drawing/2014/main" id="{6883443F-2F5D-164F-AED2-77EA72B9D6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46">
              <a:extLst>
                <a:ext uri="{FF2B5EF4-FFF2-40B4-BE49-F238E27FC236}">
                  <a16:creationId xmlns:a16="http://schemas.microsoft.com/office/drawing/2014/main" id="{469A592D-1EA9-4B41-B70F-D07C3289D1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7">
              <a:extLst>
                <a:ext uri="{FF2B5EF4-FFF2-40B4-BE49-F238E27FC236}">
                  <a16:creationId xmlns:a16="http://schemas.microsoft.com/office/drawing/2014/main" id="{DCD2A11D-7316-E04A-9DA6-FC8A2C5A60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48">
              <a:extLst>
                <a:ext uri="{FF2B5EF4-FFF2-40B4-BE49-F238E27FC236}">
                  <a16:creationId xmlns:a16="http://schemas.microsoft.com/office/drawing/2014/main" id="{8FCD446D-0B75-F94B-B344-8C0C647839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49">
              <a:extLst>
                <a:ext uri="{FF2B5EF4-FFF2-40B4-BE49-F238E27FC236}">
                  <a16:creationId xmlns:a16="http://schemas.microsoft.com/office/drawing/2014/main" id="{77C09697-6CCA-6E4C-A675-2CC90AE8B6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0" name="Line 450">
              <a:extLst>
                <a:ext uri="{FF2B5EF4-FFF2-40B4-BE49-F238E27FC236}">
                  <a16:creationId xmlns:a16="http://schemas.microsoft.com/office/drawing/2014/main" id="{AECBA59F-1A72-A943-B70C-5D53039A56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51">
              <a:extLst>
                <a:ext uri="{FF2B5EF4-FFF2-40B4-BE49-F238E27FC236}">
                  <a16:creationId xmlns:a16="http://schemas.microsoft.com/office/drawing/2014/main" id="{7FC3E93F-6489-D742-86D4-23936279CE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52">
              <a:extLst>
                <a:ext uri="{FF2B5EF4-FFF2-40B4-BE49-F238E27FC236}">
                  <a16:creationId xmlns:a16="http://schemas.microsoft.com/office/drawing/2014/main" id="{AEB65C54-AAE2-104E-94AC-526F727E6D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53">
              <a:extLst>
                <a:ext uri="{FF2B5EF4-FFF2-40B4-BE49-F238E27FC236}">
                  <a16:creationId xmlns:a16="http://schemas.microsoft.com/office/drawing/2014/main" id="{CE349B46-D9F9-3F43-96DE-44142C768F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54">
              <a:extLst>
                <a:ext uri="{FF2B5EF4-FFF2-40B4-BE49-F238E27FC236}">
                  <a16:creationId xmlns:a16="http://schemas.microsoft.com/office/drawing/2014/main" id="{0AE117AF-DAE7-9840-9556-05E7591F2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5" name="Line 455">
              <a:extLst>
                <a:ext uri="{FF2B5EF4-FFF2-40B4-BE49-F238E27FC236}">
                  <a16:creationId xmlns:a16="http://schemas.microsoft.com/office/drawing/2014/main" id="{902D4152-C690-FC48-BF13-91C6F3DC44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6">
              <a:extLst>
                <a:ext uri="{FF2B5EF4-FFF2-40B4-BE49-F238E27FC236}">
                  <a16:creationId xmlns:a16="http://schemas.microsoft.com/office/drawing/2014/main" id="{2FF7235B-7EA8-4E49-8E33-EEA44E8108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57">
              <a:extLst>
                <a:ext uri="{FF2B5EF4-FFF2-40B4-BE49-F238E27FC236}">
                  <a16:creationId xmlns:a16="http://schemas.microsoft.com/office/drawing/2014/main" id="{4505E72F-6CC6-734E-B26E-F486C2BDEC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58">
              <a:extLst>
                <a:ext uri="{FF2B5EF4-FFF2-40B4-BE49-F238E27FC236}">
                  <a16:creationId xmlns:a16="http://schemas.microsoft.com/office/drawing/2014/main" id="{268E7B3A-1F98-934B-9DE5-C4AEB3313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784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109" name="Rectangle 459">
              <a:extLst>
                <a:ext uri="{FF2B5EF4-FFF2-40B4-BE49-F238E27FC236}">
                  <a16:creationId xmlns:a16="http://schemas.microsoft.com/office/drawing/2014/main" id="{A260428B-F375-0A4A-B41F-354CBBFB2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0" name="Line 460">
              <a:extLst>
                <a:ext uri="{FF2B5EF4-FFF2-40B4-BE49-F238E27FC236}">
                  <a16:creationId xmlns:a16="http://schemas.microsoft.com/office/drawing/2014/main" id="{31698363-5001-814A-BC4A-5B64E3F6C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461">
              <a:extLst>
                <a:ext uri="{FF2B5EF4-FFF2-40B4-BE49-F238E27FC236}">
                  <a16:creationId xmlns:a16="http://schemas.microsoft.com/office/drawing/2014/main" id="{D2348073-C0CB-4040-B661-280F55DB7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2" name="Group 462">
              <a:extLst>
                <a:ext uri="{FF2B5EF4-FFF2-40B4-BE49-F238E27FC236}">
                  <a16:creationId xmlns:a16="http://schemas.microsoft.com/office/drawing/2014/main" id="{0A638F81-0CFB-AB4C-8F1D-D3D73EF11B96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45" name="Line 463">
                <a:extLst>
                  <a:ext uri="{FF2B5EF4-FFF2-40B4-BE49-F238E27FC236}">
                    <a16:creationId xmlns:a16="http://schemas.microsoft.com/office/drawing/2014/main" id="{7F7BED5C-7BC5-5F46-97AA-619DFC62148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464">
                <a:extLst>
                  <a:ext uri="{FF2B5EF4-FFF2-40B4-BE49-F238E27FC236}">
                    <a16:creationId xmlns:a16="http://schemas.microsoft.com/office/drawing/2014/main" id="{131C3C53-FC1F-5B49-8156-E7189B58CB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465">
              <a:extLst>
                <a:ext uri="{FF2B5EF4-FFF2-40B4-BE49-F238E27FC236}">
                  <a16:creationId xmlns:a16="http://schemas.microsoft.com/office/drawing/2014/main" id="{57BDBF76-CF4D-BB46-852C-2F922637D6F9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43" name="Line 466">
                <a:extLst>
                  <a:ext uri="{FF2B5EF4-FFF2-40B4-BE49-F238E27FC236}">
                    <a16:creationId xmlns:a16="http://schemas.microsoft.com/office/drawing/2014/main" id="{EFF65875-CB9D-1640-AD53-2AEEEE1990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467">
                <a:extLst>
                  <a:ext uri="{FF2B5EF4-FFF2-40B4-BE49-F238E27FC236}">
                    <a16:creationId xmlns:a16="http://schemas.microsoft.com/office/drawing/2014/main" id="{FB37729F-8B5C-C246-AC45-0D00C289ECB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" name="Oval 470">
              <a:extLst>
                <a:ext uri="{FF2B5EF4-FFF2-40B4-BE49-F238E27FC236}">
                  <a16:creationId xmlns:a16="http://schemas.microsoft.com/office/drawing/2014/main" id="{C5E8F9A8-A674-3F48-842C-53FA289219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5" name="Line 471">
              <a:extLst>
                <a:ext uri="{FF2B5EF4-FFF2-40B4-BE49-F238E27FC236}">
                  <a16:creationId xmlns:a16="http://schemas.microsoft.com/office/drawing/2014/main" id="{3AC21B85-49A0-C243-B462-90229F5C56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472">
              <a:extLst>
                <a:ext uri="{FF2B5EF4-FFF2-40B4-BE49-F238E27FC236}">
                  <a16:creationId xmlns:a16="http://schemas.microsoft.com/office/drawing/2014/main" id="{65DF9C53-4AA7-0E40-A6EB-4D49BB0310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473">
              <a:extLst>
                <a:ext uri="{FF2B5EF4-FFF2-40B4-BE49-F238E27FC236}">
                  <a16:creationId xmlns:a16="http://schemas.microsoft.com/office/drawing/2014/main" id="{FA938926-20F2-2F4F-AA48-AAF6F8E4FF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74">
              <a:extLst>
                <a:ext uri="{FF2B5EF4-FFF2-40B4-BE49-F238E27FC236}">
                  <a16:creationId xmlns:a16="http://schemas.microsoft.com/office/drawing/2014/main" id="{C40140AC-01D5-9B41-839D-56DC22F5FB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475">
              <a:extLst>
                <a:ext uri="{FF2B5EF4-FFF2-40B4-BE49-F238E27FC236}">
                  <a16:creationId xmlns:a16="http://schemas.microsoft.com/office/drawing/2014/main" id="{468A4172-04C6-DD45-9999-91AB2FED2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0" name="AutoShape 476">
              <a:extLst>
                <a:ext uri="{FF2B5EF4-FFF2-40B4-BE49-F238E27FC236}">
                  <a16:creationId xmlns:a16="http://schemas.microsoft.com/office/drawing/2014/main" id="{892A021D-D775-B947-8005-9BF746749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1" name="Oval 477">
              <a:extLst>
                <a:ext uri="{FF2B5EF4-FFF2-40B4-BE49-F238E27FC236}">
                  <a16:creationId xmlns:a16="http://schemas.microsoft.com/office/drawing/2014/main" id="{C3C77E63-BF86-0642-9FAB-A8405AC3F1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2" name="AutoShape 478">
              <a:extLst>
                <a:ext uri="{FF2B5EF4-FFF2-40B4-BE49-F238E27FC236}">
                  <a16:creationId xmlns:a16="http://schemas.microsoft.com/office/drawing/2014/main" id="{40DBF9EB-4860-E644-90CB-480A1C06C6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3" name="Text Box 479">
              <a:extLst>
                <a:ext uri="{FF2B5EF4-FFF2-40B4-BE49-F238E27FC236}">
                  <a16:creationId xmlns:a16="http://schemas.microsoft.com/office/drawing/2014/main" id="{21187E69-3B05-1F4E-9026-009949329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562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124" name="Line 480">
              <a:extLst>
                <a:ext uri="{FF2B5EF4-FFF2-40B4-BE49-F238E27FC236}">
                  <a16:creationId xmlns:a16="http://schemas.microsoft.com/office/drawing/2014/main" id="{E4AF8E1A-B338-D040-BD2B-DC8FCE006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Text Box 481">
              <a:extLst>
                <a:ext uri="{FF2B5EF4-FFF2-40B4-BE49-F238E27FC236}">
                  <a16:creationId xmlns:a16="http://schemas.microsoft.com/office/drawing/2014/main" id="{337B1E47-30F7-454B-B66E-132C097A1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 dirty="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26" name="Rectangle 482">
              <a:extLst>
                <a:ext uri="{FF2B5EF4-FFF2-40B4-BE49-F238E27FC236}">
                  <a16:creationId xmlns:a16="http://schemas.microsoft.com/office/drawing/2014/main" id="{A87D4311-0B76-7340-9EDA-433235491D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7" name="Text Box 483">
              <a:extLst>
                <a:ext uri="{FF2B5EF4-FFF2-40B4-BE49-F238E27FC236}">
                  <a16:creationId xmlns:a16="http://schemas.microsoft.com/office/drawing/2014/main" id="{EDE9942D-066B-B748-9121-00E96C064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632"/>
              <a:ext cx="1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2 Siberian Snakes/ring</a:t>
              </a:r>
            </a:p>
          </p:txBody>
        </p:sp>
        <p:sp>
          <p:nvSpPr>
            <p:cNvPr id="128" name="AutoShape 489">
              <a:extLst>
                <a:ext uri="{FF2B5EF4-FFF2-40B4-BE49-F238E27FC236}">
                  <a16:creationId xmlns:a16="http://schemas.microsoft.com/office/drawing/2014/main" id="{7A0CD371-97EF-9F47-9866-8BE1A1CF8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9" name="Text Box 497">
              <a:extLst>
                <a:ext uri="{FF2B5EF4-FFF2-40B4-BE49-F238E27FC236}">
                  <a16:creationId xmlns:a16="http://schemas.microsoft.com/office/drawing/2014/main" id="{026D6CAB-737C-A147-8D7E-C33F5958C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 dirty="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30" name="Line 498">
              <a:extLst>
                <a:ext uri="{FF2B5EF4-FFF2-40B4-BE49-F238E27FC236}">
                  <a16:creationId xmlns:a16="http://schemas.microsoft.com/office/drawing/2014/main" id="{04287C94-774C-8840-ADCF-A0C9E5AD3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499">
              <a:extLst>
                <a:ext uri="{FF2B5EF4-FFF2-40B4-BE49-F238E27FC236}">
                  <a16:creationId xmlns:a16="http://schemas.microsoft.com/office/drawing/2014/main" id="{84EFE10C-ABFA-0D4E-B3FA-E0EB1A1B2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Text Box 500">
              <a:extLst>
                <a:ext uri="{FF2B5EF4-FFF2-40B4-BE49-F238E27FC236}">
                  <a16:creationId xmlns:a16="http://schemas.microsoft.com/office/drawing/2014/main" id="{BF4CE743-9DD2-CA40-B9C8-5433B2882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133" name="Rectangle 501">
              <a:extLst>
                <a:ext uri="{FF2B5EF4-FFF2-40B4-BE49-F238E27FC236}">
                  <a16:creationId xmlns:a16="http://schemas.microsoft.com/office/drawing/2014/main" id="{E6EEE5A4-34B7-3447-9E1A-95D83F678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102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RHIC </a:t>
              </a:r>
              <a:r>
                <a:rPr lang="en-US" sz="1400" dirty="0" err="1">
                  <a:latin typeface="Times New Roman" charset="0"/>
                </a:rPr>
                <a:t>pC</a:t>
              </a:r>
              <a:r>
                <a:rPr lang="en-US" sz="1400" dirty="0">
                  <a:latin typeface="Times New Roman" charset="0"/>
                </a:rPr>
                <a:t> Polarimeters</a:t>
              </a:r>
            </a:p>
          </p:txBody>
        </p:sp>
        <p:sp>
          <p:nvSpPr>
            <p:cNvPr id="134" name="Rectangle 502">
              <a:extLst>
                <a:ext uri="{FF2B5EF4-FFF2-40B4-BE49-F238E27FC236}">
                  <a16:creationId xmlns:a16="http://schemas.microsoft.com/office/drawing/2014/main" id="{DE4EEBF8-5AAF-3542-B052-642013FB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13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Absolute Polarimeter (H jet)</a:t>
              </a:r>
            </a:p>
          </p:txBody>
        </p:sp>
        <p:sp>
          <p:nvSpPr>
            <p:cNvPr id="135" name="Line 504">
              <a:extLst>
                <a:ext uri="{FF2B5EF4-FFF2-40B4-BE49-F238E27FC236}">
                  <a16:creationId xmlns:a16="http://schemas.microsoft.com/office/drawing/2014/main" id="{70502AA6-0BF0-244B-A04C-90FF3F755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505">
              <a:extLst>
                <a:ext uri="{FF2B5EF4-FFF2-40B4-BE49-F238E27FC236}">
                  <a16:creationId xmlns:a16="http://schemas.microsoft.com/office/drawing/2014/main" id="{E1CB801B-424F-B748-B7C4-F7FFFD6BB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506">
              <a:extLst>
                <a:ext uri="{FF2B5EF4-FFF2-40B4-BE49-F238E27FC236}">
                  <a16:creationId xmlns:a16="http://schemas.microsoft.com/office/drawing/2014/main" id="{B1DFFAD9-AC04-B548-8F31-48C03DB36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60"/>
              <a:ext cx="2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STAR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8" name="Rectangle 509">
              <a:extLst>
                <a:ext uri="{FF2B5EF4-FFF2-40B4-BE49-F238E27FC236}">
                  <a16:creationId xmlns:a16="http://schemas.microsoft.com/office/drawing/2014/main" id="{ECDD4639-AD49-234A-BF24-3383E4606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7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AGS Polarimeter</a:t>
              </a:r>
            </a:p>
          </p:txBody>
        </p:sp>
        <p:sp>
          <p:nvSpPr>
            <p:cNvPr id="139" name="Text Box 510">
              <a:extLst>
                <a:ext uri="{FF2B5EF4-FFF2-40B4-BE49-F238E27FC236}">
                  <a16:creationId xmlns:a16="http://schemas.microsoft.com/office/drawing/2014/main" id="{18FB2B61-0389-4D42-8E68-7A16C5E5E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81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663300"/>
                  </a:solidFill>
                  <a:latin typeface="Times New Roman" charset="0"/>
                </a:rPr>
                <a:t>Spin flipper</a:t>
              </a:r>
            </a:p>
          </p:txBody>
        </p:sp>
        <p:sp>
          <p:nvSpPr>
            <p:cNvPr id="140" name="Line 511">
              <a:extLst>
                <a:ext uri="{FF2B5EF4-FFF2-40B4-BE49-F238E27FC236}">
                  <a16:creationId xmlns:a16="http://schemas.microsoft.com/office/drawing/2014/main" id="{FD09BE0A-0CDF-644B-94F5-B9613234B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00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512">
              <a:extLst>
                <a:ext uri="{FF2B5EF4-FFF2-40B4-BE49-F238E27FC236}">
                  <a16:creationId xmlns:a16="http://schemas.microsoft.com/office/drawing/2014/main" id="{24E4EAE3-C91A-C24A-A137-2E5E50AB4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513">
              <a:extLst>
                <a:ext uri="{FF2B5EF4-FFF2-40B4-BE49-F238E27FC236}">
                  <a16:creationId xmlns:a16="http://schemas.microsoft.com/office/drawing/2014/main" id="{132C72FD-BA32-C943-8ECD-6249E9ED6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006F94BF-234C-D94C-BD5E-E7849C26721A}"/>
              </a:ext>
            </a:extLst>
          </p:cNvPr>
          <p:cNvGraphicFramePr>
            <a:graphicFrameLocks noGrp="1"/>
          </p:cNvGraphicFramePr>
          <p:nvPr/>
        </p:nvGraphicFramePr>
        <p:xfrm>
          <a:off x="364488" y="868687"/>
          <a:ext cx="6008756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12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245022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143862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 Energy</a:t>
                      </a:r>
                    </a:p>
                    <a:p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Pol. At Max Energy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Jet, full store avg*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25768613-F2C7-3F4F-B51D-EA4106DF53E2}"/>
              </a:ext>
            </a:extLst>
          </p:cNvPr>
          <p:cNvGraphicFramePr>
            <a:graphicFrameLocks noGrp="1"/>
          </p:cNvGraphicFramePr>
          <p:nvPr/>
        </p:nvGraphicFramePr>
        <p:xfrm>
          <a:off x="643950" y="4761537"/>
          <a:ext cx="422580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33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2631968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Ramp Polarization Loss</a:t>
                      </a:r>
                    </a:p>
                    <a:p>
                      <a:r>
                        <a:rPr lang="en-US" dirty="0"/>
                        <a:t> (Run 17, full run avg)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A71FE4FD-036F-1449-9571-2B90A0AF605A}"/>
              </a:ext>
            </a:extLst>
          </p:cNvPr>
          <p:cNvSpPr txBox="1"/>
          <p:nvPr/>
        </p:nvSpPr>
        <p:spPr>
          <a:xfrm>
            <a:off x="4498385" y="3206930"/>
            <a:ext cx="1643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Includes both ramp loss and store decay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565385B-A14E-3F4E-A0D5-74BAE3E1A6F1}"/>
              </a:ext>
            </a:extLst>
          </p:cNvPr>
          <p:cNvSpPr/>
          <p:nvPr/>
        </p:nvSpPr>
        <p:spPr>
          <a:xfrm>
            <a:off x="643950" y="5670479"/>
            <a:ext cx="2718279" cy="370703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FF692-4CAA-5C23-B125-CC20D6E9E5C9}"/>
              </a:ext>
            </a:extLst>
          </p:cNvPr>
          <p:cNvSpPr txBox="1"/>
          <p:nvPr/>
        </p:nvSpPr>
        <p:spPr>
          <a:xfrm>
            <a:off x="688365" y="3324037"/>
            <a:ext cx="292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intensity ~2.2x10</a:t>
            </a:r>
            <a:r>
              <a:rPr lang="en-US" baseline="30000" dirty="0"/>
              <a:t>11</a:t>
            </a:r>
            <a:r>
              <a:rPr lang="en-US" dirty="0"/>
              <a:t> at AGS extraction</a:t>
            </a:r>
          </a:p>
        </p:txBody>
      </p:sp>
    </p:spTree>
    <p:extLst>
      <p:ext uri="{BB962C8B-B14F-4D97-AF65-F5344CB8AC3E}">
        <p14:creationId xmlns:p14="http://schemas.microsoft.com/office/powerpoint/2010/main" val="201684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4E446D-0B75-4059-8A08-A5BD9676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"/>
            <a:ext cx="7886700" cy="5737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u="sng" dirty="0"/>
              <a:t>Partial snake resonances are ‘hybrid’ resonances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7FD45D-75FC-4167-BCD8-CD6DF3431B7C}"/>
              </a:ext>
            </a:extLst>
          </p:cNvPr>
          <p:cNvSpPr txBox="1">
            <a:spLocks/>
          </p:cNvSpPr>
          <p:nvPr/>
        </p:nvSpPr>
        <p:spPr>
          <a:xfrm>
            <a:off x="1694330" y="573744"/>
            <a:ext cx="7886700" cy="10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M.Bai</a:t>
            </a:r>
            <a:r>
              <a:rPr lang="en-US" sz="2800" dirty="0"/>
              <a:t> showed  </a:t>
            </a:r>
            <a:r>
              <a:rPr lang="en-US" sz="2800" b="1" i="1" dirty="0">
                <a:solidFill>
                  <a:schemeClr val="accent2"/>
                </a:solidFill>
              </a:rPr>
              <a:t>horizontal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closed orbit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motion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can interact with a vertical intrinsic to produce a set of sideband resonances*.</a:t>
            </a:r>
          </a:p>
          <a:p>
            <a:endParaRPr lang="en-US" sz="2800" dirty="0"/>
          </a:p>
          <a:p>
            <a:r>
              <a:rPr lang="en-US" sz="2800" dirty="0"/>
              <a:t>Similar procedure shows </a:t>
            </a:r>
            <a:r>
              <a:rPr lang="en-US" sz="2800" b="1" i="1" dirty="0">
                <a:solidFill>
                  <a:schemeClr val="accent2"/>
                </a:solidFill>
              </a:rPr>
              <a:t>horizontal </a:t>
            </a:r>
            <a:r>
              <a:rPr lang="en-US" sz="2800" b="1" i="1" dirty="0" err="1">
                <a:solidFill>
                  <a:schemeClr val="accent2"/>
                </a:solidFill>
              </a:rPr>
              <a:t>betatron</a:t>
            </a:r>
            <a:r>
              <a:rPr lang="en-US" sz="2800" b="1" i="1" dirty="0">
                <a:solidFill>
                  <a:schemeClr val="accent2"/>
                </a:solidFill>
              </a:rPr>
              <a:t> motion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can interact with the snake spin kick in the same way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4B6E2-9F7C-432F-8C2A-396B577163AD}"/>
              </a:ext>
            </a:extLst>
          </p:cNvPr>
          <p:cNvSpPr txBox="1">
            <a:spLocks/>
          </p:cNvSpPr>
          <p:nvPr/>
        </p:nvSpPr>
        <p:spPr>
          <a:xfrm>
            <a:off x="1694330" y="6275293"/>
            <a:ext cx="7886700" cy="58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*Phys Rev Lett, Vol 84, 6,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9632D-C673-4801-9FBF-443CCF210D8C}"/>
                  </a:ext>
                </a:extLst>
              </p:cNvPr>
              <p:cNvSpPr txBox="1"/>
              <p:nvPr/>
            </p:nvSpPr>
            <p:spPr>
              <a:xfrm>
                <a:off x="2052450" y="1739770"/>
                <a:ext cx="2049920" cy="46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9632D-C673-4801-9FBF-443CCF21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450" y="1739770"/>
                <a:ext cx="2049920" cy="468975"/>
              </a:xfrm>
              <a:prstGeom prst="rect">
                <a:avLst/>
              </a:prstGeom>
              <a:blipFill>
                <a:blip r:embed="rId2"/>
                <a:stretch>
                  <a:fillRect l="-2454" t="-5263" r="-245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C6C668-77AD-4243-9DC2-B4F8403C4E56}"/>
                  </a:ext>
                </a:extLst>
              </p:cNvPr>
              <p:cNvSpPr txBox="1"/>
              <p:nvPr/>
            </p:nvSpPr>
            <p:spPr>
              <a:xfrm>
                <a:off x="2248401" y="2463874"/>
                <a:ext cx="1653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𝑋𝑠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C6C668-77AD-4243-9DC2-B4F8403C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01" y="2463874"/>
                <a:ext cx="1653273" cy="246221"/>
              </a:xfrm>
              <a:prstGeom prst="rect">
                <a:avLst/>
              </a:prstGeom>
              <a:blipFill>
                <a:blip r:embed="rId3"/>
                <a:stretch>
                  <a:fillRect l="-3817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1136A-1F55-447C-9B5E-EE7542DD80D9}"/>
                  </a:ext>
                </a:extLst>
              </p:cNvPr>
              <p:cNvSpPr txBox="1"/>
              <p:nvPr/>
            </p:nvSpPr>
            <p:spPr>
              <a:xfrm>
                <a:off x="1907740" y="2775877"/>
                <a:ext cx="23312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1136A-1F55-447C-9B5E-EE7542DD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40" y="2775877"/>
                <a:ext cx="2331279" cy="246221"/>
              </a:xfrm>
              <a:prstGeom prst="rect">
                <a:avLst/>
              </a:prstGeom>
              <a:blipFill>
                <a:blip r:embed="rId4"/>
                <a:stretch>
                  <a:fillRect l="-1630" r="-1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78CD2-FAD6-405A-84A9-44A3DF71C84D}"/>
                  </a:ext>
                </a:extLst>
              </p:cNvPr>
              <p:cNvSpPr txBox="1"/>
              <p:nvPr/>
            </p:nvSpPr>
            <p:spPr>
              <a:xfrm>
                <a:off x="7709648" y="1748735"/>
                <a:ext cx="2262113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78CD2-FAD6-405A-84A9-44A3DF71C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48" y="1748735"/>
                <a:ext cx="2262113" cy="553228"/>
              </a:xfrm>
              <a:prstGeom prst="rect">
                <a:avLst/>
              </a:prstGeom>
              <a:blipFill>
                <a:blip r:embed="rId5"/>
                <a:stretch>
                  <a:fillRect l="-2235"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4F002B-43F5-46FD-BC94-174332506C12}"/>
                  </a:ext>
                </a:extLst>
              </p:cNvPr>
              <p:cNvSpPr txBox="1"/>
              <p:nvPr/>
            </p:nvSpPr>
            <p:spPr>
              <a:xfrm>
                <a:off x="7268738" y="2637694"/>
                <a:ext cx="3316870" cy="279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4F002B-43F5-46FD-BC94-17433250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38" y="2637694"/>
                <a:ext cx="3316870" cy="279757"/>
              </a:xfrm>
              <a:prstGeom prst="rect">
                <a:avLst/>
              </a:prstGeom>
              <a:blipFill>
                <a:blip r:embed="rId6"/>
                <a:stretch>
                  <a:fillRect l="-3053" t="-8696" r="-190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8E96A-0EE4-4DAD-9BE8-884C77A5A95C}"/>
              </a:ext>
            </a:extLst>
          </p:cNvPr>
          <p:cNvCxnSpPr/>
          <p:nvPr/>
        </p:nvCxnSpPr>
        <p:spPr>
          <a:xfrm>
            <a:off x="4724401" y="2290369"/>
            <a:ext cx="24025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9054-1EB0-4C06-A2D6-B324AB5666F9}"/>
                  </a:ext>
                </a:extLst>
              </p:cNvPr>
              <p:cNvSpPr txBox="1"/>
              <p:nvPr/>
            </p:nvSpPr>
            <p:spPr>
              <a:xfrm>
                <a:off x="4507731" y="1720107"/>
                <a:ext cx="2689738" cy="343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−(1+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’(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 ]</m:t>
                          </m:r>
                          <m:acc>
                            <m:accPr>
                              <m:chr m:val="̃"/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9054-1EB0-4C06-A2D6-B324AB566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31" y="1720107"/>
                <a:ext cx="2689738" cy="343235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C65CA5C-E2AC-4244-9093-F016651EF2D0}"/>
              </a:ext>
            </a:extLst>
          </p:cNvPr>
          <p:cNvSpPr/>
          <p:nvPr/>
        </p:nvSpPr>
        <p:spPr>
          <a:xfrm>
            <a:off x="1694330" y="1631576"/>
            <a:ext cx="2818160" cy="1523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B947E0-A935-47ED-862C-81332787D8BE}"/>
              </a:ext>
            </a:extLst>
          </p:cNvPr>
          <p:cNvSpPr/>
          <p:nvPr/>
        </p:nvSpPr>
        <p:spPr>
          <a:xfrm>
            <a:off x="7192710" y="1565073"/>
            <a:ext cx="3475290" cy="1590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CEC01-BFC6-442D-9AE4-1DEA8E01C913}"/>
                  </a:ext>
                </a:extLst>
              </p:cNvPr>
              <p:cNvSpPr txBox="1"/>
              <p:nvPr/>
            </p:nvSpPr>
            <p:spPr>
              <a:xfrm>
                <a:off x="3759745" y="2380137"/>
                <a:ext cx="433185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𝑠𝑝𝑖𝑛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𝑝𝑟𝑒𝑐𝑒𝑠𝑠𝑖𝑛𝑔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𝑓𝑟𝑎𝑚𝑒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CEC01-BFC6-442D-9AE4-1DEA8E01C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45" y="2380137"/>
                <a:ext cx="4331850" cy="184666"/>
              </a:xfrm>
              <a:prstGeom prst="rect">
                <a:avLst/>
              </a:prstGeom>
              <a:blipFill>
                <a:blip r:embed="rId8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DAC9987-4C07-4CBE-832F-B229220C271C}"/>
              </a:ext>
            </a:extLst>
          </p:cNvPr>
          <p:cNvSpPr/>
          <p:nvPr/>
        </p:nvSpPr>
        <p:spPr>
          <a:xfrm>
            <a:off x="7250808" y="2564803"/>
            <a:ext cx="3316870" cy="457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3FB5717-B1D3-4E7C-B8C9-42118B3D207C}"/>
              </a:ext>
            </a:extLst>
          </p:cNvPr>
          <p:cNvCxnSpPr>
            <a:cxnSpLocks/>
            <a:stCxn id="43" idx="0"/>
            <a:endCxn id="20" idx="1"/>
          </p:cNvCxnSpPr>
          <p:nvPr/>
        </p:nvCxnSpPr>
        <p:spPr>
          <a:xfrm rot="5400000" flipH="1" flipV="1">
            <a:off x="6416124" y="2405000"/>
            <a:ext cx="446233" cy="1223137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4BB080E-CDB5-4149-8DD8-54CB169AE299}"/>
              </a:ext>
            </a:extLst>
          </p:cNvPr>
          <p:cNvCxnSpPr>
            <a:cxnSpLocks/>
            <a:stCxn id="42" idx="0"/>
            <a:endCxn id="43" idx="2"/>
          </p:cNvCxnSpPr>
          <p:nvPr/>
        </p:nvCxnSpPr>
        <p:spPr>
          <a:xfrm rot="16200000" flipV="1">
            <a:off x="5853990" y="4588827"/>
            <a:ext cx="349762" cy="2399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376EAE-2F60-400C-9296-877259DD0729}"/>
              </a:ext>
            </a:extLst>
          </p:cNvPr>
          <p:cNvSpPr txBox="1"/>
          <p:nvPr/>
        </p:nvSpPr>
        <p:spPr>
          <a:xfrm>
            <a:off x="2248399" y="4832776"/>
            <a:ext cx="791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Expansion to get trig out of the exponent.   Keep linear terms and Fourier transform: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8EC6A-11B4-458D-8C66-E1A9E75CEECA}"/>
              </a:ext>
            </a:extLst>
          </p:cNvPr>
          <p:cNvSpPr/>
          <p:nvPr/>
        </p:nvSpPr>
        <p:spPr>
          <a:xfrm>
            <a:off x="1545295" y="4764907"/>
            <a:ext cx="8969551" cy="1306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D13DA1-5FBB-4988-A9D6-C3CF0BB376EC}"/>
              </a:ext>
            </a:extLst>
          </p:cNvPr>
          <p:cNvGrpSpPr/>
          <p:nvPr/>
        </p:nvGrpSpPr>
        <p:grpSpPr>
          <a:xfrm>
            <a:off x="4051425" y="3239683"/>
            <a:ext cx="4036940" cy="1175462"/>
            <a:chOff x="101981" y="3645922"/>
            <a:chExt cx="4036940" cy="1175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41995E-55DF-4A6F-AC36-D0DED68637C6}"/>
                    </a:ext>
                  </a:extLst>
                </p:cNvPr>
                <p:cNvSpPr/>
                <p:nvPr/>
              </p:nvSpPr>
              <p:spPr>
                <a:xfrm>
                  <a:off x="186429" y="3866514"/>
                  <a:ext cx="3952492" cy="4069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41995E-55DF-4A6F-AC36-D0DED68637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29" y="3866514"/>
                  <a:ext cx="3952492" cy="406971"/>
                </a:xfrm>
                <a:prstGeom prst="rect">
                  <a:avLst/>
                </a:prstGeom>
                <a:blipFill>
                  <a:blip r:embed="rId9"/>
                  <a:stretch>
                    <a:fillRect l="-46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476DBFA-93C8-4055-A2B6-D5D6BAEF42A4}"/>
                    </a:ext>
                  </a:extLst>
                </p:cNvPr>
                <p:cNvSpPr/>
                <p:nvPr/>
              </p:nvSpPr>
              <p:spPr>
                <a:xfrm>
                  <a:off x="724400" y="4313826"/>
                  <a:ext cx="2097177" cy="378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476DBFA-93C8-4055-A2B6-D5D6BAEF4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00" y="4313826"/>
                  <a:ext cx="2097177" cy="378886"/>
                </a:xfrm>
                <a:prstGeom prst="rect">
                  <a:avLst/>
                </a:prstGeom>
                <a:blipFill>
                  <a:blip r:embed="rId10"/>
                  <a:stretch>
                    <a:fillRect t="-6452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28B461-CB1E-482C-80E0-1EF147D05D04}"/>
                </a:ext>
              </a:extLst>
            </p:cNvPr>
            <p:cNvSpPr/>
            <p:nvPr/>
          </p:nvSpPr>
          <p:spPr>
            <a:xfrm>
              <a:off x="101981" y="3645922"/>
              <a:ext cx="3952491" cy="1175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3BCFAF0-7266-4329-BCC1-71990B46C170}"/>
                  </a:ext>
                </a:extLst>
              </p:cNvPr>
              <p:cNvSpPr txBox="1"/>
              <p:nvPr/>
            </p:nvSpPr>
            <p:spPr>
              <a:xfrm>
                <a:off x="3103411" y="5292928"/>
                <a:ext cx="5916941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3BCFAF0-7266-4329-BCC1-71990B46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1" y="5292928"/>
                <a:ext cx="5916941" cy="726481"/>
              </a:xfrm>
              <a:prstGeom prst="rect">
                <a:avLst/>
              </a:prstGeom>
              <a:blipFill>
                <a:blip r:embed="rId11"/>
                <a:stretch>
                  <a:fillRect l="-1499" t="-153448" r="-428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0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B8E08-F3AA-4056-B1BE-29121C5976A4}"/>
                  </a:ext>
                </a:extLst>
              </p:cNvPr>
              <p:cNvSpPr txBox="1"/>
              <p:nvPr/>
            </p:nvSpPr>
            <p:spPr>
              <a:xfrm>
                <a:off x="2938681" y="873327"/>
                <a:ext cx="5916941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B8E08-F3AA-4056-B1BE-29121C59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81" y="873327"/>
                <a:ext cx="5916941" cy="726481"/>
              </a:xfrm>
              <a:prstGeom prst="rect">
                <a:avLst/>
              </a:prstGeom>
              <a:blipFill>
                <a:blip r:embed="rId2"/>
                <a:stretch>
                  <a:fillRect l="-1499" t="-153448" r="-428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FCFB0-F98A-418D-88FA-4A96612971A9}"/>
              </a:ext>
            </a:extLst>
          </p:cNvPr>
          <p:cNvCxnSpPr>
            <a:cxnSpLocks/>
          </p:cNvCxnSpPr>
          <p:nvPr/>
        </p:nvCxnSpPr>
        <p:spPr>
          <a:xfrm>
            <a:off x="6212541" y="1485955"/>
            <a:ext cx="206188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C49F5-D5D7-4DC2-9062-099E3108B673}"/>
                  </a:ext>
                </a:extLst>
              </p:cNvPr>
              <p:cNvSpPr txBox="1"/>
              <p:nvPr/>
            </p:nvSpPr>
            <p:spPr>
              <a:xfrm>
                <a:off x="1981201" y="1694328"/>
                <a:ext cx="6900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rgbClr val="00B0F0"/>
                    </a:solidFill>
                  </a:rPr>
                  <a:t>Term 1</a:t>
                </a:r>
                <a:r>
                  <a:rPr lang="en-US" dirty="0"/>
                  <a:t>:  Amplitude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s</a:t>
                </a:r>
                <a:r>
                  <a:rPr lang="en-US" dirty="0"/>
                  <a:t>/2</a:t>
                </a:r>
                <a:r>
                  <a:rPr lang="el-GR" dirty="0"/>
                  <a:t>π</a:t>
                </a:r>
                <a:r>
                  <a:rPr lang="en-US" dirty="0"/>
                  <a:t>, non-zero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, </a:t>
                </a:r>
                <a:r>
                  <a:rPr lang="en-US" dirty="0">
                    <a:solidFill>
                      <a:srgbClr val="00B0F0"/>
                    </a:solidFill>
                  </a:rPr>
                  <a:t>snake imperfections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C49F5-D5D7-4DC2-9062-099E3108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1694328"/>
                <a:ext cx="6900863" cy="369332"/>
              </a:xfrm>
              <a:prstGeom prst="rect">
                <a:avLst/>
              </a:prstGeom>
              <a:blipFill>
                <a:blip r:embed="rId3"/>
                <a:stretch>
                  <a:fillRect l="-73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067DB7-820E-4E2D-B817-E7DF50CD0D38}"/>
                  </a:ext>
                </a:extLst>
              </p:cNvPr>
              <p:cNvSpPr txBox="1"/>
              <p:nvPr/>
            </p:nvSpPr>
            <p:spPr>
              <a:xfrm>
                <a:off x="1981201" y="2160058"/>
                <a:ext cx="8527541" cy="65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Term 2</a:t>
                </a:r>
                <a:r>
                  <a:rPr lang="en-US" dirty="0"/>
                  <a:t>:  Amplitude ~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non-zero when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, </a:t>
                </a:r>
                <a:r>
                  <a:rPr lang="en-US" dirty="0">
                    <a:solidFill>
                      <a:srgbClr val="FF0000"/>
                    </a:solidFill>
                  </a:rPr>
                  <a:t>intrinsic resonance driven by the phase modulation of the snake imperfections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067DB7-820E-4E2D-B817-E7DF50CD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160058"/>
                <a:ext cx="8527541" cy="655885"/>
              </a:xfrm>
              <a:prstGeom prst="rect">
                <a:avLst/>
              </a:prstGeom>
              <a:blipFill>
                <a:blip r:embed="rId4"/>
                <a:stretch>
                  <a:fillRect l="-595" t="-188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4B1AB9A-17D9-47D7-A493-A5207E5C31BA}"/>
              </a:ext>
            </a:extLst>
          </p:cNvPr>
          <p:cNvSpPr/>
          <p:nvPr/>
        </p:nvSpPr>
        <p:spPr>
          <a:xfrm>
            <a:off x="1791630" y="5113476"/>
            <a:ext cx="8327625" cy="1454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second intrinsic resonance at the horizontal </a:t>
            </a:r>
            <a:r>
              <a:rPr lang="en-US" i="1" dirty="0" err="1">
                <a:solidFill>
                  <a:schemeClr val="tx1"/>
                </a:solidFill>
              </a:rPr>
              <a:t>betatron</a:t>
            </a:r>
            <a:r>
              <a:rPr lang="en-US" i="1" dirty="0">
                <a:solidFill>
                  <a:schemeClr val="tx1"/>
                </a:solidFill>
              </a:rPr>
              <a:t> tune can be used to cancel the partial snake resonance term.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Easiest way to make one is with </a:t>
            </a:r>
            <a:r>
              <a:rPr lang="en-US" dirty="0" err="1">
                <a:solidFill>
                  <a:schemeClr val="tx1"/>
                </a:solidFill>
              </a:rPr>
              <a:t>betatron</a:t>
            </a:r>
            <a:r>
              <a:rPr lang="en-US" dirty="0">
                <a:solidFill>
                  <a:schemeClr val="tx1"/>
                </a:solidFill>
              </a:rPr>
              <a:t> coupling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0E5895-A36F-4604-B899-CD5E75572183}"/>
                  </a:ext>
                </a:extLst>
              </p:cNvPr>
              <p:cNvSpPr txBox="1"/>
              <p:nvPr/>
            </p:nvSpPr>
            <p:spPr>
              <a:xfrm>
                <a:off x="2627954" y="3984212"/>
                <a:ext cx="6554423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0E5895-A36F-4604-B899-CD5E755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954" y="3984212"/>
                <a:ext cx="6554423" cy="726481"/>
              </a:xfrm>
              <a:prstGeom prst="rect">
                <a:avLst/>
              </a:prstGeom>
              <a:blipFill>
                <a:blip r:embed="rId5"/>
                <a:stretch>
                  <a:fillRect l="-1741" t="-150847" r="-967" b="-2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012D1-D122-4345-93EC-A7177CF1B9EE}"/>
              </a:ext>
            </a:extLst>
          </p:cNvPr>
          <p:cNvCxnSpPr/>
          <p:nvPr/>
        </p:nvCxnSpPr>
        <p:spPr>
          <a:xfrm>
            <a:off x="1791630" y="3144644"/>
            <a:ext cx="8586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189E8D-94E2-B349-BCC0-E11B530E414F}"/>
              </a:ext>
            </a:extLst>
          </p:cNvPr>
          <p:cNvCxnSpPr>
            <a:cxnSpLocks/>
          </p:cNvCxnSpPr>
          <p:nvPr/>
        </p:nvCxnSpPr>
        <p:spPr>
          <a:xfrm>
            <a:off x="6611469" y="1485955"/>
            <a:ext cx="211119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E3594E-0EA1-1D40-80A9-5F6CB808CCED}"/>
              </a:ext>
            </a:extLst>
          </p:cNvPr>
          <p:cNvSpPr txBox="1"/>
          <p:nvPr/>
        </p:nvSpPr>
        <p:spPr>
          <a:xfrm>
            <a:off x="1791629" y="3288681"/>
            <a:ext cx="598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if another intrinsic resonance is present at frequency </a:t>
            </a:r>
            <a:r>
              <a:rPr lang="en-US" i="1" dirty="0" err="1"/>
              <a:t>ν</a:t>
            </a:r>
            <a:r>
              <a:rPr lang="en-US" i="1" baseline="-25000" dirty="0" err="1"/>
              <a:t>x</a:t>
            </a:r>
            <a:r>
              <a:rPr lang="en-US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0D664-EF62-A345-B064-02FA41FE3457}"/>
                  </a:ext>
                </a:extLst>
              </p:cNvPr>
              <p:cNvSpPr txBox="1"/>
              <p:nvPr/>
            </p:nvSpPr>
            <p:spPr>
              <a:xfrm>
                <a:off x="8232962" y="3342315"/>
                <a:ext cx="2647007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0D664-EF62-A345-B064-02FA41FE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62" y="3342315"/>
                <a:ext cx="2647007" cy="257058"/>
              </a:xfrm>
              <a:prstGeom prst="rect">
                <a:avLst/>
              </a:prstGeom>
              <a:blipFill>
                <a:blip r:embed="rId6"/>
                <a:stretch>
                  <a:fillRect l="-3828" t="-23810" r="-2392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06441E5-BA17-9047-8169-4D42E09FBEF2}"/>
              </a:ext>
            </a:extLst>
          </p:cNvPr>
          <p:cNvSpPr/>
          <p:nvPr/>
        </p:nvSpPr>
        <p:spPr>
          <a:xfrm>
            <a:off x="6256121" y="3991499"/>
            <a:ext cx="1650380" cy="625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1BE69AA-0AAF-3D45-9ABE-FF5D02B37901}"/>
              </a:ext>
            </a:extLst>
          </p:cNvPr>
          <p:cNvSpPr txBox="1">
            <a:spLocks/>
          </p:cNvSpPr>
          <p:nvPr/>
        </p:nvSpPr>
        <p:spPr>
          <a:xfrm>
            <a:off x="1524000" y="2"/>
            <a:ext cx="7886700" cy="573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Partial snake resonances are ‘hybrid’ resonances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68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D32E-5D4D-824D-981F-F8468AD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8" y="44467"/>
            <a:ext cx="11049000" cy="746234"/>
          </a:xfrm>
        </p:spPr>
        <p:txBody>
          <a:bodyPr>
            <a:normAutofit/>
          </a:bodyPr>
          <a:lstStyle/>
          <a:p>
            <a:r>
              <a:rPr lang="en-US" dirty="0"/>
              <a:t>Error 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01973-3335-7A45-B36B-483F0291C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68859-2DB8-CF48-AC76-87CED0D9B9A7}"/>
                  </a:ext>
                </a:extLst>
              </p:cNvPr>
              <p:cNvSpPr txBox="1"/>
              <p:nvPr/>
            </p:nvSpPr>
            <p:spPr>
              <a:xfrm>
                <a:off x="7672770" y="1038602"/>
                <a:ext cx="4275103" cy="25699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            </m:t>
                      </m:r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𝑐𝑜𝑟𝑟𝑒𝑐𝑡𝑖𝑜𝑛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              = 4.7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   </a:t>
                </a:r>
                <a:r>
                  <a:rPr lang="en-US" sz="1500" dirty="0">
                    <a:ea typeface="Cambria Math" panose="02040503050406030204" pitchFamily="18" charset="0"/>
                  </a:rPr>
                  <a:t>1-(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P</a:t>
                </a:r>
                <a:r>
                  <a:rPr lang="en-US" sz="1500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sz="1500" dirty="0">
                    <a:ea typeface="Cambria Math" panose="02040503050406030204" pitchFamily="18" charset="0"/>
                  </a:rPr>
                  <a:t>/P</a:t>
                </a:r>
                <a:r>
                  <a:rPr lang="en-US" sz="1500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sz="1500" dirty="0">
                    <a:ea typeface="Cambria Math" panose="02040503050406030204" pitchFamily="18" charset="0"/>
                  </a:rPr>
                  <a:t>)</a:t>
                </a:r>
                <a:r>
                  <a:rPr lang="en-US" sz="1500" baseline="-25000" dirty="0">
                    <a:ea typeface="Cambria Math" panose="02040503050406030204" pitchFamily="18" charset="0"/>
                  </a:rPr>
                  <a:t>max</a:t>
                </a:r>
                <a:r>
                  <a:rPr lang="en-US" sz="1500" dirty="0">
                    <a:ea typeface="Cambria Math" panose="02040503050406030204" pitchFamily="18" charset="0"/>
                  </a:rPr>
                  <a:t>   = 0.5% (single uncorrected res)</a:t>
                </a:r>
              </a:p>
              <a:p>
                <a:endParaRPr lang="en-US" b="0" baseline="30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68859-2DB8-CF48-AC76-87CED0D9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70" y="1038602"/>
                <a:ext cx="4275103" cy="2569934"/>
              </a:xfrm>
              <a:prstGeom prst="rect">
                <a:avLst/>
              </a:prstGeom>
              <a:blipFill>
                <a:blip r:embed="rId2"/>
                <a:stretch>
                  <a:fillRect l="-265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BECBF-E36B-5F40-8163-90B0DD99482E}"/>
                  </a:ext>
                </a:extLst>
              </p:cNvPr>
              <p:cNvSpPr txBox="1"/>
              <p:nvPr/>
            </p:nvSpPr>
            <p:spPr>
              <a:xfrm>
                <a:off x="6740934" y="675389"/>
                <a:ext cx="5206939" cy="30777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Froissart-</a:t>
                </a:r>
                <a:r>
                  <a:rPr lang="en-US" sz="1400" dirty="0" err="1"/>
                  <a:t>Stora</a:t>
                </a:r>
                <a:r>
                  <a:rPr lang="en-US" sz="1400" dirty="0"/>
                  <a:t> polarization loss for small residual resonance</a:t>
                </a: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4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BECBF-E36B-5F40-8163-90B0DD994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34" y="675389"/>
                <a:ext cx="5206939" cy="307777"/>
              </a:xfrm>
              <a:prstGeom prst="rect">
                <a:avLst/>
              </a:prstGeom>
              <a:blipFill>
                <a:blip r:embed="rId3"/>
                <a:stretch>
                  <a:fillRect l="-24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AC45A-76D1-6E4A-81E0-09BD63B58819}"/>
                  </a:ext>
                </a:extLst>
              </p:cNvPr>
              <p:cNvSpPr txBox="1"/>
              <p:nvPr/>
            </p:nvSpPr>
            <p:spPr>
              <a:xfrm>
                <a:off x="522242" y="1750631"/>
                <a:ext cx="6911578" cy="221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Phase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Worst case is global phase error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Dominated by determination of </a:t>
                </a:r>
                <a:r>
                  <a:rPr lang="en-US" dirty="0" err="1"/>
                  <a:t>Gɣ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Error on </a:t>
                </a:r>
                <a:r>
                  <a:rPr lang="en-US" dirty="0" err="1"/>
                  <a:t>Gɣ</a:t>
                </a:r>
                <a:r>
                  <a:rPr lang="en-US" dirty="0"/>
                  <a:t> bounded by observation that tune jump is effective: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 err="1"/>
                  <a:t>Gɣ</a:t>
                </a:r>
                <a:r>
                  <a:rPr lang="en-US" dirty="0"/>
                  <a:t> &lt;= 0.02 (~8° phase error)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|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en-US" dirty="0" err="1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 err="1"/>
                              <m:t>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0.14     </a:t>
                </a:r>
                <a:r>
                  <a:rPr lang="en-US" dirty="0">
                    <a:sym typeface="Wingdings" pitchFamily="2" charset="2"/>
                  </a:rPr>
                  <a:t>   </a:t>
                </a:r>
                <a:r>
                  <a:rPr lang="en-US" dirty="0">
                    <a:ea typeface="Cambria Math" panose="02040503050406030204" pitchFamily="18" charset="0"/>
                  </a:rPr>
                  <a:t>1-(</a:t>
                </a:r>
                <a:r>
                  <a:rPr lang="en-US" dirty="0" err="1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/P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residual</a:t>
                </a:r>
                <a:r>
                  <a:rPr lang="en-US" dirty="0"/>
                  <a:t>  = 0.02%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AC45A-76D1-6E4A-81E0-09BD63B58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2" y="1750631"/>
                <a:ext cx="6911578" cy="2211055"/>
              </a:xfrm>
              <a:prstGeom prst="rect">
                <a:avLst/>
              </a:prstGeom>
              <a:blipFill>
                <a:blip r:embed="rId4"/>
                <a:stretch>
                  <a:fillRect l="-917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5B30D-64C2-2D4F-990A-D95AD3766E73}"/>
                  </a:ext>
                </a:extLst>
              </p:cNvPr>
              <p:cNvSpPr txBox="1"/>
              <p:nvPr/>
            </p:nvSpPr>
            <p:spPr>
              <a:xfrm>
                <a:off x="506129" y="4279207"/>
                <a:ext cx="6911578" cy="1975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Amplitude error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Dominated by optical error: coupling spin resonance 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Vertical beta beat ~25% (measured) &gt;&gt; horizontal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Even if there was a </a:t>
                </a:r>
                <a:r>
                  <a:rPr lang="en-US" i="1" dirty="0"/>
                  <a:t>total</a:t>
                </a:r>
                <a:r>
                  <a:rPr lang="en-US" dirty="0"/>
                  <a:t> resonance amplitude error of 25%</a:t>
                </a:r>
              </a:p>
              <a:p>
                <a:endParaRPr lang="en-US" dirty="0"/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𝑠𝑛𝑘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.25</m:t>
                    </m:r>
                  </m:oMath>
                </a14:m>
                <a:r>
                  <a:rPr lang="en-US" dirty="0"/>
                  <a:t>      </a:t>
                </a:r>
                <a:r>
                  <a:rPr lang="en-US" dirty="0">
                    <a:sym typeface="Wingdings" pitchFamily="2" charset="2"/>
                  </a:rPr>
                  <a:t>   </a:t>
                </a:r>
                <a:r>
                  <a:rPr lang="en-US" dirty="0">
                    <a:ea typeface="Cambria Math" panose="02040503050406030204" pitchFamily="18" charset="0"/>
                  </a:rPr>
                  <a:t>1-(</a:t>
                </a:r>
                <a:r>
                  <a:rPr lang="en-US" dirty="0" err="1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/P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residual</a:t>
                </a:r>
                <a:r>
                  <a:rPr lang="en-US" dirty="0"/>
                  <a:t>  = 0.04%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5B30D-64C2-2D4F-990A-D95AD3766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29" y="4279207"/>
                <a:ext cx="6911578" cy="1975221"/>
              </a:xfrm>
              <a:prstGeom prst="rect">
                <a:avLst/>
              </a:prstGeom>
              <a:blipFill>
                <a:blip r:embed="rId5"/>
                <a:stretch>
                  <a:fillRect l="-549" t="-637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19241EE-9C8D-7246-9DF1-99F567AB5548}"/>
              </a:ext>
            </a:extLst>
          </p:cNvPr>
          <p:cNvSpPr txBox="1"/>
          <p:nvPr/>
        </p:nvSpPr>
        <p:spPr>
          <a:xfrm>
            <a:off x="7418830" y="4386648"/>
            <a:ext cx="463757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Resonance </a:t>
            </a:r>
            <a:r>
              <a:rPr lang="en-US" i="1" dirty="0"/>
              <a:t>compensation </a:t>
            </a:r>
            <a:r>
              <a:rPr lang="en-US" dirty="0"/>
              <a:t>is robust with respect to likely errors.  Even worst case over 90% of the correction effect persists.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627BF-1DE2-324E-AA8A-9067587D351D}"/>
              </a:ext>
            </a:extLst>
          </p:cNvPr>
          <p:cNvSpPr txBox="1"/>
          <p:nvPr/>
        </p:nvSpPr>
        <p:spPr>
          <a:xfrm>
            <a:off x="763876" y="682085"/>
            <a:ext cx="497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if the calculated correction has the wrong phase or amplitude?  Difficult to tune individual resonances, signal very small.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09EEE-F74D-FC4A-8391-72C7D350210C}"/>
              </a:ext>
            </a:extLst>
          </p:cNvPr>
          <p:cNvSpPr/>
          <p:nvPr/>
        </p:nvSpPr>
        <p:spPr>
          <a:xfrm>
            <a:off x="7824866" y="3102964"/>
            <a:ext cx="1741165" cy="366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A831D-837A-9142-8FC5-592081DCA54B}"/>
              </a:ext>
            </a:extLst>
          </p:cNvPr>
          <p:cNvSpPr/>
          <p:nvPr/>
        </p:nvSpPr>
        <p:spPr>
          <a:xfrm>
            <a:off x="4421449" y="3454216"/>
            <a:ext cx="2489016" cy="436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FEA665-6FB6-174E-A16D-8EA7A0EF20F7}"/>
              </a:ext>
            </a:extLst>
          </p:cNvPr>
          <p:cNvSpPr/>
          <p:nvPr/>
        </p:nvSpPr>
        <p:spPr>
          <a:xfrm>
            <a:off x="4199095" y="5737962"/>
            <a:ext cx="2364455" cy="436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EE0FE236-E6E6-D14D-9715-4F373203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89" y="962265"/>
            <a:ext cx="6501581" cy="51937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3CB311-AAEE-3349-96E1-3CA5172AD1E6}"/>
              </a:ext>
            </a:extLst>
          </p:cNvPr>
          <p:cNvSpPr txBox="1">
            <a:spLocks/>
          </p:cNvSpPr>
          <p:nvPr/>
        </p:nvSpPr>
        <p:spPr>
          <a:xfrm>
            <a:off x="204216" y="-5741"/>
            <a:ext cx="10515600" cy="89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Polarized Protons in AGS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5F8C56-218A-9D4F-9BFD-CDD460EC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9" y="756153"/>
            <a:ext cx="4184027" cy="4351338"/>
          </a:xfrm>
        </p:spPr>
        <p:txBody>
          <a:bodyPr>
            <a:normAutofit/>
          </a:bodyPr>
          <a:lstStyle/>
          <a:p>
            <a:r>
              <a:rPr lang="en-US" sz="1500" dirty="0"/>
              <a:t>Polarization is preserved in the AGS with two partial helical dipole snakes (10% and 6% rotation)</a:t>
            </a:r>
          </a:p>
          <a:p>
            <a:r>
              <a:rPr lang="en-US" sz="1500" dirty="0"/>
              <a:t>Provides spin tune ‘gap’ where imperfection and vertical intrinsic resonance condition are never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≠ N  (full spin flips)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≠ N +/- Q</a:t>
            </a:r>
            <a:r>
              <a:rPr lang="en-US" sz="1600" baseline="-25000" dirty="0"/>
              <a:t>y</a:t>
            </a:r>
          </a:p>
          <a:p>
            <a:r>
              <a:rPr lang="en-US" sz="1500" dirty="0"/>
              <a:t>Horizontal resonance condition still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= N +/- Q</a:t>
            </a:r>
            <a:r>
              <a:rPr lang="en-US" sz="1600" baseline="-25000" dirty="0"/>
              <a:t>x</a:t>
            </a:r>
          </a:p>
          <a:p>
            <a:pPr lvl="1"/>
            <a:r>
              <a:rPr lang="en-US" sz="1600" dirty="0"/>
              <a:t>Horizontal resonance are weak, but many (82 crossings)</a:t>
            </a:r>
          </a:p>
          <a:p>
            <a:pPr lvl="1"/>
            <a:r>
              <a:rPr lang="en-US" sz="1600" dirty="0"/>
              <a:t>Currently handled with fast tune jump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ΔQ</a:t>
            </a:r>
            <a:r>
              <a:rPr lang="en-US" sz="1600" baseline="-25000" dirty="0">
                <a:solidFill>
                  <a:srgbClr val="FF0000"/>
                </a:solidFill>
              </a:rPr>
              <a:t>x</a:t>
            </a:r>
            <a:r>
              <a:rPr lang="en-US" sz="1600" dirty="0">
                <a:solidFill>
                  <a:srgbClr val="FF0000"/>
                </a:solidFill>
              </a:rPr>
              <a:t> = 0.04, 100 μs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1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C2CF308-6610-4347-8FAE-0EDC9E28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E1830E6-9B58-9D4B-B935-14949055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78" y="4803470"/>
            <a:ext cx="2684609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CE7589-56FC-9E41-8D64-424A64DA71CE}"/>
              </a:ext>
            </a:extLst>
          </p:cNvPr>
          <p:cNvSpPr txBox="1"/>
          <p:nvPr/>
        </p:nvSpPr>
        <p:spPr>
          <a:xfrm>
            <a:off x="582746" y="5794070"/>
            <a:ext cx="8242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Injection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32037-60D4-A742-BB51-2BF0AEEA881D}"/>
              </a:ext>
            </a:extLst>
          </p:cNvPr>
          <p:cNvSpPr txBox="1"/>
          <p:nvPr/>
        </p:nvSpPr>
        <p:spPr>
          <a:xfrm>
            <a:off x="2591156" y="4799714"/>
            <a:ext cx="9754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Extraction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51A7808-B2BA-274A-A051-DF9575CEDE2B}"/>
              </a:ext>
            </a:extLst>
          </p:cNvPr>
          <p:cNvSpPr/>
          <p:nvPr/>
        </p:nvSpPr>
        <p:spPr>
          <a:xfrm>
            <a:off x="10923370" y="1181312"/>
            <a:ext cx="254000" cy="3693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EC043-968F-CA4F-8F93-B6115FD28876}"/>
              </a:ext>
            </a:extLst>
          </p:cNvPr>
          <p:cNvSpPr txBox="1"/>
          <p:nvPr/>
        </p:nvSpPr>
        <p:spPr>
          <a:xfrm>
            <a:off x="11245194" y="1202327"/>
            <a:ext cx="8924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Spin tune gap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19CC2-5313-A748-B39E-F54A0EC0F464}"/>
              </a:ext>
            </a:extLst>
          </p:cNvPr>
          <p:cNvSpPr txBox="1"/>
          <p:nvPr/>
        </p:nvSpPr>
        <p:spPr>
          <a:xfrm>
            <a:off x="8787790" y="2607315"/>
            <a:ext cx="28745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Hor</a:t>
            </a:r>
            <a:r>
              <a:rPr lang="en-US" dirty="0"/>
              <a:t> resonance crossings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C94449-C37A-084A-9718-B68B7C39A9CD}"/>
              </a:ext>
            </a:extLst>
          </p:cNvPr>
          <p:cNvCxnSpPr>
            <a:cxnSpLocks/>
          </p:cNvCxnSpPr>
          <p:nvPr/>
        </p:nvCxnSpPr>
        <p:spPr>
          <a:xfrm flipH="1">
            <a:off x="8116590" y="2985170"/>
            <a:ext cx="1488472" cy="660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DFD5770-684F-E746-97D4-829F5AC56EE3}"/>
              </a:ext>
            </a:extLst>
          </p:cNvPr>
          <p:cNvSpPr/>
          <p:nvPr/>
        </p:nvSpPr>
        <p:spPr>
          <a:xfrm>
            <a:off x="10923370" y="3357621"/>
            <a:ext cx="254000" cy="37060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4531F-54BF-0C4E-9E39-3E25079A0962}"/>
              </a:ext>
            </a:extLst>
          </p:cNvPr>
          <p:cNvSpPr txBox="1"/>
          <p:nvPr/>
        </p:nvSpPr>
        <p:spPr>
          <a:xfrm>
            <a:off x="11177370" y="3235996"/>
            <a:ext cx="8924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Tune</a:t>
            </a:r>
          </a:p>
          <a:p>
            <a:pPr algn="ctr"/>
            <a:r>
              <a:rPr lang="en-US" dirty="0"/>
              <a:t>jump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6B49B-FA72-DC41-815A-F91A8847FE7E}"/>
              </a:ext>
            </a:extLst>
          </p:cNvPr>
          <p:cNvSpPr txBox="1"/>
          <p:nvPr/>
        </p:nvSpPr>
        <p:spPr>
          <a:xfrm>
            <a:off x="6096000" y="3916950"/>
            <a:ext cx="12042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(pause tune jump</a:t>
            </a:r>
            <a:br>
              <a:rPr lang="en-US" sz="1000" dirty="0"/>
            </a:br>
            <a:r>
              <a:rPr lang="en-US" sz="1000" dirty="0"/>
              <a:t>near transition)</a:t>
            </a:r>
          </a:p>
        </p:txBody>
      </p:sp>
    </p:spTree>
    <p:extLst>
      <p:ext uri="{BB962C8B-B14F-4D97-AF65-F5344CB8AC3E}">
        <p14:creationId xmlns:p14="http://schemas.microsoft.com/office/powerpoint/2010/main" val="97140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DFABF6-127B-0B45-998B-ECF7E2E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03" y="143505"/>
            <a:ext cx="11465169" cy="8023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Partial snakes drive horizontal resonances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Simple case (one partial snake)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41887-6733-9941-86D9-5DA7F1F2B69E}"/>
              </a:ext>
            </a:extLst>
          </p:cNvPr>
          <p:cNvSpPr txBox="1">
            <a:spLocks/>
          </p:cNvSpPr>
          <p:nvPr/>
        </p:nvSpPr>
        <p:spPr>
          <a:xfrm>
            <a:off x="153521" y="266234"/>
            <a:ext cx="7886700" cy="50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90E09E3-5924-2548-9D9F-9918B9D5C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Spin motion consists of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Spin rotation about longitudinal by angle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000" b="0" i="1" baseline="-250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aseline="-25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Design particle spin </a:t>
                </a:r>
                <a:r>
                  <a:rPr lang="en-US" sz="2000" dirty="0" err="1"/>
                  <a:t>precesses</a:t>
                </a:r>
                <a:r>
                  <a:rPr lang="en-US" sz="2000" dirty="0"/>
                  <a:t> about vertical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from main bend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From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motion, extra precession angle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 modulates the spin precession phase at every snake transit at </a:t>
                </a:r>
                <a:r>
                  <a:rPr lang="en-US" sz="2000" dirty="0" err="1"/>
                  <a:t>Q</a:t>
                </a:r>
                <a:r>
                  <a:rPr lang="en-US" sz="2000" baseline="-25000" dirty="0" err="1"/>
                  <a:t>x</a:t>
                </a:r>
                <a:r>
                  <a:rPr lang="en-US" sz="2000" baseline="-25000" dirty="0"/>
                  <a:t> </a:t>
                </a:r>
                <a:r>
                  <a:rPr lang="en-US" sz="2000"/>
                  <a:t>producing sideband </a:t>
                </a:r>
                <a:r>
                  <a:rPr lang="en-US" sz="2000" dirty="0"/>
                  <a:t>resonances at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90E09E3-5924-2548-9D9F-9918B9D5C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  <a:blipFill>
                <a:blip r:embed="rId2"/>
                <a:stretch>
                  <a:fillRect l="-1166" t="-1250" r="-292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ircular 5">
            <a:extLst>
              <a:ext uri="{FF2B5EF4-FFF2-40B4-BE49-F238E27FC236}">
                <a16:creationId xmlns:a16="http://schemas.microsoft.com/office/drawing/2014/main" id="{38D4F1BF-118F-5246-8880-5ECE77377786}"/>
              </a:ext>
            </a:extLst>
          </p:cNvPr>
          <p:cNvSpPr/>
          <p:nvPr/>
        </p:nvSpPr>
        <p:spPr>
          <a:xfrm flipH="1">
            <a:off x="7823628" y="1583044"/>
            <a:ext cx="2549620" cy="2554608"/>
          </a:xfrm>
          <a:prstGeom prst="circularArrow">
            <a:avLst>
              <a:gd name="adj1" fmla="val 3658"/>
              <a:gd name="adj2" fmla="val 1086341"/>
              <a:gd name="adj3" fmla="val 20157718"/>
              <a:gd name="adj4" fmla="val 406774"/>
              <a:gd name="adj5" fmla="val 3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B7303-910A-6443-B61B-0380D252EDB7}"/>
              </a:ext>
            </a:extLst>
          </p:cNvPr>
          <p:cNvSpPr/>
          <p:nvPr/>
        </p:nvSpPr>
        <p:spPr>
          <a:xfrm>
            <a:off x="7397802" y="2693774"/>
            <a:ext cx="582706" cy="224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091D77-1F0D-4545-8EC4-22125EE917F5}"/>
                  </a:ext>
                </a:extLst>
              </p:cNvPr>
              <p:cNvSpPr txBox="1"/>
              <p:nvPr/>
            </p:nvSpPr>
            <p:spPr>
              <a:xfrm>
                <a:off x="7397802" y="4492467"/>
                <a:ext cx="3336939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091D77-1F0D-4545-8EC4-22125EE91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802" y="4492467"/>
                <a:ext cx="3336939" cy="640112"/>
              </a:xfrm>
              <a:prstGeom prst="rect">
                <a:avLst/>
              </a:prstGeom>
              <a:blipFill>
                <a:blip r:embed="rId3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3B707-6DE5-4440-9334-F5EA9980450B}"/>
                  </a:ext>
                </a:extLst>
              </p:cNvPr>
              <p:cNvSpPr txBox="1"/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  <m:r>
                            <a:rPr lang="en-US" sz="2800" b="0" i="1" baseline="-250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3B707-6DE5-4440-9334-F5EA9980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blipFill>
                <a:blip r:embed="rId4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43D6F9E-0809-5445-B6A9-DF5BA9940712}"/>
              </a:ext>
            </a:extLst>
          </p:cNvPr>
          <p:cNvSpPr/>
          <p:nvPr/>
        </p:nvSpPr>
        <p:spPr>
          <a:xfrm>
            <a:off x="7720813" y="1488630"/>
            <a:ext cx="2786903" cy="2786903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Curved Left 7">
            <a:extLst>
              <a:ext uri="{FF2B5EF4-FFF2-40B4-BE49-F238E27FC236}">
                <a16:creationId xmlns:a16="http://schemas.microsoft.com/office/drawing/2014/main" id="{B61A61B4-14C9-C94A-B78D-247369BC5E36}"/>
              </a:ext>
            </a:extLst>
          </p:cNvPr>
          <p:cNvSpPr/>
          <p:nvPr/>
        </p:nvSpPr>
        <p:spPr>
          <a:xfrm>
            <a:off x="7559444" y="2653433"/>
            <a:ext cx="224954" cy="412376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3230F-B59D-EE4C-BAC0-FBE5249C9173}"/>
                  </a:ext>
                </a:extLst>
              </p:cNvPr>
              <p:cNvSpPr txBox="1"/>
              <p:nvPr/>
            </p:nvSpPr>
            <p:spPr>
              <a:xfrm>
                <a:off x="1267023" y="5371480"/>
                <a:ext cx="3337280" cy="573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 smtClean="0"/>
                      <m:t>ν</m:t>
                    </m:r>
                    <m:r>
                      <m:rPr>
                        <m:nor/>
                      </m:rPr>
                      <a:rPr lang="en-US" sz="3200" baseline="-25000" dirty="0" smtClean="0"/>
                      <m:t>s</m:t>
                    </m:r>
                  </m:oMath>
                </a14:m>
                <a:r>
                  <a:rPr lang="en-US" sz="3000" dirty="0"/>
                  <a:t> ≅ </a:t>
                </a:r>
                <a:r>
                  <a:rPr lang="en-US" sz="3000" dirty="0" err="1"/>
                  <a:t>Gɣ</a:t>
                </a:r>
                <a:r>
                  <a:rPr lang="en-US" sz="3000" dirty="0"/>
                  <a:t> = N +/-</a:t>
                </a:r>
                <a:r>
                  <a:rPr lang="el-GR" sz="3000" dirty="0"/>
                  <a:t> </a:t>
                </a:r>
                <a:r>
                  <a:rPr lang="en-US" sz="3000" dirty="0" err="1"/>
                  <a:t>Q</a:t>
                </a:r>
                <a:r>
                  <a:rPr lang="en-US" sz="3000" baseline="-25000" dirty="0" err="1"/>
                  <a:t>x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3230F-B59D-EE4C-BAC0-FBE5249C9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23" y="5371480"/>
                <a:ext cx="3337280" cy="573427"/>
              </a:xfrm>
              <a:prstGeom prst="rect">
                <a:avLst/>
              </a:prstGeom>
              <a:blipFill>
                <a:blip r:embed="rId5"/>
                <a:stretch>
                  <a:fillRect l="-379" t="-8511" r="-1136" b="-297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A54D5EE-0B96-9E49-B813-ED836EEE46E0}"/>
              </a:ext>
            </a:extLst>
          </p:cNvPr>
          <p:cNvSpPr txBox="1"/>
          <p:nvPr/>
        </p:nvSpPr>
        <p:spPr>
          <a:xfrm>
            <a:off x="9640957" y="981417"/>
            <a:ext cx="15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“Toy AGS ring”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697E06-C5E5-FC48-82FA-EEBEB902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201B74-B352-4747-9524-415C557D8160}"/>
                  </a:ext>
                </a:extLst>
              </p:cNvPr>
              <p:cNvSpPr/>
              <p:nvPr/>
            </p:nvSpPr>
            <p:spPr>
              <a:xfrm>
                <a:off x="6932236" y="5406953"/>
                <a:ext cx="4332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= the one-turn change in </a:t>
                </a:r>
                <a:r>
                  <a:rPr lang="en-US" dirty="0" err="1"/>
                  <a:t>betatron</a:t>
                </a:r>
                <a:r>
                  <a:rPr lang="en-US" dirty="0"/>
                  <a:t> angle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201B74-B352-4747-9524-415C557D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36" y="5406953"/>
                <a:ext cx="4332404" cy="369332"/>
              </a:xfrm>
              <a:prstGeom prst="rect">
                <a:avLst/>
              </a:prstGeom>
              <a:blipFill>
                <a:blip r:embed="rId6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D965458-2D28-6542-8BAE-CDFFE9871301}"/>
              </a:ext>
            </a:extLst>
          </p:cNvPr>
          <p:cNvSpPr txBox="1"/>
          <p:nvPr/>
        </p:nvSpPr>
        <p:spPr>
          <a:xfrm>
            <a:off x="6052788" y="3275111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Partial snake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EBB400-4A4F-7744-A846-AB7E890688BE}"/>
              </a:ext>
            </a:extLst>
          </p:cNvPr>
          <p:cNvCxnSpPr>
            <a:cxnSpLocks/>
          </p:cNvCxnSpPr>
          <p:nvPr/>
        </p:nvCxnSpPr>
        <p:spPr>
          <a:xfrm flipV="1">
            <a:off x="7066699" y="2917892"/>
            <a:ext cx="331103" cy="42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4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006DE-2506-BC44-B976-D215F143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22008" y="1378695"/>
            <a:ext cx="4650296" cy="467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755FE-7EB3-3545-AFCD-F4ED3EB58411}"/>
              </a:ext>
            </a:extLst>
          </p:cNvPr>
          <p:cNvSpPr txBox="1"/>
          <p:nvPr/>
        </p:nvSpPr>
        <p:spPr>
          <a:xfrm>
            <a:off x="6980603" y="977471"/>
            <a:ext cx="47083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Horizontal Resonance Amplitudes in 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1D64-8295-B541-AE75-9730BB0F82BA}"/>
              </a:ext>
            </a:extLst>
          </p:cNvPr>
          <p:cNvSpPr txBox="1"/>
          <p:nvPr/>
        </p:nvSpPr>
        <p:spPr>
          <a:xfrm>
            <a:off x="372594" y="1536174"/>
            <a:ext cx="5632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snakes, separated by 1/3 circumference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Modulated resonance amplitude highest near </a:t>
            </a:r>
            <a:r>
              <a:rPr lang="en-US" sz="2400" dirty="0" err="1"/>
              <a:t>Gɣ</a:t>
            </a:r>
            <a:r>
              <a:rPr lang="en-US" sz="2400" dirty="0"/>
              <a:t> = 3N (when snakes add constructively)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Horizontal resonances occur 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every 4-5 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at the standard AGS acceleration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DC6902-C50E-1045-AFA9-16A4F7958339}"/>
                  </a:ext>
                </a:extLst>
              </p:cNvPr>
              <p:cNvSpPr txBox="1"/>
              <p:nvPr/>
            </p:nvSpPr>
            <p:spPr>
              <a:xfrm>
                <a:off x="8838563" y="4720567"/>
                <a:ext cx="223888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DC6902-C50E-1045-AFA9-16A4F7958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563" y="4720567"/>
                <a:ext cx="2238883" cy="289182"/>
              </a:xfrm>
              <a:prstGeom prst="rect">
                <a:avLst/>
              </a:prstGeom>
              <a:blipFill>
                <a:blip r:embed="rId3"/>
                <a:stretch>
                  <a:fillRect l="-1130" t="-4167" r="-169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1804BC0-506A-1B47-8126-F670FD5F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8" y="136525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Horizontal resonances in the AGS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36F2EB-1D0E-0A40-AC19-372E83E1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5FDD0-DA4C-1C45-86F3-3892161A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5" y="2803315"/>
            <a:ext cx="9941959" cy="31897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65BEC4-058F-264F-89E8-8F8D453518E6}"/>
              </a:ext>
            </a:extLst>
          </p:cNvPr>
          <p:cNvSpPr/>
          <p:nvPr/>
        </p:nvSpPr>
        <p:spPr>
          <a:xfrm>
            <a:off x="9805933" y="4447831"/>
            <a:ext cx="451412" cy="5912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1FA7B-FE77-FD46-B58A-AF4A93F63ADB}"/>
              </a:ext>
            </a:extLst>
          </p:cNvPr>
          <p:cNvSpPr txBox="1"/>
          <p:nvPr/>
        </p:nvSpPr>
        <p:spPr>
          <a:xfrm>
            <a:off x="10455152" y="4560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mitigation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52AC9E-00CF-8643-95A6-28711580BE58}"/>
              </a:ext>
            </a:extLst>
          </p:cNvPr>
          <p:cNvSpPr/>
          <p:nvPr/>
        </p:nvSpPr>
        <p:spPr>
          <a:xfrm>
            <a:off x="9933544" y="3814025"/>
            <a:ext cx="323801" cy="295175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43C00-6DEE-BD44-9605-6232147A5B04}"/>
              </a:ext>
            </a:extLst>
          </p:cNvPr>
          <p:cNvSpPr txBox="1"/>
          <p:nvPr/>
        </p:nvSpPr>
        <p:spPr>
          <a:xfrm>
            <a:off x="10311914" y="378584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With tune jump </a:t>
            </a:r>
          </a:p>
          <a:p>
            <a:r>
              <a:rPr lang="en-US" dirty="0">
                <a:solidFill>
                  <a:schemeClr val="accent1"/>
                </a:solidFill>
              </a:rPr>
              <a:t>  + </a:t>
            </a:r>
            <a:r>
              <a:rPr lang="en-US" dirty="0" err="1">
                <a:solidFill>
                  <a:schemeClr val="accent1"/>
                </a:solidFill>
              </a:rPr>
              <a:t>dp</a:t>
            </a:r>
            <a:r>
              <a:rPr lang="en-US" dirty="0">
                <a:solidFill>
                  <a:schemeClr val="accent1"/>
                </a:solidFill>
              </a:rPr>
              <a:t>/p spread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71E6B5-837F-154F-BFBC-C64E8DF852AE}"/>
              </a:ext>
            </a:extLst>
          </p:cNvPr>
          <p:cNvSpPr/>
          <p:nvPr/>
        </p:nvSpPr>
        <p:spPr>
          <a:xfrm>
            <a:off x="9934860" y="3198747"/>
            <a:ext cx="323801" cy="29517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20417-B39E-BC47-B025-F2145DDFC014}"/>
              </a:ext>
            </a:extLst>
          </p:cNvPr>
          <p:cNvSpPr txBox="1"/>
          <p:nvPr/>
        </p:nvSpPr>
        <p:spPr>
          <a:xfrm>
            <a:off x="10311914" y="3023168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With jump </a:t>
            </a:r>
          </a:p>
          <a:p>
            <a:r>
              <a:rPr lang="en-US" dirty="0">
                <a:solidFill>
                  <a:srgbClr val="00B0F0"/>
                </a:solidFill>
              </a:rPr>
              <a:t>  NO </a:t>
            </a:r>
            <a:r>
              <a:rPr lang="en-US" dirty="0" err="1">
                <a:solidFill>
                  <a:srgbClr val="00B0F0"/>
                </a:solidFill>
              </a:rPr>
              <a:t>dp</a:t>
            </a:r>
            <a:r>
              <a:rPr lang="en-US" dirty="0">
                <a:solidFill>
                  <a:srgbClr val="00B0F0"/>
                </a:solidFill>
              </a:rPr>
              <a:t>/p spread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64B753-4AAD-9846-8B17-0ECEAFD6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0" y="18617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Polarization loss from horizontal resonances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9FBF8-743F-3548-B62B-C13AC854B327}"/>
              </a:ext>
            </a:extLst>
          </p:cNvPr>
          <p:cNvSpPr txBox="1"/>
          <p:nvPr/>
        </p:nvSpPr>
        <p:spPr>
          <a:xfrm>
            <a:off x="259492" y="699642"/>
            <a:ext cx="116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no mitigation: </a:t>
            </a:r>
            <a:r>
              <a:rPr lang="en-US" dirty="0">
                <a:solidFill>
                  <a:srgbClr val="FF0000"/>
                </a:solidFill>
              </a:rPr>
              <a:t>~15-20% relative polarization loss</a:t>
            </a:r>
          </a:p>
          <a:p>
            <a:r>
              <a:rPr lang="en-US" dirty="0"/>
              <a:t>Horizontal tune jump (used since 2011):  Avoids half the loss, </a:t>
            </a:r>
            <a:r>
              <a:rPr lang="en-US" dirty="0">
                <a:solidFill>
                  <a:srgbClr val="FF0000"/>
                </a:solidFill>
              </a:rPr>
              <a:t>~10% relative polarization loss remains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Remaining polarization loss from residual crossing rate, spin tune spread comparable to tune jump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23C0F-BFD0-C24C-B6BF-132C1424CF61}"/>
              </a:ext>
            </a:extLst>
          </p:cNvPr>
          <p:cNvSpPr txBox="1"/>
          <p:nvPr/>
        </p:nvSpPr>
        <p:spPr>
          <a:xfrm>
            <a:off x="259492" y="1755809"/>
            <a:ext cx="112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Zgoubi</a:t>
            </a:r>
            <a:r>
              <a:rPr lang="en-US" dirty="0"/>
              <a:t> simulation of polarization loss with and without tune jump, agrees well with measured tune jump performance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B2F3C-ED4B-E446-914F-71E68EE8E3BC}"/>
              </a:ext>
            </a:extLst>
          </p:cNvPr>
          <p:cNvSpPr txBox="1"/>
          <p:nvPr/>
        </p:nvSpPr>
        <p:spPr>
          <a:xfrm>
            <a:off x="8351739" y="6203793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courtesy of Y. </a:t>
            </a:r>
            <a:r>
              <a:rPr lang="en-US" dirty="0" err="1"/>
              <a:t>Dutheil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DED144-B6C9-7F4E-9F85-566FAF05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0F3B1-ECEA-D94E-A609-F37C0E1835F2}"/>
              </a:ext>
            </a:extLst>
          </p:cNvPr>
          <p:cNvSpPr txBox="1"/>
          <p:nvPr/>
        </p:nvSpPr>
        <p:spPr>
          <a:xfrm>
            <a:off x="639601" y="2241485"/>
            <a:ext cx="1111073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Goal of resonance compensation is to reduce the polarization loss from horizontal snake resonances to 0%</a:t>
            </a:r>
          </a:p>
        </p:txBody>
      </p:sp>
    </p:spTree>
    <p:extLst>
      <p:ext uri="{BB962C8B-B14F-4D97-AF65-F5344CB8AC3E}">
        <p14:creationId xmlns:p14="http://schemas.microsoft.com/office/powerpoint/2010/main" val="28127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057B-82FC-8242-9223-327C6963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86" y="176280"/>
            <a:ext cx="11049000" cy="460065"/>
          </a:xfrm>
        </p:spPr>
        <p:txBody>
          <a:bodyPr>
            <a:normAutofit fontScale="90000"/>
          </a:bodyPr>
          <a:lstStyle/>
          <a:p>
            <a:r>
              <a:rPr lang="en-US" dirty="0"/>
              <a:t>Resonance compensation via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4F564-7BEA-8049-8800-354C2213E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27C81-9D03-2547-86E7-65EF5F82EDDD}"/>
                  </a:ext>
                </a:extLst>
              </p:cNvPr>
              <p:cNvSpPr txBox="1"/>
              <p:nvPr/>
            </p:nvSpPr>
            <p:spPr>
              <a:xfrm>
                <a:off x="1114798" y="2064370"/>
                <a:ext cx="3337280" cy="573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 smtClean="0"/>
                      <m:t>ν</m:t>
                    </m:r>
                    <m:r>
                      <m:rPr>
                        <m:nor/>
                      </m:rPr>
                      <a:rPr lang="en-US" sz="3200" baseline="-25000" dirty="0" smtClean="0"/>
                      <m:t>s</m:t>
                    </m:r>
                  </m:oMath>
                </a14:m>
                <a:r>
                  <a:rPr lang="en-US" sz="3000" dirty="0"/>
                  <a:t> ≅ </a:t>
                </a:r>
                <a:r>
                  <a:rPr lang="en-US" sz="3000" dirty="0" err="1"/>
                  <a:t>Gɣ</a:t>
                </a:r>
                <a:r>
                  <a:rPr lang="en-US" sz="3000" dirty="0"/>
                  <a:t> = N +/-</a:t>
                </a:r>
                <a:r>
                  <a:rPr lang="el-GR" sz="3000" dirty="0"/>
                  <a:t> </a:t>
                </a:r>
                <a:r>
                  <a:rPr lang="en-US" sz="3000" dirty="0" err="1"/>
                  <a:t>Q</a:t>
                </a:r>
                <a:r>
                  <a:rPr lang="en-US" sz="3000" baseline="-25000" dirty="0" err="1"/>
                  <a:t>x</a:t>
                </a:r>
                <a:endParaRPr lang="en-US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27C81-9D03-2547-86E7-65EF5F82E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98" y="2064370"/>
                <a:ext cx="3337280" cy="573427"/>
              </a:xfrm>
              <a:prstGeom prst="rect">
                <a:avLst/>
              </a:prstGeom>
              <a:blipFill>
                <a:blip r:embed="rId2"/>
                <a:stretch>
                  <a:fillRect l="-379" t="-10638" r="-1136" b="-297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04FD99-CDAC-1D47-9470-81C5D5DA16E1}"/>
              </a:ext>
            </a:extLst>
          </p:cNvPr>
          <p:cNvSpPr txBox="1"/>
          <p:nvPr/>
        </p:nvSpPr>
        <p:spPr>
          <a:xfrm>
            <a:off x="561031" y="1029717"/>
            <a:ext cx="595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Depolarizing resonances from partial snakes and </a:t>
            </a:r>
            <a:r>
              <a:rPr lang="en-US" dirty="0" err="1"/>
              <a:t>betatron</a:t>
            </a:r>
            <a:r>
              <a:rPr lang="en-US" dirty="0"/>
              <a:t> coupling have the </a:t>
            </a:r>
            <a:r>
              <a:rPr lang="en-US" dirty="0">
                <a:solidFill>
                  <a:srgbClr val="FF0000"/>
                </a:solidFill>
              </a:rPr>
              <a:t>same frequencies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39765-B94F-6C43-95AC-9EFE010EA266}"/>
              </a:ext>
            </a:extLst>
          </p:cNvPr>
          <p:cNvSpPr txBox="1"/>
          <p:nvPr/>
        </p:nvSpPr>
        <p:spPr>
          <a:xfrm>
            <a:off x="705936" y="3066042"/>
            <a:ext cx="539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skew quadrupole represents a complex resonance driving term (calculated using SPRINT algorithm)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Place a collection of skew quadrupoles in the ring to cancel the partial snake driving term.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“Just” linear algebra</a:t>
            </a:r>
          </a:p>
        </p:txBody>
      </p:sp>
      <p:pic>
        <p:nvPicPr>
          <p:cNvPr id="15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FDFDC466-A60D-2644-BAC1-85E06293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9" t="9787" r="12685"/>
          <a:stretch/>
        </p:blipFill>
        <p:spPr>
          <a:xfrm>
            <a:off x="6687121" y="1676048"/>
            <a:ext cx="4943848" cy="3927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7FBE8-42A8-DB4A-A15C-66A1D488BBD6}"/>
              </a:ext>
            </a:extLst>
          </p:cNvPr>
          <p:cNvSpPr txBox="1"/>
          <p:nvPr/>
        </p:nvSpPr>
        <p:spPr>
          <a:xfrm>
            <a:off x="6687121" y="958494"/>
            <a:ext cx="50193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Spin resonance terms from skew quads in AGS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D342A-4B13-F248-B208-DCA735FE2969}"/>
              </a:ext>
            </a:extLst>
          </p:cNvPr>
          <p:cNvSpPr txBox="1"/>
          <p:nvPr/>
        </p:nvSpPr>
        <p:spPr>
          <a:xfrm>
            <a:off x="10003270" y="1499721"/>
            <a:ext cx="133241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Gɣ</a:t>
            </a:r>
            <a:r>
              <a:rPr lang="en-US" dirty="0"/>
              <a:t> = 43.72</a:t>
            </a:r>
          </a:p>
        </p:txBody>
      </p:sp>
    </p:spTree>
    <p:extLst>
      <p:ext uri="{BB962C8B-B14F-4D97-AF65-F5344CB8AC3E}">
        <p14:creationId xmlns:p14="http://schemas.microsoft.com/office/powerpoint/2010/main" val="22157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4FDFC-998F-CD46-BE88-613AF3D9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89" y="428124"/>
            <a:ext cx="6660292" cy="5872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Partial snake resonance suppression with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betatron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coupling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C5660-3719-524C-A574-EDD09196011F}"/>
              </a:ext>
            </a:extLst>
          </p:cNvPr>
          <p:cNvSpPr txBox="1"/>
          <p:nvPr/>
        </p:nvSpPr>
        <p:spPr>
          <a:xfrm>
            <a:off x="398572" y="1324397"/>
            <a:ext cx="5697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principle minimizing resonance strength (calculated with SPRINT) and coupling (two complex numbers) takes 4 skew quads</a:t>
            </a:r>
          </a:p>
          <a:p>
            <a:endParaRPr lang="en-US" dirty="0"/>
          </a:p>
          <a:p>
            <a:r>
              <a:rPr lang="en-US" dirty="0"/>
              <a:t>BUT:  </a:t>
            </a:r>
          </a:p>
          <a:p>
            <a:r>
              <a:rPr lang="en-US" dirty="0"/>
              <a:t>There are 82 such linear algebra problems to solve</a:t>
            </a:r>
          </a:p>
          <a:p>
            <a:r>
              <a:rPr lang="en-US" dirty="0"/>
              <a:t>AND:</a:t>
            </a:r>
          </a:p>
          <a:p>
            <a:r>
              <a:rPr lang="en-US" dirty="0">
                <a:solidFill>
                  <a:srgbClr val="FF0000"/>
                </a:solidFill>
              </a:rPr>
              <a:t>Phasing between skew quadrupole terms and snake terms varies wildly resonance to resonance</a:t>
            </a:r>
          </a:p>
          <a:p>
            <a:r>
              <a:rPr lang="en-US" dirty="0"/>
              <a:t>AND:</a:t>
            </a:r>
          </a:p>
          <a:p>
            <a:r>
              <a:rPr lang="en-US" dirty="0">
                <a:solidFill>
                  <a:srgbClr val="FF0000"/>
                </a:solidFill>
              </a:rPr>
              <a:t>Correction vectors are frequently parallel, especially near strong vertical intrinsic resonances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Solution strategy: search for a solution with a distributed number of weaker, fast ramping skew quadrupoles</a:t>
            </a:r>
          </a:p>
          <a:p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9523BEE-A057-1A4F-98EA-22AD90C0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6"/>
          <a:stretch/>
        </p:blipFill>
        <p:spPr>
          <a:xfrm>
            <a:off x="7154565" y="428124"/>
            <a:ext cx="4118918" cy="569856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849DD-874E-A54A-B357-397012B80E3D}"/>
              </a:ext>
            </a:extLst>
          </p:cNvPr>
          <p:cNvSpPr txBox="1"/>
          <p:nvPr/>
        </p:nvSpPr>
        <p:spPr>
          <a:xfrm>
            <a:off x="6185327" y="121470"/>
            <a:ext cx="58130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Skew quad correction vectors (last six </a:t>
            </a:r>
            <a:r>
              <a:rPr lang="en-US" dirty="0" err="1"/>
              <a:t>hor</a:t>
            </a:r>
            <a:r>
              <a:rPr lang="en-US" dirty="0"/>
              <a:t> resonances)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72EE9-9BA4-E942-86C1-EACC84D91EB3}"/>
              </a:ext>
            </a:extLst>
          </p:cNvPr>
          <p:cNvSpPr txBox="1"/>
          <p:nvPr/>
        </p:nvSpPr>
        <p:spPr>
          <a:xfrm>
            <a:off x="6416631" y="5934670"/>
            <a:ext cx="5813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Phase offset chosen so that snake drive term is purely real</a:t>
            </a:r>
          </a:p>
          <a:p>
            <a:r>
              <a:rPr lang="en-US" sz="1500" i="1" dirty="0"/>
              <a:t>Red circle marks the same skew quad in each frame, phase changes rapidly from resonance to resonance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D75B1C-6E61-A844-82B2-A7713A04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E3B30-979F-3C4F-8C5B-BF30886A901B}"/>
              </a:ext>
            </a:extLst>
          </p:cNvPr>
          <p:cNvSpPr txBox="1"/>
          <p:nvPr/>
        </p:nvSpPr>
        <p:spPr>
          <a:xfrm>
            <a:off x="6096000" y="1427156"/>
            <a:ext cx="569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91DE8A-988D-FDA1-A751-D74A3AD8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7" y="56744"/>
            <a:ext cx="11049000" cy="816332"/>
          </a:xfrm>
        </p:spPr>
        <p:txBody>
          <a:bodyPr/>
          <a:lstStyle/>
          <a:p>
            <a:r>
              <a:rPr lang="en-US" dirty="0"/>
              <a:t>Magnets and locations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D562292-0453-073E-6A63-952A1AD99531}"/>
              </a:ext>
            </a:extLst>
          </p:cNvPr>
          <p:cNvSpPr txBox="1">
            <a:spLocks/>
          </p:cNvSpPr>
          <p:nvPr/>
        </p:nvSpPr>
        <p:spPr>
          <a:xfrm>
            <a:off x="290876" y="782654"/>
            <a:ext cx="6114113" cy="2767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/>
              <a:t>A set of </a:t>
            </a:r>
            <a:r>
              <a:rPr lang="en-US" sz="1600">
                <a:solidFill>
                  <a:srgbClr val="FF0000"/>
                </a:solidFill>
              </a:rPr>
              <a:t>15 skew quadrupoles </a:t>
            </a:r>
            <a:r>
              <a:rPr lang="en-US" sz="1600"/>
              <a:t>with integrated skew quadrupole gradient at least 0.2 T meets the physics requirements</a:t>
            </a:r>
          </a:p>
          <a:p>
            <a:pPr marL="742950" lvl="1" indent="-285750"/>
            <a:r>
              <a:rPr lang="en-US" sz="1600"/>
              <a:t>9 placed at narrow locations in the AGS adjacent to sextupoles</a:t>
            </a:r>
          </a:p>
          <a:p>
            <a:pPr marL="742950" lvl="1" indent="-285750"/>
            <a:r>
              <a:rPr lang="en-US" sz="1600"/>
              <a:t>6 locations in longer (mostly empty) straight sections </a:t>
            </a:r>
          </a:p>
          <a:p>
            <a:pPr marL="742950" lvl="1" indent="-285750"/>
            <a:r>
              <a:rPr lang="en-US" sz="1600"/>
              <a:t>Locations determined largely by brute force optimization from the available ~30 locations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/>
              <a:t>Note: At top energy one AGS main magnet causes ~70° of spin precession</a:t>
            </a:r>
          </a:p>
          <a:p>
            <a:pPr marL="1200150" lvl="2" indent="-285750"/>
            <a:r>
              <a:rPr lang="en-US" sz="1600"/>
              <a:t>Geographically close != close in phase</a:t>
            </a:r>
            <a:endParaRPr lang="en-US" sz="1600" dirty="0"/>
          </a:p>
        </p:txBody>
      </p:sp>
      <p:pic>
        <p:nvPicPr>
          <p:cNvPr id="29" name="Picture 28" descr="A picture containing indoor, equipment&#10;&#10;Description automatically generated">
            <a:extLst>
              <a:ext uri="{FF2B5EF4-FFF2-40B4-BE49-F238E27FC236}">
                <a16:creationId xmlns:a16="http://schemas.microsoft.com/office/drawing/2014/main" id="{059651AF-9949-E179-F4D3-C113DEEA3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2" r="-1850" b="2570"/>
          <a:stretch/>
        </p:blipFill>
        <p:spPr>
          <a:xfrm>
            <a:off x="9435132" y="800896"/>
            <a:ext cx="2723598" cy="2628103"/>
          </a:xfrm>
          <a:prstGeom prst="rect">
            <a:avLst/>
          </a:prstGeom>
        </p:spPr>
      </p:pic>
      <p:pic>
        <p:nvPicPr>
          <p:cNvPr id="30" name="Picture 29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CBC0C2A8-7614-623A-5041-F829980CD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9" t="10697" r="7672" b="26681"/>
          <a:stretch/>
        </p:blipFill>
        <p:spPr>
          <a:xfrm>
            <a:off x="6690255" y="800897"/>
            <a:ext cx="2606158" cy="262810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2E0CF0-367D-E466-F959-8FA0992EBAE4}"/>
              </a:ext>
            </a:extLst>
          </p:cNvPr>
          <p:cNvSpPr txBox="1"/>
          <p:nvPr/>
        </p:nvSpPr>
        <p:spPr>
          <a:xfrm>
            <a:off x="8701378" y="812191"/>
            <a:ext cx="595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0C5D9-6A5A-EA59-5F44-D4A46364AE4A}"/>
              </a:ext>
            </a:extLst>
          </p:cNvPr>
          <p:cNvSpPr txBox="1"/>
          <p:nvPr/>
        </p:nvSpPr>
        <p:spPr>
          <a:xfrm>
            <a:off x="11522905" y="800896"/>
            <a:ext cx="5822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1AC28-3C73-26E7-C023-D9CBAB472295}"/>
              </a:ext>
            </a:extLst>
          </p:cNvPr>
          <p:cNvSpPr txBox="1"/>
          <p:nvPr/>
        </p:nvSpPr>
        <p:spPr>
          <a:xfrm rot="16200000">
            <a:off x="6588176" y="2793149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Tune kicker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6C8432-3DA1-3E39-7782-6748A5D05F8C}"/>
              </a:ext>
            </a:extLst>
          </p:cNvPr>
          <p:cNvCxnSpPr>
            <a:stCxn id="33" idx="3"/>
          </p:cNvCxnSpPr>
          <p:nvPr/>
        </p:nvCxnSpPr>
        <p:spPr>
          <a:xfrm flipH="1" flipV="1">
            <a:off x="6900530" y="2114948"/>
            <a:ext cx="110198" cy="378760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27A751-6DC2-F2EA-9522-774F194A5548}"/>
              </a:ext>
            </a:extLst>
          </p:cNvPr>
          <p:cNvSpPr txBox="1"/>
          <p:nvPr/>
        </p:nvSpPr>
        <p:spPr>
          <a:xfrm rot="16200000">
            <a:off x="9426482" y="2793146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Main magnet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B485D3-145C-6CFD-3A29-F939F07EA04D}"/>
              </a:ext>
            </a:extLst>
          </p:cNvPr>
          <p:cNvCxnSpPr>
            <a:stCxn id="35" idx="3"/>
          </p:cNvCxnSpPr>
          <p:nvPr/>
        </p:nvCxnSpPr>
        <p:spPr>
          <a:xfrm flipH="1" flipV="1">
            <a:off x="9777308" y="2114948"/>
            <a:ext cx="110198" cy="340285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350E6EB-C89C-B9F1-1E6F-C0593EA9D6EF}"/>
              </a:ext>
            </a:extLst>
          </p:cNvPr>
          <p:cNvSpPr txBox="1"/>
          <p:nvPr/>
        </p:nvSpPr>
        <p:spPr>
          <a:xfrm rot="16200000">
            <a:off x="10730953" y="2844865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Chrom</a:t>
            </a:r>
            <a:r>
              <a:rPr lang="en-US" sz="1000" dirty="0">
                <a:solidFill>
                  <a:schemeClr val="bg1"/>
                </a:solidFill>
              </a:rPr>
              <a:t> sext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EB6C21-9610-A82C-BCB4-DB5523CB9018}"/>
              </a:ext>
            </a:extLst>
          </p:cNvPr>
          <p:cNvCxnSpPr>
            <a:cxnSpLocks/>
          </p:cNvCxnSpPr>
          <p:nvPr/>
        </p:nvCxnSpPr>
        <p:spPr>
          <a:xfrm flipV="1">
            <a:off x="11150298" y="2199896"/>
            <a:ext cx="253959" cy="340286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hart, radar chart&#10;&#10;Description automatically generated">
            <a:extLst>
              <a:ext uri="{FF2B5EF4-FFF2-40B4-BE49-F238E27FC236}">
                <a16:creationId xmlns:a16="http://schemas.microsoft.com/office/drawing/2014/main" id="{E5629231-C854-6C23-9191-C9FEE3635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22" y="3561899"/>
            <a:ext cx="3424992" cy="33073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AFBE361-525D-2C6D-5CC9-0A8B5B40F8DB}"/>
              </a:ext>
            </a:extLst>
          </p:cNvPr>
          <p:cNvSpPr txBox="1"/>
          <p:nvPr/>
        </p:nvSpPr>
        <p:spPr>
          <a:xfrm>
            <a:off x="8759469" y="3567276"/>
            <a:ext cx="965329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AGS ring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47358-7338-C3B1-F785-B7E3BC0E4DBC}"/>
              </a:ext>
            </a:extLst>
          </p:cNvPr>
          <p:cNvSpPr txBox="1"/>
          <p:nvPr/>
        </p:nvSpPr>
        <p:spPr>
          <a:xfrm>
            <a:off x="9442524" y="5215596"/>
            <a:ext cx="137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Skew quad locations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E13AA-D4C1-1AFA-6985-868FDE7DA8D8}"/>
              </a:ext>
            </a:extLst>
          </p:cNvPr>
          <p:cNvCxnSpPr/>
          <p:nvPr/>
        </p:nvCxnSpPr>
        <p:spPr>
          <a:xfrm flipH="1" flipV="1">
            <a:off x="9282740" y="4956339"/>
            <a:ext cx="188635" cy="518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78309F-DF7D-89DA-345F-807C1CB31681}"/>
              </a:ext>
            </a:extLst>
          </p:cNvPr>
          <p:cNvCxnSpPr>
            <a:cxnSpLocks/>
          </p:cNvCxnSpPr>
          <p:nvPr/>
        </p:nvCxnSpPr>
        <p:spPr>
          <a:xfrm flipH="1">
            <a:off x="9067338" y="5474853"/>
            <a:ext cx="404037" cy="4558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51">
            <a:extLst>
              <a:ext uri="{FF2B5EF4-FFF2-40B4-BE49-F238E27FC236}">
                <a16:creationId xmlns:a16="http://schemas.microsoft.com/office/drawing/2014/main" id="{99A2CD27-4A8F-0B6B-FF58-CED09E48FE62}"/>
              </a:ext>
            </a:extLst>
          </p:cNvPr>
          <p:cNvGraphicFramePr>
            <a:graphicFrameLocks noGrp="1"/>
          </p:cNvGraphicFramePr>
          <p:nvPr/>
        </p:nvGraphicFramePr>
        <p:xfrm>
          <a:off x="1148167" y="3611324"/>
          <a:ext cx="487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340">
                  <a:extLst>
                    <a:ext uri="{9D8B030D-6E8A-4147-A177-3AD203B41FA5}">
                      <a16:colId xmlns:a16="http://schemas.microsoft.com/office/drawing/2014/main" val="2711225813"/>
                    </a:ext>
                  </a:extLst>
                </a:gridCol>
                <a:gridCol w="1260860">
                  <a:extLst>
                    <a:ext uri="{9D8B030D-6E8A-4147-A177-3AD203B41FA5}">
                      <a16:colId xmlns:a16="http://schemas.microsoft.com/office/drawing/2014/main" val="329554515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4463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 Param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0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Length (mech.)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1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Bore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3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Pole tip field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1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 grad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7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Current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4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Current (</a:t>
                      </a:r>
                      <a:r>
                        <a:rPr lang="en-US" sz="1600" dirty="0" err="1"/>
                        <a:t>rms,max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10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Lamination thick.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87897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47BD22A0-1D78-E6E9-BFC4-A37666D1C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677" y="3680801"/>
            <a:ext cx="1698333" cy="144587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5746A0E-C97A-0441-F6FB-0E9CB2DEE41D}"/>
              </a:ext>
            </a:extLst>
          </p:cNvPr>
          <p:cNvSpPr txBox="1"/>
          <p:nvPr/>
        </p:nvSpPr>
        <p:spPr>
          <a:xfrm>
            <a:off x="10484253" y="3550242"/>
            <a:ext cx="1578311" cy="3231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4-Stranded coils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8B4BAD-4069-DED7-9604-EBD6EB871E42}"/>
              </a:ext>
            </a:extLst>
          </p:cNvPr>
          <p:cNvSpPr txBox="1"/>
          <p:nvPr/>
        </p:nvSpPr>
        <p:spPr>
          <a:xfrm>
            <a:off x="10796931" y="5039833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17 turns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9366</TotalTime>
  <Words>2349</Words>
  <Application>Microsoft Macintosh PowerPoint</Application>
  <PresentationFormat>Widescreen</PresentationFormat>
  <Paragraphs>373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BNL</vt:lpstr>
      <vt:lpstr>Correction of partial snake resonances with betatron coupling at the Brookhaven AGS</vt:lpstr>
      <vt:lpstr>RHIC Polarized Beam Complex</vt:lpstr>
      <vt:lpstr>PowerPoint Presentation</vt:lpstr>
      <vt:lpstr>Partial snakes drive horizontal resonances Simple case (one partial snake)</vt:lpstr>
      <vt:lpstr>Horizontal resonances in the AGS</vt:lpstr>
      <vt:lpstr>Polarization loss from horizontal resonances</vt:lpstr>
      <vt:lpstr>Resonance compensation via coupling</vt:lpstr>
      <vt:lpstr>Partial snake resonance suppression with betatron coupling</vt:lpstr>
      <vt:lpstr>Magnets and locations</vt:lpstr>
      <vt:lpstr>Calculated correction waveforms</vt:lpstr>
      <vt:lpstr>Magnetic measurements, field delay</vt:lpstr>
      <vt:lpstr>Commissioning: Proof of principle single resonance crossing</vt:lpstr>
      <vt:lpstr>Commissioning: Proof of principle single resonance crossing</vt:lpstr>
      <vt:lpstr>Commissioning: Orbit effects</vt:lpstr>
      <vt:lpstr>Polarization increase from skew quad resonance correction</vt:lpstr>
      <vt:lpstr>Polarization increase from skew quad resonance correction</vt:lpstr>
      <vt:lpstr>State of the project</vt:lpstr>
      <vt:lpstr>PowerPoint Presentation</vt:lpstr>
      <vt:lpstr>Thanks for your attention!</vt:lpstr>
      <vt:lpstr>Partial snake resonances are ‘hybrid’ resonances</vt:lpstr>
      <vt:lpstr>PowerPoint Presentation</vt:lpstr>
      <vt:lpstr>Error tolerance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32</cp:revision>
  <dcterms:created xsi:type="dcterms:W3CDTF">2024-09-16T17:12:18Z</dcterms:created>
  <dcterms:modified xsi:type="dcterms:W3CDTF">2024-09-23T17:27:56Z</dcterms:modified>
  <cp:category/>
</cp:coreProperties>
</file>