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PT Sans Narrow" panose="020B0506020203020204" pitchFamily="34" charset="77"/>
      <p:regular r:id="rId33"/>
      <p:bold r:id="rId34"/>
    </p:embeddedFont>
    <p:embeddedFont>
      <p:font typeface="Trebuchet MS" panose="020B0703020202090204" pitchFamily="34" charset="0"/>
      <p:regular r:id="rId35"/>
      <p:bold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9CAEFF-8D87-49CA-9679-9803200DF52A}">
  <a:tblStyle styleId="{529CAEFF-8D87-49CA-9679-9803200DF5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7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ddf840bc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ddf840bc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009725e6e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009725e6e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43e7b5a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043e7b5a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ff80a3ed0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ff80a3ed0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09725e6e0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009725e6e0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009725e6e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009725e6e0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09725e6e0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009725e6e0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ff3edb180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ff3edb180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09725e6e0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009725e6e0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043e7b5ab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043e7b5ab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09725e6e0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009725e6e0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ce85ca44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ce85ca44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ed901d66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ed901d66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ff3edb180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ff3edb180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ece85ca44c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ece85ca44c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ff3edb180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ff3edb180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f3edb180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ff3edb180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009725e6e0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009725e6e0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022ee361db_8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022ee361db_8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ce85ca44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ce85ca44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ce85ca44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ce85ca44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ce85ca44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ce85ca44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f3edb180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ff3edb180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ce85ca44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ece85ca44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09725e6e0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09725e6e0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09725e6e0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09725e6e0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hyperlink" Target="https://www.sciencedirect.com/science/article/abs/pii/S016890022300783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hyperlink" Target="https://journals.aps.org/rmp/abstract/10.1103/RevModPhys.89.04500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hyperlink" Target="https://www.sciencedirect.com/science/article/abs/pii/S016890022300783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/>
        </p:nvSpPr>
        <p:spPr>
          <a:xfrm>
            <a:off x="0" y="159125"/>
            <a:ext cx="42147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50" b="1">
                <a:solidFill>
                  <a:srgbClr val="980000"/>
                </a:solidFill>
                <a:latin typeface="Trebuchet MS"/>
                <a:ea typeface="Trebuchet MS"/>
                <a:cs typeface="Trebuchet MS"/>
                <a:sym typeface="Trebuchet MS"/>
              </a:rPr>
              <a:t>Metastability Exchange Optical Pumping to Polarize ³He at High Magnetic Fields</a:t>
            </a:r>
            <a:endParaRPr sz="3350" b="1">
              <a:solidFill>
                <a:srgbClr val="98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rgbClr val="98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 b="1">
                <a:solidFill>
                  <a:srgbClr val="9900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</a:t>
            </a:r>
            <a:endParaRPr sz="400" b="1">
              <a:solidFill>
                <a:srgbClr val="99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41525" y="1855375"/>
            <a:ext cx="4004100" cy="9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Pushpa Pandey</a:t>
            </a:r>
            <a:endParaRPr sz="2200" b="1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0000"/>
                </a:solidFill>
                <a:latin typeface="Trebuchet MS"/>
                <a:ea typeface="Trebuchet MS"/>
                <a:cs typeface="Trebuchet MS"/>
                <a:sym typeface="Trebuchet MS"/>
              </a:rPr>
              <a:t>Massachusetts Institute of Technology </a:t>
            </a:r>
            <a:endParaRPr sz="1600" b="1">
              <a:solidFill>
                <a:srgbClr val="66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66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66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66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66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On behalf of CLAS12 Polarized ³He Collaboration</a:t>
            </a:r>
            <a:endParaRPr sz="1100" i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4123600" y="3138175"/>
            <a:ext cx="51351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Trebuchet MS"/>
                <a:ea typeface="Trebuchet MS"/>
                <a:cs typeface="Trebuchet MS"/>
                <a:sym typeface="Trebuchet MS"/>
              </a:rPr>
              <a:t>                         PSTP Conference</a:t>
            </a:r>
            <a:endParaRPr sz="19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                                September 26, 2024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                 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0" y="4618825"/>
            <a:ext cx="9144000" cy="524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25" y="4618825"/>
            <a:ext cx="1860651" cy="5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6025" y="4618825"/>
            <a:ext cx="2208924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7700" y="4618825"/>
            <a:ext cx="2031874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2325" y="4618825"/>
            <a:ext cx="1719751" cy="5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23600" y="316400"/>
            <a:ext cx="5020399" cy="218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2"/>
          <p:cNvPicPr preferRelativeResize="0"/>
          <p:nvPr/>
        </p:nvPicPr>
        <p:blipFill rotWithShape="1">
          <a:blip r:embed="rId3">
            <a:alphaModFix/>
          </a:blip>
          <a:srcRect l="5033" t="9387"/>
          <a:stretch/>
        </p:blipFill>
        <p:spPr>
          <a:xfrm>
            <a:off x="36225" y="615800"/>
            <a:ext cx="3446374" cy="438437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59" name="Google Shape;159;p22"/>
          <p:cNvCxnSpPr/>
          <p:nvPr/>
        </p:nvCxnSpPr>
        <p:spPr>
          <a:xfrm>
            <a:off x="950825" y="1412650"/>
            <a:ext cx="2771100" cy="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0" name="Google Shape;160;p22"/>
          <p:cNvSpPr txBox="1"/>
          <p:nvPr/>
        </p:nvSpPr>
        <p:spPr>
          <a:xfrm>
            <a:off x="3721925" y="1262400"/>
            <a:ext cx="1271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⁴</a:t>
            </a:r>
            <a:r>
              <a:rPr lang="en" sz="900"/>
              <a:t>He gas 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back from the magnet</a:t>
            </a:r>
            <a:endParaRPr sz="900"/>
          </a:p>
        </p:txBody>
      </p:sp>
      <p:cxnSp>
        <p:nvCxnSpPr>
          <p:cNvPr id="161" name="Google Shape;161;p22"/>
          <p:cNvCxnSpPr/>
          <p:nvPr/>
        </p:nvCxnSpPr>
        <p:spPr>
          <a:xfrm rot="10800000" flipH="1">
            <a:off x="2257175" y="2897813"/>
            <a:ext cx="1401300" cy="234900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2" name="Google Shape;162;p22"/>
          <p:cNvSpPr txBox="1"/>
          <p:nvPr/>
        </p:nvSpPr>
        <p:spPr>
          <a:xfrm>
            <a:off x="3521400" y="2648350"/>
            <a:ext cx="105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⁴</a:t>
            </a:r>
            <a:r>
              <a:rPr lang="en" sz="1200">
                <a:solidFill>
                  <a:srgbClr val="FF00FF"/>
                </a:solidFill>
              </a:rPr>
              <a:t>He gas inlet</a:t>
            </a:r>
            <a:endParaRPr sz="1200">
              <a:solidFill>
                <a:srgbClr val="FF00FF"/>
              </a:solidFill>
            </a:endParaRPr>
          </a:p>
        </p:txBody>
      </p:sp>
      <p:cxnSp>
        <p:nvCxnSpPr>
          <p:cNvPr id="163" name="Google Shape;163;p22"/>
          <p:cNvCxnSpPr/>
          <p:nvPr/>
        </p:nvCxnSpPr>
        <p:spPr>
          <a:xfrm rot="10800000" flipH="1">
            <a:off x="2001250" y="2254925"/>
            <a:ext cx="1702500" cy="4617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4" name="Google Shape;164;p22"/>
          <p:cNvSpPr txBox="1"/>
          <p:nvPr/>
        </p:nvSpPr>
        <p:spPr>
          <a:xfrm>
            <a:off x="3658475" y="2051350"/>
            <a:ext cx="913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highlight>
                  <a:srgbClr val="FFFF00"/>
                </a:highlight>
              </a:rPr>
              <a:t>ByPasses</a:t>
            </a:r>
            <a:endParaRPr sz="1100">
              <a:solidFill>
                <a:schemeClr val="dk2"/>
              </a:solidFill>
              <a:highlight>
                <a:srgbClr val="FFFF00"/>
              </a:highlight>
            </a:endParaRPr>
          </a:p>
        </p:txBody>
      </p:sp>
      <p:cxnSp>
        <p:nvCxnSpPr>
          <p:cNvPr id="165" name="Google Shape;165;p22"/>
          <p:cNvCxnSpPr/>
          <p:nvPr/>
        </p:nvCxnSpPr>
        <p:spPr>
          <a:xfrm rot="10800000" flipH="1">
            <a:off x="1420700" y="2164213"/>
            <a:ext cx="2192400" cy="5592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6" name="Google Shape;166;p22"/>
          <p:cNvCxnSpPr/>
          <p:nvPr/>
        </p:nvCxnSpPr>
        <p:spPr>
          <a:xfrm>
            <a:off x="1612775" y="3139850"/>
            <a:ext cx="2163300" cy="10800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7" name="Google Shape;167;p22"/>
          <p:cNvCxnSpPr/>
          <p:nvPr/>
        </p:nvCxnSpPr>
        <p:spPr>
          <a:xfrm>
            <a:off x="1207500" y="3152150"/>
            <a:ext cx="2595900" cy="10587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8" name="Google Shape;168;p22"/>
          <p:cNvSpPr txBox="1"/>
          <p:nvPr/>
        </p:nvSpPr>
        <p:spPr>
          <a:xfrm>
            <a:off x="3776075" y="4042475"/>
            <a:ext cx="794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00FF00"/>
                </a:highlight>
              </a:rPr>
              <a:t>LN2 trap</a:t>
            </a:r>
            <a:endParaRPr sz="900">
              <a:highlight>
                <a:srgbClr val="00FF00"/>
              </a:highlight>
            </a:endParaRPr>
          </a:p>
        </p:txBody>
      </p:sp>
      <p:cxnSp>
        <p:nvCxnSpPr>
          <p:cNvPr id="169" name="Google Shape;169;p22"/>
          <p:cNvCxnSpPr/>
          <p:nvPr/>
        </p:nvCxnSpPr>
        <p:spPr>
          <a:xfrm>
            <a:off x="1021213" y="3311250"/>
            <a:ext cx="2609400" cy="1361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0" name="Google Shape;170;p22"/>
          <p:cNvSpPr txBox="1"/>
          <p:nvPr/>
        </p:nvSpPr>
        <p:spPr>
          <a:xfrm>
            <a:off x="3630625" y="4547650"/>
            <a:ext cx="4764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00FFFF"/>
                </a:highlight>
              </a:rPr>
              <a:t>To the pumps</a:t>
            </a:r>
            <a:endParaRPr sz="900">
              <a:highlight>
                <a:srgbClr val="00FFFF"/>
              </a:highlight>
            </a:endParaRPr>
          </a:p>
        </p:txBody>
      </p:sp>
      <p:sp>
        <p:nvSpPr>
          <p:cNvPr id="171" name="Google Shape;171;p22"/>
          <p:cNvSpPr/>
          <p:nvPr/>
        </p:nvSpPr>
        <p:spPr>
          <a:xfrm>
            <a:off x="663275" y="824050"/>
            <a:ext cx="3058588" cy="1961499"/>
          </a:xfrm>
          <a:custGeom>
            <a:avLst/>
            <a:gdLst/>
            <a:ahLst/>
            <a:cxnLst/>
            <a:rect l="l" t="t" r="r" b="b"/>
            <a:pathLst>
              <a:path w="133011" h="80480" extrusionOk="0">
                <a:moveTo>
                  <a:pt x="11328" y="80481"/>
                </a:moveTo>
                <a:cubicBezTo>
                  <a:pt x="-4582" y="60599"/>
                  <a:pt x="-4156" y="19524"/>
                  <a:pt x="16215" y="4245"/>
                </a:cubicBezTo>
                <a:cubicBezTo>
                  <a:pt x="19512" y="1772"/>
                  <a:pt x="23981" y="-798"/>
                  <a:pt x="27943" y="335"/>
                </a:cubicBezTo>
                <a:cubicBezTo>
                  <a:pt x="30831" y="1161"/>
                  <a:pt x="31799" y="5868"/>
                  <a:pt x="34785" y="6200"/>
                </a:cubicBezTo>
                <a:cubicBezTo>
                  <a:pt x="38523" y="6615"/>
                  <a:pt x="42280" y="5562"/>
                  <a:pt x="46025" y="5222"/>
                </a:cubicBezTo>
                <a:cubicBezTo>
                  <a:pt x="66142" y="3394"/>
                  <a:pt x="86698" y="8057"/>
                  <a:pt x="106623" y="4734"/>
                </a:cubicBezTo>
                <a:cubicBezTo>
                  <a:pt x="115394" y="3271"/>
                  <a:pt x="124120" y="824"/>
                  <a:pt x="133012" y="824"/>
                </a:cubicBez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2" name="Google Shape;172;p22"/>
          <p:cNvSpPr txBox="1"/>
          <p:nvPr/>
        </p:nvSpPr>
        <p:spPr>
          <a:xfrm>
            <a:off x="3776075" y="594300"/>
            <a:ext cx="91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Back to the reliquifier</a:t>
            </a:r>
            <a:endParaRPr sz="1000"/>
          </a:p>
        </p:txBody>
      </p:sp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Magnet Re-liquefier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4" name="Google Shape;174;p22"/>
          <p:cNvPicPr preferRelativeResize="0"/>
          <p:nvPr/>
        </p:nvPicPr>
        <p:blipFill rotWithShape="1">
          <a:blip r:embed="rId4">
            <a:alphaModFix/>
          </a:blip>
          <a:srcRect l="3249" r="17094"/>
          <a:stretch/>
        </p:blipFill>
        <p:spPr>
          <a:xfrm>
            <a:off x="6565200" y="615800"/>
            <a:ext cx="2490250" cy="3479175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dash"/>
            <a:miter lim="8000"/>
            <a:headEnd type="none" w="sm" len="sm"/>
            <a:tailEnd type="none" w="sm" len="sm"/>
          </a:ln>
        </p:spPr>
      </p:pic>
      <p:sp>
        <p:nvSpPr>
          <p:cNvPr id="175" name="Google Shape;175;p22"/>
          <p:cNvSpPr/>
          <p:nvPr/>
        </p:nvSpPr>
        <p:spPr>
          <a:xfrm>
            <a:off x="7898600" y="760650"/>
            <a:ext cx="631800" cy="1539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2"/>
          <p:cNvSpPr txBox="1"/>
          <p:nvPr/>
        </p:nvSpPr>
        <p:spPr>
          <a:xfrm>
            <a:off x="5704750" y="824050"/>
            <a:ext cx="751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highlight>
                  <a:srgbClr val="00FF00"/>
                </a:highlight>
              </a:rPr>
              <a:t>Reliquifier</a:t>
            </a:r>
            <a:endParaRPr sz="1000">
              <a:solidFill>
                <a:srgbClr val="000000"/>
              </a:solidFill>
              <a:highlight>
                <a:srgbClr val="00FF00"/>
              </a:highlight>
            </a:endParaRPr>
          </a:p>
        </p:txBody>
      </p:sp>
      <p:cxnSp>
        <p:nvCxnSpPr>
          <p:cNvPr id="177" name="Google Shape;177;p22"/>
          <p:cNvCxnSpPr/>
          <p:nvPr/>
        </p:nvCxnSpPr>
        <p:spPr>
          <a:xfrm>
            <a:off x="6456550" y="996100"/>
            <a:ext cx="1684200" cy="2718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22"/>
          <p:cNvCxnSpPr>
            <a:stCxn id="179" idx="3"/>
          </p:cNvCxnSpPr>
          <p:nvPr/>
        </p:nvCxnSpPr>
        <p:spPr>
          <a:xfrm>
            <a:off x="6510850" y="1521775"/>
            <a:ext cx="1195500" cy="231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9" name="Google Shape;179;p22"/>
          <p:cNvSpPr txBox="1"/>
          <p:nvPr/>
        </p:nvSpPr>
        <p:spPr>
          <a:xfrm>
            <a:off x="5650450" y="1267825"/>
            <a:ext cx="860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⁴</a:t>
            </a:r>
            <a:r>
              <a:rPr lang="en" sz="900">
                <a:solidFill>
                  <a:srgbClr val="FF0000"/>
                </a:solidFill>
              </a:rPr>
              <a:t>He gas into the reliquifier</a:t>
            </a:r>
            <a:endParaRPr sz="900">
              <a:solidFill>
                <a:srgbClr val="FF0000"/>
              </a:solidFill>
            </a:endParaRPr>
          </a:p>
        </p:txBody>
      </p:sp>
      <p:cxnSp>
        <p:nvCxnSpPr>
          <p:cNvPr id="180" name="Google Shape;180;p22"/>
          <p:cNvCxnSpPr/>
          <p:nvPr/>
        </p:nvCxnSpPr>
        <p:spPr>
          <a:xfrm>
            <a:off x="6338825" y="2082750"/>
            <a:ext cx="2116500" cy="4029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1" name="Google Shape;181;p22"/>
          <p:cNvSpPr txBox="1"/>
          <p:nvPr/>
        </p:nvSpPr>
        <p:spPr>
          <a:xfrm>
            <a:off x="5378945" y="1793225"/>
            <a:ext cx="100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Liquified </a:t>
            </a:r>
            <a:r>
              <a:rPr lang="en" sz="1200" b="1"/>
              <a:t>⁴</a:t>
            </a:r>
            <a:r>
              <a:rPr lang="en" sz="800">
                <a:solidFill>
                  <a:srgbClr val="000000"/>
                </a:solidFill>
              </a:rPr>
              <a:t>He</a:t>
            </a:r>
            <a:endParaRPr sz="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Into the magnet</a:t>
            </a:r>
            <a:endParaRPr sz="800">
              <a:solidFill>
                <a:srgbClr val="000000"/>
              </a:solidFill>
            </a:endParaRPr>
          </a:p>
        </p:txBody>
      </p:sp>
      <p:cxnSp>
        <p:nvCxnSpPr>
          <p:cNvPr id="182" name="Google Shape;182;p22"/>
          <p:cNvCxnSpPr/>
          <p:nvPr/>
        </p:nvCxnSpPr>
        <p:spPr>
          <a:xfrm>
            <a:off x="6112425" y="2617025"/>
            <a:ext cx="735300" cy="156900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3" name="Google Shape;183;p22"/>
          <p:cNvSpPr txBox="1"/>
          <p:nvPr/>
        </p:nvSpPr>
        <p:spPr>
          <a:xfrm>
            <a:off x="4679988" y="2260025"/>
            <a:ext cx="177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00FF"/>
                </a:solidFill>
              </a:rPr>
              <a:t>Warm gas out from the magnet back to the inlet for recirculation (reliquifying)</a:t>
            </a:r>
            <a:endParaRPr sz="900">
              <a:solidFill>
                <a:srgbClr val="FF00FF"/>
              </a:solidFill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4863650" y="4138075"/>
            <a:ext cx="4074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 produce the field, warm bore magnet has to be cooled by liquefier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Gas Purity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0" name="Google Shape;19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00" y="633875"/>
            <a:ext cx="4000449" cy="187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5886150" y="3649375"/>
            <a:ext cx="3135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Baked the cell, and the helium path to cell for about 2 weeks before the use.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Getter takes care of gas purity, but needs re-activation when purity gets worse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2950" y="1555550"/>
            <a:ext cx="2858190" cy="18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225" y="2458425"/>
            <a:ext cx="5569124" cy="24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4225" y="673741"/>
            <a:ext cx="1878725" cy="16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Target Development Lab (MEOP’s home)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1" name="Google Shape;20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4400" y="1899400"/>
            <a:ext cx="1718525" cy="1540100"/>
          </a:xfrm>
          <a:prstGeom prst="rect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3" name="Google Shape;203;p24"/>
          <p:cNvSpPr txBox="1"/>
          <p:nvPr/>
        </p:nvSpPr>
        <p:spPr>
          <a:xfrm>
            <a:off x="108650" y="652000"/>
            <a:ext cx="3000000" cy="1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Fillable </a:t>
            </a:r>
            <a:r>
              <a:rPr lang="en" sz="1360" b="1"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He cell at various mbars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rebuchet MS"/>
              <a:buChar char="●"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FROST Magnet provides 1-5T magnetic field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rebuchet MS"/>
              <a:buChar char="●"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Tested with various magnetic field and the cell pressure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4" name="Google Shape;20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00" y="1899400"/>
            <a:ext cx="3840901" cy="2880699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1400" y="1233775"/>
            <a:ext cx="3481550" cy="2775402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Polarization Tests (Sealed Cell Vs Fillable Cell)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75" y="715675"/>
            <a:ext cx="4411000" cy="33530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3" name="Google Shape;213;p25"/>
          <p:cNvSpPr txBox="1"/>
          <p:nvPr/>
        </p:nvSpPr>
        <p:spPr>
          <a:xfrm>
            <a:off x="142775" y="4663225"/>
            <a:ext cx="273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X. Li, NIM A, 1057, 168792 (2023)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72475" y="4131000"/>
            <a:ext cx="2681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 torr, 2T, f4- 							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5086525" y="4293850"/>
            <a:ext cx="29637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This talk: 1 mbar, 2T, f4+ 								</a:t>
            </a:r>
            <a:endParaRPr sz="18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6" name="Google Shape;216;p25"/>
          <p:cNvPicPr preferRelativeResize="0"/>
          <p:nvPr/>
        </p:nvPicPr>
        <p:blipFill rotWithShape="1">
          <a:blip r:embed="rId5">
            <a:alphaModFix/>
          </a:blip>
          <a:srcRect l="3437" t="10785" r="8650"/>
          <a:stretch/>
        </p:blipFill>
        <p:spPr>
          <a:xfrm>
            <a:off x="4610150" y="715675"/>
            <a:ext cx="4410998" cy="335302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7" name="Google Shape;217;p25"/>
          <p:cNvSpPr txBox="1"/>
          <p:nvPr/>
        </p:nvSpPr>
        <p:spPr>
          <a:xfrm>
            <a:off x="5730750" y="2387113"/>
            <a:ext cx="329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=  31 s</a:t>
            </a: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7252875" y="1711025"/>
            <a:ext cx="329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ᵣ 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=  75 s</a:t>
            </a: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7145500" y="843575"/>
            <a:ext cx="329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ₛ 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=  60 %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25"/>
          <p:cNvSpPr txBox="1"/>
          <p:nvPr/>
        </p:nvSpPr>
        <p:spPr>
          <a:xfrm rot="-2887735">
            <a:off x="5217712" y="373259"/>
            <a:ext cx="4554901" cy="46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Preliminary</a:t>
            </a:r>
            <a:endParaRPr sz="18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Polarization Tests (Field Variance)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6" name="Google Shape;22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7" name="Google Shape;2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600" y="642925"/>
            <a:ext cx="4210800" cy="3223750"/>
          </a:xfrm>
          <a:prstGeom prst="rect">
            <a:avLst/>
          </a:prstGeom>
          <a:noFill/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8" name="Google Shape;22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075" y="642925"/>
            <a:ext cx="4602077" cy="3223750"/>
          </a:xfrm>
          <a:prstGeom prst="rect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9" name="Google Shape;229;p26"/>
          <p:cNvSpPr txBox="1"/>
          <p:nvPr/>
        </p:nvSpPr>
        <p:spPr>
          <a:xfrm rot="226">
            <a:off x="3069825" y="3866834"/>
            <a:ext cx="455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Preliminary Results</a:t>
            </a:r>
            <a:endParaRPr sz="18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Polarization Tests (Pressure Dependancy)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6" name="Google Shape;2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875" y="725100"/>
            <a:ext cx="4234750" cy="35259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7" name="Google Shape;237;p27"/>
          <p:cNvSpPr txBox="1"/>
          <p:nvPr/>
        </p:nvSpPr>
        <p:spPr>
          <a:xfrm>
            <a:off x="5125375" y="4209250"/>
            <a:ext cx="321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T. R. Gentile et. al.,  Rev. Mod. Phys. 89, 045004 (2017)</a:t>
            </a:r>
            <a:endParaRPr sz="18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389375" y="4518675"/>
            <a:ext cx="817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High pressure tests need high enough RF power, high discharge amplitude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9" name="Google Shape;239;p27"/>
          <p:cNvPicPr preferRelativeResize="0"/>
          <p:nvPr/>
        </p:nvPicPr>
        <p:blipFill rotWithShape="1">
          <a:blip r:embed="rId5">
            <a:alphaModFix/>
          </a:blip>
          <a:srcRect l="4005" t="9485" r="8734"/>
          <a:stretch/>
        </p:blipFill>
        <p:spPr>
          <a:xfrm>
            <a:off x="126775" y="725100"/>
            <a:ext cx="4591123" cy="352590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0" name="Google Shape;240;p27"/>
          <p:cNvSpPr txBox="1"/>
          <p:nvPr/>
        </p:nvSpPr>
        <p:spPr>
          <a:xfrm rot="226">
            <a:off x="1376437" y="2809109"/>
            <a:ext cx="455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Preliminary</a:t>
            </a:r>
            <a:endParaRPr sz="18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" name="Google Shape;241;p27"/>
          <p:cNvSpPr txBox="1"/>
          <p:nvPr/>
        </p:nvSpPr>
        <p:spPr>
          <a:xfrm>
            <a:off x="941800" y="725100"/>
            <a:ext cx="521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2T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High Pressure Optics Set Up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7" name="Google Shape;24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5375" y="973850"/>
            <a:ext cx="6335773" cy="3365325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900" y="788125"/>
            <a:ext cx="2328799" cy="2415049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900" y="3132100"/>
            <a:ext cx="1914024" cy="1924724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Near Next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6" name="Google Shape;25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7" name="Google Shape;2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999" y="728300"/>
            <a:ext cx="3518952" cy="1960625"/>
          </a:xfrm>
          <a:prstGeom prst="rect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0400" y="2688926"/>
            <a:ext cx="2231449" cy="2243927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75" y="728300"/>
            <a:ext cx="5373251" cy="1917525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0" name="Google Shape;260;p29"/>
          <p:cNvSpPr txBox="1"/>
          <p:nvPr/>
        </p:nvSpPr>
        <p:spPr>
          <a:xfrm>
            <a:off x="177700" y="2688925"/>
            <a:ext cx="53733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Metastability Exchange Optical Pumping (MEOP) of </a:t>
            </a:r>
            <a:r>
              <a:rPr lang="en" sz="1260"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lang="en" sz="1000"/>
              <a:t>He in situ, Guilhem Collier’s Thesis</a:t>
            </a:r>
            <a:endParaRPr sz="1000"/>
          </a:p>
        </p:txBody>
      </p:sp>
      <p:sp>
        <p:nvSpPr>
          <p:cNvPr id="261" name="Google Shape;261;p29"/>
          <p:cNvSpPr txBox="1"/>
          <p:nvPr/>
        </p:nvSpPr>
        <p:spPr>
          <a:xfrm>
            <a:off x="269400" y="3338550"/>
            <a:ext cx="480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29"/>
          <p:cNvSpPr txBox="1"/>
          <p:nvPr/>
        </p:nvSpPr>
        <p:spPr>
          <a:xfrm>
            <a:off x="76975" y="3155750"/>
            <a:ext cx="6301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Continue high pressure tests with a new smaller radius cell that fits with axicons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Axicon enables beam profile matching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discharge distribution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Install coated mirrors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1212275" y="4724025"/>
            <a:ext cx="480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Future design in H. Lu’s talk (next)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Tentative Schedule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9" name="Google Shape;26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Google Shape;2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75" y="642950"/>
            <a:ext cx="8548349" cy="43732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Summary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6" name="Google Shape;27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31"/>
          <p:cNvSpPr txBox="1"/>
          <p:nvPr/>
        </p:nvSpPr>
        <p:spPr>
          <a:xfrm>
            <a:off x="538800" y="817800"/>
            <a:ext cx="82359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 polarized </a:t>
            </a: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He target in CLAS12 would provide a valuable new set of observables related to the quark and gluon structure within the neutron.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76 % Polarization with sealed cell at 1 Torr achieved.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Polarization tests done at various fields and pressure, using smaller and longer fillable cell. Achieved maximum of ~60 % polarization.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Test at high pressure with a new cell, and optimize it.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Outline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❏"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Polarized </a:t>
            </a:r>
            <a:r>
              <a:rPr lang="en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He for Nuclear Physics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❏"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Current Set Up: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❏"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Outlook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1591000" y="1105825"/>
            <a:ext cx="50817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Metastable Exchange Optical Pumping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1591000" y="2832050"/>
            <a:ext cx="50817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Design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Current Status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Acknowledgments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3" name="Google Shape;28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32"/>
          <p:cNvSpPr txBox="1"/>
          <p:nvPr/>
        </p:nvSpPr>
        <p:spPr>
          <a:xfrm>
            <a:off x="140200" y="814900"/>
            <a:ext cx="5800800" cy="19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" sz="1550" dirty="0">
                <a:solidFill>
                  <a:srgbClr val="0000FF"/>
                </a:solidFill>
              </a:rPr>
              <a:t>CLAS12 Polarized ³He collaboration:</a:t>
            </a:r>
            <a:endParaRPr sz="1550" dirty="0">
              <a:solidFill>
                <a:srgbClr val="0000FF"/>
              </a:solidFill>
            </a:endParaRPr>
          </a:p>
          <a:p>
            <a:pPr marL="457200" lvl="0" indent="-314325" algn="l" rtl="0">
              <a:spcBef>
                <a:spcPts val="10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MIT : R. Milner, P. Pandey</a:t>
            </a:r>
            <a:endParaRPr sz="1350" dirty="0"/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 err="1"/>
              <a:t>JLab</a:t>
            </a:r>
            <a:r>
              <a:rPr lang="en" sz="1350" dirty="0"/>
              <a:t>: H. Avakian, C. Keith, J. Maxwell, J. Brock </a:t>
            </a:r>
            <a:endParaRPr sz="1350" dirty="0"/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UTK: D. Nguyen, H. Lu</a:t>
            </a:r>
            <a:endParaRPr sz="1350" dirty="0"/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 dirty="0"/>
              <a:t>Shandong U.: X. Li</a:t>
            </a:r>
            <a:endParaRPr sz="1350" dirty="0"/>
          </a:p>
          <a:p>
            <a:pPr marL="45720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350" dirty="0"/>
          </a:p>
          <a:p>
            <a:pPr marL="45720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350" dirty="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350" dirty="0">
              <a:highlight>
                <a:srgbClr val="FFFFFF"/>
              </a:highlight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319475" y="2848325"/>
            <a:ext cx="47517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Supported by:</a:t>
            </a:r>
            <a:endParaRPr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203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This material is based upon work supported by the U.S. Department of Energy, Office of Science, Office of Nuclear Physics under contract DEAC05-06OR23177.</a:t>
            </a:r>
            <a:endParaRPr sz="15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108200" marR="203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 dirty="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6" name="Google Shape;2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8250" y="655700"/>
            <a:ext cx="3960751" cy="30677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2"/>
          <p:cNvSpPr txBox="1"/>
          <p:nvPr/>
        </p:nvSpPr>
        <p:spPr>
          <a:xfrm>
            <a:off x="3011450" y="4608550"/>
            <a:ext cx="480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Thank you for your attention !</a:t>
            </a:r>
            <a:endParaRPr sz="18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Back Up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93" name="Google Shape;29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Planned double cell for CLAS12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22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0" name="Google Shape;3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1475" y="663325"/>
            <a:ext cx="2849674" cy="2440800"/>
          </a:xfrm>
          <a:prstGeom prst="rect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Google Shape;30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25" y="663325"/>
            <a:ext cx="3063375" cy="2440801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2" name="Google Shape;302;p34"/>
          <p:cNvSpPr txBox="1"/>
          <p:nvPr/>
        </p:nvSpPr>
        <p:spPr>
          <a:xfrm>
            <a:off x="34025" y="3194750"/>
            <a:ext cx="31320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</a:rPr>
              <a:t>Polarized</a:t>
            </a:r>
            <a:r>
              <a:rPr lang="en" sz="75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" sz="1250">
                <a:solidFill>
                  <a:schemeClr val="dk1"/>
                </a:solidFill>
                <a:highlight>
                  <a:srgbClr val="FFFFFF"/>
                </a:highlight>
              </a:rPr>
              <a:t>³</a:t>
            </a: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</a:rPr>
              <a:t>He target double-cell system developed at Caltech for Bates experiment 88-02</a:t>
            </a: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303" name="Google Shape;30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5875" y="663325"/>
            <a:ext cx="2903099" cy="24408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Target Conceptual Design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9" name="Google Shape;30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23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0" name="Google Shape;3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000" y="648575"/>
            <a:ext cx="8839200" cy="228872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5"/>
          <p:cNvSpPr txBox="1"/>
          <p:nvPr/>
        </p:nvSpPr>
        <p:spPr>
          <a:xfrm>
            <a:off x="467750" y="3078600"/>
            <a:ext cx="6795000" cy="17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ts val="1100"/>
              <a:buFont typeface="Trebuchet MS"/>
              <a:buChar char="●"/>
            </a:pPr>
            <a:r>
              <a:rPr lang="en" sz="1100" b="1">
                <a:solidFill>
                  <a:srgbClr val="990000"/>
                </a:solidFill>
                <a:latin typeface="Trebuchet MS"/>
                <a:ea typeface="Trebuchet MS"/>
                <a:cs typeface="Trebuchet MS"/>
                <a:sym typeface="Trebuchet MS"/>
              </a:rPr>
              <a:t>293 K Pumping Cell:</a:t>
            </a:r>
            <a:endParaRPr sz="1100" b="1">
              <a:solidFill>
                <a:srgbClr val="99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○"/>
            </a:pPr>
            <a:r>
              <a:rPr lang="en" sz="1100">
                <a:latin typeface="Trebuchet MS"/>
                <a:ea typeface="Trebuchet MS"/>
                <a:cs typeface="Trebuchet MS"/>
                <a:sym typeface="Trebuchet MS"/>
              </a:rPr>
              <a:t>Volume: 200 cm³ borosilicate glass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○"/>
            </a:pPr>
            <a:r>
              <a:rPr lang="en" sz="1100">
                <a:latin typeface="Trebuchet MS"/>
                <a:ea typeface="Trebuchet MS"/>
                <a:cs typeface="Trebuchet MS"/>
                <a:sym typeface="Trebuchet MS"/>
              </a:rPr>
              <a:t>MEOP achieving 60% polarization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○"/>
            </a:pPr>
            <a:r>
              <a:rPr lang="en" sz="1100">
                <a:latin typeface="Trebuchet MS"/>
                <a:ea typeface="Trebuchet MS"/>
                <a:cs typeface="Trebuchet MS"/>
                <a:sym typeface="Trebuchet MS"/>
              </a:rPr>
              <a:t>Annular cylindrical shape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100"/>
              <a:buFont typeface="Trebuchet MS"/>
              <a:buChar char="●"/>
            </a:pPr>
            <a:r>
              <a:rPr lang="en" sz="1100" b="1">
                <a:solidFill>
                  <a:srgbClr val="990000"/>
                </a:solidFill>
                <a:latin typeface="Trebuchet MS"/>
                <a:ea typeface="Trebuchet MS"/>
                <a:cs typeface="Trebuchet MS"/>
                <a:sym typeface="Trebuchet MS"/>
              </a:rPr>
              <a:t>5 K Target Cell:</a:t>
            </a:r>
            <a:endParaRPr sz="1100" b="1">
              <a:solidFill>
                <a:srgbClr val="99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○"/>
            </a:pPr>
            <a:r>
              <a:rPr lang="en" sz="1100">
                <a:latin typeface="Trebuchet MS"/>
                <a:ea typeface="Trebuchet MS"/>
                <a:cs typeface="Trebuchet MS"/>
                <a:sym typeface="Trebuchet MS"/>
              </a:rPr>
              <a:t>Volume: 100 cm³, 20 cm long aluminum cell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○"/>
            </a:pPr>
            <a:r>
              <a:rPr lang="en" sz="1100">
                <a:latin typeface="Trebuchet MS"/>
                <a:ea typeface="Trebuchet MS"/>
                <a:cs typeface="Trebuchet MS"/>
                <a:sym typeface="Trebuchet MS"/>
              </a:rPr>
              <a:t>Cooled by LHe heat exchanger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○"/>
            </a:pPr>
            <a:r>
              <a:rPr lang="en" sz="1100">
                <a:latin typeface="Trebuchet MS"/>
                <a:ea typeface="Trebuchet MS"/>
                <a:cs typeface="Trebuchet MS"/>
                <a:sym typeface="Trebuchet MS"/>
              </a:rPr>
              <a:t>Luminosity: 2.7×10³⁴ nuc/cm²/s at 0.5 μA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Planned double cell for CLAS12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17" name="Google Shape;31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8" name="Google Shape;3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4800" y="627050"/>
            <a:ext cx="4219200" cy="2286674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9" name="Google Shape;31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800" y="2968050"/>
            <a:ext cx="4219200" cy="21313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0" name="Google Shape;320;p36"/>
          <p:cNvSpPr txBox="1"/>
          <p:nvPr/>
        </p:nvSpPr>
        <p:spPr>
          <a:xfrm>
            <a:off x="42525" y="1152650"/>
            <a:ext cx="3946200" cy="31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rebuchet MS"/>
                <a:ea typeface="Trebuchet MS"/>
                <a:cs typeface="Trebuchet MS"/>
                <a:sym typeface="Trebuchet MS"/>
              </a:rPr>
              <a:t>Wall Relaxation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Borosilicate glass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Aluminum with coating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latin typeface="Trebuchet MS"/>
                <a:ea typeface="Trebuchet MS"/>
                <a:cs typeface="Trebuchet MS"/>
                <a:sym typeface="Trebuchet MS"/>
              </a:rPr>
              <a:t>Field Gradient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Relaxation time around the pumping region: 10^4seconds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latin typeface="Trebuchet MS"/>
                <a:ea typeface="Trebuchet MS"/>
                <a:cs typeface="Trebuchet MS"/>
                <a:sym typeface="Trebuchet MS"/>
              </a:rPr>
              <a:t>Ionizing Radiation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Formation of 3He2+molecules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Suppressed with higher magnetic fields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50" y="199225"/>
            <a:ext cx="3909250" cy="272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2625" y="2370200"/>
            <a:ext cx="5559052" cy="256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333" name="Google Shape;3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8000" y="282650"/>
            <a:ext cx="5768899" cy="4110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8"/>
          <p:cNvSpPr txBox="1"/>
          <p:nvPr/>
        </p:nvSpPr>
        <p:spPr>
          <a:xfrm>
            <a:off x="0" y="0"/>
            <a:ext cx="30000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FFFFFF"/>
                </a:highlight>
              </a:rPr>
              <a:t>Absorption spectrum of</a:t>
            </a:r>
            <a:endParaRPr sz="10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highlight>
                  <a:srgbClr val="FFFFFF"/>
                </a:highlight>
              </a:rPr>
              <a:t>3</a:t>
            </a:r>
            <a:r>
              <a:rPr lang="en" sz="1000">
                <a:highlight>
                  <a:srgbClr val="FFFFFF"/>
                </a:highlight>
              </a:rPr>
              <a:t>He at low magnetic field and 2 T, showing the separation of degenerate Zeeman states with increasing field. Pumping</a:t>
            </a:r>
            <a:endParaRPr sz="10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FFFFFF"/>
                </a:highlight>
              </a:rPr>
              <a:t>transitions are labeled by name, as are lines useful for probes.</a:t>
            </a:r>
            <a:endParaRPr sz="10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Polarized </a:t>
            </a:r>
            <a:r>
              <a:rPr lang="en" sz="265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³He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432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Char char="★"/>
            </a:pPr>
            <a:r>
              <a:rPr lang="en" sz="152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Why Polarized </a:t>
            </a:r>
            <a:r>
              <a:rPr lang="en" sz="186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³He </a:t>
            </a:r>
            <a:r>
              <a:rPr lang="en" sz="152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sz="152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Neutron spin structure study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Polarized spin asymmetries: ³He is a good surrogate for a neutron.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Facilities involved for successful polarized ³He targets in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lepton scattering experiments: SLAC, HERMES, MIT-Bates, JLab 6 and 12 GeV (Hall A &amp; C)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rPr lang="en" sz="1400" b="1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 Emerging possibilities for polarized ³He at CLAS12:</a:t>
            </a:r>
            <a:endParaRPr sz="1400" b="1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0734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40"/>
              <a:buFont typeface="Trebuchet MS"/>
              <a:buChar char="●"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Recent advancements in high-field metastability exchange optical pumping (MEOP) techniques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0734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"/>
              <a:buFont typeface="Trebuchet MS"/>
              <a:buChar char="●"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Collaborative efforts by MIT and BNL to develop a polarized ³He ion source for the Electron-Ion Collider (EIC)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endParaRPr sz="14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endParaRPr sz="158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endParaRPr sz="124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endParaRPr sz="176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endParaRPr sz="124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endParaRPr sz="176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endParaRPr sz="124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endParaRPr sz="1520">
              <a:solidFill>
                <a:srgbClr val="000000"/>
              </a:solidFill>
            </a:endParaRPr>
          </a:p>
          <a:p>
            <a:pPr marL="457200" lvl="0" indent="-30734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40"/>
              <a:buChar char="●"/>
            </a:pPr>
            <a:endParaRPr sz="152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endParaRPr sz="152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endParaRPr sz="1520">
              <a:solidFill>
                <a:srgbClr val="000000"/>
              </a:solidFill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550" y="843926"/>
            <a:ext cx="2986726" cy="10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Metastability Exchange Optical Pumping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075" y="884475"/>
            <a:ext cx="4652649" cy="2932325"/>
          </a:xfrm>
          <a:prstGeom prst="rect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9" name="Google Shape;99;p16"/>
          <p:cNvSpPr txBox="1"/>
          <p:nvPr/>
        </p:nvSpPr>
        <p:spPr>
          <a:xfrm>
            <a:off x="51000" y="782400"/>
            <a:ext cx="3801600" cy="3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Discharge excites atoms to the 2³S1 state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Optically pump Metastable State ³He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Laser drives transition and induces polarization on metastables.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Collisions between 2³S1 state and ground state atoms polarize the nuclei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High field MEOP is attractive since it doesn’t require exchange of gases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</a:rPr>
              <a:t>CLAS12 Polarized ³He Gas Target First Development (Low-B)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9038" y="648701"/>
            <a:ext cx="3379975" cy="35800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7" name="Google Shape;107;p17"/>
          <p:cNvSpPr txBox="1"/>
          <p:nvPr/>
        </p:nvSpPr>
        <p:spPr>
          <a:xfrm>
            <a:off x="0" y="648700"/>
            <a:ext cx="32910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Sealed </a:t>
            </a:r>
            <a:r>
              <a:rPr lang="en" sz="1460" b="1"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He cell at ~1 Torr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Helmholtz pair provides ~30 Gauss magnetic field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150" y="1812525"/>
            <a:ext cx="4597075" cy="2600275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6500" y="3319325"/>
            <a:ext cx="1852499" cy="15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525200" y="4518675"/>
            <a:ext cx="521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D. Nguyen, X. Li, J. Maxwell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First Development (High Field)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123550" y="665825"/>
            <a:ext cx="3000000" cy="24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High-field tests 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 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Sealed </a:t>
            </a:r>
            <a:r>
              <a:rPr lang="en" sz="1360" b="1"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He cell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5T warm-bore solenoid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1083 nm probe laser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70% nuclear polarization with 1400 seconds relaxation time 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50" y="3132125"/>
            <a:ext cx="5256671" cy="1793100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9" name="Google Shape;119;p18"/>
          <p:cNvSpPr txBox="1"/>
          <p:nvPr/>
        </p:nvSpPr>
        <p:spPr>
          <a:xfrm>
            <a:off x="5879675" y="4412800"/>
            <a:ext cx="273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X. Li, NIM A, 1057, 168792 (2023)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8999" y="665825"/>
            <a:ext cx="3942152" cy="22706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9400" y="787825"/>
            <a:ext cx="2164800" cy="163666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>
            <a:off x="5596275" y="3187800"/>
            <a:ext cx="35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D. Nguyen, X. Li, J. Maxwell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MEOP Apparatus (Electronics)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9" name="Google Shape;129;p19" descr="に 、 、 0 ロ ロ &#10;Wa 一 、 。 , ら = 0 ( 0 「 &#10;pa い au い 0170 u &#10;zeH &#10;uO e ! p に 習 」 0 、 01 、 &#10;Angs → 「 0ョ &#10;PO こ er 0 つ 「 &#10;ま 三 三 &#10;L00 &#10;・ ク 00 り つ つ つ &#10;11111111111 &#10;u 5- 00E P 日 0 &#10;F225247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25" y="646900"/>
            <a:ext cx="1821725" cy="2428975"/>
          </a:xfrm>
          <a:prstGeom prst="rect">
            <a:avLst/>
          </a:prstGeom>
          <a:noFill/>
          <a:ln w="9525" cap="flat" cmpd="sng">
            <a:solidFill>
              <a:srgbClr val="918F8E"/>
            </a:solidFill>
            <a:prstDash val="dash"/>
            <a:miter lim="8000"/>
            <a:headEnd type="none" w="sm" len="sm"/>
            <a:tailEnd type="none" w="sm" len="sm"/>
          </a:ln>
        </p:spPr>
      </p:pic>
      <p:pic>
        <p:nvPicPr>
          <p:cNvPr id="130" name="Google Shape;130;p19" descr="SR860 &#10;500 kHz DSP Lock-in Amplifier &#10;TOPTICA &#10;INSTITUTE OF TECH &#10;n: T -052475b &#10;In CXJt &#10;Fast &#10;Liquid Helium Level &#10;Protect &#10;Liquid Cryogen Level Monitor &#10;DLC pro &#10;Fine &#10;RIGOL &#10;Las« &#10;DPBII &#10;On &#10;a LakeShore &#10;POL-TAR &#10;Temperature Monitor &#10;Emission &#10;Enable Loser &#10;US DOE &#10;F227564 &#10;Max '0 9, &#10;Model CS-4 &#10;HOLDING MAGNET &#10;Power On &#10;Bipolar Superconducting Magnet PO &#10;Supply "/>
          <p:cNvPicPr preferRelativeResize="0"/>
          <p:nvPr/>
        </p:nvPicPr>
        <p:blipFill rotWithShape="1">
          <a:blip r:embed="rId4">
            <a:alphaModFix/>
          </a:blip>
          <a:srcRect r="13081" b="13081"/>
          <a:stretch/>
        </p:blipFill>
        <p:spPr>
          <a:xfrm>
            <a:off x="58075" y="3075875"/>
            <a:ext cx="1865425" cy="1931800"/>
          </a:xfrm>
          <a:prstGeom prst="rect">
            <a:avLst/>
          </a:prstGeom>
          <a:noFill/>
          <a:ln w="9525" cap="flat" cmpd="sng">
            <a:solidFill>
              <a:srgbClr val="918F8E"/>
            </a:solidFill>
            <a:prstDash val="dash"/>
            <a:miter lim="8000"/>
            <a:headEnd type="none" w="sm" len="sm"/>
            <a:tailEnd type="none" w="sm" len="sm"/>
          </a:ln>
        </p:spPr>
      </p:pic>
      <p:sp>
        <p:nvSpPr>
          <p:cNvPr id="131" name="Google Shape;131;p19"/>
          <p:cNvSpPr txBox="1"/>
          <p:nvPr/>
        </p:nvSpPr>
        <p:spPr>
          <a:xfrm>
            <a:off x="1901650" y="728400"/>
            <a:ext cx="2218500" cy="32787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Rf (25 W)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Pump Laser(0.1 -10)W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Photodiode Amplifier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Signal Generator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Wavelength Meter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Lock-In Amp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Probe Laser (70 mW)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5500" y="888304"/>
            <a:ext cx="4907051" cy="2374550"/>
          </a:xfrm>
          <a:prstGeom prst="rect">
            <a:avLst/>
          </a:prstGeom>
          <a:noFill/>
          <a:ln w="9525" cap="flat" cmpd="sng">
            <a:solidFill>
              <a:srgbClr val="918F8E"/>
            </a:solidFill>
            <a:prstDash val="dash"/>
            <a:miter lim="8000"/>
            <a:headEnd type="none" w="sm" len="sm"/>
            <a:tailEnd type="none" w="sm" len="sm"/>
          </a:ln>
        </p:spPr>
      </p:pic>
      <p:sp>
        <p:nvSpPr>
          <p:cNvPr id="133" name="Google Shape;133;p19"/>
          <p:cNvSpPr txBox="1"/>
          <p:nvPr/>
        </p:nvSpPr>
        <p:spPr>
          <a:xfrm>
            <a:off x="4038900" y="3578450"/>
            <a:ext cx="47994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8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three modules in the pumping laser system: a low-power seed laser, a broadener to expand the laser line wavelength to cover our pumping lines, and an amplifier to increase the power of the broadened </a:t>
            </a:r>
            <a:endParaRPr sz="1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38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laser light to anywhere from 0.1 to 10 W.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MEOP Software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0" y="572700"/>
            <a:ext cx="4449326" cy="297167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225" y="554675"/>
            <a:ext cx="4311674" cy="3007724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142" name="Google Shape;142;p20"/>
          <p:cNvGraphicFramePr/>
          <p:nvPr/>
        </p:nvGraphicFramePr>
        <p:xfrm>
          <a:off x="1300675" y="348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{529CAEFF-8D87-49CA-9679-9803200DF52A}</a:tableStyleId>
              </a:tblPr>
              <a:tblGrid>
                <a:gridCol w="113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0000"/>
                          </a:solidFill>
                        </a:rPr>
                        <a:t>Peak Type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0000"/>
                          </a:solidFill>
                        </a:rPr>
                        <a:t>Probe QWP</a:t>
                      </a:r>
                      <a:endParaRPr sz="1200" b="1">
                        <a:solidFill>
                          <a:srgbClr val="FF0000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0000"/>
                          </a:solidFill>
                        </a:rPr>
                        <a:t>PumpQWP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f2-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      </a:t>
                      </a:r>
                      <a:r>
                        <a:rPr lang="en" sz="1200"/>
                        <a:t>    𝞂ᐩ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𝛔−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f4-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   𝛔−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𝛔−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f2+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   𝛔−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</a:t>
                      </a:r>
                      <a:r>
                        <a:rPr lang="en" sz="1200"/>
                        <a:t> 𝞂ᐩ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f4+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  </a:t>
                      </a:r>
                      <a:r>
                        <a:rPr lang="en" sz="1200"/>
                        <a:t>  𝞂ᐩ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</a:t>
                      </a:r>
                      <a:r>
                        <a:rPr lang="en" sz="1200"/>
                        <a:t>𝞂ᐩ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3" name="Google Shape;14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0575" y="3466199"/>
            <a:ext cx="4010575" cy="157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/>
        </p:nvSpPr>
        <p:spPr>
          <a:xfrm>
            <a:off x="60300" y="3544375"/>
            <a:ext cx="202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J. Maxwell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MEOP Apparatus (Optics)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0" name="Google Shape;15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75" y="928161"/>
            <a:ext cx="4525425" cy="2670165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675" y="928150"/>
            <a:ext cx="4376475" cy="2670176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475" y="2885978"/>
            <a:ext cx="1878725" cy="16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1044</Words>
  <Application>Microsoft Macintosh PowerPoint</Application>
  <PresentationFormat>On-screen Show (16:9)</PresentationFormat>
  <Paragraphs>213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Open Sans</vt:lpstr>
      <vt:lpstr>Times New Roman</vt:lpstr>
      <vt:lpstr>PT Sans Narrow</vt:lpstr>
      <vt:lpstr>Trebuchet MS</vt:lpstr>
      <vt:lpstr>Calibri</vt:lpstr>
      <vt:lpstr>Tropic</vt:lpstr>
      <vt:lpstr>PowerPoint Presentation</vt:lpstr>
      <vt:lpstr>Outline</vt:lpstr>
      <vt:lpstr>Polarized ³He </vt:lpstr>
      <vt:lpstr>Metastability Exchange Optical Pumping</vt:lpstr>
      <vt:lpstr>CLAS12 Polarized ³He Gas Target First Development (Low-B)</vt:lpstr>
      <vt:lpstr>First Development (High Field) </vt:lpstr>
      <vt:lpstr>MEOP Apparatus (Electronics)</vt:lpstr>
      <vt:lpstr>MEOP Software</vt:lpstr>
      <vt:lpstr>MEOP Apparatus (Optics)</vt:lpstr>
      <vt:lpstr>Magnet Re-liquefier</vt:lpstr>
      <vt:lpstr>Gas Purity</vt:lpstr>
      <vt:lpstr>Target Development Lab (MEOP’s home)</vt:lpstr>
      <vt:lpstr>Polarization Tests (Sealed Cell Vs Fillable Cell)</vt:lpstr>
      <vt:lpstr>Polarization Tests (Field Variance)</vt:lpstr>
      <vt:lpstr>Polarization Tests (Pressure Dependancy)</vt:lpstr>
      <vt:lpstr>High Pressure Optics Set Up</vt:lpstr>
      <vt:lpstr>Near Next</vt:lpstr>
      <vt:lpstr>Tentative Schedule</vt:lpstr>
      <vt:lpstr>Summary</vt:lpstr>
      <vt:lpstr>Acknowledgments </vt:lpstr>
      <vt:lpstr>Back Up </vt:lpstr>
      <vt:lpstr>Planned double cell for CLAS12</vt:lpstr>
      <vt:lpstr>Target Conceptual Design</vt:lpstr>
      <vt:lpstr>Planned double cell for CLAS12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Pushpa Pandey</cp:lastModifiedBy>
  <cp:revision>1</cp:revision>
  <dcterms:modified xsi:type="dcterms:W3CDTF">2024-09-30T13:16:08Z</dcterms:modified>
</cp:coreProperties>
</file>