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09" r:id="rId2"/>
    <p:sldId id="318" r:id="rId3"/>
    <p:sldId id="319" r:id="rId4"/>
    <p:sldId id="331" r:id="rId5"/>
    <p:sldId id="322" r:id="rId6"/>
    <p:sldId id="323" r:id="rId7"/>
    <p:sldId id="333" r:id="rId8"/>
    <p:sldId id="335" r:id="rId9"/>
    <p:sldId id="330" r:id="rId10"/>
    <p:sldId id="324" r:id="rId11"/>
    <p:sldId id="326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5" autoAdjust="0"/>
    <p:restoredTop sz="81852" autoAdjust="0"/>
  </p:normalViewPr>
  <p:slideViewPr>
    <p:cSldViewPr snapToGrid="0" snapToObjects="1">
      <p:cViewPr varScale="1">
        <p:scale>
          <a:sx n="77" d="100"/>
          <a:sy n="77" d="100"/>
        </p:scale>
        <p:origin x="126" y="31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Hafnium Fluoride</a:t>
            </a:r>
          </a:p>
          <a:p>
            <a:r>
              <a:rPr lang="en-US" dirty="0"/>
              <a:t>/</a:t>
            </a:r>
            <a:r>
              <a:rPr lang="en-US" dirty="0" err="1"/>
              <a:t>prəˈseSH</a:t>
            </a:r>
            <a:r>
              <a:rPr lang="en-US" dirty="0"/>
              <a:t>(ə)n/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</a:rPr>
              <a:t>Using a dual-energy ring is not effective for protons because it is harder to produce an adequate energy difference. There are ideas about using a hybrid electric and magnetic ring that can keep the MDM signal suppressed but still have a net EDM signal at a fixed energy.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Sunday, September 22,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Sunday, September 22, 2024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Sunday, September 22,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48550/arXiv.2310.1879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912.07881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0.png"/><Relationship Id="rId4" Type="http://schemas.openxmlformats.org/officeDocument/2006/relationships/hyperlink" Target="https://doi.org/10.1103/PhysRevD.105.0320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physletb.2023.13805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3/PhysRevLett.124.194801" TargetMode="External"/><Relationship Id="rId7" Type="http://schemas.openxmlformats.org/officeDocument/2006/relationships/hyperlink" Target="https://doi.org/10.3390/sym1303039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hyperlink" Target="https://doi.org/10.1016/j.physletb.2023.13805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Small Polarized Electron Storage Ring for Fundamental Physics Experiments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Sunday, September 22, 2024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4629280"/>
            <a:ext cx="5875975" cy="420862"/>
          </a:xfrm>
        </p:spPr>
        <p:txBody>
          <a:bodyPr>
            <a:normAutofit/>
          </a:bodyPr>
          <a:lstStyle/>
          <a:p>
            <a:r>
              <a:rPr lang="en-US" dirty="0"/>
              <a:t>R. Suleiman, </a:t>
            </a:r>
            <a:r>
              <a:rPr lang="en-US" dirty="0" err="1"/>
              <a:t>Ya</a:t>
            </a:r>
            <a:r>
              <a:rPr lang="en-US" dirty="0"/>
              <a:t>. S. </a:t>
            </a:r>
            <a:r>
              <a:rPr lang="en-US" dirty="0" err="1"/>
              <a:t>Derbenev</a:t>
            </a:r>
            <a:r>
              <a:rPr lang="en-US" dirty="0"/>
              <a:t>, V. S. Morozov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59C3E59-0738-5649-9C2F-52DF1B75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1535" y="5489700"/>
            <a:ext cx="2124710" cy="506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FEAC52-2817-494E-9C14-08D90270C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511" y="5403737"/>
            <a:ext cx="3121819" cy="678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E3BA6-0311-49D8-8F7C-42E35A337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1583274"/>
            <a:ext cx="9525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Bounds on Axion-mediated Forces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69B1084-E266-4A75-BE9A-584B8B760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5529" y="2404399"/>
            <a:ext cx="6172200" cy="39433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61147D61-5954-4113-A08A-AF7216CD8F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893" y="966055"/>
                <a:ext cx="4297061" cy="5381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Arial" panose="020B0604020202020204" pitchFamily="34" charset="0"/>
                  </a:rPr>
                  <a:t>Spin-transparent ring can measure </a:t>
                </a:r>
                <a:r>
                  <a:rPr lang="en-US" sz="2400" dirty="0" err="1">
                    <a:latin typeface="Arial" panose="020B0604020202020204" pitchFamily="34" charset="0"/>
                  </a:rPr>
                  <a:t>nHz</a:t>
                </a:r>
                <a:r>
                  <a:rPr lang="en-US" sz="2400" dirty="0">
                    <a:latin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> Rad/s) spin precession frequency</a:t>
                </a:r>
              </a:p>
              <a:p>
                <a:endParaRPr lang="en-US" sz="2400" dirty="0">
                  <a:latin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</a:rPr>
                  <a:t>Axion sources: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dirty="0">
                    <a:latin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Earth</a:t>
                </a:r>
                <a:r>
                  <a:rPr lang="en-US" dirty="0">
                    <a:latin typeface="Arial" panose="020B0604020202020204" pitchFamily="34" charset="0"/>
                  </a:rPr>
                  <a:t> – produces vertical axion coherent field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dirty="0">
                    <a:latin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Test Mass</a:t>
                </a:r>
                <a:r>
                  <a:rPr lang="en-US" b="1" dirty="0">
                    <a:latin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</a:rPr>
                  <a:t>(e.g. lead bricks around ring) – produces radial axion coherent field</a:t>
                </a: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</a:rPr>
                  <a:t>Spin-transparent ring would surpass any existing or near-future search by several orders of magnitude </a:t>
                </a:r>
              </a:p>
            </p:txBody>
          </p:sp>
        </mc:Choice>
        <mc:Fallback xmlns="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61147D61-5954-4113-A08A-AF7216CD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93" y="966055"/>
                <a:ext cx="4297061" cy="5381694"/>
              </a:xfrm>
              <a:prstGeom prst="rect">
                <a:avLst/>
              </a:prstGeom>
              <a:blipFill>
                <a:blip r:embed="rId3"/>
                <a:stretch>
                  <a:fillRect l="-1989" t="-1472" r="-1705" b="-2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F9533B2-E73B-41FD-9665-D67FAB1A6819}"/>
              </a:ext>
            </a:extLst>
          </p:cNvPr>
          <p:cNvSpPr txBox="1"/>
          <p:nvPr/>
        </p:nvSpPr>
        <p:spPr>
          <a:xfrm>
            <a:off x="8084153" y="495848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03A07-3E70-4185-A3A3-329F3C61DE4D}"/>
              </a:ext>
            </a:extLst>
          </p:cNvPr>
          <p:cNvSpPr txBox="1"/>
          <p:nvPr/>
        </p:nvSpPr>
        <p:spPr>
          <a:xfrm>
            <a:off x="7937450" y="430788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Mass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FB6B9B-6ABB-4281-81F9-3987CE7CCE7C}"/>
              </a:ext>
            </a:extLst>
          </p:cNvPr>
          <p:cNvSpPr/>
          <p:nvPr/>
        </p:nvSpPr>
        <p:spPr>
          <a:xfrm>
            <a:off x="6697369" y="1014429"/>
            <a:ext cx="4297061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Xing Fan and Mario </a:t>
            </a:r>
            <a:r>
              <a:rPr lang="en-US" dirty="0" err="1"/>
              <a:t>Reig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https://doi.org/10.48550/arXiv.2310.18797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and private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3037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6A8B-1EDB-1241-9D97-797C40C1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BA1BB-B64A-0441-B5D0-7353816AE1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Spin-transparent storage rings have many exciting applications: m</a:t>
                </a:r>
                <a:r>
                  <a:rPr lang="en-US" dirty="0"/>
                  <a:t>easurement of EDM of free electron and search for axions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Presented new method for a direct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=5.8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de-DE" sz="240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de-DE" sz="240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de-DE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and to search for axions using small rings in energy range below 1 MeV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New method has following advantages: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energy-independent spin tune, long SCT, any energy, minimum safety issues, straightforward polarimetry, counter-rotating beams, room-sized facility, manageable, low cost, and finally, such rings can serve as testbed for larger-scale experiments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Concept could potentially be extended to low-energy polarized positron, proton, deuteron, and muon beams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BA1BB-B64A-0441-B5D0-7353816AE1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6" t="-1472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24665-C7AE-B641-9E29-71107474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73AB0-D0B3-B04E-9C17-B684183A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03762-DDDB-4E51-A546-BCE0F76388C7}"/>
              </a:ext>
            </a:extLst>
          </p:cNvPr>
          <p:cNvSpPr/>
          <p:nvPr/>
        </p:nvSpPr>
        <p:spPr>
          <a:xfrm>
            <a:off x="7384243" y="5859763"/>
            <a:ext cx="198323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BE1D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0266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93FA-C9A0-C641-8DF9-AAA39AAB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 of EDM of Free Proton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4CF11-B2C1-5F42-B12E-BD64862C10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3" y="966055"/>
                <a:ext cx="6440012" cy="565140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/>
                  <a:t>Fully electric or magnetic figure-8 ring </a:t>
                </a:r>
                <a:r>
                  <a:rPr lang="en-US" sz="1800" dirty="0">
                    <a:sym typeface="Symbol" panose="05050102010706020507" pitchFamily="18" charset="2"/>
                  </a:rPr>
                  <a:t></a:t>
                </a:r>
                <a:br>
                  <a:rPr lang="en-US" sz="1800" dirty="0">
                    <a:sym typeface="Symbol" panose="05050102010706020507" pitchFamily="18" charset="2"/>
                  </a:rPr>
                </a:br>
                <a:r>
                  <a:rPr lang="en-US" sz="1800" dirty="0">
                    <a:sym typeface="Symbol" panose="05050102010706020507" pitchFamily="18" charset="2"/>
                  </a:rPr>
                  <a:t>Both MDM and EDM rotations suppressed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b="1" dirty="0"/>
                  <a:t>Alternating </a:t>
                </a:r>
                <a:r>
                  <a:rPr lang="en-US" sz="1800" dirty="0"/>
                  <a:t>electric and magnetic arcs </a:t>
                </a:r>
                <a:br>
                  <a:rPr lang="en-US" sz="1800" dirty="0"/>
                </a:br>
                <a:r>
                  <a:rPr lang="en-US" sz="1800" dirty="0"/>
                  <a:t>in figure-8 ring </a:t>
                </a:r>
                <a:r>
                  <a:rPr lang="en-US" sz="1800" dirty="0">
                    <a:sym typeface="Symbol" panose="05050102010706020507" pitchFamily="18" charset="2"/>
                  </a:rPr>
                  <a:t> MDM suppressed, </a:t>
                </a:r>
                <a:br>
                  <a:rPr lang="en-US" sz="1800" dirty="0">
                    <a:sym typeface="Symbol" panose="05050102010706020507" pitchFamily="18" charset="2"/>
                  </a:rPr>
                </a:br>
                <a:r>
                  <a:rPr lang="en-US" sz="1800" b="1" dirty="0">
                    <a:sym typeface="Symbol" panose="05050102010706020507" pitchFamily="18" charset="2"/>
                  </a:rPr>
                  <a:t>EDM rotation is not!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/>
                  <a:t>EDM rotation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2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</m:d>
                      </m:num>
                      <m:den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d>
                      <m:dPr>
                        <m:begChr m:val="|"/>
                        <m:endChr m:val="|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𝐸𝐷𝑀</m:t>
                                </m:r>
                              </m:sub>
                              <m: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𝑀𝐷𝑀</m:t>
                                </m:r>
                              </m:sub>
                              <m: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sup>
                            </m:sSubSup>
                          </m:den>
                        </m:f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𝐸𝐷𝑀</m:t>
                                </m:r>
                              </m:sub>
                              <m: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𝑀𝐷𝑀</m:t>
                                </m:r>
                              </m:sub>
                              <m:sup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p>
                            </m:sSubSup>
                          </m:den>
                        </m:f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func>
                          <m:funcPr>
                            <m:ctrlPr>
                              <a:rPr lang="en-US" sz="1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br>
                  <a:rPr lang="en-US" sz="16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𝐸𝐷𝑀</m:t>
                            </m:r>
                          </m:sub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𝑀𝐷𝑀</m:t>
                            </m:r>
                          </m:sub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bSup>
                      </m:den>
                    </m:f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𝐸𝐷𝑀</m:t>
                            </m:r>
                          </m:sub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𝑀𝐷𝑀</m:t>
                            </m:r>
                          </m:sub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den>
                    </m:f>
                    <m:r>
                      <a:rPr lang="en-US" sz="1600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𝜂𝛽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m:rPr>
                        <m:nor/>
                      </m:rPr>
                      <a:rPr lang="en-US" sz="1600" dirty="0"/>
                      <m:t> </m:t>
                    </m:r>
                  </m:oMath>
                </a14:m>
                <a:br>
                  <a:rPr lang="en-US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𝐺</m:t>
                        </m:r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𝑜𝑟𝑏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m:rPr>
                        <m:nor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𝑜𝑟𝑏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800" dirty="0"/>
                  <a:t> MeV/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sup>
                    </m:sSup>
                  </m:oMath>
                </a14:m>
                <a:r>
                  <a:rPr lang="en-US" sz="1800" dirty="0"/>
                  <a:t> e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1800" dirty="0"/>
                  <a:t>cm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=3.8×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US" sz="1800" dirty="0"/>
                  <a:t>)</a:t>
                </a:r>
                <a:br>
                  <a:rPr lang="en-US" sz="1800" dirty="0"/>
                </a:br>
                <a:r>
                  <a:rPr lang="en-US" sz="1800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0.337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=1.28×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US" sz="1800" dirty="0"/>
                  <a:t> rad/turn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800" dirty="0"/>
                  <a:t>Extract signal through proton velocity dependence by </a:t>
                </a:r>
                <a:br>
                  <a:rPr lang="en-US" sz="1800" dirty="0"/>
                </a:br>
                <a:r>
                  <a:rPr lang="en-US" sz="1800" dirty="0"/>
                  <a:t>measuring at several different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/>
                  <a:t>’s: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1600" dirty="0"/>
                  <a:t>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Proton EDM can also be measured at magic energy (232.8 MeV) [</a:t>
                </a:r>
                <a:r>
                  <a:rPr lang="en-US" sz="1600" dirty="0">
                    <a:solidFill>
                      <a:srgbClr val="0070C0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arXiv:1912.07881</a:t>
                </a:r>
                <a:r>
                  <a:rPr lang="en-US" sz="1600" dirty="0"/>
                  <a:t>, </a:t>
                </a:r>
                <a:r>
                  <a:rPr lang="en-US" sz="1600" dirty="0">
                    <a:solidFill>
                      <a:srgbClr val="0070C0"/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PhysRevD.105.032001</a:t>
                </a:r>
                <a:r>
                  <a:rPr lang="en-US" sz="1600" dirty="0"/>
                  <a:t>]</a:t>
                </a:r>
                <a:br>
                  <a:rPr lang="en-US" sz="1600" dirty="0"/>
                </a:br>
                <a:endParaRPr lang="en-US" sz="16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4CF11-B2C1-5F42-B12E-BD64862C10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3" y="966055"/>
                <a:ext cx="6440012" cy="5651406"/>
              </a:xfrm>
              <a:blipFill>
                <a:blip r:embed="rId5"/>
                <a:stretch>
                  <a:fillRect l="-663" t="-539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F1379-47DF-5E47-9EF6-CD5FDD1F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1ECC1-929F-5017-9D84-6631C14615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9" t="34692" r="2667"/>
          <a:stretch/>
        </p:blipFill>
        <p:spPr>
          <a:xfrm>
            <a:off x="6650182" y="3428886"/>
            <a:ext cx="5237018" cy="2848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1100D-E7C2-CE63-F102-2CDF52B97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0663" y="1085068"/>
            <a:ext cx="3717689" cy="22248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3BCE3A-B6FE-D2D3-AA10-7AA533FDD5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28" t="745" r="62170" b="65787"/>
          <a:stretch/>
        </p:blipFill>
        <p:spPr>
          <a:xfrm>
            <a:off x="9014706" y="778682"/>
            <a:ext cx="2783281" cy="24121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AD1393-B1D4-B048-829E-187BECB70C8C}"/>
              </a:ext>
            </a:extLst>
          </p:cNvPr>
          <p:cNvSpPr txBox="1"/>
          <p:nvPr/>
        </p:nvSpPr>
        <p:spPr>
          <a:xfrm rot="16200000">
            <a:off x="8804175" y="1759032"/>
            <a:ext cx="6832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X (m)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E3C0D-AF30-6490-8537-9BEC8619842C}"/>
              </a:ext>
            </a:extLst>
          </p:cNvPr>
          <p:cNvSpPr txBox="1"/>
          <p:nvPr/>
        </p:nvSpPr>
        <p:spPr>
          <a:xfrm>
            <a:off x="10097314" y="3032108"/>
            <a:ext cx="670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Z (m)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3042D-984B-4A00-93BD-9E4D2EEF4DFA}"/>
              </a:ext>
            </a:extLst>
          </p:cNvPr>
          <p:cNvSpPr txBox="1"/>
          <p:nvPr/>
        </p:nvSpPr>
        <p:spPr>
          <a:xfrm>
            <a:off x="7157153" y="273844"/>
            <a:ext cx="4346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 collaboration with </a:t>
            </a:r>
            <a:r>
              <a:rPr lang="pl-PL" dirty="0">
                <a:highlight>
                  <a:srgbClr val="FFFF00"/>
                </a:highlight>
              </a:rPr>
              <a:t>Bogdan Wojtsekhowski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025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6A8B-1EDB-1241-9D97-797C40C19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BA1BB-B64A-0441-B5D0-7353816A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Spin transparency and figure-8 storage rings</a:t>
            </a:r>
          </a:p>
          <a:p>
            <a:endParaRPr lang="en-US" sz="2800" dirty="0"/>
          </a:p>
          <a:p>
            <a:r>
              <a:rPr lang="en-US" sz="2800" dirty="0"/>
              <a:t>Measurement of Electric Dipole Moment of free electron</a:t>
            </a:r>
          </a:p>
          <a:p>
            <a:endParaRPr lang="en-US" sz="2800" dirty="0"/>
          </a:p>
          <a:p>
            <a:r>
              <a:rPr lang="en-US" sz="2800" dirty="0"/>
              <a:t>Search for axions</a:t>
            </a:r>
          </a:p>
          <a:p>
            <a:endParaRPr lang="en-US" sz="2800" dirty="0"/>
          </a:p>
          <a:p>
            <a:r>
              <a:rPr lang="en-US" sz="2800" dirty="0"/>
              <a:t>Summary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24665-C7AE-B641-9E29-71107474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73AB0-D0B3-B04E-9C17-B684183A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09F22-C1BD-C744-AEFC-ADD84C9ABD13}"/>
              </a:ext>
            </a:extLst>
          </p:cNvPr>
          <p:cNvSpPr/>
          <p:nvPr/>
        </p:nvSpPr>
        <p:spPr>
          <a:xfrm>
            <a:off x="5738538" y="3404526"/>
            <a:ext cx="5268986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Riad Suleiman, </a:t>
            </a:r>
            <a:r>
              <a:rPr lang="en-US" sz="2000" dirty="0" err="1"/>
              <a:t>Vasiliy</a:t>
            </a:r>
            <a:r>
              <a:rPr lang="en-US" sz="2000" dirty="0"/>
              <a:t> S. Morozov and </a:t>
            </a:r>
            <a:r>
              <a:rPr lang="en-US" sz="2000" dirty="0" err="1"/>
              <a:t>Yaroslav</a:t>
            </a:r>
            <a:r>
              <a:rPr lang="en-US" sz="2000" dirty="0"/>
              <a:t> S. </a:t>
            </a:r>
            <a:r>
              <a:rPr lang="en-US" sz="2000" dirty="0" err="1"/>
              <a:t>Derbenev</a:t>
            </a:r>
            <a:r>
              <a:rPr lang="en-US" sz="2000" dirty="0"/>
              <a:t>, "High precision fundamental physics experiments using compact spin-transparent storage rings of low energy polarized electron beams", Physics Letters B, Volume 843, 2023, 138058, ISSN 0370-2693, </a:t>
            </a:r>
            <a:r>
              <a:rPr lang="en-US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https://doi.org/10.1016/j.physletb.2023.138058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9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AF91-E3A8-8C4B-85FA-325F07BA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Spin-Transparent Ring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33A9-2B19-8846-9782-C4DAB28DE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cs typeface="Cambria"/>
              </a:rPr>
              <a:t>Storage ring with degenerate spin motion: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Spin transformation in one turn around ring is a unit operator, </a:t>
            </a:r>
            <a:r>
              <a:rPr lang="en-US" sz="1800" i="1" dirty="0">
                <a:cs typeface="Cambria"/>
              </a:rPr>
              <a:t>i.e.</a:t>
            </a:r>
            <a:r>
              <a:rPr lang="en-US" sz="1800" dirty="0">
                <a:cs typeface="Cambria"/>
              </a:rPr>
              <a:t>, no net spin rotation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Can be understood as spin-echo effect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cs typeface="Cambria"/>
              </a:rPr>
              <a:t>Figure-8 topology is most natural example: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Straightforward concept: </a:t>
            </a:r>
            <a:br>
              <a:rPr lang="en-US" sz="1800" dirty="0">
                <a:cs typeface="Cambria"/>
              </a:rPr>
            </a:br>
            <a:r>
              <a:rPr lang="en-US" sz="1800" dirty="0">
                <a:cs typeface="Cambria"/>
              </a:rPr>
              <a:t>spin rotation in one arc is compensated </a:t>
            </a:r>
            <a:br>
              <a:rPr lang="en-US" sz="1800" dirty="0">
                <a:cs typeface="Cambria"/>
              </a:rPr>
            </a:br>
            <a:r>
              <a:rPr lang="en-US" sz="1800" dirty="0">
                <a:cs typeface="Cambria"/>
              </a:rPr>
              <a:t>by spin rotation in second arc 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No first-order spin chromaticity, compensation is </a:t>
            </a:r>
            <a:br>
              <a:rPr lang="en-US" sz="1800" dirty="0">
                <a:cs typeface="Cambria"/>
              </a:rPr>
            </a:br>
            <a:r>
              <a:rPr lang="en-US" sz="1800" dirty="0">
                <a:cs typeface="Cambria"/>
              </a:rPr>
              <a:t>energy independent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Originally proposed for polarized storage rings at JLEIC</a:t>
            </a:r>
          </a:p>
          <a:p>
            <a:pPr marL="742951" lvl="1" indent="-344488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cs typeface="Cambria"/>
              </a:rPr>
              <a:t>Well-understood theory for magnetic rings: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9A296-A1E1-834D-B6A6-7B6DE9DA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209C7-4A9F-2246-9259-BC40BB2F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756BFF-5BD5-5949-800D-67155DD2E7D2}"/>
              </a:ext>
            </a:extLst>
          </p:cNvPr>
          <p:cNvGrpSpPr/>
          <p:nvPr/>
        </p:nvGrpSpPr>
        <p:grpSpPr>
          <a:xfrm>
            <a:off x="7234438" y="2932436"/>
            <a:ext cx="4202033" cy="1890686"/>
            <a:chOff x="6043152" y="1789160"/>
            <a:chExt cx="5602710" cy="25209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1A933C-185D-FE44-83DE-A7D31F2C7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3152" y="1789160"/>
              <a:ext cx="5602710" cy="25209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4C8212F-F6AE-384A-AF83-D57B86C90E6E}"/>
                    </a:ext>
                  </a:extLst>
                </p:cNvPr>
                <p:cNvSpPr txBox="1"/>
                <p:nvPr/>
              </p:nvSpPr>
              <p:spPr>
                <a:xfrm>
                  <a:off x="6884356" y="3421938"/>
                  <a:ext cx="420969" cy="4141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6EBAC68-8F4B-4EEF-9152-CAD73C033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356" y="3421938"/>
                  <a:ext cx="420969" cy="414131"/>
                </a:xfrm>
                <a:prstGeom prst="rect">
                  <a:avLst/>
                </a:prstGeom>
                <a:blipFill>
                  <a:blip r:embed="rId5"/>
                  <a:stretch>
                    <a:fillRect l="-19231" r="-1923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A922DDD-C94B-EF42-807E-366D9946F85B}"/>
                    </a:ext>
                  </a:extLst>
                </p:cNvPr>
                <p:cNvSpPr txBox="1"/>
                <p:nvPr/>
              </p:nvSpPr>
              <p:spPr>
                <a:xfrm>
                  <a:off x="10518991" y="3367294"/>
                  <a:ext cx="420969" cy="4141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564AE86-5330-410D-B2D5-AB8E6997C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8991" y="3367294"/>
                  <a:ext cx="420969" cy="414131"/>
                </a:xfrm>
                <a:prstGeom prst="rect">
                  <a:avLst/>
                </a:prstGeom>
                <a:blipFill>
                  <a:blip r:embed="rId6"/>
                  <a:stretch>
                    <a:fillRect l="-17308" r="-3846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3DA4A3D-B770-2F49-9F34-EC9879CA6CD1}"/>
              </a:ext>
            </a:extLst>
          </p:cNvPr>
          <p:cNvSpPr/>
          <p:nvPr/>
        </p:nvSpPr>
        <p:spPr>
          <a:xfrm>
            <a:off x="1461718" y="5947639"/>
            <a:ext cx="4282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https://doi.org/10.3390/sym13030398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AC0C9C-B347-B049-B957-96885C26D4CA}"/>
              </a:ext>
            </a:extLst>
          </p:cNvPr>
          <p:cNvSpPr/>
          <p:nvPr/>
        </p:nvSpPr>
        <p:spPr>
          <a:xfrm>
            <a:off x="1461718" y="5309503"/>
            <a:ext cx="5328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https://doi.org/10.1103/PhysRevLett.124.194801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8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A57D-739E-43C1-802F-FB07D7C7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Spin Transparency in Real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7C19-9B47-4224-BB5F-C5A1A6FC6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cs typeface="Cambria"/>
              </a:rPr>
              <a:t>Imperfections such as dipole roll and quad misalignment lead to closed orbit excursion and break spin degeneracy in a real-world ring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400" dirty="0"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cs typeface="Cambria"/>
              </a:rPr>
              <a:t>Error effect is rather weak, spin sensitivity to errors can be described through spin response function based on linear optics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400" dirty="0"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cs typeface="Cambria"/>
              </a:rPr>
              <a:t>Closed orbit excursion leads to coherent spin rotation, same for all particles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400" dirty="0"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cs typeface="Cambria"/>
              </a:rPr>
              <a:t>Effect of imperfections can be experimentally measured and compensated by a local 3D spin rotator consisting of weak magnets, e.g., a sequence of alternating dipoles and solenoids can provide a rotation about an arbitrary axis cancelling error effect</a:t>
            </a: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endParaRPr lang="en-US" sz="2400" dirty="0">
              <a:cs typeface="Cambria"/>
            </a:endParaRPr>
          </a:p>
          <a:p>
            <a:pPr marL="344488" indent="-344488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cs typeface="Cambria"/>
              </a:rPr>
              <a:t>Higher-order incoherent spin rotations result from </a:t>
            </a:r>
            <a:r>
              <a:rPr lang="en-US" sz="2400" dirty="0" err="1">
                <a:cs typeface="Cambria"/>
              </a:rPr>
              <a:t>betatron</a:t>
            </a:r>
            <a:r>
              <a:rPr lang="en-US" sz="2400" dirty="0">
                <a:cs typeface="Cambria"/>
              </a:rPr>
              <a:t> and synchrotron motion and set a fundamental limit on Spin Coherence Time (SCT)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9FE54-64A6-4191-B627-FE095C7D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B6D6-F400-4330-BF24-B8321FDB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0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93FA-C9A0-C641-8DF9-AAA39AAB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 of Electric Dipole Moment (EDM) of Free Electron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5D035-1C7E-0F41-B7CB-0074403B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F1379-47DF-5E47-9EF6-CD5FDD1F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422937-81F2-4083-8198-146FB6873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193" y="980232"/>
            <a:ext cx="5570536" cy="489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6F2D60-1BFF-4251-AD38-0C39D494C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5"/>
                <a:ext cx="5822653" cy="5381694"/>
              </a:xfrm>
            </p:spPr>
            <p:txBody>
              <a:bodyPr>
                <a:noAutofit/>
              </a:bodyPr>
              <a:lstStyle/>
              <a:p>
                <a:r>
                  <a:rPr lang="en-US" sz="1600" dirty="0"/>
                  <a:t>EDM is very sensitive to physics beyond Standard Model and new sources of Charge-conjugation and Parity (CP) violation – such CP violation could signal presence of new physics and explain puzzle of matter-antimatter asymmetry in Universe</a:t>
                </a:r>
              </a:p>
              <a:p>
                <a:r>
                  <a:rPr lang="en-US" sz="1600" dirty="0"/>
                  <a:t>Current electron EDM upper limit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&lt;4.1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m:rPr>
                        <m:nor/>
                      </m:rPr>
                      <a:rPr lang="de-DE" sz="1600" dirty="0"/>
                      <m:t> </m:t>
                    </m:r>
                  </m:oMath>
                </a14:m>
                <a:r>
                  <a:rPr lang="en-US" sz="1600" dirty="0"/>
                  <a:t>e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600" dirty="0"/>
                  <a:t> cm) has been extracted from measurement using </a:t>
                </a:r>
                <a:r>
                  <a:rPr lang="en-US" sz="1600" dirty="0" err="1"/>
                  <a:t>HfF</a:t>
                </a:r>
                <a:r>
                  <a:rPr lang="en-US" sz="1600" baseline="30000" dirty="0"/>
                  <a:t>+</a:t>
                </a:r>
                <a:r>
                  <a:rPr lang="en-US" sz="1600" dirty="0"/>
                  <a:t> ions</a:t>
                </a:r>
              </a:p>
              <a:p>
                <a:r>
                  <a:rPr lang="en-US" sz="1600" dirty="0"/>
                  <a:t>Any measurement of EDM relies on measuring spin precession rate in an electric field of a particle’s rest frame,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𝑟𝑒𝑠𝑡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𝑟𝑒𝑠𝑡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sz="1600" dirty="0"/>
                  <a:t>Magnetic Dipole Moment (MDM) effect is naturally suppressed at any energy due to spin-transparent ring topology and symmetry</a:t>
                </a:r>
              </a:p>
              <a:p>
                <a:r>
                  <a:rPr lang="en-US" sz="1600" dirty="0"/>
                  <a:t>All-electric design with no magnetic fields to allow for two counter-rotating electron beams (CRA and CRB) to circulate concurrently – only one beam is shown in right figure </a:t>
                </a:r>
              </a:p>
              <a:p>
                <a:r>
                  <a:rPr lang="en-US" sz="1600" dirty="0"/>
                  <a:t>EDM ring consists of two low-energy and two high-energy arcs connected by longitudinal static electric field sections – they preserve suppression of MDM effect but remove degeneracy of EDM spin precession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6F2D60-1BFF-4251-AD38-0C39D494C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5"/>
                <a:ext cx="5822653" cy="5381694"/>
              </a:xfrm>
              <a:blipFill>
                <a:blip r:embed="rId4"/>
                <a:stretch>
                  <a:fillRect l="-217" t="-706" r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33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93FA-C9A0-C641-8DF9-AAA39AAB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Mott Polarimeter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5D035-1C7E-0F41-B7CB-0074403B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F1379-47DF-5E47-9EF6-CD5FDD1F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9BA1A7-4741-40A7-9685-E64FF27C5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1961" y="2429711"/>
            <a:ext cx="5375768" cy="3448209"/>
          </a:xfr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24E36DF-A269-40B2-942B-17E75D6228CC}"/>
              </a:ext>
            </a:extLst>
          </p:cNvPr>
          <p:cNvSpPr txBox="1">
            <a:spLocks/>
          </p:cNvSpPr>
          <p:nvPr/>
        </p:nvSpPr>
        <p:spPr>
          <a:xfrm>
            <a:off x="411893" y="966055"/>
            <a:ext cx="5517567" cy="53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Ring is filled with four polarized electron bunches, each 2 </a:t>
            </a:r>
            <a:r>
              <a:rPr lang="en-US" sz="2400" dirty="0" err="1"/>
              <a:t>nC</a:t>
            </a:r>
            <a:r>
              <a:rPr lang="en-US" sz="2400" dirty="0"/>
              <a:t>, in one direction and another four bunches, each 2 </a:t>
            </a:r>
            <a:r>
              <a:rPr lang="en-US" sz="2400" dirty="0" err="1"/>
              <a:t>nC</a:t>
            </a:r>
            <a:r>
              <a:rPr lang="en-US" sz="2400" dirty="0"/>
              <a:t>, in opposite direction </a:t>
            </a:r>
          </a:p>
          <a:p>
            <a:r>
              <a:rPr lang="en-US" sz="2400" dirty="0"/>
              <a:t>Use half charge of each bunch to measure initial bunch polarization at  </a:t>
            </a:r>
            <a:r>
              <a:rPr lang="en-US" sz="2400" i="1" dirty="0"/>
              <a:t>t </a:t>
            </a:r>
            <a:r>
              <a:rPr lang="en-US" sz="2400" dirty="0"/>
              <a:t>= 0 using a conventional Mott polarimeter</a:t>
            </a:r>
          </a:p>
          <a:p>
            <a:r>
              <a:rPr lang="en-US" sz="2400" dirty="0"/>
              <a:t>Measure final bunch polarization at end of store time, </a:t>
            </a:r>
            <a:r>
              <a:rPr lang="en-US" sz="2400" i="1" dirty="0"/>
              <a:t>t </a:t>
            </a:r>
            <a:r>
              <a:rPr lang="en-US" sz="2400" dirty="0"/>
              <a:t>= SCT</a:t>
            </a:r>
          </a:p>
          <a:p>
            <a:r>
              <a:rPr lang="en-US" sz="2400" dirty="0"/>
              <a:t>EDM results in a build-up of vertical component of beam polarization due to spin precession from longitudinal to vertical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4AE510-267F-6747-B511-25010495AFF0}"/>
                  </a:ext>
                </a:extLst>
              </p:cNvPr>
              <p:cNvSpPr txBox="1"/>
              <p:nvPr/>
            </p:nvSpPr>
            <p:spPr>
              <a:xfrm>
                <a:off x="8968712" y="1024872"/>
                <a:ext cx="2729017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Detector Coverage: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:0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200" b="0" dirty="0"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:90° → 160°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4AE510-267F-6747-B511-25010495A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712" y="1024872"/>
                <a:ext cx="2729017" cy="1107996"/>
              </a:xfrm>
              <a:prstGeom prst="rect">
                <a:avLst/>
              </a:prstGeom>
              <a:blipFill>
                <a:blip r:embed="rId3"/>
                <a:stretch>
                  <a:fillRect l="-2315" t="-3409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91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8A47-62A7-4F60-9A99-079002F9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Electron EDM Statistical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22C1-37D8-447C-837D-37447D91D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Statistical uncertainty per fill: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After five years of data taking, projected statistical limit is: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with expectation that further optimization and improvements will lower this limit</a:t>
            </a:r>
            <a:endParaRPr lang="en-US" alt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021DD-C8CC-497C-80BE-E6641C48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1E78C-40FA-4F01-B67C-8C4C4EEF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E0E9F3-E9BF-4D92-9598-BFD78FD973D4}"/>
                  </a:ext>
                </a:extLst>
              </p:cNvPr>
              <p:cNvSpPr txBox="1"/>
              <p:nvPr/>
            </p:nvSpPr>
            <p:spPr>
              <a:xfrm>
                <a:off x="792597" y="1595784"/>
                <a:ext cx="5170748" cy="86139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𝐸𝐷𝑀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𝐸𝐷𝑀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𝑆𝐶𝑇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E0E9F3-E9BF-4D92-9598-BFD78FD97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97" y="1595784"/>
                <a:ext cx="5170748" cy="861390"/>
              </a:xfrm>
              <a:prstGeom prst="rect">
                <a:avLst/>
              </a:prstGeom>
              <a:blipFill>
                <a:blip r:embed="rId2"/>
                <a:stretch>
                  <a:fillRect l="-489" t="-2941" r="-1222" b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F3A335-E438-4A4E-B52F-4D4B4B8F49FB}"/>
                  </a:ext>
                </a:extLst>
              </p:cNvPr>
              <p:cNvSpPr txBox="1"/>
              <p:nvPr/>
            </p:nvSpPr>
            <p:spPr>
              <a:xfrm>
                <a:off x="1905997" y="3040646"/>
                <a:ext cx="2734481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−28</m:t>
                        </m:r>
                      </m:sup>
                    </m:sSup>
                  </m:oMath>
                </a14:m>
                <a:r>
                  <a:rPr lang="de-DE" sz="2400" dirty="0"/>
                  <a:t> e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 cm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F3A335-E438-4A4E-B52F-4D4B4B8F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997" y="3040646"/>
                <a:ext cx="2734481" cy="369332"/>
              </a:xfrm>
              <a:prstGeom prst="rect">
                <a:avLst/>
              </a:prstGeom>
              <a:blipFill>
                <a:blip r:embed="rId3"/>
                <a:stretch>
                  <a:fillRect t="-19355" b="-451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F71EED-6D43-2544-B1B5-C244DEE3A314}"/>
                  </a:ext>
                </a:extLst>
              </p:cNvPr>
              <p:cNvSpPr txBox="1"/>
              <p:nvPr/>
            </p:nvSpPr>
            <p:spPr>
              <a:xfrm>
                <a:off x="1905998" y="5139123"/>
                <a:ext cx="2734480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5.8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sup>
                    </m:sSup>
                  </m:oMath>
                </a14:m>
                <a:r>
                  <a:rPr lang="de-DE" sz="2400" dirty="0"/>
                  <a:t> e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/>
                  <a:t> cm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F71EED-6D43-2544-B1B5-C244DEE3A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998" y="5139123"/>
                <a:ext cx="2734480" cy="369332"/>
              </a:xfrm>
              <a:prstGeom prst="rect">
                <a:avLst/>
              </a:prstGeom>
              <a:blipFill>
                <a:blip r:embed="rId4"/>
                <a:stretch>
                  <a:fillRect t="-20000" b="-4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CBA59961-BC44-1942-B0DB-8B9F76B77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011823"/>
                  </p:ext>
                </p:extLst>
              </p:nvPr>
            </p:nvGraphicFramePr>
            <p:xfrm>
              <a:off x="6134582" y="1601140"/>
              <a:ext cx="5563147" cy="2764917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338086">
                      <a:extLst>
                        <a:ext uri="{9D8B030D-6E8A-4147-A177-3AD203B41FA5}">
                          <a16:colId xmlns:a16="http://schemas.microsoft.com/office/drawing/2014/main" val="3319758478"/>
                        </a:ext>
                      </a:extLst>
                    </a:gridCol>
                    <a:gridCol w="879676">
                      <a:extLst>
                        <a:ext uri="{9D8B030D-6E8A-4147-A177-3AD203B41FA5}">
                          <a16:colId xmlns:a16="http://schemas.microsoft.com/office/drawing/2014/main" val="4013548364"/>
                        </a:ext>
                      </a:extLst>
                    </a:gridCol>
                    <a:gridCol w="2345385">
                      <a:extLst>
                        <a:ext uri="{9D8B030D-6E8A-4147-A177-3AD203B41FA5}">
                          <a16:colId xmlns:a16="http://schemas.microsoft.com/office/drawing/2014/main" val="957871727"/>
                        </a:ext>
                      </a:extLst>
                    </a:gridCol>
                  </a:tblGrid>
                  <a:tr h="293449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Electrons per Fill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.0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4387195"/>
                      </a:ext>
                    </a:extLst>
                  </a:tr>
                  <a:tr h="16768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Polarimeter Efficiency 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0.0024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7400143"/>
                      </a:ext>
                    </a:extLst>
                  </a:tr>
                  <a:tr h="177642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Analyzing Power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0.45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328203"/>
                      </a:ext>
                    </a:extLst>
                  </a:tr>
                  <a:tr h="16768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Beam Polarization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857610"/>
                      </a:ext>
                    </a:extLst>
                  </a:tr>
                  <a:tr h="293449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Spin rotation per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per time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=6.0×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800" smtClean="0">
                                        <a:latin typeface="Cambria Math" panose="02040503050406030204" pitchFamily="18" charset="0"/>
                                      </a:rPr>
                                      <m:t>𝐸𝐷𝑀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.45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/>
                            <a:t> rad/s</a:t>
                          </a:r>
                          <a:r>
                            <a:rPr lang="en-US" sz="1800" baseline="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3133920"/>
                      </a:ext>
                    </a:extLst>
                  </a:tr>
                  <a:tr h="167685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Spin Coherence Time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𝑆𝐶𝑇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 day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86400</m:t>
                              </m:r>
                            </m:oMath>
                          </a14:m>
                          <a:r>
                            <a:rPr lang="en-US" sz="1800" dirty="0"/>
                            <a:t> s)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1407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CBA59961-BC44-1942-B0DB-8B9F76B77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011823"/>
                  </p:ext>
                </p:extLst>
              </p:nvPr>
            </p:nvGraphicFramePr>
            <p:xfrm>
              <a:off x="6134582" y="1601140"/>
              <a:ext cx="5563147" cy="2490597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338086">
                      <a:extLst>
                        <a:ext uri="{9D8B030D-6E8A-4147-A177-3AD203B41FA5}">
                          <a16:colId xmlns:a16="http://schemas.microsoft.com/office/drawing/2014/main" val="3319758478"/>
                        </a:ext>
                      </a:extLst>
                    </a:gridCol>
                    <a:gridCol w="879676">
                      <a:extLst>
                        <a:ext uri="{9D8B030D-6E8A-4147-A177-3AD203B41FA5}">
                          <a16:colId xmlns:a16="http://schemas.microsoft.com/office/drawing/2014/main" val="4013548364"/>
                        </a:ext>
                      </a:extLst>
                    </a:gridCol>
                    <a:gridCol w="2345385">
                      <a:extLst>
                        <a:ext uri="{9D8B030D-6E8A-4147-A177-3AD203B41FA5}">
                          <a16:colId xmlns:a16="http://schemas.microsoft.com/office/drawing/2014/main" val="95787172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Electrons per Fill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9565" t="-10345" r="-268116" b="-6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838" t="-10345" b="-6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43871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Polarimeter Efficiency 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9565" t="-110345" r="-268116" b="-5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838" t="-110345" b="-5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7400143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Analyzing Power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9565" t="-196774" r="-268116" b="-3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838" t="-196774" b="-37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282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Beam Polarization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9565" t="-328571" r="-268116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838" t="-328571" b="-3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785761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41" t="-235294" r="-137297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9565" t="-235294" r="-268116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838" t="-235294" b="-7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313392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Spin Coherence Time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69565" t="-589655" r="-268116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37838" t="-589655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1407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755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97D2-11CD-4D66-B97E-318B04AE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Systematic Uncertainties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D2E7A-9093-41D1-AF77-7DC775734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Both proton EDM collaborations have done extensive studies: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Many sources have been identified: background magnetic fields, vertical velocity, errors in construction and alignment, vertical E-field, 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Counter-rotating beams (and with both helicities) will suppress some uncertainties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Elaborate state-of-art shielding of background magnetic fields is practical since ring is very small but electron lighter mass (relative to proton) increases sensitivity to these fields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Store all polarization states (longitudinal, vertical, and radial) and with both helicities (positive and negative) at same time to control systematic uncertainties</a:t>
            </a:r>
          </a:p>
          <a:p>
            <a:endParaRPr lang="en-US" sz="2400" dirty="0"/>
          </a:p>
          <a:p>
            <a:r>
              <a:rPr lang="en-US" sz="2400" dirty="0"/>
              <a:t>Mott Polarimetry related systematic uncertainties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5BE5B-AABE-459B-B2FD-A527C9E0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3BC14-E0A1-49E2-B445-1DADE049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11DA21-BEE0-4D3D-B77E-A2157D030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Axions:</a:t>
            </a:r>
          </a:p>
          <a:p>
            <a:pPr lvl="1"/>
            <a:r>
              <a:rPr lang="en-US" sz="1800" dirty="0"/>
              <a:t>Axion is a new particle beyond Standard Model that can explain strong CP problem of Quantum Chromodynamics (QCD), so called “QCD axion” – no CP-violation has ever been seen in any experiment involving only strong interaction in spite of fact that Standard Model as a whole violates this symmetry</a:t>
            </a:r>
          </a:p>
          <a:p>
            <a:pPr lvl="1"/>
            <a:r>
              <a:rPr lang="en-US" sz="1800" dirty="0"/>
              <a:t>Axions are also a viable candidate for dark matter which dominates mass of Universe</a:t>
            </a:r>
          </a:p>
          <a:p>
            <a:r>
              <a:rPr lang="en-US" sz="2000" dirty="0"/>
              <a:t>Search for axions:</a:t>
            </a:r>
          </a:p>
          <a:p>
            <a:pPr lvl="1"/>
            <a:r>
              <a:rPr lang="en-US" sz="1800" dirty="0"/>
              <a:t>Spin precession due to interaction of Milky Way’s dark matter axions with electrons:  </a:t>
            </a:r>
            <a:r>
              <a:rPr lang="en-US" sz="1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https://doi.org/10.1016/j.physletb.2023.138058</a:t>
            </a:r>
            <a:endParaRPr lang="en-US" sz="1800" dirty="0"/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Spin precession due to axion-mediated nucleon-electron forces from Earth or test mass  – next slide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Spin-transparent storage rings: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Same as electron EDM ring, or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All-electric and one-energy (300 keV) ring – both MDM and EDM are suppressed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for Axions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PSTP2024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2631702-D8A7-4037-AD41-EB2B3A62DC7B}"/>
              </a:ext>
            </a:extLst>
          </p:cNvPr>
          <p:cNvGrpSpPr/>
          <p:nvPr/>
        </p:nvGrpSpPr>
        <p:grpSpPr>
          <a:xfrm>
            <a:off x="6914529" y="3951596"/>
            <a:ext cx="2048237" cy="1424290"/>
            <a:chOff x="7156951" y="4048522"/>
            <a:chExt cx="2048237" cy="142429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D617F3-B29B-46FB-AEA9-8ED427B9D92C}"/>
                </a:ext>
              </a:extLst>
            </p:cNvPr>
            <p:cNvGrpSpPr/>
            <p:nvPr/>
          </p:nvGrpSpPr>
          <p:grpSpPr>
            <a:xfrm rot="20924706">
              <a:off x="8582442" y="4728091"/>
              <a:ext cx="235669" cy="558535"/>
              <a:chOff x="9332537" y="4597927"/>
              <a:chExt cx="235669" cy="558535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AC3A389-932F-4F88-8A41-D082BCF49B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45658" y="4864233"/>
                <a:ext cx="122548" cy="292229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788E4E6-BD6F-47F8-A212-70D385B9F8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32537" y="4597927"/>
                <a:ext cx="122548" cy="292229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810A35-B1E1-420B-829C-51F58C8DE03F}"/>
                </a:ext>
              </a:extLst>
            </p:cNvPr>
            <p:cNvCxnSpPr>
              <a:cxnSpLocks/>
            </p:cNvCxnSpPr>
            <p:nvPr/>
          </p:nvCxnSpPr>
          <p:spPr>
            <a:xfrm>
              <a:off x="7874859" y="4751162"/>
              <a:ext cx="65987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9F38139-B732-48E4-AA31-BE1EE361A916}"/>
                </a:ext>
              </a:extLst>
            </p:cNvPr>
            <p:cNvGrpSpPr/>
            <p:nvPr/>
          </p:nvGrpSpPr>
          <p:grpSpPr>
            <a:xfrm>
              <a:off x="7513395" y="4749979"/>
              <a:ext cx="361464" cy="467625"/>
              <a:chOff x="8311196" y="4595962"/>
              <a:chExt cx="361464" cy="467625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92A97B1-9FC0-48C2-888A-F7B55D9A0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1928" y="4595962"/>
                <a:ext cx="180732" cy="23802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BF7B6F5-6CDF-40F7-822F-E1CDB55E73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1196" y="4825561"/>
                <a:ext cx="180732" cy="238026"/>
              </a:xfrm>
              <a:prstGeom prst="line">
                <a:avLst/>
              </a:prstGeom>
              <a:ln w="12700"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7EE93DD-7E82-4B68-A8C1-6C3BBC40F8D4}"/>
                </a:ext>
              </a:extLst>
            </p:cNvPr>
            <p:cNvGrpSpPr/>
            <p:nvPr/>
          </p:nvGrpSpPr>
          <p:grpSpPr>
            <a:xfrm rot="17236859">
              <a:off x="7513395" y="4269988"/>
              <a:ext cx="361464" cy="467625"/>
              <a:chOff x="8311196" y="4595962"/>
              <a:chExt cx="361464" cy="467625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EBAFE13-40A2-45B9-B968-5FA9F18274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1928" y="4595962"/>
                <a:ext cx="180732" cy="23802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C061921-17C5-4A47-B423-A287A75143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11196" y="4825561"/>
                <a:ext cx="180732" cy="238026"/>
              </a:xfrm>
              <a:prstGeom prst="line">
                <a:avLst/>
              </a:prstGeom>
              <a:ln w="12700"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F6DDC9E-F62F-4827-BB81-B9BCC4E51582}"/>
                </a:ext>
              </a:extLst>
            </p:cNvPr>
            <p:cNvGrpSpPr/>
            <p:nvPr/>
          </p:nvGrpSpPr>
          <p:grpSpPr>
            <a:xfrm rot="3246241">
              <a:off x="8577120" y="4213115"/>
              <a:ext cx="235669" cy="558535"/>
              <a:chOff x="9332537" y="4597927"/>
              <a:chExt cx="235669" cy="558535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827CA06D-90FE-404D-8E0E-5DC0B158D5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45658" y="4864233"/>
                <a:ext cx="122548" cy="292229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55C7760-BA73-4AEC-9CB6-A5BAC4C9C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332537" y="4597927"/>
                <a:ext cx="122548" cy="292229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6155A74-5732-4651-B244-4F13209621FE}"/>
                </a:ext>
              </a:extLst>
            </p:cNvPr>
            <p:cNvSpPr/>
            <p:nvPr/>
          </p:nvSpPr>
          <p:spPr>
            <a:xfrm>
              <a:off x="7820115" y="4683454"/>
              <a:ext cx="118533" cy="11853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6333E2D-67EA-4DFD-BDF3-AC39DA13DC1B}"/>
                </a:ext>
              </a:extLst>
            </p:cNvPr>
            <p:cNvSpPr/>
            <p:nvPr/>
          </p:nvSpPr>
          <p:spPr>
            <a:xfrm>
              <a:off x="8441302" y="4663741"/>
              <a:ext cx="177800" cy="17714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37B0185-3AB4-4076-A2CB-9B3647B8C457}"/>
                    </a:ext>
                  </a:extLst>
                </p:cNvPr>
                <p:cNvSpPr txBox="1"/>
                <p:nvPr/>
              </p:nvSpPr>
              <p:spPr>
                <a:xfrm>
                  <a:off x="7156951" y="4077105"/>
                  <a:ext cx="3564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37B0185-3AB4-4076-A2CB-9B3647B8C4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6951" y="4077105"/>
                  <a:ext cx="35644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22951" r="-27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80A2E26-0E14-4AD1-9E2B-D3FC0FAAD7C0}"/>
                    </a:ext>
                  </a:extLst>
                </p:cNvPr>
                <p:cNvSpPr txBox="1"/>
                <p:nvPr/>
              </p:nvSpPr>
              <p:spPr>
                <a:xfrm>
                  <a:off x="7161921" y="5103480"/>
                  <a:ext cx="3564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80A2E26-0E14-4AD1-9E2B-D3FC0FAAD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921" y="5103480"/>
                  <a:ext cx="35644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22951" r="-27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7261CE3-BE23-418D-BFF8-88FB5D181212}"/>
                </a:ext>
              </a:extLst>
            </p:cNvPr>
            <p:cNvSpPr txBox="1"/>
            <p:nvPr/>
          </p:nvSpPr>
          <p:spPr>
            <a:xfrm>
              <a:off x="8853810" y="404852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6C9F1E-8CAC-488F-98C7-DEEBF1E4D5D2}"/>
                </a:ext>
              </a:extLst>
            </p:cNvPr>
            <p:cNvSpPr txBox="1"/>
            <p:nvPr/>
          </p:nvSpPr>
          <p:spPr>
            <a:xfrm>
              <a:off x="8853810" y="509258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3EC50FF-2342-4E60-B83D-31A595D1C4DA}"/>
                </a:ext>
              </a:extLst>
            </p:cNvPr>
            <p:cNvSpPr txBox="1"/>
            <p:nvPr/>
          </p:nvSpPr>
          <p:spPr>
            <a:xfrm>
              <a:off x="7903410" y="4462381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D96AA6A-62DF-4AAC-A85B-4E0D67C23952}"/>
                    </a:ext>
                  </a:extLst>
                </p:cNvPr>
                <p:cNvSpPr txBox="1"/>
                <p:nvPr/>
              </p:nvSpPr>
              <p:spPr>
                <a:xfrm>
                  <a:off x="8691458" y="4598191"/>
                  <a:ext cx="3380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D96AA6A-62DF-4AAC-A85B-4E0D67C23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1458" y="4598191"/>
                  <a:ext cx="33804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8182" t="-4348" r="-5455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C9C89A8-328A-4959-8D61-B52896FAE7F5}"/>
                    </a:ext>
                  </a:extLst>
                </p:cNvPr>
                <p:cNvSpPr txBox="1"/>
                <p:nvPr/>
              </p:nvSpPr>
              <p:spPr>
                <a:xfrm>
                  <a:off x="7421089" y="4616269"/>
                  <a:ext cx="303929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C9C89A8-328A-4959-8D61-B52896FAE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089" y="4616269"/>
                  <a:ext cx="303929" cy="298415"/>
                </a:xfrm>
                <a:prstGeom prst="rect">
                  <a:avLst/>
                </a:prstGeom>
                <a:blipFill>
                  <a:blip r:embed="rId6"/>
                  <a:stretch>
                    <a:fillRect l="-20408" r="-10204" b="-20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189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_Widescreen" id="{7B6BC214-CE7D-5C48-9BF6-77FBFE1E69EC}" vid="{7428E7A7-0EE4-AE4F-9C3B-0381D78A7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JeffersonLab_Widescreen(1)</Template>
  <TotalTime>974</TotalTime>
  <Words>1428</Words>
  <Application>Microsoft Office PowerPoint</Application>
  <PresentationFormat>Widescreen</PresentationFormat>
  <Paragraphs>177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.PingFangSC-Regular</vt:lpstr>
      <vt:lpstr>Arial</vt:lpstr>
      <vt:lpstr>Calibri</vt:lpstr>
      <vt:lpstr>Cambria</vt:lpstr>
      <vt:lpstr>Cambria Math</vt:lpstr>
      <vt:lpstr>PingFangSC-Regular</vt:lpstr>
      <vt:lpstr>Symbol</vt:lpstr>
      <vt:lpstr>Times New Roman</vt:lpstr>
      <vt:lpstr>Office Theme</vt:lpstr>
      <vt:lpstr>Small Polarized Electron Storage Ring for Fundamental Physics Experiments</vt:lpstr>
      <vt:lpstr>Outline</vt:lpstr>
      <vt:lpstr>Spin-Transparent Ring Concept</vt:lpstr>
      <vt:lpstr>Reaching Spin Transparency in Real Ring</vt:lpstr>
      <vt:lpstr>Measurement of Electric Dipole Moment (EDM) of Free Electron</vt:lpstr>
      <vt:lpstr>Mott Polarimeter</vt:lpstr>
      <vt:lpstr>Projected Electron EDM Statistical Limit</vt:lpstr>
      <vt:lpstr>Sources of Systematic Uncertainties</vt:lpstr>
      <vt:lpstr>Search for Axions</vt:lpstr>
      <vt:lpstr>Experimental Bounds on Axion-mediated Forces</vt:lpstr>
      <vt:lpstr>Summary</vt:lpstr>
      <vt:lpstr>Measurement of EDM of Free Proton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 Suleiman</dc:creator>
  <cp:lastModifiedBy>Riad Suleiman</cp:lastModifiedBy>
  <cp:revision>253</cp:revision>
  <dcterms:created xsi:type="dcterms:W3CDTF">2024-01-20T13:43:33Z</dcterms:created>
  <dcterms:modified xsi:type="dcterms:W3CDTF">2024-09-22T13:54:01Z</dcterms:modified>
</cp:coreProperties>
</file>