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</p:sldMasterIdLst>
  <p:notesMasterIdLst>
    <p:notesMasterId r:id="rId29"/>
  </p:notesMasterIdLst>
  <p:sldIdLst>
    <p:sldId id="257" r:id="rId4"/>
    <p:sldId id="283" r:id="rId5"/>
    <p:sldId id="258" r:id="rId6"/>
    <p:sldId id="277" r:id="rId7"/>
    <p:sldId id="278" r:id="rId8"/>
    <p:sldId id="279" r:id="rId9"/>
    <p:sldId id="260" r:id="rId10"/>
    <p:sldId id="261" r:id="rId11"/>
    <p:sldId id="263" r:id="rId12"/>
    <p:sldId id="264" r:id="rId13"/>
    <p:sldId id="265" r:id="rId14"/>
    <p:sldId id="286" r:id="rId15"/>
    <p:sldId id="301" r:id="rId16"/>
    <p:sldId id="288" r:id="rId17"/>
    <p:sldId id="298" r:id="rId18"/>
    <p:sldId id="302" r:id="rId19"/>
    <p:sldId id="292" r:id="rId20"/>
    <p:sldId id="295" r:id="rId21"/>
    <p:sldId id="299" r:id="rId22"/>
    <p:sldId id="300" r:id="rId23"/>
    <p:sldId id="296" r:id="rId24"/>
    <p:sldId id="285" r:id="rId25"/>
    <p:sldId id="297" r:id="rId26"/>
    <p:sldId id="275" r:id="rId27"/>
    <p:sldId id="276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8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C59D6-A1F3-4F9C-B82F-4666BAAB0EDA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B78CE-22D0-49E2-9B6E-704E0AED937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918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25 </a:t>
            </a:r>
            <a:r>
              <a:rPr lang="de-DE" dirty="0" err="1"/>
              <a:t>minutes</a:t>
            </a:r>
            <a:r>
              <a:rPr lang="de-DE" dirty="0"/>
              <a:t> + 5 </a:t>
            </a:r>
            <a:r>
              <a:rPr lang="de-DE" dirty="0" err="1"/>
              <a:t>minutes</a:t>
            </a:r>
            <a:r>
              <a:rPr lang="de-DE" dirty="0"/>
              <a:t> </a:t>
            </a:r>
            <a:r>
              <a:rPr lang="de-DE" dirty="0" err="1"/>
              <a:t>discussion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66CAD1-FD47-46B0-9C16-1B81F4E690E0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Ralf Engels</a:t>
            </a: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582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In 1934,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with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James Chadwick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from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Cavendish Laboratory at Cambridge, he was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first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to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measure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accurately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mass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of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the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neutron</a:t>
            </a:r>
            <a:endParaRPr lang="de-DE" b="0" i="0" u="none" strike="noStrike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“I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don’t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have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time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to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de-DE" b="0" i="0" u="none" strike="noStrike" dirty="0" err="1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age</a:t>
            </a:r>
            <a:r>
              <a:rPr lang="de-DE" b="0" i="0" u="none" strike="noStrike" dirty="0">
                <a:solidFill>
                  <a:srgbClr val="333333"/>
                </a:solidFill>
                <a:effectLst/>
                <a:latin typeface="Verdana" panose="020B0604030504040204" pitchFamily="34" charset="0"/>
              </a:rPr>
              <a:t>.”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Ralf Engels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83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2132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83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51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068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32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199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530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996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29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4271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954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0632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507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F451-7D62-4CF2-9AB1-B27B3DB5B67B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361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982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812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863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805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418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5235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385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32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172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790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97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312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53504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18290" y="6381328"/>
            <a:ext cx="709758" cy="22110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264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0866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79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1389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55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1664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120506"/>
            <a:ext cx="1881980" cy="548854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FA572BF-D237-5A46-A0E8-C08AD84838A3}"/>
              </a:ext>
            </a:extLst>
          </p:cNvPr>
          <p:cNvSpPr txBox="1">
            <a:spLocks/>
          </p:cNvSpPr>
          <p:nvPr userDrawn="1"/>
        </p:nvSpPr>
        <p:spPr>
          <a:xfrm>
            <a:off x="371474" y="6381328"/>
            <a:ext cx="2484165" cy="2211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Ralf Engels / 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23.09.2024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4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94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15.05.2024</a:t>
            </a:r>
            <a:endParaRPr lang="de-DE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10A71-80CD-45D5-89E1-411E0E079E5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46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5C51B-E79E-45AD-A1D4-52BC94CCC121}" type="datetimeFigureOut">
              <a:rPr lang="de-DE" smtClean="0"/>
              <a:t>16.09.2024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BE0AE-FB01-4E0E-A330-29D9F688CD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5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52729" y="3592615"/>
            <a:ext cx="11557967" cy="623404"/>
          </a:xfrm>
        </p:spPr>
        <p:txBody>
          <a:bodyPr/>
          <a:lstStyle/>
          <a:p>
            <a:r>
              <a:rPr lang="en-US" sz="2200" b="0" dirty="0" smtClean="0"/>
              <a:t>New insights into </a:t>
            </a:r>
            <a:r>
              <a:rPr lang="en-US" sz="2200" b="0" dirty="0" err="1" smtClean="0"/>
              <a:t>Sona</a:t>
            </a:r>
            <a:r>
              <a:rPr lang="en-US" sz="2200" b="0" dirty="0" smtClean="0"/>
              <a:t> transitions</a:t>
            </a:r>
            <a:endParaRPr lang="en-US" sz="2200" b="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352729" y="4795291"/>
            <a:ext cx="10728325" cy="360000"/>
          </a:xfrm>
        </p:spPr>
        <p:txBody>
          <a:bodyPr/>
          <a:lstStyle/>
          <a:p>
            <a:r>
              <a:rPr lang="en-GB" sz="2000" dirty="0" smtClean="0"/>
              <a:t>Ralf Engels (IKP-2@FZJ/GSI)</a:t>
            </a:r>
            <a:endParaRPr lang="en-GB" sz="20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340372" y="4380141"/>
            <a:ext cx="10728325" cy="547142"/>
          </a:xfrm>
        </p:spPr>
        <p:txBody>
          <a:bodyPr/>
          <a:lstStyle/>
          <a:p>
            <a:r>
              <a:rPr lang="de-DE" dirty="0" smtClean="0"/>
              <a:t>23th September </a:t>
            </a:r>
            <a:r>
              <a:rPr lang="de-DE" dirty="0" smtClean="0"/>
              <a:t>2024</a:t>
            </a:r>
            <a:endParaRPr lang="de-DE" dirty="0"/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76" y="5965299"/>
            <a:ext cx="2016000" cy="6336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541" y="6500235"/>
            <a:ext cx="2304488" cy="8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50" y="1126257"/>
            <a:ext cx="8280769" cy="3798888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21558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149177" y="4621431"/>
            <a:ext cx="89002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de-DE" dirty="0" err="1"/>
              <a:t>Kponou</a:t>
            </a:r>
            <a:r>
              <a:rPr lang="de-DE" dirty="0"/>
              <a:t> et al.; </a:t>
            </a:r>
            <a:r>
              <a:rPr lang="de-DE" dirty="0" err="1"/>
              <a:t>Proc</a:t>
            </a:r>
            <a:r>
              <a:rPr lang="de-DE" dirty="0"/>
              <a:t>.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12th Int. Workshop on Pol. Ion </a:t>
            </a:r>
            <a:r>
              <a:rPr lang="de-DE" dirty="0" err="1"/>
              <a:t>Sources</a:t>
            </a:r>
            <a:r>
              <a:rPr lang="de-DE" dirty="0"/>
              <a:t>, </a:t>
            </a:r>
          </a:p>
          <a:p>
            <a:pPr>
              <a:defRPr/>
            </a:pPr>
            <a:r>
              <a:rPr lang="de-DE" dirty="0"/>
              <a:t>Targets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Polarimetry</a:t>
            </a:r>
            <a:r>
              <a:rPr lang="de-DE" dirty="0"/>
              <a:t> (PSTP2007), </a:t>
            </a:r>
            <a:r>
              <a:rPr lang="de-DE" dirty="0" err="1"/>
              <a:t>Brookhaven</a:t>
            </a:r>
            <a:r>
              <a:rPr lang="de-DE" dirty="0"/>
              <a:t> 2007, AIP </a:t>
            </a:r>
            <a:r>
              <a:rPr lang="de-DE" dirty="0" err="1"/>
              <a:t>Conf</a:t>
            </a:r>
            <a:r>
              <a:rPr lang="de-DE" dirty="0"/>
              <a:t>. </a:t>
            </a:r>
            <a:r>
              <a:rPr lang="de-DE" dirty="0" err="1"/>
              <a:t>Proc</a:t>
            </a:r>
            <a:r>
              <a:rPr lang="de-DE" dirty="0"/>
              <a:t>. </a:t>
            </a:r>
            <a:r>
              <a:rPr lang="de-DE" b="1" dirty="0"/>
              <a:t>980 </a:t>
            </a:r>
          </a:p>
          <a:p>
            <a:pPr marL="342900" indent="-342900">
              <a:buFontTx/>
              <a:buAutoNum type="alphaUcPeriod"/>
              <a:defRPr/>
            </a:pPr>
            <a:r>
              <a:rPr lang="de-DE" dirty="0" err="1"/>
              <a:t>Zelenski</a:t>
            </a:r>
            <a:r>
              <a:rPr lang="de-DE" dirty="0"/>
              <a:t> et al.; …</a:t>
            </a:r>
          </a:p>
          <a:p>
            <a:pPr>
              <a:defRPr/>
            </a:pPr>
            <a:r>
              <a:rPr lang="de-DE" dirty="0"/>
              <a:t>E.P. </a:t>
            </a:r>
            <a:r>
              <a:rPr lang="de-DE" dirty="0" err="1"/>
              <a:t>Antishev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A. </a:t>
            </a:r>
            <a:r>
              <a:rPr lang="de-DE" dirty="0" err="1"/>
              <a:t>Belov</a:t>
            </a:r>
            <a:r>
              <a:rPr lang="de-DE" dirty="0"/>
              <a:t>; … </a:t>
            </a:r>
            <a:endParaRPr lang="de-DE" dirty="0" smtClean="0"/>
          </a:p>
          <a:p>
            <a:r>
              <a:rPr lang="de-DE" dirty="0"/>
              <a:t>A. </a:t>
            </a:r>
            <a:r>
              <a:rPr lang="de-DE" dirty="0" err="1"/>
              <a:t>Zelenski</a:t>
            </a:r>
            <a:r>
              <a:rPr lang="de-DE" dirty="0"/>
              <a:t>, J.G. </a:t>
            </a:r>
            <a:r>
              <a:rPr lang="de-DE" dirty="0" err="1"/>
              <a:t>Alessi</a:t>
            </a:r>
            <a:r>
              <a:rPr lang="de-DE" dirty="0"/>
              <a:t>, A. </a:t>
            </a:r>
            <a:r>
              <a:rPr lang="de-DE" dirty="0" err="1"/>
              <a:t>Kponou</a:t>
            </a:r>
            <a:r>
              <a:rPr lang="de-DE" dirty="0"/>
              <a:t>, D. </a:t>
            </a:r>
            <a:r>
              <a:rPr lang="de-DE" dirty="0" err="1" smtClean="0"/>
              <a:t>Raparia</a:t>
            </a:r>
            <a:r>
              <a:rPr lang="de-DE" dirty="0" smtClean="0"/>
              <a:t>, in </a:t>
            </a:r>
            <a:r>
              <a:rPr lang="de-DE" i="1" dirty="0" err="1"/>
              <a:t>Proc</a:t>
            </a:r>
            <a:r>
              <a:rPr lang="de-DE" i="1" dirty="0"/>
              <a:t>. 11th European </a:t>
            </a:r>
            <a:r>
              <a:rPr lang="de-DE" i="1" dirty="0" err="1"/>
              <a:t>Particle</a:t>
            </a:r>
            <a:r>
              <a:rPr lang="de-DE" i="1" dirty="0"/>
              <a:t> </a:t>
            </a:r>
            <a:r>
              <a:rPr lang="de-DE" i="1" dirty="0" err="1"/>
              <a:t>Accelerator</a:t>
            </a:r>
            <a:r>
              <a:rPr lang="de-DE" i="1" dirty="0"/>
              <a:t> </a:t>
            </a:r>
            <a:r>
              <a:rPr lang="de-DE" i="1" dirty="0" err="1"/>
              <a:t>Conf</a:t>
            </a:r>
            <a:r>
              <a:rPr lang="de-DE" i="1" dirty="0" smtClean="0"/>
              <a:t>. (</a:t>
            </a:r>
            <a:r>
              <a:rPr lang="de-DE" i="1" dirty="0"/>
              <a:t>EPAC’08)</a:t>
            </a:r>
            <a:r>
              <a:rPr lang="de-DE" dirty="0"/>
              <a:t>, </a:t>
            </a:r>
            <a:r>
              <a:rPr lang="de-DE" dirty="0" err="1"/>
              <a:t>Genoa</a:t>
            </a:r>
            <a:r>
              <a:rPr lang="de-DE" dirty="0"/>
              <a:t>, </a:t>
            </a:r>
            <a:r>
              <a:rPr lang="de-DE" dirty="0" err="1"/>
              <a:t>Italy</a:t>
            </a:r>
            <a:r>
              <a:rPr lang="de-DE" dirty="0"/>
              <a:t>, Jun. 2008, </a:t>
            </a:r>
            <a:r>
              <a:rPr lang="de-DE" dirty="0" err="1"/>
              <a:t>paper</a:t>
            </a:r>
            <a:r>
              <a:rPr lang="de-DE" dirty="0"/>
              <a:t> </a:t>
            </a:r>
            <a:r>
              <a:rPr lang="de-DE" dirty="0" smtClean="0"/>
              <a:t>TUOBM03, pp</a:t>
            </a:r>
            <a:r>
              <a:rPr lang="de-DE" dirty="0"/>
              <a:t>. </a:t>
            </a:r>
            <a:r>
              <a:rPr lang="de-DE" dirty="0" smtClean="0"/>
              <a:t>1010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8659533" y="1558708"/>
            <a:ext cx="34682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R.D. </a:t>
            </a:r>
            <a:r>
              <a:rPr lang="en-US" dirty="0" err="1"/>
              <a:t>Hight</a:t>
            </a:r>
            <a:r>
              <a:rPr lang="en-US" dirty="0"/>
              <a:t>, R.T. </a:t>
            </a:r>
            <a:r>
              <a:rPr lang="en-US" dirty="0" err="1"/>
              <a:t>Robiscoe</a:t>
            </a:r>
            <a:r>
              <a:rPr lang="en-US" dirty="0"/>
              <a:t>, </a:t>
            </a:r>
          </a:p>
          <a:p>
            <a:r>
              <a:rPr lang="en-US" dirty="0"/>
              <a:t>Phys. Rev. A </a:t>
            </a:r>
            <a:r>
              <a:rPr lang="en-US" b="1" dirty="0"/>
              <a:t>17</a:t>
            </a:r>
            <a:r>
              <a:rPr lang="en-US" dirty="0"/>
              <a:t>, 561 (1978)</a:t>
            </a:r>
          </a:p>
          <a:p>
            <a:endParaRPr lang="en-US" dirty="0"/>
          </a:p>
          <a:p>
            <a:r>
              <a:rPr lang="en-US" dirty="0"/>
              <a:t>F. </a:t>
            </a:r>
            <a:r>
              <a:rPr lang="en-US" dirty="0" err="1"/>
              <a:t>Garisto</a:t>
            </a:r>
            <a:r>
              <a:rPr lang="en-US" dirty="0"/>
              <a:t>, B.C. Sanctuary, </a:t>
            </a:r>
          </a:p>
          <a:p>
            <a:r>
              <a:rPr lang="en-US" dirty="0"/>
              <a:t>Phys. Rev. A </a:t>
            </a:r>
            <a:r>
              <a:rPr lang="en-US" b="1" dirty="0"/>
              <a:t>23</a:t>
            </a:r>
            <a:r>
              <a:rPr lang="en-US" dirty="0"/>
              <a:t>, 1234 </a:t>
            </a:r>
            <a:r>
              <a:rPr lang="de-DE" dirty="0"/>
              <a:t>(1981)</a:t>
            </a:r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F00BD64-7535-DEE0-AF75-E977E284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324000"/>
            <a:ext cx="11499249" cy="1124780"/>
          </a:xfrm>
        </p:spPr>
        <p:txBody>
          <a:bodyPr/>
          <a:lstStyle/>
          <a:p>
            <a:r>
              <a:rPr lang="en-US" sz="2800" dirty="0" smtClean="0"/>
              <a:t>Experimental Results</a:t>
            </a:r>
            <a:endParaRPr lang="en-US" sz="2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35" y="1154769"/>
            <a:ext cx="7633252" cy="3210156"/>
          </a:xfrm>
          <a:prstGeom prst="rect">
            <a:avLst/>
          </a:prstGeom>
        </p:spPr>
      </p:pic>
      <p:sp>
        <p:nvSpPr>
          <p:cNvPr id="17413" name="Textfeld 5"/>
          <p:cNvSpPr txBox="1">
            <a:spLocks noChangeArrowheads="1"/>
          </p:cNvSpPr>
          <p:nvPr/>
        </p:nvSpPr>
        <p:spPr bwMode="auto">
          <a:xfrm>
            <a:off x="2135188" y="976359"/>
            <a:ext cx="7561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 u="sng" dirty="0" err="1">
                <a:solidFill>
                  <a:schemeClr val="tx1"/>
                </a:solidFill>
              </a:rPr>
              <a:t>Measurements</a:t>
            </a:r>
            <a:r>
              <a:rPr lang="de-DE" altLang="de-DE" sz="1800" b="1" u="sng" dirty="0">
                <a:solidFill>
                  <a:schemeClr val="tx1"/>
                </a:solidFill>
              </a:rPr>
              <a:t> at OPPIS@RHIC</a:t>
            </a:r>
          </a:p>
        </p:txBody>
      </p:sp>
    </p:spTree>
    <p:extLst>
      <p:ext uri="{BB962C8B-B14F-4D97-AF65-F5344CB8AC3E}">
        <p14:creationId xmlns:p14="http://schemas.microsoft.com/office/powerpoint/2010/main" val="7094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0699" y="234777"/>
            <a:ext cx="11450708" cy="1136824"/>
          </a:xfrm>
        </p:spPr>
        <p:txBody>
          <a:bodyPr/>
          <a:lstStyle/>
          <a:p>
            <a:r>
              <a:rPr lang="de-DE" dirty="0" smtClean="0"/>
              <a:t>The Explanation: RF-</a:t>
            </a: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 smtClean="0"/>
              <a:t>Transitions</a:t>
            </a:r>
            <a:endParaRPr lang="de-DE" dirty="0"/>
          </a:p>
        </p:txBody>
      </p:sp>
      <p:pic>
        <p:nvPicPr>
          <p:cNvPr id="14" name="Inhaltsplatzhalt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246" y="808266"/>
            <a:ext cx="11412413" cy="5189258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Rechteck 2"/>
          <p:cNvSpPr/>
          <p:nvPr/>
        </p:nvSpPr>
        <p:spPr>
          <a:xfrm>
            <a:off x="4266318" y="742494"/>
            <a:ext cx="3744416" cy="5496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7" name="Rechteck 6"/>
          <p:cNvSpPr/>
          <p:nvPr/>
        </p:nvSpPr>
        <p:spPr>
          <a:xfrm>
            <a:off x="8076334" y="808266"/>
            <a:ext cx="3744416" cy="529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0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711" y="236766"/>
            <a:ext cx="11412311" cy="1232804"/>
          </a:xfrm>
        </p:spPr>
        <p:txBody>
          <a:bodyPr/>
          <a:lstStyle/>
          <a:p>
            <a:r>
              <a:rPr lang="de-DE" dirty="0" err="1" smtClean="0"/>
              <a:t>Theory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71475" y="1108953"/>
                <a:ext cx="11449050" cy="466002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𝑰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𝑱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2400" b="1" i="1">
                          <a:latin typeface="Cambria Math" panose="02040503050406030204" pitchFamily="18" charset="0"/>
                        </a:rPr>
                        <m:t>𝑩</m:t>
                      </m:r>
                      <m:d>
                        <m:d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sz="2400" dirty="0" smtClean="0"/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Time-</a:t>
                </a:r>
                <a:r>
                  <a:rPr lang="en-US" sz="2400" dirty="0" err="1" smtClean="0"/>
                  <a:t>dependend</a:t>
                </a:r>
                <a:r>
                  <a:rPr lang="en-US" sz="2400" dirty="0" smtClean="0"/>
                  <a:t> perturbation theory		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ℏ</m:t>
                    </m:r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num>
                      <m:den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Works perfect for a single state 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 smtClean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PhD of Chr. Kannis</a:t>
                </a:r>
                <a:endParaRPr lang="en-US" sz="2400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1475" y="1108953"/>
                <a:ext cx="11449050" cy="4660023"/>
              </a:xfrm>
              <a:blipFill>
                <a:blip r:embed="rId2"/>
                <a:stretch>
                  <a:fillRect l="-1651" b="-261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pic>
        <p:nvPicPr>
          <p:cNvPr id="9" name="Graphic 18">
            <a:extLst>
              <a:ext uri="{FF2B5EF4-FFF2-40B4-BE49-F238E27FC236}">
                <a16:creationId xmlns:a16="http://schemas.microsoft.com/office/drawing/2014/main" id="{CAAC5D86-F415-4D88-8E93-67C1000AF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72000" y="2756790"/>
            <a:ext cx="7433856" cy="371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Measured</a:t>
            </a:r>
            <a:r>
              <a:rPr lang="de-DE" dirty="0" smtClean="0"/>
              <a:t> </a:t>
            </a:r>
            <a:r>
              <a:rPr lang="de-DE" dirty="0" err="1" smtClean="0"/>
              <a:t>Spectra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1475" y="1448780"/>
            <a:ext cx="11573477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Only</a:t>
            </a:r>
            <a:r>
              <a:rPr lang="de-DE" sz="2400" dirty="0" smtClean="0"/>
              <a:t> </a:t>
            </a:r>
            <a:r>
              <a:rPr lang="el-GR" sz="2400" dirty="0" smtClean="0"/>
              <a:t>α</a:t>
            </a:r>
            <a:r>
              <a:rPr lang="de-DE" sz="2400" dirty="0" smtClean="0"/>
              <a:t>1: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err="1" smtClean="0"/>
              <a:t>Both</a:t>
            </a:r>
            <a:r>
              <a:rPr lang="de-DE" sz="2400" dirty="0" smtClean="0"/>
              <a:t> </a:t>
            </a:r>
            <a:r>
              <a:rPr lang="el-GR" sz="2400" dirty="0" smtClean="0"/>
              <a:t>α</a:t>
            </a:r>
            <a:r>
              <a:rPr lang="de-DE" sz="2400" dirty="0" smtClean="0"/>
              <a:t> </a:t>
            </a:r>
            <a:r>
              <a:rPr lang="de-DE" sz="2400" dirty="0" err="1" smtClean="0"/>
              <a:t>states</a:t>
            </a:r>
            <a:r>
              <a:rPr lang="de-DE" sz="2400" dirty="0" smtClean="0"/>
              <a:t>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Unpolarized Beam:</a:t>
            </a:r>
          </a:p>
        </p:txBody>
      </p:sp>
      <p:pic>
        <p:nvPicPr>
          <p:cNvPr id="7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10" y="923649"/>
            <a:ext cx="3549609" cy="246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133" y="3551685"/>
            <a:ext cx="3568950" cy="24882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064" y="2030931"/>
            <a:ext cx="4234497" cy="2926080"/>
          </a:xfrm>
          <a:prstGeom prst="rect">
            <a:avLst/>
          </a:prstGeom>
        </p:spPr>
      </p:pic>
      <p:pic>
        <p:nvPicPr>
          <p:cNvPr id="10" name="Grafik 9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71475" y="4830417"/>
            <a:ext cx="3007829" cy="735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1" name="Rechteck 10"/>
          <p:cNvSpPr/>
          <p:nvPr/>
        </p:nvSpPr>
        <p:spPr>
          <a:xfrm>
            <a:off x="8090452" y="3551685"/>
            <a:ext cx="3730073" cy="2475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98488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587" y="423875"/>
            <a:ext cx="11449050" cy="1124780"/>
          </a:xfrm>
        </p:spPr>
        <p:txBody>
          <a:bodyPr/>
          <a:lstStyle/>
          <a:p>
            <a:r>
              <a:rPr lang="de-DE" dirty="0" err="1" smtClean="0"/>
              <a:t>Theory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124465"/>
            <a:ext cx="11449050" cy="4644511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Unpolarized beam: von Neumann </a:t>
            </a:r>
            <a:r>
              <a:rPr lang="de-DE" sz="2400" dirty="0" err="1" smtClean="0"/>
              <a:t>equation</a:t>
            </a:r>
            <a:r>
              <a:rPr lang="de-DE" sz="2400" dirty="0" smtClean="0"/>
              <a:t>		</a:t>
            </a:r>
            <a:endParaRPr lang="de-DE" sz="2400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 err="1"/>
              <a:t>a</a:t>
            </a:r>
            <a:r>
              <a:rPr lang="de-DE" sz="2400" dirty="0" err="1" smtClean="0"/>
              <a:t>nd</a:t>
            </a:r>
            <a:r>
              <a:rPr lang="de-DE" sz="2400" dirty="0" smtClean="0"/>
              <a:t>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operator</a:t>
            </a:r>
            <a:r>
              <a:rPr lang="de-DE" sz="2400" dirty="0" smtClean="0"/>
              <a:t>	</a:t>
            </a:r>
          </a:p>
          <a:p>
            <a:pPr marL="0" indent="0">
              <a:buNone/>
            </a:pPr>
            <a:r>
              <a:rPr lang="de-DE" sz="2400" dirty="0" smtClean="0"/>
              <a:t>				</a:t>
            </a:r>
            <a:endParaRPr lang="de-DE" sz="2400" dirty="0"/>
          </a:p>
          <a:p>
            <a:pPr marL="0" indent="0">
              <a:buNone/>
            </a:pPr>
            <a:r>
              <a:rPr lang="de-DE" sz="2400" u="sng" dirty="0" err="1" smtClean="0"/>
              <a:t>Starting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condition</a:t>
            </a:r>
            <a:r>
              <a:rPr lang="de-DE" sz="2400" u="sng" dirty="0" smtClean="0"/>
              <a:t>:</a:t>
            </a:r>
          </a:p>
          <a:p>
            <a:pPr marL="3708400" lvl="8" indent="0">
              <a:buNone/>
            </a:pPr>
            <a:r>
              <a:rPr lang="de-DE" b="1" dirty="0" smtClean="0">
                <a:solidFill>
                  <a:srgbClr val="00B050"/>
                </a:solidFill>
              </a:rPr>
              <a:t>		</a:t>
            </a:r>
            <a:r>
              <a:rPr lang="de-DE" b="1" dirty="0">
                <a:solidFill>
                  <a:srgbClr val="00B050"/>
                </a:solidFill>
              </a:rPr>
              <a:t>	</a:t>
            </a:r>
            <a:r>
              <a:rPr lang="de-DE" sz="2400" b="1" dirty="0" err="1" smtClean="0">
                <a:solidFill>
                  <a:srgbClr val="C00000"/>
                </a:solidFill>
              </a:rPr>
              <a:t>Incoherent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b="1" dirty="0" err="1" smtClean="0">
                <a:solidFill>
                  <a:srgbClr val="00B050"/>
                </a:solidFill>
              </a:rPr>
              <a:t>Coherent</a:t>
            </a:r>
            <a:r>
              <a:rPr lang="de-DE" sz="2400" b="1" dirty="0" smtClean="0">
                <a:solidFill>
                  <a:srgbClr val="00B050"/>
                </a:solidFill>
              </a:rPr>
              <a:t> 					</a:t>
            </a: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0313B79-5246-B80D-35ED-4C022B598A72}"/>
                  </a:ext>
                </a:extLst>
              </p:cNvPr>
              <p:cNvSpPr txBox="1"/>
              <p:nvPr/>
            </p:nvSpPr>
            <p:spPr>
              <a:xfrm>
                <a:off x="7141994" y="945525"/>
                <a:ext cx="2289216" cy="667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0313B79-5246-B80D-35ED-4C022B598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994" y="945525"/>
                <a:ext cx="2289216" cy="667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82FA596-D1C3-3B67-DE74-1496655B229E}"/>
                  </a:ext>
                </a:extLst>
              </p:cNvPr>
              <p:cNvSpPr txBox="1"/>
              <p:nvPr/>
            </p:nvSpPr>
            <p:spPr>
              <a:xfrm>
                <a:off x="4019374" y="1984577"/>
                <a:ext cx="2304257" cy="349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)⟩⟨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)|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82FA596-D1C3-3B67-DE74-1496655B2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374" y="1984577"/>
                <a:ext cx="2304257" cy="349701"/>
              </a:xfrm>
              <a:prstGeom prst="rect">
                <a:avLst/>
              </a:prstGeom>
              <a:blipFill>
                <a:blip r:embed="rId4"/>
                <a:stretch>
                  <a:fillRect l="-2116" t="-1754" r="-3968" b="-403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BC96FF6-B8BC-290B-81D0-18E3488721AA}"/>
                  </a:ext>
                </a:extLst>
              </p:cNvPr>
              <p:cNvSpPr txBox="1"/>
              <p:nvPr/>
            </p:nvSpPr>
            <p:spPr>
              <a:xfrm>
                <a:off x="8490393" y="1678588"/>
                <a:ext cx="3317896" cy="984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BC96FF6-B8BC-290B-81D0-18E348872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393" y="1678588"/>
                <a:ext cx="3317896" cy="9849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4AAAE4B-3E93-0117-5389-B6D20F831D0A}"/>
                  </a:ext>
                </a:extLst>
              </p:cNvPr>
              <p:cNvSpPr txBox="1"/>
              <p:nvPr/>
            </p:nvSpPr>
            <p:spPr>
              <a:xfrm>
                <a:off x="-1899464" y="4543861"/>
                <a:ext cx="8406481" cy="1310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4AAAE4B-3E93-0117-5389-B6D20F83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99464" y="4543861"/>
                <a:ext cx="8406481" cy="1310615"/>
              </a:xfrm>
              <a:prstGeom prst="rect">
                <a:avLst/>
              </a:prstGeom>
              <a:blipFill>
                <a:blip r:embed="rId6"/>
                <a:stretch>
                  <a:fillRect t="-465" b="-9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52E4B58-9F31-6695-3891-ECBB69BD6B32}"/>
                  </a:ext>
                </a:extLst>
              </p:cNvPr>
              <p:cNvSpPr txBox="1"/>
              <p:nvPr/>
            </p:nvSpPr>
            <p:spPr>
              <a:xfrm>
                <a:off x="3989210" y="3990279"/>
                <a:ext cx="8406481" cy="1970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den>
                                            </m:f>
                                          </m:e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  </m:t>
                                            </m:r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de-DE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   </m:t>
                                                </m:r>
                                                <m: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den>
                                            </m:f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52E4B58-9F31-6695-3891-ECBB69BD6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210" y="3990279"/>
                <a:ext cx="8406481" cy="1970732"/>
              </a:xfrm>
              <a:prstGeom prst="rect">
                <a:avLst/>
              </a:prstGeom>
              <a:blipFill>
                <a:blip r:embed="rId7"/>
                <a:stretch>
                  <a:fillRect t="-2167" b="-6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71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Theory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009" y="1415567"/>
            <a:ext cx="9581322" cy="4575330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48105"/>
            <a:ext cx="2016000" cy="6336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985593" y="854765"/>
            <a:ext cx="316064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err="1" smtClean="0">
                <a:solidFill>
                  <a:srgbClr val="C00000"/>
                </a:solidFill>
              </a:rPr>
              <a:t>Incoherent</a:t>
            </a:r>
            <a:r>
              <a:rPr lang="de-DE" sz="2400" b="1" dirty="0" smtClean="0">
                <a:solidFill>
                  <a:srgbClr val="C00000"/>
                </a:solidFill>
              </a:rPr>
              <a:t> Beam</a:t>
            </a:r>
            <a:endParaRPr lang="de-DE" sz="24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24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587" y="423875"/>
            <a:ext cx="11449050" cy="1124780"/>
          </a:xfrm>
        </p:spPr>
        <p:txBody>
          <a:bodyPr/>
          <a:lstStyle/>
          <a:p>
            <a:r>
              <a:rPr lang="de-DE" dirty="0" err="1" smtClean="0"/>
              <a:t>Theory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124465"/>
            <a:ext cx="11449050" cy="4644511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Unpolarized beam: von Neumann </a:t>
            </a:r>
            <a:r>
              <a:rPr lang="de-DE" sz="2400" dirty="0" err="1" smtClean="0"/>
              <a:t>equation</a:t>
            </a:r>
            <a:r>
              <a:rPr lang="de-DE" sz="2400" dirty="0" smtClean="0"/>
              <a:t>		</a:t>
            </a:r>
            <a:endParaRPr lang="de-DE" sz="2400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 err="1"/>
              <a:t>a</a:t>
            </a:r>
            <a:r>
              <a:rPr lang="de-DE" sz="2400" dirty="0" err="1" smtClean="0"/>
              <a:t>nd</a:t>
            </a:r>
            <a:r>
              <a:rPr lang="de-DE" sz="2400" dirty="0" smtClean="0"/>
              <a:t>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 </a:t>
            </a:r>
            <a:r>
              <a:rPr lang="de-DE" sz="2400" dirty="0" err="1" smtClean="0"/>
              <a:t>operator</a:t>
            </a:r>
            <a:r>
              <a:rPr lang="de-DE" sz="2400" dirty="0" smtClean="0"/>
              <a:t>	</a:t>
            </a:r>
          </a:p>
          <a:p>
            <a:pPr marL="0" indent="0">
              <a:buNone/>
            </a:pPr>
            <a:r>
              <a:rPr lang="de-DE" sz="2400" dirty="0" smtClean="0"/>
              <a:t>				</a:t>
            </a:r>
            <a:endParaRPr lang="de-DE" sz="2400" dirty="0"/>
          </a:p>
          <a:p>
            <a:pPr marL="0" indent="0">
              <a:buNone/>
            </a:pPr>
            <a:r>
              <a:rPr lang="de-DE" sz="2400" u="sng" dirty="0" err="1" smtClean="0"/>
              <a:t>Starting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condition</a:t>
            </a:r>
            <a:r>
              <a:rPr lang="de-DE" sz="2400" u="sng" dirty="0" smtClean="0"/>
              <a:t>:</a:t>
            </a:r>
          </a:p>
          <a:p>
            <a:pPr marL="3708400" lvl="8" indent="0">
              <a:buNone/>
            </a:pPr>
            <a:r>
              <a:rPr lang="de-DE" b="1" dirty="0" smtClean="0">
                <a:solidFill>
                  <a:srgbClr val="00B050"/>
                </a:solidFill>
              </a:rPr>
              <a:t>		</a:t>
            </a:r>
            <a:r>
              <a:rPr lang="de-DE" b="1" dirty="0">
                <a:solidFill>
                  <a:srgbClr val="00B050"/>
                </a:solidFill>
              </a:rPr>
              <a:t>	</a:t>
            </a:r>
            <a:r>
              <a:rPr lang="de-DE" sz="2400" b="1" dirty="0" err="1" smtClean="0">
                <a:solidFill>
                  <a:srgbClr val="C00000"/>
                </a:solidFill>
              </a:rPr>
              <a:t>Incoherent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b="1" dirty="0" err="1" smtClean="0">
                <a:solidFill>
                  <a:srgbClr val="00B050"/>
                </a:solidFill>
              </a:rPr>
              <a:t>Coherent</a:t>
            </a:r>
            <a:r>
              <a:rPr lang="de-DE" sz="2400" b="1" dirty="0" smtClean="0">
                <a:solidFill>
                  <a:srgbClr val="00B050"/>
                </a:solidFill>
              </a:rPr>
              <a:t> 					</a:t>
            </a:r>
            <a:endParaRPr lang="de-DE" sz="2400" dirty="0"/>
          </a:p>
          <a:p>
            <a:pPr marL="0" indent="0">
              <a:buNone/>
            </a:pPr>
            <a:endParaRPr lang="de-DE" sz="2400" dirty="0" smtClean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0313B79-5246-B80D-35ED-4C022B598A72}"/>
                  </a:ext>
                </a:extLst>
              </p:cNvPr>
              <p:cNvSpPr txBox="1"/>
              <p:nvPr/>
            </p:nvSpPr>
            <p:spPr>
              <a:xfrm>
                <a:off x="7141994" y="945525"/>
                <a:ext cx="2289216" cy="667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),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A0313B79-5246-B80D-35ED-4C022B598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994" y="945525"/>
                <a:ext cx="2289216" cy="6671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82FA596-D1C3-3B67-DE74-1496655B229E}"/>
                  </a:ext>
                </a:extLst>
              </p:cNvPr>
              <p:cNvSpPr txBox="1"/>
              <p:nvPr/>
            </p:nvSpPr>
            <p:spPr>
              <a:xfrm>
                <a:off x="4019374" y="1984577"/>
                <a:ext cx="2304257" cy="349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=|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)⟩⟨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)|</m:t>
                      </m:r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82FA596-D1C3-3B67-DE74-1496655B2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374" y="1984577"/>
                <a:ext cx="2304257" cy="349701"/>
              </a:xfrm>
              <a:prstGeom prst="rect">
                <a:avLst/>
              </a:prstGeom>
              <a:blipFill>
                <a:blip r:embed="rId4"/>
                <a:stretch>
                  <a:fillRect l="-2116" t="-1754" r="-3968" b="-4035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BC96FF6-B8BC-290B-81D0-18E3488721AA}"/>
                  </a:ext>
                </a:extLst>
              </p:cNvPr>
              <p:cNvSpPr txBox="1"/>
              <p:nvPr/>
            </p:nvSpPr>
            <p:spPr>
              <a:xfrm>
                <a:off x="8490393" y="1678588"/>
                <a:ext cx="3317896" cy="984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</m:nary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5BC96FF6-B8BC-290B-81D0-18E348872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393" y="1678588"/>
                <a:ext cx="3317896" cy="9849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4AAAE4B-3E93-0117-5389-B6D20F831D0A}"/>
                  </a:ext>
                </a:extLst>
              </p:cNvPr>
              <p:cNvSpPr txBox="1"/>
              <p:nvPr/>
            </p:nvSpPr>
            <p:spPr>
              <a:xfrm>
                <a:off x="-1899464" y="4543861"/>
                <a:ext cx="8406481" cy="13106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24AAAE4B-3E93-0117-5389-B6D20F83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99464" y="4543861"/>
                <a:ext cx="8406481" cy="1310615"/>
              </a:xfrm>
              <a:prstGeom prst="rect">
                <a:avLst/>
              </a:prstGeom>
              <a:blipFill>
                <a:blip r:embed="rId6"/>
                <a:stretch>
                  <a:fillRect t="-465" b="-9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52E4B58-9F31-6695-3891-ECBB69BD6B32}"/>
                  </a:ext>
                </a:extLst>
              </p:cNvPr>
              <p:cNvSpPr txBox="1"/>
              <p:nvPr/>
            </p:nvSpPr>
            <p:spPr>
              <a:xfrm>
                <a:off x="3989210" y="3990279"/>
                <a:ext cx="8406481" cy="19707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9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de-DE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f>
                                  <m:fPr>
                                    <m:type m:val="skw"/>
                                    <m:ctrlP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de-DE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de-DE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den>
                                            </m:f>
                                          </m:e>
                                          <m:e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2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de-DE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  </m:t>
                                            </m:r>
                                            <m:r>
                                              <a:rPr lang="de-D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f>
                                              <m:fPr>
                                                <m:type m:val="skw"/>
                                                <m:ctrlP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de-DE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   </m:t>
                                                </m:r>
                                                <m: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sz="2400" i="1">
                                                    <a:latin typeface="Cambria Math" panose="02040503050406030204" pitchFamily="18" charset="0"/>
                                                  </a:rPr>
                                                  <m:t>4</m:t>
                                                </m:r>
                                              </m:den>
                                            </m:f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 err="1"/>
              </a:p>
            </p:txBody>
          </p:sp>
        </mc:Choice>
        <mc:Fallback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C52E4B58-9F31-6695-3891-ECBB69BD6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210" y="3990279"/>
                <a:ext cx="8406481" cy="1970732"/>
              </a:xfrm>
              <a:prstGeom prst="rect">
                <a:avLst/>
              </a:prstGeom>
              <a:blipFill>
                <a:blip r:embed="rId7"/>
                <a:stretch>
                  <a:fillRect t="-2167" b="-6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0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Theory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842" y="840256"/>
            <a:ext cx="9452751" cy="47554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5" y="1202635"/>
            <a:ext cx="11449050" cy="4562061"/>
          </a:xfrm>
        </p:spPr>
        <p:txBody>
          <a:bodyPr/>
          <a:lstStyle/>
          <a:p>
            <a:pPr marL="0" indent="0">
              <a:buNone/>
            </a:pPr>
            <a:r>
              <a:rPr lang="de-DE" sz="2400" b="1" u="sng" dirty="0" err="1" smtClean="0">
                <a:solidFill>
                  <a:srgbClr val="00B050"/>
                </a:solidFill>
              </a:rPr>
              <a:t>Coherent</a:t>
            </a:r>
            <a:endParaRPr lang="de-DE" sz="2400" b="1" u="sng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2400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sz="24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36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4" y="138649"/>
            <a:ext cx="11486849" cy="1090914"/>
          </a:xfrm>
        </p:spPr>
        <p:txBody>
          <a:bodyPr/>
          <a:lstStyle/>
          <a:p>
            <a:r>
              <a:rPr lang="de-DE" dirty="0" smtClean="0"/>
              <a:t>Experiment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8" y="3347528"/>
            <a:ext cx="10951779" cy="243839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47135" y="827903"/>
            <a:ext cx="11516497" cy="254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u="sng" dirty="0" err="1" smtClean="0"/>
              <a:t>Possible</a:t>
            </a:r>
            <a:r>
              <a:rPr lang="de-DE" sz="2400" b="1" u="sng" dirty="0" smtClean="0"/>
              <a:t> Explanation: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1.) Can Wien </a:t>
            </a:r>
            <a:r>
              <a:rPr lang="de-DE" sz="2400" dirty="0" err="1" smtClean="0"/>
              <a:t>filter</a:t>
            </a:r>
            <a:r>
              <a:rPr lang="de-DE" sz="2400" dirty="0"/>
              <a:t> </a:t>
            </a:r>
            <a:r>
              <a:rPr lang="de-DE" sz="2400" dirty="0" err="1" smtClean="0"/>
              <a:t>produce</a:t>
            </a:r>
            <a:r>
              <a:rPr lang="de-DE" sz="2400" dirty="0" smtClean="0"/>
              <a:t> </a:t>
            </a:r>
            <a:r>
              <a:rPr lang="de-DE" sz="2400" dirty="0" err="1" smtClean="0"/>
              <a:t>coherent</a:t>
            </a:r>
            <a:r>
              <a:rPr lang="de-DE" sz="2400" dirty="0" smtClean="0"/>
              <a:t> </a:t>
            </a:r>
            <a:r>
              <a:rPr lang="de-DE" sz="2400" dirty="0" err="1" smtClean="0"/>
              <a:t>states</a:t>
            </a:r>
            <a:r>
              <a:rPr lang="de-DE" sz="2400" dirty="0" smtClean="0"/>
              <a:t> ….. ?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2.) </a:t>
            </a:r>
            <a:r>
              <a:rPr lang="de-DE" sz="2400" dirty="0" err="1" smtClean="0"/>
              <a:t>Did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ever</a:t>
            </a:r>
            <a:r>
              <a:rPr lang="de-DE" sz="2400" dirty="0" smtClean="0"/>
              <a:t> </a:t>
            </a:r>
            <a:r>
              <a:rPr lang="de-DE" sz="2400" dirty="0" err="1" smtClean="0"/>
              <a:t>have</a:t>
            </a:r>
            <a:r>
              <a:rPr lang="de-DE" sz="2400" dirty="0" smtClean="0"/>
              <a:t> </a:t>
            </a:r>
            <a:r>
              <a:rPr lang="de-DE" sz="2400" dirty="0" err="1" smtClean="0"/>
              <a:t>had</a:t>
            </a:r>
            <a:r>
              <a:rPr lang="de-DE" sz="2400" dirty="0" smtClean="0"/>
              <a:t> an unpolarized (</a:t>
            </a:r>
            <a:r>
              <a:rPr lang="de-DE" sz="2400" dirty="0" err="1" smtClean="0"/>
              <a:t>metastable</a:t>
            </a:r>
            <a:r>
              <a:rPr lang="de-DE" sz="2400" dirty="0" smtClean="0"/>
              <a:t>) beam </a:t>
            </a:r>
            <a:r>
              <a:rPr lang="de-DE" sz="2400" dirty="0" smtClean="0"/>
              <a:t>?</a:t>
            </a:r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     </a:t>
            </a:r>
            <a:r>
              <a:rPr lang="de-DE" sz="2400" dirty="0" err="1" smtClean="0"/>
              <a:t>Combination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</a:t>
            </a:r>
            <a:r>
              <a:rPr lang="de-DE" sz="2400" dirty="0" err="1" smtClean="0"/>
              <a:t>agnetic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electric</a:t>
            </a:r>
            <a:r>
              <a:rPr lang="de-DE" sz="2400" dirty="0" smtClean="0"/>
              <a:t> </a:t>
            </a:r>
            <a:r>
              <a:rPr lang="de-DE" sz="2400" dirty="0" err="1" smtClean="0"/>
              <a:t>fields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do „</a:t>
            </a:r>
            <a:r>
              <a:rPr lang="de-DE" sz="2400" dirty="0" err="1" smtClean="0"/>
              <a:t>selective</a:t>
            </a:r>
            <a:r>
              <a:rPr lang="de-DE" sz="2400" dirty="0" smtClean="0"/>
              <a:t> </a:t>
            </a:r>
            <a:r>
              <a:rPr lang="de-DE" sz="2400" dirty="0" err="1" smtClean="0"/>
              <a:t>quenching</a:t>
            </a:r>
            <a:r>
              <a:rPr lang="de-DE" sz="2400" dirty="0" smtClean="0"/>
              <a:t>“</a:t>
            </a:r>
            <a:r>
              <a:rPr lang="de-DE" sz="2400" dirty="0"/>
              <a:t>?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2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8348" cy="1110164"/>
          </a:xfrm>
        </p:spPr>
        <p:txBody>
          <a:bodyPr/>
          <a:lstStyle/>
          <a:p>
            <a:r>
              <a:rPr lang="de-DE" dirty="0" smtClean="0"/>
              <a:t>Unpolarized beam ?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2309" y="1541795"/>
            <a:ext cx="10011601" cy="3897601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 flipH="1">
            <a:off x="1027495" y="1087655"/>
            <a:ext cx="886152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/>
              <a:t>B-Field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Spinfilter</a:t>
            </a:r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378260" y="956442"/>
                <a:ext cx="4167550" cy="3569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 ⊗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sz="2400" baseline="-25000" dirty="0" smtClean="0"/>
                  <a:t>r</a:t>
                </a:r>
                <a:endParaRPr lang="de-DE" sz="2400" dirty="0" err="1" smtClean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260" y="956442"/>
                <a:ext cx="4167550" cy="356950"/>
              </a:xfrm>
              <a:prstGeom prst="rect">
                <a:avLst/>
              </a:prstGeom>
              <a:blipFill>
                <a:blip r:embed="rId5"/>
                <a:stretch>
                  <a:fillRect l="-2485" b="-4827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150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/>
        </p:nvSpPr>
        <p:spPr bwMode="auto">
          <a:xfrm flipH="1">
            <a:off x="791936" y="1036863"/>
            <a:ext cx="10858499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2400" b="1" dirty="0"/>
              <a:t>P. G. Sona</a:t>
            </a:r>
            <a:r>
              <a:rPr lang="de-DE" altLang="de-DE" sz="2400" dirty="0"/>
              <a:t>: </a:t>
            </a:r>
            <a:r>
              <a:rPr lang="de-DE" altLang="de-DE" sz="2400" dirty="0" smtClean="0"/>
              <a:t>	„</a:t>
            </a:r>
            <a:r>
              <a:rPr lang="de-DE" altLang="de-DE" sz="2400" dirty="0"/>
              <a:t>A </a:t>
            </a:r>
            <a:r>
              <a:rPr lang="de-DE" altLang="de-DE" sz="2400" dirty="0" err="1"/>
              <a:t>new</a:t>
            </a:r>
            <a:r>
              <a:rPr lang="de-DE" altLang="de-DE" sz="2400" dirty="0"/>
              <a:t> </a:t>
            </a:r>
            <a:r>
              <a:rPr lang="de-DE" altLang="de-DE" sz="2400" dirty="0" err="1"/>
              <a:t>method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proposed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to</a:t>
            </a:r>
            <a:r>
              <a:rPr lang="de-DE" altLang="de-DE" sz="2400" dirty="0"/>
              <a:t> </a:t>
            </a:r>
            <a:r>
              <a:rPr lang="de-DE" altLang="de-DE" sz="2400" dirty="0" err="1"/>
              <a:t>increase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polarization</a:t>
            </a:r>
            <a:r>
              <a:rPr lang="de-DE" altLang="de-DE" sz="2400" dirty="0"/>
              <a:t> in </a:t>
            </a:r>
            <a:r>
              <a:rPr lang="de-DE" altLang="de-DE" sz="2400" dirty="0" err="1"/>
              <a:t>polarized</a:t>
            </a:r>
            <a:r>
              <a:rPr lang="de-DE" altLang="de-DE" sz="2400" dirty="0"/>
              <a:t> </a:t>
            </a:r>
            <a:r>
              <a:rPr lang="de-DE" altLang="de-DE" sz="2400" dirty="0" err="1"/>
              <a:t>ion</a:t>
            </a:r>
            <a:r>
              <a:rPr lang="de-DE" altLang="de-DE" sz="2400" dirty="0"/>
              <a:t> </a:t>
            </a:r>
            <a:r>
              <a:rPr lang="de-DE" altLang="de-DE" sz="2400" dirty="0" smtClean="0"/>
              <a:t>				</a:t>
            </a:r>
            <a:r>
              <a:rPr lang="de-DE" altLang="de-DE" sz="2400" dirty="0" err="1" smtClean="0"/>
              <a:t>sources</a:t>
            </a:r>
            <a:r>
              <a:rPr lang="de-DE" altLang="de-DE" sz="2400" dirty="0" smtClean="0"/>
              <a:t> </a:t>
            </a:r>
            <a:r>
              <a:rPr lang="de-DE" altLang="de-DE" sz="2400" dirty="0" err="1"/>
              <a:t>of</a:t>
            </a:r>
            <a:r>
              <a:rPr lang="de-DE" altLang="de-DE" sz="2400" dirty="0"/>
              <a:t> H</a:t>
            </a:r>
            <a:r>
              <a:rPr lang="de-DE" altLang="de-DE" sz="2400" baseline="30000" dirty="0"/>
              <a:t>-</a:t>
            </a:r>
            <a:r>
              <a:rPr lang="de-DE" altLang="de-DE" sz="2400" dirty="0"/>
              <a:t> </a:t>
            </a:r>
            <a:r>
              <a:rPr lang="de-DE" altLang="de-DE" sz="2400" dirty="0" err="1"/>
              <a:t>and</a:t>
            </a:r>
            <a:r>
              <a:rPr lang="de-DE" altLang="de-DE" sz="2400" dirty="0"/>
              <a:t> D</a:t>
            </a:r>
            <a:r>
              <a:rPr lang="de-DE" altLang="de-DE" sz="2400" baseline="30000" dirty="0"/>
              <a:t>-</a:t>
            </a:r>
            <a:r>
              <a:rPr lang="de-DE" altLang="de-DE" sz="2400" dirty="0"/>
              <a:t> “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2400" dirty="0" smtClean="0"/>
              <a:t>				</a:t>
            </a:r>
            <a:r>
              <a:rPr lang="de-DE" altLang="de-DE" sz="2000" dirty="0" smtClean="0"/>
              <a:t>(</a:t>
            </a:r>
            <a:r>
              <a:rPr lang="de-DE" altLang="de-DE" sz="2000" dirty="0" err="1" smtClean="0"/>
              <a:t>Energia</a:t>
            </a:r>
            <a:r>
              <a:rPr lang="de-DE" altLang="de-DE" sz="2000" dirty="0" smtClean="0"/>
              <a:t> </a:t>
            </a:r>
            <a:r>
              <a:rPr lang="de-DE" altLang="de-DE" sz="2000" dirty="0" err="1"/>
              <a:t>Nucleare</a:t>
            </a:r>
            <a:r>
              <a:rPr lang="de-DE" altLang="de-DE" sz="2000" dirty="0"/>
              <a:t> </a:t>
            </a:r>
            <a:r>
              <a:rPr lang="de-DE" altLang="de-DE" sz="2000" b="1" dirty="0"/>
              <a:t>14</a:t>
            </a:r>
            <a:r>
              <a:rPr lang="de-DE" altLang="de-DE" sz="2000" dirty="0"/>
              <a:t>, 295 (1967</a:t>
            </a:r>
            <a:r>
              <a:rPr lang="de-DE" altLang="de-DE" sz="2000" dirty="0" smtClean="0"/>
              <a:t>))</a:t>
            </a:r>
            <a:endParaRPr lang="de-DE" altLang="de-DE" sz="2000" dirty="0"/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DE" altLang="de-DE" sz="2400" dirty="0"/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3600" b="1" dirty="0"/>
              <a:t>→</a:t>
            </a:r>
            <a:r>
              <a:rPr lang="de-DE" altLang="de-DE" sz="2400" dirty="0" smtClean="0"/>
              <a:t> 	</a:t>
            </a:r>
            <a:r>
              <a:rPr lang="de-DE" altLang="de-DE" sz="2400" dirty="0" err="1" smtClean="0"/>
              <a:t>efficient</a:t>
            </a:r>
            <a:r>
              <a:rPr lang="de-DE" altLang="de-DE" sz="2400" dirty="0" smtClean="0"/>
              <a:t> </a:t>
            </a:r>
            <a:r>
              <a:rPr lang="de-DE" altLang="de-DE" sz="2400" dirty="0" err="1"/>
              <a:t>method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to</a:t>
            </a:r>
            <a:r>
              <a:rPr lang="de-DE" altLang="de-DE" sz="2400" dirty="0"/>
              <a:t> </a:t>
            </a:r>
            <a:r>
              <a:rPr lang="de-DE" altLang="de-DE" sz="2400" dirty="0" err="1"/>
              <a:t>exchange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the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occupation</a:t>
            </a:r>
            <a:r>
              <a:rPr lang="de-DE" altLang="de-DE" sz="2400" dirty="0"/>
              <a:t> </a:t>
            </a:r>
            <a:r>
              <a:rPr lang="de-DE" altLang="de-DE" sz="2400" dirty="0" err="1" smtClean="0"/>
              <a:t>numbers</a:t>
            </a:r>
            <a:r>
              <a:rPr lang="de-DE" altLang="de-DE" sz="2400" dirty="0" smtClean="0"/>
              <a:t> </a:t>
            </a:r>
            <a:r>
              <a:rPr lang="de-DE" altLang="de-DE" sz="2400" dirty="0" err="1"/>
              <a:t>of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the</a:t>
            </a:r>
            <a:r>
              <a:rPr lang="de-DE" altLang="de-DE" sz="2400" dirty="0"/>
              <a:t> </a:t>
            </a:r>
            <a:endParaRPr lang="de-DE" altLang="de-DE" sz="2400" dirty="0" smtClean="0"/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2400" dirty="0"/>
              <a:t> </a:t>
            </a:r>
            <a:r>
              <a:rPr lang="de-DE" altLang="de-DE" sz="2400" dirty="0" smtClean="0"/>
              <a:t>    	 	</a:t>
            </a:r>
            <a:r>
              <a:rPr lang="de-DE" altLang="de-DE" sz="2400" dirty="0" smtClean="0"/>
              <a:t>‘</a:t>
            </a:r>
            <a:r>
              <a:rPr lang="de-DE" altLang="de-DE" sz="2400" dirty="0"/>
              <a:t>pure‘ </a:t>
            </a:r>
            <a:r>
              <a:rPr lang="de-DE" altLang="de-DE" sz="2400" dirty="0" err="1"/>
              <a:t>hyperfine</a:t>
            </a:r>
            <a:r>
              <a:rPr lang="de-DE" altLang="de-DE" sz="2400" dirty="0"/>
              <a:t> substates </a:t>
            </a:r>
            <a:r>
              <a:rPr lang="de-DE" altLang="de-DE" sz="2400" dirty="0" smtClean="0"/>
              <a:t>|</a:t>
            </a:r>
            <a:r>
              <a:rPr lang="de-DE" altLang="de-DE" sz="2400" dirty="0"/>
              <a:t>F</a:t>
            </a:r>
            <a:r>
              <a:rPr lang="de-DE" altLang="de-DE" sz="2400" dirty="0" smtClean="0"/>
              <a:t>=+1</a:t>
            </a:r>
            <a:r>
              <a:rPr lang="de-DE" altLang="de-DE" sz="2400" dirty="0"/>
              <a:t>, </a:t>
            </a:r>
            <a:r>
              <a:rPr lang="de-DE" altLang="de-DE" sz="2400" dirty="0" err="1"/>
              <a:t>m</a:t>
            </a:r>
            <a:r>
              <a:rPr lang="de-DE" altLang="de-DE" sz="2400" baseline="-25000" dirty="0" err="1"/>
              <a:t>F</a:t>
            </a:r>
            <a:r>
              <a:rPr lang="de-DE" altLang="de-DE" sz="2400" dirty="0"/>
              <a:t>=+1&gt; </a:t>
            </a:r>
            <a:r>
              <a:rPr lang="de-DE" altLang="de-DE" sz="2400" dirty="0" err="1"/>
              <a:t>and</a:t>
            </a:r>
            <a:r>
              <a:rPr lang="de-DE" altLang="de-DE" sz="2400" dirty="0"/>
              <a:t> |F=1, </a:t>
            </a:r>
            <a:r>
              <a:rPr lang="de-DE" altLang="de-DE" sz="2400" dirty="0" err="1"/>
              <a:t>m</a:t>
            </a:r>
            <a:r>
              <a:rPr lang="de-DE" altLang="de-DE" sz="2400" baseline="-25000" dirty="0" err="1"/>
              <a:t>F</a:t>
            </a:r>
            <a:r>
              <a:rPr lang="de-DE" altLang="de-DE" sz="2400" dirty="0"/>
              <a:t>=-1</a:t>
            </a:r>
            <a:r>
              <a:rPr lang="de-DE" altLang="de-DE" sz="2400" dirty="0" smtClean="0"/>
              <a:t>&gt;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3600" b="1" dirty="0" smtClean="0">
                <a:solidFill>
                  <a:prstClr val="black"/>
                </a:solidFill>
                <a:latin typeface="Arial"/>
                <a:cs typeface="+mn-cs"/>
              </a:rPr>
              <a:t>		→ </a:t>
            </a:r>
            <a:r>
              <a:rPr lang="de-DE" altLang="de-DE" sz="2400" dirty="0" err="1" smtClean="0">
                <a:solidFill>
                  <a:prstClr val="black"/>
                </a:solidFill>
                <a:latin typeface="Arial"/>
                <a:cs typeface="+mn-cs"/>
              </a:rPr>
              <a:t>Electron</a:t>
            </a:r>
            <a:r>
              <a:rPr lang="de-DE" altLang="de-DE" sz="24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latin typeface="Arial"/>
                <a:cs typeface="+mn-cs"/>
              </a:rPr>
              <a:t>polarization</a:t>
            </a:r>
            <a:r>
              <a:rPr lang="de-DE" altLang="de-DE" sz="24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latin typeface="Arial"/>
                <a:cs typeface="+mn-cs"/>
              </a:rPr>
              <a:t>can</a:t>
            </a:r>
            <a:r>
              <a:rPr lang="de-DE" altLang="de-DE" sz="24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latin typeface="Arial"/>
                <a:cs typeface="+mn-cs"/>
              </a:rPr>
              <a:t>be</a:t>
            </a:r>
            <a:r>
              <a:rPr lang="de-DE" altLang="de-DE" sz="24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latin typeface="Arial"/>
                <a:cs typeface="+mn-cs"/>
              </a:rPr>
              <a:t>transferred</a:t>
            </a:r>
            <a:r>
              <a:rPr lang="de-DE" altLang="de-DE" sz="24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latin typeface="Arial"/>
                <a:cs typeface="+mn-cs"/>
              </a:rPr>
              <a:t>into</a:t>
            </a:r>
            <a:r>
              <a:rPr lang="de-DE" altLang="de-DE" sz="24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latin typeface="Arial"/>
                <a:cs typeface="+mn-cs"/>
              </a:rPr>
              <a:t>nuclear</a:t>
            </a:r>
            <a:r>
              <a:rPr lang="de-DE" altLang="de-DE" sz="2400" dirty="0" smtClean="0">
                <a:solidFill>
                  <a:prstClr val="black"/>
                </a:solidFill>
                <a:latin typeface="Arial"/>
                <a:cs typeface="+mn-cs"/>
              </a:rPr>
              <a:t> </a:t>
            </a:r>
            <a:r>
              <a:rPr lang="de-DE" altLang="de-DE" sz="2400" dirty="0" err="1" smtClean="0">
                <a:solidFill>
                  <a:prstClr val="black"/>
                </a:solidFill>
                <a:latin typeface="Arial"/>
                <a:cs typeface="+mn-cs"/>
              </a:rPr>
              <a:t>polarization</a:t>
            </a:r>
            <a:endParaRPr lang="de-DE" altLang="de-DE" sz="2400" dirty="0"/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2400" dirty="0" smtClean="0"/>
              <a:t>	</a:t>
            </a:r>
            <a:endParaRPr lang="de-DE" altLang="de-DE" sz="2400" dirty="0"/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2400" b="1" dirty="0" err="1">
                <a:solidFill>
                  <a:srgbClr val="C00000"/>
                </a:solidFill>
              </a:rPr>
              <a:t>Idea</a:t>
            </a:r>
            <a:r>
              <a:rPr lang="de-DE" altLang="de-DE" sz="2400" b="1" dirty="0">
                <a:solidFill>
                  <a:srgbClr val="C00000"/>
                </a:solidFill>
              </a:rPr>
              <a:t>: </a:t>
            </a:r>
            <a:r>
              <a:rPr lang="de-DE" altLang="de-DE" sz="2400" dirty="0" err="1"/>
              <a:t>Rotate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the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quantization</a:t>
            </a:r>
            <a:r>
              <a:rPr lang="de-DE" altLang="de-DE" sz="2400" dirty="0"/>
              <a:t> </a:t>
            </a:r>
            <a:r>
              <a:rPr lang="de-DE" altLang="de-DE" sz="2400" dirty="0" err="1"/>
              <a:t>axis</a:t>
            </a:r>
            <a:r>
              <a:rPr lang="de-DE" altLang="de-DE" sz="2400" dirty="0"/>
              <a:t> </a:t>
            </a:r>
            <a:r>
              <a:rPr lang="de-DE" altLang="de-DE" sz="2400" dirty="0" err="1"/>
              <a:t>faster</a:t>
            </a:r>
            <a:r>
              <a:rPr lang="de-DE" altLang="de-DE" sz="2400" dirty="0"/>
              <a:t> </a:t>
            </a:r>
            <a:r>
              <a:rPr lang="de-DE" altLang="de-DE" sz="2400" dirty="0" err="1" smtClean="0"/>
              <a:t>than</a:t>
            </a:r>
            <a:r>
              <a:rPr lang="de-DE" altLang="de-DE" sz="2400" dirty="0"/>
              <a:t> </a:t>
            </a:r>
            <a:r>
              <a:rPr lang="de-DE" altLang="de-DE" sz="2400" dirty="0" err="1" smtClean="0"/>
              <a:t>the</a:t>
            </a:r>
            <a:r>
              <a:rPr lang="de-DE" altLang="de-DE" sz="2400" dirty="0" smtClean="0"/>
              <a:t> </a:t>
            </a:r>
            <a:r>
              <a:rPr lang="de-DE" altLang="de-DE" sz="2400" dirty="0" err="1"/>
              <a:t>Larmor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precession</a:t>
            </a:r>
            <a:r>
              <a:rPr lang="de-DE" altLang="de-DE" sz="2400" dirty="0"/>
              <a:t> </a:t>
            </a:r>
            <a:r>
              <a:rPr lang="de-DE" altLang="de-DE" sz="2400" dirty="0" err="1"/>
              <a:t>can</a:t>
            </a:r>
            <a:r>
              <a:rPr lang="de-DE" altLang="de-DE" sz="2400" dirty="0"/>
              <a:t> </a:t>
            </a:r>
            <a:r>
              <a:rPr lang="de-DE" altLang="de-DE" sz="2400" dirty="0" smtClean="0"/>
              <a:t>	  	  	    </a:t>
            </a:r>
            <a:r>
              <a:rPr lang="de-DE" altLang="de-DE" sz="2400" dirty="0" err="1" smtClean="0"/>
              <a:t>influence</a:t>
            </a:r>
            <a:r>
              <a:rPr lang="de-DE" altLang="de-DE" sz="2400" dirty="0" smtClean="0"/>
              <a:t> </a:t>
            </a:r>
            <a:r>
              <a:rPr lang="de-DE" altLang="de-DE" sz="2400" dirty="0" err="1"/>
              <a:t>the</a:t>
            </a:r>
            <a:r>
              <a:rPr lang="de-DE" altLang="de-DE" sz="2400" dirty="0"/>
              <a:t> </a:t>
            </a:r>
            <a:r>
              <a:rPr lang="de-DE" altLang="de-DE" sz="2400" dirty="0" err="1" smtClean="0"/>
              <a:t>electron</a:t>
            </a:r>
            <a:r>
              <a:rPr lang="de-DE" altLang="de-DE" sz="2400" dirty="0" smtClean="0"/>
              <a:t>/</a:t>
            </a:r>
            <a:r>
              <a:rPr lang="de-DE" altLang="de-DE" sz="2400" dirty="0" err="1" smtClean="0"/>
              <a:t>nuclear</a:t>
            </a:r>
            <a:r>
              <a:rPr lang="de-DE" altLang="de-DE" sz="2400" dirty="0" smtClean="0"/>
              <a:t> </a:t>
            </a:r>
            <a:r>
              <a:rPr lang="de-DE" altLang="de-DE" sz="2400" dirty="0" err="1"/>
              <a:t>spin</a:t>
            </a:r>
            <a:r>
              <a:rPr lang="de-DE" altLang="de-DE" sz="2400" dirty="0"/>
              <a:t>.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de-DE" altLang="de-DE" sz="2400" dirty="0"/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2400" b="1" u="sng" dirty="0" err="1">
                <a:solidFill>
                  <a:srgbClr val="3333CC"/>
                </a:solidFill>
              </a:rPr>
              <a:t>Use</a:t>
            </a:r>
            <a:r>
              <a:rPr lang="de-DE" altLang="de-DE" sz="2400" b="1" u="sng" dirty="0">
                <a:solidFill>
                  <a:srgbClr val="3333CC"/>
                </a:solidFill>
              </a:rPr>
              <a:t>:</a:t>
            </a:r>
            <a:r>
              <a:rPr lang="de-DE" altLang="de-DE" sz="2400" b="1" dirty="0">
                <a:solidFill>
                  <a:srgbClr val="3333CC"/>
                </a:solidFill>
              </a:rPr>
              <a:t> 	</a:t>
            </a:r>
            <a:r>
              <a:rPr lang="de-DE" altLang="de-DE" sz="2400" dirty="0"/>
              <a:t>- </a:t>
            </a:r>
            <a:r>
              <a:rPr lang="de-DE" altLang="de-DE" sz="2400" dirty="0" err="1"/>
              <a:t>polarized</a:t>
            </a:r>
            <a:r>
              <a:rPr lang="de-DE" altLang="de-DE" sz="2400" dirty="0"/>
              <a:t> Lamb-</a:t>
            </a:r>
            <a:r>
              <a:rPr lang="de-DE" altLang="de-DE" sz="2400" dirty="0" err="1"/>
              <a:t>shift</a:t>
            </a:r>
            <a:r>
              <a:rPr lang="de-DE" altLang="de-DE" sz="2400" dirty="0"/>
              <a:t> </a:t>
            </a:r>
            <a:r>
              <a:rPr lang="de-DE" altLang="de-DE" sz="2400" dirty="0" err="1"/>
              <a:t>sources</a:t>
            </a:r>
            <a:r>
              <a:rPr lang="de-DE" altLang="de-DE" sz="2400" dirty="0"/>
              <a:t> (Uni. </a:t>
            </a:r>
            <a:r>
              <a:rPr lang="de-DE" altLang="de-DE" sz="2400" dirty="0" err="1"/>
              <a:t>of</a:t>
            </a:r>
            <a:r>
              <a:rPr lang="de-DE" altLang="de-DE" sz="2400" dirty="0"/>
              <a:t> Cologne)</a:t>
            </a:r>
          </a:p>
          <a:p>
            <a:pPr defTabSz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de-DE" altLang="de-DE" sz="2400" dirty="0"/>
              <a:t>	   	- </a:t>
            </a:r>
            <a:r>
              <a:rPr lang="de-DE" altLang="de-DE" sz="2400" dirty="0" err="1"/>
              <a:t>optically</a:t>
            </a:r>
            <a:r>
              <a:rPr lang="de-DE" altLang="de-DE" sz="2400" dirty="0"/>
              <a:t> </a:t>
            </a:r>
            <a:r>
              <a:rPr lang="de-DE" altLang="de-DE" sz="2400" dirty="0" err="1"/>
              <a:t>pumped</a:t>
            </a:r>
            <a:r>
              <a:rPr lang="de-DE" altLang="de-DE" sz="2400" dirty="0"/>
              <a:t> </a:t>
            </a:r>
            <a:r>
              <a:rPr lang="de-DE" altLang="de-DE" sz="2400" dirty="0" err="1"/>
              <a:t>source</a:t>
            </a:r>
            <a:r>
              <a:rPr lang="de-DE" altLang="de-DE" sz="2400" dirty="0"/>
              <a:t> (RHIC)</a:t>
            </a:r>
          </a:p>
        </p:txBody>
      </p:sp>
      <p:sp>
        <p:nvSpPr>
          <p:cNvPr id="5" name="Rechteck 4"/>
          <p:cNvSpPr/>
          <p:nvPr/>
        </p:nvSpPr>
        <p:spPr>
          <a:xfrm>
            <a:off x="737430" y="238292"/>
            <a:ext cx="53287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23D6B"/>
                </a:solidFill>
                <a:ea typeface="+mj-ea"/>
                <a:cs typeface="+mj-cs"/>
              </a:rPr>
              <a:t>What is a </a:t>
            </a:r>
            <a:r>
              <a:rPr lang="en-US" sz="3200" b="1" dirty="0" err="1">
                <a:solidFill>
                  <a:srgbClr val="023D6B"/>
                </a:solidFill>
                <a:ea typeface="+mj-ea"/>
                <a:cs typeface="+mj-cs"/>
              </a:rPr>
              <a:t>Sona</a:t>
            </a:r>
            <a:r>
              <a:rPr lang="en-US" sz="3200" b="1" dirty="0">
                <a:solidFill>
                  <a:srgbClr val="023D6B"/>
                </a:solidFill>
                <a:ea typeface="+mj-ea"/>
                <a:cs typeface="+mj-cs"/>
              </a:rPr>
              <a:t> transition</a:t>
            </a:r>
            <a:r>
              <a:rPr lang="en-US" sz="3200" b="1" cap="all" dirty="0">
                <a:solidFill>
                  <a:srgbClr val="023D6B"/>
                </a:solidFill>
                <a:ea typeface="+mj-ea"/>
                <a:cs typeface="+mj-cs"/>
              </a:rPr>
              <a:t>?</a:t>
            </a:r>
            <a:endParaRPr lang="de-DE" dirty="0"/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00" y="5997267"/>
            <a:ext cx="1943458" cy="6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Unpolarized beam 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11" y="1103587"/>
            <a:ext cx="7969199" cy="4645572"/>
          </a:xfrm>
        </p:spPr>
      </p:pic>
    </p:spTree>
    <p:extLst>
      <p:ext uri="{BB962C8B-B14F-4D97-AF65-F5344CB8AC3E}">
        <p14:creationId xmlns:p14="http://schemas.microsoft.com/office/powerpoint/2010/main" val="262675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209700"/>
            <a:ext cx="11449050" cy="1124780"/>
          </a:xfrm>
        </p:spPr>
        <p:txBody>
          <a:bodyPr/>
          <a:lstStyle/>
          <a:p>
            <a:r>
              <a:rPr lang="de-DE" dirty="0" smtClean="0"/>
              <a:t>Photon Modell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Bild 2" descr="C:\Users\Engels\AppData\Local\Microsoft\Windows\INetCache\Content.Outlook\2A79X2YZ\5fi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0" y="850382"/>
            <a:ext cx="6179244" cy="540598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1105372" y="1061323"/>
            <a:ext cx="148196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>
                <a:solidFill>
                  <a:srgbClr val="C00000"/>
                </a:solidFill>
              </a:rPr>
              <a:t>m</a:t>
            </a:r>
            <a:r>
              <a:rPr lang="de-DE" sz="2400" baseline="-25000" dirty="0" err="1" smtClean="0">
                <a:solidFill>
                  <a:srgbClr val="C00000"/>
                </a:solidFill>
              </a:rPr>
              <a:t>S</a:t>
            </a:r>
            <a:r>
              <a:rPr lang="de-DE" sz="2400" dirty="0" smtClean="0">
                <a:solidFill>
                  <a:srgbClr val="C00000"/>
                </a:solidFill>
              </a:rPr>
              <a:t>= +1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065867" y="3163055"/>
            <a:ext cx="1481963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de-DE" sz="2400" baseline="-25000" dirty="0" err="1" smtClean="0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de-DE" sz="2400" dirty="0" smtClean="0">
                <a:solidFill>
                  <a:schemeClr val="accent3">
                    <a:lumMod val="75000"/>
                  </a:schemeClr>
                </a:solidFill>
              </a:rPr>
              <a:t>= -1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863255" y="1226581"/>
            <a:ext cx="495727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smtClean="0"/>
              <a:t>            </a:t>
            </a:r>
            <a:r>
              <a:rPr lang="de-DE" sz="2400" dirty="0" smtClean="0"/>
              <a:t>   </a:t>
            </a:r>
            <a:r>
              <a:rPr lang="de-DE" sz="2400" dirty="0" err="1" smtClean="0"/>
              <a:t>E</a:t>
            </a:r>
            <a:r>
              <a:rPr lang="de-DE" sz="2400" baseline="-25000" dirty="0" err="1"/>
              <a:t>P</a:t>
            </a:r>
            <a:r>
              <a:rPr lang="de-DE" sz="2400" baseline="-25000" dirty="0" err="1" smtClean="0"/>
              <a:t>h</a:t>
            </a:r>
            <a:r>
              <a:rPr lang="de-DE" sz="2400" dirty="0" smtClean="0"/>
              <a:t>= h ∙ f  = h ∙ v/</a:t>
            </a:r>
            <a:r>
              <a:rPr lang="el-GR" sz="2400" dirty="0" smtClean="0"/>
              <a:t>λ</a:t>
            </a:r>
            <a:r>
              <a:rPr lang="de-DE" sz="2400" dirty="0" smtClean="0"/>
              <a:t> </a:t>
            </a:r>
            <a:endParaRPr lang="de-DE" sz="2400" b="1" u="sng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v = </a:t>
            </a:r>
            <a:r>
              <a:rPr lang="el-GR" sz="2400" dirty="0" smtClean="0"/>
              <a:t>λ</a:t>
            </a:r>
            <a:r>
              <a:rPr lang="de-DE" sz="2400" dirty="0" smtClean="0"/>
              <a:t> · f      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/>
              <a:t>	 </a:t>
            </a:r>
            <a:r>
              <a:rPr lang="de-DE" sz="2400" dirty="0" smtClean="0"/>
              <a:t>      </a:t>
            </a:r>
            <a:r>
              <a:rPr lang="de-DE" sz="2400" b="1" dirty="0" smtClean="0"/>
              <a:t>0.1 </a:t>
            </a:r>
            <a:r>
              <a:rPr lang="de-DE" sz="2400" b="1" dirty="0" err="1" smtClean="0"/>
              <a:t>nm</a:t>
            </a:r>
            <a:r>
              <a:rPr lang="de-DE" sz="2400" b="1" dirty="0" smtClean="0"/>
              <a:t> </a:t>
            </a:r>
            <a:r>
              <a:rPr lang="de-DE" sz="2400" b="1" dirty="0" smtClean="0"/>
              <a:t>≤ </a:t>
            </a:r>
            <a:r>
              <a:rPr lang="el-GR" sz="2400" b="1" dirty="0" smtClean="0"/>
              <a:t>λ</a:t>
            </a:r>
            <a:r>
              <a:rPr lang="de-DE" sz="2400" b="1" dirty="0" smtClean="0"/>
              <a:t> </a:t>
            </a:r>
            <a:r>
              <a:rPr lang="el-GR" sz="2400" b="1" dirty="0" smtClean="0"/>
              <a:t>≤</a:t>
            </a:r>
            <a:r>
              <a:rPr lang="de-DE" sz="2400" b="1" dirty="0" smtClean="0"/>
              <a:t> </a:t>
            </a:r>
            <a:r>
              <a:rPr lang="de-DE" sz="2400" b="1" dirty="0" smtClean="0"/>
              <a:t>1 m</a:t>
            </a:r>
            <a:endParaRPr lang="de-DE" sz="2400" b="1" dirty="0" smtClean="0"/>
          </a:p>
          <a:p>
            <a:pPr algn="l">
              <a:lnSpc>
                <a:spcPct val="95000"/>
              </a:lnSpc>
            </a:pPr>
            <a:r>
              <a:rPr lang="de-DE" sz="2400" b="1" dirty="0"/>
              <a:t>	 </a:t>
            </a:r>
            <a:r>
              <a:rPr lang="de-DE" sz="2400" b="1" dirty="0" smtClean="0"/>
              <a:t>    </a:t>
            </a:r>
            <a:r>
              <a:rPr lang="de-DE" sz="2400" b="1" dirty="0" smtClean="0"/>
              <a:t> </a:t>
            </a:r>
            <a:r>
              <a:rPr lang="de-DE" sz="2400" b="1" dirty="0" smtClean="0"/>
              <a:t>10</a:t>
            </a:r>
            <a:r>
              <a:rPr lang="de-DE" sz="2400" b="1" baseline="30000" dirty="0" smtClean="0"/>
              <a:t>8</a:t>
            </a:r>
            <a:r>
              <a:rPr lang="de-DE" sz="2400" b="1" dirty="0" smtClean="0"/>
              <a:t> m/s ≥ v ≥ 10</a:t>
            </a:r>
            <a:r>
              <a:rPr lang="de-DE" sz="2400" b="1" baseline="30000" dirty="0" smtClean="0"/>
              <a:t>2</a:t>
            </a:r>
            <a:r>
              <a:rPr lang="de-DE" sz="2400" b="1" dirty="0" smtClean="0"/>
              <a:t> m/s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smtClean="0">
                <a:solidFill>
                  <a:srgbClr val="7030A0"/>
                </a:solidFill>
              </a:rPr>
              <a:t>        </a:t>
            </a:r>
            <a:r>
              <a:rPr lang="de-DE" sz="2400" b="1" dirty="0" smtClean="0">
                <a:solidFill>
                  <a:srgbClr val="7030A0"/>
                </a:solidFill>
              </a:rPr>
              <a:t> </a:t>
            </a:r>
            <a:r>
              <a:rPr lang="de-DE" sz="2400" b="1" dirty="0" smtClean="0">
                <a:solidFill>
                  <a:srgbClr val="7030A0"/>
                </a:solidFill>
              </a:rPr>
              <a:t>→  100 Hz  ≤  </a:t>
            </a:r>
            <a:r>
              <a:rPr lang="de-DE" sz="2400" b="1" dirty="0" smtClean="0">
                <a:solidFill>
                  <a:srgbClr val="7030A0"/>
                </a:solidFill>
              </a:rPr>
              <a:t>  f</a:t>
            </a:r>
            <a:r>
              <a:rPr lang="de-DE" sz="2400" b="1" dirty="0" smtClean="0">
                <a:solidFill>
                  <a:srgbClr val="7030A0"/>
                </a:solidFill>
              </a:rPr>
              <a:t>    </a:t>
            </a:r>
            <a:r>
              <a:rPr lang="de-DE" sz="2400" b="1" dirty="0" smtClean="0">
                <a:solidFill>
                  <a:srgbClr val="7030A0"/>
                </a:solidFill>
              </a:rPr>
              <a:t>≤ 1 </a:t>
            </a:r>
            <a:r>
              <a:rPr lang="de-DE" sz="2400" b="1" dirty="0" err="1" smtClean="0">
                <a:solidFill>
                  <a:srgbClr val="7030A0"/>
                </a:solidFill>
              </a:rPr>
              <a:t>PHz</a:t>
            </a:r>
            <a:r>
              <a:rPr lang="de-DE" sz="2400" b="1" dirty="0" smtClean="0">
                <a:solidFill>
                  <a:srgbClr val="7030A0"/>
                </a:solidFill>
              </a:rPr>
              <a:t> </a:t>
            </a:r>
            <a:endParaRPr lang="de-DE" sz="2400" b="1" dirty="0" smtClean="0">
              <a:solidFill>
                <a:srgbClr val="7030A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400" b="1" dirty="0">
                <a:solidFill>
                  <a:srgbClr val="7030A0"/>
                </a:solidFill>
              </a:rPr>
              <a:t> </a:t>
            </a:r>
            <a:r>
              <a:rPr lang="de-DE" sz="2400" b="1" dirty="0" smtClean="0">
                <a:solidFill>
                  <a:srgbClr val="7030A0"/>
                </a:solidFill>
              </a:rPr>
              <a:t>         </a:t>
            </a:r>
            <a:r>
              <a:rPr lang="de-DE" sz="2400" b="1" dirty="0" smtClean="0">
                <a:solidFill>
                  <a:srgbClr val="7030A0"/>
                </a:solidFill>
              </a:rPr>
              <a:t>→    1 peV  </a:t>
            </a:r>
            <a:r>
              <a:rPr lang="de-DE" sz="2400" b="1" dirty="0" smtClean="0">
                <a:solidFill>
                  <a:srgbClr val="7030A0"/>
                </a:solidFill>
              </a:rPr>
              <a:t>≤  </a:t>
            </a:r>
            <a:r>
              <a:rPr lang="de-DE" sz="2400" b="1" dirty="0" err="1" smtClean="0">
                <a:solidFill>
                  <a:srgbClr val="7030A0"/>
                </a:solidFill>
              </a:rPr>
              <a:t>E</a:t>
            </a:r>
            <a:r>
              <a:rPr lang="de-DE" sz="2400" b="1" baseline="-25000" dirty="0" err="1" smtClean="0">
                <a:solidFill>
                  <a:srgbClr val="7030A0"/>
                </a:solidFill>
              </a:rPr>
              <a:t>Ph</a:t>
            </a:r>
            <a:r>
              <a:rPr lang="de-DE" sz="2400" b="1" dirty="0" smtClean="0">
                <a:solidFill>
                  <a:srgbClr val="7030A0"/>
                </a:solidFill>
              </a:rPr>
              <a:t>  </a:t>
            </a:r>
            <a:r>
              <a:rPr lang="de-DE" sz="2400" b="1" dirty="0" smtClean="0">
                <a:solidFill>
                  <a:srgbClr val="7030A0"/>
                </a:solidFill>
              </a:rPr>
              <a:t>≤ </a:t>
            </a:r>
            <a:r>
              <a:rPr lang="de-DE" sz="2400" b="1" dirty="0" smtClean="0">
                <a:solidFill>
                  <a:srgbClr val="7030A0"/>
                </a:solidFill>
              </a:rPr>
              <a:t>10 </a:t>
            </a:r>
            <a:r>
              <a:rPr lang="de-DE" sz="2400" b="1" dirty="0" smtClean="0">
                <a:solidFill>
                  <a:srgbClr val="7030A0"/>
                </a:solidFill>
              </a:rPr>
              <a:t>k</a:t>
            </a:r>
            <a:r>
              <a:rPr lang="de-DE" sz="2400" b="1" dirty="0" smtClean="0">
                <a:solidFill>
                  <a:srgbClr val="7030A0"/>
                </a:solidFill>
              </a:rPr>
              <a:t>eV  </a:t>
            </a:r>
            <a:endParaRPr lang="de-DE" sz="2400" b="1" dirty="0" smtClean="0">
              <a:solidFill>
                <a:srgbClr val="7030A0"/>
              </a:solidFill>
            </a:endParaRPr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</p:txBody>
      </p:sp>
      <p:pic>
        <p:nvPicPr>
          <p:cNvPr id="11" name="Grafik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020877" y="1051384"/>
            <a:ext cx="2892288" cy="82711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5" name="Rechteck 4"/>
          <p:cNvSpPr/>
          <p:nvPr/>
        </p:nvSpPr>
        <p:spPr>
          <a:xfrm>
            <a:off x="6608722" y="4307649"/>
            <a:ext cx="4494448" cy="123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endParaRPr lang="de-DE" dirty="0"/>
          </a:p>
          <a:p>
            <a:pPr>
              <a:lnSpc>
                <a:spcPct val="95000"/>
              </a:lnSpc>
            </a:pPr>
            <a:endParaRPr lang="de-DE" dirty="0"/>
          </a:p>
          <a:p>
            <a:pPr>
              <a:lnSpc>
                <a:spcPct val="95000"/>
              </a:lnSpc>
            </a:pPr>
            <a:r>
              <a:rPr lang="de-DE" sz="2400" b="1" dirty="0" err="1">
                <a:solidFill>
                  <a:srgbClr val="FF0000"/>
                </a:solidFill>
              </a:rPr>
              <a:t>tuneable</a:t>
            </a:r>
            <a:r>
              <a:rPr lang="de-DE" sz="2400" b="1" dirty="0">
                <a:solidFill>
                  <a:srgbClr val="FF0000"/>
                </a:solidFill>
              </a:rPr>
              <a:t>, </a:t>
            </a:r>
            <a:r>
              <a:rPr lang="de-DE" sz="2400" b="1" dirty="0" smtClean="0">
                <a:solidFill>
                  <a:srgbClr val="FF0000"/>
                </a:solidFill>
              </a:rPr>
              <a:t>(single-pulse) </a:t>
            </a:r>
            <a:r>
              <a:rPr lang="de-DE" sz="2400" b="1" dirty="0" err="1">
                <a:solidFill>
                  <a:srgbClr val="FF0000"/>
                </a:solidFill>
              </a:rPr>
              <a:t>laser</a:t>
            </a:r>
            <a:r>
              <a:rPr lang="de-DE" sz="2400" b="1" dirty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95000"/>
              </a:lnSpc>
            </a:pPr>
            <a:endParaRPr lang="de-DE" b="1" dirty="0">
              <a:solidFill>
                <a:srgbClr val="FF0000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98174" y="4412974"/>
            <a:ext cx="5854148" cy="2247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9707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application</a:t>
            </a:r>
            <a:r>
              <a:rPr lang="de-DE" dirty="0" smtClean="0"/>
              <a:t>: </a:t>
            </a:r>
            <a:r>
              <a:rPr lang="de-DE" dirty="0" err="1" smtClean="0"/>
              <a:t>spectroscopy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414" y="1053193"/>
            <a:ext cx="11449050" cy="4715783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 smtClean="0"/>
              <a:t>            </a:t>
            </a:r>
            <a:r>
              <a:rPr lang="de-DE" sz="2800" b="1" u="sng" dirty="0" smtClean="0"/>
              <a:t>LASER</a:t>
            </a:r>
            <a:r>
              <a:rPr lang="de-DE" sz="2800" b="1" dirty="0" smtClean="0"/>
              <a:t>					     	    </a:t>
            </a:r>
            <a:r>
              <a:rPr lang="de-DE" sz="2800" b="1" u="sng" dirty="0" smtClean="0"/>
              <a:t>MASER / </a:t>
            </a:r>
            <a:r>
              <a:rPr lang="de-DE" sz="2800" b="1" u="sng" dirty="0" err="1" smtClean="0"/>
              <a:t>Cavity</a:t>
            </a:r>
            <a:endParaRPr lang="de-DE" sz="2800" b="1" u="sng" dirty="0" smtClean="0"/>
          </a:p>
          <a:p>
            <a:pPr marL="0" indent="0">
              <a:buNone/>
            </a:pPr>
            <a:r>
              <a:rPr lang="de-DE" dirty="0" smtClean="0"/>
              <a:t>         </a:t>
            </a:r>
            <a:r>
              <a:rPr lang="de-DE" sz="2400" dirty="0" smtClean="0"/>
              <a:t>	      v = c							    v = c	</a:t>
            </a: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       1 </a:t>
            </a:r>
            <a:r>
              <a:rPr lang="de-DE" sz="2400" dirty="0"/>
              <a:t>µ</a:t>
            </a:r>
            <a:r>
              <a:rPr lang="de-DE" sz="2400" dirty="0" smtClean="0"/>
              <a:t>m &gt;  </a:t>
            </a:r>
            <a:r>
              <a:rPr lang="el-GR" sz="2400" dirty="0" smtClean="0"/>
              <a:t>λ</a:t>
            </a:r>
            <a:r>
              <a:rPr lang="de-DE" sz="2400" dirty="0" smtClean="0"/>
              <a:t>  &gt; 100 </a:t>
            </a:r>
            <a:r>
              <a:rPr lang="de-DE" sz="2400" dirty="0" err="1" smtClean="0"/>
              <a:t>nm</a:t>
            </a:r>
            <a:r>
              <a:rPr lang="de-DE" sz="2400" dirty="0" smtClean="0"/>
              <a:t>		   			      1 m    &gt;   </a:t>
            </a:r>
            <a:r>
              <a:rPr lang="el-GR" sz="2400" dirty="0" smtClean="0"/>
              <a:t>λ</a:t>
            </a:r>
            <a:r>
              <a:rPr lang="de-DE" sz="2400" dirty="0" smtClean="0"/>
              <a:t>   &gt; 1 mm</a:t>
            </a:r>
          </a:p>
          <a:p>
            <a:pPr marL="0" indent="0">
              <a:buNone/>
            </a:pPr>
            <a:r>
              <a:rPr lang="de-DE" sz="2400" dirty="0" smtClean="0"/>
              <a:t> 100</a:t>
            </a:r>
            <a:r>
              <a:rPr lang="de-DE" sz="2400" baseline="30000" dirty="0" smtClean="0"/>
              <a:t> </a:t>
            </a:r>
            <a:r>
              <a:rPr lang="de-DE" sz="2400" dirty="0" err="1"/>
              <a:t>THz</a:t>
            </a:r>
            <a:r>
              <a:rPr lang="de-DE" sz="2400" dirty="0"/>
              <a:t> &lt;   f   &lt; </a:t>
            </a:r>
            <a:r>
              <a:rPr lang="de-DE" sz="2400" dirty="0" smtClean="0"/>
              <a:t> 1 </a:t>
            </a:r>
            <a:r>
              <a:rPr lang="de-DE" sz="2400" dirty="0" err="1" smtClean="0"/>
              <a:t>PHz</a:t>
            </a:r>
            <a:r>
              <a:rPr lang="de-DE" sz="2400" dirty="0" smtClean="0"/>
              <a:t> </a:t>
            </a:r>
            <a:r>
              <a:rPr lang="de-DE" sz="2400" dirty="0"/>
              <a:t>		</a:t>
            </a:r>
            <a:r>
              <a:rPr lang="de-DE" sz="2400" dirty="0" smtClean="0"/>
              <a:t> </a:t>
            </a:r>
            <a:r>
              <a:rPr lang="de-DE" sz="2400" b="1" dirty="0" smtClean="0"/>
              <a:t>  </a:t>
            </a:r>
            <a:r>
              <a:rPr lang="de-DE" sz="2400" b="1" dirty="0" smtClean="0">
                <a:solidFill>
                  <a:srgbClr val="7030A0"/>
                </a:solidFill>
              </a:rPr>
              <a:t>c </a:t>
            </a:r>
            <a:r>
              <a:rPr lang="de-DE" sz="2400" b="1" dirty="0">
                <a:solidFill>
                  <a:srgbClr val="7030A0"/>
                </a:solidFill>
              </a:rPr>
              <a:t>= </a:t>
            </a:r>
            <a:r>
              <a:rPr lang="el-GR" sz="2400" b="1" dirty="0">
                <a:solidFill>
                  <a:srgbClr val="7030A0"/>
                </a:solidFill>
              </a:rPr>
              <a:t>λ</a:t>
            </a:r>
            <a:r>
              <a:rPr lang="de-DE" sz="2400" b="1" dirty="0">
                <a:solidFill>
                  <a:srgbClr val="7030A0"/>
                </a:solidFill>
              </a:rPr>
              <a:t> ∙ f </a:t>
            </a:r>
            <a:r>
              <a:rPr lang="de-DE" sz="2400" dirty="0"/>
              <a:t>		 100 MHz &lt;    f   &lt; 100 GHz</a:t>
            </a:r>
          </a:p>
          <a:p>
            <a:pPr marL="0" indent="0">
              <a:buNone/>
            </a:pPr>
            <a:r>
              <a:rPr lang="de-DE" sz="2400" dirty="0" smtClean="0"/>
              <a:t>       1 eV &lt; </a:t>
            </a:r>
            <a:r>
              <a:rPr lang="de-DE" sz="2400" dirty="0" err="1" smtClean="0"/>
              <a:t>E</a:t>
            </a:r>
            <a:r>
              <a:rPr lang="de-DE" sz="2400" baseline="-25000" dirty="0" err="1"/>
              <a:t>P</a:t>
            </a:r>
            <a:r>
              <a:rPr lang="de-DE" sz="2400" baseline="-25000" dirty="0" err="1" smtClean="0"/>
              <a:t>h</a:t>
            </a:r>
            <a:r>
              <a:rPr lang="de-DE" sz="2400" dirty="0" smtClean="0"/>
              <a:t> &lt; 10 eV 		</a:t>
            </a:r>
            <a:r>
              <a:rPr lang="de-DE" sz="2400" b="1" dirty="0" smtClean="0"/>
              <a:t>   </a:t>
            </a:r>
            <a:r>
              <a:rPr lang="de-DE" sz="2400" b="1" dirty="0" smtClean="0">
                <a:solidFill>
                  <a:srgbClr val="C00000"/>
                </a:solidFill>
              </a:rPr>
              <a:t>E = h ∙ f</a:t>
            </a:r>
            <a:r>
              <a:rPr lang="de-DE" sz="2400" dirty="0" smtClean="0"/>
              <a:t>		     1 µeV &lt;  </a:t>
            </a:r>
            <a:r>
              <a:rPr lang="de-DE" sz="2400" dirty="0" err="1" smtClean="0"/>
              <a:t>E</a:t>
            </a:r>
            <a:r>
              <a:rPr lang="de-DE" sz="2400" baseline="-25000" dirty="0" err="1"/>
              <a:t>P</a:t>
            </a:r>
            <a:r>
              <a:rPr lang="de-DE" sz="2400" baseline="-25000" dirty="0" err="1" smtClean="0"/>
              <a:t>h</a:t>
            </a:r>
            <a:r>
              <a:rPr lang="de-DE" sz="2400" baseline="-25000" dirty="0" smtClean="0"/>
              <a:t>  </a:t>
            </a:r>
            <a:r>
              <a:rPr lang="de-DE" sz="2400" dirty="0" smtClean="0"/>
              <a:t>&lt; 1 </a:t>
            </a:r>
            <a:r>
              <a:rPr lang="de-DE" sz="2400" dirty="0" err="1" smtClean="0"/>
              <a:t>meV</a:t>
            </a: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		 </a:t>
            </a:r>
          </a:p>
          <a:p>
            <a:pPr marL="0" indent="0">
              <a:buNone/>
            </a:pPr>
            <a:r>
              <a:rPr lang="de-DE" sz="2400" dirty="0" smtClean="0"/>
              <a:t>           </a:t>
            </a:r>
            <a:r>
              <a:rPr lang="el-GR" sz="2400" dirty="0" smtClean="0"/>
              <a:t>Δ</a:t>
            </a:r>
            <a:r>
              <a:rPr lang="de-DE" sz="2400" dirty="0" smtClean="0"/>
              <a:t>E/E ~ 10</a:t>
            </a:r>
            <a:r>
              <a:rPr lang="de-DE" sz="2400" baseline="30000" dirty="0" smtClean="0"/>
              <a:t>-14/-15</a:t>
            </a:r>
            <a:r>
              <a:rPr lang="de-DE" sz="2400" dirty="0" smtClean="0"/>
              <a:t> 						</a:t>
            </a:r>
            <a:r>
              <a:rPr lang="el-GR" sz="2400" dirty="0" smtClean="0"/>
              <a:t>Δ</a:t>
            </a:r>
            <a:r>
              <a:rPr lang="de-DE" sz="2400" dirty="0" smtClean="0"/>
              <a:t>E/E ~ 10</a:t>
            </a:r>
            <a:r>
              <a:rPr lang="de-DE" sz="2400" baseline="30000" dirty="0" smtClean="0"/>
              <a:t>-8</a:t>
            </a:r>
            <a:r>
              <a:rPr lang="de-DE" sz="2400" dirty="0" smtClean="0"/>
              <a:t> </a:t>
            </a:r>
          </a:p>
          <a:p>
            <a:pPr marL="0" indent="0">
              <a:buNone/>
            </a:pPr>
            <a:r>
              <a:rPr lang="de-DE" sz="2400" dirty="0" smtClean="0"/>
              <a:t>(2-Photon </a:t>
            </a:r>
            <a:r>
              <a:rPr lang="de-DE" sz="2400" dirty="0" err="1" smtClean="0"/>
              <a:t>Spectroscopy</a:t>
            </a:r>
            <a:r>
              <a:rPr lang="de-DE" sz="2400" dirty="0" smtClean="0"/>
              <a:t>/ </a:t>
            </a:r>
            <a:r>
              <a:rPr lang="de-DE" sz="2400" dirty="0" err="1" smtClean="0"/>
              <a:t>Frequency</a:t>
            </a:r>
            <a:r>
              <a:rPr lang="de-DE" sz="2400" dirty="0" smtClean="0"/>
              <a:t> </a:t>
            </a:r>
            <a:r>
              <a:rPr lang="de-DE" sz="2400" dirty="0" err="1" smtClean="0"/>
              <a:t>Combs</a:t>
            </a:r>
            <a:r>
              <a:rPr lang="de-DE" sz="2400" dirty="0" smtClean="0"/>
              <a:t>)		         (</a:t>
            </a:r>
            <a:r>
              <a:rPr lang="de-DE" sz="2400" dirty="0" err="1" smtClean="0"/>
              <a:t>Atomic</a:t>
            </a:r>
            <a:r>
              <a:rPr lang="de-DE" sz="2400" dirty="0" smtClean="0"/>
              <a:t> </a:t>
            </a:r>
            <a:r>
              <a:rPr lang="de-DE" sz="2400" dirty="0" err="1" smtClean="0"/>
              <a:t>Clock</a:t>
            </a:r>
            <a:r>
              <a:rPr lang="de-DE" sz="2400" dirty="0" smtClean="0"/>
              <a:t>)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78" y="5997267"/>
            <a:ext cx="1943458" cy="6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2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Application</a:t>
            </a:r>
            <a:r>
              <a:rPr lang="de-DE" dirty="0" smtClean="0"/>
              <a:t>: </a:t>
            </a:r>
            <a:r>
              <a:rPr lang="de-DE" dirty="0" err="1" smtClean="0"/>
              <a:t>Spectroscopy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8600" y="1162878"/>
            <a:ext cx="11817626" cy="4711147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 smtClean="0"/>
              <a:t>			</a:t>
            </a:r>
            <a:r>
              <a:rPr lang="de-DE" sz="3200" b="1" dirty="0" smtClean="0">
                <a:solidFill>
                  <a:srgbClr val="C00000"/>
                </a:solidFill>
              </a:rPr>
              <a:t>Resonant </a:t>
            </a:r>
            <a:r>
              <a:rPr lang="de-DE" sz="3200" b="1" dirty="0" err="1" smtClean="0">
                <a:solidFill>
                  <a:srgbClr val="C00000"/>
                </a:solidFill>
              </a:rPr>
              <a:t>Coherent</a:t>
            </a:r>
            <a:r>
              <a:rPr lang="de-DE" sz="3200" b="1" dirty="0" smtClean="0">
                <a:solidFill>
                  <a:srgbClr val="C00000"/>
                </a:solidFill>
              </a:rPr>
              <a:t> </a:t>
            </a:r>
            <a:r>
              <a:rPr lang="de-DE" sz="3200" b="1" dirty="0" err="1" smtClean="0">
                <a:solidFill>
                  <a:srgbClr val="C00000"/>
                </a:solidFill>
              </a:rPr>
              <a:t>Excitation</a:t>
            </a:r>
            <a:endParaRPr lang="de-DE" sz="32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de-DE" sz="8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de-DE" sz="2400" dirty="0" smtClean="0"/>
              <a:t>		            </a:t>
            </a:r>
            <a:r>
              <a:rPr lang="de-DE" sz="2400" dirty="0" err="1" smtClean="0"/>
              <a:t>Velocity</a:t>
            </a:r>
            <a:r>
              <a:rPr lang="de-DE" sz="2400" dirty="0" smtClean="0"/>
              <a:t> </a:t>
            </a:r>
            <a:r>
              <a:rPr lang="de-DE" sz="2400" b="1" dirty="0" smtClean="0"/>
              <a:t>v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wavelength</a:t>
            </a:r>
            <a:r>
              <a:rPr lang="de-DE" sz="2400" dirty="0" smtClean="0"/>
              <a:t> </a:t>
            </a:r>
            <a:r>
              <a:rPr lang="el-GR" sz="2400" b="1" dirty="0" smtClean="0"/>
              <a:t>λ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be</a:t>
            </a:r>
            <a:r>
              <a:rPr lang="de-DE" sz="2400" dirty="0" smtClean="0"/>
              <a:t> </a:t>
            </a:r>
            <a:r>
              <a:rPr lang="de-DE" sz="2400" dirty="0" err="1" smtClean="0"/>
              <a:t>tuned</a:t>
            </a:r>
            <a:endParaRPr lang="de-DE" sz="24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2400" dirty="0" smtClean="0"/>
              <a:t>                                                 </a:t>
            </a: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Examples</a:t>
            </a:r>
            <a:r>
              <a:rPr lang="de-DE" sz="2400" dirty="0" smtClean="0"/>
              <a:t>:</a:t>
            </a:r>
          </a:p>
          <a:p>
            <a:pPr marL="0" indent="0">
              <a:buNone/>
            </a:pPr>
            <a:r>
              <a:rPr lang="de-DE" sz="2400" dirty="0"/>
              <a:t> </a:t>
            </a:r>
            <a:r>
              <a:rPr lang="de-DE" sz="2400" dirty="0" smtClean="0"/>
              <a:t>v ~ 10</a:t>
            </a:r>
            <a:r>
              <a:rPr lang="de-DE" sz="2400" baseline="30000" dirty="0" smtClean="0"/>
              <a:t>8</a:t>
            </a:r>
            <a:r>
              <a:rPr lang="de-DE" sz="2400" dirty="0" smtClean="0"/>
              <a:t> m/s / </a:t>
            </a:r>
            <a:r>
              <a:rPr lang="el-GR" sz="2400" dirty="0" smtClean="0"/>
              <a:t>λ</a:t>
            </a:r>
            <a:r>
              <a:rPr lang="de-DE" sz="2400" dirty="0" smtClean="0"/>
              <a:t> ~ 10</a:t>
            </a:r>
            <a:r>
              <a:rPr lang="de-DE" sz="2400" baseline="30000" dirty="0" smtClean="0"/>
              <a:t>-10</a:t>
            </a:r>
            <a:r>
              <a:rPr lang="de-DE" sz="2400" dirty="0" smtClean="0"/>
              <a:t> m   → </a:t>
            </a:r>
            <a:r>
              <a:rPr lang="de-DE" sz="2400" b="1" dirty="0" err="1" smtClean="0"/>
              <a:t>E</a:t>
            </a:r>
            <a:r>
              <a:rPr lang="de-DE" sz="2400" b="1" baseline="-25000" dirty="0" err="1"/>
              <a:t>P</a:t>
            </a:r>
            <a:r>
              <a:rPr lang="de-DE" sz="2400" b="1" baseline="-25000" dirty="0" err="1" smtClean="0"/>
              <a:t>h</a:t>
            </a:r>
            <a:r>
              <a:rPr lang="de-DE" sz="2400" b="1" dirty="0" smtClean="0"/>
              <a:t> ~ keV </a:t>
            </a:r>
            <a:r>
              <a:rPr lang="de-DE" sz="2400" dirty="0" smtClean="0"/>
              <a:t>     (E1</a:t>
            </a:r>
            <a:r>
              <a:rPr lang="de-DE" sz="2400" dirty="0"/>
              <a:t>) Y. </a:t>
            </a:r>
            <a:r>
              <a:rPr lang="de-DE" sz="2400" dirty="0" err="1"/>
              <a:t>Nakano</a:t>
            </a:r>
            <a:r>
              <a:rPr lang="de-DE" sz="2400" dirty="0"/>
              <a:t> et </a:t>
            </a:r>
            <a:r>
              <a:rPr lang="de-DE" sz="2400" dirty="0" smtClean="0"/>
              <a:t>al.; PRA 87, 060501 							 (</a:t>
            </a:r>
            <a:r>
              <a:rPr lang="de-DE" sz="2400" dirty="0"/>
              <a:t>2013)</a:t>
            </a:r>
            <a:endParaRPr lang="de-DE" sz="2400" dirty="0" smtClean="0"/>
          </a:p>
          <a:p>
            <a:pPr marL="0" indent="0">
              <a:buNone/>
            </a:pPr>
            <a:r>
              <a:rPr lang="de-DE" sz="2400" dirty="0" smtClean="0"/>
              <a:t> v ~ 10</a:t>
            </a:r>
            <a:r>
              <a:rPr lang="de-DE" sz="2400" baseline="30000" dirty="0" smtClean="0"/>
              <a:t>7</a:t>
            </a:r>
            <a:r>
              <a:rPr lang="de-DE" sz="2400" dirty="0" smtClean="0"/>
              <a:t> m/s / </a:t>
            </a:r>
            <a:r>
              <a:rPr lang="el-GR" sz="2400" dirty="0" smtClean="0"/>
              <a:t>λ</a:t>
            </a:r>
            <a:r>
              <a:rPr lang="de-DE" sz="2400" dirty="0" smtClean="0"/>
              <a:t> ~ 100 µm  → </a:t>
            </a:r>
            <a:r>
              <a:rPr lang="de-DE" sz="2400" b="1" dirty="0" err="1" smtClean="0"/>
              <a:t>E</a:t>
            </a:r>
            <a:r>
              <a:rPr lang="de-DE" sz="2400" b="1" baseline="-25000" dirty="0" err="1" smtClean="0"/>
              <a:t>Ph</a:t>
            </a:r>
            <a:r>
              <a:rPr lang="de-DE" sz="2400" b="1" baseline="-25000" dirty="0" smtClean="0"/>
              <a:t> </a:t>
            </a:r>
            <a:r>
              <a:rPr lang="de-DE" sz="2400" b="1" dirty="0" smtClean="0"/>
              <a:t>~ </a:t>
            </a:r>
            <a:r>
              <a:rPr lang="de-DE" sz="2400" b="1" dirty="0" err="1" smtClean="0"/>
              <a:t>meV</a:t>
            </a:r>
            <a:r>
              <a:rPr lang="de-DE" sz="2400" dirty="0" smtClean="0"/>
              <a:t>     (M1) </a:t>
            </a:r>
            <a:r>
              <a:rPr lang="de-DE" sz="2400" dirty="0" err="1" smtClean="0"/>
              <a:t>Nagata</a:t>
            </a:r>
            <a:r>
              <a:rPr lang="de-DE" sz="2400" dirty="0" smtClean="0"/>
              <a:t> et al.; PRL 124, 173202 (2020)</a:t>
            </a:r>
          </a:p>
          <a:p>
            <a:pPr marL="0" indent="0">
              <a:buNone/>
            </a:pPr>
            <a:r>
              <a:rPr lang="de-DE" sz="2400" dirty="0" smtClean="0"/>
              <a:t> v </a:t>
            </a:r>
            <a:r>
              <a:rPr lang="de-DE" sz="2400" dirty="0"/>
              <a:t>~ </a:t>
            </a:r>
            <a:r>
              <a:rPr lang="de-DE" sz="2400" dirty="0" smtClean="0"/>
              <a:t>10</a:t>
            </a:r>
            <a:r>
              <a:rPr lang="de-DE" sz="2400" baseline="30000" dirty="0" smtClean="0"/>
              <a:t>5</a:t>
            </a:r>
            <a:r>
              <a:rPr lang="de-DE" sz="2400" dirty="0" smtClean="0"/>
              <a:t> </a:t>
            </a:r>
            <a:r>
              <a:rPr lang="de-DE" sz="2400" dirty="0"/>
              <a:t>m/s / </a:t>
            </a:r>
            <a:r>
              <a:rPr lang="el-GR" sz="2400" dirty="0"/>
              <a:t>λ</a:t>
            </a:r>
            <a:r>
              <a:rPr lang="de-DE" sz="2400" dirty="0"/>
              <a:t> ~ 100 </a:t>
            </a:r>
            <a:r>
              <a:rPr lang="de-DE" sz="2400" dirty="0" smtClean="0"/>
              <a:t>mm </a:t>
            </a:r>
            <a:r>
              <a:rPr lang="de-DE" sz="2400" dirty="0"/>
              <a:t>→ </a:t>
            </a:r>
            <a:r>
              <a:rPr lang="de-DE" sz="2400" b="1" dirty="0" err="1"/>
              <a:t>E</a:t>
            </a:r>
            <a:r>
              <a:rPr lang="de-DE" sz="2400" b="1" baseline="-25000" dirty="0" err="1"/>
              <a:t>Ph</a:t>
            </a:r>
            <a:r>
              <a:rPr lang="de-DE" sz="2400" b="1" baseline="-25000" dirty="0"/>
              <a:t> </a:t>
            </a:r>
            <a:r>
              <a:rPr lang="de-DE" sz="2400" b="1" dirty="0" smtClean="0"/>
              <a:t>~ neV</a:t>
            </a:r>
            <a:r>
              <a:rPr lang="de-DE" sz="2400" dirty="0" smtClean="0"/>
              <a:t>      (</a:t>
            </a:r>
            <a:r>
              <a:rPr lang="de-DE" sz="2400" dirty="0"/>
              <a:t>M1</a:t>
            </a:r>
            <a:r>
              <a:rPr lang="de-DE" sz="2400" dirty="0" smtClean="0"/>
              <a:t>) Engels et al.; EPJ D </a:t>
            </a:r>
            <a:r>
              <a:rPr lang="de-DE" sz="2400" dirty="0"/>
              <a:t>75, 257 (2021</a:t>
            </a:r>
            <a:r>
              <a:rPr lang="de-DE" sz="2400" dirty="0" smtClean="0"/>
              <a:t>)</a:t>
            </a:r>
          </a:p>
          <a:p>
            <a:pPr marL="0" indent="0">
              <a:buNone/>
            </a:pPr>
            <a:r>
              <a:rPr lang="de-DE" sz="2400" dirty="0" smtClean="0"/>
              <a:t> v </a:t>
            </a:r>
            <a:r>
              <a:rPr lang="de-DE" sz="2400" dirty="0"/>
              <a:t>~ </a:t>
            </a:r>
            <a:r>
              <a:rPr lang="de-DE" sz="2400" dirty="0" smtClean="0"/>
              <a:t>10</a:t>
            </a:r>
            <a:r>
              <a:rPr lang="de-DE" sz="2400" baseline="30000" dirty="0" smtClean="0"/>
              <a:t>2</a:t>
            </a:r>
            <a:r>
              <a:rPr lang="de-DE" sz="2400" dirty="0" smtClean="0"/>
              <a:t> </a:t>
            </a:r>
            <a:r>
              <a:rPr lang="de-DE" sz="2400" dirty="0"/>
              <a:t>m/s / </a:t>
            </a:r>
            <a:r>
              <a:rPr lang="el-GR" sz="2400" dirty="0"/>
              <a:t>λ</a:t>
            </a:r>
            <a:r>
              <a:rPr lang="de-DE" sz="2400" dirty="0"/>
              <a:t> ~ 100 </a:t>
            </a:r>
            <a:r>
              <a:rPr lang="de-DE" sz="2400" dirty="0" smtClean="0"/>
              <a:t>mm </a:t>
            </a:r>
            <a:r>
              <a:rPr lang="de-DE" sz="2400" dirty="0"/>
              <a:t>→ </a:t>
            </a:r>
            <a:r>
              <a:rPr lang="de-DE" sz="2400" b="1" dirty="0" err="1"/>
              <a:t>E</a:t>
            </a:r>
            <a:r>
              <a:rPr lang="de-DE" sz="2400" b="1" baseline="-25000" dirty="0" err="1"/>
              <a:t>Ph</a:t>
            </a:r>
            <a:r>
              <a:rPr lang="de-DE" sz="2400" b="1" baseline="-25000" dirty="0"/>
              <a:t> </a:t>
            </a:r>
            <a:r>
              <a:rPr lang="de-DE" sz="2400" b="1" dirty="0"/>
              <a:t>~ </a:t>
            </a:r>
            <a:r>
              <a:rPr lang="de-DE" sz="2400" b="1" dirty="0" smtClean="0"/>
              <a:t>peV</a:t>
            </a:r>
            <a:r>
              <a:rPr lang="de-DE" sz="2400" dirty="0" smtClean="0"/>
              <a:t>      (</a:t>
            </a:r>
            <a:r>
              <a:rPr lang="de-DE" sz="2400" dirty="0"/>
              <a:t>M1</a:t>
            </a:r>
            <a:r>
              <a:rPr lang="de-DE" sz="2400" dirty="0" smtClean="0"/>
              <a:t>) Chadwick et al.; Nat. </a:t>
            </a:r>
            <a:r>
              <a:rPr lang="de-DE" sz="2400" dirty="0" err="1" smtClean="0"/>
              <a:t>Com</a:t>
            </a:r>
            <a:r>
              <a:rPr lang="de-DE" sz="2400" dirty="0" smtClean="0"/>
              <a:t>. 13, 2287 							 (2022)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743200" y="1023730"/>
            <a:ext cx="6271591" cy="894522"/>
          </a:xfrm>
          <a:prstGeom prst="rect">
            <a:avLst/>
          </a:prstGeom>
          <a:noFill/>
          <a:ln w="476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339" y="6007206"/>
            <a:ext cx="1943458" cy="6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5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Other </a:t>
            </a:r>
            <a:r>
              <a:rPr lang="de-DE" dirty="0" smtClean="0"/>
              <a:t>Options: </a:t>
            </a:r>
            <a:r>
              <a:rPr lang="de-DE" dirty="0" err="1" smtClean="0"/>
              <a:t>Polarized</a:t>
            </a:r>
            <a:r>
              <a:rPr lang="de-DE" dirty="0" smtClean="0"/>
              <a:t> </a:t>
            </a:r>
            <a:r>
              <a:rPr lang="de-DE" dirty="0" err="1" smtClean="0"/>
              <a:t>Sources</a:t>
            </a:r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298383" y="962526"/>
                <a:ext cx="11522142" cy="480645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de-DE" sz="2400" b="1" dirty="0" err="1" smtClean="0">
                    <a:solidFill>
                      <a:srgbClr val="C00000"/>
                    </a:solidFill>
                  </a:rPr>
                  <a:t>We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still </a:t>
                </a:r>
                <a:r>
                  <a:rPr lang="de-DE" sz="2400" b="1" dirty="0" err="1" smtClean="0">
                    <a:solidFill>
                      <a:srgbClr val="C00000"/>
                    </a:solidFill>
                  </a:rPr>
                  <a:t>can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srgbClr val="C00000"/>
                    </a:solidFill>
                  </a:rPr>
                  <a:t>transform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srgbClr val="C00000"/>
                    </a:solidFill>
                  </a:rPr>
                  <a:t>electron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srgbClr val="C00000"/>
                    </a:solidFill>
                  </a:rPr>
                  <a:t>polarization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srgbClr val="C00000"/>
                    </a:solidFill>
                  </a:rPr>
                  <a:t>into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srgbClr val="C00000"/>
                    </a:solidFill>
                  </a:rPr>
                  <a:t>nuclear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b="1" dirty="0" err="1" smtClean="0">
                    <a:solidFill>
                      <a:srgbClr val="C00000"/>
                    </a:solidFill>
                  </a:rPr>
                  <a:t>polarization</a:t>
                </a:r>
                <a:r>
                  <a:rPr lang="de-DE" sz="2400" b="1" dirty="0" smtClean="0">
                    <a:solidFill>
                      <a:srgbClr val="C00000"/>
                    </a:solidFill>
                  </a:rPr>
                  <a:t> !</a:t>
                </a:r>
                <a:endParaRPr lang="de-DE" sz="2400" b="1" dirty="0">
                  <a:solidFill>
                    <a:srgbClr val="C00000"/>
                  </a:solidFill>
                </a:endParaRPr>
              </a:p>
              <a:p>
                <a:pPr marL="0" indent="0">
                  <a:buNone/>
                </a:pPr>
                <a:r>
                  <a:rPr lang="de-DE" sz="2400" u="sng" dirty="0" smtClean="0"/>
                  <a:t>1.) Optical </a:t>
                </a:r>
                <a:r>
                  <a:rPr lang="de-DE" sz="2400" u="sng" dirty="0" err="1" smtClean="0"/>
                  <a:t>pumping</a:t>
                </a:r>
                <a:r>
                  <a:rPr lang="de-DE" sz="2400" u="sng" dirty="0" smtClean="0"/>
                  <a:t> </a:t>
                </a:r>
                <a:r>
                  <a:rPr lang="de-DE" sz="2400" u="sng" dirty="0" err="1" smtClean="0"/>
                  <a:t>for</a:t>
                </a:r>
                <a:r>
                  <a:rPr lang="de-DE" sz="2400" u="sng" dirty="0" smtClean="0"/>
                  <a:t> </a:t>
                </a:r>
                <a:r>
                  <a:rPr lang="de-DE" sz="2400" u="sng" dirty="0" err="1" smtClean="0"/>
                  <a:t>deuterium</a:t>
                </a:r>
                <a:r>
                  <a:rPr lang="de-DE" sz="2400" u="sng" dirty="0" smtClean="0"/>
                  <a:t> </a:t>
                </a:r>
              </a:p>
              <a:p>
                <a:pPr marL="0" indent="0">
                  <a:buNone/>
                </a:pPr>
                <a:endParaRPr lang="de-DE" sz="2400" dirty="0"/>
              </a:p>
              <a:p>
                <a:pPr marL="0" indent="0">
                  <a:buNone/>
                </a:pPr>
                <a:r>
                  <a:rPr lang="de-DE" sz="2400" dirty="0" smtClean="0"/>
                  <a:t> </a:t>
                </a:r>
              </a:p>
              <a:p>
                <a:pPr marL="0" indent="0">
                  <a:buNone/>
                </a:pPr>
                <a:endParaRPr lang="de-DE" sz="2400" dirty="0"/>
              </a:p>
              <a:p>
                <a:pPr marL="0" indent="0">
                  <a:buNone/>
                </a:pPr>
                <a:endParaRPr lang="de-DE" sz="2400" dirty="0" smtClean="0"/>
              </a:p>
              <a:p>
                <a:pPr marL="0" indent="0">
                  <a:buNone/>
                </a:pPr>
                <a:endParaRPr lang="de-DE" sz="3600" dirty="0" smtClean="0"/>
              </a:p>
              <a:p>
                <a:pPr marL="0" indent="0">
                  <a:buNone/>
                </a:pPr>
                <a:r>
                  <a:rPr lang="de-DE" sz="2400" u="sng" dirty="0" smtClean="0"/>
                  <a:t>2.) </a:t>
                </a:r>
                <a:r>
                  <a:rPr lang="de-DE" sz="2400" u="sng" dirty="0" err="1" smtClean="0"/>
                  <a:t>Polarized</a:t>
                </a:r>
                <a:r>
                  <a:rPr lang="de-DE" sz="2400" u="sng" dirty="0" smtClean="0"/>
                  <a:t> Heavy Ions</a:t>
                </a:r>
                <a:r>
                  <a:rPr lang="de-DE" sz="2400" dirty="0" smtClean="0"/>
                  <a:t>, e.g. </a:t>
                </a:r>
                <a:r>
                  <a:rPr lang="de-DE" sz="2400" baseline="30000" dirty="0" smtClean="0"/>
                  <a:t>137</a:t>
                </a:r>
                <a:r>
                  <a:rPr lang="de-DE" sz="2400" dirty="0" smtClean="0"/>
                  <a:t>Ba</a:t>
                </a:r>
                <a:r>
                  <a:rPr lang="de-DE" sz="2400" baseline="30000" dirty="0" smtClean="0"/>
                  <a:t>+ </a:t>
                </a:r>
                <a:r>
                  <a:rPr lang="de-DE" sz="2400" dirty="0" smtClean="0"/>
                  <a:t> (</a:t>
                </a:r>
                <a:r>
                  <a:rPr lang="de-DE" sz="2400" dirty="0" err="1" smtClean="0"/>
                  <a:t>selective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ionization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with</a:t>
                </a:r>
                <a:r>
                  <a:rPr lang="de-DE" sz="2400" dirty="0" smtClean="0"/>
                  <a:t> a </a:t>
                </a:r>
                <a:r>
                  <a:rPr lang="de-DE" sz="2400" dirty="0" err="1" smtClean="0"/>
                  <a:t>laser</a:t>
                </a:r>
                <a:r>
                  <a:rPr lang="de-DE" sz="2400" dirty="0" smtClean="0"/>
                  <a:t> at 5.4 eV / </a:t>
                </a:r>
              </a:p>
              <a:p>
                <a:pPr marL="0" indent="0">
                  <a:buNone/>
                </a:pPr>
                <a:r>
                  <a:rPr lang="de-DE" sz="2400" dirty="0"/>
                  <a:t> </a:t>
                </a:r>
                <a:r>
                  <a:rPr lang="de-DE" sz="2400" dirty="0" smtClean="0"/>
                  <a:t>    </a:t>
                </a:r>
                <a:r>
                  <a:rPr lang="de-DE" sz="2400" dirty="0" err="1" smtClean="0"/>
                  <a:t>optical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pumping</a:t>
                </a:r>
                <a:r>
                  <a:rPr lang="de-DE" sz="2400" dirty="0" smtClean="0"/>
                  <a:t>: </a:t>
                </a:r>
                <a:r>
                  <a:rPr lang="de-DE" sz="2400" baseline="30000" dirty="0" smtClean="0"/>
                  <a:t>137</a:t>
                </a:r>
                <a:r>
                  <a:rPr lang="de-DE" sz="2400" dirty="0" smtClean="0"/>
                  <a:t>Ba</a:t>
                </a:r>
                <a:r>
                  <a:rPr lang="de-DE" sz="2400" baseline="30000" dirty="0" smtClean="0"/>
                  <a:t>2+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sz="24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𝑅𝑏</m:t>
                        </m:r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  <m:r>
                      <a:rPr lang="de-DE" sz="2400" b="0" i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2400" baseline="30000" dirty="0" smtClean="0"/>
                  <a:t>  137</a:t>
                </a:r>
                <a:r>
                  <a:rPr lang="de-DE" sz="2400" dirty="0" smtClean="0"/>
                  <a:t>Ba</a:t>
                </a:r>
                <a:r>
                  <a:rPr lang="de-DE" sz="2400" baseline="30000" dirty="0" smtClean="0"/>
                  <a:t>+</a:t>
                </a:r>
                <a:r>
                  <a:rPr lang="de-DE" sz="2400" dirty="0" smtClean="0"/>
                  <a:t>    </a:t>
                </a:r>
              </a:p>
            </p:txBody>
          </p:sp>
        </mc:Choice>
        <mc:Fallback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8383" y="962526"/>
                <a:ext cx="11522142" cy="4806450"/>
              </a:xfrm>
              <a:blipFill>
                <a:blip r:embed="rId2"/>
                <a:stretch>
                  <a:fillRect l="-1640" t="-16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86831" y="2242688"/>
            <a:ext cx="1318661" cy="78927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8" name="Gewinkelter Verbinder 7"/>
          <p:cNvCxnSpPr/>
          <p:nvPr/>
        </p:nvCxnSpPr>
        <p:spPr>
          <a:xfrm rot="5400000" flipH="1" flipV="1">
            <a:off x="62574" y="2946227"/>
            <a:ext cx="1033161" cy="415356"/>
          </a:xfrm>
          <a:prstGeom prst="bentConnector2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2105492" y="2637323"/>
            <a:ext cx="1215777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3321269" y="2154621"/>
            <a:ext cx="2312276" cy="111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6" name="Textfeld 15"/>
          <p:cNvSpPr txBox="1"/>
          <p:nvPr/>
        </p:nvSpPr>
        <p:spPr>
          <a:xfrm>
            <a:off x="3424151" y="2242688"/>
            <a:ext cx="2104290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/>
              <a:t> </a:t>
            </a:r>
            <a:r>
              <a:rPr lang="de-DE" sz="2400" dirty="0" smtClean="0"/>
              <a:t>   </a:t>
            </a:r>
            <a:r>
              <a:rPr lang="de-DE" sz="2400" dirty="0" err="1" smtClean="0"/>
              <a:t>Rb-Cell</a:t>
            </a:r>
            <a:endParaRPr lang="de-DE" sz="2400" dirty="0" smtClean="0"/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5644055" y="2685886"/>
            <a:ext cx="2217683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579152" y="3670486"/>
                <a:ext cx="11612847" cy="778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2400" dirty="0" smtClean="0"/>
                  <a:t>D</a:t>
                </a:r>
                <a:r>
                  <a:rPr lang="de-DE" sz="2400" baseline="-25000" dirty="0" smtClean="0"/>
                  <a:t>2</a:t>
                </a:r>
                <a:r>
                  <a:rPr lang="de-DE" sz="2400" dirty="0" smtClean="0"/>
                  <a:t>                d         </a:t>
                </a:r>
                <a:r>
                  <a:rPr lang="de-DE" sz="2000" dirty="0" smtClean="0"/>
                  <a:t>(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sz="20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𝑅𝑏</m:t>
                        </m:r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DE" sz="2000" dirty="0" smtClean="0"/>
                  <a:t>→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0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de-DE" sz="2000" dirty="0" smtClean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𝑅𝑏</m:t>
                        </m:r>
                      </m:e>
                      <m:sup>
                        <m:r>
                          <a:rPr lang="de-DE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000" dirty="0" smtClean="0"/>
                  <a:t>)      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de-DE" sz="2000" dirty="0" smtClean="0"/>
                  <a:t>(</a:t>
                </a:r>
                <a:r>
                  <a:rPr lang="de-DE" sz="2000" dirty="0" err="1" smtClean="0"/>
                  <a:t>electron</a:t>
                </a:r>
                <a:r>
                  <a:rPr lang="de-DE" sz="2000" dirty="0" smtClean="0"/>
                  <a:t>)		</a:t>
                </a:r>
                <a:r>
                  <a:rPr lang="de-DE" sz="2000" dirty="0" err="1" smtClean="0"/>
                  <a:t>tensor</a:t>
                </a:r>
                <a:r>
                  <a:rPr lang="de-DE" sz="2000" dirty="0" smtClean="0"/>
                  <a:t>-/</a:t>
                </a:r>
                <a:r>
                  <a:rPr lang="de-DE" sz="2000" dirty="0" err="1" smtClean="0"/>
                  <a:t>vector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polarized</a:t>
                </a:r>
                <a:r>
                  <a:rPr lang="de-DE" sz="2000" dirty="0" smtClean="0"/>
                  <a:t> D		  </a:t>
                </a: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52" y="3670486"/>
                <a:ext cx="11612847" cy="778098"/>
              </a:xfrm>
              <a:prstGeom prst="rect">
                <a:avLst/>
              </a:prstGeom>
              <a:blipFill>
                <a:blip r:embed="rId3"/>
                <a:stretch>
                  <a:fillRect l="-787" t="-234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hteck 27"/>
          <p:cNvSpPr/>
          <p:nvPr/>
        </p:nvSpPr>
        <p:spPr>
          <a:xfrm>
            <a:off x="3310759" y="2974424"/>
            <a:ext cx="3130395" cy="15212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9" name="Rechteck 28"/>
          <p:cNvSpPr/>
          <p:nvPr/>
        </p:nvSpPr>
        <p:spPr>
          <a:xfrm>
            <a:off x="6451664" y="2783189"/>
            <a:ext cx="884557" cy="550459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2" name="Textfeld 31"/>
          <p:cNvSpPr txBox="1"/>
          <p:nvPr/>
        </p:nvSpPr>
        <p:spPr>
          <a:xfrm>
            <a:off x="6547945" y="2795752"/>
            <a:ext cx="72521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smtClean="0"/>
              <a:t>IR-</a:t>
            </a:r>
          </a:p>
          <a:p>
            <a:pPr algn="l">
              <a:lnSpc>
                <a:spcPct val="95000"/>
              </a:lnSpc>
            </a:pPr>
            <a:r>
              <a:rPr lang="de-DE" sz="1600" dirty="0" smtClean="0"/>
              <a:t>Laser</a:t>
            </a:r>
          </a:p>
        </p:txBody>
      </p:sp>
      <p:grpSp>
        <p:nvGrpSpPr>
          <p:cNvPr id="38" name="Gruppieren 37"/>
          <p:cNvGrpSpPr/>
          <p:nvPr/>
        </p:nvGrpSpPr>
        <p:grpSpPr>
          <a:xfrm>
            <a:off x="7861738" y="2028497"/>
            <a:ext cx="451945" cy="1327408"/>
            <a:chOff x="7861738" y="2028497"/>
            <a:chExt cx="451945" cy="1327408"/>
          </a:xfrm>
        </p:grpSpPr>
        <p:sp>
          <p:nvSpPr>
            <p:cNvPr id="33" name="Rechteck 32"/>
            <p:cNvSpPr/>
            <p:nvPr/>
          </p:nvSpPr>
          <p:spPr>
            <a:xfrm>
              <a:off x="7861738" y="2028497"/>
              <a:ext cx="451945" cy="13274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cxnSp>
          <p:nvCxnSpPr>
            <p:cNvPr id="35" name="Gerader Verbinder 34"/>
            <p:cNvCxnSpPr/>
            <p:nvPr/>
          </p:nvCxnSpPr>
          <p:spPr>
            <a:xfrm>
              <a:off x="7861738" y="2028497"/>
              <a:ext cx="451945" cy="13051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/>
            <p:cNvCxnSpPr/>
            <p:nvPr/>
          </p:nvCxnSpPr>
          <p:spPr>
            <a:xfrm flipH="1">
              <a:off x="7861738" y="2028497"/>
              <a:ext cx="451945" cy="13051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uppieren 38"/>
          <p:cNvGrpSpPr/>
          <p:nvPr/>
        </p:nvGrpSpPr>
        <p:grpSpPr>
          <a:xfrm>
            <a:off x="8574634" y="2023735"/>
            <a:ext cx="451945" cy="1327408"/>
            <a:chOff x="7861738" y="2028497"/>
            <a:chExt cx="451945" cy="1327408"/>
          </a:xfrm>
        </p:grpSpPr>
        <p:sp>
          <p:nvSpPr>
            <p:cNvPr id="40" name="Rechteck 39"/>
            <p:cNvSpPr/>
            <p:nvPr/>
          </p:nvSpPr>
          <p:spPr>
            <a:xfrm>
              <a:off x="7861738" y="2028497"/>
              <a:ext cx="451945" cy="13274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cxnSp>
          <p:nvCxnSpPr>
            <p:cNvPr id="41" name="Gerader Verbinder 40"/>
            <p:cNvCxnSpPr/>
            <p:nvPr/>
          </p:nvCxnSpPr>
          <p:spPr>
            <a:xfrm>
              <a:off x="7861738" y="2028497"/>
              <a:ext cx="451945" cy="13051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/>
            <p:cNvCxnSpPr/>
            <p:nvPr/>
          </p:nvCxnSpPr>
          <p:spPr>
            <a:xfrm flipH="1">
              <a:off x="7861738" y="2028497"/>
              <a:ext cx="451945" cy="13051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Gerade Verbindung mit Pfeil 44"/>
          <p:cNvCxnSpPr/>
          <p:nvPr/>
        </p:nvCxnSpPr>
        <p:spPr>
          <a:xfrm flipV="1">
            <a:off x="9023120" y="2685886"/>
            <a:ext cx="1571308" cy="526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>
            <a:off x="895148" y="2387063"/>
            <a:ext cx="1248844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Ionizer</a:t>
            </a:r>
            <a:endParaRPr lang="de-DE" sz="2400" dirty="0" smtClean="0"/>
          </a:p>
        </p:txBody>
      </p:sp>
      <p:pic>
        <p:nvPicPr>
          <p:cNvPr id="48" name="Grafik 4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77224" cy="1119789"/>
          </a:xfrm>
        </p:spPr>
        <p:txBody>
          <a:bodyPr/>
          <a:lstStyle/>
          <a:p>
            <a:r>
              <a:rPr lang="de-DE" dirty="0" smtClean="0"/>
              <a:t>Other Options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1474" y="1008994"/>
            <a:ext cx="11820525" cy="4750676"/>
          </a:xfrm>
        </p:spPr>
        <p:txBody>
          <a:bodyPr/>
          <a:lstStyle/>
          <a:p>
            <a:pPr marL="0" indent="0">
              <a:buNone/>
            </a:pPr>
            <a:r>
              <a:rPr lang="de-DE" sz="2400" u="sng" dirty="0" smtClean="0"/>
              <a:t>3.) </a:t>
            </a:r>
            <a:r>
              <a:rPr lang="de-DE" sz="2400" u="sng" dirty="0" err="1" smtClean="0"/>
              <a:t>Polarize</a:t>
            </a:r>
            <a:r>
              <a:rPr lang="de-DE" sz="2400" u="sng" dirty="0" smtClean="0"/>
              <a:t> D</a:t>
            </a:r>
            <a:r>
              <a:rPr lang="de-DE" sz="2400" u="sng" baseline="-25000" dirty="0" smtClean="0"/>
              <a:t>2</a:t>
            </a:r>
            <a:r>
              <a:rPr lang="de-DE" sz="2400" u="sng" dirty="0" smtClean="0"/>
              <a:t> / H</a:t>
            </a:r>
            <a:r>
              <a:rPr lang="de-DE" sz="2400" u="sng" baseline="-25000" dirty="0" smtClean="0"/>
              <a:t>2</a:t>
            </a:r>
            <a:r>
              <a:rPr lang="de-DE" sz="2400" u="sng" dirty="0" smtClean="0"/>
              <a:t> </a:t>
            </a:r>
            <a:r>
              <a:rPr lang="de-DE" sz="2400" u="sng" dirty="0" err="1" smtClean="0"/>
              <a:t>molecules</a:t>
            </a:r>
            <a:r>
              <a:rPr lang="de-DE" sz="2400" u="sng" dirty="0" smtClean="0"/>
              <a:t>: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										 </a:t>
            </a:r>
            <a:r>
              <a:rPr lang="de-DE" dirty="0" smtClean="0"/>
              <a:t>     </a:t>
            </a:r>
            <a:r>
              <a:rPr lang="de-DE" sz="2400" dirty="0" smtClean="0"/>
              <a:t>LSP</a:t>
            </a:r>
          </a:p>
          <a:p>
            <a:pPr marL="0" indent="0">
              <a:buNone/>
            </a:pPr>
            <a:r>
              <a:rPr lang="de-DE" dirty="0" smtClean="0"/>
              <a:t>								</a:t>
            </a:r>
            <a:r>
              <a:rPr lang="el-GR" sz="2000" dirty="0" smtClean="0"/>
              <a:t>Δ</a:t>
            </a:r>
            <a:r>
              <a:rPr lang="de-DE" sz="2000" dirty="0" smtClean="0"/>
              <a:t>E ~ 10</a:t>
            </a:r>
            <a:r>
              <a:rPr lang="de-DE" sz="2000" baseline="30000" dirty="0" smtClean="0"/>
              <a:t>-12</a:t>
            </a:r>
            <a:r>
              <a:rPr lang="de-DE" sz="2000" dirty="0" smtClean="0"/>
              <a:t> eV</a:t>
            </a:r>
            <a:r>
              <a:rPr lang="de-DE" sz="2000" baseline="30000" dirty="0" smtClean="0"/>
              <a:t> </a:t>
            </a:r>
          </a:p>
          <a:p>
            <a:pPr marL="0" indent="0">
              <a:buNone/>
            </a:pP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								</a:t>
            </a:r>
          </a:p>
          <a:p>
            <a:pPr marL="0" indent="0">
              <a:buNone/>
            </a:pPr>
            <a:endParaRPr lang="de-DE" sz="1600" dirty="0"/>
          </a:p>
          <a:p>
            <a:pPr marL="0" indent="0">
              <a:buNone/>
            </a:pPr>
            <a:endParaRPr lang="de-DE" sz="1600" dirty="0" smtClean="0"/>
          </a:p>
          <a:p>
            <a:pPr marL="0" indent="0">
              <a:buNone/>
            </a:pPr>
            <a:endParaRPr lang="de-DE" sz="1600" dirty="0"/>
          </a:p>
          <a:p>
            <a:pPr marL="184150" lvl="1" indent="0">
              <a:buNone/>
            </a:pPr>
            <a:endParaRPr lang="de-DE" sz="1600" dirty="0"/>
          </a:p>
          <a:p>
            <a:pPr marL="184150" lvl="1" indent="0">
              <a:buNone/>
            </a:pPr>
            <a:r>
              <a:rPr lang="de-DE" sz="1600" dirty="0"/>
              <a:t>	</a:t>
            </a:r>
            <a:r>
              <a:rPr lang="de-DE" sz="1600" dirty="0" smtClean="0"/>
              <a:t>		</a:t>
            </a:r>
            <a:r>
              <a:rPr lang="de-DE" sz="2800" b="1" dirty="0" err="1" smtClean="0">
                <a:solidFill>
                  <a:srgbClr val="C00000"/>
                </a:solidFill>
              </a:rPr>
              <a:t>Polarized</a:t>
            </a:r>
            <a:r>
              <a:rPr lang="de-DE" sz="2800" b="1" dirty="0" smtClean="0">
                <a:solidFill>
                  <a:srgbClr val="C00000"/>
                </a:solidFill>
              </a:rPr>
              <a:t> Fuel </a:t>
            </a:r>
            <a:r>
              <a:rPr lang="de-DE" sz="2800" b="1" dirty="0" err="1" smtClean="0">
                <a:solidFill>
                  <a:srgbClr val="C00000"/>
                </a:solidFill>
              </a:rPr>
              <a:t>for</a:t>
            </a:r>
            <a:r>
              <a:rPr lang="de-DE" sz="2800" b="1" dirty="0" smtClean="0">
                <a:solidFill>
                  <a:srgbClr val="C00000"/>
                </a:solidFill>
              </a:rPr>
              <a:t> Fusion </a:t>
            </a:r>
            <a:r>
              <a:rPr lang="de-DE" sz="2800" b="1" dirty="0" err="1" smtClean="0">
                <a:solidFill>
                  <a:srgbClr val="C00000"/>
                </a:solidFill>
              </a:rPr>
              <a:t>R</a:t>
            </a:r>
            <a:r>
              <a:rPr lang="de-DE" sz="2800" b="1" dirty="0" err="1" smtClean="0">
                <a:solidFill>
                  <a:srgbClr val="C00000"/>
                </a:solidFill>
              </a:rPr>
              <a:t>eactors</a:t>
            </a:r>
            <a:endParaRPr lang="de-DE" b="1" dirty="0" smtClean="0">
              <a:solidFill>
                <a:srgbClr val="C00000"/>
              </a:solidFill>
            </a:endParaRPr>
          </a:p>
          <a:p>
            <a:pPr marL="184150" lvl="1" indent="0">
              <a:buNone/>
            </a:pPr>
            <a:r>
              <a:rPr lang="de-DE" b="1" dirty="0" smtClean="0">
                <a:solidFill>
                  <a:srgbClr val="C00000"/>
                </a:solidFill>
              </a:rPr>
              <a:t>				See </a:t>
            </a:r>
            <a:r>
              <a:rPr lang="de-DE" b="1" dirty="0" err="1" smtClean="0">
                <a:solidFill>
                  <a:srgbClr val="C00000"/>
                </a:solidFill>
              </a:rPr>
              <a:t>talks</a:t>
            </a:r>
            <a:r>
              <a:rPr lang="de-DE" b="1" dirty="0" smtClean="0">
                <a:solidFill>
                  <a:srgbClr val="C00000"/>
                </a:solidFill>
              </a:rPr>
              <a:t>: G. </a:t>
            </a:r>
            <a:r>
              <a:rPr lang="de-DE" b="1" dirty="0" err="1" smtClean="0">
                <a:solidFill>
                  <a:srgbClr val="C00000"/>
                </a:solidFill>
              </a:rPr>
              <a:t>Ciullo</a:t>
            </a:r>
            <a:r>
              <a:rPr lang="de-DE" b="1" dirty="0" smtClean="0">
                <a:solidFill>
                  <a:srgbClr val="C00000"/>
                </a:solidFill>
              </a:rPr>
              <a:t>, X. Wei on </a:t>
            </a:r>
            <a:r>
              <a:rPr lang="de-DE" b="1" dirty="0" err="1" smtClean="0">
                <a:solidFill>
                  <a:srgbClr val="C00000"/>
                </a:solidFill>
              </a:rPr>
              <a:t>Thursday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2F4D17-1AD6-42D9-B93A-EB002C62F43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Gerader Verbinder 6"/>
          <p:cNvCxnSpPr/>
          <p:nvPr/>
        </p:nvCxnSpPr>
        <p:spPr>
          <a:xfrm>
            <a:off x="657950" y="1851484"/>
            <a:ext cx="858029" cy="1648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>
            <a:off x="657950" y="2149335"/>
            <a:ext cx="805892" cy="605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2300438" y="1790299"/>
            <a:ext cx="356135" cy="1039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6" name="Ellipse 15"/>
          <p:cNvSpPr/>
          <p:nvPr/>
        </p:nvSpPr>
        <p:spPr>
          <a:xfrm>
            <a:off x="3097732" y="1798320"/>
            <a:ext cx="356135" cy="1039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7" name="Ellipse 16"/>
          <p:cNvSpPr/>
          <p:nvPr/>
        </p:nvSpPr>
        <p:spPr>
          <a:xfrm>
            <a:off x="2442492" y="1912551"/>
            <a:ext cx="101012" cy="1850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8" name="Ellipse 17"/>
          <p:cNvSpPr/>
          <p:nvPr/>
        </p:nvSpPr>
        <p:spPr>
          <a:xfrm>
            <a:off x="3151939" y="1970355"/>
            <a:ext cx="101012" cy="1850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20" name="Gerader Verbinder 19"/>
          <p:cNvCxnSpPr/>
          <p:nvPr/>
        </p:nvCxnSpPr>
        <p:spPr>
          <a:xfrm>
            <a:off x="1963554" y="2301766"/>
            <a:ext cx="1883232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V="1">
            <a:off x="1963554" y="1970355"/>
            <a:ext cx="7285549" cy="4403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>
            <a:off x="4014952" y="1534510"/>
            <a:ext cx="273269" cy="11140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grpSp>
        <p:nvGrpSpPr>
          <p:cNvPr id="27" name="Gruppieren 26"/>
          <p:cNvGrpSpPr/>
          <p:nvPr/>
        </p:nvGrpSpPr>
        <p:grpSpPr>
          <a:xfrm>
            <a:off x="5686100" y="1324306"/>
            <a:ext cx="451945" cy="1327408"/>
            <a:chOff x="7861738" y="2028497"/>
            <a:chExt cx="451945" cy="1327408"/>
          </a:xfrm>
        </p:grpSpPr>
        <p:sp>
          <p:nvSpPr>
            <p:cNvPr id="28" name="Rechteck 27"/>
            <p:cNvSpPr/>
            <p:nvPr/>
          </p:nvSpPr>
          <p:spPr>
            <a:xfrm>
              <a:off x="7861738" y="2028497"/>
              <a:ext cx="451945" cy="13274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cxnSp>
          <p:nvCxnSpPr>
            <p:cNvPr id="29" name="Gerader Verbinder 28"/>
            <p:cNvCxnSpPr/>
            <p:nvPr/>
          </p:nvCxnSpPr>
          <p:spPr>
            <a:xfrm>
              <a:off x="7861738" y="2028497"/>
              <a:ext cx="451945" cy="13051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flipH="1">
              <a:off x="7861738" y="2028497"/>
              <a:ext cx="451945" cy="13051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en 30"/>
          <p:cNvGrpSpPr/>
          <p:nvPr/>
        </p:nvGrpSpPr>
        <p:grpSpPr>
          <a:xfrm>
            <a:off x="6398996" y="1319544"/>
            <a:ext cx="451945" cy="1327408"/>
            <a:chOff x="7861738" y="2028497"/>
            <a:chExt cx="451945" cy="1327408"/>
          </a:xfrm>
        </p:grpSpPr>
        <p:sp>
          <p:nvSpPr>
            <p:cNvPr id="32" name="Rechteck 31"/>
            <p:cNvSpPr/>
            <p:nvPr/>
          </p:nvSpPr>
          <p:spPr>
            <a:xfrm>
              <a:off x="7861738" y="2028497"/>
              <a:ext cx="451945" cy="132740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dirty="0" err="1" smtClean="0"/>
            </a:p>
          </p:txBody>
        </p:sp>
        <p:cxnSp>
          <p:nvCxnSpPr>
            <p:cNvPr id="33" name="Gerader Verbinder 32"/>
            <p:cNvCxnSpPr/>
            <p:nvPr/>
          </p:nvCxnSpPr>
          <p:spPr>
            <a:xfrm>
              <a:off x="7861738" y="2028497"/>
              <a:ext cx="451945" cy="13051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/>
            <p:cNvCxnSpPr/>
            <p:nvPr/>
          </p:nvCxnSpPr>
          <p:spPr>
            <a:xfrm flipH="1">
              <a:off x="7861738" y="2028497"/>
              <a:ext cx="451945" cy="130515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Gerader Verbinder 38"/>
          <p:cNvCxnSpPr/>
          <p:nvPr/>
        </p:nvCxnSpPr>
        <p:spPr>
          <a:xfrm>
            <a:off x="1463842" y="1864537"/>
            <a:ext cx="275511" cy="9121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V="1">
            <a:off x="1429412" y="2091558"/>
            <a:ext cx="249104" cy="5777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feld 42"/>
          <p:cNvSpPr txBox="1"/>
          <p:nvPr/>
        </p:nvSpPr>
        <p:spPr>
          <a:xfrm>
            <a:off x="199885" y="2995458"/>
            <a:ext cx="11738115" cy="1422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err="1" smtClean="0"/>
              <a:t>Cold</a:t>
            </a:r>
            <a:r>
              <a:rPr lang="de-DE" sz="2400" dirty="0" smtClean="0"/>
              <a:t> 		</a:t>
            </a:r>
            <a:r>
              <a:rPr lang="de-DE" sz="2400" dirty="0" err="1" smtClean="0"/>
              <a:t>velocity</a:t>
            </a:r>
            <a:r>
              <a:rPr lang="de-DE" sz="2400" dirty="0" smtClean="0"/>
              <a:t>	IR-		Sona 			</a:t>
            </a:r>
            <a:r>
              <a:rPr lang="de-DE" sz="2400" dirty="0" err="1" smtClean="0"/>
              <a:t>experience</a:t>
            </a:r>
            <a:r>
              <a:rPr lang="de-DE" sz="2400" dirty="0" smtClean="0"/>
              <a:t> at</a:t>
            </a:r>
          </a:p>
          <a:p>
            <a:pPr>
              <a:lnSpc>
                <a:spcPct val="95000"/>
              </a:lnSpc>
            </a:pPr>
            <a:r>
              <a:rPr lang="de-DE" sz="2400" dirty="0" err="1"/>
              <a:t>n</a:t>
            </a:r>
            <a:r>
              <a:rPr lang="de-DE" sz="2400" dirty="0" err="1" smtClean="0"/>
              <a:t>ozzle</a:t>
            </a:r>
            <a:r>
              <a:rPr lang="de-DE" sz="2400" dirty="0" smtClean="0"/>
              <a:t>	           </a:t>
            </a:r>
            <a:r>
              <a:rPr lang="de-DE" sz="2400" dirty="0" err="1" smtClean="0"/>
              <a:t>filter</a:t>
            </a:r>
            <a:r>
              <a:rPr lang="de-DE" sz="2400" dirty="0" smtClean="0"/>
              <a:t>		</a:t>
            </a:r>
            <a:r>
              <a:rPr lang="de-DE" sz="2400" dirty="0" err="1" smtClean="0"/>
              <a:t>laser</a:t>
            </a:r>
            <a:r>
              <a:rPr lang="de-DE" sz="2400" dirty="0" smtClean="0"/>
              <a:t>		</a:t>
            </a:r>
            <a:r>
              <a:rPr lang="de-DE" sz="2400" dirty="0" err="1" smtClean="0"/>
              <a:t>coils</a:t>
            </a:r>
            <a:r>
              <a:rPr lang="de-DE" sz="2400" dirty="0" smtClean="0"/>
              <a:t>			Uni./FORTH </a:t>
            </a:r>
            <a:r>
              <a:rPr lang="de-DE" sz="2400" dirty="0" err="1" smtClean="0"/>
              <a:t>Crete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000" dirty="0"/>
          </a:p>
          <a:p>
            <a:pPr algn="l">
              <a:lnSpc>
                <a:spcPct val="95000"/>
              </a:lnSpc>
            </a:pPr>
            <a:r>
              <a:rPr lang="de-DE" sz="2300" dirty="0" smtClean="0"/>
              <a:t>The IR </a:t>
            </a:r>
            <a:r>
              <a:rPr lang="de-DE" sz="2300" dirty="0" err="1" smtClean="0"/>
              <a:t>laser</a:t>
            </a:r>
            <a:r>
              <a:rPr lang="de-DE" sz="2300" dirty="0" smtClean="0"/>
              <a:t> </a:t>
            </a:r>
            <a:r>
              <a:rPr lang="de-DE" sz="2300" dirty="0" err="1" smtClean="0"/>
              <a:t>adjust</a:t>
            </a:r>
            <a:r>
              <a:rPr lang="de-DE" sz="2300" dirty="0" smtClean="0"/>
              <a:t> </a:t>
            </a:r>
            <a:r>
              <a:rPr lang="de-DE" sz="2300" dirty="0" err="1" smtClean="0"/>
              <a:t>the</a:t>
            </a:r>
            <a:r>
              <a:rPr lang="de-DE" sz="2300" dirty="0" smtClean="0"/>
              <a:t> </a:t>
            </a:r>
            <a:r>
              <a:rPr lang="de-DE" sz="2300" dirty="0" err="1" smtClean="0"/>
              <a:t>rotational</a:t>
            </a:r>
            <a:r>
              <a:rPr lang="de-DE" sz="2300" dirty="0" smtClean="0"/>
              <a:t> </a:t>
            </a:r>
            <a:r>
              <a:rPr lang="de-DE" sz="2300" dirty="0" err="1" smtClean="0"/>
              <a:t>magnetic</a:t>
            </a:r>
            <a:r>
              <a:rPr lang="de-DE" sz="2300" dirty="0" smtClean="0"/>
              <a:t> </a:t>
            </a:r>
            <a:r>
              <a:rPr lang="de-DE" sz="2300" dirty="0" err="1" smtClean="0"/>
              <a:t>moment</a:t>
            </a:r>
            <a:r>
              <a:rPr lang="de-DE" sz="2300" dirty="0" smtClean="0"/>
              <a:t> m</a:t>
            </a:r>
            <a:r>
              <a:rPr lang="de-DE" sz="2300" b="1" baseline="-25000" dirty="0" smtClean="0"/>
              <a:t>J</a:t>
            </a:r>
            <a:r>
              <a:rPr lang="de-DE" sz="2300" dirty="0" smtClean="0"/>
              <a:t> </a:t>
            </a:r>
            <a:r>
              <a:rPr lang="de-DE" sz="2300" dirty="0" err="1" smtClean="0"/>
              <a:t>of</a:t>
            </a:r>
            <a:r>
              <a:rPr lang="de-DE" sz="2300" dirty="0" smtClean="0"/>
              <a:t> </a:t>
            </a:r>
            <a:r>
              <a:rPr lang="de-DE" sz="2300" dirty="0" err="1" smtClean="0"/>
              <a:t>the</a:t>
            </a:r>
            <a:r>
              <a:rPr lang="de-DE" sz="2300" dirty="0" smtClean="0"/>
              <a:t> </a:t>
            </a:r>
            <a:r>
              <a:rPr lang="de-DE" sz="2300" dirty="0" err="1" smtClean="0"/>
              <a:t>molecules</a:t>
            </a:r>
            <a:r>
              <a:rPr lang="de-DE" sz="2300" dirty="0" smtClean="0"/>
              <a:t> → </a:t>
            </a:r>
            <a:r>
              <a:rPr lang="de-DE" sz="2300" dirty="0" err="1" smtClean="0"/>
              <a:t>coherent</a:t>
            </a:r>
            <a:r>
              <a:rPr lang="de-DE" sz="2300" dirty="0" smtClean="0"/>
              <a:t> </a:t>
            </a:r>
            <a:r>
              <a:rPr lang="de-DE" sz="2300" dirty="0" err="1" smtClean="0"/>
              <a:t>state</a:t>
            </a:r>
            <a:endParaRPr lang="de-DE" sz="2300" dirty="0" smtClean="0"/>
          </a:p>
        </p:txBody>
      </p:sp>
      <p:pic>
        <p:nvPicPr>
          <p:cNvPr id="44" name="Grafik 4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sp>
        <p:nvSpPr>
          <p:cNvPr id="45" name="Rechteck 44"/>
          <p:cNvSpPr/>
          <p:nvPr/>
        </p:nvSpPr>
        <p:spPr>
          <a:xfrm>
            <a:off x="9471259" y="1534510"/>
            <a:ext cx="1491916" cy="9199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7848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916CAD-713B-5A43-DDB1-70C927DDAB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02209" y="981686"/>
            <a:ext cx="8064896" cy="5171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feld 12"/>
          <p:cNvSpPr txBox="1"/>
          <p:nvPr/>
        </p:nvSpPr>
        <p:spPr>
          <a:xfrm>
            <a:off x="527672" y="2636912"/>
            <a:ext cx="1647966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l-GR" sz="2400" dirty="0" smtClean="0"/>
              <a:t>τ</a:t>
            </a:r>
            <a:r>
              <a:rPr lang="de-DE" sz="2400" dirty="0" smtClean="0"/>
              <a:t> = 1/7 s</a:t>
            </a:r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endParaRPr lang="de-DE" sz="2400" dirty="0"/>
          </a:p>
          <a:p>
            <a:pPr algn="l">
              <a:lnSpc>
                <a:spcPct val="95000"/>
              </a:lnSpc>
            </a:pP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el-GR" sz="2400" dirty="0"/>
              <a:t>τ</a:t>
            </a:r>
            <a:r>
              <a:rPr lang="de-DE" sz="2400" dirty="0" smtClean="0"/>
              <a:t> = 10</a:t>
            </a:r>
            <a:r>
              <a:rPr lang="de-DE" sz="2400" baseline="30000" dirty="0" smtClean="0"/>
              <a:t>-9</a:t>
            </a:r>
            <a:r>
              <a:rPr lang="de-DE" sz="2400" dirty="0" smtClean="0"/>
              <a:t> s</a:t>
            </a:r>
          </a:p>
        </p:txBody>
      </p:sp>
      <p:sp>
        <p:nvSpPr>
          <p:cNvPr id="8" name="Rechteck 7"/>
          <p:cNvSpPr/>
          <p:nvPr/>
        </p:nvSpPr>
        <p:spPr>
          <a:xfrm>
            <a:off x="737430" y="238292"/>
            <a:ext cx="9520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23D6B"/>
                </a:solidFill>
                <a:ea typeface="+mj-ea"/>
                <a:cs typeface="+mj-cs"/>
              </a:rPr>
              <a:t>The </a:t>
            </a:r>
            <a:r>
              <a:rPr lang="en-US" sz="3200" b="1" dirty="0" err="1" smtClean="0">
                <a:solidFill>
                  <a:srgbClr val="023D6B"/>
                </a:solidFill>
                <a:ea typeface="+mj-ea"/>
                <a:cs typeface="+mj-cs"/>
              </a:rPr>
              <a:t>Breit</a:t>
            </a:r>
            <a:r>
              <a:rPr lang="en-US" sz="3200" b="1" dirty="0" smtClean="0">
                <a:solidFill>
                  <a:srgbClr val="023D6B"/>
                </a:solidFill>
                <a:ea typeface="+mj-ea"/>
                <a:cs typeface="+mj-cs"/>
              </a:rPr>
              <a:t>-Rabi Diagram of metastable Hydrogen</a:t>
            </a:r>
            <a:endParaRPr lang="de-DE" dirty="0"/>
          </a:p>
        </p:txBody>
      </p: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noProof="0" dirty="0"/>
              <a:t>What is a Sona transition</a:t>
            </a:r>
            <a:r>
              <a:rPr lang="en-US" noProof="0" dirty="0"/>
              <a:t>?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noProof="0" dirty="0"/>
              <a:t>Theoretical framework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4</a:t>
            </a:fld>
            <a:endParaRPr lang="en-US" noProof="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1EC0C90-DAB8-4478-963D-A3EFB501F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437" y="1356447"/>
            <a:ext cx="11567721" cy="4937760"/>
          </a:xfrm>
        </p:spPr>
      </p:pic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grpSp>
        <p:nvGrpSpPr>
          <p:cNvPr id="16" name="Gruppieren 15"/>
          <p:cNvGrpSpPr/>
          <p:nvPr/>
        </p:nvGrpSpPr>
        <p:grpSpPr>
          <a:xfrm>
            <a:off x="1703251" y="2783296"/>
            <a:ext cx="9665789" cy="751840"/>
            <a:chOff x="1703251" y="2783296"/>
            <a:chExt cx="9665789" cy="751840"/>
          </a:xfrm>
        </p:grpSpPr>
        <p:cxnSp>
          <p:nvCxnSpPr>
            <p:cNvPr id="4" name="Gerade Verbindung mit Pfeil 3"/>
            <p:cNvCxnSpPr/>
            <p:nvPr/>
          </p:nvCxnSpPr>
          <p:spPr>
            <a:xfrm flipH="1" flipV="1">
              <a:off x="1703251" y="2808514"/>
              <a:ext cx="16329" cy="726622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>
              <a:off x="11361421" y="2783296"/>
              <a:ext cx="7619" cy="741680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10678160" y="3007360"/>
              <a:ext cx="62992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err="1" smtClean="0">
                  <a:solidFill>
                    <a:srgbClr val="C00000"/>
                  </a:solidFill>
                </a:rPr>
                <a:t>B</a:t>
              </a:r>
              <a:r>
                <a:rPr lang="de-DE" sz="2400" baseline="-25000" dirty="0" err="1" smtClean="0">
                  <a:solidFill>
                    <a:srgbClr val="C00000"/>
                  </a:solidFill>
                </a:rPr>
                <a:t>z</a:t>
              </a:r>
              <a:endParaRPr lang="de-DE" sz="24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1930400" y="3007360"/>
              <a:ext cx="62992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err="1" smtClean="0">
                  <a:solidFill>
                    <a:srgbClr val="C00000"/>
                  </a:solidFill>
                </a:rPr>
                <a:t>B</a:t>
              </a:r>
              <a:r>
                <a:rPr lang="de-DE" sz="2400" baseline="-25000" dirty="0" err="1" smtClean="0">
                  <a:solidFill>
                    <a:srgbClr val="C00000"/>
                  </a:solidFill>
                </a:rPr>
                <a:t>z</a:t>
              </a:r>
              <a:endParaRPr lang="de-DE" sz="2400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54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noProof="0" dirty="0"/>
              <a:t>What is a Sona transition</a:t>
            </a:r>
            <a:r>
              <a:rPr lang="en-US" noProof="0" dirty="0"/>
              <a:t>?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noProof="0" dirty="0"/>
              <a:t>Theoretical framework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5</a:t>
            </a:fld>
            <a:endParaRPr lang="en-US" noProof="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1EC0C90-DAB8-4478-963D-A3EFB501F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437" y="1366386"/>
            <a:ext cx="11567721" cy="493776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992B08-C4D0-43B5-AC8A-99141BCDF673}"/>
              </a:ext>
            </a:extLst>
          </p:cNvPr>
          <p:cNvCxnSpPr>
            <a:cxnSpLocks/>
          </p:cNvCxnSpPr>
          <p:nvPr/>
        </p:nvCxnSpPr>
        <p:spPr>
          <a:xfrm flipH="1">
            <a:off x="6672064" y="1772816"/>
            <a:ext cx="3240360" cy="100811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E7A0BB-7487-472F-B272-ED167DF338B8}"/>
              </a:ext>
            </a:extLst>
          </p:cNvPr>
          <p:cNvCxnSpPr>
            <a:cxnSpLocks/>
          </p:cNvCxnSpPr>
          <p:nvPr/>
        </p:nvCxnSpPr>
        <p:spPr>
          <a:xfrm flipH="1">
            <a:off x="8474110" y="2261905"/>
            <a:ext cx="1610454" cy="37835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E97F29-5ABF-4E73-81CE-A60E196C37B6}"/>
              </a:ext>
            </a:extLst>
          </p:cNvPr>
          <p:cNvCxnSpPr>
            <a:cxnSpLocks/>
          </p:cNvCxnSpPr>
          <p:nvPr/>
        </p:nvCxnSpPr>
        <p:spPr>
          <a:xfrm flipH="1">
            <a:off x="6689824" y="2655226"/>
            <a:ext cx="1620180" cy="25140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grpSp>
        <p:nvGrpSpPr>
          <p:cNvPr id="11" name="Gruppieren 10"/>
          <p:cNvGrpSpPr/>
          <p:nvPr/>
        </p:nvGrpSpPr>
        <p:grpSpPr>
          <a:xfrm>
            <a:off x="1703251" y="2783296"/>
            <a:ext cx="9665789" cy="751840"/>
            <a:chOff x="1703251" y="2783296"/>
            <a:chExt cx="9665789" cy="751840"/>
          </a:xfrm>
        </p:grpSpPr>
        <p:cxnSp>
          <p:nvCxnSpPr>
            <p:cNvPr id="12" name="Gerade Verbindung mit Pfeil 11"/>
            <p:cNvCxnSpPr/>
            <p:nvPr/>
          </p:nvCxnSpPr>
          <p:spPr>
            <a:xfrm flipH="1" flipV="1">
              <a:off x="1703251" y="2808514"/>
              <a:ext cx="16329" cy="726622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>
              <a:off x="11361421" y="2783296"/>
              <a:ext cx="7619" cy="741680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10678160" y="3007360"/>
              <a:ext cx="62992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err="1" smtClean="0">
                  <a:solidFill>
                    <a:srgbClr val="C00000"/>
                  </a:solidFill>
                </a:rPr>
                <a:t>B</a:t>
              </a:r>
              <a:r>
                <a:rPr lang="de-DE" sz="2400" baseline="-25000" dirty="0" err="1" smtClean="0">
                  <a:solidFill>
                    <a:srgbClr val="C00000"/>
                  </a:solidFill>
                </a:rPr>
                <a:t>z</a:t>
              </a:r>
              <a:endParaRPr lang="de-DE" sz="24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1930400" y="3007360"/>
              <a:ext cx="62992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err="1" smtClean="0">
                  <a:solidFill>
                    <a:srgbClr val="C00000"/>
                  </a:solidFill>
                </a:rPr>
                <a:t>B</a:t>
              </a:r>
              <a:r>
                <a:rPr lang="de-DE" sz="2400" baseline="-25000" dirty="0" err="1" smtClean="0">
                  <a:solidFill>
                    <a:srgbClr val="C00000"/>
                  </a:solidFill>
                </a:rPr>
                <a:t>z</a:t>
              </a:r>
              <a:endParaRPr lang="de-DE" sz="2400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129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noProof="0" dirty="0"/>
              <a:t>What is a Sona transition</a:t>
            </a:r>
            <a:r>
              <a:rPr lang="en-US" noProof="0" dirty="0"/>
              <a:t>?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noProof="0" dirty="0"/>
              <a:t>Theoretical framework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D38EBB-D369-4CDF-B688-B980DAF8B9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6</a:t>
            </a:fld>
            <a:endParaRPr lang="en-US" noProof="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1EC0C90-DAB8-4478-963D-A3EFB501F4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437" y="1366386"/>
            <a:ext cx="11567721" cy="493776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992B08-C4D0-43B5-AC8A-99141BCDF673}"/>
              </a:ext>
            </a:extLst>
          </p:cNvPr>
          <p:cNvCxnSpPr>
            <a:cxnSpLocks/>
          </p:cNvCxnSpPr>
          <p:nvPr/>
        </p:nvCxnSpPr>
        <p:spPr>
          <a:xfrm flipH="1">
            <a:off x="6672064" y="1772816"/>
            <a:ext cx="3240360" cy="100811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54CE82-87D2-4455-BB90-2270A57D6BA3}"/>
              </a:ext>
            </a:extLst>
          </p:cNvPr>
          <p:cNvCxnSpPr>
            <a:cxnSpLocks/>
          </p:cNvCxnSpPr>
          <p:nvPr/>
        </p:nvCxnSpPr>
        <p:spPr>
          <a:xfrm flipH="1">
            <a:off x="2279576" y="3140968"/>
            <a:ext cx="3240360" cy="100811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BE7A0BB-7487-472F-B272-ED167DF338B8}"/>
              </a:ext>
            </a:extLst>
          </p:cNvPr>
          <p:cNvCxnSpPr>
            <a:cxnSpLocks/>
          </p:cNvCxnSpPr>
          <p:nvPr/>
        </p:nvCxnSpPr>
        <p:spPr>
          <a:xfrm flipH="1">
            <a:off x="8474110" y="2261905"/>
            <a:ext cx="1610454" cy="37835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E97F29-5ABF-4E73-81CE-A60E196C37B6}"/>
              </a:ext>
            </a:extLst>
          </p:cNvPr>
          <p:cNvCxnSpPr>
            <a:cxnSpLocks/>
          </p:cNvCxnSpPr>
          <p:nvPr/>
        </p:nvCxnSpPr>
        <p:spPr>
          <a:xfrm flipH="1">
            <a:off x="6689824" y="2655226"/>
            <a:ext cx="1620180" cy="25140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28A0E2F-2DBD-4DC3-AC40-6F42B61DDF11}"/>
              </a:ext>
            </a:extLst>
          </p:cNvPr>
          <p:cNvCxnSpPr>
            <a:cxnSpLocks/>
          </p:cNvCxnSpPr>
          <p:nvPr/>
        </p:nvCxnSpPr>
        <p:spPr>
          <a:xfrm flipH="1" flipV="1">
            <a:off x="2279576" y="2261905"/>
            <a:ext cx="1609344" cy="374904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F9BDED-0A08-467B-83A7-6AE9EDA3CE3B}"/>
              </a:ext>
            </a:extLst>
          </p:cNvPr>
          <p:cNvCxnSpPr>
            <a:cxnSpLocks/>
          </p:cNvCxnSpPr>
          <p:nvPr/>
        </p:nvCxnSpPr>
        <p:spPr>
          <a:xfrm flipH="1" flipV="1">
            <a:off x="4007768" y="2650374"/>
            <a:ext cx="1618488" cy="256032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509BA66D-234C-4292-9243-D5038D1A5534}"/>
              </a:ext>
            </a:extLst>
          </p:cNvPr>
          <p:cNvSpPr/>
          <p:nvPr/>
        </p:nvSpPr>
        <p:spPr>
          <a:xfrm>
            <a:off x="11362672" y="1366386"/>
            <a:ext cx="361886" cy="112478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90B77F6-3D8B-42D7-9A68-4B446574D1C4}"/>
              </a:ext>
            </a:extLst>
          </p:cNvPr>
          <p:cNvSpPr/>
          <p:nvPr/>
        </p:nvSpPr>
        <p:spPr>
          <a:xfrm>
            <a:off x="1631504" y="1810702"/>
            <a:ext cx="418845" cy="298645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/>
          </a:p>
        </p:txBody>
      </p:sp>
      <p:pic>
        <p:nvPicPr>
          <p:cNvPr id="14" name="Grafik 1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2016000" cy="633600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2387599" y="2783296"/>
            <a:ext cx="8188961" cy="751840"/>
            <a:chOff x="1703251" y="2783296"/>
            <a:chExt cx="9665789" cy="751840"/>
          </a:xfrm>
        </p:grpSpPr>
        <p:cxnSp>
          <p:nvCxnSpPr>
            <p:cNvPr id="16" name="Gerade Verbindung mit Pfeil 15"/>
            <p:cNvCxnSpPr/>
            <p:nvPr/>
          </p:nvCxnSpPr>
          <p:spPr>
            <a:xfrm flipH="1" flipV="1">
              <a:off x="1703251" y="2808514"/>
              <a:ext cx="16329" cy="726622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>
              <a:off x="11361421" y="2783296"/>
              <a:ext cx="7619" cy="741680"/>
            </a:xfrm>
            <a:prstGeom prst="straightConnector1">
              <a:avLst/>
            </a:prstGeom>
            <a:ln w="41275">
              <a:solidFill>
                <a:srgbClr val="C0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/>
            <p:cNvSpPr txBox="1"/>
            <p:nvPr/>
          </p:nvSpPr>
          <p:spPr>
            <a:xfrm>
              <a:off x="10678160" y="3007360"/>
              <a:ext cx="62992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err="1" smtClean="0">
                  <a:solidFill>
                    <a:srgbClr val="C00000"/>
                  </a:solidFill>
                </a:rPr>
                <a:t>B</a:t>
              </a:r>
              <a:r>
                <a:rPr lang="de-DE" sz="2400" baseline="-25000" dirty="0" err="1" smtClean="0">
                  <a:solidFill>
                    <a:srgbClr val="C00000"/>
                  </a:solidFill>
                </a:rPr>
                <a:t>z</a:t>
              </a:r>
              <a:endParaRPr lang="de-DE" sz="24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930400" y="3007360"/>
              <a:ext cx="62992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err="1" smtClean="0">
                  <a:solidFill>
                    <a:srgbClr val="C00000"/>
                  </a:solidFill>
                </a:rPr>
                <a:t>B</a:t>
              </a:r>
              <a:r>
                <a:rPr lang="de-DE" sz="2400" baseline="-25000" dirty="0" err="1" smtClean="0">
                  <a:solidFill>
                    <a:srgbClr val="C00000"/>
                  </a:solidFill>
                </a:rPr>
                <a:t>z</a:t>
              </a:r>
              <a:endParaRPr lang="de-DE" sz="2400" dirty="0" smtClean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46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Textfeld 1"/>
          <p:cNvSpPr txBox="1">
            <a:spLocks noChangeArrowheads="1"/>
          </p:cNvSpPr>
          <p:nvPr/>
        </p:nvSpPr>
        <p:spPr bwMode="auto">
          <a:xfrm>
            <a:off x="760397" y="4303597"/>
            <a:ext cx="1082360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ω</a:t>
            </a:r>
            <a:r>
              <a:rPr kumimoji="0" lang="de-DE" altLang="de-DE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de-DE" alt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&gt;&gt;  </a:t>
            </a:r>
            <a:r>
              <a:rPr kumimoji="0" lang="el-GR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ω</a:t>
            </a:r>
            <a:r>
              <a:rPr kumimoji="0" lang="de-DE" altLang="de-DE" sz="32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Larmor</a:t>
            </a:r>
            <a:r>
              <a:rPr kumimoji="0" lang="de-DE" alt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  2v/</a:t>
            </a:r>
            <a:r>
              <a:rPr kumimoji="0" lang="el-GR" alt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λ</a:t>
            </a:r>
            <a:r>
              <a:rPr kumimoji="0" lang="de-DE" alt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&gt;&gt; </a:t>
            </a:r>
            <a:r>
              <a:rPr kumimoji="0" lang="el-GR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de-DE" altLang="de-DE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</a:t>
            </a:r>
            <a:r>
              <a:rPr kumimoji="0" lang="de-DE" altLang="de-DE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rad.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e/2m</a:t>
            </a:r>
            <a:r>
              <a:rPr kumimoji="0" lang="de-DE" altLang="de-DE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· </a:t>
            </a:r>
            <a:r>
              <a:rPr kumimoji="0" lang="de-DE" alt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dB</a:t>
            </a:r>
            <a:r>
              <a:rPr kumimoji="0" lang="de-DE" altLang="de-DE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</a:t>
            </a:r>
            <a:r>
              <a:rPr kumimoji="0" lang="de-DE" altLang="de-DE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de-DE" alt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dz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· r/2</a:t>
            </a: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</a:t>
            </a:r>
            <a:r>
              <a:rPr kumimoji="0" lang="de-DE" alt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</a:t>
            </a:r>
            <a:r>
              <a:rPr kumimoji="0" lang="de-DE" altLang="de-DE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de-DE" altLang="de-DE" sz="32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´ &lt;&lt; 8 v </a:t>
            </a:r>
            <a:r>
              <a:rPr kumimoji="0" lang="de-DE" alt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de-DE" altLang="de-DE" sz="32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</a:t>
            </a:r>
            <a:r>
              <a:rPr kumimoji="0" lang="de-DE" alt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e </a:t>
            </a:r>
            <a:r>
              <a:rPr kumimoji="0" lang="de-DE" alt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 </a:t>
            </a:r>
            <a:r>
              <a:rPr kumimoji="0" lang="el-GR" alt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λ</a:t>
            </a:r>
            <a:endParaRPr kumimoji="0" lang="de-DE" altLang="de-DE" sz="32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4" name="Pfeil nach rechts 6"/>
          <p:cNvSpPr>
            <a:spLocks noChangeArrowheads="1"/>
          </p:cNvSpPr>
          <p:nvPr/>
        </p:nvSpPr>
        <p:spPr bwMode="auto">
          <a:xfrm flipV="1">
            <a:off x="2543505" y="4925278"/>
            <a:ext cx="887413" cy="317500"/>
          </a:xfrm>
          <a:prstGeom prst="rightArrow">
            <a:avLst>
              <a:gd name="adj1" fmla="val 28546"/>
              <a:gd name="adj2" fmla="val 66899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5" name="Pfeil nach rechts 7"/>
          <p:cNvSpPr>
            <a:spLocks noChangeArrowheads="1"/>
          </p:cNvSpPr>
          <p:nvPr/>
        </p:nvSpPr>
        <p:spPr bwMode="auto">
          <a:xfrm flipV="1">
            <a:off x="7105016" y="5536285"/>
            <a:ext cx="906463" cy="320675"/>
          </a:xfrm>
          <a:prstGeom prst="rightArrow">
            <a:avLst>
              <a:gd name="adj1" fmla="val 28546"/>
              <a:gd name="adj2" fmla="val 6707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6" name="Flussdiagramm: Verbinder 9"/>
          <p:cNvSpPr>
            <a:spLocks noChangeArrowheads="1"/>
          </p:cNvSpPr>
          <p:nvPr/>
        </p:nvSpPr>
        <p:spPr bwMode="auto">
          <a:xfrm>
            <a:off x="1047750" y="5505679"/>
            <a:ext cx="374650" cy="384175"/>
          </a:xfrm>
          <a:prstGeom prst="flowChartConnector">
            <a:avLst/>
          </a:prstGeom>
          <a:noFill/>
          <a:ln w="349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47" name="Gerader Verbinder 11"/>
          <p:cNvCxnSpPr>
            <a:cxnSpLocks noChangeShapeType="1"/>
          </p:cNvCxnSpPr>
          <p:nvPr/>
        </p:nvCxnSpPr>
        <p:spPr bwMode="auto">
          <a:xfrm flipH="1">
            <a:off x="979171" y="5376297"/>
            <a:ext cx="576263" cy="64293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248" name="Textfeld 17"/>
          <p:cNvSpPr txBox="1">
            <a:spLocks noChangeArrowheads="1"/>
          </p:cNvSpPr>
          <p:nvPr/>
        </p:nvSpPr>
        <p:spPr bwMode="auto">
          <a:xfrm flipH="1">
            <a:off x="1450975" y="5405120"/>
            <a:ext cx="10161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 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 cm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 </a:t>
            </a:r>
            <a:r>
              <a:rPr kumimoji="0" lang="el-GR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λ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=20 cm /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E=1 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keV           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de-DE" altLang="de-DE" sz="2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´ &lt;&lt;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</a:t>
            </a:r>
            <a:r>
              <a:rPr kumimoji="0" lang="de-DE" altLang="de-D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mT</a:t>
            </a:r>
            <a:r>
              <a:rPr kumimoji="0" lang="de-DE" alt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/cm </a:t>
            </a:r>
          </a:p>
        </p:txBody>
      </p:sp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875364" y="5341621"/>
            <a:ext cx="10320956" cy="7274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de-DE" alt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2140228" y="3545493"/>
            <a:ext cx="1565592" cy="10341"/>
          </a:xfrm>
          <a:prstGeom prst="straightConnector1">
            <a:avLst/>
          </a:prstGeom>
          <a:solidFill>
            <a:srgbClr val="00B8FF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flipH="1" flipV="1">
            <a:off x="7761767" y="3561907"/>
            <a:ext cx="1624279" cy="10767"/>
          </a:xfrm>
          <a:prstGeom prst="straightConnector1">
            <a:avLst/>
          </a:prstGeom>
          <a:solidFill>
            <a:srgbClr val="00B8FF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 flipH="1">
            <a:off x="5757911" y="2030823"/>
            <a:ext cx="15567" cy="1461219"/>
          </a:xfrm>
          <a:prstGeom prst="straightConnector1">
            <a:avLst/>
          </a:prstGeom>
          <a:solidFill>
            <a:srgbClr val="00B8FF"/>
          </a:solidFill>
          <a:ln w="857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Bogen 21"/>
          <p:cNvSpPr/>
          <p:nvPr/>
        </p:nvSpPr>
        <p:spPr bwMode="auto">
          <a:xfrm rot="16200000">
            <a:off x="3595064" y="-102542"/>
            <a:ext cx="4314369" cy="7267597"/>
          </a:xfrm>
          <a:prstGeom prst="arc">
            <a:avLst>
              <a:gd name="adj1" fmla="val 16200000"/>
              <a:gd name="adj2" fmla="val 5413889"/>
            </a:avLst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24" name="Gerade Verbindung mit Pfeil 23"/>
          <p:cNvCxnSpPr/>
          <p:nvPr/>
        </p:nvCxnSpPr>
        <p:spPr bwMode="auto">
          <a:xfrm>
            <a:off x="2111012" y="3541530"/>
            <a:ext cx="812948" cy="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Gerade Verbindung mit Pfeil 31"/>
          <p:cNvCxnSpPr/>
          <p:nvPr/>
        </p:nvCxnSpPr>
        <p:spPr bwMode="auto">
          <a:xfrm>
            <a:off x="8653609" y="3566334"/>
            <a:ext cx="812948" cy="0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Ellipse 24"/>
          <p:cNvSpPr/>
          <p:nvPr/>
        </p:nvSpPr>
        <p:spPr bwMode="auto">
          <a:xfrm flipH="1" flipV="1">
            <a:off x="5061100" y="3157867"/>
            <a:ext cx="1403498" cy="536497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27" name="Gerade Verbindung mit Pfeil 26"/>
          <p:cNvCxnSpPr/>
          <p:nvPr/>
        </p:nvCxnSpPr>
        <p:spPr bwMode="auto">
          <a:xfrm flipV="1">
            <a:off x="5773478" y="3247068"/>
            <a:ext cx="485582" cy="21556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feld 28"/>
          <p:cNvSpPr txBox="1"/>
          <p:nvPr/>
        </p:nvSpPr>
        <p:spPr>
          <a:xfrm>
            <a:off x="3274721" y="3673274"/>
            <a:ext cx="63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Gerade Verbindung mit Pfeil 30"/>
          <p:cNvCxnSpPr/>
          <p:nvPr/>
        </p:nvCxnSpPr>
        <p:spPr bwMode="auto">
          <a:xfrm flipV="1">
            <a:off x="3317360" y="3736490"/>
            <a:ext cx="308345" cy="1063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Textfeld 41"/>
          <p:cNvSpPr txBox="1"/>
          <p:nvPr/>
        </p:nvSpPr>
        <p:spPr>
          <a:xfrm>
            <a:off x="7765221" y="3667183"/>
            <a:ext cx="63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3" name="Gerade Verbindung mit Pfeil 42"/>
          <p:cNvCxnSpPr/>
          <p:nvPr/>
        </p:nvCxnSpPr>
        <p:spPr bwMode="auto">
          <a:xfrm flipV="1">
            <a:off x="7807860" y="3730399"/>
            <a:ext cx="308345" cy="1063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Textfeld 43"/>
          <p:cNvSpPr txBox="1"/>
          <p:nvPr/>
        </p:nvSpPr>
        <p:spPr>
          <a:xfrm>
            <a:off x="5574901" y="1545825"/>
            <a:ext cx="630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5" name="Gerade Verbindung mit Pfeil 44"/>
          <p:cNvCxnSpPr/>
          <p:nvPr/>
        </p:nvCxnSpPr>
        <p:spPr bwMode="auto">
          <a:xfrm flipV="1">
            <a:off x="5617540" y="1609041"/>
            <a:ext cx="308345" cy="1063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extfeld 34"/>
          <p:cNvSpPr txBox="1"/>
          <p:nvPr/>
        </p:nvSpPr>
        <p:spPr>
          <a:xfrm>
            <a:off x="648582" y="1899856"/>
            <a:ext cx="1791956" cy="459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Start: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α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9764260" y="1913855"/>
            <a:ext cx="1782730" cy="45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End: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β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115887" y="3593801"/>
            <a:ext cx="54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μ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" name="Gerade Verbindung mit Pfeil 37"/>
          <p:cNvCxnSpPr/>
          <p:nvPr/>
        </p:nvCxnSpPr>
        <p:spPr bwMode="auto">
          <a:xfrm>
            <a:off x="2200935" y="3698707"/>
            <a:ext cx="300792" cy="825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5" name="Textfeld 54"/>
          <p:cNvSpPr txBox="1"/>
          <p:nvPr/>
        </p:nvSpPr>
        <p:spPr>
          <a:xfrm>
            <a:off x="8775431" y="3593808"/>
            <a:ext cx="47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μ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6" name="Gerade Verbindung mit Pfeil 55"/>
          <p:cNvCxnSpPr/>
          <p:nvPr/>
        </p:nvCxnSpPr>
        <p:spPr bwMode="auto">
          <a:xfrm>
            <a:off x="8849846" y="3712878"/>
            <a:ext cx="300792" cy="8252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6" name="Textfeld 45"/>
          <p:cNvSpPr txBox="1"/>
          <p:nvPr/>
        </p:nvSpPr>
        <p:spPr>
          <a:xfrm>
            <a:off x="5534535" y="702651"/>
            <a:ext cx="837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</a:t>
            </a:r>
            <a:r>
              <a:rPr kumimoji="0" lang="de-DE" sz="2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6150545" y="2675822"/>
            <a:ext cx="1728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A0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</a:t>
            </a:r>
            <a:r>
              <a:rPr kumimoji="0" lang="de-DE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1A0E7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Larmor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1A0E7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2290811" y="3099333"/>
            <a:ext cx="159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Sona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feld 60"/>
          <p:cNvSpPr txBox="1"/>
          <p:nvPr/>
        </p:nvSpPr>
        <p:spPr>
          <a:xfrm>
            <a:off x="7997007" y="3097733"/>
            <a:ext cx="1592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Sona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4957013" y="3679589"/>
            <a:ext cx="27003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Zero-</a:t>
            </a:r>
            <a:r>
              <a:rPr kumimoji="0" lang="de-DE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Crossing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</a:t>
            </a:r>
            <a:r>
              <a: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oint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hteck 50"/>
          <p:cNvSpPr/>
          <p:nvPr/>
        </p:nvSpPr>
        <p:spPr bwMode="auto">
          <a:xfrm>
            <a:off x="648582" y="867418"/>
            <a:ext cx="10699603" cy="3471265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  <a:defRPr/>
            </a:pPr>
            <a:endParaRPr kumimoji="0" lang="de-DE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7" name="Titel 1">
            <a:extLst>
              <a:ext uri="{FF2B5EF4-FFF2-40B4-BE49-F238E27FC236}">
                <a16:creationId xmlns:a16="http://schemas.microsoft.com/office/drawing/2014/main" id="{7F00BD64-7535-DEE0-AF75-E977E284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85" y="310975"/>
            <a:ext cx="11445140" cy="1137805"/>
          </a:xfrm>
        </p:spPr>
        <p:txBody>
          <a:bodyPr/>
          <a:lstStyle/>
          <a:p>
            <a:r>
              <a:rPr lang="en-US" sz="2800" dirty="0" smtClean="0"/>
              <a:t>The classical Sona Transitions</a:t>
            </a:r>
            <a:endParaRPr lang="en-US" sz="2800" dirty="0"/>
          </a:p>
        </p:txBody>
      </p:sp>
      <p:pic>
        <p:nvPicPr>
          <p:cNvPr id="39" name="Grafik 3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3" y="6017146"/>
            <a:ext cx="1969961" cy="5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Experimental Setup</a:t>
            </a:r>
            <a:endParaRPr lang="de-DE" dirty="0"/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27084"/>
            <a:ext cx="1943458" cy="63213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595313" y="803275"/>
            <a:ext cx="9899650" cy="2595563"/>
            <a:chOff x="375" y="506"/>
            <a:chExt cx="6236" cy="1635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75" y="506"/>
              <a:ext cx="6236" cy="1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" y="506"/>
              <a:ext cx="6244" cy="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hteck 7"/>
          <p:cNvSpPr/>
          <p:nvPr/>
        </p:nvSpPr>
        <p:spPr>
          <a:xfrm>
            <a:off x="5467149" y="2204185"/>
            <a:ext cx="1684422" cy="259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9" name="Textfeld 8"/>
          <p:cNvSpPr txBox="1"/>
          <p:nvPr/>
        </p:nvSpPr>
        <p:spPr>
          <a:xfrm>
            <a:off x="5381296" y="2133601"/>
            <a:ext cx="186033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smtClean="0">
                <a:solidFill>
                  <a:srgbClr val="C00000"/>
                </a:solidFill>
              </a:rPr>
              <a:t>Sona Transition</a:t>
            </a:r>
          </a:p>
        </p:txBody>
      </p:sp>
      <p:pic>
        <p:nvPicPr>
          <p:cNvPr id="14340" name="Grafik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84" y="3126927"/>
            <a:ext cx="6782618" cy="314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 flipH="1">
            <a:off x="9521686" y="3737113"/>
            <a:ext cx="2156792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u="sng" dirty="0" err="1" smtClean="0">
                <a:solidFill>
                  <a:srgbClr val="C00000"/>
                </a:solidFill>
              </a:rPr>
              <a:t>Spinfilter</a:t>
            </a:r>
            <a:r>
              <a:rPr lang="de-DE" sz="1600" u="sng" dirty="0" smtClean="0">
                <a:solidFill>
                  <a:srgbClr val="C00000"/>
                </a:solidFill>
              </a:rPr>
              <a:t>:</a:t>
            </a:r>
          </a:p>
          <a:p>
            <a:pPr algn="l">
              <a:lnSpc>
                <a:spcPct val="95000"/>
              </a:lnSpc>
            </a:pPr>
            <a:r>
              <a:rPr lang="de-DE" sz="1600" dirty="0" smtClean="0">
                <a:solidFill>
                  <a:srgbClr val="C00000"/>
                </a:solidFill>
              </a:rPr>
              <a:t>See </a:t>
            </a:r>
            <a:r>
              <a:rPr lang="de-DE" sz="1600" dirty="0" err="1" smtClean="0">
                <a:solidFill>
                  <a:srgbClr val="C00000"/>
                </a:solidFill>
              </a:rPr>
              <a:t>talk</a:t>
            </a:r>
            <a:r>
              <a:rPr lang="de-DE" sz="1600" dirty="0" smtClean="0">
                <a:solidFill>
                  <a:srgbClr val="C00000"/>
                </a:solidFill>
              </a:rPr>
              <a:t> </a:t>
            </a:r>
            <a:r>
              <a:rPr lang="de-DE" sz="1600" dirty="0" err="1" smtClean="0">
                <a:solidFill>
                  <a:srgbClr val="C00000"/>
                </a:solidFill>
              </a:rPr>
              <a:t>by</a:t>
            </a:r>
            <a:r>
              <a:rPr lang="de-DE" sz="1600" dirty="0" smtClean="0">
                <a:solidFill>
                  <a:srgbClr val="C00000"/>
                </a:solidFill>
              </a:rPr>
              <a:t> N. Faatz</a:t>
            </a:r>
            <a:endParaRPr lang="de-DE" sz="1600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43" y="1366412"/>
            <a:ext cx="7202697" cy="500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4"/>
          <p:cNvSpPr txBox="1">
            <a:spLocks noChangeArrowheads="1"/>
          </p:cNvSpPr>
          <p:nvPr/>
        </p:nvSpPr>
        <p:spPr bwMode="auto">
          <a:xfrm flipH="1">
            <a:off x="2063751" y="817564"/>
            <a:ext cx="6723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800" u="sng">
                <a:solidFill>
                  <a:schemeClr val="tx1"/>
                </a:solidFill>
              </a:rPr>
              <a:t>Distance between the coils: 10 cm</a:t>
            </a:r>
          </a:p>
        </p:txBody>
      </p:sp>
      <p:sp>
        <p:nvSpPr>
          <p:cNvPr id="17413" name="Textfeld 1"/>
          <p:cNvSpPr txBox="1">
            <a:spLocks noChangeArrowheads="1"/>
          </p:cNvSpPr>
          <p:nvPr/>
        </p:nvSpPr>
        <p:spPr bwMode="auto">
          <a:xfrm>
            <a:off x="3000376" y="2565400"/>
            <a:ext cx="18716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58000"/>
              </a:lnSpc>
              <a:spcBef>
                <a:spcPts val="55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58000"/>
              </a:lnSpc>
              <a:spcBef>
                <a:spcPts val="550"/>
              </a:spcBef>
              <a:buClr>
                <a:srgbClr val="005B82"/>
              </a:buClr>
              <a:buSzPct val="100000"/>
              <a:buFont typeface="Wingdings" panose="05000000000000000000" pitchFamily="2" charset="2"/>
              <a:buChar char=""/>
              <a:defRPr sz="2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58000"/>
              </a:lnSpc>
              <a:spcBef>
                <a:spcPts val="500"/>
              </a:spcBef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58000"/>
              </a:lnSpc>
              <a:spcBef>
                <a:spcPts val="500"/>
              </a:spcBef>
              <a:spcAft>
                <a:spcPct val="0"/>
              </a:spcAft>
              <a:buClr>
                <a:srgbClr val="009EE0"/>
              </a:buClr>
              <a:buSzPct val="100000"/>
              <a:buFont typeface="Arial" panose="020B0604020202020204" pitchFamily="34" charset="0"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dirty="0" err="1">
                <a:solidFill>
                  <a:srgbClr val="C00000"/>
                </a:solidFill>
              </a:rPr>
              <a:t>E</a:t>
            </a:r>
            <a:r>
              <a:rPr lang="de-DE" altLang="de-DE" sz="1800" baseline="-25000" dirty="0" err="1">
                <a:solidFill>
                  <a:srgbClr val="C00000"/>
                </a:solidFill>
              </a:rPr>
              <a:t>beam</a:t>
            </a:r>
            <a:r>
              <a:rPr lang="de-DE" altLang="de-DE" sz="1800" dirty="0">
                <a:solidFill>
                  <a:srgbClr val="C00000"/>
                </a:solidFill>
              </a:rPr>
              <a:t> = 1 keV: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dirty="0" smtClean="0">
                <a:solidFill>
                  <a:srgbClr val="C00000"/>
                </a:solidFill>
              </a:rPr>
              <a:t>11 </a:t>
            </a:r>
            <a:r>
              <a:rPr lang="de-DE" altLang="de-DE" sz="1800" dirty="0" err="1">
                <a:solidFill>
                  <a:srgbClr val="C00000"/>
                </a:solidFill>
              </a:rPr>
              <a:t>Oscillations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de-DE" altLang="de-DE" sz="1800" dirty="0" err="1">
                <a:solidFill>
                  <a:srgbClr val="C00000"/>
                </a:solidFill>
              </a:rPr>
              <a:t>up</a:t>
            </a:r>
            <a:r>
              <a:rPr lang="de-DE" altLang="de-DE" sz="1800" dirty="0">
                <a:solidFill>
                  <a:srgbClr val="C00000"/>
                </a:solidFill>
              </a:rPr>
              <a:t> </a:t>
            </a:r>
            <a:r>
              <a:rPr lang="de-DE" altLang="de-DE" sz="1800" dirty="0" err="1">
                <a:solidFill>
                  <a:srgbClr val="C00000"/>
                </a:solidFill>
              </a:rPr>
              <a:t>to</a:t>
            </a:r>
            <a:r>
              <a:rPr lang="de-DE" altLang="de-DE" sz="1800" dirty="0">
                <a:solidFill>
                  <a:srgbClr val="C00000"/>
                </a:solidFill>
              </a:rPr>
              <a:t> 1 A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793866" y="1674236"/>
            <a:ext cx="258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P. </a:t>
            </a:r>
            <a:r>
              <a:rPr lang="de-DE" dirty="0" err="1" smtClean="0"/>
              <a:t>Buske</a:t>
            </a:r>
            <a:r>
              <a:rPr lang="de-DE" dirty="0" smtClean="0"/>
              <a:t>, Bachelor Thesis, RWTH Aachen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F00BD64-7535-DEE0-AF75-E977E2847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6" y="324000"/>
            <a:ext cx="11499249" cy="1124780"/>
          </a:xfrm>
        </p:spPr>
        <p:txBody>
          <a:bodyPr/>
          <a:lstStyle/>
          <a:p>
            <a:r>
              <a:rPr lang="en-US" sz="2800" dirty="0" smtClean="0"/>
              <a:t>Experimental Results</a:t>
            </a:r>
            <a:endParaRPr lang="en-US" sz="2800" dirty="0"/>
          </a:p>
        </p:txBody>
      </p:sp>
      <p:pic>
        <p:nvPicPr>
          <p:cNvPr id="8" name="Grafik 7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D6339B3-6FBF-4435-8C15-71A9DE98F7F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4" y="6007629"/>
            <a:ext cx="2016000" cy="6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1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1692</Words>
  <Application>Microsoft Office PowerPoint</Application>
  <PresentationFormat>Breitbild</PresentationFormat>
  <Paragraphs>235</Paragraphs>
  <Slides>25</Slides>
  <Notes>2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Verdana</vt:lpstr>
      <vt:lpstr>Jülich</vt:lpstr>
      <vt:lpstr>Benutzerdefiniertes Design</vt:lpstr>
      <vt:lpstr>1_Benutzerdefiniertes Design</vt:lpstr>
      <vt:lpstr>New insights into Sona transitions</vt:lpstr>
      <vt:lpstr>PowerPoint-Präsentation</vt:lpstr>
      <vt:lpstr>PowerPoint-Präsentation</vt:lpstr>
      <vt:lpstr>What is a Sona transition?</vt:lpstr>
      <vt:lpstr>What is a Sona transition?</vt:lpstr>
      <vt:lpstr>What is a Sona transition?</vt:lpstr>
      <vt:lpstr>The classical Sona Transitions</vt:lpstr>
      <vt:lpstr>Experimental Setup</vt:lpstr>
      <vt:lpstr>Experimental Results</vt:lpstr>
      <vt:lpstr>Experimental Results</vt:lpstr>
      <vt:lpstr>The Explanation: RF-induced Transitions</vt:lpstr>
      <vt:lpstr>Theory</vt:lpstr>
      <vt:lpstr>Measured Spectra</vt:lpstr>
      <vt:lpstr>Theory</vt:lpstr>
      <vt:lpstr>Theory</vt:lpstr>
      <vt:lpstr>Theory</vt:lpstr>
      <vt:lpstr>Theory</vt:lpstr>
      <vt:lpstr>Experiment</vt:lpstr>
      <vt:lpstr>Unpolarized beam ?</vt:lpstr>
      <vt:lpstr>Unpolarized beam ?</vt:lpstr>
      <vt:lpstr>Photon Modell</vt:lpstr>
      <vt:lpstr>Possible application: spectroscopy</vt:lpstr>
      <vt:lpstr>Possible Application: Spectroscopy</vt:lpstr>
      <vt:lpstr>Other Options: Polarized Sources</vt:lpstr>
      <vt:lpstr>Other Options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“Sona Transitions”: Actual status</dc:title>
  <dc:creator>Engels</dc:creator>
  <cp:lastModifiedBy>Engels</cp:lastModifiedBy>
  <cp:revision>105</cp:revision>
  <dcterms:created xsi:type="dcterms:W3CDTF">2024-05-12T15:50:40Z</dcterms:created>
  <dcterms:modified xsi:type="dcterms:W3CDTF">2024-09-23T12:26:45Z</dcterms:modified>
</cp:coreProperties>
</file>