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5" r:id="rId2"/>
    <p:sldId id="384" r:id="rId3"/>
    <p:sldId id="385" r:id="rId4"/>
    <p:sldId id="341" r:id="rId5"/>
    <p:sldId id="367" r:id="rId6"/>
    <p:sldId id="376" r:id="rId7"/>
    <p:sldId id="377" r:id="rId8"/>
    <p:sldId id="374" r:id="rId9"/>
    <p:sldId id="396" r:id="rId10"/>
    <p:sldId id="397" r:id="rId11"/>
    <p:sldId id="398" r:id="rId12"/>
    <p:sldId id="399" r:id="rId13"/>
    <p:sldId id="330" r:id="rId14"/>
    <p:sldId id="320" r:id="rId15"/>
    <p:sldId id="325" r:id="rId16"/>
    <p:sldId id="335" r:id="rId17"/>
    <p:sldId id="329" r:id="rId18"/>
    <p:sldId id="372" r:id="rId19"/>
    <p:sldId id="358" r:id="rId20"/>
    <p:sldId id="359" r:id="rId21"/>
    <p:sldId id="365" r:id="rId22"/>
    <p:sldId id="360" r:id="rId23"/>
    <p:sldId id="336" r:id="rId24"/>
    <p:sldId id="373" r:id="rId25"/>
    <p:sldId id="387" r:id="rId26"/>
    <p:sldId id="389" r:id="rId27"/>
    <p:sldId id="395" r:id="rId28"/>
    <p:sldId id="391" r:id="rId29"/>
    <p:sldId id="393" r:id="rId30"/>
    <p:sldId id="382" r:id="rId31"/>
    <p:sldId id="383" r:id="rId32"/>
    <p:sldId id="394" r:id="rId33"/>
    <p:sldId id="326" r:id="rId34"/>
    <p:sldId id="40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 autoAdjust="0"/>
    <p:restoredTop sz="97461" autoAdjust="0"/>
  </p:normalViewPr>
  <p:slideViewPr>
    <p:cSldViewPr showGuides="1">
      <p:cViewPr varScale="1">
        <p:scale>
          <a:sx n="79" d="100"/>
          <a:sy n="79" d="100"/>
        </p:scale>
        <p:origin x="1003" y="77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87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14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2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1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62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1.png"/><Relationship Id="rId4" Type="http://schemas.openxmlformats.org/officeDocument/2006/relationships/image" Target="../media/image4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1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0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4.png"/><Relationship Id="rId4" Type="http://schemas.openxmlformats.org/officeDocument/2006/relationships/image" Target="../media/image5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2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31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1.png"/><Relationship Id="rId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11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3.PNG"/><Relationship Id="rId7" Type="http://schemas.openxmlformats.org/officeDocument/2006/relationships/image" Target="../media/image1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5652193" cy="623404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new developments for lamb-shift polarimeter</a:t>
            </a:r>
            <a:br>
              <a:rPr lang="en-GB" sz="3200" b="1" dirty="0">
                <a:solidFill>
                  <a:srgbClr val="0070C0"/>
                </a:solidFill>
                <a:latin typeface="+mj-lt"/>
              </a:rPr>
            </a:br>
            <a:endParaRPr lang="en-US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september</a:t>
            </a:r>
            <a:r>
              <a:rPr lang="en-US" dirty="0"/>
              <a:t> 2024</a:t>
            </a:r>
            <a:r>
              <a:rPr lang="en-US" noProof="0" dirty="0"/>
              <a:t>    Nicolas </a:t>
            </a:r>
            <a:r>
              <a:rPr lang="en-US" noProof="0" dirty="0" err="1"/>
              <a:t>faatz</a:t>
            </a: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809B0C-551F-C34D-DEA6-63BCC7CCC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07" y="5755679"/>
            <a:ext cx="2592288" cy="11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28EC-8B75-EC54-0CDE-446A466F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686D-9E7B-F134-C320-651C26ED0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F06282A-3271-2A94-57FD-85368D2001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B98668DC-5589-818C-35C7-678B4756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3416105" cy="800744"/>
          </a:xfrm>
        </p:spPr>
        <p:txBody>
          <a:bodyPr/>
          <a:lstStyle/>
          <a:p>
            <a:r>
              <a:rPr lang="en-US"/>
              <a:t>Caesium</a:t>
            </a:r>
            <a:r>
              <a:rPr lang="en-US" dirty="0"/>
              <a:t>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48AE1A3-F3A4-2B37-021A-42DE5D2CF105}"/>
                  </a:ext>
                </a:extLst>
              </p:cNvPr>
              <p:cNvSpPr txBox="1"/>
              <p:nvPr/>
            </p:nvSpPr>
            <p:spPr>
              <a:xfrm>
                <a:off x="1775520" y="3193567"/>
                <a:ext cx="299729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48AE1A3-F3A4-2B37-021A-42DE5D2C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193567"/>
                <a:ext cx="2997295" cy="350865"/>
              </a:xfrm>
              <a:prstGeom prst="rect">
                <a:avLst/>
              </a:prstGeom>
              <a:blipFill>
                <a:blip r:embed="rId3"/>
                <a:stretch>
                  <a:fillRect l="-1626" t="-1754" r="-203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Inhaltsplatzhalter 25">
            <a:extLst>
              <a:ext uri="{FF2B5EF4-FFF2-40B4-BE49-F238E27FC236}">
                <a16:creationId xmlns:a16="http://schemas.microsoft.com/office/drawing/2014/main" id="{E67860A6-18A4-7F39-5062-97BA3199ECE3}"/>
              </a:ext>
            </a:extLst>
          </p:cNvPr>
          <p:cNvSpPr txBox="1">
            <a:spLocks/>
          </p:cNvSpPr>
          <p:nvPr/>
        </p:nvSpPr>
        <p:spPr>
          <a:xfrm>
            <a:off x="353982" y="2608284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Creating metastable hydrogen</a:t>
            </a:r>
            <a:endParaRPr lang="de-DE" dirty="0"/>
          </a:p>
        </p:txBody>
      </p:sp>
      <p:pic>
        <p:nvPicPr>
          <p:cNvPr id="5" name="Grafik 4" descr="Ein Bild, das Maschine, Bautechnik, Elektrische Leitungen, Stahl enthält.&#10;&#10;Automatisch generierte Beschreibung">
            <a:extLst>
              <a:ext uri="{FF2B5EF4-FFF2-40B4-BE49-F238E27FC236}">
                <a16:creationId xmlns:a16="http://schemas.microsoft.com/office/drawing/2014/main" id="{8E5B0D68-1954-AC80-A2B9-E17B7C65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800" y="226544"/>
            <a:ext cx="4797152" cy="4797152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07BF06F9-1350-5F13-6F94-C01CC26299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2" name="Inhaltsplatzhalter 25">
            <a:extLst>
              <a:ext uri="{FF2B5EF4-FFF2-40B4-BE49-F238E27FC236}">
                <a16:creationId xmlns:a16="http://schemas.microsoft.com/office/drawing/2014/main" id="{8CCBB2CC-944F-F3F5-724C-E5E5AA51F0EB}"/>
              </a:ext>
            </a:extLst>
          </p:cNvPr>
          <p:cNvSpPr txBox="1">
            <a:spLocks/>
          </p:cNvSpPr>
          <p:nvPr/>
        </p:nvSpPr>
        <p:spPr>
          <a:xfrm>
            <a:off x="353982" y="1331928"/>
            <a:ext cx="660009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Using elements with low electronegativity for charge exchange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91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28EC-8B75-EC54-0CDE-446A466F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686D-9E7B-F134-C320-651C26ED0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F06282A-3271-2A94-57FD-85368D2001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B98668DC-5589-818C-35C7-678B4756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3416105" cy="800744"/>
          </a:xfrm>
        </p:spPr>
        <p:txBody>
          <a:bodyPr/>
          <a:lstStyle/>
          <a:p>
            <a:r>
              <a:rPr lang="en-US"/>
              <a:t>Caesium</a:t>
            </a:r>
            <a:r>
              <a:rPr lang="en-US" dirty="0"/>
              <a:t>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48AE1A3-F3A4-2B37-021A-42DE5D2CF105}"/>
                  </a:ext>
                </a:extLst>
              </p:cNvPr>
              <p:cNvSpPr txBox="1"/>
              <p:nvPr/>
            </p:nvSpPr>
            <p:spPr>
              <a:xfrm>
                <a:off x="1775520" y="3193567"/>
                <a:ext cx="299729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48AE1A3-F3A4-2B37-021A-42DE5D2C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193567"/>
                <a:ext cx="2997295" cy="350865"/>
              </a:xfrm>
              <a:prstGeom prst="rect">
                <a:avLst/>
              </a:prstGeom>
              <a:blipFill>
                <a:blip r:embed="rId3"/>
                <a:stretch>
                  <a:fillRect l="-1626" t="-1754" r="-203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Inhaltsplatzhalter 25">
            <a:extLst>
              <a:ext uri="{FF2B5EF4-FFF2-40B4-BE49-F238E27FC236}">
                <a16:creationId xmlns:a16="http://schemas.microsoft.com/office/drawing/2014/main" id="{E67860A6-18A4-7F39-5062-97BA3199ECE3}"/>
              </a:ext>
            </a:extLst>
          </p:cNvPr>
          <p:cNvSpPr txBox="1">
            <a:spLocks/>
          </p:cNvSpPr>
          <p:nvPr/>
        </p:nvSpPr>
        <p:spPr>
          <a:xfrm>
            <a:off x="353982" y="2608284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Creating metastable hydrogen</a:t>
            </a:r>
            <a:endParaRPr lang="de-DE" dirty="0"/>
          </a:p>
        </p:txBody>
      </p:sp>
      <p:pic>
        <p:nvPicPr>
          <p:cNvPr id="5" name="Grafik 4" descr="Ein Bild, das Maschine, Bautechnik, Elektrische Leitungen, Stahl enthält.&#10;&#10;Automatisch generierte Beschreibung">
            <a:extLst>
              <a:ext uri="{FF2B5EF4-FFF2-40B4-BE49-F238E27FC236}">
                <a16:creationId xmlns:a16="http://schemas.microsoft.com/office/drawing/2014/main" id="{8E5B0D68-1954-AC80-A2B9-E17B7C65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800" y="226544"/>
            <a:ext cx="4797152" cy="4797152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07BF06F9-1350-5F13-6F94-C01CC26299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8" name="Inhaltsplatzhalter 25">
            <a:extLst>
              <a:ext uri="{FF2B5EF4-FFF2-40B4-BE49-F238E27FC236}">
                <a16:creationId xmlns:a16="http://schemas.microsoft.com/office/drawing/2014/main" id="{86E864D0-B502-D2ED-799A-79C2E16A78AB}"/>
              </a:ext>
            </a:extLst>
          </p:cNvPr>
          <p:cNvSpPr txBox="1">
            <a:spLocks/>
          </p:cNvSpPr>
          <p:nvPr/>
        </p:nvSpPr>
        <p:spPr>
          <a:xfrm>
            <a:off x="353982" y="3884640"/>
            <a:ext cx="6790423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Preserving nuclear polarization by applying external magnetic field</a:t>
            </a:r>
            <a:endParaRPr lang="de-DE" dirty="0"/>
          </a:p>
        </p:txBody>
      </p:sp>
      <p:sp>
        <p:nvSpPr>
          <p:cNvPr id="2" name="Inhaltsplatzhalter 25">
            <a:extLst>
              <a:ext uri="{FF2B5EF4-FFF2-40B4-BE49-F238E27FC236}">
                <a16:creationId xmlns:a16="http://schemas.microsoft.com/office/drawing/2014/main" id="{8465AF9D-05F8-DDE2-8A90-BEBDB263FEDC}"/>
              </a:ext>
            </a:extLst>
          </p:cNvPr>
          <p:cNvSpPr txBox="1">
            <a:spLocks/>
          </p:cNvSpPr>
          <p:nvPr/>
        </p:nvSpPr>
        <p:spPr>
          <a:xfrm>
            <a:off x="353982" y="1331928"/>
            <a:ext cx="660009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Using elements with low electronegativity for charge exchange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28EC-8B75-EC54-0CDE-446A466F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686D-9E7B-F134-C320-651C26ED0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F06282A-3271-2A94-57FD-85368D2001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B98668DC-5589-818C-35C7-678B4756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3416105" cy="800744"/>
          </a:xfrm>
        </p:spPr>
        <p:txBody>
          <a:bodyPr/>
          <a:lstStyle/>
          <a:p>
            <a:r>
              <a:rPr lang="en-US"/>
              <a:t>Caesium</a:t>
            </a:r>
            <a:r>
              <a:rPr lang="en-US" dirty="0"/>
              <a:t>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48AE1A3-F3A4-2B37-021A-42DE5D2CF105}"/>
                  </a:ext>
                </a:extLst>
              </p:cNvPr>
              <p:cNvSpPr txBox="1"/>
              <p:nvPr/>
            </p:nvSpPr>
            <p:spPr>
              <a:xfrm>
                <a:off x="1775520" y="3193567"/>
                <a:ext cx="299729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48AE1A3-F3A4-2B37-021A-42DE5D2C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193567"/>
                <a:ext cx="2997295" cy="350865"/>
              </a:xfrm>
              <a:prstGeom prst="rect">
                <a:avLst/>
              </a:prstGeom>
              <a:blipFill>
                <a:blip r:embed="rId3"/>
                <a:stretch>
                  <a:fillRect l="-1626" t="-1754" r="-203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Inhaltsplatzhalter 25">
            <a:extLst>
              <a:ext uri="{FF2B5EF4-FFF2-40B4-BE49-F238E27FC236}">
                <a16:creationId xmlns:a16="http://schemas.microsoft.com/office/drawing/2014/main" id="{E67860A6-18A4-7F39-5062-97BA3199ECE3}"/>
              </a:ext>
            </a:extLst>
          </p:cNvPr>
          <p:cNvSpPr txBox="1">
            <a:spLocks/>
          </p:cNvSpPr>
          <p:nvPr/>
        </p:nvSpPr>
        <p:spPr>
          <a:xfrm>
            <a:off x="353982" y="2608284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Creating metastable hydrogen</a:t>
            </a:r>
            <a:endParaRPr lang="de-DE" dirty="0"/>
          </a:p>
        </p:txBody>
      </p:sp>
      <p:pic>
        <p:nvPicPr>
          <p:cNvPr id="5" name="Grafik 4" descr="Ein Bild, das Maschine, Bautechnik, Elektrische Leitungen, Stahl enthält.&#10;&#10;Automatisch generierte Beschreibung">
            <a:extLst>
              <a:ext uri="{FF2B5EF4-FFF2-40B4-BE49-F238E27FC236}">
                <a16:creationId xmlns:a16="http://schemas.microsoft.com/office/drawing/2014/main" id="{8E5B0D68-1954-AC80-A2B9-E17B7C65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800" y="226544"/>
            <a:ext cx="4797152" cy="4797152"/>
          </a:xfrm>
          <a:prstGeom prst="rect">
            <a:avLst/>
          </a:prstGeom>
        </p:spPr>
      </p:pic>
      <p:sp>
        <p:nvSpPr>
          <p:cNvPr id="3" name="Inhaltsplatzhalter 25">
            <a:extLst>
              <a:ext uri="{FF2B5EF4-FFF2-40B4-BE49-F238E27FC236}">
                <a16:creationId xmlns:a16="http://schemas.microsoft.com/office/drawing/2014/main" id="{D8618E7F-D1C3-BCA9-9C06-7E9EA244702A}"/>
              </a:ext>
            </a:extLst>
          </p:cNvPr>
          <p:cNvSpPr txBox="1">
            <a:spLocks/>
          </p:cNvSpPr>
          <p:nvPr/>
        </p:nvSpPr>
        <p:spPr>
          <a:xfrm>
            <a:off x="353982" y="5104972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Lower temperature (Cs: 160 °C / Na: 350 °C)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07BF06F9-1350-5F13-6F94-C01CC26299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8" name="Inhaltsplatzhalter 25">
            <a:extLst>
              <a:ext uri="{FF2B5EF4-FFF2-40B4-BE49-F238E27FC236}">
                <a16:creationId xmlns:a16="http://schemas.microsoft.com/office/drawing/2014/main" id="{86E864D0-B502-D2ED-799A-79C2E16A78AB}"/>
              </a:ext>
            </a:extLst>
          </p:cNvPr>
          <p:cNvSpPr txBox="1">
            <a:spLocks/>
          </p:cNvSpPr>
          <p:nvPr/>
        </p:nvSpPr>
        <p:spPr>
          <a:xfrm>
            <a:off x="353982" y="3884640"/>
            <a:ext cx="6790423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Preserving nuclear polarization by applying external magnetic field</a:t>
            </a:r>
            <a:endParaRPr lang="de-DE" dirty="0"/>
          </a:p>
        </p:txBody>
      </p:sp>
      <p:sp>
        <p:nvSpPr>
          <p:cNvPr id="2" name="Inhaltsplatzhalter 25">
            <a:extLst>
              <a:ext uri="{FF2B5EF4-FFF2-40B4-BE49-F238E27FC236}">
                <a16:creationId xmlns:a16="http://schemas.microsoft.com/office/drawing/2014/main" id="{F2454BFA-D163-A8CD-6E65-46F6C6D55AEF}"/>
              </a:ext>
            </a:extLst>
          </p:cNvPr>
          <p:cNvSpPr txBox="1">
            <a:spLocks/>
          </p:cNvSpPr>
          <p:nvPr/>
        </p:nvSpPr>
        <p:spPr>
          <a:xfrm>
            <a:off x="353982" y="1331928"/>
            <a:ext cx="660009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Using elements with low electronegativity for charge exchange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91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Spin filter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13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14" name="Inhaltsplatzhalter 25">
            <a:extLst>
              <a:ext uri="{FF2B5EF4-FFF2-40B4-BE49-F238E27FC236}">
                <a16:creationId xmlns:a16="http://schemas.microsoft.com/office/drawing/2014/main" id="{FC73FA54-135B-0779-711A-4D6D97FB7995}"/>
              </a:ext>
            </a:extLst>
          </p:cNvPr>
          <p:cNvSpPr txBox="1">
            <a:spLocks/>
          </p:cNvSpPr>
          <p:nvPr/>
        </p:nvSpPr>
        <p:spPr>
          <a:xfrm>
            <a:off x="422960" y="1360908"/>
            <a:ext cx="611533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Separate the </a:t>
            </a:r>
            <a:r>
              <a:rPr lang="en-US" dirty="0" err="1"/>
              <a:t>Breit</a:t>
            </a:r>
            <a:r>
              <a:rPr lang="en-US" dirty="0"/>
              <a:t>-Rabi states</a:t>
            </a:r>
          </a:p>
          <a:p>
            <a:pPr>
              <a:buClr>
                <a:schemeClr val="accent1"/>
              </a:buClr>
            </a:pPr>
            <a:endParaRPr lang="de-DE" dirty="0"/>
          </a:p>
        </p:txBody>
      </p:sp>
      <p:sp>
        <p:nvSpPr>
          <p:cNvPr id="15" name="Inhaltsplatzhalter 25">
            <a:extLst>
              <a:ext uri="{FF2B5EF4-FFF2-40B4-BE49-F238E27FC236}">
                <a16:creationId xmlns:a16="http://schemas.microsoft.com/office/drawing/2014/main" id="{83CE8CB7-7096-92A8-088F-83B9BE893009}"/>
              </a:ext>
            </a:extLst>
          </p:cNvPr>
          <p:cNvSpPr txBox="1">
            <a:spLocks/>
          </p:cNvSpPr>
          <p:nvPr/>
        </p:nvSpPr>
        <p:spPr>
          <a:xfrm>
            <a:off x="422960" y="2512130"/>
            <a:ext cx="6336704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Coils produce a homogeneous static magnetic field in beam direction</a:t>
            </a:r>
          </a:p>
          <a:p>
            <a:pPr>
              <a:buClr>
                <a:schemeClr val="accent1"/>
              </a:buClr>
            </a:pPr>
            <a:endParaRPr lang="de-DE" dirty="0"/>
          </a:p>
        </p:txBody>
      </p:sp>
      <p:sp>
        <p:nvSpPr>
          <p:cNvPr id="16" name="Inhaltsplatzhalter 25">
            <a:extLst>
              <a:ext uri="{FF2B5EF4-FFF2-40B4-BE49-F238E27FC236}">
                <a16:creationId xmlns:a16="http://schemas.microsoft.com/office/drawing/2014/main" id="{9B9B7687-1559-DB8C-4783-866F738CD4C4}"/>
              </a:ext>
            </a:extLst>
          </p:cNvPr>
          <p:cNvSpPr txBox="1">
            <a:spLocks/>
          </p:cNvSpPr>
          <p:nvPr/>
        </p:nvSpPr>
        <p:spPr>
          <a:xfrm>
            <a:off x="360000" y="3871118"/>
            <a:ext cx="681480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In a cavity a radio frequency is induced</a:t>
            </a:r>
          </a:p>
        </p:txBody>
      </p:sp>
      <p:pic>
        <p:nvPicPr>
          <p:cNvPr id="13" name="Grafik 12" descr="Ein Bild, das Im Haus, Küchengerät enthält.&#10;&#10;Automatisch generierte Beschreibung">
            <a:extLst>
              <a:ext uri="{FF2B5EF4-FFF2-40B4-BE49-F238E27FC236}">
                <a16:creationId xmlns:a16="http://schemas.microsoft.com/office/drawing/2014/main" id="{0E9A0243-4927-4FEC-208E-2FE78E301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2" y="55056"/>
            <a:ext cx="4367808" cy="582374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744B7B-59F7-D79A-DCB4-F354E7D698E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22F355EE-997B-91D5-F611-E4D6A9FA60E3}"/>
              </a:ext>
            </a:extLst>
          </p:cNvPr>
          <p:cNvSpPr txBox="1">
            <a:spLocks/>
          </p:cNvSpPr>
          <p:nvPr/>
        </p:nvSpPr>
        <p:spPr>
          <a:xfrm>
            <a:off x="360000" y="5022340"/>
            <a:ext cx="548420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On the cavity a static electric field is applied</a:t>
            </a:r>
          </a:p>
        </p:txBody>
      </p:sp>
    </p:spTree>
    <p:extLst>
      <p:ext uri="{BB962C8B-B14F-4D97-AF65-F5344CB8AC3E}">
        <p14:creationId xmlns:p14="http://schemas.microsoft.com/office/powerpoint/2010/main" val="153632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DAC7C7B-C2DC-FC3D-03AB-CEB6A456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88029"/>
            <a:ext cx="8352928" cy="47907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Breit</a:t>
            </a:r>
            <a:r>
              <a:rPr lang="en-US" dirty="0"/>
              <a:t>-rabi diagram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BA6589-2872-3AA8-690A-6510EA638B7F}"/>
                  </a:ext>
                </a:extLst>
              </p:cNvPr>
              <p:cNvSpPr txBox="1"/>
              <p:nvPr/>
            </p:nvSpPr>
            <p:spPr>
              <a:xfrm>
                <a:off x="10031208" y="2309517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BA6589-2872-3AA8-690A-6510EA63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2309517"/>
                <a:ext cx="781176" cy="350865"/>
              </a:xfrm>
              <a:prstGeom prst="rect">
                <a:avLst/>
              </a:prstGeom>
              <a:blipFill>
                <a:blip r:embed="rId4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CB70748-4C22-8E9F-ED1A-CB7A15E1A7BD}"/>
                  </a:ext>
                </a:extLst>
              </p:cNvPr>
              <p:cNvSpPr txBox="1"/>
              <p:nvPr/>
            </p:nvSpPr>
            <p:spPr>
              <a:xfrm>
                <a:off x="10031208" y="2676638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CB70748-4C22-8E9F-ED1A-CB7A15E1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2676638"/>
                <a:ext cx="781176" cy="350865"/>
              </a:xfrm>
              <a:prstGeom prst="rect">
                <a:avLst/>
              </a:prstGeom>
              <a:blipFill>
                <a:blip r:embed="rId5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A6F862-89A8-B169-E39F-09EA174444AC}"/>
                  </a:ext>
                </a:extLst>
              </p:cNvPr>
              <p:cNvSpPr txBox="1"/>
              <p:nvPr/>
            </p:nvSpPr>
            <p:spPr>
              <a:xfrm>
                <a:off x="10024063" y="3043759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A6F862-89A8-B169-E39F-09EA17444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063" y="3043759"/>
                <a:ext cx="781176" cy="350865"/>
              </a:xfrm>
              <a:prstGeom prst="rect">
                <a:avLst/>
              </a:prstGeom>
              <a:blipFill>
                <a:blip r:embed="rId6"/>
                <a:stretch>
                  <a:fillRect l="-11628" t="-184483" r="-89147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14EF192-C226-3B9D-74B5-F65617A86DA9}"/>
                  </a:ext>
                </a:extLst>
              </p:cNvPr>
              <p:cNvSpPr txBox="1"/>
              <p:nvPr/>
            </p:nvSpPr>
            <p:spPr>
              <a:xfrm>
                <a:off x="9801979" y="3402069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14EF192-C226-3B9D-74B5-F65617A8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79" y="3402069"/>
                <a:ext cx="1010405" cy="350865"/>
              </a:xfrm>
              <a:prstGeom prst="rect">
                <a:avLst/>
              </a:prstGeom>
              <a:blipFill>
                <a:blip r:embed="rId7"/>
                <a:stretch>
                  <a:fillRect l="-602" t="-184483" r="-68675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F027F-4738-1004-E93F-7048F3107F12}"/>
                  </a:ext>
                </a:extLst>
              </p:cNvPr>
              <p:cNvSpPr txBox="1"/>
              <p:nvPr/>
            </p:nvSpPr>
            <p:spPr>
              <a:xfrm>
                <a:off x="2653222" y="1838232"/>
                <a:ext cx="778482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F027F-4738-1004-E93F-7048F3107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22" y="1838232"/>
                <a:ext cx="778482" cy="452432"/>
              </a:xfrm>
              <a:prstGeom prst="rect">
                <a:avLst/>
              </a:prstGeom>
              <a:blipFill>
                <a:blip r:embed="rId8"/>
                <a:stretch>
                  <a:fillRect l="-7813" t="-97297" r="-86719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2443286-C9FA-E472-247E-99F27AA5DB23}"/>
                  </a:ext>
                </a:extLst>
              </p:cNvPr>
              <p:cNvSpPr txBox="1"/>
              <p:nvPr/>
            </p:nvSpPr>
            <p:spPr>
              <a:xfrm>
                <a:off x="2783632" y="4668004"/>
                <a:ext cx="805733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2443286-C9FA-E472-247E-99F27AA5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4668004"/>
                <a:ext cx="805733" cy="452432"/>
              </a:xfrm>
              <a:prstGeom prst="rect">
                <a:avLst/>
              </a:prstGeom>
              <a:blipFill>
                <a:blip r:embed="rId9"/>
                <a:stretch>
                  <a:fillRect l="-8333" t="-97297" r="-83333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2B4BEDEA-324B-D8E2-587D-336C209179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B96E083-14CA-BA66-CDDF-43D892F0470C}"/>
              </a:ext>
            </a:extLst>
          </p:cNvPr>
          <p:cNvSpPr/>
          <p:nvPr/>
        </p:nvSpPr>
        <p:spPr>
          <a:xfrm>
            <a:off x="6912000" y="3960000"/>
            <a:ext cx="1008112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12855FB-5DAC-5723-7197-BF1102F9034A}"/>
              </a:ext>
            </a:extLst>
          </p:cNvPr>
          <p:cNvCxnSpPr/>
          <p:nvPr/>
        </p:nvCxnSpPr>
        <p:spPr>
          <a:xfrm flipV="1">
            <a:off x="7174800" y="1628800"/>
            <a:ext cx="0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E7A076B-DDDE-757B-1F4E-5221159CCCDB}"/>
              </a:ext>
            </a:extLst>
          </p:cNvPr>
          <p:cNvCxnSpPr/>
          <p:nvPr/>
        </p:nvCxnSpPr>
        <p:spPr>
          <a:xfrm flipV="1">
            <a:off x="7752184" y="1628800"/>
            <a:ext cx="0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384C3CE-22CF-7754-BF46-ADA966AB505E}"/>
                  </a:ext>
                </a:extLst>
              </p:cNvPr>
              <p:cNvSpPr txBox="1"/>
              <p:nvPr/>
            </p:nvSpPr>
            <p:spPr>
              <a:xfrm>
                <a:off x="9774416" y="1638754"/>
                <a:ext cx="114274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384C3CE-22CF-7754-BF46-ADA966AB5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416" y="1638754"/>
                <a:ext cx="1142749" cy="398955"/>
              </a:xfrm>
              <a:prstGeom prst="rect">
                <a:avLst/>
              </a:prstGeom>
              <a:blipFill>
                <a:blip r:embed="rId10"/>
                <a:stretch>
                  <a:fillRect l="-7979" t="-226154" r="-76064" b="-32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2E08F43B-C1B7-C473-4E66-3D4D459B3E50}"/>
              </a:ext>
            </a:extLst>
          </p:cNvPr>
          <p:cNvSpPr txBox="1"/>
          <p:nvPr/>
        </p:nvSpPr>
        <p:spPr>
          <a:xfrm>
            <a:off x="8593934" y="1185602"/>
            <a:ext cx="350371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At high </a:t>
            </a:r>
            <a:r>
              <a:rPr lang="en-US" sz="2400" dirty="0"/>
              <a:t>magnetic</a:t>
            </a:r>
            <a:r>
              <a:rPr lang="de-DE" sz="2400" dirty="0"/>
              <a:t> </a:t>
            </a:r>
            <a:r>
              <a:rPr lang="en-US" sz="2400" dirty="0"/>
              <a:t>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3D1B74F-F046-D5C0-9F0C-1ED65A220BFA}"/>
                  </a:ext>
                </a:extLst>
              </p:cNvPr>
              <p:cNvSpPr txBox="1"/>
              <p:nvPr/>
            </p:nvSpPr>
            <p:spPr>
              <a:xfrm>
                <a:off x="10031208" y="3724350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3D1B74F-F046-D5C0-9F0C-1ED65A22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3724350"/>
                <a:ext cx="781176" cy="350865"/>
              </a:xfrm>
              <a:prstGeom prst="rect">
                <a:avLst/>
              </a:prstGeom>
              <a:blipFill>
                <a:blip r:embed="rId11"/>
                <a:stretch>
                  <a:fillRect l="-12500" t="-186207" r="-89844" b="-270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8C5B020-7B1E-9C17-8BBD-23C29861EEE6}"/>
                  </a:ext>
                </a:extLst>
              </p:cNvPr>
              <p:cNvSpPr txBox="1"/>
              <p:nvPr/>
            </p:nvSpPr>
            <p:spPr>
              <a:xfrm>
                <a:off x="10031208" y="4091471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8C5B020-7B1E-9C17-8BBD-23C29861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08" y="4091471"/>
                <a:ext cx="781176" cy="350865"/>
              </a:xfrm>
              <a:prstGeom prst="rect">
                <a:avLst/>
              </a:prstGeom>
              <a:blipFill>
                <a:blip r:embed="rId12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14240-44B4-1735-67A3-B2FB5C4FB3F7}"/>
                  </a:ext>
                </a:extLst>
              </p:cNvPr>
              <p:cNvSpPr txBox="1"/>
              <p:nvPr/>
            </p:nvSpPr>
            <p:spPr>
              <a:xfrm>
                <a:off x="10024063" y="4458592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14240-44B4-1735-67A3-B2FB5C4F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063" y="4458592"/>
                <a:ext cx="781176" cy="350865"/>
              </a:xfrm>
              <a:prstGeom prst="rect">
                <a:avLst/>
              </a:prstGeom>
              <a:blipFill>
                <a:blip r:embed="rId13"/>
                <a:stretch>
                  <a:fillRect l="-11628" t="-184483" r="-89147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BA48D93-9BB6-0AFA-131A-FAF49210FDDF}"/>
                  </a:ext>
                </a:extLst>
              </p:cNvPr>
              <p:cNvSpPr txBox="1"/>
              <p:nvPr/>
            </p:nvSpPr>
            <p:spPr>
              <a:xfrm>
                <a:off x="9801979" y="4816902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BA48D93-9BB6-0AFA-131A-FAF49210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79" y="4816902"/>
                <a:ext cx="1010405" cy="350865"/>
              </a:xfrm>
              <a:prstGeom prst="rect">
                <a:avLst/>
              </a:prstGeom>
              <a:blipFill>
                <a:blip r:embed="rId14"/>
                <a:stretch>
                  <a:fillRect l="-602" t="-184483" r="-68675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8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3E512B-B30C-61B1-92D6-540283C5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92" y="907956"/>
            <a:ext cx="9047196" cy="504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523073D-8275-508E-8176-A9A6BCB4D3E6}"/>
                  </a:ext>
                </a:extLst>
              </p:cNvPr>
              <p:cNvSpPr txBox="1"/>
              <p:nvPr/>
            </p:nvSpPr>
            <p:spPr>
              <a:xfrm>
                <a:off x="9536956" y="558790"/>
                <a:ext cx="1609864" cy="655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523073D-8275-508E-8176-A9A6BCB4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56" y="558790"/>
                <a:ext cx="1609864" cy="655200"/>
              </a:xfrm>
              <a:prstGeom prst="rect">
                <a:avLst/>
              </a:prstGeom>
              <a:blipFill>
                <a:blip r:embed="rId4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FD8832-C0BF-D8D0-4436-51EB515262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A992AA9-82C1-306B-3DA2-2F19BE6674C4}"/>
                  </a:ext>
                </a:extLst>
              </p:cNvPr>
              <p:cNvSpPr txBox="1"/>
              <p:nvPr/>
            </p:nvSpPr>
            <p:spPr>
              <a:xfrm>
                <a:off x="10563121" y="2619356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A992AA9-82C1-306B-3DA2-2F19BE667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2619356"/>
                <a:ext cx="781176" cy="350865"/>
              </a:xfrm>
              <a:prstGeom prst="rect">
                <a:avLst/>
              </a:prstGeom>
              <a:blipFill>
                <a:blip r:embed="rId5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8543A92-B9AF-83D8-0428-D4480136B4B9}"/>
                  </a:ext>
                </a:extLst>
              </p:cNvPr>
              <p:cNvSpPr txBox="1"/>
              <p:nvPr/>
            </p:nvSpPr>
            <p:spPr>
              <a:xfrm>
                <a:off x="10563121" y="2986477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8543A92-B9AF-83D8-0428-D4480136B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2986477"/>
                <a:ext cx="781176" cy="350865"/>
              </a:xfrm>
              <a:prstGeom prst="rect">
                <a:avLst/>
              </a:prstGeom>
              <a:blipFill>
                <a:blip r:embed="rId6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2D360AA-4F72-58E2-D7EF-90EC5AC992C5}"/>
                  </a:ext>
                </a:extLst>
              </p:cNvPr>
              <p:cNvSpPr txBox="1"/>
              <p:nvPr/>
            </p:nvSpPr>
            <p:spPr>
              <a:xfrm>
                <a:off x="10563121" y="2252235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2D360AA-4F72-58E2-D7EF-90EC5AC9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2252235"/>
                <a:ext cx="781176" cy="350865"/>
              </a:xfrm>
              <a:prstGeom prst="rect">
                <a:avLst/>
              </a:prstGeom>
              <a:blipFill>
                <a:blip r:embed="rId7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42CB357-8D08-500A-56D5-E7C5503976AD}"/>
                  </a:ext>
                </a:extLst>
              </p:cNvPr>
              <p:cNvSpPr txBox="1"/>
              <p:nvPr/>
            </p:nvSpPr>
            <p:spPr>
              <a:xfrm>
                <a:off x="10341037" y="3308758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42CB357-8D08-500A-56D5-E7C550397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37" y="3308758"/>
                <a:ext cx="1010405" cy="350865"/>
              </a:xfrm>
              <a:prstGeom prst="rect">
                <a:avLst/>
              </a:prstGeom>
              <a:blipFill>
                <a:blip r:embed="rId8"/>
                <a:stretch>
                  <a:fillRect t="-189474" r="-69277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169B668-8DEA-9DD1-E853-B329C73C1E32}"/>
                  </a:ext>
                </a:extLst>
              </p:cNvPr>
              <p:cNvSpPr txBox="1"/>
              <p:nvPr/>
            </p:nvSpPr>
            <p:spPr>
              <a:xfrm>
                <a:off x="10570266" y="3631039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169B668-8DEA-9DD1-E853-B329C73C1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66" y="3631039"/>
                <a:ext cx="781176" cy="350865"/>
              </a:xfrm>
              <a:prstGeom prst="rect">
                <a:avLst/>
              </a:prstGeom>
              <a:blipFill>
                <a:blip r:embed="rId9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8D50F9-A0EA-55BA-B351-7EA3D9EE7668}"/>
                  </a:ext>
                </a:extLst>
              </p:cNvPr>
              <p:cNvSpPr txBox="1"/>
              <p:nvPr/>
            </p:nvSpPr>
            <p:spPr>
              <a:xfrm>
                <a:off x="10570266" y="3998160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8D50F9-A0EA-55BA-B351-7EA3D9EE7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66" y="3998160"/>
                <a:ext cx="781176" cy="350865"/>
              </a:xfrm>
              <a:prstGeom prst="rect">
                <a:avLst/>
              </a:prstGeom>
              <a:blipFill>
                <a:blip r:embed="rId10"/>
                <a:stretch>
                  <a:fillRect l="-12500" t="-189474" r="-89844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E35B7FE-CE1E-FF3E-33E8-16544911C273}"/>
                  </a:ext>
                </a:extLst>
              </p:cNvPr>
              <p:cNvSpPr txBox="1"/>
              <p:nvPr/>
            </p:nvSpPr>
            <p:spPr>
              <a:xfrm>
                <a:off x="10563121" y="4365281"/>
                <a:ext cx="78117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,↓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E35B7FE-CE1E-FF3E-33E8-16544911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21" y="4365281"/>
                <a:ext cx="781176" cy="350865"/>
              </a:xfrm>
              <a:prstGeom prst="rect">
                <a:avLst/>
              </a:prstGeom>
              <a:blipFill>
                <a:blip r:embed="rId11"/>
                <a:stretch>
                  <a:fillRect l="-12500" t="-184483" r="-89844" b="-27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3D21D47-DC23-A7B1-6583-ECDAD836D36A}"/>
                  </a:ext>
                </a:extLst>
              </p:cNvPr>
              <p:cNvSpPr txBox="1"/>
              <p:nvPr/>
            </p:nvSpPr>
            <p:spPr>
              <a:xfrm>
                <a:off x="10341037" y="4723591"/>
                <a:ext cx="1010405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↓,↑</m:t>
                          </m:r>
                        </m:e>
                      </m:d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3D21D47-DC23-A7B1-6583-ECDAD836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37" y="4723591"/>
                <a:ext cx="1010405" cy="350865"/>
              </a:xfrm>
              <a:prstGeom prst="rect">
                <a:avLst/>
              </a:prstGeom>
              <a:blipFill>
                <a:blip r:embed="rId12"/>
                <a:stretch>
                  <a:fillRect t="-189474" r="-69277" b="-277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50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in time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DD7ACD-5B5C-DB81-2ECC-9C0A61A34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" y="1646597"/>
            <a:ext cx="6522604" cy="36585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0AE8A7-92BD-5B67-0C52-AE93E360E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64" y="1646597"/>
            <a:ext cx="6592652" cy="3658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D830300-6CAB-F893-2345-A116B48D473A}"/>
                  </a:ext>
                </a:extLst>
              </p:cNvPr>
              <p:cNvSpPr txBox="1"/>
              <p:nvPr/>
            </p:nvSpPr>
            <p:spPr>
              <a:xfrm>
                <a:off x="2441534" y="5527935"/>
                <a:ext cx="1596591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𝑚𝑇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D830300-6CAB-F893-2345-A116B48D4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534" y="5527935"/>
                <a:ext cx="1596591" cy="350865"/>
              </a:xfrm>
              <a:prstGeom prst="rect">
                <a:avLst/>
              </a:prstGeom>
              <a:blipFill>
                <a:blip r:embed="rId5"/>
                <a:stretch>
                  <a:fillRect l="-2299" r="-2299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E927521-22AE-E88E-B38F-4058647B9EAA}"/>
                  </a:ext>
                </a:extLst>
              </p:cNvPr>
              <p:cNvSpPr txBox="1"/>
              <p:nvPr/>
            </p:nvSpPr>
            <p:spPr>
              <a:xfrm>
                <a:off x="8182800" y="5502998"/>
                <a:ext cx="1550104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=54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𝑚𝑇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E927521-22AE-E88E-B38F-4058647B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800" y="5502998"/>
                <a:ext cx="1550104" cy="350865"/>
              </a:xfrm>
              <a:prstGeom prst="rect">
                <a:avLst/>
              </a:prstGeom>
              <a:blipFill>
                <a:blip r:embed="rId6"/>
                <a:stretch>
                  <a:fillRect l="-3529" r="-3529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E907B1B-C5CF-CD52-EC51-61ED25F9BC2D}"/>
                  </a:ext>
                </a:extLst>
              </p:cNvPr>
              <p:cNvSpPr txBox="1"/>
              <p:nvPr/>
            </p:nvSpPr>
            <p:spPr>
              <a:xfrm>
                <a:off x="4837410" y="5381292"/>
                <a:ext cx="2097049" cy="4975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lang="de-DE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E907B1B-C5CF-CD52-EC51-61ED25F9B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410" y="5381292"/>
                <a:ext cx="2097049" cy="497508"/>
              </a:xfrm>
              <a:prstGeom prst="rect">
                <a:avLst/>
              </a:prstGeom>
              <a:blipFill>
                <a:blip r:embed="rId7"/>
                <a:stretch>
                  <a:fillRect t="-45679" r="-2907" b="-140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F6490D33-3889-7412-BEA8-CB2CC936188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365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Ramped magnetic field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5CCF03-5543-CAFF-AA13-A71FFACFC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74" y="1986580"/>
            <a:ext cx="6495451" cy="3576297"/>
          </a:xfrm>
          <a:prstGeom prst="rect">
            <a:avLst/>
          </a:prstGeom>
        </p:spPr>
      </p:pic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4937A502-CB3B-8944-BA28-3D87DF64D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29016"/>
            <a:ext cx="5403580" cy="36914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3BA13A-BB76-3FB9-A01D-A847B2053B35}"/>
              </a:ext>
            </a:extLst>
          </p:cNvPr>
          <p:cNvSpPr txBox="1"/>
          <p:nvPr/>
        </p:nvSpPr>
        <p:spPr>
          <a:xfrm>
            <a:off x="1977093" y="1182221"/>
            <a:ext cx="209545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Measurement</a:t>
            </a:r>
            <a:endParaRPr lang="en-GB" sz="240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FFE7BE-E65B-A07A-926A-2D067D1587B8}"/>
              </a:ext>
            </a:extLst>
          </p:cNvPr>
          <p:cNvSpPr txBox="1"/>
          <p:nvPr/>
        </p:nvSpPr>
        <p:spPr>
          <a:xfrm>
            <a:off x="8119451" y="1227459"/>
            <a:ext cx="165618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Simulation</a:t>
            </a:r>
            <a:endParaRPr lang="en-GB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2DDCC1F-9574-2767-6565-ECFFB98738F5}"/>
                  </a:ext>
                </a:extLst>
              </p:cNvPr>
              <p:cNvSpPr txBox="1"/>
              <p:nvPr/>
            </p:nvSpPr>
            <p:spPr>
              <a:xfrm>
                <a:off x="5349998" y="5445006"/>
                <a:ext cx="644151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2DDCC1F-9574-2767-6565-ECFFB9873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98" y="5445006"/>
                <a:ext cx="644151" cy="350865"/>
              </a:xfrm>
              <a:prstGeom prst="rect">
                <a:avLst/>
              </a:prstGeom>
              <a:blipFill>
                <a:blip r:embed="rId5"/>
                <a:stretch>
                  <a:fillRect l="-10476" r="-6667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1DAEFA0D-A9DB-6300-6FC4-23BC8D3C07D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87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further developments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1D5E49-4E31-2364-0C4A-3226F441514C}"/>
              </a:ext>
            </a:extLst>
          </p:cNvPr>
          <p:cNvGrpSpPr/>
          <p:nvPr/>
        </p:nvGrpSpPr>
        <p:grpSpPr>
          <a:xfrm>
            <a:off x="8672195" y="3713354"/>
            <a:ext cx="540000" cy="540000"/>
            <a:chOff x="7752184" y="2587665"/>
            <a:chExt cx="540000" cy="540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5004412-F3AB-A0D7-62AF-A18F51750BA5}"/>
                </a:ext>
              </a:extLst>
            </p:cNvPr>
            <p:cNvSpPr/>
            <p:nvPr/>
          </p:nvSpPr>
          <p:spPr>
            <a:xfrm>
              <a:off x="7752184" y="2587665"/>
              <a:ext cx="540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9E90BF8F-9603-DB11-47A5-D73BB9729B94}"/>
                    </a:ext>
                  </a:extLst>
                </p:cNvPr>
                <p:cNvSpPr txBox="1"/>
                <p:nvPr/>
              </p:nvSpPr>
              <p:spPr>
                <a:xfrm>
                  <a:off x="7824080" y="2587665"/>
                  <a:ext cx="358720" cy="451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de-DE" sz="2400" dirty="0" err="1"/>
                </a:p>
              </p:txBody>
            </p:sp>
          </mc:Choice>
          <mc:Fallback xmlns="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9E90BF8F-9603-DB11-47A5-D73BB9729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080" y="2587665"/>
                  <a:ext cx="358720" cy="451086"/>
                </a:xfrm>
                <a:prstGeom prst="rect">
                  <a:avLst/>
                </a:prstGeom>
                <a:blipFill>
                  <a:blip r:embed="rId3"/>
                  <a:stretch>
                    <a:fillRect r="-2711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5BEE4DF-4C00-FD22-61D4-326E74129CEE}"/>
              </a:ext>
            </a:extLst>
          </p:cNvPr>
          <p:cNvGrpSpPr/>
          <p:nvPr/>
        </p:nvGrpSpPr>
        <p:grpSpPr>
          <a:xfrm>
            <a:off x="8960394" y="1266684"/>
            <a:ext cx="1440000" cy="1440000"/>
            <a:chOff x="8182800" y="488544"/>
            <a:chExt cx="1440000" cy="1440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8225CAA-56C1-4D4E-7844-C6F700788EE6}"/>
                </a:ext>
              </a:extLst>
            </p:cNvPr>
            <p:cNvSpPr/>
            <p:nvPr/>
          </p:nvSpPr>
          <p:spPr>
            <a:xfrm>
              <a:off x="8182800" y="488544"/>
              <a:ext cx="1440000" cy="144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43B1D462-E9EA-6974-AD58-15CEDB8050DE}"/>
                    </a:ext>
                  </a:extLst>
                </p:cNvPr>
                <p:cNvSpPr txBox="1"/>
                <p:nvPr/>
              </p:nvSpPr>
              <p:spPr>
                <a:xfrm>
                  <a:off x="8743557" y="1033111"/>
                  <a:ext cx="266547" cy="35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de-DE" sz="2400" dirty="0" err="1"/>
                </a:p>
              </p:txBody>
            </p:sp>
          </mc:Choice>
          <mc:Fallback xmlns="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43B1D462-E9EA-6974-AD58-15CEDB805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3557" y="1033111"/>
                  <a:ext cx="266547" cy="350865"/>
                </a:xfrm>
                <a:prstGeom prst="rect">
                  <a:avLst/>
                </a:prstGeom>
                <a:blipFill>
                  <a:blip r:embed="rId4"/>
                  <a:stretch>
                    <a:fillRect l="-13636" r="-9091" b="-172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89295AC-6813-3666-0CCD-7025C2D1F513}"/>
              </a:ext>
            </a:extLst>
          </p:cNvPr>
          <p:cNvGrpSpPr/>
          <p:nvPr/>
        </p:nvGrpSpPr>
        <p:grpSpPr>
          <a:xfrm>
            <a:off x="10232614" y="3353354"/>
            <a:ext cx="1260000" cy="1260000"/>
            <a:chOff x="9686593" y="2253060"/>
            <a:chExt cx="1260000" cy="126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FE7A968-79E8-669E-01E7-27A9A84A6273}"/>
                </a:ext>
              </a:extLst>
            </p:cNvPr>
            <p:cNvSpPr/>
            <p:nvPr/>
          </p:nvSpPr>
          <p:spPr>
            <a:xfrm>
              <a:off x="9686593" y="2253060"/>
              <a:ext cx="1260000" cy="126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74393E5C-7569-0025-35F2-F869C483328F}"/>
                    </a:ext>
                  </a:extLst>
                </p:cNvPr>
                <p:cNvSpPr txBox="1"/>
                <p:nvPr/>
              </p:nvSpPr>
              <p:spPr>
                <a:xfrm>
                  <a:off x="10157382" y="2707627"/>
                  <a:ext cx="318421" cy="35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2400" dirty="0" err="1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74393E5C-7569-0025-35F2-F869C4833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382" y="2707627"/>
                  <a:ext cx="318421" cy="350865"/>
                </a:xfrm>
                <a:prstGeom prst="rect">
                  <a:avLst/>
                </a:prstGeom>
                <a:blipFill>
                  <a:blip r:embed="rId5"/>
                  <a:stretch>
                    <a:fillRect l="-19231" r="-17308" b="-1034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D5110C0-E9BF-909B-D845-3B1F8E2607D9}"/>
              </a:ext>
            </a:extLst>
          </p:cNvPr>
          <p:cNvCxnSpPr>
            <a:cxnSpLocks/>
          </p:cNvCxnSpPr>
          <p:nvPr/>
        </p:nvCxnSpPr>
        <p:spPr>
          <a:xfrm flipH="1">
            <a:off x="9098962" y="2780309"/>
            <a:ext cx="442229" cy="9053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4556348-6F0F-BE5E-DD67-11AE9BB2ABBD}"/>
                  </a:ext>
                </a:extLst>
              </p:cNvPr>
              <p:cNvSpPr txBox="1"/>
              <p:nvPr/>
            </p:nvSpPr>
            <p:spPr>
              <a:xfrm>
                <a:off x="6299509" y="1981382"/>
                <a:ext cx="2271391" cy="481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4556348-6F0F-BE5E-DD67-11AE9BB2A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509" y="1981382"/>
                <a:ext cx="2271391" cy="481094"/>
              </a:xfrm>
              <a:prstGeom prst="rect">
                <a:avLst/>
              </a:prstGeom>
              <a:blipFill>
                <a:blip r:embed="rId6"/>
                <a:stretch>
                  <a:fillRect l="-804" t="-46835" r="-12869" b="-146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FF19988C-434C-262C-C64E-458CAF066EA7}"/>
                  </a:ext>
                </a:extLst>
              </p:cNvPr>
              <p:cNvSpPr txBox="1"/>
              <p:nvPr/>
            </p:nvSpPr>
            <p:spPr>
              <a:xfrm>
                <a:off x="3432701" y="2626430"/>
                <a:ext cx="1928284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FF19988C-434C-262C-C64E-458CAF06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01" y="2626430"/>
                <a:ext cx="1928284" cy="452432"/>
              </a:xfrm>
              <a:prstGeom prst="rect">
                <a:avLst/>
              </a:prstGeom>
              <a:blipFill>
                <a:blip r:embed="rId7"/>
                <a:stretch>
                  <a:fillRect l="-2848" t="-97297" r="-35127" b="-1918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0A3E07B-F096-062C-C013-F88658B6CE0A}"/>
                  </a:ext>
                </a:extLst>
              </p:cNvPr>
              <p:cNvSpPr txBox="1"/>
              <p:nvPr/>
            </p:nvSpPr>
            <p:spPr>
              <a:xfrm>
                <a:off x="3391920" y="3289574"/>
                <a:ext cx="2009845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: 0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de-DE" sz="2000" dirty="0" err="1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0A3E07B-F096-062C-C013-F88658B6C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920" y="3289574"/>
                <a:ext cx="2009845" cy="297646"/>
              </a:xfrm>
              <a:prstGeom prst="rect">
                <a:avLst/>
              </a:prstGeom>
              <a:blipFill>
                <a:blip r:embed="rId8"/>
                <a:stretch>
                  <a:fillRect l="-2121" t="-6250" r="-2121" b="-104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nhaltsplatzhalter 25">
                <a:extLst>
                  <a:ext uri="{FF2B5EF4-FFF2-40B4-BE49-F238E27FC236}">
                    <a16:creationId xmlns:a16="http://schemas.microsoft.com/office/drawing/2014/main" id="{BF3B8F9E-8296-A041-C810-2D4EF57597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045" y="5384230"/>
                <a:ext cx="7075205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	</a:t>
                </a:r>
                <a:r>
                  <a:rPr lang="en-US" dirty="0"/>
                  <a:t>Necessity</a:t>
                </a:r>
                <a:r>
                  <a:rPr lang="de-DE" dirty="0"/>
                  <a:t> </a:t>
                </a:r>
                <a:r>
                  <a:rPr lang="en-US" dirty="0"/>
                  <a:t>to</a:t>
                </a:r>
                <a:r>
                  <a:rPr lang="de-DE" dirty="0"/>
                  <a:t> </a:t>
                </a:r>
                <a:r>
                  <a:rPr lang="en-US" dirty="0"/>
                  <a:t>detect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states</a:t>
                </a:r>
              </a:p>
            </p:txBody>
          </p:sp>
        </mc:Choice>
        <mc:Fallback xmlns="">
          <p:sp>
            <p:nvSpPr>
              <p:cNvPr id="19" name="Inhaltsplatzhalter 25">
                <a:extLst>
                  <a:ext uri="{FF2B5EF4-FFF2-40B4-BE49-F238E27FC236}">
                    <a16:creationId xmlns:a16="http://schemas.microsoft.com/office/drawing/2014/main" id="{BF3B8F9E-8296-A041-C810-2D4EF5759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45" y="5384230"/>
                <a:ext cx="7075205" cy="474752"/>
              </a:xfrm>
              <a:prstGeom prst="rect">
                <a:avLst/>
              </a:prstGeom>
              <a:blipFill>
                <a:blip r:embed="rId9"/>
                <a:stretch>
                  <a:fillRect l="-1723" t="-21795" b="-35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21BEF423-CD8F-2045-892A-122F67575EC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85501DF-5B15-E796-240B-95B0CD54CE1A}"/>
              </a:ext>
            </a:extLst>
          </p:cNvPr>
          <p:cNvGrpSpPr/>
          <p:nvPr/>
        </p:nvGrpSpPr>
        <p:grpSpPr>
          <a:xfrm>
            <a:off x="360000" y="1177392"/>
            <a:ext cx="9673493" cy="3793668"/>
            <a:chOff x="355162" y="1934672"/>
            <a:chExt cx="9673493" cy="3793668"/>
          </a:xfrm>
        </p:grpSpPr>
        <p:sp>
          <p:nvSpPr>
            <p:cNvPr id="5" name="Inhaltsplatzhalter 25">
              <a:extLst>
                <a:ext uri="{FF2B5EF4-FFF2-40B4-BE49-F238E27FC236}">
                  <a16:creationId xmlns:a16="http://schemas.microsoft.com/office/drawing/2014/main" id="{C3AF6B51-4956-DDBE-C678-5ADFFE76E581}"/>
                </a:ext>
              </a:extLst>
            </p:cNvPr>
            <p:cNvSpPr txBox="1">
              <a:spLocks/>
            </p:cNvSpPr>
            <p:nvPr/>
          </p:nvSpPr>
          <p:spPr>
            <a:xfrm>
              <a:off x="355165" y="2745004"/>
              <a:ext cx="9673490" cy="474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0990" indent="-38099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US" dirty="0"/>
                <a:t>Bound beta decay </a:t>
              </a:r>
              <a:r>
                <a:rPr lang="de-DE" dirty="0"/>
                <a:t>(</a:t>
              </a:r>
              <a:r>
                <a:rPr lang="de-DE" dirty="0" err="1"/>
                <a:t>BoB</a:t>
              </a:r>
              <a:r>
                <a:rPr lang="de-DE" dirty="0"/>
                <a:t>)</a:t>
              </a:r>
            </a:p>
          </p:txBody>
        </p:sp>
        <p:sp>
          <p:nvSpPr>
            <p:cNvPr id="6" name="Inhaltsplatzhalter 25">
              <a:extLst>
                <a:ext uri="{FF2B5EF4-FFF2-40B4-BE49-F238E27FC236}">
                  <a16:creationId xmlns:a16="http://schemas.microsoft.com/office/drawing/2014/main" id="{E28E8F15-43D7-2CF0-2C01-07DE3B1A5335}"/>
                </a:ext>
              </a:extLst>
            </p:cNvPr>
            <p:cNvSpPr txBox="1">
              <a:spLocks/>
            </p:cNvSpPr>
            <p:nvPr/>
          </p:nvSpPr>
          <p:spPr>
            <a:xfrm>
              <a:off x="355164" y="3638245"/>
              <a:ext cx="7075205" cy="474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0990" indent="-38099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US" dirty="0"/>
                <a:t>Parity violation</a:t>
              </a:r>
            </a:p>
          </p:txBody>
        </p:sp>
        <p:sp>
          <p:nvSpPr>
            <p:cNvPr id="10" name="Inhaltsplatzhalter 25">
              <a:extLst>
                <a:ext uri="{FF2B5EF4-FFF2-40B4-BE49-F238E27FC236}">
                  <a16:creationId xmlns:a16="http://schemas.microsoft.com/office/drawing/2014/main" id="{0A8DC4F1-6132-BEFA-E062-3746632C9711}"/>
                </a:ext>
              </a:extLst>
            </p:cNvPr>
            <p:cNvSpPr txBox="1">
              <a:spLocks/>
            </p:cNvSpPr>
            <p:nvPr/>
          </p:nvSpPr>
          <p:spPr>
            <a:xfrm>
              <a:off x="355163" y="4443257"/>
              <a:ext cx="7075205" cy="474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0990" indent="-38099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de-DE" dirty="0"/>
                <a:t>Sona </a:t>
              </a:r>
              <a:r>
                <a:rPr lang="en-US" dirty="0"/>
                <a:t>transition unit</a:t>
              </a:r>
            </a:p>
          </p:txBody>
        </p:sp>
        <p:sp>
          <p:nvSpPr>
            <p:cNvPr id="13" name="Inhaltsplatzhalter 25">
              <a:extLst>
                <a:ext uri="{FF2B5EF4-FFF2-40B4-BE49-F238E27FC236}">
                  <a16:creationId xmlns:a16="http://schemas.microsoft.com/office/drawing/2014/main" id="{DB6EAFAA-8883-8066-EB72-6A6AED141C7F}"/>
                </a:ext>
              </a:extLst>
            </p:cNvPr>
            <p:cNvSpPr txBox="1">
              <a:spLocks/>
            </p:cNvSpPr>
            <p:nvPr/>
          </p:nvSpPr>
          <p:spPr>
            <a:xfrm>
              <a:off x="355165" y="1934672"/>
              <a:ext cx="9673490" cy="474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0990" indent="-38099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US" dirty="0"/>
                <a:t>Nuclear polarized sources</a:t>
              </a:r>
            </a:p>
          </p:txBody>
        </p:sp>
        <p:sp>
          <p:nvSpPr>
            <p:cNvPr id="24" name="Inhaltsplatzhalter 25">
              <a:extLst>
                <a:ext uri="{FF2B5EF4-FFF2-40B4-BE49-F238E27FC236}">
                  <a16:creationId xmlns:a16="http://schemas.microsoft.com/office/drawing/2014/main" id="{184FA8C0-E10E-0E99-B80B-5B68BAC170E1}"/>
                </a:ext>
              </a:extLst>
            </p:cNvPr>
            <p:cNvSpPr txBox="1">
              <a:spLocks/>
            </p:cNvSpPr>
            <p:nvPr/>
          </p:nvSpPr>
          <p:spPr>
            <a:xfrm>
              <a:off x="355162" y="5253588"/>
              <a:ext cx="7075205" cy="474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0990" indent="-38099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US" dirty="0"/>
                <a:t>Axion research</a:t>
              </a: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7F99703-34FA-DDBD-A9D2-235373A91EB9}"/>
              </a:ext>
            </a:extLst>
          </p:cNvPr>
          <p:cNvCxnSpPr>
            <a:cxnSpLocks/>
          </p:cNvCxnSpPr>
          <p:nvPr/>
        </p:nvCxnSpPr>
        <p:spPr>
          <a:xfrm>
            <a:off x="10010473" y="2715097"/>
            <a:ext cx="405910" cy="64667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5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19</a:t>
            </a:fld>
            <a:endParaRPr lang="en-US" noProof="0" dirty="0"/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095DA03-51E3-4910-A556-CF5D019DDE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BFF989-1342-A089-1B5B-2D3FF81B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noProof="0" dirty="0"/>
              <a:t>Second generation spin filter</a:t>
            </a:r>
          </a:p>
        </p:txBody>
      </p:sp>
      <p:pic>
        <p:nvPicPr>
          <p:cNvPr id="4" name="Grafik 3" descr="Ein Bild, das Reihe, Diagramm, Text, Screenshot enthält.&#10;&#10;Automatisch generierte Beschreibung">
            <a:extLst>
              <a:ext uri="{FF2B5EF4-FFF2-40B4-BE49-F238E27FC236}">
                <a16:creationId xmlns:a16="http://schemas.microsoft.com/office/drawing/2014/main" id="{566FD892-CC5E-A6BB-F408-DB25EB5F2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13" y="1500772"/>
            <a:ext cx="6746199" cy="3856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5">
                <a:extLst>
                  <a:ext uri="{FF2B5EF4-FFF2-40B4-BE49-F238E27FC236}">
                    <a16:creationId xmlns:a16="http://schemas.microsoft.com/office/drawing/2014/main" id="{18DB80DE-267F-E4E9-3286-0513BEE94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2271362"/>
                <a:ext cx="5328592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Extend the spin filter such that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states can be selected </a:t>
                </a:r>
              </a:p>
            </p:txBody>
          </p:sp>
        </mc:Choice>
        <mc:Fallback xmlns="">
          <p:sp>
            <p:nvSpPr>
              <p:cNvPr id="5" name="Inhaltsplatzhalter 25">
                <a:extLst>
                  <a:ext uri="{FF2B5EF4-FFF2-40B4-BE49-F238E27FC236}">
                    <a16:creationId xmlns:a16="http://schemas.microsoft.com/office/drawing/2014/main" id="{18DB80DE-267F-E4E9-3286-0513BEE9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271362"/>
                <a:ext cx="5328592" cy="474752"/>
              </a:xfrm>
              <a:prstGeom prst="rect">
                <a:avLst/>
              </a:prstGeom>
              <a:blipFill>
                <a:blip r:embed="rId4"/>
                <a:stretch>
                  <a:fillRect l="-1945" t="-23377" b="-20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5">
                <a:extLst>
                  <a:ext uri="{FF2B5EF4-FFF2-40B4-BE49-F238E27FC236}">
                    <a16:creationId xmlns:a16="http://schemas.microsoft.com/office/drawing/2014/main" id="{9D7FF4BA-E555-CA25-18EE-5F4EF32340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326345"/>
                <a:ext cx="6115330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Use the interaction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de-DE" dirty="0"/>
                  <a:t>set </a:t>
                </a:r>
              </a:p>
            </p:txBody>
          </p:sp>
        </mc:Choice>
        <mc:Fallback xmlns="">
          <p:sp>
            <p:nvSpPr>
              <p:cNvPr id="8" name="Inhaltsplatzhalter 25">
                <a:extLst>
                  <a:ext uri="{FF2B5EF4-FFF2-40B4-BE49-F238E27FC236}">
                    <a16:creationId xmlns:a16="http://schemas.microsoft.com/office/drawing/2014/main" id="{9D7FF4BA-E555-CA25-18EE-5F4EF3234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326345"/>
                <a:ext cx="6115330" cy="474752"/>
              </a:xfrm>
              <a:prstGeom prst="rect">
                <a:avLst/>
              </a:prstGeom>
              <a:blipFill>
                <a:blip r:embed="rId5"/>
                <a:stretch>
                  <a:fillRect l="-1695" t="-23077" b="-1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9D5CB53-09E3-8552-6E70-E3E5478C616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339EFB-C6A8-3802-2713-F1E41C3A7895}"/>
              </a:ext>
            </a:extLst>
          </p:cNvPr>
          <p:cNvSpPr txBox="1"/>
          <p:nvPr/>
        </p:nvSpPr>
        <p:spPr>
          <a:xfrm>
            <a:off x="6409452" y="5322669"/>
            <a:ext cx="468052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https://arxiv.org/abs/2409.07396</a:t>
            </a:r>
          </a:p>
        </p:txBody>
      </p:sp>
    </p:spTree>
    <p:extLst>
      <p:ext uri="{BB962C8B-B14F-4D97-AF65-F5344CB8AC3E}">
        <p14:creationId xmlns:p14="http://schemas.microsoft.com/office/powerpoint/2010/main" val="169864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50608-97A3-074A-FF82-F03CCA60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D0018-3EAD-9FC3-759A-0DB748D3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2927688" cy="728736"/>
          </a:xfrm>
        </p:spPr>
        <p:txBody>
          <a:bodyPr/>
          <a:lstStyle/>
          <a:p>
            <a:r>
              <a:rPr lang="en-US" dirty="0"/>
              <a:t>Motivation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FA9BBB-F17E-4FEB-8BB0-A945ABD3B0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34EF18-0593-EB81-4DAC-B7EE7D6D45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30124D6-8E9F-90A6-96B0-3CDB99E410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5">
                <a:extLst>
                  <a:ext uri="{FF2B5EF4-FFF2-40B4-BE49-F238E27FC236}">
                    <a16:creationId xmlns:a16="http://schemas.microsoft.com/office/drawing/2014/main" id="{464D25C1-0DAA-AE11-6F7C-E9982C650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8032" y="1453792"/>
                <a:ext cx="9984472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Lamb-shift polarimeters measure nuclear polarizations of molecules, atoms and ions made out of hydrogen and/or its isotopes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US" dirty="0"/>
                  <a:t>  </a:t>
                </a:r>
                <a:endParaRPr lang="de-DE" dirty="0"/>
              </a:p>
            </p:txBody>
          </p:sp>
        </mc:Choice>
        <mc:Fallback xmlns="">
          <p:sp>
            <p:nvSpPr>
              <p:cNvPr id="5" name="Inhaltsplatzhalter 25">
                <a:extLst>
                  <a:ext uri="{FF2B5EF4-FFF2-40B4-BE49-F238E27FC236}">
                    <a16:creationId xmlns:a16="http://schemas.microsoft.com/office/drawing/2014/main" id="{464D25C1-0DAA-AE11-6F7C-E9982C65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32" y="1453792"/>
                <a:ext cx="9984472" cy="474752"/>
              </a:xfrm>
              <a:prstGeom prst="rect">
                <a:avLst/>
              </a:prstGeom>
              <a:blipFill>
                <a:blip r:embed="rId3"/>
                <a:stretch>
                  <a:fillRect l="-1038" t="-21795" r="-1526" b="-1974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DB910E57-EB5A-CB01-1294-81AE2B6DD7AD}"/>
              </a:ext>
            </a:extLst>
          </p:cNvPr>
          <p:cNvSpPr txBox="1">
            <a:spLocks/>
          </p:cNvSpPr>
          <p:nvPr/>
        </p:nvSpPr>
        <p:spPr>
          <a:xfrm>
            <a:off x="648032" y="3184331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Simple, cheap and fast method to verify the nuclear polarization of a source </a:t>
            </a:r>
          </a:p>
        </p:txBody>
      </p:sp>
      <p:sp>
        <p:nvSpPr>
          <p:cNvPr id="12" name="Inhaltsplatzhalter 25">
            <a:extLst>
              <a:ext uri="{FF2B5EF4-FFF2-40B4-BE49-F238E27FC236}">
                <a16:creationId xmlns:a16="http://schemas.microsoft.com/office/drawing/2014/main" id="{E5F65961-2DE8-FFAF-8195-B6E23D7B74E2}"/>
              </a:ext>
            </a:extLst>
          </p:cNvPr>
          <p:cNvSpPr txBox="1">
            <a:spLocks/>
          </p:cNvSpPr>
          <p:nvPr/>
        </p:nvSpPr>
        <p:spPr>
          <a:xfrm>
            <a:off x="648032" y="4566498"/>
            <a:ext cx="1056053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Automatization measurement process makes “live analysis” possible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74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20</a:t>
            </a:fld>
            <a:endParaRPr lang="en-US" noProof="0" dirty="0"/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095DA03-51E3-4910-A556-CF5D019DDE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BFF989-1342-A089-1B5B-2D3FF81B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noProof="0" dirty="0"/>
              <a:t>Second generation spin filter</a:t>
            </a:r>
          </a:p>
        </p:txBody>
      </p:sp>
      <p:pic>
        <p:nvPicPr>
          <p:cNvPr id="5" name="Grafik 4" descr="Ein Bild, das Text, Reihe, Diagramm, parallel enthält.&#10;&#10;Automatisch generierte Beschreibung">
            <a:extLst>
              <a:ext uri="{FF2B5EF4-FFF2-40B4-BE49-F238E27FC236}">
                <a16:creationId xmlns:a16="http://schemas.microsoft.com/office/drawing/2014/main" id="{5015741A-0416-A0D1-E569-4517AF377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" y="1013558"/>
            <a:ext cx="5184319" cy="2650232"/>
          </a:xfrm>
          <a:prstGeom prst="rect">
            <a:avLst/>
          </a:prstGeom>
        </p:spPr>
      </p:pic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ADDA9A64-DFCE-B802-D62B-A0F2C0588D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001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21</a:t>
            </a:fld>
            <a:endParaRPr lang="en-US" noProof="0" dirty="0"/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095DA03-51E3-4910-A556-CF5D019DDE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BFF989-1342-A089-1B5B-2D3FF81B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noProof="0" dirty="0"/>
              <a:t>Second generation spin filter</a:t>
            </a:r>
          </a:p>
        </p:txBody>
      </p:sp>
      <p:pic>
        <p:nvPicPr>
          <p:cNvPr id="5" name="Grafik 4" descr="Ein Bild, das Text, Reihe, Diagramm, parallel enthält.&#10;&#10;Automatisch generierte Beschreibung">
            <a:extLst>
              <a:ext uri="{FF2B5EF4-FFF2-40B4-BE49-F238E27FC236}">
                <a16:creationId xmlns:a16="http://schemas.microsoft.com/office/drawing/2014/main" id="{5015741A-0416-A0D1-E569-4517AF377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" y="1013558"/>
            <a:ext cx="5184319" cy="2650232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9A6BDE9-7C2E-C2DA-9797-685C9006A5D6}"/>
              </a:ext>
            </a:extLst>
          </p:cNvPr>
          <p:cNvGrpSpPr/>
          <p:nvPr/>
        </p:nvGrpSpPr>
        <p:grpSpPr>
          <a:xfrm>
            <a:off x="5206531" y="2167028"/>
            <a:ext cx="6985469" cy="3711772"/>
            <a:chOff x="2694425" y="1732784"/>
            <a:chExt cx="6803149" cy="3392431"/>
          </a:xfrm>
        </p:grpSpPr>
        <p:pic>
          <p:nvPicPr>
            <p:cNvPr id="4" name="Grafik 3" descr="Ein Bild, das Text, Reihe, Diagramm, Screenshot enthält.&#10;&#10;Automatisch generierte Beschreibung">
              <a:extLst>
                <a:ext uri="{FF2B5EF4-FFF2-40B4-BE49-F238E27FC236}">
                  <a16:creationId xmlns:a16="http://schemas.microsoft.com/office/drawing/2014/main" id="{DFAB847F-4CFD-B2F1-DEFC-4965D15F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425" y="1732784"/>
              <a:ext cx="6803149" cy="3392431"/>
            </a:xfrm>
            <a:prstGeom prst="rect">
              <a:avLst/>
            </a:prstGeom>
          </p:spPr>
        </p:pic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FD410D91-9749-6150-1754-57AA5C25DEC3}"/>
                </a:ext>
              </a:extLst>
            </p:cNvPr>
            <p:cNvCxnSpPr/>
            <p:nvPr/>
          </p:nvCxnSpPr>
          <p:spPr>
            <a:xfrm>
              <a:off x="6888088" y="3429000"/>
              <a:ext cx="0" cy="936104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A82B954-07B3-A377-9095-3F46EE5934E9}"/>
                    </a:ext>
                  </a:extLst>
                </p:cNvPr>
                <p:cNvSpPr txBox="1"/>
                <p:nvPr/>
              </p:nvSpPr>
              <p:spPr>
                <a:xfrm>
                  <a:off x="6906446" y="3789471"/>
                  <a:ext cx="745154" cy="2151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11,</m:t>
                        </m:r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94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GHz</m:t>
                        </m:r>
                      </m:oMath>
                    </m:oMathPara>
                  </a14:m>
                  <a:endParaRPr lang="de-DE" sz="2000" dirty="0" err="1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A82B954-07B3-A377-9095-3F46EE59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446" y="3789471"/>
                  <a:ext cx="745154" cy="215162"/>
                </a:xfrm>
                <a:prstGeom prst="rect">
                  <a:avLst/>
                </a:prstGeom>
                <a:blipFill>
                  <a:blip r:embed="rId5"/>
                  <a:stretch>
                    <a:fillRect l="-12000" r="-51200" b="-3684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DD588648-EF13-CE83-AB0D-EB26834CC14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830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22</a:t>
            </a:fld>
            <a:endParaRPr lang="en-US" noProof="0" dirty="0"/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095DA03-51E3-4910-A556-CF5D019DDE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BFF989-1342-A089-1B5B-2D3FF81BA7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324000"/>
                <a:ext cx="11449050" cy="1124780"/>
              </a:xfrm>
            </p:spPr>
            <p:txBody>
              <a:bodyPr/>
              <a:lstStyle/>
              <a:p>
                <a:r>
                  <a:rPr lang="en-US" dirty="0"/>
                  <a:t>Lifetimes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endParaRPr lang="en-US" noProof="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BFF989-1342-A089-1B5B-2D3FF81BA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324000"/>
                <a:ext cx="11449050" cy="1124780"/>
              </a:xfrm>
              <a:blipFill>
                <a:blip r:embed="rId3"/>
                <a:stretch>
                  <a:fillRect l="-2130" t="-43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B54E9A7C-9533-FD95-4407-5772EE5CC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6" y="1054264"/>
            <a:ext cx="9701088" cy="4824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8B96E1C-7809-B507-F345-A039D6698429}"/>
                  </a:ext>
                </a:extLst>
              </p:cNvPr>
              <p:cNvSpPr txBox="1"/>
              <p:nvPr/>
            </p:nvSpPr>
            <p:spPr>
              <a:xfrm>
                <a:off x="9058970" y="979200"/>
                <a:ext cx="1609864" cy="655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8B96E1C-7809-B507-F345-A039D669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970" y="979200"/>
                <a:ext cx="1609864" cy="655200"/>
              </a:xfrm>
              <a:prstGeom prst="rect">
                <a:avLst/>
              </a:prstGeom>
              <a:blipFill>
                <a:blip r:embed="rId5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5E8393E6-3A77-A039-B076-F65A9A75B34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350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23</a:t>
            </a:fld>
            <a:endParaRPr lang="en-US" noProof="0" dirty="0"/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095DA03-51E3-4910-A556-CF5D019DDE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BFF989-1342-A089-1B5B-2D3FF81B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dirty="0"/>
              <a:t>Ramped magnetic field</a:t>
            </a:r>
            <a:endParaRPr lang="en-US" noProof="0" dirty="0"/>
          </a:p>
        </p:txBody>
      </p:sp>
      <p:pic>
        <p:nvPicPr>
          <p:cNvPr id="15" name="Grafik 14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F1C01BF6-ED1C-1B23-290F-AD7ACC7F0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" r="25912" b="1"/>
          <a:stretch/>
        </p:blipFill>
        <p:spPr>
          <a:xfrm>
            <a:off x="24292" y="1400894"/>
            <a:ext cx="6096000" cy="4045250"/>
          </a:xfrm>
          <a:prstGeom prst="rect">
            <a:avLst/>
          </a:prstGeom>
        </p:spPr>
      </p:pic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136BDB7F-5180-12BD-41D0-AE94A4ABCF5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pic>
        <p:nvPicPr>
          <p:cNvPr id="5" name="Grafik 4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D18CC8EB-ACF3-CB35-8161-4F9DFCC98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" r="25838"/>
          <a:stretch/>
        </p:blipFill>
        <p:spPr>
          <a:xfrm>
            <a:off x="6096000" y="1400894"/>
            <a:ext cx="6096000" cy="4053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F9C32AC-D9F7-FD4C-57B1-500F47FB61A2}"/>
                  </a:ext>
                </a:extLst>
              </p:cNvPr>
              <p:cNvSpPr txBox="1"/>
              <p:nvPr/>
            </p:nvSpPr>
            <p:spPr>
              <a:xfrm>
                <a:off x="8703578" y="1736772"/>
                <a:ext cx="404790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F9C32AC-D9F7-FD4C-57B1-500F47FB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578" y="1736772"/>
                <a:ext cx="404790" cy="350865"/>
              </a:xfrm>
              <a:prstGeom prst="rect">
                <a:avLst/>
              </a:prstGeom>
              <a:blipFill>
                <a:blip r:embed="rId5"/>
                <a:stretch>
                  <a:fillRect l="-9091" r="-4545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63D396B-13A7-35D3-3F21-8269E4E6AE4E}"/>
                  </a:ext>
                </a:extLst>
              </p:cNvPr>
              <p:cNvSpPr txBox="1"/>
              <p:nvPr/>
            </p:nvSpPr>
            <p:spPr>
              <a:xfrm>
                <a:off x="10632504" y="1702289"/>
                <a:ext cx="411908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63D396B-13A7-35D3-3F21-8269E4E6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04" y="1702289"/>
                <a:ext cx="411908" cy="350865"/>
              </a:xfrm>
              <a:prstGeom prst="rect">
                <a:avLst/>
              </a:prstGeom>
              <a:blipFill>
                <a:blip r:embed="rId6"/>
                <a:stretch>
                  <a:fillRect l="-7353" r="-2941" b="-17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2433B89-784C-B8D2-AE3A-C0006ED8C74E}"/>
                  </a:ext>
                </a:extLst>
              </p:cNvPr>
              <p:cNvSpPr txBox="1"/>
              <p:nvPr/>
            </p:nvSpPr>
            <p:spPr>
              <a:xfrm>
                <a:off x="1847528" y="1702288"/>
                <a:ext cx="383438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2433B89-784C-B8D2-AE3A-C0006ED8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702288"/>
                <a:ext cx="383438" cy="350865"/>
              </a:xfrm>
              <a:prstGeom prst="rect">
                <a:avLst/>
              </a:prstGeom>
              <a:blipFill>
                <a:blip r:embed="rId7"/>
                <a:stretch>
                  <a:fillRect l="-25397" t="-1724" r="-3175" b="-396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58602BE-7D8A-73D0-75D7-12244D3BCCF8}"/>
                  </a:ext>
                </a:extLst>
              </p:cNvPr>
              <p:cNvSpPr txBox="1"/>
              <p:nvPr/>
            </p:nvSpPr>
            <p:spPr>
              <a:xfrm>
                <a:off x="4883382" y="1702288"/>
                <a:ext cx="393954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58602BE-7D8A-73D0-75D7-12244D3BC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82" y="1702288"/>
                <a:ext cx="393954" cy="350865"/>
              </a:xfrm>
              <a:prstGeom prst="rect">
                <a:avLst/>
              </a:prstGeom>
              <a:blipFill>
                <a:blip r:embed="rId8"/>
                <a:stretch>
                  <a:fillRect l="-24615" t="-1724" r="-3077" b="-396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3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24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BA8718F0-AF30-17A0-6DD4-72D8FD2C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4727888" cy="1124780"/>
          </a:xfrm>
        </p:spPr>
        <p:txBody>
          <a:bodyPr/>
          <a:lstStyle/>
          <a:p>
            <a:r>
              <a:rPr lang="en-US" dirty="0"/>
              <a:t>Quenching chamber</a:t>
            </a:r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17F09476-58C0-E5E1-D085-A6D933D72D76}"/>
              </a:ext>
            </a:extLst>
          </p:cNvPr>
          <p:cNvSpPr txBox="1">
            <a:spLocks/>
          </p:cNvSpPr>
          <p:nvPr/>
        </p:nvSpPr>
        <p:spPr>
          <a:xfrm>
            <a:off x="360000" y="1476096"/>
            <a:ext cx="681480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Using Stark effect to quench all metastable into the ground state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5">
                <a:extLst>
                  <a:ext uri="{FF2B5EF4-FFF2-40B4-BE49-F238E27FC236}">
                    <a16:creationId xmlns:a16="http://schemas.microsoft.com/office/drawing/2014/main" id="{09DD755E-23FD-4441-7A35-6B437DBA9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245498"/>
                <a:ext cx="6744112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Created Ly-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photons are detected by a photomultiplier </a:t>
                </a:r>
              </a:p>
            </p:txBody>
          </p:sp>
        </mc:Choice>
        <mc:Fallback xmlns="">
          <p:sp>
            <p:nvSpPr>
              <p:cNvPr id="6" name="Inhaltsplatzhalter 25">
                <a:extLst>
                  <a:ext uri="{FF2B5EF4-FFF2-40B4-BE49-F238E27FC236}">
                    <a16:creationId xmlns:a16="http://schemas.microsoft.com/office/drawing/2014/main" id="{09DD755E-23FD-4441-7A35-6B437DBA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245498"/>
                <a:ext cx="6744112" cy="474752"/>
              </a:xfrm>
              <a:prstGeom prst="rect">
                <a:avLst/>
              </a:prstGeom>
              <a:blipFill>
                <a:blip r:embed="rId3"/>
                <a:stretch>
                  <a:fillRect l="-1537" t="-21795" r="-723" b="-1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25">
            <a:extLst>
              <a:ext uri="{FF2B5EF4-FFF2-40B4-BE49-F238E27FC236}">
                <a16:creationId xmlns:a16="http://schemas.microsoft.com/office/drawing/2014/main" id="{1AC488EA-4D10-45CF-9B29-14ABCF3B2448}"/>
              </a:ext>
            </a:extLst>
          </p:cNvPr>
          <p:cNvSpPr txBox="1">
            <a:spLocks/>
          </p:cNvSpPr>
          <p:nvPr/>
        </p:nvSpPr>
        <p:spPr>
          <a:xfrm>
            <a:off x="360000" y="5014900"/>
            <a:ext cx="1084856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Observing the relative metastable occupation numbers</a:t>
            </a:r>
          </a:p>
        </p:txBody>
      </p:sp>
      <p:pic>
        <p:nvPicPr>
          <p:cNvPr id="10" name="Grafik 9" descr="Ein Bild, das Elektrische Leitungen, Maschine, Kabel, Elektronik enthält.&#10;&#10;Automatisch generierte Beschreibung">
            <a:extLst>
              <a:ext uri="{FF2B5EF4-FFF2-40B4-BE49-F238E27FC236}">
                <a16:creationId xmlns:a16="http://schemas.microsoft.com/office/drawing/2014/main" id="{1AE2DA8A-D5D5-435F-FA7E-C94FAC595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4888" y="188640"/>
            <a:ext cx="4437112" cy="443711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C1BC16-BC00-9681-DAD1-C75A532630F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59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Ein Bild, das Text, Diagramm, Plan, technische Zeichnung enthält.&#10;&#10;Automatisch generierte Beschreibung">
            <a:extLst>
              <a:ext uri="{FF2B5EF4-FFF2-40B4-BE49-F238E27FC236}">
                <a16:creationId xmlns:a16="http://schemas.microsoft.com/office/drawing/2014/main" id="{E4467818-FB6E-D076-4D73-3C0D945D8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/>
          <a:stretch/>
        </p:blipFill>
        <p:spPr>
          <a:xfrm>
            <a:off x="2494718" y="1367846"/>
            <a:ext cx="7367143" cy="4319751"/>
          </a:xfrm>
          <a:prstGeom prst="rect">
            <a:avLst/>
          </a:prstGeom>
        </p:spPr>
      </p:pic>
      <p:pic>
        <p:nvPicPr>
          <p:cNvPr id="41" name="Grafik 40" descr="Ein Bild, das Reihe, Diagramm, Text, parallel enthält.">
            <a:extLst>
              <a:ext uri="{FF2B5EF4-FFF2-40B4-BE49-F238E27FC236}">
                <a16:creationId xmlns:a16="http://schemas.microsoft.com/office/drawing/2014/main" id="{FB3C7FD4-CF88-E090-2717-1A025E43A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4" y="3842652"/>
            <a:ext cx="4028306" cy="2803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D16619C-3393-4C40-A047-6B58736218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Pulsed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0" dirty="0"/>
                  <a:t> source</a:t>
                </a:r>
                <a:br>
                  <a:rPr lang="en-US" noProof="0" dirty="0"/>
                </a:br>
                <a:endParaRPr lang="en-US" noProof="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D16619C-3393-4C40-A047-6B5873621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30" t="-9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25</a:t>
            </a:fld>
            <a:endParaRPr lang="en-US" noProof="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393E5C-7569-0025-35F2-F869C483328F}"/>
              </a:ext>
            </a:extLst>
          </p:cNvPr>
          <p:cNvSpPr txBox="1"/>
          <p:nvPr/>
        </p:nvSpPr>
        <p:spPr>
          <a:xfrm>
            <a:off x="10703403" y="3807921"/>
            <a:ext cx="65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F5524BC2-2BE6-8389-C0D1-765EF96DB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de-DE" sz="2000" dirty="0" err="1"/>
              <a:t>Polarized</a:t>
            </a:r>
            <a:r>
              <a:rPr lang="de-DE" sz="2000" dirty="0"/>
              <a:t> </a:t>
            </a:r>
            <a:r>
              <a:rPr lang="de-DE" sz="2000" dirty="0" err="1"/>
              <a:t>ion</a:t>
            </a:r>
            <a:r>
              <a:rPr lang="de-DE" sz="2000" dirty="0"/>
              <a:t> source (</a:t>
            </a:r>
            <a:r>
              <a:rPr lang="de-DE" sz="2000" dirty="0" err="1"/>
              <a:t>Colliding</a:t>
            </a:r>
            <a:r>
              <a:rPr lang="de-DE" sz="2000" dirty="0"/>
              <a:t> beam source)</a:t>
            </a:r>
            <a:endParaRPr lang="en-US" sz="2000" noProof="0" dirty="0"/>
          </a:p>
        </p:txBody>
      </p:sp>
      <p:sp>
        <p:nvSpPr>
          <p:cNvPr id="37" name="Inhaltsplatzhalter 6">
            <a:extLst>
              <a:ext uri="{FF2B5EF4-FFF2-40B4-BE49-F238E27FC236}">
                <a16:creationId xmlns:a16="http://schemas.microsoft.com/office/drawing/2014/main" id="{6A3EA0DB-1C13-C619-3265-191AA0C5D25B}"/>
              </a:ext>
            </a:extLst>
          </p:cNvPr>
          <p:cNvSpPr txBox="1">
            <a:spLocks/>
          </p:cNvSpPr>
          <p:nvPr/>
        </p:nvSpPr>
        <p:spPr>
          <a:xfrm>
            <a:off x="391762" y="1415996"/>
            <a:ext cx="5151552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8" name="Inhaltsplatzhalter 6">
            <a:extLst>
              <a:ext uri="{FF2B5EF4-FFF2-40B4-BE49-F238E27FC236}">
                <a16:creationId xmlns:a16="http://schemas.microsoft.com/office/drawing/2014/main" id="{BB064224-3CE4-77CD-9EE6-94A9675518BD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465588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nhaltsplatzhalter 6">
                <a:extLst>
                  <a:ext uri="{FF2B5EF4-FFF2-40B4-BE49-F238E27FC236}">
                    <a16:creationId xmlns:a16="http://schemas.microsoft.com/office/drawing/2014/main" id="{C06DD3DE-789A-1CC1-FBA7-28570CDE09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578310"/>
                <a:ext cx="3143712" cy="4190666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17780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41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535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de-DE" b="1" dirty="0" err="1">
                    <a:latin typeface="Cambria Math" panose="02040503050406030204" pitchFamily="18" charset="0"/>
                  </a:rPr>
                  <a:t>Pulsed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dirty="0" err="1">
                    <a:latin typeface="Cambria Math" panose="02040503050406030204" pitchFamily="18" charset="0"/>
                  </a:rPr>
                  <a:t>ion</a:t>
                </a:r>
                <a:r>
                  <a:rPr lang="de-DE" dirty="0">
                    <a:latin typeface="Cambria Math" panose="02040503050406030204" pitchFamily="18" charset="0"/>
                  </a:rPr>
                  <a:t> beam: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keV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Hz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 ms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Charge exchange reaction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acc>
                        <m:accPr>
                          <m:chr m:val="⃗"/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−&gt;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Inhaltsplatzhalter 6">
                <a:extLst>
                  <a:ext uri="{FF2B5EF4-FFF2-40B4-BE49-F238E27FC236}">
                    <a16:creationId xmlns:a16="http://schemas.microsoft.com/office/drawing/2014/main" id="{C06DD3DE-789A-1CC1-FBA7-28570CDE0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78310"/>
                <a:ext cx="3143712" cy="4190666"/>
              </a:xfrm>
              <a:prstGeom prst="rect">
                <a:avLst/>
              </a:prstGeom>
              <a:blipFill>
                <a:blip r:embed="rId5"/>
                <a:stretch>
                  <a:fillRect l="-4457" b="-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791A6535-6626-9A23-CA2A-CFF593AD866B}"/>
              </a:ext>
            </a:extLst>
          </p:cNvPr>
          <p:cNvSpPr txBox="1"/>
          <p:nvPr/>
        </p:nvSpPr>
        <p:spPr>
          <a:xfrm>
            <a:off x="7161464" y="5134672"/>
            <a:ext cx="57579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n=1</a:t>
            </a:r>
            <a:endParaRPr lang="en-US" dirty="0" err="1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EC0D952-A1DD-751A-D147-9808C6AFFBEE}"/>
              </a:ext>
            </a:extLst>
          </p:cNvPr>
          <p:cNvSpPr/>
          <p:nvPr/>
        </p:nvSpPr>
        <p:spPr>
          <a:xfrm>
            <a:off x="263352" y="1700808"/>
            <a:ext cx="2031940" cy="2375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B1BDD20C-880E-7229-55B7-C71A9EE498E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9344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Beam line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26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C3AF6B51-4956-DDBE-C678-5ADFFE76E581}"/>
              </a:ext>
            </a:extLst>
          </p:cNvPr>
          <p:cNvSpPr txBox="1">
            <a:spLocks/>
          </p:cNvSpPr>
          <p:nvPr/>
        </p:nvSpPr>
        <p:spPr>
          <a:xfrm>
            <a:off x="191344" y="4613159"/>
            <a:ext cx="2302349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Better time efficiency</a:t>
            </a:r>
          </a:p>
        </p:txBody>
      </p:sp>
      <p:sp>
        <p:nvSpPr>
          <p:cNvPr id="13" name="Inhaltsplatzhalter 25">
            <a:extLst>
              <a:ext uri="{FF2B5EF4-FFF2-40B4-BE49-F238E27FC236}">
                <a16:creationId xmlns:a16="http://schemas.microsoft.com/office/drawing/2014/main" id="{DB6EAFAA-8883-8066-EB72-6A6AED141C7F}"/>
              </a:ext>
            </a:extLst>
          </p:cNvPr>
          <p:cNvSpPr txBox="1">
            <a:spLocks/>
          </p:cNvSpPr>
          <p:nvPr/>
        </p:nvSpPr>
        <p:spPr>
          <a:xfrm>
            <a:off x="190617" y="1984649"/>
            <a:ext cx="2467393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Parallel operation of COSY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393E5C-7569-0025-35F2-F869C483328F}"/>
              </a:ext>
            </a:extLst>
          </p:cNvPr>
          <p:cNvSpPr txBox="1"/>
          <p:nvPr/>
        </p:nvSpPr>
        <p:spPr>
          <a:xfrm>
            <a:off x="10703403" y="3807921"/>
            <a:ext cx="65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2400" dirty="0" err="1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3D4D8EF-8252-32B1-15D7-108B99DD617F}"/>
              </a:ext>
            </a:extLst>
          </p:cNvPr>
          <p:cNvGrpSpPr/>
          <p:nvPr/>
        </p:nvGrpSpPr>
        <p:grpSpPr>
          <a:xfrm>
            <a:off x="2711624" y="1301496"/>
            <a:ext cx="9417378" cy="4577304"/>
            <a:chOff x="2639616" y="1533836"/>
            <a:chExt cx="9417378" cy="4577304"/>
          </a:xfrm>
        </p:grpSpPr>
        <p:pic>
          <p:nvPicPr>
            <p:cNvPr id="21" name="Inhaltsplatzhalter 10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B5147389-4E06-07AC-6954-C7BED25E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1663366"/>
              <a:ext cx="8087407" cy="4447774"/>
            </a:xfrm>
          </p:spPr>
        </p:pic>
        <p:pic>
          <p:nvPicPr>
            <p:cNvPr id="24" name="Inhaltsplatzhalter 10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05D69A24-7AED-26A9-F121-28FB4C27A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2"/>
            <a:stretch/>
          </p:blipFill>
          <p:spPr bwMode="auto">
            <a:xfrm>
              <a:off x="2639616" y="1533836"/>
              <a:ext cx="7867266" cy="434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feil: nach rechts 25">
              <a:extLst>
                <a:ext uri="{FF2B5EF4-FFF2-40B4-BE49-F238E27FC236}">
                  <a16:creationId xmlns:a16="http://schemas.microsoft.com/office/drawing/2014/main" id="{FD679496-3793-690C-8AF3-20540407CC8A}"/>
                </a:ext>
              </a:extLst>
            </p:cNvPr>
            <p:cNvSpPr/>
            <p:nvPr/>
          </p:nvSpPr>
          <p:spPr>
            <a:xfrm>
              <a:off x="9686174" y="2742455"/>
              <a:ext cx="874322" cy="23388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8270D71-22C7-658D-A890-6574688D17CC}"/>
                </a:ext>
              </a:extLst>
            </p:cNvPr>
            <p:cNvSpPr/>
            <p:nvPr/>
          </p:nvSpPr>
          <p:spPr>
            <a:xfrm>
              <a:off x="10779243" y="2206865"/>
              <a:ext cx="1277750" cy="374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2400" dirty="0">
                  <a:solidFill>
                    <a:schemeClr val="tx1"/>
                  </a:solidFill>
                </a:rPr>
                <a:t>LEP</a:t>
              </a: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99ADCA2-76B1-F794-BB05-B031E04E3D42}"/>
                </a:ext>
              </a:extLst>
            </p:cNvPr>
            <p:cNvSpPr/>
            <p:nvPr/>
          </p:nvSpPr>
          <p:spPr>
            <a:xfrm>
              <a:off x="10779244" y="2646156"/>
              <a:ext cx="1277750" cy="374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2400" dirty="0">
                  <a:solidFill>
                    <a:schemeClr val="tx1"/>
                  </a:solidFill>
                </a:rPr>
                <a:t>COSY</a:t>
              </a: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370EA3EB-88B5-F7E1-60FC-D6D9349500D6}"/>
                </a:ext>
              </a:extLst>
            </p:cNvPr>
            <p:cNvSpPr/>
            <p:nvPr/>
          </p:nvSpPr>
          <p:spPr>
            <a:xfrm>
              <a:off x="10779243" y="3085447"/>
              <a:ext cx="1277751" cy="393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OTHER EXPERIMENTS</a:t>
              </a:r>
              <a:endParaRPr lang="en-US" sz="12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7D775D11-F9C0-7D10-9277-354E41088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0109" y="2394128"/>
              <a:ext cx="218747" cy="34832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DB503D75-6FAF-A234-4C94-C2DDEEBD9979}"/>
                </a:ext>
              </a:extLst>
            </p:cNvPr>
            <p:cNvCxnSpPr>
              <a:cxnSpLocks/>
            </p:cNvCxnSpPr>
            <p:nvPr/>
          </p:nvCxnSpPr>
          <p:spPr>
            <a:xfrm>
              <a:off x="10568456" y="2867751"/>
              <a:ext cx="210787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774641B7-B462-3565-9DC2-487549FADE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682" y="2940986"/>
              <a:ext cx="210948" cy="34106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49A74C0-9FDA-25ED-F435-398B2F20A0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35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6178290" cy="728736"/>
          </a:xfrm>
        </p:spPr>
        <p:txBody>
          <a:bodyPr/>
          <a:lstStyle/>
          <a:p>
            <a:r>
              <a:rPr lang="en-US" dirty="0"/>
              <a:t>Lamb-shift polarimeter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27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5">
                <a:extLst>
                  <a:ext uri="{FF2B5EF4-FFF2-40B4-BE49-F238E27FC236}">
                    <a16:creationId xmlns:a16="http://schemas.microsoft.com/office/drawing/2014/main" id="{D9B68367-D95D-25EC-3EE5-DB85079756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648490"/>
                <a:ext cx="10992584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Measuring the nuclear polarization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created by the polarized ion source</a:t>
                </a:r>
                <a:endParaRPr lang="de-DE" dirty="0"/>
              </a:p>
            </p:txBody>
          </p:sp>
        </mc:Choice>
        <mc:Fallback xmlns="">
          <p:sp>
            <p:nvSpPr>
              <p:cNvPr id="5" name="Inhaltsplatzhalter 25">
                <a:extLst>
                  <a:ext uri="{FF2B5EF4-FFF2-40B4-BE49-F238E27FC236}">
                    <a16:creationId xmlns:a16="http://schemas.microsoft.com/office/drawing/2014/main" id="{D9B68367-D95D-25EC-3EE5-DB850797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648490"/>
                <a:ext cx="10992584" cy="474752"/>
              </a:xfrm>
              <a:prstGeom prst="rect">
                <a:avLst/>
              </a:prstGeom>
              <a:blipFill>
                <a:blip r:embed="rId3"/>
                <a:stretch>
                  <a:fillRect l="-943" t="-23377" b="-1194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DF5C4578-B982-5F9E-D025-0800ACC6F8F8}"/>
              </a:ext>
            </a:extLst>
          </p:cNvPr>
          <p:cNvSpPr txBox="1">
            <a:spLocks/>
          </p:cNvSpPr>
          <p:nvPr/>
        </p:nvSpPr>
        <p:spPr>
          <a:xfrm>
            <a:off x="360000" y="4629712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Automatization process for “live analysis” </a:t>
            </a:r>
            <a:endParaRPr lang="de-DE" dirty="0"/>
          </a:p>
        </p:txBody>
      </p:sp>
      <p:sp>
        <p:nvSpPr>
          <p:cNvPr id="12" name="Inhaltsplatzhalter 25">
            <a:extLst>
              <a:ext uri="{FF2B5EF4-FFF2-40B4-BE49-F238E27FC236}">
                <a16:creationId xmlns:a16="http://schemas.microsoft.com/office/drawing/2014/main" id="{003D1427-252C-984A-D07B-972A93BC7F82}"/>
              </a:ext>
            </a:extLst>
          </p:cNvPr>
          <p:cNvSpPr txBox="1">
            <a:spLocks/>
          </p:cNvSpPr>
          <p:nvPr/>
        </p:nvSpPr>
        <p:spPr>
          <a:xfrm>
            <a:off x="360000" y="5400106"/>
            <a:ext cx="1056053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Unknown reaction to create metastable hydrogen</a:t>
            </a:r>
          </a:p>
        </p:txBody>
      </p:sp>
      <p:pic>
        <p:nvPicPr>
          <p:cNvPr id="8" name="Grafik 7" descr="Ein Bild, das Diagramm, Schrift, Plan, technische Zeichnung enthält.&#10;&#10;Automatisch generierte Beschreibung">
            <a:extLst>
              <a:ext uri="{FF2B5EF4-FFF2-40B4-BE49-F238E27FC236}">
                <a16:creationId xmlns:a16="http://schemas.microsoft.com/office/drawing/2014/main" id="{7E656402-5D71-52C8-21D9-5586E9D0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67" y="828419"/>
            <a:ext cx="8878645" cy="2619543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75CE6D7-7AD2-2A73-3BE9-5CB3C7A43B3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52A4C8E-B29E-B6AC-F381-2FAFA7AA4000}"/>
                  </a:ext>
                </a:extLst>
              </p:cNvPr>
              <p:cNvSpPr txBox="1"/>
              <p:nvPr/>
            </p:nvSpPr>
            <p:spPr>
              <a:xfrm>
                <a:off x="1905450" y="1822619"/>
                <a:ext cx="494687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4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52A4C8E-B29E-B6AC-F381-2FAFA7AA4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450" y="1822619"/>
                <a:ext cx="494687" cy="350865"/>
              </a:xfrm>
              <a:prstGeom prst="rect">
                <a:avLst/>
              </a:prstGeom>
              <a:blipFill>
                <a:blip r:embed="rId5"/>
                <a:stretch>
                  <a:fillRect l="-12346" b="-8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83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D16619C-3393-4C40-A047-6B58736218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1" i="0" noProof="0" smtClean="0">
                        <a:latin typeface="Cambria Math" panose="02040503050406030204" pitchFamily="18" charset="0"/>
                      </a:rPr>
                      <m:t>𝐂𝐬</m:t>
                    </m:r>
                  </m:oMath>
                </a14:m>
                <a:r>
                  <a:rPr lang="en-US" noProof="0" dirty="0"/>
                  <a:t> Temperature scan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noProof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de-DE" b="1" i="1" noProof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br>
                  <a:rPr lang="en-US" noProof="0" dirty="0"/>
                </a:br>
                <a:endParaRPr lang="en-US" noProof="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D16619C-3393-4C40-A047-6B5873621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28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4393E5C-7569-0025-35F2-F869C483328F}"/>
              </a:ext>
            </a:extLst>
          </p:cNvPr>
          <p:cNvSpPr txBox="1"/>
          <p:nvPr/>
        </p:nvSpPr>
        <p:spPr>
          <a:xfrm>
            <a:off x="10703403" y="3807921"/>
            <a:ext cx="65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6" name="Grafik 5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FBC32B41-1A97-41A6-FB4B-6BA731990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7" y="886390"/>
            <a:ext cx="6218459" cy="483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5">
                <a:extLst>
                  <a:ext uri="{FF2B5EF4-FFF2-40B4-BE49-F238E27FC236}">
                    <a16:creationId xmlns:a16="http://schemas.microsoft.com/office/drawing/2014/main" id="{C6313FC7-919A-F64C-D8F1-C0584B5BAA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360" y="1335888"/>
                <a:ext cx="4681247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Unknown reaction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Inhaltsplatzhalter 25">
                <a:extLst>
                  <a:ext uri="{FF2B5EF4-FFF2-40B4-BE49-F238E27FC236}">
                    <a16:creationId xmlns:a16="http://schemas.microsoft.com/office/drawing/2014/main" id="{C6313FC7-919A-F64C-D8F1-C0584B5BA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60" y="1335888"/>
                <a:ext cx="4681247" cy="474752"/>
              </a:xfrm>
              <a:prstGeom prst="rect">
                <a:avLst/>
              </a:prstGeom>
              <a:blipFill>
                <a:blip r:embed="rId5"/>
                <a:stretch>
                  <a:fillRect l="-2214" t="-21795" b="-35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103F199-DB2A-BA38-C08E-90FF700F2BAD}"/>
                  </a:ext>
                </a:extLst>
              </p:cNvPr>
              <p:cNvSpPr txBox="1"/>
              <p:nvPr/>
            </p:nvSpPr>
            <p:spPr>
              <a:xfrm>
                <a:off x="583406" y="2063395"/>
                <a:ext cx="4198009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𝐶𝑠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??→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103F199-DB2A-BA38-C08E-90FF700F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6" y="2063395"/>
                <a:ext cx="4198009" cy="350865"/>
              </a:xfrm>
              <a:prstGeom prst="rect">
                <a:avLst/>
              </a:prstGeom>
              <a:blipFill>
                <a:blip r:embed="rId6"/>
                <a:stretch>
                  <a:fillRect l="-1163" b="-18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03CC20AD-E04B-9ED3-5790-48FE7795E5A7}"/>
              </a:ext>
            </a:extLst>
          </p:cNvPr>
          <p:cNvSpPr txBox="1">
            <a:spLocks/>
          </p:cNvSpPr>
          <p:nvPr/>
        </p:nvSpPr>
        <p:spPr>
          <a:xfrm>
            <a:off x="155360" y="2917006"/>
            <a:ext cx="493252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Higher optimal temperature</a:t>
            </a:r>
          </a:p>
        </p:txBody>
      </p:sp>
      <p:sp>
        <p:nvSpPr>
          <p:cNvPr id="10" name="Inhaltsplatzhalter 25">
            <a:extLst>
              <a:ext uri="{FF2B5EF4-FFF2-40B4-BE49-F238E27FC236}">
                <a16:creationId xmlns:a16="http://schemas.microsoft.com/office/drawing/2014/main" id="{D37FBF29-D4C2-C7E9-24FA-87E0B3F88E1E}"/>
              </a:ext>
            </a:extLst>
          </p:cNvPr>
          <p:cNvSpPr txBox="1">
            <a:spLocks/>
          </p:cNvSpPr>
          <p:nvPr/>
        </p:nvSpPr>
        <p:spPr>
          <a:xfrm>
            <a:off x="155360" y="4158786"/>
            <a:ext cx="478851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Measurement limited due to vacuum sealing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B53082A2-D498-8FF4-3E34-8109E80535B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241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  <a:r>
              <a:rPr lang="de-DE" dirty="0"/>
              <a:t> </a:t>
            </a:r>
            <a:r>
              <a:rPr lang="en-US" dirty="0"/>
              <a:t>measurements</a:t>
            </a:r>
            <a:r>
              <a:rPr lang="de-DE" dirty="0"/>
              <a:t> – </a:t>
            </a:r>
            <a:r>
              <a:rPr lang="en-US" dirty="0"/>
              <a:t>sequence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29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4393E5C-7569-0025-35F2-F869C483328F}"/>
              </a:ext>
            </a:extLst>
          </p:cNvPr>
          <p:cNvSpPr txBox="1"/>
          <p:nvPr/>
        </p:nvSpPr>
        <p:spPr>
          <a:xfrm>
            <a:off x="10703403" y="3807921"/>
            <a:ext cx="65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2400" dirty="0"/>
          </a:p>
        </p:txBody>
      </p:sp>
      <p:pic>
        <p:nvPicPr>
          <p:cNvPr id="5" name="NewCodeanimtalk">
            <a:hlinkClick r:id="" action="ppaction://media"/>
            <a:extLst>
              <a:ext uri="{FF2B5EF4-FFF2-40B4-BE49-F238E27FC236}">
                <a16:creationId xmlns:a16="http://schemas.microsoft.com/office/drawing/2014/main" id="{E54FD1BD-4170-3D1E-6D96-3416DD994D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96752"/>
            <a:ext cx="12192000" cy="4572000"/>
          </a:xfrm>
          <a:prstGeom prst="rect">
            <a:avLst/>
          </a:prstGeom>
        </p:spPr>
      </p:pic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586076E-F494-044A-5003-F541B8F776F6}"/>
              </a:ext>
            </a:extLst>
          </p:cNvPr>
          <p:cNvSpPr txBox="1">
            <a:spLocks/>
          </p:cNvSpPr>
          <p:nvPr/>
        </p:nvSpPr>
        <p:spPr>
          <a:xfrm>
            <a:off x="359951" y="894182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SWEEP AFTER SWEEP</a:t>
            </a:r>
            <a:endParaRPr lang="en-US" sz="20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81AB89BA-5FBE-1CBE-5369-E6E5CB65FC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46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AB3E-CC7C-A525-F4E8-6A1ABE86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786FB-98CC-CAC7-84C8-E9004F80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8688328" cy="728736"/>
          </a:xfrm>
        </p:spPr>
        <p:txBody>
          <a:bodyPr/>
          <a:lstStyle/>
          <a:p>
            <a:r>
              <a:rPr lang="en-US" dirty="0"/>
              <a:t>LSP used for different experiments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D0BC4F-C39D-4B9E-874E-FE259D6C3F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00AB94F-33C7-777D-E1C5-1AEF9F2F86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38EB8595-30E6-2F47-D040-37BF03E875FA}"/>
              </a:ext>
            </a:extLst>
          </p:cNvPr>
          <p:cNvSpPr txBox="1">
            <a:spLocks/>
          </p:cNvSpPr>
          <p:nvPr/>
        </p:nvSpPr>
        <p:spPr>
          <a:xfrm>
            <a:off x="576024" y="1266562"/>
            <a:ext cx="825628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Los Alamos	</a:t>
            </a:r>
            <a:r>
              <a:rPr lang="en-US" dirty="0">
                <a:sym typeface="Wingdings" panose="05000000000000000000" pitchFamily="2" charset="2"/>
              </a:rPr>
              <a:t>	invented the first spin filter</a:t>
            </a:r>
            <a:endParaRPr lang="de-DE" dirty="0"/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09FB6B70-DE40-3968-6EE4-8187A4C8D6A4}"/>
              </a:ext>
            </a:extLst>
          </p:cNvPr>
          <p:cNvSpPr txBox="1">
            <a:spLocks/>
          </p:cNvSpPr>
          <p:nvPr/>
        </p:nvSpPr>
        <p:spPr>
          <a:xfrm>
            <a:off x="575624" y="2643718"/>
            <a:ext cx="8615175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TUNL	</a:t>
            </a:r>
            <a:r>
              <a:rPr lang="en-US" dirty="0">
                <a:sym typeface="Wingdings" panose="05000000000000000000" pitchFamily="2" charset="2"/>
              </a:rPr>
              <a:t>	hydrogen and deuterium ion beams</a:t>
            </a:r>
            <a:endParaRPr lang="de-DE" dirty="0"/>
          </a:p>
        </p:txBody>
      </p:sp>
      <p:sp>
        <p:nvSpPr>
          <p:cNvPr id="7" name="Inhaltsplatzhalter 25">
            <a:extLst>
              <a:ext uri="{FF2B5EF4-FFF2-40B4-BE49-F238E27FC236}">
                <a16:creationId xmlns:a16="http://schemas.microsoft.com/office/drawing/2014/main" id="{8DDFC9FA-DA32-FCAB-2F8E-A11428253F5C}"/>
              </a:ext>
            </a:extLst>
          </p:cNvPr>
          <p:cNvSpPr txBox="1">
            <a:spLocks/>
          </p:cNvSpPr>
          <p:nvPr/>
        </p:nvSpPr>
        <p:spPr>
          <a:xfrm>
            <a:off x="576024" y="1955140"/>
            <a:ext cx="1056053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Moscow State University 	</a:t>
            </a:r>
            <a:r>
              <a:rPr lang="en-US" dirty="0">
                <a:sym typeface="Wingdings" panose="05000000000000000000" pitchFamily="2" charset="2"/>
              </a:rPr>
              <a:t>	pulsed polarized proton source</a:t>
            </a:r>
            <a:endParaRPr lang="de-DE" dirty="0"/>
          </a:p>
        </p:txBody>
      </p:sp>
      <p:sp>
        <p:nvSpPr>
          <p:cNvPr id="10" name="Inhaltsplatzhalter 25">
            <a:extLst>
              <a:ext uri="{FF2B5EF4-FFF2-40B4-BE49-F238E27FC236}">
                <a16:creationId xmlns:a16="http://schemas.microsoft.com/office/drawing/2014/main" id="{B140A16A-0CC6-162A-88AC-16E22CDE7CDD}"/>
              </a:ext>
            </a:extLst>
          </p:cNvPr>
          <p:cNvSpPr txBox="1">
            <a:spLocks/>
          </p:cNvSpPr>
          <p:nvPr/>
        </p:nvSpPr>
        <p:spPr>
          <a:xfrm>
            <a:off x="575624" y="3332296"/>
            <a:ext cx="1084896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University of Cologne	</a:t>
            </a:r>
            <a:r>
              <a:rPr lang="en-US" dirty="0">
                <a:sym typeface="Wingdings" panose="05000000000000000000" pitchFamily="2" charset="2"/>
              </a:rPr>
              <a:t>	polarized atomic and ion beams</a:t>
            </a:r>
            <a:endParaRPr lang="de-DE" dirty="0"/>
          </a:p>
        </p:txBody>
      </p:sp>
      <p:sp>
        <p:nvSpPr>
          <p:cNvPr id="11" name="Inhaltsplatzhalter 25">
            <a:extLst>
              <a:ext uri="{FF2B5EF4-FFF2-40B4-BE49-F238E27FC236}">
                <a16:creationId xmlns:a16="http://schemas.microsoft.com/office/drawing/2014/main" id="{04B628F2-5448-893E-5314-BDA4CFAD082F}"/>
              </a:ext>
            </a:extLst>
          </p:cNvPr>
          <p:cNvSpPr txBox="1">
            <a:spLocks/>
          </p:cNvSpPr>
          <p:nvPr/>
        </p:nvSpPr>
        <p:spPr>
          <a:xfrm>
            <a:off x="575624" y="5391989"/>
            <a:ext cx="10416919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PNPI	</a:t>
            </a:r>
            <a:r>
              <a:rPr lang="en-US" dirty="0">
                <a:sym typeface="Wingdings" panose="05000000000000000000" pitchFamily="2" charset="2"/>
              </a:rPr>
              <a:t>	investigations for double-polarized DD-fusion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25">
                <a:extLst>
                  <a:ext uri="{FF2B5EF4-FFF2-40B4-BE49-F238E27FC236}">
                    <a16:creationId xmlns:a16="http://schemas.microsoft.com/office/drawing/2014/main" id="{169BB9CB-37D0-CCB5-CDEC-665C918D8E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471" y="4014833"/>
                <a:ext cx="10470081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RHIC	</a:t>
                </a:r>
                <a:r>
                  <a:rPr lang="en-US" dirty="0">
                    <a:sym typeface="Wingdings" panose="05000000000000000000" pitchFamily="2" charset="2"/>
                  </a:rPr>
                  <a:t>	optically pumped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 source</a:t>
                </a:r>
              </a:p>
            </p:txBody>
          </p:sp>
        </mc:Choice>
        <mc:Fallback xmlns="">
          <p:sp>
            <p:nvSpPr>
              <p:cNvPr id="13" name="Inhaltsplatzhalter 25">
                <a:extLst>
                  <a:ext uri="{FF2B5EF4-FFF2-40B4-BE49-F238E27FC236}">
                    <a16:creationId xmlns:a16="http://schemas.microsoft.com/office/drawing/2014/main" id="{169BB9CB-37D0-CCB5-CDEC-665C918D8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1" y="4014833"/>
                <a:ext cx="10470081" cy="474752"/>
              </a:xfrm>
              <a:prstGeom prst="rect">
                <a:avLst/>
              </a:prstGeom>
              <a:blipFill>
                <a:blip r:embed="rId3"/>
                <a:stretch>
                  <a:fillRect l="-1048" t="-23377" b="-376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25">
                <a:extLst>
                  <a:ext uri="{FF2B5EF4-FFF2-40B4-BE49-F238E27FC236}">
                    <a16:creationId xmlns:a16="http://schemas.microsoft.com/office/drawing/2014/main" id="{58E23F8D-E9DF-D729-8C83-D8E9283D96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624" y="4709452"/>
                <a:ext cx="12073104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FZ Jülich		</a:t>
                </a:r>
                <a:r>
                  <a:rPr lang="en-US" dirty="0">
                    <a:sym typeface="Wingdings" panose="05000000000000000000" pitchFamily="2" charset="2"/>
                  </a:rPr>
                  <a:t>   H and D atomic beam source for ANKE/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 source </a:t>
                </a: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endParaRPr lang="de-DE" dirty="0"/>
              </a:p>
            </p:txBody>
          </p:sp>
        </mc:Choice>
        <mc:Fallback xmlns="">
          <p:sp>
            <p:nvSpPr>
              <p:cNvPr id="14" name="Inhaltsplatzhalter 25">
                <a:extLst>
                  <a:ext uri="{FF2B5EF4-FFF2-40B4-BE49-F238E27FC236}">
                    <a16:creationId xmlns:a16="http://schemas.microsoft.com/office/drawing/2014/main" id="{58E23F8D-E9DF-D729-8C83-D8E9283D9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4" y="4709452"/>
                <a:ext cx="12073104" cy="474752"/>
              </a:xfrm>
              <a:prstGeom prst="rect">
                <a:avLst/>
              </a:prstGeom>
              <a:blipFill>
                <a:blip r:embed="rId4"/>
                <a:stretch>
                  <a:fillRect l="-858" t="-23377" b="-376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2DA9E57F-1F1E-BD8B-97CA-32A7271F582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2315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8765E-DBE5-A9C0-D305-4D5FD0DE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16778D-7A6E-807A-057D-A58725E55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30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9F2CC29-6B3F-C7CC-E56A-BD8564DB67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E9E85B4-1348-9837-1A66-E7D28C8F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  <a:r>
              <a:rPr lang="de-DE" dirty="0"/>
              <a:t> </a:t>
            </a:r>
            <a:r>
              <a:rPr lang="en-US" dirty="0"/>
              <a:t>measurement</a:t>
            </a:r>
          </a:p>
        </p:txBody>
      </p:sp>
      <p:pic>
        <p:nvPicPr>
          <p:cNvPr id="3" name="Grafik 2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6819A6E1-0781-977F-71CA-4A62A508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0211" r="8935" b="4287"/>
          <a:stretch/>
        </p:blipFill>
        <p:spPr>
          <a:xfrm>
            <a:off x="112433" y="886390"/>
            <a:ext cx="6744112" cy="5249792"/>
          </a:xfrm>
          <a:prstGeom prst="rect">
            <a:avLst/>
          </a:prstGeom>
        </p:spPr>
      </p:pic>
      <p:sp>
        <p:nvSpPr>
          <p:cNvPr id="14" name="Inhaltsplatzhalter 25">
            <a:extLst>
              <a:ext uri="{FF2B5EF4-FFF2-40B4-BE49-F238E27FC236}">
                <a16:creationId xmlns:a16="http://schemas.microsoft.com/office/drawing/2014/main" id="{00A13065-909D-7069-7929-5DE66B736C21}"/>
              </a:ext>
            </a:extLst>
          </p:cNvPr>
          <p:cNvSpPr txBox="1">
            <a:spLocks/>
          </p:cNvSpPr>
          <p:nvPr/>
        </p:nvSpPr>
        <p:spPr>
          <a:xfrm>
            <a:off x="6998298" y="818682"/>
            <a:ext cx="493252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Problems at the source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FF65B2CF-EC05-6EEF-3C17-69E79435C7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11" name="Inhaltsplatzhalter 25">
            <a:extLst>
              <a:ext uri="{FF2B5EF4-FFF2-40B4-BE49-F238E27FC236}">
                <a16:creationId xmlns:a16="http://schemas.microsoft.com/office/drawing/2014/main" id="{A15F7835-09A9-32D7-EE98-ED2264D8A99F}"/>
              </a:ext>
            </a:extLst>
          </p:cNvPr>
          <p:cNvSpPr txBox="1">
            <a:spLocks/>
          </p:cNvSpPr>
          <p:nvPr/>
        </p:nvSpPr>
        <p:spPr>
          <a:xfrm>
            <a:off x="6998298" y="1788116"/>
            <a:ext cx="493252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Complicated beam line</a:t>
            </a:r>
          </a:p>
        </p:txBody>
      </p:sp>
      <p:sp>
        <p:nvSpPr>
          <p:cNvPr id="12" name="Inhaltsplatzhalter 25">
            <a:extLst>
              <a:ext uri="{FF2B5EF4-FFF2-40B4-BE49-F238E27FC236}">
                <a16:creationId xmlns:a16="http://schemas.microsoft.com/office/drawing/2014/main" id="{3F731C38-6CC3-677F-EEC8-B6DBD543E424}"/>
              </a:ext>
            </a:extLst>
          </p:cNvPr>
          <p:cNvSpPr txBox="1">
            <a:spLocks/>
          </p:cNvSpPr>
          <p:nvPr/>
        </p:nvSpPr>
        <p:spPr>
          <a:xfrm>
            <a:off x="6998298" y="2971665"/>
            <a:ext cx="4932528" cy="88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Problems on the Lamb-shift polarimeter</a:t>
            </a:r>
          </a:p>
        </p:txBody>
      </p:sp>
      <p:sp>
        <p:nvSpPr>
          <p:cNvPr id="13" name="Inhaltsplatzhalter 25">
            <a:extLst>
              <a:ext uri="{FF2B5EF4-FFF2-40B4-BE49-F238E27FC236}">
                <a16:creationId xmlns:a16="http://schemas.microsoft.com/office/drawing/2014/main" id="{33119EB2-83F8-932D-6D87-C597153C25BD}"/>
              </a:ext>
            </a:extLst>
          </p:cNvPr>
          <p:cNvSpPr txBox="1">
            <a:spLocks/>
          </p:cNvSpPr>
          <p:nvPr/>
        </p:nvSpPr>
        <p:spPr>
          <a:xfrm>
            <a:off x="6998298" y="4569933"/>
            <a:ext cx="493252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>
                <a:sym typeface="Wingdings" panose="05000000000000000000" pitchFamily="2" charset="2"/>
              </a:rPr>
              <a:t> The automatization and detection process could be demonstrated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55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164CC-B979-CE83-8F35-DFD6AB5D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063B90-26F4-D4ED-8EFF-D3C34E707B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31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ECC6B1E-72C8-DA20-57D0-5B95A7E3188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B53A6C2-2756-3118-A13C-92EDEAB6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11" name="Inhaltsplatzhalter 25">
            <a:extLst>
              <a:ext uri="{FF2B5EF4-FFF2-40B4-BE49-F238E27FC236}">
                <a16:creationId xmlns:a16="http://schemas.microsoft.com/office/drawing/2014/main" id="{626DC2D0-2B0A-17A4-FF29-73B725E2BBDA}"/>
              </a:ext>
            </a:extLst>
          </p:cNvPr>
          <p:cNvSpPr txBox="1">
            <a:spLocks/>
          </p:cNvSpPr>
          <p:nvPr/>
        </p:nvSpPr>
        <p:spPr>
          <a:xfrm>
            <a:off x="240892" y="1257412"/>
            <a:ext cx="6180916" cy="119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Lamb-shift polarimeter is a simple and consistent tool to verify nuclear and electron polarization</a:t>
            </a:r>
          </a:p>
        </p:txBody>
      </p:sp>
      <p:sp>
        <p:nvSpPr>
          <p:cNvPr id="12" name="Inhaltsplatzhalter 25">
            <a:extLst>
              <a:ext uri="{FF2B5EF4-FFF2-40B4-BE49-F238E27FC236}">
                <a16:creationId xmlns:a16="http://schemas.microsoft.com/office/drawing/2014/main" id="{407C3455-4368-8636-91F5-2879C3014BDE}"/>
              </a:ext>
            </a:extLst>
          </p:cNvPr>
          <p:cNvSpPr txBox="1">
            <a:spLocks/>
          </p:cNvSpPr>
          <p:nvPr/>
        </p:nvSpPr>
        <p:spPr>
          <a:xfrm>
            <a:off x="240892" y="2731360"/>
            <a:ext cx="674411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Continuous and pulsed sources detectable</a:t>
            </a:r>
          </a:p>
        </p:txBody>
      </p:sp>
      <p:sp>
        <p:nvSpPr>
          <p:cNvPr id="13" name="Inhaltsplatzhalter 25">
            <a:extLst>
              <a:ext uri="{FF2B5EF4-FFF2-40B4-BE49-F238E27FC236}">
                <a16:creationId xmlns:a16="http://schemas.microsoft.com/office/drawing/2014/main" id="{00376CA0-99E3-5CBF-27B9-36CAC05C4521}"/>
              </a:ext>
            </a:extLst>
          </p:cNvPr>
          <p:cNvSpPr txBox="1">
            <a:spLocks/>
          </p:cNvSpPr>
          <p:nvPr/>
        </p:nvSpPr>
        <p:spPr>
          <a:xfrm>
            <a:off x="240892" y="3998166"/>
            <a:ext cx="722326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Usage for hydrogen and its isotopes in atomic, ionic and molecular form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5C5913-A568-3D6C-6D5D-2B8E1635D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8290" y="383860"/>
            <a:ext cx="5387242" cy="3879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5">
                <a:extLst>
                  <a:ext uri="{FF2B5EF4-FFF2-40B4-BE49-F238E27FC236}">
                    <a16:creationId xmlns:a16="http://schemas.microsoft.com/office/drawing/2014/main" id="{5444CB0D-D9D1-857F-A8C9-838CAEFBA3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892" y="5264973"/>
                <a:ext cx="11352624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New generation of spin filter developed to detect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states</a:t>
                </a:r>
              </a:p>
            </p:txBody>
          </p:sp>
        </mc:Choice>
        <mc:Fallback xmlns="">
          <p:sp>
            <p:nvSpPr>
              <p:cNvPr id="3" name="Inhaltsplatzhalter 25">
                <a:extLst>
                  <a:ext uri="{FF2B5EF4-FFF2-40B4-BE49-F238E27FC236}">
                    <a16:creationId xmlns:a16="http://schemas.microsoft.com/office/drawing/2014/main" id="{5444CB0D-D9D1-857F-A8C9-838CAEFB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2" y="5264973"/>
                <a:ext cx="11352624" cy="474752"/>
              </a:xfrm>
              <a:prstGeom prst="rect">
                <a:avLst/>
              </a:prstGeom>
              <a:blipFill>
                <a:blip r:embed="rId5"/>
                <a:stretch>
                  <a:fillRect l="-967" t="-23077" b="-35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78BA0A28-B4D3-0B84-ED0A-CF1B01806DB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879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164CC-B979-CE83-8F35-DFD6AB5D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063B90-26F4-D4ED-8EFF-D3C34E707B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32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ECC6B1E-72C8-DA20-57D0-5B95A7E3188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B53A6C2-2756-3118-A13C-92EDEAB6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11" name="Inhaltsplatzhalter 25">
            <a:extLst>
              <a:ext uri="{FF2B5EF4-FFF2-40B4-BE49-F238E27FC236}">
                <a16:creationId xmlns:a16="http://schemas.microsoft.com/office/drawing/2014/main" id="{626DC2D0-2B0A-17A4-FF29-73B725E2BBDA}"/>
              </a:ext>
            </a:extLst>
          </p:cNvPr>
          <p:cNvSpPr txBox="1">
            <a:spLocks/>
          </p:cNvSpPr>
          <p:nvPr/>
        </p:nvSpPr>
        <p:spPr>
          <a:xfrm>
            <a:off x="250472" y="1449007"/>
            <a:ext cx="5880016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Realization of a 2</a:t>
            </a:r>
            <a:r>
              <a:rPr lang="en-US" baseline="30000" dirty="0"/>
              <a:t>nd</a:t>
            </a:r>
            <a:r>
              <a:rPr lang="en-US" dirty="0"/>
              <a:t> generation spin filter to verify experiments like </a:t>
            </a:r>
            <a:r>
              <a:rPr lang="en-US" dirty="0" err="1"/>
              <a:t>BoB</a:t>
            </a:r>
            <a:r>
              <a:rPr lang="en-US" dirty="0"/>
              <a:t> or parity violation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25">
                <a:extLst>
                  <a:ext uri="{FF2B5EF4-FFF2-40B4-BE49-F238E27FC236}">
                    <a16:creationId xmlns:a16="http://schemas.microsoft.com/office/drawing/2014/main" id="{407C3455-4368-8636-91F5-2879C3014B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888" y="3429000"/>
                <a:ext cx="5851134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Replace the vacuum sealing to find the optimal Cs temperature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Inhaltsplatzhalter 25">
                <a:extLst>
                  <a:ext uri="{FF2B5EF4-FFF2-40B4-BE49-F238E27FC236}">
                    <a16:creationId xmlns:a16="http://schemas.microsoft.com/office/drawing/2014/main" id="{407C3455-4368-8636-91F5-2879C301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88" y="3429000"/>
                <a:ext cx="5851134" cy="474752"/>
              </a:xfrm>
              <a:prstGeom prst="rect">
                <a:avLst/>
              </a:prstGeom>
              <a:blipFill>
                <a:blip r:embed="rId3"/>
                <a:stretch>
                  <a:fillRect l="-1771" t="-23377" b="-20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5">
                <a:extLst>
                  <a:ext uri="{FF2B5EF4-FFF2-40B4-BE49-F238E27FC236}">
                    <a16:creationId xmlns:a16="http://schemas.microsoft.com/office/drawing/2014/main" id="{85C97355-B19F-56DA-B5A4-CF47CFE54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888" y="5322444"/>
                <a:ext cx="9873240" cy="4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0990" indent="-38099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/>
                  </a:buClr>
                </a:pPr>
                <a:r>
                  <a:rPr lang="en-US" dirty="0"/>
                  <a:t>Ideas to work on 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dirty="0"/>
                  <a:t> based Lamb-shift polarimeter</a:t>
                </a:r>
              </a:p>
            </p:txBody>
          </p:sp>
        </mc:Choice>
        <mc:Fallback xmlns="">
          <p:sp>
            <p:nvSpPr>
              <p:cNvPr id="6" name="Inhaltsplatzhalter 25">
                <a:extLst>
                  <a:ext uri="{FF2B5EF4-FFF2-40B4-BE49-F238E27FC236}">
                    <a16:creationId xmlns:a16="http://schemas.microsoft.com/office/drawing/2014/main" id="{85C97355-B19F-56DA-B5A4-CF47CFE54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88" y="5322444"/>
                <a:ext cx="9873240" cy="474752"/>
              </a:xfrm>
              <a:prstGeom prst="rect">
                <a:avLst/>
              </a:prstGeom>
              <a:blipFill>
                <a:blip r:embed="rId6"/>
                <a:stretch>
                  <a:fillRect l="-1049" t="-21795" b="-35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35B906EC-CD16-1125-D17F-E535534FC81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pic>
        <p:nvPicPr>
          <p:cNvPr id="3" name="Grafik 2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F8241674-4340-1CD4-99F9-F7CE44DF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22" y="886390"/>
            <a:ext cx="5857506" cy="33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65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sources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33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627DDB-A0B5-E369-BD96-53C42C69BD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DB7A4B55-ABAD-FD19-1D69-F16CEB8BEA01}"/>
              </a:ext>
            </a:extLst>
          </p:cNvPr>
          <p:cNvSpPr txBox="1">
            <a:spLocks/>
          </p:cNvSpPr>
          <p:nvPr/>
        </p:nvSpPr>
        <p:spPr>
          <a:xfrm>
            <a:off x="360000" y="1337912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G. </a:t>
            </a:r>
            <a:r>
              <a:rPr lang="en-US" sz="2000" dirty="0" err="1"/>
              <a:t>Ohlsen</a:t>
            </a:r>
            <a:r>
              <a:rPr lang="en-US" sz="2000" dirty="0"/>
              <a:t> and J. McKibben. </a:t>
            </a:r>
            <a:r>
              <a:rPr lang="en-GB" sz="2000" dirty="0"/>
              <a:t>Theory of a Radio-Frequency ”Spin Filter” for a Metastable Hydrogen, Deuterium, or Tritium Atomic Beam. Technical report, Los Alamos Scientific Laboratory of the University of California,1967</a:t>
            </a:r>
            <a:endParaRPr lang="en-US" sz="2000" dirty="0"/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03A248F8-B6BA-F507-BD04-0F7AE47D73C3}"/>
              </a:ext>
            </a:extLst>
          </p:cNvPr>
          <p:cNvSpPr txBox="1">
            <a:spLocks/>
          </p:cNvSpPr>
          <p:nvPr/>
        </p:nvSpPr>
        <p:spPr>
          <a:xfrm>
            <a:off x="360000" y="2533846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A.S. Belov and et. al. </a:t>
            </a:r>
            <a:r>
              <a:rPr lang="en-GB" sz="2000" dirty="0"/>
              <a:t>Pulsed high-intensity source of polarized protons, Nuclear Instruments and Methods in Physics Research Section A: Accelerators, Spectrometers, Detectors and Associated Equipment, Volume 255, Issue 3, 1987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  <p:sp>
        <p:nvSpPr>
          <p:cNvPr id="7" name="Inhaltsplatzhalter 25">
            <a:extLst>
              <a:ext uri="{FF2B5EF4-FFF2-40B4-BE49-F238E27FC236}">
                <a16:creationId xmlns:a16="http://schemas.microsoft.com/office/drawing/2014/main" id="{BFF2839B-E945-D687-AF88-BD8D00E552CA}"/>
              </a:ext>
            </a:extLst>
          </p:cNvPr>
          <p:cNvSpPr txBox="1">
            <a:spLocks/>
          </p:cNvSpPr>
          <p:nvPr/>
        </p:nvSpPr>
        <p:spPr>
          <a:xfrm>
            <a:off x="365436" y="3510900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S.K. Lemieux and et. al. A spin-filter polarimeter for low energy hydrogen and deuterium ion beams, Nuclear Instruments and Methods in Physics Research Section A: Accelerators, Spectrometers, Detectors and Associated Equipment, Volume 333, Issues 2–3, 1993,</a:t>
            </a:r>
          </a:p>
        </p:txBody>
      </p:sp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F5CD05CD-A837-9AFF-31F9-5FA2425DF615}"/>
              </a:ext>
            </a:extLst>
          </p:cNvPr>
          <p:cNvSpPr txBox="1">
            <a:spLocks/>
          </p:cNvSpPr>
          <p:nvPr/>
        </p:nvSpPr>
        <p:spPr>
          <a:xfrm>
            <a:off x="370872" y="4463985"/>
            <a:ext cx="11557776" cy="656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R. Engels, R. Emmerich and et. al. Precision lamb-shift polarimeter for polarized atomic and ion beams. Rev. Sci. </a:t>
            </a:r>
            <a:r>
              <a:rPr lang="en-US" sz="2000" dirty="0" err="1"/>
              <a:t>Instrum</a:t>
            </a:r>
            <a:r>
              <a:rPr lang="en-US" sz="2000" dirty="0"/>
              <a:t>., 74(11):4607–4615, 10 2003</a:t>
            </a:r>
          </a:p>
        </p:txBody>
      </p:sp>
      <p:sp>
        <p:nvSpPr>
          <p:cNvPr id="10" name="Inhaltsplatzhalter 25">
            <a:extLst>
              <a:ext uri="{FF2B5EF4-FFF2-40B4-BE49-F238E27FC236}">
                <a16:creationId xmlns:a16="http://schemas.microsoft.com/office/drawing/2014/main" id="{75087BD8-5F67-DCAE-CCC1-C2C1278C0666}"/>
              </a:ext>
            </a:extLst>
          </p:cNvPr>
          <p:cNvSpPr txBox="1">
            <a:spLocks/>
          </p:cNvSpPr>
          <p:nvPr/>
        </p:nvSpPr>
        <p:spPr>
          <a:xfrm>
            <a:off x="370872" y="5352373"/>
            <a:ext cx="8463440" cy="399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A. </a:t>
            </a:r>
            <a:r>
              <a:rPr lang="en-US" sz="2000" dirty="0" err="1"/>
              <a:t>Zelenski</a:t>
            </a:r>
            <a:r>
              <a:rPr lang="en-US" sz="2000" dirty="0"/>
              <a:t>, Polarimetry at RHIC: RHIC polarized beam in Run 2011</a:t>
            </a:r>
          </a:p>
        </p:txBody>
      </p:sp>
    </p:spTree>
    <p:extLst>
      <p:ext uri="{BB962C8B-B14F-4D97-AF65-F5344CB8AC3E}">
        <p14:creationId xmlns:p14="http://schemas.microsoft.com/office/powerpoint/2010/main" val="1640055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sources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34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627DDB-A0B5-E369-BD96-53C42C69BD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DB7A4B55-ABAD-FD19-1D69-F16CEB8BEA01}"/>
              </a:ext>
            </a:extLst>
          </p:cNvPr>
          <p:cNvSpPr txBox="1">
            <a:spLocks/>
          </p:cNvSpPr>
          <p:nvPr/>
        </p:nvSpPr>
        <p:spPr>
          <a:xfrm>
            <a:off x="369467" y="2207794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A. </a:t>
            </a:r>
            <a:r>
              <a:rPr lang="en-US" sz="2000" dirty="0" err="1"/>
              <a:t>Solovev</a:t>
            </a:r>
            <a:r>
              <a:rPr lang="en-US" sz="2000" dirty="0"/>
              <a:t> and et. al. Optimization and first tests of the experimental setup to investigate the double-polarized DD-fusion reactions, Journal of Instrumentation, Volume 15, 2020</a:t>
            </a:r>
            <a:endParaRPr lang="en-GB" sz="1800" b="0" i="0" dirty="0">
              <a:solidFill>
                <a:srgbClr val="2E74B5"/>
              </a:solidFill>
              <a:effectLst/>
              <a:latin typeface="Calibri Light" panose="020F03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03A248F8-B6BA-F507-BD04-0F7AE47D73C3}"/>
              </a:ext>
            </a:extLst>
          </p:cNvPr>
          <p:cNvSpPr txBox="1">
            <a:spLocks/>
          </p:cNvSpPr>
          <p:nvPr/>
        </p:nvSpPr>
        <p:spPr>
          <a:xfrm>
            <a:off x="360000" y="2978646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J. McAndrew and et. al. Neutron bound beta-decay: BOB. Hyperfine Interact., 210(1-3):13–17, 2012. </a:t>
            </a:r>
          </a:p>
        </p:txBody>
      </p:sp>
      <p:sp>
        <p:nvSpPr>
          <p:cNvPr id="7" name="Inhaltsplatzhalter 25">
            <a:extLst>
              <a:ext uri="{FF2B5EF4-FFF2-40B4-BE49-F238E27FC236}">
                <a16:creationId xmlns:a16="http://schemas.microsoft.com/office/drawing/2014/main" id="{BFF2839B-E945-D687-AF88-BD8D00E552CA}"/>
              </a:ext>
            </a:extLst>
          </p:cNvPr>
          <p:cNvSpPr txBox="1">
            <a:spLocks/>
          </p:cNvSpPr>
          <p:nvPr/>
        </p:nvSpPr>
        <p:spPr>
          <a:xfrm>
            <a:off x="363159" y="3738268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R. </a:t>
            </a:r>
            <a:r>
              <a:rPr lang="en-GB" sz="2000" dirty="0"/>
              <a:t>W. Dunford and R. J. Holt. Parity violation in hydrogen revisited. </a:t>
            </a:r>
            <a:r>
              <a:rPr lang="en-GB" sz="2000" dirty="0" err="1"/>
              <a:t>JPhysG</a:t>
            </a:r>
            <a:r>
              <a:rPr lang="en-GB" sz="2000" dirty="0"/>
              <a:t>: Nuclear and Particle Physics, 34(10):2099–2118, </a:t>
            </a:r>
            <a:r>
              <a:rPr lang="en-GB" sz="2000" dirty="0" err="1"/>
              <a:t>sep</a:t>
            </a:r>
            <a:r>
              <a:rPr lang="en-GB" sz="2000" dirty="0"/>
              <a:t> 2007</a:t>
            </a:r>
            <a:endParaRPr lang="en-US" sz="2000" dirty="0"/>
          </a:p>
        </p:txBody>
      </p:sp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F5CD05CD-A837-9AFF-31F9-5FA2425DF615}"/>
              </a:ext>
            </a:extLst>
          </p:cNvPr>
          <p:cNvSpPr txBox="1">
            <a:spLocks/>
          </p:cNvSpPr>
          <p:nvPr/>
        </p:nvSpPr>
        <p:spPr>
          <a:xfrm>
            <a:off x="360000" y="4509120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R. Engels and et. al. Direct observation of transitions between quantum states with energy differences below 10 </a:t>
            </a:r>
            <a:r>
              <a:rPr lang="en-US" sz="2000" dirty="0" err="1"/>
              <a:t>neV</a:t>
            </a:r>
            <a:r>
              <a:rPr lang="en-US" sz="2000" dirty="0"/>
              <a:t> employing a Sona unit. EPJ D, 75(9):257, 2021</a:t>
            </a:r>
          </a:p>
        </p:txBody>
      </p:sp>
      <p:sp>
        <p:nvSpPr>
          <p:cNvPr id="11" name="Inhaltsplatzhalter 25">
            <a:extLst>
              <a:ext uri="{FF2B5EF4-FFF2-40B4-BE49-F238E27FC236}">
                <a16:creationId xmlns:a16="http://schemas.microsoft.com/office/drawing/2014/main" id="{19CBE57D-E20D-3DC9-0A48-1114B95D1CB1}"/>
              </a:ext>
            </a:extLst>
          </p:cNvPr>
          <p:cNvSpPr txBox="1">
            <a:spLocks/>
          </p:cNvSpPr>
          <p:nvPr/>
        </p:nvSpPr>
        <p:spPr>
          <a:xfrm>
            <a:off x="332455" y="5333027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Q. Yang and S. Dong. Probing dark matter axions using the hyperfine structure splitting of hydrogen atoms. Phys. Lett. B, 843:138004, 2023 </a:t>
            </a:r>
          </a:p>
        </p:txBody>
      </p:sp>
      <p:sp>
        <p:nvSpPr>
          <p:cNvPr id="8" name="Inhaltsplatzhalter 25">
            <a:extLst>
              <a:ext uri="{FF2B5EF4-FFF2-40B4-BE49-F238E27FC236}">
                <a16:creationId xmlns:a16="http://schemas.microsoft.com/office/drawing/2014/main" id="{19CBE57D-E20D-3DC9-0A48-1114B95D1CB1}"/>
              </a:ext>
            </a:extLst>
          </p:cNvPr>
          <p:cNvSpPr txBox="1">
            <a:spLocks/>
          </p:cNvSpPr>
          <p:nvPr/>
        </p:nvSpPr>
        <p:spPr>
          <a:xfrm>
            <a:off x="382950" y="1159493"/>
            <a:ext cx="11750184" cy="9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/>
              <a:t>M. </a:t>
            </a:r>
            <a:r>
              <a:rPr lang="en-US" sz="2000" dirty="0" err="1"/>
              <a:t>Mikirtychyants</a:t>
            </a:r>
            <a:r>
              <a:rPr lang="en-US" sz="2000" dirty="0"/>
              <a:t>, R. Engels and et. al., The polarized H and D atomic beam source for ANKE at COSY-Jülich, Nuclear Instruments and Methods in Physics Research Section A: Accelerators, Spectrometers, Detectors and Associated Equipment, Volume 721, 2013</a:t>
            </a:r>
          </a:p>
        </p:txBody>
      </p:sp>
    </p:spTree>
    <p:extLst>
      <p:ext uri="{BB962C8B-B14F-4D97-AF65-F5344CB8AC3E}">
        <p14:creationId xmlns:p14="http://schemas.microsoft.com/office/powerpoint/2010/main" val="161603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3863792" cy="728736"/>
          </a:xfrm>
        </p:spPr>
        <p:txBody>
          <a:bodyPr/>
          <a:lstStyle/>
          <a:p>
            <a:r>
              <a:rPr lang="en-US" noProof="0" dirty="0"/>
              <a:t>Start In </a:t>
            </a:r>
            <a:r>
              <a:rPr lang="en-US" noProof="0" dirty="0" err="1"/>
              <a:t>Jülich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D9B68367-D95D-25EC-3EE5-DB85079756A1}"/>
              </a:ext>
            </a:extLst>
          </p:cNvPr>
          <p:cNvSpPr txBox="1">
            <a:spLocks/>
          </p:cNvSpPr>
          <p:nvPr/>
        </p:nvSpPr>
        <p:spPr>
          <a:xfrm>
            <a:off x="360000" y="3648490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Measuring the nuclear polarization created by the ABS</a:t>
            </a:r>
            <a:endParaRPr lang="de-DE" dirty="0"/>
          </a:p>
        </p:txBody>
      </p:sp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DF5C4578-B982-5F9E-D025-0800ACC6F8F8}"/>
              </a:ext>
            </a:extLst>
          </p:cNvPr>
          <p:cNvSpPr txBox="1">
            <a:spLocks/>
          </p:cNvSpPr>
          <p:nvPr/>
        </p:nvSpPr>
        <p:spPr>
          <a:xfrm>
            <a:off x="360000" y="4524298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Simple and cheap detection method </a:t>
            </a:r>
            <a:endParaRPr lang="de-DE" dirty="0"/>
          </a:p>
        </p:txBody>
      </p:sp>
      <p:sp>
        <p:nvSpPr>
          <p:cNvPr id="12" name="Inhaltsplatzhalter 25">
            <a:extLst>
              <a:ext uri="{FF2B5EF4-FFF2-40B4-BE49-F238E27FC236}">
                <a16:creationId xmlns:a16="http://schemas.microsoft.com/office/drawing/2014/main" id="{003D1427-252C-984A-D07B-972A93BC7F82}"/>
              </a:ext>
            </a:extLst>
          </p:cNvPr>
          <p:cNvSpPr txBox="1">
            <a:spLocks/>
          </p:cNvSpPr>
          <p:nvPr/>
        </p:nvSpPr>
        <p:spPr>
          <a:xfrm>
            <a:off x="360000" y="5400106"/>
            <a:ext cx="1056053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Working for hydrogen atoms their isotopes molecules and ions </a:t>
            </a:r>
            <a:endParaRPr lang="de-DE" dirty="0"/>
          </a:p>
        </p:txBody>
      </p:sp>
      <p:pic>
        <p:nvPicPr>
          <p:cNvPr id="8" name="Grafik 7" descr="Ein Bild, das Diagramm, Schrift, Plan, technische Zeichnung enthält.&#10;&#10;Automatisch generierte Beschreibung">
            <a:extLst>
              <a:ext uri="{FF2B5EF4-FFF2-40B4-BE49-F238E27FC236}">
                <a16:creationId xmlns:a16="http://schemas.microsoft.com/office/drawing/2014/main" id="{7E656402-5D71-52C8-21D9-5586E9D00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67" y="828419"/>
            <a:ext cx="8878645" cy="2619543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75CE6D7-7AD2-2A73-3BE9-5CB3C7A43B3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73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F2EB5DA5-0005-48BB-0968-2FE784A0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2927688" cy="728736"/>
          </a:xfrm>
        </p:spPr>
        <p:txBody>
          <a:bodyPr/>
          <a:lstStyle/>
          <a:p>
            <a:r>
              <a:rPr lang="en-US"/>
              <a:t>Wien-filter</a:t>
            </a:r>
          </a:p>
        </p:txBody>
      </p:sp>
      <p:sp>
        <p:nvSpPr>
          <p:cNvPr id="29" name="Inhaltsplatzhalter 25">
            <a:extLst>
              <a:ext uri="{FF2B5EF4-FFF2-40B4-BE49-F238E27FC236}">
                <a16:creationId xmlns:a16="http://schemas.microsoft.com/office/drawing/2014/main" id="{AE1ED45C-8D1B-6F19-2F2B-D5DD40C6622D}"/>
              </a:ext>
            </a:extLst>
          </p:cNvPr>
          <p:cNvSpPr txBox="1">
            <a:spLocks/>
          </p:cNvSpPr>
          <p:nvPr/>
        </p:nvSpPr>
        <p:spPr>
          <a:xfrm>
            <a:off x="360000" y="1056095"/>
            <a:ext cx="681480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Electric and magnetic field perpendicular to beam direction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B38797DD-D746-0710-5844-A001CF59CAA8}"/>
                  </a:ext>
                </a:extLst>
              </p:cNvPr>
              <p:cNvSpPr txBox="1"/>
              <p:nvPr/>
            </p:nvSpPr>
            <p:spPr>
              <a:xfrm>
                <a:off x="2149007" y="1952534"/>
                <a:ext cx="1369221" cy="39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B38797DD-D746-0710-5844-A001CF59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07" y="1952534"/>
                <a:ext cx="1369221" cy="393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Maschine, Elektrische Leitungen, Bautechnik, Elektronik enthält.&#10;&#10;Automatisch generierte Beschreibung">
            <a:extLst>
              <a:ext uri="{FF2B5EF4-FFF2-40B4-BE49-F238E27FC236}">
                <a16:creationId xmlns:a16="http://schemas.microsoft.com/office/drawing/2014/main" id="{3A791E76-0A54-E6F5-0A87-F5A3ED3E2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07069"/>
            <a:ext cx="4528400" cy="4528400"/>
          </a:xfrm>
          <a:prstGeom prst="rect">
            <a:avLst/>
          </a:prstGeom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9D74F0C0-6ACC-F127-5BF8-CAFAEF7F27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184AC5A3-7780-3628-A14D-F2EF5C2149E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902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904F6-4E4F-4E78-5C77-63E04DB6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CCA749-80EA-F804-7D44-3302C0F27B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6939284-B7C1-3DBE-04C3-CDB331DF49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DF6EECF4-C879-B087-10FF-DC088576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2927688" cy="728736"/>
          </a:xfrm>
        </p:spPr>
        <p:txBody>
          <a:bodyPr/>
          <a:lstStyle/>
          <a:p>
            <a:r>
              <a:rPr lang="en-US"/>
              <a:t>Wien-filter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117B948-C400-B473-F8D0-FF74CA7FE932}"/>
                  </a:ext>
                </a:extLst>
              </p:cNvPr>
              <p:cNvSpPr txBox="1"/>
              <p:nvPr/>
            </p:nvSpPr>
            <p:spPr>
              <a:xfrm>
                <a:off x="548922" y="3472379"/>
                <a:ext cx="4256037" cy="421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⃑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⃑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𝐿𝑜𝑟𝑒𝑛𝑡𝑧</m:t>
                          </m:r>
                        </m:sub>
                      </m:sSub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117B948-C400-B473-F8D0-FF74CA7F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2" y="3472379"/>
                <a:ext cx="4256037" cy="421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4722826F-BFEC-05F0-5523-14541E90EC3F}"/>
                  </a:ext>
                </a:extLst>
              </p:cNvPr>
              <p:cNvSpPr txBox="1"/>
              <p:nvPr/>
            </p:nvSpPr>
            <p:spPr>
              <a:xfrm>
                <a:off x="5627890" y="3320414"/>
                <a:ext cx="1260730" cy="725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4722826F-BFEC-05F0-5523-14541E90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90" y="3320414"/>
                <a:ext cx="1260730" cy="725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nhaltsplatzhalter 25">
            <a:extLst>
              <a:ext uri="{FF2B5EF4-FFF2-40B4-BE49-F238E27FC236}">
                <a16:creationId xmlns:a16="http://schemas.microsoft.com/office/drawing/2014/main" id="{D8E58CBD-96B6-69C1-135E-BBBD56ACBFB1}"/>
              </a:ext>
            </a:extLst>
          </p:cNvPr>
          <p:cNvSpPr txBox="1">
            <a:spLocks/>
          </p:cNvSpPr>
          <p:nvPr/>
        </p:nvSpPr>
        <p:spPr>
          <a:xfrm>
            <a:off x="360000" y="1056095"/>
            <a:ext cx="681480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Electric and magnetic field perpendicular to beam direction</a:t>
            </a:r>
            <a:endParaRPr lang="de-DE" dirty="0"/>
          </a:p>
        </p:txBody>
      </p:sp>
      <p:sp>
        <p:nvSpPr>
          <p:cNvPr id="30" name="Inhaltsplatzhalter 25">
            <a:extLst>
              <a:ext uri="{FF2B5EF4-FFF2-40B4-BE49-F238E27FC236}">
                <a16:creationId xmlns:a16="http://schemas.microsoft.com/office/drawing/2014/main" id="{1ED10E73-6197-F3B1-8B87-9DFA42B859CF}"/>
              </a:ext>
            </a:extLst>
          </p:cNvPr>
          <p:cNvSpPr txBox="1">
            <a:spLocks/>
          </p:cNvSpPr>
          <p:nvPr/>
        </p:nvSpPr>
        <p:spPr>
          <a:xfrm>
            <a:off x="360000" y="2504801"/>
            <a:ext cx="545829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Defining the beam velocity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45354B09-60BF-0676-F1B5-BBDA83EBA799}"/>
                  </a:ext>
                </a:extLst>
              </p:cNvPr>
              <p:cNvSpPr txBox="1"/>
              <p:nvPr/>
            </p:nvSpPr>
            <p:spPr>
              <a:xfrm>
                <a:off x="2149007" y="1952534"/>
                <a:ext cx="1369221" cy="39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45354B09-60BF-0676-F1B5-BBDA83EB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07" y="1952534"/>
                <a:ext cx="1369221" cy="393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Maschine, Elektrische Leitungen, Bautechnik, Elektronik enthält.&#10;&#10;Automatisch generierte Beschreibung">
            <a:extLst>
              <a:ext uri="{FF2B5EF4-FFF2-40B4-BE49-F238E27FC236}">
                <a16:creationId xmlns:a16="http://schemas.microsoft.com/office/drawing/2014/main" id="{84CFFEB5-6C39-8AB5-8058-237DDD91F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07069"/>
            <a:ext cx="4528400" cy="45284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B7609-8D4C-1824-DAF9-2D2A935BDC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861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1C588-8BF0-48B0-FD99-04134346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B0FFB4-BAF3-ED89-8A40-A0005A912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C36C7D6-F445-CF01-C826-B24A9F9F09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FF4DD9C6-C733-CB0C-19F0-3A24753D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2927688" cy="728736"/>
          </a:xfrm>
        </p:spPr>
        <p:txBody>
          <a:bodyPr/>
          <a:lstStyle/>
          <a:p>
            <a:r>
              <a:rPr lang="en-US"/>
              <a:t>Wien-filter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34F4F40-72E2-2279-6353-ADF3097D9F54}"/>
                  </a:ext>
                </a:extLst>
              </p:cNvPr>
              <p:cNvSpPr txBox="1"/>
              <p:nvPr/>
            </p:nvSpPr>
            <p:spPr>
              <a:xfrm>
                <a:off x="548922" y="3472379"/>
                <a:ext cx="4256037" cy="421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⃑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⃑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𝐿𝑜𝑟𝑒𝑛𝑡𝑧</m:t>
                          </m:r>
                        </m:sub>
                      </m:sSub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34F4F40-72E2-2279-6353-ADF3097D9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2" y="3472379"/>
                <a:ext cx="4256037" cy="421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80DCEF0B-E794-5C8B-A562-A69AFD16C392}"/>
                  </a:ext>
                </a:extLst>
              </p:cNvPr>
              <p:cNvSpPr txBox="1"/>
              <p:nvPr/>
            </p:nvSpPr>
            <p:spPr>
              <a:xfrm>
                <a:off x="5627890" y="3320414"/>
                <a:ext cx="1260730" cy="725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80DCEF0B-E794-5C8B-A562-A69AFD16C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90" y="3320414"/>
                <a:ext cx="1260730" cy="725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7862C145-98DE-D331-1005-A1C0A1D39353}"/>
                  </a:ext>
                </a:extLst>
              </p:cNvPr>
              <p:cNvSpPr txBox="1"/>
              <p:nvPr/>
            </p:nvSpPr>
            <p:spPr>
              <a:xfrm>
                <a:off x="900410" y="5401113"/>
                <a:ext cx="1850186" cy="656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7862C145-98DE-D331-1005-A1C0A1D3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0" y="5401113"/>
                <a:ext cx="1850186" cy="656911"/>
              </a:xfrm>
              <a:prstGeom prst="rect">
                <a:avLst/>
              </a:prstGeom>
              <a:blipFill>
                <a:blip r:embed="rId5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B21B14C2-FFDB-A290-B405-C93822F5A71D}"/>
                  </a:ext>
                </a:extLst>
              </p:cNvPr>
              <p:cNvSpPr txBox="1"/>
              <p:nvPr/>
            </p:nvSpPr>
            <p:spPr>
              <a:xfrm>
                <a:off x="3993944" y="5401113"/>
                <a:ext cx="1824346" cy="704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B21B14C2-FFDB-A290-B405-C93822F5A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44" y="5401113"/>
                <a:ext cx="1824346" cy="704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nhaltsplatzhalter 25">
            <a:extLst>
              <a:ext uri="{FF2B5EF4-FFF2-40B4-BE49-F238E27FC236}">
                <a16:creationId xmlns:a16="http://schemas.microsoft.com/office/drawing/2014/main" id="{051696C6-4B7D-5DE3-15F0-424DA8098CAC}"/>
              </a:ext>
            </a:extLst>
          </p:cNvPr>
          <p:cNvSpPr txBox="1">
            <a:spLocks/>
          </p:cNvSpPr>
          <p:nvPr/>
        </p:nvSpPr>
        <p:spPr>
          <a:xfrm>
            <a:off x="360000" y="1056095"/>
            <a:ext cx="681480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Electric and magnetic field perpendicular to beam direction</a:t>
            </a:r>
            <a:endParaRPr lang="de-DE" dirty="0"/>
          </a:p>
        </p:txBody>
      </p:sp>
      <p:sp>
        <p:nvSpPr>
          <p:cNvPr id="30" name="Inhaltsplatzhalter 25">
            <a:extLst>
              <a:ext uri="{FF2B5EF4-FFF2-40B4-BE49-F238E27FC236}">
                <a16:creationId xmlns:a16="http://schemas.microsoft.com/office/drawing/2014/main" id="{D1D0A428-25E0-1E51-F90F-FE5B6AC358AE}"/>
              </a:ext>
            </a:extLst>
          </p:cNvPr>
          <p:cNvSpPr txBox="1">
            <a:spLocks/>
          </p:cNvSpPr>
          <p:nvPr/>
        </p:nvSpPr>
        <p:spPr>
          <a:xfrm>
            <a:off x="360000" y="2504801"/>
            <a:ext cx="5458290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Defining the beam velocity</a:t>
            </a:r>
            <a:endParaRPr lang="de-DE" dirty="0"/>
          </a:p>
        </p:txBody>
      </p:sp>
      <p:sp>
        <p:nvSpPr>
          <p:cNvPr id="31" name="Inhaltsplatzhalter 25">
            <a:extLst>
              <a:ext uri="{FF2B5EF4-FFF2-40B4-BE49-F238E27FC236}">
                <a16:creationId xmlns:a16="http://schemas.microsoft.com/office/drawing/2014/main" id="{08CD9819-734D-009A-D864-B7EA3A84B138}"/>
              </a:ext>
            </a:extLst>
          </p:cNvPr>
          <p:cNvSpPr txBox="1">
            <a:spLocks/>
          </p:cNvSpPr>
          <p:nvPr/>
        </p:nvSpPr>
        <p:spPr>
          <a:xfrm>
            <a:off x="360000" y="4386731"/>
            <a:ext cx="6888128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For a fixed beam energy then works as a mass filter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3100D29E-D533-1979-3200-01139EB701E6}"/>
                  </a:ext>
                </a:extLst>
              </p:cNvPr>
              <p:cNvSpPr txBox="1"/>
              <p:nvPr/>
            </p:nvSpPr>
            <p:spPr>
              <a:xfrm>
                <a:off x="2149007" y="1952534"/>
                <a:ext cx="1369221" cy="39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3100D29E-D533-1979-3200-01139EB70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07" y="1952534"/>
                <a:ext cx="1369221" cy="393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Maschine, Elektrische Leitungen, Bautechnik, Elektronik enthält.&#10;&#10;Automatisch generierte Beschreibung">
            <a:extLst>
              <a:ext uri="{FF2B5EF4-FFF2-40B4-BE49-F238E27FC236}">
                <a16:creationId xmlns:a16="http://schemas.microsoft.com/office/drawing/2014/main" id="{E8538A09-CE6E-B8B8-3669-3F77EB7EB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07069"/>
            <a:ext cx="4528400" cy="45284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9CD469-708E-CFB7-CC74-6663C2C4117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38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BA7BF1-6539-4440-9EAA-2F89F940FA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F2EB5DA5-0005-48BB-0968-2FE784A0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2927688" cy="728736"/>
          </a:xfrm>
        </p:spPr>
        <p:txBody>
          <a:bodyPr/>
          <a:lstStyle/>
          <a:p>
            <a:r>
              <a:rPr lang="en-US"/>
              <a:t>Wien-filter</a:t>
            </a:r>
          </a:p>
        </p:txBody>
      </p:sp>
      <p:sp>
        <p:nvSpPr>
          <p:cNvPr id="2" name="Inhaltsplatzhalter 25">
            <a:extLst>
              <a:ext uri="{FF2B5EF4-FFF2-40B4-BE49-F238E27FC236}">
                <a16:creationId xmlns:a16="http://schemas.microsoft.com/office/drawing/2014/main" id="{CCD6E8FD-D11B-1147-E8ED-59409F496673}"/>
              </a:ext>
            </a:extLst>
          </p:cNvPr>
          <p:cNvSpPr txBox="1">
            <a:spLocks/>
          </p:cNvSpPr>
          <p:nvPr/>
        </p:nvSpPr>
        <p:spPr>
          <a:xfrm>
            <a:off x="360000" y="1453792"/>
            <a:ext cx="9984472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Spins of the particles interact with the magnetic field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BC8CB81-4F30-A5E1-915D-EDD52C78F3F7}"/>
                  </a:ext>
                </a:extLst>
              </p:cNvPr>
              <p:cNvSpPr txBox="1"/>
              <p:nvPr/>
            </p:nvSpPr>
            <p:spPr>
              <a:xfrm>
                <a:off x="871642" y="2045959"/>
                <a:ext cx="2416046" cy="65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𝐿𝑎𝑟𝑚𝑜𝑟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𝑔𝑞𝐵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BC8CB81-4F30-A5E1-915D-EDD52C78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42" y="2045959"/>
                <a:ext cx="2416046" cy="654603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Ein Bild, das Text, Diagramm, Reihe, Steigung enthält.&#10;&#10;Automatisch generierte Beschreibung">
            <a:extLst>
              <a:ext uri="{FF2B5EF4-FFF2-40B4-BE49-F238E27FC236}">
                <a16:creationId xmlns:a16="http://schemas.microsoft.com/office/drawing/2014/main" id="{AEF80B27-FAAC-5DD7-20A8-38A496A6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70" y="2129702"/>
            <a:ext cx="6888088" cy="355173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AC2714-43C4-E6F0-9701-4C24D00B4C5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021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28EC-8B75-EC54-0CDE-446A466F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686D-9E7B-F134-C320-651C26ED0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F06282A-3271-2A94-57FD-85368D2001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0" y="5878800"/>
            <a:ext cx="2016000" cy="633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B98668DC-5589-818C-35C7-678B4756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3416105" cy="800744"/>
          </a:xfrm>
        </p:spPr>
        <p:txBody>
          <a:bodyPr/>
          <a:lstStyle/>
          <a:p>
            <a:r>
              <a:rPr lang="en-US"/>
              <a:t>Caesium</a:t>
            </a:r>
            <a:r>
              <a:rPr lang="en-US" dirty="0"/>
              <a:t> cell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16424974-FA12-641E-BFC6-A422AD84E4E4}"/>
              </a:ext>
            </a:extLst>
          </p:cNvPr>
          <p:cNvSpPr txBox="1">
            <a:spLocks/>
          </p:cNvSpPr>
          <p:nvPr/>
        </p:nvSpPr>
        <p:spPr>
          <a:xfrm>
            <a:off x="353982" y="1331928"/>
            <a:ext cx="6600096" cy="4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/>
              <a:t>Using elements with low electronegativity for charge exchange</a:t>
            </a:r>
            <a:endParaRPr lang="de-DE" dirty="0"/>
          </a:p>
        </p:txBody>
      </p:sp>
      <p:pic>
        <p:nvPicPr>
          <p:cNvPr id="5" name="Grafik 4" descr="Ein Bild, das Maschine, Bautechnik, Elektrische Leitungen, Stahl enthält.&#10;&#10;Automatisch generierte Beschreibung">
            <a:extLst>
              <a:ext uri="{FF2B5EF4-FFF2-40B4-BE49-F238E27FC236}">
                <a16:creationId xmlns:a16="http://schemas.microsoft.com/office/drawing/2014/main" id="{8E5B0D68-1954-AC80-A2B9-E17B7C65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800" y="226544"/>
            <a:ext cx="4797152" cy="4797152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07BF06F9-1350-5F13-6F94-C01CC26299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23rd</a:t>
            </a:r>
            <a:r>
              <a:rPr lang="en-US" noProof="0" dirty="0"/>
              <a:t> September 2024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5300752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0</TotalTime>
  <Words>1372</Words>
  <Application>Microsoft Office PowerPoint</Application>
  <PresentationFormat>Breitbild</PresentationFormat>
  <Paragraphs>247</Paragraphs>
  <Slides>34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Jülich</vt:lpstr>
      <vt:lpstr>new developments for lamb-shift polarimeter </vt:lpstr>
      <vt:lpstr>Motivation</vt:lpstr>
      <vt:lpstr>LSP used for different experiments</vt:lpstr>
      <vt:lpstr>Start In Jülich</vt:lpstr>
      <vt:lpstr>Wien-filter</vt:lpstr>
      <vt:lpstr>Wien-filter</vt:lpstr>
      <vt:lpstr>Wien-filter</vt:lpstr>
      <vt:lpstr>Wien-filter</vt:lpstr>
      <vt:lpstr>Caesium cell</vt:lpstr>
      <vt:lpstr>Caesium cell</vt:lpstr>
      <vt:lpstr>Caesium cell</vt:lpstr>
      <vt:lpstr>Caesium cell</vt:lpstr>
      <vt:lpstr>Spin filter</vt:lpstr>
      <vt:lpstr>Breit-rabi diagram</vt:lpstr>
      <vt:lpstr>lifetime</vt:lpstr>
      <vt:lpstr>Evolution in time</vt:lpstr>
      <vt:lpstr>Ramped magnetic field</vt:lpstr>
      <vt:lpstr>Motivation for further developments</vt:lpstr>
      <vt:lpstr>Second generation spin filter</vt:lpstr>
      <vt:lpstr>Second generation spin filter</vt:lpstr>
      <vt:lpstr>Second generation spin filter</vt:lpstr>
      <vt:lpstr>Lifetimes including 〖2P〗_(3⁄2)</vt:lpstr>
      <vt:lpstr>Ramped magnetic field</vt:lpstr>
      <vt:lpstr>Quenching chamber</vt:lpstr>
      <vt:lpstr>Pulsed H^- source </vt:lpstr>
      <vt:lpstr>Beam line </vt:lpstr>
      <vt:lpstr>Lamb-shift polarimeter</vt:lpstr>
      <vt:lpstr>Cs Temperature scan for H^- </vt:lpstr>
      <vt:lpstr>Polarization measurements – sequence </vt:lpstr>
      <vt:lpstr>Polarization measurement</vt:lpstr>
      <vt:lpstr>conclusion</vt:lpstr>
      <vt:lpstr>Outlook</vt:lpstr>
      <vt:lpstr>sources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admin.reisen</dc:creator>
  <cp:lastModifiedBy>Nicolas Faatz</cp:lastModifiedBy>
  <cp:revision>96</cp:revision>
  <dcterms:created xsi:type="dcterms:W3CDTF">2019-11-11T19:50:09Z</dcterms:created>
  <dcterms:modified xsi:type="dcterms:W3CDTF">2024-09-23T10:46:06Z</dcterms:modified>
</cp:coreProperties>
</file>