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18"/>
  </p:notesMasterIdLst>
  <p:sldIdLst>
    <p:sldId id="309" r:id="rId4"/>
    <p:sldId id="606" r:id="rId5"/>
    <p:sldId id="352" r:id="rId6"/>
    <p:sldId id="471" r:id="rId7"/>
    <p:sldId id="612" r:id="rId8"/>
    <p:sldId id="500" r:id="rId9"/>
    <p:sldId id="619" r:id="rId10"/>
    <p:sldId id="485" r:id="rId11"/>
    <p:sldId id="616" r:id="rId12"/>
    <p:sldId id="615" r:id="rId13"/>
    <p:sldId id="614" r:id="rId14"/>
    <p:sldId id="617" r:id="rId15"/>
    <p:sldId id="618" r:id="rId16"/>
    <p:sldId id="32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iy Ushakov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257545"/>
    <a:srgbClr val="20663C"/>
    <a:srgbClr val="2E9256"/>
    <a:srgbClr val="0000CC"/>
    <a:srgbClr val="4472C4"/>
    <a:srgbClr val="009A46"/>
    <a:srgbClr val="824D00"/>
    <a:srgbClr val="B86E00"/>
    <a:srgbClr val="B44B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9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60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401.04484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S. Habet et al., “Characterization and optimization of polarized and unpolarized positron production”, Tech. Rep. JLAB-ACC-23-3794, Feb. 2023. doi: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10.48550/arXiv.2401.04484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072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September 19,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fld id="{C1B74398-39EA-0749-9F74-6FE982C11DA9}" type="datetime2">
              <a:rPr lang="en-US" smtClean="0"/>
              <a:pPr/>
              <a:t>Thursday, September 19, 2024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/>
              <a:t>Author</a:t>
            </a:r>
          </a:p>
          <a:p>
            <a:pPr lvl="0"/>
            <a:r>
              <a:rPr lang="en-US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Agenda Topics Covered: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46747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33464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September 19, 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hyperlink" Target="https://www.jacow.org/ipac2024/pdf/MOPC54.pdf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acow.org/ipac2024/pdf/MOPC53.pdf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ccelconf.web.cern.ch/ipac2023/pdf/MOPL152.pdf" TargetMode="Externa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.jacow.org/ipac2024/pdf/TUPC83.pdf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jacow.org/ipac2024/pdf/MOPC51.pdf" TargetMode="Externa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180" y="505595"/>
            <a:ext cx="11378705" cy="617838"/>
          </a:xfrm>
        </p:spPr>
        <p:txBody>
          <a:bodyPr/>
          <a:lstStyle/>
          <a:p>
            <a:r>
              <a:rPr lang="en-US" dirty="0"/>
              <a:t>Polarized Positrons at Ce</a:t>
            </a:r>
            <a:r>
              <a:rPr lang="en-US" baseline="30000" dirty="0"/>
              <a:t>+</a:t>
            </a:r>
            <a:r>
              <a:rPr lang="en-US" dirty="0"/>
              <a:t>BAF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3181" y="1591489"/>
            <a:ext cx="6676075" cy="2447111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Concept of Ce</a:t>
            </a:r>
            <a:r>
              <a:rPr lang="en-US" baseline="30000" dirty="0"/>
              <a:t>+</a:t>
            </a:r>
            <a:r>
              <a:rPr lang="en-US" dirty="0"/>
              <a:t>BAF injector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Development of high-power targets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Design of CW NC capture cavity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Beam and spin tracking simulations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>
          <a:xfrm>
            <a:off x="443181" y="4825967"/>
            <a:ext cx="7768008" cy="731240"/>
          </a:xfrm>
        </p:spPr>
        <p:txBody>
          <a:bodyPr/>
          <a:lstStyle/>
          <a:p>
            <a:r>
              <a:rPr lang="en-US" sz="1800" dirty="0"/>
              <a:t>2024 Workshop on Polarized Sources, Targets, and Polarimetry (PSTP24),</a:t>
            </a:r>
          </a:p>
          <a:p>
            <a:r>
              <a:rPr lang="en-US" sz="1800" dirty="0"/>
              <a:t>September 27, 2024, Jefferson Lab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43181" y="3923237"/>
            <a:ext cx="6676075" cy="731240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Andriy Ushakov (</a:t>
            </a:r>
            <a:r>
              <a:rPr lang="de-DE" i="1" dirty="0">
                <a:solidFill>
                  <a:schemeClr val="accent3">
                    <a:lumMod val="50000"/>
                  </a:schemeClr>
                </a:solidFill>
              </a:rPr>
              <a:t>Jefferson Lab</a:t>
            </a:r>
            <a:r>
              <a:rPr lang="de-DE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on behalf of the Ce</a:t>
            </a:r>
            <a:r>
              <a:rPr lang="en-US" sz="1800" baseline="30000" dirty="0">
                <a:solidFill>
                  <a:schemeClr val="accent3">
                    <a:lumMod val="50000"/>
                  </a:schemeClr>
                </a:solidFill>
              </a:rPr>
              <a:t>+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BAF Working Group</a:t>
            </a:r>
          </a:p>
        </p:txBody>
      </p:sp>
      <p:pic>
        <p:nvPicPr>
          <p:cNvPr id="7" name="Picture 10" descr="PRLMay2016illustration_F2b-01.jpg">
            <a:extLst>
              <a:ext uri="{FF2B5EF4-FFF2-40B4-BE49-F238E27FC236}">
                <a16:creationId xmlns:a16="http://schemas.microsoft.com/office/drawing/2014/main" id="{C19257B8-BEFE-473B-9EA1-003680A27A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 b="15833"/>
          <a:stretch>
            <a:fillRect/>
          </a:stretch>
        </p:blipFill>
        <p:spPr>
          <a:xfrm>
            <a:off x="7414260" y="1644651"/>
            <a:ext cx="4035587" cy="27576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6A2A18-B1BC-4A13-A0F6-29C8983544A8}"/>
              </a:ext>
            </a:extLst>
          </p:cNvPr>
          <p:cNvSpPr txBox="1"/>
          <p:nvPr/>
        </p:nvSpPr>
        <p:spPr>
          <a:xfrm>
            <a:off x="816429" y="5760469"/>
            <a:ext cx="105591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Work supported by the U.S. Department of Energy Office of Nuclear Physics under contract DE-AC05-06OR23177 and Office of High Energy Physics US-Japan Science &amp; Technology Cooperative Program </a:t>
            </a:r>
          </a:p>
        </p:txBody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D39F2-B9A9-46DF-AB0F-E20E4FB91A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7786" y="3981071"/>
            <a:ext cx="3603836" cy="229899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8" y="154621"/>
            <a:ext cx="12016739" cy="487490"/>
          </a:xfrm>
        </p:spPr>
        <p:txBody>
          <a:bodyPr>
            <a:normAutofit/>
          </a:bodyPr>
          <a:lstStyle/>
          <a:p>
            <a:r>
              <a:rPr lang="en-US" dirty="0"/>
              <a:t>Ce</a:t>
            </a:r>
            <a:r>
              <a:rPr lang="en-US" baseline="30000" dirty="0"/>
              <a:t>+</a:t>
            </a:r>
            <a:r>
              <a:rPr lang="en-US" dirty="0"/>
              <a:t>BAF: Simulations of CW Positron Beam Generation, Capture and Acceleration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BDF0BB-E18E-4A69-89AF-9C1E5ED40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10" y="1189238"/>
            <a:ext cx="12016740" cy="2241817"/>
          </a:xfrm>
          <a:prstGeom prst="rect">
            <a:avLst/>
          </a:prstGeom>
        </p:spPr>
      </p:pic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17B03F0E-21B0-40DE-9CB8-E8BE499E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767" y="6467336"/>
            <a:ext cx="5493977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3DA669B-B65A-44EE-865C-3E053B28F475}"/>
              </a:ext>
            </a:extLst>
          </p:cNvPr>
          <p:cNvGrpSpPr/>
          <p:nvPr/>
        </p:nvGrpSpPr>
        <p:grpSpPr>
          <a:xfrm>
            <a:off x="141767" y="3554890"/>
            <a:ext cx="3160844" cy="2672660"/>
            <a:chOff x="87630" y="3646737"/>
            <a:chExt cx="3160844" cy="267266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C6CAFF2-1854-4D03-856C-A6DED54DC107}"/>
                </a:ext>
              </a:extLst>
            </p:cNvPr>
            <p:cNvGrpSpPr/>
            <p:nvPr/>
          </p:nvGrpSpPr>
          <p:grpSpPr>
            <a:xfrm>
              <a:off x="87630" y="3889629"/>
              <a:ext cx="3160844" cy="2429768"/>
              <a:chOff x="6161294" y="1483221"/>
              <a:chExt cx="5807142" cy="44640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034A9AA-4774-48B9-8883-7B5E744F6E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50618" y="1733857"/>
                <a:ext cx="5617818" cy="421336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E032529-CF3D-4132-8A40-6F45D2544229}"/>
                  </a:ext>
                </a:extLst>
              </p:cNvPr>
              <p:cNvSpPr txBox="1"/>
              <p:nvPr/>
            </p:nvSpPr>
            <p:spPr>
              <a:xfrm>
                <a:off x="7637149" y="1491975"/>
                <a:ext cx="1682216" cy="42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Main Solenoid</a:t>
                </a:r>
              </a:p>
            </p:txBody>
          </p: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E67F28F1-3BC8-4B26-8EC6-A5DA9AF402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53747" y="1839433"/>
                <a:ext cx="943687" cy="55479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7945037-77B1-48D8-B025-119EB2CC39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08459" y="1839433"/>
                <a:ext cx="188975" cy="55479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1457F8F-EA74-4482-9C8F-E84764B154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997435" y="1839433"/>
                <a:ext cx="537808" cy="554796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CEBAAC-EB0C-44C8-A3D8-F29425E8D39F}"/>
                  </a:ext>
                </a:extLst>
              </p:cNvPr>
              <p:cNvSpPr txBox="1"/>
              <p:nvPr/>
            </p:nvSpPr>
            <p:spPr>
              <a:xfrm>
                <a:off x="9370305" y="1483221"/>
                <a:ext cx="1305249" cy="4240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Absorbers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F9998A-A194-4D47-A77F-7C13F218F773}"/>
                  </a:ext>
                </a:extLst>
              </p:cNvPr>
              <p:cNvSpPr txBox="1"/>
              <p:nvPr/>
            </p:nvSpPr>
            <p:spPr>
              <a:xfrm>
                <a:off x="7556975" y="2886559"/>
                <a:ext cx="612573" cy="25445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Target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29B7D42-35BF-42E2-8D5D-317FB2B48D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391398" y="3176507"/>
                <a:ext cx="315079" cy="479411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10584F4-28F1-47EA-8674-46B75C5FC24E}"/>
                  </a:ext>
                </a:extLst>
              </p:cNvPr>
              <p:cNvSpPr txBox="1"/>
              <p:nvPr/>
            </p:nvSpPr>
            <p:spPr>
              <a:xfrm>
                <a:off x="10258172" y="4593025"/>
                <a:ext cx="601420" cy="260465"/>
              </a:xfrm>
              <a:prstGeom prst="rect">
                <a:avLst/>
              </a:prstGeom>
              <a:solidFill>
                <a:schemeClr val="bg1">
                  <a:alpha val="80000"/>
                </a:schemeClr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Cavity</a:t>
                </a: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898520A-5EA6-4EFE-9604-C8C965409C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598019" y="4182531"/>
                <a:ext cx="200618" cy="41460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03E5A4A4-D82A-4004-A3B1-C7F7068B2C54}"/>
                  </a:ext>
                </a:extLst>
              </p:cNvPr>
              <p:cNvSpPr txBox="1"/>
              <p:nvPr/>
            </p:nvSpPr>
            <p:spPr>
              <a:xfrm>
                <a:off x="6161294" y="1648198"/>
                <a:ext cx="838824" cy="520929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lIns="0" tIns="0" rIns="0" bIns="0" rtlCol="0" anchor="ctr" anchorCtr="0">
                <a:spAutoFit/>
              </a:bodyPr>
              <a:lstStyle/>
              <a:p>
                <a:pPr algn="ctr"/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Bucking</a:t>
                </a:r>
                <a:b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900" dirty="0">
                    <a:latin typeface="Arial" panose="020B0604020202020204" pitchFamily="34" charset="0"/>
                    <a:cs typeface="Arial" panose="020B0604020202020204" pitchFamily="34" charset="0"/>
                  </a:rPr>
                  <a:t>Solenoid</a:t>
                </a:r>
              </a:p>
            </p:txBody>
          </p: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492B4D48-3F6D-458E-B1F2-D5973266A1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8659" y="2154884"/>
                <a:ext cx="509135" cy="700075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8099A77-C025-4240-A712-1E2E036EE181}"/>
                </a:ext>
              </a:extLst>
            </p:cNvPr>
            <p:cNvSpPr txBox="1"/>
            <p:nvPr/>
          </p:nvSpPr>
          <p:spPr>
            <a:xfrm>
              <a:off x="247830" y="3646737"/>
              <a:ext cx="28283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Target and Capture Magnets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9F82B86-A384-4C4B-B2E7-7170F74EB146}"/>
              </a:ext>
            </a:extLst>
          </p:cNvPr>
          <p:cNvGrpSpPr/>
          <p:nvPr/>
        </p:nvGrpSpPr>
        <p:grpSpPr>
          <a:xfrm>
            <a:off x="3480314" y="3991669"/>
            <a:ext cx="4521375" cy="2427021"/>
            <a:chOff x="154863" y="865185"/>
            <a:chExt cx="6761000" cy="3502771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339D3B50-7B6A-400A-B5B3-981C029C8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363" y="865185"/>
              <a:ext cx="6713500" cy="3209450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E8C7BFB-3DF5-4051-A446-1569FAB2BF47}"/>
                </a:ext>
              </a:extLst>
            </p:cNvPr>
            <p:cNvSpPr txBox="1"/>
            <p:nvPr/>
          </p:nvSpPr>
          <p:spPr>
            <a:xfrm>
              <a:off x="1308714" y="1946200"/>
              <a:ext cx="788885" cy="31411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lnSpc>
                  <a:spcPct val="101449"/>
                </a:lnSpc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Cu Coil</a:t>
              </a:r>
              <a:endParaRPr lang="en-US" sz="9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B59F0B4-5A60-4E3A-8EA4-524E277E4354}"/>
                </a:ext>
              </a:extLst>
            </p:cNvPr>
            <p:cNvSpPr txBox="1"/>
            <p:nvPr/>
          </p:nvSpPr>
          <p:spPr>
            <a:xfrm>
              <a:off x="1299412" y="2661731"/>
              <a:ext cx="797870" cy="32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W10Cu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C057B5B-49A0-40E8-B95E-6887E887BF2F}"/>
                </a:ext>
              </a:extLst>
            </p:cNvPr>
            <p:cNvSpPr txBox="1"/>
            <p:nvPr/>
          </p:nvSpPr>
          <p:spPr>
            <a:xfrm rot="16200000">
              <a:off x="2815794" y="2165957"/>
              <a:ext cx="797871" cy="32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W10Cu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79B64C7-E171-49F3-987B-8F3FD492D394}"/>
                </a:ext>
              </a:extLst>
            </p:cNvPr>
            <p:cNvSpPr txBox="1"/>
            <p:nvPr/>
          </p:nvSpPr>
          <p:spPr>
            <a:xfrm rot="16200000">
              <a:off x="2408844" y="1555533"/>
              <a:ext cx="591214" cy="32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TZM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D37F010-EF30-490D-9F5E-2DC51F8A6C2B}"/>
                </a:ext>
              </a:extLst>
            </p:cNvPr>
            <p:cNvSpPr txBox="1"/>
            <p:nvPr/>
          </p:nvSpPr>
          <p:spPr>
            <a:xfrm>
              <a:off x="1319952" y="4044496"/>
              <a:ext cx="725992" cy="32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Target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AA0E0CA-97B6-4004-BFA7-4FFE1BD64B22}"/>
                </a:ext>
              </a:extLst>
            </p:cNvPr>
            <p:cNvSpPr txBox="1"/>
            <p:nvPr/>
          </p:nvSpPr>
          <p:spPr>
            <a:xfrm rot="10800000" flipV="1">
              <a:off x="3938304" y="2894876"/>
              <a:ext cx="1022495" cy="32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Cu Cavity</a:t>
              </a:r>
              <a:r>
                <a:rPr lang="en-US" sz="900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*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2459030E-49D9-4958-8247-02B27D493089}"/>
                </a:ext>
              </a:extLst>
            </p:cNvPr>
            <p:cNvSpPr txBox="1"/>
            <p:nvPr/>
          </p:nvSpPr>
          <p:spPr>
            <a:xfrm>
              <a:off x="1369371" y="1230792"/>
              <a:ext cx="627154" cy="323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Steel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53FF598-BF58-4780-A868-6E3914C48595}"/>
                </a:ext>
              </a:extLst>
            </p:cNvPr>
            <p:cNvSpPr txBox="1"/>
            <p:nvPr/>
          </p:nvSpPr>
          <p:spPr>
            <a:xfrm>
              <a:off x="4055111" y="1945205"/>
              <a:ext cx="788885" cy="31411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>
                <a:lnSpc>
                  <a:spcPct val="101449"/>
                </a:lnSpc>
              </a:pPr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Cu Coil</a:t>
              </a:r>
              <a:endParaRPr lang="en-US" sz="900" dirty="0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36A41271-7257-41D6-8FFA-50D864B059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02154" y="3597133"/>
              <a:ext cx="520658" cy="4628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5DB14DB-76B7-4366-BA70-74C6483F9D54}"/>
                </a:ext>
              </a:extLst>
            </p:cNvPr>
            <p:cNvSpPr txBox="1"/>
            <p:nvPr/>
          </p:nvSpPr>
          <p:spPr>
            <a:xfrm>
              <a:off x="154863" y="3887882"/>
              <a:ext cx="1042262" cy="3881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Compensation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Solenoid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60A3C1A7-329C-489F-B1B7-98BF0E3BBA7B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 flipV="1">
              <a:off x="675995" y="3230625"/>
              <a:ext cx="178615" cy="65725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52DC53-EFE0-42C8-A9C8-DE113D92A775}"/>
              </a:ext>
            </a:extLst>
          </p:cNvPr>
          <p:cNvSpPr txBox="1"/>
          <p:nvPr/>
        </p:nvSpPr>
        <p:spPr>
          <a:xfrm>
            <a:off x="3568826" y="3643262"/>
            <a:ext cx="4131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Power Deposited by 1 mA e</a:t>
            </a:r>
            <a:r>
              <a:rPr lang="en-US" sz="1400" b="1" baseline="30000" dirty="0">
                <a:latin typeface="Arial"/>
                <a:cs typeface="Arial"/>
              </a:rPr>
              <a:t>‒</a:t>
            </a:r>
            <a:r>
              <a:rPr lang="en-US" sz="1400" b="1" dirty="0">
                <a:latin typeface="Arial"/>
                <a:cs typeface="Arial"/>
              </a:rPr>
              <a:t> Beam @ 120 MeV</a:t>
            </a: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6A677D7-CF3F-4636-ACC9-8D1743CF44E0}"/>
              </a:ext>
            </a:extLst>
          </p:cNvPr>
          <p:cNvSpPr txBox="1"/>
          <p:nvPr/>
        </p:nvSpPr>
        <p:spPr>
          <a:xfrm>
            <a:off x="7769332" y="3642243"/>
            <a:ext cx="4440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/>
                <a:cs typeface="Arial"/>
              </a:rPr>
              <a:t>e</a:t>
            </a:r>
            <a:r>
              <a:rPr lang="en-US" sz="1400" b="1" baseline="30000" dirty="0">
                <a:latin typeface="Arial"/>
                <a:cs typeface="Arial"/>
              </a:rPr>
              <a:t>+</a:t>
            </a:r>
            <a:r>
              <a:rPr lang="en-US" sz="1400" b="1" dirty="0">
                <a:latin typeface="Arial"/>
                <a:cs typeface="Arial"/>
              </a:rPr>
              <a:t> Energy Spectrum at Target Exit and Captured e</a:t>
            </a:r>
            <a:r>
              <a:rPr lang="en-US" sz="1400" b="1" baseline="30000" dirty="0">
                <a:latin typeface="Arial"/>
                <a:cs typeface="Arial"/>
              </a:rPr>
              <a:t>+ </a:t>
            </a:r>
            <a:endParaRPr lang="en-US" sz="1400" b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514F1897-3411-4AD2-8AB0-95FF2A7BC2C9}"/>
              </a:ext>
            </a:extLst>
          </p:cNvPr>
          <p:cNvSpPr txBox="1"/>
          <p:nvPr/>
        </p:nvSpPr>
        <p:spPr>
          <a:xfrm>
            <a:off x="434255" y="808253"/>
            <a:ext cx="11323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Scheme of Positron Generation, Capture, Selection of e</a:t>
            </a:r>
            <a:r>
              <a:rPr lang="en-US" sz="1600" b="1" baseline="30000" dirty="0">
                <a:latin typeface="Arial"/>
                <a:cs typeface="Arial"/>
              </a:rPr>
              <a:t>+</a:t>
            </a:r>
            <a:r>
              <a:rPr lang="en-US" sz="1600" b="1" dirty="0">
                <a:latin typeface="Arial"/>
                <a:cs typeface="Arial"/>
              </a:rPr>
              <a:t> Energy Band and Acceleration to 123 MeV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348725F-DAE9-49BD-A095-26FCE2C05F65}"/>
              </a:ext>
            </a:extLst>
          </p:cNvPr>
          <p:cNvSpPr/>
          <p:nvPr/>
        </p:nvSpPr>
        <p:spPr>
          <a:xfrm>
            <a:off x="-32086" y="258051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  <a:latin typeface="Arial"/>
                <a:cs typeface="Arial"/>
              </a:rPr>
              <a:t>1 mA</a:t>
            </a:r>
            <a:br>
              <a:rPr lang="en-US" sz="900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en-US" sz="900" dirty="0">
                <a:solidFill>
                  <a:srgbClr val="FF0000"/>
                </a:solidFill>
                <a:latin typeface="Arial"/>
                <a:cs typeface="Arial"/>
              </a:rPr>
              <a:t>120 MeV</a:t>
            </a:r>
            <a:endParaRPr lang="en-US" sz="900" dirty="0">
              <a:solidFill>
                <a:srgbClr val="FF0000"/>
              </a:solidFill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9BA2240D-7F0B-4770-8D8F-07A24C66C6D5}"/>
              </a:ext>
            </a:extLst>
          </p:cNvPr>
          <p:cNvSpPr/>
          <p:nvPr/>
        </p:nvSpPr>
        <p:spPr>
          <a:xfrm>
            <a:off x="5077179" y="6247253"/>
            <a:ext cx="2502608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Ushakov et al., IPAC’24, </a:t>
            </a:r>
            <a:r>
              <a:rPr lang="en-US" sz="11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MOPC54</a:t>
            </a:r>
            <a:endParaRPr lang="en-US" sz="11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4844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54621"/>
            <a:ext cx="11285837" cy="487490"/>
          </a:xfrm>
        </p:spPr>
        <p:txBody>
          <a:bodyPr>
            <a:normAutofit/>
          </a:bodyPr>
          <a:lstStyle/>
          <a:p>
            <a:r>
              <a:rPr lang="en-US" dirty="0"/>
              <a:t>Spin Tracking in Geant4 and General Particle Tracer (GPT)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CBDF0BB-E18E-4A69-89AF-9C1E5ED400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7630" y="4050132"/>
            <a:ext cx="12016740" cy="2241817"/>
          </a:xfrm>
          <a:prstGeom prst="rect">
            <a:avLst/>
          </a:prstGeom>
        </p:spPr>
      </p:pic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47EE2FF-FB74-4BF2-A595-DC0850F7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F4B013E-8257-4954-88B0-B79FE4A47808}"/>
              </a:ext>
            </a:extLst>
          </p:cNvPr>
          <p:cNvGrpSpPr/>
          <p:nvPr/>
        </p:nvGrpSpPr>
        <p:grpSpPr>
          <a:xfrm>
            <a:off x="347951" y="956447"/>
            <a:ext cx="2843923" cy="2592780"/>
            <a:chOff x="132806" y="1887361"/>
            <a:chExt cx="3867880" cy="344693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9348B1-E61C-45DC-ADCA-94095EE54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6" y="1887361"/>
              <a:ext cx="3867880" cy="342878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68EF13-7FC2-4235-8E07-EB5E48523617}"/>
                </a:ext>
              </a:extLst>
            </p:cNvPr>
            <p:cNvSpPr/>
            <p:nvPr/>
          </p:nvSpPr>
          <p:spPr>
            <a:xfrm>
              <a:off x="940551" y="5150409"/>
              <a:ext cx="651856" cy="183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13F830-24AB-4CC2-9BA4-C8A29C8B1742}"/>
              </a:ext>
            </a:extLst>
          </p:cNvPr>
          <p:cNvGrpSpPr/>
          <p:nvPr/>
        </p:nvGrpSpPr>
        <p:grpSpPr>
          <a:xfrm>
            <a:off x="3246058" y="956447"/>
            <a:ext cx="3053850" cy="2592780"/>
            <a:chOff x="8278251" y="1883275"/>
            <a:chExt cx="3802426" cy="345102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1D9EC77-28D5-41FD-82B2-454E392B4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78251" y="1883275"/>
              <a:ext cx="3802426" cy="342878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32CC8A-0241-4BBA-9B47-69C07BBA46D2}"/>
                </a:ext>
              </a:extLst>
            </p:cNvPr>
            <p:cNvSpPr/>
            <p:nvPr/>
          </p:nvSpPr>
          <p:spPr>
            <a:xfrm>
              <a:off x="8979250" y="5150409"/>
              <a:ext cx="566058" cy="183886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558228C-9FA5-4F2A-9494-670A8C4F34FC}"/>
              </a:ext>
            </a:extLst>
          </p:cNvPr>
          <p:cNvGrpSpPr/>
          <p:nvPr/>
        </p:nvGrpSpPr>
        <p:grpSpPr>
          <a:xfrm>
            <a:off x="6466023" y="956447"/>
            <a:ext cx="2727144" cy="2662322"/>
            <a:chOff x="112470" y="1883275"/>
            <a:chExt cx="3863240" cy="397707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37E3AFB-1095-4C64-BBEC-726D7EE02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470" y="1883275"/>
              <a:ext cx="3863240" cy="3977074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B60B896-A9E7-4AD4-9A7F-B139EF422B1A}"/>
                </a:ext>
              </a:extLst>
            </p:cNvPr>
            <p:cNvSpPr/>
            <p:nvPr/>
          </p:nvSpPr>
          <p:spPr>
            <a:xfrm>
              <a:off x="1204880" y="5418364"/>
              <a:ext cx="839821" cy="2148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442FE7-CB0C-4F7A-8332-1A5E88AF9793}"/>
              </a:ext>
            </a:extLst>
          </p:cNvPr>
          <p:cNvGrpSpPr/>
          <p:nvPr/>
        </p:nvGrpSpPr>
        <p:grpSpPr>
          <a:xfrm>
            <a:off x="9278946" y="943201"/>
            <a:ext cx="2727145" cy="2662322"/>
            <a:chOff x="8206698" y="1879815"/>
            <a:chExt cx="3913042" cy="397707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A08F81-DBC4-4211-B79A-5D6EC3020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206698" y="1879815"/>
              <a:ext cx="3913042" cy="3977074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A452226-02D4-4383-91CE-897AA8001287}"/>
                </a:ext>
              </a:extLst>
            </p:cNvPr>
            <p:cNvSpPr/>
            <p:nvPr/>
          </p:nvSpPr>
          <p:spPr>
            <a:xfrm>
              <a:off x="9284969" y="5418364"/>
              <a:ext cx="839821" cy="21483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C97CFF9C-6FE4-4514-900D-782AFB9407FD}"/>
              </a:ext>
            </a:extLst>
          </p:cNvPr>
          <p:cNvSpPr txBox="1"/>
          <p:nvPr/>
        </p:nvSpPr>
        <p:spPr>
          <a:xfrm>
            <a:off x="10192287" y="2517896"/>
            <a:ext cx="140152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At Exit of C100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204F0B0-07CD-4185-9E9E-3981B750AB50}"/>
              </a:ext>
            </a:extLst>
          </p:cNvPr>
          <p:cNvSpPr txBox="1"/>
          <p:nvPr/>
        </p:nvSpPr>
        <p:spPr>
          <a:xfrm>
            <a:off x="7755467" y="2517896"/>
            <a:ext cx="1333572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At Exit of Col. #1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669D808-1F5D-4818-9A50-EDA8EE7323B1}"/>
              </a:ext>
            </a:extLst>
          </p:cNvPr>
          <p:cNvSpPr txBox="1"/>
          <p:nvPr/>
        </p:nvSpPr>
        <p:spPr>
          <a:xfrm>
            <a:off x="4301063" y="2532338"/>
            <a:ext cx="18478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At Exit of Capture Cavity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8701AF-C055-48D4-B862-F723DC6B1BC8}"/>
              </a:ext>
            </a:extLst>
          </p:cNvPr>
          <p:cNvSpPr txBox="1"/>
          <p:nvPr/>
        </p:nvSpPr>
        <p:spPr>
          <a:xfrm>
            <a:off x="1769912" y="2529659"/>
            <a:ext cx="111082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+mj-lt"/>
              </a:rPr>
              <a:t>At Target Exit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368A82-A3CF-4C45-A6F8-6CCBCA88709E}"/>
              </a:ext>
            </a:extLst>
          </p:cNvPr>
          <p:cNvCxnSpPr>
            <a:cxnSpLocks/>
          </p:cNvCxnSpPr>
          <p:nvPr/>
        </p:nvCxnSpPr>
        <p:spPr>
          <a:xfrm flipV="1">
            <a:off x="656167" y="3926797"/>
            <a:ext cx="0" cy="1658663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46FCCF-C9C2-4531-8B66-223BA4AC844C}"/>
              </a:ext>
            </a:extLst>
          </p:cNvPr>
          <p:cNvCxnSpPr>
            <a:cxnSpLocks/>
          </p:cNvCxnSpPr>
          <p:nvPr/>
        </p:nvCxnSpPr>
        <p:spPr>
          <a:xfrm flipV="1">
            <a:off x="3556847" y="3895344"/>
            <a:ext cx="0" cy="169011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CADC469-99FF-4EDF-AF9B-29DF5CFFF189}"/>
              </a:ext>
            </a:extLst>
          </p:cNvPr>
          <p:cNvCxnSpPr>
            <a:cxnSpLocks/>
          </p:cNvCxnSpPr>
          <p:nvPr/>
        </p:nvCxnSpPr>
        <p:spPr>
          <a:xfrm flipV="1">
            <a:off x="5416127" y="3895344"/>
            <a:ext cx="0" cy="876302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ACC3EA7-5589-4E29-823D-C4F7A4262BD0}"/>
              </a:ext>
            </a:extLst>
          </p:cNvPr>
          <p:cNvCxnSpPr>
            <a:cxnSpLocks/>
          </p:cNvCxnSpPr>
          <p:nvPr/>
        </p:nvCxnSpPr>
        <p:spPr>
          <a:xfrm flipV="1">
            <a:off x="11952394" y="3849914"/>
            <a:ext cx="0" cy="1690118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4A24F81-9C09-45A9-BE9F-C1DF0801DCCC}"/>
              </a:ext>
            </a:extLst>
          </p:cNvPr>
          <p:cNvCxnSpPr>
            <a:cxnSpLocks/>
          </p:cNvCxnSpPr>
          <p:nvPr/>
        </p:nvCxnSpPr>
        <p:spPr>
          <a:xfrm flipV="1">
            <a:off x="656166" y="3615421"/>
            <a:ext cx="397058" cy="769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1854DFF-CC8C-436F-BF43-7098ABD67B07}"/>
              </a:ext>
            </a:extLst>
          </p:cNvPr>
          <p:cNvCxnSpPr>
            <a:cxnSpLocks/>
          </p:cNvCxnSpPr>
          <p:nvPr/>
        </p:nvCxnSpPr>
        <p:spPr>
          <a:xfrm flipV="1">
            <a:off x="3556846" y="3618769"/>
            <a:ext cx="405554" cy="7664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2985C319-24B7-4014-80C6-1D7507B6140B}"/>
              </a:ext>
            </a:extLst>
          </p:cNvPr>
          <p:cNvCxnSpPr>
            <a:cxnSpLocks/>
          </p:cNvCxnSpPr>
          <p:nvPr/>
        </p:nvCxnSpPr>
        <p:spPr>
          <a:xfrm flipV="1">
            <a:off x="5416127" y="3615421"/>
            <a:ext cx="1275926" cy="7698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85CEC5F7-1B9D-4880-A703-392433693CF5}"/>
              </a:ext>
            </a:extLst>
          </p:cNvPr>
          <p:cNvCxnSpPr/>
          <p:nvPr/>
        </p:nvCxnSpPr>
        <p:spPr>
          <a:xfrm flipH="1" flipV="1">
            <a:off x="11121813" y="3598718"/>
            <a:ext cx="830581" cy="866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5013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621" y="154621"/>
            <a:ext cx="11513820" cy="487490"/>
          </a:xfrm>
        </p:spPr>
        <p:txBody>
          <a:bodyPr>
            <a:normAutofit/>
          </a:bodyPr>
          <a:lstStyle/>
          <a:p>
            <a:r>
              <a:rPr lang="en-US" dirty="0"/>
              <a:t>Design of Low-Dispersion e</a:t>
            </a:r>
            <a:r>
              <a:rPr lang="en-US" baseline="30000" dirty="0"/>
              <a:t>+</a:t>
            </a:r>
            <a:r>
              <a:rPr lang="en-US" dirty="0"/>
              <a:t> Transfer Line from LERF to North Linac </a:t>
            </a:r>
          </a:p>
        </p:txBody>
      </p:sp>
      <p:sp>
        <p:nvSpPr>
          <p:cNvPr id="29" name="Footer Placeholder 3">
            <a:extLst>
              <a:ext uri="{FF2B5EF4-FFF2-40B4-BE49-F238E27FC236}">
                <a16:creationId xmlns:a16="http://schemas.microsoft.com/office/drawing/2014/main" id="{17B03F0E-21B0-40DE-9CB8-E8BE499EB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767" y="6467336"/>
            <a:ext cx="5493977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sp>
        <p:nvSpPr>
          <p:cNvPr id="40" name="Footer Placeholder 3">
            <a:extLst>
              <a:ext uri="{FF2B5EF4-FFF2-40B4-BE49-F238E27FC236}">
                <a16:creationId xmlns:a16="http://schemas.microsoft.com/office/drawing/2014/main" id="{343E40B0-F6A2-4A27-B9CB-BB03F63B6C4C}"/>
              </a:ext>
            </a:extLst>
          </p:cNvPr>
          <p:cNvSpPr txBox="1">
            <a:spLocks/>
          </p:cNvSpPr>
          <p:nvPr/>
        </p:nvSpPr>
        <p:spPr>
          <a:xfrm>
            <a:off x="453082" y="929589"/>
            <a:ext cx="11017659" cy="48749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Wingdings" panose="05000000000000000000" pitchFamily="2" charset="2"/>
              <a:buChar char="Ø"/>
            </a:pPr>
            <a:endParaRPr lang="en-US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en-US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D2A7ACE-8888-404A-9657-88D251E4B682}"/>
              </a:ext>
            </a:extLst>
          </p:cNvPr>
          <p:cNvGrpSpPr/>
          <p:nvPr/>
        </p:nvGrpSpPr>
        <p:grpSpPr>
          <a:xfrm>
            <a:off x="453081" y="914254"/>
            <a:ext cx="10986290" cy="5640212"/>
            <a:chOff x="453081" y="1173334"/>
            <a:chExt cx="10986290" cy="564021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59E7A1FB-298E-4887-BA65-18E0FBB8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3081" y="1173334"/>
              <a:ext cx="10986290" cy="5365802"/>
            </a:xfrm>
            <a:prstGeom prst="rect">
              <a:avLst/>
            </a:prstGeom>
          </p:spPr>
        </p:pic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4D04CAB2-04AB-409A-9E0D-BC139AEF4D4B}"/>
                </a:ext>
              </a:extLst>
            </p:cNvPr>
            <p:cNvGrpSpPr/>
            <p:nvPr/>
          </p:nvGrpSpPr>
          <p:grpSpPr>
            <a:xfrm>
              <a:off x="1114940" y="1591182"/>
              <a:ext cx="8513091" cy="5222364"/>
              <a:chOff x="1114940" y="1591182"/>
              <a:chExt cx="8513091" cy="5222364"/>
            </a:xfrm>
          </p:grpSpPr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0F45D415-7BC4-462B-B132-0D3FDDC62EC0}"/>
                  </a:ext>
                </a:extLst>
              </p:cNvPr>
              <p:cNvSpPr txBox="1"/>
              <p:nvPr/>
            </p:nvSpPr>
            <p:spPr>
              <a:xfrm>
                <a:off x="5726731" y="6505769"/>
                <a:ext cx="55976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Z [m]</a:t>
                </a:r>
              </a:p>
            </p:txBody>
          </p: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0CE124CF-29EA-4F2F-9E24-45E8DB1773B9}"/>
                  </a:ext>
                </a:extLst>
              </p:cNvPr>
              <p:cNvGrpSpPr/>
              <p:nvPr/>
            </p:nvGrpSpPr>
            <p:grpSpPr>
              <a:xfrm>
                <a:off x="1114940" y="1591182"/>
                <a:ext cx="8513091" cy="4192314"/>
                <a:chOff x="1114940" y="1591182"/>
                <a:chExt cx="8513091" cy="4192314"/>
              </a:xfrm>
            </p:grpSpPr>
            <p:cxnSp>
              <p:nvCxnSpPr>
                <p:cNvPr id="42" name="Straight Arrow Connector 41">
                  <a:extLst>
                    <a:ext uri="{FF2B5EF4-FFF2-40B4-BE49-F238E27FC236}">
                      <a16:creationId xmlns:a16="http://schemas.microsoft.com/office/drawing/2014/main" id="{19282200-4DCF-4D90-A5FC-A12A641EB5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36723" y="4970702"/>
                  <a:ext cx="791308" cy="812794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7CADD46C-481B-457B-B8B3-903967FB12A8}"/>
                    </a:ext>
                  </a:extLst>
                </p:cNvPr>
                <p:cNvSpPr txBox="1"/>
                <p:nvPr/>
              </p:nvSpPr>
              <p:spPr>
                <a:xfrm>
                  <a:off x="1981850" y="4551354"/>
                  <a:ext cx="271981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>
                      <a:solidFill>
                        <a:srgbClr val="00B050"/>
                      </a:solidFill>
                      <a:latin typeface="+mj-lt"/>
                    </a:rPr>
                    <a:t>SL to ARC Twiss matchings</a:t>
                  </a:r>
                </a:p>
              </p:txBody>
            </p:sp>
            <p:cxnSp>
              <p:nvCxnSpPr>
                <p:cNvPr id="44" name="Straight Arrow Connector 43">
                  <a:extLst>
                    <a:ext uri="{FF2B5EF4-FFF2-40B4-BE49-F238E27FC236}">
                      <a16:creationId xmlns:a16="http://schemas.microsoft.com/office/drawing/2014/main" id="{9000DC10-9545-4448-9DDA-B072369718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862629" y="1804636"/>
                  <a:ext cx="0" cy="784526"/>
                </a:xfrm>
                <a:prstGeom prst="straightConnector1">
                  <a:avLst/>
                </a:prstGeom>
                <a:ln w="28575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03CC63-40E3-498A-94B1-3E4A0FA516F9}"/>
                    </a:ext>
                  </a:extLst>
                </p:cNvPr>
                <p:cNvSpPr txBox="1"/>
                <p:nvPr/>
              </p:nvSpPr>
              <p:spPr>
                <a:xfrm>
                  <a:off x="1994326" y="2559437"/>
                  <a:ext cx="4292173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>
                      <a:solidFill>
                        <a:srgbClr val="00B050"/>
                      </a:solidFill>
                      <a:latin typeface="+mj-lt"/>
                    </a:rPr>
                    <a:t>ARC to NL Transfer needs Twiss</a:t>
                  </a:r>
                  <a:br>
                    <a:rPr lang="en-US" dirty="0">
                      <a:solidFill>
                        <a:srgbClr val="00B050"/>
                      </a:solidFill>
                      <a:latin typeface="+mj-lt"/>
                    </a:rPr>
                  </a:br>
                  <a:r>
                    <a:rPr lang="en-US" dirty="0">
                      <a:solidFill>
                        <a:srgbClr val="00B050"/>
                      </a:solidFill>
                      <a:latin typeface="+mj-lt"/>
                    </a:rPr>
                    <a:t> matching and Low D and Beta optics</a:t>
                  </a:r>
                </a:p>
              </p:txBody>
            </p:sp>
            <p:cxnSp>
              <p:nvCxnSpPr>
                <p:cNvPr id="59" name="Straight Arrow Connector 58">
                  <a:extLst>
                    <a:ext uri="{FF2B5EF4-FFF2-40B4-BE49-F238E27FC236}">
                      <a16:creationId xmlns:a16="http://schemas.microsoft.com/office/drawing/2014/main" id="{43AA2BBC-3669-407E-A57F-0DAED747F8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08422" y="5166811"/>
                  <a:ext cx="0" cy="591438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6FF0355B-13F0-4988-B099-EB7D30E0FF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114940" y="3856235"/>
                  <a:ext cx="991567" cy="0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C2FBE3-3EC0-4AC1-88EB-7B1029411746}"/>
                    </a:ext>
                  </a:extLst>
                </p:cNvPr>
                <p:cNvSpPr txBox="1"/>
                <p:nvPr/>
              </p:nvSpPr>
              <p:spPr>
                <a:xfrm>
                  <a:off x="1966865" y="3395872"/>
                  <a:ext cx="3587184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>
                      <a:solidFill>
                        <a:srgbClr val="00B050"/>
                      </a:solidFill>
                      <a:latin typeface="+mj-lt"/>
                    </a:rPr>
                    <a:t>Polished DBA Arc low dispersion and low beta optics, fitting layout</a:t>
                  </a:r>
                </a:p>
              </p:txBody>
            </p: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F0568EED-8C79-4886-AE97-D9C9FB9D1631}"/>
                    </a:ext>
                  </a:extLst>
                </p:cNvPr>
                <p:cNvSpPr txBox="1"/>
                <p:nvPr/>
              </p:nvSpPr>
              <p:spPr>
                <a:xfrm>
                  <a:off x="7287198" y="4620488"/>
                  <a:ext cx="2252781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>
                      <a:solidFill>
                        <a:srgbClr val="00B050"/>
                      </a:solidFill>
                      <a:latin typeface="+mj-lt"/>
                    </a:rPr>
                    <a:t>LERF matched to the new SL 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C1EF66CB-17D4-47CE-AC64-FC929582894A}"/>
                    </a:ext>
                  </a:extLst>
                </p:cNvPr>
                <p:cNvSpPr txBox="1"/>
                <p:nvPr/>
              </p:nvSpPr>
              <p:spPr>
                <a:xfrm>
                  <a:off x="4371237" y="4568808"/>
                  <a:ext cx="271981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ü"/>
                  </a:pPr>
                  <a:r>
                    <a:rPr lang="en-US" dirty="0">
                      <a:solidFill>
                        <a:srgbClr val="00B050"/>
                      </a:solidFill>
                      <a:latin typeface="+mj-lt"/>
                    </a:rPr>
                    <a:t>The new SL with the half # quads </a:t>
                  </a:r>
                </a:p>
              </p:txBody>
            </p:sp>
            <p:cxnSp>
              <p:nvCxnSpPr>
                <p:cNvPr id="69" name="Straight Arrow Connector 68">
                  <a:extLst>
                    <a:ext uri="{FF2B5EF4-FFF2-40B4-BE49-F238E27FC236}">
                      <a16:creationId xmlns:a16="http://schemas.microsoft.com/office/drawing/2014/main" id="{A734E19C-CF29-4840-9FE9-FD424935E8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610515" y="5215139"/>
                  <a:ext cx="0" cy="523457"/>
                </a:xfrm>
                <a:prstGeom prst="straightConnector1">
                  <a:avLst/>
                </a:prstGeom>
                <a:ln w="38100"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2149E98-75B6-4E72-987A-2977E840119D}"/>
                    </a:ext>
                  </a:extLst>
                </p:cNvPr>
                <p:cNvSpPr txBox="1"/>
                <p:nvPr/>
              </p:nvSpPr>
              <p:spPr>
                <a:xfrm>
                  <a:off x="4139514" y="1591182"/>
                  <a:ext cx="2362886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v"/>
                  </a:pPr>
                  <a:r>
                    <a:rPr lang="en-US" dirty="0">
                      <a:solidFill>
                        <a:srgbClr val="FFC000"/>
                      </a:solidFill>
                      <a:latin typeface="+mj-lt"/>
                    </a:rPr>
                    <a:t>Needs fine-tuning according to the crossover </a:t>
                  </a:r>
                </a:p>
              </p:txBody>
            </p:sp>
            <p:cxnSp>
              <p:nvCxnSpPr>
                <p:cNvPr id="71" name="Straight Arrow Connector 70">
                  <a:extLst>
                    <a:ext uri="{FF2B5EF4-FFF2-40B4-BE49-F238E27FC236}">
                      <a16:creationId xmlns:a16="http://schemas.microsoft.com/office/drawing/2014/main" id="{346B81C2-8EFF-416A-9D1A-96038CACE2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448050" y="1760040"/>
                  <a:ext cx="771187" cy="0"/>
                </a:xfrm>
                <a:prstGeom prst="straightConnector1">
                  <a:avLst/>
                </a:prstGeom>
                <a:ln w="38100">
                  <a:solidFill>
                    <a:srgbClr val="FFC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25BD3275-CB42-4304-A225-C6A6D37E07CF}"/>
              </a:ext>
            </a:extLst>
          </p:cNvPr>
          <p:cNvSpPr txBox="1"/>
          <p:nvPr/>
        </p:nvSpPr>
        <p:spPr>
          <a:xfrm rot="16200000">
            <a:off x="137017" y="3657030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X [m]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1C9253-4311-4E7B-A60A-096E1E63E091}"/>
              </a:ext>
            </a:extLst>
          </p:cNvPr>
          <p:cNvGrpSpPr/>
          <p:nvPr/>
        </p:nvGrpSpPr>
        <p:grpSpPr>
          <a:xfrm>
            <a:off x="7565815" y="878026"/>
            <a:ext cx="4218427" cy="2769662"/>
            <a:chOff x="7565815" y="992326"/>
            <a:chExt cx="4218427" cy="2769662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AF35E91F-C25A-4570-8892-00411E8625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719"/>
            <a:stretch/>
          </p:blipFill>
          <p:spPr>
            <a:xfrm>
              <a:off x="7565815" y="992326"/>
              <a:ext cx="4218427" cy="1897730"/>
            </a:xfrm>
            <a:prstGeom prst="rect">
              <a:avLst/>
            </a:prstGeom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624FB358-E4A3-4985-B72C-0211B04E6140}"/>
                </a:ext>
              </a:extLst>
            </p:cNvPr>
            <p:cNvSpPr txBox="1"/>
            <p:nvPr/>
          </p:nvSpPr>
          <p:spPr>
            <a:xfrm>
              <a:off x="7796105" y="3088987"/>
              <a:ext cx="1425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LERF</a:t>
              </a:r>
              <a:br>
                <a:rPr lang="en-US" sz="1200" dirty="0">
                  <a:solidFill>
                    <a:srgbClr val="009A46"/>
                  </a:solidFill>
                  <a:latin typeface="+mj-lt"/>
                </a:rPr>
              </a:br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Transfer Line </a:t>
              </a:r>
            </a:p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 (LTL) 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A053F35C-7C35-4D1F-93A7-43A277FEC0E9}"/>
                </a:ext>
              </a:extLst>
            </p:cNvPr>
            <p:cNvSpPr txBox="1"/>
            <p:nvPr/>
          </p:nvSpPr>
          <p:spPr>
            <a:xfrm>
              <a:off x="8785772" y="3088987"/>
              <a:ext cx="142215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South </a:t>
              </a:r>
              <a:br>
                <a:rPr lang="en-US" sz="1200" dirty="0">
                  <a:solidFill>
                    <a:srgbClr val="009A46"/>
                  </a:solidFill>
                  <a:latin typeface="+mj-lt"/>
                </a:rPr>
              </a:br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Transfer Line</a:t>
              </a:r>
            </a:p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 (STL) 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3C8BA51-4EC2-4803-8FCF-38E76906AB63}"/>
                </a:ext>
              </a:extLst>
            </p:cNvPr>
            <p:cNvSpPr txBox="1"/>
            <p:nvPr/>
          </p:nvSpPr>
          <p:spPr>
            <a:xfrm>
              <a:off x="10019316" y="3115657"/>
              <a:ext cx="108895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West </a:t>
              </a:r>
              <a:br>
                <a:rPr lang="en-US" sz="1200" dirty="0">
                  <a:solidFill>
                    <a:srgbClr val="009A46"/>
                  </a:solidFill>
                  <a:latin typeface="+mj-lt"/>
                </a:rPr>
              </a:br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Transfer Line</a:t>
              </a:r>
            </a:p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 (WTL) 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342F75A4-AC82-44CE-8202-71879D61A7C0}"/>
                </a:ext>
              </a:extLst>
            </p:cNvPr>
            <p:cNvSpPr txBox="1"/>
            <p:nvPr/>
          </p:nvSpPr>
          <p:spPr>
            <a:xfrm>
              <a:off x="10362085" y="2965267"/>
              <a:ext cx="14221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9A46"/>
                  </a:solidFill>
                  <a:latin typeface="+mj-lt"/>
                </a:rPr>
                <a:t>The Crossover</a:t>
              </a:r>
            </a:p>
          </p:txBody>
        </p:sp>
        <p:sp>
          <p:nvSpPr>
            <p:cNvPr id="84" name="Left Brace 83">
              <a:extLst>
                <a:ext uri="{FF2B5EF4-FFF2-40B4-BE49-F238E27FC236}">
                  <a16:creationId xmlns:a16="http://schemas.microsoft.com/office/drawing/2014/main" id="{95FBBDB0-0C80-43C8-A62C-E0FAEAAEBC04}"/>
                </a:ext>
              </a:extLst>
            </p:cNvPr>
            <p:cNvSpPr/>
            <p:nvPr/>
          </p:nvSpPr>
          <p:spPr>
            <a:xfrm rot="5400000" flipH="1">
              <a:off x="8522884" y="2596283"/>
              <a:ext cx="142412" cy="525781"/>
            </a:xfrm>
            <a:prstGeom prst="leftBrace">
              <a:avLst>
                <a:gd name="adj1" fmla="val 128092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95ED6DB8-22FF-446D-A5EE-38E6D053D6C0}"/>
                </a:ext>
              </a:extLst>
            </p:cNvPr>
            <p:cNvSpPr/>
            <p:nvPr/>
          </p:nvSpPr>
          <p:spPr>
            <a:xfrm rot="5400000" flipH="1">
              <a:off x="9431252" y="2259415"/>
              <a:ext cx="142412" cy="1199515"/>
            </a:xfrm>
            <a:prstGeom prst="leftBrace">
              <a:avLst>
                <a:gd name="adj1" fmla="val 128092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Left Brace 86">
              <a:extLst>
                <a:ext uri="{FF2B5EF4-FFF2-40B4-BE49-F238E27FC236}">
                  <a16:creationId xmlns:a16="http://schemas.microsoft.com/office/drawing/2014/main" id="{9EE79A40-1E5C-43AB-9F44-953176F5AB0B}"/>
                </a:ext>
              </a:extLst>
            </p:cNvPr>
            <p:cNvSpPr/>
            <p:nvPr/>
          </p:nvSpPr>
          <p:spPr>
            <a:xfrm rot="5400000" flipH="1">
              <a:off x="10424074" y="2511194"/>
              <a:ext cx="142412" cy="695960"/>
            </a:xfrm>
            <a:prstGeom prst="leftBrace">
              <a:avLst>
                <a:gd name="adj1" fmla="val 128092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Left Brace 87">
              <a:extLst>
                <a:ext uri="{FF2B5EF4-FFF2-40B4-BE49-F238E27FC236}">
                  <a16:creationId xmlns:a16="http://schemas.microsoft.com/office/drawing/2014/main" id="{0BD0C4FC-A6B6-42F8-9A30-E4D9984F7D66}"/>
                </a:ext>
              </a:extLst>
            </p:cNvPr>
            <p:cNvSpPr/>
            <p:nvPr/>
          </p:nvSpPr>
          <p:spPr>
            <a:xfrm rot="5400000" flipH="1">
              <a:off x="10886354" y="2808373"/>
              <a:ext cx="142412" cy="101600"/>
            </a:xfrm>
            <a:prstGeom prst="leftBrace">
              <a:avLst>
                <a:gd name="adj1" fmla="val 128092"/>
                <a:gd name="adj2" fmla="val 50000"/>
              </a:avLst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87A60E-16B4-4312-B38C-EB5F26BC9B02}"/>
              </a:ext>
            </a:extLst>
          </p:cNvPr>
          <p:cNvGrpSpPr/>
          <p:nvPr/>
        </p:nvGrpSpPr>
        <p:grpSpPr>
          <a:xfrm>
            <a:off x="7680687" y="3597155"/>
            <a:ext cx="1088955" cy="338554"/>
            <a:chOff x="7665447" y="3597155"/>
            <a:chExt cx="1088955" cy="33855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EBCAFE7-3379-47F6-87B3-B7D8F649913F}"/>
                </a:ext>
              </a:extLst>
            </p:cNvPr>
            <p:cNvSpPr/>
            <p:nvPr/>
          </p:nvSpPr>
          <p:spPr>
            <a:xfrm>
              <a:off x="7665447" y="3597155"/>
              <a:ext cx="1088955" cy="321854"/>
            </a:xfrm>
            <a:prstGeom prst="rect">
              <a:avLst/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C0F1057-B5A2-4743-A388-90955685A341}"/>
                </a:ext>
              </a:extLst>
            </p:cNvPr>
            <p:cNvSpPr/>
            <p:nvPr/>
          </p:nvSpPr>
          <p:spPr>
            <a:xfrm>
              <a:off x="7856302" y="3597155"/>
              <a:ext cx="70724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  <a:latin typeface="+mj-lt"/>
                </a:rPr>
                <a:t>LERF</a:t>
              </a:r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6291EBD8-7D10-413A-B427-08CAA187C0CC}"/>
              </a:ext>
            </a:extLst>
          </p:cNvPr>
          <p:cNvSpPr/>
          <p:nvPr/>
        </p:nvSpPr>
        <p:spPr>
          <a:xfrm>
            <a:off x="360473" y="829391"/>
            <a:ext cx="43571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+mj-lt"/>
              </a:rPr>
              <a:t>S. Ogur, J. Benesch, Y. Roblin, D. Turner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8C6F708-A47F-4920-B30E-6133817558F3}"/>
              </a:ext>
            </a:extLst>
          </p:cNvPr>
          <p:cNvGrpSpPr/>
          <p:nvPr/>
        </p:nvGrpSpPr>
        <p:grpSpPr>
          <a:xfrm>
            <a:off x="2279358" y="5789857"/>
            <a:ext cx="1404912" cy="307777"/>
            <a:chOff x="968718" y="5789857"/>
            <a:chExt cx="1404912" cy="3077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06CA151-98DC-4C2D-9761-286A8974E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718" y="5870455"/>
              <a:ext cx="168567" cy="14658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CBB956-0A39-4B8E-9F06-1FF4A91A00EF}"/>
                </a:ext>
              </a:extLst>
            </p:cNvPr>
            <p:cNvSpPr txBox="1"/>
            <p:nvPr/>
          </p:nvSpPr>
          <p:spPr>
            <a:xfrm>
              <a:off x="1127551" y="5789857"/>
              <a:ext cx="1246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Tunnel Walls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71449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46747"/>
            <a:ext cx="11590635" cy="487490"/>
          </a:xfrm>
        </p:spPr>
        <p:txBody>
          <a:bodyPr>
            <a:normAutofit/>
          </a:bodyPr>
          <a:lstStyle/>
          <a:p>
            <a:r>
              <a:rPr lang="en-US" dirty="0"/>
              <a:t>Measurement of CEBAF Acceptance with Degraded e</a:t>
            </a:r>
            <a:r>
              <a:rPr lang="en-US" b="0" baseline="30000" dirty="0">
                <a:latin typeface="Arial" panose="020B0604020202020204" pitchFamily="34" charset="0"/>
              </a:rPr>
              <a:t>‒</a:t>
            </a:r>
            <a:r>
              <a:rPr lang="en-US" dirty="0"/>
              <a:t> Beam (A. Sy)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8A3CD68-881F-44DB-A5F4-E35E8987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2B4EF5-476B-4A89-9655-30319A2929E8}"/>
              </a:ext>
            </a:extLst>
          </p:cNvPr>
          <p:cNvSpPr/>
          <p:nvPr/>
        </p:nvSpPr>
        <p:spPr>
          <a:xfrm>
            <a:off x="245401" y="901883"/>
            <a:ext cx="6970634" cy="5505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US" sz="1600" dirty="0">
                <a:latin typeface="+mj-lt"/>
              </a:rPr>
              <a:t>Measurement of CEBAF Acceptance is a JLab Laboratory Directed Research &amp; Development (LDRD) project</a:t>
            </a:r>
          </a:p>
          <a:p>
            <a:pPr>
              <a:lnSpc>
                <a:spcPts val="2200"/>
              </a:lnSpc>
              <a:spcBef>
                <a:spcPts val="600"/>
              </a:spcBef>
            </a:pPr>
            <a:r>
              <a:rPr lang="en-US" sz="1600" u="sng" dirty="0">
                <a:latin typeface="+mj-lt"/>
              </a:rPr>
              <a:t>Goal</a:t>
            </a:r>
            <a:r>
              <a:rPr lang="en-US" sz="1600" dirty="0">
                <a:latin typeface="+mj-lt"/>
              </a:rPr>
              <a:t>: </a:t>
            </a:r>
            <a:r>
              <a:rPr lang="en-US" sz="1600" dirty="0">
                <a:solidFill>
                  <a:srgbClr val="0000CC"/>
                </a:solidFill>
                <a:latin typeface="+mj-lt"/>
              </a:rPr>
              <a:t>determine acceptance of CEBAF by increasing beam emittance and energy spread through multiple scattering in thin carbon foils and using two apertures to define the maximum transverse emittance. </a:t>
            </a:r>
            <a:r>
              <a:rPr lang="en-US" sz="1600" dirty="0">
                <a:latin typeface="+mj-lt"/>
              </a:rPr>
              <a:t>The energy spread can be additionally increased by adjusting field phase of accelerator cavities.</a:t>
            </a:r>
          </a:p>
          <a:p>
            <a:pPr marL="285750" indent="-285750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Degrader location: downstream injector booster, 6.24 MeV e</a:t>
            </a:r>
            <a:r>
              <a:rPr lang="en-US" sz="1600" baseline="30000" dirty="0">
                <a:latin typeface="Arial" panose="020B0604020202020204" pitchFamily="34" charset="0"/>
              </a:rPr>
              <a:t>‒</a:t>
            </a:r>
            <a:endParaRPr lang="en-US" sz="1600" dirty="0">
              <a:latin typeface="+mj-lt"/>
            </a:endParaRP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Targets: carbon foils with thicknesses of 1 µm, 5 µm and 10 µm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Degrader apertures:</a:t>
            </a:r>
          </a:p>
          <a:p>
            <a:pPr marL="742950" lvl="1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</a:t>
            </a:r>
            <a:r>
              <a:rPr lang="en-US" sz="1600" baseline="30000" dirty="0">
                <a:latin typeface="+mj-lt"/>
              </a:rPr>
              <a:t>st</a:t>
            </a:r>
            <a:r>
              <a:rPr lang="en-US" sz="1600" dirty="0">
                <a:latin typeface="+mj-lt"/>
              </a:rPr>
              <a:t> aperture: 2 mm and 6 mm diameter</a:t>
            </a:r>
          </a:p>
          <a:p>
            <a:pPr marL="742950" lvl="1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2</a:t>
            </a:r>
            <a:r>
              <a:rPr lang="en-US" sz="1600" baseline="30000" dirty="0">
                <a:latin typeface="+mj-lt"/>
              </a:rPr>
              <a:t>nd</a:t>
            </a:r>
            <a:r>
              <a:rPr lang="en-US" sz="1600" dirty="0">
                <a:latin typeface="+mj-lt"/>
              </a:rPr>
              <a:t> aperture: 8 mm and 16 mm diameter</a:t>
            </a:r>
          </a:p>
          <a:p>
            <a:pPr marL="742950" lvl="1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14.9 cm distance from target to 1</a:t>
            </a:r>
            <a:r>
              <a:rPr lang="en-US" sz="1600" baseline="30000" dirty="0">
                <a:latin typeface="+mj-lt"/>
              </a:rPr>
              <a:t>st</a:t>
            </a:r>
            <a:r>
              <a:rPr lang="en-US" sz="1600" dirty="0">
                <a:latin typeface="+mj-lt"/>
              </a:rPr>
              <a:t> aperture and 27.3 cm between apertures</a:t>
            </a:r>
          </a:p>
          <a:p>
            <a:pPr marL="285750" indent="-285750">
              <a:lnSpc>
                <a:spcPts val="22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Degrader components have been built and installed in CEBAF injector</a:t>
            </a:r>
          </a:p>
          <a:p>
            <a:pPr marL="285750" indent="-285750">
              <a:lnSpc>
                <a:spcPts val="22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</a:rPr>
              <a:t>Experiments will be performed soon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C8F659C1-9752-4279-8D79-5278C9FB0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242" y="3337198"/>
            <a:ext cx="4088800" cy="307633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88D376A-6716-478D-AB7E-371A73D0095A}"/>
              </a:ext>
            </a:extLst>
          </p:cNvPr>
          <p:cNvSpPr txBox="1"/>
          <p:nvPr/>
        </p:nvSpPr>
        <p:spPr>
          <a:xfrm>
            <a:off x="7370061" y="3468163"/>
            <a:ext cx="10949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  <a:cs typeface="Times New Roman" panose="02020603050405020304" pitchFamily="18" charset="0"/>
              </a:rPr>
              <a:t>Target Ladder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B71452D-5ED5-4CB9-9C36-2AC151AEAA69}"/>
              </a:ext>
            </a:extLst>
          </p:cNvPr>
          <p:cNvSpPr txBox="1"/>
          <p:nvPr/>
        </p:nvSpPr>
        <p:spPr>
          <a:xfrm>
            <a:off x="8420278" y="3177431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Aperture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9F868A0-CDAE-4B70-BC1E-16FDEB58BC60}"/>
              </a:ext>
            </a:extLst>
          </p:cNvPr>
          <p:cNvSpPr txBox="1"/>
          <p:nvPr/>
        </p:nvSpPr>
        <p:spPr>
          <a:xfrm>
            <a:off x="9072009" y="3177431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Aperture 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B0D402-EF13-4B6A-BC02-5BD42049A916}"/>
              </a:ext>
            </a:extLst>
          </p:cNvPr>
          <p:cNvSpPr txBox="1"/>
          <p:nvPr/>
        </p:nvSpPr>
        <p:spPr>
          <a:xfrm>
            <a:off x="9400908" y="3783069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Corrector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C7C904-1476-4245-B36B-FEAB7809FE02}"/>
              </a:ext>
            </a:extLst>
          </p:cNvPr>
          <p:cNvSpPr txBox="1"/>
          <p:nvPr/>
        </p:nvSpPr>
        <p:spPr>
          <a:xfrm>
            <a:off x="10384146" y="3783069"/>
            <a:ext cx="7104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Corrector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BC1A67-7D94-4C5D-AE31-55008DD6C1AF}"/>
              </a:ext>
            </a:extLst>
          </p:cNvPr>
          <p:cNvSpPr txBox="1"/>
          <p:nvPr/>
        </p:nvSpPr>
        <p:spPr>
          <a:xfrm>
            <a:off x="9795288" y="3566900"/>
            <a:ext cx="676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Solenoid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18B88F9-03AC-4305-881A-CAE8FB106FBB}"/>
              </a:ext>
            </a:extLst>
          </p:cNvPr>
          <p:cNvSpPr txBox="1"/>
          <p:nvPr/>
        </p:nvSpPr>
        <p:spPr>
          <a:xfrm>
            <a:off x="10698357" y="4036512"/>
            <a:ext cx="8402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  <a:cs typeface="Times New Roman" panose="02020603050405020304" pitchFamily="18" charset="0"/>
              </a:rPr>
              <a:t>Helicity Coil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BAF5A7-C80C-453A-9B9B-71EA57780260}"/>
              </a:ext>
            </a:extLst>
          </p:cNvPr>
          <p:cNvCxnSpPr>
            <a:cxnSpLocks/>
          </p:cNvCxnSpPr>
          <p:nvPr/>
        </p:nvCxnSpPr>
        <p:spPr>
          <a:xfrm>
            <a:off x="8161999" y="3743534"/>
            <a:ext cx="216614" cy="318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33F490EB-FEC8-476D-B252-4473FFDFD6CC}"/>
              </a:ext>
            </a:extLst>
          </p:cNvPr>
          <p:cNvCxnSpPr>
            <a:cxnSpLocks/>
          </p:cNvCxnSpPr>
          <p:nvPr/>
        </p:nvCxnSpPr>
        <p:spPr>
          <a:xfrm>
            <a:off x="8797592" y="3447438"/>
            <a:ext cx="5781" cy="339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555F9B6-70E3-4A6D-86F8-E84EB8865A09}"/>
              </a:ext>
            </a:extLst>
          </p:cNvPr>
          <p:cNvCxnSpPr>
            <a:cxnSpLocks/>
          </p:cNvCxnSpPr>
          <p:nvPr/>
        </p:nvCxnSpPr>
        <p:spPr>
          <a:xfrm>
            <a:off x="9416148" y="3429000"/>
            <a:ext cx="0" cy="3395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5892C2E-156D-4EE1-BB7C-1AE9F1960A16}"/>
              </a:ext>
            </a:extLst>
          </p:cNvPr>
          <p:cNvCxnSpPr>
            <a:cxnSpLocks/>
          </p:cNvCxnSpPr>
          <p:nvPr/>
        </p:nvCxnSpPr>
        <p:spPr>
          <a:xfrm>
            <a:off x="9762236" y="4051551"/>
            <a:ext cx="0" cy="5368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C1E8B05-7186-4784-BF47-20DCA6B9DD46}"/>
              </a:ext>
            </a:extLst>
          </p:cNvPr>
          <p:cNvCxnSpPr>
            <a:cxnSpLocks/>
          </p:cNvCxnSpPr>
          <p:nvPr/>
        </p:nvCxnSpPr>
        <p:spPr>
          <a:xfrm>
            <a:off x="10139788" y="3852509"/>
            <a:ext cx="0" cy="2779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55D45B9-2168-4192-B29A-38D855EC4214}"/>
              </a:ext>
            </a:extLst>
          </p:cNvPr>
          <p:cNvCxnSpPr>
            <a:cxnSpLocks/>
          </p:cNvCxnSpPr>
          <p:nvPr/>
        </p:nvCxnSpPr>
        <p:spPr>
          <a:xfrm>
            <a:off x="10750050" y="4061662"/>
            <a:ext cx="0" cy="4905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B30B06CE-21C7-43E0-BBE8-3983EA374B0E}"/>
              </a:ext>
            </a:extLst>
          </p:cNvPr>
          <p:cNvCxnSpPr/>
          <p:nvPr/>
        </p:nvCxnSpPr>
        <p:spPr>
          <a:xfrm>
            <a:off x="11104444" y="4313511"/>
            <a:ext cx="0" cy="2179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7146C297-E065-4045-B328-9EDF2D686EA8}"/>
              </a:ext>
            </a:extLst>
          </p:cNvPr>
          <p:cNvSpPr/>
          <p:nvPr/>
        </p:nvSpPr>
        <p:spPr>
          <a:xfrm>
            <a:off x="8410165" y="5981602"/>
            <a:ext cx="2633542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Sy et al., IPAC’24, 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MOPC53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215C8B3-C005-493C-B698-B0325F8A49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4922" y="858777"/>
            <a:ext cx="1256316" cy="214283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B112F1E-1352-481C-B99A-DE8426441C11}"/>
              </a:ext>
            </a:extLst>
          </p:cNvPr>
          <p:cNvCxnSpPr>
            <a:cxnSpLocks/>
          </p:cNvCxnSpPr>
          <p:nvPr/>
        </p:nvCxnSpPr>
        <p:spPr>
          <a:xfrm flipV="1">
            <a:off x="8161999" y="2519680"/>
            <a:ext cx="646366" cy="960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9AB658A6-8C04-4150-B574-35679F885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1307" y="1247586"/>
            <a:ext cx="985367" cy="158775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9F76CD00-2433-4AFF-AAD4-1B7976BE50BD}"/>
              </a:ext>
            </a:extLst>
          </p:cNvPr>
          <p:cNvSpPr/>
          <p:nvPr/>
        </p:nvSpPr>
        <p:spPr>
          <a:xfrm>
            <a:off x="9900445" y="896668"/>
            <a:ext cx="11432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+mj-lt"/>
              </a:rPr>
              <a:t>Aperture 1</a:t>
            </a:r>
          </a:p>
        </p:txBody>
      </p:sp>
    </p:spTree>
    <p:extLst>
      <p:ext uri="{BB962C8B-B14F-4D97-AF65-F5344CB8AC3E}">
        <p14:creationId xmlns:p14="http://schemas.microsoft.com/office/powerpoint/2010/main" val="16051681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F9C13-686B-7A43-B192-308D9574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DD0A4-D666-1B45-BF9E-BFCE84DB8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84E5FB-A4D8-6947-94B3-4A16EA65DDA9}"/>
              </a:ext>
            </a:extLst>
          </p:cNvPr>
          <p:cNvSpPr/>
          <p:nvPr/>
        </p:nvSpPr>
        <p:spPr>
          <a:xfrm>
            <a:off x="479931" y="1070164"/>
            <a:ext cx="11149758" cy="3016210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Continue working on design of Ce</a:t>
            </a:r>
            <a:r>
              <a:rPr lang="en-US" sz="2000" baseline="30000" dirty="0">
                <a:latin typeface="+mj-lt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BAF injector and critical risk areas:</a:t>
            </a:r>
            <a:endParaRPr lang="en-US" sz="2000" dirty="0">
              <a:latin typeface="+mj-lt"/>
            </a:endParaRPr>
          </a:p>
          <a:p>
            <a:pPr marL="742950" lvl="1" indent="-2857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Optimization of positron capture system </a:t>
            </a:r>
          </a:p>
          <a:p>
            <a:pPr marL="742950" lvl="1" indent="-2857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Beam/spin tracking simulations for Ce</a:t>
            </a:r>
            <a:r>
              <a:rPr lang="en-US" sz="2000" baseline="30000" dirty="0">
                <a:latin typeface="+mj-lt"/>
                <a:cs typeface="Arial" panose="020B0604020202020204" pitchFamily="34" charset="0"/>
              </a:rPr>
              <a:t>+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BAF injector at LERF and beam tracking from LERF </a:t>
            </a:r>
            <a:r>
              <a:rPr lang="en-US" sz="2000">
                <a:latin typeface="+mj-lt"/>
                <a:cs typeface="Arial" panose="020B0604020202020204" pitchFamily="34" charset="0"/>
              </a:rPr>
              <a:t>to North </a:t>
            </a:r>
            <a:r>
              <a:rPr lang="en-US" sz="2000" dirty="0">
                <a:latin typeface="+mj-lt"/>
                <a:cs typeface="Arial" panose="020B0604020202020204" pitchFamily="34" charset="0"/>
              </a:rPr>
              <a:t>Linac (and later to the experimental halls)</a:t>
            </a:r>
          </a:p>
          <a:p>
            <a:pPr marL="742950" lvl="1" indent="-2857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mA polarized electron source</a:t>
            </a:r>
          </a:p>
          <a:p>
            <a:pPr marL="742950" lvl="1" indent="-2857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High power solid and liquid targets</a:t>
            </a:r>
          </a:p>
          <a:p>
            <a:pPr marL="742950" lvl="1" indent="-285750">
              <a:lnSpc>
                <a:spcPts val="24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  <a:cs typeface="Arial" panose="020B0604020202020204" pitchFamily="34" charset="0"/>
              </a:rPr>
              <a:t>CW capture cavities</a:t>
            </a:r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E3D737A0-EDCC-4FD4-9F8A-479F7DE7A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</p:spTree>
    <p:extLst>
      <p:ext uri="{BB962C8B-B14F-4D97-AF65-F5344CB8AC3E}">
        <p14:creationId xmlns:p14="http://schemas.microsoft.com/office/powerpoint/2010/main" val="2164297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92517F69-AF7A-4E8C-B5E9-858D82B0C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466" y="5302186"/>
            <a:ext cx="1593654" cy="11458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862A78-0C39-D0E0-FD58-E65632D1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616E6-D526-AEA3-7BB1-6A5BBA00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233B7F-2515-5708-4C57-0E6BCE961BBF}"/>
              </a:ext>
            </a:extLst>
          </p:cNvPr>
          <p:cNvSpPr txBox="1"/>
          <p:nvPr/>
        </p:nvSpPr>
        <p:spPr>
          <a:xfrm>
            <a:off x="210248" y="832383"/>
            <a:ext cx="116891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would like to acknowledge members of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</a:t>
            </a:r>
            <a:r>
              <a:rPr lang="en-US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BAF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Jefferson Lab Positron Working Group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industry partner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Xelera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members of the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US-Japan HEP Collaboration,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collaborators at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Universities and National Labs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which contribute to the positron R&amp;D effort.</a:t>
            </a:r>
          </a:p>
          <a:p>
            <a:pPr algn="ctr"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T. Abe, J. Benesch,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Bogacz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L. Cardman, J. Conway, S. Covrig, P. Degtiarenko, Y. Enomoto, S. Gessner,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P. Ghoshal, S. Gopinath, J. Grames, J. Gubeli, C. Gulliford, S. Habet, C. Hernandez-Garcia, D. Higinbotham,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Hofler, R. Kazimi, M. Kostin, F. Lin, V. Kostroun, V. Lizarraga-Rubio, K. Mahler, Y. Morikawa, S.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Nagaitsev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E. Nanni, S.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Ogur, 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Poelker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N. Raut, B.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Rimmer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Y. Roblin, A.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Seryi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K.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Smolenski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Spata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R. Suleiman,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A. Sy, N. Taylor, D. Turner, C. Valerio-Lizarraga, E.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Voutier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M. Yamamoto, S. Zhang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B68F7-E7BC-082F-C8F6-D4684286F9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649" y="4576438"/>
            <a:ext cx="2756929" cy="630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7F23F1-53A9-8B2E-C05D-947A98F9E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0264" y="4623323"/>
            <a:ext cx="1096113" cy="1415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329DBD-0698-D460-602A-13E995C7B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1766" y="5366059"/>
            <a:ext cx="1800380" cy="1142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8948-BC46-01A7-69E1-576166CA90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81" t="10203" r="4660" b="11207"/>
          <a:stretch/>
        </p:blipFill>
        <p:spPr>
          <a:xfrm>
            <a:off x="5430471" y="5443259"/>
            <a:ext cx="1931671" cy="991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0CA378-B064-D04C-07CC-75A321C20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4148" y="3728365"/>
            <a:ext cx="1418189" cy="132999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B30F2-8D4D-FBEE-40E2-3445985C5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401" y="3927278"/>
            <a:ext cx="3085354" cy="50304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A3FF4A-7D76-6911-E3D5-6E48481FEB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415" y="3710787"/>
            <a:ext cx="1404889" cy="14048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F21B9E4-F988-7A79-4228-915CE53ED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44245" y="5319656"/>
            <a:ext cx="1647058" cy="11118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46A7783-C631-4A29-98F7-8CD9F893C5E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6545" t="31714" r="25781" b="5214"/>
          <a:stretch/>
        </p:blipFill>
        <p:spPr>
          <a:xfrm>
            <a:off x="9627245" y="3710787"/>
            <a:ext cx="1193578" cy="134331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D3FC6-DDCD-445F-9BD8-E7E81C5B27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5936" y="3716376"/>
            <a:ext cx="2774202" cy="7139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8AF9FD-F3D5-437C-8453-C51BF308A39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96996" y="4505835"/>
            <a:ext cx="2837942" cy="861914"/>
          </a:xfrm>
          <a:prstGeom prst="rect">
            <a:avLst/>
          </a:prstGeom>
        </p:spPr>
      </p:pic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032A0747-A85C-417B-A533-3331138B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</p:spTree>
    <p:extLst>
      <p:ext uri="{BB962C8B-B14F-4D97-AF65-F5344CB8AC3E}">
        <p14:creationId xmlns:p14="http://schemas.microsoft.com/office/powerpoint/2010/main" val="108246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F4952-5EA8-3843-91AF-80D273285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12 GeV Ce</a:t>
            </a:r>
            <a:r>
              <a:rPr lang="en-US" baseline="30000"/>
              <a:t>+</a:t>
            </a:r>
            <a:r>
              <a:rPr lang="en-US"/>
              <a:t>BAF : Polarized Electron or Polarized Positron Beams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7FBC2B-216D-924C-99C9-DE4524278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17753A62-7955-5E43-B6A5-06FBA0658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1"/>
          <a:stretch/>
        </p:blipFill>
        <p:spPr bwMode="auto">
          <a:xfrm>
            <a:off x="1052856" y="2128755"/>
            <a:ext cx="9897968" cy="4144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69B334D-AB8E-E54F-BCA5-D91819F28B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0326104"/>
              </p:ext>
            </p:extLst>
          </p:nvPr>
        </p:nvGraphicFramePr>
        <p:xfrm>
          <a:off x="1929788" y="1002850"/>
          <a:ext cx="798962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8824">
                  <a:extLst>
                    <a:ext uri="{9D8B030D-6E8A-4147-A177-3AD203B41FA5}">
                      <a16:colId xmlns:a16="http://schemas.microsoft.com/office/drawing/2014/main" val="391524624"/>
                    </a:ext>
                  </a:extLst>
                </a:gridCol>
                <a:gridCol w="2637321">
                  <a:extLst>
                    <a:ext uri="{9D8B030D-6E8A-4147-A177-3AD203B41FA5}">
                      <a16:colId xmlns:a16="http://schemas.microsoft.com/office/drawing/2014/main" val="1054175696"/>
                    </a:ext>
                  </a:extLst>
                </a:gridCol>
                <a:gridCol w="2453481">
                  <a:extLst>
                    <a:ext uri="{9D8B030D-6E8A-4147-A177-3AD203B41FA5}">
                      <a16:colId xmlns:a16="http://schemas.microsoft.com/office/drawing/2014/main" val="1890091666"/>
                    </a:ext>
                  </a:extLst>
                </a:gridCol>
              </a:tblGrid>
              <a:tr h="258035">
                <a:tc>
                  <a:txBody>
                    <a:bodyPr/>
                    <a:lstStyle/>
                    <a:p>
                      <a:r>
                        <a:rPr lang="en-US" sz="1600" b="1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Machine Parameter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Electrons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Positrons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3583451"/>
                  </a:ext>
                </a:extLst>
              </a:tr>
              <a:tr h="136728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Hall Multiplicity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4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or 2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81466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Energy (ABC/D)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11/12 GeV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13780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Repetition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249.5/499 MHz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131995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Duty Factor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100% cw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727069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Unpolarized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1 µA</a:t>
                      </a:r>
                      <a:endParaRPr lang="en-US" sz="1600" b="1" i="0" noProof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59729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Polarized Intensity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170 </a:t>
                      </a:r>
                      <a:r>
                        <a:rPr lang="en-US" sz="1600" b="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µ</a:t>
                      </a:r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50 nA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301585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Beam Polarization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&gt; 85%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noProof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 60%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325663"/>
                  </a:ext>
                </a:extLst>
              </a:tr>
              <a:tr h="258035">
                <a:tc>
                  <a:txBody>
                    <a:bodyPr/>
                    <a:lstStyle/>
                    <a:p>
                      <a:r>
                        <a:rPr lang="en-US" sz="1600" b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Fast/Slow Helicity Reversal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i="0" noProof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 Hz/Yes</a:t>
                      </a: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03067"/>
                  </a:ext>
                </a:extLst>
              </a:tr>
            </a:tbl>
          </a:graphicData>
        </a:graphic>
      </p:graphicFrame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C51C5B-B055-C6B7-96AC-AC62CA86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</p:spTree>
    <p:extLst>
      <p:ext uri="{BB962C8B-B14F-4D97-AF65-F5344CB8AC3E}">
        <p14:creationId xmlns:p14="http://schemas.microsoft.com/office/powerpoint/2010/main" val="2359965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162E4-6E4C-9C45-B217-1CACAD53E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CFB858B-EA1B-794E-8073-822663542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892" y="179169"/>
            <a:ext cx="11631095" cy="487490"/>
          </a:xfrm>
        </p:spPr>
        <p:txBody>
          <a:bodyPr>
            <a:normAutofit/>
          </a:bodyPr>
          <a:lstStyle/>
          <a:p>
            <a:r>
              <a:rPr lang="en-US" dirty="0"/>
              <a:t>Positron Experiments Approved by JLab Program Advisory Committee (PAC)</a:t>
            </a:r>
          </a:p>
        </p:txBody>
      </p: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D76BA006-41DC-4291-9325-EDB28CF230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8785859"/>
              </p:ext>
            </p:extLst>
          </p:nvPr>
        </p:nvGraphicFramePr>
        <p:xfrm>
          <a:off x="315532" y="964704"/>
          <a:ext cx="11578107" cy="4495800"/>
        </p:xfrm>
        <a:graphic>
          <a:graphicData uri="http://schemas.openxmlformats.org/drawingml/2006/table">
            <a:tbl>
              <a:tblPr/>
              <a:tblGrid>
                <a:gridCol w="1210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06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5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62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659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52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879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NUMBER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TITLE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algn="l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CONTACT PERSON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HALL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DAYS</a:t>
                      </a:r>
                      <a:br>
                        <a:rPr sz="13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1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REQUESTED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1" strike="noStrike" spc="-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DAYS</a:t>
                      </a:r>
                      <a:br>
                        <a:rPr sz="130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1" strike="noStrike" spc="-1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AWARDED</a:t>
                      </a:r>
                      <a:endParaRPr lang="de-DE" sz="1300" b="0" strike="noStrike" spc="-1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SCIENTIFIC</a:t>
                      </a:r>
                      <a:br>
                        <a:rPr sz="13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en-US" sz="1300" b="1" strike="noStrike" spc="-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RATING</a:t>
                      </a:r>
                      <a:endParaRPr lang="de-DE" sz="1300" b="0" strike="noStrike" spc="-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300" b="1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PAC DECISION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288" marR="18288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</a:t>
                      </a:r>
                      <a:r>
                        <a:rPr lang="en-US" sz="1300" b="0" strike="noStrike" spc="-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-002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Beam charge asymmetries for deeply virtual Compton scattering on the proton at CLAS12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Eric Voutier</a:t>
                      </a:r>
                      <a:b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</a:br>
                      <a:r>
                        <a:rPr lang="en-US" sz="1300" b="0" i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IJCLab, Orsay, France</a:t>
                      </a:r>
                      <a:endParaRPr lang="de-DE" sz="1300" b="0" i="1" strike="noStrike" spc="-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" marR="756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100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</a:t>
                      </a:r>
                      <a:r>
                        <a:rPr lang="en-US" sz="1300" b="0" strike="noStrike" spc="-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-003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Measurement of deep inelastic scattering from nuclei with electron and positron beams to constrain the impact of Coulomb corrections in DIS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9144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Dave Gaskell</a:t>
                      </a:r>
                      <a:b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</a:br>
                      <a:r>
                        <a:rPr lang="en-US" sz="1300" b="0" i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  <a:cs typeface="Arial" panose="020B0604020202020204" pitchFamily="34" charset="0"/>
                        </a:rPr>
                        <a:t>Jefferson Lab</a:t>
                      </a:r>
                      <a:endParaRPr lang="de-DE" sz="1300" b="0" i="1" strike="noStrike" spc="-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9.3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</a:t>
                      </a:r>
                      <a:r>
                        <a:rPr lang="en-US" sz="1300" b="0" strike="noStrike" spc="-1" dirty="0">
                          <a:solidFill>
                            <a:srgbClr val="257545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24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-005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 dark photon search with a JLab positron beam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Bogdan</a:t>
                      </a:r>
                      <a:b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</a:b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Wojtsekhowski</a:t>
                      </a:r>
                      <a:b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</a:br>
                      <a:r>
                        <a:rPr lang="en-US" sz="1300" b="0" i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  <a:cs typeface="Arial" panose="020B0604020202020204" pitchFamily="34" charset="0"/>
                        </a:rPr>
                        <a:t>Jefferson Lab</a:t>
                      </a:r>
                      <a:endParaRPr lang="de-DE" sz="1300" b="0" i="1" strike="noStrike" spc="-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55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  <a:p>
                      <a:pPr algn="ctr"/>
                      <a:endParaRPr lang="en-US" sz="13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  <a:endParaRPr lang="en-US" sz="1300" b="0" strike="noStrike" spc="-1" noProof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</a:t>
                      </a:r>
                      <a:r>
                        <a:rPr lang="en-US" sz="1300" b="0" strike="noStrike" spc="-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-006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Deeply virtual Compton scattering using a positron beam in Hall C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Carlos Munoz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Camacho</a:t>
                      </a:r>
                      <a:endParaRPr lang="de-DE" sz="1300" b="0" strike="noStrike" spc="-1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DejaVu Sans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0" i="1" strike="noStrike" spc="-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IJCLab, Orsay, France</a:t>
                      </a:r>
                      <a:endParaRPr lang="de-DE" sz="1300" b="0" i="1" strike="noStrike" spc="-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137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137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 anchor="ctr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</a:t>
                      </a:r>
                      <a:r>
                        <a:rPr lang="en-US" sz="1300" b="0" strike="noStrike" spc="-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-008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 direct measurement of hard two-photon exchange with electrons and positrons at CLAS12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Axel Schmidt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i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  <a:cs typeface="Arial" panose="020B0604020202020204" pitchFamily="34" charset="0"/>
                        </a:rPr>
                        <a:t>George Washington University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B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55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PR12+</a:t>
                      </a:r>
                      <a:r>
                        <a:rPr lang="en-US" sz="1300" b="0" strike="noStrike" spc="-1" dirty="0">
                          <a:solidFill>
                            <a:srgbClr val="0000CC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23</a:t>
                      </a: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-012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A measurement of two-photon exchange in unpolarized elastic positron-proton and electron-proton scattering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Michael Nycz</a:t>
                      </a:r>
                    </a:p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i="1" strike="noStrike" spc="-1" dirty="0">
                          <a:solidFill>
                            <a:srgbClr val="000000"/>
                          </a:solidFill>
                          <a:latin typeface="+mn-lt"/>
                          <a:ea typeface="DejaVu Sans"/>
                          <a:cs typeface="Arial" panose="020B0604020202020204" pitchFamily="34" charset="0"/>
                        </a:rPr>
                        <a:t>University of Virginia</a:t>
                      </a:r>
                      <a:endParaRPr lang="de-DE" sz="1300" b="0" strike="noStrike" spc="-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4" marR="7560"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C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300" b="0" strike="noStrike" spc="-1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DejaVu Sans"/>
                          <a:cs typeface="Arial" panose="020B0604020202020204" pitchFamily="34" charset="0"/>
                        </a:rPr>
                        <a:t>56</a:t>
                      </a:r>
                      <a:endParaRPr lang="de-DE" sz="1300" b="0" strike="noStrike" spc="-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A-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de-DE" sz="1300" b="0" strike="noStrike" spc="-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C1</a:t>
                      </a:r>
                    </a:p>
                  </a:txBody>
                  <a:tcPr anchor="ctr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622053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0268569-1A87-4712-8026-82933B7CD37C}"/>
              </a:ext>
            </a:extLst>
          </p:cNvPr>
          <p:cNvSpPr txBox="1"/>
          <p:nvPr/>
        </p:nvSpPr>
        <p:spPr>
          <a:xfrm>
            <a:off x="315532" y="5483530"/>
            <a:ext cx="85133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1" dirty="0">
                <a:solidFill>
                  <a:srgbClr val="000000"/>
                </a:solidFill>
                <a:latin typeface="Arial"/>
                <a:ea typeface="DejaVu Sans"/>
              </a:rPr>
              <a:t>C1 = Conditionally Approved with Technical Review by the Lab</a:t>
            </a:r>
            <a:endParaRPr lang="de-DE" sz="1400" spc="-1" dirty="0">
              <a:latin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D0A6BF-56D3-46E7-8BCA-DF9E1C467E75}"/>
              </a:ext>
            </a:extLst>
          </p:cNvPr>
          <p:cNvSpPr txBox="1"/>
          <p:nvPr/>
        </p:nvSpPr>
        <p:spPr>
          <a:xfrm>
            <a:off x="543549" y="5804401"/>
            <a:ext cx="1110490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Approved 210 days Hall B &amp; 202 days in Hall C for 357 total PAC days</a:t>
            </a:r>
          </a:p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(PAC day = two calendar day) </a:t>
            </a:r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CF522D9-9690-4F41-BC04-B2C750AF4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</p:spTree>
    <p:extLst>
      <p:ext uri="{BB962C8B-B14F-4D97-AF65-F5344CB8AC3E}">
        <p14:creationId xmlns:p14="http://schemas.microsoft.com/office/powerpoint/2010/main" val="1047068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39D0BB9E-F9D8-43DC-9E88-089423A29F41}"/>
              </a:ext>
            </a:extLst>
          </p:cNvPr>
          <p:cNvSpPr txBox="1"/>
          <p:nvPr/>
        </p:nvSpPr>
        <p:spPr>
          <a:xfrm>
            <a:off x="6381063" y="806390"/>
            <a:ext cx="5536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Yield [e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] and Figure-of-Merit (FoM) vs Energy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8A3C73-2842-BF0D-0F17-15329C4F1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Selection of </a:t>
            </a:r>
            <a:r>
              <a:rPr lang="en-US" dirty="0">
                <a:latin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</a:rPr>
              <a:t>+ </a:t>
            </a:r>
            <a:r>
              <a:rPr lang="en-US" dirty="0">
                <a:latin typeface="Arial" panose="020B0604020202020204" pitchFamily="34" charset="0"/>
              </a:rPr>
              <a:t>Energy at Exit of 4 mm W Target for 120 MeV e</a:t>
            </a:r>
            <a:r>
              <a:rPr lang="en-US" baseline="30000" dirty="0">
                <a:latin typeface="Arial" panose="020B0604020202020204" pitchFamily="34" charset="0"/>
              </a:rPr>
              <a:t>‒</a:t>
            </a:r>
            <a:r>
              <a:rPr lang="en-US" dirty="0">
                <a:latin typeface="Arial" panose="020B0604020202020204" pitchFamily="34" charset="0"/>
              </a:rPr>
              <a:t> and </a:t>
            </a:r>
            <a:r>
              <a:rPr lang="en-US" i="1" dirty="0" err="1">
                <a:latin typeface="Arial" panose="020B0604020202020204" pitchFamily="34" charset="0"/>
              </a:rPr>
              <a:t>P</a:t>
            </a:r>
            <a:r>
              <a:rPr lang="en-US" i="1" baseline="-25000" dirty="0" err="1">
                <a:latin typeface="Arial" panose="020B0604020202020204" pitchFamily="34" charset="0"/>
              </a:rPr>
              <a:t>z</a:t>
            </a:r>
            <a:r>
              <a:rPr lang="en-US" dirty="0">
                <a:latin typeface="Arial" panose="020B0604020202020204" pitchFamily="34" charset="0"/>
              </a:rPr>
              <a:t> = 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52F6F-98C6-2F87-9467-0476DDB4A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4A5607-EBE8-4117-AD66-EEB4395F20F4}"/>
                  </a:ext>
                </a:extLst>
              </p:cNvPr>
              <p:cNvSpPr/>
              <p:nvPr/>
            </p:nvSpPr>
            <p:spPr>
              <a:xfrm>
                <a:off x="197578" y="4620800"/>
                <a:ext cx="5919891" cy="18721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𝐹𝑜𝑀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𝑧</m:t>
                            </m:r>
                          </m:sub>
                        </m:sSub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𝑌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e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yield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e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long. polarization</a:t>
                </a:r>
              </a:p>
              <a:p>
                <a:pPr>
                  <a:spcAft>
                    <a:spcPts val="300"/>
                  </a:spcAft>
                </a:pP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For 120 MeV drive </a:t>
                </a:r>
                <a:r>
                  <a:rPr lang="en-US" sz="1600" dirty="0">
                    <a:latin typeface="+mj-lt"/>
                  </a:rPr>
                  <a:t>e</a:t>
                </a:r>
                <a:r>
                  <a:rPr lang="en-US" sz="1600" baseline="30000" dirty="0">
                    <a:latin typeface="+mj-lt"/>
                  </a:rPr>
                  <a:t>‒</a:t>
                </a:r>
                <a:r>
                  <a:rPr lang="en-US" sz="1600" dirty="0"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beam, if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captured with energy spread </a:t>
                </a:r>
                <a14:m>
                  <m:oMath xmlns:m="http://schemas.openxmlformats.org/officeDocument/2006/math"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∆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|/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&lt; 0.05 and opening (divergence) angle </a:t>
                </a:r>
                <a14:m>
                  <m:oMath xmlns:m="http://schemas.openxmlformats.org/officeDocument/2006/math">
                    <m:r>
                      <a:rPr lang="el-GR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𝜃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5</a:t>
                </a:r>
                <a:r>
                  <a:rPr lang="de-DE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°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en-US" sz="1600" dirty="0">
                  <a:latin typeface="+mj-lt"/>
                  <a:cs typeface="Arial" panose="020B0604020202020204" pitchFamily="34" charset="0"/>
                </a:endParaRPr>
              </a:p>
              <a:p>
                <a:pPr algn="ctr">
                  <a:spcAft>
                    <a:spcPts val="600"/>
                  </a:spcAft>
                </a:pPr>
                <a:r>
                  <a:rPr lang="en-US" sz="1600" dirty="0">
                    <a:latin typeface="+mj-lt"/>
                    <a:cs typeface="Arial" panose="020B0604020202020204" pitchFamily="34" charset="0"/>
                  </a:rPr>
                  <a:t>Max</a:t>
                </a:r>
                <a:r>
                  <a:rPr lang="en-US" sz="1600" b="1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𝑭𝒐𝑴</m:t>
                    </m:r>
                    <m:r>
                      <a:rPr lang="en-US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sSup>
                          <m:sSupPr>
                            <m:ctrlP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b="1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b="1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  <m:r>
                      <a:rPr lang="en-US" b="1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𝑬</m:t>
                        </m:r>
                      </m:e>
                      <m:sub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</m:oMath>
                </a14:m>
                <a:r>
                  <a:rPr lang="en-US" b="1" dirty="0">
                    <a:solidFill>
                      <a:schemeClr val="tx1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b="1">
                        <a:solidFill>
                          <a:srgbClr val="009A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b="1" i="0" smtClean="0">
                        <a:solidFill>
                          <a:srgbClr val="009A46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𝟕𝟖</m:t>
                    </m:r>
                    <m:r>
                      <a:rPr lang="en-US" b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𝑷</m:t>
                        </m:r>
                      </m:e>
                      <m:sub>
                        <m:sSup>
                          <m:sSupPr>
                            <m:ctrlP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sub>
                    </m:sSub>
                  </m:oMath>
                </a14:m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spcAft>
                    <a:spcPts val="600"/>
                  </a:spcAft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Captured e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yield is relatively low (~5·10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-5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-10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e</a:t>
                </a:r>
                <a:r>
                  <a:rPr lang="en-US" sz="16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/</a:t>
                </a:r>
                <a:r>
                  <a:rPr lang="en-US" sz="1600" dirty="0">
                    <a:latin typeface="Arial" panose="020B0604020202020204" pitchFamily="34" charset="0"/>
                  </a:rPr>
                  <a:t>e</a:t>
                </a:r>
                <a:r>
                  <a:rPr lang="en-US" sz="1600" baseline="30000" dirty="0">
                    <a:latin typeface="Arial" panose="020B0604020202020204" pitchFamily="34" charset="0"/>
                  </a:rPr>
                  <a:t>‒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 → </a:t>
                </a:r>
                <a:r>
                  <a:rPr lang="en-US" sz="1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current polarized </a:t>
                </a:r>
                <a:r>
                  <a:rPr lang="en-US" sz="16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e</a:t>
                </a:r>
                <a:r>
                  <a:rPr lang="en-US" sz="1600" baseline="30000" dirty="0">
                    <a:solidFill>
                      <a:srgbClr val="C00000"/>
                    </a:solidFill>
                    <a:latin typeface="Arial" panose="020B0604020202020204" pitchFamily="34" charset="0"/>
                  </a:rPr>
                  <a:t>‒ </a:t>
                </a:r>
                <a:r>
                  <a:rPr lang="en-US" sz="1600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source is required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≳</m:t>
                    </m:r>
                  </m:oMath>
                </a14:m>
                <a:r>
                  <a:rPr lang="en-US" sz="1600" dirty="0">
                    <a:solidFill>
                      <a:srgbClr val="0000CC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 mA, up to 90% pol.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:endParaRPr 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574A5607-EBE8-4117-AD66-EEB4395F20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78" y="4620800"/>
                <a:ext cx="5919891" cy="1872179"/>
              </a:xfrm>
              <a:prstGeom prst="rect">
                <a:avLst/>
              </a:prstGeom>
              <a:blipFill>
                <a:blip r:embed="rId3"/>
                <a:stretch>
                  <a:fillRect l="-514" r="-514" b="-35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A899FAB-E506-446F-A737-4B6F6726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10504CD-61F2-4B75-B185-1E3A704C1AE5}"/>
              </a:ext>
            </a:extLst>
          </p:cNvPr>
          <p:cNvSpPr txBox="1"/>
          <p:nvPr/>
        </p:nvSpPr>
        <p:spPr>
          <a:xfrm>
            <a:off x="724157" y="806390"/>
            <a:ext cx="4997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Long. Polarization vs Energy at Target Exit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5C2231-E172-40DD-8BAE-923CD8674D14}"/>
              </a:ext>
            </a:extLst>
          </p:cNvPr>
          <p:cNvSpPr/>
          <p:nvPr/>
        </p:nvSpPr>
        <p:spPr>
          <a:xfrm>
            <a:off x="6611996" y="4940840"/>
            <a:ext cx="5223851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Calculations results of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i="1" baseline="30000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 yield, polarization and FOM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different thicknesses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tungsten targets and liquid metal targets (GaInSn, PbBi) and at </a:t>
            </a:r>
            <a:r>
              <a:rPr lang="en-US" sz="1600" b="1" i="1" dirty="0">
                <a:latin typeface="Arial" panose="020B0604020202020204" pitchFamily="34" charset="0"/>
                <a:cs typeface="Arial" panose="020B0604020202020204" pitchFamily="34" charset="0"/>
              </a:rPr>
              <a:t>different energies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drive e</a:t>
            </a:r>
            <a:r>
              <a:rPr lang="en-US" sz="1600" baseline="30000" dirty="0">
                <a:latin typeface="Arial" panose="020B0604020202020204" pitchFamily="34" charset="0"/>
              </a:rPr>
              <a:t> ‒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beams:</a:t>
            </a:r>
          </a:p>
          <a:p>
            <a:pPr algn="ctr">
              <a:spcAft>
                <a:spcPts val="1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V. Lizarraga-Rubio et al., </a:t>
            </a:r>
            <a:r>
              <a:rPr lang="en-US" sz="16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PSTP24 presentation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C7F28E-74F6-4805-814A-39231422241D}"/>
              </a:ext>
            </a:extLst>
          </p:cNvPr>
          <p:cNvGrpSpPr/>
          <p:nvPr/>
        </p:nvGrpSpPr>
        <p:grpSpPr>
          <a:xfrm>
            <a:off x="527554" y="1322479"/>
            <a:ext cx="4947954" cy="3272381"/>
            <a:chOff x="274847" y="1383439"/>
            <a:chExt cx="5406402" cy="35755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14BC09-CD8D-484D-A86C-E08457071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74847" y="1383439"/>
              <a:ext cx="5406402" cy="3575580"/>
            </a:xfrm>
            <a:prstGeom prst="rect">
              <a:avLst/>
            </a:prstGeom>
          </p:spPr>
        </p:pic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63B8ED7-2EF9-40B6-89E3-A650D3631C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85564" y="2109392"/>
              <a:ext cx="1270" cy="2353138"/>
            </a:xfrm>
            <a:prstGeom prst="straightConnector1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844512C0-F7F1-45BD-BA33-330E23AEA5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1540" y="2108602"/>
              <a:ext cx="2295294" cy="0"/>
            </a:xfrm>
            <a:prstGeom prst="straightConnector1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0EE05AB-7085-45C6-8475-B4231EEBE925}"/>
                </a:ext>
              </a:extLst>
            </p:cNvPr>
            <p:cNvSpPr/>
            <p:nvPr/>
          </p:nvSpPr>
          <p:spPr>
            <a:xfrm>
              <a:off x="3078884" y="2000807"/>
              <a:ext cx="213360" cy="213360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DF30165-753F-46C8-8E75-27529465D19D}"/>
              </a:ext>
            </a:extLst>
          </p:cNvPr>
          <p:cNvGrpSpPr/>
          <p:nvPr/>
        </p:nvGrpSpPr>
        <p:grpSpPr>
          <a:xfrm>
            <a:off x="6699906" y="1142084"/>
            <a:ext cx="4947954" cy="3548106"/>
            <a:chOff x="6316935" y="1187803"/>
            <a:chExt cx="5330925" cy="38227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9FB17EB-F5D0-4215-B09B-4ABDECBA0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16935" y="1240079"/>
              <a:ext cx="5330925" cy="3770453"/>
            </a:xfrm>
            <a:prstGeom prst="rect">
              <a:avLst/>
            </a:prstGeom>
          </p:spPr>
        </p:pic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D818C54-4563-4D53-9D23-9C2AA0DB0B59}"/>
                </a:ext>
              </a:extLst>
            </p:cNvPr>
            <p:cNvCxnSpPr>
              <a:cxnSpLocks/>
            </p:cNvCxnSpPr>
            <p:nvPr/>
          </p:nvCxnSpPr>
          <p:spPr>
            <a:xfrm>
              <a:off x="9118242" y="3039414"/>
              <a:ext cx="0" cy="1423116"/>
            </a:xfrm>
            <a:prstGeom prst="straightConnector1">
              <a:avLst/>
            </a:prstGeom>
            <a:ln w="1905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EABF6E3-8D0A-44F1-B0AB-197C55256166}"/>
                </a:ext>
              </a:extLst>
            </p:cNvPr>
            <p:cNvSpPr/>
            <p:nvPr/>
          </p:nvSpPr>
          <p:spPr>
            <a:xfrm>
              <a:off x="6678507" y="1187803"/>
              <a:ext cx="562186" cy="1981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4133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9E40-E82D-DB4E-92E6-34EEE2C2BD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Positron Injector and Transport Line at CEBAF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8F98D6-22C1-D14C-A3BE-D9936C34A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7D1A8A-5FEA-47B2-82B8-9ADB6CF602A4}"/>
              </a:ext>
            </a:extLst>
          </p:cNvPr>
          <p:cNvGrpSpPr/>
          <p:nvPr/>
        </p:nvGrpSpPr>
        <p:grpSpPr>
          <a:xfrm>
            <a:off x="9518366" y="3635546"/>
            <a:ext cx="2480577" cy="1993425"/>
            <a:chOff x="9489361" y="2541024"/>
            <a:chExt cx="2480577" cy="1993425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E1513E06-B8CE-4F30-BA77-B84B222F5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89361" y="3118767"/>
              <a:ext cx="2480577" cy="1415682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56" name="Rectangle 39">
              <a:extLst>
                <a:ext uri="{FF2B5EF4-FFF2-40B4-BE49-F238E27FC236}">
                  <a16:creationId xmlns:a16="http://schemas.microsoft.com/office/drawing/2014/main" id="{D6626704-2EEF-484F-A78A-49B033604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4901" y="2541024"/>
              <a:ext cx="1669496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7030A0"/>
                  </a:solidFill>
                </a:rPr>
                <a:t>New Beamline</a:t>
              </a:r>
              <a:br>
                <a:rPr lang="en-US" sz="1600" b="1" dirty="0">
                  <a:solidFill>
                    <a:srgbClr val="7030A0"/>
                  </a:solidFill>
                </a:rPr>
              </a:br>
              <a:r>
                <a:rPr lang="en-US" sz="1600" b="1" dirty="0">
                  <a:solidFill>
                    <a:srgbClr val="7030A0"/>
                  </a:solidFill>
                </a:rPr>
                <a:t>to CEBAF Tunnel</a:t>
              </a:r>
            </a:p>
          </p:txBody>
        </p:sp>
      </p:grpSp>
      <p:sp>
        <p:nvSpPr>
          <p:cNvPr id="22" name="AutoShape 3">
            <a:extLst>
              <a:ext uri="{FF2B5EF4-FFF2-40B4-BE49-F238E27FC236}">
                <a16:creationId xmlns:a16="http://schemas.microsoft.com/office/drawing/2014/main" id="{C96ABA4C-3B82-4347-81D5-A7C427E6562B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237067" y="1495799"/>
            <a:ext cx="8353730" cy="3765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32EA80D6-5D3A-4D4C-9B63-FAA424601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657168"/>
            <a:ext cx="9076266" cy="4125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Freeform 7">
            <a:extLst>
              <a:ext uri="{FF2B5EF4-FFF2-40B4-BE49-F238E27FC236}">
                <a16:creationId xmlns:a16="http://schemas.microsoft.com/office/drawing/2014/main" id="{FBF5ADA7-CADB-4B07-B0AC-F0E9C44DFB91}"/>
              </a:ext>
            </a:extLst>
          </p:cNvPr>
          <p:cNvSpPr>
            <a:spLocks/>
          </p:cNvSpPr>
          <p:nvPr/>
        </p:nvSpPr>
        <p:spPr bwMode="auto">
          <a:xfrm>
            <a:off x="6586281" y="3416093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35A1EAE-F1E1-43C0-BC9B-59391E49AA81}"/>
              </a:ext>
            </a:extLst>
          </p:cNvPr>
          <p:cNvSpPr>
            <a:spLocks/>
          </p:cNvSpPr>
          <p:nvPr/>
        </p:nvSpPr>
        <p:spPr bwMode="auto">
          <a:xfrm>
            <a:off x="6586281" y="3416093"/>
            <a:ext cx="1043031" cy="401406"/>
          </a:xfrm>
          <a:custGeom>
            <a:avLst/>
            <a:gdLst>
              <a:gd name="T0" fmla="*/ 0 w 1471"/>
              <a:gd name="T1" fmla="*/ 0 h 533"/>
              <a:gd name="T2" fmla="*/ 0 w 1471"/>
              <a:gd name="T3" fmla="*/ 0 h 533"/>
              <a:gd name="T4" fmla="*/ 953 w 1471"/>
              <a:gd name="T5" fmla="*/ 77 h 533"/>
              <a:gd name="T6" fmla="*/ 1465 w 1471"/>
              <a:gd name="T7" fmla="*/ 315 h 533"/>
              <a:gd name="T8" fmla="*/ 1383 w 1471"/>
              <a:gd name="T9" fmla="*/ 533 h 5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71" h="533">
                <a:moveTo>
                  <a:pt x="0" y="0"/>
                </a:moveTo>
                <a:lnTo>
                  <a:pt x="0" y="0"/>
                </a:lnTo>
                <a:cubicBezTo>
                  <a:pt x="353" y="27"/>
                  <a:pt x="855" y="60"/>
                  <a:pt x="953" y="77"/>
                </a:cubicBezTo>
                <a:cubicBezTo>
                  <a:pt x="1052" y="94"/>
                  <a:pt x="1399" y="123"/>
                  <a:pt x="1465" y="315"/>
                </a:cubicBezTo>
                <a:cubicBezTo>
                  <a:pt x="1471" y="384"/>
                  <a:pt x="1465" y="399"/>
                  <a:pt x="1383" y="533"/>
                </a:cubicBezTo>
              </a:path>
            </a:pathLst>
          </a:custGeom>
          <a:noFill/>
          <a:ln w="50800" cap="flat">
            <a:solidFill>
              <a:srgbClr val="00B05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4E26AD1-69AB-4724-BAA5-BF3E0BD18206}"/>
              </a:ext>
            </a:extLst>
          </p:cNvPr>
          <p:cNvSpPr>
            <a:spLocks/>
          </p:cNvSpPr>
          <p:nvPr/>
        </p:nvSpPr>
        <p:spPr bwMode="auto">
          <a:xfrm>
            <a:off x="2340196" y="4231008"/>
            <a:ext cx="4686054" cy="18155"/>
          </a:xfrm>
          <a:custGeom>
            <a:avLst/>
            <a:gdLst>
              <a:gd name="T0" fmla="*/ 0 w 6608"/>
              <a:gd name="T1" fmla="*/ 24 h 24"/>
              <a:gd name="T2" fmla="*/ 0 w 6608"/>
              <a:gd name="T3" fmla="*/ 24 h 24"/>
              <a:gd name="T4" fmla="*/ 6608 w 6608"/>
              <a:gd name="T5" fmla="*/ 0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608" h="24">
                <a:moveTo>
                  <a:pt x="0" y="24"/>
                </a:moveTo>
                <a:lnTo>
                  <a:pt x="0" y="24"/>
                </a:lnTo>
                <a:lnTo>
                  <a:pt x="6608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28E1ED9F-2C04-40FD-9FF2-89EE6CEF91CC}"/>
              </a:ext>
            </a:extLst>
          </p:cNvPr>
          <p:cNvSpPr>
            <a:spLocks/>
          </p:cNvSpPr>
          <p:nvPr/>
        </p:nvSpPr>
        <p:spPr bwMode="auto">
          <a:xfrm>
            <a:off x="1792131" y="3258758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  <a:gd name="T6" fmla="*/ 833 w 833"/>
              <a:gd name="T7" fmla="*/ 0 h 1314"/>
              <a:gd name="T8" fmla="*/ 833 w 833"/>
              <a:gd name="T9" fmla="*/ 1314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  <a:lnTo>
                  <a:pt x="833" y="0"/>
                </a:lnTo>
                <a:lnTo>
                  <a:pt x="833" y="1314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11">
            <a:extLst>
              <a:ext uri="{FF2B5EF4-FFF2-40B4-BE49-F238E27FC236}">
                <a16:creationId xmlns:a16="http://schemas.microsoft.com/office/drawing/2014/main" id="{A90A8CEC-CCE7-435F-86AD-93607C3C516C}"/>
              </a:ext>
            </a:extLst>
          </p:cNvPr>
          <p:cNvSpPr>
            <a:spLocks/>
          </p:cNvSpPr>
          <p:nvPr/>
        </p:nvSpPr>
        <p:spPr bwMode="auto">
          <a:xfrm>
            <a:off x="1792131" y="3258758"/>
            <a:ext cx="591683" cy="992421"/>
          </a:xfrm>
          <a:custGeom>
            <a:avLst/>
            <a:gdLst>
              <a:gd name="T0" fmla="*/ 833 w 833"/>
              <a:gd name="T1" fmla="*/ 1314 h 1314"/>
              <a:gd name="T2" fmla="*/ 833 w 833"/>
              <a:gd name="T3" fmla="*/ 1314 h 1314"/>
              <a:gd name="T4" fmla="*/ 0 w 833"/>
              <a:gd name="T5" fmla="*/ 0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314">
                <a:moveTo>
                  <a:pt x="833" y="1314"/>
                </a:moveTo>
                <a:lnTo>
                  <a:pt x="833" y="1314"/>
                </a:lnTo>
                <a:cubicBezTo>
                  <a:pt x="373" y="1314"/>
                  <a:pt x="0" y="726"/>
                  <a:pt x="0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12">
            <a:extLst>
              <a:ext uri="{FF2B5EF4-FFF2-40B4-BE49-F238E27FC236}">
                <a16:creationId xmlns:a16="http://schemas.microsoft.com/office/drawing/2014/main" id="{0132C1D4-D341-4CC9-9348-0438C2ACC279}"/>
              </a:ext>
            </a:extLst>
          </p:cNvPr>
          <p:cNvSpPr>
            <a:spLocks/>
          </p:cNvSpPr>
          <p:nvPr/>
        </p:nvSpPr>
        <p:spPr bwMode="auto">
          <a:xfrm>
            <a:off x="1792131" y="2540664"/>
            <a:ext cx="591683" cy="855257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  <a:gd name="T6" fmla="*/ 833 w 833"/>
              <a:gd name="T7" fmla="*/ 1133 h 1133"/>
              <a:gd name="T8" fmla="*/ 833 w 833"/>
              <a:gd name="T9" fmla="*/ 0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  <a:lnTo>
                  <a:pt x="833" y="1133"/>
                </a:lnTo>
                <a:lnTo>
                  <a:pt x="833" y="0"/>
                </a:ln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F467BEBE-9C94-4CD2-B842-AD758CE2E0D5}"/>
              </a:ext>
            </a:extLst>
          </p:cNvPr>
          <p:cNvSpPr>
            <a:spLocks/>
          </p:cNvSpPr>
          <p:nvPr/>
        </p:nvSpPr>
        <p:spPr bwMode="auto">
          <a:xfrm>
            <a:off x="1792131" y="2520493"/>
            <a:ext cx="591683" cy="875428"/>
          </a:xfrm>
          <a:custGeom>
            <a:avLst/>
            <a:gdLst>
              <a:gd name="T0" fmla="*/ 833 w 833"/>
              <a:gd name="T1" fmla="*/ 0 h 1133"/>
              <a:gd name="T2" fmla="*/ 833 w 833"/>
              <a:gd name="T3" fmla="*/ 0 h 1133"/>
              <a:gd name="T4" fmla="*/ 0 w 833"/>
              <a:gd name="T5" fmla="*/ 1133 h 1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33" h="1133">
                <a:moveTo>
                  <a:pt x="833" y="0"/>
                </a:moveTo>
                <a:lnTo>
                  <a:pt x="833" y="0"/>
                </a:lnTo>
                <a:cubicBezTo>
                  <a:pt x="373" y="0"/>
                  <a:pt x="0" y="507"/>
                  <a:pt x="0" y="1133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14">
            <a:extLst>
              <a:ext uri="{FF2B5EF4-FFF2-40B4-BE49-F238E27FC236}">
                <a16:creationId xmlns:a16="http://schemas.microsoft.com/office/drawing/2014/main" id="{BEA291AD-9257-46D4-880F-874876E3D3C8}"/>
              </a:ext>
            </a:extLst>
          </p:cNvPr>
          <p:cNvSpPr>
            <a:spLocks/>
          </p:cNvSpPr>
          <p:nvPr/>
        </p:nvSpPr>
        <p:spPr bwMode="auto">
          <a:xfrm>
            <a:off x="2302268" y="2520493"/>
            <a:ext cx="614440" cy="0"/>
          </a:xfrm>
          <a:custGeom>
            <a:avLst/>
            <a:gdLst>
              <a:gd name="T0" fmla="*/ 0 w 866"/>
              <a:gd name="T1" fmla="*/ 0 w 866"/>
              <a:gd name="T2" fmla="*/ 866 w 866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866">
                <a:moveTo>
                  <a:pt x="0" y="0"/>
                </a:moveTo>
                <a:lnTo>
                  <a:pt x="0" y="0"/>
                </a:lnTo>
                <a:lnTo>
                  <a:pt x="866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Freeform 15">
            <a:extLst>
              <a:ext uri="{FF2B5EF4-FFF2-40B4-BE49-F238E27FC236}">
                <a16:creationId xmlns:a16="http://schemas.microsoft.com/office/drawing/2014/main" id="{29879BB1-1341-4089-B7B9-2E3D08EC4D3C}"/>
              </a:ext>
            </a:extLst>
          </p:cNvPr>
          <p:cNvSpPr>
            <a:spLocks/>
          </p:cNvSpPr>
          <p:nvPr/>
        </p:nvSpPr>
        <p:spPr bwMode="auto">
          <a:xfrm>
            <a:off x="2916708" y="2459980"/>
            <a:ext cx="269291" cy="58497"/>
          </a:xfrm>
          <a:custGeom>
            <a:avLst/>
            <a:gdLst>
              <a:gd name="T0" fmla="*/ 0 w 379"/>
              <a:gd name="T1" fmla="*/ 79 h 79"/>
              <a:gd name="T2" fmla="*/ 0 w 379"/>
              <a:gd name="T3" fmla="*/ 79 h 79"/>
              <a:gd name="T4" fmla="*/ 379 w 379"/>
              <a:gd name="T5" fmla="*/ 0 h 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79" h="79">
                <a:moveTo>
                  <a:pt x="0" y="79"/>
                </a:moveTo>
                <a:lnTo>
                  <a:pt x="0" y="79"/>
                </a:lnTo>
                <a:lnTo>
                  <a:pt x="379" y="0"/>
                </a:ln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6">
            <a:extLst>
              <a:ext uri="{FF2B5EF4-FFF2-40B4-BE49-F238E27FC236}">
                <a16:creationId xmlns:a16="http://schemas.microsoft.com/office/drawing/2014/main" id="{7D142FAD-D5E2-47F9-ABB4-49D012479639}"/>
              </a:ext>
            </a:extLst>
          </p:cNvPr>
          <p:cNvSpPr>
            <a:spLocks/>
          </p:cNvSpPr>
          <p:nvPr/>
        </p:nvSpPr>
        <p:spPr bwMode="auto">
          <a:xfrm>
            <a:off x="7022457" y="3795311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Freeform 17">
            <a:extLst>
              <a:ext uri="{FF2B5EF4-FFF2-40B4-BE49-F238E27FC236}">
                <a16:creationId xmlns:a16="http://schemas.microsoft.com/office/drawing/2014/main" id="{7B9F4F1E-7494-48BF-8EA9-C89A73DD4235}"/>
              </a:ext>
            </a:extLst>
          </p:cNvPr>
          <p:cNvSpPr>
            <a:spLocks/>
          </p:cNvSpPr>
          <p:nvPr/>
        </p:nvSpPr>
        <p:spPr bwMode="auto">
          <a:xfrm>
            <a:off x="7022457" y="3797731"/>
            <a:ext cx="553755" cy="429646"/>
          </a:xfrm>
          <a:custGeom>
            <a:avLst/>
            <a:gdLst>
              <a:gd name="T0" fmla="*/ 0 w 781"/>
              <a:gd name="T1" fmla="*/ 570 h 570"/>
              <a:gd name="T2" fmla="*/ 0 w 781"/>
              <a:gd name="T3" fmla="*/ 570 h 570"/>
              <a:gd name="T4" fmla="*/ 168 w 781"/>
              <a:gd name="T5" fmla="*/ 544 h 570"/>
              <a:gd name="T6" fmla="*/ 508 w 781"/>
              <a:gd name="T7" fmla="*/ 282 h 570"/>
              <a:gd name="T8" fmla="*/ 781 w 781"/>
              <a:gd name="T9" fmla="*/ 0 h 5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81" h="570">
                <a:moveTo>
                  <a:pt x="0" y="570"/>
                </a:moveTo>
                <a:lnTo>
                  <a:pt x="0" y="570"/>
                </a:lnTo>
                <a:cubicBezTo>
                  <a:pt x="60" y="563"/>
                  <a:pt x="139" y="558"/>
                  <a:pt x="168" y="544"/>
                </a:cubicBezTo>
                <a:cubicBezTo>
                  <a:pt x="197" y="530"/>
                  <a:pt x="260" y="518"/>
                  <a:pt x="508" y="282"/>
                </a:cubicBezTo>
                <a:cubicBezTo>
                  <a:pt x="598" y="194"/>
                  <a:pt x="616" y="176"/>
                  <a:pt x="781" y="0"/>
                </a:cubicBezTo>
              </a:path>
            </a:pathLst>
          </a:custGeom>
          <a:noFill/>
          <a:ln w="50800" cap="flat">
            <a:solidFill>
              <a:srgbClr val="00B0F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Rectangle 30">
            <a:extLst>
              <a:ext uri="{FF2B5EF4-FFF2-40B4-BE49-F238E27FC236}">
                <a16:creationId xmlns:a16="http://schemas.microsoft.com/office/drawing/2014/main" id="{BEB0D822-F0D3-495B-938B-8490FD259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3167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7" name="Rectangle 31">
            <a:extLst>
              <a:ext uri="{FF2B5EF4-FFF2-40B4-BE49-F238E27FC236}">
                <a16:creationId xmlns:a16="http://schemas.microsoft.com/office/drawing/2014/main" id="{673E31F2-38F2-4C7C-8DE0-5A714332F5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502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8" name="Rectangle 32">
            <a:extLst>
              <a:ext uri="{FF2B5EF4-FFF2-40B4-BE49-F238E27FC236}">
                <a16:creationId xmlns:a16="http://schemas.microsoft.com/office/drawing/2014/main" id="{575E731E-BD10-4822-A8E2-34DA7B056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50913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Rectangle 33">
            <a:extLst>
              <a:ext uri="{FF2B5EF4-FFF2-40B4-BE49-F238E27FC236}">
                <a16:creationId xmlns:a16="http://schemas.microsoft.com/office/drawing/2014/main" id="{FD4F3E69-622F-4793-BC49-134B09D32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662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0" name="Rectangle 34">
            <a:extLst>
              <a:ext uri="{FF2B5EF4-FFF2-40B4-BE49-F238E27FC236}">
                <a16:creationId xmlns:a16="http://schemas.microsoft.com/office/drawing/2014/main" id="{C1CFC573-5773-4DCF-9C1D-C66FF8C30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7965" y="1576483"/>
            <a:ext cx="0" cy="35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2" name="Freeform 38">
            <a:extLst>
              <a:ext uri="{FF2B5EF4-FFF2-40B4-BE49-F238E27FC236}">
                <a16:creationId xmlns:a16="http://schemas.microsoft.com/office/drawing/2014/main" id="{86EA9E98-076C-42DF-BFC3-5BE5F24AD3A6}"/>
              </a:ext>
            </a:extLst>
          </p:cNvPr>
          <p:cNvSpPr>
            <a:spLocks/>
          </p:cNvSpPr>
          <p:nvPr/>
        </p:nvSpPr>
        <p:spPr bwMode="auto">
          <a:xfrm>
            <a:off x="5559422" y="2597866"/>
            <a:ext cx="1380494" cy="474021"/>
          </a:xfrm>
          <a:custGeom>
            <a:avLst/>
            <a:gdLst>
              <a:gd name="T0" fmla="*/ 0 w 786"/>
              <a:gd name="T1" fmla="*/ 0 h 386"/>
              <a:gd name="T2" fmla="*/ 0 w 786"/>
              <a:gd name="T3" fmla="*/ 0 h 386"/>
              <a:gd name="T4" fmla="*/ 786 w 786"/>
              <a:gd name="T5" fmla="*/ 0 h 386"/>
              <a:gd name="T6" fmla="*/ 786 w 786"/>
              <a:gd name="T7" fmla="*/ 386 h 386"/>
              <a:gd name="T8" fmla="*/ 0 w 786"/>
              <a:gd name="T9" fmla="*/ 386 h 386"/>
              <a:gd name="T10" fmla="*/ 0 w 786"/>
              <a:gd name="T11" fmla="*/ 0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86" h="386">
                <a:moveTo>
                  <a:pt x="0" y="0"/>
                </a:moveTo>
                <a:lnTo>
                  <a:pt x="0" y="0"/>
                </a:lnTo>
                <a:lnTo>
                  <a:pt x="786" y="0"/>
                </a:lnTo>
                <a:lnTo>
                  <a:pt x="786" y="386"/>
                </a:lnTo>
                <a:lnTo>
                  <a:pt x="0" y="386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39">
            <a:extLst>
              <a:ext uri="{FF2B5EF4-FFF2-40B4-BE49-F238E27FC236}">
                <a16:creationId xmlns:a16="http://schemas.microsoft.com/office/drawing/2014/main" id="{D628D512-443C-4A1B-B89C-9AFE81D6A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7666" y="2619434"/>
            <a:ext cx="1284006" cy="430887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C00000"/>
                </a:solidFill>
              </a:rPr>
              <a:t>New e</a:t>
            </a:r>
            <a:r>
              <a:rPr lang="en-US" sz="1400" b="1" baseline="30000">
                <a:solidFill>
                  <a:srgbClr val="C00000"/>
                </a:solidFill>
              </a:rPr>
              <a:t>+</a:t>
            </a:r>
            <a:r>
              <a:rPr lang="en-US" sz="1400" b="1">
                <a:solidFill>
                  <a:srgbClr val="C00000"/>
                </a:solidFill>
              </a:rPr>
              <a:t> Injector</a:t>
            </a:r>
            <a:br>
              <a:rPr lang="en-US" sz="1400" b="1">
                <a:solidFill>
                  <a:srgbClr val="C00000"/>
                </a:solidFill>
              </a:rPr>
            </a:br>
            <a:r>
              <a:rPr lang="en-US" sz="1400" b="1">
                <a:solidFill>
                  <a:srgbClr val="C00000"/>
                </a:solidFill>
              </a:rPr>
              <a:t> at LERF</a:t>
            </a:r>
          </a:p>
        </p:txBody>
      </p:sp>
      <p:sp>
        <p:nvSpPr>
          <p:cNvPr id="47" name="Rectangle 109">
            <a:extLst>
              <a:ext uri="{FF2B5EF4-FFF2-40B4-BE49-F238E27FC236}">
                <a16:creationId xmlns:a16="http://schemas.microsoft.com/office/drawing/2014/main" id="{C1BA4B34-3850-436A-BE69-A5D0AE3941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294" y="1558329"/>
            <a:ext cx="117578" cy="2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114">
            <a:extLst>
              <a:ext uri="{FF2B5EF4-FFF2-40B4-BE49-F238E27FC236}">
                <a16:creationId xmlns:a16="http://schemas.microsoft.com/office/drawing/2014/main" id="{07C5BDEE-9EBF-40E1-8B77-B67C65973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9024" y="155832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Rectangle 117">
            <a:extLst>
              <a:ext uri="{FF2B5EF4-FFF2-40B4-BE49-F238E27FC236}">
                <a16:creationId xmlns:a16="http://schemas.microsoft.com/office/drawing/2014/main" id="{B868C178-8ED3-496E-9F86-1FDE796E4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48148" y="1558329"/>
            <a:ext cx="68" cy="28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5" name="Freeform 74">
            <a:extLst>
              <a:ext uri="{FF2B5EF4-FFF2-40B4-BE49-F238E27FC236}">
                <a16:creationId xmlns:a16="http://schemas.microsoft.com/office/drawing/2014/main" id="{3028FA05-80D6-4B79-8438-752CC133BE0D}"/>
              </a:ext>
            </a:extLst>
          </p:cNvPr>
          <p:cNvSpPr>
            <a:spLocks/>
          </p:cNvSpPr>
          <p:nvPr/>
        </p:nvSpPr>
        <p:spPr bwMode="auto">
          <a:xfrm>
            <a:off x="2505735" y="1522124"/>
            <a:ext cx="1554480" cy="512347"/>
          </a:xfrm>
          <a:custGeom>
            <a:avLst/>
            <a:gdLst>
              <a:gd name="T0" fmla="*/ 0 w 2453"/>
              <a:gd name="T1" fmla="*/ 0 h 680"/>
              <a:gd name="T2" fmla="*/ 0 w 2453"/>
              <a:gd name="T3" fmla="*/ 0 h 680"/>
              <a:gd name="T4" fmla="*/ 2453 w 2453"/>
              <a:gd name="T5" fmla="*/ 0 h 680"/>
              <a:gd name="T6" fmla="*/ 2453 w 2453"/>
              <a:gd name="T7" fmla="*/ 680 h 680"/>
              <a:gd name="T8" fmla="*/ 0 w 2453"/>
              <a:gd name="T9" fmla="*/ 680 h 680"/>
              <a:gd name="T10" fmla="*/ 0 w 2453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453" h="680">
                <a:moveTo>
                  <a:pt x="0" y="0"/>
                </a:moveTo>
                <a:lnTo>
                  <a:pt x="0" y="0"/>
                </a:lnTo>
                <a:lnTo>
                  <a:pt x="2453" y="0"/>
                </a:lnTo>
                <a:lnTo>
                  <a:pt x="2453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39">
            <a:extLst>
              <a:ext uri="{FF2B5EF4-FFF2-40B4-BE49-F238E27FC236}">
                <a16:creationId xmlns:a16="http://schemas.microsoft.com/office/drawing/2014/main" id="{7F713DAD-718C-47C4-8B8E-5C979B551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3608" y="1562854"/>
            <a:ext cx="145873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 b="1">
                <a:solidFill>
                  <a:srgbClr val="7030A0"/>
                </a:solidFill>
              </a:rPr>
              <a:t>123 MeV e</a:t>
            </a:r>
            <a:r>
              <a:rPr lang="en-US" sz="1400" b="1" baseline="30000">
                <a:solidFill>
                  <a:srgbClr val="7030A0"/>
                </a:solidFill>
              </a:rPr>
              <a:t>+ </a:t>
            </a:r>
            <a:r>
              <a:rPr lang="en-US" sz="1400" b="1">
                <a:solidFill>
                  <a:srgbClr val="7030A0"/>
                </a:solidFill>
              </a:rPr>
              <a:t>Beam</a:t>
            </a:r>
            <a:br>
              <a:rPr lang="en-US" sz="1400" b="1" baseline="30000">
                <a:solidFill>
                  <a:srgbClr val="7030A0"/>
                </a:solidFill>
              </a:rPr>
            </a:br>
            <a:r>
              <a:rPr lang="en-US" sz="1400" b="1">
                <a:solidFill>
                  <a:srgbClr val="7030A0"/>
                </a:solidFill>
              </a:rPr>
              <a:t>Injected to NL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61797D2-D440-4DEF-9DFC-631ABCA50076}"/>
              </a:ext>
            </a:extLst>
          </p:cNvPr>
          <p:cNvSpPr/>
          <p:nvPr/>
        </p:nvSpPr>
        <p:spPr>
          <a:xfrm>
            <a:off x="3371662" y="4802410"/>
            <a:ext cx="2038538" cy="558368"/>
          </a:xfrm>
          <a:prstGeom prst="rect">
            <a:avLst/>
          </a:prstGeom>
          <a:solidFill>
            <a:schemeClr val="bg1">
              <a:alpha val="12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FE253131-84E7-4309-B220-3376415E3B39}"/>
              </a:ext>
            </a:extLst>
          </p:cNvPr>
          <p:cNvCxnSpPr/>
          <p:nvPr/>
        </p:nvCxnSpPr>
        <p:spPr>
          <a:xfrm flipV="1">
            <a:off x="4403502" y="4251179"/>
            <a:ext cx="364112" cy="565553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CC4C84AD-7348-4163-8204-EB09C99EB0A4}"/>
              </a:ext>
            </a:extLst>
          </p:cNvPr>
          <p:cNvSpPr/>
          <p:nvPr/>
        </p:nvSpPr>
        <p:spPr>
          <a:xfrm>
            <a:off x="3286753" y="4819985"/>
            <a:ext cx="2208356" cy="523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Transport Line </a:t>
            </a:r>
            <a:b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along SL and West Arc</a:t>
            </a:r>
            <a:endParaRPr lang="en-US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Freeform 103">
            <a:extLst>
              <a:ext uri="{FF2B5EF4-FFF2-40B4-BE49-F238E27FC236}">
                <a16:creationId xmlns:a16="http://schemas.microsoft.com/office/drawing/2014/main" id="{44535815-4BB3-475D-8005-80130ED0762D}"/>
              </a:ext>
            </a:extLst>
          </p:cNvPr>
          <p:cNvSpPr>
            <a:spLocks/>
          </p:cNvSpPr>
          <p:nvPr/>
        </p:nvSpPr>
        <p:spPr bwMode="auto">
          <a:xfrm>
            <a:off x="733926" y="1522124"/>
            <a:ext cx="1568342" cy="512347"/>
          </a:xfrm>
          <a:custGeom>
            <a:avLst/>
            <a:gdLst>
              <a:gd name="T0" fmla="*/ 0 w 1960"/>
              <a:gd name="T1" fmla="*/ 0 h 680"/>
              <a:gd name="T2" fmla="*/ 0 w 1960"/>
              <a:gd name="T3" fmla="*/ 0 h 680"/>
              <a:gd name="T4" fmla="*/ 1960 w 1960"/>
              <a:gd name="T5" fmla="*/ 0 h 680"/>
              <a:gd name="T6" fmla="*/ 1960 w 1960"/>
              <a:gd name="T7" fmla="*/ 680 h 680"/>
              <a:gd name="T8" fmla="*/ 0 w 1960"/>
              <a:gd name="T9" fmla="*/ 680 h 680"/>
              <a:gd name="T10" fmla="*/ 0 w 1960"/>
              <a:gd name="T11" fmla="*/ 0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960" h="680">
                <a:moveTo>
                  <a:pt x="0" y="0"/>
                </a:moveTo>
                <a:lnTo>
                  <a:pt x="0" y="0"/>
                </a:lnTo>
                <a:lnTo>
                  <a:pt x="1960" y="0"/>
                </a:lnTo>
                <a:lnTo>
                  <a:pt x="1960" y="680"/>
                </a:lnTo>
                <a:lnTo>
                  <a:pt x="0" y="680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65000"/>
            </a:srgbClr>
          </a:solidFill>
          <a:ln w="635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39">
            <a:extLst>
              <a:ext uri="{FF2B5EF4-FFF2-40B4-BE49-F238E27FC236}">
                <a16:creationId xmlns:a16="http://schemas.microsoft.com/office/drawing/2014/main" id="{C8CEE0E7-A835-463A-8BCD-22F59E4F3E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785" y="1562854"/>
            <a:ext cx="1504601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sz="1400"/>
              <a:t>CEBAF Polarized</a:t>
            </a:r>
            <a:br>
              <a:rPr lang="en-US" sz="1400"/>
            </a:br>
            <a:r>
              <a:rPr lang="en-US" sz="1400"/>
              <a:t>Electron Injector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6D3C020-B4C6-45A2-9B26-6372CB97A4ED}"/>
              </a:ext>
            </a:extLst>
          </p:cNvPr>
          <p:cNvSpPr txBox="1"/>
          <p:nvPr/>
        </p:nvSpPr>
        <p:spPr>
          <a:xfrm>
            <a:off x="6426786" y="3520510"/>
            <a:ext cx="807878" cy="1846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123 MeV e</a:t>
            </a:r>
            <a:r>
              <a:rPr lang="en-US" sz="1200" b="1" baseline="30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8A6494D-2530-477D-BBD1-9D7705B2C518}"/>
              </a:ext>
            </a:extLst>
          </p:cNvPr>
          <p:cNvCxnSpPr>
            <a:cxnSpLocks/>
            <a:stCxn id="26" idx="0"/>
          </p:cNvCxnSpPr>
          <p:nvPr/>
        </p:nvCxnSpPr>
        <p:spPr>
          <a:xfrm>
            <a:off x="6586281" y="3416093"/>
            <a:ext cx="488889" cy="4306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9182D35-0CE9-4DF7-B997-2BCB32B7812F}"/>
              </a:ext>
            </a:extLst>
          </p:cNvPr>
          <p:cNvCxnSpPr>
            <a:cxnSpLocks/>
          </p:cNvCxnSpPr>
          <p:nvPr/>
        </p:nvCxnSpPr>
        <p:spPr>
          <a:xfrm>
            <a:off x="3246150" y="2430862"/>
            <a:ext cx="488889" cy="610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FD4643F0-67FA-4E9D-B2BB-1EB33CE88F53}"/>
              </a:ext>
            </a:extLst>
          </p:cNvPr>
          <p:cNvCxnSpPr>
            <a:cxnSpLocks/>
          </p:cNvCxnSpPr>
          <p:nvPr/>
        </p:nvCxnSpPr>
        <p:spPr>
          <a:xfrm flipH="1">
            <a:off x="3213100" y="2040221"/>
            <a:ext cx="69875" cy="391258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11344D8C-B1FB-4E2D-A31D-122F69F1D6FC}"/>
              </a:ext>
            </a:extLst>
          </p:cNvPr>
          <p:cNvCxnSpPr>
            <a:cxnSpLocks/>
          </p:cNvCxnSpPr>
          <p:nvPr/>
        </p:nvCxnSpPr>
        <p:spPr>
          <a:xfrm flipH="1">
            <a:off x="6176971" y="3071887"/>
            <a:ext cx="72698" cy="289100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64B99F4-F47F-48B7-8157-2895DCC745F4}"/>
              </a:ext>
            </a:extLst>
          </p:cNvPr>
          <p:cNvCxnSpPr>
            <a:cxnSpLocks/>
          </p:cNvCxnSpPr>
          <p:nvPr/>
        </p:nvCxnSpPr>
        <p:spPr>
          <a:xfrm>
            <a:off x="1668780" y="2040221"/>
            <a:ext cx="379368" cy="354602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 5">
            <a:extLst>
              <a:ext uri="{FF2B5EF4-FFF2-40B4-BE49-F238E27FC236}">
                <a16:creationId xmlns:a16="http://schemas.microsoft.com/office/drawing/2014/main" id="{90A55BB5-3DF6-4C3A-85ED-A6A482850EA4}"/>
              </a:ext>
            </a:extLst>
          </p:cNvPr>
          <p:cNvSpPr>
            <a:spLocks/>
          </p:cNvSpPr>
          <p:nvPr/>
        </p:nvSpPr>
        <p:spPr bwMode="auto">
          <a:xfrm>
            <a:off x="237067" y="1489747"/>
            <a:ext cx="9076266" cy="4125002"/>
          </a:xfrm>
          <a:custGeom>
            <a:avLst/>
            <a:gdLst>
              <a:gd name="T0" fmla="*/ 0 w 12799"/>
              <a:gd name="T1" fmla="*/ 0 h 4999"/>
              <a:gd name="T2" fmla="*/ 0 w 12799"/>
              <a:gd name="T3" fmla="*/ 0 h 4999"/>
              <a:gd name="T4" fmla="*/ 12799 w 12799"/>
              <a:gd name="T5" fmla="*/ 0 h 4999"/>
              <a:gd name="T6" fmla="*/ 12799 w 12799"/>
              <a:gd name="T7" fmla="*/ 4999 h 4999"/>
              <a:gd name="T8" fmla="*/ 0 w 12799"/>
              <a:gd name="T9" fmla="*/ 4999 h 4999"/>
              <a:gd name="T10" fmla="*/ 0 w 12799"/>
              <a:gd name="T11" fmla="*/ 0 h 49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799" h="4999">
                <a:moveTo>
                  <a:pt x="0" y="0"/>
                </a:moveTo>
                <a:lnTo>
                  <a:pt x="0" y="0"/>
                </a:lnTo>
                <a:lnTo>
                  <a:pt x="12799" y="0"/>
                </a:lnTo>
                <a:lnTo>
                  <a:pt x="12799" y="4999"/>
                </a:lnTo>
                <a:lnTo>
                  <a:pt x="0" y="49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0"/>
            </a:srgbClr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77ACC5D-EB26-4D2B-B727-C5A2A856D0F6}"/>
              </a:ext>
            </a:extLst>
          </p:cNvPr>
          <p:cNvGrpSpPr/>
          <p:nvPr/>
        </p:nvGrpSpPr>
        <p:grpSpPr>
          <a:xfrm>
            <a:off x="9518366" y="1203905"/>
            <a:ext cx="2451225" cy="2146006"/>
            <a:chOff x="9534840" y="4138677"/>
            <a:chExt cx="2451225" cy="2146006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941030E-2140-4C0C-9C20-C56B026F8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4840" y="4449649"/>
              <a:ext cx="2451225" cy="183503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64" name="Rectangle 39">
              <a:extLst>
                <a:ext uri="{FF2B5EF4-FFF2-40B4-BE49-F238E27FC236}">
                  <a16:creationId xmlns:a16="http://schemas.microsoft.com/office/drawing/2014/main" id="{64BBAAFF-D8C8-4150-BB8E-7929ADA9D8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3552" y="4138677"/>
              <a:ext cx="533800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7030A0"/>
                  </a:solidFill>
                </a:rPr>
                <a:t>LERF</a:t>
              </a:r>
            </a:p>
          </p:txBody>
        </p:sp>
      </p:grpSp>
      <p:sp>
        <p:nvSpPr>
          <p:cNvPr id="65" name="Rectangle 39">
            <a:extLst>
              <a:ext uri="{FF2B5EF4-FFF2-40B4-BE49-F238E27FC236}">
                <a16:creationId xmlns:a16="http://schemas.microsoft.com/office/drawing/2014/main" id="{509FD2ED-11A2-4E25-95C4-18D5D72B5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067" y="5996482"/>
            <a:ext cx="329577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1400">
                <a:solidFill>
                  <a:srgbClr val="7030A0"/>
                </a:solidFill>
              </a:rPr>
              <a:t>LERF – Low Energy Recirculation Facility</a:t>
            </a:r>
          </a:p>
          <a:p>
            <a:endParaRPr lang="en-US" sz="1400">
              <a:solidFill>
                <a:srgbClr val="7030A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B21B09B-4BCD-4F92-B5CB-ADC5D65E77BB}"/>
              </a:ext>
            </a:extLst>
          </p:cNvPr>
          <p:cNvCxnSpPr>
            <a:cxnSpLocks/>
          </p:cNvCxnSpPr>
          <p:nvPr/>
        </p:nvCxnSpPr>
        <p:spPr>
          <a:xfrm flipH="1" flipV="1">
            <a:off x="7514798" y="3520510"/>
            <a:ext cx="3272051" cy="1013445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Footer Placeholder 3">
            <a:extLst>
              <a:ext uri="{FF2B5EF4-FFF2-40B4-BE49-F238E27FC236}">
                <a16:creationId xmlns:a16="http://schemas.microsoft.com/office/drawing/2014/main" id="{252B30DA-7DEF-4F33-B598-81AA120F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4B4B382A-2D95-4978-BEC0-E62166A53D49}"/>
              </a:ext>
            </a:extLst>
          </p:cNvPr>
          <p:cNvSpPr/>
          <p:nvPr/>
        </p:nvSpPr>
        <p:spPr>
          <a:xfrm>
            <a:off x="6163624" y="5929644"/>
            <a:ext cx="3149709" cy="3077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Grames et al., IPAC’23, 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MOPL152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194EDF88-EB4F-4144-BC7A-FDAF1BFABD33}"/>
              </a:ext>
            </a:extLst>
          </p:cNvPr>
          <p:cNvCxnSpPr>
            <a:cxnSpLocks/>
          </p:cNvCxnSpPr>
          <p:nvPr/>
        </p:nvCxnSpPr>
        <p:spPr>
          <a:xfrm flipH="1">
            <a:off x="6520622" y="2480377"/>
            <a:ext cx="2966505" cy="811122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7F967CD-CE08-423A-A841-F1BA34689F85}"/>
              </a:ext>
            </a:extLst>
          </p:cNvPr>
          <p:cNvCxnSpPr>
            <a:cxnSpLocks/>
          </p:cNvCxnSpPr>
          <p:nvPr/>
        </p:nvCxnSpPr>
        <p:spPr>
          <a:xfrm flipH="1">
            <a:off x="7804426" y="3121885"/>
            <a:ext cx="398895" cy="9126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873EDD8-083D-4A10-9994-3A2D4D11E8DF}"/>
              </a:ext>
            </a:extLst>
          </p:cNvPr>
          <p:cNvSpPr txBox="1"/>
          <p:nvPr/>
        </p:nvSpPr>
        <p:spPr>
          <a:xfrm>
            <a:off x="8120221" y="2837767"/>
            <a:ext cx="62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East Arc</a:t>
            </a: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496B3BAF-9B15-4F6F-9561-B471E197B240}"/>
              </a:ext>
            </a:extLst>
          </p:cNvPr>
          <p:cNvCxnSpPr>
            <a:cxnSpLocks/>
          </p:cNvCxnSpPr>
          <p:nvPr/>
        </p:nvCxnSpPr>
        <p:spPr>
          <a:xfrm>
            <a:off x="1382378" y="3041218"/>
            <a:ext cx="349040" cy="80667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48507631-9E8B-469B-9335-8C3086C5F812}"/>
              </a:ext>
            </a:extLst>
          </p:cNvPr>
          <p:cNvSpPr txBox="1"/>
          <p:nvPr/>
        </p:nvSpPr>
        <p:spPr>
          <a:xfrm>
            <a:off x="832714" y="2737943"/>
            <a:ext cx="6277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West Arc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24C9A6C6-3801-4460-B611-5FA258AB757F}"/>
              </a:ext>
            </a:extLst>
          </p:cNvPr>
          <p:cNvCxnSpPr>
            <a:cxnSpLocks/>
          </p:cNvCxnSpPr>
          <p:nvPr/>
        </p:nvCxnSpPr>
        <p:spPr>
          <a:xfrm>
            <a:off x="4903433" y="2121316"/>
            <a:ext cx="0" cy="24093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09E30129-DB19-411B-8A51-E77E7C646D4D}"/>
              </a:ext>
            </a:extLst>
          </p:cNvPr>
          <p:cNvSpPr txBox="1"/>
          <p:nvPr/>
        </p:nvSpPr>
        <p:spPr>
          <a:xfrm>
            <a:off x="4280800" y="1859577"/>
            <a:ext cx="1380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North Linac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FDC7C55-43CD-4AF1-8B42-AB834F28E955}"/>
              </a:ext>
            </a:extLst>
          </p:cNvPr>
          <p:cNvCxnSpPr>
            <a:cxnSpLocks/>
          </p:cNvCxnSpPr>
          <p:nvPr/>
        </p:nvCxnSpPr>
        <p:spPr>
          <a:xfrm flipH="1" flipV="1">
            <a:off x="4943643" y="4274447"/>
            <a:ext cx="67784" cy="196454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2C2A7B8A-F5B4-4B51-B29C-15F87805F65D}"/>
              </a:ext>
            </a:extLst>
          </p:cNvPr>
          <p:cNvSpPr txBox="1"/>
          <p:nvPr/>
        </p:nvSpPr>
        <p:spPr>
          <a:xfrm>
            <a:off x="4424250" y="4449415"/>
            <a:ext cx="1380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South Linac</a:t>
            </a:r>
          </a:p>
        </p:txBody>
      </p:sp>
    </p:spTree>
    <p:extLst>
      <p:ext uri="{BB962C8B-B14F-4D97-AF65-F5344CB8AC3E}">
        <p14:creationId xmlns:p14="http://schemas.microsoft.com/office/powerpoint/2010/main" val="190595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215" y="0"/>
            <a:ext cx="11739963" cy="654385"/>
          </a:xfrm>
        </p:spPr>
        <p:txBody>
          <a:bodyPr>
            <a:normAutofit fontScale="90000"/>
          </a:bodyPr>
          <a:lstStyle/>
          <a:p>
            <a:r>
              <a:rPr lang="en-US" dirty="0"/>
              <a:t>Pol. e</a:t>
            </a:r>
            <a:r>
              <a:rPr lang="en-US" baseline="30000" dirty="0"/>
              <a:t>+</a:t>
            </a:r>
            <a:r>
              <a:rPr lang="en-US" dirty="0"/>
              <a:t> Injector Critical Risk Areas </a:t>
            </a:r>
            <a:r>
              <a:rPr lang="en-US" dirty="0">
                <a:solidFill>
                  <a:srgbClr val="0070C0"/>
                </a:solidFill>
              </a:rPr>
              <a:t>mA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e</a:t>
            </a:r>
            <a:r>
              <a:rPr lang="en-US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‒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 Source, </a:t>
            </a:r>
            <a:r>
              <a:rPr lang="en-US" dirty="0">
                <a:solidFill>
                  <a:srgbClr val="00B050"/>
                </a:solidFill>
                <a:latin typeface="Arial" panose="020B0604020202020204" pitchFamily="34" charset="0"/>
              </a:rPr>
              <a:t>High Power Targets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</a:rPr>
              <a:t>Capture Cavity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41C8150-4738-43BB-9824-561D1E825B1B}"/>
              </a:ext>
            </a:extLst>
          </p:cNvPr>
          <p:cNvSpPr txBox="1"/>
          <p:nvPr/>
        </p:nvSpPr>
        <p:spPr>
          <a:xfrm>
            <a:off x="323288" y="1082798"/>
            <a:ext cx="298793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Conceptual Development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Improve design of e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injector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pCDR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111CFA-8C9A-4271-BB4A-F37C5A36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6797EB-4FBE-4ADE-A919-66228ACF6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9887" y="902614"/>
            <a:ext cx="1887241" cy="20044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8BF05A8F-244D-4813-BB09-DCD636B9C794}"/>
              </a:ext>
            </a:extLst>
          </p:cNvPr>
          <p:cNvSpPr txBox="1"/>
          <p:nvPr/>
        </p:nvSpPr>
        <p:spPr>
          <a:xfrm>
            <a:off x="3390225" y="1162292"/>
            <a:ext cx="288769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current e</a:t>
            </a:r>
            <a:r>
              <a:rPr lang="en-US" sz="1600" baseline="30000" dirty="0">
                <a:solidFill>
                  <a:srgbClr val="0070C0"/>
                </a:solidFill>
                <a:latin typeface="Arial" panose="020B0604020202020204" pitchFamily="34" charset="0"/>
              </a:rPr>
              <a:t>‒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source</a:t>
            </a:r>
            <a:b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</a:rPr>
              <a:t>(&lt;10 mA @ 10 MeV)</a:t>
            </a:r>
            <a:endParaRPr lang="en-US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90% polarization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life time</a:t>
            </a:r>
            <a:endParaRPr lang="en-US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46CFC72-1C2D-4754-A6C8-B3C9ACA22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531" y="3062646"/>
            <a:ext cx="8077061" cy="332707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A14242-C213-4DC9-A996-A38E0DF0A3C7}"/>
              </a:ext>
            </a:extLst>
          </p:cNvPr>
          <p:cNvSpPr/>
          <p:nvPr/>
        </p:nvSpPr>
        <p:spPr>
          <a:xfrm>
            <a:off x="6372159" y="3039785"/>
            <a:ext cx="1395161" cy="274247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DEDB836-3BB1-479D-A789-55A29A5F2A2A}"/>
              </a:ext>
            </a:extLst>
          </p:cNvPr>
          <p:cNvSpPr/>
          <p:nvPr/>
        </p:nvSpPr>
        <p:spPr>
          <a:xfrm>
            <a:off x="1458716" y="6199225"/>
            <a:ext cx="888999" cy="213360"/>
          </a:xfrm>
          <a:prstGeom prst="rect">
            <a:avLst/>
          </a:prstGeom>
          <a:solidFill>
            <a:srgbClr val="7030A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CEF5310-CFCE-414F-8341-2B768BF914F0}"/>
              </a:ext>
            </a:extLst>
          </p:cNvPr>
          <p:cNvSpPr/>
          <p:nvPr/>
        </p:nvSpPr>
        <p:spPr>
          <a:xfrm>
            <a:off x="867912" y="5818632"/>
            <a:ext cx="493777" cy="593953"/>
          </a:xfrm>
          <a:prstGeom prst="rect">
            <a:avLst/>
          </a:prstGeom>
          <a:solidFill>
            <a:srgbClr val="008000">
              <a:alpha val="25000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3F5F163F-470E-475C-939F-D24ACBBFFB4A}"/>
              </a:ext>
            </a:extLst>
          </p:cNvPr>
          <p:cNvSpPr/>
          <p:nvPr/>
        </p:nvSpPr>
        <p:spPr>
          <a:xfrm rot="20552803">
            <a:off x="5825717" y="3825650"/>
            <a:ext cx="822185" cy="288625"/>
          </a:xfrm>
          <a:prstGeom prst="ellipse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8C860A4-E920-473A-A156-834681EDE290}"/>
              </a:ext>
            </a:extLst>
          </p:cNvPr>
          <p:cNvSpPr/>
          <p:nvPr/>
        </p:nvSpPr>
        <p:spPr>
          <a:xfrm>
            <a:off x="5148870" y="4378283"/>
            <a:ext cx="1523389" cy="400110"/>
          </a:xfrm>
          <a:prstGeom prst="rect">
            <a:avLst/>
          </a:prstGeom>
          <a:solidFill>
            <a:srgbClr val="92D050">
              <a:alpha val="50000"/>
            </a:srgbClr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Liquid Metal Target</a:t>
            </a:r>
            <a:b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Test Area</a:t>
            </a:r>
            <a:endParaRPr lang="en-US" sz="1300" dirty="0"/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49A93DF-FEA3-4CE0-ABCF-C0AC8CCB7DB3}"/>
              </a:ext>
            </a:extLst>
          </p:cNvPr>
          <p:cNvCxnSpPr>
            <a:cxnSpLocks/>
          </p:cNvCxnSpPr>
          <p:nvPr/>
        </p:nvCxnSpPr>
        <p:spPr>
          <a:xfrm flipV="1">
            <a:off x="6014720" y="4151261"/>
            <a:ext cx="58009" cy="227022"/>
          </a:xfrm>
          <a:prstGeom prst="straightConnector1">
            <a:avLst/>
          </a:prstGeom>
          <a:ln>
            <a:solidFill>
              <a:srgbClr val="008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ADB07678-F130-4BDE-A011-1D6D0ECEDBF4}"/>
              </a:ext>
            </a:extLst>
          </p:cNvPr>
          <p:cNvSpPr/>
          <p:nvPr/>
        </p:nvSpPr>
        <p:spPr>
          <a:xfrm>
            <a:off x="8252972" y="1832179"/>
            <a:ext cx="384658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 Metal Targets</a:t>
            </a: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developed by</a:t>
            </a:r>
          </a:p>
          <a:p>
            <a:pPr algn="ctr"/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Xelera Research LLC</a:t>
            </a:r>
            <a:b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 SBIR Phase2, Oct 2024 – Sep 2026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1A4FBC5-EDAE-4BDC-A495-42BA50AF2E0A}"/>
              </a:ext>
            </a:extLst>
          </p:cNvPr>
          <p:cNvGrpSpPr/>
          <p:nvPr/>
        </p:nvGrpSpPr>
        <p:grpSpPr>
          <a:xfrm>
            <a:off x="8340852" y="2601595"/>
            <a:ext cx="3702617" cy="2701694"/>
            <a:chOff x="8307232" y="1904128"/>
            <a:chExt cx="3702617" cy="270169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9F7C4AC7-6152-47E8-8B98-E38C2079B506}"/>
                </a:ext>
              </a:extLst>
            </p:cNvPr>
            <p:cNvGrpSpPr/>
            <p:nvPr/>
          </p:nvGrpSpPr>
          <p:grpSpPr>
            <a:xfrm>
              <a:off x="8307232" y="1933059"/>
              <a:ext cx="2201616" cy="2672763"/>
              <a:chOff x="8307232" y="2085459"/>
              <a:chExt cx="2201616" cy="267276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B88B42E-759D-4B3C-9B51-93105BFE53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7232" y="2085459"/>
                <a:ext cx="2201616" cy="2672763"/>
              </a:xfrm>
              <a:prstGeom prst="rect">
                <a:avLst/>
              </a:prstGeom>
            </p:spPr>
          </p:pic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FCA48B95-5508-46A2-B950-A0BE7274BB66}"/>
                  </a:ext>
                </a:extLst>
              </p:cNvPr>
              <p:cNvSpPr/>
              <p:nvPr/>
            </p:nvSpPr>
            <p:spPr>
              <a:xfrm>
                <a:off x="8385163" y="4142929"/>
                <a:ext cx="204575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Prototype of GaInSn</a:t>
                </a:r>
                <a:b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Test Stand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4FAD48A7-855E-4B46-AA8F-EAEFE7E4BA85}"/>
                </a:ext>
              </a:extLst>
            </p:cNvPr>
            <p:cNvGrpSpPr/>
            <p:nvPr/>
          </p:nvGrpSpPr>
          <p:grpSpPr>
            <a:xfrm>
              <a:off x="10610968" y="1904128"/>
              <a:ext cx="1320639" cy="1913434"/>
              <a:chOff x="10610968" y="2452768"/>
              <a:chExt cx="1320639" cy="1913434"/>
            </a:xfrm>
          </p:grpSpPr>
          <p:pic>
            <p:nvPicPr>
              <p:cNvPr id="52" name="Picture 51">
                <a:extLst>
                  <a:ext uri="{FF2B5EF4-FFF2-40B4-BE49-F238E27FC236}">
                    <a16:creationId xmlns:a16="http://schemas.microsoft.com/office/drawing/2014/main" id="{EA343B95-40D2-4717-974C-8B4A18ABC3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10968" y="2485612"/>
                <a:ext cx="1320639" cy="1880590"/>
              </a:xfrm>
              <a:prstGeom prst="rect">
                <a:avLst/>
              </a:prstGeom>
            </p:spPr>
          </p:pic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450FC080-B112-40CB-8074-B5BC26F24592}"/>
                  </a:ext>
                </a:extLst>
              </p:cNvPr>
              <p:cNvSpPr/>
              <p:nvPr/>
            </p:nvSpPr>
            <p:spPr>
              <a:xfrm>
                <a:off x="10665191" y="2452768"/>
                <a:ext cx="121219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GaInSn Jet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0034049-D9C3-4832-9AD6-CFE7006D2C68}"/>
                </a:ext>
              </a:extLst>
            </p:cNvPr>
            <p:cNvSpPr/>
            <p:nvPr/>
          </p:nvSpPr>
          <p:spPr>
            <a:xfrm>
              <a:off x="10522775" y="3969962"/>
              <a:ext cx="1487074" cy="55399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</p:spPr>
          <p:txBody>
            <a:bodyPr wrap="none">
              <a:spAutoFit/>
            </a:bodyPr>
            <a:lstStyle/>
            <a:p>
              <a:r>
                <a:rPr lang="en-US" sz="1500" dirty="0">
                  <a:latin typeface="Aptos"/>
                </a:rPr>
                <a:t>N. Taylor et al.,</a:t>
              </a:r>
              <a:br>
                <a:rPr lang="en-US" sz="1500" dirty="0">
                  <a:latin typeface="Aptos"/>
                </a:rPr>
              </a:br>
              <a:r>
                <a:rPr lang="en-US" sz="1500" dirty="0">
                  <a:latin typeface="Aptos"/>
                </a:rPr>
                <a:t>IPAC’24, </a:t>
              </a:r>
              <a:r>
                <a:rPr lang="en-US" sz="1500" dirty="0">
                  <a:latin typeface="Aptos"/>
                  <a:hlinkClick r:id="rId7"/>
                </a:rPr>
                <a:t>TUPC83</a:t>
              </a:r>
              <a:endParaRPr lang="en-US" sz="1500" dirty="0">
                <a:latin typeface="Aptos"/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35E6AB1-7C00-4372-8A2A-649EA341C4E6}"/>
              </a:ext>
            </a:extLst>
          </p:cNvPr>
          <p:cNvSpPr/>
          <p:nvPr/>
        </p:nvSpPr>
        <p:spPr>
          <a:xfrm>
            <a:off x="8245316" y="5340049"/>
            <a:ext cx="3846582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GaInSn target will be tested at JLab with up to 10 mA @ 10 MeV e</a:t>
            </a:r>
            <a:r>
              <a:rPr lang="en-US" sz="1500" baseline="30000" dirty="0">
                <a:solidFill>
                  <a:srgbClr val="00B050"/>
                </a:solidFill>
                <a:latin typeface="Arial" panose="020B0604020202020204" pitchFamily="34" charset="0"/>
              </a:rPr>
              <a:t>‒ </a:t>
            </a: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</a:rPr>
              <a:t>beam</a:t>
            </a:r>
            <a:endParaRPr lang="en-US" sz="1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liquid PbBi target and test with 1mA @ 120 MeV e</a:t>
            </a:r>
            <a:r>
              <a:rPr lang="en-US" sz="1500" baseline="30000" dirty="0">
                <a:solidFill>
                  <a:srgbClr val="00B050"/>
                </a:solidFill>
                <a:latin typeface="Arial" panose="020B0604020202020204" pitchFamily="34" charset="0"/>
              </a:rPr>
              <a:t>‒ </a:t>
            </a:r>
            <a:r>
              <a:rPr lang="en-US" sz="1500" dirty="0">
                <a:solidFill>
                  <a:srgbClr val="00B050"/>
                </a:solidFill>
                <a:latin typeface="Arial" panose="020B0604020202020204" pitchFamily="34" charset="0"/>
              </a:rPr>
              <a:t>is planned</a:t>
            </a:r>
            <a:endParaRPr lang="en-US" sz="1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5739370-84F6-44E6-B7CB-26A8F97490B9}"/>
              </a:ext>
            </a:extLst>
          </p:cNvPr>
          <p:cNvSpPr/>
          <p:nvPr/>
        </p:nvSpPr>
        <p:spPr>
          <a:xfrm>
            <a:off x="8340851" y="800902"/>
            <a:ext cx="3685697" cy="1069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target concepts are considered</a:t>
            </a:r>
          </a:p>
          <a:p>
            <a:pPr>
              <a:spcAft>
                <a:spcPts val="300"/>
              </a:spcAft>
            </a:pPr>
            <a:r>
              <a:rPr lang="en-US" sz="1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Solid high-Z target (i.e. tungsten) </a:t>
            </a:r>
            <a:br>
              <a:rPr lang="en-US" sz="1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next slide</a:t>
            </a:r>
            <a:br>
              <a:rPr lang="en-US" sz="1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Liquid metal targets</a:t>
            </a:r>
          </a:p>
        </p:txBody>
      </p:sp>
    </p:spTree>
    <p:extLst>
      <p:ext uri="{BB962C8B-B14F-4D97-AF65-F5344CB8AC3E}">
        <p14:creationId xmlns:p14="http://schemas.microsoft.com/office/powerpoint/2010/main" val="176729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146747"/>
            <a:ext cx="11590635" cy="487490"/>
          </a:xfrm>
        </p:spPr>
        <p:txBody>
          <a:bodyPr>
            <a:normAutofit/>
          </a:bodyPr>
          <a:lstStyle/>
          <a:p>
            <a:r>
              <a:rPr lang="en-US" dirty="0"/>
              <a:t>Concept of Tungsten Target, CFD Simulations, Prototype Testing (S. Covrig)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738562" y="6467336"/>
            <a:ext cx="714877" cy="303364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E8A3CD68-881F-44DB-A5F4-E35E8987D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5C8003-0509-4175-BC5B-687E732FCF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6645" y="901219"/>
            <a:ext cx="5235882" cy="22838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C2B4EF5-476B-4A89-9655-30319A2929E8}"/>
              </a:ext>
            </a:extLst>
          </p:cNvPr>
          <p:cNvSpPr/>
          <p:nvPr/>
        </p:nvSpPr>
        <p:spPr>
          <a:xfrm>
            <a:off x="245403" y="793510"/>
            <a:ext cx="6096000" cy="32778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dirty="0">
                <a:latin typeface="+mj-lt"/>
              </a:rPr>
              <a:t>Focused on assessing with CFD solid high-Z targets, mostly W, for e</a:t>
            </a:r>
            <a:r>
              <a:rPr lang="en-US" sz="1600" baseline="30000" dirty="0">
                <a:latin typeface="+mj-lt"/>
              </a:rPr>
              <a:t>+</a:t>
            </a:r>
            <a:r>
              <a:rPr lang="en-US" sz="1600" dirty="0">
                <a:latin typeface="+mj-lt"/>
              </a:rPr>
              <a:t> production at CEBAF: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A rotating target (&lt;10 Hz, &gt;30 cm diameter) could take 20 kW beam power with </a:t>
            </a:r>
            <a:r>
              <a:rPr lang="en-US" sz="1500" dirty="0" err="1">
                <a:latin typeface="+mj-lt"/>
              </a:rPr>
              <a:t>T</a:t>
            </a:r>
            <a:r>
              <a:rPr lang="en-US" sz="1500" baseline="-25000" dirty="0" err="1">
                <a:latin typeface="+mj-lt"/>
              </a:rPr>
              <a:t>max</a:t>
            </a:r>
            <a:r>
              <a:rPr lang="en-US" sz="1500" dirty="0">
                <a:latin typeface="+mj-lt"/>
              </a:rPr>
              <a:t> &lt; 1000 K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e- beam has a Gaussian profile with σ ~ 1 ÷ 3 mm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The beam hits the W target on a circle with radius 18 cm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The W target rotates at 2 Hz and the water flow is 0.3 kg/s, water pressure loss is 1.5 psi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Full time-dependent CFD simulations implemented</a:t>
            </a:r>
          </a:p>
          <a:p>
            <a:pPr marL="285750" indent="-285750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No studies on target material lifetime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latin typeface="+mj-lt"/>
              </a:rPr>
              <a:t>Started looking at the target engineering, radiological issues, shielding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275BC1B-B3EE-47A4-97DD-D27E82D0947E}"/>
              </a:ext>
            </a:extLst>
          </p:cNvPr>
          <p:cNvGrpSpPr/>
          <p:nvPr/>
        </p:nvGrpSpPr>
        <p:grpSpPr>
          <a:xfrm>
            <a:off x="6861386" y="3264745"/>
            <a:ext cx="5025996" cy="1631323"/>
            <a:chOff x="6976533" y="1022780"/>
            <a:chExt cx="5025996" cy="163132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DEC5373-8732-4845-84E3-B0B915EC9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76533" y="1022780"/>
              <a:ext cx="5025996" cy="16313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189C3C-48BE-414D-9A98-0282B9E85D4E}"/>
                </a:ext>
              </a:extLst>
            </p:cNvPr>
            <p:cNvSpPr/>
            <p:nvPr/>
          </p:nvSpPr>
          <p:spPr>
            <a:xfrm>
              <a:off x="8390259" y="1956064"/>
              <a:ext cx="264239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Max T of Tungsten vs Time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7D27E5-DA67-474D-A568-436F8522F1A0}"/>
              </a:ext>
            </a:extLst>
          </p:cNvPr>
          <p:cNvGrpSpPr/>
          <p:nvPr/>
        </p:nvGrpSpPr>
        <p:grpSpPr>
          <a:xfrm>
            <a:off x="6861384" y="4805077"/>
            <a:ext cx="5025996" cy="1631323"/>
            <a:chOff x="6538800" y="4784753"/>
            <a:chExt cx="5463727" cy="163132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CF4D3B4-9FE2-4C9E-8B64-B5865A72E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38800" y="4784753"/>
              <a:ext cx="5463727" cy="1631323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55DB79E-2981-48F6-8405-478986D2E231}"/>
                </a:ext>
              </a:extLst>
            </p:cNvPr>
            <p:cNvSpPr/>
            <p:nvPr/>
          </p:nvSpPr>
          <p:spPr>
            <a:xfrm>
              <a:off x="7832282" y="5751286"/>
              <a:ext cx="3359271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latin typeface="+mj-lt"/>
                </a:rPr>
                <a:t>Max T of Cooling Water vs Time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BFECB387-E220-45CB-87FA-97BDD8547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8962" y="4224488"/>
            <a:ext cx="3561461" cy="22119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BE94AA-748D-4871-83B7-CC70AC8B99D2}"/>
              </a:ext>
            </a:extLst>
          </p:cNvPr>
          <p:cNvSpPr txBox="1"/>
          <p:nvPr/>
        </p:nvSpPr>
        <p:spPr>
          <a:xfrm>
            <a:off x="3816146" y="3924568"/>
            <a:ext cx="20861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Tungsten Target Test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B72E95-8CC1-4BA9-873D-FE1093A80CD8}"/>
              </a:ext>
            </a:extLst>
          </p:cNvPr>
          <p:cNvSpPr txBox="1"/>
          <p:nvPr/>
        </p:nvSpPr>
        <p:spPr>
          <a:xfrm>
            <a:off x="245403" y="4236178"/>
            <a:ext cx="2736056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Aptos"/>
              </a:rPr>
              <a:t>DOE HEP Advanced Positron Concepts, </a:t>
            </a:r>
            <a:br>
              <a:rPr lang="en-US" sz="1600" dirty="0">
                <a:latin typeface="Aptos"/>
              </a:rPr>
            </a:br>
            <a:r>
              <a:rPr lang="en-US" sz="1600" dirty="0">
                <a:latin typeface="Aptos"/>
              </a:rPr>
              <a:t>U.S.-Japan Collaboration (SLAC/JLab/KEK)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ptos"/>
              </a:rPr>
              <a:t>DOE FY2024 R&amp;D for Next Generation Nuclear Physics Accelerator Facilities</a:t>
            </a:r>
          </a:p>
        </p:txBody>
      </p:sp>
    </p:spTree>
    <p:extLst>
      <p:ext uri="{BB962C8B-B14F-4D97-AF65-F5344CB8AC3E}">
        <p14:creationId xmlns:p14="http://schemas.microsoft.com/office/powerpoint/2010/main" val="2632833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27BDAB-ECE6-E44E-B86B-16D39949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7" name="Title 1">
            <a:extLst>
              <a:ext uri="{FF2B5EF4-FFF2-40B4-BE49-F238E27FC236}">
                <a16:creationId xmlns:a16="http://schemas.microsoft.com/office/drawing/2014/main" id="{56E1D59B-5057-744E-995A-C743941C5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768" y="166895"/>
            <a:ext cx="11555962" cy="487490"/>
          </a:xfrm>
        </p:spPr>
        <p:txBody>
          <a:bodyPr/>
          <a:lstStyle/>
          <a:p>
            <a:r>
              <a:rPr lang="en-US" dirty="0"/>
              <a:t>Conceptual Development and Design of CW NC Capture Cavity (S. Wang)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AC111CFA-8C9A-4271-BB4A-F37C5A367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1767" y="6467336"/>
            <a:ext cx="5493977" cy="311322"/>
          </a:xfrm>
        </p:spPr>
        <p:txBody>
          <a:bodyPr/>
          <a:lstStyle/>
          <a:p>
            <a:r>
              <a:rPr lang="en-US" dirty="0"/>
              <a:t>A. Ushakov “Polarized Positrons at Ce</a:t>
            </a:r>
            <a:r>
              <a:rPr lang="en-US" baseline="30000" dirty="0"/>
              <a:t>+</a:t>
            </a:r>
            <a:r>
              <a:rPr lang="en-US" dirty="0"/>
              <a:t>BAF”, PSTP24, Sep 27, 2024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DDAD7B-872C-4823-9ADB-A2696D54A0B3}"/>
              </a:ext>
            </a:extLst>
          </p:cNvPr>
          <p:cNvSpPr/>
          <p:nvPr/>
        </p:nvSpPr>
        <p:spPr>
          <a:xfrm>
            <a:off x="8243596" y="928479"/>
            <a:ext cx="3774126" cy="52245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n-US" b="1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Working plan</a:t>
            </a:r>
          </a:p>
          <a:p>
            <a:pPr lvl="0"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n-US" u="sng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Year 1: 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Define solenoid and cavity specifications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Generate preliminary cavity fields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Integrate with target geometry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Perform radiation simulations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Thermal analysis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Preliminary e</a:t>
            </a:r>
            <a:r>
              <a:rPr lang="en-US" baseline="30000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 and e</a:t>
            </a:r>
            <a:r>
              <a:rPr lang="en-US" baseline="30000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 beam tracking </a:t>
            </a:r>
          </a:p>
          <a:p>
            <a:pPr lvl="0">
              <a:spcAft>
                <a:spcPts val="300"/>
              </a:spcAft>
              <a:buSzPts val="1000"/>
              <a:tabLst>
                <a:tab pos="457200" algn="l"/>
              </a:tabLst>
            </a:pPr>
            <a:r>
              <a:rPr lang="en-US" u="sng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Year 2: 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Iterate and optimize magnet and cavity design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Explore beam loading and magnetization effects</a:t>
            </a:r>
          </a:p>
          <a:p>
            <a:pPr marL="285750" lvl="0" indent="-285750">
              <a:spcAft>
                <a:spcPts val="300"/>
              </a:spcAft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dirty="0">
                <a:solidFill>
                  <a:srgbClr val="000000"/>
                </a:solidFill>
                <a:latin typeface="Aptos"/>
                <a:ea typeface="Times New Roman" panose="02020603050405020304" pitchFamily="18" charset="0"/>
              </a:rPr>
              <a:t>Find optimal parameters of capture system with an adjustable energy selection band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E5E302-7F5C-4DF2-B2C7-958BF1777CC5}"/>
              </a:ext>
            </a:extLst>
          </p:cNvPr>
          <p:cNvPicPr/>
          <p:nvPr/>
        </p:nvPicPr>
        <p:blipFill rotWithShape="1">
          <a:blip r:embed="rId2"/>
          <a:srcRect t="54521"/>
          <a:stretch/>
        </p:blipFill>
        <p:spPr bwMode="auto">
          <a:xfrm>
            <a:off x="224753" y="1949905"/>
            <a:ext cx="3343219" cy="8309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7E5C5B-B9EA-45EC-8CCA-D742A95CBC52}"/>
              </a:ext>
            </a:extLst>
          </p:cNvPr>
          <p:cNvPicPr/>
          <p:nvPr/>
        </p:nvPicPr>
        <p:blipFill rotWithShape="1">
          <a:blip r:embed="rId3"/>
          <a:srcRect b="968"/>
          <a:stretch/>
        </p:blipFill>
        <p:spPr>
          <a:xfrm>
            <a:off x="252788" y="2810574"/>
            <a:ext cx="3287148" cy="12665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0D624B-6D47-42DA-95A2-2E5992D092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659765" y="896039"/>
            <a:ext cx="2568358" cy="12981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046AEA6-2CCA-453A-8FA4-10D812E25F8D}"/>
              </a:ext>
            </a:extLst>
          </p:cNvPr>
          <p:cNvSpPr/>
          <p:nvPr/>
        </p:nvSpPr>
        <p:spPr>
          <a:xfrm>
            <a:off x="224753" y="1090021"/>
            <a:ext cx="35166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+mj-lt"/>
              </a:rPr>
              <a:t>At the early design stage, the goal is not to produce a single design but to provide a range of options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7C1DCB-4C81-4365-B602-BB448575A58F}"/>
              </a:ext>
            </a:extLst>
          </p:cNvPr>
          <p:cNvSpPr/>
          <p:nvPr/>
        </p:nvSpPr>
        <p:spPr>
          <a:xfrm>
            <a:off x="224753" y="826649"/>
            <a:ext cx="32512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00CC"/>
                </a:solidFill>
                <a:latin typeface="+mj-lt"/>
              </a:rPr>
              <a:t>Capture Cavity Design Strategy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7B8483-BDD5-452C-AF54-8553E060D57F}"/>
              </a:ext>
            </a:extLst>
          </p:cNvPr>
          <p:cNvSpPr/>
          <p:nvPr/>
        </p:nvSpPr>
        <p:spPr>
          <a:xfrm>
            <a:off x="224753" y="4026887"/>
            <a:ext cx="3639641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>
                <a:solidFill>
                  <a:srgbClr val="0000CC"/>
                </a:solidFill>
                <a:latin typeface="+mj-lt"/>
              </a:rPr>
              <a:t>Balance and Tradeoff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C00000"/>
                </a:solidFill>
                <a:latin typeface="+mj-lt"/>
              </a:rPr>
              <a:t>Large cavity iris radius </a:t>
            </a:r>
            <a:r>
              <a:rPr lang="en-US" sz="1600" dirty="0">
                <a:latin typeface="+mj-lt"/>
              </a:rPr>
              <a:t>is expected, &gt;15mm, to accommodate more e</a:t>
            </a:r>
            <a:r>
              <a:rPr lang="en-US" sz="1600" baseline="30000" dirty="0">
                <a:latin typeface="+mj-lt"/>
              </a:rPr>
              <a:t>+</a:t>
            </a:r>
            <a:r>
              <a:rPr lang="en-US" sz="1600" dirty="0">
                <a:latin typeface="+mj-lt"/>
              </a:rPr>
              <a:t> </a:t>
            </a:r>
            <a:r>
              <a:rPr lang="en-US" sz="1600" i="1" dirty="0">
                <a:latin typeface="+mj-lt"/>
              </a:rPr>
              <a:t>transversely</a:t>
            </a:r>
            <a:r>
              <a:rPr lang="en-US" sz="1600" dirty="0">
                <a:latin typeface="+mj-lt"/>
              </a:rPr>
              <a:t> </a:t>
            </a:r>
            <a:r>
              <a:rPr lang="en-US" sz="1600" b="1" dirty="0">
                <a:solidFill>
                  <a:srgbClr val="C00000"/>
                </a:solidFill>
                <a:latin typeface="+mj-lt"/>
              </a:rPr>
              <a:t>→ </a:t>
            </a:r>
            <a:r>
              <a:rPr lang="en-US" sz="1600" dirty="0">
                <a:solidFill>
                  <a:srgbClr val="C00000"/>
                </a:solidFill>
                <a:latin typeface="+mj-lt"/>
              </a:rPr>
              <a:t>lowers the shunt impedance</a:t>
            </a:r>
            <a:endParaRPr lang="en-US" sz="1600" b="1" dirty="0">
              <a:solidFill>
                <a:srgbClr val="C00000"/>
              </a:solidFill>
              <a:latin typeface="+mj-lt"/>
            </a:endParaRPr>
          </a:p>
          <a:p>
            <a:r>
              <a:rPr lang="en-US" altLang="zh-CN" sz="1600" dirty="0">
                <a:solidFill>
                  <a:srgbClr val="2E9256"/>
                </a:solidFill>
                <a:latin typeface="+mj-lt"/>
              </a:rPr>
              <a:t>As high as possible E field gradient </a:t>
            </a:r>
            <a:r>
              <a:rPr lang="en-US" altLang="zh-CN" sz="1600" dirty="0">
                <a:latin typeface="+mj-lt"/>
              </a:rPr>
              <a:t>is desired to manipulate the incoming e</a:t>
            </a:r>
            <a:r>
              <a:rPr lang="en-US" altLang="zh-CN" sz="1600" baseline="30000" dirty="0">
                <a:latin typeface="+mj-lt"/>
              </a:rPr>
              <a:t>+</a:t>
            </a:r>
            <a:r>
              <a:rPr lang="en-US" altLang="zh-CN" sz="1600" dirty="0">
                <a:latin typeface="+mj-lt"/>
              </a:rPr>
              <a:t> beam </a:t>
            </a:r>
            <a:r>
              <a:rPr lang="en-US" altLang="zh-CN" sz="1600" i="1" dirty="0">
                <a:latin typeface="+mj-lt"/>
              </a:rPr>
              <a:t>longitudinally</a:t>
            </a:r>
            <a:r>
              <a:rPr lang="en-US" altLang="zh-CN" sz="1600" dirty="0">
                <a:latin typeface="+mj-lt"/>
              </a:rPr>
              <a:t> </a:t>
            </a:r>
            <a:r>
              <a:rPr lang="en-US" sz="1600" b="1" dirty="0">
                <a:solidFill>
                  <a:srgbClr val="2E9256"/>
                </a:solidFill>
                <a:latin typeface="+mj-lt"/>
              </a:rPr>
              <a:t>→ </a:t>
            </a:r>
            <a:r>
              <a:rPr lang="en-US" sz="1600" dirty="0">
                <a:solidFill>
                  <a:srgbClr val="2E9256"/>
                </a:solidFill>
                <a:latin typeface="+mj-lt"/>
              </a:rPr>
              <a:t>requires high shunt impedance</a:t>
            </a:r>
            <a:endParaRPr lang="en-US" altLang="zh-CN" sz="1600" dirty="0">
              <a:solidFill>
                <a:srgbClr val="2E9256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FAF97-FA39-416C-B087-C6E32ADA1135}"/>
              </a:ext>
            </a:extLst>
          </p:cNvPr>
          <p:cNvSpPr/>
          <p:nvPr/>
        </p:nvSpPr>
        <p:spPr>
          <a:xfrm>
            <a:off x="3932974" y="2307742"/>
            <a:ext cx="3884643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Times" panose="02020603050405020304" pitchFamily="18" charset="0"/>
              </a:rPr>
              <a:t>Type A: simpler structure, larger cell-to-cell coupling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+mj-lt"/>
                <a:cs typeface="Times" panose="02020603050405020304" pitchFamily="18" charset="0"/>
              </a:rPr>
              <a:t>Type B: typically higher shunt impedance</a:t>
            </a:r>
            <a:endParaRPr lang="en-US" sz="1600" dirty="0"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9E0823-9D5B-4228-AE09-9DDE3DAFCF97}"/>
              </a:ext>
            </a:extLst>
          </p:cNvPr>
          <p:cNvSpPr/>
          <p:nvPr/>
        </p:nvSpPr>
        <p:spPr>
          <a:xfrm>
            <a:off x="3947380" y="3499797"/>
            <a:ext cx="416791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Capture cavity set for CW Ce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+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BAF was obtained for further capture section design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Studied influence of solenoid magnetic field to the e</a:t>
            </a:r>
            <a:r>
              <a:rPr lang="en-US" sz="1600" baseline="30000" dirty="0">
                <a:solidFill>
                  <a:srgbClr val="0070C0"/>
                </a:solidFill>
                <a:latin typeface="+mj-lt"/>
              </a:rPr>
              <a:t>+</a:t>
            </a:r>
            <a:r>
              <a:rPr lang="en-US" sz="1600" dirty="0">
                <a:solidFill>
                  <a:srgbClr val="0070C0"/>
                </a:solidFill>
                <a:latin typeface="+mj-lt"/>
              </a:rPr>
              <a:t> transportation before entering cavity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  <a:latin typeface="+mj-lt"/>
              </a:rPr>
              <a:t>Performed initial studies of the action of cavity field on 20, 60 MeV positrons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9A131C9-2E27-475F-A6B0-75B24C4F682A}"/>
              </a:ext>
            </a:extLst>
          </p:cNvPr>
          <p:cNvSpPr/>
          <p:nvPr/>
        </p:nvSpPr>
        <p:spPr>
          <a:xfrm>
            <a:off x="4554395" y="5950059"/>
            <a:ext cx="2953887" cy="307777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Wang et al., IPAC’24, </a:t>
            </a:r>
            <a:r>
              <a:rPr lang="en-US" sz="1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MOPC51</a:t>
            </a:r>
            <a:endParaRPr lang="en-US" sz="1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024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4C9B48AB097642B7112A3827F07CE9" ma:contentTypeVersion="14" ma:contentTypeDescription="Create a new document." ma:contentTypeScope="" ma:versionID="0b9b8e8410e780c58c7a5d272c9ad57a">
  <xsd:schema xmlns:xsd="http://www.w3.org/2001/XMLSchema" xmlns:xs="http://www.w3.org/2001/XMLSchema" xmlns:p="http://schemas.microsoft.com/office/2006/metadata/properties" xmlns:ns2="836220bd-6765-475d-aebe-427a3023f47c" xmlns:ns3="1543a33f-de66-4ce2-96ef-9c75f077144b" targetNamespace="http://schemas.microsoft.com/office/2006/metadata/properties" ma:root="true" ma:fieldsID="07e53db25b5f688a26c9144ca6190d77" ns2:_="" ns3:_="">
    <xsd:import namespace="836220bd-6765-475d-aebe-427a3023f47c"/>
    <xsd:import namespace="1543a33f-de66-4ce2-96ef-9c75f077144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6220bd-6765-475d-aebe-427a3023f47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4b97cb4-2f5e-48a1-816a-9019d04dc3c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1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43a33f-de66-4ce2-96ef-9c75f077144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553d5c6-5748-4d51-935b-a1baf2e28055}" ma:internalName="TaxCatchAll" ma:showField="CatchAllData" ma:web="1543a33f-de66-4ce2-96ef-9c75f077144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AD30DDC-902B-43D6-8514-1C9D0557B63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B98AA2F-A6CD-46FF-B0FA-FB207E0C620B}">
  <ds:schemaRefs>
    <ds:schemaRef ds:uri="1543a33f-de66-4ce2-96ef-9c75f077144b"/>
    <ds:schemaRef ds:uri="836220bd-6765-475d-aebe-427a3023f47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JLabPowerPoint_widescreen</Template>
  <TotalTime>4381</TotalTime>
  <Words>2162</Words>
  <Application>Microsoft Office PowerPoint</Application>
  <PresentationFormat>Widescreen</PresentationFormat>
  <Paragraphs>288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宋体</vt:lpstr>
      <vt:lpstr>.PingFangSC-Regular</vt:lpstr>
      <vt:lpstr>Aptos</vt:lpstr>
      <vt:lpstr>Arial</vt:lpstr>
      <vt:lpstr>Arial Narrow</vt:lpstr>
      <vt:lpstr>Calibri</vt:lpstr>
      <vt:lpstr>Cambria Math</vt:lpstr>
      <vt:lpstr>DejaVu Sans</vt:lpstr>
      <vt:lpstr>PingFangSC-Regular</vt:lpstr>
      <vt:lpstr>Symbol</vt:lpstr>
      <vt:lpstr>Times</vt:lpstr>
      <vt:lpstr>Times New Roman</vt:lpstr>
      <vt:lpstr>Wingdings</vt:lpstr>
      <vt:lpstr>Office Theme</vt:lpstr>
      <vt:lpstr>Polarized Positrons at Ce+BAF</vt:lpstr>
      <vt:lpstr>Acknowledgments</vt:lpstr>
      <vt:lpstr>12 GeV Ce+BAF : Polarized Electron or Polarized Positron Beams</vt:lpstr>
      <vt:lpstr>Positron Experiments Approved by JLab Program Advisory Committee (PAC)</vt:lpstr>
      <vt:lpstr>Selection of e+ Energy at Exit of 4 mm W Target for 120 MeV e‒ and Pz = 1</vt:lpstr>
      <vt:lpstr>Positron Injector and Transport Line at CEBAF</vt:lpstr>
      <vt:lpstr>Pol. e+ Injector Critical Risk Areas mA e‒ Source, High Power Targets, Capture Cavity</vt:lpstr>
      <vt:lpstr>Concept of Tungsten Target, CFD Simulations, Prototype Testing (S. Covrig)</vt:lpstr>
      <vt:lpstr>Conceptual Development and Design of CW NC Capture Cavity (S. Wang)</vt:lpstr>
      <vt:lpstr>Ce+BAF: Simulations of CW Positron Beam Generation, Capture and Acceleration</vt:lpstr>
      <vt:lpstr>Spin Tracking in Geant4 and General Particle Tracer (GPT)</vt:lpstr>
      <vt:lpstr>Design of Low-Dispersion e+ Transfer Line from LERF to North Linac </vt:lpstr>
      <vt:lpstr>Measurement of CEBAF Acceptance with Degraded e‒ Beam (A. Sy)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Andriy Ushakov</dc:creator>
  <cp:lastModifiedBy>Andriy Ushakov</cp:lastModifiedBy>
  <cp:revision>201</cp:revision>
  <dcterms:created xsi:type="dcterms:W3CDTF">2023-02-20T01:51:32Z</dcterms:created>
  <dcterms:modified xsi:type="dcterms:W3CDTF">2024-09-19T15:10:12Z</dcterms:modified>
</cp:coreProperties>
</file>