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sldIdLst>
    <p:sldId id="256" r:id="rId2"/>
    <p:sldId id="539" r:id="rId3"/>
    <p:sldId id="428" r:id="rId4"/>
    <p:sldId id="409" r:id="rId5"/>
    <p:sldId id="479" r:id="rId6"/>
    <p:sldId id="498" r:id="rId7"/>
    <p:sldId id="497" r:id="rId8"/>
    <p:sldId id="434" r:id="rId9"/>
    <p:sldId id="541" r:id="rId10"/>
    <p:sldId id="537" r:id="rId11"/>
    <p:sldId id="459" r:id="rId12"/>
    <p:sldId id="538" r:id="rId13"/>
    <p:sldId id="535" r:id="rId14"/>
    <p:sldId id="543" r:id="rId15"/>
    <p:sldId id="529" r:id="rId16"/>
    <p:sldId id="540" r:id="rId17"/>
    <p:sldId id="489" r:id="rId18"/>
    <p:sldId id="534" r:id="rId19"/>
    <p:sldId id="257" r:id="rId20"/>
    <p:sldId id="463" r:id="rId21"/>
    <p:sldId id="443" r:id="rId22"/>
    <p:sldId id="465" r:id="rId23"/>
    <p:sldId id="46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FD579"/>
    <a:srgbClr val="FF9300"/>
    <a:srgbClr val="901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94631"/>
  </p:normalViewPr>
  <p:slideViewPr>
    <p:cSldViewPr snapToGrid="0" snapToObjects="1">
      <p:cViewPr varScale="1">
        <p:scale>
          <a:sx n="139" d="100"/>
          <a:sy n="139" d="100"/>
        </p:scale>
        <p:origin x="12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2" y="1020420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20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803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4" y="6445804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24/09/2024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8" y="6445806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PSTP 2024 – Jefferson Lab (remote)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8" y="6445805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291157/contributions/5878430/attachments/2899064/5083443/ChiralBelle-ICHEP2024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72" y="1977886"/>
            <a:ext cx="8521727" cy="1938245"/>
          </a:xfrm>
        </p:spPr>
        <p:txBody>
          <a:bodyPr>
            <a:normAutofit/>
          </a:bodyPr>
          <a:lstStyle/>
          <a:p>
            <a:pPr lvl="0"/>
            <a:r>
              <a:rPr lang="en-GB" sz="3600" i="0" u="none" strike="noStrike" dirty="0">
                <a:effectLst/>
              </a:rPr>
              <a:t>Compton polarimetry</a:t>
            </a:r>
            <a:r>
              <a:rPr lang="en-US" altLang="en-US" sz="3600" dirty="0"/>
              <a:t> for </a:t>
            </a:r>
            <a:r>
              <a:rPr lang="en-US" altLang="en-US" sz="3600" dirty="0" err="1"/>
              <a:t>SuperKEKB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135" y="3916131"/>
            <a:ext cx="6985000" cy="117315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D. Charlet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. Ishibashi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H. Kaji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A. Martens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M. Masuzawa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F. Mawas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1*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Y. Peinaud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D. Zhou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F. Zomer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endParaRPr lang="fr-FR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300" dirty="0">
                <a:solidFill>
                  <a:schemeClr val="accent6">
                    <a:lumMod val="75000"/>
                  </a:schemeClr>
                </a:solidFill>
              </a:rPr>
              <a:t>1: </a:t>
            </a:r>
            <a:r>
              <a:rPr lang="fr-FR" sz="1300" dirty="0" err="1">
                <a:solidFill>
                  <a:schemeClr val="accent6">
                    <a:lumMod val="75000"/>
                  </a:schemeClr>
                </a:solidFill>
              </a:rPr>
              <a:t>IJCLab</a:t>
            </a:r>
            <a:r>
              <a:rPr lang="fr-FR" sz="1300" dirty="0">
                <a:solidFill>
                  <a:schemeClr val="accent6">
                    <a:lumMod val="75000"/>
                  </a:schemeClr>
                </a:solidFill>
              </a:rPr>
              <a:t>; 2: KEK; *: PhD </a:t>
            </a:r>
            <a:r>
              <a:rPr lang="fr-FR" sz="1300" dirty="0" err="1">
                <a:solidFill>
                  <a:schemeClr val="accent6">
                    <a:lumMod val="75000"/>
                  </a:schemeClr>
                </a:solidFill>
              </a:rPr>
              <a:t>student</a:t>
            </a:r>
            <a:endParaRPr lang="fr-FR" sz="1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64" y="6492875"/>
            <a:ext cx="1130576" cy="365125"/>
          </a:xfrm>
        </p:spPr>
        <p:txBody>
          <a:bodyPr/>
          <a:lstStyle/>
          <a:p>
            <a:r>
              <a:rPr lang="fr-FR"/>
              <a:t>24/09/2024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 2024 – Jefferson Lab (remote)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83" y="314753"/>
            <a:ext cx="1554231" cy="1211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091C6-A0FE-6966-95A1-E2405356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349835"/>
            <a:ext cx="3943900" cy="1238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5FAAD-4C84-AA70-82B3-0B2BCE838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18" y="299346"/>
            <a:ext cx="1445359" cy="11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page4image20975680">
            <a:extLst>
              <a:ext uri="{FF2B5EF4-FFF2-40B4-BE49-F238E27FC236}">
                <a16:creationId xmlns:a16="http://schemas.microsoft.com/office/drawing/2014/main" id="{86F383A9-54A6-F740-8AF5-3BAAC6D93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7" t="30332" r="1" b="26405"/>
          <a:stretch/>
        </p:blipFill>
        <p:spPr bwMode="auto">
          <a:xfrm>
            <a:off x="6898242" y="0"/>
            <a:ext cx="2281896" cy="35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63A343-93BE-A74E-8753-B6B91418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Photon detector integration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123FFF-2F07-8841-8A1E-A91E0C34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B2FD3-2657-2D45-9BA2-22B1D3BC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B6C8C-112D-1140-A4B1-EA948642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876E6D-A6F8-B14B-8449-31F3D963E788}"/>
              </a:ext>
            </a:extLst>
          </p:cNvPr>
          <p:cNvSpPr txBox="1"/>
          <p:nvPr/>
        </p:nvSpPr>
        <p:spPr>
          <a:xfrm>
            <a:off x="63363" y="1093523"/>
            <a:ext cx="6898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‘minor’ modifications of beam</a:t>
            </a:r>
            <a:r>
              <a:rPr lang="en-GB" sz="1400" dirty="0">
                <a:sym typeface="Wingdings" pitchFamily="2" charset="2"/>
              </a:rPr>
              <a:t> pipe modification  (validated for impedance)</a:t>
            </a:r>
            <a:endParaRPr lang="en-GB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35602E-ED8C-9A44-93EE-0EFD5C236C50}"/>
              </a:ext>
            </a:extLst>
          </p:cNvPr>
          <p:cNvSpPr/>
          <p:nvPr/>
        </p:nvSpPr>
        <p:spPr>
          <a:xfrm>
            <a:off x="7264774" y="637959"/>
            <a:ext cx="1250576" cy="1203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CC6FAC-E81D-BF4D-AA88-9DF0068CD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59" y="2149938"/>
            <a:ext cx="5562042" cy="42691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F8092B0-C58A-8644-AE16-ED8C728EA60B}"/>
              </a:ext>
            </a:extLst>
          </p:cNvPr>
          <p:cNvSpPr txBox="1"/>
          <p:nvPr/>
        </p:nvSpPr>
        <p:spPr>
          <a:xfrm>
            <a:off x="5729366" y="5653237"/>
            <a:ext cx="160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BreadBoard</a:t>
            </a:r>
            <a:r>
              <a:rPr lang="fr-FR" dirty="0"/>
              <a:t> 450x450 mm</a:t>
            </a:r>
            <a:r>
              <a:rPr lang="fr-FR" baseline="30000" dirty="0"/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DB25B7-A7D2-B14F-89B5-A968E2FF8C7D}"/>
              </a:ext>
            </a:extLst>
          </p:cNvPr>
          <p:cNvSpPr txBox="1"/>
          <p:nvPr/>
        </p:nvSpPr>
        <p:spPr>
          <a:xfrm>
            <a:off x="5268926" y="4217390"/>
            <a:ext cx="313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Xray</a:t>
            </a:r>
            <a:r>
              <a:rPr lang="fr-FR" dirty="0"/>
              <a:t> out : 210 µrad</a:t>
            </a:r>
          </a:p>
          <a:p>
            <a:r>
              <a:rPr lang="fr-FR" dirty="0"/>
              <a:t>≈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Ø6 mm at 14,5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meters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BFF15FC-273F-594C-A3B9-E05F2F60C8A5}"/>
              </a:ext>
            </a:extLst>
          </p:cNvPr>
          <p:cNvCxnSpPr>
            <a:cxnSpLocks/>
          </p:cNvCxnSpPr>
          <p:nvPr/>
        </p:nvCxnSpPr>
        <p:spPr>
          <a:xfrm flipV="1">
            <a:off x="6750996" y="1841594"/>
            <a:ext cx="1650774" cy="110050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E6A58AC-B082-FE44-AE6F-493538BE7F0B}"/>
              </a:ext>
            </a:extLst>
          </p:cNvPr>
          <p:cNvCxnSpPr>
            <a:cxnSpLocks/>
          </p:cNvCxnSpPr>
          <p:nvPr/>
        </p:nvCxnSpPr>
        <p:spPr>
          <a:xfrm flipV="1">
            <a:off x="2455955" y="1248899"/>
            <a:ext cx="5277534" cy="40959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A334D109-996A-B14C-BC1E-224C92A4A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" y="1572363"/>
            <a:ext cx="3941709" cy="219684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9F5AE32-7914-3F40-86A9-D7A56D21FC83}"/>
              </a:ext>
            </a:extLst>
          </p:cNvPr>
          <p:cNvSpPr txBox="1"/>
          <p:nvPr/>
        </p:nvSpPr>
        <p:spPr>
          <a:xfrm>
            <a:off x="0" y="3315015"/>
            <a:ext cx="3822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 pipe at ~1m from ground</a:t>
            </a:r>
          </a:p>
          <a:p>
            <a:r>
              <a:rPr lang="en-GB" dirty="0"/>
              <a:t>Electronics can be located and shielded on ground below scintillator +PMT</a:t>
            </a:r>
          </a:p>
        </p:txBody>
      </p:sp>
    </p:spTree>
    <p:extLst>
      <p:ext uri="{BB962C8B-B14F-4D97-AF65-F5344CB8AC3E}">
        <p14:creationId xmlns:p14="http://schemas.microsoft.com/office/powerpoint/2010/main" val="205242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185A0-82FC-7048-9511-D875C14D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Single channel photon detector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A7EB9F-0945-0142-AD33-8167ACAE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CB3C8-046B-D84A-BB3D-B0B3A71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5EB5F-74BA-9E46-92D4-807392F5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3EB39-DF7B-4E46-8F18-86C2698B0D8C}"/>
              </a:ext>
            </a:extLst>
          </p:cNvPr>
          <p:cNvSpPr/>
          <p:nvPr/>
        </p:nvSpPr>
        <p:spPr>
          <a:xfrm>
            <a:off x="522514" y="1003454"/>
            <a:ext cx="80989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Basic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 VERY FAST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radhard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scintillating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crystal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BaF2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Need to filter out the slow component  UV optical filters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 PMT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with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low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transit time dispersion 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commercially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available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(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hamamatsu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for instance)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Bunch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/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bunch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measurement</a:t>
            </a:r>
            <a:endParaRPr lang="fr-FR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1169F5-748E-FA49-9591-44CD3D8D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" y="2454343"/>
            <a:ext cx="2966936" cy="2780128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EACC092-314E-0E49-8004-4D877AEAB321}"/>
              </a:ext>
            </a:extLst>
          </p:cNvPr>
          <p:cNvCxnSpPr>
            <a:cxnSpLocks/>
          </p:cNvCxnSpPr>
          <p:nvPr/>
        </p:nvCxnSpPr>
        <p:spPr>
          <a:xfrm>
            <a:off x="3103117" y="3782649"/>
            <a:ext cx="1819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3BD5261-AFD4-224B-9BCC-2E2B91C747C0}"/>
              </a:ext>
            </a:extLst>
          </p:cNvPr>
          <p:cNvSpPr txBox="1"/>
          <p:nvPr/>
        </p:nvSpPr>
        <p:spPr>
          <a:xfrm>
            <a:off x="2915136" y="3429000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Energy measurement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410F64-826D-244B-8B6B-702D6434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597"/>
          <a:stretch/>
        </p:blipFill>
        <p:spPr>
          <a:xfrm>
            <a:off x="5375543" y="2075718"/>
            <a:ext cx="2682597" cy="17750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03E8BC-66B9-E444-B62B-7027281FA14F}"/>
              </a:ext>
            </a:extLst>
          </p:cNvPr>
          <p:cNvSpPr txBox="1"/>
          <p:nvPr/>
        </p:nvSpPr>
        <p:spPr>
          <a:xfrm>
            <a:off x="5195652" y="5586088"/>
            <a:ext cx="3131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Currently ‘waiting’ for funding</a:t>
            </a:r>
          </a:p>
          <a:p>
            <a:r>
              <a:rPr lang="en-GB" dirty="0"/>
              <a:t>External collaborators welcome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5932A5E-0FBE-4040-8053-F0128AFD1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597"/>
          <a:stretch/>
        </p:blipFill>
        <p:spPr>
          <a:xfrm>
            <a:off x="5799844" y="2412847"/>
            <a:ext cx="2682597" cy="17750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598E1E-A033-FE4E-94BC-8BE306D20A82}"/>
              </a:ext>
            </a:extLst>
          </p:cNvPr>
          <p:cNvSpPr/>
          <p:nvPr/>
        </p:nvSpPr>
        <p:spPr>
          <a:xfrm>
            <a:off x="6364238" y="2795421"/>
            <a:ext cx="2379503" cy="1520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…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834C77D-B42B-9C46-AD61-7C2FA4838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597"/>
          <a:stretch/>
        </p:blipFill>
        <p:spPr>
          <a:xfrm>
            <a:off x="6444635" y="3087135"/>
            <a:ext cx="2682597" cy="177504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6F786A6-D055-EC42-90E8-5F2CFE78728C}"/>
              </a:ext>
            </a:extLst>
          </p:cNvPr>
          <p:cNvCxnSpPr>
            <a:cxnSpLocks/>
          </p:cNvCxnSpPr>
          <p:nvPr/>
        </p:nvCxnSpPr>
        <p:spPr>
          <a:xfrm>
            <a:off x="4598339" y="3077186"/>
            <a:ext cx="2162838" cy="1775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EAAD5B3-015F-E24E-AF47-8986FB6F7E54}"/>
              </a:ext>
            </a:extLst>
          </p:cNvPr>
          <p:cNvSpPr txBox="1"/>
          <p:nvPr/>
        </p:nvSpPr>
        <p:spPr>
          <a:xfrm>
            <a:off x="2925560" y="3852747"/>
            <a:ext cx="173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2500 histograms</a:t>
            </a:r>
          </a:p>
        </p:txBody>
      </p:sp>
    </p:spTree>
    <p:extLst>
      <p:ext uri="{BB962C8B-B14F-4D97-AF65-F5344CB8AC3E}">
        <p14:creationId xmlns:p14="http://schemas.microsoft.com/office/powerpoint/2010/main" val="243971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895F0-659D-034E-B11B-6DB5123D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Conceptual acquisition chain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94AEB-4BB8-9E4A-A4E8-76539008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B3A5F-0BC9-7740-8313-C90E616A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72C4D-26F4-9749-9EFA-9DE2D8C0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34AECF-E52D-BF46-A89B-B69151625312}"/>
              </a:ext>
            </a:extLst>
          </p:cNvPr>
          <p:cNvSpPr txBox="1"/>
          <p:nvPr/>
        </p:nvSpPr>
        <p:spPr>
          <a:xfrm>
            <a:off x="389106" y="1517515"/>
            <a:ext cx="11673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BaF2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2D84BC-5591-7446-920A-4B8DDF7FE98E}"/>
              </a:ext>
            </a:extLst>
          </p:cNvPr>
          <p:cNvSpPr txBox="1"/>
          <p:nvPr/>
        </p:nvSpPr>
        <p:spPr>
          <a:xfrm>
            <a:off x="1759226" y="1517515"/>
            <a:ext cx="11673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PMT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D7EEF7-4978-5B4C-8197-E059D71E18AC}"/>
              </a:ext>
            </a:extLst>
          </p:cNvPr>
          <p:cNvSpPr txBox="1"/>
          <p:nvPr/>
        </p:nvSpPr>
        <p:spPr>
          <a:xfrm>
            <a:off x="1556426" y="1517515"/>
            <a:ext cx="2028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2B8098-1D80-4845-A743-DE71F76FD058}"/>
              </a:ext>
            </a:extLst>
          </p:cNvPr>
          <p:cNvSpPr txBox="1"/>
          <p:nvPr/>
        </p:nvSpPr>
        <p:spPr>
          <a:xfrm>
            <a:off x="1059675" y="1001685"/>
            <a:ext cx="13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filter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AFC6667-9DCB-B044-BBE2-EEB3BED23CFA}"/>
              </a:ext>
            </a:extLst>
          </p:cNvPr>
          <p:cNvCxnSpPr/>
          <p:nvPr/>
        </p:nvCxnSpPr>
        <p:spPr>
          <a:xfrm>
            <a:off x="1648099" y="1245141"/>
            <a:ext cx="0" cy="27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4C911A1-0BB4-9845-A7D8-B9E6684BDA21}"/>
              </a:ext>
            </a:extLst>
          </p:cNvPr>
          <p:cNvSpPr txBox="1"/>
          <p:nvPr/>
        </p:nvSpPr>
        <p:spPr>
          <a:xfrm>
            <a:off x="4351371" y="2530171"/>
            <a:ext cx="1800000" cy="11695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FPGA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IDROGEN board</a:t>
            </a:r>
          </a:p>
          <a:p>
            <a:pPr algn="ctr"/>
            <a:r>
              <a:rPr lang="en-GB" sz="1400" dirty="0"/>
              <a:t>White Rabbit node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821A0B-3694-AA49-A027-B714B5C30972}"/>
              </a:ext>
            </a:extLst>
          </p:cNvPr>
          <p:cNvSpPr txBox="1"/>
          <p:nvPr/>
        </p:nvSpPr>
        <p:spPr>
          <a:xfrm>
            <a:off x="2627824" y="2801569"/>
            <a:ext cx="1131843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Analog Front-end</a:t>
            </a:r>
          </a:p>
          <a:p>
            <a:pPr algn="ctr"/>
            <a:r>
              <a:rPr lang="en-GB" sz="1400" dirty="0"/>
              <a:t>+ ADC (&gt;=10bits)</a:t>
            </a:r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B68B2964-E8DC-7F44-A10A-83ED040AFD29}"/>
              </a:ext>
            </a:extLst>
          </p:cNvPr>
          <p:cNvSpPr/>
          <p:nvPr/>
        </p:nvSpPr>
        <p:spPr>
          <a:xfrm>
            <a:off x="1935804" y="1702340"/>
            <a:ext cx="1517515" cy="1595337"/>
          </a:xfrm>
          <a:custGeom>
            <a:avLst/>
            <a:gdLst>
              <a:gd name="connsiteX0" fmla="*/ 992222 w 1517515"/>
              <a:gd name="connsiteY0" fmla="*/ 0 h 1595337"/>
              <a:gd name="connsiteX1" fmla="*/ 1070043 w 1517515"/>
              <a:gd name="connsiteY1" fmla="*/ 9728 h 1595337"/>
              <a:gd name="connsiteX2" fmla="*/ 1245141 w 1517515"/>
              <a:gd name="connsiteY2" fmla="*/ 29183 h 1595337"/>
              <a:gd name="connsiteX3" fmla="*/ 1274324 w 1517515"/>
              <a:gd name="connsiteY3" fmla="*/ 38911 h 1595337"/>
              <a:gd name="connsiteX4" fmla="*/ 1322962 w 1517515"/>
              <a:gd name="connsiteY4" fmla="*/ 77822 h 1595337"/>
              <a:gd name="connsiteX5" fmla="*/ 1400783 w 1517515"/>
              <a:gd name="connsiteY5" fmla="*/ 136188 h 1595337"/>
              <a:gd name="connsiteX6" fmla="*/ 1420239 w 1517515"/>
              <a:gd name="connsiteY6" fmla="*/ 155643 h 1595337"/>
              <a:gd name="connsiteX7" fmla="*/ 1498060 w 1517515"/>
              <a:gd name="connsiteY7" fmla="*/ 291830 h 1595337"/>
              <a:gd name="connsiteX8" fmla="*/ 1517515 w 1517515"/>
              <a:gd name="connsiteY8" fmla="*/ 359924 h 1595337"/>
              <a:gd name="connsiteX9" fmla="*/ 1507787 w 1517515"/>
              <a:gd name="connsiteY9" fmla="*/ 505839 h 1595337"/>
              <a:gd name="connsiteX10" fmla="*/ 1478605 w 1517515"/>
              <a:gd name="connsiteY10" fmla="*/ 564205 h 1595337"/>
              <a:gd name="connsiteX11" fmla="*/ 1420239 w 1517515"/>
              <a:gd name="connsiteY11" fmla="*/ 632298 h 1595337"/>
              <a:gd name="connsiteX12" fmla="*/ 1391056 w 1517515"/>
              <a:gd name="connsiteY12" fmla="*/ 642026 h 1595337"/>
              <a:gd name="connsiteX13" fmla="*/ 1361873 w 1517515"/>
              <a:gd name="connsiteY13" fmla="*/ 661481 h 1595337"/>
              <a:gd name="connsiteX14" fmla="*/ 1293779 w 1517515"/>
              <a:gd name="connsiteY14" fmla="*/ 671209 h 1595337"/>
              <a:gd name="connsiteX15" fmla="*/ 1079770 w 1517515"/>
              <a:gd name="connsiteY15" fmla="*/ 661481 h 1595337"/>
              <a:gd name="connsiteX16" fmla="*/ 924128 w 1517515"/>
              <a:gd name="connsiteY16" fmla="*/ 632298 h 1595337"/>
              <a:gd name="connsiteX17" fmla="*/ 787941 w 1517515"/>
              <a:gd name="connsiteY17" fmla="*/ 622571 h 1595337"/>
              <a:gd name="connsiteX18" fmla="*/ 515566 w 1517515"/>
              <a:gd name="connsiteY18" fmla="*/ 632298 h 1595337"/>
              <a:gd name="connsiteX19" fmla="*/ 486383 w 1517515"/>
              <a:gd name="connsiteY19" fmla="*/ 642026 h 1595337"/>
              <a:gd name="connsiteX20" fmla="*/ 437745 w 1517515"/>
              <a:gd name="connsiteY20" fmla="*/ 651754 h 1595337"/>
              <a:gd name="connsiteX21" fmla="*/ 330741 w 1517515"/>
              <a:gd name="connsiteY21" fmla="*/ 710120 h 1595337"/>
              <a:gd name="connsiteX22" fmla="*/ 291830 w 1517515"/>
              <a:gd name="connsiteY22" fmla="*/ 739303 h 1595337"/>
              <a:gd name="connsiteX23" fmla="*/ 262647 w 1517515"/>
              <a:gd name="connsiteY23" fmla="*/ 778213 h 1595337"/>
              <a:gd name="connsiteX24" fmla="*/ 223736 w 1517515"/>
              <a:gd name="connsiteY24" fmla="*/ 817124 h 1595337"/>
              <a:gd name="connsiteX25" fmla="*/ 184826 w 1517515"/>
              <a:gd name="connsiteY25" fmla="*/ 865762 h 1595337"/>
              <a:gd name="connsiteX26" fmla="*/ 165370 w 1517515"/>
              <a:gd name="connsiteY26" fmla="*/ 894945 h 1595337"/>
              <a:gd name="connsiteX27" fmla="*/ 136187 w 1517515"/>
              <a:gd name="connsiteY27" fmla="*/ 924128 h 1595337"/>
              <a:gd name="connsiteX28" fmla="*/ 116732 w 1517515"/>
              <a:gd name="connsiteY28" fmla="*/ 953311 h 1595337"/>
              <a:gd name="connsiteX29" fmla="*/ 87549 w 1517515"/>
              <a:gd name="connsiteY29" fmla="*/ 992222 h 1595337"/>
              <a:gd name="connsiteX30" fmla="*/ 48639 w 1517515"/>
              <a:gd name="connsiteY30" fmla="*/ 1070043 h 1595337"/>
              <a:gd name="connsiteX31" fmla="*/ 29183 w 1517515"/>
              <a:gd name="connsiteY31" fmla="*/ 1108954 h 1595337"/>
              <a:gd name="connsiteX32" fmla="*/ 9728 w 1517515"/>
              <a:gd name="connsiteY32" fmla="*/ 1177047 h 1595337"/>
              <a:gd name="connsiteX33" fmla="*/ 0 w 1517515"/>
              <a:gd name="connsiteY33" fmla="*/ 1206230 h 1595337"/>
              <a:gd name="connsiteX34" fmla="*/ 9728 w 1517515"/>
              <a:gd name="connsiteY34" fmla="*/ 1342417 h 1595337"/>
              <a:gd name="connsiteX35" fmla="*/ 58366 w 1517515"/>
              <a:gd name="connsiteY35" fmla="*/ 1410511 h 1595337"/>
              <a:gd name="connsiteX36" fmla="*/ 107005 w 1517515"/>
              <a:gd name="connsiteY36" fmla="*/ 1459149 h 1595337"/>
              <a:gd name="connsiteX37" fmla="*/ 126460 w 1517515"/>
              <a:gd name="connsiteY37" fmla="*/ 1478605 h 1595337"/>
              <a:gd name="connsiteX38" fmla="*/ 175098 w 1517515"/>
              <a:gd name="connsiteY38" fmla="*/ 1488332 h 1595337"/>
              <a:gd name="connsiteX39" fmla="*/ 233464 w 1517515"/>
              <a:gd name="connsiteY39" fmla="*/ 1527243 h 1595337"/>
              <a:gd name="connsiteX40" fmla="*/ 262647 w 1517515"/>
              <a:gd name="connsiteY40" fmla="*/ 1536971 h 1595337"/>
              <a:gd name="connsiteX41" fmla="*/ 291830 w 1517515"/>
              <a:gd name="connsiteY41" fmla="*/ 1556426 h 1595337"/>
              <a:gd name="connsiteX42" fmla="*/ 350196 w 1517515"/>
              <a:gd name="connsiteY42" fmla="*/ 1575881 h 1595337"/>
              <a:gd name="connsiteX43" fmla="*/ 379379 w 1517515"/>
              <a:gd name="connsiteY43" fmla="*/ 1585609 h 1595337"/>
              <a:gd name="connsiteX44" fmla="*/ 408562 w 1517515"/>
              <a:gd name="connsiteY44" fmla="*/ 1595337 h 1595337"/>
              <a:gd name="connsiteX45" fmla="*/ 671209 w 1517515"/>
              <a:gd name="connsiteY45" fmla="*/ 1585609 h 15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17515" h="1595337">
                <a:moveTo>
                  <a:pt x="992222" y="0"/>
                </a:moveTo>
                <a:lnTo>
                  <a:pt x="1070043" y="9728"/>
                </a:lnTo>
                <a:cubicBezTo>
                  <a:pt x="1128381" y="16459"/>
                  <a:pt x="1187006" y="20878"/>
                  <a:pt x="1245141" y="29183"/>
                </a:cubicBezTo>
                <a:cubicBezTo>
                  <a:pt x="1255292" y="30633"/>
                  <a:pt x="1265153" y="34325"/>
                  <a:pt x="1274324" y="38911"/>
                </a:cubicBezTo>
                <a:cubicBezTo>
                  <a:pt x="1314250" y="58874"/>
                  <a:pt x="1292799" y="53691"/>
                  <a:pt x="1322962" y="77822"/>
                </a:cubicBezTo>
                <a:cubicBezTo>
                  <a:pt x="1348282" y="98078"/>
                  <a:pt x="1377854" y="113260"/>
                  <a:pt x="1400783" y="136188"/>
                </a:cubicBezTo>
                <a:cubicBezTo>
                  <a:pt x="1407268" y="142673"/>
                  <a:pt x="1414736" y="148306"/>
                  <a:pt x="1420239" y="155643"/>
                </a:cubicBezTo>
                <a:cubicBezTo>
                  <a:pt x="1445853" y="189795"/>
                  <a:pt x="1485138" y="253061"/>
                  <a:pt x="1498060" y="291830"/>
                </a:cubicBezTo>
                <a:cubicBezTo>
                  <a:pt x="1512015" y="333697"/>
                  <a:pt x="1505300" y="311065"/>
                  <a:pt x="1517515" y="359924"/>
                </a:cubicBezTo>
                <a:cubicBezTo>
                  <a:pt x="1514272" y="408562"/>
                  <a:pt x="1513170" y="457391"/>
                  <a:pt x="1507787" y="505839"/>
                </a:cubicBezTo>
                <a:cubicBezTo>
                  <a:pt x="1505251" y="528665"/>
                  <a:pt x="1491334" y="546385"/>
                  <a:pt x="1478605" y="564205"/>
                </a:cubicBezTo>
                <a:cubicBezTo>
                  <a:pt x="1466346" y="581368"/>
                  <a:pt x="1439521" y="619443"/>
                  <a:pt x="1420239" y="632298"/>
                </a:cubicBezTo>
                <a:cubicBezTo>
                  <a:pt x="1411707" y="637986"/>
                  <a:pt x="1400227" y="637440"/>
                  <a:pt x="1391056" y="642026"/>
                </a:cubicBezTo>
                <a:cubicBezTo>
                  <a:pt x="1380599" y="647254"/>
                  <a:pt x="1373071" y="658122"/>
                  <a:pt x="1361873" y="661481"/>
                </a:cubicBezTo>
                <a:cubicBezTo>
                  <a:pt x="1339912" y="668069"/>
                  <a:pt x="1316477" y="667966"/>
                  <a:pt x="1293779" y="671209"/>
                </a:cubicBezTo>
                <a:cubicBezTo>
                  <a:pt x="1222443" y="667966"/>
                  <a:pt x="1150999" y="666569"/>
                  <a:pt x="1079770" y="661481"/>
                </a:cubicBezTo>
                <a:cubicBezTo>
                  <a:pt x="1027119" y="657720"/>
                  <a:pt x="976779" y="636059"/>
                  <a:pt x="924128" y="632298"/>
                </a:cubicBezTo>
                <a:lnTo>
                  <a:pt x="787941" y="622571"/>
                </a:lnTo>
                <a:cubicBezTo>
                  <a:pt x="697149" y="625813"/>
                  <a:pt x="606227" y="626449"/>
                  <a:pt x="515566" y="632298"/>
                </a:cubicBezTo>
                <a:cubicBezTo>
                  <a:pt x="505333" y="632958"/>
                  <a:pt x="496331" y="639539"/>
                  <a:pt x="486383" y="642026"/>
                </a:cubicBezTo>
                <a:cubicBezTo>
                  <a:pt x="470343" y="646036"/>
                  <a:pt x="453958" y="648511"/>
                  <a:pt x="437745" y="651754"/>
                </a:cubicBezTo>
                <a:cubicBezTo>
                  <a:pt x="378845" y="681204"/>
                  <a:pt x="372212" y="680497"/>
                  <a:pt x="330741" y="710120"/>
                </a:cubicBezTo>
                <a:cubicBezTo>
                  <a:pt x="317548" y="719544"/>
                  <a:pt x="303294" y="727839"/>
                  <a:pt x="291830" y="739303"/>
                </a:cubicBezTo>
                <a:cubicBezTo>
                  <a:pt x="280366" y="750767"/>
                  <a:pt x="273323" y="766012"/>
                  <a:pt x="262647" y="778213"/>
                </a:cubicBezTo>
                <a:cubicBezTo>
                  <a:pt x="250568" y="792017"/>
                  <a:pt x="235195" y="802801"/>
                  <a:pt x="223736" y="817124"/>
                </a:cubicBezTo>
                <a:cubicBezTo>
                  <a:pt x="210766" y="833337"/>
                  <a:pt x="197283" y="849152"/>
                  <a:pt x="184826" y="865762"/>
                </a:cubicBezTo>
                <a:cubicBezTo>
                  <a:pt x="177811" y="875115"/>
                  <a:pt x="172855" y="885964"/>
                  <a:pt x="165370" y="894945"/>
                </a:cubicBezTo>
                <a:cubicBezTo>
                  <a:pt x="156563" y="905513"/>
                  <a:pt x="144994" y="913560"/>
                  <a:pt x="136187" y="924128"/>
                </a:cubicBezTo>
                <a:cubicBezTo>
                  <a:pt x="128703" y="933109"/>
                  <a:pt x="123527" y="943797"/>
                  <a:pt x="116732" y="953311"/>
                </a:cubicBezTo>
                <a:cubicBezTo>
                  <a:pt x="107309" y="966504"/>
                  <a:pt x="95718" y="978218"/>
                  <a:pt x="87549" y="992222"/>
                </a:cubicBezTo>
                <a:cubicBezTo>
                  <a:pt x="72936" y="1017273"/>
                  <a:pt x="61609" y="1044103"/>
                  <a:pt x="48639" y="1070043"/>
                </a:cubicBezTo>
                <a:cubicBezTo>
                  <a:pt x="42154" y="1083013"/>
                  <a:pt x="33768" y="1095197"/>
                  <a:pt x="29183" y="1108954"/>
                </a:cubicBezTo>
                <a:cubicBezTo>
                  <a:pt x="5854" y="1178945"/>
                  <a:pt x="34166" y="1091519"/>
                  <a:pt x="9728" y="1177047"/>
                </a:cubicBezTo>
                <a:cubicBezTo>
                  <a:pt x="6911" y="1186906"/>
                  <a:pt x="3243" y="1196502"/>
                  <a:pt x="0" y="1206230"/>
                </a:cubicBezTo>
                <a:cubicBezTo>
                  <a:pt x="3243" y="1251626"/>
                  <a:pt x="2246" y="1297525"/>
                  <a:pt x="9728" y="1342417"/>
                </a:cubicBezTo>
                <a:cubicBezTo>
                  <a:pt x="15728" y="1378418"/>
                  <a:pt x="37530" y="1385508"/>
                  <a:pt x="58366" y="1410511"/>
                </a:cubicBezTo>
                <a:cubicBezTo>
                  <a:pt x="116736" y="1480554"/>
                  <a:pt x="35666" y="1402077"/>
                  <a:pt x="107005" y="1459149"/>
                </a:cubicBezTo>
                <a:cubicBezTo>
                  <a:pt x="114167" y="1464878"/>
                  <a:pt x="118030" y="1474992"/>
                  <a:pt x="126460" y="1478605"/>
                </a:cubicBezTo>
                <a:cubicBezTo>
                  <a:pt x="141657" y="1485118"/>
                  <a:pt x="158885" y="1485090"/>
                  <a:pt x="175098" y="1488332"/>
                </a:cubicBezTo>
                <a:cubicBezTo>
                  <a:pt x="194553" y="1501302"/>
                  <a:pt x="211282" y="1519849"/>
                  <a:pt x="233464" y="1527243"/>
                </a:cubicBezTo>
                <a:cubicBezTo>
                  <a:pt x="243192" y="1530486"/>
                  <a:pt x="253476" y="1532385"/>
                  <a:pt x="262647" y="1536971"/>
                </a:cubicBezTo>
                <a:cubicBezTo>
                  <a:pt x="273104" y="1542199"/>
                  <a:pt x="281146" y="1551678"/>
                  <a:pt x="291830" y="1556426"/>
                </a:cubicBezTo>
                <a:cubicBezTo>
                  <a:pt x="310570" y="1564755"/>
                  <a:pt x="330741" y="1569396"/>
                  <a:pt x="350196" y="1575881"/>
                </a:cubicBezTo>
                <a:lnTo>
                  <a:pt x="379379" y="1585609"/>
                </a:lnTo>
                <a:lnTo>
                  <a:pt x="408562" y="1595337"/>
                </a:lnTo>
                <a:cubicBezTo>
                  <a:pt x="638766" y="1584873"/>
                  <a:pt x="551160" y="1585609"/>
                  <a:pt x="671209" y="15856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CDEBA65F-86CB-A248-BC93-052DCF52FECB}"/>
              </a:ext>
            </a:extLst>
          </p:cNvPr>
          <p:cNvSpPr/>
          <p:nvPr/>
        </p:nvSpPr>
        <p:spPr>
          <a:xfrm>
            <a:off x="1215957" y="2460639"/>
            <a:ext cx="593388" cy="321472"/>
          </a:xfrm>
          <a:custGeom>
            <a:avLst/>
            <a:gdLst>
              <a:gd name="connsiteX0" fmla="*/ 0 w 593388"/>
              <a:gd name="connsiteY0" fmla="*/ 10187 h 321472"/>
              <a:gd name="connsiteX1" fmla="*/ 68094 w 593388"/>
              <a:gd name="connsiteY1" fmla="*/ 19914 h 321472"/>
              <a:gd name="connsiteX2" fmla="*/ 116732 w 593388"/>
              <a:gd name="connsiteY2" fmla="*/ 10187 h 321472"/>
              <a:gd name="connsiteX3" fmla="*/ 204281 w 593388"/>
              <a:gd name="connsiteY3" fmla="*/ 19914 h 321472"/>
              <a:gd name="connsiteX4" fmla="*/ 233464 w 593388"/>
              <a:gd name="connsiteY4" fmla="*/ 321472 h 321472"/>
              <a:gd name="connsiteX5" fmla="*/ 262647 w 593388"/>
              <a:gd name="connsiteY5" fmla="*/ 233923 h 321472"/>
              <a:gd name="connsiteX6" fmla="*/ 272375 w 593388"/>
              <a:gd name="connsiteY6" fmla="*/ 204740 h 321472"/>
              <a:gd name="connsiteX7" fmla="*/ 282103 w 593388"/>
              <a:gd name="connsiteY7" fmla="*/ 175557 h 321472"/>
              <a:gd name="connsiteX8" fmla="*/ 301558 w 593388"/>
              <a:gd name="connsiteY8" fmla="*/ 156101 h 321472"/>
              <a:gd name="connsiteX9" fmla="*/ 340469 w 593388"/>
              <a:gd name="connsiteY9" fmla="*/ 107463 h 321472"/>
              <a:gd name="connsiteX10" fmla="*/ 359924 w 593388"/>
              <a:gd name="connsiteY10" fmla="*/ 78280 h 321472"/>
              <a:gd name="connsiteX11" fmla="*/ 389107 w 593388"/>
              <a:gd name="connsiteY11" fmla="*/ 58825 h 321472"/>
              <a:gd name="connsiteX12" fmla="*/ 447473 w 593388"/>
              <a:gd name="connsiteY12" fmla="*/ 10187 h 321472"/>
              <a:gd name="connsiteX13" fmla="*/ 593388 w 593388"/>
              <a:gd name="connsiteY13" fmla="*/ 459 h 32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388" h="321472">
                <a:moveTo>
                  <a:pt x="0" y="10187"/>
                </a:moveTo>
                <a:cubicBezTo>
                  <a:pt x="22698" y="13429"/>
                  <a:pt x="45166" y="19914"/>
                  <a:pt x="68094" y="19914"/>
                </a:cubicBezTo>
                <a:cubicBezTo>
                  <a:pt x="84628" y="19914"/>
                  <a:pt x="100198" y="10187"/>
                  <a:pt x="116732" y="10187"/>
                </a:cubicBezTo>
                <a:cubicBezTo>
                  <a:pt x="146095" y="10187"/>
                  <a:pt x="175098" y="16672"/>
                  <a:pt x="204281" y="19914"/>
                </a:cubicBezTo>
                <a:cubicBezTo>
                  <a:pt x="233880" y="197500"/>
                  <a:pt x="221664" y="97253"/>
                  <a:pt x="233464" y="321472"/>
                </a:cubicBezTo>
                <a:lnTo>
                  <a:pt x="262647" y="233923"/>
                </a:lnTo>
                <a:lnTo>
                  <a:pt x="272375" y="204740"/>
                </a:lnTo>
                <a:cubicBezTo>
                  <a:pt x="275618" y="195012"/>
                  <a:pt x="274853" y="182808"/>
                  <a:pt x="282103" y="175557"/>
                </a:cubicBezTo>
                <a:lnTo>
                  <a:pt x="301558" y="156101"/>
                </a:lnTo>
                <a:cubicBezTo>
                  <a:pt x="320497" y="99287"/>
                  <a:pt x="296468" y="151464"/>
                  <a:pt x="340469" y="107463"/>
                </a:cubicBezTo>
                <a:cubicBezTo>
                  <a:pt x="348736" y="99196"/>
                  <a:pt x="351657" y="86547"/>
                  <a:pt x="359924" y="78280"/>
                </a:cubicBezTo>
                <a:cubicBezTo>
                  <a:pt x="368191" y="70013"/>
                  <a:pt x="380126" y="66309"/>
                  <a:pt x="389107" y="58825"/>
                </a:cubicBezTo>
                <a:cubicBezTo>
                  <a:pt x="405393" y="45254"/>
                  <a:pt x="424829" y="16980"/>
                  <a:pt x="447473" y="10187"/>
                </a:cubicBezTo>
                <a:cubicBezTo>
                  <a:pt x="492128" y="-3210"/>
                  <a:pt x="548209" y="459"/>
                  <a:pt x="593388" y="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9F27898-FB40-0F4C-82F6-013488DCE71F}"/>
              </a:ext>
            </a:extLst>
          </p:cNvPr>
          <p:cNvSpPr txBox="1"/>
          <p:nvPr/>
        </p:nvSpPr>
        <p:spPr>
          <a:xfrm>
            <a:off x="959796" y="2110363"/>
            <a:ext cx="88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Every 4ns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CACEE0B-5744-7A47-9964-A6D2587BD21B}"/>
              </a:ext>
            </a:extLst>
          </p:cNvPr>
          <p:cNvSpPr txBox="1"/>
          <p:nvPr/>
        </p:nvSpPr>
        <p:spPr>
          <a:xfrm>
            <a:off x="4293451" y="1921065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2500 histograms</a:t>
            </a:r>
          </a:p>
          <a:p>
            <a:r>
              <a:rPr lang="en-GB" dirty="0"/>
              <a:t>Fast treatment: fit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88E088D-15AD-8445-92ED-6B8067C519AF}"/>
              </a:ext>
            </a:extLst>
          </p:cNvPr>
          <p:cNvCxnSpPr>
            <a:cxnSpLocks/>
          </p:cNvCxnSpPr>
          <p:nvPr/>
        </p:nvCxnSpPr>
        <p:spPr>
          <a:xfrm flipV="1">
            <a:off x="4572000" y="3706626"/>
            <a:ext cx="0" cy="43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77ED523C-E6A9-8047-81AC-DDA7BFE598CC}"/>
              </a:ext>
            </a:extLst>
          </p:cNvPr>
          <p:cNvSpPr txBox="1"/>
          <p:nvPr/>
        </p:nvSpPr>
        <p:spPr>
          <a:xfrm>
            <a:off x="3453319" y="4133258"/>
            <a:ext cx="1240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Accelerator RF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49D91DA-BA23-B947-895C-80DF6F42BD65}"/>
              </a:ext>
            </a:extLst>
          </p:cNvPr>
          <p:cNvSpPr txBox="1"/>
          <p:nvPr/>
        </p:nvSpPr>
        <p:spPr>
          <a:xfrm>
            <a:off x="5914892" y="3927387"/>
            <a:ext cx="167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1rst Bunch identifier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8CD76A6-711E-764B-8878-17BDD52F272E}"/>
              </a:ext>
            </a:extLst>
          </p:cNvPr>
          <p:cNvCxnSpPr>
            <a:cxnSpLocks/>
          </p:cNvCxnSpPr>
          <p:nvPr/>
        </p:nvCxnSpPr>
        <p:spPr>
          <a:xfrm flipV="1">
            <a:off x="5894920" y="3699073"/>
            <a:ext cx="0" cy="103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79C43CB-57DD-9748-9C78-B56106399A2C}"/>
              </a:ext>
            </a:extLst>
          </p:cNvPr>
          <p:cNvCxnSpPr>
            <a:cxnSpLocks/>
          </p:cNvCxnSpPr>
          <p:nvPr/>
        </p:nvCxnSpPr>
        <p:spPr>
          <a:xfrm>
            <a:off x="6132972" y="2782111"/>
            <a:ext cx="829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0EA7C39-DC70-E241-B1A4-81B01C2C58B0}"/>
              </a:ext>
            </a:extLst>
          </p:cNvPr>
          <p:cNvCxnSpPr>
            <a:cxnSpLocks/>
          </p:cNvCxnSpPr>
          <p:nvPr/>
        </p:nvCxnSpPr>
        <p:spPr>
          <a:xfrm>
            <a:off x="6132972" y="3355848"/>
            <a:ext cx="743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53BAF454-D6F3-6342-8A25-6090F21DD3A9}"/>
              </a:ext>
            </a:extLst>
          </p:cNvPr>
          <p:cNvSpPr txBox="1"/>
          <p:nvPr/>
        </p:nvSpPr>
        <p:spPr>
          <a:xfrm>
            <a:off x="6797389" y="3178390"/>
            <a:ext cx="24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To remote storage (10MB/min)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4B38717-43F3-AD42-8729-9623A994109B}"/>
              </a:ext>
            </a:extLst>
          </p:cNvPr>
          <p:cNvSpPr txBox="1"/>
          <p:nvPr/>
        </p:nvSpPr>
        <p:spPr>
          <a:xfrm>
            <a:off x="6943699" y="2460639"/>
            <a:ext cx="169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Reduced data</a:t>
            </a:r>
          </a:p>
          <a:p>
            <a:r>
              <a:rPr lang="en-GB" sz="1400" dirty="0"/>
              <a:t>To online monitoring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6DD9799-FA4C-564A-822E-F6BEDF7AF0B2}"/>
              </a:ext>
            </a:extLst>
          </p:cNvPr>
          <p:cNvCxnSpPr>
            <a:cxnSpLocks/>
          </p:cNvCxnSpPr>
          <p:nvPr/>
        </p:nvCxnSpPr>
        <p:spPr>
          <a:xfrm flipH="1">
            <a:off x="3724737" y="3429001"/>
            <a:ext cx="632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925EEE02-91CD-B242-BD13-C2390C743963}"/>
              </a:ext>
            </a:extLst>
          </p:cNvPr>
          <p:cNvSpPr txBox="1"/>
          <p:nvPr/>
        </p:nvSpPr>
        <p:spPr>
          <a:xfrm>
            <a:off x="3711349" y="311080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clock</a:t>
            </a: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EEED9877-1515-1447-8D3F-3C535B0C8AAD}"/>
              </a:ext>
            </a:extLst>
          </p:cNvPr>
          <p:cNvCxnSpPr>
            <a:cxnSpLocks/>
          </p:cNvCxnSpPr>
          <p:nvPr/>
        </p:nvCxnSpPr>
        <p:spPr>
          <a:xfrm flipH="1">
            <a:off x="6132974" y="3603004"/>
            <a:ext cx="627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8AF07543-C973-8943-BC7A-485D77FEC173}"/>
              </a:ext>
            </a:extLst>
          </p:cNvPr>
          <p:cNvSpPr txBox="1"/>
          <p:nvPr/>
        </p:nvSpPr>
        <p:spPr>
          <a:xfrm>
            <a:off x="6788054" y="3440632"/>
            <a:ext cx="217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Update program, constants</a:t>
            </a:r>
          </a:p>
        </p:txBody>
      </p:sp>
    </p:spTree>
    <p:extLst>
      <p:ext uri="{BB962C8B-B14F-4D97-AF65-F5344CB8AC3E}">
        <p14:creationId xmlns:p14="http://schemas.microsoft.com/office/powerpoint/2010/main" val="229195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Expected</a:t>
            </a:r>
            <a:r>
              <a:rPr lang="fr-FR" dirty="0"/>
              <a:t> performance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13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68BAC4-98D6-A546-9A84-BBF98AE97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0449"/>
          <a:stretch/>
        </p:blipFill>
        <p:spPr>
          <a:xfrm>
            <a:off x="63364" y="983988"/>
            <a:ext cx="6428876" cy="4266652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0C37FEF7-E34A-5342-8C75-F2A41B2E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276088"/>
            <a:ext cx="83923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Statistical precision: 1%/bunch every 5min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NB: fit can be performed in 1min for the 2500 bunches assuming few nuisance parameters known and fixed (calibration can occur from time to time)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F92076-0E3F-554E-9873-C07B19175E1B}"/>
              </a:ext>
            </a:extLst>
          </p:cNvPr>
          <p:cNvSpPr txBox="1"/>
          <p:nvPr/>
        </p:nvSpPr>
        <p:spPr>
          <a:xfrm>
            <a:off x="6903720" y="621792"/>
            <a:ext cx="159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Fast</a:t>
            </a:r>
            <a:r>
              <a:rPr lang="fr-FR" dirty="0"/>
              <a:t> simulation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62B65-840E-F342-92E5-BC3D6EF1EF5B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2023 JINST 18 P10014 </a:t>
            </a:r>
          </a:p>
        </p:txBody>
      </p:sp>
    </p:spTree>
    <p:extLst>
      <p:ext uri="{BB962C8B-B14F-4D97-AF65-F5344CB8AC3E}">
        <p14:creationId xmlns:p14="http://schemas.microsoft.com/office/powerpoint/2010/main" val="271325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Expected</a:t>
            </a:r>
            <a:r>
              <a:rPr lang="fr-FR" dirty="0"/>
              <a:t> performance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5F3D9D-4F6E-C247-82C8-85F4F32B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21" y="1223707"/>
            <a:ext cx="5145684" cy="22052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68BAC4-98D6-A546-9A84-BBF98AE97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3809"/>
          <a:stretch/>
        </p:blipFill>
        <p:spPr>
          <a:xfrm>
            <a:off x="63364" y="1027990"/>
            <a:ext cx="3769334" cy="5240729"/>
          </a:xfrm>
          <a:prstGeom prst="rect">
            <a:avLst/>
          </a:prstGeom>
        </p:spPr>
      </p:pic>
      <p:sp>
        <p:nvSpPr>
          <p:cNvPr id="13" name="Text Box 18">
            <a:extLst>
              <a:ext uri="{FF2B5EF4-FFF2-40B4-BE49-F238E27FC236}">
                <a16:creationId xmlns:a16="http://schemas.microsoft.com/office/drawing/2014/main" id="{9FAB3E34-5759-0A44-823F-2D975D8A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226" y="3648354"/>
            <a:ext cx="54878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Systematic uncertainty related to </a:t>
            </a:r>
            <a:r>
              <a:rPr lang="en-US" sz="1400" dirty="0">
                <a:solidFill>
                  <a:srgbClr val="C00000"/>
                </a:solidFill>
              </a:rPr>
              <a:t>beam transport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Compton IP to Belle 2 IP need to be evaluated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misalignements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in beam transport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EC92A-2EE2-184B-A02B-952B18AEBFF6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2023 JINST 18 P10014 </a:t>
            </a:r>
          </a:p>
        </p:txBody>
      </p:sp>
    </p:spTree>
    <p:extLst>
      <p:ext uri="{BB962C8B-B14F-4D97-AF65-F5344CB8AC3E}">
        <p14:creationId xmlns:p14="http://schemas.microsoft.com/office/powerpoint/2010/main" val="218672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 &amp; Prospects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77830E-2903-7A42-85C0-EB2980FD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18" y="1135139"/>
            <a:ext cx="3347287" cy="4882558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22046776-FA3F-944B-8102-0CB5C030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21" y="1401049"/>
            <a:ext cx="498371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SuperKEKB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upgrade with electron beam polarization is a challenging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Existing machine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minimize modifications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 for ‘transparency’ of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Longitudinal Compton polarimeter can be inserted in the existing lattice with no impact on impedance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Bunch/bunch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1% precision /bunch every 5min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Design of laser system, pipe modifications and detector concept available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Synchronization tests ongoing (use of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WhiteRabbit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Detector development will start as soon as funding is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Open to new 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2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BD2A2-3012-7646-8AD7-4D07F029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/>
              <a:t>Expected</a:t>
            </a:r>
            <a:r>
              <a:rPr lang="fr-FR" sz="2400" dirty="0"/>
              <a:t> </a:t>
            </a:r>
            <a:r>
              <a:rPr lang="fr-FR" sz="2400" dirty="0" err="1"/>
              <a:t>beam</a:t>
            </a:r>
            <a:r>
              <a:rPr lang="fr-FR" sz="2400" dirty="0"/>
              <a:t> </a:t>
            </a:r>
            <a:r>
              <a:rPr lang="fr-FR" sz="2400" dirty="0" err="1"/>
              <a:t>polarization</a:t>
            </a:r>
            <a:r>
              <a:rPr lang="fr-FR" sz="2400" dirty="0"/>
              <a:t> at Compton </a:t>
            </a:r>
            <a:r>
              <a:rPr lang="fr-FR" sz="2400" dirty="0" err="1"/>
              <a:t>polarimeter</a:t>
            </a: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73F412-3234-0544-A5A3-CB0DA07F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AC8D8-6B9E-BB42-B64D-3DEFE7E3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2AB19F-5EE2-1E4C-913E-CCE92A10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16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D82D23-1E0E-1144-A321-ACD3AF186F99}"/>
              </a:ext>
            </a:extLst>
          </p:cNvPr>
          <p:cNvSpPr/>
          <p:nvPr/>
        </p:nvSpPr>
        <p:spPr>
          <a:xfrm rot="16200000">
            <a:off x="-3084401" y="3085753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Snowmass document: arXiv:2205.12847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55BDA3-73CB-9F4A-BA14-6FBE4235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01" y="1115568"/>
            <a:ext cx="4840732" cy="368503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1EB0E1A-AD56-0B42-A512-7E1205A62D9A}"/>
              </a:ext>
            </a:extLst>
          </p:cNvPr>
          <p:cNvCxnSpPr>
            <a:cxnSpLocks/>
          </p:cNvCxnSpPr>
          <p:nvPr/>
        </p:nvCxnSpPr>
        <p:spPr>
          <a:xfrm flipH="1">
            <a:off x="2212848" y="1563624"/>
            <a:ext cx="3557016" cy="37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4749743-653D-CA4F-A106-E9CF5DD45360}"/>
              </a:ext>
            </a:extLst>
          </p:cNvPr>
          <p:cNvSpPr txBox="1"/>
          <p:nvPr/>
        </p:nvSpPr>
        <p:spPr>
          <a:xfrm>
            <a:off x="5873233" y="1115568"/>
            <a:ext cx="2853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Location of Compton IP</a:t>
            </a:r>
          </a:p>
          <a:p>
            <a:r>
              <a:rPr lang="fr-FR" dirty="0"/>
              <a:t>Spin orientation longitudinal</a:t>
            </a:r>
          </a:p>
          <a:p>
            <a:r>
              <a:rPr lang="fr-FR" dirty="0"/>
              <a:t>And // to </a:t>
            </a:r>
            <a:r>
              <a:rPr lang="fr-FR" dirty="0" err="1"/>
              <a:t>that</a:t>
            </a:r>
            <a:r>
              <a:rPr lang="fr-FR" dirty="0"/>
              <a:t> of Belle II IP 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3E409-19D4-6D49-8DDA-8DF84D9AE7B2}"/>
              </a:ext>
            </a:extLst>
          </p:cNvPr>
          <p:cNvSpPr/>
          <p:nvPr/>
        </p:nvSpPr>
        <p:spPr>
          <a:xfrm>
            <a:off x="2002536" y="2039112"/>
            <a:ext cx="301752" cy="1792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1FF570-0A88-CD49-BE6A-618FFCD2B89A}"/>
              </a:ext>
            </a:extLst>
          </p:cNvPr>
          <p:cNvSpPr txBox="1"/>
          <p:nvPr/>
        </p:nvSpPr>
        <p:spPr>
          <a:xfrm>
            <a:off x="1193940" y="5041521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Elliptical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size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BE641FB-18AF-E049-960B-B8BB7ED0BBD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2153414" y="3895345"/>
            <a:ext cx="13710" cy="114617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3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A455-0434-174F-8351-01DE5201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Integration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50E2-69F6-914E-BE60-6771DCD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CD128-B6A7-0147-ADD8-9B1D6BF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31647-0BA7-B64B-A8B0-2739CE0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8FDDAA-72CA-4D41-A900-75BBF549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" y="1873416"/>
            <a:ext cx="7957911" cy="44763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07D383-226B-4545-96BA-D9F52FD10EAC}"/>
              </a:ext>
            </a:extLst>
          </p:cNvPr>
          <p:cNvSpPr txBox="1"/>
          <p:nvPr/>
        </p:nvSpPr>
        <p:spPr>
          <a:xfrm>
            <a:off x="4138226" y="550087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BLA2LE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487B4B-BABD-344E-BFEE-07A765736051}"/>
              </a:ext>
            </a:extLst>
          </p:cNvPr>
          <p:cNvCxnSpPr/>
          <p:nvPr/>
        </p:nvCxnSpPr>
        <p:spPr>
          <a:xfrm flipV="1">
            <a:off x="4390811" y="4264463"/>
            <a:ext cx="0" cy="111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742864-C6A7-E34C-8D48-D66940D2308E}"/>
              </a:ext>
            </a:extLst>
          </p:cNvPr>
          <p:cNvSpPr/>
          <p:nvPr/>
        </p:nvSpPr>
        <p:spPr>
          <a:xfrm>
            <a:off x="2538921" y="4114806"/>
            <a:ext cx="1118681" cy="2334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796BC-72B1-124C-8E8F-73011B0DCE1C}"/>
              </a:ext>
            </a:extLst>
          </p:cNvPr>
          <p:cNvSpPr/>
          <p:nvPr/>
        </p:nvSpPr>
        <p:spPr>
          <a:xfrm>
            <a:off x="5101264" y="4028894"/>
            <a:ext cx="158100" cy="165368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510AAE-6A66-C446-B47D-7A7B777A64E1}"/>
              </a:ext>
            </a:extLst>
          </p:cNvPr>
          <p:cNvSpPr txBox="1"/>
          <p:nvPr/>
        </p:nvSpPr>
        <p:spPr>
          <a:xfrm>
            <a:off x="2399277" y="4619576"/>
            <a:ext cx="15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Laser/e-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interaction point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FBB7-3CF4-D34B-A098-B0FD7076B5DD}"/>
              </a:ext>
            </a:extLst>
          </p:cNvPr>
          <p:cNvSpPr txBox="1"/>
          <p:nvPr/>
        </p:nvSpPr>
        <p:spPr>
          <a:xfrm>
            <a:off x="4308375" y="4251511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0FF"/>
                </a:solidFill>
              </a:rPr>
              <a:t>Photon </a:t>
            </a:r>
            <a:r>
              <a:rPr lang="fr-FR" dirty="0" err="1">
                <a:solidFill>
                  <a:srgbClr val="FF40FF"/>
                </a:solidFill>
              </a:rPr>
              <a:t>detection</a:t>
            </a:r>
            <a:endParaRPr lang="fr-FR" dirty="0">
              <a:solidFill>
                <a:srgbClr val="FF40F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208891-9A2B-724A-8B0D-E07C79057FED}"/>
              </a:ext>
            </a:extLst>
          </p:cNvPr>
          <p:cNvSpPr txBox="1"/>
          <p:nvPr/>
        </p:nvSpPr>
        <p:spPr>
          <a:xfrm>
            <a:off x="166803" y="1092125"/>
            <a:ext cx="80602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/>
              <a:t>Spin rotators planned to be installed far away from Belle II IP</a:t>
            </a:r>
          </a:p>
          <a:p>
            <a:r>
              <a:rPr lang="en-GB" sz="1400" dirty="0">
                <a:sym typeface="Wingdings" pitchFamily="2" charset="2"/>
              </a:rPr>
              <a:t>	 a nice place before BLA2LE where polarization is longitudinal and enough free space</a:t>
            </a:r>
          </a:p>
          <a:p>
            <a:r>
              <a:rPr lang="en-GB" sz="1400" dirty="0">
                <a:sym typeface="Wingdings" pitchFamily="2" charset="2"/>
              </a:rPr>
              <a:t>	 polarimeter data is representative of polarization at Belle II IP (up to magnet </a:t>
            </a:r>
            <a:r>
              <a:rPr lang="en-GB" sz="1400" dirty="0" err="1">
                <a:sym typeface="Wingdings" pitchFamily="2" charset="2"/>
              </a:rPr>
              <a:t>mislalignments</a:t>
            </a:r>
            <a:r>
              <a:rPr lang="en-GB" sz="1400" dirty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440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Conceptual</a:t>
            </a:r>
            <a:r>
              <a:rPr lang="fr-FR" dirty="0"/>
              <a:t> design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18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2A84E3F-72F7-6A49-B335-9F5E6EB4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287179"/>
            <a:ext cx="42935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summary of the conceptual studies performed for the laser system and the scattered photon detector has been published recently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 summary of the results is inserted in the current CDR draft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5EDB0D-7E7F-5440-BD73-1C59EFF2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42" y="1001949"/>
            <a:ext cx="3731859" cy="54435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051995-5D17-6B4B-A909-58724255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7" y="3341451"/>
            <a:ext cx="4676810" cy="20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0693A-F26F-874D-A48D-1E3ED9F3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Beam</a:t>
            </a:r>
            <a:r>
              <a:rPr lang="fr-FR" dirty="0"/>
              <a:t> sizes and spin projection in 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959B50-C8D9-6343-A40C-8348F613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F7B9E-68E7-B243-9AEB-E869FB05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9CDA5-F6CD-5D48-84F1-B2C1C79F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BAAD05-1317-0749-8738-C1AF6BF1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4" y="954119"/>
            <a:ext cx="7322242" cy="549168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02B7F40-EA8E-4D4D-92BE-935960152399}"/>
              </a:ext>
            </a:extLst>
          </p:cNvPr>
          <p:cNvSpPr/>
          <p:nvPr/>
        </p:nvSpPr>
        <p:spPr>
          <a:xfrm>
            <a:off x="2761307" y="2181885"/>
            <a:ext cx="941560" cy="4526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E9D724-64E5-4244-BC0D-6431CCE006D0}"/>
              </a:ext>
            </a:extLst>
          </p:cNvPr>
          <p:cNvSpPr/>
          <p:nvPr/>
        </p:nvSpPr>
        <p:spPr>
          <a:xfrm>
            <a:off x="5223850" y="3204927"/>
            <a:ext cx="733330" cy="495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BDD5E1-6720-CA4E-87FB-481DB33BF7CE}"/>
              </a:ext>
            </a:extLst>
          </p:cNvPr>
          <p:cNvSpPr/>
          <p:nvPr/>
        </p:nvSpPr>
        <p:spPr>
          <a:xfrm>
            <a:off x="3820562" y="2408221"/>
            <a:ext cx="642796" cy="4888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9DEF2D-C3C2-8544-9DCF-7051BAFD33EE}"/>
              </a:ext>
            </a:extLst>
          </p:cNvPr>
          <p:cNvSpPr txBox="1"/>
          <p:nvPr/>
        </p:nvSpPr>
        <p:spPr>
          <a:xfrm>
            <a:off x="3182197" y="104945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BLA2LE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E09102-C298-324B-9280-B4DC8BAFA73E}"/>
              </a:ext>
            </a:extLst>
          </p:cNvPr>
          <p:cNvSpPr txBox="1"/>
          <p:nvPr/>
        </p:nvSpPr>
        <p:spPr>
          <a:xfrm>
            <a:off x="3928015" y="105155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BLX2LE.2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BF71C4-279E-3E40-9725-A26C772A8095}"/>
              </a:ext>
            </a:extLst>
          </p:cNvPr>
          <p:cNvSpPr txBox="1"/>
          <p:nvPr/>
        </p:nvSpPr>
        <p:spPr>
          <a:xfrm>
            <a:off x="5352495" y="989581"/>
            <a:ext cx="120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BLY1LE.1</a:t>
            </a:r>
            <a:r>
              <a:rPr lang="fr-FR" dirty="0"/>
              <a:t>/2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235C0F-8517-CE4B-B15D-3C400CCC37CE}"/>
              </a:ext>
            </a:extLst>
          </p:cNvPr>
          <p:cNvSpPr txBox="1"/>
          <p:nvPr/>
        </p:nvSpPr>
        <p:spPr>
          <a:xfrm>
            <a:off x="5511823" y="285503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C44DF4-EEF0-554C-86B4-A1DA54FFDA4D}"/>
              </a:ext>
            </a:extLst>
          </p:cNvPr>
          <p:cNvSpPr txBox="1"/>
          <p:nvPr/>
        </p:nvSpPr>
        <p:spPr>
          <a:xfrm>
            <a:off x="2495394" y="186197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99%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8B8CF7-3F46-1646-B6F2-0CCB41CAE642}"/>
              </a:ext>
            </a:extLst>
          </p:cNvPr>
          <p:cNvSpPr txBox="1"/>
          <p:nvPr/>
        </p:nvSpPr>
        <p:spPr>
          <a:xfrm>
            <a:off x="3933163" y="232575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763B2D-4CF6-634B-A85B-AFE5CF598733}"/>
              </a:ext>
            </a:extLst>
          </p:cNvPr>
          <p:cNvSpPr txBox="1"/>
          <p:nvPr/>
        </p:nvSpPr>
        <p:spPr>
          <a:xfrm>
            <a:off x="3604406" y="-18346"/>
            <a:ext cx="570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Using</a:t>
            </a:r>
            <a:r>
              <a:rPr lang="fr-FR" dirty="0"/>
              <a:t> Y. Peng data, https://indico.belle2.org/</a:t>
            </a:r>
            <a:r>
              <a:rPr lang="fr-FR" dirty="0" err="1"/>
              <a:t>event</a:t>
            </a:r>
            <a:r>
              <a:rPr lang="fr-FR" dirty="0"/>
              <a:t>/5306/</a:t>
            </a:r>
          </a:p>
        </p:txBody>
      </p:sp>
    </p:spTree>
    <p:extLst>
      <p:ext uri="{BB962C8B-B14F-4D97-AF65-F5344CB8AC3E}">
        <p14:creationId xmlns:p14="http://schemas.microsoft.com/office/powerpoint/2010/main" val="198753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E4637-6B7D-2B41-A7C1-832AB802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SuperKEKB</a:t>
            </a:r>
            <a:r>
              <a:rPr lang="fr-FR" dirty="0"/>
              <a:t> </a:t>
            </a:r>
            <a:r>
              <a:rPr lang="fr-FR" dirty="0" err="1"/>
              <a:t>polarization</a:t>
            </a:r>
            <a:r>
              <a:rPr lang="fr-FR" dirty="0"/>
              <a:t> upgrade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B260E-7A6B-C143-958E-7DBB688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E2CA0-3E07-3849-A392-1622125E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C5D7A-9B53-6C41-80BC-AD95D57B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982F31-B08A-6143-BDB5-A24A5C20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22" y="950976"/>
            <a:ext cx="4205358" cy="398678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8BE5BD4-9BE1-3C45-88C0-1F199BD044D8}"/>
              </a:ext>
            </a:extLst>
          </p:cNvPr>
          <p:cNvGrpSpPr/>
          <p:nvPr/>
        </p:nvGrpSpPr>
        <p:grpSpPr>
          <a:xfrm>
            <a:off x="63364" y="1088136"/>
            <a:ext cx="4296804" cy="3282696"/>
            <a:chOff x="63364" y="1088136"/>
            <a:chExt cx="4296804" cy="328269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4D824C9-74DD-D446-8799-EE6AC08E7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561" b="45306"/>
            <a:stretch/>
          </p:blipFill>
          <p:spPr>
            <a:xfrm>
              <a:off x="337807" y="1207008"/>
              <a:ext cx="4022361" cy="316382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7C83F3-3950-1546-8718-54BAAD9C3B87}"/>
                </a:ext>
              </a:extLst>
            </p:cNvPr>
            <p:cNvSpPr/>
            <p:nvPr/>
          </p:nvSpPr>
          <p:spPr>
            <a:xfrm>
              <a:off x="210312" y="1088136"/>
              <a:ext cx="850392" cy="87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BF2A3B-790C-7E4D-87C2-863D3FCB995C}"/>
                </a:ext>
              </a:extLst>
            </p:cNvPr>
            <p:cNvSpPr/>
            <p:nvPr/>
          </p:nvSpPr>
          <p:spPr>
            <a:xfrm>
              <a:off x="63364" y="3530979"/>
              <a:ext cx="565286" cy="41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498E2A1-D2D9-4B46-B496-D3271B092EB9}"/>
              </a:ext>
            </a:extLst>
          </p:cNvPr>
          <p:cNvSpPr txBox="1"/>
          <p:nvPr/>
        </p:nvSpPr>
        <p:spPr>
          <a:xfrm>
            <a:off x="3474138" y="4570410"/>
            <a:ext cx="5141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Only</a:t>
            </a:r>
            <a:r>
              <a:rPr lang="fr-FR" dirty="0"/>
              <a:t> for </a:t>
            </a:r>
            <a:r>
              <a:rPr lang="fr-FR" dirty="0" err="1"/>
              <a:t>electrons</a:t>
            </a:r>
            <a:endParaRPr lang="fr-FR" dirty="0"/>
          </a:p>
          <a:p>
            <a:r>
              <a:rPr lang="fr-FR" dirty="0" err="1"/>
              <a:t>Beam</a:t>
            </a:r>
            <a:r>
              <a:rPr lang="fr-FR" dirty="0"/>
              <a:t> transport of </a:t>
            </a:r>
            <a:r>
              <a:rPr lang="fr-FR" dirty="0" err="1"/>
              <a:t>polarized</a:t>
            </a:r>
            <a:r>
              <a:rPr lang="fr-FR" dirty="0"/>
              <a:t> </a:t>
            </a:r>
            <a:r>
              <a:rPr lang="fr-FR" dirty="0" err="1"/>
              <a:t>beam</a:t>
            </a:r>
            <a:endParaRPr lang="fr-FR" dirty="0"/>
          </a:p>
          <a:p>
            <a:r>
              <a:rPr lang="fr-FR" dirty="0" err="1"/>
              <a:t>Top-up</a:t>
            </a:r>
            <a:r>
              <a:rPr lang="fr-FR" dirty="0"/>
              <a:t> injection at nominal </a:t>
            </a:r>
            <a:r>
              <a:rPr lang="fr-FR" dirty="0" err="1"/>
              <a:t>energy</a:t>
            </a:r>
            <a:endParaRPr lang="fr-FR" dirty="0"/>
          </a:p>
          <a:p>
            <a:r>
              <a:rPr lang="fr-FR" dirty="0"/>
              <a:t>Spin </a:t>
            </a:r>
            <a:r>
              <a:rPr lang="fr-FR" dirty="0" err="1"/>
              <a:t>rotators</a:t>
            </a:r>
            <a:r>
              <a:rPr lang="fr-FR" dirty="0"/>
              <a:t> (</a:t>
            </a:r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magnets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BNL)</a:t>
            </a:r>
          </a:p>
          <a:p>
            <a:r>
              <a:rPr lang="fr-FR" dirty="0" err="1"/>
              <a:t>Preservation</a:t>
            </a:r>
            <a:r>
              <a:rPr lang="fr-FR" dirty="0"/>
              <a:t> of </a:t>
            </a:r>
            <a:r>
              <a:rPr lang="fr-FR" dirty="0" err="1"/>
              <a:t>polarization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440077-2C33-BE42-9476-BC4E4F527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7" t="56028"/>
          <a:stretch/>
        </p:blipFill>
        <p:spPr>
          <a:xfrm>
            <a:off x="202811" y="4227531"/>
            <a:ext cx="2520332" cy="22091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557195-3F0B-4C4F-B0EE-B61763BCF6F1}"/>
              </a:ext>
            </a:extLst>
          </p:cNvPr>
          <p:cNvSpPr/>
          <p:nvPr/>
        </p:nvSpPr>
        <p:spPr>
          <a:xfrm rot="16200000">
            <a:off x="-3084401" y="3076609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See Belle II upgrade framework CDR arXiv:2406.19421;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M. Roney talk at ICJHEP 2024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4C542AC-B2CC-7A46-90CD-B26464D93C5B}"/>
              </a:ext>
            </a:extLst>
          </p:cNvPr>
          <p:cNvCxnSpPr/>
          <p:nvPr/>
        </p:nvCxnSpPr>
        <p:spPr>
          <a:xfrm>
            <a:off x="3547872" y="1563624"/>
            <a:ext cx="2267712" cy="91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3BF5BE1-5434-FC41-A594-20FE6A34AA1F}"/>
              </a:ext>
            </a:extLst>
          </p:cNvPr>
          <p:cNvSpPr txBox="1"/>
          <p:nvPr/>
        </p:nvSpPr>
        <p:spPr>
          <a:xfrm>
            <a:off x="6928906" y="806708"/>
            <a:ext cx="221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Compton </a:t>
            </a:r>
            <a:r>
              <a:rPr lang="fr-FR" dirty="0" err="1">
                <a:solidFill>
                  <a:srgbClr val="7030A0"/>
                </a:solidFill>
              </a:rPr>
              <a:t>polarimeter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47F5F7F-BF9E-894A-A4AC-1204A4215B0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423252" y="991374"/>
            <a:ext cx="505654" cy="3842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9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625CB-C013-1743-942F-62893CC2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polarimetry at HERA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2C922-8455-B440-A9EB-43EDFB12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B0066-2120-034A-A98E-49505A89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65DCD-EF26-F043-BBEC-04756F8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35B722-D312-C44B-96A5-2EFF0C93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98" y="3613034"/>
            <a:ext cx="3557216" cy="2579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A43988-94AE-5645-B193-E64DD38D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61" y="1111366"/>
            <a:ext cx="6229165" cy="22124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BC75ED-6A83-9D47-9B21-ECA2E3382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19" y="1239769"/>
            <a:ext cx="4462271" cy="2505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DF8CCD8-CBD6-3E40-9673-991777665582}"/>
              </a:ext>
            </a:extLst>
          </p:cNvPr>
          <p:cNvSpPr txBox="1"/>
          <p:nvPr/>
        </p:nvSpPr>
        <p:spPr>
          <a:xfrm>
            <a:off x="392618" y="3655921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Exactly the operation that was done at HERA TPOL a long time ago.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EA1FAF-EF43-1C49-884A-7D9E8BF4C67F}"/>
              </a:ext>
            </a:extLst>
          </p:cNvPr>
          <p:cNvSpPr txBox="1"/>
          <p:nvPr/>
        </p:nvSpPr>
        <p:spPr>
          <a:xfrm>
            <a:off x="392616" y="4370520"/>
            <a:ext cx="43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Notoriously a difficult task but ‘do-able’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84B44E-3BD8-3B4A-AE8E-085B6409570A}"/>
              </a:ext>
            </a:extLst>
          </p:cNvPr>
          <p:cNvSpPr txBox="1"/>
          <p:nvPr/>
        </p:nvSpPr>
        <p:spPr>
          <a:xfrm>
            <a:off x="392616" y="5670780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Eased by implementing a nicely vertically segmented electron detector.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36F9D7-F2E8-104A-A88F-359EADA5EA1D}"/>
              </a:ext>
            </a:extLst>
          </p:cNvPr>
          <p:cNvSpPr txBox="1"/>
          <p:nvPr/>
        </p:nvSpPr>
        <p:spPr>
          <a:xfrm>
            <a:off x="903151" y="4737945"/>
            <a:ext cx="436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detailed simulations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some transverse sampling (not easy for photons)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86420-9A78-2AE1-8747-5BE025915E26}"/>
              </a:ext>
            </a:extLst>
          </p:cNvPr>
          <p:cNvSpPr/>
          <p:nvPr/>
        </p:nvSpPr>
        <p:spPr>
          <a:xfrm>
            <a:off x="2961862" y="2283652"/>
            <a:ext cx="1799056" cy="28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F93FF-4055-7645-2783-81BC745FF7C4}"/>
              </a:ext>
            </a:extLst>
          </p:cNvPr>
          <p:cNvSpPr/>
          <p:nvPr/>
        </p:nvSpPr>
        <p:spPr>
          <a:xfrm rot="16200000">
            <a:off x="-3112025" y="3116111"/>
            <a:ext cx="6477967" cy="25391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GB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indico.cern.ch</a:t>
            </a:r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/event/1181966/contributions/5046178/attachments/2512013/4318517/220905_tpol.pdf</a:t>
            </a:r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83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7278C-D02A-724C-A462-55E372B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Choice</a:t>
            </a:r>
            <a:r>
              <a:rPr lang="fr-FR" dirty="0"/>
              <a:t> of </a:t>
            </a:r>
            <a:r>
              <a:rPr lang="fr-FR" dirty="0" err="1"/>
              <a:t>scintillating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D3E40-B243-C048-BE68-FB4A7BAB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66916-AC82-444F-817C-B3E70FC5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439DB-D4E7-0147-B632-E5BE6DF3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21</a:t>
            </a:fld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7FBE2-CF0D-E442-A066-743B349FAE1E}"/>
              </a:ext>
            </a:extLst>
          </p:cNvPr>
          <p:cNvSpPr/>
          <p:nvPr/>
        </p:nvSpPr>
        <p:spPr>
          <a:xfrm>
            <a:off x="522514" y="1198007"/>
            <a:ext cx="80989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Basic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 VERY FAST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radhard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scintillating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crystal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BaF2, the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only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solution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Filter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for the slow component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 PMT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with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low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transit time dispersion (AND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solar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blind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?) 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commercially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available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Associated electronics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7D5B74-6ED8-4A4D-9BDE-A7C369AD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56" y="2367558"/>
            <a:ext cx="6928340" cy="39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6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55AA6-DFA4-A44F-A189-C848C698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Slow component </a:t>
            </a:r>
            <a:r>
              <a:rPr lang="fr-FR" dirty="0" err="1"/>
              <a:t>filtering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1EDB3-6123-EB4D-8625-D56BFBF8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DB7E39-5EAB-244E-8C9D-A090C4CB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372BB-6325-1B4F-9D97-90B44B11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889BE5-44E6-BB4D-9E51-D2A5F8AF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4" y="1313467"/>
            <a:ext cx="3989196" cy="257679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B2A418-D038-3B42-8156-AAEBCD84CC78}"/>
              </a:ext>
            </a:extLst>
          </p:cNvPr>
          <p:cNvSpPr txBox="1"/>
          <p:nvPr/>
        </p:nvSpPr>
        <p:spPr>
          <a:xfrm>
            <a:off x="4530151" y="178860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From</a:t>
            </a:r>
            <a:r>
              <a:rPr lang="fr-FR" dirty="0"/>
              <a:t> Saint-Gobain </a:t>
            </a:r>
            <a:r>
              <a:rPr lang="fr-FR" dirty="0" err="1"/>
              <a:t>datasheet</a:t>
            </a:r>
            <a:r>
              <a:rPr lang="fr-FR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15BC7-7566-294E-9D4C-7B7901480691}"/>
              </a:ext>
            </a:extLst>
          </p:cNvPr>
          <p:cNvSpPr/>
          <p:nvPr/>
        </p:nvSpPr>
        <p:spPr>
          <a:xfrm>
            <a:off x="4084656" y="4327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Helvetica" pitchFamily="2" charset="0"/>
              </a:rPr>
              <a:t>Stefan Diehl </a:t>
            </a:r>
            <a:r>
              <a:rPr lang="fr-FR" i="1" dirty="0">
                <a:latin typeface="Helvetica" pitchFamily="2" charset="0"/>
              </a:rPr>
              <a:t>et al </a:t>
            </a:r>
            <a:r>
              <a:rPr lang="fr-FR" dirty="0">
                <a:latin typeface="Helvetica" pitchFamily="2" charset="0"/>
              </a:rPr>
              <a:t>2015 </a:t>
            </a:r>
            <a:r>
              <a:rPr lang="fr-FR" i="1" dirty="0">
                <a:latin typeface="Helvetica" pitchFamily="2" charset="0"/>
              </a:rPr>
              <a:t>J. Phys.: </a:t>
            </a:r>
            <a:r>
              <a:rPr lang="fr-FR" i="1" dirty="0" err="1">
                <a:latin typeface="Helvetica" pitchFamily="2" charset="0"/>
              </a:rPr>
              <a:t>Conf</a:t>
            </a:r>
            <a:r>
              <a:rPr lang="fr-FR" i="1" dirty="0">
                <a:latin typeface="Helvetica" pitchFamily="2" charset="0"/>
              </a:rPr>
              <a:t>. </a:t>
            </a:r>
            <a:r>
              <a:rPr lang="fr-FR" i="1" dirty="0" err="1">
                <a:latin typeface="Helvetica" pitchFamily="2" charset="0"/>
              </a:rPr>
              <a:t>Ser</a:t>
            </a:r>
            <a:r>
              <a:rPr lang="fr-FR" i="1" dirty="0">
                <a:latin typeface="Helvetica" pitchFamily="2" charset="0"/>
              </a:rPr>
              <a:t>. </a:t>
            </a:r>
            <a:r>
              <a:rPr lang="fr-FR" b="1" dirty="0">
                <a:latin typeface="Helvetica" pitchFamily="2" charset="0"/>
              </a:rPr>
              <a:t>587 </a:t>
            </a:r>
            <a:r>
              <a:rPr lang="fr-FR" dirty="0">
                <a:latin typeface="Helvetica" pitchFamily="2" charset="0"/>
              </a:rPr>
              <a:t>012044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8C4A3D-002B-644C-A66D-A01726FD044D}"/>
              </a:ext>
            </a:extLst>
          </p:cNvPr>
          <p:cNvSpPr txBox="1"/>
          <p:nvPr/>
        </p:nvSpPr>
        <p:spPr>
          <a:xfrm>
            <a:off x="462224" y="4160318"/>
            <a:ext cx="349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Solar </a:t>
            </a:r>
            <a:r>
              <a:rPr lang="fr-FR" dirty="0" err="1"/>
              <a:t>blind</a:t>
            </a:r>
            <a:r>
              <a:rPr lang="fr-FR" dirty="0"/>
              <a:t> photocathodes (</a:t>
            </a:r>
            <a:r>
              <a:rPr lang="fr-FR" dirty="0" err="1"/>
              <a:t>CsTe</a:t>
            </a:r>
            <a:r>
              <a:rPr lang="fr-FR" dirty="0"/>
              <a:t>)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the. Slow component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amounts</a:t>
            </a:r>
            <a:r>
              <a:rPr lang="fr-FR" dirty="0"/>
              <a:t> about 50% of the final light </a:t>
            </a:r>
            <a:r>
              <a:rPr lang="fr-FR" dirty="0" err="1"/>
              <a:t>yield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F47216-7C54-C548-BCE4-329167314FBE}"/>
              </a:ext>
            </a:extLst>
          </p:cNvPr>
          <p:cNvSpPr txBox="1"/>
          <p:nvPr/>
        </p:nvSpPr>
        <p:spPr>
          <a:xfrm>
            <a:off x="4863403" y="2596763"/>
            <a:ext cx="19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Long </a:t>
            </a:r>
            <a:r>
              <a:rPr lang="fr-FR" dirty="0" err="1"/>
              <a:t>tail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pile-up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7E2767-D818-7644-84F2-1EFA4DBAEAAC}"/>
              </a:ext>
            </a:extLst>
          </p:cNvPr>
          <p:cNvSpPr txBox="1"/>
          <p:nvPr/>
        </p:nvSpPr>
        <p:spPr>
          <a:xfrm>
            <a:off x="4631634" y="3122145"/>
            <a:ext cx="438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Requires</a:t>
            </a:r>
            <a:r>
              <a:rPr lang="fr-FR" dirty="0"/>
              <a:t> </a:t>
            </a:r>
            <a:r>
              <a:rPr lang="fr-FR" dirty="0" err="1"/>
              <a:t>subtraction</a:t>
            </a:r>
            <a:r>
              <a:rPr lang="fr-FR" dirty="0"/>
              <a:t> (in </a:t>
            </a:r>
            <a:r>
              <a:rPr lang="fr-FR" dirty="0" err="1"/>
              <a:t>average</a:t>
            </a:r>
            <a:r>
              <a:rPr lang="fr-FR" dirty="0"/>
              <a:t>), but fluctuations </a:t>
            </a:r>
            <a:r>
              <a:rPr lang="fr-FR" dirty="0" err="1"/>
              <a:t>remain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spoil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resolution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CAF772-6400-D94E-959A-FB774BC5F8AE}"/>
              </a:ext>
            </a:extLst>
          </p:cNvPr>
          <p:cNvSpPr txBox="1"/>
          <p:nvPr/>
        </p:nvSpPr>
        <p:spPr>
          <a:xfrm>
            <a:off x="462224" y="5406148"/>
            <a:ext cx="526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Use UV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filters</a:t>
            </a:r>
            <a:r>
              <a:rPr lang="fr-FR" dirty="0"/>
              <a:t> </a:t>
            </a:r>
            <a:r>
              <a:rPr lang="fr-FR" dirty="0" err="1"/>
              <a:t>instead</a:t>
            </a:r>
            <a:r>
              <a:rPr lang="fr-FR" dirty="0" err="1">
                <a:sym typeface="Wingdings" pitchFamily="2" charset="2"/>
              </a:rPr>
              <a:t>commercial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products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exist</a:t>
            </a:r>
            <a:r>
              <a:rPr lang="fr-FR" dirty="0">
                <a:sym typeface="Wingdings" pitchFamily="2" charset="2"/>
              </a:rPr>
              <a:t> for </a:t>
            </a:r>
            <a:r>
              <a:rPr lang="fr-FR" dirty="0" err="1">
                <a:sym typeface="Wingdings" pitchFamily="2" charset="2"/>
              </a:rPr>
              <a:t>instace</a:t>
            </a:r>
            <a:r>
              <a:rPr lang="fr-FR" dirty="0">
                <a:sym typeface="Wingdings" pitchFamily="2" charset="2"/>
              </a:rPr>
              <a:t> at 185nm +- 20nm (FWHM)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DAE1BE9-EC4F-5949-9396-80EAD788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98" y="4650495"/>
            <a:ext cx="2408886" cy="17068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143FA2-48F7-B248-8167-04418ABC344A}"/>
              </a:ext>
            </a:extLst>
          </p:cNvPr>
          <p:cNvSpPr/>
          <p:nvPr/>
        </p:nvSpPr>
        <p:spPr>
          <a:xfrm>
            <a:off x="466989" y="6032230"/>
            <a:ext cx="3220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Y </a:t>
            </a:r>
            <a:r>
              <a:rPr lang="fr-FR" dirty="0" err="1"/>
              <a:t>doped</a:t>
            </a:r>
            <a:r>
              <a:rPr lang="fr-FR" dirty="0"/>
              <a:t> BaF2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86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A864C-BE91-5B48-AFCA-A9222070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PMT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4EAA0-1A91-ED4A-900A-8B0D2BA6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81" y="1143482"/>
            <a:ext cx="7886700" cy="4351338"/>
          </a:xfrm>
        </p:spPr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requirements</a:t>
            </a:r>
            <a:r>
              <a:rPr lang="fr-FR" dirty="0"/>
              <a:t>: </a:t>
            </a:r>
            <a:r>
              <a:rPr lang="fr-FR" dirty="0" err="1"/>
              <a:t>fast</a:t>
            </a:r>
            <a:r>
              <a:rPr lang="fr-FR" dirty="0"/>
              <a:t> (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rise</a:t>
            </a:r>
            <a:r>
              <a:rPr lang="fr-FR" dirty="0"/>
              <a:t> time,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transfer</a:t>
            </a:r>
            <a:r>
              <a:rPr lang="fr-FR" dirty="0"/>
              <a:t> time spread) and not </a:t>
            </a:r>
            <a:r>
              <a:rPr lang="fr-FR" dirty="0" err="1"/>
              <a:t>blind</a:t>
            </a:r>
            <a:r>
              <a:rPr lang="fr-FR" dirty="0"/>
              <a:t> to UV.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D6093-50B1-1949-BD67-765EAFC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3760D-9D18-7649-A513-D48BC180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C8678-CBC6-A04B-BBF9-6962453A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93044-EF06-E64E-A91B-33D75932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07" y="1874875"/>
            <a:ext cx="3477800" cy="4419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393AC6-FA9C-144E-9C21-FB986BDD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31" y="2053120"/>
            <a:ext cx="3187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9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8B669A1-A4A4-A241-BF5D-A0CBD1F1F0F0}"/>
              </a:ext>
            </a:extLst>
          </p:cNvPr>
          <p:cNvSpPr/>
          <p:nvPr/>
        </p:nvSpPr>
        <p:spPr>
          <a:xfrm rot="16200000">
            <a:off x="-3084400" y="3084400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Berestskii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Lfshitz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QED textbook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8C745E-C735-2043-A657-5FC5D8A7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</a:t>
            </a:r>
            <a:r>
              <a:rPr lang="fr-FR" dirty="0" err="1"/>
              <a:t>scattering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41E52D-587D-2845-95C1-528953DD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25E26-C429-754C-A668-2B5B28CA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162B0-4FE5-5A4F-9A6C-605DC243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BE6B51-0499-C04A-B1C6-2FC077444199}"/>
              </a:ext>
            </a:extLst>
          </p:cNvPr>
          <p:cNvSpPr txBox="1"/>
          <p:nvPr/>
        </p:nvSpPr>
        <p:spPr>
          <a:xfrm>
            <a:off x="102872" y="1862578"/>
            <a:ext cx="881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1"/>
                </a:solidFill>
              </a:rPr>
              <a:t>The Compton cross-section averaged over scattered particles spins: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B5838A-5ECB-EA48-8718-5A6046FDCBCC}"/>
                  </a:ext>
                </a:extLst>
              </p:cNvPr>
              <p:cNvSpPr txBox="1"/>
              <p:nvPr/>
            </p:nvSpPr>
            <p:spPr>
              <a:xfrm>
                <a:off x="4041860" y="1160811"/>
                <a:ext cx="773570" cy="573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B5838A-5ECB-EA48-8718-5A6046FD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60" y="1160811"/>
                <a:ext cx="773570" cy="573427"/>
              </a:xfrm>
              <a:prstGeom prst="rect">
                <a:avLst/>
              </a:prstGeom>
              <a:blipFill>
                <a:blip r:embed="rId2"/>
                <a:stretch>
                  <a:fillRect l="-3226" b="-6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1052AB3-583E-BE42-BACB-C8B9501B0B59}"/>
                  </a:ext>
                </a:extLst>
              </p:cNvPr>
              <p:cNvSpPr txBox="1"/>
              <p:nvPr/>
            </p:nvSpPr>
            <p:spPr>
              <a:xfrm>
                <a:off x="1424969" y="1165914"/>
                <a:ext cx="252640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1052AB3-583E-BE42-BACB-C8B9501B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69" y="1165914"/>
                <a:ext cx="2526406" cy="520399"/>
              </a:xfrm>
              <a:prstGeom prst="rect">
                <a:avLst/>
              </a:prstGeom>
              <a:blipFill>
                <a:blip r:embed="rId3"/>
                <a:stretch>
                  <a:fillRect t="-4762"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4608219B-23AC-5A43-AEB4-CEF4B928FF86}"/>
              </a:ext>
            </a:extLst>
          </p:cNvPr>
          <p:cNvGrpSpPr/>
          <p:nvPr/>
        </p:nvGrpSpPr>
        <p:grpSpPr>
          <a:xfrm>
            <a:off x="0" y="2414888"/>
            <a:ext cx="9087286" cy="1867703"/>
            <a:chOff x="56713" y="1819184"/>
            <a:chExt cx="9087286" cy="18677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004403-2F9F-F54B-AA57-3DF7C4791321}"/>
                </a:ext>
              </a:extLst>
            </p:cNvPr>
            <p:cNvSpPr/>
            <p:nvPr/>
          </p:nvSpPr>
          <p:spPr>
            <a:xfrm>
              <a:off x="71594" y="2434751"/>
              <a:ext cx="1179057" cy="9135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4DB7A5C-86EC-2B44-B5F4-18BBC33A35A3}"/>
                </a:ext>
              </a:extLst>
            </p:cNvPr>
            <p:cNvSpPr txBox="1"/>
            <p:nvPr/>
          </p:nvSpPr>
          <p:spPr>
            <a:xfrm rot="20138442">
              <a:off x="56713" y="1819184"/>
              <a:ext cx="131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1"/>
                  </a:solidFill>
                </a:rPr>
                <a:t>Differential cross-section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FF217-1AF9-4A4D-91D0-31CA01C8423A}"/>
                </a:ext>
              </a:extLst>
            </p:cNvPr>
            <p:cNvSpPr/>
            <p:nvPr/>
          </p:nvSpPr>
          <p:spPr>
            <a:xfrm>
              <a:off x="1409667" y="2434751"/>
              <a:ext cx="3473833" cy="91358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790318-BF4F-4041-B273-96DE8EBC587C}"/>
                </a:ext>
              </a:extLst>
            </p:cNvPr>
            <p:cNvSpPr txBox="1"/>
            <p:nvPr/>
          </p:nvSpPr>
          <p:spPr>
            <a:xfrm>
              <a:off x="1296811" y="3338867"/>
              <a:ext cx="3699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2"/>
                  </a:solidFill>
                </a:rPr>
                <a:t>Electron beam polarization independent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A9E043-6FF3-CF41-9C3D-046F66D8307D}"/>
                </a:ext>
              </a:extLst>
            </p:cNvPr>
            <p:cNvSpPr/>
            <p:nvPr/>
          </p:nvSpPr>
          <p:spPr>
            <a:xfrm>
              <a:off x="4983983" y="2440066"/>
              <a:ext cx="4160016" cy="913581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D73B4D8-EDA3-1E40-8BCF-0FD49687405E}"/>
                </a:ext>
              </a:extLst>
            </p:cNvPr>
            <p:cNvSpPr txBox="1"/>
            <p:nvPr/>
          </p:nvSpPr>
          <p:spPr>
            <a:xfrm>
              <a:off x="4762919" y="3348333"/>
              <a:ext cx="4381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5"/>
                  </a:solidFill>
                </a:rPr>
                <a:t>Electron beam polarization dependent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402CD6-FEDD-DF4B-A46D-E9BFAADD300C}"/>
                </a:ext>
              </a:extLst>
            </p:cNvPr>
            <p:cNvSpPr/>
            <p:nvPr/>
          </p:nvSpPr>
          <p:spPr>
            <a:xfrm>
              <a:off x="4451420" y="2473543"/>
              <a:ext cx="432080" cy="884255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08D5C52-7D3E-F046-9CF9-533A85CC0E81}"/>
                    </a:ext>
                  </a:extLst>
                </p:cNvPr>
                <p:cNvSpPr txBox="1"/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𝑑𝑦𝑑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3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𝑜𝑏𝑠</m:t>
                                        </m:r>
                                      </m:sub>
                                    </m:s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𝑙𝑎𝑠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𝑜𝑏𝑠</m:t>
                                    </m:r>
                                  </m:sub>
                                </m:s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𝑒𝑙𝑒𝑐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GB" sz="1300" dirty="0"/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08D5C52-7D3E-F046-9CF9-533A85CC0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blipFill>
                  <a:blip r:embed="rId4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345AF43-F6A4-F544-9EF6-7F7520DB70B8}"/>
                </a:ext>
              </a:extLst>
            </p:cNvPr>
            <p:cNvSpPr txBox="1"/>
            <p:nvPr/>
          </p:nvSpPr>
          <p:spPr>
            <a:xfrm>
              <a:off x="962893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6">
                      <a:lumMod val="75000"/>
                    </a:schemeClr>
                  </a:solidFill>
                </a:rPr>
                <a:t>Linear laser polarisation: nuisance parameter to minimize and keep under control 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F23252A-58A9-4642-8EB2-01734DF41F53}"/>
                </a:ext>
              </a:extLst>
            </p:cNvPr>
            <p:cNvCxnSpPr>
              <a:cxnSpLocks/>
            </p:cNvCxnSpPr>
            <p:nvPr/>
          </p:nvCxnSpPr>
          <p:spPr>
            <a:xfrm>
              <a:off x="3908809" y="2160396"/>
              <a:ext cx="321547" cy="27435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5AA948-9371-254B-9DF8-E71F42DF7678}"/>
                </a:ext>
              </a:extLst>
            </p:cNvPr>
            <p:cNvSpPr/>
            <p:nvPr/>
          </p:nvSpPr>
          <p:spPr>
            <a:xfrm>
              <a:off x="5928528" y="2449413"/>
              <a:ext cx="2190540" cy="88425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919D253-F99B-094B-BE3F-F6A3EA5AAFCE}"/>
                </a:ext>
              </a:extLst>
            </p:cNvPr>
            <p:cNvSpPr txBox="1"/>
            <p:nvPr/>
          </p:nvSpPr>
          <p:spPr>
            <a:xfrm>
              <a:off x="4551904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rgbClr val="7030A0"/>
                  </a:solidFill>
                </a:rPr>
                <a:t>Transverse electron beam polarisation: intervenes as an asymmetry in the transverse plane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B4F8E68C-97B6-E24C-BD17-259A1D0B9368}"/>
                </a:ext>
              </a:extLst>
            </p:cNvPr>
            <p:cNvCxnSpPr>
              <a:cxnSpLocks/>
            </p:cNvCxnSpPr>
            <p:nvPr/>
          </p:nvCxnSpPr>
          <p:spPr>
            <a:xfrm>
              <a:off x="7497820" y="2160396"/>
              <a:ext cx="321547" cy="27435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18">
            <a:extLst>
              <a:ext uri="{FF2B5EF4-FFF2-40B4-BE49-F238E27FC236}">
                <a16:creationId xmlns:a16="http://schemas.microsoft.com/office/drawing/2014/main" id="{7FAE4B81-565C-9F40-A00C-0142653C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74" y="5801724"/>
            <a:ext cx="88434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⚠️ But small opening angle of scattered particles: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Transverse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polarimetry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more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difficult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implement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wrt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longitudinal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polarimetry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BECE917-FCAD-A44E-9132-03E6C601C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575" y="150474"/>
            <a:ext cx="3299165" cy="1081804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5AC5B0C2-911E-BB4E-8D57-D2A9A5CA68CE}"/>
              </a:ext>
            </a:extLst>
          </p:cNvPr>
          <p:cNvGrpSpPr/>
          <p:nvPr/>
        </p:nvGrpSpPr>
        <p:grpSpPr>
          <a:xfrm>
            <a:off x="138501" y="4678760"/>
            <a:ext cx="3199729" cy="445828"/>
            <a:chOff x="377634" y="1169710"/>
            <a:chExt cx="4936215" cy="667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CC74EC32-F1BA-2442-9ACE-B3B11E1AAC83}"/>
                    </a:ext>
                  </a:extLst>
                </p:cNvPr>
                <p:cNvSpPr txBox="1"/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𝑙𝑎𝑠</m:t>
                                    </m:r>
                                  </m:sup>
                                </m:sSubSup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𝐿𝑅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CC74EC32-F1BA-2442-9ACE-B3B11E1AA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blipFill>
                  <a:blip r:embed="rId6"/>
                  <a:stretch>
                    <a:fillRect t="-2778"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BF722F-C622-F646-871B-38D46727104B}"/>
                </a:ext>
              </a:extLst>
            </p:cNvPr>
            <p:cNvSpPr/>
            <p:nvPr/>
          </p:nvSpPr>
          <p:spPr>
            <a:xfrm>
              <a:off x="867505" y="1199545"/>
              <a:ext cx="1072340" cy="62221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A1A109-603C-B547-8F49-BFE0988D393B}"/>
                </a:ext>
              </a:extLst>
            </p:cNvPr>
            <p:cNvSpPr/>
            <p:nvPr/>
          </p:nvSpPr>
          <p:spPr>
            <a:xfrm>
              <a:off x="2255091" y="1199545"/>
              <a:ext cx="549540" cy="60766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287BBCC-A4BE-534D-A78A-B0A9FE4CF8B4}"/>
                </a:ext>
              </a:extLst>
            </p:cNvPr>
            <p:cNvSpPr/>
            <p:nvPr/>
          </p:nvSpPr>
          <p:spPr>
            <a:xfrm>
              <a:off x="3368535" y="1200860"/>
              <a:ext cx="1260629" cy="62105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4615752-8F84-2747-884A-CEE7DF162097}"/>
              </a:ext>
            </a:extLst>
          </p:cNvPr>
          <p:cNvSpPr/>
          <p:nvPr/>
        </p:nvSpPr>
        <p:spPr>
          <a:xfrm>
            <a:off x="8162839" y="3045117"/>
            <a:ext cx="176489" cy="8842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D152B13-2725-7A48-BB2E-C1B0AF01F627}"/>
              </a:ext>
            </a:extLst>
          </p:cNvPr>
          <p:cNvCxnSpPr>
            <a:cxnSpLocks/>
          </p:cNvCxnSpPr>
          <p:nvPr/>
        </p:nvCxnSpPr>
        <p:spPr>
          <a:xfrm flipV="1">
            <a:off x="7601880" y="3949351"/>
            <a:ext cx="649203" cy="7493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C7A9702-BE80-E140-8B8D-EB96BAB5DD75}"/>
              </a:ext>
            </a:extLst>
          </p:cNvPr>
          <p:cNvSpPr txBox="1"/>
          <p:nvPr/>
        </p:nvSpPr>
        <p:spPr>
          <a:xfrm>
            <a:off x="6170185" y="4716564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What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we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want</a:t>
            </a:r>
            <a:r>
              <a:rPr lang="fr-FR" dirty="0">
                <a:solidFill>
                  <a:srgbClr val="C00000"/>
                </a:solidFill>
              </a:rPr>
              <a:t> to </a:t>
            </a:r>
            <a:r>
              <a:rPr lang="fr-FR" dirty="0" err="1">
                <a:solidFill>
                  <a:srgbClr val="C00000"/>
                </a:solidFill>
              </a:rPr>
              <a:t>measure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76E5D9F-7C3B-2B4F-98B1-F81FDB4B24CD}"/>
              </a:ext>
            </a:extLst>
          </p:cNvPr>
          <p:cNvSpPr txBox="1"/>
          <p:nvPr/>
        </p:nvSpPr>
        <p:spPr>
          <a:xfrm>
            <a:off x="138501" y="5324505"/>
            <a:ext cx="8989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polarization</a:t>
            </a:r>
            <a:r>
              <a:rPr lang="fr-FR" dirty="0"/>
              <a:t> orientation at Compton IP longitudinal and </a:t>
            </a:r>
            <a:r>
              <a:rPr lang="fr-FR" dirty="0" err="1"/>
              <a:t>parallel</a:t>
            </a:r>
            <a:r>
              <a:rPr lang="fr-FR" dirty="0"/>
              <a:t> to </a:t>
            </a:r>
            <a:r>
              <a:rPr lang="fr-FR" dirty="0" err="1"/>
              <a:t>that</a:t>
            </a:r>
            <a:r>
              <a:rPr lang="fr-FR" dirty="0"/>
              <a:t> of Belle II IP !</a:t>
            </a:r>
          </a:p>
        </p:txBody>
      </p:sp>
    </p:spTree>
    <p:extLst>
      <p:ext uri="{BB962C8B-B14F-4D97-AF65-F5344CB8AC3E}">
        <p14:creationId xmlns:p14="http://schemas.microsoft.com/office/powerpoint/2010/main" val="176025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68FEC458-C43D-404B-8D17-2DAE02A0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1" y="1293163"/>
            <a:ext cx="4557765" cy="24707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</a:t>
            </a:r>
            <a:r>
              <a:rPr lang="fr-FR" dirty="0" err="1"/>
              <a:t>polarimetry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E7E594A-8916-0E40-B9E7-1B6C0FCAC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337" y="1287478"/>
            <a:ext cx="4535663" cy="2502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E6E3585-2FF8-4242-8FDD-87D443AC5477}"/>
                  </a:ext>
                </a:extLst>
              </p:cNvPr>
              <p:cNvSpPr txBox="1"/>
              <p:nvPr/>
            </p:nvSpPr>
            <p:spPr>
              <a:xfrm>
                <a:off x="984738" y="996714"/>
                <a:ext cx="7686857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solidFill>
                      <a:schemeClr val="accent5"/>
                    </a:solidFill>
                  </a:rPr>
                  <a:t>Polarization dependent term generates a left-right asymmetry function of</a:t>
                </a:r>
                <a:r>
                  <a:rPr lang="en-GB" i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GB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E6E3585-2FF8-4242-8FDD-87D443AC5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996714"/>
                <a:ext cx="7686857" cy="391517"/>
              </a:xfrm>
              <a:prstGeom prst="rect">
                <a:avLst/>
              </a:prstGeom>
              <a:blipFill>
                <a:blip r:embed="rId5"/>
                <a:stretch>
                  <a:fillRect t="-3125" b="-1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65AE82B-AC7E-8140-914F-B54E71DE2F72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Landau-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Lifshitz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QED book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paragaphs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86 and 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8D24B31-D9D4-374C-8CF4-76879378B681}"/>
                  </a:ext>
                </a:extLst>
              </p:cNvPr>
              <p:cNvSpPr txBox="1"/>
              <p:nvPr/>
            </p:nvSpPr>
            <p:spPr>
              <a:xfrm>
                <a:off x="6284107" y="15289"/>
                <a:ext cx="3199729" cy="445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)≅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d>
                        <m:d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𝑙𝑎𝑠</m:t>
                                  </m:r>
                                </m:sup>
                              </m:sSub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𝐿𝑅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8D24B31-D9D4-374C-8CF4-76879378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07" y="15289"/>
                <a:ext cx="3199729" cy="445828"/>
              </a:xfrm>
              <a:prstGeom prst="rect">
                <a:avLst/>
              </a:prstGeom>
              <a:blipFill>
                <a:blip r:embed="rId6"/>
                <a:stretch>
                  <a:fillRect t="-277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E4456D5-534A-3045-AC45-5FC367D0D7BC}"/>
              </a:ext>
            </a:extLst>
          </p:cNvPr>
          <p:cNvSpPr/>
          <p:nvPr/>
        </p:nvSpPr>
        <p:spPr>
          <a:xfrm>
            <a:off x="6601649" y="35221"/>
            <a:ext cx="695107" cy="41568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4E4E4F-0FA4-6341-972F-BFC2AFCEF0F4}"/>
              </a:ext>
            </a:extLst>
          </p:cNvPr>
          <p:cNvSpPr/>
          <p:nvPr/>
        </p:nvSpPr>
        <p:spPr>
          <a:xfrm>
            <a:off x="7501103" y="35221"/>
            <a:ext cx="356220" cy="4059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69F6DD-C9D7-0849-8081-9A94EDD55A30}"/>
              </a:ext>
            </a:extLst>
          </p:cNvPr>
          <p:cNvSpPr/>
          <p:nvPr/>
        </p:nvSpPr>
        <p:spPr>
          <a:xfrm>
            <a:off x="8222854" y="36099"/>
            <a:ext cx="817159" cy="4149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BEB4E85-E785-0E4C-8EB9-D5FA4407F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88" y="3816312"/>
            <a:ext cx="4571557" cy="2469600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5199424D-CC09-7440-AA78-F22A9A30A8F4}"/>
              </a:ext>
            </a:extLst>
          </p:cNvPr>
          <p:cNvGrpSpPr/>
          <p:nvPr/>
        </p:nvGrpSpPr>
        <p:grpSpPr>
          <a:xfrm>
            <a:off x="6277494" y="557021"/>
            <a:ext cx="3199729" cy="445828"/>
            <a:chOff x="377634" y="1169710"/>
            <a:chExt cx="4936215" cy="667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921FCCF4-4A5C-4B48-BE04-344BC184B02F}"/>
                    </a:ext>
                  </a:extLst>
                </p:cNvPr>
                <p:cNvSpPr txBox="1"/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𝑙𝑎𝑠</m:t>
                                    </m:r>
                                  </m:sup>
                                </m:sSubSup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𝑈𝐷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921FCCF4-4A5C-4B48-BE04-344BC184B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blipFill>
                  <a:blip r:embed="rId8"/>
                  <a:stretch>
                    <a:fillRect t="-2703" b="-135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40827E-90A0-974A-A339-AD8049A3C940}"/>
                </a:ext>
              </a:extLst>
            </p:cNvPr>
            <p:cNvSpPr/>
            <p:nvPr/>
          </p:nvSpPr>
          <p:spPr>
            <a:xfrm>
              <a:off x="843850" y="1199545"/>
              <a:ext cx="1072340" cy="62221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CE497C-0D94-4F4D-8316-41B2B7375BB8}"/>
                </a:ext>
              </a:extLst>
            </p:cNvPr>
            <p:cNvSpPr/>
            <p:nvPr/>
          </p:nvSpPr>
          <p:spPr>
            <a:xfrm>
              <a:off x="2271529" y="1199545"/>
              <a:ext cx="549540" cy="60766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7BD502-1BCC-524F-A16B-2FCF9889896F}"/>
                </a:ext>
              </a:extLst>
            </p:cNvPr>
            <p:cNvSpPr/>
            <p:nvPr/>
          </p:nvSpPr>
          <p:spPr>
            <a:xfrm>
              <a:off x="3392869" y="1186157"/>
              <a:ext cx="1246497" cy="62105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F492904-6B92-324B-9287-64BE6657C103}"/>
              </a:ext>
            </a:extLst>
          </p:cNvPr>
          <p:cNvSpPr txBox="1"/>
          <p:nvPr/>
        </p:nvSpPr>
        <p:spPr>
          <a:xfrm>
            <a:off x="4457075" y="4329443"/>
            <a:ext cx="4686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green (~515nm) laser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Concentrate on measurement of scattered photon</a:t>
            </a:r>
          </a:p>
          <a:p>
            <a:pPr marL="285750" indent="-285750">
              <a:buFontTx/>
              <a:buChar char="-"/>
            </a:pPr>
            <a:r>
              <a:rPr lang="en-GB" dirty="0"/>
              <a:t>Electron measurement difficult (integration, quads in the beam line)</a:t>
            </a:r>
          </a:p>
        </p:txBody>
      </p:sp>
    </p:spTree>
    <p:extLst>
      <p:ext uri="{BB962C8B-B14F-4D97-AF65-F5344CB8AC3E}">
        <p14:creationId xmlns:p14="http://schemas.microsoft.com/office/powerpoint/2010/main" val="389741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50BC-442A-117E-CE0C-32908ACD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Mechanical system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3518-6717-FC45-0914-4D6F506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C7ED-DEF9-C145-9B34-A1EB1FF5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3812-8F16-54E3-8D84-643D82FB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A78D86C9-F11D-3B0D-2EE6-D4E363068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9" y="1082085"/>
            <a:ext cx="5198035" cy="45716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DEE835-65AB-ED43-BF22-E95CED1B7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" y="1082085"/>
            <a:ext cx="3271485" cy="4473118"/>
          </a:xfrm>
          <a:prstGeom prst="rect">
            <a:avLst/>
          </a:prstGeom>
        </p:spPr>
      </p:pic>
      <p:cxnSp>
        <p:nvCxnSpPr>
          <p:cNvPr id="9" name="Connecteur droit avec flèche 10">
            <a:extLst>
              <a:ext uri="{FF2B5EF4-FFF2-40B4-BE49-F238E27FC236}">
                <a16:creationId xmlns:a16="http://schemas.microsoft.com/office/drawing/2014/main" id="{8CE7DAF0-8F47-5941-8389-8FFBD13ACB0D}"/>
              </a:ext>
            </a:extLst>
          </p:cNvPr>
          <p:cNvCxnSpPr>
            <a:cxnSpLocks/>
          </p:cNvCxnSpPr>
          <p:nvPr/>
        </p:nvCxnSpPr>
        <p:spPr>
          <a:xfrm>
            <a:off x="1759228" y="4506597"/>
            <a:ext cx="0" cy="96034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3">
            <a:extLst>
              <a:ext uri="{FF2B5EF4-FFF2-40B4-BE49-F238E27FC236}">
                <a16:creationId xmlns:a16="http://schemas.microsoft.com/office/drawing/2014/main" id="{80A1C95F-1B3B-CF48-BCF7-036C68F1825D}"/>
              </a:ext>
            </a:extLst>
          </p:cNvPr>
          <p:cNvSpPr txBox="1"/>
          <p:nvPr/>
        </p:nvSpPr>
        <p:spPr>
          <a:xfrm rot="16200000">
            <a:off x="1066499" y="4960888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450 mm</a:t>
            </a:r>
          </a:p>
        </p:txBody>
      </p:sp>
      <p:cxnSp>
        <p:nvCxnSpPr>
          <p:cNvPr id="11" name="Connecteur droit avec flèche 2">
            <a:extLst>
              <a:ext uri="{FF2B5EF4-FFF2-40B4-BE49-F238E27FC236}">
                <a16:creationId xmlns:a16="http://schemas.microsoft.com/office/drawing/2014/main" id="{99D6986A-6677-1248-B7BD-22975AEF5A3A}"/>
              </a:ext>
            </a:extLst>
          </p:cNvPr>
          <p:cNvCxnSpPr>
            <a:cxnSpLocks/>
          </p:cNvCxnSpPr>
          <p:nvPr/>
        </p:nvCxnSpPr>
        <p:spPr>
          <a:xfrm>
            <a:off x="3929568" y="3481595"/>
            <a:ext cx="0" cy="198535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70F71A1-25A4-2F49-A850-37F1DC5B985D}"/>
              </a:ext>
            </a:extLst>
          </p:cNvPr>
          <p:cNvSpPr txBox="1"/>
          <p:nvPr/>
        </p:nvSpPr>
        <p:spPr>
          <a:xfrm rot="16200000">
            <a:off x="3223033" y="4386834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910 mm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F5DC2C60-9D79-D842-867A-DE4BBA5A95C2}"/>
              </a:ext>
            </a:extLst>
          </p:cNvPr>
          <p:cNvSpPr txBox="1"/>
          <p:nvPr/>
        </p:nvSpPr>
        <p:spPr>
          <a:xfrm>
            <a:off x="5887275" y="5356418"/>
            <a:ext cx="325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Crossing</a:t>
            </a:r>
            <a:r>
              <a:rPr lang="fr-FR" dirty="0"/>
              <a:t> Angle Horizontal : 8 </a:t>
            </a:r>
            <a:r>
              <a:rPr lang="fr-FR" dirty="0" err="1"/>
              <a:t>deg</a:t>
            </a:r>
            <a:endParaRPr lang="fr-FR" dirty="0"/>
          </a:p>
          <a:p>
            <a:r>
              <a:rPr lang="fr-FR" dirty="0" err="1"/>
              <a:t>Crossing</a:t>
            </a:r>
            <a:r>
              <a:rPr lang="fr-FR" dirty="0"/>
              <a:t> Angle Vertical : 4 </a:t>
            </a:r>
            <a:r>
              <a:rPr lang="fr-FR" dirty="0" err="1"/>
              <a:t>deg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8D08A-317C-0745-A551-6023066418FA}"/>
              </a:ext>
            </a:extLst>
          </p:cNvPr>
          <p:cNvSpPr txBox="1"/>
          <p:nvPr/>
        </p:nvSpPr>
        <p:spPr>
          <a:xfrm>
            <a:off x="129627" y="5909817"/>
            <a:ext cx="779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some neutron + lead shielding around electronics to be located below the table</a:t>
            </a:r>
          </a:p>
          <a:p>
            <a:r>
              <a:rPr lang="en-GB" dirty="0"/>
              <a:t>+ some lead shielding around the table to protect the laser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6A30E-2ED7-414F-9C4D-A7BE17C07970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2023 JINST 18 P10014 </a:t>
            </a:r>
          </a:p>
        </p:txBody>
      </p:sp>
    </p:spTree>
    <p:extLst>
      <p:ext uri="{BB962C8B-B14F-4D97-AF65-F5344CB8AC3E}">
        <p14:creationId xmlns:p14="http://schemas.microsoft.com/office/powerpoint/2010/main" val="335799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8DC45-EC3B-5344-97B3-B3BA3CD6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509517"/>
          </a:xfrm>
        </p:spPr>
        <p:txBody>
          <a:bodyPr>
            <a:normAutofit fontScale="90000"/>
          </a:bodyPr>
          <a:lstStyle/>
          <a:p>
            <a:r>
              <a:rPr lang="en-GB" dirty="0"/>
              <a:t>Beam impedance (longitudinal)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34C911-0DF2-E146-8030-A819259F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ECFB6-C1E3-6046-B13A-7EA5DA5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6BE7C8-A026-BD44-A93B-8E18480B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26D5A4E-ABBF-2047-814C-4B1F73D1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2" y="1367820"/>
            <a:ext cx="8131948" cy="47221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5B36CF-AF45-9D41-A38E-FCB97623F8F6}"/>
              </a:ext>
            </a:extLst>
          </p:cNvPr>
          <p:cNvSpPr txBox="1"/>
          <p:nvPr/>
        </p:nvSpPr>
        <p:spPr>
          <a:xfrm>
            <a:off x="6515100" y="47069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Zhou, Ishibashi</a:t>
            </a:r>
          </a:p>
        </p:txBody>
      </p:sp>
    </p:spTree>
    <p:extLst>
      <p:ext uri="{BB962C8B-B14F-4D97-AF65-F5344CB8AC3E}">
        <p14:creationId xmlns:p14="http://schemas.microsoft.com/office/powerpoint/2010/main" val="221723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8DC45-EC3B-5344-97B3-B3BA3CD6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509517"/>
          </a:xfrm>
        </p:spPr>
        <p:txBody>
          <a:bodyPr>
            <a:normAutofit fontScale="90000"/>
          </a:bodyPr>
          <a:lstStyle/>
          <a:p>
            <a:r>
              <a:rPr lang="en-GB" dirty="0"/>
              <a:t>Beam impedance (vertical)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34C911-0DF2-E146-8030-A819259F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ECFB6-C1E3-6046-B13A-7EA5DA5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6BE7C8-A026-BD44-A93B-8E18480B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F003BEE-7BFA-BF47-BA98-9267E3A7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819"/>
            <a:ext cx="9144000" cy="51808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B560EA1-45BF-044B-BA6D-0B3D98D0A655}"/>
              </a:ext>
            </a:extLst>
          </p:cNvPr>
          <p:cNvSpPr txBox="1"/>
          <p:nvPr/>
        </p:nvSpPr>
        <p:spPr>
          <a:xfrm>
            <a:off x="6515100" y="16002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Zhou, Ishibashi</a:t>
            </a:r>
          </a:p>
        </p:txBody>
      </p:sp>
    </p:spTree>
    <p:extLst>
      <p:ext uri="{BB962C8B-B14F-4D97-AF65-F5344CB8AC3E}">
        <p14:creationId xmlns:p14="http://schemas.microsoft.com/office/powerpoint/2010/main" val="413049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691A788-4C22-104F-B888-56634B53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17" y="960798"/>
            <a:ext cx="9144000" cy="2743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087295-4B2C-CF44-9711-AF1DF3CEF405}"/>
              </a:ext>
            </a:extLst>
          </p:cNvPr>
          <p:cNvSpPr/>
          <p:nvPr/>
        </p:nvSpPr>
        <p:spPr>
          <a:xfrm>
            <a:off x="652486" y="1533554"/>
            <a:ext cx="4149969" cy="21704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2C98B-265F-4E40-856B-084736869F3F}"/>
              </a:ext>
            </a:extLst>
          </p:cNvPr>
          <p:cNvSpPr/>
          <p:nvPr/>
        </p:nvSpPr>
        <p:spPr>
          <a:xfrm>
            <a:off x="6261141" y="1496228"/>
            <a:ext cx="2314965" cy="19030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94995E-F8D8-A049-889B-DFC4CF81BD6A}"/>
              </a:ext>
            </a:extLst>
          </p:cNvPr>
          <p:cNvSpPr txBox="1"/>
          <p:nvPr/>
        </p:nvSpPr>
        <p:spPr>
          <a:xfrm>
            <a:off x="2385060" y="3399309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Box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rough </a:t>
            </a:r>
            <a:r>
              <a:rPr lang="fr-FR" sz="1200" dirty="0" err="1">
                <a:solidFill>
                  <a:schemeClr val="accent1"/>
                </a:solidFill>
              </a:rPr>
              <a:t>temperature</a:t>
            </a:r>
            <a:r>
              <a:rPr lang="fr-FR" sz="1200" dirty="0">
                <a:solidFill>
                  <a:schemeClr val="accent1"/>
                </a:solidFill>
              </a:rPr>
              <a:t> control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8D9646-E84F-2B4E-8A74-284F64EA32BB}"/>
              </a:ext>
            </a:extLst>
          </p:cNvPr>
          <p:cNvSpPr txBox="1"/>
          <p:nvPr/>
        </p:nvSpPr>
        <p:spPr>
          <a:xfrm>
            <a:off x="6191264" y="314489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Box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rough </a:t>
            </a:r>
            <a:r>
              <a:rPr lang="fr-FR" sz="1200" dirty="0" err="1">
                <a:solidFill>
                  <a:schemeClr val="accent1"/>
                </a:solidFill>
              </a:rPr>
              <a:t>temperature</a:t>
            </a:r>
            <a:r>
              <a:rPr lang="fr-FR" sz="1200" dirty="0">
                <a:solidFill>
                  <a:schemeClr val="accent1"/>
                </a:solidFill>
              </a:rPr>
              <a:t> control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7883B-26BD-8F47-A0A8-EAEA4860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Laser system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FAF2DE-92E1-E641-9E38-79207D5F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14083-4B46-3E47-A69D-53FD3F54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PSTP 2024 – Jefferson Lab (remote)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20CC8-246D-3C4E-9BCC-EBAE893E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F8749BE8-60A4-E540-BC06-F17F6B52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4092645"/>
            <a:ext cx="8436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design based on past experience 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Elliptic beam can be delivered with cylindrical lenses/mirrors (not planned for a first step)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69D655AC-9C1A-BC45-B7E3-AEE9614BB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5515446"/>
            <a:ext cx="8436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Possibility to synchronize the laser on the RF clock of the accelerator using the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WhiteRabbit+IDROGEN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technology under experimental investigation at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A4DFB1A6-DF91-134A-AE1C-A6882BCB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5062607"/>
            <a:ext cx="8436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aspect: remote operation of the system that will be located in the tunnel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831995-8C20-3542-92CF-F096E7FF5803}"/>
              </a:ext>
            </a:extLst>
          </p:cNvPr>
          <p:cNvSpPr txBox="1"/>
          <p:nvPr/>
        </p:nvSpPr>
        <p:spPr>
          <a:xfrm>
            <a:off x="3663101" y="244776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250MHz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AFC8653-4E3B-964F-A569-2D92046B0A80}"/>
              </a:ext>
            </a:extLst>
          </p:cNvPr>
          <p:cNvCxnSpPr/>
          <p:nvPr/>
        </p:nvCxnSpPr>
        <p:spPr>
          <a:xfrm>
            <a:off x="6976872" y="960798"/>
            <a:ext cx="0" cy="42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C9A3BAF-4EF3-1E40-9F91-DD5EB5E1FC7F}"/>
              </a:ext>
            </a:extLst>
          </p:cNvPr>
          <p:cNvSpPr txBox="1"/>
          <p:nvPr/>
        </p:nvSpPr>
        <p:spPr>
          <a:xfrm>
            <a:off x="5086526" y="348732"/>
            <a:ext cx="405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Possibility</a:t>
            </a:r>
            <a:r>
              <a:rPr lang="fr-FR" dirty="0"/>
              <a:t> to insert </a:t>
            </a:r>
            <a:r>
              <a:rPr lang="fr-FR" dirty="0" err="1"/>
              <a:t>mirror</a:t>
            </a:r>
            <a:r>
              <a:rPr lang="fr-FR" dirty="0"/>
              <a:t> for laser </a:t>
            </a:r>
            <a:r>
              <a:rPr lang="fr-FR" dirty="0" err="1"/>
              <a:t>polarization</a:t>
            </a:r>
            <a:r>
              <a:rPr lang="fr-FR" dirty="0"/>
              <a:t> calibration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A9425D-4E10-A242-810B-20578D2E39C1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2023 JINST 18 P10014 </a:t>
            </a:r>
          </a:p>
        </p:txBody>
      </p:sp>
    </p:spTree>
    <p:extLst>
      <p:ext uri="{BB962C8B-B14F-4D97-AF65-F5344CB8AC3E}">
        <p14:creationId xmlns:p14="http://schemas.microsoft.com/office/powerpoint/2010/main" val="359065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C1FAE-B44C-1448-8504-5E72CEE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/>
              <a:t>WhiteRabbit</a:t>
            </a:r>
            <a:r>
              <a:rPr lang="fr-FR" sz="3600" dirty="0"/>
              <a:t>/IDROGEN synchronisation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5F8B6E-D625-1B47-86E9-1A4930C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24/09/2024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8F30B-C136-444A-84BF-061C7880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PSTP 2024 – Jefferson Lab (remote)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87D13-96EF-5444-8A63-DC3214D5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729DA3-30E0-AF4A-8AE9-600C86910470}"/>
              </a:ext>
            </a:extLst>
          </p:cNvPr>
          <p:cNvSpPr txBox="1"/>
          <p:nvPr/>
        </p:nvSpPr>
        <p:spPr>
          <a:xfrm>
            <a:off x="299304" y="5385249"/>
            <a:ext cx="515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RMS time </a:t>
            </a:r>
            <a:r>
              <a:rPr lang="fr-FR" dirty="0" err="1"/>
              <a:t>jitter</a:t>
            </a:r>
            <a:r>
              <a:rPr lang="fr-FR" dirty="0"/>
              <a:t> &lt;500fs </a:t>
            </a:r>
            <a:r>
              <a:rPr lang="fr-FR" dirty="0" err="1"/>
              <a:t>above</a:t>
            </a:r>
            <a:r>
              <a:rPr lang="fr-FR" dirty="0"/>
              <a:t> 30Hz</a:t>
            </a:r>
          </a:p>
          <a:p>
            <a:r>
              <a:rPr lang="fr-FR" dirty="0" err="1"/>
              <a:t>Demo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laser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soon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EABFEA-B308-0248-9BB6-DE8894064E0C}"/>
              </a:ext>
            </a:extLst>
          </p:cNvPr>
          <p:cNvSpPr txBox="1"/>
          <p:nvPr/>
        </p:nvSpPr>
        <p:spPr>
          <a:xfrm>
            <a:off x="197986" y="4614731"/>
            <a:ext cx="645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4km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affect noise performance</a:t>
            </a:r>
          </a:p>
          <a:p>
            <a:r>
              <a:rPr lang="fr-FR" dirty="0">
                <a:sym typeface="Wingdings" pitchFamily="2" charset="2"/>
              </a:rPr>
              <a:t> Possible </a:t>
            </a:r>
            <a:r>
              <a:rPr lang="fr-FR" dirty="0" err="1">
                <a:sym typeface="Wingdings" pitchFamily="2" charset="2"/>
              </a:rPr>
              <a:t>low</a:t>
            </a:r>
            <a:r>
              <a:rPr lang="fr-FR" dirty="0">
                <a:sym typeface="Wingdings" pitchFamily="2" charset="2"/>
              </a:rPr>
              <a:t> impact/</a:t>
            </a:r>
            <a:r>
              <a:rPr lang="fr-FR" dirty="0" err="1">
                <a:sym typeface="Wingdings" pitchFamily="2" charset="2"/>
              </a:rPr>
              <a:t>cost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integration</a:t>
            </a:r>
            <a:r>
              <a:rPr lang="fr-FR" dirty="0">
                <a:sym typeface="Wingdings" pitchFamily="2" charset="2"/>
              </a:rPr>
              <a:t> of laser </a:t>
            </a:r>
            <a:r>
              <a:rPr lang="fr-FR" dirty="0" err="1">
                <a:sym typeface="Wingdings" pitchFamily="2" charset="2"/>
              </a:rPr>
              <a:t>frequency</a:t>
            </a:r>
            <a:r>
              <a:rPr lang="fr-FR" dirty="0">
                <a:sym typeface="Wingdings" pitchFamily="2" charset="2"/>
              </a:rPr>
              <a:t> control</a:t>
            </a:r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BC3921-A5D8-8349-BBC6-7676A779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6" y="871199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1D00495-2F7E-9642-89B3-4823E165C5FB}"/>
              </a:ext>
            </a:extLst>
          </p:cNvPr>
          <p:cNvSpPr txBox="1"/>
          <p:nvPr/>
        </p:nvSpPr>
        <p:spPr>
          <a:xfrm>
            <a:off x="299304" y="1196050"/>
            <a:ext cx="276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Master </a:t>
            </a:r>
            <a:r>
              <a:rPr lang="fr-FR" sz="1600" dirty="0" err="1"/>
              <a:t>Oscillator</a:t>
            </a:r>
            <a:r>
              <a:rPr lang="fr-FR" sz="1600" dirty="0"/>
              <a:t> (510MHz/51)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BF5C10F-515B-CE41-B0FE-F661F64830E8}"/>
              </a:ext>
            </a:extLst>
          </p:cNvPr>
          <p:cNvCxnSpPr/>
          <p:nvPr/>
        </p:nvCxnSpPr>
        <p:spPr>
          <a:xfrm>
            <a:off x="610362" y="1550641"/>
            <a:ext cx="0" cy="737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>
            <a:extLst>
              <a:ext uri="{FF2B5EF4-FFF2-40B4-BE49-F238E27FC236}">
                <a16:creationId xmlns:a16="http://schemas.microsoft.com/office/drawing/2014/main" id="{CE9C7A89-520C-3446-B8F6-D9CD4CBA1391}"/>
              </a:ext>
            </a:extLst>
          </p:cNvPr>
          <p:cNvSpPr/>
          <p:nvPr/>
        </p:nvSpPr>
        <p:spPr>
          <a:xfrm>
            <a:off x="859536" y="2496312"/>
            <a:ext cx="2112264" cy="905256"/>
          </a:xfrm>
          <a:custGeom>
            <a:avLst/>
            <a:gdLst>
              <a:gd name="connsiteX0" fmla="*/ 0 w 2112264"/>
              <a:gd name="connsiteY0" fmla="*/ 0 h 905256"/>
              <a:gd name="connsiteX1" fmla="*/ 9144 w 2112264"/>
              <a:gd name="connsiteY1" fmla="*/ 429768 h 905256"/>
              <a:gd name="connsiteX2" fmla="*/ 27432 w 2112264"/>
              <a:gd name="connsiteY2" fmla="*/ 557784 h 905256"/>
              <a:gd name="connsiteX3" fmla="*/ 36576 w 2112264"/>
              <a:gd name="connsiteY3" fmla="*/ 594360 h 905256"/>
              <a:gd name="connsiteX4" fmla="*/ 54864 w 2112264"/>
              <a:gd name="connsiteY4" fmla="*/ 621792 h 905256"/>
              <a:gd name="connsiteX5" fmla="*/ 73152 w 2112264"/>
              <a:gd name="connsiteY5" fmla="*/ 658368 h 905256"/>
              <a:gd name="connsiteX6" fmla="*/ 109728 w 2112264"/>
              <a:gd name="connsiteY6" fmla="*/ 676656 h 905256"/>
              <a:gd name="connsiteX7" fmla="*/ 201168 w 2112264"/>
              <a:gd name="connsiteY7" fmla="*/ 694944 h 905256"/>
              <a:gd name="connsiteX8" fmla="*/ 310896 w 2112264"/>
              <a:gd name="connsiteY8" fmla="*/ 685800 h 905256"/>
              <a:gd name="connsiteX9" fmla="*/ 338328 w 2112264"/>
              <a:gd name="connsiteY9" fmla="*/ 676656 h 905256"/>
              <a:gd name="connsiteX10" fmla="*/ 356616 w 2112264"/>
              <a:gd name="connsiteY10" fmla="*/ 649224 h 905256"/>
              <a:gd name="connsiteX11" fmla="*/ 365760 w 2112264"/>
              <a:gd name="connsiteY11" fmla="*/ 603504 h 905256"/>
              <a:gd name="connsiteX12" fmla="*/ 356616 w 2112264"/>
              <a:gd name="connsiteY12" fmla="*/ 512064 h 905256"/>
              <a:gd name="connsiteX13" fmla="*/ 347472 w 2112264"/>
              <a:gd name="connsiteY13" fmla="*/ 484632 h 905256"/>
              <a:gd name="connsiteX14" fmla="*/ 274320 w 2112264"/>
              <a:gd name="connsiteY14" fmla="*/ 429768 h 905256"/>
              <a:gd name="connsiteX15" fmla="*/ 246888 w 2112264"/>
              <a:gd name="connsiteY15" fmla="*/ 420624 h 905256"/>
              <a:gd name="connsiteX16" fmla="*/ 210312 w 2112264"/>
              <a:gd name="connsiteY16" fmla="*/ 402336 h 905256"/>
              <a:gd name="connsiteX17" fmla="*/ 109728 w 2112264"/>
              <a:gd name="connsiteY17" fmla="*/ 411480 h 905256"/>
              <a:gd name="connsiteX18" fmla="*/ 100584 w 2112264"/>
              <a:gd name="connsiteY18" fmla="*/ 438912 h 905256"/>
              <a:gd name="connsiteX19" fmla="*/ 155448 w 2112264"/>
              <a:gd name="connsiteY19" fmla="*/ 594360 h 905256"/>
              <a:gd name="connsiteX20" fmla="*/ 210312 w 2112264"/>
              <a:gd name="connsiteY20" fmla="*/ 630936 h 905256"/>
              <a:gd name="connsiteX21" fmla="*/ 256032 w 2112264"/>
              <a:gd name="connsiteY21" fmla="*/ 658368 h 905256"/>
              <a:gd name="connsiteX22" fmla="*/ 365760 w 2112264"/>
              <a:gd name="connsiteY22" fmla="*/ 685800 h 905256"/>
              <a:gd name="connsiteX23" fmla="*/ 576072 w 2112264"/>
              <a:gd name="connsiteY23" fmla="*/ 676656 h 905256"/>
              <a:gd name="connsiteX24" fmla="*/ 612648 w 2112264"/>
              <a:gd name="connsiteY24" fmla="*/ 667512 h 905256"/>
              <a:gd name="connsiteX25" fmla="*/ 685800 w 2112264"/>
              <a:gd name="connsiteY25" fmla="*/ 630936 h 905256"/>
              <a:gd name="connsiteX26" fmla="*/ 786384 w 2112264"/>
              <a:gd name="connsiteY26" fmla="*/ 512064 h 905256"/>
              <a:gd name="connsiteX27" fmla="*/ 804672 w 2112264"/>
              <a:gd name="connsiteY27" fmla="*/ 457200 h 905256"/>
              <a:gd name="connsiteX28" fmla="*/ 786384 w 2112264"/>
              <a:gd name="connsiteY28" fmla="*/ 356616 h 905256"/>
              <a:gd name="connsiteX29" fmla="*/ 749808 w 2112264"/>
              <a:gd name="connsiteY29" fmla="*/ 338328 h 905256"/>
              <a:gd name="connsiteX30" fmla="*/ 713232 w 2112264"/>
              <a:gd name="connsiteY30" fmla="*/ 329184 h 905256"/>
              <a:gd name="connsiteX31" fmla="*/ 685800 w 2112264"/>
              <a:gd name="connsiteY31" fmla="*/ 320040 h 905256"/>
              <a:gd name="connsiteX32" fmla="*/ 594360 w 2112264"/>
              <a:gd name="connsiteY32" fmla="*/ 329184 h 905256"/>
              <a:gd name="connsiteX33" fmla="*/ 566928 w 2112264"/>
              <a:gd name="connsiteY33" fmla="*/ 347472 h 905256"/>
              <a:gd name="connsiteX34" fmla="*/ 539496 w 2112264"/>
              <a:gd name="connsiteY34" fmla="*/ 402336 h 905256"/>
              <a:gd name="connsiteX35" fmla="*/ 530352 w 2112264"/>
              <a:gd name="connsiteY35" fmla="*/ 438912 h 905256"/>
              <a:gd name="connsiteX36" fmla="*/ 539496 w 2112264"/>
              <a:gd name="connsiteY36" fmla="*/ 585216 h 905256"/>
              <a:gd name="connsiteX37" fmla="*/ 603504 w 2112264"/>
              <a:gd name="connsiteY37" fmla="*/ 658368 h 905256"/>
              <a:gd name="connsiteX38" fmla="*/ 630936 w 2112264"/>
              <a:gd name="connsiteY38" fmla="*/ 667512 h 905256"/>
              <a:gd name="connsiteX39" fmla="*/ 694944 w 2112264"/>
              <a:gd name="connsiteY39" fmla="*/ 704088 h 905256"/>
              <a:gd name="connsiteX40" fmla="*/ 740664 w 2112264"/>
              <a:gd name="connsiteY40" fmla="*/ 713232 h 905256"/>
              <a:gd name="connsiteX41" fmla="*/ 786384 w 2112264"/>
              <a:gd name="connsiteY41" fmla="*/ 731520 h 905256"/>
              <a:gd name="connsiteX42" fmla="*/ 841248 w 2112264"/>
              <a:gd name="connsiteY42" fmla="*/ 740664 h 905256"/>
              <a:gd name="connsiteX43" fmla="*/ 905256 w 2112264"/>
              <a:gd name="connsiteY43" fmla="*/ 758952 h 905256"/>
              <a:gd name="connsiteX44" fmla="*/ 969264 w 2112264"/>
              <a:gd name="connsiteY44" fmla="*/ 768096 h 905256"/>
              <a:gd name="connsiteX45" fmla="*/ 1078992 w 2112264"/>
              <a:gd name="connsiteY45" fmla="*/ 786384 h 905256"/>
              <a:gd name="connsiteX46" fmla="*/ 1133856 w 2112264"/>
              <a:gd name="connsiteY46" fmla="*/ 795528 h 905256"/>
              <a:gd name="connsiteX47" fmla="*/ 1252728 w 2112264"/>
              <a:gd name="connsiteY47" fmla="*/ 777240 h 905256"/>
              <a:gd name="connsiteX48" fmla="*/ 1280160 w 2112264"/>
              <a:gd name="connsiteY48" fmla="*/ 740664 h 905256"/>
              <a:gd name="connsiteX49" fmla="*/ 1298448 w 2112264"/>
              <a:gd name="connsiteY49" fmla="*/ 630936 h 905256"/>
              <a:gd name="connsiteX50" fmla="*/ 1289304 w 2112264"/>
              <a:gd name="connsiteY50" fmla="*/ 493776 h 905256"/>
              <a:gd name="connsiteX51" fmla="*/ 1252728 w 2112264"/>
              <a:gd name="connsiteY51" fmla="*/ 466344 h 905256"/>
              <a:gd name="connsiteX52" fmla="*/ 1106424 w 2112264"/>
              <a:gd name="connsiteY52" fmla="*/ 484632 h 905256"/>
              <a:gd name="connsiteX53" fmla="*/ 1078992 w 2112264"/>
              <a:gd name="connsiteY53" fmla="*/ 493776 h 905256"/>
              <a:gd name="connsiteX54" fmla="*/ 1014984 w 2112264"/>
              <a:gd name="connsiteY54" fmla="*/ 539496 h 905256"/>
              <a:gd name="connsiteX55" fmla="*/ 987552 w 2112264"/>
              <a:gd name="connsiteY55" fmla="*/ 594360 h 905256"/>
              <a:gd name="connsiteX56" fmla="*/ 996696 w 2112264"/>
              <a:gd name="connsiteY56" fmla="*/ 630936 h 905256"/>
              <a:gd name="connsiteX57" fmla="*/ 1106424 w 2112264"/>
              <a:gd name="connsiteY57" fmla="*/ 731520 h 905256"/>
              <a:gd name="connsiteX58" fmla="*/ 1152144 w 2112264"/>
              <a:gd name="connsiteY58" fmla="*/ 777240 h 905256"/>
              <a:gd name="connsiteX59" fmla="*/ 1197864 w 2112264"/>
              <a:gd name="connsiteY59" fmla="*/ 804672 h 905256"/>
              <a:gd name="connsiteX60" fmla="*/ 1252728 w 2112264"/>
              <a:gd name="connsiteY60" fmla="*/ 841248 h 905256"/>
              <a:gd name="connsiteX61" fmla="*/ 1316736 w 2112264"/>
              <a:gd name="connsiteY61" fmla="*/ 868680 h 905256"/>
              <a:gd name="connsiteX62" fmla="*/ 1353312 w 2112264"/>
              <a:gd name="connsiteY62" fmla="*/ 886968 h 905256"/>
              <a:gd name="connsiteX63" fmla="*/ 1408176 w 2112264"/>
              <a:gd name="connsiteY63" fmla="*/ 896112 h 905256"/>
              <a:gd name="connsiteX64" fmla="*/ 1444752 w 2112264"/>
              <a:gd name="connsiteY64" fmla="*/ 886968 h 905256"/>
              <a:gd name="connsiteX65" fmla="*/ 1472184 w 2112264"/>
              <a:gd name="connsiteY65" fmla="*/ 850392 h 905256"/>
              <a:gd name="connsiteX66" fmla="*/ 1490472 w 2112264"/>
              <a:gd name="connsiteY66" fmla="*/ 822960 h 905256"/>
              <a:gd name="connsiteX67" fmla="*/ 1527048 w 2112264"/>
              <a:gd name="connsiteY67" fmla="*/ 740664 h 905256"/>
              <a:gd name="connsiteX68" fmla="*/ 1536192 w 2112264"/>
              <a:gd name="connsiteY68" fmla="*/ 704088 h 905256"/>
              <a:gd name="connsiteX69" fmla="*/ 1554480 w 2112264"/>
              <a:gd name="connsiteY69" fmla="*/ 640080 h 905256"/>
              <a:gd name="connsiteX70" fmla="*/ 1527048 w 2112264"/>
              <a:gd name="connsiteY70" fmla="*/ 466344 h 905256"/>
              <a:gd name="connsiteX71" fmla="*/ 1499616 w 2112264"/>
              <a:gd name="connsiteY71" fmla="*/ 448056 h 905256"/>
              <a:gd name="connsiteX72" fmla="*/ 1472184 w 2112264"/>
              <a:gd name="connsiteY72" fmla="*/ 438912 h 905256"/>
              <a:gd name="connsiteX73" fmla="*/ 1380744 w 2112264"/>
              <a:gd name="connsiteY73" fmla="*/ 475488 h 905256"/>
              <a:gd name="connsiteX74" fmla="*/ 1371600 w 2112264"/>
              <a:gd name="connsiteY74" fmla="*/ 502920 h 905256"/>
              <a:gd name="connsiteX75" fmla="*/ 1380744 w 2112264"/>
              <a:gd name="connsiteY75" fmla="*/ 585216 h 905256"/>
              <a:gd name="connsiteX76" fmla="*/ 1435608 w 2112264"/>
              <a:gd name="connsiteY76" fmla="*/ 640080 h 905256"/>
              <a:gd name="connsiteX77" fmla="*/ 1508760 w 2112264"/>
              <a:gd name="connsiteY77" fmla="*/ 713232 h 905256"/>
              <a:gd name="connsiteX78" fmla="*/ 1600200 w 2112264"/>
              <a:gd name="connsiteY78" fmla="*/ 804672 h 905256"/>
              <a:gd name="connsiteX79" fmla="*/ 1636776 w 2112264"/>
              <a:gd name="connsiteY79" fmla="*/ 822960 h 905256"/>
              <a:gd name="connsiteX80" fmla="*/ 1673352 w 2112264"/>
              <a:gd name="connsiteY80" fmla="*/ 850392 h 905256"/>
              <a:gd name="connsiteX81" fmla="*/ 1819656 w 2112264"/>
              <a:gd name="connsiteY81" fmla="*/ 905256 h 905256"/>
              <a:gd name="connsiteX82" fmla="*/ 1956816 w 2112264"/>
              <a:gd name="connsiteY82" fmla="*/ 886968 h 905256"/>
              <a:gd name="connsiteX83" fmla="*/ 2029968 w 2112264"/>
              <a:gd name="connsiteY83" fmla="*/ 841248 h 905256"/>
              <a:gd name="connsiteX84" fmla="*/ 2066544 w 2112264"/>
              <a:gd name="connsiteY84" fmla="*/ 822960 h 905256"/>
              <a:gd name="connsiteX85" fmla="*/ 2112264 w 2112264"/>
              <a:gd name="connsiteY85" fmla="*/ 804672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12264" h="905256">
                <a:moveTo>
                  <a:pt x="0" y="0"/>
                </a:moveTo>
                <a:cubicBezTo>
                  <a:pt x="3048" y="143256"/>
                  <a:pt x="4030" y="286571"/>
                  <a:pt x="9144" y="429768"/>
                </a:cubicBezTo>
                <a:cubicBezTo>
                  <a:pt x="10674" y="472597"/>
                  <a:pt x="18129" y="515921"/>
                  <a:pt x="27432" y="557784"/>
                </a:cubicBezTo>
                <a:cubicBezTo>
                  <a:pt x="30158" y="570052"/>
                  <a:pt x="31626" y="582809"/>
                  <a:pt x="36576" y="594360"/>
                </a:cubicBezTo>
                <a:cubicBezTo>
                  <a:pt x="40905" y="604461"/>
                  <a:pt x="49412" y="612250"/>
                  <a:pt x="54864" y="621792"/>
                </a:cubicBezTo>
                <a:cubicBezTo>
                  <a:pt x="61627" y="633627"/>
                  <a:pt x="63513" y="648729"/>
                  <a:pt x="73152" y="658368"/>
                </a:cubicBezTo>
                <a:cubicBezTo>
                  <a:pt x="82791" y="668007"/>
                  <a:pt x="96965" y="671870"/>
                  <a:pt x="109728" y="676656"/>
                </a:cubicBezTo>
                <a:cubicBezTo>
                  <a:pt x="131553" y="684840"/>
                  <a:pt x="182205" y="691784"/>
                  <a:pt x="201168" y="694944"/>
                </a:cubicBezTo>
                <a:cubicBezTo>
                  <a:pt x="237744" y="691896"/>
                  <a:pt x="274515" y="690651"/>
                  <a:pt x="310896" y="685800"/>
                </a:cubicBezTo>
                <a:cubicBezTo>
                  <a:pt x="320450" y="684526"/>
                  <a:pt x="330802" y="682677"/>
                  <a:pt x="338328" y="676656"/>
                </a:cubicBezTo>
                <a:cubicBezTo>
                  <a:pt x="346910" y="669791"/>
                  <a:pt x="350520" y="658368"/>
                  <a:pt x="356616" y="649224"/>
                </a:cubicBezTo>
                <a:cubicBezTo>
                  <a:pt x="359664" y="633984"/>
                  <a:pt x="365760" y="619046"/>
                  <a:pt x="365760" y="603504"/>
                </a:cubicBezTo>
                <a:cubicBezTo>
                  <a:pt x="365760" y="572872"/>
                  <a:pt x="361274" y="542340"/>
                  <a:pt x="356616" y="512064"/>
                </a:cubicBezTo>
                <a:cubicBezTo>
                  <a:pt x="355150" y="502537"/>
                  <a:pt x="353745" y="491950"/>
                  <a:pt x="347472" y="484632"/>
                </a:cubicBezTo>
                <a:cubicBezTo>
                  <a:pt x="342425" y="478744"/>
                  <a:pt x="290256" y="437736"/>
                  <a:pt x="274320" y="429768"/>
                </a:cubicBezTo>
                <a:cubicBezTo>
                  <a:pt x="265699" y="425457"/>
                  <a:pt x="255747" y="424421"/>
                  <a:pt x="246888" y="420624"/>
                </a:cubicBezTo>
                <a:cubicBezTo>
                  <a:pt x="234359" y="415254"/>
                  <a:pt x="222504" y="408432"/>
                  <a:pt x="210312" y="402336"/>
                </a:cubicBezTo>
                <a:cubicBezTo>
                  <a:pt x="176784" y="405384"/>
                  <a:pt x="141667" y="400834"/>
                  <a:pt x="109728" y="411480"/>
                </a:cubicBezTo>
                <a:cubicBezTo>
                  <a:pt x="100584" y="414528"/>
                  <a:pt x="99943" y="429295"/>
                  <a:pt x="100584" y="438912"/>
                </a:cubicBezTo>
                <a:cubicBezTo>
                  <a:pt x="105542" y="513281"/>
                  <a:pt x="104413" y="548428"/>
                  <a:pt x="155448" y="594360"/>
                </a:cubicBezTo>
                <a:cubicBezTo>
                  <a:pt x="171785" y="609063"/>
                  <a:pt x="191769" y="619136"/>
                  <a:pt x="210312" y="630936"/>
                </a:cubicBezTo>
                <a:cubicBezTo>
                  <a:pt x="225306" y="640478"/>
                  <a:pt x="239171" y="652748"/>
                  <a:pt x="256032" y="658368"/>
                </a:cubicBezTo>
                <a:cubicBezTo>
                  <a:pt x="328485" y="682519"/>
                  <a:pt x="291881" y="673487"/>
                  <a:pt x="365760" y="685800"/>
                </a:cubicBezTo>
                <a:cubicBezTo>
                  <a:pt x="435864" y="682752"/>
                  <a:pt x="506093" y="681840"/>
                  <a:pt x="576072" y="676656"/>
                </a:cubicBezTo>
                <a:cubicBezTo>
                  <a:pt x="588605" y="675728"/>
                  <a:pt x="601047" y="672346"/>
                  <a:pt x="612648" y="667512"/>
                </a:cubicBezTo>
                <a:cubicBezTo>
                  <a:pt x="637813" y="657027"/>
                  <a:pt x="666523" y="650213"/>
                  <a:pt x="685800" y="630936"/>
                </a:cubicBezTo>
                <a:cubicBezTo>
                  <a:pt x="732564" y="584172"/>
                  <a:pt x="761287" y="567277"/>
                  <a:pt x="786384" y="512064"/>
                </a:cubicBezTo>
                <a:cubicBezTo>
                  <a:pt x="794361" y="494515"/>
                  <a:pt x="804672" y="457200"/>
                  <a:pt x="804672" y="457200"/>
                </a:cubicBezTo>
                <a:cubicBezTo>
                  <a:pt x="798576" y="423672"/>
                  <a:pt x="800665" y="387557"/>
                  <a:pt x="786384" y="356616"/>
                </a:cubicBezTo>
                <a:cubicBezTo>
                  <a:pt x="780672" y="344240"/>
                  <a:pt x="762571" y="343114"/>
                  <a:pt x="749808" y="338328"/>
                </a:cubicBezTo>
                <a:cubicBezTo>
                  <a:pt x="738041" y="333915"/>
                  <a:pt x="725316" y="332636"/>
                  <a:pt x="713232" y="329184"/>
                </a:cubicBezTo>
                <a:cubicBezTo>
                  <a:pt x="703964" y="326536"/>
                  <a:pt x="694944" y="323088"/>
                  <a:pt x="685800" y="320040"/>
                </a:cubicBezTo>
                <a:cubicBezTo>
                  <a:pt x="655320" y="323088"/>
                  <a:pt x="624208" y="322296"/>
                  <a:pt x="594360" y="329184"/>
                </a:cubicBezTo>
                <a:cubicBezTo>
                  <a:pt x="583652" y="331655"/>
                  <a:pt x="574699" y="339701"/>
                  <a:pt x="566928" y="347472"/>
                </a:cubicBezTo>
                <a:cubicBezTo>
                  <a:pt x="550898" y="363502"/>
                  <a:pt x="545446" y="381512"/>
                  <a:pt x="539496" y="402336"/>
                </a:cubicBezTo>
                <a:cubicBezTo>
                  <a:pt x="536044" y="414420"/>
                  <a:pt x="533400" y="426720"/>
                  <a:pt x="530352" y="438912"/>
                </a:cubicBezTo>
                <a:cubicBezTo>
                  <a:pt x="533400" y="487680"/>
                  <a:pt x="528178" y="537682"/>
                  <a:pt x="539496" y="585216"/>
                </a:cubicBezTo>
                <a:cubicBezTo>
                  <a:pt x="540997" y="591522"/>
                  <a:pt x="590864" y="649941"/>
                  <a:pt x="603504" y="658368"/>
                </a:cubicBezTo>
                <a:cubicBezTo>
                  <a:pt x="611524" y="663715"/>
                  <a:pt x="622315" y="663201"/>
                  <a:pt x="630936" y="667512"/>
                </a:cubicBezTo>
                <a:cubicBezTo>
                  <a:pt x="671070" y="687579"/>
                  <a:pt x="646851" y="688057"/>
                  <a:pt x="694944" y="704088"/>
                </a:cubicBezTo>
                <a:cubicBezTo>
                  <a:pt x="709688" y="709003"/>
                  <a:pt x="725778" y="708766"/>
                  <a:pt x="740664" y="713232"/>
                </a:cubicBezTo>
                <a:cubicBezTo>
                  <a:pt x="756386" y="717949"/>
                  <a:pt x="770548" y="727201"/>
                  <a:pt x="786384" y="731520"/>
                </a:cubicBezTo>
                <a:cubicBezTo>
                  <a:pt x="804271" y="736398"/>
                  <a:pt x="823183" y="736495"/>
                  <a:pt x="841248" y="740664"/>
                </a:cubicBezTo>
                <a:cubicBezTo>
                  <a:pt x="862870" y="745654"/>
                  <a:pt x="883559" y="754303"/>
                  <a:pt x="905256" y="758952"/>
                </a:cubicBezTo>
                <a:cubicBezTo>
                  <a:pt x="926330" y="763468"/>
                  <a:pt x="947975" y="764735"/>
                  <a:pt x="969264" y="768096"/>
                </a:cubicBezTo>
                <a:lnTo>
                  <a:pt x="1078992" y="786384"/>
                </a:lnTo>
                <a:lnTo>
                  <a:pt x="1133856" y="795528"/>
                </a:lnTo>
                <a:cubicBezTo>
                  <a:pt x="1173480" y="789432"/>
                  <a:pt x="1215190" y="791317"/>
                  <a:pt x="1252728" y="777240"/>
                </a:cubicBezTo>
                <a:cubicBezTo>
                  <a:pt x="1266998" y="771889"/>
                  <a:pt x="1273344" y="754295"/>
                  <a:pt x="1280160" y="740664"/>
                </a:cubicBezTo>
                <a:cubicBezTo>
                  <a:pt x="1290229" y="720525"/>
                  <a:pt x="1297590" y="637800"/>
                  <a:pt x="1298448" y="630936"/>
                </a:cubicBezTo>
                <a:cubicBezTo>
                  <a:pt x="1295400" y="585216"/>
                  <a:pt x="1301568" y="537926"/>
                  <a:pt x="1289304" y="493776"/>
                </a:cubicBezTo>
                <a:cubicBezTo>
                  <a:pt x="1285225" y="479092"/>
                  <a:pt x="1267949" y="467105"/>
                  <a:pt x="1252728" y="466344"/>
                </a:cubicBezTo>
                <a:cubicBezTo>
                  <a:pt x="1203642" y="463890"/>
                  <a:pt x="1155192" y="478536"/>
                  <a:pt x="1106424" y="484632"/>
                </a:cubicBezTo>
                <a:cubicBezTo>
                  <a:pt x="1097280" y="487680"/>
                  <a:pt x="1087613" y="489465"/>
                  <a:pt x="1078992" y="493776"/>
                </a:cubicBezTo>
                <a:cubicBezTo>
                  <a:pt x="1068608" y="498968"/>
                  <a:pt x="1019126" y="535354"/>
                  <a:pt x="1014984" y="539496"/>
                </a:cubicBezTo>
                <a:cubicBezTo>
                  <a:pt x="997258" y="557222"/>
                  <a:pt x="994989" y="572049"/>
                  <a:pt x="987552" y="594360"/>
                </a:cubicBezTo>
                <a:cubicBezTo>
                  <a:pt x="990600" y="606552"/>
                  <a:pt x="989949" y="620334"/>
                  <a:pt x="996696" y="630936"/>
                </a:cubicBezTo>
                <a:cubicBezTo>
                  <a:pt x="1048819" y="712843"/>
                  <a:pt x="1041510" y="678409"/>
                  <a:pt x="1106424" y="731520"/>
                </a:cubicBezTo>
                <a:cubicBezTo>
                  <a:pt x="1123105" y="745168"/>
                  <a:pt x="1135314" y="763776"/>
                  <a:pt x="1152144" y="777240"/>
                </a:cubicBezTo>
                <a:cubicBezTo>
                  <a:pt x="1166022" y="788343"/>
                  <a:pt x="1182870" y="795130"/>
                  <a:pt x="1197864" y="804672"/>
                </a:cubicBezTo>
                <a:cubicBezTo>
                  <a:pt x="1216407" y="816472"/>
                  <a:pt x="1233881" y="829940"/>
                  <a:pt x="1252728" y="841248"/>
                </a:cubicBezTo>
                <a:cubicBezTo>
                  <a:pt x="1303273" y="871575"/>
                  <a:pt x="1272591" y="849761"/>
                  <a:pt x="1316736" y="868680"/>
                </a:cubicBezTo>
                <a:cubicBezTo>
                  <a:pt x="1329265" y="874050"/>
                  <a:pt x="1340256" y="883051"/>
                  <a:pt x="1353312" y="886968"/>
                </a:cubicBezTo>
                <a:cubicBezTo>
                  <a:pt x="1371070" y="892296"/>
                  <a:pt x="1389888" y="893064"/>
                  <a:pt x="1408176" y="896112"/>
                </a:cubicBezTo>
                <a:cubicBezTo>
                  <a:pt x="1420368" y="893064"/>
                  <a:pt x="1434526" y="894273"/>
                  <a:pt x="1444752" y="886968"/>
                </a:cubicBezTo>
                <a:cubicBezTo>
                  <a:pt x="1457153" y="878110"/>
                  <a:pt x="1463326" y="862793"/>
                  <a:pt x="1472184" y="850392"/>
                </a:cubicBezTo>
                <a:cubicBezTo>
                  <a:pt x="1478572" y="841449"/>
                  <a:pt x="1485020" y="832502"/>
                  <a:pt x="1490472" y="822960"/>
                </a:cubicBezTo>
                <a:cubicBezTo>
                  <a:pt x="1503218" y="800654"/>
                  <a:pt x="1519210" y="764178"/>
                  <a:pt x="1527048" y="740664"/>
                </a:cubicBezTo>
                <a:cubicBezTo>
                  <a:pt x="1531022" y="728742"/>
                  <a:pt x="1532740" y="716172"/>
                  <a:pt x="1536192" y="704088"/>
                </a:cubicBezTo>
                <a:cubicBezTo>
                  <a:pt x="1562428" y="612261"/>
                  <a:pt x="1525894" y="754423"/>
                  <a:pt x="1554480" y="640080"/>
                </a:cubicBezTo>
                <a:cubicBezTo>
                  <a:pt x="1551378" y="590448"/>
                  <a:pt x="1570927" y="510223"/>
                  <a:pt x="1527048" y="466344"/>
                </a:cubicBezTo>
                <a:cubicBezTo>
                  <a:pt x="1519277" y="458573"/>
                  <a:pt x="1509446" y="452971"/>
                  <a:pt x="1499616" y="448056"/>
                </a:cubicBezTo>
                <a:cubicBezTo>
                  <a:pt x="1490995" y="443745"/>
                  <a:pt x="1481328" y="441960"/>
                  <a:pt x="1472184" y="438912"/>
                </a:cubicBezTo>
                <a:cubicBezTo>
                  <a:pt x="1421577" y="446142"/>
                  <a:pt x="1407695" y="435062"/>
                  <a:pt x="1380744" y="475488"/>
                </a:cubicBezTo>
                <a:cubicBezTo>
                  <a:pt x="1375397" y="483508"/>
                  <a:pt x="1374648" y="493776"/>
                  <a:pt x="1371600" y="502920"/>
                </a:cubicBezTo>
                <a:cubicBezTo>
                  <a:pt x="1374648" y="530352"/>
                  <a:pt x="1369072" y="560205"/>
                  <a:pt x="1380744" y="585216"/>
                </a:cubicBezTo>
                <a:cubicBezTo>
                  <a:pt x="1391681" y="608653"/>
                  <a:pt x="1420090" y="619389"/>
                  <a:pt x="1435608" y="640080"/>
                </a:cubicBezTo>
                <a:cubicBezTo>
                  <a:pt x="1489748" y="712267"/>
                  <a:pt x="1431933" y="641527"/>
                  <a:pt x="1508760" y="713232"/>
                </a:cubicBezTo>
                <a:cubicBezTo>
                  <a:pt x="1540272" y="742643"/>
                  <a:pt x="1561646" y="785395"/>
                  <a:pt x="1600200" y="804672"/>
                </a:cubicBezTo>
                <a:cubicBezTo>
                  <a:pt x="1612392" y="810768"/>
                  <a:pt x="1625217" y="815736"/>
                  <a:pt x="1636776" y="822960"/>
                </a:cubicBezTo>
                <a:cubicBezTo>
                  <a:pt x="1649699" y="831037"/>
                  <a:pt x="1659721" y="843576"/>
                  <a:pt x="1673352" y="850392"/>
                </a:cubicBezTo>
                <a:cubicBezTo>
                  <a:pt x="1717087" y="872260"/>
                  <a:pt x="1772172" y="889428"/>
                  <a:pt x="1819656" y="905256"/>
                </a:cubicBezTo>
                <a:cubicBezTo>
                  <a:pt x="1865376" y="899160"/>
                  <a:pt x="1911681" y="896470"/>
                  <a:pt x="1956816" y="886968"/>
                </a:cubicBezTo>
                <a:cubicBezTo>
                  <a:pt x="1984766" y="881084"/>
                  <a:pt x="2007372" y="855371"/>
                  <a:pt x="2029968" y="841248"/>
                </a:cubicBezTo>
                <a:cubicBezTo>
                  <a:pt x="2041527" y="834024"/>
                  <a:pt x="2054709" y="829723"/>
                  <a:pt x="2066544" y="822960"/>
                </a:cubicBezTo>
                <a:cubicBezTo>
                  <a:pt x="2104466" y="801291"/>
                  <a:pt x="2079981" y="804672"/>
                  <a:pt x="2112264" y="804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E188CFE-23AD-B84E-A8ED-273B4F73A434}"/>
              </a:ext>
            </a:extLst>
          </p:cNvPr>
          <p:cNvSpPr txBox="1"/>
          <p:nvPr/>
        </p:nvSpPr>
        <p:spPr>
          <a:xfrm>
            <a:off x="831216" y="3356837"/>
            <a:ext cx="13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4km fibre </a:t>
            </a:r>
            <a:r>
              <a:rPr lang="fr-FR" sz="1600" dirty="0" err="1"/>
              <a:t>link</a:t>
            </a:r>
            <a:endParaRPr lang="fr-FR" sz="1600" dirty="0"/>
          </a:p>
        </p:txBody>
      </p:sp>
      <p:pic>
        <p:nvPicPr>
          <p:cNvPr id="20" name="Image 13">
            <a:extLst>
              <a:ext uri="{FF2B5EF4-FFF2-40B4-BE49-F238E27FC236}">
                <a16:creationId xmlns:a16="http://schemas.microsoft.com/office/drawing/2014/main" id="{064761F0-D4EE-F642-BF34-0D86E8E11C98}"/>
              </a:ext>
            </a:extLst>
          </p:cNvPr>
          <p:cNvPicPr/>
          <p:nvPr/>
        </p:nvPicPr>
        <p:blipFill>
          <a:blip r:embed="rId3"/>
          <a:srcRect t="8002" r="6" b="17716"/>
          <a:stretch/>
        </p:blipFill>
        <p:spPr>
          <a:xfrm rot="5400000">
            <a:off x="3071661" y="2423846"/>
            <a:ext cx="1677168" cy="1899720"/>
          </a:xfrm>
          <a:prstGeom prst="rect">
            <a:avLst/>
          </a:prstGeom>
          <a:ln w="0">
            <a:noFill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6603182-5708-1140-99C0-BDF625DB0554}"/>
              </a:ext>
            </a:extLst>
          </p:cNvPr>
          <p:cNvSpPr txBox="1"/>
          <p:nvPr/>
        </p:nvSpPr>
        <p:spPr>
          <a:xfrm>
            <a:off x="2982281" y="1937045"/>
            <a:ext cx="2399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IDROGEN, high speed DAQ</a:t>
            </a:r>
          </a:p>
          <a:p>
            <a:r>
              <a:rPr lang="fr-FR" sz="1600" dirty="0" err="1"/>
              <a:t>Low</a:t>
            </a:r>
            <a:r>
              <a:rPr lang="fr-FR" sz="1600" dirty="0"/>
              <a:t> noise WR </a:t>
            </a:r>
            <a:r>
              <a:rPr lang="fr-FR" sz="1600" dirty="0" err="1"/>
              <a:t>node</a:t>
            </a:r>
            <a:endParaRPr lang="fr-FR" sz="16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B7F0D66-562D-0640-9067-410D5D8E6438}"/>
              </a:ext>
            </a:extLst>
          </p:cNvPr>
          <p:cNvSpPr txBox="1"/>
          <p:nvPr/>
        </p:nvSpPr>
        <p:spPr>
          <a:xfrm>
            <a:off x="1075806" y="1850700"/>
            <a:ext cx="12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WhiteRabbit</a:t>
            </a:r>
            <a:endParaRPr lang="fr-FR" sz="16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C2278D6-4037-8849-B103-945B9A7D9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351" y="1625020"/>
            <a:ext cx="3903491" cy="2927618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FDDD2FF-F7CF-4048-B81D-8429F3B17D61}"/>
              </a:ext>
            </a:extLst>
          </p:cNvPr>
          <p:cNvCxnSpPr>
            <a:cxnSpLocks/>
          </p:cNvCxnSpPr>
          <p:nvPr/>
        </p:nvCxnSpPr>
        <p:spPr>
          <a:xfrm flipV="1">
            <a:off x="5801942" y="2652159"/>
            <a:ext cx="100584" cy="56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20D7A44-85D5-9649-A58C-C1B524599CF2}"/>
              </a:ext>
            </a:extLst>
          </p:cNvPr>
          <p:cNvSpPr txBox="1"/>
          <p:nvPr/>
        </p:nvSpPr>
        <p:spPr>
          <a:xfrm>
            <a:off x="5615134" y="3189040"/>
            <a:ext cx="90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Sept’24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86E7949-859C-634E-BAAC-72A37B1CD7F4}"/>
              </a:ext>
            </a:extLst>
          </p:cNvPr>
          <p:cNvSpPr txBox="1"/>
          <p:nvPr/>
        </p:nvSpPr>
        <p:spPr>
          <a:xfrm>
            <a:off x="6067118" y="187472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June’24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5A3A11-DDA6-C945-89C9-897932EEC49F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https://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cds.cern.ch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/record/2893372?ln=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E9C51F0-326D-C64C-BECF-F77C9ECD5D94}"/>
              </a:ext>
            </a:extLst>
          </p:cNvPr>
          <p:cNvSpPr txBox="1"/>
          <p:nvPr/>
        </p:nvSpPr>
        <p:spPr>
          <a:xfrm>
            <a:off x="7240077" y="0"/>
            <a:ext cx="18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H. </a:t>
            </a:r>
            <a:r>
              <a:rPr lang="fr-FR" dirty="0" err="1"/>
              <a:t>Kaji</a:t>
            </a:r>
            <a:r>
              <a:rPr lang="fr-FR" dirty="0"/>
              <a:t>, D. </a:t>
            </a:r>
            <a:r>
              <a:rPr lang="fr-FR" dirty="0" err="1"/>
              <a:t>Charlet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1040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54564</TotalTime>
  <Words>1485</Words>
  <Application>Microsoft Macintosh PowerPoint</Application>
  <PresentationFormat>Affichage à l'écran (4:3)</PresentationFormat>
  <Paragraphs>255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Wingdings</vt:lpstr>
      <vt:lpstr>Thème Office</vt:lpstr>
      <vt:lpstr>Compton polarimetry for SuperKEKB</vt:lpstr>
      <vt:lpstr>SuperKEKB polarization upgrade</vt:lpstr>
      <vt:lpstr>Compton scattering</vt:lpstr>
      <vt:lpstr>Compton polarimetry</vt:lpstr>
      <vt:lpstr>Mechanical system integration</vt:lpstr>
      <vt:lpstr>Beam impedance (longitudinal)</vt:lpstr>
      <vt:lpstr>Beam impedance (vertical)</vt:lpstr>
      <vt:lpstr>Laser system</vt:lpstr>
      <vt:lpstr>WhiteRabbit/IDROGEN synchronisation</vt:lpstr>
      <vt:lpstr>Photon detector integration</vt:lpstr>
      <vt:lpstr>Single channel photon detector</vt:lpstr>
      <vt:lpstr>Conceptual acquisition chain</vt:lpstr>
      <vt:lpstr>Expected performance</vt:lpstr>
      <vt:lpstr>Expected performance</vt:lpstr>
      <vt:lpstr>Conclusion &amp; Prospects</vt:lpstr>
      <vt:lpstr>Expected beam polarization at Compton polarimeter</vt:lpstr>
      <vt:lpstr>Integration</vt:lpstr>
      <vt:lpstr>Conceptual design</vt:lpstr>
      <vt:lpstr>Beam sizes and spin projection in z</vt:lpstr>
      <vt:lpstr>Transverse polarimetry at HERA</vt:lpstr>
      <vt:lpstr>Choice of scintillating material</vt:lpstr>
      <vt:lpstr>Slow component filtering</vt:lpstr>
      <vt:lpstr>PMT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372</cp:revision>
  <cp:lastPrinted>2019-10-21T14:23:48Z</cp:lastPrinted>
  <dcterms:created xsi:type="dcterms:W3CDTF">2019-09-23T10:30:56Z</dcterms:created>
  <dcterms:modified xsi:type="dcterms:W3CDTF">2024-09-24T10:57:02Z</dcterms:modified>
</cp:coreProperties>
</file>