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7" r:id="rId3"/>
    <p:sldId id="385" r:id="rId4"/>
    <p:sldId id="386" r:id="rId5"/>
    <p:sldId id="387" r:id="rId6"/>
    <p:sldId id="258" r:id="rId7"/>
    <p:sldId id="334" r:id="rId8"/>
    <p:sldId id="372" r:id="rId9"/>
    <p:sldId id="373" r:id="rId10"/>
    <p:sldId id="375" r:id="rId11"/>
    <p:sldId id="374" r:id="rId12"/>
    <p:sldId id="384" r:id="rId13"/>
    <p:sldId id="391" r:id="rId14"/>
    <p:sldId id="382" r:id="rId15"/>
    <p:sldId id="388" r:id="rId16"/>
    <p:sldId id="389" r:id="rId17"/>
    <p:sldId id="383" r:id="rId18"/>
    <p:sldId id="3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A00"/>
    <a:srgbClr val="44EDEF"/>
    <a:srgbClr val="44F4EF"/>
    <a:srgbClr val="44D6FB"/>
    <a:srgbClr val="44F1FB"/>
    <a:srgbClr val="44F1EF"/>
    <a:srgbClr val="00D2F0"/>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89"/>
    <p:restoredTop sz="96405"/>
  </p:normalViewPr>
  <p:slideViewPr>
    <p:cSldViewPr snapToGrid="0">
      <p:cViewPr varScale="1">
        <p:scale>
          <a:sx n="144" d="100"/>
          <a:sy n="144" d="100"/>
        </p:scale>
        <p:origin x="224"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16C416-6F25-224A-B744-125472223EA6}" type="datetimeFigureOut">
              <a:rPr lang="en-US" smtClean="0"/>
              <a:t>9/25/24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49CC0-7288-354D-839F-D18D1CCB93C2}" type="slidenum">
              <a:rPr lang="en-US" smtClean="0"/>
              <a:t>‹#›</a:t>
            </a:fld>
            <a:endParaRPr lang="en-US"/>
          </a:p>
        </p:txBody>
      </p:sp>
    </p:spTree>
    <p:extLst>
      <p:ext uri="{BB962C8B-B14F-4D97-AF65-F5344CB8AC3E}">
        <p14:creationId xmlns:p14="http://schemas.microsoft.com/office/powerpoint/2010/main" val="183754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055C6-4F5E-E61B-1559-E68FDE9361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16D0F0-EE2F-9B17-CDEF-4220C462D0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628D85-8140-6024-9A2A-AD23FABA8EC3}"/>
              </a:ext>
            </a:extLst>
          </p:cNvPr>
          <p:cNvSpPr>
            <a:spLocks noGrp="1"/>
          </p:cNvSpPr>
          <p:nvPr>
            <p:ph type="dt" sz="half" idx="10"/>
          </p:nvPr>
        </p:nvSpPr>
        <p:spPr/>
        <p:txBody>
          <a:bodyPr/>
          <a:lstStyle/>
          <a:p>
            <a:fld id="{B210E038-8064-6844-8CF7-0A968EBB0D46}" type="datetime1">
              <a:rPr lang="en-US" smtClean="0"/>
              <a:t>9/25/24</a:t>
            </a:fld>
            <a:endParaRPr lang="en-US"/>
          </a:p>
        </p:txBody>
      </p:sp>
      <p:sp>
        <p:nvSpPr>
          <p:cNvPr id="5" name="Footer Placeholder 4">
            <a:extLst>
              <a:ext uri="{FF2B5EF4-FFF2-40B4-BE49-F238E27FC236}">
                <a16:creationId xmlns:a16="http://schemas.microsoft.com/office/drawing/2014/main" id="{DE126CE7-9917-4A76-D786-4E36258F33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9E87B-B9C2-A9B6-B574-657058C2FBFD}"/>
              </a:ext>
            </a:extLst>
          </p:cNvPr>
          <p:cNvSpPr>
            <a:spLocks noGrp="1"/>
          </p:cNvSpPr>
          <p:nvPr>
            <p:ph type="sldNum" sz="quarter" idx="12"/>
          </p:nvPr>
        </p:nvSpPr>
        <p:spPr/>
        <p:txBody>
          <a:bodyPr/>
          <a:lstStyle/>
          <a:p>
            <a:fld id="{740E4C77-D3A5-204F-A1DC-FB41A2942866}" type="slidenum">
              <a:rPr lang="en-US" smtClean="0"/>
              <a:t>‹#›</a:t>
            </a:fld>
            <a:endParaRPr lang="en-US"/>
          </a:p>
        </p:txBody>
      </p:sp>
    </p:spTree>
    <p:extLst>
      <p:ext uri="{BB962C8B-B14F-4D97-AF65-F5344CB8AC3E}">
        <p14:creationId xmlns:p14="http://schemas.microsoft.com/office/powerpoint/2010/main" val="4225711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B840-8DD0-30C6-04A2-A549CCBD9A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02D6A4-6F65-EA1C-849F-09994B8C74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E5BA6-438D-4042-4E5B-58D23D4D772D}"/>
              </a:ext>
            </a:extLst>
          </p:cNvPr>
          <p:cNvSpPr>
            <a:spLocks noGrp="1"/>
          </p:cNvSpPr>
          <p:nvPr>
            <p:ph type="dt" sz="half" idx="10"/>
          </p:nvPr>
        </p:nvSpPr>
        <p:spPr/>
        <p:txBody>
          <a:bodyPr/>
          <a:lstStyle/>
          <a:p>
            <a:fld id="{7A1BE477-85A2-2C42-8D3E-0467EDEA116F}" type="datetime1">
              <a:rPr lang="en-US" smtClean="0"/>
              <a:t>9/25/24</a:t>
            </a:fld>
            <a:endParaRPr lang="en-US"/>
          </a:p>
        </p:txBody>
      </p:sp>
      <p:sp>
        <p:nvSpPr>
          <p:cNvPr id="5" name="Footer Placeholder 4">
            <a:extLst>
              <a:ext uri="{FF2B5EF4-FFF2-40B4-BE49-F238E27FC236}">
                <a16:creationId xmlns:a16="http://schemas.microsoft.com/office/drawing/2014/main" id="{125A4CE7-B6B7-AE89-DF89-06E558993B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E60ADD-E039-1383-86F5-C57314D77D9F}"/>
              </a:ext>
            </a:extLst>
          </p:cNvPr>
          <p:cNvSpPr>
            <a:spLocks noGrp="1"/>
          </p:cNvSpPr>
          <p:nvPr>
            <p:ph type="sldNum" sz="quarter" idx="12"/>
          </p:nvPr>
        </p:nvSpPr>
        <p:spPr/>
        <p:txBody>
          <a:bodyPr/>
          <a:lstStyle/>
          <a:p>
            <a:fld id="{740E4C77-D3A5-204F-A1DC-FB41A2942866}" type="slidenum">
              <a:rPr lang="en-US" smtClean="0"/>
              <a:t>‹#›</a:t>
            </a:fld>
            <a:endParaRPr lang="en-US"/>
          </a:p>
        </p:txBody>
      </p:sp>
    </p:spTree>
    <p:extLst>
      <p:ext uri="{BB962C8B-B14F-4D97-AF65-F5344CB8AC3E}">
        <p14:creationId xmlns:p14="http://schemas.microsoft.com/office/powerpoint/2010/main" val="401297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A6F48C-7C4E-5148-A315-43A709E823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998518-1F6D-6248-4D66-B3D677ABF7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5E8D8D-819B-2C1D-5E01-F5BCD07412FE}"/>
              </a:ext>
            </a:extLst>
          </p:cNvPr>
          <p:cNvSpPr>
            <a:spLocks noGrp="1"/>
          </p:cNvSpPr>
          <p:nvPr>
            <p:ph type="dt" sz="half" idx="10"/>
          </p:nvPr>
        </p:nvSpPr>
        <p:spPr/>
        <p:txBody>
          <a:bodyPr/>
          <a:lstStyle/>
          <a:p>
            <a:fld id="{3F51BD63-CC93-0E46-AAEF-1EAE2E9631DD}" type="datetime1">
              <a:rPr lang="en-US" smtClean="0"/>
              <a:t>9/25/24</a:t>
            </a:fld>
            <a:endParaRPr lang="en-US"/>
          </a:p>
        </p:txBody>
      </p:sp>
      <p:sp>
        <p:nvSpPr>
          <p:cNvPr id="5" name="Footer Placeholder 4">
            <a:extLst>
              <a:ext uri="{FF2B5EF4-FFF2-40B4-BE49-F238E27FC236}">
                <a16:creationId xmlns:a16="http://schemas.microsoft.com/office/drawing/2014/main" id="{9DD93491-D6DD-F6DC-1A4C-11AC521794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93526-3B9B-420E-C1E5-CB5EFC70FDE2}"/>
              </a:ext>
            </a:extLst>
          </p:cNvPr>
          <p:cNvSpPr>
            <a:spLocks noGrp="1"/>
          </p:cNvSpPr>
          <p:nvPr>
            <p:ph type="sldNum" sz="quarter" idx="12"/>
          </p:nvPr>
        </p:nvSpPr>
        <p:spPr/>
        <p:txBody>
          <a:bodyPr/>
          <a:lstStyle/>
          <a:p>
            <a:fld id="{740E4C77-D3A5-204F-A1DC-FB41A2942866}" type="slidenum">
              <a:rPr lang="en-US" smtClean="0"/>
              <a:t>‹#›</a:t>
            </a:fld>
            <a:endParaRPr lang="en-US"/>
          </a:p>
        </p:txBody>
      </p:sp>
    </p:spTree>
    <p:extLst>
      <p:ext uri="{BB962C8B-B14F-4D97-AF65-F5344CB8AC3E}">
        <p14:creationId xmlns:p14="http://schemas.microsoft.com/office/powerpoint/2010/main" val="2895571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29C0E-6195-C6BC-281E-A4769A7308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FB916A-2D02-3F2E-436B-869747735A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EB8598-3627-D4DC-2AC4-3F191D51A83E}"/>
              </a:ext>
            </a:extLst>
          </p:cNvPr>
          <p:cNvSpPr>
            <a:spLocks noGrp="1"/>
          </p:cNvSpPr>
          <p:nvPr>
            <p:ph type="dt" sz="half" idx="10"/>
          </p:nvPr>
        </p:nvSpPr>
        <p:spPr/>
        <p:txBody>
          <a:bodyPr/>
          <a:lstStyle/>
          <a:p>
            <a:fld id="{D986A4CA-C61A-3446-814D-6B1D829070AB}" type="datetime1">
              <a:rPr lang="en-US" smtClean="0"/>
              <a:t>9/25/24</a:t>
            </a:fld>
            <a:endParaRPr lang="en-US"/>
          </a:p>
        </p:txBody>
      </p:sp>
      <p:sp>
        <p:nvSpPr>
          <p:cNvPr id="5" name="Footer Placeholder 4">
            <a:extLst>
              <a:ext uri="{FF2B5EF4-FFF2-40B4-BE49-F238E27FC236}">
                <a16:creationId xmlns:a16="http://schemas.microsoft.com/office/drawing/2014/main" id="{98BB62E6-8276-E3AA-0D5F-18C5F53B76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DD814-7BC6-A4B7-A120-902149489D49}"/>
              </a:ext>
            </a:extLst>
          </p:cNvPr>
          <p:cNvSpPr>
            <a:spLocks noGrp="1"/>
          </p:cNvSpPr>
          <p:nvPr>
            <p:ph type="sldNum" sz="quarter" idx="12"/>
          </p:nvPr>
        </p:nvSpPr>
        <p:spPr/>
        <p:txBody>
          <a:bodyPr/>
          <a:lstStyle/>
          <a:p>
            <a:fld id="{740E4C77-D3A5-204F-A1DC-FB41A2942866}" type="slidenum">
              <a:rPr lang="en-US" smtClean="0"/>
              <a:t>‹#›</a:t>
            </a:fld>
            <a:endParaRPr lang="en-US"/>
          </a:p>
        </p:txBody>
      </p:sp>
    </p:spTree>
    <p:extLst>
      <p:ext uri="{BB962C8B-B14F-4D97-AF65-F5344CB8AC3E}">
        <p14:creationId xmlns:p14="http://schemas.microsoft.com/office/powerpoint/2010/main" val="3135800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75685-E052-6539-8E3F-A00F47061D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CE5BF4-336C-19AB-797D-53D10758F2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230A89-2288-1A7D-FE73-F614381A1F78}"/>
              </a:ext>
            </a:extLst>
          </p:cNvPr>
          <p:cNvSpPr>
            <a:spLocks noGrp="1"/>
          </p:cNvSpPr>
          <p:nvPr>
            <p:ph type="dt" sz="half" idx="10"/>
          </p:nvPr>
        </p:nvSpPr>
        <p:spPr/>
        <p:txBody>
          <a:bodyPr/>
          <a:lstStyle/>
          <a:p>
            <a:fld id="{4B252181-DFD4-D549-9CA3-000F8F79F434}" type="datetime1">
              <a:rPr lang="en-US" smtClean="0"/>
              <a:t>9/25/24</a:t>
            </a:fld>
            <a:endParaRPr lang="en-US"/>
          </a:p>
        </p:txBody>
      </p:sp>
      <p:sp>
        <p:nvSpPr>
          <p:cNvPr id="5" name="Footer Placeholder 4">
            <a:extLst>
              <a:ext uri="{FF2B5EF4-FFF2-40B4-BE49-F238E27FC236}">
                <a16:creationId xmlns:a16="http://schemas.microsoft.com/office/drawing/2014/main" id="{0E4A4852-3568-4A53-C5D3-43E52D389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2F575-7BD6-BFA4-4894-C43817366C1C}"/>
              </a:ext>
            </a:extLst>
          </p:cNvPr>
          <p:cNvSpPr>
            <a:spLocks noGrp="1"/>
          </p:cNvSpPr>
          <p:nvPr>
            <p:ph type="sldNum" sz="quarter" idx="12"/>
          </p:nvPr>
        </p:nvSpPr>
        <p:spPr/>
        <p:txBody>
          <a:bodyPr/>
          <a:lstStyle/>
          <a:p>
            <a:fld id="{740E4C77-D3A5-204F-A1DC-FB41A2942866}" type="slidenum">
              <a:rPr lang="en-US" smtClean="0"/>
              <a:t>‹#›</a:t>
            </a:fld>
            <a:endParaRPr lang="en-US"/>
          </a:p>
        </p:txBody>
      </p:sp>
    </p:spTree>
    <p:extLst>
      <p:ext uri="{BB962C8B-B14F-4D97-AF65-F5344CB8AC3E}">
        <p14:creationId xmlns:p14="http://schemas.microsoft.com/office/powerpoint/2010/main" val="829355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52AD4-AFB9-A955-8A60-15822F73D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B1EDA1-C7EB-6A38-1F81-E1CA1B42D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AB1FA3-F8E5-3CC0-CCA2-B1BAC3A91C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0ECD15-00F7-548E-7712-E4FDE4B8E4AD}"/>
              </a:ext>
            </a:extLst>
          </p:cNvPr>
          <p:cNvSpPr>
            <a:spLocks noGrp="1"/>
          </p:cNvSpPr>
          <p:nvPr>
            <p:ph type="dt" sz="half" idx="10"/>
          </p:nvPr>
        </p:nvSpPr>
        <p:spPr/>
        <p:txBody>
          <a:bodyPr/>
          <a:lstStyle/>
          <a:p>
            <a:fld id="{89DB3236-A0C6-AC45-A15F-E4EB53437C01}" type="datetime1">
              <a:rPr lang="en-US" smtClean="0"/>
              <a:t>9/25/24</a:t>
            </a:fld>
            <a:endParaRPr lang="en-US"/>
          </a:p>
        </p:txBody>
      </p:sp>
      <p:sp>
        <p:nvSpPr>
          <p:cNvPr id="6" name="Footer Placeholder 5">
            <a:extLst>
              <a:ext uri="{FF2B5EF4-FFF2-40B4-BE49-F238E27FC236}">
                <a16:creationId xmlns:a16="http://schemas.microsoft.com/office/drawing/2014/main" id="{7278BD30-277D-9A89-57F3-15C61E113F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9AA305-8DE8-5A3B-D851-E7595D13068E}"/>
              </a:ext>
            </a:extLst>
          </p:cNvPr>
          <p:cNvSpPr>
            <a:spLocks noGrp="1"/>
          </p:cNvSpPr>
          <p:nvPr>
            <p:ph type="sldNum" sz="quarter" idx="12"/>
          </p:nvPr>
        </p:nvSpPr>
        <p:spPr/>
        <p:txBody>
          <a:bodyPr/>
          <a:lstStyle/>
          <a:p>
            <a:fld id="{740E4C77-D3A5-204F-A1DC-FB41A2942866}" type="slidenum">
              <a:rPr lang="en-US" smtClean="0"/>
              <a:t>‹#›</a:t>
            </a:fld>
            <a:endParaRPr lang="en-US"/>
          </a:p>
        </p:txBody>
      </p:sp>
    </p:spTree>
    <p:extLst>
      <p:ext uri="{BB962C8B-B14F-4D97-AF65-F5344CB8AC3E}">
        <p14:creationId xmlns:p14="http://schemas.microsoft.com/office/powerpoint/2010/main" val="639143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0ACC5-2F71-08C5-C91E-C21EDD992B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B3C343-F268-2B82-91FA-30C84F2386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C0909D-7FE4-9F31-8047-04BC9BB4A8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06C69D-2CFF-2AB9-BB63-6AD9A5EF73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A12E90-90D9-2343-B9A3-F4B2B84D9D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D5783F-09C4-AFDB-D3EA-AD031E7B222B}"/>
              </a:ext>
            </a:extLst>
          </p:cNvPr>
          <p:cNvSpPr>
            <a:spLocks noGrp="1"/>
          </p:cNvSpPr>
          <p:nvPr>
            <p:ph type="dt" sz="half" idx="10"/>
          </p:nvPr>
        </p:nvSpPr>
        <p:spPr/>
        <p:txBody>
          <a:bodyPr/>
          <a:lstStyle/>
          <a:p>
            <a:fld id="{ADEC351E-1C69-DB4C-85AC-27180F7682B1}" type="datetime1">
              <a:rPr lang="en-US" smtClean="0"/>
              <a:t>9/25/24</a:t>
            </a:fld>
            <a:endParaRPr lang="en-US"/>
          </a:p>
        </p:txBody>
      </p:sp>
      <p:sp>
        <p:nvSpPr>
          <p:cNvPr id="8" name="Footer Placeholder 7">
            <a:extLst>
              <a:ext uri="{FF2B5EF4-FFF2-40B4-BE49-F238E27FC236}">
                <a16:creationId xmlns:a16="http://schemas.microsoft.com/office/drawing/2014/main" id="{9C92DD21-4983-A517-F189-0042C05BA1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DF7441-3C8B-381B-E80F-563B0C480941}"/>
              </a:ext>
            </a:extLst>
          </p:cNvPr>
          <p:cNvSpPr>
            <a:spLocks noGrp="1"/>
          </p:cNvSpPr>
          <p:nvPr>
            <p:ph type="sldNum" sz="quarter" idx="12"/>
          </p:nvPr>
        </p:nvSpPr>
        <p:spPr/>
        <p:txBody>
          <a:bodyPr/>
          <a:lstStyle/>
          <a:p>
            <a:fld id="{740E4C77-D3A5-204F-A1DC-FB41A2942866}" type="slidenum">
              <a:rPr lang="en-US" smtClean="0"/>
              <a:t>‹#›</a:t>
            </a:fld>
            <a:endParaRPr lang="en-US"/>
          </a:p>
        </p:txBody>
      </p:sp>
    </p:spTree>
    <p:extLst>
      <p:ext uri="{BB962C8B-B14F-4D97-AF65-F5344CB8AC3E}">
        <p14:creationId xmlns:p14="http://schemas.microsoft.com/office/powerpoint/2010/main" val="1342852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F951C-C6B2-3421-72B5-4330AE2668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B75682-6384-B1B2-40CA-D160D5518736}"/>
              </a:ext>
            </a:extLst>
          </p:cNvPr>
          <p:cNvSpPr>
            <a:spLocks noGrp="1"/>
          </p:cNvSpPr>
          <p:nvPr>
            <p:ph type="dt" sz="half" idx="10"/>
          </p:nvPr>
        </p:nvSpPr>
        <p:spPr/>
        <p:txBody>
          <a:bodyPr/>
          <a:lstStyle/>
          <a:p>
            <a:fld id="{CF294ADE-AE7C-634A-B3BD-93B298B4D743}" type="datetime1">
              <a:rPr lang="en-US" smtClean="0"/>
              <a:t>9/25/24</a:t>
            </a:fld>
            <a:endParaRPr lang="en-US"/>
          </a:p>
        </p:txBody>
      </p:sp>
      <p:sp>
        <p:nvSpPr>
          <p:cNvPr id="4" name="Footer Placeholder 3">
            <a:extLst>
              <a:ext uri="{FF2B5EF4-FFF2-40B4-BE49-F238E27FC236}">
                <a16:creationId xmlns:a16="http://schemas.microsoft.com/office/drawing/2014/main" id="{A33411CE-784C-5238-6851-8CFE93A8AA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F77E11-C1F7-CD62-4C6B-5A94D75BEDDB}"/>
              </a:ext>
            </a:extLst>
          </p:cNvPr>
          <p:cNvSpPr>
            <a:spLocks noGrp="1"/>
          </p:cNvSpPr>
          <p:nvPr>
            <p:ph type="sldNum" sz="quarter" idx="12"/>
          </p:nvPr>
        </p:nvSpPr>
        <p:spPr/>
        <p:txBody>
          <a:bodyPr/>
          <a:lstStyle/>
          <a:p>
            <a:fld id="{740E4C77-D3A5-204F-A1DC-FB41A2942866}" type="slidenum">
              <a:rPr lang="en-US" smtClean="0"/>
              <a:t>‹#›</a:t>
            </a:fld>
            <a:endParaRPr lang="en-US"/>
          </a:p>
        </p:txBody>
      </p:sp>
    </p:spTree>
    <p:extLst>
      <p:ext uri="{BB962C8B-B14F-4D97-AF65-F5344CB8AC3E}">
        <p14:creationId xmlns:p14="http://schemas.microsoft.com/office/powerpoint/2010/main" val="1950834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F4C3AD-78A1-8DB2-1A30-E9A5ACD9E81F}"/>
              </a:ext>
            </a:extLst>
          </p:cNvPr>
          <p:cNvSpPr>
            <a:spLocks noGrp="1"/>
          </p:cNvSpPr>
          <p:nvPr>
            <p:ph type="dt" sz="half" idx="10"/>
          </p:nvPr>
        </p:nvSpPr>
        <p:spPr/>
        <p:txBody>
          <a:bodyPr/>
          <a:lstStyle/>
          <a:p>
            <a:fld id="{2E4F2724-A3DD-F044-BD92-3646DE5F3EF6}" type="datetime1">
              <a:rPr lang="en-US" smtClean="0"/>
              <a:t>9/25/24</a:t>
            </a:fld>
            <a:endParaRPr lang="en-US"/>
          </a:p>
        </p:txBody>
      </p:sp>
      <p:sp>
        <p:nvSpPr>
          <p:cNvPr id="3" name="Footer Placeholder 2">
            <a:extLst>
              <a:ext uri="{FF2B5EF4-FFF2-40B4-BE49-F238E27FC236}">
                <a16:creationId xmlns:a16="http://schemas.microsoft.com/office/drawing/2014/main" id="{81F51DA6-AD74-91E3-80DB-57B4570442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3AC72C-C374-FD91-6DB0-7C1B6CF23670}"/>
              </a:ext>
            </a:extLst>
          </p:cNvPr>
          <p:cNvSpPr>
            <a:spLocks noGrp="1"/>
          </p:cNvSpPr>
          <p:nvPr>
            <p:ph type="sldNum" sz="quarter" idx="12"/>
          </p:nvPr>
        </p:nvSpPr>
        <p:spPr/>
        <p:txBody>
          <a:bodyPr/>
          <a:lstStyle/>
          <a:p>
            <a:fld id="{740E4C77-D3A5-204F-A1DC-FB41A2942866}" type="slidenum">
              <a:rPr lang="en-US" smtClean="0"/>
              <a:t>‹#›</a:t>
            </a:fld>
            <a:endParaRPr lang="en-US"/>
          </a:p>
        </p:txBody>
      </p:sp>
    </p:spTree>
    <p:extLst>
      <p:ext uri="{BB962C8B-B14F-4D97-AF65-F5344CB8AC3E}">
        <p14:creationId xmlns:p14="http://schemas.microsoft.com/office/powerpoint/2010/main" val="2106961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AF2F-20C4-34EE-BA58-15678FAFAF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8CFCE5-B302-68C0-265F-410064949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367DFD-7F7A-4213-B168-3F34EB47BD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10381B-717D-D122-641D-D74C50B1757B}"/>
              </a:ext>
            </a:extLst>
          </p:cNvPr>
          <p:cNvSpPr>
            <a:spLocks noGrp="1"/>
          </p:cNvSpPr>
          <p:nvPr>
            <p:ph type="dt" sz="half" idx="10"/>
          </p:nvPr>
        </p:nvSpPr>
        <p:spPr/>
        <p:txBody>
          <a:bodyPr/>
          <a:lstStyle/>
          <a:p>
            <a:fld id="{1D5682E4-1D0C-6E4A-99AF-BBBCF8DC1B73}" type="datetime1">
              <a:rPr lang="en-US" smtClean="0"/>
              <a:t>9/25/24</a:t>
            </a:fld>
            <a:endParaRPr lang="en-US"/>
          </a:p>
        </p:txBody>
      </p:sp>
      <p:sp>
        <p:nvSpPr>
          <p:cNvPr id="6" name="Footer Placeholder 5">
            <a:extLst>
              <a:ext uri="{FF2B5EF4-FFF2-40B4-BE49-F238E27FC236}">
                <a16:creationId xmlns:a16="http://schemas.microsoft.com/office/drawing/2014/main" id="{C5B6E9B9-3E6C-FA82-C3B7-BEB456310F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53D321-5E95-956A-B0FA-1C8CDDDA71AD}"/>
              </a:ext>
            </a:extLst>
          </p:cNvPr>
          <p:cNvSpPr>
            <a:spLocks noGrp="1"/>
          </p:cNvSpPr>
          <p:nvPr>
            <p:ph type="sldNum" sz="quarter" idx="12"/>
          </p:nvPr>
        </p:nvSpPr>
        <p:spPr/>
        <p:txBody>
          <a:bodyPr/>
          <a:lstStyle/>
          <a:p>
            <a:fld id="{740E4C77-D3A5-204F-A1DC-FB41A2942866}" type="slidenum">
              <a:rPr lang="en-US" smtClean="0"/>
              <a:t>‹#›</a:t>
            </a:fld>
            <a:endParaRPr lang="en-US"/>
          </a:p>
        </p:txBody>
      </p:sp>
    </p:spTree>
    <p:extLst>
      <p:ext uri="{BB962C8B-B14F-4D97-AF65-F5344CB8AC3E}">
        <p14:creationId xmlns:p14="http://schemas.microsoft.com/office/powerpoint/2010/main" val="2697151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60F7-188A-873A-3286-7F6689DFE5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DDBD7D-D476-2ADB-CAF6-C0AC1098BA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64EE48-9C14-91CB-A425-E903006DB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C18411-42BD-20CC-A3CA-4B92872118D4}"/>
              </a:ext>
            </a:extLst>
          </p:cNvPr>
          <p:cNvSpPr>
            <a:spLocks noGrp="1"/>
          </p:cNvSpPr>
          <p:nvPr>
            <p:ph type="dt" sz="half" idx="10"/>
          </p:nvPr>
        </p:nvSpPr>
        <p:spPr/>
        <p:txBody>
          <a:bodyPr/>
          <a:lstStyle/>
          <a:p>
            <a:fld id="{888D4E03-D47A-154A-B65A-8B2E657C047B}" type="datetime1">
              <a:rPr lang="en-US" smtClean="0"/>
              <a:t>9/25/24</a:t>
            </a:fld>
            <a:endParaRPr lang="en-US"/>
          </a:p>
        </p:txBody>
      </p:sp>
      <p:sp>
        <p:nvSpPr>
          <p:cNvPr id="6" name="Footer Placeholder 5">
            <a:extLst>
              <a:ext uri="{FF2B5EF4-FFF2-40B4-BE49-F238E27FC236}">
                <a16:creationId xmlns:a16="http://schemas.microsoft.com/office/drawing/2014/main" id="{E2180BAB-4AAC-0DAE-C1EB-E2939BCB75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D95D98-9483-1E3B-A8AB-6E0D668D5274}"/>
              </a:ext>
            </a:extLst>
          </p:cNvPr>
          <p:cNvSpPr>
            <a:spLocks noGrp="1"/>
          </p:cNvSpPr>
          <p:nvPr>
            <p:ph type="sldNum" sz="quarter" idx="12"/>
          </p:nvPr>
        </p:nvSpPr>
        <p:spPr/>
        <p:txBody>
          <a:bodyPr/>
          <a:lstStyle/>
          <a:p>
            <a:fld id="{740E4C77-D3A5-204F-A1DC-FB41A2942866}" type="slidenum">
              <a:rPr lang="en-US" smtClean="0"/>
              <a:t>‹#›</a:t>
            </a:fld>
            <a:endParaRPr lang="en-US"/>
          </a:p>
        </p:txBody>
      </p:sp>
    </p:spTree>
    <p:extLst>
      <p:ext uri="{BB962C8B-B14F-4D97-AF65-F5344CB8AC3E}">
        <p14:creationId xmlns:p14="http://schemas.microsoft.com/office/powerpoint/2010/main" val="586530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55CB8D-FD70-FBB4-E06E-4AA5C6B8D1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F7004E-23DE-1DE6-2377-1C6B44D75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E15E31-F89D-0762-EB94-87F3D4669C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0962A-4219-DB41-8E31-FFE55DD4DB6B}" type="datetime1">
              <a:rPr lang="en-US" smtClean="0"/>
              <a:t>9/25/24</a:t>
            </a:fld>
            <a:endParaRPr lang="en-US"/>
          </a:p>
        </p:txBody>
      </p:sp>
      <p:sp>
        <p:nvSpPr>
          <p:cNvPr id="5" name="Footer Placeholder 4">
            <a:extLst>
              <a:ext uri="{FF2B5EF4-FFF2-40B4-BE49-F238E27FC236}">
                <a16:creationId xmlns:a16="http://schemas.microsoft.com/office/drawing/2014/main" id="{BF8BE459-B79F-C13B-FF8B-A22EC90A26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0E4D6C-29FE-BAB0-63F5-6531088B72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0E4C77-D3A5-204F-A1DC-FB41A2942866}" type="slidenum">
              <a:rPr lang="en-US" smtClean="0"/>
              <a:t>‹#›</a:t>
            </a:fld>
            <a:endParaRPr lang="en-US"/>
          </a:p>
        </p:txBody>
      </p:sp>
    </p:spTree>
    <p:extLst>
      <p:ext uri="{BB962C8B-B14F-4D97-AF65-F5344CB8AC3E}">
        <p14:creationId xmlns:p14="http://schemas.microsoft.com/office/powerpoint/2010/main" val="1160070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hyperlink" Target="https://arxiv.org/abs/2203.11238" TargetMode="External"/><Relationship Id="rId2" Type="http://schemas.openxmlformats.org/officeDocument/2006/relationships/hyperlink" Target="https://doi.org/10.1016/j.nima.2022.167444" TargetMode="Externa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arxiv.org/abs/2207.0215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https://arxiv.org/abs/2207.02150"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l="-22000" r="-22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8D9ABC0-1C4C-F686-4252-8BCB7310B5E5}"/>
              </a:ext>
            </a:extLst>
          </p:cNvPr>
          <p:cNvSpPr txBox="1"/>
          <p:nvPr/>
        </p:nvSpPr>
        <p:spPr>
          <a:xfrm>
            <a:off x="10639166" y="6396335"/>
            <a:ext cx="1414426" cy="461665"/>
          </a:xfrm>
          <a:prstGeom prst="rect">
            <a:avLst/>
          </a:prstGeom>
          <a:noFill/>
        </p:spPr>
        <p:txBody>
          <a:bodyPr wrap="none" rtlCol="0">
            <a:spAutoFit/>
          </a:bodyPr>
          <a:lstStyle/>
          <a:p>
            <a:r>
              <a:rPr lang="en-US" sz="2400" dirty="0">
                <a:solidFill>
                  <a:schemeClr val="bg1"/>
                </a:solidFill>
              </a:rPr>
              <a:t>PSPT2024</a:t>
            </a:r>
          </a:p>
        </p:txBody>
      </p:sp>
      <p:pic>
        <p:nvPicPr>
          <p:cNvPr id="8" name="Picture 7">
            <a:extLst>
              <a:ext uri="{FF2B5EF4-FFF2-40B4-BE49-F238E27FC236}">
                <a16:creationId xmlns:a16="http://schemas.microsoft.com/office/drawing/2014/main" id="{756D5785-81CF-020A-5D50-8BFE779DC18D}"/>
              </a:ext>
            </a:extLst>
          </p:cNvPr>
          <p:cNvPicPr>
            <a:picLocks noChangeAspect="1"/>
          </p:cNvPicPr>
          <p:nvPr/>
        </p:nvPicPr>
        <p:blipFill>
          <a:blip r:embed="rId3"/>
          <a:stretch>
            <a:fillRect/>
          </a:stretch>
        </p:blipFill>
        <p:spPr>
          <a:xfrm>
            <a:off x="10388600" y="251769"/>
            <a:ext cx="1803400" cy="571500"/>
          </a:xfrm>
          <a:prstGeom prst="rect">
            <a:avLst/>
          </a:prstGeom>
        </p:spPr>
      </p:pic>
      <p:pic>
        <p:nvPicPr>
          <p:cNvPr id="1026" name="Picture 2" descr="Communications Dept. Resources | Jefferson Lab">
            <a:extLst>
              <a:ext uri="{FF2B5EF4-FFF2-40B4-BE49-F238E27FC236}">
                <a16:creationId xmlns:a16="http://schemas.microsoft.com/office/drawing/2014/main" id="{581E4594-C019-C0E9-D1FF-7B03D6464D9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497" y="5980671"/>
            <a:ext cx="4034667" cy="8773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E2B29C6-2586-3CDE-ED42-0DFF391D595F}"/>
              </a:ext>
            </a:extLst>
          </p:cNvPr>
          <p:cNvPicPr>
            <a:picLocks noChangeAspect="1"/>
          </p:cNvPicPr>
          <p:nvPr/>
        </p:nvPicPr>
        <p:blipFill>
          <a:blip r:embed="rId5"/>
          <a:stretch>
            <a:fillRect/>
          </a:stretch>
        </p:blipFill>
        <p:spPr>
          <a:xfrm rot="20307776">
            <a:off x="349415" y="2596681"/>
            <a:ext cx="10415505" cy="1940989"/>
          </a:xfrm>
          <a:prstGeom prst="rect">
            <a:avLst/>
          </a:prstGeom>
        </p:spPr>
      </p:pic>
      <p:sp>
        <p:nvSpPr>
          <p:cNvPr id="25" name="Title 1">
            <a:extLst>
              <a:ext uri="{FF2B5EF4-FFF2-40B4-BE49-F238E27FC236}">
                <a16:creationId xmlns:a16="http://schemas.microsoft.com/office/drawing/2014/main" id="{C3CD390D-2A30-585F-877A-6475A8999174}"/>
              </a:ext>
            </a:extLst>
          </p:cNvPr>
          <p:cNvSpPr txBox="1">
            <a:spLocks/>
          </p:cNvSpPr>
          <p:nvPr/>
        </p:nvSpPr>
        <p:spPr>
          <a:xfrm>
            <a:off x="0" y="-308919"/>
            <a:ext cx="12105502" cy="2162432"/>
          </a:xfrm>
          <a:prstGeom prst="rect">
            <a:avLst/>
          </a:prstGeom>
          <a:solidFill>
            <a:srgbClr val="E7E6E6">
              <a:alpha val="39608"/>
            </a:srgbClr>
          </a:solidFill>
          <a:effectLst>
            <a:softEdge rad="127000"/>
          </a:effectLst>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t>Precision Moller Polarimetry in Hall A at Jefferson Lab</a:t>
            </a:r>
          </a:p>
        </p:txBody>
      </p:sp>
      <p:sp>
        <p:nvSpPr>
          <p:cNvPr id="28" name="Subtitle 2">
            <a:extLst>
              <a:ext uri="{FF2B5EF4-FFF2-40B4-BE49-F238E27FC236}">
                <a16:creationId xmlns:a16="http://schemas.microsoft.com/office/drawing/2014/main" id="{F859A654-38B3-26E3-A840-856F1C93E15A}"/>
              </a:ext>
            </a:extLst>
          </p:cNvPr>
          <p:cNvSpPr txBox="1">
            <a:spLocks/>
          </p:cNvSpPr>
          <p:nvPr/>
        </p:nvSpPr>
        <p:spPr>
          <a:xfrm>
            <a:off x="1198604" y="3058339"/>
            <a:ext cx="4234249" cy="982318"/>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Donald Jones</a:t>
            </a:r>
          </a:p>
          <a:p>
            <a:pPr algn="l"/>
            <a:r>
              <a:rPr lang="en-US" i="1" dirty="0"/>
              <a:t>for the Hall A Moller polarimetry team</a:t>
            </a:r>
          </a:p>
          <a:p>
            <a:pPr algn="l"/>
            <a:r>
              <a:rPr lang="en-US" dirty="0"/>
              <a:t>Sept. 2024</a:t>
            </a:r>
          </a:p>
        </p:txBody>
      </p:sp>
    </p:spTree>
    <p:extLst>
      <p:ext uri="{BB962C8B-B14F-4D97-AF65-F5344CB8AC3E}">
        <p14:creationId xmlns:p14="http://schemas.microsoft.com/office/powerpoint/2010/main" val="3310360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33378"/>
          </a:xfrm>
          <a:solidFill>
            <a:schemeClr val="accent6">
              <a:lumMod val="20000"/>
              <a:lumOff val="80000"/>
            </a:schemeClr>
          </a:solidFill>
        </p:spPr>
        <p:txBody>
          <a:bodyPr>
            <a:normAutofit/>
          </a:bodyPr>
          <a:lstStyle/>
          <a:p>
            <a:r>
              <a:rPr lang="en-US" dirty="0">
                <a:latin typeface="Avenir Book" charset="0"/>
                <a:ea typeface="Avenir Book" charset="0"/>
                <a:cs typeface="Avenir Book" charset="0"/>
              </a:rPr>
              <a:t>Fe foil target polarization</a:t>
            </a:r>
          </a:p>
        </p:txBody>
      </p:sp>
      <p:sp>
        <p:nvSpPr>
          <p:cNvPr id="5" name="Slide Number Placeholder 4"/>
          <p:cNvSpPr>
            <a:spLocks noGrp="1"/>
          </p:cNvSpPr>
          <p:nvPr>
            <p:ph type="sldNum" sz="quarter" idx="12"/>
          </p:nvPr>
        </p:nvSpPr>
        <p:spPr>
          <a:xfrm>
            <a:off x="9091863" y="6356350"/>
            <a:ext cx="2743200" cy="365125"/>
          </a:xfrm>
        </p:spPr>
        <p:txBody>
          <a:bodyPr/>
          <a:lstStyle/>
          <a:p>
            <a:fld id="{A1F76C85-8017-E241-94D0-67864585A5F5}" type="slidenum">
              <a:rPr lang="en-US" smtClean="0"/>
              <a:t>10</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B78E574-D79C-0B73-5AAA-171D1ECE0224}"/>
                  </a:ext>
                </a:extLst>
              </p:cNvPr>
              <p:cNvSpPr txBox="1"/>
              <p:nvPr/>
            </p:nvSpPr>
            <p:spPr>
              <a:xfrm>
                <a:off x="145144" y="1161143"/>
                <a:ext cx="4080347" cy="2723823"/>
              </a:xfrm>
              <a:prstGeom prst="rect">
                <a:avLst/>
              </a:prstGeom>
              <a:noFill/>
            </p:spPr>
            <p:txBody>
              <a:bodyPr wrap="square" rtlCol="0">
                <a:spAutoFit/>
              </a:bodyPr>
              <a:lstStyle/>
              <a:p>
                <a:r>
                  <a:rPr lang="en-US" sz="1900" dirty="0">
                    <a:latin typeface="Avenir Book" panose="02000503020000020003" pitchFamily="2" charset="0"/>
                  </a:rPr>
                  <a:t>In a recent </a:t>
                </a:r>
                <a:r>
                  <a:rPr lang="en-US" sz="1900" dirty="0">
                    <a:latin typeface="Avenir Book" panose="02000503020000020003" pitchFamily="2" charset="0"/>
                    <a:hlinkClick r:id="rId2"/>
                  </a:rPr>
                  <a:t>publication</a:t>
                </a:r>
                <a:r>
                  <a:rPr lang="en-US" sz="1900" dirty="0">
                    <a:latin typeface="Avenir Book" panose="02000503020000020003" pitchFamily="2" charset="0"/>
                  </a:rPr>
                  <a:t> we demonstrate using world data on saturation magnetization and on the fraction of magnetization from spin that electron polarization in Fe foils is known to </a:t>
                </a:r>
                <a14:m>
                  <m:oMath xmlns:m="http://schemas.openxmlformats.org/officeDocument/2006/math">
                    <m:r>
                      <a:rPr lang="en-US" sz="1900" i="1" smtClean="0">
                        <a:latin typeface="Cambria Math" panose="02040503050406030204" pitchFamily="18" charset="0"/>
                        <a:ea typeface="Cambria Math" panose="02040503050406030204" pitchFamily="18" charset="0"/>
                      </a:rPr>
                      <m:t>±</m:t>
                    </m:r>
                  </m:oMath>
                </a14:m>
                <a:r>
                  <a:rPr lang="en-US" sz="1900" dirty="0">
                    <a:latin typeface="Avenir Book" panose="02000503020000020003" pitchFamily="2" charset="0"/>
                  </a:rPr>
                  <a:t>0.24%.</a:t>
                </a:r>
              </a:p>
              <a:p>
                <a:r>
                  <a:rPr lang="en-US" sz="1900" dirty="0">
                    <a:highlight>
                      <a:srgbClr val="FFFF00"/>
                    </a:highlight>
                    <a:latin typeface="Avenir Book" panose="02000503020000020003" pitchFamily="2" charset="0"/>
                  </a:rPr>
                  <a:t>Difficult to improve.</a:t>
                </a:r>
              </a:p>
              <a:p>
                <a:r>
                  <a:rPr lang="en-US" sz="1900" dirty="0">
                    <a:latin typeface="Avenir Book" panose="02000503020000020003" pitchFamily="2" charset="0"/>
                  </a:rPr>
                  <a:t> </a:t>
                </a:r>
                <a:endParaRPr lang="en-US" sz="2000" dirty="0">
                  <a:solidFill>
                    <a:srgbClr val="1F1F1F"/>
                  </a:solidFill>
                  <a:latin typeface="ElsevierSans"/>
                </a:endParaRPr>
              </a:p>
              <a:p>
                <a:endParaRPr lang="en-US" sz="1900" dirty="0">
                  <a:latin typeface="Avenir Book" panose="02000503020000020003" pitchFamily="2" charset="0"/>
                </a:endParaRPr>
              </a:p>
            </p:txBody>
          </p:sp>
        </mc:Choice>
        <mc:Fallback xmlns="">
          <p:sp>
            <p:nvSpPr>
              <p:cNvPr id="3" name="TextBox 2">
                <a:extLst>
                  <a:ext uri="{FF2B5EF4-FFF2-40B4-BE49-F238E27FC236}">
                    <a16:creationId xmlns:a16="http://schemas.microsoft.com/office/drawing/2014/main" id="{FB78E574-D79C-0B73-5AAA-171D1ECE0224}"/>
                  </a:ext>
                </a:extLst>
              </p:cNvPr>
              <p:cNvSpPr txBox="1">
                <a:spLocks noRot="1" noChangeAspect="1" noMove="1" noResize="1" noEditPoints="1" noAdjustHandles="1" noChangeArrowheads="1" noChangeShapeType="1" noTextEdit="1"/>
              </p:cNvSpPr>
              <p:nvPr/>
            </p:nvSpPr>
            <p:spPr>
              <a:xfrm>
                <a:off x="145144" y="1161143"/>
                <a:ext cx="4080347" cy="2723823"/>
              </a:xfrm>
              <a:prstGeom prst="rect">
                <a:avLst/>
              </a:prstGeom>
              <a:blipFill>
                <a:blip r:embed="rId3"/>
                <a:stretch>
                  <a:fillRect l="-1553" t="-1395" r="-3106"/>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6267DD44-B422-9E3E-ED0B-5B627C9B05E3}"/>
              </a:ext>
            </a:extLst>
          </p:cNvPr>
          <p:cNvPicPr>
            <a:picLocks noChangeAspect="1"/>
          </p:cNvPicPr>
          <p:nvPr/>
        </p:nvPicPr>
        <p:blipFill>
          <a:blip r:embed="rId4"/>
          <a:srcRect/>
          <a:stretch/>
        </p:blipFill>
        <p:spPr>
          <a:xfrm>
            <a:off x="4583301" y="912126"/>
            <a:ext cx="3540422" cy="2511428"/>
          </a:xfrm>
          <a:prstGeom prst="rect">
            <a:avLst/>
          </a:prstGeom>
        </p:spPr>
      </p:pic>
      <p:pic>
        <p:nvPicPr>
          <p:cNvPr id="9" name="Picture 8">
            <a:extLst>
              <a:ext uri="{FF2B5EF4-FFF2-40B4-BE49-F238E27FC236}">
                <a16:creationId xmlns:a16="http://schemas.microsoft.com/office/drawing/2014/main" id="{01DCB077-6FF4-3F45-DB47-2081C1B1183A}"/>
              </a:ext>
            </a:extLst>
          </p:cNvPr>
          <p:cNvPicPr>
            <a:picLocks noChangeAspect="1"/>
          </p:cNvPicPr>
          <p:nvPr/>
        </p:nvPicPr>
        <p:blipFill>
          <a:blip r:embed="rId5"/>
          <a:stretch>
            <a:fillRect/>
          </a:stretch>
        </p:blipFill>
        <p:spPr>
          <a:xfrm>
            <a:off x="8479858" y="924028"/>
            <a:ext cx="3513220" cy="2483316"/>
          </a:xfrm>
          <a:prstGeom prst="rect">
            <a:avLst/>
          </a:prstGeom>
        </p:spPr>
      </p:pic>
      <p:cxnSp>
        <p:nvCxnSpPr>
          <p:cNvPr id="11" name="Straight Connector 10">
            <a:extLst>
              <a:ext uri="{FF2B5EF4-FFF2-40B4-BE49-F238E27FC236}">
                <a16:creationId xmlns:a16="http://schemas.microsoft.com/office/drawing/2014/main" id="{03C1D80E-033C-DCCB-B0E0-69AD8AC9B975}"/>
              </a:ext>
            </a:extLst>
          </p:cNvPr>
          <p:cNvCxnSpPr/>
          <p:nvPr/>
        </p:nvCxnSpPr>
        <p:spPr>
          <a:xfrm>
            <a:off x="2512194" y="3474719"/>
            <a:ext cx="6862813" cy="0"/>
          </a:xfrm>
          <a:prstGeom prst="line">
            <a:avLst/>
          </a:prstGeom>
          <a:ln w="28575">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68D2A64-3C29-2A07-E993-DE42E70F5316}"/>
              </a:ext>
            </a:extLst>
          </p:cNvPr>
          <p:cNvSpPr txBox="1"/>
          <p:nvPr/>
        </p:nvSpPr>
        <p:spPr>
          <a:xfrm>
            <a:off x="143540" y="3729485"/>
            <a:ext cx="5564242" cy="3323987"/>
          </a:xfrm>
          <a:prstGeom prst="rect">
            <a:avLst/>
          </a:prstGeom>
          <a:noFill/>
        </p:spPr>
        <p:txBody>
          <a:bodyPr wrap="square" rtlCol="0">
            <a:spAutoFit/>
          </a:bodyPr>
          <a:lstStyle/>
          <a:p>
            <a:r>
              <a:rPr lang="en-US" sz="1900" b="1" dirty="0">
                <a:latin typeface="Avenir Book" panose="02000503020000020003" pitchFamily="2" charset="0"/>
              </a:rPr>
              <a:t>Degree of saturation</a:t>
            </a:r>
            <a:r>
              <a:rPr lang="en-US" sz="1900" dirty="0">
                <a:latin typeface="Avenir Book" panose="02000503020000020003" pitchFamily="2" charset="0"/>
              </a:rPr>
              <a:t>: two key things prevent reaching full saturation magnetization</a:t>
            </a:r>
          </a:p>
          <a:p>
            <a:pPr marL="457200" indent="-457200">
              <a:buFont typeface="+mj-lt"/>
              <a:buAutoNum type="arabicPeriod"/>
            </a:pPr>
            <a:r>
              <a:rPr lang="en-US" sz="1900" dirty="0">
                <a:latin typeface="Avenir Book" panose="02000503020000020003" pitchFamily="2" charset="0"/>
              </a:rPr>
              <a:t>Magnetic field not strong enough </a:t>
            </a:r>
          </a:p>
          <a:p>
            <a:pPr marL="914400" lvl="1" indent="-457200">
              <a:buFont typeface="Arial" panose="020B0604020202020204" pitchFamily="34" charset="0"/>
              <a:buChar char="•"/>
            </a:pPr>
            <a:r>
              <a:rPr lang="en-US" sz="1900" dirty="0">
                <a:latin typeface="Avenir Book" panose="02000503020000020003" pitchFamily="2" charset="0"/>
              </a:rPr>
              <a:t>Difficult to magnetize out of plane</a:t>
            </a:r>
          </a:p>
          <a:p>
            <a:pPr marL="914400" lvl="1" indent="-457200">
              <a:buFont typeface="Arial" panose="020B0604020202020204" pitchFamily="34" charset="0"/>
              <a:buChar char="•"/>
            </a:pPr>
            <a:r>
              <a:rPr lang="en-US" sz="1900" dirty="0">
                <a:latin typeface="Avenir Book" panose="02000503020000020003" pitchFamily="2" charset="0"/>
              </a:rPr>
              <a:t>Crystal imperfections and stresses/strains create stubborn domain walls (ideal crystal fully saturated at 2.2T)</a:t>
            </a:r>
          </a:p>
          <a:p>
            <a:pPr marL="457200" indent="-457200">
              <a:buFont typeface="+mj-lt"/>
              <a:buAutoNum type="arabicPeriod"/>
            </a:pPr>
            <a:r>
              <a:rPr lang="en-US" sz="1900" dirty="0">
                <a:latin typeface="Avenir Book" panose="02000503020000020003" pitchFamily="2" charset="0"/>
              </a:rPr>
              <a:t>Imperfect alignment of foil (not taut, wrinkles, not precisely normal to magnetic field)</a:t>
            </a:r>
          </a:p>
          <a:p>
            <a:endParaRPr lang="en-US" sz="2000" dirty="0">
              <a:solidFill>
                <a:srgbClr val="1F1F1F"/>
              </a:solidFill>
              <a:latin typeface="ElsevierSans"/>
            </a:endParaRPr>
          </a:p>
          <a:p>
            <a:endParaRPr lang="en-US" sz="1900" dirty="0">
              <a:latin typeface="Avenir Book" panose="02000503020000020003" pitchFamily="2" charset="0"/>
            </a:endParaRPr>
          </a:p>
        </p:txBody>
      </p:sp>
      <p:pic>
        <p:nvPicPr>
          <p:cNvPr id="2050" name="Picture 2">
            <a:extLst>
              <a:ext uri="{FF2B5EF4-FFF2-40B4-BE49-F238E27FC236}">
                <a16:creationId xmlns:a16="http://schemas.microsoft.com/office/drawing/2014/main" id="{650571FC-705A-420C-ECD7-6777423829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9931" y="3756355"/>
            <a:ext cx="4408372" cy="30570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62D93C5-5A2E-8C3E-A02D-8B25C77AC1BB}"/>
              </a:ext>
            </a:extLst>
          </p:cNvPr>
          <p:cNvSpPr txBox="1"/>
          <p:nvPr/>
        </p:nvSpPr>
        <p:spPr>
          <a:xfrm>
            <a:off x="6978318" y="3551722"/>
            <a:ext cx="4880006" cy="323165"/>
          </a:xfrm>
          <a:prstGeom prst="rect">
            <a:avLst/>
          </a:prstGeom>
          <a:noFill/>
        </p:spPr>
        <p:txBody>
          <a:bodyPr wrap="square" rtlCol="0">
            <a:spAutoFit/>
          </a:bodyPr>
          <a:lstStyle/>
          <a:p>
            <a:r>
              <a:rPr lang="en-US" sz="1500" dirty="0"/>
              <a:t>Stoner-Wohlfarth model of magnetization vs field </a:t>
            </a:r>
          </a:p>
        </p:txBody>
      </p:sp>
      <p:sp>
        <p:nvSpPr>
          <p:cNvPr id="7" name="TextBox 6">
            <a:extLst>
              <a:ext uri="{FF2B5EF4-FFF2-40B4-BE49-F238E27FC236}">
                <a16:creationId xmlns:a16="http://schemas.microsoft.com/office/drawing/2014/main" id="{AA354E3B-D15E-F8E8-CD73-B70E7C276715}"/>
              </a:ext>
            </a:extLst>
          </p:cNvPr>
          <p:cNvSpPr txBox="1"/>
          <p:nvPr/>
        </p:nvSpPr>
        <p:spPr>
          <a:xfrm>
            <a:off x="5271247" y="2719899"/>
            <a:ext cx="2312894" cy="276999"/>
          </a:xfrm>
          <a:prstGeom prst="rect">
            <a:avLst/>
          </a:prstGeom>
          <a:noFill/>
        </p:spPr>
        <p:txBody>
          <a:bodyPr wrap="square">
            <a:spAutoFit/>
          </a:bodyPr>
          <a:lstStyle/>
          <a:p>
            <a:r>
              <a:rPr lang="en-US" sz="1200" dirty="0">
                <a:hlinkClick r:id="rId7"/>
              </a:rPr>
              <a:t>arXiv 2203.11238</a:t>
            </a:r>
            <a:endParaRPr lang="en-US" sz="1200" dirty="0"/>
          </a:p>
        </p:txBody>
      </p:sp>
      <p:sp>
        <p:nvSpPr>
          <p:cNvPr id="8" name="TextBox 7">
            <a:extLst>
              <a:ext uri="{FF2B5EF4-FFF2-40B4-BE49-F238E27FC236}">
                <a16:creationId xmlns:a16="http://schemas.microsoft.com/office/drawing/2014/main" id="{6462209A-D64B-0FDB-5ECA-B528883DD64F}"/>
              </a:ext>
            </a:extLst>
          </p:cNvPr>
          <p:cNvSpPr txBox="1"/>
          <p:nvPr/>
        </p:nvSpPr>
        <p:spPr>
          <a:xfrm>
            <a:off x="9448800" y="2719899"/>
            <a:ext cx="2312894" cy="276999"/>
          </a:xfrm>
          <a:prstGeom prst="rect">
            <a:avLst/>
          </a:prstGeom>
          <a:noFill/>
        </p:spPr>
        <p:txBody>
          <a:bodyPr wrap="square">
            <a:spAutoFit/>
          </a:bodyPr>
          <a:lstStyle/>
          <a:p>
            <a:r>
              <a:rPr lang="en-US" sz="1200" dirty="0">
                <a:hlinkClick r:id="rId7"/>
              </a:rPr>
              <a:t>arXiv 2203.11238</a:t>
            </a:r>
            <a:endParaRPr lang="en-US" sz="1200" dirty="0"/>
          </a:p>
        </p:txBody>
      </p:sp>
    </p:spTree>
    <p:extLst>
      <p:ext uri="{BB962C8B-B14F-4D97-AF65-F5344CB8AC3E}">
        <p14:creationId xmlns:p14="http://schemas.microsoft.com/office/powerpoint/2010/main" val="3284800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33378"/>
          </a:xfrm>
          <a:solidFill>
            <a:schemeClr val="accent6">
              <a:lumMod val="20000"/>
              <a:lumOff val="80000"/>
            </a:schemeClr>
          </a:solidFill>
        </p:spPr>
        <p:txBody>
          <a:bodyPr>
            <a:normAutofit/>
          </a:bodyPr>
          <a:lstStyle/>
          <a:p>
            <a:r>
              <a:rPr lang="en-US" dirty="0">
                <a:latin typeface="Avenir Book" charset="0"/>
                <a:ea typeface="Avenir Book" charset="0"/>
                <a:cs typeface="Avenir Book" charset="0"/>
              </a:rPr>
              <a:t>Fe foil target polarization</a:t>
            </a:r>
          </a:p>
        </p:txBody>
      </p:sp>
      <p:sp>
        <p:nvSpPr>
          <p:cNvPr id="5" name="Slide Number Placeholder 4"/>
          <p:cNvSpPr>
            <a:spLocks noGrp="1"/>
          </p:cNvSpPr>
          <p:nvPr>
            <p:ph type="sldNum" sz="quarter" idx="12"/>
          </p:nvPr>
        </p:nvSpPr>
        <p:spPr>
          <a:xfrm>
            <a:off x="9091863" y="6356350"/>
            <a:ext cx="2743200" cy="365125"/>
          </a:xfrm>
        </p:spPr>
        <p:txBody>
          <a:bodyPr/>
          <a:lstStyle/>
          <a:p>
            <a:fld id="{A1F76C85-8017-E241-94D0-67864585A5F5}" type="slidenum">
              <a:rPr lang="en-US" smtClean="0"/>
              <a:t>11</a:t>
            </a:fld>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68D2A64-3C29-2A07-E993-DE42E70F5316}"/>
                  </a:ext>
                </a:extLst>
              </p:cNvPr>
              <p:cNvSpPr txBox="1"/>
              <p:nvPr/>
            </p:nvSpPr>
            <p:spPr>
              <a:xfrm>
                <a:off x="278294" y="1034411"/>
                <a:ext cx="7123534" cy="2308324"/>
              </a:xfrm>
              <a:prstGeom prst="rect">
                <a:avLst/>
              </a:prstGeom>
              <a:noFill/>
            </p:spPr>
            <p:txBody>
              <a:bodyPr wrap="square" rtlCol="0">
                <a:spAutoFit/>
              </a:bodyPr>
              <a:lstStyle/>
              <a:p>
                <a:r>
                  <a:rPr lang="en-US" dirty="0">
                    <a:latin typeface="Avenir Book" panose="02000503020000020003" pitchFamily="2" charset="0"/>
                  </a:rPr>
                  <a:t>Ideal: demonstrate saturation precisely using an asymmetry vs. field scan</a:t>
                </a:r>
              </a:p>
              <a:p>
                <a:r>
                  <a:rPr lang="en-US" dirty="0">
                    <a:solidFill>
                      <a:srgbClr val="1F1F1F"/>
                    </a:solidFill>
                    <a:latin typeface="Avenir Book" panose="02000503020000020003" pitchFamily="2" charset="0"/>
                  </a:rPr>
                  <a:t>Previous scans/data have demonstrated </a:t>
                </a:r>
              </a:p>
              <a:p>
                <a:pPr marL="342900" indent="-342900">
                  <a:buFont typeface="Arial" panose="020B0604020202020204" pitchFamily="34" charset="0"/>
                  <a:buChar char="•"/>
                </a:pPr>
                <a:r>
                  <a:rPr lang="en-US" dirty="0">
                    <a:solidFill>
                      <a:srgbClr val="1F1F1F"/>
                    </a:solidFill>
                    <a:latin typeface="Avenir Book" panose="02000503020000020003" pitchFamily="2" charset="0"/>
                  </a:rPr>
                  <a:t>Apparent agreement with Stoner-Wohlfarth model and ability to align foils to within a fraction of a degree of normal using asymmetry vs foil angle scans</a:t>
                </a:r>
              </a:p>
              <a:p>
                <a:pPr marL="342900" indent="-342900">
                  <a:buFont typeface="Arial" panose="020B0604020202020204" pitchFamily="34" charset="0"/>
                  <a:buChar char="•"/>
                </a:pPr>
                <a:r>
                  <a:rPr lang="en-US" dirty="0">
                    <a:solidFill>
                      <a:srgbClr val="1F1F1F"/>
                    </a:solidFill>
                    <a:latin typeface="Avenir Book" panose="02000503020000020003" pitchFamily="2" charset="0"/>
                  </a:rPr>
                  <a:t>Results with two foils apparently aligned to within </a:t>
                </a:r>
                <a14:m>
                  <m:oMath xmlns:m="http://schemas.openxmlformats.org/officeDocument/2006/math">
                    <m:r>
                      <a:rPr lang="en-US" i="1" smtClean="0">
                        <a:solidFill>
                          <a:srgbClr val="1F1F1F"/>
                        </a:solidFill>
                        <a:latin typeface="Cambria Math" panose="02040503050406030204" pitchFamily="18" charset="0"/>
                        <a:ea typeface="Cambria Math" panose="02040503050406030204" pitchFamily="18" charset="0"/>
                      </a:rPr>
                      <m:t>±</m:t>
                    </m:r>
                    <m:r>
                      <a:rPr lang="en-US" b="0" i="1" smtClean="0">
                        <a:solidFill>
                          <a:srgbClr val="1F1F1F"/>
                        </a:solidFill>
                        <a:latin typeface="Cambria Math" panose="02040503050406030204" pitchFamily="18" charset="0"/>
                        <a:ea typeface="Cambria Math" panose="02040503050406030204" pitchFamily="18" charset="0"/>
                      </a:rPr>
                      <m:t>1°</m:t>
                    </m:r>
                  </m:oMath>
                </a14:m>
                <a:r>
                  <a:rPr lang="en-US" dirty="0">
                    <a:solidFill>
                      <a:srgbClr val="1F1F1F"/>
                    </a:solidFill>
                    <a:latin typeface="Avenir Book" panose="02000503020000020003" pitchFamily="2" charset="0"/>
                  </a:rPr>
                  <a:t> agree at 1.24</a:t>
                </a:r>
                <a:r>
                  <a:rPr lang="en-US" b="1" dirty="0">
                    <a:solidFill>
                      <a:srgbClr val="1F1F1F"/>
                    </a:solidFill>
                    <a:latin typeface="Avenir Book" panose="02000503020000020003" pitchFamily="2" charset="0"/>
                  </a:rPr>
                  <a:t>σ on </a:t>
                </a:r>
                <a:r>
                  <a:rPr lang="en-US" dirty="0">
                    <a:solidFill>
                      <a:srgbClr val="1F1F1F"/>
                    </a:solidFill>
                    <a:latin typeface="Avenir Book" panose="02000503020000020003" pitchFamily="2" charset="0"/>
                  </a:rPr>
                  <a:t>saturation polarization. </a:t>
                </a:r>
                <a:endParaRPr lang="en-US" b="1" dirty="0">
                  <a:solidFill>
                    <a:srgbClr val="1F1F1F"/>
                  </a:solidFill>
                  <a:latin typeface="Avenir Book" panose="02000503020000020003" pitchFamily="2" charset="0"/>
                </a:endParaRPr>
              </a:p>
            </p:txBody>
          </p:sp>
        </mc:Choice>
        <mc:Fallback xmlns="">
          <p:sp>
            <p:nvSpPr>
              <p:cNvPr id="12" name="TextBox 11">
                <a:extLst>
                  <a:ext uri="{FF2B5EF4-FFF2-40B4-BE49-F238E27FC236}">
                    <a16:creationId xmlns:a16="http://schemas.microsoft.com/office/drawing/2014/main" id="{F68D2A64-3C29-2A07-E993-DE42E70F5316}"/>
                  </a:ext>
                </a:extLst>
              </p:cNvPr>
              <p:cNvSpPr txBox="1">
                <a:spLocks noRot="1" noChangeAspect="1" noMove="1" noResize="1" noEditPoints="1" noAdjustHandles="1" noChangeArrowheads="1" noChangeShapeType="1" noTextEdit="1"/>
              </p:cNvSpPr>
              <p:nvPr/>
            </p:nvSpPr>
            <p:spPr>
              <a:xfrm>
                <a:off x="278294" y="1034411"/>
                <a:ext cx="7123534" cy="2308324"/>
              </a:xfrm>
              <a:prstGeom prst="rect">
                <a:avLst/>
              </a:prstGeom>
              <a:blipFill>
                <a:blip r:embed="rId2"/>
                <a:stretch>
                  <a:fillRect l="-891" t="-1093" r="-891" b="-3279"/>
                </a:stretch>
              </a:blipFill>
            </p:spPr>
            <p:txBody>
              <a:bodyPr/>
              <a:lstStyle/>
              <a:p>
                <a:r>
                  <a:rPr lang="en-US">
                    <a:noFill/>
                  </a:rPr>
                  <a:t> </a:t>
                </a:r>
              </a:p>
            </p:txBody>
          </p:sp>
        </mc:Fallback>
      </mc:AlternateContent>
      <p:pic>
        <p:nvPicPr>
          <p:cNvPr id="14" name="Content Placeholder 3">
            <a:extLst>
              <a:ext uri="{FF2B5EF4-FFF2-40B4-BE49-F238E27FC236}">
                <a16:creationId xmlns:a16="http://schemas.microsoft.com/office/drawing/2014/main" id="{0BCD172B-7A5F-B693-9066-42996CEBF126}"/>
              </a:ext>
            </a:extLst>
          </p:cNvPr>
          <p:cNvPicPr>
            <a:picLocks noChangeAspect="1"/>
          </p:cNvPicPr>
          <p:nvPr/>
        </p:nvPicPr>
        <p:blipFill>
          <a:blip r:embed="rId3"/>
          <a:srcRect/>
          <a:stretch/>
        </p:blipFill>
        <p:spPr>
          <a:xfrm>
            <a:off x="780939" y="3407342"/>
            <a:ext cx="4451996" cy="3149787"/>
          </a:xfrm>
          <a:prstGeom prst="rect">
            <a:avLst/>
          </a:prstGeom>
          <a:ln>
            <a:solidFill>
              <a:schemeClr val="tx1"/>
            </a:solidFill>
          </a:ln>
        </p:spPr>
      </p:pic>
      <p:pic>
        <p:nvPicPr>
          <p:cNvPr id="15" name="Picture 14">
            <a:extLst>
              <a:ext uri="{FF2B5EF4-FFF2-40B4-BE49-F238E27FC236}">
                <a16:creationId xmlns:a16="http://schemas.microsoft.com/office/drawing/2014/main" id="{F74EC68E-675E-39E4-8411-7EC09CD0379F}"/>
              </a:ext>
            </a:extLst>
          </p:cNvPr>
          <p:cNvPicPr>
            <a:picLocks noChangeAspect="1"/>
          </p:cNvPicPr>
          <p:nvPr/>
        </p:nvPicPr>
        <p:blipFill>
          <a:blip r:embed="rId4"/>
          <a:stretch>
            <a:fillRect/>
          </a:stretch>
        </p:blipFill>
        <p:spPr>
          <a:xfrm>
            <a:off x="7738710" y="952902"/>
            <a:ext cx="4173777" cy="3493571"/>
          </a:xfrm>
          <a:prstGeom prst="rect">
            <a:avLst/>
          </a:prstGeom>
          <a:ln>
            <a:solidFill>
              <a:schemeClr val="tx1"/>
            </a:solidFill>
          </a:ln>
        </p:spPr>
      </p:pic>
      <p:sp>
        <p:nvSpPr>
          <p:cNvPr id="16" name="Right Arrow 15">
            <a:extLst>
              <a:ext uri="{FF2B5EF4-FFF2-40B4-BE49-F238E27FC236}">
                <a16:creationId xmlns:a16="http://schemas.microsoft.com/office/drawing/2014/main" id="{DD2D7DBD-D4DC-6FEF-14FD-10FCC9BBC311}"/>
              </a:ext>
            </a:extLst>
          </p:cNvPr>
          <p:cNvSpPr/>
          <p:nvPr/>
        </p:nvSpPr>
        <p:spPr>
          <a:xfrm>
            <a:off x="7007192" y="2377440"/>
            <a:ext cx="644892" cy="211756"/>
          </a:xfrm>
          <a:prstGeom prst="rightArrow">
            <a:avLst/>
          </a:prstGeom>
          <a:solidFill>
            <a:schemeClr val="accent6">
              <a:lumMod val="20000"/>
              <a:lumOff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17B7675-D326-0C5A-876A-9A185E7A5FD0}"/>
              </a:ext>
            </a:extLst>
          </p:cNvPr>
          <p:cNvSpPr txBox="1"/>
          <p:nvPr/>
        </p:nvSpPr>
        <p:spPr>
          <a:xfrm>
            <a:off x="5623559" y="4704967"/>
            <a:ext cx="6385560" cy="1754326"/>
          </a:xfrm>
          <a:prstGeom prst="rect">
            <a:avLst/>
          </a:prstGeom>
          <a:solidFill>
            <a:schemeClr val="accent6">
              <a:lumMod val="20000"/>
              <a:lumOff val="80000"/>
            </a:schemeClr>
          </a:solidFill>
        </p:spPr>
        <p:txBody>
          <a:bodyPr wrap="square">
            <a:spAutoFit/>
          </a:bodyPr>
          <a:lstStyle/>
          <a:p>
            <a:r>
              <a:rPr lang="en-US" dirty="0">
                <a:solidFill>
                  <a:srgbClr val="1F1F1F"/>
                </a:solidFill>
                <a:latin typeface="Avenir Book" panose="02000503020000020003" pitchFamily="2" charset="0"/>
              </a:rPr>
              <a:t>Wrinkle in foil during PREX2 showed 1% lower polarization</a:t>
            </a:r>
          </a:p>
          <a:p>
            <a:r>
              <a:rPr lang="en-US" dirty="0">
                <a:solidFill>
                  <a:srgbClr val="1F1F1F"/>
                </a:solidFill>
                <a:latin typeface="Avenir Book" panose="02000503020000020003" pitchFamily="2" charset="0"/>
              </a:rPr>
              <a:t>Also, loosely mounted foils may contribute to interpretation difficulties as the foil angle is not completely correlated with the ladder angle</a:t>
            </a:r>
          </a:p>
          <a:p>
            <a:r>
              <a:rPr lang="en-US" dirty="0">
                <a:solidFill>
                  <a:srgbClr val="1F1F1F"/>
                </a:solidFill>
                <a:highlight>
                  <a:srgbClr val="FFFF00"/>
                </a:highlight>
                <a:latin typeface="Avenir Book" panose="02000503020000020003" pitchFamily="2" charset="0"/>
              </a:rPr>
              <a:t>Working on techniques to ensure foils mounted taut and flat and perpendicular to field</a:t>
            </a:r>
          </a:p>
        </p:txBody>
      </p:sp>
    </p:spTree>
    <p:extLst>
      <p:ext uri="{BB962C8B-B14F-4D97-AF65-F5344CB8AC3E}">
        <p14:creationId xmlns:p14="http://schemas.microsoft.com/office/powerpoint/2010/main" val="224997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369E8B-69A3-285C-CFA1-A1303A8465BB}"/>
              </a:ext>
            </a:extLst>
          </p:cNvPr>
          <p:cNvSpPr>
            <a:spLocks noGrp="1"/>
          </p:cNvSpPr>
          <p:nvPr>
            <p:ph type="sldNum" sz="quarter" idx="12"/>
          </p:nvPr>
        </p:nvSpPr>
        <p:spPr/>
        <p:txBody>
          <a:bodyPr/>
          <a:lstStyle/>
          <a:p>
            <a:fld id="{740E4C77-D3A5-204F-A1DC-FB41A2942866}" type="slidenum">
              <a:rPr lang="en-US" smtClean="0"/>
              <a:t>12</a:t>
            </a:fld>
            <a:endParaRPr lang="en-US"/>
          </a:p>
        </p:txBody>
      </p:sp>
      <p:sp>
        <p:nvSpPr>
          <p:cNvPr id="16" name="Title 1">
            <a:extLst>
              <a:ext uri="{FF2B5EF4-FFF2-40B4-BE49-F238E27FC236}">
                <a16:creationId xmlns:a16="http://schemas.microsoft.com/office/drawing/2014/main" id="{D913E00E-A935-71BC-532D-A535F65FB48E}"/>
              </a:ext>
            </a:extLst>
          </p:cNvPr>
          <p:cNvSpPr>
            <a:spLocks noGrp="1"/>
          </p:cNvSpPr>
          <p:nvPr>
            <p:ph type="title"/>
          </p:nvPr>
        </p:nvSpPr>
        <p:spPr>
          <a:xfrm>
            <a:off x="0" y="-3207"/>
            <a:ext cx="12192000" cy="746645"/>
          </a:xfrm>
          <a:solidFill>
            <a:schemeClr val="accent6">
              <a:lumMod val="20000"/>
              <a:lumOff val="80000"/>
            </a:schemeClr>
          </a:solidFill>
        </p:spPr>
        <p:txBody>
          <a:bodyPr>
            <a:normAutofit/>
          </a:bodyPr>
          <a:lstStyle/>
          <a:p>
            <a:r>
              <a:rPr lang="en-US" dirty="0">
                <a:latin typeface="Avenir Book" charset="0"/>
                <a:ea typeface="Avenir Book" charset="0"/>
                <a:cs typeface="Avenir Book" charset="0"/>
              </a:rPr>
              <a:t>Compton/Moller comparison during CREX</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0BB91D9-6B64-C7F0-412D-CFCD1FC14984}"/>
                  </a:ext>
                </a:extLst>
              </p:cNvPr>
              <p:cNvSpPr txBox="1"/>
              <p:nvPr/>
            </p:nvSpPr>
            <p:spPr>
              <a:xfrm>
                <a:off x="860612" y="905435"/>
                <a:ext cx="11085342" cy="923330"/>
              </a:xfrm>
              <a:prstGeom prst="rect">
                <a:avLst/>
              </a:prstGeom>
              <a:noFill/>
            </p:spPr>
            <p:txBody>
              <a:bodyPr wrap="none" rtlCol="0">
                <a:spAutoFit/>
              </a:bodyPr>
              <a:lstStyle/>
              <a:p>
                <a:r>
                  <a:rPr lang="en-US" dirty="0"/>
                  <a:t>Compton average: </a:t>
                </a:r>
                <a14:m>
                  <m:oMath xmlns:m="http://schemas.openxmlformats.org/officeDocument/2006/math">
                    <m:r>
                      <a:rPr lang="en-US" b="1" i="1" smtClean="0">
                        <a:latin typeface="Cambria Math" panose="02040503050406030204" pitchFamily="18" charset="0"/>
                      </a:rPr>
                      <m:t>𝟖𝟔</m:t>
                    </m:r>
                    <m:r>
                      <a:rPr lang="en-US" b="1" i="1" smtClean="0">
                        <a:latin typeface="Cambria Math" panose="02040503050406030204" pitchFamily="18" charset="0"/>
                      </a:rPr>
                      <m:t>.</m:t>
                    </m:r>
                    <m:r>
                      <a:rPr lang="en-US" b="1" i="1" smtClean="0">
                        <a:latin typeface="Cambria Math" panose="02040503050406030204" pitchFamily="18" charset="0"/>
                      </a:rPr>
                      <m:t>𝟗𝟎</m:t>
                    </m:r>
                    <m:r>
                      <a:rPr lang="en-US" b="1" i="1" smtClean="0">
                        <a:latin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𝟎</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𝟑𝟏</m:t>
                    </m:r>
                    <m:r>
                      <a:rPr lang="en-US" b="1" i="1" smtClean="0">
                        <a:latin typeface="Cambria Math" panose="02040503050406030204" pitchFamily="18" charset="0"/>
                        <a:ea typeface="Cambria Math" panose="02040503050406030204" pitchFamily="18" charset="0"/>
                      </a:rPr>
                      <m:t>%</m:t>
                    </m:r>
                    <m:d>
                      <m:dPr>
                        <m:ctrlPr>
                          <a:rPr lang="en-US" b="1" i="1" smtClean="0">
                            <a:latin typeface="Cambria Math" panose="02040503050406030204" pitchFamily="18" charset="0"/>
                            <a:ea typeface="Cambria Math" panose="02040503050406030204" pitchFamily="18" charset="0"/>
                          </a:rPr>
                        </m:ctrlPr>
                      </m:dPr>
                      <m:e>
                        <m:r>
                          <m:rPr>
                            <m:nor/>
                          </m:rPr>
                          <a:rPr lang="en-US" b="1" i="0" smtClean="0">
                            <a:latin typeface="Cambria Math" panose="02040503050406030204" pitchFamily="18" charset="0"/>
                            <a:ea typeface="Cambria Math" panose="02040503050406030204" pitchFamily="18" charset="0"/>
                          </a:rPr>
                          <m:t>syst</m:t>
                        </m:r>
                      </m:e>
                    </m:d>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𝟎</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𝟎𝟐</m:t>
                    </m:r>
                    <m:r>
                      <a:rPr lang="en-US" b="1" i="1" smtClean="0">
                        <a:latin typeface="Cambria Math" panose="02040503050406030204" pitchFamily="18" charset="0"/>
                        <a:ea typeface="Cambria Math" panose="02040503050406030204" pitchFamily="18" charset="0"/>
                      </a:rPr>
                      <m:t>%(</m:t>
                    </m:r>
                    <m:r>
                      <m:rPr>
                        <m:nor/>
                      </m:rPr>
                      <a:rPr lang="en-US" b="1" i="0" smtClean="0">
                        <a:latin typeface="Cambria Math" panose="02040503050406030204" pitchFamily="18" charset="0"/>
                        <a:ea typeface="Cambria Math" panose="02040503050406030204" pitchFamily="18" charset="0"/>
                      </a:rPr>
                      <m:t>stat</m:t>
                    </m:r>
                    <m:r>
                      <a:rPr lang="en-US" b="1" i="1" smtClean="0">
                        <a:latin typeface="Cambria Math" panose="02040503050406030204" pitchFamily="18" charset="0"/>
                        <a:ea typeface="Cambria Math" panose="02040503050406030204" pitchFamily="18" charset="0"/>
                      </a:rPr>
                      <m:t>)</m:t>
                    </m:r>
                  </m:oMath>
                </a14:m>
                <a:endParaRPr lang="en-US" b="1" dirty="0"/>
              </a:p>
              <a:p>
                <a:r>
                  <a:rPr lang="en-US" dirty="0"/>
                  <a:t>Moller measurements on average </a:t>
                </a:r>
                <a14:m>
                  <m:oMath xmlns:m="http://schemas.openxmlformats.org/officeDocument/2006/math">
                    <m:r>
                      <a:rPr lang="en-US" b="0" i="0" smtClean="0">
                        <a:latin typeface="Cambria Math" panose="02040503050406030204" pitchFamily="18" charset="0"/>
                      </a:rPr>
                      <m:t>0.286</m:t>
                    </m:r>
                    <m:r>
                      <a:rPr lang="en-US" b="1"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0.74% </m:t>
                    </m:r>
                    <m:r>
                      <a:rPr lang="en-US" b="0" i="0" smtClean="0">
                        <a:latin typeface="Cambria Math" panose="02040503050406030204" pitchFamily="18" charset="0"/>
                        <a:ea typeface="Cambria Math" panose="02040503050406030204" pitchFamily="18" charset="0"/>
                      </a:rPr>
                      <m:t>(</m:t>
                    </m:r>
                  </m:oMath>
                </a14:m>
                <a:r>
                  <a:rPr lang="en-US" dirty="0"/>
                  <a:t>percentage points) higher than Compton (0.85% relative error)</a:t>
                </a:r>
              </a:p>
              <a:p>
                <a:r>
                  <a:rPr lang="en-US" dirty="0"/>
                  <a:t>Polarization with Compton and Moller combined: </a:t>
                </a:r>
                <a14:m>
                  <m:oMath xmlns:m="http://schemas.openxmlformats.org/officeDocument/2006/math">
                    <m:r>
                      <a:rPr lang="en-US" b="1" i="1" smtClean="0">
                        <a:latin typeface="Cambria Math" panose="02040503050406030204" pitchFamily="18" charset="0"/>
                      </a:rPr>
                      <m:t>𝟖𝟔</m:t>
                    </m:r>
                    <m:r>
                      <a:rPr lang="en-US" b="1" i="1" smtClean="0">
                        <a:latin typeface="Cambria Math" panose="02040503050406030204" pitchFamily="18" charset="0"/>
                      </a:rPr>
                      <m:t>.</m:t>
                    </m:r>
                    <m:r>
                      <a:rPr lang="en-US" b="1" i="1" smtClean="0">
                        <a:latin typeface="Cambria Math" panose="02040503050406030204" pitchFamily="18" charset="0"/>
                      </a:rPr>
                      <m:t>𝟗𝟓</m:t>
                    </m:r>
                    <m:r>
                      <a:rPr lang="en-US" b="1" i="1" smtClean="0">
                        <a:latin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𝟎</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𝟐𝟗</m:t>
                    </m:r>
                    <m:r>
                      <a:rPr lang="en-US" b="1" i="1" smtClean="0">
                        <a:latin typeface="Cambria Math" panose="02040503050406030204" pitchFamily="18" charset="0"/>
                        <a:ea typeface="Cambria Math" panose="02040503050406030204" pitchFamily="18" charset="0"/>
                      </a:rPr>
                      <m:t>%</m:t>
                    </m:r>
                  </m:oMath>
                </a14:m>
                <a:r>
                  <a:rPr lang="en-US" b="1" dirty="0"/>
                  <a:t> </a:t>
                </a:r>
                <a:r>
                  <a:rPr lang="en-US" dirty="0"/>
                  <a:t>(0.33% relative uncertainty!)</a:t>
                </a:r>
              </a:p>
            </p:txBody>
          </p:sp>
        </mc:Choice>
        <mc:Fallback xmlns="">
          <p:sp>
            <p:nvSpPr>
              <p:cNvPr id="17" name="TextBox 16">
                <a:extLst>
                  <a:ext uri="{FF2B5EF4-FFF2-40B4-BE49-F238E27FC236}">
                    <a16:creationId xmlns:a16="http://schemas.microsoft.com/office/drawing/2014/main" id="{B0BB91D9-6B64-C7F0-412D-CFCD1FC14984}"/>
                  </a:ext>
                </a:extLst>
              </p:cNvPr>
              <p:cNvSpPr txBox="1">
                <a:spLocks noRot="1" noChangeAspect="1" noMove="1" noResize="1" noEditPoints="1" noAdjustHandles="1" noChangeArrowheads="1" noChangeShapeType="1" noTextEdit="1"/>
              </p:cNvSpPr>
              <p:nvPr/>
            </p:nvSpPr>
            <p:spPr>
              <a:xfrm>
                <a:off x="860612" y="905435"/>
                <a:ext cx="11085342" cy="923330"/>
              </a:xfrm>
              <a:prstGeom prst="rect">
                <a:avLst/>
              </a:prstGeom>
              <a:blipFill>
                <a:blip r:embed="rId2"/>
                <a:stretch>
                  <a:fillRect l="-458" t="-2740" b="-10959"/>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C088F033-A435-7376-DADF-A3FA76E8CC4B}"/>
              </a:ext>
            </a:extLst>
          </p:cNvPr>
          <p:cNvPicPr>
            <a:picLocks noChangeAspect="1"/>
          </p:cNvPicPr>
          <p:nvPr/>
        </p:nvPicPr>
        <p:blipFill>
          <a:blip r:embed="rId3"/>
          <a:srcRect/>
          <a:stretch/>
        </p:blipFill>
        <p:spPr>
          <a:xfrm>
            <a:off x="582705" y="1791293"/>
            <a:ext cx="11089342" cy="4529318"/>
          </a:xfrm>
          <a:prstGeom prst="rect">
            <a:avLst/>
          </a:prstGeom>
        </p:spPr>
      </p:pic>
      <p:cxnSp>
        <p:nvCxnSpPr>
          <p:cNvPr id="8" name="Straight Connector 7">
            <a:extLst>
              <a:ext uri="{FF2B5EF4-FFF2-40B4-BE49-F238E27FC236}">
                <a16:creationId xmlns:a16="http://schemas.microsoft.com/office/drawing/2014/main" id="{8A0A9866-DADE-0D8A-3F97-F9F63461A9F7}"/>
              </a:ext>
            </a:extLst>
          </p:cNvPr>
          <p:cNvCxnSpPr>
            <a:cxnSpLocks/>
          </p:cNvCxnSpPr>
          <p:nvPr/>
        </p:nvCxnSpPr>
        <p:spPr>
          <a:xfrm>
            <a:off x="3648634" y="3675529"/>
            <a:ext cx="0" cy="1900517"/>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0103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2E319-F60B-6772-2FE9-FD9856E6F3DB}"/>
              </a:ext>
            </a:extLst>
          </p:cNvPr>
          <p:cNvSpPr>
            <a:spLocks noGrp="1"/>
          </p:cNvSpPr>
          <p:nvPr>
            <p:ph type="title"/>
          </p:nvPr>
        </p:nvSpPr>
        <p:spPr>
          <a:xfrm>
            <a:off x="0" y="0"/>
            <a:ext cx="12192000" cy="891251"/>
          </a:xfrm>
          <a:solidFill>
            <a:schemeClr val="accent6">
              <a:lumMod val="20000"/>
              <a:lumOff val="80000"/>
            </a:schemeClr>
          </a:solidFill>
        </p:spPr>
        <p:txBody>
          <a:bodyPr/>
          <a:lstStyle/>
          <a:p>
            <a:r>
              <a:rPr lang="en-US" dirty="0"/>
              <a:t>Current dependence</a:t>
            </a:r>
          </a:p>
        </p:txBody>
      </p:sp>
      <p:sp>
        <p:nvSpPr>
          <p:cNvPr id="3" name="Content Placeholder 2">
            <a:extLst>
              <a:ext uri="{FF2B5EF4-FFF2-40B4-BE49-F238E27FC236}">
                <a16:creationId xmlns:a16="http://schemas.microsoft.com/office/drawing/2014/main" id="{A7BEB1C8-989B-CD59-17A4-960C3890CC03}"/>
              </a:ext>
            </a:extLst>
          </p:cNvPr>
          <p:cNvSpPr>
            <a:spLocks noGrp="1"/>
          </p:cNvSpPr>
          <p:nvPr>
            <p:ph idx="1"/>
          </p:nvPr>
        </p:nvSpPr>
        <p:spPr>
          <a:xfrm>
            <a:off x="514108" y="1250066"/>
            <a:ext cx="5794096" cy="4741701"/>
          </a:xfrm>
        </p:spPr>
        <p:txBody>
          <a:bodyPr>
            <a:normAutofit fontScale="92500" lnSpcReduction="20000"/>
          </a:bodyPr>
          <a:lstStyle/>
          <a:p>
            <a:pPr marL="0" indent="0">
              <a:buNone/>
            </a:pPr>
            <a:r>
              <a:rPr lang="en-US" sz="2200" dirty="0"/>
              <a:t>There is a class of uncertainties which I call “extrapolation uncertainties” which arise not from imprecision in the polarization measurements but instead from the fact that the Moller measurements are taken at different conditions (beam current, energy, source laser polarization and phase, photocathode QE etc.)  and time from the main experiment.</a:t>
            </a:r>
          </a:p>
          <a:p>
            <a:r>
              <a:rPr lang="en-US" sz="2200" dirty="0"/>
              <a:t>The dominant extrapolation uncertainty is the current dependence: does the polarization measured at 1uA match that of the main experiment at 50uA or greater.</a:t>
            </a:r>
          </a:p>
          <a:p>
            <a:r>
              <a:rPr lang="en-US" sz="2200" dirty="0"/>
              <a:t>This was 0.42% during PREX-2 and 0.5% during CREX. Needs to be &lt;0.1% during MOLLER.</a:t>
            </a:r>
          </a:p>
          <a:p>
            <a:r>
              <a:rPr lang="en-US" sz="2200" dirty="0"/>
              <a:t>Uncertainty bounded via studies using “beat frequency technique” from 2007 will likely be resurrected.</a:t>
            </a:r>
          </a:p>
          <a:p>
            <a:pPr lvl="1"/>
            <a:r>
              <a:rPr lang="en-US" sz="1800" dirty="0"/>
              <a:t>Laser frequency set just off the 499MHz of the accelerator cavities such that it beats on 499 MHz so only Nth bunch actually goes through</a:t>
            </a:r>
          </a:p>
        </p:txBody>
      </p:sp>
      <p:sp>
        <p:nvSpPr>
          <p:cNvPr id="4" name="Slide Number Placeholder 3">
            <a:extLst>
              <a:ext uri="{FF2B5EF4-FFF2-40B4-BE49-F238E27FC236}">
                <a16:creationId xmlns:a16="http://schemas.microsoft.com/office/drawing/2014/main" id="{D45A3C8A-B5E0-B9C4-DECB-D3246B9B27B4}"/>
              </a:ext>
            </a:extLst>
          </p:cNvPr>
          <p:cNvSpPr>
            <a:spLocks noGrp="1"/>
          </p:cNvSpPr>
          <p:nvPr>
            <p:ph type="sldNum" sz="quarter" idx="12"/>
          </p:nvPr>
        </p:nvSpPr>
        <p:spPr/>
        <p:txBody>
          <a:bodyPr/>
          <a:lstStyle/>
          <a:p>
            <a:fld id="{740E4C77-D3A5-204F-A1DC-FB41A2942866}" type="slidenum">
              <a:rPr lang="en-US" smtClean="0"/>
              <a:t>13</a:t>
            </a:fld>
            <a:endParaRPr lang="en-US"/>
          </a:p>
        </p:txBody>
      </p:sp>
      <p:pic>
        <p:nvPicPr>
          <p:cNvPr id="5" name="Picture 4">
            <a:extLst>
              <a:ext uri="{FF2B5EF4-FFF2-40B4-BE49-F238E27FC236}">
                <a16:creationId xmlns:a16="http://schemas.microsoft.com/office/drawing/2014/main" id="{3A56F3A1-3A79-AE7F-99D6-F13FFC43BBE0}"/>
              </a:ext>
            </a:extLst>
          </p:cNvPr>
          <p:cNvPicPr>
            <a:picLocks noChangeAspect="1"/>
          </p:cNvPicPr>
          <p:nvPr/>
        </p:nvPicPr>
        <p:blipFill>
          <a:blip r:embed="rId2"/>
          <a:stretch>
            <a:fillRect/>
          </a:stretch>
        </p:blipFill>
        <p:spPr>
          <a:xfrm>
            <a:off x="6809509" y="994665"/>
            <a:ext cx="4740339" cy="5222241"/>
          </a:xfrm>
          <a:prstGeom prst="rect">
            <a:avLst/>
          </a:prstGeom>
        </p:spPr>
      </p:pic>
      <p:sp>
        <p:nvSpPr>
          <p:cNvPr id="7" name="TextBox 6">
            <a:extLst>
              <a:ext uri="{FF2B5EF4-FFF2-40B4-BE49-F238E27FC236}">
                <a16:creationId xmlns:a16="http://schemas.microsoft.com/office/drawing/2014/main" id="{1AF99D54-281C-9263-D545-CB25B9706A22}"/>
              </a:ext>
            </a:extLst>
          </p:cNvPr>
          <p:cNvSpPr txBox="1"/>
          <p:nvPr/>
        </p:nvSpPr>
        <p:spPr>
          <a:xfrm>
            <a:off x="6889070" y="6068757"/>
            <a:ext cx="4456592" cy="276999"/>
          </a:xfrm>
          <a:prstGeom prst="rect">
            <a:avLst/>
          </a:prstGeom>
          <a:noFill/>
          <a:ln>
            <a:solidFill>
              <a:schemeClr val="tx1"/>
            </a:solidFill>
          </a:ln>
        </p:spPr>
        <p:txBody>
          <a:bodyPr wrap="square">
            <a:spAutoFit/>
          </a:bodyPr>
          <a:lstStyle/>
          <a:p>
            <a:r>
              <a:rPr lang="en-US" sz="1200" dirty="0"/>
              <a:t>https://</a:t>
            </a:r>
            <a:r>
              <a:rPr lang="en-US" sz="1200" dirty="0" err="1"/>
              <a:t>journals.aps.org</a:t>
            </a:r>
            <a:r>
              <a:rPr lang="en-US" sz="1200" dirty="0"/>
              <a:t>/</a:t>
            </a:r>
            <a:r>
              <a:rPr lang="en-US" sz="1200" dirty="0" err="1"/>
              <a:t>prab</a:t>
            </a:r>
            <a:r>
              <a:rPr lang="en-US" sz="1200" dirty="0"/>
              <a:t>/pdf/10.1103/PhysRevSTAB.10.053502</a:t>
            </a:r>
          </a:p>
        </p:txBody>
      </p:sp>
    </p:spTree>
    <p:extLst>
      <p:ext uri="{BB962C8B-B14F-4D97-AF65-F5344CB8AC3E}">
        <p14:creationId xmlns:p14="http://schemas.microsoft.com/office/powerpoint/2010/main" val="924316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33378"/>
          </a:xfrm>
          <a:solidFill>
            <a:schemeClr val="accent6">
              <a:lumMod val="20000"/>
              <a:lumOff val="80000"/>
            </a:schemeClr>
          </a:solidFill>
        </p:spPr>
        <p:txBody>
          <a:bodyPr>
            <a:normAutofit/>
          </a:bodyPr>
          <a:lstStyle/>
          <a:p>
            <a:r>
              <a:rPr lang="en-US" dirty="0">
                <a:latin typeface="Avenir Book" charset="0"/>
                <a:ea typeface="Avenir Book" charset="0"/>
                <a:cs typeface="Avenir Book" charset="0"/>
              </a:rPr>
              <a:t>Improvements before MOLLER</a:t>
            </a:r>
          </a:p>
        </p:txBody>
      </p:sp>
      <p:sp>
        <p:nvSpPr>
          <p:cNvPr id="5" name="Slide Number Placeholder 4"/>
          <p:cNvSpPr>
            <a:spLocks noGrp="1"/>
          </p:cNvSpPr>
          <p:nvPr>
            <p:ph type="sldNum" sz="quarter" idx="12"/>
          </p:nvPr>
        </p:nvSpPr>
        <p:spPr>
          <a:xfrm>
            <a:off x="9091863" y="6356350"/>
            <a:ext cx="2743200" cy="365125"/>
          </a:xfrm>
        </p:spPr>
        <p:txBody>
          <a:bodyPr/>
          <a:lstStyle/>
          <a:p>
            <a:fld id="{A1F76C85-8017-E241-94D0-67864585A5F5}" type="slidenum">
              <a:rPr lang="en-US" smtClean="0"/>
              <a:t>14</a:t>
            </a:fld>
            <a:endParaRPr lang="en-US"/>
          </a:p>
        </p:txBody>
      </p:sp>
      <p:pic>
        <p:nvPicPr>
          <p:cNvPr id="3" name="Picture 2">
            <a:extLst>
              <a:ext uri="{FF2B5EF4-FFF2-40B4-BE49-F238E27FC236}">
                <a16:creationId xmlns:a16="http://schemas.microsoft.com/office/drawing/2014/main" id="{897C54AF-6862-CFC5-4364-8FE234BBE47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63840" y="-67377"/>
            <a:ext cx="4193406" cy="3690458"/>
          </a:xfrm>
          <a:prstGeom prst="rect">
            <a:avLst/>
          </a:prstGeom>
        </p:spPr>
      </p:pic>
      <p:sp>
        <p:nvSpPr>
          <p:cNvPr id="4" name="TextBox 3">
            <a:extLst>
              <a:ext uri="{FF2B5EF4-FFF2-40B4-BE49-F238E27FC236}">
                <a16:creationId xmlns:a16="http://schemas.microsoft.com/office/drawing/2014/main" id="{7C74120B-1287-19E7-5F85-B107F9969D3D}"/>
              </a:ext>
            </a:extLst>
          </p:cNvPr>
          <p:cNvSpPr txBox="1"/>
          <p:nvPr/>
        </p:nvSpPr>
        <p:spPr>
          <a:xfrm>
            <a:off x="212237" y="1266078"/>
            <a:ext cx="7123534" cy="480131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1F1F1F"/>
                </a:solidFill>
                <a:latin typeface="Avenir Book" panose="02000503020000020003" pitchFamily="2" charset="0"/>
              </a:rPr>
              <a:t>Adding GEM tracking planes in drift region between dipole and detector to verify models for multiple scattering, radiative corrections and </a:t>
            </a:r>
            <a:r>
              <a:rPr lang="en-US" dirty="0" err="1">
                <a:solidFill>
                  <a:srgbClr val="1F1F1F"/>
                </a:solidFill>
                <a:latin typeface="Avenir Book" panose="02000503020000020003" pitchFamily="2" charset="0"/>
              </a:rPr>
              <a:t>Levchuk</a:t>
            </a:r>
            <a:r>
              <a:rPr lang="en-US" dirty="0">
                <a:solidFill>
                  <a:srgbClr val="1F1F1F"/>
                </a:solidFill>
                <a:latin typeface="Avenir Book" panose="02000503020000020003" pitchFamily="2" charset="0"/>
              </a:rPr>
              <a:t> effect</a:t>
            </a:r>
          </a:p>
          <a:p>
            <a:pPr marL="285750" indent="-285750">
              <a:buFont typeface="Arial" panose="020B0604020202020204" pitchFamily="34" charset="0"/>
              <a:buChar char="•"/>
            </a:pPr>
            <a:endParaRPr lang="en-US" dirty="0">
              <a:solidFill>
                <a:srgbClr val="1F1F1F"/>
              </a:solidFill>
              <a:latin typeface="Avenir Book" panose="02000503020000020003" pitchFamily="2" charset="0"/>
            </a:endParaRPr>
          </a:p>
          <a:p>
            <a:pPr marL="285750" indent="-285750">
              <a:buFont typeface="Arial" panose="020B0604020202020204" pitchFamily="34" charset="0"/>
              <a:buChar char="•"/>
            </a:pPr>
            <a:r>
              <a:rPr lang="en-US" dirty="0">
                <a:solidFill>
                  <a:srgbClr val="1F1F1F"/>
                </a:solidFill>
                <a:latin typeface="Avenir Book" panose="02000503020000020003" pitchFamily="2" charset="0"/>
              </a:rPr>
              <a:t>New FADC-based DAQ under development with ability to count events, integrate yields and produce energy spectra</a:t>
            </a:r>
          </a:p>
          <a:p>
            <a:pPr marL="285750" indent="-285750">
              <a:buFont typeface="Arial" panose="020B0604020202020204" pitchFamily="34" charset="0"/>
              <a:buChar char="•"/>
            </a:pPr>
            <a:endParaRPr lang="en-US" dirty="0">
              <a:solidFill>
                <a:srgbClr val="1F1F1F"/>
              </a:solidFill>
              <a:latin typeface="Avenir Book" panose="02000503020000020003" pitchFamily="2" charset="0"/>
            </a:endParaRPr>
          </a:p>
          <a:p>
            <a:pPr marL="285750" indent="-285750">
              <a:buFont typeface="Arial" panose="020B0604020202020204" pitchFamily="34" charset="0"/>
              <a:buChar char="•"/>
            </a:pPr>
            <a:r>
              <a:rPr lang="en-US" dirty="0">
                <a:solidFill>
                  <a:srgbClr val="1F1F1F"/>
                </a:solidFill>
                <a:latin typeface="Avenir Book" panose="02000503020000020003" pitchFamily="2" charset="0"/>
              </a:rPr>
              <a:t>New tungsten collimator in front of detector will limit acceptance and virtually eliminate sensitivity to the </a:t>
            </a:r>
            <a:r>
              <a:rPr lang="en-US" dirty="0" err="1">
                <a:solidFill>
                  <a:srgbClr val="1F1F1F"/>
                </a:solidFill>
                <a:latin typeface="Avenir Book" panose="02000503020000020003" pitchFamily="2" charset="0"/>
              </a:rPr>
              <a:t>Levchuk</a:t>
            </a:r>
            <a:r>
              <a:rPr lang="en-US" dirty="0">
                <a:solidFill>
                  <a:srgbClr val="1F1F1F"/>
                </a:solidFill>
                <a:latin typeface="Avenir Book" panose="02000503020000020003" pitchFamily="2" charset="0"/>
              </a:rPr>
              <a:t> correction</a:t>
            </a:r>
          </a:p>
          <a:p>
            <a:pPr marL="285750" indent="-285750">
              <a:buFont typeface="Arial" panose="020B0604020202020204" pitchFamily="34" charset="0"/>
              <a:buChar char="•"/>
            </a:pPr>
            <a:endParaRPr lang="en-US" dirty="0">
              <a:solidFill>
                <a:srgbClr val="1F1F1F"/>
              </a:solidFill>
              <a:latin typeface="Avenir Book" panose="02000503020000020003" pitchFamily="2" charset="0"/>
            </a:endParaRPr>
          </a:p>
          <a:p>
            <a:endParaRPr lang="en-US" dirty="0">
              <a:solidFill>
                <a:srgbClr val="1F1F1F"/>
              </a:solidFill>
              <a:latin typeface="Avenir Book" panose="02000503020000020003" pitchFamily="2" charset="0"/>
            </a:endParaRPr>
          </a:p>
          <a:p>
            <a:pPr marL="285750" indent="-285750">
              <a:buFont typeface="Arial" panose="020B0604020202020204" pitchFamily="34" charset="0"/>
              <a:buChar char="•"/>
            </a:pPr>
            <a:r>
              <a:rPr lang="en-US" dirty="0">
                <a:solidFill>
                  <a:srgbClr val="1F1F1F"/>
                </a:solidFill>
                <a:latin typeface="Avenir Book" panose="02000503020000020003" pitchFamily="2" charset="0"/>
              </a:rPr>
              <a:t>Utilizing a new  CAEN detector emulator to directly measure dead time and understand accidentals in the DAQ</a:t>
            </a:r>
          </a:p>
          <a:p>
            <a:pPr marL="285750" indent="-285750">
              <a:buFont typeface="Arial" panose="020B0604020202020204" pitchFamily="34" charset="0"/>
              <a:buChar char="•"/>
            </a:pPr>
            <a:endParaRPr lang="en-US" dirty="0">
              <a:solidFill>
                <a:srgbClr val="1F1F1F"/>
              </a:solidFill>
              <a:latin typeface="Avenir Book" panose="02000503020000020003" pitchFamily="2" charset="0"/>
            </a:endParaRPr>
          </a:p>
          <a:p>
            <a:endParaRPr lang="en-US" dirty="0">
              <a:solidFill>
                <a:srgbClr val="1F1F1F"/>
              </a:solidFill>
              <a:latin typeface="Avenir Book" panose="02000503020000020003" pitchFamily="2" charset="0"/>
            </a:endParaRPr>
          </a:p>
          <a:p>
            <a:endParaRPr lang="en-US" dirty="0">
              <a:solidFill>
                <a:srgbClr val="1F1F1F"/>
              </a:solidFill>
              <a:latin typeface="Avenir Book" panose="02000503020000020003" pitchFamily="2" charset="0"/>
            </a:endParaRPr>
          </a:p>
          <a:p>
            <a:endParaRPr lang="en-US" dirty="0">
              <a:solidFill>
                <a:srgbClr val="1F1F1F"/>
              </a:solidFill>
              <a:latin typeface="Avenir Book" panose="02000503020000020003" pitchFamily="2" charset="0"/>
            </a:endParaRPr>
          </a:p>
        </p:txBody>
      </p:sp>
      <p:pic>
        <p:nvPicPr>
          <p:cNvPr id="6" name="Picture 5">
            <a:extLst>
              <a:ext uri="{FF2B5EF4-FFF2-40B4-BE49-F238E27FC236}">
                <a16:creationId xmlns:a16="http://schemas.microsoft.com/office/drawing/2014/main" id="{952B21D1-03AB-42E6-A174-D3C0728822B5}"/>
              </a:ext>
            </a:extLst>
          </p:cNvPr>
          <p:cNvPicPr>
            <a:picLocks noChangeAspect="1"/>
          </p:cNvPicPr>
          <p:nvPr/>
        </p:nvPicPr>
        <p:blipFill rotWithShape="1">
          <a:blip r:embed="rId3">
            <a:clrChange>
              <a:clrFrom>
                <a:srgbClr val="FFFFFF"/>
              </a:clrFrom>
              <a:clrTo>
                <a:srgbClr val="FFFFFF">
                  <a:alpha val="0"/>
                </a:srgbClr>
              </a:clrTo>
            </a:clrChange>
          </a:blip>
          <a:srcRect l="10084" t="38425" r="9731" b="23281"/>
          <a:stretch/>
        </p:blipFill>
        <p:spPr>
          <a:xfrm>
            <a:off x="5857393" y="4661616"/>
            <a:ext cx="2435192" cy="1100209"/>
          </a:xfrm>
          <a:prstGeom prst="rect">
            <a:avLst/>
          </a:prstGeom>
        </p:spPr>
      </p:pic>
      <p:pic>
        <p:nvPicPr>
          <p:cNvPr id="7" name="Picture 6">
            <a:extLst>
              <a:ext uri="{FF2B5EF4-FFF2-40B4-BE49-F238E27FC236}">
                <a16:creationId xmlns:a16="http://schemas.microsoft.com/office/drawing/2014/main" id="{AFE314C9-4FF0-EA74-FDB8-039ABFD6578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294347" y="2954956"/>
            <a:ext cx="763604" cy="1145406"/>
          </a:xfrm>
          <a:prstGeom prst="rect">
            <a:avLst/>
          </a:prstGeom>
          <a:ln>
            <a:solidFill>
              <a:schemeClr val="tx1"/>
            </a:solidFill>
          </a:ln>
        </p:spPr>
      </p:pic>
      <p:cxnSp>
        <p:nvCxnSpPr>
          <p:cNvPr id="9" name="Straight Arrow Connector 8">
            <a:extLst>
              <a:ext uri="{FF2B5EF4-FFF2-40B4-BE49-F238E27FC236}">
                <a16:creationId xmlns:a16="http://schemas.microsoft.com/office/drawing/2014/main" id="{F580A8C7-9EA2-8D47-D511-CEBAD5FB38D5}"/>
              </a:ext>
            </a:extLst>
          </p:cNvPr>
          <p:cNvCxnSpPr>
            <a:cxnSpLocks/>
            <a:stCxn id="7" idx="3"/>
          </p:cNvCxnSpPr>
          <p:nvPr/>
        </p:nvCxnSpPr>
        <p:spPr>
          <a:xfrm flipV="1">
            <a:off x="8057951" y="1106906"/>
            <a:ext cx="2135202" cy="242075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193D69D0-1C0F-47FA-C521-D5E828477EE4}"/>
              </a:ext>
            </a:extLst>
          </p:cNvPr>
          <p:cNvSpPr txBox="1"/>
          <p:nvPr/>
        </p:nvSpPr>
        <p:spPr>
          <a:xfrm>
            <a:off x="1424539" y="6044666"/>
            <a:ext cx="9699002" cy="430887"/>
          </a:xfrm>
          <a:prstGeom prst="rect">
            <a:avLst/>
          </a:prstGeom>
          <a:solidFill>
            <a:schemeClr val="accent6">
              <a:lumMod val="20000"/>
              <a:lumOff val="80000"/>
            </a:schemeClr>
          </a:solidFill>
        </p:spPr>
        <p:txBody>
          <a:bodyPr wrap="none" rtlCol="0">
            <a:spAutoFit/>
          </a:bodyPr>
          <a:lstStyle/>
          <a:p>
            <a:r>
              <a:rPr lang="en-US" sz="2200" dirty="0"/>
              <a:t>No showstoppers at this point keeping us from reaching proposed 0.4% uncertainty</a:t>
            </a:r>
          </a:p>
        </p:txBody>
      </p:sp>
    </p:spTree>
    <p:extLst>
      <p:ext uri="{BB962C8B-B14F-4D97-AF65-F5344CB8AC3E}">
        <p14:creationId xmlns:p14="http://schemas.microsoft.com/office/powerpoint/2010/main" val="3922924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33378"/>
          </a:xfrm>
          <a:solidFill>
            <a:schemeClr val="accent6">
              <a:lumMod val="20000"/>
              <a:lumOff val="80000"/>
            </a:schemeClr>
          </a:solidFill>
        </p:spPr>
        <p:txBody>
          <a:bodyPr>
            <a:normAutofit fontScale="90000"/>
          </a:bodyPr>
          <a:lstStyle/>
          <a:p>
            <a:r>
              <a:rPr lang="en-US" dirty="0">
                <a:latin typeface="Avenir Book" charset="0"/>
                <a:ea typeface="Avenir Book" charset="0"/>
                <a:cs typeface="Avenir Book" charset="0"/>
              </a:rPr>
              <a:t>Recent esoteric issues: accidentals (too many events)</a:t>
            </a:r>
          </a:p>
        </p:txBody>
      </p:sp>
      <p:sp>
        <p:nvSpPr>
          <p:cNvPr id="5" name="Slide Number Placeholder 4"/>
          <p:cNvSpPr>
            <a:spLocks noGrp="1"/>
          </p:cNvSpPr>
          <p:nvPr>
            <p:ph type="sldNum" sz="quarter" idx="12"/>
          </p:nvPr>
        </p:nvSpPr>
        <p:spPr>
          <a:xfrm>
            <a:off x="9091863" y="6356350"/>
            <a:ext cx="2743200" cy="365125"/>
          </a:xfrm>
        </p:spPr>
        <p:txBody>
          <a:bodyPr/>
          <a:lstStyle/>
          <a:p>
            <a:fld id="{A1F76C85-8017-E241-94D0-67864585A5F5}" type="slidenum">
              <a:rPr lang="en-US" smtClean="0"/>
              <a:t>15</a:t>
            </a:fld>
            <a:endParaRPr lang="en-US" dirty="0"/>
          </a:p>
        </p:txBody>
      </p:sp>
      <p:sp>
        <p:nvSpPr>
          <p:cNvPr id="4" name="TextBox 3">
            <a:extLst>
              <a:ext uri="{FF2B5EF4-FFF2-40B4-BE49-F238E27FC236}">
                <a16:creationId xmlns:a16="http://schemas.microsoft.com/office/drawing/2014/main" id="{7C74120B-1287-19E7-5F85-B107F9969D3D}"/>
              </a:ext>
            </a:extLst>
          </p:cNvPr>
          <p:cNvSpPr txBox="1"/>
          <p:nvPr/>
        </p:nvSpPr>
        <p:spPr>
          <a:xfrm>
            <a:off x="194307" y="1006102"/>
            <a:ext cx="6672658" cy="1200329"/>
          </a:xfrm>
          <a:prstGeom prst="rect">
            <a:avLst/>
          </a:prstGeom>
          <a:noFill/>
        </p:spPr>
        <p:txBody>
          <a:bodyPr wrap="square" rtlCol="0">
            <a:spAutoFit/>
          </a:bodyPr>
          <a:lstStyle/>
          <a:p>
            <a:r>
              <a:rPr lang="en-US" dirty="0">
                <a:solidFill>
                  <a:srgbClr val="1F1F1F"/>
                </a:solidFill>
                <a:latin typeface="Avenir Book" panose="02000503020000020003" pitchFamily="2" charset="0"/>
              </a:rPr>
              <a:t>Accidentals (keep at or below 1%)</a:t>
            </a:r>
          </a:p>
          <a:p>
            <a:pPr marL="285750" indent="-285750">
              <a:buFont typeface="Arial" panose="020B0604020202020204" pitchFamily="34" charset="0"/>
              <a:buChar char="•"/>
            </a:pPr>
            <a:r>
              <a:rPr lang="en-US" dirty="0">
                <a:solidFill>
                  <a:srgbClr val="1F1F1F"/>
                </a:solidFill>
                <a:latin typeface="Avenir Book" panose="02000503020000020003" pitchFamily="2" charset="0"/>
              </a:rPr>
              <a:t>Measure accidentals using a copy of the left detector signal delayed by 120 ns which we use to form a coincidence with the un-delayed right detector</a:t>
            </a:r>
          </a:p>
        </p:txBody>
      </p:sp>
      <p:pic>
        <p:nvPicPr>
          <p:cNvPr id="6" name="Picture 5">
            <a:extLst>
              <a:ext uri="{FF2B5EF4-FFF2-40B4-BE49-F238E27FC236}">
                <a16:creationId xmlns:a16="http://schemas.microsoft.com/office/drawing/2014/main" id="{952B21D1-03AB-42E6-A174-D3C0728822B5}"/>
              </a:ext>
            </a:extLst>
          </p:cNvPr>
          <p:cNvPicPr>
            <a:picLocks noChangeAspect="1"/>
          </p:cNvPicPr>
          <p:nvPr/>
        </p:nvPicPr>
        <p:blipFill rotWithShape="1">
          <a:blip r:embed="rId2">
            <a:clrChange>
              <a:clrFrom>
                <a:srgbClr val="FFFFFF"/>
              </a:clrFrom>
              <a:clrTo>
                <a:srgbClr val="FFFFFF">
                  <a:alpha val="0"/>
                </a:srgbClr>
              </a:clrTo>
            </a:clrChange>
          </a:blip>
          <a:srcRect l="10084" t="38425" r="9731" b="23281"/>
          <a:stretch/>
        </p:blipFill>
        <p:spPr>
          <a:xfrm>
            <a:off x="9431429" y="4903694"/>
            <a:ext cx="2652618" cy="1198441"/>
          </a:xfrm>
          <a:prstGeom prst="rect">
            <a:avLst/>
          </a:prstGeom>
        </p:spPr>
      </p:pic>
      <p:sp>
        <p:nvSpPr>
          <p:cNvPr id="8" name="Oval 7">
            <a:extLst>
              <a:ext uri="{FF2B5EF4-FFF2-40B4-BE49-F238E27FC236}">
                <a16:creationId xmlns:a16="http://schemas.microsoft.com/office/drawing/2014/main" id="{B68B7567-7D00-B0A4-8A0A-8DBFE258134B}"/>
              </a:ext>
            </a:extLst>
          </p:cNvPr>
          <p:cNvSpPr/>
          <p:nvPr/>
        </p:nvSpPr>
        <p:spPr>
          <a:xfrm>
            <a:off x="7879976" y="1335741"/>
            <a:ext cx="125506" cy="1344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C47E79D-FBB0-198B-A14D-D59808FD3DB2}"/>
              </a:ext>
            </a:extLst>
          </p:cNvPr>
          <p:cNvSpPr/>
          <p:nvPr/>
        </p:nvSpPr>
        <p:spPr>
          <a:xfrm>
            <a:off x="8211670" y="1335741"/>
            <a:ext cx="125506" cy="13447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51E6EFC-D8E0-837C-1A3B-20FE252FF507}"/>
              </a:ext>
            </a:extLst>
          </p:cNvPr>
          <p:cNvSpPr/>
          <p:nvPr/>
        </p:nvSpPr>
        <p:spPr>
          <a:xfrm>
            <a:off x="8740586" y="1335741"/>
            <a:ext cx="125506" cy="1344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E570F54-925E-4E3F-C64D-9FAF00302A4D}"/>
              </a:ext>
            </a:extLst>
          </p:cNvPr>
          <p:cNvSpPr/>
          <p:nvPr/>
        </p:nvSpPr>
        <p:spPr>
          <a:xfrm>
            <a:off x="9090209" y="1335741"/>
            <a:ext cx="125506" cy="1344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B1352B2-74CC-2D0F-11D4-876FE7AC5A82}"/>
              </a:ext>
            </a:extLst>
          </p:cNvPr>
          <p:cNvSpPr/>
          <p:nvPr/>
        </p:nvSpPr>
        <p:spPr>
          <a:xfrm>
            <a:off x="9511550" y="1326776"/>
            <a:ext cx="125506" cy="13447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48E97B2-5934-7C1F-1089-7CC650EBBFC5}"/>
              </a:ext>
            </a:extLst>
          </p:cNvPr>
          <p:cNvSpPr/>
          <p:nvPr/>
        </p:nvSpPr>
        <p:spPr>
          <a:xfrm>
            <a:off x="10470773" y="1335741"/>
            <a:ext cx="125506" cy="13447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DD4D56E-313E-177A-1DC4-09F47C6F9363}"/>
              </a:ext>
            </a:extLst>
          </p:cNvPr>
          <p:cNvSpPr/>
          <p:nvPr/>
        </p:nvSpPr>
        <p:spPr>
          <a:xfrm>
            <a:off x="10874190" y="1335741"/>
            <a:ext cx="125506" cy="13447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8C18043-019A-2325-6E25-B119E155B72C}"/>
              </a:ext>
            </a:extLst>
          </p:cNvPr>
          <p:cNvSpPr/>
          <p:nvPr/>
        </p:nvSpPr>
        <p:spPr>
          <a:xfrm>
            <a:off x="11107270" y="1335741"/>
            <a:ext cx="125506" cy="1344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103CDE7-85CB-D957-8A69-655D1BBC1301}"/>
              </a:ext>
            </a:extLst>
          </p:cNvPr>
          <p:cNvSpPr/>
          <p:nvPr/>
        </p:nvSpPr>
        <p:spPr>
          <a:xfrm>
            <a:off x="11573434" y="1335741"/>
            <a:ext cx="125506" cy="13447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529EF08-CE46-37EF-DDDF-D3C904990CBA}"/>
              </a:ext>
            </a:extLst>
          </p:cNvPr>
          <p:cNvSpPr/>
          <p:nvPr/>
        </p:nvSpPr>
        <p:spPr>
          <a:xfrm>
            <a:off x="7315199" y="1335741"/>
            <a:ext cx="125506" cy="13447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940D23D-CAA0-B1C6-BD49-CD8F856A7C16}"/>
              </a:ext>
            </a:extLst>
          </p:cNvPr>
          <p:cNvSpPr/>
          <p:nvPr/>
        </p:nvSpPr>
        <p:spPr>
          <a:xfrm>
            <a:off x="7897905" y="1828801"/>
            <a:ext cx="125506" cy="1344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410E677-A247-D25F-7F12-BD55A1B754D9}"/>
              </a:ext>
            </a:extLst>
          </p:cNvPr>
          <p:cNvSpPr/>
          <p:nvPr/>
        </p:nvSpPr>
        <p:spPr>
          <a:xfrm>
            <a:off x="8758515" y="1828801"/>
            <a:ext cx="125506" cy="1344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9C03C3E-0ED0-E45C-2689-9798252E9BA0}"/>
              </a:ext>
            </a:extLst>
          </p:cNvPr>
          <p:cNvSpPr/>
          <p:nvPr/>
        </p:nvSpPr>
        <p:spPr>
          <a:xfrm>
            <a:off x="9108138" y="1828801"/>
            <a:ext cx="125506" cy="1344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D70F462-7AF8-C07E-FE0D-71B077F02A22}"/>
              </a:ext>
            </a:extLst>
          </p:cNvPr>
          <p:cNvSpPr/>
          <p:nvPr/>
        </p:nvSpPr>
        <p:spPr>
          <a:xfrm>
            <a:off x="9744632" y="1828801"/>
            <a:ext cx="125506" cy="13447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4F23686-42AC-BBD3-9842-FB5718457032}"/>
              </a:ext>
            </a:extLst>
          </p:cNvPr>
          <p:cNvSpPr/>
          <p:nvPr/>
        </p:nvSpPr>
        <p:spPr>
          <a:xfrm>
            <a:off x="10201830" y="1828801"/>
            <a:ext cx="125506" cy="13447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3B77F40-D577-802F-44CA-0C674BED0B0D}"/>
              </a:ext>
            </a:extLst>
          </p:cNvPr>
          <p:cNvSpPr/>
          <p:nvPr/>
        </p:nvSpPr>
        <p:spPr>
          <a:xfrm>
            <a:off x="10766609" y="1828801"/>
            <a:ext cx="125506" cy="13447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D54A59D-03D9-9E53-B958-06596C62210B}"/>
              </a:ext>
            </a:extLst>
          </p:cNvPr>
          <p:cNvSpPr/>
          <p:nvPr/>
        </p:nvSpPr>
        <p:spPr>
          <a:xfrm>
            <a:off x="11116234" y="1828801"/>
            <a:ext cx="125506" cy="1344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1EA4F29-81CB-9C92-2930-1D7562B25F1B}"/>
              </a:ext>
            </a:extLst>
          </p:cNvPr>
          <p:cNvSpPr/>
          <p:nvPr/>
        </p:nvSpPr>
        <p:spPr>
          <a:xfrm>
            <a:off x="11761695" y="1828801"/>
            <a:ext cx="125506" cy="13447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C7920A2-B01A-7937-A8F6-9E1E6FB30D33}"/>
              </a:ext>
            </a:extLst>
          </p:cNvPr>
          <p:cNvSpPr/>
          <p:nvPr/>
        </p:nvSpPr>
        <p:spPr>
          <a:xfrm>
            <a:off x="7557245" y="1837766"/>
            <a:ext cx="125506" cy="13447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10026B73-A4E0-E73E-17EC-3C38B0228425}"/>
              </a:ext>
            </a:extLst>
          </p:cNvPr>
          <p:cNvCxnSpPr>
            <a:cxnSpLocks/>
          </p:cNvCxnSpPr>
          <p:nvPr/>
        </p:nvCxnSpPr>
        <p:spPr>
          <a:xfrm>
            <a:off x="7180729" y="2671483"/>
            <a:ext cx="494851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755374C-3DF1-BD97-A9C6-153D894FC5AB}"/>
              </a:ext>
            </a:extLst>
          </p:cNvPr>
          <p:cNvCxnSpPr/>
          <p:nvPr/>
        </p:nvCxnSpPr>
        <p:spPr>
          <a:xfrm>
            <a:off x="7225553" y="1559861"/>
            <a:ext cx="4724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58BC2D1-3A20-1851-15B7-1C0ECBD046B0}"/>
              </a:ext>
            </a:extLst>
          </p:cNvPr>
          <p:cNvSpPr txBox="1"/>
          <p:nvPr/>
        </p:nvSpPr>
        <p:spPr>
          <a:xfrm>
            <a:off x="7180729" y="986118"/>
            <a:ext cx="1214243" cy="369332"/>
          </a:xfrm>
          <a:prstGeom prst="rect">
            <a:avLst/>
          </a:prstGeom>
          <a:noFill/>
        </p:spPr>
        <p:txBody>
          <a:bodyPr wrap="none" rtlCol="0">
            <a:spAutoFit/>
          </a:bodyPr>
          <a:lstStyle/>
          <a:p>
            <a:r>
              <a:rPr lang="en-US" dirty="0"/>
              <a:t>Left events</a:t>
            </a:r>
          </a:p>
        </p:txBody>
      </p:sp>
      <p:sp>
        <p:nvSpPr>
          <p:cNvPr id="40" name="TextBox 39">
            <a:extLst>
              <a:ext uri="{FF2B5EF4-FFF2-40B4-BE49-F238E27FC236}">
                <a16:creationId xmlns:a16="http://schemas.microsoft.com/office/drawing/2014/main" id="{46FEA892-1BA3-733D-BFAE-3C992EECBCF0}"/>
              </a:ext>
            </a:extLst>
          </p:cNvPr>
          <p:cNvSpPr txBox="1"/>
          <p:nvPr/>
        </p:nvSpPr>
        <p:spPr>
          <a:xfrm>
            <a:off x="11465858" y="2823881"/>
            <a:ext cx="614271" cy="369332"/>
          </a:xfrm>
          <a:prstGeom prst="rect">
            <a:avLst/>
          </a:prstGeom>
          <a:noFill/>
        </p:spPr>
        <p:txBody>
          <a:bodyPr wrap="none" rtlCol="0">
            <a:spAutoFit/>
          </a:bodyPr>
          <a:lstStyle/>
          <a:p>
            <a:r>
              <a:rPr lang="en-US" dirty="0"/>
              <a:t>time</a:t>
            </a:r>
          </a:p>
        </p:txBody>
      </p:sp>
      <p:sp>
        <p:nvSpPr>
          <p:cNvPr id="41" name="Rectangle 40">
            <a:extLst>
              <a:ext uri="{FF2B5EF4-FFF2-40B4-BE49-F238E27FC236}">
                <a16:creationId xmlns:a16="http://schemas.microsoft.com/office/drawing/2014/main" id="{0F17F8C8-4679-5651-3610-3E027DB9C39E}"/>
              </a:ext>
            </a:extLst>
          </p:cNvPr>
          <p:cNvSpPr/>
          <p:nvPr/>
        </p:nvSpPr>
        <p:spPr>
          <a:xfrm>
            <a:off x="8659906" y="1147482"/>
            <a:ext cx="322729" cy="923365"/>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2B6D9B9-4F76-8370-6620-51336D2FBA74}"/>
              </a:ext>
            </a:extLst>
          </p:cNvPr>
          <p:cNvSpPr txBox="1"/>
          <p:nvPr/>
        </p:nvSpPr>
        <p:spPr>
          <a:xfrm>
            <a:off x="8552329" y="914400"/>
            <a:ext cx="512000" cy="276999"/>
          </a:xfrm>
          <a:prstGeom prst="rect">
            <a:avLst/>
          </a:prstGeom>
          <a:noFill/>
        </p:spPr>
        <p:txBody>
          <a:bodyPr wrap="none" rtlCol="0">
            <a:spAutoFit/>
          </a:bodyPr>
          <a:lstStyle/>
          <a:p>
            <a:r>
              <a:rPr lang="en-US" sz="1200" dirty="0" err="1"/>
              <a:t>coinc</a:t>
            </a:r>
            <a:endParaRPr lang="en-US" sz="1200" dirty="0"/>
          </a:p>
        </p:txBody>
      </p:sp>
      <p:sp>
        <p:nvSpPr>
          <p:cNvPr id="43" name="TextBox 42">
            <a:extLst>
              <a:ext uri="{FF2B5EF4-FFF2-40B4-BE49-F238E27FC236}">
                <a16:creationId xmlns:a16="http://schemas.microsoft.com/office/drawing/2014/main" id="{9462FB82-A41D-7ADB-3193-5C8785612828}"/>
              </a:ext>
            </a:extLst>
          </p:cNvPr>
          <p:cNvSpPr txBox="1"/>
          <p:nvPr/>
        </p:nvSpPr>
        <p:spPr>
          <a:xfrm>
            <a:off x="9341224" y="896471"/>
            <a:ext cx="545342" cy="461665"/>
          </a:xfrm>
          <a:prstGeom prst="rect">
            <a:avLst/>
          </a:prstGeom>
          <a:noFill/>
        </p:spPr>
        <p:txBody>
          <a:bodyPr wrap="none" rtlCol="0">
            <a:spAutoFit/>
          </a:bodyPr>
          <a:lstStyle/>
          <a:p>
            <a:r>
              <a:rPr lang="en-US" sz="1200" dirty="0"/>
              <a:t>left</a:t>
            </a:r>
          </a:p>
          <a:p>
            <a:r>
              <a:rPr lang="en-US" sz="1200" dirty="0"/>
              <a:t>single</a:t>
            </a:r>
          </a:p>
        </p:txBody>
      </p:sp>
      <p:sp>
        <p:nvSpPr>
          <p:cNvPr id="44" name="Oval 43">
            <a:extLst>
              <a:ext uri="{FF2B5EF4-FFF2-40B4-BE49-F238E27FC236}">
                <a16:creationId xmlns:a16="http://schemas.microsoft.com/office/drawing/2014/main" id="{FDF6BB41-89B9-4367-BFE0-6E92122750AE}"/>
              </a:ext>
            </a:extLst>
          </p:cNvPr>
          <p:cNvSpPr/>
          <p:nvPr/>
        </p:nvSpPr>
        <p:spPr>
          <a:xfrm>
            <a:off x="9466729" y="1299882"/>
            <a:ext cx="215153" cy="188259"/>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B03F286B-9FD4-F64B-37FB-9173D89CA29D}"/>
              </a:ext>
            </a:extLst>
          </p:cNvPr>
          <p:cNvCxnSpPr/>
          <p:nvPr/>
        </p:nvCxnSpPr>
        <p:spPr>
          <a:xfrm>
            <a:off x="7279341" y="2052921"/>
            <a:ext cx="4724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F215AC3E-FC49-E9ED-FAFD-2A5845E98FA4}"/>
              </a:ext>
            </a:extLst>
          </p:cNvPr>
          <p:cNvSpPr txBox="1"/>
          <p:nvPr/>
        </p:nvSpPr>
        <p:spPr>
          <a:xfrm>
            <a:off x="7180728" y="1515035"/>
            <a:ext cx="1339213" cy="369332"/>
          </a:xfrm>
          <a:prstGeom prst="rect">
            <a:avLst/>
          </a:prstGeom>
          <a:noFill/>
        </p:spPr>
        <p:txBody>
          <a:bodyPr wrap="none" rtlCol="0">
            <a:spAutoFit/>
          </a:bodyPr>
          <a:lstStyle/>
          <a:p>
            <a:r>
              <a:rPr lang="en-US" dirty="0"/>
              <a:t>Right events</a:t>
            </a:r>
          </a:p>
        </p:txBody>
      </p:sp>
      <p:sp>
        <p:nvSpPr>
          <p:cNvPr id="66" name="TextBox 65">
            <a:extLst>
              <a:ext uri="{FF2B5EF4-FFF2-40B4-BE49-F238E27FC236}">
                <a16:creationId xmlns:a16="http://schemas.microsoft.com/office/drawing/2014/main" id="{404A6FDB-BECA-0C1E-9B01-CACE4D2CBF32}"/>
              </a:ext>
            </a:extLst>
          </p:cNvPr>
          <p:cNvSpPr txBox="1"/>
          <p:nvPr/>
        </p:nvSpPr>
        <p:spPr>
          <a:xfrm>
            <a:off x="194306" y="2993999"/>
            <a:ext cx="8671787" cy="1200329"/>
          </a:xfrm>
          <a:prstGeom prst="rect">
            <a:avLst/>
          </a:prstGeom>
          <a:noFill/>
        </p:spPr>
        <p:txBody>
          <a:bodyPr wrap="square" rtlCol="0">
            <a:spAutoFit/>
          </a:bodyPr>
          <a:lstStyle/>
          <a:p>
            <a:pPr marL="742950" lvl="1" indent="-285750">
              <a:buFont typeface="Arial" panose="020B0604020202020204" pitchFamily="34" charset="0"/>
              <a:buChar char="•"/>
            </a:pPr>
            <a:r>
              <a:rPr lang="en-US" dirty="0">
                <a:solidFill>
                  <a:srgbClr val="1F1F1F"/>
                </a:solidFill>
                <a:latin typeface="Avenir Book" panose="02000503020000020003" pitchFamily="2" charset="0"/>
              </a:rPr>
              <a:t>True accidentals happen when uncorrelated right and left detector events happen at nearly the same time such that they lie inside the coincidence time window. True accidentals add extraneous events.</a:t>
            </a:r>
          </a:p>
          <a:p>
            <a:pPr marL="285750" indent="-285750">
              <a:buFont typeface="Arial" panose="020B0604020202020204" pitchFamily="34" charset="0"/>
              <a:buChar char="•"/>
            </a:pPr>
            <a:endParaRPr lang="en-US" dirty="0">
              <a:solidFill>
                <a:srgbClr val="1F1F1F"/>
              </a:solidFill>
              <a:latin typeface="Avenir Book" panose="02000503020000020003" pitchFamily="2" charset="0"/>
            </a:endParaRPr>
          </a:p>
        </p:txBody>
      </p:sp>
      <p:cxnSp>
        <p:nvCxnSpPr>
          <p:cNvPr id="68" name="Straight Arrow Connector 67">
            <a:extLst>
              <a:ext uri="{FF2B5EF4-FFF2-40B4-BE49-F238E27FC236}">
                <a16:creationId xmlns:a16="http://schemas.microsoft.com/office/drawing/2014/main" id="{2885B45A-3B27-C7E8-478E-AA14838298D1}"/>
              </a:ext>
            </a:extLst>
          </p:cNvPr>
          <p:cNvCxnSpPr>
            <a:cxnSpLocks/>
          </p:cNvCxnSpPr>
          <p:nvPr/>
        </p:nvCxnSpPr>
        <p:spPr>
          <a:xfrm flipV="1">
            <a:off x="8495931" y="2587397"/>
            <a:ext cx="1120588" cy="770964"/>
          </a:xfrm>
          <a:prstGeom prst="straightConnector1">
            <a:avLst/>
          </a:prstGeom>
          <a:ln w="28575">
            <a:solidFill>
              <a:srgbClr val="00FA00"/>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BB21ABF6-B73F-C639-7D6A-1D427AB8F180}"/>
              </a:ext>
            </a:extLst>
          </p:cNvPr>
          <p:cNvSpPr txBox="1"/>
          <p:nvPr/>
        </p:nvSpPr>
        <p:spPr>
          <a:xfrm>
            <a:off x="167413" y="3847914"/>
            <a:ext cx="11423952" cy="1200329"/>
          </a:xfrm>
          <a:prstGeom prst="rect">
            <a:avLst/>
          </a:prstGeom>
          <a:noFill/>
        </p:spPr>
        <p:txBody>
          <a:bodyPr wrap="square" rtlCol="0">
            <a:spAutoFit/>
          </a:bodyPr>
          <a:lstStyle/>
          <a:p>
            <a:pPr marL="742950" lvl="1" indent="-285750">
              <a:buFont typeface="Arial" panose="020B0604020202020204" pitchFamily="34" charset="0"/>
              <a:buChar char="•"/>
            </a:pPr>
            <a:r>
              <a:rPr lang="en-US" dirty="0">
                <a:solidFill>
                  <a:srgbClr val="1F1F1F"/>
                </a:solidFill>
                <a:latin typeface="Avenir Book" panose="02000503020000020003" pitchFamily="2" charset="0"/>
              </a:rPr>
              <a:t>Measured accidentals between a single uncorrelated right electron and a left coincidence electron (or vice versa) should not be counted unless this class could spuriously add coincidence events to the un-delayed signals. NOTE. This would mean that a right or left electron would have to be counted twice: once with an uncorrelated electron and once with its true coincidence electron. </a:t>
            </a:r>
          </a:p>
        </p:txBody>
      </p:sp>
      <p:sp>
        <p:nvSpPr>
          <p:cNvPr id="71" name="TextBox 70">
            <a:extLst>
              <a:ext uri="{FF2B5EF4-FFF2-40B4-BE49-F238E27FC236}">
                <a16:creationId xmlns:a16="http://schemas.microsoft.com/office/drawing/2014/main" id="{D3202B67-BE27-7F6B-55C0-820F055C00BD}"/>
              </a:ext>
            </a:extLst>
          </p:cNvPr>
          <p:cNvSpPr txBox="1"/>
          <p:nvPr/>
        </p:nvSpPr>
        <p:spPr>
          <a:xfrm>
            <a:off x="-209105" y="5192618"/>
            <a:ext cx="10187605" cy="1754326"/>
          </a:xfrm>
          <a:prstGeom prst="rect">
            <a:avLst/>
          </a:prstGeom>
          <a:noFill/>
        </p:spPr>
        <p:txBody>
          <a:bodyPr wrap="square" rtlCol="0">
            <a:spAutoFit/>
          </a:bodyPr>
          <a:lstStyle/>
          <a:p>
            <a:pPr marL="742950" lvl="1" indent="-285750">
              <a:buFont typeface="Arial" panose="020B0604020202020204" pitchFamily="34" charset="0"/>
              <a:buChar char="•"/>
            </a:pPr>
            <a:r>
              <a:rPr lang="en-US" dirty="0">
                <a:solidFill>
                  <a:srgbClr val="1F1F1F"/>
                </a:solidFill>
                <a:latin typeface="Avenir Book" panose="02000503020000020003" pitchFamily="2" charset="0"/>
              </a:rPr>
              <a:t>Utilizing a detector emulator that can produce coincidence and singles events Poisson-distributed in time to help us understand. Ongoing studies to figure out correct way of doing this correction.</a:t>
            </a:r>
          </a:p>
          <a:p>
            <a:pPr marL="742950" lvl="1" indent="-285750">
              <a:buFont typeface="Arial" panose="020B0604020202020204" pitchFamily="34" charset="0"/>
              <a:buChar char="•"/>
            </a:pPr>
            <a:r>
              <a:rPr lang="en-US" dirty="0">
                <a:solidFill>
                  <a:srgbClr val="1F1F1F"/>
                </a:solidFill>
                <a:latin typeface="Avenir Book" panose="02000503020000020003" pitchFamily="2" charset="0"/>
              </a:rPr>
              <a:t>Because we keep accidental rates and corrections small, we expect our past quoted uncertainties to cover this: (</a:t>
            </a:r>
            <a:r>
              <a:rPr lang="en-US" dirty="0" err="1">
                <a:solidFill>
                  <a:srgbClr val="1F1F1F"/>
                </a:solidFill>
                <a:latin typeface="Avenir Book" panose="02000503020000020003" pitchFamily="2" charset="0"/>
              </a:rPr>
              <a:t>Eg.</a:t>
            </a:r>
            <a:r>
              <a:rPr lang="en-US" dirty="0">
                <a:solidFill>
                  <a:srgbClr val="1F1F1F"/>
                </a:solidFill>
                <a:latin typeface="Avenir Book" panose="02000503020000020003" pitchFamily="2" charset="0"/>
              </a:rPr>
              <a:t> Acc. correction CREX 0.21+/-0.04%  PREX-2 0.12+/-0.02%)</a:t>
            </a:r>
          </a:p>
          <a:p>
            <a:pPr marL="285750" indent="-285750">
              <a:buFont typeface="Arial" panose="020B0604020202020204" pitchFamily="34" charset="0"/>
              <a:buChar char="•"/>
            </a:pPr>
            <a:endParaRPr lang="en-US" dirty="0">
              <a:solidFill>
                <a:srgbClr val="1F1F1F"/>
              </a:solidFill>
              <a:latin typeface="Avenir Book" panose="02000503020000020003" pitchFamily="2" charset="0"/>
            </a:endParaRPr>
          </a:p>
        </p:txBody>
      </p:sp>
      <p:cxnSp>
        <p:nvCxnSpPr>
          <p:cNvPr id="73" name="Straight Arrow Connector 72">
            <a:extLst>
              <a:ext uri="{FF2B5EF4-FFF2-40B4-BE49-F238E27FC236}">
                <a16:creationId xmlns:a16="http://schemas.microsoft.com/office/drawing/2014/main" id="{A5BEB9CD-4EE7-D86C-FE53-C5619241B1D0}"/>
              </a:ext>
            </a:extLst>
          </p:cNvPr>
          <p:cNvCxnSpPr>
            <a:cxnSpLocks/>
          </p:cNvCxnSpPr>
          <p:nvPr/>
        </p:nvCxnSpPr>
        <p:spPr>
          <a:xfrm flipV="1">
            <a:off x="10703859" y="2581836"/>
            <a:ext cx="430306" cy="13626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C499B034-2FBE-5A07-8F82-AD5A00CB7343}"/>
              </a:ext>
            </a:extLst>
          </p:cNvPr>
          <p:cNvSpPr txBox="1"/>
          <p:nvPr/>
        </p:nvSpPr>
        <p:spPr>
          <a:xfrm>
            <a:off x="220028" y="2144375"/>
            <a:ext cx="6406514" cy="923330"/>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1F1F1F"/>
                </a:solidFill>
                <a:latin typeface="Avenir Book" panose="02000503020000020003" pitchFamily="2" charset="0"/>
              </a:rPr>
              <a:t>Recently we have realized this is incorrect</a:t>
            </a:r>
          </a:p>
          <a:p>
            <a:pPr marL="742950" lvl="1" indent="-285750">
              <a:buFont typeface="Arial" panose="020B0604020202020204" pitchFamily="34" charset="0"/>
              <a:buChar char="•"/>
            </a:pPr>
            <a:r>
              <a:rPr lang="en-US" dirty="0">
                <a:solidFill>
                  <a:srgbClr val="1F1F1F"/>
                </a:solidFill>
                <a:latin typeface="Avenir Book" panose="02000503020000020003" pitchFamily="2" charset="0"/>
              </a:rPr>
              <a:t>Delayed line includes singles with no left/right correlated pair and true Moller coincident events</a:t>
            </a:r>
          </a:p>
        </p:txBody>
      </p:sp>
      <p:pic>
        <p:nvPicPr>
          <p:cNvPr id="134" name="Picture 133">
            <a:extLst>
              <a:ext uri="{FF2B5EF4-FFF2-40B4-BE49-F238E27FC236}">
                <a16:creationId xmlns:a16="http://schemas.microsoft.com/office/drawing/2014/main" id="{C6156ECA-47CD-B5B8-E80E-1631740BFC25}"/>
              </a:ext>
            </a:extLst>
          </p:cNvPr>
          <p:cNvPicPr>
            <a:picLocks noChangeAspect="1"/>
          </p:cNvPicPr>
          <p:nvPr/>
        </p:nvPicPr>
        <p:blipFill>
          <a:blip r:embed="rId3"/>
          <a:stretch>
            <a:fillRect/>
          </a:stretch>
        </p:blipFill>
        <p:spPr>
          <a:xfrm>
            <a:off x="11338112" y="2093258"/>
            <a:ext cx="333935" cy="333935"/>
          </a:xfrm>
          <a:prstGeom prst="rect">
            <a:avLst/>
          </a:prstGeom>
        </p:spPr>
      </p:pic>
      <p:pic>
        <p:nvPicPr>
          <p:cNvPr id="135" name="Picture 134">
            <a:extLst>
              <a:ext uri="{FF2B5EF4-FFF2-40B4-BE49-F238E27FC236}">
                <a16:creationId xmlns:a16="http://schemas.microsoft.com/office/drawing/2014/main" id="{1D893A81-D035-0AE2-D2FD-FAB3CF32E9C4}"/>
              </a:ext>
            </a:extLst>
          </p:cNvPr>
          <p:cNvPicPr>
            <a:picLocks noChangeAspect="1"/>
          </p:cNvPicPr>
          <p:nvPr/>
        </p:nvPicPr>
        <p:blipFill>
          <a:blip r:embed="rId4"/>
          <a:stretch>
            <a:fillRect/>
          </a:stretch>
        </p:blipFill>
        <p:spPr>
          <a:xfrm>
            <a:off x="9957547" y="2106705"/>
            <a:ext cx="356347" cy="356347"/>
          </a:xfrm>
          <a:prstGeom prst="rect">
            <a:avLst/>
          </a:prstGeom>
        </p:spPr>
      </p:pic>
      <p:grpSp>
        <p:nvGrpSpPr>
          <p:cNvPr id="150" name="Group 149">
            <a:extLst>
              <a:ext uri="{FF2B5EF4-FFF2-40B4-BE49-F238E27FC236}">
                <a16:creationId xmlns:a16="http://schemas.microsoft.com/office/drawing/2014/main" id="{E350442F-55A0-A462-148B-347B163F4DBB}"/>
              </a:ext>
            </a:extLst>
          </p:cNvPr>
          <p:cNvGrpSpPr/>
          <p:nvPr/>
        </p:nvGrpSpPr>
        <p:grpSpPr>
          <a:xfrm>
            <a:off x="7207623" y="1658470"/>
            <a:ext cx="4742331" cy="932330"/>
            <a:chOff x="7207623" y="1658470"/>
            <a:chExt cx="4742331" cy="932330"/>
          </a:xfrm>
        </p:grpSpPr>
        <p:sp>
          <p:nvSpPr>
            <p:cNvPr id="133" name="TextBox 132">
              <a:extLst>
                <a:ext uri="{FF2B5EF4-FFF2-40B4-BE49-F238E27FC236}">
                  <a16:creationId xmlns:a16="http://schemas.microsoft.com/office/drawing/2014/main" id="{E134F5A1-B9F2-0758-C612-C71EBEF38331}"/>
                </a:ext>
              </a:extLst>
            </p:cNvPr>
            <p:cNvSpPr txBox="1"/>
            <p:nvPr/>
          </p:nvSpPr>
          <p:spPr>
            <a:xfrm>
              <a:off x="9565341" y="1972235"/>
              <a:ext cx="505267" cy="276999"/>
            </a:xfrm>
            <a:prstGeom prst="rect">
              <a:avLst/>
            </a:prstGeom>
            <a:noFill/>
          </p:spPr>
          <p:txBody>
            <a:bodyPr wrap="none" rtlCol="0">
              <a:spAutoFit/>
            </a:bodyPr>
            <a:lstStyle/>
            <a:p>
              <a:r>
                <a:rPr lang="en-US" sz="1200" dirty="0" err="1"/>
                <a:t>accid</a:t>
              </a:r>
              <a:endParaRPr lang="en-US" sz="1200" dirty="0"/>
            </a:p>
          </p:txBody>
        </p:sp>
        <p:sp>
          <p:nvSpPr>
            <p:cNvPr id="136" name="Rectangle 135">
              <a:extLst>
                <a:ext uri="{FF2B5EF4-FFF2-40B4-BE49-F238E27FC236}">
                  <a16:creationId xmlns:a16="http://schemas.microsoft.com/office/drawing/2014/main" id="{3ABC9227-06B7-15B4-EA0B-71767CA04B00}"/>
                </a:ext>
              </a:extLst>
            </p:cNvPr>
            <p:cNvSpPr/>
            <p:nvPr/>
          </p:nvSpPr>
          <p:spPr>
            <a:xfrm>
              <a:off x="9654989" y="1658470"/>
              <a:ext cx="322729" cy="923365"/>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B75511E-02B7-0782-BFCB-42434C8A3806}"/>
                </a:ext>
              </a:extLst>
            </p:cNvPr>
            <p:cNvSpPr/>
            <p:nvPr/>
          </p:nvSpPr>
          <p:spPr>
            <a:xfrm>
              <a:off x="10999694" y="1667435"/>
              <a:ext cx="322729" cy="923365"/>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1CDAFF0A-04F7-0823-3C90-09A4822F2BBB}"/>
                </a:ext>
              </a:extLst>
            </p:cNvPr>
            <p:cNvSpPr/>
            <p:nvPr/>
          </p:nvSpPr>
          <p:spPr>
            <a:xfrm>
              <a:off x="11125204" y="2312898"/>
              <a:ext cx="125506" cy="13447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155F84D3-1834-E451-9B68-F6C7CBEAAE23}"/>
                </a:ext>
              </a:extLst>
            </p:cNvPr>
            <p:cNvSpPr txBox="1"/>
            <p:nvPr/>
          </p:nvSpPr>
          <p:spPr>
            <a:xfrm>
              <a:off x="7207623" y="2008094"/>
              <a:ext cx="1331262" cy="369332"/>
            </a:xfrm>
            <a:prstGeom prst="rect">
              <a:avLst/>
            </a:prstGeom>
            <a:noFill/>
          </p:spPr>
          <p:txBody>
            <a:bodyPr wrap="none" rtlCol="0">
              <a:spAutoFit/>
            </a:bodyPr>
            <a:lstStyle/>
            <a:p>
              <a:r>
                <a:rPr lang="en-US" dirty="0"/>
                <a:t>Left delayed</a:t>
              </a:r>
            </a:p>
          </p:txBody>
        </p:sp>
        <p:sp>
          <p:nvSpPr>
            <p:cNvPr id="140" name="Oval 139">
              <a:extLst>
                <a:ext uri="{FF2B5EF4-FFF2-40B4-BE49-F238E27FC236}">
                  <a16:creationId xmlns:a16="http://schemas.microsoft.com/office/drawing/2014/main" id="{66C04193-4C66-A371-6E61-89767DBCA29C}"/>
                </a:ext>
              </a:extLst>
            </p:cNvPr>
            <p:cNvSpPr/>
            <p:nvPr/>
          </p:nvSpPr>
          <p:spPr>
            <a:xfrm>
              <a:off x="8130990" y="2312898"/>
              <a:ext cx="125506" cy="1344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3AF76CD0-B357-47D5-01CE-616C88F5FD77}"/>
                </a:ext>
              </a:extLst>
            </p:cNvPr>
            <p:cNvSpPr/>
            <p:nvPr/>
          </p:nvSpPr>
          <p:spPr>
            <a:xfrm>
              <a:off x="8462684" y="2312898"/>
              <a:ext cx="125506" cy="13447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EF6971E8-FF07-D143-E2F5-CFC14A85D81F}"/>
                </a:ext>
              </a:extLst>
            </p:cNvPr>
            <p:cNvSpPr/>
            <p:nvPr/>
          </p:nvSpPr>
          <p:spPr>
            <a:xfrm>
              <a:off x="8991600" y="2312898"/>
              <a:ext cx="125506" cy="1344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FFFE9711-E523-C621-101F-FB1DFB34BD7C}"/>
                </a:ext>
              </a:extLst>
            </p:cNvPr>
            <p:cNvSpPr/>
            <p:nvPr/>
          </p:nvSpPr>
          <p:spPr>
            <a:xfrm>
              <a:off x="9341223" y="2312898"/>
              <a:ext cx="125506" cy="1344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AEF212FA-BB10-1F93-BE55-447BE2BF4582}"/>
                </a:ext>
              </a:extLst>
            </p:cNvPr>
            <p:cNvSpPr/>
            <p:nvPr/>
          </p:nvSpPr>
          <p:spPr>
            <a:xfrm>
              <a:off x="9762564" y="2303933"/>
              <a:ext cx="125506" cy="13447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0181F850-5EDC-20D9-43CE-4646B45E5B38}"/>
                </a:ext>
              </a:extLst>
            </p:cNvPr>
            <p:cNvSpPr/>
            <p:nvPr/>
          </p:nvSpPr>
          <p:spPr>
            <a:xfrm>
              <a:off x="10721787" y="2312898"/>
              <a:ext cx="125506" cy="13447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E9D600E9-7B47-36B2-E732-2806FE5FBB4C}"/>
                </a:ext>
              </a:extLst>
            </p:cNvPr>
            <p:cNvSpPr/>
            <p:nvPr/>
          </p:nvSpPr>
          <p:spPr>
            <a:xfrm>
              <a:off x="11367249" y="2312898"/>
              <a:ext cx="125506" cy="1344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AFEE6F3C-CA55-9353-521D-E140C076263F}"/>
                </a:ext>
              </a:extLst>
            </p:cNvPr>
            <p:cNvSpPr/>
            <p:nvPr/>
          </p:nvSpPr>
          <p:spPr>
            <a:xfrm>
              <a:off x="11824448" y="2312898"/>
              <a:ext cx="125506" cy="13447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E24E7A01-C846-6AD7-0835-025099F2B8B2}"/>
                </a:ext>
              </a:extLst>
            </p:cNvPr>
            <p:cNvSpPr/>
            <p:nvPr/>
          </p:nvSpPr>
          <p:spPr>
            <a:xfrm>
              <a:off x="7566213" y="2312898"/>
              <a:ext cx="125506" cy="13447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a:extLst>
                <a:ext uri="{FF2B5EF4-FFF2-40B4-BE49-F238E27FC236}">
                  <a16:creationId xmlns:a16="http://schemas.microsoft.com/office/drawing/2014/main" id="{E6164430-893B-1E57-C698-273E0F58BC14}"/>
                </a:ext>
              </a:extLst>
            </p:cNvPr>
            <p:cNvSpPr txBox="1"/>
            <p:nvPr/>
          </p:nvSpPr>
          <p:spPr>
            <a:xfrm>
              <a:off x="10910046" y="1981200"/>
              <a:ext cx="505267" cy="276999"/>
            </a:xfrm>
            <a:prstGeom prst="rect">
              <a:avLst/>
            </a:prstGeom>
            <a:noFill/>
          </p:spPr>
          <p:txBody>
            <a:bodyPr wrap="none" rtlCol="0">
              <a:spAutoFit/>
            </a:bodyPr>
            <a:lstStyle/>
            <a:p>
              <a:r>
                <a:rPr lang="en-US" sz="1200" dirty="0" err="1"/>
                <a:t>accid</a:t>
              </a:r>
              <a:endParaRPr lang="en-US" sz="1200" dirty="0"/>
            </a:p>
          </p:txBody>
        </p:sp>
      </p:grpSp>
    </p:spTree>
    <p:extLst>
      <p:ext uri="{BB962C8B-B14F-4D97-AF65-F5344CB8AC3E}">
        <p14:creationId xmlns:p14="http://schemas.microsoft.com/office/powerpoint/2010/main" val="89655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9" grpId="0"/>
      <p:bldP spid="71" grpId="0"/>
      <p:bldP spid="7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33378"/>
          </a:xfrm>
          <a:solidFill>
            <a:schemeClr val="accent6">
              <a:lumMod val="20000"/>
              <a:lumOff val="80000"/>
            </a:schemeClr>
          </a:solidFill>
        </p:spPr>
        <p:txBody>
          <a:bodyPr>
            <a:normAutofit fontScale="90000"/>
          </a:bodyPr>
          <a:lstStyle/>
          <a:p>
            <a:r>
              <a:rPr lang="en-US" dirty="0">
                <a:latin typeface="Avenir Book" charset="0"/>
                <a:ea typeface="Avenir Book" charset="0"/>
                <a:cs typeface="Avenir Book" charset="0"/>
              </a:rPr>
              <a:t>Recent esoteric issues: dead time (too few events)</a:t>
            </a:r>
          </a:p>
        </p:txBody>
      </p:sp>
      <p:sp>
        <p:nvSpPr>
          <p:cNvPr id="5" name="Slide Number Placeholder 4"/>
          <p:cNvSpPr>
            <a:spLocks noGrp="1"/>
          </p:cNvSpPr>
          <p:nvPr>
            <p:ph type="sldNum" sz="quarter" idx="12"/>
          </p:nvPr>
        </p:nvSpPr>
        <p:spPr>
          <a:xfrm>
            <a:off x="9091863" y="6356350"/>
            <a:ext cx="2743200" cy="365125"/>
          </a:xfrm>
        </p:spPr>
        <p:txBody>
          <a:bodyPr/>
          <a:lstStyle/>
          <a:p>
            <a:fld id="{A1F76C85-8017-E241-94D0-67864585A5F5}" type="slidenum">
              <a:rPr lang="en-US" smtClean="0"/>
              <a:t>16</a:t>
            </a:fld>
            <a:endParaRPr lang="en-US"/>
          </a:p>
        </p:txBody>
      </p:sp>
      <p:sp>
        <p:nvSpPr>
          <p:cNvPr id="4" name="TextBox 3">
            <a:extLst>
              <a:ext uri="{FF2B5EF4-FFF2-40B4-BE49-F238E27FC236}">
                <a16:creationId xmlns:a16="http://schemas.microsoft.com/office/drawing/2014/main" id="{7C74120B-1287-19E7-5F85-B107F9969D3D}"/>
              </a:ext>
            </a:extLst>
          </p:cNvPr>
          <p:cNvSpPr txBox="1"/>
          <p:nvPr/>
        </p:nvSpPr>
        <p:spPr>
          <a:xfrm>
            <a:off x="194307" y="1006102"/>
            <a:ext cx="11716042" cy="646331"/>
          </a:xfrm>
          <a:prstGeom prst="rect">
            <a:avLst/>
          </a:prstGeom>
          <a:noFill/>
        </p:spPr>
        <p:txBody>
          <a:bodyPr wrap="square" rtlCol="0">
            <a:spAutoFit/>
          </a:bodyPr>
          <a:lstStyle/>
          <a:p>
            <a:r>
              <a:rPr lang="en-US" dirty="0">
                <a:solidFill>
                  <a:srgbClr val="1F1F1F"/>
                </a:solidFill>
                <a:latin typeface="Avenir Book" panose="02000503020000020003" pitchFamily="2" charset="0"/>
              </a:rPr>
              <a:t>Dead time: coincidence events lost because they occur too close in time for the DAQ to measure them both as                </a:t>
            </a:r>
          </a:p>
          <a:p>
            <a:r>
              <a:rPr lang="en-US" dirty="0">
                <a:solidFill>
                  <a:srgbClr val="1F1F1F"/>
                </a:solidFill>
                <a:latin typeface="Avenir Book" panose="02000503020000020003" pitchFamily="2" charset="0"/>
              </a:rPr>
              <a:t>                   discrete events </a:t>
            </a:r>
          </a:p>
        </p:txBody>
      </p:sp>
      <p:pic>
        <p:nvPicPr>
          <p:cNvPr id="6" name="Picture 5">
            <a:extLst>
              <a:ext uri="{FF2B5EF4-FFF2-40B4-BE49-F238E27FC236}">
                <a16:creationId xmlns:a16="http://schemas.microsoft.com/office/drawing/2014/main" id="{952B21D1-03AB-42E6-A174-D3C0728822B5}"/>
              </a:ext>
            </a:extLst>
          </p:cNvPr>
          <p:cNvPicPr>
            <a:picLocks noChangeAspect="1"/>
          </p:cNvPicPr>
          <p:nvPr/>
        </p:nvPicPr>
        <p:blipFill rotWithShape="1">
          <a:blip r:embed="rId2">
            <a:clrChange>
              <a:clrFrom>
                <a:srgbClr val="FFFFFF"/>
              </a:clrFrom>
              <a:clrTo>
                <a:srgbClr val="FFFFFF">
                  <a:alpha val="0"/>
                </a:srgbClr>
              </a:clrTo>
            </a:clrChange>
          </a:blip>
          <a:srcRect l="10084" t="38425" r="9731" b="23281"/>
          <a:stretch/>
        </p:blipFill>
        <p:spPr>
          <a:xfrm>
            <a:off x="9431429" y="4903694"/>
            <a:ext cx="2652618" cy="1198441"/>
          </a:xfrm>
          <a:prstGeom prst="rect">
            <a:avLst/>
          </a:prstGeom>
        </p:spPr>
      </p:pic>
      <p:sp>
        <p:nvSpPr>
          <p:cNvPr id="71" name="TextBox 70">
            <a:extLst>
              <a:ext uri="{FF2B5EF4-FFF2-40B4-BE49-F238E27FC236}">
                <a16:creationId xmlns:a16="http://schemas.microsoft.com/office/drawing/2014/main" id="{D3202B67-BE27-7F6B-55C0-820F055C00BD}"/>
              </a:ext>
            </a:extLst>
          </p:cNvPr>
          <p:cNvSpPr txBox="1"/>
          <p:nvPr/>
        </p:nvSpPr>
        <p:spPr>
          <a:xfrm>
            <a:off x="0" y="4523352"/>
            <a:ext cx="9526725" cy="227754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1F1F1F"/>
                </a:solidFill>
                <a:latin typeface="Avenir Book" panose="02000503020000020003" pitchFamily="2" charset="0"/>
              </a:rPr>
              <a:t>We currently measure dead time using LEDs that flash simultaneously in right and left operating during beam on data taking. Measure fraction of LED flashes lost.</a:t>
            </a:r>
          </a:p>
          <a:p>
            <a:pPr marL="285750" indent="-285750">
              <a:buFont typeface="Arial" panose="020B0604020202020204" pitchFamily="34" charset="0"/>
              <a:buChar char="•"/>
            </a:pPr>
            <a:endParaRPr lang="en-US" sz="800" dirty="0">
              <a:solidFill>
                <a:srgbClr val="1F1F1F"/>
              </a:solidFill>
              <a:latin typeface="Avenir Book" panose="02000503020000020003" pitchFamily="2" charset="0"/>
            </a:endParaRPr>
          </a:p>
          <a:p>
            <a:pPr marL="285750" indent="-285750">
              <a:buFont typeface="Arial" panose="020B0604020202020204" pitchFamily="34" charset="0"/>
              <a:buChar char="•"/>
            </a:pPr>
            <a:r>
              <a:rPr lang="en-US" dirty="0">
                <a:solidFill>
                  <a:srgbClr val="1F1F1F"/>
                </a:solidFill>
                <a:latin typeface="Avenir Book" panose="02000503020000020003" pitchFamily="2" charset="0"/>
              </a:rPr>
              <a:t>Dead time measurements with detector emulator show much higher dead time with LED measurements. Working to understand how to determine this correction accurately</a:t>
            </a:r>
          </a:p>
          <a:p>
            <a:pPr marL="285750" indent="-285750">
              <a:buFont typeface="Arial" panose="020B0604020202020204" pitchFamily="34" charset="0"/>
              <a:buChar char="•"/>
            </a:pPr>
            <a:endParaRPr lang="en-US" sz="800" dirty="0">
              <a:solidFill>
                <a:srgbClr val="1F1F1F"/>
              </a:solidFill>
              <a:latin typeface="Avenir Book" panose="02000503020000020003" pitchFamily="2" charset="0"/>
            </a:endParaRPr>
          </a:p>
          <a:p>
            <a:pPr marL="285750" indent="-285750">
              <a:buFont typeface="Arial" panose="020B0604020202020204" pitchFamily="34" charset="0"/>
              <a:buChar char="•"/>
            </a:pPr>
            <a:r>
              <a:rPr lang="en-US" dirty="0">
                <a:solidFill>
                  <a:srgbClr val="1F1F1F"/>
                </a:solidFill>
                <a:latin typeface="Avenir Book" panose="02000503020000020003" pitchFamily="2" charset="0"/>
              </a:rPr>
              <a:t>Dead time corrections have typically been small with 100% uncertainty quoted on the corrections (</a:t>
            </a:r>
            <a:r>
              <a:rPr lang="en-US" dirty="0" err="1">
                <a:solidFill>
                  <a:srgbClr val="1F1F1F"/>
                </a:solidFill>
                <a:latin typeface="Avenir Book" panose="02000503020000020003" pitchFamily="2" charset="0"/>
              </a:rPr>
              <a:t>Eg</a:t>
            </a:r>
            <a:r>
              <a:rPr lang="en-US" dirty="0">
                <a:solidFill>
                  <a:srgbClr val="1F1F1F"/>
                </a:solidFill>
                <a:latin typeface="Avenir Book" panose="02000503020000020003" pitchFamily="2" charset="0"/>
              </a:rPr>
              <a:t> CREX 0.15+/-015%) so not expected to significantly affect past measurements.</a:t>
            </a:r>
          </a:p>
        </p:txBody>
      </p:sp>
      <p:pic>
        <p:nvPicPr>
          <p:cNvPr id="7" name="Picture 6">
            <a:extLst>
              <a:ext uri="{FF2B5EF4-FFF2-40B4-BE49-F238E27FC236}">
                <a16:creationId xmlns:a16="http://schemas.microsoft.com/office/drawing/2014/main" id="{62086498-C5A5-84FC-60F1-8F0D8CCD2BFB}"/>
              </a:ext>
            </a:extLst>
          </p:cNvPr>
          <p:cNvPicPr>
            <a:picLocks noChangeAspect="1"/>
          </p:cNvPicPr>
          <p:nvPr/>
        </p:nvPicPr>
        <p:blipFill>
          <a:blip r:embed="rId3"/>
          <a:stretch>
            <a:fillRect/>
          </a:stretch>
        </p:blipFill>
        <p:spPr>
          <a:xfrm>
            <a:off x="1827835" y="2070598"/>
            <a:ext cx="7772400" cy="2323271"/>
          </a:xfrm>
          <a:prstGeom prst="rect">
            <a:avLst/>
          </a:prstGeom>
        </p:spPr>
      </p:pic>
      <p:sp>
        <p:nvSpPr>
          <p:cNvPr id="9" name="TextBox 8">
            <a:extLst>
              <a:ext uri="{FF2B5EF4-FFF2-40B4-BE49-F238E27FC236}">
                <a16:creationId xmlns:a16="http://schemas.microsoft.com/office/drawing/2014/main" id="{1BD5247C-4A43-E2ED-CEAB-A184D624C77A}"/>
              </a:ext>
            </a:extLst>
          </p:cNvPr>
          <p:cNvSpPr txBox="1"/>
          <p:nvPr/>
        </p:nvSpPr>
        <p:spPr>
          <a:xfrm>
            <a:off x="2581154" y="1643606"/>
            <a:ext cx="6773586" cy="369332"/>
          </a:xfrm>
          <a:prstGeom prst="rect">
            <a:avLst/>
          </a:prstGeom>
          <a:noFill/>
        </p:spPr>
        <p:txBody>
          <a:bodyPr wrap="none" rtlCol="0">
            <a:spAutoFit/>
          </a:bodyPr>
          <a:lstStyle/>
          <a:p>
            <a:r>
              <a:rPr lang="en-US" dirty="0"/>
              <a:t>Cartoon of dead time with parameters of existing Moller DAQ in Hall A</a:t>
            </a:r>
          </a:p>
        </p:txBody>
      </p:sp>
      <p:sp>
        <p:nvSpPr>
          <p:cNvPr id="11" name="Rectangle 10">
            <a:extLst>
              <a:ext uri="{FF2B5EF4-FFF2-40B4-BE49-F238E27FC236}">
                <a16:creationId xmlns:a16="http://schemas.microsoft.com/office/drawing/2014/main" id="{123DFCAF-0546-E389-46D3-86707E86437F}"/>
              </a:ext>
            </a:extLst>
          </p:cNvPr>
          <p:cNvSpPr/>
          <p:nvPr/>
        </p:nvSpPr>
        <p:spPr>
          <a:xfrm>
            <a:off x="1817225" y="1666754"/>
            <a:ext cx="7789762" cy="2743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04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07"/>
            <a:ext cx="12192000" cy="746645"/>
          </a:xfrm>
          <a:solidFill>
            <a:schemeClr val="accent6">
              <a:lumMod val="20000"/>
              <a:lumOff val="80000"/>
            </a:schemeClr>
          </a:solidFill>
        </p:spPr>
        <p:txBody>
          <a:bodyPr>
            <a:normAutofit/>
          </a:bodyPr>
          <a:lstStyle/>
          <a:p>
            <a:r>
              <a:rPr lang="en-US" dirty="0">
                <a:latin typeface="Avenir Book" charset="0"/>
                <a:ea typeface="Avenir Book" charset="0"/>
                <a:cs typeface="Avenir Book" charset="0"/>
              </a:rPr>
              <a:t>Conclusions</a:t>
            </a:r>
          </a:p>
        </p:txBody>
      </p:sp>
      <p:sp>
        <p:nvSpPr>
          <p:cNvPr id="5" name="Slide Number Placeholder 4"/>
          <p:cNvSpPr>
            <a:spLocks noGrp="1"/>
          </p:cNvSpPr>
          <p:nvPr>
            <p:ph type="sldNum" sz="quarter" idx="12"/>
          </p:nvPr>
        </p:nvSpPr>
        <p:spPr/>
        <p:txBody>
          <a:bodyPr/>
          <a:lstStyle/>
          <a:p>
            <a:fld id="{A1F76C85-8017-E241-94D0-67864585A5F5}" type="slidenum">
              <a:rPr lang="en-US" smtClean="0"/>
              <a:t>17</a:t>
            </a:fld>
            <a:endParaRPr lang="en-US"/>
          </a:p>
        </p:txBody>
      </p:sp>
      <p:sp>
        <p:nvSpPr>
          <p:cNvPr id="8" name="TextBox 7">
            <a:extLst>
              <a:ext uri="{FF2B5EF4-FFF2-40B4-BE49-F238E27FC236}">
                <a16:creationId xmlns:a16="http://schemas.microsoft.com/office/drawing/2014/main" id="{EAEF2E6E-5A8D-77A1-8439-6AFCD28BF723}"/>
              </a:ext>
            </a:extLst>
          </p:cNvPr>
          <p:cNvSpPr txBox="1"/>
          <p:nvPr/>
        </p:nvSpPr>
        <p:spPr>
          <a:xfrm>
            <a:off x="211755" y="1337914"/>
            <a:ext cx="11165305" cy="2862322"/>
          </a:xfrm>
          <a:prstGeom prst="rect">
            <a:avLst/>
          </a:prstGeom>
          <a:noFill/>
        </p:spPr>
        <p:txBody>
          <a:bodyPr wrap="square" rtlCol="0">
            <a:spAutoFit/>
          </a:bodyPr>
          <a:lstStyle/>
          <a:p>
            <a:pPr lvl="1"/>
            <a:r>
              <a:rPr lang="en-US" dirty="0"/>
              <a:t>Stringent requirements from future experiments MOLLER and </a:t>
            </a:r>
            <a:r>
              <a:rPr lang="en-US" dirty="0" err="1"/>
              <a:t>SoLID</a:t>
            </a:r>
            <a:r>
              <a:rPr lang="en-US" dirty="0"/>
              <a:t> in Hall A at Jefferson Lab are pushing us towards a new level of accuracy in electron beam polarimetry with both Compton and Moller polarimeters aiming to attain 0.4% uncertainty</a:t>
            </a:r>
          </a:p>
          <a:p>
            <a:pPr lvl="1"/>
            <a:endParaRPr lang="en-US" dirty="0"/>
          </a:p>
          <a:p>
            <a:pPr lvl="1"/>
            <a:r>
              <a:rPr lang="en-US" dirty="0"/>
              <a:t>Significant progress has been made in understanding the Moller polarimetry and while only 0.85% uncertainty has been reached thus far, that is in large part due to the fact greater precision wasn’t required. Significant reductions can be achieved with a measurement program with beam time allocation.</a:t>
            </a:r>
          </a:p>
          <a:p>
            <a:pPr lvl="1"/>
            <a:endParaRPr lang="en-US" dirty="0"/>
          </a:p>
          <a:p>
            <a:pPr lvl="1"/>
            <a:r>
              <a:rPr lang="en-US" dirty="0"/>
              <a:t>Each source of systematic error is being studied and minimized or eliminated.</a:t>
            </a:r>
          </a:p>
          <a:p>
            <a:pPr lvl="1"/>
            <a:endParaRPr lang="en-US" dirty="0"/>
          </a:p>
        </p:txBody>
      </p:sp>
      <p:sp>
        <p:nvSpPr>
          <p:cNvPr id="3" name="TextBox 2">
            <a:extLst>
              <a:ext uri="{FF2B5EF4-FFF2-40B4-BE49-F238E27FC236}">
                <a16:creationId xmlns:a16="http://schemas.microsoft.com/office/drawing/2014/main" id="{A064105D-34DF-3369-95E0-157C0286BC9F}"/>
              </a:ext>
            </a:extLst>
          </p:cNvPr>
          <p:cNvSpPr txBox="1"/>
          <p:nvPr/>
        </p:nvSpPr>
        <p:spPr>
          <a:xfrm>
            <a:off x="4841508" y="4437247"/>
            <a:ext cx="2333075" cy="707886"/>
          </a:xfrm>
          <a:prstGeom prst="rect">
            <a:avLst/>
          </a:prstGeom>
          <a:noFill/>
        </p:spPr>
        <p:txBody>
          <a:bodyPr wrap="none" rtlCol="0">
            <a:spAutoFit/>
          </a:bodyPr>
          <a:lstStyle/>
          <a:p>
            <a:r>
              <a:rPr lang="en-US" sz="4000" dirty="0"/>
              <a:t>Thank you</a:t>
            </a:r>
          </a:p>
        </p:txBody>
      </p:sp>
    </p:spTree>
    <p:extLst>
      <p:ext uri="{BB962C8B-B14F-4D97-AF65-F5344CB8AC3E}">
        <p14:creationId xmlns:p14="http://schemas.microsoft.com/office/powerpoint/2010/main" val="3548941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7064C84-7377-DC85-E21F-CB2009568887}"/>
              </a:ext>
            </a:extLst>
          </p:cNvPr>
          <p:cNvPicPr>
            <a:picLocks noGrp="1" noChangeAspect="1"/>
          </p:cNvPicPr>
          <p:nvPr>
            <p:ph idx="1"/>
          </p:nvPr>
        </p:nvPicPr>
        <p:blipFill>
          <a:blip r:embed="rId2"/>
          <a:stretch>
            <a:fillRect/>
          </a:stretch>
        </p:blipFill>
        <p:spPr>
          <a:xfrm>
            <a:off x="659757" y="277792"/>
            <a:ext cx="10736143" cy="6059380"/>
          </a:xfrm>
          <a:prstGeom prst="rect">
            <a:avLst/>
          </a:prstGeom>
        </p:spPr>
      </p:pic>
      <p:sp>
        <p:nvSpPr>
          <p:cNvPr id="4" name="Slide Number Placeholder 3">
            <a:extLst>
              <a:ext uri="{FF2B5EF4-FFF2-40B4-BE49-F238E27FC236}">
                <a16:creationId xmlns:a16="http://schemas.microsoft.com/office/drawing/2014/main" id="{D1DFC208-044C-FE8A-D966-ADC474C6F53E}"/>
              </a:ext>
            </a:extLst>
          </p:cNvPr>
          <p:cNvSpPr>
            <a:spLocks noGrp="1"/>
          </p:cNvSpPr>
          <p:nvPr>
            <p:ph type="sldNum" sz="quarter" idx="12"/>
          </p:nvPr>
        </p:nvSpPr>
        <p:spPr/>
        <p:txBody>
          <a:bodyPr/>
          <a:lstStyle/>
          <a:p>
            <a:fld id="{740E4C77-D3A5-204F-A1DC-FB41A2942866}" type="slidenum">
              <a:rPr lang="en-US" smtClean="0"/>
              <a:t>18</a:t>
            </a:fld>
            <a:endParaRPr lang="en-US"/>
          </a:p>
        </p:txBody>
      </p:sp>
    </p:spTree>
    <p:extLst>
      <p:ext uri="{BB962C8B-B14F-4D97-AF65-F5344CB8AC3E}">
        <p14:creationId xmlns:p14="http://schemas.microsoft.com/office/powerpoint/2010/main" val="2195020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FF0D4-AF41-E2D1-0883-A0A11F0C7CA0}"/>
              </a:ext>
            </a:extLst>
          </p:cNvPr>
          <p:cNvSpPr>
            <a:spLocks noGrp="1"/>
          </p:cNvSpPr>
          <p:nvPr>
            <p:ph type="title"/>
          </p:nvPr>
        </p:nvSpPr>
        <p:spPr>
          <a:xfrm>
            <a:off x="0" y="0"/>
            <a:ext cx="12192000" cy="1087395"/>
          </a:xfrm>
          <a:solidFill>
            <a:schemeClr val="accent6">
              <a:lumMod val="20000"/>
              <a:lumOff val="80000"/>
            </a:schemeClr>
          </a:solidFill>
          <a:effectLst>
            <a:glow rad="63500">
              <a:schemeClr val="accent3">
                <a:satMod val="175000"/>
                <a:alpha val="40000"/>
              </a:schemeClr>
            </a:glow>
            <a:softEdge rad="12700"/>
          </a:effectLst>
        </p:spPr>
        <p:txBody>
          <a:bodyPr/>
          <a:lstStyle/>
          <a:p>
            <a:r>
              <a:rPr lang="en-US" dirty="0">
                <a:latin typeface="Avenir Book" panose="02000503020000020003" pitchFamily="2" charset="0"/>
              </a:rPr>
              <a:t>History of Moller polarimetry in Hall A</a:t>
            </a:r>
          </a:p>
        </p:txBody>
      </p:sp>
      <p:sp>
        <p:nvSpPr>
          <p:cNvPr id="37" name="Content Placeholder 36">
            <a:extLst>
              <a:ext uri="{FF2B5EF4-FFF2-40B4-BE49-F238E27FC236}">
                <a16:creationId xmlns:a16="http://schemas.microsoft.com/office/drawing/2014/main" id="{2EE0B3B5-5FBD-3FCC-92AA-98F619D088C7}"/>
              </a:ext>
            </a:extLst>
          </p:cNvPr>
          <p:cNvSpPr>
            <a:spLocks noGrp="1"/>
          </p:cNvSpPr>
          <p:nvPr>
            <p:ph idx="1"/>
          </p:nvPr>
        </p:nvSpPr>
        <p:spPr>
          <a:xfrm>
            <a:off x="208006" y="1331355"/>
            <a:ext cx="6793430" cy="2084198"/>
          </a:xfrm>
        </p:spPr>
        <p:txBody>
          <a:bodyPr>
            <a:normAutofit fontScale="70000" lnSpcReduction="20000"/>
          </a:bodyPr>
          <a:lstStyle/>
          <a:p>
            <a:pPr marL="0" indent="0">
              <a:buNone/>
            </a:pPr>
            <a:r>
              <a:rPr lang="en-US" sz="2400" dirty="0">
                <a:latin typeface="Avenir Book" panose="02000503020000020003" pitchFamily="2" charset="0"/>
              </a:rPr>
              <a:t>The Moller polarimeter in Hall A was installed in the late 1990s using polarized ferromagnetic foils (max polarization ~8%)</a:t>
            </a:r>
          </a:p>
          <a:p>
            <a:r>
              <a:rPr lang="en-US" sz="2400" dirty="0">
                <a:latin typeface="Avenir Book" panose="02000503020000020003" pitchFamily="2" charset="0"/>
              </a:rPr>
              <a:t>For the first decade tilted foil target was used </a:t>
            </a:r>
          </a:p>
          <a:p>
            <a:pPr lvl="1"/>
            <a:r>
              <a:rPr lang="en-US" sz="2000" dirty="0">
                <a:latin typeface="Avenir Book" panose="02000503020000020003" pitchFamily="2" charset="0"/>
              </a:rPr>
              <a:t>Polarization measured with pickup coils. </a:t>
            </a:r>
          </a:p>
          <a:p>
            <a:pPr lvl="1"/>
            <a:r>
              <a:rPr lang="en-US" sz="2000" dirty="0">
                <a:latin typeface="Avenir Book" panose="02000503020000020003" pitchFamily="2" charset="0"/>
              </a:rPr>
              <a:t>Early measurements having systematic errors &gt;3% due to target polarization uncertainty</a:t>
            </a:r>
          </a:p>
          <a:p>
            <a:pPr lvl="1"/>
            <a:r>
              <a:rPr lang="en-US" sz="2000" dirty="0">
                <a:latin typeface="Avenir Book" panose="02000503020000020003" pitchFamily="2" charset="0"/>
              </a:rPr>
              <a:t>With lots of effort systematics reduced to 1.7% for HAPPEX-III but still dominated by target polarization</a:t>
            </a:r>
          </a:p>
        </p:txBody>
      </p:sp>
      <p:sp>
        <p:nvSpPr>
          <p:cNvPr id="40" name="Slide Number Placeholder 39">
            <a:extLst>
              <a:ext uri="{FF2B5EF4-FFF2-40B4-BE49-F238E27FC236}">
                <a16:creationId xmlns:a16="http://schemas.microsoft.com/office/drawing/2014/main" id="{6073D6F9-792D-D742-7C0A-01F0CE2A831C}"/>
              </a:ext>
            </a:extLst>
          </p:cNvPr>
          <p:cNvSpPr>
            <a:spLocks noGrp="1"/>
          </p:cNvSpPr>
          <p:nvPr>
            <p:ph type="sldNum" sz="quarter" idx="12"/>
          </p:nvPr>
        </p:nvSpPr>
        <p:spPr/>
        <p:txBody>
          <a:bodyPr/>
          <a:lstStyle/>
          <a:p>
            <a:fld id="{740E4C77-D3A5-204F-A1DC-FB41A2942866}" type="slidenum">
              <a:rPr lang="en-US" smtClean="0"/>
              <a:t>2</a:t>
            </a:fld>
            <a:endParaRPr lang="en-US"/>
          </a:p>
        </p:txBody>
      </p:sp>
      <p:pic>
        <p:nvPicPr>
          <p:cNvPr id="3" name="Picture 2">
            <a:extLst>
              <a:ext uri="{FF2B5EF4-FFF2-40B4-BE49-F238E27FC236}">
                <a16:creationId xmlns:a16="http://schemas.microsoft.com/office/drawing/2014/main" id="{39EDDD46-CEC1-68AA-9A20-20C9AF1AC0BE}"/>
              </a:ext>
            </a:extLst>
          </p:cNvPr>
          <p:cNvPicPr>
            <a:picLocks noChangeAspect="1"/>
          </p:cNvPicPr>
          <p:nvPr/>
        </p:nvPicPr>
        <p:blipFill>
          <a:blip r:embed="rId2"/>
          <a:stretch>
            <a:fillRect/>
          </a:stretch>
        </p:blipFill>
        <p:spPr>
          <a:xfrm>
            <a:off x="7019365" y="1237204"/>
            <a:ext cx="5060576" cy="1733457"/>
          </a:xfrm>
          <a:prstGeom prst="rect">
            <a:avLst/>
          </a:prstGeom>
        </p:spPr>
      </p:pic>
      <p:pic>
        <p:nvPicPr>
          <p:cNvPr id="4" name="Picture 3">
            <a:extLst>
              <a:ext uri="{FF2B5EF4-FFF2-40B4-BE49-F238E27FC236}">
                <a16:creationId xmlns:a16="http://schemas.microsoft.com/office/drawing/2014/main" id="{52387A96-CE87-9D7C-E41B-E2944702A089}"/>
              </a:ext>
            </a:extLst>
          </p:cNvPr>
          <p:cNvPicPr>
            <a:picLocks noChangeAspect="1"/>
          </p:cNvPicPr>
          <p:nvPr/>
        </p:nvPicPr>
        <p:blipFill rotWithShape="1">
          <a:blip r:embed="rId3"/>
          <a:srcRect l="3285" r="1222" b="3382"/>
          <a:stretch/>
        </p:blipFill>
        <p:spPr>
          <a:xfrm>
            <a:off x="7028330" y="2362201"/>
            <a:ext cx="2788023" cy="1647240"/>
          </a:xfrm>
          <a:prstGeom prst="rect">
            <a:avLst/>
          </a:prstGeom>
          <a:ln>
            <a:solidFill>
              <a:schemeClr val="tx1"/>
            </a:solidFill>
          </a:ln>
        </p:spPr>
      </p:pic>
      <p:sp>
        <p:nvSpPr>
          <p:cNvPr id="5" name="TextBox 4">
            <a:extLst>
              <a:ext uri="{FF2B5EF4-FFF2-40B4-BE49-F238E27FC236}">
                <a16:creationId xmlns:a16="http://schemas.microsoft.com/office/drawing/2014/main" id="{A51526BA-DBB9-101F-73A8-5EF1BEC46200}"/>
              </a:ext>
            </a:extLst>
          </p:cNvPr>
          <p:cNvSpPr txBox="1"/>
          <p:nvPr/>
        </p:nvSpPr>
        <p:spPr>
          <a:xfrm>
            <a:off x="8337177" y="2581835"/>
            <a:ext cx="930063" cy="323165"/>
          </a:xfrm>
          <a:prstGeom prst="rect">
            <a:avLst/>
          </a:prstGeom>
          <a:solidFill>
            <a:schemeClr val="bg1"/>
          </a:solidFill>
        </p:spPr>
        <p:txBody>
          <a:bodyPr wrap="none" rtlCol="0">
            <a:spAutoFit/>
          </a:bodyPr>
          <a:lstStyle/>
          <a:p>
            <a:r>
              <a:rPr lang="en-US" sz="1500" b="1" dirty="0">
                <a:solidFill>
                  <a:srgbClr val="FF0000"/>
                </a:solidFill>
                <a:latin typeface="Avenir Book" panose="02000503020000020003" pitchFamily="2" charset="0"/>
              </a:rPr>
              <a:t>~0.024T</a:t>
            </a:r>
          </a:p>
        </p:txBody>
      </p:sp>
    </p:spTree>
    <p:extLst>
      <p:ext uri="{BB962C8B-B14F-4D97-AF65-F5344CB8AC3E}">
        <p14:creationId xmlns:p14="http://schemas.microsoft.com/office/powerpoint/2010/main" val="4168103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FF0D4-AF41-E2D1-0883-A0A11F0C7CA0}"/>
              </a:ext>
            </a:extLst>
          </p:cNvPr>
          <p:cNvSpPr>
            <a:spLocks noGrp="1"/>
          </p:cNvSpPr>
          <p:nvPr>
            <p:ph type="title"/>
          </p:nvPr>
        </p:nvSpPr>
        <p:spPr>
          <a:xfrm>
            <a:off x="0" y="0"/>
            <a:ext cx="12192000" cy="1087395"/>
          </a:xfrm>
          <a:solidFill>
            <a:schemeClr val="accent6">
              <a:lumMod val="20000"/>
              <a:lumOff val="80000"/>
            </a:schemeClr>
          </a:solidFill>
          <a:effectLst>
            <a:glow rad="63500">
              <a:schemeClr val="accent3">
                <a:satMod val="175000"/>
                <a:alpha val="40000"/>
              </a:schemeClr>
            </a:glow>
            <a:softEdge rad="12700"/>
          </a:effectLst>
        </p:spPr>
        <p:txBody>
          <a:bodyPr/>
          <a:lstStyle/>
          <a:p>
            <a:r>
              <a:rPr lang="en-US" dirty="0">
                <a:latin typeface="Avenir Book" panose="02000503020000020003" pitchFamily="2" charset="0"/>
              </a:rPr>
              <a:t>History of Moller polarimetry in Hall A</a:t>
            </a:r>
          </a:p>
        </p:txBody>
      </p:sp>
      <p:sp>
        <p:nvSpPr>
          <p:cNvPr id="37" name="Content Placeholder 36">
            <a:extLst>
              <a:ext uri="{FF2B5EF4-FFF2-40B4-BE49-F238E27FC236}">
                <a16:creationId xmlns:a16="http://schemas.microsoft.com/office/drawing/2014/main" id="{2EE0B3B5-5FBD-3FCC-92AA-98F619D088C7}"/>
              </a:ext>
            </a:extLst>
          </p:cNvPr>
          <p:cNvSpPr>
            <a:spLocks noGrp="1"/>
          </p:cNvSpPr>
          <p:nvPr>
            <p:ph idx="1"/>
          </p:nvPr>
        </p:nvSpPr>
        <p:spPr>
          <a:xfrm>
            <a:off x="208006" y="1331355"/>
            <a:ext cx="6793430" cy="4451608"/>
          </a:xfrm>
        </p:spPr>
        <p:txBody>
          <a:bodyPr>
            <a:normAutofit/>
          </a:bodyPr>
          <a:lstStyle/>
          <a:p>
            <a:pPr marL="0" indent="0">
              <a:buNone/>
            </a:pPr>
            <a:r>
              <a:rPr lang="en-US" sz="1800" dirty="0">
                <a:latin typeface="Avenir Book" panose="02000503020000020003" pitchFamily="2" charset="0"/>
              </a:rPr>
              <a:t>The Moller polarimeter in Hall A was installed in the late 1990s using polarized ferromagnetic foils (max polarization ~8%)</a:t>
            </a:r>
          </a:p>
          <a:p>
            <a:r>
              <a:rPr lang="en-US" sz="1800" dirty="0">
                <a:latin typeface="Avenir Book" panose="02000503020000020003" pitchFamily="2" charset="0"/>
              </a:rPr>
              <a:t>For the first decade tilted foil target was used </a:t>
            </a:r>
          </a:p>
          <a:p>
            <a:pPr lvl="1"/>
            <a:r>
              <a:rPr lang="en-US" sz="1400" dirty="0">
                <a:latin typeface="Avenir Book" panose="02000503020000020003" pitchFamily="2" charset="0"/>
              </a:rPr>
              <a:t>Polarization measured with pickup coils. </a:t>
            </a:r>
          </a:p>
          <a:p>
            <a:pPr lvl="1"/>
            <a:r>
              <a:rPr lang="en-US" sz="1400" dirty="0">
                <a:latin typeface="Avenir Book" panose="02000503020000020003" pitchFamily="2" charset="0"/>
              </a:rPr>
              <a:t>Early measurements having systematic errors &gt;3% due to target polarization uncertainty</a:t>
            </a:r>
          </a:p>
          <a:p>
            <a:pPr lvl="1"/>
            <a:r>
              <a:rPr lang="en-US" sz="1400" dirty="0">
                <a:latin typeface="Avenir Book" panose="02000503020000020003" pitchFamily="2" charset="0"/>
              </a:rPr>
              <a:t>With lots of effort systematics reduced to 1.7% for HAPPEX-III but still dominated by target polarization</a:t>
            </a:r>
          </a:p>
          <a:p>
            <a:r>
              <a:rPr lang="en-US" sz="1700" dirty="0">
                <a:latin typeface="Avenir Book" panose="02000503020000020003" pitchFamily="2" charset="0"/>
              </a:rPr>
              <a:t>In 2009 new 4T magnet installed to polarize Fe foils out of plane along beam direction</a:t>
            </a:r>
          </a:p>
          <a:p>
            <a:pPr lvl="1"/>
            <a:r>
              <a:rPr lang="en-US" sz="1400" dirty="0">
                <a:latin typeface="Avenir Book" panose="02000503020000020003" pitchFamily="2" charset="0"/>
              </a:rPr>
              <a:t>Can achieve (in theory) full saturation</a:t>
            </a:r>
          </a:p>
          <a:p>
            <a:pPr lvl="1"/>
            <a:r>
              <a:rPr lang="en-US" sz="1400" dirty="0">
                <a:latin typeface="Avenir Book" panose="02000503020000020003" pitchFamily="2" charset="0"/>
              </a:rPr>
              <a:t>Polarization for pure Fe foils out of plane known to 0.24% at saturation magnetization </a:t>
            </a:r>
          </a:p>
          <a:p>
            <a:pPr lvl="1"/>
            <a:r>
              <a:rPr lang="en-US" sz="1400" dirty="0">
                <a:latin typeface="Avenir Book" panose="02000503020000020003" pitchFamily="2" charset="0"/>
              </a:rPr>
              <a:t>Reached 1.2% relative uncertainty during PREX-1</a:t>
            </a:r>
          </a:p>
          <a:p>
            <a:pPr marL="0" indent="0">
              <a:buNone/>
            </a:pPr>
            <a:endParaRPr lang="en-US" sz="2400" dirty="0">
              <a:latin typeface="Avenir Book" panose="02000503020000020003" pitchFamily="2" charset="0"/>
            </a:endParaRPr>
          </a:p>
        </p:txBody>
      </p:sp>
      <p:sp>
        <p:nvSpPr>
          <p:cNvPr id="40" name="Slide Number Placeholder 39">
            <a:extLst>
              <a:ext uri="{FF2B5EF4-FFF2-40B4-BE49-F238E27FC236}">
                <a16:creationId xmlns:a16="http://schemas.microsoft.com/office/drawing/2014/main" id="{6073D6F9-792D-D742-7C0A-01F0CE2A831C}"/>
              </a:ext>
            </a:extLst>
          </p:cNvPr>
          <p:cNvSpPr>
            <a:spLocks noGrp="1"/>
          </p:cNvSpPr>
          <p:nvPr>
            <p:ph type="sldNum" sz="quarter" idx="12"/>
          </p:nvPr>
        </p:nvSpPr>
        <p:spPr/>
        <p:txBody>
          <a:bodyPr/>
          <a:lstStyle/>
          <a:p>
            <a:fld id="{740E4C77-D3A5-204F-A1DC-FB41A2942866}" type="slidenum">
              <a:rPr lang="en-US" smtClean="0"/>
              <a:t>3</a:t>
            </a:fld>
            <a:endParaRPr lang="en-US"/>
          </a:p>
        </p:txBody>
      </p:sp>
      <p:pic>
        <p:nvPicPr>
          <p:cNvPr id="3" name="Picture 2">
            <a:extLst>
              <a:ext uri="{FF2B5EF4-FFF2-40B4-BE49-F238E27FC236}">
                <a16:creationId xmlns:a16="http://schemas.microsoft.com/office/drawing/2014/main" id="{39EDDD46-CEC1-68AA-9A20-20C9AF1AC0BE}"/>
              </a:ext>
            </a:extLst>
          </p:cNvPr>
          <p:cNvPicPr>
            <a:picLocks noChangeAspect="1"/>
          </p:cNvPicPr>
          <p:nvPr/>
        </p:nvPicPr>
        <p:blipFill>
          <a:blip r:embed="rId2"/>
          <a:stretch>
            <a:fillRect/>
          </a:stretch>
        </p:blipFill>
        <p:spPr>
          <a:xfrm>
            <a:off x="7019365" y="1237204"/>
            <a:ext cx="5060576" cy="1733457"/>
          </a:xfrm>
          <a:prstGeom prst="rect">
            <a:avLst/>
          </a:prstGeom>
        </p:spPr>
      </p:pic>
      <p:pic>
        <p:nvPicPr>
          <p:cNvPr id="4" name="Picture 3">
            <a:extLst>
              <a:ext uri="{FF2B5EF4-FFF2-40B4-BE49-F238E27FC236}">
                <a16:creationId xmlns:a16="http://schemas.microsoft.com/office/drawing/2014/main" id="{52387A96-CE87-9D7C-E41B-E2944702A089}"/>
              </a:ext>
            </a:extLst>
          </p:cNvPr>
          <p:cNvPicPr>
            <a:picLocks noChangeAspect="1"/>
          </p:cNvPicPr>
          <p:nvPr/>
        </p:nvPicPr>
        <p:blipFill rotWithShape="1">
          <a:blip r:embed="rId3"/>
          <a:srcRect l="3285" r="1222" b="3382"/>
          <a:stretch/>
        </p:blipFill>
        <p:spPr>
          <a:xfrm>
            <a:off x="7019365" y="2362201"/>
            <a:ext cx="2788023" cy="1647240"/>
          </a:xfrm>
          <a:prstGeom prst="rect">
            <a:avLst/>
          </a:prstGeom>
          <a:ln>
            <a:solidFill>
              <a:schemeClr val="tx1"/>
            </a:solidFill>
          </a:ln>
        </p:spPr>
      </p:pic>
      <p:sp>
        <p:nvSpPr>
          <p:cNvPr id="5" name="TextBox 4">
            <a:extLst>
              <a:ext uri="{FF2B5EF4-FFF2-40B4-BE49-F238E27FC236}">
                <a16:creationId xmlns:a16="http://schemas.microsoft.com/office/drawing/2014/main" id="{A51526BA-DBB9-101F-73A8-5EF1BEC46200}"/>
              </a:ext>
            </a:extLst>
          </p:cNvPr>
          <p:cNvSpPr txBox="1"/>
          <p:nvPr/>
        </p:nvSpPr>
        <p:spPr>
          <a:xfrm>
            <a:off x="8337177" y="2581835"/>
            <a:ext cx="819455" cy="323165"/>
          </a:xfrm>
          <a:prstGeom prst="rect">
            <a:avLst/>
          </a:prstGeom>
          <a:solidFill>
            <a:schemeClr val="bg1"/>
          </a:solidFill>
        </p:spPr>
        <p:txBody>
          <a:bodyPr wrap="none" rtlCol="0">
            <a:spAutoFit/>
          </a:bodyPr>
          <a:lstStyle/>
          <a:p>
            <a:r>
              <a:rPr lang="en-US" sz="1500" b="1" dirty="0">
                <a:solidFill>
                  <a:srgbClr val="FF0000"/>
                </a:solidFill>
                <a:latin typeface="Avenir Book" panose="02000503020000020003" pitchFamily="2" charset="0"/>
              </a:rPr>
              <a:t>~0.24T</a:t>
            </a:r>
          </a:p>
        </p:txBody>
      </p:sp>
      <p:pic>
        <p:nvPicPr>
          <p:cNvPr id="6" name="Picture 5">
            <a:extLst>
              <a:ext uri="{FF2B5EF4-FFF2-40B4-BE49-F238E27FC236}">
                <a16:creationId xmlns:a16="http://schemas.microsoft.com/office/drawing/2014/main" id="{E0367BD1-3C97-04F8-77C7-965A25D2D82C}"/>
              </a:ext>
            </a:extLst>
          </p:cNvPr>
          <p:cNvPicPr>
            <a:picLocks noChangeAspect="1"/>
          </p:cNvPicPr>
          <p:nvPr/>
        </p:nvPicPr>
        <p:blipFill>
          <a:blip r:embed="rId4"/>
          <a:stretch>
            <a:fillRect/>
          </a:stretch>
        </p:blipFill>
        <p:spPr>
          <a:xfrm>
            <a:off x="6964083" y="1138518"/>
            <a:ext cx="3112280" cy="5416176"/>
          </a:xfrm>
          <a:prstGeom prst="rect">
            <a:avLst/>
          </a:prstGeom>
        </p:spPr>
      </p:pic>
      <p:pic>
        <p:nvPicPr>
          <p:cNvPr id="8" name="Picture 7">
            <a:extLst>
              <a:ext uri="{FF2B5EF4-FFF2-40B4-BE49-F238E27FC236}">
                <a16:creationId xmlns:a16="http://schemas.microsoft.com/office/drawing/2014/main" id="{CEB42BB5-E587-658E-394F-8735C05D151B}"/>
              </a:ext>
            </a:extLst>
          </p:cNvPr>
          <p:cNvPicPr>
            <a:picLocks noChangeAspect="1"/>
          </p:cNvPicPr>
          <p:nvPr/>
        </p:nvPicPr>
        <p:blipFill rotWithShape="1">
          <a:blip r:embed="rId5"/>
          <a:srcRect t="2848" r="2380"/>
          <a:stretch/>
        </p:blipFill>
        <p:spPr>
          <a:xfrm>
            <a:off x="9770825" y="1165412"/>
            <a:ext cx="2421175" cy="2140324"/>
          </a:xfrm>
          <a:prstGeom prst="rect">
            <a:avLst/>
          </a:prstGeom>
          <a:ln>
            <a:solidFill>
              <a:schemeClr val="tx1"/>
            </a:solidFill>
          </a:ln>
        </p:spPr>
      </p:pic>
    </p:spTree>
    <p:extLst>
      <p:ext uri="{BB962C8B-B14F-4D97-AF65-F5344CB8AC3E}">
        <p14:creationId xmlns:p14="http://schemas.microsoft.com/office/powerpoint/2010/main" val="2870348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FF0D4-AF41-E2D1-0883-A0A11F0C7CA0}"/>
              </a:ext>
            </a:extLst>
          </p:cNvPr>
          <p:cNvSpPr>
            <a:spLocks noGrp="1"/>
          </p:cNvSpPr>
          <p:nvPr>
            <p:ph type="title"/>
          </p:nvPr>
        </p:nvSpPr>
        <p:spPr>
          <a:xfrm>
            <a:off x="0" y="0"/>
            <a:ext cx="12192000" cy="1087395"/>
          </a:xfrm>
          <a:solidFill>
            <a:schemeClr val="accent6">
              <a:lumMod val="20000"/>
              <a:lumOff val="80000"/>
            </a:schemeClr>
          </a:solidFill>
          <a:effectLst>
            <a:glow rad="63500">
              <a:schemeClr val="accent3">
                <a:satMod val="175000"/>
                <a:alpha val="40000"/>
              </a:schemeClr>
            </a:glow>
            <a:softEdge rad="12700"/>
          </a:effectLst>
        </p:spPr>
        <p:txBody>
          <a:bodyPr/>
          <a:lstStyle/>
          <a:p>
            <a:r>
              <a:rPr lang="en-US" dirty="0">
                <a:latin typeface="Avenir Book" panose="02000503020000020003" pitchFamily="2" charset="0"/>
              </a:rPr>
              <a:t>History of Moller polarimetry in Hall A</a:t>
            </a:r>
          </a:p>
        </p:txBody>
      </p:sp>
      <p:sp>
        <p:nvSpPr>
          <p:cNvPr id="37" name="Content Placeholder 36">
            <a:extLst>
              <a:ext uri="{FF2B5EF4-FFF2-40B4-BE49-F238E27FC236}">
                <a16:creationId xmlns:a16="http://schemas.microsoft.com/office/drawing/2014/main" id="{2EE0B3B5-5FBD-3FCC-92AA-98F619D088C7}"/>
              </a:ext>
            </a:extLst>
          </p:cNvPr>
          <p:cNvSpPr>
            <a:spLocks noGrp="1"/>
          </p:cNvSpPr>
          <p:nvPr>
            <p:ph idx="1"/>
          </p:nvPr>
        </p:nvSpPr>
        <p:spPr>
          <a:xfrm>
            <a:off x="208006" y="1331355"/>
            <a:ext cx="6793430" cy="3859210"/>
          </a:xfrm>
        </p:spPr>
        <p:txBody>
          <a:bodyPr>
            <a:normAutofit fontScale="70000" lnSpcReduction="20000"/>
          </a:bodyPr>
          <a:lstStyle/>
          <a:p>
            <a:pPr marL="0" indent="0">
              <a:buNone/>
            </a:pPr>
            <a:r>
              <a:rPr lang="en-US" sz="2400" dirty="0">
                <a:latin typeface="Avenir Book" panose="02000503020000020003" pitchFamily="2" charset="0"/>
              </a:rPr>
              <a:t>The Moller polarimeter in Hall A was installed in the late 1990s using polarized ferromagnetic foils (max polarization ~8%)</a:t>
            </a:r>
          </a:p>
          <a:p>
            <a:r>
              <a:rPr lang="en-US" sz="2400" dirty="0">
                <a:latin typeface="Avenir Book" panose="02000503020000020003" pitchFamily="2" charset="0"/>
              </a:rPr>
              <a:t>For the first decade tilted foil target was used </a:t>
            </a:r>
          </a:p>
          <a:p>
            <a:pPr lvl="1"/>
            <a:r>
              <a:rPr lang="en-US" sz="2000" dirty="0">
                <a:latin typeface="Avenir Book" panose="02000503020000020003" pitchFamily="2" charset="0"/>
              </a:rPr>
              <a:t>Polarization measured with pickup coils. </a:t>
            </a:r>
          </a:p>
          <a:p>
            <a:pPr lvl="1"/>
            <a:r>
              <a:rPr lang="en-US" sz="2000" dirty="0">
                <a:latin typeface="Avenir Book" panose="02000503020000020003" pitchFamily="2" charset="0"/>
              </a:rPr>
              <a:t>Early measurements having systematic errors &gt;3% due to target polarization uncertainty</a:t>
            </a:r>
          </a:p>
          <a:p>
            <a:pPr lvl="1"/>
            <a:r>
              <a:rPr lang="en-US" sz="2000" dirty="0">
                <a:latin typeface="Avenir Book" panose="02000503020000020003" pitchFamily="2" charset="0"/>
              </a:rPr>
              <a:t>With lots of effort systematics reduced to 1.7% for HAPPEX-III but still dominated by target polarization</a:t>
            </a:r>
          </a:p>
          <a:p>
            <a:r>
              <a:rPr lang="en-US" sz="2400" dirty="0">
                <a:latin typeface="Avenir Book" panose="02000503020000020003" pitchFamily="2" charset="0"/>
              </a:rPr>
              <a:t>In 2009 new 4T magnet installed to polarize Fe foils out of plane along beam direction</a:t>
            </a:r>
          </a:p>
          <a:p>
            <a:pPr lvl="1"/>
            <a:r>
              <a:rPr lang="en-US" sz="2000" dirty="0">
                <a:latin typeface="Avenir Book" panose="02000503020000020003" pitchFamily="2" charset="0"/>
              </a:rPr>
              <a:t>Now can achieve (in theory) full saturation</a:t>
            </a:r>
          </a:p>
          <a:p>
            <a:pPr lvl="1"/>
            <a:r>
              <a:rPr lang="en-US" sz="2000" dirty="0">
                <a:latin typeface="Avenir Book" panose="02000503020000020003" pitchFamily="2" charset="0"/>
              </a:rPr>
              <a:t>Polarization for pure Fe foils out of plane known to 0.24% at saturation magnetization </a:t>
            </a:r>
          </a:p>
          <a:p>
            <a:pPr lvl="1"/>
            <a:r>
              <a:rPr lang="en-US" sz="2000" dirty="0">
                <a:latin typeface="Avenir Book" panose="02000503020000020003" pitchFamily="2" charset="0"/>
              </a:rPr>
              <a:t>Reached 1.2% relative uncertainty during PREX-1</a:t>
            </a:r>
          </a:p>
          <a:p>
            <a:r>
              <a:rPr lang="en-US" sz="2400" dirty="0">
                <a:latin typeface="Avenir Book" panose="02000503020000020003" pitchFamily="2" charset="0"/>
              </a:rPr>
              <a:t>In 2016 a new 5T self-contained superconducting Helmholtz coil magnet installed with a rotatable target ladder</a:t>
            </a:r>
          </a:p>
          <a:p>
            <a:pPr lvl="1"/>
            <a:r>
              <a:rPr lang="en-US" sz="2000" dirty="0">
                <a:latin typeface="Avenir Book" panose="02000503020000020003" pitchFamily="2" charset="0"/>
              </a:rPr>
              <a:t>Reached 0.85% systematic uncertainty for CREX</a:t>
            </a:r>
          </a:p>
          <a:p>
            <a:pPr marL="0" indent="0">
              <a:buNone/>
            </a:pPr>
            <a:endParaRPr lang="en-US" sz="2400" dirty="0">
              <a:latin typeface="Avenir Book" panose="02000503020000020003" pitchFamily="2" charset="0"/>
            </a:endParaRPr>
          </a:p>
        </p:txBody>
      </p:sp>
      <p:sp>
        <p:nvSpPr>
          <p:cNvPr id="40" name="Slide Number Placeholder 39">
            <a:extLst>
              <a:ext uri="{FF2B5EF4-FFF2-40B4-BE49-F238E27FC236}">
                <a16:creationId xmlns:a16="http://schemas.microsoft.com/office/drawing/2014/main" id="{6073D6F9-792D-D742-7C0A-01F0CE2A831C}"/>
              </a:ext>
            </a:extLst>
          </p:cNvPr>
          <p:cNvSpPr>
            <a:spLocks noGrp="1"/>
          </p:cNvSpPr>
          <p:nvPr>
            <p:ph type="sldNum" sz="quarter" idx="12"/>
          </p:nvPr>
        </p:nvSpPr>
        <p:spPr/>
        <p:txBody>
          <a:bodyPr/>
          <a:lstStyle/>
          <a:p>
            <a:fld id="{740E4C77-D3A5-204F-A1DC-FB41A2942866}" type="slidenum">
              <a:rPr lang="en-US" smtClean="0"/>
              <a:t>4</a:t>
            </a:fld>
            <a:endParaRPr lang="en-US"/>
          </a:p>
        </p:txBody>
      </p:sp>
      <p:pic>
        <p:nvPicPr>
          <p:cNvPr id="10" name="Picture 9">
            <a:extLst>
              <a:ext uri="{FF2B5EF4-FFF2-40B4-BE49-F238E27FC236}">
                <a16:creationId xmlns:a16="http://schemas.microsoft.com/office/drawing/2014/main" id="{2DB5BA1E-23F9-76AF-2F01-C3B1E7889A3A}"/>
              </a:ext>
            </a:extLst>
          </p:cNvPr>
          <p:cNvPicPr>
            <a:picLocks noChangeAspect="1"/>
          </p:cNvPicPr>
          <p:nvPr/>
        </p:nvPicPr>
        <p:blipFill>
          <a:blip r:embed="rId2"/>
          <a:stretch>
            <a:fillRect/>
          </a:stretch>
        </p:blipFill>
        <p:spPr>
          <a:xfrm>
            <a:off x="7346576" y="2047315"/>
            <a:ext cx="3411071" cy="3929228"/>
          </a:xfrm>
          <a:prstGeom prst="rect">
            <a:avLst/>
          </a:prstGeom>
        </p:spPr>
      </p:pic>
      <p:pic>
        <p:nvPicPr>
          <p:cNvPr id="11" name="Picture 10">
            <a:extLst>
              <a:ext uri="{FF2B5EF4-FFF2-40B4-BE49-F238E27FC236}">
                <a16:creationId xmlns:a16="http://schemas.microsoft.com/office/drawing/2014/main" id="{335C8FBA-0BFE-57F9-8A9D-C093F2C878A3}"/>
              </a:ext>
            </a:extLst>
          </p:cNvPr>
          <p:cNvPicPr>
            <a:picLocks noChangeAspect="1"/>
          </p:cNvPicPr>
          <p:nvPr/>
        </p:nvPicPr>
        <p:blipFill rotWithShape="1">
          <a:blip r:embed="rId3"/>
          <a:srcRect t="2848" r="2380"/>
          <a:stretch/>
        </p:blipFill>
        <p:spPr>
          <a:xfrm>
            <a:off x="9770825" y="1165412"/>
            <a:ext cx="2421175" cy="2140324"/>
          </a:xfrm>
          <a:prstGeom prst="rect">
            <a:avLst/>
          </a:prstGeom>
          <a:ln>
            <a:solidFill>
              <a:schemeClr val="tx1"/>
            </a:solidFill>
          </a:ln>
        </p:spPr>
      </p:pic>
    </p:spTree>
    <p:extLst>
      <p:ext uri="{BB962C8B-B14F-4D97-AF65-F5344CB8AC3E}">
        <p14:creationId xmlns:p14="http://schemas.microsoft.com/office/powerpoint/2010/main" val="1301639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FF0D4-AF41-E2D1-0883-A0A11F0C7CA0}"/>
              </a:ext>
            </a:extLst>
          </p:cNvPr>
          <p:cNvSpPr>
            <a:spLocks noGrp="1"/>
          </p:cNvSpPr>
          <p:nvPr>
            <p:ph type="title"/>
          </p:nvPr>
        </p:nvSpPr>
        <p:spPr>
          <a:xfrm>
            <a:off x="0" y="0"/>
            <a:ext cx="12192000" cy="1087395"/>
          </a:xfrm>
          <a:solidFill>
            <a:schemeClr val="accent6">
              <a:lumMod val="20000"/>
              <a:lumOff val="80000"/>
            </a:schemeClr>
          </a:solidFill>
          <a:effectLst>
            <a:glow rad="63500">
              <a:schemeClr val="accent3">
                <a:satMod val="175000"/>
                <a:alpha val="40000"/>
              </a:schemeClr>
            </a:glow>
            <a:softEdge rad="12700"/>
          </a:effectLst>
        </p:spPr>
        <p:txBody>
          <a:bodyPr/>
          <a:lstStyle/>
          <a:p>
            <a:r>
              <a:rPr lang="en-US" dirty="0">
                <a:latin typeface="Avenir Book" panose="02000503020000020003" pitchFamily="2" charset="0"/>
              </a:rPr>
              <a:t>History of Moller polarimetry in Hall A</a:t>
            </a:r>
          </a:p>
        </p:txBody>
      </p:sp>
      <p:sp>
        <p:nvSpPr>
          <p:cNvPr id="37" name="Content Placeholder 36">
            <a:extLst>
              <a:ext uri="{FF2B5EF4-FFF2-40B4-BE49-F238E27FC236}">
                <a16:creationId xmlns:a16="http://schemas.microsoft.com/office/drawing/2014/main" id="{2EE0B3B5-5FBD-3FCC-92AA-98F619D088C7}"/>
              </a:ext>
            </a:extLst>
          </p:cNvPr>
          <p:cNvSpPr>
            <a:spLocks noGrp="1"/>
          </p:cNvSpPr>
          <p:nvPr>
            <p:ph idx="1"/>
          </p:nvPr>
        </p:nvSpPr>
        <p:spPr>
          <a:xfrm>
            <a:off x="208006" y="1331355"/>
            <a:ext cx="6793430" cy="3859210"/>
          </a:xfrm>
        </p:spPr>
        <p:txBody>
          <a:bodyPr>
            <a:normAutofit fontScale="70000" lnSpcReduction="20000"/>
          </a:bodyPr>
          <a:lstStyle/>
          <a:p>
            <a:pPr marL="0" indent="0">
              <a:buNone/>
            </a:pPr>
            <a:r>
              <a:rPr lang="en-US" sz="2400" dirty="0">
                <a:latin typeface="Avenir Book" panose="02000503020000020003" pitchFamily="2" charset="0"/>
              </a:rPr>
              <a:t>The Moller polarimeter in Hall A was installed in the late 1990s using polarized ferromagnetic foils (max polarization ~8%)</a:t>
            </a:r>
          </a:p>
          <a:p>
            <a:r>
              <a:rPr lang="en-US" sz="2400" dirty="0">
                <a:latin typeface="Avenir Book" panose="02000503020000020003" pitchFamily="2" charset="0"/>
              </a:rPr>
              <a:t>For the first decade tilted foil target was used </a:t>
            </a:r>
          </a:p>
          <a:p>
            <a:pPr lvl="1"/>
            <a:r>
              <a:rPr lang="en-US" sz="2000" dirty="0">
                <a:latin typeface="Avenir Book" panose="02000503020000020003" pitchFamily="2" charset="0"/>
              </a:rPr>
              <a:t>Polarization measured with pickup coils. </a:t>
            </a:r>
          </a:p>
          <a:p>
            <a:pPr lvl="1"/>
            <a:r>
              <a:rPr lang="en-US" sz="2000" dirty="0">
                <a:latin typeface="Avenir Book" panose="02000503020000020003" pitchFamily="2" charset="0"/>
              </a:rPr>
              <a:t>Early measurements having systematic errors &gt;3% due to target polarization uncertainty</a:t>
            </a:r>
          </a:p>
          <a:p>
            <a:pPr lvl="1"/>
            <a:r>
              <a:rPr lang="en-US" sz="2000" dirty="0">
                <a:latin typeface="Avenir Book" panose="02000503020000020003" pitchFamily="2" charset="0"/>
              </a:rPr>
              <a:t>With lots of effort systematics reduced to 1.7% for HAPPEX-III but still dominated by target polarization</a:t>
            </a:r>
          </a:p>
          <a:p>
            <a:r>
              <a:rPr lang="en-US" sz="2400" dirty="0">
                <a:latin typeface="Avenir Book" panose="02000503020000020003" pitchFamily="2" charset="0"/>
              </a:rPr>
              <a:t>In 2009 new 4T magnet installed to polarize Fe foils out of plane along beam direction</a:t>
            </a:r>
          </a:p>
          <a:p>
            <a:pPr lvl="1"/>
            <a:r>
              <a:rPr lang="en-US" sz="2000" dirty="0">
                <a:latin typeface="Avenir Book" panose="02000503020000020003" pitchFamily="2" charset="0"/>
              </a:rPr>
              <a:t>Now can achieve (in theory) full saturation</a:t>
            </a:r>
          </a:p>
          <a:p>
            <a:pPr lvl="1"/>
            <a:r>
              <a:rPr lang="en-US" sz="2000" dirty="0">
                <a:latin typeface="Avenir Book" panose="02000503020000020003" pitchFamily="2" charset="0"/>
              </a:rPr>
              <a:t>Polarization for pure Fe foils out of plane known to 0.24% at saturation magnetization </a:t>
            </a:r>
          </a:p>
          <a:p>
            <a:pPr lvl="1"/>
            <a:r>
              <a:rPr lang="en-US" sz="2000" dirty="0">
                <a:latin typeface="Avenir Book" panose="02000503020000020003" pitchFamily="2" charset="0"/>
              </a:rPr>
              <a:t>Reached 1.2% relative uncertainty during PREX-1</a:t>
            </a:r>
          </a:p>
          <a:p>
            <a:r>
              <a:rPr lang="en-US" sz="2400" dirty="0">
                <a:latin typeface="Avenir Book" panose="02000503020000020003" pitchFamily="2" charset="0"/>
              </a:rPr>
              <a:t>In 2016 a new 5T self-contained superconducting Helmholtz coil magnet installed with a rotatable target ladder</a:t>
            </a:r>
          </a:p>
          <a:p>
            <a:pPr lvl="1"/>
            <a:r>
              <a:rPr lang="en-US" sz="2000" dirty="0">
                <a:latin typeface="Avenir Book" panose="02000503020000020003" pitchFamily="2" charset="0"/>
              </a:rPr>
              <a:t>Reached 0.85% systematic uncertainty for CREX</a:t>
            </a:r>
          </a:p>
          <a:p>
            <a:pPr marL="0" indent="0">
              <a:buNone/>
            </a:pPr>
            <a:endParaRPr lang="en-US" sz="2400" dirty="0">
              <a:latin typeface="Avenir Book" panose="02000503020000020003" pitchFamily="2" charset="0"/>
            </a:endParaRPr>
          </a:p>
        </p:txBody>
      </p:sp>
      <p:sp>
        <p:nvSpPr>
          <p:cNvPr id="39" name="TextBox 38">
            <a:extLst>
              <a:ext uri="{FF2B5EF4-FFF2-40B4-BE49-F238E27FC236}">
                <a16:creationId xmlns:a16="http://schemas.microsoft.com/office/drawing/2014/main" id="{51B3C5D6-7367-00BB-E94C-0E86C7521FB6}"/>
              </a:ext>
            </a:extLst>
          </p:cNvPr>
          <p:cNvSpPr txBox="1"/>
          <p:nvPr/>
        </p:nvSpPr>
        <p:spPr>
          <a:xfrm>
            <a:off x="232597" y="6154392"/>
            <a:ext cx="8896865" cy="477054"/>
          </a:xfrm>
          <a:prstGeom prst="rect">
            <a:avLst/>
          </a:prstGeom>
          <a:solidFill>
            <a:schemeClr val="accent6">
              <a:lumMod val="20000"/>
              <a:lumOff val="80000"/>
            </a:schemeClr>
          </a:solidFill>
          <a:ln>
            <a:solidFill>
              <a:schemeClr val="accent6"/>
            </a:solidFill>
          </a:ln>
        </p:spPr>
        <p:txBody>
          <a:bodyPr wrap="square">
            <a:spAutoFit/>
          </a:bodyPr>
          <a:lstStyle/>
          <a:p>
            <a:pPr marL="0" indent="0">
              <a:buNone/>
            </a:pPr>
            <a:r>
              <a:rPr lang="en-US" sz="2500" dirty="0">
                <a:latin typeface="Avenir Book" panose="02000503020000020003" pitchFamily="2" charset="0"/>
              </a:rPr>
              <a:t>I will focus on efforts in Hall A to reach this level </a:t>
            </a:r>
            <a:r>
              <a:rPr lang="en-US" sz="2500">
                <a:latin typeface="Avenir Book" panose="02000503020000020003" pitchFamily="2" charset="0"/>
              </a:rPr>
              <a:t>of accuracy.</a:t>
            </a:r>
            <a:endParaRPr lang="en-US" sz="2500" dirty="0">
              <a:latin typeface="Avenir Book" panose="02000503020000020003" pitchFamily="2" charset="0"/>
            </a:endParaRPr>
          </a:p>
        </p:txBody>
      </p:sp>
      <p:sp>
        <p:nvSpPr>
          <p:cNvPr id="40" name="Slide Number Placeholder 39">
            <a:extLst>
              <a:ext uri="{FF2B5EF4-FFF2-40B4-BE49-F238E27FC236}">
                <a16:creationId xmlns:a16="http://schemas.microsoft.com/office/drawing/2014/main" id="{6073D6F9-792D-D742-7C0A-01F0CE2A831C}"/>
              </a:ext>
            </a:extLst>
          </p:cNvPr>
          <p:cNvSpPr>
            <a:spLocks noGrp="1"/>
          </p:cNvSpPr>
          <p:nvPr>
            <p:ph type="sldNum" sz="quarter" idx="12"/>
          </p:nvPr>
        </p:nvSpPr>
        <p:spPr/>
        <p:txBody>
          <a:bodyPr/>
          <a:lstStyle/>
          <a:p>
            <a:fld id="{740E4C77-D3A5-204F-A1DC-FB41A2942866}" type="slidenum">
              <a:rPr lang="en-US" smtClean="0"/>
              <a:t>5</a:t>
            </a:fld>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678A913-F0FF-FEAC-683A-C6B8F764EB59}"/>
                  </a:ext>
                </a:extLst>
              </p:cNvPr>
              <p:cNvSpPr txBox="1"/>
              <p:nvPr/>
            </p:nvSpPr>
            <p:spPr>
              <a:xfrm>
                <a:off x="385483" y="4984394"/>
                <a:ext cx="6257364" cy="1200329"/>
              </a:xfrm>
              <a:prstGeom prst="rect">
                <a:avLst/>
              </a:prstGeom>
              <a:noFill/>
              <a:ln>
                <a:solidFill>
                  <a:schemeClr val="accent6">
                    <a:lumMod val="75000"/>
                  </a:schemeClr>
                </a:solidFill>
              </a:ln>
            </p:spPr>
            <p:txBody>
              <a:bodyPr wrap="square">
                <a:spAutoFit/>
              </a:bodyPr>
              <a:lstStyle/>
              <a:p>
                <a:pPr marL="0" indent="0">
                  <a:buNone/>
                </a:pPr>
                <a:r>
                  <a:rPr lang="en-US" dirty="0">
                    <a:latin typeface="Avenir Book" panose="02000503020000020003" pitchFamily="2" charset="0"/>
                  </a:rPr>
                  <a:t>Continuing on this  trajectory:</a:t>
                </a:r>
              </a:p>
              <a:p>
                <a:pPr marL="0" indent="0">
                  <a:buNone/>
                </a:pPr>
                <a:r>
                  <a:rPr lang="en-US" sz="1800" dirty="0">
                    <a:latin typeface="Avenir Book" panose="02000503020000020003" pitchFamily="2" charset="0"/>
                  </a:rPr>
                  <a:t> MOLLER experiment (2025) and the </a:t>
                </a:r>
                <a:r>
                  <a:rPr lang="en-US" sz="1800" dirty="0" err="1">
                    <a:latin typeface="Avenir Book" panose="02000503020000020003" pitchFamily="2" charset="0"/>
                  </a:rPr>
                  <a:t>SoLID</a:t>
                </a:r>
                <a:r>
                  <a:rPr lang="en-US" sz="1800" dirty="0">
                    <a:latin typeface="Avenir Book" panose="02000503020000020003" pitchFamily="2" charset="0"/>
                  </a:rPr>
                  <a:t> (future) both in Hall A experimental program require polarimetry at the </a:t>
                </a:r>
                <a14:m>
                  <m:oMath xmlns:m="http://schemas.openxmlformats.org/officeDocument/2006/math">
                    <m:r>
                      <a:rPr lang="en-US" sz="1800" b="1" i="1" smtClean="0">
                        <a:latin typeface="Cambria Math" panose="02040503050406030204" pitchFamily="18" charset="0"/>
                        <a:ea typeface="Cambria Math" panose="02040503050406030204" pitchFamily="18" charset="0"/>
                      </a:rPr>
                      <m:t>±</m:t>
                    </m:r>
                  </m:oMath>
                </a14:m>
                <a:r>
                  <a:rPr lang="en-US" sz="1800" b="1" dirty="0">
                    <a:latin typeface="Avenir Book" panose="02000503020000020003" pitchFamily="2" charset="0"/>
                  </a:rPr>
                  <a:t>0.4% level of accuracy</a:t>
                </a:r>
              </a:p>
            </p:txBody>
          </p:sp>
        </mc:Choice>
        <mc:Fallback xmlns="">
          <p:sp>
            <p:nvSpPr>
              <p:cNvPr id="9" name="TextBox 8">
                <a:extLst>
                  <a:ext uri="{FF2B5EF4-FFF2-40B4-BE49-F238E27FC236}">
                    <a16:creationId xmlns:a16="http://schemas.microsoft.com/office/drawing/2014/main" id="{0678A913-F0FF-FEAC-683A-C6B8F764EB59}"/>
                  </a:ext>
                </a:extLst>
              </p:cNvPr>
              <p:cNvSpPr txBox="1">
                <a:spLocks noRot="1" noChangeAspect="1" noMove="1" noResize="1" noEditPoints="1" noAdjustHandles="1" noChangeArrowheads="1" noChangeShapeType="1" noTextEdit="1"/>
              </p:cNvSpPr>
              <p:nvPr/>
            </p:nvSpPr>
            <p:spPr>
              <a:xfrm>
                <a:off x="385483" y="4984394"/>
                <a:ext cx="6257364" cy="1200329"/>
              </a:xfrm>
              <a:prstGeom prst="rect">
                <a:avLst/>
              </a:prstGeom>
              <a:blipFill>
                <a:blip r:embed="rId2"/>
                <a:stretch>
                  <a:fillRect l="-606" t="-2083" b="-6250"/>
                </a:stretch>
              </a:blipFill>
              <a:ln>
                <a:solidFill>
                  <a:schemeClr val="accent6">
                    <a:lumMod val="75000"/>
                  </a:schemeClr>
                </a:solidFill>
              </a:ln>
            </p:spPr>
            <p:txBody>
              <a:bodyPr/>
              <a:lstStyle/>
              <a:p>
                <a:r>
                  <a:rPr lang="en-US">
                    <a:noFill/>
                  </a:rPr>
                  <a:t> </a:t>
                </a:r>
              </a:p>
            </p:txBody>
          </p:sp>
        </mc:Fallback>
      </mc:AlternateContent>
      <p:pic>
        <p:nvPicPr>
          <p:cNvPr id="10" name="Picture 9">
            <a:extLst>
              <a:ext uri="{FF2B5EF4-FFF2-40B4-BE49-F238E27FC236}">
                <a16:creationId xmlns:a16="http://schemas.microsoft.com/office/drawing/2014/main" id="{2DB5BA1E-23F9-76AF-2F01-C3B1E7889A3A}"/>
              </a:ext>
            </a:extLst>
          </p:cNvPr>
          <p:cNvPicPr>
            <a:picLocks noChangeAspect="1"/>
          </p:cNvPicPr>
          <p:nvPr/>
        </p:nvPicPr>
        <p:blipFill>
          <a:blip r:embed="rId3"/>
          <a:stretch>
            <a:fillRect/>
          </a:stretch>
        </p:blipFill>
        <p:spPr>
          <a:xfrm>
            <a:off x="7346576" y="2047315"/>
            <a:ext cx="3411071" cy="3929228"/>
          </a:xfrm>
          <a:prstGeom prst="rect">
            <a:avLst/>
          </a:prstGeom>
        </p:spPr>
      </p:pic>
      <p:pic>
        <p:nvPicPr>
          <p:cNvPr id="11" name="Picture 10">
            <a:extLst>
              <a:ext uri="{FF2B5EF4-FFF2-40B4-BE49-F238E27FC236}">
                <a16:creationId xmlns:a16="http://schemas.microsoft.com/office/drawing/2014/main" id="{335C8FBA-0BFE-57F9-8A9D-C093F2C878A3}"/>
              </a:ext>
            </a:extLst>
          </p:cNvPr>
          <p:cNvPicPr>
            <a:picLocks noChangeAspect="1"/>
          </p:cNvPicPr>
          <p:nvPr/>
        </p:nvPicPr>
        <p:blipFill rotWithShape="1">
          <a:blip r:embed="rId4"/>
          <a:srcRect t="2848" r="2380"/>
          <a:stretch/>
        </p:blipFill>
        <p:spPr>
          <a:xfrm>
            <a:off x="9770825" y="1165412"/>
            <a:ext cx="2421175" cy="2140324"/>
          </a:xfrm>
          <a:prstGeom prst="rect">
            <a:avLst/>
          </a:prstGeom>
          <a:ln>
            <a:solidFill>
              <a:schemeClr val="tx1"/>
            </a:solidFill>
          </a:ln>
        </p:spPr>
      </p:pic>
    </p:spTree>
    <p:extLst>
      <p:ext uri="{BB962C8B-B14F-4D97-AF65-F5344CB8AC3E}">
        <p14:creationId xmlns:p14="http://schemas.microsoft.com/office/powerpoint/2010/main" val="418344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89D4122-7538-2D33-8D56-B01DF669BB2D}"/>
              </a:ext>
            </a:extLst>
          </p:cNvPr>
          <p:cNvPicPr>
            <a:picLocks noChangeAspect="1"/>
          </p:cNvPicPr>
          <p:nvPr/>
        </p:nvPicPr>
        <p:blipFill>
          <a:blip r:embed="rId2"/>
          <a:stretch>
            <a:fillRect/>
          </a:stretch>
        </p:blipFill>
        <p:spPr>
          <a:xfrm>
            <a:off x="7439437" y="3095538"/>
            <a:ext cx="4623465" cy="3428417"/>
          </a:xfrm>
          <a:prstGeom prst="rect">
            <a:avLst/>
          </a:prstGeom>
        </p:spPr>
      </p:pic>
      <p:sp>
        <p:nvSpPr>
          <p:cNvPr id="2" name="Title 1">
            <a:extLst>
              <a:ext uri="{FF2B5EF4-FFF2-40B4-BE49-F238E27FC236}">
                <a16:creationId xmlns:a16="http://schemas.microsoft.com/office/drawing/2014/main" id="{E7AFF0D4-AF41-E2D1-0883-A0A11F0C7CA0}"/>
              </a:ext>
            </a:extLst>
          </p:cNvPr>
          <p:cNvSpPr>
            <a:spLocks noGrp="1"/>
          </p:cNvSpPr>
          <p:nvPr>
            <p:ph type="title"/>
          </p:nvPr>
        </p:nvSpPr>
        <p:spPr>
          <a:xfrm>
            <a:off x="0" y="0"/>
            <a:ext cx="12192000" cy="1087395"/>
          </a:xfrm>
          <a:solidFill>
            <a:schemeClr val="accent6">
              <a:lumMod val="20000"/>
              <a:lumOff val="80000"/>
            </a:schemeClr>
          </a:solidFill>
          <a:effectLst>
            <a:glow rad="63500">
              <a:schemeClr val="accent3">
                <a:satMod val="175000"/>
                <a:alpha val="40000"/>
              </a:schemeClr>
            </a:glow>
            <a:softEdge rad="12700"/>
          </a:effectLst>
        </p:spPr>
        <p:txBody>
          <a:bodyPr/>
          <a:lstStyle/>
          <a:p>
            <a:r>
              <a:rPr lang="en-US" dirty="0">
                <a:latin typeface="Avenir Book" panose="02000503020000020003" pitchFamily="2" charset="0"/>
              </a:rPr>
              <a:t>Moller polarimetry in Hall A</a:t>
            </a:r>
          </a:p>
        </p:txBody>
      </p:sp>
      <p:pic>
        <p:nvPicPr>
          <p:cNvPr id="6" name="Content Placeholder 9">
            <a:extLst>
              <a:ext uri="{FF2B5EF4-FFF2-40B4-BE49-F238E27FC236}">
                <a16:creationId xmlns:a16="http://schemas.microsoft.com/office/drawing/2014/main" id="{2CA70338-A5F4-6622-9832-ABC86D3C92EE}"/>
              </a:ext>
            </a:extLst>
          </p:cNvPr>
          <p:cNvPicPr>
            <a:picLocks noChangeAspect="1"/>
          </p:cNvPicPr>
          <p:nvPr/>
        </p:nvPicPr>
        <p:blipFill rotWithShape="1">
          <a:blip r:embed="rId3"/>
          <a:srcRect l="3333" r="1667"/>
          <a:stretch/>
        </p:blipFill>
        <p:spPr>
          <a:xfrm>
            <a:off x="0" y="1210966"/>
            <a:ext cx="7253416" cy="190879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93D174B-38D1-9B6A-DD5D-601D317CFEE4}"/>
                  </a:ext>
                </a:extLst>
              </p:cNvPr>
              <p:cNvSpPr txBox="1"/>
              <p:nvPr/>
            </p:nvSpPr>
            <p:spPr>
              <a:xfrm>
                <a:off x="208251" y="3165947"/>
                <a:ext cx="5931243" cy="3335016"/>
              </a:xfrm>
              <a:prstGeom prst="rect">
                <a:avLst/>
              </a:prstGeom>
              <a:solidFill>
                <a:schemeClr val="accent6">
                  <a:lumMod val="20000"/>
                  <a:lumOff val="80000"/>
                </a:schemeClr>
              </a:solidFill>
            </p:spPr>
            <p:txBody>
              <a:bodyPr wrap="square" rtlCol="0">
                <a:spAutoFit/>
              </a:bodyPr>
              <a:lstStyle/>
              <a:p>
                <a:pPr marL="285750" indent="-285750">
                  <a:buFont typeface="Arial" charset="0"/>
                  <a:buChar char="•"/>
                </a:pPr>
                <a:r>
                  <a:rPr lang="en-US" sz="2000" dirty="0"/>
                  <a:t>Elastic </a:t>
                </a:r>
                <a:r>
                  <a:rPr lang="en-US" sz="2000" dirty="0" err="1"/>
                  <a:t>ee</a:t>
                </a:r>
                <a:r>
                  <a:rPr lang="en-US" sz="2000" dirty="0"/>
                  <a:t> scattering from a Fe foil polarized || beam</a:t>
                </a:r>
              </a:p>
              <a:p>
                <a:pPr marL="285750" indent="-285750">
                  <a:buFont typeface="Arial" charset="0"/>
                  <a:buChar char="•"/>
                </a:pPr>
                <a:r>
                  <a:rPr lang="en-US" sz="2000" dirty="0"/>
                  <a:t>Low current dedicated measurement (~1 </a:t>
                </a:r>
                <a:r>
                  <a:rPr lang="en-US" sz="2000" dirty="0" err="1"/>
                  <a:t>μA</a:t>
                </a:r>
                <a:r>
                  <a:rPr lang="en-US" sz="2000" dirty="0"/>
                  <a:t>)  experiments run at tens of </a:t>
                </a:r>
                <a:r>
                  <a:rPr lang="en-US" sz="2000" dirty="0" err="1"/>
                  <a:t>μA</a:t>
                </a:r>
                <a:r>
                  <a:rPr lang="en-US" sz="2000" dirty="0"/>
                  <a:t> </a:t>
                </a:r>
              </a:p>
              <a:p>
                <a:pPr marL="285750" indent="-285750">
                  <a:buFont typeface="Arial" charset="0"/>
                  <a:buChar char="•"/>
                </a:pPr>
                <a:r>
                  <a:rPr lang="en-US" sz="2000" dirty="0"/>
                  <a:t>Parity conserving Moller asymmetry</a:t>
                </a:r>
              </a:p>
              <a:p>
                <a:pPr/>
                <a14:m>
                  <m:oMathPara xmlns:m="http://schemas.openxmlformats.org/officeDocument/2006/math">
                    <m:oMathParaPr>
                      <m:jc m:val="centerGroup"/>
                    </m:oMathParaPr>
                    <m:oMath xmlns:m="http://schemas.openxmlformats.org/officeDocument/2006/math">
                      <m:r>
                        <a:rPr lang="en-US" sz="2000" i="1">
                          <a:latin typeface="Cambria Math" charset="0"/>
                        </a:rPr>
                        <m:t>𝐴</m:t>
                      </m:r>
                      <m:r>
                        <a:rPr lang="en-US" sz="2000" i="1">
                          <a:latin typeface="Cambria Math" charset="0"/>
                        </a:rPr>
                        <m:t>=</m:t>
                      </m:r>
                      <m:f>
                        <m:fPr>
                          <m:ctrlPr>
                            <a:rPr lang="mr-IN"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charset="0"/>
                                  <a:ea typeface="Cambria Math" charset="0"/>
                                  <a:cs typeface="Cambria Math" charset="0"/>
                                </a:rPr>
                                <m:t>𝜎</m:t>
                              </m:r>
                            </m:e>
                            <m:sub>
                              <m:r>
                                <a:rPr lang="en-US" sz="2000" i="1">
                                  <a:latin typeface="Cambria Math" charset="0"/>
                                  <a:ea typeface="Cambria Math" charset="0"/>
                                  <a:cs typeface="Cambria Math" charset="0"/>
                                </a:rPr>
                                <m:t>↑↑</m:t>
                              </m:r>
                            </m:sub>
                          </m:sSub>
                          <m:r>
                            <a:rPr lang="en-US" sz="2000" i="1">
                              <a:latin typeface="Cambria Math" charset="0"/>
                            </a:rPr>
                            <m:t>−</m:t>
                          </m:r>
                          <m:sSub>
                            <m:sSubPr>
                              <m:ctrlPr>
                                <a:rPr lang="en-US" sz="2000" i="1">
                                  <a:latin typeface="Cambria Math" panose="02040503050406030204" pitchFamily="18" charset="0"/>
                                </a:rPr>
                              </m:ctrlPr>
                            </m:sSubPr>
                            <m:e>
                              <m:r>
                                <a:rPr lang="en-US" sz="2000" i="1">
                                  <a:latin typeface="Cambria Math" charset="0"/>
                                  <a:ea typeface="Cambria Math" charset="0"/>
                                  <a:cs typeface="Cambria Math" charset="0"/>
                                </a:rPr>
                                <m:t>𝜎</m:t>
                              </m:r>
                            </m:e>
                            <m:sub>
                              <m:r>
                                <a:rPr lang="en-US" sz="2000" i="1">
                                  <a:latin typeface="Cambria Math" charset="0"/>
                                  <a:ea typeface="Cambria Math" charset="0"/>
                                  <a:cs typeface="Cambria Math" charset="0"/>
                                </a:rPr>
                                <m:t>↓↑</m:t>
                              </m:r>
                            </m:sub>
                          </m:sSub>
                        </m:num>
                        <m:den>
                          <m:sSub>
                            <m:sSubPr>
                              <m:ctrlPr>
                                <a:rPr lang="en-US" sz="2000" i="1">
                                  <a:latin typeface="Cambria Math" panose="02040503050406030204" pitchFamily="18" charset="0"/>
                                </a:rPr>
                              </m:ctrlPr>
                            </m:sSubPr>
                            <m:e>
                              <m:r>
                                <a:rPr lang="en-US" sz="2000" i="1">
                                  <a:latin typeface="Cambria Math" charset="0"/>
                                  <a:ea typeface="Cambria Math" charset="0"/>
                                  <a:cs typeface="Cambria Math" charset="0"/>
                                </a:rPr>
                                <m:t>𝜎</m:t>
                              </m:r>
                            </m:e>
                            <m:sub>
                              <m:r>
                                <a:rPr lang="en-US" sz="2000" i="1">
                                  <a:latin typeface="Cambria Math" charset="0"/>
                                  <a:ea typeface="Cambria Math" charset="0"/>
                                  <a:cs typeface="Cambria Math" charset="0"/>
                                </a:rPr>
                                <m:t>↑↑</m:t>
                              </m:r>
                            </m:sub>
                          </m:sSub>
                          <m:r>
                            <a:rPr lang="en-US" sz="2000" i="1">
                              <a:latin typeface="Cambria Math" charset="0"/>
                              <a:ea typeface="Cambria Math" charset="0"/>
                              <a:cs typeface="Cambria Math" charset="0"/>
                            </a:rPr>
                            <m:t>+</m:t>
                          </m:r>
                          <m:sSub>
                            <m:sSubPr>
                              <m:ctrlPr>
                                <a:rPr lang="en-US" sz="2000" i="1">
                                  <a:latin typeface="Cambria Math" panose="02040503050406030204" pitchFamily="18" charset="0"/>
                                </a:rPr>
                              </m:ctrlPr>
                            </m:sSubPr>
                            <m:e>
                              <m:r>
                                <a:rPr lang="en-US" sz="2000" i="1">
                                  <a:latin typeface="Cambria Math" charset="0"/>
                                  <a:ea typeface="Cambria Math" charset="0"/>
                                  <a:cs typeface="Cambria Math" charset="0"/>
                                </a:rPr>
                                <m:t>𝜎</m:t>
                              </m:r>
                            </m:e>
                            <m:sub>
                              <m:r>
                                <a:rPr lang="en-US" sz="2000" i="1">
                                  <a:latin typeface="Cambria Math" charset="0"/>
                                  <a:ea typeface="Cambria Math" charset="0"/>
                                  <a:cs typeface="Cambria Math" charset="0"/>
                                </a:rPr>
                                <m:t>↓↑</m:t>
                              </m:r>
                            </m:sub>
                          </m:sSub>
                        </m:den>
                      </m:f>
                    </m:oMath>
                  </m:oMathPara>
                </a14:m>
                <a:endParaRPr lang="en-US" sz="2000" i="1" dirty="0">
                  <a:latin typeface="Cambria Math" charset="0"/>
                </a:endParaRPr>
              </a:p>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charset="0"/>
                            </a:rPr>
                            <m:t>𝐴</m:t>
                          </m:r>
                        </m:e>
                        <m:sub>
                          <m:r>
                            <a:rPr lang="en-US" sz="2000" i="1">
                              <a:latin typeface="Cambria Math" charset="0"/>
                            </a:rPr>
                            <m:t>𝑚𝑒𝑎𝑠</m:t>
                          </m:r>
                        </m:sub>
                      </m:sSub>
                      <m:r>
                        <a:rPr lang="en-US" sz="2000" i="1">
                          <a:latin typeface="Cambria Math" charset="0"/>
                        </a:rPr>
                        <m:t>=</m:t>
                      </m:r>
                      <m:nary>
                        <m:naryPr>
                          <m:chr m:val="∑"/>
                          <m:supHide m:val="on"/>
                          <m:ctrlPr>
                            <a:rPr lang="en-US" sz="2000" i="1">
                              <a:latin typeface="Cambria Math" panose="02040503050406030204" pitchFamily="18" charset="0"/>
                            </a:rPr>
                          </m:ctrlPr>
                        </m:naryPr>
                        <m:sub>
                          <m:r>
                            <m:rPr>
                              <m:brk m:alnAt="7"/>
                            </m:rPr>
                            <a:rPr lang="en-US" sz="2000" i="1">
                              <a:latin typeface="Cambria Math" charset="0"/>
                            </a:rPr>
                            <m:t>𝑖</m:t>
                          </m:r>
                          <m:r>
                            <a:rPr lang="en-US" sz="2000" i="1">
                              <a:latin typeface="Cambria Math" charset="0"/>
                            </a:rPr>
                            <m:t>,</m:t>
                          </m:r>
                          <m:r>
                            <a:rPr lang="en-US" sz="2000" i="1">
                              <a:latin typeface="Cambria Math" charset="0"/>
                            </a:rPr>
                            <m:t>𝑗</m:t>
                          </m:r>
                          <m:r>
                            <a:rPr lang="en-US" sz="2000" i="1">
                              <a:latin typeface="Cambria Math" charset="0"/>
                            </a:rPr>
                            <m:t>=</m:t>
                          </m:r>
                          <m:r>
                            <a:rPr lang="en-US" sz="2000" i="1">
                              <a:latin typeface="Cambria Math" charset="0"/>
                            </a:rPr>
                            <m:t>𝑥</m:t>
                          </m:r>
                          <m:r>
                            <a:rPr lang="en-US" sz="2000" i="1">
                              <a:latin typeface="Cambria Math" charset="0"/>
                            </a:rPr>
                            <m:t>,</m:t>
                          </m:r>
                          <m:r>
                            <a:rPr lang="en-US" sz="2000" i="1">
                              <a:latin typeface="Cambria Math" charset="0"/>
                            </a:rPr>
                            <m:t>𝑦</m:t>
                          </m:r>
                          <m:r>
                            <a:rPr lang="en-US" sz="2000" i="1">
                              <a:latin typeface="Cambria Math" charset="0"/>
                            </a:rPr>
                            <m:t>,</m:t>
                          </m:r>
                          <m:r>
                            <a:rPr lang="en-US" sz="2000" i="1">
                              <a:latin typeface="Cambria Math" charset="0"/>
                            </a:rPr>
                            <m:t>𝑧</m:t>
                          </m:r>
                        </m:sub>
                        <m:sup/>
                        <m:e>
                          <m:sSubSup>
                            <m:sSubSupPr>
                              <m:ctrlPr>
                                <a:rPr lang="en-US" sz="2000" i="1">
                                  <a:latin typeface="Cambria Math" panose="02040503050406030204" pitchFamily="18" charset="0"/>
                                </a:rPr>
                              </m:ctrlPr>
                            </m:sSubSupPr>
                            <m:e>
                              <m:r>
                                <a:rPr lang="en-US" sz="2000" i="1">
                                  <a:latin typeface="Cambria Math" charset="0"/>
                                </a:rPr>
                                <m:t>𝑃</m:t>
                              </m:r>
                            </m:e>
                            <m:sub>
                              <m:r>
                                <a:rPr lang="en-US" sz="2000" i="1">
                                  <a:latin typeface="Cambria Math" charset="0"/>
                                </a:rPr>
                                <m:t>𝑖</m:t>
                              </m:r>
                            </m:sub>
                            <m:sup>
                              <m:r>
                                <a:rPr lang="en-US" sz="2000" i="1">
                                  <a:latin typeface="Cambria Math" charset="0"/>
                                </a:rPr>
                                <m:t>𝑡</m:t>
                              </m:r>
                            </m:sup>
                          </m:sSubSup>
                          <m:sSub>
                            <m:sSubPr>
                              <m:ctrlPr>
                                <a:rPr lang="en-US" sz="2000" i="1">
                                  <a:latin typeface="Cambria Math" panose="02040503050406030204" pitchFamily="18" charset="0"/>
                                </a:rPr>
                              </m:ctrlPr>
                            </m:sSubPr>
                            <m:e>
                              <m:r>
                                <a:rPr lang="en-US" sz="2000" i="1">
                                  <a:latin typeface="Cambria Math" charset="0"/>
                                </a:rPr>
                                <m:t>𝐴</m:t>
                              </m:r>
                            </m:e>
                            <m:sub>
                              <m:r>
                                <a:rPr lang="en-US" sz="2000" i="1">
                                  <a:latin typeface="Cambria Math" charset="0"/>
                                </a:rPr>
                                <m:t>𝑖𝑗</m:t>
                              </m:r>
                            </m:sub>
                          </m:sSub>
                          <m:sSubSup>
                            <m:sSubSupPr>
                              <m:ctrlPr>
                                <a:rPr lang="en-US" sz="2000" i="1">
                                  <a:latin typeface="Cambria Math" panose="02040503050406030204" pitchFamily="18" charset="0"/>
                                </a:rPr>
                              </m:ctrlPr>
                            </m:sSubSupPr>
                            <m:e>
                              <m:r>
                                <a:rPr lang="en-US" sz="2000" i="1">
                                  <a:latin typeface="Cambria Math" charset="0"/>
                                </a:rPr>
                                <m:t>𝑃</m:t>
                              </m:r>
                            </m:e>
                            <m:sub>
                              <m:r>
                                <a:rPr lang="en-US" sz="2000" i="1">
                                  <a:latin typeface="Cambria Math" charset="0"/>
                                </a:rPr>
                                <m:t>𝑗</m:t>
                              </m:r>
                            </m:sub>
                            <m:sup>
                              <m:r>
                                <a:rPr lang="en-US" sz="2000" i="1">
                                  <a:latin typeface="Cambria Math" charset="0"/>
                                </a:rPr>
                                <m:t>𝑏</m:t>
                              </m:r>
                            </m:sup>
                          </m:sSubSup>
                        </m:e>
                      </m:nary>
                    </m:oMath>
                  </m:oMathPara>
                </a14:m>
                <a:endParaRPr lang="en-US" sz="2000" dirty="0"/>
              </a:p>
              <a:p>
                <a:pPr marL="285750" indent="-285750">
                  <a:buFont typeface="Arial" charset="0"/>
                  <a:buChar char="•"/>
                </a:pPr>
                <a:r>
                  <a:rPr lang="en-US" sz="2000" dirty="0"/>
                  <a:t>Measured asymmetry </a:t>
                </a:r>
              </a:p>
              <a:p>
                <a:pPr lvl="1"/>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charset="0"/>
                            </a:rPr>
                            <m:t>𝐴</m:t>
                          </m:r>
                        </m:e>
                        <m:sub>
                          <m:r>
                            <a:rPr lang="en-US" sz="2000" i="1">
                              <a:latin typeface="Cambria Math" charset="0"/>
                            </a:rPr>
                            <m:t>𝑙𝑜𝑛𝑔</m:t>
                          </m:r>
                        </m:sub>
                      </m:sSub>
                      <m:r>
                        <a:rPr lang="en-US" sz="2000" i="1">
                          <a:latin typeface="Cambria Math" charset="0"/>
                        </a:rPr>
                        <m:t>=</m:t>
                      </m:r>
                      <m:sSubSup>
                        <m:sSubSupPr>
                          <m:ctrlPr>
                            <a:rPr lang="en-US" sz="2000" i="1">
                              <a:latin typeface="Cambria Math" panose="02040503050406030204" pitchFamily="18" charset="0"/>
                            </a:rPr>
                          </m:ctrlPr>
                        </m:sSubSupPr>
                        <m:e>
                          <m:r>
                            <a:rPr lang="en-US" sz="2000" i="1">
                              <a:latin typeface="Cambria Math" charset="0"/>
                            </a:rPr>
                            <m:t>𝑃</m:t>
                          </m:r>
                        </m:e>
                        <m:sub>
                          <m:r>
                            <a:rPr lang="en-US" sz="2000" i="1">
                              <a:latin typeface="Cambria Math" charset="0"/>
                            </a:rPr>
                            <m:t>𝑧</m:t>
                          </m:r>
                        </m:sub>
                        <m:sup>
                          <m:r>
                            <a:rPr lang="en-US" sz="2000" i="1">
                              <a:latin typeface="Cambria Math" charset="0"/>
                            </a:rPr>
                            <m:t>𝑡</m:t>
                          </m:r>
                        </m:sup>
                      </m:sSubSup>
                      <m:sSub>
                        <m:sSubPr>
                          <m:ctrlPr>
                            <a:rPr lang="en-US" sz="2000" i="1">
                              <a:latin typeface="Cambria Math" panose="02040503050406030204" pitchFamily="18" charset="0"/>
                            </a:rPr>
                          </m:ctrlPr>
                        </m:sSubPr>
                        <m:e>
                          <m:r>
                            <a:rPr lang="en-US" sz="2000" i="1">
                              <a:latin typeface="Cambria Math" charset="0"/>
                            </a:rPr>
                            <m:t>𝐴</m:t>
                          </m:r>
                        </m:e>
                        <m:sub>
                          <m:r>
                            <a:rPr lang="en-US" sz="2000" i="1">
                              <a:latin typeface="Cambria Math" charset="0"/>
                            </a:rPr>
                            <m:t>𝑧𝑧</m:t>
                          </m:r>
                        </m:sub>
                      </m:sSub>
                      <m:sSubSup>
                        <m:sSubSupPr>
                          <m:ctrlPr>
                            <a:rPr lang="en-US" sz="2000" i="1">
                              <a:latin typeface="Cambria Math" panose="02040503050406030204" pitchFamily="18" charset="0"/>
                            </a:rPr>
                          </m:ctrlPr>
                        </m:sSubSupPr>
                        <m:e>
                          <m:r>
                            <a:rPr lang="en-US" sz="2000" i="1">
                              <a:latin typeface="Cambria Math" charset="0"/>
                            </a:rPr>
                            <m:t>𝑃</m:t>
                          </m:r>
                        </m:e>
                        <m:sub>
                          <m:r>
                            <a:rPr lang="en-US" sz="2000" i="1">
                              <a:latin typeface="Cambria Math" charset="0"/>
                            </a:rPr>
                            <m:t>𝑧</m:t>
                          </m:r>
                        </m:sub>
                        <m:sup>
                          <m:r>
                            <a:rPr lang="en-US" sz="2000" i="1">
                              <a:latin typeface="Cambria Math" charset="0"/>
                            </a:rPr>
                            <m:t>𝑏</m:t>
                          </m:r>
                        </m:sup>
                      </m:sSubSup>
                    </m:oMath>
                  </m:oMathPara>
                </a14:m>
                <a:endParaRPr lang="en-US" sz="2000" dirty="0"/>
              </a:p>
            </p:txBody>
          </p:sp>
        </mc:Choice>
        <mc:Fallback xmlns="">
          <p:sp>
            <p:nvSpPr>
              <p:cNvPr id="7" name="TextBox 6">
                <a:extLst>
                  <a:ext uri="{FF2B5EF4-FFF2-40B4-BE49-F238E27FC236}">
                    <a16:creationId xmlns:a16="http://schemas.microsoft.com/office/drawing/2014/main" id="{493D174B-38D1-9B6A-DD5D-601D317CFEE4}"/>
                  </a:ext>
                </a:extLst>
              </p:cNvPr>
              <p:cNvSpPr txBox="1">
                <a:spLocks noRot="1" noChangeAspect="1" noMove="1" noResize="1" noEditPoints="1" noAdjustHandles="1" noChangeArrowheads="1" noChangeShapeType="1" noTextEdit="1"/>
              </p:cNvSpPr>
              <p:nvPr/>
            </p:nvSpPr>
            <p:spPr>
              <a:xfrm>
                <a:off x="208251" y="3165947"/>
                <a:ext cx="5931243" cy="3335016"/>
              </a:xfrm>
              <a:prstGeom prst="rect">
                <a:avLst/>
              </a:prstGeom>
              <a:blipFill>
                <a:blip r:embed="rId4"/>
                <a:stretch>
                  <a:fillRect l="-855" t="-1141" b="-23574"/>
                </a:stretch>
              </a:blipFill>
            </p:spPr>
            <p:txBody>
              <a:bodyPr/>
              <a:lstStyle/>
              <a:p>
                <a:r>
                  <a:rPr lang="en-US">
                    <a:noFill/>
                  </a:rPr>
                  <a:t> </a:t>
                </a:r>
              </a:p>
            </p:txBody>
          </p:sp>
        </mc:Fallback>
      </mc:AlternateContent>
      <p:sp>
        <p:nvSpPr>
          <p:cNvPr id="9" name="Content Placeholder 11">
            <a:extLst>
              <a:ext uri="{FF2B5EF4-FFF2-40B4-BE49-F238E27FC236}">
                <a16:creationId xmlns:a16="http://schemas.microsoft.com/office/drawing/2014/main" id="{83506EC1-3610-3A82-53B4-A4F7D5E1C76C}"/>
              </a:ext>
            </a:extLst>
          </p:cNvPr>
          <p:cNvSpPr txBox="1">
            <a:spLocks/>
          </p:cNvSpPr>
          <p:nvPr/>
        </p:nvSpPr>
        <p:spPr>
          <a:xfrm>
            <a:off x="7599405" y="2178644"/>
            <a:ext cx="3657600" cy="8896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Avenir Book" charset="0"/>
                <a:ea typeface="Avenir Book" charset="0"/>
                <a:cs typeface="Avenir Book" charset="0"/>
              </a:rPr>
              <a:t>Learned a lot from PREX2/CREX (2019-2020) and GEn (2022-2023)</a:t>
            </a:r>
          </a:p>
        </p:txBody>
      </p:sp>
      <p:sp>
        <p:nvSpPr>
          <p:cNvPr id="10" name="Rectangle 9">
            <a:extLst>
              <a:ext uri="{FF2B5EF4-FFF2-40B4-BE49-F238E27FC236}">
                <a16:creationId xmlns:a16="http://schemas.microsoft.com/office/drawing/2014/main" id="{5DA4E6FA-A215-A5A5-B559-1E747E558F95}"/>
              </a:ext>
            </a:extLst>
          </p:cNvPr>
          <p:cNvSpPr/>
          <p:nvPr/>
        </p:nvSpPr>
        <p:spPr>
          <a:xfrm>
            <a:off x="7525265" y="5361271"/>
            <a:ext cx="4238367" cy="5034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C03CE4C-6DDC-40F0-15F0-7A8F4E8D0B17}"/>
              </a:ext>
            </a:extLst>
          </p:cNvPr>
          <p:cNvSpPr/>
          <p:nvPr/>
        </p:nvSpPr>
        <p:spPr>
          <a:xfrm>
            <a:off x="7554550" y="3988513"/>
            <a:ext cx="4238367" cy="28832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1053CBC-62D1-C011-6BE0-B2D7AC478107}"/>
              </a:ext>
            </a:extLst>
          </p:cNvPr>
          <p:cNvSpPr/>
          <p:nvPr/>
        </p:nvSpPr>
        <p:spPr>
          <a:xfrm>
            <a:off x="7550280" y="3484345"/>
            <a:ext cx="4238367" cy="5004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37DEBB-B5ED-0B3C-C10A-7DC2DFD66946}"/>
              </a:ext>
            </a:extLst>
          </p:cNvPr>
          <p:cNvSpPr/>
          <p:nvPr/>
        </p:nvSpPr>
        <p:spPr>
          <a:xfrm>
            <a:off x="7451124" y="2104504"/>
            <a:ext cx="4572000" cy="430468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AFEACDB3-9607-2B5E-0D25-A67F2F991842}"/>
              </a:ext>
            </a:extLst>
          </p:cNvPr>
          <p:cNvCxnSpPr>
            <a:cxnSpLocks/>
          </p:cNvCxnSpPr>
          <p:nvPr/>
        </p:nvCxnSpPr>
        <p:spPr>
          <a:xfrm flipV="1">
            <a:off x="6771503" y="3525531"/>
            <a:ext cx="753761" cy="11738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A3E1FD6A-ADD9-67B3-1119-1055DBA078F1}"/>
              </a:ext>
            </a:extLst>
          </p:cNvPr>
          <p:cNvCxnSpPr>
            <a:cxnSpLocks/>
            <a:endCxn id="10" idx="1"/>
          </p:cNvCxnSpPr>
          <p:nvPr/>
        </p:nvCxnSpPr>
        <p:spPr>
          <a:xfrm>
            <a:off x="6795083" y="4874004"/>
            <a:ext cx="730182" cy="7389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EF77E96D-2C95-13C9-80E3-F0F7DED25980}"/>
              </a:ext>
            </a:extLst>
          </p:cNvPr>
          <p:cNvCxnSpPr>
            <a:cxnSpLocks/>
            <a:endCxn id="11" idx="1"/>
          </p:cNvCxnSpPr>
          <p:nvPr/>
        </p:nvCxnSpPr>
        <p:spPr>
          <a:xfrm flipV="1">
            <a:off x="6778305" y="4132675"/>
            <a:ext cx="776245" cy="5735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08629B97-49EA-E3EB-9494-3D358CB612D7}"/>
              </a:ext>
            </a:extLst>
          </p:cNvPr>
          <p:cNvSpPr txBox="1"/>
          <p:nvPr/>
        </p:nvSpPr>
        <p:spPr>
          <a:xfrm>
            <a:off x="6202185" y="4328266"/>
            <a:ext cx="1259640" cy="646331"/>
          </a:xfrm>
          <a:prstGeom prst="rect">
            <a:avLst/>
          </a:prstGeom>
          <a:noFill/>
        </p:spPr>
        <p:txBody>
          <a:bodyPr wrap="none" rtlCol="0">
            <a:spAutoFit/>
          </a:bodyPr>
          <a:lstStyle/>
          <a:p>
            <a:r>
              <a:rPr lang="en-US" dirty="0"/>
              <a:t>Key</a:t>
            </a:r>
          </a:p>
          <a:p>
            <a:r>
              <a:rPr lang="en-US" dirty="0"/>
              <a:t>systematics</a:t>
            </a:r>
          </a:p>
        </p:txBody>
      </p:sp>
      <p:sp>
        <p:nvSpPr>
          <p:cNvPr id="29" name="TextBox 28">
            <a:extLst>
              <a:ext uri="{FF2B5EF4-FFF2-40B4-BE49-F238E27FC236}">
                <a16:creationId xmlns:a16="http://schemas.microsoft.com/office/drawing/2014/main" id="{26256FAA-02F4-AA83-9D5B-E47484CB72EE}"/>
              </a:ext>
            </a:extLst>
          </p:cNvPr>
          <p:cNvSpPr txBox="1"/>
          <p:nvPr/>
        </p:nvSpPr>
        <p:spPr>
          <a:xfrm>
            <a:off x="9567510" y="3436218"/>
            <a:ext cx="622286" cy="323165"/>
          </a:xfrm>
          <a:prstGeom prst="rect">
            <a:avLst/>
          </a:prstGeom>
          <a:noFill/>
        </p:spPr>
        <p:txBody>
          <a:bodyPr wrap="none" rtlCol="0">
            <a:spAutoFit/>
          </a:bodyPr>
          <a:lstStyle/>
          <a:p>
            <a:r>
              <a:rPr lang="en-US" sz="1500" dirty="0">
                <a:latin typeface="Times New Roman" panose="02020603050405020304" pitchFamily="18" charset="0"/>
                <a:cs typeface="Times New Roman" panose="02020603050405020304" pitchFamily="18" charset="0"/>
              </a:rPr>
              <a:t>(Foil)</a:t>
            </a:r>
          </a:p>
        </p:txBody>
      </p:sp>
      <p:sp>
        <p:nvSpPr>
          <p:cNvPr id="30" name="TextBox 29">
            <a:extLst>
              <a:ext uri="{FF2B5EF4-FFF2-40B4-BE49-F238E27FC236}">
                <a16:creationId xmlns:a16="http://schemas.microsoft.com/office/drawing/2014/main" id="{68C95328-A689-0B82-B2EA-4CB70A6FFEDA}"/>
              </a:ext>
            </a:extLst>
          </p:cNvPr>
          <p:cNvSpPr txBox="1"/>
          <p:nvPr/>
        </p:nvSpPr>
        <p:spPr>
          <a:xfrm>
            <a:off x="9392651" y="3694495"/>
            <a:ext cx="622286" cy="323165"/>
          </a:xfrm>
          <a:prstGeom prst="rect">
            <a:avLst/>
          </a:prstGeom>
          <a:noFill/>
        </p:spPr>
        <p:txBody>
          <a:bodyPr wrap="none" rtlCol="0">
            <a:spAutoFit/>
          </a:bodyPr>
          <a:lstStyle/>
          <a:p>
            <a:r>
              <a:rPr lang="en-US" sz="1500" dirty="0">
                <a:latin typeface="Times New Roman" panose="02020603050405020304" pitchFamily="18" charset="0"/>
                <a:cs typeface="Times New Roman" panose="02020603050405020304" pitchFamily="18" charset="0"/>
              </a:rPr>
              <a:t>(Foil)</a:t>
            </a:r>
          </a:p>
        </p:txBody>
      </p:sp>
      <p:sp>
        <p:nvSpPr>
          <p:cNvPr id="32" name="Slide Number Placeholder 31">
            <a:extLst>
              <a:ext uri="{FF2B5EF4-FFF2-40B4-BE49-F238E27FC236}">
                <a16:creationId xmlns:a16="http://schemas.microsoft.com/office/drawing/2014/main" id="{1EED692D-F230-8E73-5875-8C4C5A954BEF}"/>
              </a:ext>
            </a:extLst>
          </p:cNvPr>
          <p:cNvSpPr>
            <a:spLocks noGrp="1"/>
          </p:cNvSpPr>
          <p:nvPr>
            <p:ph type="sldNum" sz="quarter" idx="12"/>
          </p:nvPr>
        </p:nvSpPr>
        <p:spPr/>
        <p:txBody>
          <a:bodyPr/>
          <a:lstStyle/>
          <a:p>
            <a:fld id="{740E4C77-D3A5-204F-A1DC-FB41A2942866}" type="slidenum">
              <a:rPr lang="en-US" smtClean="0"/>
              <a:t>6</a:t>
            </a:fld>
            <a:endParaRPr lang="en-US"/>
          </a:p>
        </p:txBody>
      </p:sp>
      <p:sp>
        <p:nvSpPr>
          <p:cNvPr id="33" name="TextBox 32">
            <a:extLst>
              <a:ext uri="{FF2B5EF4-FFF2-40B4-BE49-F238E27FC236}">
                <a16:creationId xmlns:a16="http://schemas.microsoft.com/office/drawing/2014/main" id="{3B1315AC-7E19-E238-3FDF-DE8F0C54FE86}"/>
              </a:ext>
            </a:extLst>
          </p:cNvPr>
          <p:cNvSpPr txBox="1"/>
          <p:nvPr/>
        </p:nvSpPr>
        <p:spPr>
          <a:xfrm>
            <a:off x="6208296" y="5265020"/>
            <a:ext cx="1289784" cy="1015663"/>
          </a:xfrm>
          <a:prstGeom prst="rect">
            <a:avLst/>
          </a:prstGeom>
          <a:noFill/>
        </p:spPr>
        <p:txBody>
          <a:bodyPr wrap="square" rtlCol="0">
            <a:spAutoFit/>
          </a:bodyPr>
          <a:lstStyle/>
          <a:p>
            <a:r>
              <a:rPr lang="en-US" sz="1200" dirty="0">
                <a:solidFill>
                  <a:srgbClr val="0070C0"/>
                </a:solidFill>
              </a:rPr>
              <a:t>Beam time measurements needed to reduce/constrain these</a:t>
            </a:r>
          </a:p>
        </p:txBody>
      </p:sp>
      <p:sp>
        <p:nvSpPr>
          <p:cNvPr id="34" name="Right Arrow 33">
            <a:extLst>
              <a:ext uri="{FF2B5EF4-FFF2-40B4-BE49-F238E27FC236}">
                <a16:creationId xmlns:a16="http://schemas.microsoft.com/office/drawing/2014/main" id="{0A13D8F4-45D4-4029-9976-413BE59214B6}"/>
              </a:ext>
            </a:extLst>
          </p:cNvPr>
          <p:cNvSpPr/>
          <p:nvPr/>
        </p:nvSpPr>
        <p:spPr>
          <a:xfrm flipV="1">
            <a:off x="7064944" y="5659655"/>
            <a:ext cx="423511" cy="962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396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1" grpId="1" animBg="1"/>
      <p:bldP spid="12" grpId="1" animBg="1"/>
      <p:bldP spid="23" grpId="0"/>
      <p:bldP spid="33" grpId="0"/>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6F7C62D-6CD7-78F0-BE9F-05F9D82E2C48}"/>
              </a:ext>
            </a:extLst>
          </p:cNvPr>
          <p:cNvPicPr>
            <a:picLocks noChangeAspect="1"/>
          </p:cNvPicPr>
          <p:nvPr/>
        </p:nvPicPr>
        <p:blipFill>
          <a:blip r:embed="rId2"/>
          <a:stretch>
            <a:fillRect/>
          </a:stretch>
        </p:blipFill>
        <p:spPr>
          <a:xfrm>
            <a:off x="1252782" y="2688182"/>
            <a:ext cx="3117087" cy="4020826"/>
          </a:xfrm>
          <a:prstGeom prst="rect">
            <a:avLst/>
          </a:prstGeom>
        </p:spPr>
      </p:pic>
      <p:sp>
        <p:nvSpPr>
          <p:cNvPr id="2" name="Title 1">
            <a:extLst>
              <a:ext uri="{FF2B5EF4-FFF2-40B4-BE49-F238E27FC236}">
                <a16:creationId xmlns:a16="http://schemas.microsoft.com/office/drawing/2014/main" id="{E7AFF0D4-AF41-E2D1-0883-A0A11F0C7CA0}"/>
              </a:ext>
            </a:extLst>
          </p:cNvPr>
          <p:cNvSpPr>
            <a:spLocks noGrp="1"/>
          </p:cNvSpPr>
          <p:nvPr>
            <p:ph type="title"/>
          </p:nvPr>
        </p:nvSpPr>
        <p:spPr>
          <a:xfrm>
            <a:off x="0" y="1"/>
            <a:ext cx="12192000" cy="808521"/>
          </a:xfrm>
          <a:solidFill>
            <a:schemeClr val="accent6">
              <a:lumMod val="20000"/>
              <a:lumOff val="80000"/>
            </a:schemeClr>
          </a:solidFill>
          <a:effectLst>
            <a:glow rad="63500">
              <a:schemeClr val="accent3">
                <a:satMod val="175000"/>
                <a:alpha val="40000"/>
              </a:schemeClr>
            </a:glow>
            <a:softEdge rad="12700"/>
          </a:effectLst>
        </p:spPr>
        <p:txBody>
          <a:bodyPr>
            <a:normAutofit/>
          </a:bodyPr>
          <a:lstStyle/>
          <a:p>
            <a:r>
              <a:rPr lang="en-US" dirty="0">
                <a:latin typeface="Avenir Book" charset="0"/>
                <a:ea typeface="Avenir Book" charset="0"/>
                <a:cs typeface="Avenir Book" charset="0"/>
              </a:rPr>
              <a:t>Moller </a:t>
            </a:r>
            <a:r>
              <a:rPr lang="en-US" i="1" dirty="0">
                <a:latin typeface="Avenir Book" charset="0"/>
                <a:ea typeface="Avenir Book" charset="0"/>
                <a:cs typeface="Avenir Book" charset="0"/>
              </a:rPr>
              <a:t>A</a:t>
            </a:r>
            <a:r>
              <a:rPr lang="en-US" sz="3000" i="1" dirty="0">
                <a:latin typeface="Avenir Book" charset="0"/>
                <a:ea typeface="Avenir Book" charset="0"/>
                <a:cs typeface="Avenir Book" charset="0"/>
              </a:rPr>
              <a:t>zz </a:t>
            </a:r>
            <a:r>
              <a:rPr lang="en-US" dirty="0">
                <a:latin typeface="Avenir Book" charset="0"/>
                <a:ea typeface="Avenir Book" charset="0"/>
                <a:cs typeface="Avenir Book" charset="0"/>
              </a:rPr>
              <a:t>+ </a:t>
            </a:r>
            <a:r>
              <a:rPr lang="en-US" dirty="0" err="1">
                <a:latin typeface="Avenir Book" charset="0"/>
                <a:ea typeface="Avenir Book" charset="0"/>
                <a:cs typeface="Avenir Book" charset="0"/>
              </a:rPr>
              <a:t>Levchuk</a:t>
            </a:r>
            <a:endParaRPr lang="en-US" dirty="0">
              <a:latin typeface="Avenir Book" panose="02000503020000020003" pitchFamily="2" charset="0"/>
            </a:endParaRPr>
          </a:p>
        </p:txBody>
      </p:sp>
      <p:sp>
        <p:nvSpPr>
          <p:cNvPr id="3" name="Content Placeholder 15">
            <a:extLst>
              <a:ext uri="{FF2B5EF4-FFF2-40B4-BE49-F238E27FC236}">
                <a16:creationId xmlns:a16="http://schemas.microsoft.com/office/drawing/2014/main" id="{85643014-40E1-6AB7-F99A-83DBEA1DCB2D}"/>
              </a:ext>
            </a:extLst>
          </p:cNvPr>
          <p:cNvSpPr>
            <a:spLocks noGrp="1"/>
          </p:cNvSpPr>
          <p:nvPr>
            <p:ph sz="half" idx="1"/>
          </p:nvPr>
        </p:nvSpPr>
        <p:spPr>
          <a:xfrm>
            <a:off x="388257" y="1233714"/>
            <a:ext cx="5461000" cy="1451429"/>
          </a:xfrm>
        </p:spPr>
        <p:txBody>
          <a:bodyPr>
            <a:normAutofit/>
          </a:bodyPr>
          <a:lstStyle/>
          <a:p>
            <a:r>
              <a:rPr lang="en-US" sz="2000" dirty="0">
                <a:latin typeface="Avenir Book" panose="02000503020000020003" pitchFamily="2" charset="0"/>
              </a:rPr>
              <a:t>Azz is a function of center of mass scattering angle </a:t>
            </a:r>
          </a:p>
          <a:p>
            <a:r>
              <a:rPr lang="en-US" sz="2000" dirty="0">
                <a:latin typeface="Avenir Book" panose="02000503020000020003" pitchFamily="2" charset="0"/>
              </a:rPr>
              <a:t>Must be averaged across the detector acceptance i.e. comes from simulation</a:t>
            </a:r>
          </a:p>
          <a:p>
            <a:pPr marL="0" indent="0">
              <a:buNone/>
            </a:pPr>
            <a:endParaRPr lang="en-US" sz="2000" dirty="0">
              <a:latin typeface="Avenir Book" panose="02000503020000020003" pitchFamily="2" charset="0"/>
            </a:endParaRPr>
          </a:p>
        </p:txBody>
      </p:sp>
      <p:pic>
        <p:nvPicPr>
          <p:cNvPr id="4" name="Picture 3">
            <a:extLst>
              <a:ext uri="{FF2B5EF4-FFF2-40B4-BE49-F238E27FC236}">
                <a16:creationId xmlns:a16="http://schemas.microsoft.com/office/drawing/2014/main" id="{8B8DDDCF-7A6C-5890-9DF5-BA36C655B18C}"/>
              </a:ext>
            </a:extLst>
          </p:cNvPr>
          <p:cNvPicPr>
            <a:picLocks noChangeAspect="1"/>
          </p:cNvPicPr>
          <p:nvPr/>
        </p:nvPicPr>
        <p:blipFill>
          <a:blip r:embed="rId3"/>
          <a:srcRect/>
          <a:stretch/>
        </p:blipFill>
        <p:spPr>
          <a:xfrm>
            <a:off x="6755499" y="824909"/>
            <a:ext cx="5204394" cy="3534216"/>
          </a:xfrm>
          <a:prstGeom prst="rect">
            <a:avLst/>
          </a:prstGeom>
        </p:spPr>
      </p:pic>
      <p:cxnSp>
        <p:nvCxnSpPr>
          <p:cNvPr id="5" name="Straight Connector 4">
            <a:extLst>
              <a:ext uri="{FF2B5EF4-FFF2-40B4-BE49-F238E27FC236}">
                <a16:creationId xmlns:a16="http://schemas.microsoft.com/office/drawing/2014/main" id="{CA7CE4F9-C3E4-87DB-AA70-524D03C68BEB}"/>
              </a:ext>
            </a:extLst>
          </p:cNvPr>
          <p:cNvCxnSpPr/>
          <p:nvPr/>
        </p:nvCxnSpPr>
        <p:spPr>
          <a:xfrm flipV="1">
            <a:off x="9056044" y="3615123"/>
            <a:ext cx="0" cy="292608"/>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B34F4F-5D4C-C270-F20B-0213BC23238F}"/>
              </a:ext>
            </a:extLst>
          </p:cNvPr>
          <p:cNvCxnSpPr/>
          <p:nvPr/>
        </p:nvCxnSpPr>
        <p:spPr>
          <a:xfrm flipV="1">
            <a:off x="9732312" y="3625960"/>
            <a:ext cx="0" cy="292608"/>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B8E402B-7AA6-8888-23FC-B9B0BB208936}"/>
              </a:ext>
            </a:extLst>
          </p:cNvPr>
          <p:cNvCxnSpPr>
            <a:cxnSpLocks/>
          </p:cNvCxnSpPr>
          <p:nvPr/>
        </p:nvCxnSpPr>
        <p:spPr>
          <a:xfrm>
            <a:off x="9049657" y="3885379"/>
            <a:ext cx="7112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F99C6D6-4C52-1019-BE4C-8C28CE57F86C}"/>
              </a:ext>
            </a:extLst>
          </p:cNvPr>
          <p:cNvSpPr txBox="1"/>
          <p:nvPr/>
        </p:nvSpPr>
        <p:spPr>
          <a:xfrm>
            <a:off x="9755342" y="3602931"/>
            <a:ext cx="1778051" cy="323165"/>
          </a:xfrm>
          <a:prstGeom prst="rect">
            <a:avLst/>
          </a:prstGeom>
          <a:noFill/>
        </p:spPr>
        <p:txBody>
          <a:bodyPr wrap="none" rtlCol="0">
            <a:spAutoFit/>
          </a:bodyPr>
          <a:lstStyle/>
          <a:p>
            <a:r>
              <a:rPr lang="en-US" sz="1500" dirty="0">
                <a:solidFill>
                  <a:schemeClr val="accent1"/>
                </a:solidFill>
                <a:latin typeface="Avenir Book" panose="02000503020000020003" pitchFamily="2" charset="0"/>
              </a:rPr>
              <a:t>typical acceptance</a:t>
            </a:r>
          </a:p>
        </p:txBody>
      </p:sp>
      <p:sp>
        <p:nvSpPr>
          <p:cNvPr id="20" name="TextBox 19">
            <a:extLst>
              <a:ext uri="{FF2B5EF4-FFF2-40B4-BE49-F238E27FC236}">
                <a16:creationId xmlns:a16="http://schemas.microsoft.com/office/drawing/2014/main" id="{A4BA787E-5ED0-1069-A1D4-EBC144015BD1}"/>
              </a:ext>
            </a:extLst>
          </p:cNvPr>
          <p:cNvSpPr txBox="1"/>
          <p:nvPr/>
        </p:nvSpPr>
        <p:spPr>
          <a:xfrm>
            <a:off x="1840721" y="2887729"/>
            <a:ext cx="1872343" cy="969496"/>
          </a:xfrm>
          <a:prstGeom prst="rect">
            <a:avLst/>
          </a:prstGeom>
          <a:solidFill>
            <a:schemeClr val="bg1"/>
          </a:solidFill>
        </p:spPr>
        <p:txBody>
          <a:bodyPr wrap="square" rtlCol="0">
            <a:spAutoFit/>
          </a:bodyPr>
          <a:lstStyle/>
          <a:p>
            <a:r>
              <a:rPr lang="en-US" sz="1900" dirty="0"/>
              <a:t>Simulated event </a:t>
            </a:r>
          </a:p>
          <a:p>
            <a:r>
              <a:rPr lang="en-US" sz="1900" dirty="0"/>
              <a:t>distribution for </a:t>
            </a:r>
          </a:p>
          <a:p>
            <a:r>
              <a:rPr lang="en-US" sz="1900" dirty="0"/>
              <a:t>CREX experiment</a:t>
            </a:r>
          </a:p>
        </p:txBody>
      </p:sp>
      <p:sp>
        <p:nvSpPr>
          <p:cNvPr id="21" name="Content Placeholder 15">
            <a:extLst>
              <a:ext uri="{FF2B5EF4-FFF2-40B4-BE49-F238E27FC236}">
                <a16:creationId xmlns:a16="http://schemas.microsoft.com/office/drawing/2014/main" id="{37D65CFA-F238-D8F5-B794-9CC1280852C0}"/>
              </a:ext>
            </a:extLst>
          </p:cNvPr>
          <p:cNvSpPr txBox="1">
            <a:spLocks/>
          </p:cNvSpPr>
          <p:nvPr/>
        </p:nvSpPr>
        <p:spPr>
          <a:xfrm>
            <a:off x="5602513" y="4397829"/>
            <a:ext cx="6371773" cy="2206171"/>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200" dirty="0" err="1">
                <a:latin typeface="Avenir Book" panose="02000503020000020003" pitchFamily="2" charset="0"/>
              </a:rPr>
              <a:t>Levchuk</a:t>
            </a:r>
            <a:r>
              <a:rPr lang="en-US" sz="2200" dirty="0">
                <a:latin typeface="Avenir Book" panose="02000503020000020003" pitchFamily="2" charset="0"/>
              </a:rPr>
              <a:t> effect </a:t>
            </a:r>
          </a:p>
          <a:p>
            <a:r>
              <a:rPr lang="en-US" sz="2200" dirty="0">
                <a:latin typeface="Avenir Book" panose="02000503020000020003" pitchFamily="2" charset="0"/>
              </a:rPr>
              <a:t>Kinematic change to scattering angle (and thus Azz) from intrinsic motion of bound atomic target electrons</a:t>
            </a:r>
          </a:p>
          <a:p>
            <a:r>
              <a:rPr lang="en-US" sz="2200" dirty="0">
                <a:latin typeface="Avenir Book" panose="02000503020000020003" pitchFamily="2" charset="0"/>
              </a:rPr>
              <a:t>Inner unpolarized atomic electrons have higher intrinsic momenta </a:t>
            </a:r>
            <a:r>
              <a:rPr lang="en-US" sz="2200" dirty="0">
                <a:latin typeface="Avenir Book" panose="02000503020000020003" pitchFamily="2" charset="0"/>
                <a:sym typeface="Wingdings" pitchFamily="2" charset="2"/>
              </a:rPr>
              <a:t> greater transverse momenta preferentially modify the trajectories of these unpolarized electrons modifying their acceptance probability</a:t>
            </a:r>
            <a:endParaRPr lang="en-US" sz="2200" dirty="0">
              <a:latin typeface="Avenir Book" panose="02000503020000020003" pitchFamily="2" charset="0"/>
            </a:endParaRPr>
          </a:p>
          <a:p>
            <a:pPr marL="0" indent="0">
              <a:buNone/>
            </a:pPr>
            <a:endParaRPr lang="en-US" sz="2200" dirty="0">
              <a:latin typeface="Avenir Book" panose="02000503020000020003" pitchFamily="2" charset="0"/>
            </a:endParaRPr>
          </a:p>
          <a:p>
            <a:pPr marL="0" indent="0">
              <a:buFont typeface="Arial"/>
              <a:buNone/>
            </a:pPr>
            <a:endParaRPr lang="en-US" sz="2000" dirty="0">
              <a:latin typeface="Avenir Book" panose="02000503020000020003" pitchFamily="2" charset="0"/>
            </a:endParaRPr>
          </a:p>
        </p:txBody>
      </p:sp>
      <p:sp>
        <p:nvSpPr>
          <p:cNvPr id="25" name="Slide Number Placeholder 24">
            <a:extLst>
              <a:ext uri="{FF2B5EF4-FFF2-40B4-BE49-F238E27FC236}">
                <a16:creationId xmlns:a16="http://schemas.microsoft.com/office/drawing/2014/main" id="{06834958-D882-733C-72FD-A11EDF6982D7}"/>
              </a:ext>
            </a:extLst>
          </p:cNvPr>
          <p:cNvSpPr>
            <a:spLocks noGrp="1"/>
          </p:cNvSpPr>
          <p:nvPr>
            <p:ph type="sldNum" sz="quarter" idx="12"/>
          </p:nvPr>
        </p:nvSpPr>
        <p:spPr/>
        <p:txBody>
          <a:bodyPr/>
          <a:lstStyle/>
          <a:p>
            <a:fld id="{740E4C77-D3A5-204F-A1DC-FB41A2942866}" type="slidenum">
              <a:rPr lang="en-US" smtClean="0"/>
              <a:t>7</a:t>
            </a:fld>
            <a:endParaRPr lang="en-US" dirty="0"/>
          </a:p>
        </p:txBody>
      </p:sp>
      <p:sp>
        <p:nvSpPr>
          <p:cNvPr id="6" name="TextBox 5">
            <a:extLst>
              <a:ext uri="{FF2B5EF4-FFF2-40B4-BE49-F238E27FC236}">
                <a16:creationId xmlns:a16="http://schemas.microsoft.com/office/drawing/2014/main" id="{D6A9EBF7-8D1B-C257-5437-12FF757DFEE8}"/>
              </a:ext>
            </a:extLst>
          </p:cNvPr>
          <p:cNvSpPr txBox="1"/>
          <p:nvPr/>
        </p:nvSpPr>
        <p:spPr>
          <a:xfrm>
            <a:off x="2366682" y="3711389"/>
            <a:ext cx="1457450" cy="307777"/>
          </a:xfrm>
          <a:prstGeom prst="rect">
            <a:avLst/>
          </a:prstGeom>
          <a:noFill/>
        </p:spPr>
        <p:txBody>
          <a:bodyPr wrap="none" rtlCol="0">
            <a:spAutoFit/>
          </a:bodyPr>
          <a:lstStyle/>
          <a:p>
            <a:r>
              <a:rPr lang="en-US" sz="1400" dirty="0">
                <a:hlinkClick r:id="rId4"/>
              </a:rPr>
              <a:t>arXiv 2207.02150</a:t>
            </a:r>
            <a:endParaRPr lang="en-US" sz="1400" dirty="0"/>
          </a:p>
        </p:txBody>
      </p:sp>
    </p:spTree>
    <p:extLst>
      <p:ext uri="{BB962C8B-B14F-4D97-AF65-F5344CB8AC3E}">
        <p14:creationId xmlns:p14="http://schemas.microsoft.com/office/powerpoint/2010/main" val="1339296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33378"/>
          </a:xfrm>
          <a:solidFill>
            <a:schemeClr val="accent6">
              <a:lumMod val="20000"/>
              <a:lumOff val="80000"/>
            </a:schemeClr>
          </a:solidFill>
          <a:ln>
            <a:solidFill>
              <a:schemeClr val="accent6">
                <a:lumMod val="20000"/>
                <a:lumOff val="80000"/>
              </a:schemeClr>
            </a:solidFill>
          </a:ln>
        </p:spPr>
        <p:txBody>
          <a:bodyPr>
            <a:normAutofit/>
          </a:bodyPr>
          <a:lstStyle/>
          <a:p>
            <a:r>
              <a:rPr lang="en-US" dirty="0">
                <a:latin typeface="Avenir Book" charset="0"/>
                <a:ea typeface="Avenir Book" charset="0"/>
                <a:cs typeface="Avenir Book" charset="0"/>
              </a:rPr>
              <a:t>Moller </a:t>
            </a:r>
            <a:r>
              <a:rPr lang="en-US" i="1" dirty="0">
                <a:latin typeface="Avenir Book" charset="0"/>
                <a:ea typeface="Avenir Book" charset="0"/>
                <a:cs typeface="Avenir Book" charset="0"/>
              </a:rPr>
              <a:t>A</a:t>
            </a:r>
            <a:r>
              <a:rPr lang="en-US" sz="3000" i="1" dirty="0">
                <a:latin typeface="Avenir Book" charset="0"/>
                <a:ea typeface="Avenir Book" charset="0"/>
                <a:cs typeface="Avenir Book" charset="0"/>
              </a:rPr>
              <a:t>zz</a:t>
            </a:r>
            <a:r>
              <a:rPr lang="en-US" dirty="0">
                <a:latin typeface="Avenir Book" charset="0"/>
                <a:ea typeface="Avenir Book" charset="0"/>
                <a:cs typeface="Avenir Book" charset="0"/>
              </a:rPr>
              <a:t>: two useful discoveries</a:t>
            </a:r>
          </a:p>
        </p:txBody>
      </p:sp>
      <p:sp>
        <p:nvSpPr>
          <p:cNvPr id="5" name="Slide Number Placeholder 4"/>
          <p:cNvSpPr>
            <a:spLocks noGrp="1"/>
          </p:cNvSpPr>
          <p:nvPr>
            <p:ph type="sldNum" sz="quarter" idx="12"/>
          </p:nvPr>
        </p:nvSpPr>
        <p:spPr/>
        <p:txBody>
          <a:bodyPr/>
          <a:lstStyle/>
          <a:p>
            <a:fld id="{A1F76C85-8017-E241-94D0-67864585A5F5}" type="slidenum">
              <a:rPr lang="en-US" smtClean="0"/>
              <a:t>8</a:t>
            </a:fld>
            <a:endParaRPr lang="en-US"/>
          </a:p>
        </p:txBody>
      </p:sp>
      <p:pic>
        <p:nvPicPr>
          <p:cNvPr id="4" name="Picture 3">
            <a:extLst>
              <a:ext uri="{FF2B5EF4-FFF2-40B4-BE49-F238E27FC236}">
                <a16:creationId xmlns:a16="http://schemas.microsoft.com/office/drawing/2014/main" id="{1A4CC83F-5144-4049-8DDB-C954711C9E30}"/>
              </a:ext>
            </a:extLst>
          </p:cNvPr>
          <p:cNvPicPr>
            <a:picLocks noChangeAspect="1"/>
          </p:cNvPicPr>
          <p:nvPr/>
        </p:nvPicPr>
        <p:blipFill rotWithShape="1">
          <a:blip r:embed="rId2"/>
          <a:srcRect l="2312" t="15949" r="2645" b="12582"/>
          <a:stretch/>
        </p:blipFill>
        <p:spPr>
          <a:xfrm>
            <a:off x="1" y="943429"/>
            <a:ext cx="5775158" cy="2192032"/>
          </a:xfrm>
          <a:prstGeom prst="rect">
            <a:avLst/>
          </a:prstGeom>
        </p:spPr>
      </p:pic>
      <p:pic>
        <p:nvPicPr>
          <p:cNvPr id="6" name="Picture 5">
            <a:extLst>
              <a:ext uri="{FF2B5EF4-FFF2-40B4-BE49-F238E27FC236}">
                <a16:creationId xmlns:a16="http://schemas.microsoft.com/office/drawing/2014/main" id="{2B443E81-7F38-C642-A62E-5A4BD462911C}"/>
              </a:ext>
            </a:extLst>
          </p:cNvPr>
          <p:cNvPicPr>
            <a:picLocks noChangeAspect="1"/>
          </p:cNvPicPr>
          <p:nvPr/>
        </p:nvPicPr>
        <p:blipFill>
          <a:blip r:embed="rId3"/>
          <a:stretch>
            <a:fillRect/>
          </a:stretch>
        </p:blipFill>
        <p:spPr>
          <a:xfrm>
            <a:off x="-1" y="3761317"/>
            <a:ext cx="5718629" cy="2892054"/>
          </a:xfrm>
          <a:prstGeom prst="rect">
            <a:avLst/>
          </a:prstGeom>
        </p:spPr>
      </p:pic>
      <p:sp>
        <p:nvSpPr>
          <p:cNvPr id="3" name="TextBox 2">
            <a:extLst>
              <a:ext uri="{FF2B5EF4-FFF2-40B4-BE49-F238E27FC236}">
                <a16:creationId xmlns:a16="http://schemas.microsoft.com/office/drawing/2014/main" id="{C2E64DE8-9CFD-0347-98D3-C06EBCC2FBA8}"/>
              </a:ext>
            </a:extLst>
          </p:cNvPr>
          <p:cNvSpPr txBox="1"/>
          <p:nvPr/>
        </p:nvSpPr>
        <p:spPr>
          <a:xfrm rot="516465">
            <a:off x="3778155" y="966512"/>
            <a:ext cx="1262012" cy="276999"/>
          </a:xfrm>
          <a:prstGeom prst="rect">
            <a:avLst/>
          </a:prstGeom>
          <a:noFill/>
        </p:spPr>
        <p:txBody>
          <a:bodyPr wrap="none" rtlCol="0">
            <a:spAutoFit/>
          </a:bodyPr>
          <a:lstStyle/>
          <a:p>
            <a:r>
              <a:rPr lang="en-US" sz="1200" dirty="0"/>
              <a:t>Coincidence Rate</a:t>
            </a:r>
          </a:p>
        </p:txBody>
      </p:sp>
      <p:sp>
        <p:nvSpPr>
          <p:cNvPr id="14" name="TextBox 13">
            <a:extLst>
              <a:ext uri="{FF2B5EF4-FFF2-40B4-BE49-F238E27FC236}">
                <a16:creationId xmlns:a16="http://schemas.microsoft.com/office/drawing/2014/main" id="{E39C286D-8E8D-9046-BAC4-4C3132BC18B5}"/>
              </a:ext>
            </a:extLst>
          </p:cNvPr>
          <p:cNvSpPr txBox="1"/>
          <p:nvPr/>
        </p:nvSpPr>
        <p:spPr>
          <a:xfrm rot="21447275">
            <a:off x="4135530" y="2309083"/>
            <a:ext cx="1055225" cy="276999"/>
          </a:xfrm>
          <a:prstGeom prst="rect">
            <a:avLst/>
          </a:prstGeom>
          <a:noFill/>
        </p:spPr>
        <p:txBody>
          <a:bodyPr wrap="none" rtlCol="0">
            <a:spAutoFit/>
          </a:bodyPr>
          <a:lstStyle/>
          <a:p>
            <a:r>
              <a:rPr lang="en-US" sz="1200" dirty="0">
                <a:solidFill>
                  <a:schemeClr val="accent1"/>
                </a:solidFill>
              </a:rPr>
              <a:t>Simulated Azz</a:t>
            </a:r>
          </a:p>
        </p:txBody>
      </p:sp>
      <p:sp>
        <p:nvSpPr>
          <p:cNvPr id="15" name="TextBox 14">
            <a:extLst>
              <a:ext uri="{FF2B5EF4-FFF2-40B4-BE49-F238E27FC236}">
                <a16:creationId xmlns:a16="http://schemas.microsoft.com/office/drawing/2014/main" id="{C4719AE7-2791-4F48-AFDF-1822A0F5344E}"/>
              </a:ext>
            </a:extLst>
          </p:cNvPr>
          <p:cNvSpPr txBox="1"/>
          <p:nvPr/>
        </p:nvSpPr>
        <p:spPr>
          <a:xfrm rot="20541985">
            <a:off x="3687534" y="1503539"/>
            <a:ext cx="1240019" cy="276999"/>
          </a:xfrm>
          <a:prstGeom prst="rect">
            <a:avLst/>
          </a:prstGeom>
          <a:noFill/>
        </p:spPr>
        <p:txBody>
          <a:bodyPr wrap="none" rtlCol="0">
            <a:spAutoFit/>
          </a:bodyPr>
          <a:lstStyle/>
          <a:p>
            <a:r>
              <a:rPr lang="en-US" sz="1200" dirty="0" err="1">
                <a:solidFill>
                  <a:schemeClr val="accent2">
                    <a:lumMod val="75000"/>
                  </a:schemeClr>
                </a:solidFill>
              </a:rPr>
              <a:t>Levchuk</a:t>
            </a:r>
            <a:r>
              <a:rPr lang="en-US" sz="1200" dirty="0">
                <a:solidFill>
                  <a:schemeClr val="accent2">
                    <a:lumMod val="75000"/>
                  </a:schemeClr>
                </a:solidFill>
              </a:rPr>
              <a:t> </a:t>
            </a:r>
            <a:r>
              <a:rPr lang="en-US" sz="1200" dirty="0" err="1">
                <a:solidFill>
                  <a:schemeClr val="accent2">
                    <a:lumMod val="75000"/>
                  </a:schemeClr>
                </a:solidFill>
              </a:rPr>
              <a:t>Corr</a:t>
            </a:r>
            <a:r>
              <a:rPr lang="en-US" sz="1200" dirty="0">
                <a:solidFill>
                  <a:schemeClr val="accent2">
                    <a:lumMod val="75000"/>
                  </a:schemeClr>
                </a:solidFill>
              </a:rPr>
              <a:t> Azz</a:t>
            </a:r>
          </a:p>
        </p:txBody>
      </p:sp>
      <p:sp>
        <p:nvSpPr>
          <p:cNvPr id="16" name="TextBox 15">
            <a:extLst>
              <a:ext uri="{FF2B5EF4-FFF2-40B4-BE49-F238E27FC236}">
                <a16:creationId xmlns:a16="http://schemas.microsoft.com/office/drawing/2014/main" id="{5BE36C92-6AC8-5747-9A81-0A0F5A2C1D4C}"/>
              </a:ext>
            </a:extLst>
          </p:cNvPr>
          <p:cNvSpPr txBox="1"/>
          <p:nvPr/>
        </p:nvSpPr>
        <p:spPr>
          <a:xfrm>
            <a:off x="6037943" y="1059544"/>
            <a:ext cx="5849257" cy="1631216"/>
          </a:xfrm>
          <a:prstGeom prst="rect">
            <a:avLst/>
          </a:prstGeom>
          <a:noFill/>
        </p:spPr>
        <p:txBody>
          <a:bodyPr wrap="square" rtlCol="0">
            <a:spAutoFit/>
          </a:bodyPr>
          <a:lstStyle/>
          <a:p>
            <a:r>
              <a:rPr lang="en-US" sz="2000" dirty="0">
                <a:latin typeface="Avenir Book" panose="02000503020000020003" pitchFamily="2" charset="0"/>
              </a:rPr>
              <a:t>1. Our knowledge of spectrometer optics (field maps) is limited to several percent uncertainty, BUT simulation shows if we calibrate our settings relative to the rate maximum, we are </a:t>
            </a:r>
            <a:r>
              <a:rPr lang="en-US" sz="2000" u="sng" dirty="0">
                <a:latin typeface="Avenir Book" panose="02000503020000020003" pitchFamily="2" charset="0"/>
              </a:rPr>
              <a:t>highly</a:t>
            </a:r>
            <a:r>
              <a:rPr lang="en-US" sz="2000" dirty="0">
                <a:latin typeface="Avenir Book" panose="02000503020000020003" pitchFamily="2" charset="0"/>
              </a:rPr>
              <a:t> insensitive to absolute knowledge of optics.</a:t>
            </a:r>
          </a:p>
        </p:txBody>
      </p:sp>
      <p:pic>
        <p:nvPicPr>
          <p:cNvPr id="17" name="Picture 2">
            <a:extLst>
              <a:ext uri="{FF2B5EF4-FFF2-40B4-BE49-F238E27FC236}">
                <a16:creationId xmlns:a16="http://schemas.microsoft.com/office/drawing/2014/main" id="{612C1CC7-4261-E444-B8CD-8BBE1D047B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09" t="-1" r="1588" b="3164"/>
          <a:stretch/>
        </p:blipFill>
        <p:spPr bwMode="auto">
          <a:xfrm>
            <a:off x="6861960" y="2868741"/>
            <a:ext cx="4214483" cy="1862916"/>
          </a:xfrm>
          <a:prstGeom prst="rect">
            <a:avLst/>
          </a:prstGeom>
          <a:noFill/>
          <a:ln w="28575">
            <a:solidFill>
              <a:schemeClr val="accent6">
                <a:lumMod val="60000"/>
                <a:lumOff val="40000"/>
              </a:schemeClr>
            </a:solidFill>
          </a:ln>
          <a:extLst>
            <a:ext uri="{909E8E84-426E-40DD-AFC4-6F175D3DCCD1}">
              <a14:hiddenFill xmlns:a14="http://schemas.microsoft.com/office/drawing/2010/main">
                <a:solidFill>
                  <a:srgbClr val="FFFFFF"/>
                </a:solidFill>
              </a14:hiddenFill>
            </a:ext>
          </a:extLst>
        </p:spPr>
      </p:pic>
      <p:sp>
        <p:nvSpPr>
          <p:cNvPr id="18" name="Right Arrow 17">
            <a:extLst>
              <a:ext uri="{FF2B5EF4-FFF2-40B4-BE49-F238E27FC236}">
                <a16:creationId xmlns:a16="http://schemas.microsoft.com/office/drawing/2014/main" id="{19396B75-E209-DE4E-B228-D66B23C12076}"/>
              </a:ext>
            </a:extLst>
          </p:cNvPr>
          <p:cNvSpPr/>
          <p:nvPr/>
        </p:nvSpPr>
        <p:spPr>
          <a:xfrm rot="16200000">
            <a:off x="2815773" y="1190172"/>
            <a:ext cx="406399" cy="203200"/>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A988528-D773-DD47-82BA-D6F94054586C}"/>
              </a:ext>
            </a:extLst>
          </p:cNvPr>
          <p:cNvSpPr txBox="1"/>
          <p:nvPr/>
        </p:nvSpPr>
        <p:spPr>
          <a:xfrm>
            <a:off x="5997074" y="5028437"/>
            <a:ext cx="5849257" cy="1015663"/>
          </a:xfrm>
          <a:prstGeom prst="rect">
            <a:avLst/>
          </a:prstGeom>
          <a:noFill/>
        </p:spPr>
        <p:txBody>
          <a:bodyPr wrap="square" rtlCol="0">
            <a:spAutoFit/>
          </a:bodyPr>
          <a:lstStyle/>
          <a:p>
            <a:r>
              <a:rPr lang="en-US" sz="2000" dirty="0">
                <a:latin typeface="Avenir Book" panose="02000503020000020003" pitchFamily="2" charset="0"/>
              </a:rPr>
              <a:t>2. Limiting the vertical detector acceptance allows one to tune the </a:t>
            </a:r>
            <a:r>
              <a:rPr lang="en-US" sz="2000" dirty="0" err="1">
                <a:latin typeface="Avenir Book" panose="02000503020000020003" pitchFamily="2" charset="0"/>
              </a:rPr>
              <a:t>Levchuk</a:t>
            </a:r>
            <a:r>
              <a:rPr lang="en-US" sz="2000" dirty="0">
                <a:latin typeface="Avenir Book" panose="02000503020000020003" pitchFamily="2" charset="0"/>
              </a:rPr>
              <a:t> correction to nearly 0 AND create a large flat region of Azz.</a:t>
            </a:r>
          </a:p>
        </p:txBody>
      </p:sp>
    </p:spTree>
    <p:extLst>
      <p:ext uri="{BB962C8B-B14F-4D97-AF65-F5344CB8AC3E}">
        <p14:creationId xmlns:p14="http://schemas.microsoft.com/office/powerpoint/2010/main" val="198867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33378"/>
          </a:xfrm>
          <a:solidFill>
            <a:schemeClr val="accent6">
              <a:lumMod val="20000"/>
              <a:lumOff val="80000"/>
            </a:schemeClr>
          </a:solidFill>
        </p:spPr>
        <p:txBody>
          <a:bodyPr>
            <a:normAutofit/>
          </a:bodyPr>
          <a:lstStyle/>
          <a:p>
            <a:r>
              <a:rPr lang="en-US" dirty="0" err="1">
                <a:latin typeface="Avenir Book" charset="0"/>
                <a:ea typeface="Avenir Book" charset="0"/>
                <a:cs typeface="Avenir Book" charset="0"/>
              </a:rPr>
              <a:t>Levchuk</a:t>
            </a:r>
            <a:r>
              <a:rPr lang="en-US" dirty="0">
                <a:latin typeface="Avenir Book" charset="0"/>
                <a:ea typeface="Avenir Book" charset="0"/>
                <a:cs typeface="Avenir Book" charset="0"/>
              </a:rPr>
              <a:t> correction improvement</a:t>
            </a:r>
          </a:p>
        </p:txBody>
      </p:sp>
      <p:sp>
        <p:nvSpPr>
          <p:cNvPr id="5" name="Slide Number Placeholder 4"/>
          <p:cNvSpPr>
            <a:spLocks noGrp="1"/>
          </p:cNvSpPr>
          <p:nvPr>
            <p:ph type="sldNum" sz="quarter" idx="12"/>
          </p:nvPr>
        </p:nvSpPr>
        <p:spPr/>
        <p:txBody>
          <a:bodyPr/>
          <a:lstStyle/>
          <a:p>
            <a:fld id="{A1F76C85-8017-E241-94D0-67864585A5F5}" type="slidenum">
              <a:rPr lang="en-US" smtClean="0"/>
              <a:t>9</a:t>
            </a:fld>
            <a:endParaRPr lang="en-US"/>
          </a:p>
        </p:txBody>
      </p:sp>
      <p:pic>
        <p:nvPicPr>
          <p:cNvPr id="7" name="Picture 6">
            <a:extLst>
              <a:ext uri="{FF2B5EF4-FFF2-40B4-BE49-F238E27FC236}">
                <a16:creationId xmlns:a16="http://schemas.microsoft.com/office/drawing/2014/main" id="{71DE24BB-D831-FA49-92D9-8E057B6F8313}"/>
              </a:ext>
            </a:extLst>
          </p:cNvPr>
          <p:cNvPicPr>
            <a:picLocks noChangeAspect="1"/>
          </p:cNvPicPr>
          <p:nvPr/>
        </p:nvPicPr>
        <p:blipFill>
          <a:blip r:embed="rId2"/>
          <a:srcRect/>
          <a:stretch/>
        </p:blipFill>
        <p:spPr>
          <a:xfrm>
            <a:off x="5472791" y="1317172"/>
            <a:ext cx="6420895" cy="4669742"/>
          </a:xfrm>
          <a:prstGeom prst="rect">
            <a:avLst/>
          </a:prstGeom>
        </p:spPr>
      </p:pic>
      <p:sp>
        <p:nvSpPr>
          <p:cNvPr id="8" name="TextBox 7">
            <a:extLst>
              <a:ext uri="{FF2B5EF4-FFF2-40B4-BE49-F238E27FC236}">
                <a16:creationId xmlns:a16="http://schemas.microsoft.com/office/drawing/2014/main" id="{300A422E-6A00-5148-A889-2A328F1781CF}"/>
              </a:ext>
            </a:extLst>
          </p:cNvPr>
          <p:cNvSpPr txBox="1"/>
          <p:nvPr/>
        </p:nvSpPr>
        <p:spPr>
          <a:xfrm>
            <a:off x="145144" y="1161143"/>
            <a:ext cx="4659086" cy="5062924"/>
          </a:xfrm>
          <a:prstGeom prst="rect">
            <a:avLst/>
          </a:prstGeom>
          <a:noFill/>
        </p:spPr>
        <p:txBody>
          <a:bodyPr wrap="square" rtlCol="0">
            <a:spAutoFit/>
          </a:bodyPr>
          <a:lstStyle/>
          <a:p>
            <a:r>
              <a:rPr lang="en-US" sz="1900" dirty="0" err="1">
                <a:latin typeface="Avenir Book" panose="02000503020000020003" pitchFamily="2" charset="0"/>
              </a:rPr>
              <a:t>Levchuk</a:t>
            </a:r>
            <a:r>
              <a:rPr lang="en-US" sz="1900" dirty="0">
                <a:latin typeface="Avenir Book" panose="02000503020000020003" pitchFamily="2" charset="0"/>
              </a:rPr>
              <a:t> correction requires a model of the momentum distributions for polarized and unpolarized electrons in Fe</a:t>
            </a:r>
          </a:p>
          <a:p>
            <a:endParaRPr lang="en-US" sz="1900" dirty="0">
              <a:latin typeface="Avenir Book" panose="02000503020000020003" pitchFamily="2" charset="0"/>
            </a:endParaRPr>
          </a:p>
          <a:p>
            <a:r>
              <a:rPr lang="en-US" sz="1900" dirty="0">
                <a:latin typeface="Avenir Book" panose="02000503020000020003" pitchFamily="2" charset="0"/>
              </a:rPr>
              <a:t>For past two decades this correction has been done using distributions from modified hydrogen wavefunctions (MH)</a:t>
            </a:r>
          </a:p>
          <a:p>
            <a:endParaRPr lang="en-US" sz="1900" dirty="0">
              <a:latin typeface="Avenir Book" panose="02000503020000020003" pitchFamily="2" charset="0"/>
            </a:endParaRPr>
          </a:p>
          <a:p>
            <a:r>
              <a:rPr lang="en-US" sz="1900" dirty="0">
                <a:latin typeface="Avenir Book" panose="02000503020000020003" pitchFamily="2" charset="0"/>
              </a:rPr>
              <a:t>Data from CREX showed that this calculation predicted a 30% smaller “peak” than measured</a:t>
            </a:r>
          </a:p>
          <a:p>
            <a:endParaRPr lang="en-US" sz="1900" dirty="0">
              <a:latin typeface="Avenir Book" panose="02000503020000020003" pitchFamily="2" charset="0"/>
            </a:endParaRPr>
          </a:p>
          <a:p>
            <a:r>
              <a:rPr lang="en-US" sz="1900" dirty="0">
                <a:latin typeface="Avenir Book" panose="02000503020000020003" pitchFamily="2" charset="0"/>
              </a:rPr>
              <a:t>Colleagues at Temple University suggested using a Hartree-</a:t>
            </a:r>
            <a:r>
              <a:rPr lang="en-US" sz="1900" dirty="0" err="1">
                <a:latin typeface="Avenir Book" panose="02000503020000020003" pitchFamily="2" charset="0"/>
              </a:rPr>
              <a:t>Fock</a:t>
            </a:r>
            <a:r>
              <a:rPr lang="en-US" sz="1900" dirty="0">
                <a:latin typeface="Avenir Book" panose="02000503020000020003" pitchFamily="2" charset="0"/>
              </a:rPr>
              <a:t> (HF) model (and provided the momentum distributions). </a:t>
            </a:r>
          </a:p>
          <a:p>
            <a:r>
              <a:rPr lang="en-US" sz="1900" dirty="0">
                <a:latin typeface="Avenir Book" panose="02000503020000020003" pitchFamily="2" charset="0"/>
              </a:rPr>
              <a:t>Exciting agreement!</a:t>
            </a:r>
          </a:p>
        </p:txBody>
      </p:sp>
      <p:sp>
        <p:nvSpPr>
          <p:cNvPr id="3" name="TextBox 2">
            <a:extLst>
              <a:ext uri="{FF2B5EF4-FFF2-40B4-BE49-F238E27FC236}">
                <a16:creationId xmlns:a16="http://schemas.microsoft.com/office/drawing/2014/main" id="{6D4BCC57-1280-CE0D-C6EC-1660CA75AE6F}"/>
              </a:ext>
            </a:extLst>
          </p:cNvPr>
          <p:cNvSpPr txBox="1"/>
          <p:nvPr/>
        </p:nvSpPr>
        <p:spPr>
          <a:xfrm>
            <a:off x="8247529" y="2554942"/>
            <a:ext cx="1457450" cy="307777"/>
          </a:xfrm>
          <a:prstGeom prst="rect">
            <a:avLst/>
          </a:prstGeom>
          <a:noFill/>
        </p:spPr>
        <p:txBody>
          <a:bodyPr wrap="none" rtlCol="0">
            <a:spAutoFit/>
          </a:bodyPr>
          <a:lstStyle/>
          <a:p>
            <a:r>
              <a:rPr lang="en-US" sz="1400" dirty="0" err="1">
                <a:hlinkClick r:id="rId3"/>
              </a:rPr>
              <a:t>arXiv</a:t>
            </a:r>
            <a:r>
              <a:rPr lang="en-US" sz="1400" dirty="0">
                <a:hlinkClick r:id="rId3"/>
              </a:rPr>
              <a:t> 2207.02150</a:t>
            </a:r>
            <a:endParaRPr lang="en-US" sz="1400" dirty="0"/>
          </a:p>
        </p:txBody>
      </p:sp>
    </p:spTree>
    <p:extLst>
      <p:ext uri="{BB962C8B-B14F-4D97-AF65-F5344CB8AC3E}">
        <p14:creationId xmlns:p14="http://schemas.microsoft.com/office/powerpoint/2010/main" val="13110947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46482</TotalTime>
  <Words>1914</Words>
  <Application>Microsoft Macintosh PowerPoint</Application>
  <PresentationFormat>Widescreen</PresentationFormat>
  <Paragraphs>185</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Avenir Book</vt:lpstr>
      <vt:lpstr>Calibri</vt:lpstr>
      <vt:lpstr>Calibri Light</vt:lpstr>
      <vt:lpstr>Cambria Math</vt:lpstr>
      <vt:lpstr>ElsevierSans</vt:lpstr>
      <vt:lpstr>Times New Roman</vt:lpstr>
      <vt:lpstr>Office Theme</vt:lpstr>
      <vt:lpstr>PowerPoint Presentation</vt:lpstr>
      <vt:lpstr>History of Moller polarimetry in Hall A</vt:lpstr>
      <vt:lpstr>History of Moller polarimetry in Hall A</vt:lpstr>
      <vt:lpstr>History of Moller polarimetry in Hall A</vt:lpstr>
      <vt:lpstr>History of Moller polarimetry in Hall A</vt:lpstr>
      <vt:lpstr>Moller polarimetry in Hall A</vt:lpstr>
      <vt:lpstr>Moller Azz + Levchuk</vt:lpstr>
      <vt:lpstr>Moller Azz: two useful discoveries</vt:lpstr>
      <vt:lpstr>Levchuk correction improvement</vt:lpstr>
      <vt:lpstr>Fe foil target polarization</vt:lpstr>
      <vt:lpstr>Fe foil target polarization</vt:lpstr>
      <vt:lpstr>Compton/Moller comparison during CREX</vt:lpstr>
      <vt:lpstr>Current dependence</vt:lpstr>
      <vt:lpstr>Improvements before MOLLER</vt:lpstr>
      <vt:lpstr>Recent esoteric issues: accidentals (too many events)</vt:lpstr>
      <vt:lpstr>Recent esoteric issues: dead time (too few events)</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New Level of Accuracy for Electron Beam Polarimetry at Jefferson Lab</dc:title>
  <dc:creator>Donald Jones</dc:creator>
  <cp:lastModifiedBy>Donald Jones</cp:lastModifiedBy>
  <cp:revision>24</cp:revision>
  <dcterms:created xsi:type="dcterms:W3CDTF">2023-08-23T12:41:34Z</dcterms:created>
  <dcterms:modified xsi:type="dcterms:W3CDTF">2024-09-26T20:44:16Z</dcterms:modified>
</cp:coreProperties>
</file>