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4"/>
  </p:notesMasterIdLst>
  <p:sldIdLst>
    <p:sldId id="309" r:id="rId2"/>
    <p:sldId id="349" r:id="rId3"/>
    <p:sldId id="370" r:id="rId4"/>
    <p:sldId id="316" r:id="rId5"/>
    <p:sldId id="354" r:id="rId6"/>
    <p:sldId id="347" r:id="rId7"/>
    <p:sldId id="351" r:id="rId8"/>
    <p:sldId id="353" r:id="rId9"/>
    <p:sldId id="356" r:id="rId10"/>
    <p:sldId id="339" r:id="rId11"/>
    <p:sldId id="355" r:id="rId12"/>
    <p:sldId id="357" r:id="rId13"/>
    <p:sldId id="358" r:id="rId14"/>
    <p:sldId id="340" r:id="rId15"/>
    <p:sldId id="362" r:id="rId16"/>
    <p:sldId id="342" r:id="rId17"/>
    <p:sldId id="359" r:id="rId18"/>
    <p:sldId id="361" r:id="rId19"/>
    <p:sldId id="310" r:id="rId20"/>
    <p:sldId id="363" r:id="rId21"/>
    <p:sldId id="317" r:id="rId22"/>
    <p:sldId id="318" r:id="rId23"/>
    <p:sldId id="344" r:id="rId24"/>
    <p:sldId id="343" r:id="rId25"/>
    <p:sldId id="348" r:id="rId26"/>
    <p:sldId id="366" r:id="rId27"/>
    <p:sldId id="369" r:id="rId28"/>
    <p:sldId id="346" r:id="rId29"/>
    <p:sldId id="368" r:id="rId30"/>
    <p:sldId id="329" r:id="rId31"/>
    <p:sldId id="335" r:id="rId32"/>
    <p:sldId id="352" r:id="rId33"/>
    <p:sldId id="341" r:id="rId34"/>
    <p:sldId id="364" r:id="rId35"/>
    <p:sldId id="367" r:id="rId36"/>
    <p:sldId id="453" r:id="rId37"/>
    <p:sldId id="454" r:id="rId38"/>
    <p:sldId id="360" r:id="rId39"/>
    <p:sldId id="455" r:id="rId40"/>
    <p:sldId id="338" r:id="rId41"/>
    <p:sldId id="365" r:id="rId42"/>
    <p:sldId id="32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8" autoAdjust="0"/>
    <p:restoredTop sz="93878" autoAdjust="0"/>
  </p:normalViewPr>
  <p:slideViewPr>
    <p:cSldViewPr snapToGrid="0" snapToObjects="1">
      <p:cViewPr varScale="1">
        <p:scale>
          <a:sx n="115" d="100"/>
          <a:sy n="115" d="100"/>
        </p:scale>
        <p:origin x="208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22-27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PSTP 2024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PSTP 2024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101115-24CC-213D-F218-AD8FBA48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September 22-27, 2024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USPAS Summer 2021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September 22-27,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PSTP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d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/>
              <a:t>Electron Polarimetry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9896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Dave Gaskell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Jefferson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88272" y="5475656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PSTP 2024</a:t>
            </a:r>
          </a:p>
          <a:p>
            <a:pPr algn="ctr"/>
            <a:r>
              <a:rPr lang="en-US" b="1" dirty="0"/>
              <a:t>September 22, 2024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5F4CD3-7AEA-EC4C-B55F-B1A9B8923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14" b="27574"/>
          <a:stretch/>
        </p:blipFill>
        <p:spPr>
          <a:xfrm>
            <a:off x="7189359" y="1343879"/>
            <a:ext cx="4120896" cy="1743634"/>
          </a:xfrm>
          <a:prstGeom prst="rect">
            <a:avLst/>
          </a:prstGeom>
        </p:spPr>
      </p:pic>
      <p:pic>
        <p:nvPicPr>
          <p:cNvPr id="1028" name="Picture 4" descr="Figure 5">
            <a:extLst>
              <a:ext uri="{FF2B5EF4-FFF2-40B4-BE49-F238E27FC236}">
                <a16:creationId xmlns:a16="http://schemas.microsoft.com/office/drawing/2014/main" id="{1F3C85AD-00E6-E2FD-0D2F-CE1D0BCD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08" y="3186789"/>
            <a:ext cx="3132269" cy="27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9FB27-C493-DCDD-78DE-622DAAB8E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542" y="2790894"/>
            <a:ext cx="3892915" cy="21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93CF-2AD6-B142-9412-35BEAF24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Møller</a:t>
            </a:r>
            <a:r>
              <a:rPr lang="en-US" dirty="0"/>
              <a:t>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DEFB8-A743-A147-B27B-25A7AC29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E2404-6892-0341-96CE-8FEE69F55CB9}"/>
              </a:ext>
            </a:extLst>
          </p:cNvPr>
          <p:cNvSpPr txBox="1"/>
          <p:nvPr/>
        </p:nvSpPr>
        <p:spPr>
          <a:xfrm>
            <a:off x="411892" y="950278"/>
            <a:ext cx="60047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Møller</a:t>
            </a:r>
            <a:r>
              <a:rPr lang="en-US" sz="2000" dirty="0"/>
              <a:t> polarimetry benefits from large longitudinal analyzing power </a:t>
            </a:r>
            <a:r>
              <a:rPr lang="en-US" sz="2000" dirty="0">
                <a:sym typeface="Wingdings" charset="2"/>
              </a:rPr>
              <a:t> -7/9 (transverse </a:t>
            </a:r>
            <a:r>
              <a:rPr lang="en-US" sz="2000" dirty="0">
                <a:sym typeface="Wingdings" pitchFamily="2" charset="2"/>
              </a:rPr>
              <a:t> -1/9)</a:t>
            </a:r>
            <a:endParaRPr lang="en-US" sz="2000" dirty="0">
              <a:sym typeface="Wingdings" charset="2"/>
            </a:endParaRPr>
          </a:p>
          <a:p>
            <a:pPr marL="457200" lvl="2">
              <a:lnSpc>
                <a:spcPct val="120000"/>
              </a:lnSpc>
              <a:buFont typeface="Wingdings" charset="2"/>
              <a:buChar char="à"/>
            </a:pPr>
            <a:r>
              <a:rPr lang="en-US" sz="2000" dirty="0">
                <a:sym typeface="Wingdings" charset="2"/>
              </a:rPr>
              <a:t> Asymmetry independent of energy</a:t>
            </a:r>
            <a:endParaRPr lang="en-US" sz="2000" dirty="0">
              <a:latin typeface="Arial"/>
              <a:cs typeface="Arial"/>
              <a:sym typeface="Wingdings" charset="2"/>
            </a:endParaRPr>
          </a:p>
          <a:p>
            <a:pPr marL="457200" lvl="2">
              <a:buFont typeface="Wingdings" charset="2"/>
              <a:buChar char="à"/>
            </a:pPr>
            <a:r>
              <a:rPr lang="en-US" sz="2000" dirty="0">
                <a:sym typeface="Wingdings" charset="2"/>
              </a:rPr>
              <a:t> Relatively slowly varying near </a:t>
            </a:r>
            <a:r>
              <a:rPr lang="en-US" sz="2000" i="1" dirty="0" err="1">
                <a:sym typeface="Wingdings" charset="2"/>
              </a:rPr>
              <a:t>θ</a:t>
            </a:r>
            <a:r>
              <a:rPr lang="en-US" sz="2000" i="1" baseline="-25000" dirty="0" err="1">
                <a:sym typeface="Wingdings" charset="2"/>
              </a:rPr>
              <a:t>cm</a:t>
            </a:r>
            <a:r>
              <a:rPr lang="en-US" sz="2000" i="1" dirty="0">
                <a:sym typeface="Wingdings" charset="2"/>
              </a:rPr>
              <a:t>=90</a:t>
            </a:r>
            <a:r>
              <a:rPr lang="en-US" sz="2000" i="1" baseline="30000" dirty="0">
                <a:sym typeface="Wingdings" charset="2"/>
              </a:rPr>
              <a:t>o</a:t>
            </a:r>
          </a:p>
          <a:p>
            <a:pPr marL="457200" lvl="2">
              <a:buFont typeface="Wingdings" charset="2"/>
              <a:buChar char="à"/>
            </a:pPr>
            <a:r>
              <a:rPr lang="en-US" sz="2000" dirty="0">
                <a:sym typeface="Wingdings" charset="2"/>
              </a:rPr>
              <a:t> </a:t>
            </a:r>
            <a:r>
              <a:rPr lang="en-US" sz="2000" dirty="0"/>
              <a:t>Large asymmetry diluted by need to use iron foils to create polarized electrons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x-none" sz="2000" dirty="0"/>
              <a:t>Large boost results in </a:t>
            </a:r>
            <a:r>
              <a:rPr lang="en-US" altLang="x-none" sz="2000" dirty="0" err="1"/>
              <a:t>Møller</a:t>
            </a:r>
            <a:r>
              <a:rPr lang="en-US" altLang="x-none" sz="2000" dirty="0"/>
              <a:t> events near </a:t>
            </a:r>
            <a:r>
              <a:rPr lang="en-US" altLang="x-none" sz="2000" dirty="0" err="1">
                <a:latin typeface="Symbol" charset="2"/>
                <a:sym typeface="Wingdings" charset="2"/>
              </a:rPr>
              <a:t>q</a:t>
            </a:r>
            <a:r>
              <a:rPr lang="en-US" altLang="x-none" sz="2000" baseline="-25000" dirty="0" err="1">
                <a:sym typeface="Wingdings" charset="2"/>
              </a:rPr>
              <a:t>cm</a:t>
            </a:r>
            <a:r>
              <a:rPr lang="en-US" altLang="x-none" sz="2000" dirty="0">
                <a:sym typeface="Wingdings" charset="2"/>
              </a:rPr>
              <a:t>=90</a:t>
            </a:r>
            <a:r>
              <a:rPr lang="en-US" altLang="x-none" sz="2000" baseline="30000" dirty="0">
                <a:sym typeface="Wingdings" charset="2"/>
              </a:rPr>
              <a:t>o </a:t>
            </a:r>
            <a:r>
              <a:rPr lang="en-US" altLang="x-none" sz="2000" dirty="0">
                <a:sym typeface="Wingdings" charset="2"/>
              </a:rPr>
              <a:t>having small lab angle</a:t>
            </a:r>
          </a:p>
          <a:p>
            <a:pPr marL="742950" lvl="1" indent="-285750">
              <a:lnSpc>
                <a:spcPct val="90000"/>
              </a:lnSpc>
              <a:buFont typeface="Wingdings" charset="2"/>
              <a:buChar char="à"/>
            </a:pPr>
            <a:r>
              <a:rPr lang="en-US" altLang="x-none" sz="2000" dirty="0">
                <a:sym typeface="Wingdings"/>
              </a:rPr>
              <a:t>Magnets/spectrometer required so that detectors can be adequate distance from beam</a:t>
            </a:r>
            <a:endParaRPr lang="en-US" sz="2000" i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x-none" sz="2000" dirty="0">
                <a:sym typeface="Wingdings"/>
              </a:rPr>
              <a:t>Dominant backgrounds from Mott scattering </a:t>
            </a:r>
            <a:r>
              <a:rPr lang="mr-IN" altLang="x-none" sz="2000" dirty="0">
                <a:sym typeface="Wingdings"/>
              </a:rPr>
              <a:t>–</a:t>
            </a:r>
            <a:r>
              <a:rPr lang="en-US" altLang="x-none" sz="2000" dirty="0">
                <a:sym typeface="Wingdings"/>
              </a:rPr>
              <a:t> totally suppressed via coincidence detection of scattered and recoiling electrons</a:t>
            </a:r>
            <a:endParaRPr lang="en-US" altLang="x-none" sz="2000" dirty="0">
              <a:sym typeface="Wingdings" charset="2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Rates are large, so rapid measurements are easy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 need to use Fe or Fe-alloy foils means measurement must be destructive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Foil depolarization at high currents</a:t>
            </a:r>
          </a:p>
        </p:txBody>
      </p:sp>
      <p:pic>
        <p:nvPicPr>
          <p:cNvPr id="8" name="Picture 4" descr="moller_asy">
            <a:extLst>
              <a:ext uri="{FF2B5EF4-FFF2-40B4-BE49-F238E27FC236}">
                <a16:creationId xmlns:a16="http://schemas.microsoft.com/office/drawing/2014/main" id="{3F2E5E46-67FE-1743-84E5-F3AB3072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26179" y="950279"/>
            <a:ext cx="4142564" cy="3105354"/>
          </a:xfrm>
          <a:prstGeom prst="rect">
            <a:avLst/>
          </a:prstGeom>
          <a:noFill/>
          <a:ln/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96007877-202A-804E-A682-3DD329CFA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9142" y="1918604"/>
            <a:ext cx="62661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-7/9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C6C7361-AA36-2F4C-B7C4-CDB915D3C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4411" y="2979194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557084-8754-A147-9E34-7260DC67FD8A}"/>
              </a:ext>
            </a:extLst>
          </p:cNvPr>
          <p:cNvCxnSpPr/>
          <p:nvPr/>
        </p:nvCxnSpPr>
        <p:spPr>
          <a:xfrm rot="5400000">
            <a:off x="9473595" y="2397866"/>
            <a:ext cx="637970" cy="524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9F28CD-42BB-2B46-A7DD-24151883B7D2}"/>
                  </a:ext>
                </a:extLst>
              </p:cNvPr>
              <p:cNvSpPr/>
              <p:nvPr/>
            </p:nvSpPr>
            <p:spPr>
              <a:xfrm>
                <a:off x="7851851" y="796458"/>
                <a:ext cx="21181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9F28CD-42BB-2B46-A7DD-24151883B7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851" y="796458"/>
                <a:ext cx="2118144" cy="461665"/>
              </a:xfrm>
              <a:prstGeom prst="rect">
                <a:avLst/>
              </a:prstGeom>
              <a:blipFill>
                <a:blip r:embed="rId3"/>
                <a:stretch>
                  <a:fillRect t="-1891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96483E9-15EB-D648-9DA7-28C278458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97" y="3823016"/>
            <a:ext cx="4113046" cy="30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4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F535-F928-4B4F-B5EA-D480C573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Target for </a:t>
            </a:r>
            <a:r>
              <a:rPr lang="en-US" dirty="0" err="1"/>
              <a:t>Møller</a:t>
            </a:r>
            <a:r>
              <a:rPr lang="en-US" dirty="0"/>
              <a:t>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B40B5-6EA8-3845-A034-D1071E82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F48B8C8-F986-9A46-8E01-94C1E102BB45}"/>
              </a:ext>
            </a:extLst>
          </p:cNvPr>
          <p:cNvSpPr txBox="1">
            <a:spLocks noChangeArrowheads="1"/>
          </p:cNvSpPr>
          <p:nvPr/>
        </p:nvSpPr>
        <p:spPr>
          <a:xfrm>
            <a:off x="411892" y="878473"/>
            <a:ext cx="6494482" cy="342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1800" dirty="0"/>
              <a:t>Originally, </a:t>
            </a:r>
            <a:r>
              <a:rPr lang="en-US" sz="1800" dirty="0" err="1"/>
              <a:t>Møller</a:t>
            </a:r>
            <a:r>
              <a:rPr lang="en-US" sz="1800" dirty="0"/>
              <a:t> polarimeters used Fe-alloy targets, polarized in plane of the foil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Used modest magnetic field</a:t>
            </a:r>
          </a:p>
          <a:p>
            <a:pPr>
              <a:lnSpc>
                <a:spcPct val="80000"/>
              </a:lnSpc>
              <a:defRPr/>
            </a:pPr>
            <a:r>
              <a:rPr lang="en-US" sz="1800" dirty="0"/>
              <a:t>In-plane polarized targets typically result is systematic errors of 2-3%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Require careful measurement magnetization of foil</a:t>
            </a:r>
          </a:p>
          <a:p>
            <a:pPr>
              <a:lnSpc>
                <a:spcPct val="80000"/>
              </a:lnSpc>
              <a:defRPr/>
            </a:pPr>
            <a:r>
              <a:rPr lang="en-US" sz="1800" dirty="0"/>
              <a:t>Pure Fe saturated in 4 T field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Spin polarization well known </a:t>
            </a:r>
            <a:r>
              <a:rPr lang="en-US" sz="1800" dirty="0">
                <a:sym typeface="Wingdings" charset="0"/>
              </a:rPr>
              <a:t> 0.25%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>
                <a:sym typeface="Wingdings" charset="0"/>
              </a:rPr>
              <a:t>Temperature dependence well known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>
                <a:sym typeface="Wingdings" charset="0"/>
              </a:rPr>
              <a:t>No need to directly measure foil polarization</a:t>
            </a:r>
            <a:endParaRPr lang="en-US" sz="1800" dirty="0"/>
          </a:p>
        </p:txBody>
      </p:sp>
      <p:pic>
        <p:nvPicPr>
          <p:cNvPr id="10" name="Picture 4" descr="ooptarget">
            <a:extLst>
              <a:ext uri="{FF2B5EF4-FFF2-40B4-BE49-F238E27FC236}">
                <a16:creationId xmlns:a16="http://schemas.microsoft.com/office/drawing/2014/main" id="{C2FC8F0F-F58D-9947-B87B-38628789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6523" y="1037686"/>
            <a:ext cx="4451206" cy="21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9052AD5F-226E-0347-8271-3F5F20FFA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87152"/>
              </p:ext>
            </p:extLst>
          </p:nvPr>
        </p:nvGraphicFramePr>
        <p:xfrm>
          <a:off x="2438400" y="3907308"/>
          <a:ext cx="7315200" cy="2449513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3512778436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859526785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2899175112"/>
                    </a:ext>
                  </a:extLst>
                </a:gridCol>
              </a:tblGrid>
              <a:tr h="139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Effect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en-US" alt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[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ＭＳ Ｐゴシック" panose="020B0600070205080204" pitchFamily="34" charset="-128"/>
                        </a:rPr>
                        <a:t>m</a:t>
                      </a:r>
                      <a:r>
                        <a:rPr kumimoji="0" lang="en-US" alt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]</a:t>
                      </a:r>
                      <a:endParaRPr kumimoji="0" lang="en-US" altLang="en-US" sz="1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305053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Saturation magnetization (T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0 K,B0 T)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2.2160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665050"/>
                  </a:ext>
                </a:extLst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Saturation magnetization (T=294 K, B=1 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2.177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034025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Corrections for B=1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Wingdings" pitchFamily="2" charset="2"/>
                        </a:rPr>
                        <a:t>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 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0.0059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077620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Total magnetization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381677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Magnetization from orbital motion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0.0918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008080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Magnetization from spin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2.0911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071219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Target electron polarization (T=294 K, B= 4 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0.08043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±0.00015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455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45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16BF-F9D2-304F-B92D-C97EEF5D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Levchuk</a:t>
            </a:r>
            <a:r>
              <a:rPr lang="en-US" dirty="0"/>
              <a:t>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A240-8C1E-534E-9D6B-0FB46BA7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6731185" cy="5122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average, about 2 out of 26 atomic electrons in Fe atom are polarized </a:t>
            </a:r>
          </a:p>
          <a:p>
            <a:pPr lvl="1"/>
            <a:r>
              <a:rPr lang="en-US" dirty="0"/>
              <a:t>Polarized electrons are in outer shells</a:t>
            </a:r>
          </a:p>
          <a:p>
            <a:pPr lvl="1"/>
            <a:r>
              <a:rPr lang="en-US" dirty="0"/>
              <a:t>Inner shell, more tightly-bound electrons are unpolarized</a:t>
            </a:r>
          </a:p>
          <a:p>
            <a:r>
              <a:rPr lang="en-US" dirty="0"/>
              <a:t>Electrons scattering from inner-shell electrons result in a ”smearing” of the correlation between momentum and scattering angle</a:t>
            </a:r>
          </a:p>
          <a:p>
            <a:r>
              <a:rPr lang="en-US" dirty="0"/>
              <a:t>For finite acceptance detector, this can result in lower efficiency for detection of events scattering from more tightly bound (unpolarized) electrons</a:t>
            </a:r>
          </a:p>
          <a:p>
            <a:r>
              <a:rPr lang="en-US" dirty="0"/>
              <a:t>Ignoring this “</a:t>
            </a:r>
            <a:r>
              <a:rPr lang="en-US" dirty="0" err="1"/>
              <a:t>Levchuk</a:t>
            </a:r>
            <a:r>
              <a:rPr lang="en-US" dirty="0"/>
              <a:t>*” effect can result in incorrect polarization measurements</a:t>
            </a:r>
          </a:p>
          <a:p>
            <a:r>
              <a:rPr lang="en-US" dirty="0"/>
              <a:t>First observed experimentally at SLAC in 1995 – size of effect depends on detector acceptance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E5B6-DD85-0A4A-85E0-B7BF42FF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AABEC-3AA5-9F4A-AB82-DA114F0966FE}"/>
              </a:ext>
            </a:extLst>
          </p:cNvPr>
          <p:cNvSpPr txBox="1"/>
          <p:nvPr/>
        </p:nvSpPr>
        <p:spPr>
          <a:xfrm>
            <a:off x="932329" y="5818150"/>
            <a:ext cx="592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i="1" dirty="0">
                <a:solidFill>
                  <a:srgbClr val="FF0000"/>
                </a:solidFill>
              </a:rPr>
              <a:t>L. G. </a:t>
            </a:r>
            <a:r>
              <a:rPr lang="en-US" sz="2000" i="1" dirty="0" err="1">
                <a:solidFill>
                  <a:srgbClr val="FF0000"/>
                </a:solidFill>
              </a:rPr>
              <a:t>Levchuk</a:t>
            </a:r>
            <a:r>
              <a:rPr lang="en-US" sz="2000" i="1" dirty="0">
                <a:solidFill>
                  <a:srgbClr val="FF0000"/>
                </a:solidFill>
              </a:rPr>
              <a:t>, </a:t>
            </a:r>
            <a:r>
              <a:rPr lang="en-US" sz="2000" i="1" dirty="0" err="1">
                <a:solidFill>
                  <a:srgbClr val="FF0000"/>
                </a:solidFill>
              </a:rPr>
              <a:t>Nucl</a:t>
            </a:r>
            <a:r>
              <a:rPr lang="en-US" sz="2000" i="1" dirty="0">
                <a:solidFill>
                  <a:srgbClr val="FF0000"/>
                </a:solidFill>
              </a:rPr>
              <a:t>. </a:t>
            </a:r>
            <a:r>
              <a:rPr lang="en-US" sz="2000" i="1" dirty="0" err="1">
                <a:solidFill>
                  <a:srgbClr val="FF0000"/>
                </a:solidFill>
              </a:rPr>
              <a:t>Instrum</a:t>
            </a:r>
            <a:r>
              <a:rPr lang="en-US" sz="2000" i="1" dirty="0">
                <a:solidFill>
                  <a:srgbClr val="FF0000"/>
                </a:solidFill>
              </a:rPr>
              <a:t>. Meth. A345 (1994) 496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B2E66-E3B4-EA45-BD0A-7B30B47F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078" y="1093031"/>
            <a:ext cx="4594337" cy="4353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A1216F-8307-1743-975D-0CBB4477E1BF}"/>
              </a:ext>
            </a:extLst>
          </p:cNvPr>
          <p:cNvSpPr/>
          <p:nvPr/>
        </p:nvSpPr>
        <p:spPr>
          <a:xfrm>
            <a:off x="7943552" y="5580589"/>
            <a:ext cx="4077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MR9"/>
              </a:rPr>
              <a:t>M. Swartz </a:t>
            </a:r>
            <a:r>
              <a:rPr lang="en-US" i="1" dirty="0">
                <a:latin typeface="CMTI9"/>
              </a:rPr>
              <a:t>et al.</a:t>
            </a:r>
            <a:r>
              <a:rPr lang="en-US" i="1" dirty="0">
                <a:latin typeface="CMR9"/>
              </a:rPr>
              <a:t>, </a:t>
            </a:r>
            <a:r>
              <a:rPr lang="en-US" i="1" dirty="0" err="1">
                <a:latin typeface="CMTI9"/>
              </a:rPr>
              <a:t>Nucl</a:t>
            </a:r>
            <a:r>
              <a:rPr lang="en-US" i="1" dirty="0">
                <a:latin typeface="CMTI9"/>
              </a:rPr>
              <a:t>. </a:t>
            </a:r>
            <a:r>
              <a:rPr lang="en-US" i="1" dirty="0" err="1">
                <a:latin typeface="CMTI9"/>
              </a:rPr>
              <a:t>Instrum</a:t>
            </a:r>
            <a:r>
              <a:rPr lang="en-US" i="1" dirty="0">
                <a:latin typeface="CMTI9"/>
              </a:rPr>
              <a:t>. Meth. </a:t>
            </a:r>
            <a:r>
              <a:rPr lang="en-US" i="1" dirty="0">
                <a:latin typeface="CMBX9"/>
              </a:rPr>
              <a:t>A363 </a:t>
            </a:r>
            <a:r>
              <a:rPr lang="en-US" i="1" dirty="0">
                <a:latin typeface="CMR9"/>
              </a:rPr>
              <a:t>(1995) 526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8191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1B9E1-0043-A540-8EEF-30540A50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E154 </a:t>
            </a:r>
            <a:r>
              <a:rPr lang="en-US" dirty="0" err="1"/>
              <a:t>Møller</a:t>
            </a:r>
            <a:r>
              <a:rPr lang="en-US" dirty="0"/>
              <a:t> Polarimeter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6D83-7BFD-D240-B442-B3721032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4E8B0-0C6C-9B4E-ADBA-E141DE81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673" y="872519"/>
            <a:ext cx="3772057" cy="5483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443F7-93C2-754E-BB1E-2414B76E62D0}"/>
              </a:ext>
            </a:extLst>
          </p:cNvPr>
          <p:cNvSpPr txBox="1"/>
          <p:nvPr/>
        </p:nvSpPr>
        <p:spPr>
          <a:xfrm>
            <a:off x="230162" y="1079770"/>
            <a:ext cx="6472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Single-arm polarimeter used in End Station at SLAC in the 1990’s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Low field, in-plane polarized target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2-detectors, but did not detect scattered and recoil electrons in coincidence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Scattered electrons steered to detectors using dipole – no focusing quads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Electrons detected with silicon strip detectors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Overall systematic uncertainty 2.4%, dominated by target polarization (1.7%) and background subtraction (2%)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582D0-5D0E-C442-905D-03C54F663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5" y="4085617"/>
            <a:ext cx="2271896" cy="2121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27AE3-07E1-3F4F-B6FA-F9595B365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259" y="4060428"/>
            <a:ext cx="2242784" cy="21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9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7A4F-EED3-7643-ADDA-D6F0846B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C </a:t>
            </a:r>
            <a:r>
              <a:rPr lang="en-US" dirty="0" err="1"/>
              <a:t>Møller</a:t>
            </a:r>
            <a:r>
              <a:rPr lang="en-US" dirty="0"/>
              <a:t> Polarimeter at Jefferson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21D8B-9483-C545-A046-B7F2DA96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66CB1D8-DEDD-3948-9CB6-7EB0E25D4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74" y="1027590"/>
            <a:ext cx="11595051" cy="232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First polarimeter to use high field, out-of-plane polarized target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Detects scattered and recoil electron in coincidence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2 quadrupole optics maintains constant tune at detector plane, independent of beam energy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“Moderate” acceptance mitigates </a:t>
            </a:r>
            <a:r>
              <a:rPr lang="en-US" sz="2000" kern="0" dirty="0">
                <a:solidFill>
                  <a:srgbClr val="FF00FF"/>
                </a:solidFill>
              </a:rPr>
              <a:t>Levchuk </a:t>
            </a:r>
            <a:r>
              <a:rPr lang="en-US" sz="2000" kern="0" dirty="0">
                <a:solidFill>
                  <a:srgbClr val="000000"/>
                </a:solidFill>
              </a:rPr>
              <a:t>effect </a:t>
            </a:r>
            <a:r>
              <a:rPr lang="en-US" sz="2000" kern="0" dirty="0">
                <a:solidFill>
                  <a:srgbClr val="000000"/>
                </a:solidFill>
                <a:sym typeface="Wingdings" charset="2"/>
              </a:rPr>
              <a:t> still a non-trivial source of uncertainty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sym typeface="Wingdings" charset="2"/>
              </a:rPr>
              <a:t>Target = pure Fe foil, brute-force polarized out of plane with 3-4 T superconducting magnet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sym typeface="Wingdings" charset="2"/>
              </a:rPr>
              <a:t>Target polarization uncertainty = </a:t>
            </a:r>
            <a:r>
              <a:rPr lang="en-US" sz="2000" b="1" i="1" kern="0" dirty="0">
                <a:solidFill>
                  <a:srgbClr val="FF5050"/>
                </a:solidFill>
                <a:sym typeface="Wingdings" charset="2"/>
              </a:rPr>
              <a:t>0.25%</a:t>
            </a:r>
            <a:r>
              <a:rPr lang="en-US" sz="2000" kern="0" dirty="0">
                <a:solidFill>
                  <a:srgbClr val="000000"/>
                </a:solidFill>
                <a:sym typeface="Wingdings" charset="2"/>
              </a:rPr>
              <a:t> </a:t>
            </a:r>
            <a:r>
              <a:rPr lang="en-US" sz="2000" i="1" kern="0" dirty="0">
                <a:solidFill>
                  <a:srgbClr val="000000"/>
                </a:solidFill>
                <a:sym typeface="Wingdings" charset="2"/>
              </a:rPr>
              <a:t>[NIM A 462 (2001) 382]</a:t>
            </a:r>
            <a:r>
              <a:rPr lang="en-US" sz="2000" kern="0" dirty="0">
                <a:solidFill>
                  <a:srgbClr val="000000"/>
                </a:solidFill>
                <a:sym typeface="Wingdings" charset="2"/>
              </a:rPr>
              <a:t> 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9" name="Picture 8" descr="A diagram of a blue square with green lines and red lines&#10;&#10;Description automatically generated">
            <a:extLst>
              <a:ext uri="{FF2B5EF4-FFF2-40B4-BE49-F238E27FC236}">
                <a16:creationId xmlns:a16="http://schemas.microsoft.com/office/drawing/2014/main" id="{1412B8A6-FA8B-227C-A5A1-9C527AF8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83" y="3552281"/>
            <a:ext cx="7645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82A0-53DD-604D-AB70-04F5755F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Hall C </a:t>
            </a:r>
            <a:r>
              <a:rPr lang="en-US" altLang="en-US" dirty="0" err="1"/>
              <a:t>Møller</a:t>
            </a:r>
            <a:r>
              <a:rPr lang="en-US" altLang="en-US" dirty="0"/>
              <a:t> Acceptance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3E52-2610-CB41-BAAB-83261BF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3" descr="moller_detplane">
            <a:extLst>
              <a:ext uri="{FF2B5EF4-FFF2-40B4-BE49-F238E27FC236}">
                <a16:creationId xmlns:a16="http://schemas.microsoft.com/office/drawing/2014/main" id="{AF895A58-8630-E74B-B921-6E3EDFF9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003783"/>
            <a:ext cx="3962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7B5239D-2C4A-6147-8808-F5991416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75" y="1079983"/>
            <a:ext cx="170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Møller events</a:t>
            </a: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6F9260A4-70F4-E64D-8516-02814E3100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9475" y="1384783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AC4471AE-2AC8-684D-AF51-4489A09BC6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50475" y="2222983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288C2361-7F90-6A4B-870A-B31D8FE5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2615096"/>
            <a:ext cx="1270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ea typeface="ＭＳ Ｐゴシック" charset="0"/>
              </a:rPr>
              <a:t>Detectors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FEE64D7-611B-B749-BFCB-5AC6CDA0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1268905"/>
            <a:ext cx="508317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Optics designed to maintain similar acceptance at detectors independent of beam energy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DC2AC173-5C9C-9A44-BAC9-016B8E0E9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710" y="184198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2C2860-6DED-E445-AAC7-832471CC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38" y="3953349"/>
            <a:ext cx="52863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Collimators in front of </a:t>
            </a:r>
            <a:r>
              <a:rPr lang="en-US" sz="2000" dirty="0" err="1">
                <a:latin typeface="Arial" charset="0"/>
                <a:ea typeface="ＭＳ Ｐゴシック" charset="0"/>
              </a:rPr>
              <a:t>Pb:Glass</a:t>
            </a:r>
            <a:r>
              <a:rPr lang="en-US" sz="2000" dirty="0">
                <a:latin typeface="Arial" charset="0"/>
                <a:ea typeface="ＭＳ Ｐゴシック" charset="0"/>
              </a:rPr>
              <a:t> detectors define acceptance</a:t>
            </a:r>
          </a:p>
          <a:p>
            <a:pPr>
              <a:defRPr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One slightly larger to reduce sensitivity to </a:t>
            </a:r>
            <a:r>
              <a:rPr lang="en-US" sz="2000" dirty="0" err="1">
                <a:solidFill>
                  <a:srgbClr val="FF00FF"/>
                </a:solidFill>
                <a:latin typeface="Arial" charset="0"/>
                <a:ea typeface="ＭＳ Ｐゴシック" charset="0"/>
              </a:rPr>
              <a:t>Levchuk</a:t>
            </a:r>
            <a:r>
              <a:rPr lang="en-US" sz="2000" dirty="0">
                <a:latin typeface="Arial" charset="0"/>
                <a:ea typeface="ＭＳ Ｐゴシック" charset="0"/>
              </a:rPr>
              <a:t> effect 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A1B96709-7613-4D4D-8669-6E401BC722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12075" y="2222983"/>
            <a:ext cx="2590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6" name="Picture 12" descr="det_levchuk_color">
            <a:extLst>
              <a:ext uri="{FF2B5EF4-FFF2-40B4-BE49-F238E27FC236}">
                <a16:creationId xmlns:a16="http://schemas.microsoft.com/office/drawing/2014/main" id="{4A029A56-49E7-FD46-8798-461E1A4E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965452"/>
            <a:ext cx="48482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9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9A9-26F8-DE44-A61C-B4492DC3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Møller</a:t>
            </a:r>
            <a:r>
              <a:rPr lang="en-US" dirty="0"/>
              <a:t> Systematic Uncertainties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6C24A-10D8-3A46-BFC0-7EA63A51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moller_sys_run2">
            <a:extLst>
              <a:ext uri="{FF2B5EF4-FFF2-40B4-BE49-F238E27FC236}">
                <a16:creationId xmlns:a16="http://schemas.microsoft.com/office/drawing/2014/main" id="{EC24184D-DDF5-E146-B0CF-79DB0BA6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20" y="1131350"/>
            <a:ext cx="4894172" cy="5026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AE8C1-0675-6149-B476-9A1B48F4F2FE}"/>
              </a:ext>
            </a:extLst>
          </p:cNvPr>
          <p:cNvSpPr txBox="1"/>
          <p:nvPr/>
        </p:nvSpPr>
        <p:spPr>
          <a:xfrm>
            <a:off x="6626600" y="1357736"/>
            <a:ext cx="3689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Systematic error table from Q-Weak (2</a:t>
            </a:r>
            <a:r>
              <a:rPr lang="en-US" sz="2000" baseline="30000" dirty="0"/>
              <a:t>nd</a:t>
            </a:r>
            <a:r>
              <a:rPr lang="en-US" sz="2000" dirty="0"/>
              <a:t> run) in Hall C  (2012)</a:t>
            </a:r>
          </a:p>
          <a:p>
            <a:endParaRPr lang="en-US" sz="2000" dirty="0"/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Some uncertainties larger than usual due to low beam energy (1 GeV)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Levchuk effect, target polarization same at all energies</a:t>
            </a:r>
            <a:endParaRPr lang="en-US" sz="2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3AA625-3E2C-DF42-B70F-F931E4102E6F}"/>
              </a:ext>
            </a:extLst>
          </p:cNvPr>
          <p:cNvSpPr/>
          <p:nvPr/>
        </p:nvSpPr>
        <p:spPr>
          <a:xfrm>
            <a:off x="5303500" y="4798021"/>
            <a:ext cx="648829" cy="455589"/>
          </a:xfrm>
          <a:prstGeom prst="ellipse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7ABFF0-2869-354E-9D61-489EDBDC54A1}"/>
              </a:ext>
            </a:extLst>
          </p:cNvPr>
          <p:cNvSpPr/>
          <p:nvPr/>
        </p:nvSpPr>
        <p:spPr>
          <a:xfrm>
            <a:off x="5304045" y="1360926"/>
            <a:ext cx="648829" cy="455589"/>
          </a:xfrm>
          <a:prstGeom prst="ellipse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BBB7AF-8A4D-4240-A773-3C33F87D9B43}"/>
              </a:ext>
            </a:extLst>
          </p:cNvPr>
          <p:cNvCxnSpPr>
            <a:cxnSpLocks/>
          </p:cNvCxnSpPr>
          <p:nvPr/>
        </p:nvCxnSpPr>
        <p:spPr>
          <a:xfrm flipH="1" flipV="1">
            <a:off x="5939070" y="1706337"/>
            <a:ext cx="687529" cy="80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F32DE4-C3E6-854A-A7AB-130056140BD3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5857310" y="2553696"/>
            <a:ext cx="769289" cy="2311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0F0DBF7-22CC-7C4F-B52B-791914CCB341}"/>
              </a:ext>
            </a:extLst>
          </p:cNvPr>
          <p:cNvSpPr/>
          <p:nvPr/>
        </p:nvSpPr>
        <p:spPr>
          <a:xfrm>
            <a:off x="5303500" y="3142404"/>
            <a:ext cx="648829" cy="288848"/>
          </a:xfrm>
          <a:prstGeom prst="ellipse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175E02-A0DB-7C44-A52D-351F3246B87D}"/>
              </a:ext>
            </a:extLst>
          </p:cNvPr>
          <p:cNvSpPr/>
          <p:nvPr/>
        </p:nvSpPr>
        <p:spPr>
          <a:xfrm>
            <a:off x="5290240" y="4288836"/>
            <a:ext cx="648829" cy="288848"/>
          </a:xfrm>
          <a:prstGeom prst="ellipse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B0AEEB-8EA1-D047-BB22-7C70BD76A33F}"/>
              </a:ext>
            </a:extLst>
          </p:cNvPr>
          <p:cNvCxnSpPr>
            <a:endCxn id="13" idx="6"/>
          </p:cNvCxnSpPr>
          <p:nvPr/>
        </p:nvCxnSpPr>
        <p:spPr>
          <a:xfrm flipH="1" flipV="1">
            <a:off x="5952328" y="3286828"/>
            <a:ext cx="674272" cy="1444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BD41A2-EF05-0C40-8C59-A6B4356D236B}"/>
              </a:ext>
            </a:extLst>
          </p:cNvPr>
          <p:cNvCxnSpPr>
            <a:cxnSpLocks/>
            <a:endCxn id="14" idx="6"/>
          </p:cNvCxnSpPr>
          <p:nvPr/>
        </p:nvCxnSpPr>
        <p:spPr>
          <a:xfrm flipH="1">
            <a:off x="5939069" y="3431252"/>
            <a:ext cx="687530" cy="100200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F10FB1-FF57-7D44-946E-9A9FEC41E018}"/>
              </a:ext>
            </a:extLst>
          </p:cNvPr>
          <p:cNvSpPr txBox="1"/>
          <p:nvPr/>
        </p:nvSpPr>
        <p:spPr>
          <a:xfrm>
            <a:off x="7164798" y="4825760"/>
            <a:ext cx="3302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uncertainty less than 1%</a:t>
            </a:r>
          </a:p>
        </p:txBody>
      </p:sp>
    </p:spTree>
    <p:extLst>
      <p:ext uri="{BB962C8B-B14F-4D97-AF65-F5344CB8AC3E}">
        <p14:creationId xmlns:p14="http://schemas.microsoft.com/office/powerpoint/2010/main" val="7841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E659-339E-8941-AB21-7B2AF78F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</a:t>
            </a:r>
            <a:r>
              <a:rPr lang="en-US" dirty="0" err="1"/>
              <a:t>Møller</a:t>
            </a:r>
            <a:r>
              <a:rPr lang="en-US" dirty="0"/>
              <a:t> Polarimeter at Jefferson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46EB6-C88E-8A4B-8852-63DECB29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F8227-ED78-BB4A-98C3-96E030F1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268" y="1025713"/>
            <a:ext cx="5025568" cy="2834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31314-D949-3A4F-881D-89080E1B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7666" y="2358630"/>
            <a:ext cx="3356972" cy="4638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1CE4-3C20-ED47-A1F8-0689E8A8EC9C}"/>
              </a:ext>
            </a:extLst>
          </p:cNvPr>
          <p:cNvSpPr txBox="1"/>
          <p:nvPr/>
        </p:nvSpPr>
        <p:spPr>
          <a:xfrm>
            <a:off x="411893" y="1099226"/>
            <a:ext cx="63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 Hall C, uses high field target polarized out-of-plane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Initially used low field target, but upgraded to achieve higher precision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Large detector acceptance to mitigate </a:t>
            </a:r>
            <a:r>
              <a:rPr lang="en-US" dirty="0" err="1">
                <a:sym typeface="Wingdings" pitchFamily="2" charset="2"/>
              </a:rPr>
              <a:t>Levchuk</a:t>
            </a:r>
            <a:r>
              <a:rPr lang="en-US" dirty="0">
                <a:sym typeface="Wingdings" pitchFamily="2" charset="2"/>
              </a:rPr>
              <a:t> effect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F6664-2453-B045-A798-313B6186CBF2}"/>
              </a:ext>
            </a:extLst>
          </p:cNvPr>
          <p:cNvSpPr txBox="1"/>
          <p:nvPr/>
        </p:nvSpPr>
        <p:spPr>
          <a:xfrm>
            <a:off x="5583677" y="4195996"/>
            <a:ext cx="647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Optics uses combination of 3(4) quadrupoles + dipole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Same tune cannot be used for all energies – each energy requires new solution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Overall systematic uncertainties comparable to Hall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2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EF88-31A3-6441-98D1-B7AF2F72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Møller</a:t>
            </a:r>
            <a:r>
              <a:rPr lang="en-US" dirty="0"/>
              <a:t> Polarimetry with an Atomic Hydrogen Target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4345B-AD50-2D46-9DDE-94CCAF7A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atomicH_schematic.pdf">
            <a:extLst>
              <a:ext uri="{FF2B5EF4-FFF2-40B4-BE49-F238E27FC236}">
                <a16:creationId xmlns:a16="http://schemas.microsoft.com/office/drawing/2014/main" id="{F55C4116-06BD-9E42-8779-E27614F64E0B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23529" t="53636" r="28235" b="3636"/>
              <a:stretch>
                <a:fillRect/>
              </a:stretch>
            </p:blipFill>
          </mc:Choice>
          <mc:Fallback>
            <p:blipFill>
              <a:blip r:embed="rId3"/>
              <a:srcRect l="23529" t="53636" r="28235" b="3636"/>
              <a:stretch>
                <a:fillRect/>
              </a:stretch>
            </p:blipFill>
          </mc:Fallback>
        </mc:AlternateContent>
        <p:spPr>
          <a:xfrm rot="5400000">
            <a:off x="8175367" y="684640"/>
            <a:ext cx="3124039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71E43-CF1B-824B-83DD-5D3FCC65A05E}"/>
              </a:ext>
            </a:extLst>
          </p:cNvPr>
          <p:cNvSpPr txBox="1"/>
          <p:nvPr/>
        </p:nvSpPr>
        <p:spPr>
          <a:xfrm>
            <a:off x="651754" y="1050586"/>
            <a:ext cx="66634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Proposal to use atomic hydrogen as target; operates at full beam current, non-destructive measurement</a:t>
            </a:r>
          </a:p>
          <a:p>
            <a:pPr>
              <a:spcAft>
                <a:spcPts val="600"/>
              </a:spcAft>
              <a:buFont typeface="Wingdings" pitchFamily="-111" charset="2"/>
              <a:buChar char="à"/>
            </a:pPr>
            <a:r>
              <a:rPr lang="en-US" sz="2000" dirty="0"/>
              <a:t>at 300 </a:t>
            </a:r>
            <a:r>
              <a:rPr lang="en-US" sz="2000" dirty="0" err="1"/>
              <a:t>mK</a:t>
            </a:r>
            <a:r>
              <a:rPr lang="en-US" sz="2000" dirty="0"/>
              <a:t>, 8 T, </a:t>
            </a:r>
            <a:r>
              <a:rPr lang="en-US" sz="2000" dirty="0" err="1"/>
              <a:t>P</a:t>
            </a:r>
            <a:r>
              <a:rPr lang="en-US" sz="2000" baseline="-25000" dirty="0" err="1"/>
              <a:t>e</a:t>
            </a:r>
            <a:r>
              <a:rPr lang="en-US" sz="2000" dirty="0"/>
              <a:t> ~ 100% </a:t>
            </a:r>
          </a:p>
          <a:p>
            <a:pPr>
              <a:buFont typeface="Wingdings" pitchFamily="-111" charset="2"/>
              <a:buChar char="à"/>
            </a:pPr>
            <a:r>
              <a:rPr lang="en-US" sz="2000" dirty="0"/>
              <a:t>density ~ 3 10</a:t>
            </a:r>
            <a:r>
              <a:rPr lang="en-US" sz="2000" baseline="30000" dirty="0"/>
              <a:t>15</a:t>
            </a:r>
            <a:r>
              <a:rPr lang="en-US" sz="2000" dirty="0"/>
              <a:t> cm</a:t>
            </a:r>
            <a:r>
              <a:rPr lang="en-US" sz="2000" baseline="30000" dirty="0"/>
              <a:t>-3</a:t>
            </a:r>
          </a:p>
          <a:p>
            <a:pPr>
              <a:buFont typeface="Wingdings" pitchFamily="-111" charset="2"/>
              <a:buChar char="à"/>
            </a:pPr>
            <a:r>
              <a:rPr lang="en-US" sz="2000" dirty="0"/>
              <a:t>lifetime &gt;1 hour</a:t>
            </a:r>
          </a:p>
          <a:p>
            <a:pPr>
              <a:buFont typeface="Wingdings" pitchFamily="-111" charset="2"/>
              <a:buChar char="à"/>
            </a:pPr>
            <a:r>
              <a:rPr lang="en-US" sz="2000" dirty="0"/>
              <a:t>Expected precision &lt; 0.5%!</a:t>
            </a:r>
          </a:p>
          <a:p>
            <a:pPr>
              <a:buFont typeface="Wingdings" pitchFamily="-111" charset="2"/>
              <a:buChar char="à"/>
            </a:pPr>
            <a:endParaRPr lang="en-US" sz="2000" dirty="0"/>
          </a:p>
          <a:p>
            <a:r>
              <a:rPr lang="en-US" sz="2000" dirty="0"/>
              <a:t>Contamination, depolarization expected to be small </a:t>
            </a:r>
            <a:r>
              <a:rPr lang="en-US" sz="2000" dirty="0">
                <a:sym typeface="Wingdings"/>
              </a:rPr>
              <a:t> &lt; 10 </a:t>
            </a:r>
            <a:r>
              <a:rPr lang="en-US" sz="2000" baseline="30000" dirty="0">
                <a:sym typeface="Wingdings"/>
              </a:rPr>
              <a:t>-4</a:t>
            </a:r>
          </a:p>
          <a:p>
            <a:endParaRPr lang="en-US" sz="2000" dirty="0"/>
          </a:p>
          <a:p>
            <a:r>
              <a:rPr lang="en-US" sz="2000" dirty="0"/>
              <a:t>Such a target allows measurements concurrent with running experiment, mitigates </a:t>
            </a:r>
            <a:r>
              <a:rPr lang="en-US" sz="2000" dirty="0" err="1"/>
              <a:t>Levchuk</a:t>
            </a:r>
            <a:r>
              <a:rPr lang="en-US" sz="2000" dirty="0"/>
              <a:t> effect</a:t>
            </a:r>
          </a:p>
          <a:p>
            <a:pPr>
              <a:buFont typeface="Wingdings" pitchFamily="-111" charset="2"/>
              <a:buChar char="à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79C7B-0719-0849-A527-E81EF227B035}"/>
              </a:ext>
            </a:extLst>
          </p:cNvPr>
          <p:cNvSpPr txBox="1"/>
          <p:nvPr/>
        </p:nvSpPr>
        <p:spPr>
          <a:xfrm>
            <a:off x="651754" y="4914960"/>
            <a:ext cx="6517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ym typeface="Wingdings"/>
              </a:rPr>
              <a:t>System is under development for use at MAINZ for the P2 experiment </a:t>
            </a:r>
            <a:r>
              <a:rPr lang="en-US" sz="2000" dirty="0">
                <a:sym typeface="Wingdings" pitchFamily="2" charset="2"/>
              </a:rPr>
              <a:t> polarization measurements expected within the next couple years</a:t>
            </a:r>
            <a:endParaRPr lang="en-US" sz="20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F002C-DDA6-B346-95BE-BD92307EB083}"/>
              </a:ext>
            </a:extLst>
          </p:cNvPr>
          <p:cNvSpPr txBox="1"/>
          <p:nvPr/>
        </p:nvSpPr>
        <p:spPr>
          <a:xfrm>
            <a:off x="7626485" y="4459319"/>
            <a:ext cx="42218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Application in storage rings?</a:t>
            </a:r>
            <a:endParaRPr lang="en-US" dirty="0"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Wingdings"/>
              </a:rPr>
              <a:t> Gas heating by radiation drops density</a:t>
            </a:r>
            <a:endParaRPr lang="en-US" baseline="30000" dirty="0"/>
          </a:p>
          <a:p>
            <a:pPr>
              <a:spcAft>
                <a:spcPts val="600"/>
              </a:spcAft>
              <a:buFont typeface="Wingdings" pitchFamily="-111" charset="2"/>
              <a:buChar char="à"/>
            </a:pPr>
            <a:r>
              <a:rPr lang="en-US" dirty="0">
                <a:sym typeface="Wingdings"/>
              </a:rPr>
              <a:t>Beam creates fields that may trap positive ions</a:t>
            </a:r>
          </a:p>
          <a:p>
            <a:pPr>
              <a:spcAft>
                <a:spcPts val="600"/>
              </a:spcAft>
            </a:pPr>
            <a:r>
              <a:rPr lang="en-US" i="1" dirty="0">
                <a:sym typeface="Wingdings"/>
              </a:rPr>
              <a:t>Maybe some kind of H jet target can be used instead?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86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Compton Polarimetry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896475-6DD1-B54C-BD05-DAC50F126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064018"/>
              </p:ext>
            </p:extLst>
          </p:nvPr>
        </p:nvGraphicFramePr>
        <p:xfrm>
          <a:off x="7370937" y="1198581"/>
          <a:ext cx="412819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562">
                  <a:extLst>
                    <a:ext uri="{9D8B030D-6E8A-4147-A177-3AD203B41FA5}">
                      <a16:colId xmlns:a16="http://schemas.microsoft.com/office/drawing/2014/main" val="1081837858"/>
                    </a:ext>
                  </a:extLst>
                </a:gridCol>
                <a:gridCol w="944545">
                  <a:extLst>
                    <a:ext uri="{9D8B030D-6E8A-4147-A177-3AD203B41FA5}">
                      <a16:colId xmlns:a16="http://schemas.microsoft.com/office/drawing/2014/main" val="2116160133"/>
                    </a:ext>
                  </a:extLst>
                </a:gridCol>
                <a:gridCol w="1889091">
                  <a:extLst>
                    <a:ext uri="{9D8B030D-6E8A-4147-A177-3AD203B41FA5}">
                      <a16:colId xmlns:a16="http://schemas.microsoft.com/office/drawing/2014/main" val="332103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Sys. 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53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 LEP*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20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HERA LPOL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65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HERA TPOL*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68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SLD at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5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JLab Hall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31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JLab Hall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43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JLab Hall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7502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CCDDB93-055E-6A46-81BE-9CB1FF1F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0" y="1225292"/>
            <a:ext cx="6676222" cy="2569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032D8B-891B-594B-B535-55ED2D31E87E}"/>
              </a:ext>
            </a:extLst>
          </p:cNvPr>
          <p:cNvSpPr txBox="1"/>
          <p:nvPr/>
        </p:nvSpPr>
        <p:spPr>
          <a:xfrm>
            <a:off x="1091087" y="4386877"/>
            <a:ext cx="100098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cs typeface="Arial" panose="020B0604020202020204" pitchFamily="34" charset="0"/>
              </a:rPr>
              <a:t>Compton polarimetry has been used extensively in both fixed-target and collider environments – standard technique in storage rings since it is non-destructive</a:t>
            </a:r>
          </a:p>
          <a:p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2200" dirty="0">
                <a:cs typeface="Arial" panose="020B0604020202020204" pitchFamily="34" charset="0"/>
                <a:sym typeface="Wingdings" pitchFamily="2" charset="2"/>
              </a:rPr>
              <a:t>Highest precision has been achieved using electron detection, for longitudinally polarized electrons</a:t>
            </a:r>
          </a:p>
        </p:txBody>
      </p:sp>
    </p:spTree>
    <p:extLst>
      <p:ext uri="{BB962C8B-B14F-4D97-AF65-F5344CB8AC3E}">
        <p14:creationId xmlns:p14="http://schemas.microsoft.com/office/powerpoint/2010/main" val="104197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245D-2846-3D41-823D-281085D8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603C3-8F93-C947-83A8-7931DC84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Common Electron Polarimetry Techniques</a:t>
            </a:r>
          </a:p>
          <a:p>
            <a:pPr lvl="1"/>
            <a:r>
              <a:rPr lang="en-US" sz="2400" dirty="0"/>
              <a:t>Mott Polarimetry</a:t>
            </a:r>
          </a:p>
          <a:p>
            <a:pPr lvl="1"/>
            <a:r>
              <a:rPr lang="en-US" sz="2400" dirty="0" err="1"/>
              <a:t>Møller</a:t>
            </a:r>
            <a:r>
              <a:rPr lang="en-US" sz="2400" dirty="0"/>
              <a:t> Polarimetry</a:t>
            </a:r>
          </a:p>
          <a:p>
            <a:pPr lvl="1"/>
            <a:r>
              <a:rPr lang="en-US" sz="2400" dirty="0"/>
              <a:t>Compton Polarimetry</a:t>
            </a:r>
          </a:p>
          <a:p>
            <a:pPr lvl="1"/>
            <a:r>
              <a:rPr lang="en-US" sz="2400" dirty="0"/>
              <a:t> Analyzing power, advantages/disadvantages, examples for all the above</a:t>
            </a:r>
          </a:p>
          <a:p>
            <a:r>
              <a:rPr lang="en-US" sz="2400" dirty="0"/>
              <a:t>Summary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298E-4C0E-2D46-97EA-9E15A52C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34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38-4E66-5949-8879-80583C7C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Compton Scattering - Kinematics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93378-FF14-6B46-9167-C57ACF75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66F29-E581-0640-8002-80CF60696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55" y="743573"/>
            <a:ext cx="5077645" cy="3206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D3075-DA4D-644F-937E-518D0AD6B605}"/>
              </a:ext>
            </a:extLst>
          </p:cNvPr>
          <p:cNvSpPr txBox="1"/>
          <p:nvPr/>
        </p:nvSpPr>
        <p:spPr>
          <a:xfrm>
            <a:off x="405218" y="868367"/>
            <a:ext cx="401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Laser beam colliding with electron beam nearly head-on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50D25-D797-224D-A659-E0446927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667" y="1785278"/>
            <a:ext cx="3020385" cy="847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86707-17D9-A549-9C10-7EF41228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853" y="2830902"/>
            <a:ext cx="2289249" cy="59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BE8BE-B9E9-0643-95A9-114891851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44" y="3429000"/>
            <a:ext cx="4309953" cy="3230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A7D66C-8C5B-5C4A-8B79-44E3CA4F229B}"/>
              </a:ext>
            </a:extLst>
          </p:cNvPr>
          <p:cNvSpPr txBox="1"/>
          <p:nvPr/>
        </p:nvSpPr>
        <p:spPr>
          <a:xfrm>
            <a:off x="5873023" y="3950507"/>
            <a:ext cx="54751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Maximum backscattered photon energy at</a:t>
            </a:r>
          </a:p>
          <a:p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dirty="0"/>
              <a:t>=0 degrees (180-degree scattering)</a:t>
            </a:r>
          </a:p>
          <a:p>
            <a:endParaRPr lang="en-US" sz="2400" dirty="0"/>
          </a:p>
          <a:p>
            <a:r>
              <a:rPr lang="en-US" sz="2400" u="sng" dirty="0">
                <a:sym typeface="Wingdings"/>
              </a:rPr>
              <a:t>For green laser (532 nm):</a:t>
            </a:r>
          </a:p>
          <a:p>
            <a:pPr marL="285750" indent="-285750">
              <a:buFont typeface="Wingdings" charset="2"/>
              <a:buChar char="à"/>
            </a:pPr>
            <a:r>
              <a:rPr lang="en-US" sz="2400" dirty="0"/>
              <a:t>E</a:t>
            </a:r>
            <a:r>
              <a:rPr lang="en-US" sz="2400" baseline="-25000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aseline="30000" dirty="0"/>
              <a:t>max</a:t>
            </a:r>
            <a:r>
              <a:rPr lang="en-US" sz="2400" dirty="0"/>
              <a:t> = 34.5 MeV at E</a:t>
            </a:r>
            <a:r>
              <a:rPr lang="en-US" sz="2400" baseline="-25000" dirty="0"/>
              <a:t>beam</a:t>
            </a:r>
            <a:r>
              <a:rPr lang="en-US" sz="2400" dirty="0"/>
              <a:t>=1 GeV</a:t>
            </a:r>
          </a:p>
          <a:p>
            <a:pPr marL="285750" indent="-285750">
              <a:buFont typeface="Wingdings" charset="2"/>
              <a:buChar char="à"/>
            </a:pPr>
            <a:r>
              <a:rPr lang="en-US" sz="2400" dirty="0"/>
              <a:t>E</a:t>
            </a:r>
            <a:r>
              <a:rPr lang="en-US" sz="2400" baseline="-25000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aseline="30000" dirty="0"/>
              <a:t>max</a:t>
            </a:r>
            <a:r>
              <a:rPr lang="en-US" sz="2400" dirty="0"/>
              <a:t> = 3.1 GeV at E</a:t>
            </a:r>
            <a:r>
              <a:rPr lang="en-US" sz="2400" baseline="-25000" dirty="0"/>
              <a:t>beam</a:t>
            </a:r>
            <a:r>
              <a:rPr lang="en-US" sz="2400" dirty="0"/>
              <a:t>=11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C43C30-73A5-8F23-093A-0BC53CF2255F}"/>
              </a:ext>
            </a:extLst>
          </p:cNvPr>
          <p:cNvCxnSpPr>
            <a:cxnSpLocks/>
          </p:cNvCxnSpPr>
          <p:nvPr/>
        </p:nvCxnSpPr>
        <p:spPr>
          <a:xfrm flipH="1">
            <a:off x="4724102" y="1531088"/>
            <a:ext cx="911154" cy="3757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2C686A-11E0-D01B-FBCB-2F651106869B}"/>
              </a:ext>
            </a:extLst>
          </p:cNvPr>
          <p:cNvSpPr txBox="1"/>
          <p:nvPr/>
        </p:nvSpPr>
        <p:spPr>
          <a:xfrm>
            <a:off x="5687320" y="1072642"/>
            <a:ext cx="2586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Backscattered photon</a:t>
            </a:r>
          </a:p>
          <a:p>
            <a:r>
              <a:rPr lang="en-US" dirty="0"/>
              <a:t>Energy proportional to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965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B07B8E-4E51-9945-9631-8B55FFFA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87" y="2417221"/>
            <a:ext cx="4625213" cy="3471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5B5A9-CAAE-E340-9CDA-6F12AC43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Measurement via Compton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38E30-CD60-494A-A37B-626A2EE8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A7217-1E77-A14E-ABFB-56B7316100D8}"/>
              </a:ext>
            </a:extLst>
          </p:cNvPr>
          <p:cNvSpPr txBox="1"/>
          <p:nvPr/>
        </p:nvSpPr>
        <p:spPr>
          <a:xfrm>
            <a:off x="295590" y="925202"/>
            <a:ext cx="11274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Compton polarimetry can be used to measure both longitudinal and transverse electron beam polarization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CE4B4A-DBB3-FC47-91E1-A7A93F130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518" y="1727431"/>
            <a:ext cx="4451350" cy="692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529489-D4B8-B34B-BC7C-767AD56404BF}"/>
              </a:ext>
            </a:extLst>
          </p:cNvPr>
          <p:cNvSpPr txBox="1"/>
          <p:nvPr/>
        </p:nvSpPr>
        <p:spPr>
          <a:xfrm>
            <a:off x="7977580" y="303173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=0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198E75-D82E-6247-8C45-7A58C608D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0" y="1790931"/>
            <a:ext cx="5181600" cy="565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30E2E-59EF-AA46-A762-2D6E6AAAE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32" y="2417221"/>
            <a:ext cx="4625213" cy="34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CC15A1EC-4089-4A27-EE4D-A7F262FA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891" y="1620405"/>
            <a:ext cx="3721100" cy="481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EC0C9D-7A05-1A43-BC2A-BECB779A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Measurement via Compton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73564-F267-6145-A7DF-382FD978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C00C7-DF38-C648-8273-E5930FF69279}"/>
              </a:ext>
            </a:extLst>
          </p:cNvPr>
          <p:cNvSpPr txBox="1"/>
          <p:nvPr/>
        </p:nvSpPr>
        <p:spPr>
          <a:xfrm>
            <a:off x="411892" y="934282"/>
            <a:ext cx="58696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Longitudinal polarization measured via counting asymmetry vs. energy, or energy-integrated asymmetry </a:t>
            </a:r>
          </a:p>
        </p:txBody>
      </p:sp>
      <p:pic>
        <p:nvPicPr>
          <p:cNvPr id="8" name="Picture 7" descr="edetLasCyc_23168_asymFit.png">
            <a:extLst>
              <a:ext uri="{FF2B5EF4-FFF2-40B4-BE49-F238E27FC236}">
                <a16:creationId xmlns:a16="http://schemas.microsoft.com/office/drawing/2014/main" id="{91715EC0-F442-FA46-8B05-1A3777C3BB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9398"/>
          <a:stretch>
            <a:fillRect/>
          </a:stretch>
        </p:blipFill>
        <p:spPr>
          <a:xfrm>
            <a:off x="485015" y="1620405"/>
            <a:ext cx="5342986" cy="2332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B00AB-915E-CE47-9904-D576ECD5A934}"/>
              </a:ext>
            </a:extLst>
          </p:cNvPr>
          <p:cNvSpPr txBox="1"/>
          <p:nvPr/>
        </p:nvSpPr>
        <p:spPr>
          <a:xfrm>
            <a:off x="1150037" y="3843882"/>
            <a:ext cx="437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strip #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Scattered electron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824657-8888-5540-B466-4AEAC0EF9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98" y="4349391"/>
            <a:ext cx="2749826" cy="1870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DC7B76-6DD1-BE43-926F-E21DF2DE30CD}"/>
              </a:ext>
            </a:extLst>
          </p:cNvPr>
          <p:cNvSpPr txBox="1"/>
          <p:nvPr/>
        </p:nvSpPr>
        <p:spPr>
          <a:xfrm>
            <a:off x="641485" y="4705695"/>
            <a:ext cx="156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Photon-energy weighted asymmetry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59184-18C0-1446-97A4-C919D6E89BAD}"/>
              </a:ext>
            </a:extLst>
          </p:cNvPr>
          <p:cNvSpPr txBox="1"/>
          <p:nvPr/>
        </p:nvSpPr>
        <p:spPr>
          <a:xfrm>
            <a:off x="7003348" y="934282"/>
            <a:ext cx="48641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Transverse polarization typically measured via spatial dependence (up-down) of asymmetry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188D3-CAC6-D849-9535-5038FEE23B2B}"/>
              </a:ext>
            </a:extLst>
          </p:cNvPr>
          <p:cNvSpPr txBox="1"/>
          <p:nvPr/>
        </p:nvSpPr>
        <p:spPr>
          <a:xfrm>
            <a:off x="1211055" y="3245325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JLab – Hall 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3FF5F-078E-8742-A006-24056D2E7851}"/>
              </a:ext>
            </a:extLst>
          </p:cNvPr>
          <p:cNvSpPr txBox="1"/>
          <p:nvPr/>
        </p:nvSpPr>
        <p:spPr>
          <a:xfrm>
            <a:off x="1658862" y="5780433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JLab – Hall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38F2E4-2704-5E40-89B1-6BAF66E40D80}"/>
              </a:ext>
            </a:extLst>
          </p:cNvPr>
          <p:cNvSpPr txBox="1"/>
          <p:nvPr/>
        </p:nvSpPr>
        <p:spPr>
          <a:xfrm>
            <a:off x="8796057" y="3485137"/>
            <a:ext cx="138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SPEAR @ SLAC</a:t>
            </a:r>
          </a:p>
        </p:txBody>
      </p:sp>
    </p:spTree>
    <p:extLst>
      <p:ext uri="{BB962C8B-B14F-4D97-AF65-F5344CB8AC3E}">
        <p14:creationId xmlns:p14="http://schemas.microsoft.com/office/powerpoint/2010/main" val="416913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F9F6-9725-9544-8121-5061F2F0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Longitudinal Compton Polarimeter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53A0-8BFD-404D-9EF0-8C304FF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AC4B7-1651-FF46-BF1F-166C91363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52912"/>
            <a:ext cx="8098971" cy="3667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0D8CC8-21B0-F341-8870-B1D9D832E690}"/>
              </a:ext>
            </a:extLst>
          </p:cNvPr>
          <p:cNvSpPr/>
          <p:nvPr/>
        </p:nvSpPr>
        <p:spPr>
          <a:xfrm>
            <a:off x="6732715" y="6165517"/>
            <a:ext cx="4038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M. Beckmann  et al, NIM A479 (2002) 334-348</a:t>
            </a:r>
          </a:p>
        </p:txBody>
      </p:sp>
      <p:pic>
        <p:nvPicPr>
          <p:cNvPr id="4102" name="Picture 6" descr="Image result for desy logo">
            <a:extLst>
              <a:ext uri="{FF2B5EF4-FFF2-40B4-BE49-F238E27FC236}">
                <a16:creationId xmlns:a16="http://schemas.microsoft.com/office/drawing/2014/main" id="{74CABEAF-FADE-7240-BB61-A2CC8FEC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8" y="838752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1EFA2-3E69-8144-8105-0ED17A727103}"/>
              </a:ext>
            </a:extLst>
          </p:cNvPr>
          <p:cNvSpPr txBox="1"/>
          <p:nvPr/>
        </p:nvSpPr>
        <p:spPr>
          <a:xfrm>
            <a:off x="218015" y="1148759"/>
            <a:ext cx="39835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HERA Longitudinal polarimeter installed in long straight section near HERMES experiments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Laser system: single pass, pulsed laser synced to beam frequency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Backscattered photons detected in sampling calorimeter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Operated in “multi-photon” mode – up to thousand photons produced per laser pulse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Polarization extracted using energy integrated asymmetry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Total systematic uncertainty = 1.6%, dominated by detector response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5C89F4-B224-7B42-8C18-6C40CDC2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584" y="4382009"/>
            <a:ext cx="3053344" cy="1921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266FE-C3E4-A04D-873E-773B6BFE3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40" y="4632502"/>
            <a:ext cx="2436189" cy="577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248F0-6B65-BF43-AF38-893091CC9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482" y="5425609"/>
            <a:ext cx="1476620" cy="5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2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7814-EFD3-C84F-8FDF-96AC5EF1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SLD Compton Polarimeter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F2012-1DC2-B048-ADC8-A3F2D0C8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 descr="http://www-sld.slac.stanford.edu/sldwww/polarimetry/images/polarimeter.gif">
            <a:extLst>
              <a:ext uri="{FF2B5EF4-FFF2-40B4-BE49-F238E27FC236}">
                <a16:creationId xmlns:a16="http://schemas.microsoft.com/office/drawing/2014/main" id="{D6A8A4DD-DCDF-AD4E-B5CF-2F0571E0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93" y="1018162"/>
            <a:ext cx="5807236" cy="42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4B5DE-862E-DB4C-BB5D-69C0092A07BC}"/>
              </a:ext>
            </a:extLst>
          </p:cNvPr>
          <p:cNvSpPr txBox="1"/>
          <p:nvPr/>
        </p:nvSpPr>
        <p:spPr>
          <a:xfrm>
            <a:off x="411892" y="1018162"/>
            <a:ext cx="40294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Highest precision achieved with Compton polarimetry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dP</a:t>
            </a:r>
            <a:r>
              <a:rPr lang="en-US" sz="2000" dirty="0">
                <a:sym typeface="Wingdings" pitchFamily="2" charset="2"/>
              </a:rPr>
              <a:t>/P = 0.5%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Operated at 45 GeV  endpoint analyzing power was very large: ~ 75%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Used single-pass, pulsed laser – excellent control of laser polarization at interaction point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370CF-8108-7942-990E-DF5C45260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053" y="3710126"/>
            <a:ext cx="3466980" cy="2646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DF547-5FFC-A143-A7A6-3A897E21B2C1}"/>
              </a:ext>
            </a:extLst>
          </p:cNvPr>
          <p:cNvSpPr txBox="1"/>
          <p:nvPr/>
        </p:nvSpPr>
        <p:spPr>
          <a:xfrm>
            <a:off x="411892" y="4318361"/>
            <a:ext cx="2527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Multichannel gas Cherenkov detector </a:t>
            </a:r>
            <a:r>
              <a:rPr lang="en-US" sz="2000" dirty="0">
                <a:sym typeface="Wingdings" pitchFamily="2" charset="2"/>
              </a:rPr>
              <a:t> electrons ~ 10 cm from nominal beam path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C74FBD-243D-7D4C-A07F-E2ADF5148774}"/>
              </a:ext>
            </a:extLst>
          </p:cNvPr>
          <p:cNvSpPr/>
          <p:nvPr/>
        </p:nvSpPr>
        <p:spPr>
          <a:xfrm>
            <a:off x="7378563" y="5764911"/>
            <a:ext cx="2831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MR12"/>
              </a:rPr>
              <a:t>M. Woods - SLAC-PUB-7319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2770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4801-46C4-9845-8E63-D813FA42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/>
              <a:t>Compton Polarimeters in Halls A and C at Jefferson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4B3B-FF99-4D48-89B1-3DF5A7E9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8419FB2-3DCD-0E49-A40D-D2AFF01E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314" y="939608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AC793-5187-C443-8C74-151C8BBC2FDF}"/>
              </a:ext>
            </a:extLst>
          </p:cNvPr>
          <p:cNvSpPr txBox="1"/>
          <p:nvPr/>
        </p:nvSpPr>
        <p:spPr>
          <a:xfrm>
            <a:off x="2137753" y="3475825"/>
            <a:ext cx="7844447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Compton polarimeters in Hall A and C:</a:t>
            </a:r>
          </a:p>
          <a:p>
            <a:pPr marL="342900" indent="-342900">
              <a:buAutoNum type="arabicPeriod"/>
            </a:pPr>
            <a:r>
              <a:rPr lang="en-US" dirty="0"/>
              <a:t>4 dipole chicane to deflect beam to laser system</a:t>
            </a:r>
          </a:p>
          <a:p>
            <a:pPr marL="342900" indent="-342900">
              <a:buAutoNum type="arabicPeriod"/>
            </a:pPr>
            <a:r>
              <a:rPr lang="en-US" dirty="0"/>
              <a:t>Fabry-Perot cavity to provide kW level CW laser power</a:t>
            </a:r>
          </a:p>
          <a:p>
            <a:pPr marL="342900" indent="-342900">
              <a:buAutoNum type="arabicPeriod"/>
            </a:pPr>
            <a:r>
              <a:rPr lang="en-US" dirty="0"/>
              <a:t>Diamond/silicon strip detectors for scattered electrons</a:t>
            </a:r>
          </a:p>
          <a:p>
            <a:pPr marL="342900" indent="-342900">
              <a:buAutoNum type="arabicPeriod"/>
            </a:pPr>
            <a:r>
              <a:rPr lang="en-US" dirty="0"/>
              <a:t>Photon detectors operated in integrating mode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98675-8CEA-3240-8D51-4580F0BF5616}"/>
              </a:ext>
            </a:extLst>
          </p:cNvPr>
          <p:cNvSpPr txBox="1"/>
          <p:nvPr/>
        </p:nvSpPr>
        <p:spPr>
          <a:xfrm>
            <a:off x="3118619" y="5300809"/>
            <a:ext cx="5822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Hall C has achieved </a:t>
            </a:r>
            <a:r>
              <a:rPr lang="en-US" sz="2000" dirty="0" err="1">
                <a:sym typeface="Wingdings" pitchFamily="2" charset="2"/>
              </a:rPr>
              <a:t>dP</a:t>
            </a:r>
            <a:r>
              <a:rPr lang="en-US" sz="2000" dirty="0">
                <a:sym typeface="Wingdings" pitchFamily="2" charset="2"/>
              </a:rPr>
              <a:t>/P=0.6% (electron detector)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Hall A has achieved </a:t>
            </a:r>
            <a:r>
              <a:rPr lang="en-US" sz="2000" dirty="0" err="1">
                <a:sym typeface="Wingdings" pitchFamily="2" charset="2"/>
              </a:rPr>
              <a:t>dP</a:t>
            </a:r>
            <a:r>
              <a:rPr lang="en-US" sz="2000" dirty="0">
                <a:sym typeface="Wingdings" pitchFamily="2" charset="2"/>
              </a:rPr>
              <a:t>/P=0.36% (photon detection)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460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FC33-57C6-D34F-A793-F42B228A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Polarimeter Comparisons: Hall C </a:t>
            </a:r>
            <a:r>
              <a:rPr lang="en-US" altLang="en-US" dirty="0" err="1"/>
              <a:t>Møller</a:t>
            </a:r>
            <a:r>
              <a:rPr lang="en-US" altLang="en-US" dirty="0"/>
              <a:t> and Compton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8A27-59F1-A44D-B2EC-9E6D007A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 descr="run2_final_prl.eps">
            <a:extLst>
              <a:ext uri="{FF2B5EF4-FFF2-40B4-BE49-F238E27FC236}">
                <a16:creationId xmlns:a16="http://schemas.microsoft.com/office/drawing/2014/main" id="{3D42FE63-E684-8F4C-8732-00DECDDB2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" b="38662"/>
          <a:stretch/>
        </p:blipFill>
        <p:spPr>
          <a:xfrm>
            <a:off x="147128" y="757213"/>
            <a:ext cx="7140913" cy="3998911"/>
          </a:xfrm>
          <a:prstGeom prst="rect">
            <a:avLst/>
          </a:prstGeom>
        </p:spPr>
      </p:pic>
      <p:pic>
        <p:nvPicPr>
          <p:cNvPr id="8" name="Picture 7" descr="mcm_fig5.eps">
            <a:extLst>
              <a:ext uri="{FF2B5EF4-FFF2-40B4-BE49-F238E27FC236}">
                <a16:creationId xmlns:a16="http://schemas.microsoft.com/office/drawing/2014/main" id="{D8B16623-8425-9F4F-90B1-96BCE50B3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5189" r="3451" b="-1665"/>
          <a:stretch/>
        </p:blipFill>
        <p:spPr>
          <a:xfrm>
            <a:off x="7449768" y="887641"/>
            <a:ext cx="4247961" cy="4492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39469-1F8D-DF48-A793-55B773E33CDA}"/>
              </a:ext>
            </a:extLst>
          </p:cNvPr>
          <p:cNvSpPr txBox="1"/>
          <p:nvPr/>
        </p:nvSpPr>
        <p:spPr>
          <a:xfrm>
            <a:off x="838199" y="4824216"/>
            <a:ext cx="548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Compton measurements at 180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A concurrent with experiment</a:t>
            </a:r>
          </a:p>
          <a:p>
            <a:endParaRPr lang="en-US" sz="2000" dirty="0"/>
          </a:p>
          <a:p>
            <a:r>
              <a:rPr lang="en-US" altLang="en-US" sz="2000" dirty="0" err="1"/>
              <a:t>Møller</a:t>
            </a:r>
            <a:r>
              <a:rPr lang="en-US" altLang="en-US" sz="2000" dirty="0"/>
              <a:t> measurements taken intermittently, at 1 </a:t>
            </a:r>
            <a:r>
              <a:rPr lang="en-US" altLang="en-US" sz="2000" dirty="0">
                <a:latin typeface="Symbol" pitchFamily="2" charset="2"/>
              </a:rPr>
              <a:t>m</a:t>
            </a:r>
            <a:r>
              <a:rPr lang="en-US" altLang="en-US" sz="2000" dirty="0"/>
              <a:t>A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FA9E1-631A-774A-95BB-FECBF79C9624}"/>
              </a:ext>
            </a:extLst>
          </p:cNvPr>
          <p:cNvSpPr txBox="1"/>
          <p:nvPr/>
        </p:nvSpPr>
        <p:spPr>
          <a:xfrm>
            <a:off x="7903943" y="5539818"/>
            <a:ext cx="392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Dedicated test with both </a:t>
            </a:r>
            <a:r>
              <a:rPr lang="en-US" altLang="en-US" sz="2000" dirty="0" err="1"/>
              <a:t>Møller</a:t>
            </a:r>
            <a:r>
              <a:rPr lang="en-US" altLang="en-US" sz="2000" dirty="0"/>
              <a:t> and Compton at 4.5 </a:t>
            </a:r>
            <a:r>
              <a:rPr lang="en-US" altLang="en-US" sz="2000" dirty="0">
                <a:latin typeface="Symbol" pitchFamily="2" charset="2"/>
              </a:rPr>
              <a:t>m</a:t>
            </a:r>
            <a:r>
              <a:rPr lang="en-US" altLang="en-US" sz="2000" dirty="0"/>
              <a:t>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2034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6185D-5A92-2242-9701-90A0A253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Polarimeter Comparisons: Spin Dance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3ABC-F9A2-1142-A502-831009A8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7-18,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143DB-5D8C-4B4B-9000-A12DB1F9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7E52C-22C6-DA4E-9B09-6510B18C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777877"/>
            <a:ext cx="4592784" cy="594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6F685-D4CE-C146-95A2-752B46303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03714" y="2155922"/>
            <a:ext cx="3732550" cy="4830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F1516-18EE-0548-A0A4-E343B88AB2BC}"/>
              </a:ext>
            </a:extLst>
          </p:cNvPr>
          <p:cNvSpPr txBox="1"/>
          <p:nvPr/>
        </p:nvSpPr>
        <p:spPr>
          <a:xfrm>
            <a:off x="4959279" y="973278"/>
            <a:ext cx="702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Compared electron polarimeters in Halls A, B, C by taking measurements at several Wien angles – compare maximum polarization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Discovered unexpected systematic in Hall A </a:t>
            </a:r>
            <a:r>
              <a:rPr lang="en-US" altLang="en-US" sz="2000" dirty="0" err="1"/>
              <a:t>Møller</a:t>
            </a:r>
            <a:endParaRPr lang="en-US" altLang="en-US" sz="2000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/>
              <a:t>Updated multi-hall Spin Dance would be beneficial since  polarimeters have improved since original results from 2004</a:t>
            </a:r>
          </a:p>
        </p:txBody>
      </p:sp>
    </p:spTree>
    <p:extLst>
      <p:ext uri="{BB962C8B-B14F-4D97-AF65-F5344CB8AC3E}">
        <p14:creationId xmlns:p14="http://schemas.microsoft.com/office/powerpoint/2010/main" val="846944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1A60-A404-844C-ACEA-AF2C1EF8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a Compton Polarimeter for EIC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3179D-611F-994B-BC78-DF213DA9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7-18,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9BC5A-FF5A-BC41-AFD3-CC0C28FA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USPAS Summer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3BC3C-7341-4944-8F80-9405B5D4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E36EC-7E58-6949-9978-DCEA28268B93}"/>
              </a:ext>
            </a:extLst>
          </p:cNvPr>
          <p:cNvSpPr txBox="1"/>
          <p:nvPr/>
        </p:nvSpPr>
        <p:spPr>
          <a:xfrm>
            <a:off x="496482" y="4175130"/>
            <a:ext cx="1124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Electron-ion collider in U.S.  </a:t>
            </a:r>
            <a:r>
              <a:rPr lang="en-US" dirty="0">
                <a:sym typeface="Wingdings" pitchFamily="2" charset="2"/>
              </a:rPr>
              <a:t>  Highly polarized electron and proton/light ion beams and high luminosities</a:t>
            </a:r>
            <a:r>
              <a:rPr lang="en-US" dirty="0"/>
              <a:t>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Physics measurements will have high statistical precision. Excellent control of systematic uncertainties needed to fully leverage potential of the EIC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Precise polarimetry (both electron and hadron) will be </a:t>
            </a:r>
            <a:r>
              <a:rPr lang="en-US" dirty="0"/>
              <a:t> important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CD206-4A0F-5142-994C-9735CF97661F}"/>
              </a:ext>
            </a:extLst>
          </p:cNvPr>
          <p:cNvSpPr txBox="1"/>
          <p:nvPr/>
        </p:nvSpPr>
        <p:spPr>
          <a:xfrm>
            <a:off x="450573" y="5542740"/>
            <a:ext cx="1129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electron polarimetry technique will be Compton </a:t>
            </a:r>
            <a:r>
              <a:rPr lang="en-US" dirty="0">
                <a:sym typeface="Wingdings" pitchFamily="2" charset="2"/>
              </a:rPr>
              <a:t> lessons learned from earlier polarimeters will shape design of EIC Compton</a:t>
            </a:r>
            <a:r>
              <a:rPr lang="en-US" dirty="0"/>
              <a:t>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1EC484-58A3-9E4C-BAD2-1ADAD2245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3819"/>
              </p:ext>
            </p:extLst>
          </p:nvPr>
        </p:nvGraphicFramePr>
        <p:xfrm>
          <a:off x="5593402" y="1645864"/>
          <a:ext cx="6240515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784">
                  <a:extLst>
                    <a:ext uri="{9D8B030D-6E8A-4147-A177-3AD203B41FA5}">
                      <a16:colId xmlns:a16="http://schemas.microsoft.com/office/drawing/2014/main" val="3208064537"/>
                    </a:ext>
                  </a:extLst>
                </a:gridCol>
                <a:gridCol w="1322961">
                  <a:extLst>
                    <a:ext uri="{9D8B030D-6E8A-4147-A177-3AD203B41FA5}">
                      <a16:colId xmlns:a16="http://schemas.microsoft.com/office/drawing/2014/main" val="3694666188"/>
                    </a:ext>
                  </a:extLst>
                </a:gridCol>
                <a:gridCol w="1741251">
                  <a:extLst>
                    <a:ext uri="{9D8B030D-6E8A-4147-A177-3AD203B41FA5}">
                      <a16:colId xmlns:a16="http://schemas.microsoft.com/office/drawing/2014/main" val="837006485"/>
                    </a:ext>
                  </a:extLst>
                </a:gridCol>
                <a:gridCol w="1775519">
                  <a:extLst>
                    <a:ext uri="{9D8B030D-6E8A-4147-A177-3AD203B41FA5}">
                      <a16:colId xmlns:a16="http://schemas.microsoft.com/office/drawing/2014/main" val="1410967668"/>
                    </a:ext>
                  </a:extLst>
                </a:gridCol>
              </a:tblGrid>
              <a:tr h="276014">
                <a:tc>
                  <a:txBody>
                    <a:bodyPr/>
                    <a:lstStyle/>
                    <a:p>
                      <a:r>
                        <a:rPr lang="en-US" sz="1600" dirty="0"/>
                        <a:t>Energy (GeV)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Current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Polarization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Frequency (MHz)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74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72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74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833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66BAE99-ECCC-1349-921B-FAA8CACFD93C}"/>
              </a:ext>
            </a:extLst>
          </p:cNvPr>
          <p:cNvSpPr txBox="1"/>
          <p:nvPr/>
        </p:nvSpPr>
        <p:spPr>
          <a:xfrm>
            <a:off x="7255280" y="1054804"/>
            <a:ext cx="291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Electron Beam Properties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B36F5-94DB-4A41-8347-19A35209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2" y="1125699"/>
            <a:ext cx="524405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74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red square with black lines&#10;&#10;Description automatically generated">
            <a:extLst>
              <a:ext uri="{FF2B5EF4-FFF2-40B4-BE49-F238E27FC236}">
                <a16:creationId xmlns:a16="http://schemas.microsoft.com/office/drawing/2014/main" id="{F776BC33-78AC-3D59-4A1A-AB6BFD6B3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21" y="1470997"/>
            <a:ext cx="11734768" cy="1588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013D3-1BD4-2B46-9994-C36DDAE4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1297"/>
            <a:ext cx="11285837" cy="487490"/>
          </a:xfrm>
        </p:spPr>
        <p:txBody>
          <a:bodyPr/>
          <a:lstStyle/>
          <a:p>
            <a:r>
              <a:rPr lang="en-US" dirty="0"/>
              <a:t>Compton Polarimetry at EIC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89061-D904-5247-9BD7-36486C4EA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75695-22F7-9313-DDFD-E3411408391B}"/>
              </a:ext>
            </a:extLst>
          </p:cNvPr>
          <p:cNvSpPr txBox="1"/>
          <p:nvPr/>
        </p:nvSpPr>
        <p:spPr>
          <a:xfrm>
            <a:off x="9559129" y="13173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Crab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2AD19-EB5C-D9A7-F0F8-7E63978D46FE}"/>
              </a:ext>
            </a:extLst>
          </p:cNvPr>
          <p:cNvSpPr txBox="1"/>
          <p:nvPr/>
        </p:nvSpPr>
        <p:spPr>
          <a:xfrm>
            <a:off x="8877406" y="3006529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Photon Detector</a:t>
            </a:r>
          </a:p>
          <a:p>
            <a:r>
              <a:rPr lang="en-US" dirty="0"/>
              <a:t>(30 m from Laser IP)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C0C0A-9D09-5D9C-353D-1B5534B21FDF}"/>
              </a:ext>
            </a:extLst>
          </p:cNvPr>
          <p:cNvSpPr txBox="1"/>
          <p:nvPr/>
        </p:nvSpPr>
        <p:spPr>
          <a:xfrm>
            <a:off x="1764833" y="2964620"/>
            <a:ext cx="2218877" cy="6155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Laser IP</a:t>
            </a:r>
          </a:p>
          <a:p>
            <a:pPr algn="ctr"/>
            <a:r>
              <a:rPr lang="en-US" sz="1600" dirty="0"/>
              <a:t>74 m upstream of IP-6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AE4D4-7082-B97D-E5EE-A67C116FF80A}"/>
              </a:ext>
            </a:extLst>
          </p:cNvPr>
          <p:cNvSpPr txBox="1"/>
          <p:nvPr/>
        </p:nvSpPr>
        <p:spPr>
          <a:xfrm>
            <a:off x="2712208" y="1982278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A00"/>
                </a:solidFill>
              </a:rPr>
              <a:t>*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350B97-AE3A-409D-3930-1083F664F303}"/>
              </a:ext>
            </a:extLst>
          </p:cNvPr>
          <p:cNvCxnSpPr>
            <a:cxnSpLocks/>
          </p:cNvCxnSpPr>
          <p:nvPr/>
        </p:nvCxnSpPr>
        <p:spPr>
          <a:xfrm>
            <a:off x="2874271" y="2311897"/>
            <a:ext cx="18993" cy="62942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E1C591-D3D9-5132-F99B-5AEC1D94ECF9}"/>
              </a:ext>
            </a:extLst>
          </p:cNvPr>
          <p:cNvSpPr txBox="1"/>
          <p:nvPr/>
        </p:nvSpPr>
        <p:spPr>
          <a:xfrm>
            <a:off x="2951451" y="1313587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D4EF_6</a:t>
            </a:r>
          </a:p>
          <a:p>
            <a:r>
              <a:rPr lang="en-US" sz="1400" dirty="0" err="1">
                <a:latin typeface="Symbol" pitchFamily="2" charset="2"/>
              </a:rPr>
              <a:t>q</a:t>
            </a:r>
            <a:r>
              <a:rPr lang="en-US" sz="1400" baseline="-25000" dirty="0" err="1"/>
              <a:t>B</a:t>
            </a:r>
            <a:r>
              <a:rPr lang="en-US" sz="1400" dirty="0"/>
              <a:t>=1.5 </a:t>
            </a:r>
            <a:r>
              <a:rPr lang="en-US" sz="1400" dirty="0" err="1"/>
              <a:t>mr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AB3DD-2F4B-30E3-D4A5-C5498FC661D6}"/>
              </a:ext>
            </a:extLst>
          </p:cNvPr>
          <p:cNvSpPr txBox="1"/>
          <p:nvPr/>
        </p:nvSpPr>
        <p:spPr>
          <a:xfrm>
            <a:off x="2054303" y="248820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Q9EF_6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D344D-08A8-313F-4673-DCC25C54F56C}"/>
              </a:ext>
            </a:extLst>
          </p:cNvPr>
          <p:cNvSpPr txBox="1"/>
          <p:nvPr/>
        </p:nvSpPr>
        <p:spPr>
          <a:xfrm>
            <a:off x="1479880" y="1314332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D5EF_6</a:t>
            </a:r>
          </a:p>
          <a:p>
            <a:r>
              <a:rPr lang="en-US" sz="1400" dirty="0" err="1">
                <a:latin typeface="Symbol" pitchFamily="2" charset="2"/>
              </a:rPr>
              <a:t>q</a:t>
            </a:r>
            <a:r>
              <a:rPr lang="en-US" sz="1400" baseline="-25000" dirty="0" err="1"/>
              <a:t>B</a:t>
            </a:r>
            <a:r>
              <a:rPr lang="en-US" sz="1400" dirty="0"/>
              <a:t>=1.5 </a:t>
            </a:r>
            <a:r>
              <a:rPr lang="en-US" sz="1400" dirty="0" err="1"/>
              <a:t>mr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CDF68D-11E9-ADA8-605D-D65397B000B3}"/>
              </a:ext>
            </a:extLst>
          </p:cNvPr>
          <p:cNvSpPr txBox="1"/>
          <p:nvPr/>
        </p:nvSpPr>
        <p:spPr>
          <a:xfrm>
            <a:off x="378079" y="1315020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D6EF_6</a:t>
            </a:r>
          </a:p>
          <a:p>
            <a:r>
              <a:rPr lang="en-US" sz="1400" dirty="0" err="1">
                <a:latin typeface="Symbol" pitchFamily="2" charset="2"/>
              </a:rPr>
              <a:t>q</a:t>
            </a:r>
            <a:r>
              <a:rPr lang="en-US" sz="1400" baseline="-25000" dirty="0" err="1"/>
              <a:t>B</a:t>
            </a:r>
            <a:r>
              <a:rPr lang="en-US" sz="1400" dirty="0"/>
              <a:t>=12 </a:t>
            </a:r>
            <a:r>
              <a:rPr lang="en-US" sz="1400" dirty="0" err="1"/>
              <a:t>mr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C101F-0EEA-A571-EAB6-F2A0B9C34ECA}"/>
              </a:ext>
            </a:extLst>
          </p:cNvPr>
          <p:cNvSpPr txBox="1"/>
          <p:nvPr/>
        </p:nvSpPr>
        <p:spPr>
          <a:xfrm>
            <a:off x="980939" y="246626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Q10EF_6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EAAA3-951E-2939-ACFB-FADFBFBF1D3A}"/>
              </a:ext>
            </a:extLst>
          </p:cNvPr>
          <p:cNvSpPr txBox="1"/>
          <p:nvPr/>
        </p:nvSpPr>
        <p:spPr>
          <a:xfrm>
            <a:off x="3469606" y="246626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Q8EF_6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975B9D-8478-1E54-903E-21A44F664BCB}"/>
              </a:ext>
            </a:extLst>
          </p:cNvPr>
          <p:cNvSpPr txBox="1"/>
          <p:nvPr/>
        </p:nvSpPr>
        <p:spPr>
          <a:xfrm>
            <a:off x="4721303" y="248960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Q7EF_6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7C4E5F-F58E-CB93-ADFE-516B1F73A756}"/>
              </a:ext>
            </a:extLst>
          </p:cNvPr>
          <p:cNvSpPr txBox="1"/>
          <p:nvPr/>
        </p:nvSpPr>
        <p:spPr>
          <a:xfrm>
            <a:off x="5825375" y="248820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Q6EF_6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4F1BA-2111-5625-05F1-DE599C0F128D}"/>
              </a:ext>
            </a:extLst>
          </p:cNvPr>
          <p:cNvSpPr txBox="1"/>
          <p:nvPr/>
        </p:nvSpPr>
        <p:spPr>
          <a:xfrm>
            <a:off x="6990641" y="248960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Q5EF_6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E76B8-D15B-568C-FD21-70C8F5B24A51}"/>
              </a:ext>
            </a:extLst>
          </p:cNvPr>
          <p:cNvSpPr txBox="1"/>
          <p:nvPr/>
        </p:nvSpPr>
        <p:spPr>
          <a:xfrm>
            <a:off x="8068871" y="248820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Q4EF_6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693D8-D363-A3D2-1300-0CF2188120FD}"/>
              </a:ext>
            </a:extLst>
          </p:cNvPr>
          <p:cNvSpPr txBox="1"/>
          <p:nvPr/>
        </p:nvSpPr>
        <p:spPr>
          <a:xfrm>
            <a:off x="8940051" y="248820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Q3EF_6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CD8097-3B8F-E676-B7FD-B27FF7ADA90E}"/>
              </a:ext>
            </a:extLst>
          </p:cNvPr>
          <p:cNvSpPr txBox="1"/>
          <p:nvPr/>
        </p:nvSpPr>
        <p:spPr>
          <a:xfrm>
            <a:off x="4102946" y="1293954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D3EF_6</a:t>
            </a:r>
          </a:p>
          <a:p>
            <a:r>
              <a:rPr lang="en-US" sz="1400" dirty="0" err="1">
                <a:latin typeface="Symbol" pitchFamily="2" charset="2"/>
              </a:rPr>
              <a:t>q</a:t>
            </a:r>
            <a:r>
              <a:rPr lang="en-US" sz="1400" baseline="-25000" dirty="0" err="1"/>
              <a:t>B</a:t>
            </a:r>
            <a:r>
              <a:rPr lang="en-US" sz="1400" dirty="0"/>
              <a:t>=13 </a:t>
            </a:r>
            <a:r>
              <a:rPr lang="en-US" sz="1400" dirty="0" err="1"/>
              <a:t>mr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34AD54-F0EE-1F4C-E5CA-3C1038D59D84}"/>
              </a:ext>
            </a:extLst>
          </p:cNvPr>
          <p:cNvSpPr txBox="1"/>
          <p:nvPr/>
        </p:nvSpPr>
        <p:spPr>
          <a:xfrm>
            <a:off x="11030700" y="1583458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D2EF_6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581677-C652-0B6E-3D6D-C3EC94F3532B}"/>
              </a:ext>
            </a:extLst>
          </p:cNvPr>
          <p:cNvCxnSpPr>
            <a:cxnSpLocks/>
          </p:cNvCxnSpPr>
          <p:nvPr/>
        </p:nvCxnSpPr>
        <p:spPr>
          <a:xfrm>
            <a:off x="9744639" y="2466264"/>
            <a:ext cx="96622" cy="58072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9E73BDB-8405-00D0-78EF-A7E311006542}"/>
              </a:ext>
            </a:extLst>
          </p:cNvPr>
          <p:cNvSpPr txBox="1"/>
          <p:nvPr/>
        </p:nvSpPr>
        <p:spPr>
          <a:xfrm>
            <a:off x="4771240" y="310593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Detector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6B839A-B568-5CBA-A377-3158A5AB9F27}"/>
              </a:ext>
            </a:extLst>
          </p:cNvPr>
          <p:cNvCxnSpPr>
            <a:cxnSpLocks/>
          </p:cNvCxnSpPr>
          <p:nvPr/>
        </p:nvCxnSpPr>
        <p:spPr>
          <a:xfrm flipH="1">
            <a:off x="5640620" y="2278181"/>
            <a:ext cx="332380" cy="71071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4C7311F-8340-2261-F187-0AE90A0852C5}"/>
              </a:ext>
            </a:extLst>
          </p:cNvPr>
          <p:cNvSpPr txBox="1"/>
          <p:nvPr/>
        </p:nvSpPr>
        <p:spPr>
          <a:xfrm>
            <a:off x="5313023" y="3974965"/>
            <a:ext cx="63548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Polarimeter Components: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RF-pulsed laser system (under development)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Position sensitive detectors (diamond strips) for scattered electrons and backscattered photons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Calorimeter for backscattered photons</a:t>
            </a:r>
          </a:p>
          <a:p>
            <a:pPr>
              <a:spcAft>
                <a:spcPts val="600"/>
              </a:spcAft>
            </a:pPr>
            <a:r>
              <a:rPr lang="en-US" dirty="0"/>
              <a:t>Will operate in single-photon mode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066754F4-D3AC-3E04-B5A8-A36C611AA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13580"/>
              </p:ext>
            </p:extLst>
          </p:nvPr>
        </p:nvGraphicFramePr>
        <p:xfrm>
          <a:off x="693269" y="4347737"/>
          <a:ext cx="3374909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925">
                  <a:extLst>
                    <a:ext uri="{9D8B030D-6E8A-4147-A177-3AD203B41FA5}">
                      <a16:colId xmlns:a16="http://schemas.microsoft.com/office/drawing/2014/main" val="4173067496"/>
                    </a:ext>
                  </a:extLst>
                </a:gridCol>
                <a:gridCol w="936729">
                  <a:extLst>
                    <a:ext uri="{9D8B030D-6E8A-4147-A177-3AD203B41FA5}">
                      <a16:colId xmlns:a16="http://schemas.microsoft.com/office/drawing/2014/main" val="1473942221"/>
                    </a:ext>
                  </a:extLst>
                </a:gridCol>
                <a:gridCol w="842255">
                  <a:extLst>
                    <a:ext uri="{9D8B030D-6E8A-4147-A177-3AD203B41FA5}">
                      <a16:colId xmlns:a16="http://schemas.microsoft.com/office/drawing/2014/main" val="967136938"/>
                    </a:ext>
                  </a:extLst>
                </a:gridCol>
              </a:tblGrid>
              <a:tr h="174188">
                <a:tc>
                  <a:txBody>
                    <a:bodyPr/>
                    <a:lstStyle/>
                    <a:p>
                      <a:r>
                        <a:rPr lang="en-US" sz="16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8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5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26.2%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0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18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89.0%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2249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FB804AA-6ED3-EECE-CD99-A699BBBACCDA}"/>
              </a:ext>
            </a:extLst>
          </p:cNvPr>
          <p:cNvSpPr txBox="1"/>
          <p:nvPr/>
        </p:nvSpPr>
        <p:spPr>
          <a:xfrm>
            <a:off x="622127" y="3879087"/>
            <a:ext cx="371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Polarization components at Laser IP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0474FB-2783-DAC6-CC7C-ECB5059B74AE}"/>
              </a:ext>
            </a:extLst>
          </p:cNvPr>
          <p:cNvSpPr txBox="1"/>
          <p:nvPr/>
        </p:nvSpPr>
        <p:spPr>
          <a:xfrm>
            <a:off x="3075742" y="6281821"/>
            <a:ext cx="5552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High precision measurement of P</a:t>
            </a:r>
            <a:r>
              <a:rPr lang="en-US" sz="2000" b="1" baseline="-25000" dirty="0">
                <a:solidFill>
                  <a:srgbClr val="FF0000"/>
                </a:solidFill>
              </a:rPr>
              <a:t>L </a:t>
            </a:r>
            <a:r>
              <a:rPr lang="en-US" sz="2000" b="1" dirty="0">
                <a:solidFill>
                  <a:srgbClr val="FF0000"/>
                </a:solidFill>
              </a:rPr>
              <a:t>and P</a:t>
            </a:r>
            <a:r>
              <a:rPr lang="en-US" sz="2000" b="1" baseline="-25000" dirty="0">
                <a:solidFill>
                  <a:srgbClr val="FF0000"/>
                </a:solidFill>
              </a:rPr>
              <a:t>T</a:t>
            </a:r>
            <a:r>
              <a:rPr lang="en-US" sz="2000" b="1" dirty="0">
                <a:solidFill>
                  <a:srgbClr val="FF0000"/>
                </a:solidFill>
              </a:rPr>
              <a:t> required!</a:t>
            </a:r>
          </a:p>
        </p:txBody>
      </p:sp>
    </p:spTree>
    <p:extLst>
      <p:ext uri="{BB962C8B-B14F-4D97-AF65-F5344CB8AC3E}">
        <p14:creationId xmlns:p14="http://schemas.microsoft.com/office/powerpoint/2010/main" val="133319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9B25-A523-6547-8732-6A153F23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07477-F469-124C-94EB-90AEC38F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8030-73D0-EF48-90CE-BF994C5D0C3F}"/>
              </a:ext>
            </a:extLst>
          </p:cNvPr>
          <p:cNvSpPr txBox="1"/>
          <p:nvPr/>
        </p:nvSpPr>
        <p:spPr>
          <a:xfrm>
            <a:off x="336830" y="977958"/>
            <a:ext cx="1151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polarization determined via measurement of scattering asymmetry with </a:t>
            </a:r>
            <a:r>
              <a:rPr lang="en-US" sz="2000" i="1" dirty="0">
                <a:solidFill>
                  <a:srgbClr val="FF0000"/>
                </a:solidFill>
              </a:rPr>
              <a:t>known</a:t>
            </a:r>
            <a:r>
              <a:rPr lang="en-US" sz="2000" dirty="0"/>
              <a:t> analyzing power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FDD58-2A00-BD4D-9BFB-87C6DCA5DE97}"/>
              </a:ext>
            </a:extLst>
          </p:cNvPr>
          <p:cNvSpPr txBox="1"/>
          <p:nvPr/>
        </p:nvSpPr>
        <p:spPr>
          <a:xfrm>
            <a:off x="336830" y="3542863"/>
            <a:ext cx="11285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Process may rely on a double-spin or single-spin asymmetry</a:t>
            </a:r>
          </a:p>
          <a:p>
            <a:endParaRPr lang="en-US" sz="20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Double-spin measurements rely on knowledge of the target polarization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/>
              <a:t>Single-spin asymmetry </a:t>
            </a:r>
            <a:r>
              <a:rPr lang="en-US" sz="2000" dirty="0">
                <a:sym typeface="Wingdings" pitchFamily="2" charset="2"/>
              </a:rPr>
              <a:t> no target polarization, but only one useful process (Mott scattering), can only be used at low energy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/>
              <a:t>Electron polarimetry </a:t>
            </a:r>
            <a:r>
              <a:rPr lang="en-US" sz="2000" dirty="0">
                <a:sym typeface="Wingdings" pitchFamily="2" charset="2"/>
              </a:rPr>
              <a:t> for all useful processes, analyzing power known with high precision (QED)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9A583-1B01-034F-A784-CADB8DC83A03}"/>
              </a:ext>
            </a:extLst>
          </p:cNvPr>
          <p:cNvSpPr txBox="1"/>
          <p:nvPr/>
        </p:nvSpPr>
        <p:spPr>
          <a:xfrm>
            <a:off x="411892" y="2538881"/>
            <a:ext cx="9558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A</a:t>
            </a:r>
            <a:r>
              <a:rPr lang="en-US" sz="2000" baseline="-25000" dirty="0" err="1"/>
              <a:t>effective</a:t>
            </a:r>
            <a:r>
              <a:rPr lang="en-US" sz="2000" dirty="0"/>
              <a:t> incorporates theoretical analyzing power, convoluted over polarimeter acceptance</a:t>
            </a:r>
          </a:p>
          <a:p>
            <a:r>
              <a:rPr lang="en-US" sz="2000" dirty="0">
                <a:sym typeface="Wingdings" pitchFamily="2" charset="2"/>
              </a:rPr>
              <a:t> May include additional corrections (radiative effects, “</a:t>
            </a:r>
            <a:r>
              <a:rPr lang="en-US" sz="2000" dirty="0" err="1">
                <a:sym typeface="Wingdings" pitchFamily="2" charset="2"/>
              </a:rPr>
              <a:t>Levchuk</a:t>
            </a:r>
            <a:r>
              <a:rPr lang="en-US" sz="2000" dirty="0">
                <a:sym typeface="Wingdings" pitchFamily="2" charset="2"/>
              </a:rPr>
              <a:t>” effect, etc.)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608C19-C2D8-6244-B279-02A0D0C4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662" y="1760229"/>
            <a:ext cx="4775451" cy="3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1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E4AB-A126-214E-9FC0-696D6203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4CE0-98FF-1F41-95CE-71AFE9FB6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157444"/>
            <a:ext cx="11285837" cy="4796792"/>
          </a:xfrm>
        </p:spPr>
        <p:txBody>
          <a:bodyPr>
            <a:normAutofit/>
          </a:bodyPr>
          <a:lstStyle/>
          <a:p>
            <a:r>
              <a:rPr lang="en-US" sz="2000" dirty="0"/>
              <a:t>Several useful techniques for absolute electron polarimetry</a:t>
            </a:r>
          </a:p>
          <a:p>
            <a:pPr lvl="1"/>
            <a:r>
              <a:rPr lang="en-US" sz="1800" dirty="0"/>
              <a:t>Mott polarimetry used primarily at/near electron beam injector</a:t>
            </a:r>
          </a:p>
          <a:p>
            <a:pPr lvl="1"/>
            <a:r>
              <a:rPr lang="en-US" sz="1800" dirty="0" err="1">
                <a:latin typeface="Arial" panose="020B0604020202020204" pitchFamily="34" charset="0"/>
              </a:rPr>
              <a:t>Møller</a:t>
            </a:r>
            <a:r>
              <a:rPr lang="en-US" sz="1800" dirty="0">
                <a:latin typeface="Arial" panose="020B0604020202020204" pitchFamily="34" charset="0"/>
              </a:rPr>
              <a:t> polarimetry used in fixed-target facilities but could possibly be employed in colliders/rings – R&amp;D would be required</a:t>
            </a:r>
            <a:endParaRPr lang="en-US" sz="1800" dirty="0"/>
          </a:p>
          <a:p>
            <a:pPr lvl="1"/>
            <a:r>
              <a:rPr lang="en-US" sz="1800" dirty="0"/>
              <a:t>Compton polarimetry most commonly employed in colliders, but increasingly useful at relatively low intensity fixed target facilities</a:t>
            </a:r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High precision has been achieved with all three techniques discussed here</a:t>
            </a: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 In general, highest precision has been achieved for measuring longitudinal polarization</a:t>
            </a:r>
          </a:p>
          <a:p>
            <a:r>
              <a:rPr lang="en-US" sz="2000" dirty="0">
                <a:latin typeface="Arial" panose="020B0604020202020204" pitchFamily="34" charset="0"/>
              </a:rPr>
              <a:t>Comparison between multiple devices with different systematic errors provides confidence in measurements and improved precision</a:t>
            </a:r>
          </a:p>
          <a:p>
            <a:r>
              <a:rPr lang="en-US" sz="2000" dirty="0">
                <a:latin typeface="Arial" panose="020B0604020202020204" pitchFamily="34" charset="0"/>
              </a:rPr>
              <a:t>EIC will require precise measurements of both electron and hadron polarization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Compton polarimeter design for EIC draws on experience from earlier devices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EIC Compton polarimeter will need to be able to measure longitudinal and transverse electron polarization simultaneously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536B2-3432-D448-ABA7-17C17705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11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4D47-ACE4-A94F-86F3-2188CCF1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4F0CE-F68F-A74F-B5F0-2CFADA37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5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3D4E-3F61-AC49-8F61-35A1266B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MAINZ MeV Mott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6B01-B664-EC4A-8AE5-8C5BA892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B9A39-D7C3-3544-9954-BBAE9D31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599" y="1291891"/>
            <a:ext cx="5801956" cy="4351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AA8473-BA9D-894B-AE98-CB8AC4A208DB}"/>
              </a:ext>
            </a:extLst>
          </p:cNvPr>
          <p:cNvSpPr txBox="1"/>
          <p:nvPr/>
        </p:nvSpPr>
        <p:spPr>
          <a:xfrm>
            <a:off x="236669" y="919929"/>
            <a:ext cx="8487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Mott polarimeter in MAMI accelerator at Mainz installed after injector </a:t>
            </a:r>
            <a:r>
              <a:rPr lang="en-US" sz="2000" dirty="0" err="1"/>
              <a:t>linac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FF326-30E7-E847-A47A-C34C7A6D90DA}"/>
              </a:ext>
            </a:extLst>
          </p:cNvPr>
          <p:cNvSpPr txBox="1"/>
          <p:nvPr/>
        </p:nvSpPr>
        <p:spPr>
          <a:xfrm>
            <a:off x="394859" y="1435778"/>
            <a:ext cx="4776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Scattering angle = 164 degrees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Sherman function peaks at 2 MeV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Background from dump suppressed by using deflection magnets to steer scattered electrons to detectors – no direct line of site to beam dump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Dominant systematics from Sherman function, zero-thickness extrapolation, background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GEANT simulations suggest backgrounds ~ 1%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Systematic uncertainty better than 1% achievable with some additional effort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8795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D8C1-FF52-F940-B055-33F4F40E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Møller</a:t>
            </a:r>
            <a:r>
              <a:rPr lang="en-US" dirty="0"/>
              <a:t> Polarimetry with Jet Targets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DE7F3-EC4B-444E-A8C2-193CB81D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1F379-B2CA-0048-B6D9-94ADCE84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22468"/>
            <a:ext cx="5338830" cy="4508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FACD87-CE3A-C642-8DDD-3D8D5B340757}"/>
              </a:ext>
            </a:extLst>
          </p:cNvPr>
          <p:cNvSpPr/>
          <p:nvPr/>
        </p:nvSpPr>
        <p:spPr>
          <a:xfrm>
            <a:off x="6911365" y="5825253"/>
            <a:ext cx="3708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A. Grigoriev et al, </a:t>
            </a:r>
            <a:r>
              <a:rPr lang="en-US" sz="1400" i="1" dirty="0"/>
              <a:t>Proceedings of EPAC 2004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7A43C-91A1-E34B-BA48-7083F41C669A}"/>
              </a:ext>
            </a:extLst>
          </p:cNvPr>
          <p:cNvSpPr txBox="1"/>
          <p:nvPr/>
        </p:nvSpPr>
        <p:spPr>
          <a:xfrm>
            <a:off x="411892" y="925242"/>
            <a:ext cx="57929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Møller</a:t>
            </a:r>
            <a:r>
              <a:rPr lang="en-US" sz="2200" dirty="0"/>
              <a:t> not typically used in storage rings since commonly used targets are destructive to the beam </a:t>
            </a:r>
            <a:r>
              <a:rPr lang="en-US" sz="2200" dirty="0">
                <a:sym typeface="Wingdings" pitchFamily="2" charset="2"/>
              </a:rPr>
              <a:t> iron and iron-alloy foils</a:t>
            </a:r>
          </a:p>
          <a:p>
            <a:endParaRPr lang="en-US" sz="2200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Jet target would be non-destructive – some measurements with jet targets have been done at VEPP-3 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What precision on target polarization can be achieved with jet targets?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RHIC H-JET target polarization known to better than 1%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Some R&amp;D would be required, but precision </a:t>
            </a:r>
            <a:r>
              <a:rPr lang="en-US" sz="2200" dirty="0" err="1"/>
              <a:t>Møller</a:t>
            </a:r>
            <a:r>
              <a:rPr lang="en-US" sz="2200" dirty="0"/>
              <a:t> polarimetry in storage rings may be feasible</a:t>
            </a:r>
            <a:endParaRPr lang="en-US" sz="22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720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38F6-76F8-A14A-8CBC-F2473276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30811"/>
            <a:ext cx="11285837" cy="487490"/>
          </a:xfrm>
        </p:spPr>
        <p:txBody>
          <a:bodyPr/>
          <a:lstStyle/>
          <a:p>
            <a:r>
              <a:rPr lang="en-US" dirty="0"/>
              <a:t>Polarization Measurement Times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9F03F-3A99-6744-B2D0-CB9B003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D3EC5-10A9-EA47-AFD5-D468A4E1502E}"/>
              </a:ext>
            </a:extLst>
          </p:cNvPr>
          <p:cNvSpPr txBox="1"/>
          <p:nvPr/>
        </p:nvSpPr>
        <p:spPr>
          <a:xfrm>
            <a:off x="260782" y="1111216"/>
            <a:ext cx="875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Luminosity for Compton scattering at non-zero crossing angle: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D49970-C8C5-4C42-AA5D-D70E5737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86" y="1826915"/>
            <a:ext cx="6358714" cy="1145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6ACD3-561C-2842-9627-2B6035CC096A}"/>
              </a:ext>
            </a:extLst>
          </p:cNvPr>
          <p:cNvSpPr txBox="1"/>
          <p:nvPr/>
        </p:nvSpPr>
        <p:spPr>
          <a:xfrm>
            <a:off x="432291" y="3287507"/>
            <a:ext cx="10754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size at interaction point with laser dictates luminosity (for given beam current and laser/electron beam crossing angle)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C2A6F-320C-0945-948E-AF66FC27E8B8}"/>
              </a:ext>
            </a:extLst>
          </p:cNvPr>
          <p:cNvSpPr txBox="1"/>
          <p:nvPr/>
        </p:nvSpPr>
        <p:spPr>
          <a:xfrm>
            <a:off x="432291" y="4126147"/>
            <a:ext cx="44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for measurement of precision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/>
              <a:t>P/P: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B6AA8-9A6B-7D43-8C56-1E68BE61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43" y="4234382"/>
            <a:ext cx="3921444" cy="804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151F82-D6AD-8940-855D-406CDC752FFC}"/>
              </a:ext>
            </a:extLst>
          </p:cNvPr>
          <p:cNvSpPr txBox="1"/>
          <p:nvPr/>
        </p:nvSpPr>
        <p:spPr>
          <a:xfrm>
            <a:off x="487293" y="5402242"/>
            <a:ext cx="987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Time required for measurement can vary significantly with beam energy due to changing asymmetry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Lower energies/beam currents can require novel laser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93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4363-58AC-2E4F-984E-D4E7E348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Detector Polarization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588E-BB1E-D748-9E84-666C6C3D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edetLasCyc_23168_asymFit.png">
            <a:extLst>
              <a:ext uri="{FF2B5EF4-FFF2-40B4-BE49-F238E27FC236}">
                <a16:creationId xmlns:a16="http://schemas.microsoft.com/office/drawing/2014/main" id="{B1B02B72-050E-9A49-808B-144EC68064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9398"/>
          <a:stretch>
            <a:fillRect/>
          </a:stretch>
        </p:blipFill>
        <p:spPr>
          <a:xfrm>
            <a:off x="2689028" y="915175"/>
            <a:ext cx="6813943" cy="2975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389E1-246A-2441-9594-AFB1FA83AA3A}"/>
              </a:ext>
            </a:extLst>
          </p:cNvPr>
          <p:cNvSpPr txBox="1"/>
          <p:nvPr/>
        </p:nvSpPr>
        <p:spPr>
          <a:xfrm>
            <a:off x="1417536" y="4077363"/>
            <a:ext cx="10153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“integrating” technique can be employed by fitting asymmetry zero-crossing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Worked well for earlier Hall A experiments yielding 1% level results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Drawback: extremely sensitive to strip/detector efficiency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 Hall C Compton employed a 2-parameter fit (polarization and Compton edge) to the differential spectrum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This has yielded good results  strip width (resolution) is important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Zero-crossing must be in acceptance to constrain the fit well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Systematic uncertainty </a:t>
            </a:r>
            <a:r>
              <a:rPr lang="en-US" dirty="0" err="1">
                <a:sym typeface="Wingdings"/>
              </a:rPr>
              <a:t>dP</a:t>
            </a:r>
            <a:r>
              <a:rPr lang="en-US" dirty="0">
                <a:sym typeface="Wingdings"/>
              </a:rPr>
              <a:t>/P = 0.6%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85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7449-42F9-F643-B39A-4154E313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Polarization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BAF8-13DF-A94B-8DDE-E91B5043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01163-66FD-114E-ACB0-25FBD78ADEDD}"/>
              </a:ext>
            </a:extLst>
          </p:cNvPr>
          <p:cNvSpPr txBox="1"/>
          <p:nvPr/>
        </p:nvSpPr>
        <p:spPr>
          <a:xfrm>
            <a:off x="877030" y="906638"/>
            <a:ext cx="10820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of light into the Fabry-</a:t>
            </a:r>
            <a:r>
              <a:rPr lang="en-US" sz="2400" dirty="0" err="1"/>
              <a:t>Pérot</a:t>
            </a:r>
            <a:r>
              <a:rPr lang="en-US" sz="2400" dirty="0"/>
              <a:t> cavity can be described by matrix, </a:t>
            </a:r>
            <a:r>
              <a:rPr lang="en-US" sz="2400" b="1" i="1" dirty="0"/>
              <a:t>M</a:t>
            </a:r>
            <a:r>
              <a:rPr lang="en-US" sz="2400" b="1" i="1" baseline="-25000" dirty="0"/>
              <a:t>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Light propagating in opposite direction described by transpose matrix, (</a:t>
            </a:r>
            <a:r>
              <a:rPr lang="en-US" sz="2400" b="1" i="1" dirty="0">
                <a:sym typeface="Wingdings"/>
              </a:rPr>
              <a:t>M</a:t>
            </a:r>
            <a:r>
              <a:rPr lang="en-US" sz="2400" b="1" i="1" baseline="-25000" dirty="0">
                <a:sym typeface="Wingdings"/>
              </a:rPr>
              <a:t>E</a:t>
            </a:r>
            <a:r>
              <a:rPr lang="en-US" sz="2400" b="1" i="1" dirty="0">
                <a:sym typeface="Wingdings"/>
              </a:rPr>
              <a:t>)</a:t>
            </a:r>
            <a:r>
              <a:rPr lang="en-US" sz="2400" b="1" i="1" baseline="30000" dirty="0">
                <a:sym typeface="Wingdings"/>
              </a:rPr>
              <a:t>T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If input polarization (ε</a:t>
            </a:r>
            <a:r>
              <a:rPr lang="en-US" sz="2400" baseline="-25000" dirty="0">
                <a:sym typeface="Wingdings"/>
              </a:rPr>
              <a:t>1</a:t>
            </a:r>
            <a:r>
              <a:rPr lang="en-US" sz="2400" dirty="0">
                <a:sym typeface="Wingdings"/>
              </a:rPr>
              <a:t>) linear, polarization at cavity (ε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) circular only if polarization of reflected light (ε</a:t>
            </a:r>
            <a:r>
              <a:rPr lang="en-US" sz="2400" baseline="-25000" dirty="0">
                <a:sym typeface="Wingdings"/>
              </a:rPr>
              <a:t>4</a:t>
            </a:r>
            <a:r>
              <a:rPr lang="en-US" sz="2400" dirty="0">
                <a:sym typeface="Wingdings"/>
              </a:rPr>
              <a:t>) linear and orthogonal to input*</a:t>
            </a:r>
          </a:p>
        </p:txBody>
      </p:sp>
      <p:pic>
        <p:nvPicPr>
          <p:cNvPr id="8" name="Picture 7" descr="DSC00485.JPG">
            <a:extLst>
              <a:ext uri="{FF2B5EF4-FFF2-40B4-BE49-F238E27FC236}">
                <a16:creationId xmlns:a16="http://schemas.microsoft.com/office/drawing/2014/main" id="{4720CE12-0FCD-2A43-B0CD-5B2A2B761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1" t="22875" r="4232" b="45463"/>
          <a:stretch/>
        </p:blipFill>
        <p:spPr>
          <a:xfrm>
            <a:off x="4303387" y="3131229"/>
            <a:ext cx="3931920" cy="10424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7B2456-A281-DC4D-8EE6-6E0FBB2D764C}"/>
              </a:ext>
            </a:extLst>
          </p:cNvPr>
          <p:cNvSpPr/>
          <p:nvPr/>
        </p:nvSpPr>
        <p:spPr>
          <a:xfrm>
            <a:off x="1466688" y="3263870"/>
            <a:ext cx="1082842" cy="414422"/>
          </a:xfrm>
          <a:prstGeom prst="rect">
            <a:avLst/>
          </a:prstGeom>
          <a:solidFill>
            <a:srgbClr val="0027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D7B72-3801-1C47-BF80-C92E664BB7D7}"/>
              </a:ext>
            </a:extLst>
          </p:cNvPr>
          <p:cNvSpPr/>
          <p:nvPr/>
        </p:nvSpPr>
        <p:spPr>
          <a:xfrm>
            <a:off x="3210300" y="3118529"/>
            <a:ext cx="527683" cy="486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</a:t>
            </a:r>
            <a:r>
              <a:rPr lang="en-US" i="1" baseline="-25000" dirty="0"/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2AD94-E9A8-3146-8873-358CB1FB1B26}"/>
              </a:ext>
            </a:extLst>
          </p:cNvPr>
          <p:cNvSpPr/>
          <p:nvPr/>
        </p:nvSpPr>
        <p:spPr>
          <a:xfrm>
            <a:off x="8690983" y="3305981"/>
            <a:ext cx="939800" cy="749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</a:t>
            </a:r>
            <a:r>
              <a:rPr lang="en-US" i="1" baseline="-25000" dirty="0"/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266670-AEB2-BC4A-BCC2-965C5DEF8BF7}"/>
              </a:ext>
            </a:extLst>
          </p:cNvPr>
          <p:cNvSpPr/>
          <p:nvPr/>
        </p:nvSpPr>
        <p:spPr>
          <a:xfrm>
            <a:off x="8311507" y="4906181"/>
            <a:ext cx="1700276" cy="825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Exit-line polarization monitoring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2ABDAE-E969-B541-88A0-BD4D8ACEBBF6}"/>
              </a:ext>
            </a:extLst>
          </p:cNvPr>
          <p:cNvCxnSpPr/>
          <p:nvPr/>
        </p:nvCxnSpPr>
        <p:spPr>
          <a:xfrm>
            <a:off x="3801483" y="3471081"/>
            <a:ext cx="501904" cy="0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35DEF2-E072-2E44-A213-E2821FDE07C5}"/>
              </a:ext>
            </a:extLst>
          </p:cNvPr>
          <p:cNvCxnSpPr/>
          <p:nvPr/>
        </p:nvCxnSpPr>
        <p:spPr>
          <a:xfrm>
            <a:off x="2549530" y="3471081"/>
            <a:ext cx="66077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A233D2-B9AF-B240-B332-449AB6875223}"/>
              </a:ext>
            </a:extLst>
          </p:cNvPr>
          <p:cNvSpPr txBox="1"/>
          <p:nvPr/>
        </p:nvSpPr>
        <p:spPr>
          <a:xfrm>
            <a:off x="3116570" y="4593609"/>
            <a:ext cx="237363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Steering mirrors, vacuum entrance window, half and quarter wave plates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3BD7A4-9456-3147-AA06-BBBF80F1A9A4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3388987" y="4065305"/>
            <a:ext cx="914400" cy="528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F392CF-799E-6844-B0DB-2DBE35C3B7FB}"/>
              </a:ext>
            </a:extLst>
          </p:cNvPr>
          <p:cNvCxnSpPr/>
          <p:nvPr/>
        </p:nvCxnSpPr>
        <p:spPr>
          <a:xfrm>
            <a:off x="8019407" y="3737781"/>
            <a:ext cx="67157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86629-6588-8C44-8332-FAD2EDC873D2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9160883" y="4055281"/>
            <a:ext cx="762" cy="850900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DEBD78-D2CC-774B-B6E3-075829DA341E}"/>
              </a:ext>
            </a:extLst>
          </p:cNvPr>
          <p:cNvGrpSpPr/>
          <p:nvPr/>
        </p:nvGrpSpPr>
        <p:grpSpPr>
          <a:xfrm>
            <a:off x="2455283" y="4851917"/>
            <a:ext cx="482600" cy="508000"/>
            <a:chOff x="4495800" y="2908300"/>
            <a:chExt cx="482600" cy="50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B95D19-EED5-E645-8D4F-67EBFF1071D6}"/>
                </a:ext>
              </a:extLst>
            </p:cNvPr>
            <p:cNvCxnSpPr/>
            <p:nvPr/>
          </p:nvCxnSpPr>
          <p:spPr>
            <a:xfrm>
              <a:off x="4495800" y="2908300"/>
              <a:ext cx="254000" cy="444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E9614C-159B-1941-A4E2-CE7C32C034DE}"/>
                </a:ext>
              </a:extLst>
            </p:cNvPr>
            <p:cNvCxnSpPr/>
            <p:nvPr/>
          </p:nvCxnSpPr>
          <p:spPr>
            <a:xfrm flipV="1">
              <a:off x="4749800" y="2908300"/>
              <a:ext cx="228600" cy="444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A559D40-3915-8E41-8AD9-15E7CA458DFD}"/>
                </a:ext>
              </a:extLst>
            </p:cNvPr>
            <p:cNvSpPr/>
            <p:nvPr/>
          </p:nvSpPr>
          <p:spPr>
            <a:xfrm rot="18892032">
              <a:off x="4514850" y="2959100"/>
              <a:ext cx="457200" cy="45720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0C8BB9-BB1C-AC44-A992-50FB399FFAC3}"/>
              </a:ext>
            </a:extLst>
          </p:cNvPr>
          <p:cNvCxnSpPr/>
          <p:nvPr/>
        </p:nvCxnSpPr>
        <p:spPr>
          <a:xfrm flipH="1">
            <a:off x="3877683" y="3881492"/>
            <a:ext cx="42570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BCE47B-2591-594F-9911-6E1A27599504}"/>
              </a:ext>
            </a:extLst>
          </p:cNvPr>
          <p:cNvCxnSpPr/>
          <p:nvPr/>
        </p:nvCxnSpPr>
        <p:spPr>
          <a:xfrm>
            <a:off x="2709283" y="3932292"/>
            <a:ext cx="0" cy="919625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8F339-0D5B-0D41-A99F-9A085AF214E2}"/>
              </a:ext>
            </a:extLst>
          </p:cNvPr>
          <p:cNvSpPr/>
          <p:nvPr/>
        </p:nvSpPr>
        <p:spPr>
          <a:xfrm>
            <a:off x="3074724" y="3699680"/>
            <a:ext cx="790259" cy="486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(M</a:t>
            </a:r>
            <a:r>
              <a:rPr lang="en-US" i="1" baseline="-25000" dirty="0"/>
              <a:t>E</a:t>
            </a:r>
            <a:r>
              <a:rPr lang="en-US" i="1" dirty="0"/>
              <a:t>)</a:t>
            </a:r>
            <a:r>
              <a:rPr lang="en-US" i="1" baseline="30000" dirty="0"/>
              <a:t>T</a:t>
            </a:r>
            <a:endParaRPr lang="en-US" i="1" baseline="-250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95F4C3-0394-A34B-A1FA-561B5A487597}"/>
              </a:ext>
            </a:extLst>
          </p:cNvPr>
          <p:cNvCxnSpPr/>
          <p:nvPr/>
        </p:nvCxnSpPr>
        <p:spPr>
          <a:xfrm>
            <a:off x="2697144" y="3932292"/>
            <a:ext cx="37308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0E84DC-2744-EC48-9EAC-62EC5F151E88}"/>
              </a:ext>
            </a:extLst>
          </p:cNvPr>
          <p:cNvSpPr txBox="1"/>
          <p:nvPr/>
        </p:nvSpPr>
        <p:spPr>
          <a:xfrm>
            <a:off x="7854050" y="2384687"/>
            <a:ext cx="2373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Steering mirrors, vacuum exit window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B44497-FF57-FE48-B6F8-70887E5A554C}"/>
              </a:ext>
            </a:extLst>
          </p:cNvPr>
          <p:cNvCxnSpPr>
            <a:stCxn id="27" idx="2"/>
            <a:endCxn id="11" idx="0"/>
          </p:cNvCxnSpPr>
          <p:nvPr/>
        </p:nvCxnSpPr>
        <p:spPr>
          <a:xfrm>
            <a:off x="9040867" y="3031018"/>
            <a:ext cx="120016" cy="274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302F2A8-A73F-F04E-BE80-B1734D131537}"/>
              </a:ext>
            </a:extLst>
          </p:cNvPr>
          <p:cNvSpPr txBox="1"/>
          <p:nvPr/>
        </p:nvSpPr>
        <p:spPr>
          <a:xfrm>
            <a:off x="2696583" y="2946370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9FC574-E2C1-5744-8FBB-7F719D799AA5}"/>
              </a:ext>
            </a:extLst>
          </p:cNvPr>
          <p:cNvSpPr txBox="1"/>
          <p:nvPr/>
        </p:nvSpPr>
        <p:spPr>
          <a:xfrm>
            <a:off x="3826883" y="295505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D270B-E932-2C43-A4A8-67BBB24E8877}"/>
              </a:ext>
            </a:extLst>
          </p:cNvPr>
          <p:cNvSpPr txBox="1"/>
          <p:nvPr/>
        </p:nvSpPr>
        <p:spPr>
          <a:xfrm>
            <a:off x="3915783" y="350115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F8F94-3068-C642-95E5-495FECD7352C}"/>
              </a:ext>
            </a:extLst>
          </p:cNvPr>
          <p:cNvSpPr txBox="1"/>
          <p:nvPr/>
        </p:nvSpPr>
        <p:spPr>
          <a:xfrm>
            <a:off x="2219330" y="419349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0B8176-2148-6A47-8A6F-910737688503}"/>
              </a:ext>
            </a:extLst>
          </p:cNvPr>
          <p:cNvSpPr txBox="1"/>
          <p:nvPr/>
        </p:nvSpPr>
        <p:spPr>
          <a:xfrm>
            <a:off x="5998583" y="4639481"/>
            <a:ext cx="1581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ε</a:t>
            </a:r>
            <a:r>
              <a:rPr lang="en-US" baseline="-25000" dirty="0"/>
              <a:t>2</a:t>
            </a:r>
            <a:r>
              <a:rPr lang="en-US" dirty="0"/>
              <a:t>=M</a:t>
            </a:r>
            <a:r>
              <a:rPr lang="en-US" baseline="-25000" dirty="0"/>
              <a:t>E</a:t>
            </a:r>
            <a:r>
              <a:rPr lang="en-US" dirty="0"/>
              <a:t>ε</a:t>
            </a:r>
            <a:r>
              <a:rPr lang="en-US" baseline="-25000" dirty="0"/>
              <a:t>1</a:t>
            </a:r>
          </a:p>
          <a:p>
            <a:r>
              <a:rPr lang="en-US" dirty="0"/>
              <a:t>ε</a:t>
            </a:r>
            <a:r>
              <a:rPr lang="en-US" baseline="-25000" dirty="0"/>
              <a:t>4</a:t>
            </a:r>
            <a:r>
              <a:rPr lang="en-US" dirty="0"/>
              <a:t>=(M</a:t>
            </a:r>
            <a:r>
              <a:rPr lang="en-US" baseline="-25000" dirty="0"/>
              <a:t>E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ε</a:t>
            </a:r>
            <a:r>
              <a:rPr lang="en-US" baseline="-25000" dirty="0"/>
              <a:t>3</a:t>
            </a:r>
          </a:p>
          <a:p>
            <a:endParaRPr lang="en-US" baseline="-25000" dirty="0"/>
          </a:p>
          <a:p>
            <a:r>
              <a:rPr lang="en-US" dirty="0"/>
              <a:t>ε</a:t>
            </a:r>
            <a:r>
              <a:rPr lang="en-US" baseline="-25000" dirty="0"/>
              <a:t>4</a:t>
            </a:r>
            <a:r>
              <a:rPr lang="en-US" dirty="0"/>
              <a:t>=(M</a:t>
            </a:r>
            <a:r>
              <a:rPr lang="en-US" baseline="-25000" dirty="0"/>
              <a:t>E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M</a:t>
            </a:r>
            <a:r>
              <a:rPr lang="en-US" baseline="-25000" dirty="0"/>
              <a:t>E</a:t>
            </a:r>
            <a:r>
              <a:rPr lang="en-US" dirty="0"/>
              <a:t>ε</a:t>
            </a:r>
            <a:r>
              <a:rPr lang="en-US" baseline="-25000" dirty="0"/>
              <a:t>1</a:t>
            </a:r>
          </a:p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9BD498-1292-D04E-B8D7-76E8F4A7C7A6}"/>
              </a:ext>
            </a:extLst>
          </p:cNvPr>
          <p:cNvSpPr/>
          <p:nvPr/>
        </p:nvSpPr>
        <p:spPr>
          <a:xfrm>
            <a:off x="6289587" y="6089229"/>
            <a:ext cx="389144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/>
              <a:t>*J. Opt. Soc. Am. A/Vol. 10, No. 10/October 1993</a:t>
            </a:r>
            <a:endParaRPr lang="en-US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EB574D-5596-7645-9461-C9730BA453A4}"/>
              </a:ext>
            </a:extLst>
          </p:cNvPr>
          <p:cNvSpPr/>
          <p:nvPr/>
        </p:nvSpPr>
        <p:spPr>
          <a:xfrm>
            <a:off x="2696583" y="6060013"/>
            <a:ext cx="2067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5 (2010) P06006</a:t>
            </a:r>
          </a:p>
        </p:txBody>
      </p:sp>
    </p:spTree>
    <p:extLst>
      <p:ext uri="{BB962C8B-B14F-4D97-AF65-F5344CB8AC3E}">
        <p14:creationId xmlns:p14="http://schemas.microsoft.com/office/powerpoint/2010/main" val="2761018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7449-42F9-F643-B39A-4154E313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Polarization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BAF8-13DF-A94B-8DDE-E91B5043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01163-66FD-114E-ACB0-25FBD78ADEDD}"/>
              </a:ext>
            </a:extLst>
          </p:cNvPr>
          <p:cNvSpPr txBox="1"/>
          <p:nvPr/>
        </p:nvSpPr>
        <p:spPr>
          <a:xfrm>
            <a:off x="877030" y="906638"/>
            <a:ext cx="10820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Propagation of light into the Fabry-</a:t>
            </a:r>
            <a:r>
              <a:rPr lang="en-US" sz="2400" dirty="0" err="1"/>
              <a:t>Pérot</a:t>
            </a:r>
            <a:r>
              <a:rPr lang="en-US" sz="2400" dirty="0"/>
              <a:t> cavity can be described by matrix, </a:t>
            </a:r>
            <a:r>
              <a:rPr lang="en-US" sz="2400" b="1" i="1" dirty="0"/>
              <a:t>M</a:t>
            </a:r>
            <a:r>
              <a:rPr lang="en-US" sz="2400" b="1" i="1" baseline="-25000" dirty="0"/>
              <a:t>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Light propagating in opposite direction described by transpose matrix, (</a:t>
            </a:r>
            <a:r>
              <a:rPr lang="en-US" sz="2400" b="1" i="1" dirty="0">
                <a:sym typeface="Wingdings"/>
              </a:rPr>
              <a:t>M</a:t>
            </a:r>
            <a:r>
              <a:rPr lang="en-US" sz="2400" b="1" i="1" baseline="-25000" dirty="0">
                <a:sym typeface="Wingdings"/>
              </a:rPr>
              <a:t>E</a:t>
            </a:r>
            <a:r>
              <a:rPr lang="en-US" sz="2400" b="1" i="1" dirty="0">
                <a:sym typeface="Wingdings"/>
              </a:rPr>
              <a:t>)</a:t>
            </a:r>
            <a:r>
              <a:rPr lang="en-US" sz="2400" b="1" i="1" baseline="30000" dirty="0">
                <a:sym typeface="Wingdings"/>
              </a:rPr>
              <a:t>T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If input polarization (ε</a:t>
            </a:r>
            <a:r>
              <a:rPr lang="en-US" sz="2400" baseline="-25000" dirty="0">
                <a:sym typeface="Wingdings"/>
              </a:rPr>
              <a:t>1</a:t>
            </a:r>
            <a:r>
              <a:rPr lang="en-US" sz="2400" dirty="0">
                <a:sym typeface="Wingdings"/>
              </a:rPr>
              <a:t>) linear, polarization at cavity (ε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) circular only if polarization of reflected light (ε</a:t>
            </a:r>
            <a:r>
              <a:rPr lang="en-US" sz="2400" baseline="-25000" dirty="0">
                <a:sym typeface="Wingdings"/>
              </a:rPr>
              <a:t>4</a:t>
            </a:r>
            <a:r>
              <a:rPr lang="en-US" sz="2400" dirty="0">
                <a:sym typeface="Wingdings"/>
              </a:rPr>
              <a:t>) linear and orthogonal to input*</a:t>
            </a:r>
          </a:p>
        </p:txBody>
      </p:sp>
      <p:pic>
        <p:nvPicPr>
          <p:cNvPr id="8" name="Picture 7" descr="DSC00485.JPG">
            <a:extLst>
              <a:ext uri="{FF2B5EF4-FFF2-40B4-BE49-F238E27FC236}">
                <a16:creationId xmlns:a16="http://schemas.microsoft.com/office/drawing/2014/main" id="{4720CE12-0FCD-2A43-B0CD-5B2A2B761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1" t="22875" r="4232" b="45463"/>
          <a:stretch/>
        </p:blipFill>
        <p:spPr>
          <a:xfrm>
            <a:off x="4303387" y="3131229"/>
            <a:ext cx="3931920" cy="10424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7B2456-A281-DC4D-8EE6-6E0FBB2D764C}"/>
              </a:ext>
            </a:extLst>
          </p:cNvPr>
          <p:cNvSpPr/>
          <p:nvPr/>
        </p:nvSpPr>
        <p:spPr>
          <a:xfrm>
            <a:off x="1466688" y="3263870"/>
            <a:ext cx="1082842" cy="414422"/>
          </a:xfrm>
          <a:prstGeom prst="rect">
            <a:avLst/>
          </a:prstGeom>
          <a:solidFill>
            <a:srgbClr val="0027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D7B72-3801-1C47-BF80-C92E664BB7D7}"/>
              </a:ext>
            </a:extLst>
          </p:cNvPr>
          <p:cNvSpPr/>
          <p:nvPr/>
        </p:nvSpPr>
        <p:spPr>
          <a:xfrm>
            <a:off x="3210300" y="3118529"/>
            <a:ext cx="527683" cy="486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</a:t>
            </a:r>
            <a:r>
              <a:rPr lang="en-US" i="1" baseline="-25000" dirty="0"/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2AD94-E9A8-3146-8873-358CB1FB1B26}"/>
              </a:ext>
            </a:extLst>
          </p:cNvPr>
          <p:cNvSpPr/>
          <p:nvPr/>
        </p:nvSpPr>
        <p:spPr>
          <a:xfrm>
            <a:off x="8690983" y="3305981"/>
            <a:ext cx="939800" cy="749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</a:t>
            </a:r>
            <a:r>
              <a:rPr lang="en-US" i="1" baseline="-25000" dirty="0"/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266670-AEB2-BC4A-BCC2-965C5DEF8BF7}"/>
              </a:ext>
            </a:extLst>
          </p:cNvPr>
          <p:cNvSpPr/>
          <p:nvPr/>
        </p:nvSpPr>
        <p:spPr>
          <a:xfrm>
            <a:off x="8311507" y="4906181"/>
            <a:ext cx="1700276" cy="825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Exit-line polarization monitoring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2ABDAE-E969-B541-88A0-BD4D8ACEBBF6}"/>
              </a:ext>
            </a:extLst>
          </p:cNvPr>
          <p:cNvCxnSpPr/>
          <p:nvPr/>
        </p:nvCxnSpPr>
        <p:spPr>
          <a:xfrm>
            <a:off x="3801483" y="3471081"/>
            <a:ext cx="501904" cy="0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35DEF2-E072-2E44-A213-E2821FDE07C5}"/>
              </a:ext>
            </a:extLst>
          </p:cNvPr>
          <p:cNvCxnSpPr/>
          <p:nvPr/>
        </p:nvCxnSpPr>
        <p:spPr>
          <a:xfrm>
            <a:off x="2549530" y="3471081"/>
            <a:ext cx="66077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A233D2-B9AF-B240-B332-449AB6875223}"/>
              </a:ext>
            </a:extLst>
          </p:cNvPr>
          <p:cNvSpPr txBox="1"/>
          <p:nvPr/>
        </p:nvSpPr>
        <p:spPr>
          <a:xfrm>
            <a:off x="3116570" y="4593609"/>
            <a:ext cx="237363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Steering mirrors, vacuum entrance window, half and quarter wave plates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3BD7A4-9456-3147-AA06-BBBF80F1A9A4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3388987" y="4065305"/>
            <a:ext cx="914400" cy="528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F392CF-799E-6844-B0DB-2DBE35C3B7FB}"/>
              </a:ext>
            </a:extLst>
          </p:cNvPr>
          <p:cNvCxnSpPr/>
          <p:nvPr/>
        </p:nvCxnSpPr>
        <p:spPr>
          <a:xfrm>
            <a:off x="8019407" y="3737781"/>
            <a:ext cx="67157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86629-6588-8C44-8332-FAD2EDC873D2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9160883" y="4055281"/>
            <a:ext cx="762" cy="850900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DEBD78-D2CC-774B-B6E3-075829DA341E}"/>
              </a:ext>
            </a:extLst>
          </p:cNvPr>
          <p:cNvGrpSpPr/>
          <p:nvPr/>
        </p:nvGrpSpPr>
        <p:grpSpPr>
          <a:xfrm>
            <a:off x="2455283" y="4851917"/>
            <a:ext cx="482600" cy="508000"/>
            <a:chOff x="4495800" y="2908300"/>
            <a:chExt cx="482600" cy="50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B95D19-EED5-E645-8D4F-67EBFF1071D6}"/>
                </a:ext>
              </a:extLst>
            </p:cNvPr>
            <p:cNvCxnSpPr/>
            <p:nvPr/>
          </p:nvCxnSpPr>
          <p:spPr>
            <a:xfrm>
              <a:off x="4495800" y="2908300"/>
              <a:ext cx="254000" cy="444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E9614C-159B-1941-A4E2-CE7C32C034DE}"/>
                </a:ext>
              </a:extLst>
            </p:cNvPr>
            <p:cNvCxnSpPr/>
            <p:nvPr/>
          </p:nvCxnSpPr>
          <p:spPr>
            <a:xfrm flipV="1">
              <a:off x="4749800" y="2908300"/>
              <a:ext cx="228600" cy="444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A559D40-3915-8E41-8AD9-15E7CA458DFD}"/>
                </a:ext>
              </a:extLst>
            </p:cNvPr>
            <p:cNvSpPr/>
            <p:nvPr/>
          </p:nvSpPr>
          <p:spPr>
            <a:xfrm rot="18892032">
              <a:off x="4514850" y="2959100"/>
              <a:ext cx="457200" cy="45720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0C8BB9-BB1C-AC44-A992-50FB399FFAC3}"/>
              </a:ext>
            </a:extLst>
          </p:cNvPr>
          <p:cNvCxnSpPr/>
          <p:nvPr/>
        </p:nvCxnSpPr>
        <p:spPr>
          <a:xfrm flipH="1">
            <a:off x="3877683" y="3881492"/>
            <a:ext cx="42570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BCE47B-2591-594F-9911-6E1A27599504}"/>
              </a:ext>
            </a:extLst>
          </p:cNvPr>
          <p:cNvCxnSpPr/>
          <p:nvPr/>
        </p:nvCxnSpPr>
        <p:spPr>
          <a:xfrm>
            <a:off x="2709283" y="3932292"/>
            <a:ext cx="0" cy="919625"/>
          </a:xfrm>
          <a:prstGeom prst="line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8F339-0D5B-0D41-A99F-9A085AF214E2}"/>
              </a:ext>
            </a:extLst>
          </p:cNvPr>
          <p:cNvSpPr/>
          <p:nvPr/>
        </p:nvSpPr>
        <p:spPr>
          <a:xfrm>
            <a:off x="3074724" y="3699680"/>
            <a:ext cx="790259" cy="486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(M</a:t>
            </a:r>
            <a:r>
              <a:rPr lang="en-US" i="1" baseline="-25000" dirty="0"/>
              <a:t>E</a:t>
            </a:r>
            <a:r>
              <a:rPr lang="en-US" i="1" dirty="0"/>
              <a:t>)</a:t>
            </a:r>
            <a:r>
              <a:rPr lang="en-US" i="1" baseline="30000" dirty="0"/>
              <a:t>T</a:t>
            </a:r>
            <a:endParaRPr lang="en-US" i="1" baseline="-250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95F4C3-0394-A34B-A1FA-561B5A487597}"/>
              </a:ext>
            </a:extLst>
          </p:cNvPr>
          <p:cNvCxnSpPr/>
          <p:nvPr/>
        </p:nvCxnSpPr>
        <p:spPr>
          <a:xfrm>
            <a:off x="2697144" y="3932292"/>
            <a:ext cx="373086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0E84DC-2744-EC48-9EAC-62EC5F151E88}"/>
              </a:ext>
            </a:extLst>
          </p:cNvPr>
          <p:cNvSpPr txBox="1"/>
          <p:nvPr/>
        </p:nvSpPr>
        <p:spPr>
          <a:xfrm>
            <a:off x="7854050" y="2384687"/>
            <a:ext cx="2373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Steering mirrors, vacuum exit window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B44497-FF57-FE48-B6F8-70887E5A554C}"/>
              </a:ext>
            </a:extLst>
          </p:cNvPr>
          <p:cNvCxnSpPr>
            <a:stCxn id="27" idx="2"/>
            <a:endCxn id="11" idx="0"/>
          </p:cNvCxnSpPr>
          <p:nvPr/>
        </p:nvCxnSpPr>
        <p:spPr>
          <a:xfrm>
            <a:off x="9040867" y="3031018"/>
            <a:ext cx="120016" cy="274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302F2A8-A73F-F04E-BE80-B1734D131537}"/>
              </a:ext>
            </a:extLst>
          </p:cNvPr>
          <p:cNvSpPr txBox="1"/>
          <p:nvPr/>
        </p:nvSpPr>
        <p:spPr>
          <a:xfrm>
            <a:off x="2696583" y="2946370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9FC574-E2C1-5744-8FBB-7F719D799AA5}"/>
              </a:ext>
            </a:extLst>
          </p:cNvPr>
          <p:cNvSpPr txBox="1"/>
          <p:nvPr/>
        </p:nvSpPr>
        <p:spPr>
          <a:xfrm>
            <a:off x="3826883" y="295505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D270B-E932-2C43-A4A8-67BBB24E8877}"/>
              </a:ext>
            </a:extLst>
          </p:cNvPr>
          <p:cNvSpPr txBox="1"/>
          <p:nvPr/>
        </p:nvSpPr>
        <p:spPr>
          <a:xfrm>
            <a:off x="3915783" y="350115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F8F94-3068-C642-95E5-495FECD7352C}"/>
              </a:ext>
            </a:extLst>
          </p:cNvPr>
          <p:cNvSpPr txBox="1"/>
          <p:nvPr/>
        </p:nvSpPr>
        <p:spPr>
          <a:xfrm>
            <a:off x="2219330" y="4193499"/>
            <a:ext cx="39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ε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0B8176-2148-6A47-8A6F-910737688503}"/>
              </a:ext>
            </a:extLst>
          </p:cNvPr>
          <p:cNvSpPr txBox="1"/>
          <p:nvPr/>
        </p:nvSpPr>
        <p:spPr>
          <a:xfrm>
            <a:off x="5998583" y="4639481"/>
            <a:ext cx="1581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ε</a:t>
            </a:r>
            <a:r>
              <a:rPr lang="en-US" baseline="-25000" dirty="0"/>
              <a:t>2</a:t>
            </a:r>
            <a:r>
              <a:rPr lang="en-US" dirty="0"/>
              <a:t>=M</a:t>
            </a:r>
            <a:r>
              <a:rPr lang="en-US" baseline="-25000" dirty="0"/>
              <a:t>E</a:t>
            </a:r>
            <a:r>
              <a:rPr lang="en-US" dirty="0"/>
              <a:t>ε</a:t>
            </a:r>
            <a:r>
              <a:rPr lang="en-US" baseline="-25000" dirty="0"/>
              <a:t>1</a:t>
            </a:r>
          </a:p>
          <a:p>
            <a:r>
              <a:rPr lang="en-US" dirty="0"/>
              <a:t>ε</a:t>
            </a:r>
            <a:r>
              <a:rPr lang="en-US" baseline="-25000" dirty="0"/>
              <a:t>4</a:t>
            </a:r>
            <a:r>
              <a:rPr lang="en-US" dirty="0"/>
              <a:t>=(M</a:t>
            </a:r>
            <a:r>
              <a:rPr lang="en-US" baseline="-25000" dirty="0"/>
              <a:t>E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ε</a:t>
            </a:r>
            <a:r>
              <a:rPr lang="en-US" baseline="-25000" dirty="0"/>
              <a:t>3</a:t>
            </a:r>
          </a:p>
          <a:p>
            <a:endParaRPr lang="en-US" baseline="-25000" dirty="0"/>
          </a:p>
          <a:p>
            <a:r>
              <a:rPr lang="en-US" dirty="0"/>
              <a:t>ε</a:t>
            </a:r>
            <a:r>
              <a:rPr lang="en-US" baseline="-25000" dirty="0"/>
              <a:t>4</a:t>
            </a:r>
            <a:r>
              <a:rPr lang="en-US" dirty="0"/>
              <a:t>=(M</a:t>
            </a:r>
            <a:r>
              <a:rPr lang="en-US" baseline="-25000" dirty="0"/>
              <a:t>E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M</a:t>
            </a:r>
            <a:r>
              <a:rPr lang="en-US" baseline="-25000" dirty="0"/>
              <a:t>E</a:t>
            </a:r>
            <a:r>
              <a:rPr lang="en-US" dirty="0"/>
              <a:t>ε</a:t>
            </a:r>
            <a:r>
              <a:rPr lang="en-US" baseline="-25000" dirty="0"/>
              <a:t>1</a:t>
            </a:r>
          </a:p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9BD498-1292-D04E-B8D7-76E8F4A7C7A6}"/>
              </a:ext>
            </a:extLst>
          </p:cNvPr>
          <p:cNvSpPr/>
          <p:nvPr/>
        </p:nvSpPr>
        <p:spPr>
          <a:xfrm>
            <a:off x="6289587" y="6089229"/>
            <a:ext cx="389144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/>
              <a:t>*J. Opt. Soc. Am. A/Vol. 10, No. 10/October 1993</a:t>
            </a:r>
            <a:endParaRPr lang="en-US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EB574D-5596-7645-9461-C9730BA453A4}"/>
              </a:ext>
            </a:extLst>
          </p:cNvPr>
          <p:cNvSpPr/>
          <p:nvPr/>
        </p:nvSpPr>
        <p:spPr>
          <a:xfrm>
            <a:off x="2696583" y="6060013"/>
            <a:ext cx="2067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JINST 5 (2010) P06006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A1BF1-05E7-0B4D-9E7E-5BE8E5A69F08}"/>
              </a:ext>
            </a:extLst>
          </p:cNvPr>
          <p:cNvSpPr txBox="1"/>
          <p:nvPr/>
        </p:nvSpPr>
        <p:spPr>
          <a:xfrm rot="20560688">
            <a:off x="4508230" y="3377790"/>
            <a:ext cx="35222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Warning! Birefringence of light in FP cavity also plays a role</a:t>
            </a:r>
          </a:p>
        </p:txBody>
      </p:sp>
    </p:spTree>
    <p:extLst>
      <p:ext uri="{BB962C8B-B14F-4D97-AF65-F5344CB8AC3E}">
        <p14:creationId xmlns:p14="http://schemas.microsoft.com/office/powerpoint/2010/main" val="2249580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B734-18E7-4B49-ABF3-26BDAC51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Iron Foil Target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52B5-E03F-0F4F-BC58-5875B12D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30E660-50F8-6547-AA3F-641699AE6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7" y="3070444"/>
            <a:ext cx="3755239" cy="27181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0965E0-D2E9-BA4D-BB51-04AA9D242061}"/>
              </a:ext>
            </a:extLst>
          </p:cNvPr>
          <p:cNvSpPr txBox="1"/>
          <p:nvPr/>
        </p:nvSpPr>
        <p:spPr>
          <a:xfrm>
            <a:off x="216806" y="890918"/>
            <a:ext cx="11676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Polarization of target not directly measured when using iron foil driven to magnetic saturation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Rely on knowledge of magnetic properties of iron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One can test that foil is in magnetic saturation using magneto-optical Kerr effect (polarization properties of light change in magnetic medium)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23ABB-8CA7-8D44-B5B9-B24B6519D941}"/>
              </a:ext>
            </a:extLst>
          </p:cNvPr>
          <p:cNvSpPr txBox="1"/>
          <p:nvPr/>
        </p:nvSpPr>
        <p:spPr>
          <a:xfrm>
            <a:off x="1194481" y="5911467"/>
            <a:ext cx="412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Kerr effect measurement of foil saturation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F8177C-5831-7945-BEB9-D73F53FB2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30" y="2887664"/>
            <a:ext cx="4212100" cy="3157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65D689-CA71-C349-8FD1-4BD988F018B7}"/>
              </a:ext>
            </a:extLst>
          </p:cNvPr>
          <p:cNvSpPr txBox="1"/>
          <p:nvPr/>
        </p:nvSpPr>
        <p:spPr>
          <a:xfrm>
            <a:off x="6447457" y="5949322"/>
            <a:ext cx="490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measurements of asymmetry vs. applied field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85ECE-27F9-834A-83BA-22BF484D59F5}"/>
              </a:ext>
            </a:extLst>
          </p:cNvPr>
          <p:cNvSpPr txBox="1"/>
          <p:nvPr/>
        </p:nvSpPr>
        <p:spPr>
          <a:xfrm>
            <a:off x="1194481" y="2335517"/>
            <a:ext cx="460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also test dependence on foil angle (misalignment) and heating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CBA49-B445-7B4E-B08C-A651D8846036}"/>
              </a:ext>
            </a:extLst>
          </p:cNvPr>
          <p:cNvSpPr txBox="1"/>
          <p:nvPr/>
        </p:nvSpPr>
        <p:spPr>
          <a:xfrm>
            <a:off x="6324018" y="2174540"/>
            <a:ext cx="5453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Example: Measure degree of saturation vs. applied magnetic field</a:t>
            </a:r>
          </a:p>
          <a:p>
            <a:r>
              <a:rPr lang="en-US" dirty="0">
                <a:sym typeface="Wingdings" pitchFamily="2" charset="2"/>
              </a:rPr>
              <a:t> This can also be tested with polarimeter directly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07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95F1-83A1-EB44-A97B-1AD6AE17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at Cavity Entrance via Reflected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5535-5DFE-A242-9635-9DBFAEAD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20877-20C8-7F46-84A0-663665B0B9A5}"/>
              </a:ext>
            </a:extLst>
          </p:cNvPr>
          <p:cNvSpPr txBox="1"/>
          <p:nvPr/>
        </p:nvSpPr>
        <p:spPr>
          <a:xfrm>
            <a:off x="779080" y="926203"/>
            <a:ext cx="11194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“If input polarization (ε</a:t>
            </a:r>
            <a:r>
              <a:rPr lang="en-US" sz="2000" baseline="-25000" dirty="0">
                <a:sym typeface="Wingdings"/>
              </a:rPr>
              <a:t>1</a:t>
            </a:r>
            <a:r>
              <a:rPr lang="en-US" sz="2000" dirty="0">
                <a:sym typeface="Wingdings"/>
              </a:rPr>
              <a:t>) linear, polarization at cavity (ε</a:t>
            </a:r>
            <a:r>
              <a:rPr lang="en-US" sz="2000" baseline="-25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) circular only if polarization of reflected light (ε</a:t>
            </a:r>
            <a:r>
              <a:rPr lang="en-US" sz="2000" baseline="-25000" dirty="0">
                <a:sym typeface="Wingdings"/>
              </a:rPr>
              <a:t>4</a:t>
            </a:r>
            <a:r>
              <a:rPr lang="en-US" sz="2000" dirty="0">
                <a:sym typeface="Wingdings"/>
              </a:rPr>
              <a:t>) linear and orthogonal to input”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 In the context of the Hall A Compton, this means that the circular polarization at cavity is maximized when retro-reflected light is minimized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0115C2-9F53-EA4D-A251-AACB6058F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 r="51995"/>
          <a:stretch/>
        </p:blipFill>
        <p:spPr>
          <a:xfrm>
            <a:off x="7386244" y="2297902"/>
            <a:ext cx="3924300" cy="3910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28DFA7-4378-8743-BD44-782ED357C8E0}"/>
              </a:ext>
            </a:extLst>
          </p:cNvPr>
          <p:cNvSpPr txBox="1"/>
          <p:nvPr/>
        </p:nvSpPr>
        <p:spPr>
          <a:xfrm>
            <a:off x="679523" y="2721835"/>
            <a:ext cx="6044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Optical reversibility allows configuring system to give 100% DOCP at cavity entrance, even when the system is under vacuum, just by minimizing signal in one detector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 pitchFamily="2" charset="2"/>
              </a:rPr>
              <a:t>In addition, response of whole system can be modeled by sampling all possible initial state polarizations</a:t>
            </a:r>
            <a:endParaRPr lang="en-US" sz="2000" dirty="0"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FE1F8-1D88-924F-89AC-67D89D88EC48}"/>
              </a:ext>
            </a:extLst>
          </p:cNvPr>
          <p:cNvSpPr txBox="1"/>
          <p:nvPr/>
        </p:nvSpPr>
        <p:spPr>
          <a:xfrm>
            <a:off x="1447038" y="4986452"/>
            <a:ext cx="5507916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Technique applicable to any Compton polarimeter </a:t>
            </a:r>
            <a:r>
              <a:rPr lang="en-US" sz="2000" dirty="0">
                <a:sym typeface="Wingdings" pitchFamily="2" charset="2"/>
              </a:rPr>
              <a:t> eliminates uncertainties due to birefringence in vacuum windows (very difficult to control)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038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C124-29BC-E346-B6B0-17F246E5C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Polarimetry Techniques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74C75-D81B-A549-A874-CEC8E2A94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400" u="sng" dirty="0">
                    <a:latin typeface="+mn-lt"/>
                  </a:rPr>
                  <a:t>Common techniques for measuring electron beam polarization</a:t>
                </a:r>
              </a:p>
              <a:p>
                <a:r>
                  <a:rPr lang="en-US" sz="2400" dirty="0">
                    <a:latin typeface="+mn-lt"/>
                  </a:rPr>
                  <a:t>Mott scattering: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>
                    <a:latin typeface="+mn-lt"/>
                  </a:rPr>
                  <a:t>, spin-orbit coupling of electron spin with (large Z) target nucleus</a:t>
                </a:r>
              </a:p>
              <a:p>
                <a:pPr lvl="1"/>
                <a:r>
                  <a:rPr lang="en-US" sz="2400" dirty="0">
                    <a:latin typeface="+mn-lt"/>
                  </a:rPr>
                  <a:t>Useful at MeV-scale (injector) energies</a:t>
                </a:r>
              </a:p>
              <a:p>
                <a:r>
                  <a:rPr lang="en-US" sz="2400" dirty="0" err="1">
                    <a:latin typeface="+mn-lt"/>
                  </a:rPr>
                  <a:t>Møller</a:t>
                </a:r>
                <a:r>
                  <a:rPr lang="en-US" sz="2400" dirty="0">
                    <a:latin typeface="+mn-lt"/>
                  </a:rPr>
                  <a:t> scattering: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>
                    <a:latin typeface="+mn-lt"/>
                  </a:rPr>
                  <a:t>, atomic electrons in Fe (or Fe-alloy) polarized using external magnetic field</a:t>
                </a:r>
              </a:p>
              <a:p>
                <a:pPr lvl="1"/>
                <a:r>
                  <a:rPr lang="en-US" sz="2400" dirty="0">
                    <a:latin typeface="+mn-lt"/>
                  </a:rPr>
                  <a:t>Can be used at MeV to GeV-scale energies – rapid, precise measurements</a:t>
                </a:r>
              </a:p>
              <a:p>
                <a:pPr lvl="1"/>
                <a:r>
                  <a:rPr lang="en-US" sz="2400" dirty="0">
                    <a:latin typeface="+mn-lt"/>
                  </a:rPr>
                  <a:t>Usually destructive (solid target) – non-destructive measurements possible with polarized gas target, but such measurements not common</a:t>
                </a:r>
              </a:p>
              <a:p>
                <a:r>
                  <a:rPr lang="en-US" sz="2400" dirty="0">
                    <a:latin typeface="+mn-lt"/>
                  </a:rPr>
                  <a:t>Compton scattering: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latin typeface="+mn-lt"/>
                  </a:rPr>
                  <a:t>, </a:t>
                </a:r>
                <a:r>
                  <a:rPr lang="en-US" sz="2400" dirty="0">
                    <a:latin typeface="+mn-lt"/>
                    <a:sym typeface="Wingdings" charset="0"/>
                  </a:rPr>
                  <a:t>laser photons scatter from electron beam</a:t>
                </a:r>
                <a:endParaRPr lang="en-US" sz="2400" dirty="0">
                  <a:latin typeface="+mn-lt"/>
                </a:endParaRPr>
              </a:p>
              <a:p>
                <a:pPr lvl="1"/>
                <a:r>
                  <a:rPr lang="en-US" sz="2400" dirty="0">
                    <a:latin typeface="+mn-lt"/>
                  </a:rPr>
                  <a:t>Easiest at high energies</a:t>
                </a:r>
              </a:p>
              <a:p>
                <a:pPr lvl="1"/>
                <a:r>
                  <a:rPr lang="en-US" sz="2400" dirty="0">
                    <a:latin typeface="+mn-lt"/>
                  </a:rPr>
                  <a:t>Non-destructive, but systematics are energy dependent</a:t>
                </a:r>
              </a:p>
              <a:p>
                <a:pPr marL="0" indent="0">
                  <a:buNone/>
                </a:pPr>
                <a:r>
                  <a:rPr lang="en-US" sz="2400" u="sng" dirty="0">
                    <a:latin typeface="+mn-lt"/>
                  </a:rPr>
                  <a:t>Other polarimetry techniques </a:t>
                </a:r>
              </a:p>
              <a:p>
                <a:r>
                  <a:rPr lang="en-US" sz="2400" dirty="0">
                    <a:latin typeface="+mn-lt"/>
                  </a:rPr>
                  <a:t>Spin-light polarimetry – use analyzing power from emission of synchrotron radiation (https://</a:t>
                </a:r>
                <a:r>
                  <a:rPr lang="en-US" sz="2400" dirty="0" err="1">
                    <a:latin typeface="+mn-lt"/>
                  </a:rPr>
                  <a:t>doi.org</a:t>
                </a:r>
                <a:r>
                  <a:rPr lang="en-US" sz="2400" dirty="0">
                    <a:latin typeface="+mn-lt"/>
                  </a:rPr>
                  <a:t>/10.1016/0168-9002(84)90119-0)</a:t>
                </a:r>
              </a:p>
              <a:p>
                <a:r>
                  <a:rPr lang="en-US" sz="2400" dirty="0">
                    <a:latin typeface="+mn-lt"/>
                  </a:rPr>
                  <a:t>Compton transmission polarimetry (https://</a:t>
                </a:r>
                <a:r>
                  <a:rPr lang="en-US" sz="2400" dirty="0" err="1">
                    <a:latin typeface="+mn-lt"/>
                  </a:rPr>
                  <a:t>doi.org</a:t>
                </a:r>
                <a:r>
                  <a:rPr lang="en-US" sz="2400" dirty="0">
                    <a:latin typeface="+mn-lt"/>
                  </a:rPr>
                  <a:t>/10.1016/j.nima.2024.169224)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74C75-D81B-A549-A874-CEC8E2A94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4" t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3593-7B5B-4E44-8ED6-5F6FB24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920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4E202D9E-6A24-2545-9683-20C539A03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41" t="8384" r="3883" b="2253"/>
          <a:stretch/>
        </p:blipFill>
        <p:spPr bwMode="auto">
          <a:xfrm>
            <a:off x="6506024" y="2035903"/>
            <a:ext cx="4871363" cy="295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D84031-B152-0F46-A7BA-595C7772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C Compton Diamond Electron Detector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297D3-71A0-2E49-A081-F8F8966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ED90D13-A0E9-4946-9295-2B4518362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0120" y="5085943"/>
            <a:ext cx="1579837" cy="1219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B46C0C-77E5-4348-BB08-6FB642FDBF05}"/>
              </a:ext>
            </a:extLst>
          </p:cNvPr>
          <p:cNvSpPr txBox="1"/>
          <p:nvPr/>
        </p:nvSpPr>
        <p:spPr>
          <a:xfrm>
            <a:off x="1902333" y="835575"/>
            <a:ext cx="8392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  <a:ea typeface="굴림" charset="-127"/>
              </a:rPr>
              <a:t>Diamond microstrips used to detect scattered electrons</a:t>
            </a:r>
          </a:p>
          <a:p>
            <a:r>
              <a:rPr lang="en-US" dirty="0">
                <a:solidFill>
                  <a:srgbClr val="003366"/>
                </a:solidFill>
                <a:ea typeface="굴림" charset="-127"/>
                <a:sym typeface="Wingdings"/>
              </a:rPr>
              <a:t> </a:t>
            </a:r>
            <a:r>
              <a:rPr lang="en-US" dirty="0">
                <a:solidFill>
                  <a:srgbClr val="003366"/>
                </a:solidFill>
                <a:ea typeface="굴림" charset="-127"/>
              </a:rPr>
              <a:t>Radiation hard: exposed to 10 </a:t>
            </a:r>
            <a:r>
              <a:rPr lang="en-US" dirty="0" err="1">
                <a:solidFill>
                  <a:srgbClr val="003366"/>
                </a:solidFill>
                <a:ea typeface="굴림" charset="-127"/>
              </a:rPr>
              <a:t>MRad</a:t>
            </a:r>
            <a:r>
              <a:rPr lang="en-US" dirty="0">
                <a:solidFill>
                  <a:srgbClr val="003366"/>
                </a:solidFill>
                <a:ea typeface="굴림" charset="-127"/>
              </a:rPr>
              <a:t> without significant signal degradation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3366"/>
                </a:solidFill>
                <a:ea typeface="굴림" charset="-127"/>
              </a:rPr>
              <a:t>Four 21mm x 21mm planes each with 96 horizontal 200 μm wide </a:t>
            </a:r>
            <a:r>
              <a:rPr lang="en-US" dirty="0" err="1">
                <a:solidFill>
                  <a:srgbClr val="003366"/>
                </a:solidFill>
                <a:ea typeface="굴림" charset="-127"/>
              </a:rPr>
              <a:t>microstrips</a:t>
            </a:r>
            <a:r>
              <a:rPr lang="en-US" dirty="0">
                <a:solidFill>
                  <a:srgbClr val="003366"/>
                </a:solidFill>
                <a:ea typeface="굴림" charset="-127"/>
              </a:rPr>
              <a:t>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3366"/>
                </a:solidFill>
                <a:ea typeface="굴림" charset="-127"/>
              </a:rPr>
              <a:t>Rough-tracking based/coincidence trigger suppresses backgrounds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72A61-313D-C144-830B-417BDC413795}"/>
              </a:ext>
            </a:extLst>
          </p:cNvPr>
          <p:cNvSpPr/>
          <p:nvPr/>
        </p:nvSpPr>
        <p:spPr>
          <a:xfrm>
            <a:off x="6506024" y="2013904"/>
            <a:ext cx="1056003" cy="33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279F8B-65B8-0B4E-8DAD-1B3136BEE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4022"/>
          <a:stretch/>
        </p:blipFill>
        <p:spPr bwMode="auto">
          <a:xfrm>
            <a:off x="1269954" y="4901881"/>
            <a:ext cx="3429000" cy="14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C2CE16B1-C450-8C45-820F-B20735FC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9954" y="2236941"/>
            <a:ext cx="3429000" cy="248060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7857E9-C03C-8743-AF5C-8ECC6D91745C}"/>
              </a:ext>
            </a:extLst>
          </p:cNvPr>
          <p:cNvSpPr txBox="1"/>
          <p:nvPr/>
        </p:nvSpPr>
        <p:spPr>
          <a:xfrm>
            <a:off x="1324384" y="4255717"/>
            <a:ext cx="33201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Radiation-hard diamond detector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AD6F7C-FF7D-C345-81CC-B444AAA59162}"/>
              </a:ext>
            </a:extLst>
          </p:cNvPr>
          <p:cNvCxnSpPr>
            <a:cxnSpLocks/>
          </p:cNvCxnSpPr>
          <p:nvPr/>
        </p:nvCxnSpPr>
        <p:spPr>
          <a:xfrm>
            <a:off x="1117554" y="5427611"/>
            <a:ext cx="374128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563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5CD8-0089-274B-989A-A1BC5D46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Fabry-Perot Cavity Laser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BC7D-4434-FD45-8B23-3F48C01A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D3610A6-96B2-634A-97E7-BBDFD63530DF}"/>
              </a:ext>
            </a:extLst>
          </p:cNvPr>
          <p:cNvGrpSpPr>
            <a:grpSpLocks noChangeAspect="1"/>
          </p:cNvGrpSpPr>
          <p:nvPr/>
        </p:nvGrpSpPr>
        <p:grpSpPr>
          <a:xfrm>
            <a:off x="4373166" y="729895"/>
            <a:ext cx="6560615" cy="3999625"/>
            <a:chOff x="4373166" y="833504"/>
            <a:chExt cx="7324563" cy="44653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BEB3A65-B83A-8B41-B2CF-AFCF4C801E85}"/>
                </a:ext>
              </a:extLst>
            </p:cNvPr>
            <p:cNvCxnSpPr/>
            <p:nvPr/>
          </p:nvCxnSpPr>
          <p:spPr>
            <a:xfrm>
              <a:off x="9786949" y="1495627"/>
              <a:ext cx="1773936" cy="4672"/>
            </a:xfrm>
            <a:prstGeom prst="line">
              <a:avLst/>
            </a:prstGeom>
            <a:noFill/>
            <a:ln w="53975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6D3D33-E12D-CC4F-8A9F-B913E43CC10E}"/>
                </a:ext>
              </a:extLst>
            </p:cNvPr>
            <p:cNvSpPr/>
            <p:nvPr/>
          </p:nvSpPr>
          <p:spPr>
            <a:xfrm>
              <a:off x="4373166" y="1288416"/>
              <a:ext cx="1082842" cy="414422"/>
            </a:xfrm>
            <a:prstGeom prst="rect">
              <a:avLst/>
            </a:prstGeom>
            <a:solidFill>
              <a:srgbClr val="0027AC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EEDAECD-0D73-F74E-BD5D-FDFEF6DAD42C}"/>
                </a:ext>
              </a:extLst>
            </p:cNvPr>
            <p:cNvGrpSpPr/>
            <p:nvPr/>
          </p:nvGrpSpPr>
          <p:grpSpPr>
            <a:xfrm>
              <a:off x="9640321" y="1288416"/>
              <a:ext cx="355608" cy="414422"/>
              <a:chOff x="5815260" y="1189789"/>
              <a:chExt cx="355608" cy="41442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DAD3E9D-816B-2846-B6D2-941A1EC5ECB2}"/>
                  </a:ext>
                </a:extLst>
              </p:cNvPr>
              <p:cNvCxnSpPr/>
              <p:nvPr/>
            </p:nvCxnSpPr>
            <p:spPr>
              <a:xfrm>
                <a:off x="5836425" y="1203157"/>
                <a:ext cx="0" cy="401054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085FBC8-4711-4949-85B3-7BC455EA528B}"/>
                  </a:ext>
                </a:extLst>
              </p:cNvPr>
              <p:cNvCxnSpPr/>
              <p:nvPr/>
            </p:nvCxnSpPr>
            <p:spPr>
              <a:xfrm flipH="1">
                <a:off x="5816379" y="1583482"/>
                <a:ext cx="233949" cy="0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0EA0260-87D3-8F46-931E-852D3C6D6F97}"/>
                  </a:ext>
                </a:extLst>
              </p:cNvPr>
              <p:cNvCxnSpPr/>
              <p:nvPr/>
            </p:nvCxnSpPr>
            <p:spPr>
              <a:xfrm flipH="1">
                <a:off x="5815260" y="1211623"/>
                <a:ext cx="233949" cy="0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D4D0CC68-5ABF-7B47-B956-DB84C9F7D8EF}"/>
                  </a:ext>
                </a:extLst>
              </p:cNvPr>
              <p:cNvSpPr/>
              <p:nvPr/>
            </p:nvSpPr>
            <p:spPr>
              <a:xfrm rot="16200000">
                <a:off x="5843341" y="1276683"/>
                <a:ext cx="414421" cy="240633"/>
              </a:xfrm>
              <a:prstGeom prst="blockArc">
                <a:avLst/>
              </a:prstGeom>
              <a:solidFill>
                <a:sysClr val="windowText" lastClr="00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3934EFE-2A27-0D47-A6CC-0DCDAA70CF30}"/>
                </a:ext>
              </a:extLst>
            </p:cNvPr>
            <p:cNvGrpSpPr/>
            <p:nvPr/>
          </p:nvGrpSpPr>
          <p:grpSpPr>
            <a:xfrm rot="10800000">
              <a:off x="11342121" y="1267687"/>
              <a:ext cx="355608" cy="414422"/>
              <a:chOff x="5815260" y="1189789"/>
              <a:chExt cx="355608" cy="414422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A3E11B3-E567-5A4A-B787-3DAE2DD7E599}"/>
                  </a:ext>
                </a:extLst>
              </p:cNvPr>
              <p:cNvCxnSpPr/>
              <p:nvPr/>
            </p:nvCxnSpPr>
            <p:spPr>
              <a:xfrm>
                <a:off x="5836425" y="1203157"/>
                <a:ext cx="0" cy="401054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6142DEC-9196-224C-AD42-5FD59D3AC0F5}"/>
                  </a:ext>
                </a:extLst>
              </p:cNvPr>
              <p:cNvCxnSpPr/>
              <p:nvPr/>
            </p:nvCxnSpPr>
            <p:spPr>
              <a:xfrm flipH="1">
                <a:off x="5816379" y="1583482"/>
                <a:ext cx="233949" cy="0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7B6715B-749D-554F-B41A-369172922E42}"/>
                  </a:ext>
                </a:extLst>
              </p:cNvPr>
              <p:cNvCxnSpPr/>
              <p:nvPr/>
            </p:nvCxnSpPr>
            <p:spPr>
              <a:xfrm flipH="1">
                <a:off x="5815260" y="1211623"/>
                <a:ext cx="233949" cy="0"/>
              </a:xfrm>
              <a:prstGeom prst="line">
                <a:avLst/>
              </a:prstGeom>
              <a:noFill/>
              <a:ln w="412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69" name="Block Arc 68">
                <a:extLst>
                  <a:ext uri="{FF2B5EF4-FFF2-40B4-BE49-F238E27FC236}">
                    <a16:creationId xmlns:a16="http://schemas.microsoft.com/office/drawing/2014/main" id="{EC2ADC90-9DCE-414F-8D3F-2ADD5A1E4F2C}"/>
                  </a:ext>
                </a:extLst>
              </p:cNvPr>
              <p:cNvSpPr/>
              <p:nvPr/>
            </p:nvSpPr>
            <p:spPr>
              <a:xfrm rot="16200000">
                <a:off x="5843341" y="1276683"/>
                <a:ext cx="414421" cy="240633"/>
              </a:xfrm>
              <a:prstGeom prst="blockArc">
                <a:avLst/>
              </a:prstGeom>
              <a:solidFill>
                <a:sysClr val="windowText" lastClr="000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36BFA52-A6CE-174A-A9DB-2B0B47166EAB}"/>
                </a:ext>
              </a:extLst>
            </p:cNvPr>
            <p:cNvSpPr/>
            <p:nvPr/>
          </p:nvSpPr>
          <p:spPr>
            <a:xfrm>
              <a:off x="6415861" y="1301784"/>
              <a:ext cx="1041400" cy="392588"/>
            </a:xfrm>
            <a:prstGeom prst="parallelogram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EOM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4ED854-EF0F-124F-A1B6-333354CC6A8F}"/>
                </a:ext>
              </a:extLst>
            </p:cNvPr>
            <p:cNvSpPr txBox="1"/>
            <p:nvPr/>
          </p:nvSpPr>
          <p:spPr>
            <a:xfrm>
              <a:off x="10238561" y="953618"/>
              <a:ext cx="825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Cavity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E423509-FB44-1843-A629-95A2774E719C}"/>
                </a:ext>
              </a:extLst>
            </p:cNvPr>
            <p:cNvSpPr/>
            <p:nvPr/>
          </p:nvSpPr>
          <p:spPr>
            <a:xfrm>
              <a:off x="8371661" y="1301784"/>
              <a:ext cx="368300" cy="401054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D4A0CAD-9FAA-DE4E-A168-06FF5978C97E}"/>
                </a:ext>
              </a:extLst>
            </p:cNvPr>
            <p:cNvCxnSpPr/>
            <p:nvPr/>
          </p:nvCxnSpPr>
          <p:spPr>
            <a:xfrm flipH="1">
              <a:off x="8371661" y="1301784"/>
              <a:ext cx="368300" cy="40105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DB9AD19-9397-6E42-85EC-A417A6C1CF46}"/>
                </a:ext>
              </a:extLst>
            </p:cNvPr>
            <p:cNvCxnSpPr>
              <a:stCxn id="59" idx="3"/>
              <a:endCxn id="70" idx="5"/>
            </p:cNvCxnSpPr>
            <p:nvPr/>
          </p:nvCxnSpPr>
          <p:spPr>
            <a:xfrm>
              <a:off x="5456008" y="1495627"/>
              <a:ext cx="1008927" cy="2451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43CA24-49F7-9344-93B3-0FC439303E27}"/>
                </a:ext>
              </a:extLst>
            </p:cNvPr>
            <p:cNvCxnSpPr>
              <a:stCxn id="70" idx="2"/>
            </p:cNvCxnSpPr>
            <p:nvPr/>
          </p:nvCxnSpPr>
          <p:spPr>
            <a:xfrm>
              <a:off x="7408188" y="1498078"/>
              <a:ext cx="2253298" cy="4233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2DD3402-7C7E-A14E-910F-2528759182A7}"/>
                </a:ext>
              </a:extLst>
            </p:cNvPr>
            <p:cNvGrpSpPr/>
            <p:nvPr/>
          </p:nvGrpSpPr>
          <p:grpSpPr>
            <a:xfrm>
              <a:off x="8320861" y="2448127"/>
              <a:ext cx="482600" cy="508000"/>
              <a:chOff x="4495800" y="2908300"/>
              <a:chExt cx="482600" cy="5080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E64BF48-FE61-CB42-9D31-BDE03C9C8FC7}"/>
                  </a:ext>
                </a:extLst>
              </p:cNvPr>
              <p:cNvCxnSpPr/>
              <p:nvPr/>
            </p:nvCxnSpPr>
            <p:spPr>
              <a:xfrm>
                <a:off x="4495800" y="2908300"/>
                <a:ext cx="254000" cy="44450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5042A8E-E160-824C-B607-92A5BABA6610}"/>
                  </a:ext>
                </a:extLst>
              </p:cNvPr>
              <p:cNvCxnSpPr/>
              <p:nvPr/>
            </p:nvCxnSpPr>
            <p:spPr>
              <a:xfrm flipV="1">
                <a:off x="4749800" y="2908300"/>
                <a:ext cx="228600" cy="44450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910D6133-ACF5-5449-91AE-5913C32BE86B}"/>
                  </a:ext>
                </a:extLst>
              </p:cNvPr>
              <p:cNvSpPr/>
              <p:nvPr/>
            </p:nvSpPr>
            <p:spPr>
              <a:xfrm rot="18892032">
                <a:off x="4514850" y="2959100"/>
                <a:ext cx="457200" cy="457200"/>
              </a:xfrm>
              <a:prstGeom prst="arc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89DD1B-4920-B545-9949-E4DF3FF92BE2}"/>
                </a:ext>
              </a:extLst>
            </p:cNvPr>
            <p:cNvCxnSpPr/>
            <p:nvPr/>
          </p:nvCxnSpPr>
          <p:spPr>
            <a:xfrm>
              <a:off x="8562161" y="1508327"/>
              <a:ext cx="0" cy="968094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B75BB0E-841F-E641-90D6-E663684E895C}"/>
                </a:ext>
              </a:extLst>
            </p:cNvPr>
            <p:cNvSpPr/>
            <p:nvPr/>
          </p:nvSpPr>
          <p:spPr>
            <a:xfrm>
              <a:off x="6593661" y="2181427"/>
              <a:ext cx="609600" cy="609600"/>
            </a:xfrm>
            <a:prstGeom prst="ellips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8CF35A9-BD07-C740-A0A5-756A28D809CB}"/>
                </a:ext>
              </a:extLst>
            </p:cNvPr>
            <p:cNvSpPr/>
            <p:nvPr/>
          </p:nvSpPr>
          <p:spPr>
            <a:xfrm>
              <a:off x="6593661" y="4289627"/>
              <a:ext cx="609600" cy="609600"/>
            </a:xfrm>
            <a:prstGeom prst="ellips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B70F784-2DD6-B942-B915-1A5AEF589A99}"/>
                </a:ext>
              </a:extLst>
            </p:cNvPr>
            <p:cNvCxnSpPr>
              <a:stCxn id="82" idx="7"/>
              <a:endCxn id="82" idx="3"/>
            </p:cNvCxnSpPr>
            <p:nvPr/>
          </p:nvCxnSpPr>
          <p:spPr>
            <a:xfrm flipH="1">
              <a:off x="6682935" y="4378901"/>
              <a:ext cx="431052" cy="43105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C6A9753-35CA-8643-92BA-24E11E3C14ED}"/>
                </a:ext>
              </a:extLst>
            </p:cNvPr>
            <p:cNvCxnSpPr>
              <a:stCxn id="82" idx="1"/>
              <a:endCxn id="82" idx="5"/>
            </p:cNvCxnSpPr>
            <p:nvPr/>
          </p:nvCxnSpPr>
          <p:spPr>
            <a:xfrm>
              <a:off x="6682935" y="4378901"/>
              <a:ext cx="431052" cy="43105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82F2650-8573-744C-AF67-B19A26782D71}"/>
                </a:ext>
              </a:extLst>
            </p:cNvPr>
            <p:cNvSpPr/>
            <p:nvPr/>
          </p:nvSpPr>
          <p:spPr>
            <a:xfrm>
              <a:off x="6593661" y="3365421"/>
              <a:ext cx="609600" cy="437589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0BA37D-9573-7B47-9976-6D0FF3662E02}"/>
                </a:ext>
              </a:extLst>
            </p:cNvPr>
            <p:cNvSpPr txBox="1"/>
            <p:nvPr/>
          </p:nvSpPr>
          <p:spPr>
            <a:xfrm>
              <a:off x="7203261" y="2366093"/>
              <a:ext cx="114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Oscillator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0615752-67D5-E848-B7FB-733D53C08E7F}"/>
                </a:ext>
              </a:extLst>
            </p:cNvPr>
            <p:cNvSpPr txBox="1"/>
            <p:nvPr/>
          </p:nvSpPr>
          <p:spPr>
            <a:xfrm>
              <a:off x="7293888" y="3261050"/>
              <a:ext cx="839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Phase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shifter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C094D60-AA64-574D-8C7E-A25EA61A87CB}"/>
                </a:ext>
              </a:extLst>
            </p:cNvPr>
            <p:cNvSpPr txBox="1"/>
            <p:nvPr/>
          </p:nvSpPr>
          <p:spPr>
            <a:xfrm>
              <a:off x="7293888" y="4194235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Mixer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2C9CCD4-88DF-E341-8627-5909863F7D61}"/>
                </a:ext>
              </a:extLst>
            </p:cNvPr>
            <p:cNvCxnSpPr/>
            <p:nvPr/>
          </p:nvCxnSpPr>
          <p:spPr>
            <a:xfrm>
              <a:off x="8574861" y="2892627"/>
              <a:ext cx="0" cy="167094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FC50EC4-BC5F-4C43-BECF-E985B258EFEA}"/>
                </a:ext>
              </a:extLst>
            </p:cNvPr>
            <p:cNvCxnSpPr>
              <a:endCxn id="82" idx="6"/>
            </p:cNvCxnSpPr>
            <p:nvPr/>
          </p:nvCxnSpPr>
          <p:spPr>
            <a:xfrm flipH="1">
              <a:off x="7203261" y="4594427"/>
              <a:ext cx="13716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tailEnd type="triangle" w="lg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12477D1-2D8E-D04E-9D0E-67AEE1CBDCE1}"/>
                </a:ext>
              </a:extLst>
            </p:cNvPr>
            <p:cNvCxnSpPr>
              <a:stCxn id="81" idx="0"/>
              <a:endCxn id="70" idx="3"/>
            </p:cNvCxnSpPr>
            <p:nvPr/>
          </p:nvCxnSpPr>
          <p:spPr>
            <a:xfrm flipH="1" flipV="1">
              <a:off x="6887488" y="1694372"/>
              <a:ext cx="10973" cy="48705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tailEnd type="triangle" w="lg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AA719DC-24F4-CD44-9CAB-F78F9A57CE7F}"/>
                </a:ext>
              </a:extLst>
            </p:cNvPr>
            <p:cNvCxnSpPr>
              <a:stCxn id="81" idx="4"/>
              <a:endCxn id="85" idx="0"/>
            </p:cNvCxnSpPr>
            <p:nvPr/>
          </p:nvCxnSpPr>
          <p:spPr>
            <a:xfrm>
              <a:off x="6898461" y="2791027"/>
              <a:ext cx="0" cy="57439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66B1CCD-591E-7A43-9B76-82D28439292D}"/>
                </a:ext>
              </a:extLst>
            </p:cNvPr>
            <p:cNvCxnSpPr>
              <a:stCxn id="85" idx="2"/>
              <a:endCxn id="82" idx="0"/>
            </p:cNvCxnSpPr>
            <p:nvPr/>
          </p:nvCxnSpPr>
          <p:spPr>
            <a:xfrm>
              <a:off x="6898461" y="3803010"/>
              <a:ext cx="0" cy="48661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tailEnd type="triangle" w="lg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5EF8290-D312-154E-9376-384E008BB43F}"/>
                </a:ext>
              </a:extLst>
            </p:cNvPr>
            <p:cNvSpPr/>
            <p:nvPr/>
          </p:nvSpPr>
          <p:spPr>
            <a:xfrm>
              <a:off x="5211031" y="4378901"/>
              <a:ext cx="811130" cy="431052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5C932F8-CD61-314C-B1BE-38EC2D8371A9}"/>
                </a:ext>
              </a:extLst>
            </p:cNvPr>
            <p:cNvGrpSpPr/>
            <p:nvPr/>
          </p:nvGrpSpPr>
          <p:grpSpPr>
            <a:xfrm>
              <a:off x="5325331" y="4525467"/>
              <a:ext cx="591553" cy="165100"/>
              <a:chOff x="1630947" y="5156200"/>
              <a:chExt cx="591553" cy="165100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172E117-44FD-A44A-A4D1-39C167F7FFB5}"/>
                  </a:ext>
                </a:extLst>
              </p:cNvPr>
              <p:cNvCxnSpPr/>
              <p:nvPr/>
            </p:nvCxnSpPr>
            <p:spPr>
              <a:xfrm>
                <a:off x="1630947" y="5156200"/>
                <a:ext cx="489953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D3115B8-ED15-E947-A085-F90EBC12C817}"/>
                  </a:ext>
                </a:extLst>
              </p:cNvPr>
              <p:cNvCxnSpPr/>
              <p:nvPr/>
            </p:nvCxnSpPr>
            <p:spPr>
              <a:xfrm>
                <a:off x="2120900" y="5156200"/>
                <a:ext cx="101600" cy="16510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98" name="Isosceles Triangle 105">
              <a:extLst>
                <a:ext uri="{FF2B5EF4-FFF2-40B4-BE49-F238E27FC236}">
                  <a16:creationId xmlns:a16="http://schemas.microsoft.com/office/drawing/2014/main" id="{A21F9D67-0EE3-8D4C-82FC-58365A8A3767}"/>
                </a:ext>
              </a:extLst>
            </p:cNvPr>
            <p:cNvSpPr/>
            <p:nvPr/>
          </p:nvSpPr>
          <p:spPr>
            <a:xfrm>
              <a:off x="4498161" y="2864242"/>
              <a:ext cx="535070" cy="571545"/>
            </a:xfrm>
            <a:prstGeom prst="triangle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93AB22-2518-C847-A75E-CE8551F142C3}"/>
                </a:ext>
              </a:extLst>
            </p:cNvPr>
            <p:cNvCxnSpPr>
              <a:stCxn id="82" idx="2"/>
              <a:endCxn id="94" idx="3"/>
            </p:cNvCxnSpPr>
            <p:nvPr/>
          </p:nvCxnSpPr>
          <p:spPr>
            <a:xfrm flipH="1">
              <a:off x="6022161" y="4594427"/>
              <a:ext cx="5715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002B4A6-AAA3-A245-85BB-60204C6B54B8}"/>
                </a:ext>
              </a:extLst>
            </p:cNvPr>
            <p:cNvCxnSpPr>
              <a:stCxn id="98" idx="3"/>
            </p:cNvCxnSpPr>
            <p:nvPr/>
          </p:nvCxnSpPr>
          <p:spPr>
            <a:xfrm flipH="1">
              <a:off x="4764861" y="3435787"/>
              <a:ext cx="835" cy="115864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C5491CE-E495-F341-8F40-8E61B5C51850}"/>
                </a:ext>
              </a:extLst>
            </p:cNvPr>
            <p:cNvCxnSpPr>
              <a:stCxn id="94" idx="1"/>
            </p:cNvCxnSpPr>
            <p:nvPr/>
          </p:nvCxnSpPr>
          <p:spPr>
            <a:xfrm flipH="1">
              <a:off x="4764861" y="4594427"/>
              <a:ext cx="44617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320E14B4-DCF0-984D-A9D2-1D5BC8594F15}"/>
                </a:ext>
              </a:extLst>
            </p:cNvPr>
            <p:cNvCxnSpPr>
              <a:stCxn id="98" idx="0"/>
            </p:cNvCxnSpPr>
            <p:nvPr/>
          </p:nvCxnSpPr>
          <p:spPr>
            <a:xfrm flipH="1" flipV="1">
              <a:off x="4764861" y="1702838"/>
              <a:ext cx="835" cy="116140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tailEnd type="triangle" w="lg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3B44125-62D9-5B43-A608-92AAB1B32A79}"/>
                </a:ext>
              </a:extLst>
            </p:cNvPr>
            <p:cNvSpPr txBox="1"/>
            <p:nvPr/>
          </p:nvSpPr>
          <p:spPr>
            <a:xfrm>
              <a:off x="4753829" y="4886527"/>
              <a:ext cx="2024262" cy="41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Low-pass filter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177363-1CDB-234D-8C02-4805D5C1D1C9}"/>
                </a:ext>
              </a:extLst>
            </p:cNvPr>
            <p:cNvSpPr txBox="1"/>
            <p:nvPr/>
          </p:nvSpPr>
          <p:spPr>
            <a:xfrm>
              <a:off x="5033231" y="2871153"/>
              <a:ext cx="7876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Servo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amp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CECA5F-3A5D-8646-9851-7C4B5910DE54}"/>
                </a:ext>
              </a:extLst>
            </p:cNvPr>
            <p:cNvSpPr txBox="1"/>
            <p:nvPr/>
          </p:nvSpPr>
          <p:spPr>
            <a:xfrm>
              <a:off x="8707379" y="833504"/>
              <a:ext cx="9287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Optical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isolator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0E2566A-2DF0-7347-81B2-86ACFE56C27F}"/>
                </a:ext>
              </a:extLst>
            </p:cNvPr>
            <p:cNvSpPr txBox="1"/>
            <p:nvPr/>
          </p:nvSpPr>
          <p:spPr>
            <a:xfrm>
              <a:off x="8803461" y="2219572"/>
              <a:ext cx="135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</a:rPr>
                <a:t>Photodiode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9774F5C3-16BB-5747-8C81-AF87584A9763}"/>
              </a:ext>
            </a:extLst>
          </p:cNvPr>
          <p:cNvSpPr txBox="1"/>
          <p:nvPr/>
        </p:nvSpPr>
        <p:spPr>
          <a:xfrm>
            <a:off x="382479" y="1110191"/>
            <a:ext cx="3635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Due to relatively low intensity of JLab electron beam, need higher laser power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Use external Fabry-Perot cavity to amplify  1-10 W laser to 1-5 kW of stored laser power</a:t>
            </a:r>
          </a:p>
        </p:txBody>
      </p:sp>
      <p:pic>
        <p:nvPicPr>
          <p:cNvPr id="110" name="Picture 109" descr="DSC00485.JPG">
            <a:extLst>
              <a:ext uri="{FF2B5EF4-FFF2-40B4-BE49-F238E27FC236}">
                <a16:creationId xmlns:a16="http://schemas.microsoft.com/office/drawing/2014/main" id="{888874A6-8DF7-B840-AB42-224E767C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19" b="17812"/>
          <a:stretch>
            <a:fillRect/>
          </a:stretch>
        </p:blipFill>
        <p:spPr>
          <a:xfrm>
            <a:off x="8791036" y="2554079"/>
            <a:ext cx="3151216" cy="1665327"/>
          </a:xfrm>
          <a:prstGeom prst="rect">
            <a:avLst/>
          </a:prstGeom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8633322-E92B-114B-9673-814C42F6541B}"/>
              </a:ext>
            </a:extLst>
          </p:cNvPr>
          <p:cNvCxnSpPr>
            <a:cxnSpLocks/>
          </p:cNvCxnSpPr>
          <p:nvPr/>
        </p:nvCxnSpPr>
        <p:spPr>
          <a:xfrm>
            <a:off x="10206967" y="1470434"/>
            <a:ext cx="22681" cy="100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DA062248-D0D0-D84F-AFB4-A72C06EF1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" r="51995"/>
          <a:stretch/>
        </p:blipFill>
        <p:spPr>
          <a:xfrm>
            <a:off x="602037" y="3324362"/>
            <a:ext cx="3203246" cy="319163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9E41D4F7-50BB-0B46-84D5-334237845C15}"/>
              </a:ext>
            </a:extLst>
          </p:cNvPr>
          <p:cNvSpPr/>
          <p:nvPr/>
        </p:nvSpPr>
        <p:spPr>
          <a:xfrm>
            <a:off x="4350942" y="5184024"/>
            <a:ext cx="6894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Key systematic: Laser polarization in Fabry-Perot cavity</a:t>
            </a:r>
          </a:p>
          <a:p>
            <a:r>
              <a:rPr lang="en-US" dirty="0">
                <a:sym typeface="Wingdings" pitchFamily="2" charset="2"/>
              </a:rPr>
              <a:t> Constrain by monitoring light reflected back from cavity and measurement of cavity birefringence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53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5E15-52C8-1E46-AF31-E86AB94F6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Transverse Compton Polarimeter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ADD5-4B2F-9A4D-ACAB-3103E29D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1DAD47-2052-724D-8A7B-B39D8E2E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627" y="3971513"/>
            <a:ext cx="1384300" cy="50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24B844-6EB5-F042-BBAA-7EAD4F7F1145}"/>
              </a:ext>
            </a:extLst>
          </p:cNvPr>
          <p:cNvSpPr txBox="1"/>
          <p:nvPr/>
        </p:nvSpPr>
        <p:spPr>
          <a:xfrm>
            <a:off x="522349" y="3604092"/>
            <a:ext cx="3516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a sampling calorimeter with top and bottom optically isolated: </a:t>
            </a:r>
            <a:r>
              <a:rPr lang="en-US" dirty="0">
                <a:sym typeface="Wingdings" pitchFamily="2" charset="2"/>
              </a:rPr>
              <a:t> P</a:t>
            </a:r>
            <a:r>
              <a:rPr lang="en-US" dirty="0"/>
              <a:t>olarization measured via up-down energy asymmetry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CEB0EE-D08B-1B4F-8A86-8C764981DA27}"/>
              </a:ext>
            </a:extLst>
          </p:cNvPr>
          <p:cNvSpPr txBox="1"/>
          <p:nvPr/>
        </p:nvSpPr>
        <p:spPr>
          <a:xfrm>
            <a:off x="411892" y="4923696"/>
            <a:ext cx="579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systematic uncertainty is understanding the </a:t>
            </a:r>
            <a:r>
              <a:rPr lang="en-US" i="1" dirty="0">
                <a:latin typeface="Symbol" pitchFamily="2" charset="2"/>
              </a:rPr>
              <a:t>h</a:t>
            </a:r>
            <a:r>
              <a:rPr lang="en-US" i="1" dirty="0"/>
              <a:t>(y)</a:t>
            </a:r>
            <a:r>
              <a:rPr lang="en-US" dirty="0"/>
              <a:t> transformation function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Strip detectors provide can be used to help calibrate the detector response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B19802-D1B3-104D-808D-0D091542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15" y="3188645"/>
            <a:ext cx="4267200" cy="3238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AC28FF-44EE-CE4C-B20B-900875D991AA}"/>
              </a:ext>
            </a:extLst>
          </p:cNvPr>
          <p:cNvSpPr txBox="1"/>
          <p:nvPr/>
        </p:nvSpPr>
        <p:spPr>
          <a:xfrm>
            <a:off x="3857457" y="6137301"/>
            <a:ext cx="4195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B. </a:t>
            </a:r>
            <a:r>
              <a:rPr lang="en-US" sz="1600" i="1" dirty="0" err="1"/>
              <a:t>Sobloher</a:t>
            </a:r>
            <a:r>
              <a:rPr lang="en-US" sz="1600" i="1" dirty="0"/>
              <a:t> et al, DESY-11-259 , arXiv:1201.2894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7E78C7-84E1-454C-847A-77F24670458A}"/>
              </a:ext>
            </a:extLst>
          </p:cNvPr>
          <p:cNvSpPr txBox="1"/>
          <p:nvPr/>
        </p:nvSpPr>
        <p:spPr>
          <a:xfrm>
            <a:off x="523687" y="872460"/>
            <a:ext cx="10438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Compton at </a:t>
            </a:r>
            <a:r>
              <a:rPr lang="en-US" b="1" dirty="0">
                <a:solidFill>
                  <a:srgbClr val="0070C0"/>
                </a:solidFill>
              </a:rPr>
              <a:t>HERA</a:t>
            </a:r>
            <a:r>
              <a:rPr lang="en-US" dirty="0"/>
              <a:t>  was used to provide absolute polarization measurements with 2-3% precision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Transverse Compton polarimeters have been relatively common, but not typically used as absolute devices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Key difference from longitudinal case is need to measure spatial dependence of asymmetry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952DC-E650-314E-8861-972E5F65D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56388" y="-725342"/>
            <a:ext cx="1377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9A713-31EF-5F4F-BA8B-B10E9DA4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Towards High Precision Electron Polarimetry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CDCB-653C-AF45-9244-28726F6E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666179" cy="5381694"/>
          </a:xfrm>
        </p:spPr>
        <p:txBody>
          <a:bodyPr>
            <a:noAutofit/>
          </a:bodyPr>
          <a:lstStyle/>
          <a:p>
            <a:r>
              <a:rPr lang="en-US" sz="1800" dirty="0"/>
              <a:t>Experiments have become ever more demanding in terms of electron beam polarization and required precision on knowledge of degree of polarization</a:t>
            </a:r>
          </a:p>
          <a:p>
            <a:r>
              <a:rPr lang="en-US" sz="1800" dirty="0"/>
              <a:t>Hadronic physics experiments using polarized beams/targets dominated by knowledge of target polarization </a:t>
            </a:r>
            <a:r>
              <a:rPr lang="en-US" sz="1800" dirty="0">
                <a:sym typeface="Wingdings" pitchFamily="2" charset="2"/>
              </a:rPr>
              <a:t> usually on the order of 3-4%</a:t>
            </a:r>
          </a:p>
          <a:p>
            <a:pPr lvl="1"/>
            <a:r>
              <a:rPr lang="en-US" sz="1800" i="1" dirty="0">
                <a:solidFill>
                  <a:srgbClr val="0070C0"/>
                </a:solidFill>
                <a:sym typeface="Wingdings" pitchFamily="2" charset="2"/>
              </a:rPr>
              <a:t>Requirements on electron beam polarimetry correspondingly modest</a:t>
            </a:r>
          </a:p>
          <a:p>
            <a:r>
              <a:rPr lang="en-US" sz="1800" dirty="0">
                <a:sym typeface="Wingdings" pitchFamily="2" charset="2"/>
              </a:rPr>
              <a:t>Precision in electron beam polarimetry has been driven by needs of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parity violating electron </a:t>
            </a:r>
            <a:r>
              <a:rPr lang="en-US" sz="1800" dirty="0">
                <a:sym typeface="Wingdings" pitchFamily="2" charset="2"/>
              </a:rPr>
              <a:t>scattering experiments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Precision of 1% or better desired</a:t>
            </a:r>
          </a:p>
          <a:p>
            <a:r>
              <a:rPr lang="en-US" sz="1800" dirty="0">
                <a:sym typeface="Wingdings" pitchFamily="2" charset="2"/>
              </a:rPr>
              <a:t>Future PV experiments aim for precision better than 0.5%</a:t>
            </a:r>
          </a:p>
          <a:p>
            <a:r>
              <a:rPr lang="en-US" sz="1800" dirty="0">
                <a:sym typeface="Wingdings" pitchFamily="2" charset="2"/>
              </a:rPr>
              <a:t>Future </a:t>
            </a:r>
            <a:r>
              <a:rPr lang="en-US" sz="1800" b="1" dirty="0">
                <a:solidFill>
                  <a:srgbClr val="7030A0"/>
                </a:solidFill>
                <a:sym typeface="Wingdings" pitchFamily="2" charset="2"/>
              </a:rPr>
              <a:t>EIC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dirty="0">
                <a:sym typeface="Wingdings" pitchFamily="2" charset="2"/>
              </a:rPr>
              <a:t>will make measurements with highly polarized hadron beams</a:t>
            </a:r>
          </a:p>
          <a:p>
            <a:pPr lvl="1"/>
            <a:r>
              <a:rPr lang="en-US" sz="1800" dirty="0">
                <a:sym typeface="Wingdings" pitchFamily="2" charset="2"/>
              </a:rPr>
              <a:t>High precision polarimetry will become increasingly relevant for hadronic physics experiments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1ADC8-FC8D-0D40-BA40-DEC7DD19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5E600E-2BAC-BB43-B35A-3EFB19185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541322"/>
              </p:ext>
            </p:extLst>
          </p:nvPr>
        </p:nvGraphicFramePr>
        <p:xfrm>
          <a:off x="6282465" y="1491822"/>
          <a:ext cx="5673447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33">
                  <a:extLst>
                    <a:ext uri="{9D8B030D-6E8A-4147-A177-3AD203B41FA5}">
                      <a16:colId xmlns:a16="http://schemas.microsoft.com/office/drawing/2014/main" val="4056011599"/>
                    </a:ext>
                  </a:extLst>
                </a:gridCol>
                <a:gridCol w="1081425">
                  <a:extLst>
                    <a:ext uri="{9D8B030D-6E8A-4147-A177-3AD203B41FA5}">
                      <a16:colId xmlns:a16="http://schemas.microsoft.com/office/drawing/2014/main" val="1231607782"/>
                    </a:ext>
                  </a:extLst>
                </a:gridCol>
                <a:gridCol w="1118796">
                  <a:extLst>
                    <a:ext uri="{9D8B030D-6E8A-4147-A177-3AD203B41FA5}">
                      <a16:colId xmlns:a16="http://schemas.microsoft.com/office/drawing/2014/main" val="2106529536"/>
                    </a:ext>
                  </a:extLst>
                </a:gridCol>
                <a:gridCol w="1246393">
                  <a:extLst>
                    <a:ext uri="{9D8B030D-6E8A-4147-A177-3AD203B41FA5}">
                      <a16:colId xmlns:a16="http://schemas.microsoft.com/office/drawing/2014/main" val="789014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Energy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Polarization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Polarimetry Precision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55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JLab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GEp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GMp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(1999)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1-4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25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SLAC E154 DIS g1n (1997)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8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HERMES g1n DIS (2007)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250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SLAC 122 PV-DIS (1978)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16-22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8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Bates SAMPLE (2000)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01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MAMI PV-A4 (2004)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16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JLab Q-weak (2017)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0.62%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798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SLD A</a:t>
                      </a:r>
                      <a:r>
                        <a:rPr lang="en-US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(2000)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46.5 GeV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0.5%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99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42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0EF1-67E8-1C48-8DD4-41B2E5B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Mott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D5358-7D7B-9E43-A1DC-686564E8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C0400-6899-8D41-BE36-BCB8AE72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86" y="1108225"/>
            <a:ext cx="5832649" cy="3582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B1515A-3B19-B14F-AD3C-7DE63F48AE0C}"/>
                  </a:ext>
                </a:extLst>
              </p:cNvPr>
              <p:cNvSpPr txBox="1"/>
              <p:nvPr/>
            </p:nvSpPr>
            <p:spPr>
              <a:xfrm>
                <a:off x="411892" y="1225689"/>
                <a:ext cx="5828392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Mott scattering: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>
                    <a:sym typeface="Wingdings" pitchFamily="2" charset="2"/>
                  </a:rPr>
                  <a:t>S</a:t>
                </a:r>
                <a:r>
                  <a:rPr lang="en-US" sz="2000" dirty="0"/>
                  <a:t>pin-orbit coupling of electron spin with (large Z) target nucleus gives single-spin asymmetry for transversely polarized electrons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Mott polarimetry useful at low energies  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 ~ 100 </a:t>
                </a:r>
                <a:r>
                  <a:rPr lang="en-US" sz="2000" dirty="0" err="1">
                    <a:sym typeface="Wingdings" pitchFamily="2" charset="2"/>
                  </a:rPr>
                  <a:t>keV</a:t>
                </a:r>
                <a:r>
                  <a:rPr lang="en-US" sz="2000" dirty="0">
                    <a:sym typeface="Wingdings" pitchFamily="2" charset="2"/>
                  </a:rPr>
                  <a:t> to 5 MeV</a:t>
                </a:r>
                <a:r>
                  <a:rPr lang="en-US" sz="2000" dirty="0"/>
                  <a:t> 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r>
                  <a:rPr lang="en-US" sz="2000" dirty="0"/>
                  <a:t>Ideal for use in polarized electron injectors</a:t>
                </a:r>
              </a:p>
              <a:p>
                <a:pPr marL="342900" indent="-342900">
                  <a:buFont typeface="Wingdings" pitchFamily="2" charset="2"/>
                  <a:buChar char="à"/>
                </a:pP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i="1" dirty="0">
                    <a:sym typeface="Wingdings" charset="0"/>
                  </a:rPr>
                  <a:t>I(</a:t>
                </a:r>
                <a:r>
                  <a:rPr lang="en-US" sz="2000" i="1" dirty="0">
                    <a:latin typeface="Symbol" charset="0"/>
                    <a:sym typeface="Wingdings" charset="0"/>
                  </a:rPr>
                  <a:t>q</a:t>
                </a:r>
                <a:r>
                  <a:rPr lang="en-US" sz="2000" i="1" dirty="0">
                    <a:sym typeface="Wingdings" charset="0"/>
                  </a:rPr>
                  <a:t>) </a:t>
                </a:r>
                <a:r>
                  <a:rPr lang="en-US" sz="2000" dirty="0">
                    <a:sym typeface="Wingdings" pitchFamily="2" charset="2"/>
                  </a:rPr>
                  <a:t> unpolarized cross section</a:t>
                </a:r>
                <a:endParaRPr lang="en-US" sz="2000" dirty="0">
                  <a:sym typeface="Wingdings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B1515A-3B19-B14F-AD3C-7DE63F48A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1225689"/>
                <a:ext cx="5828392" cy="4093428"/>
              </a:xfrm>
              <a:prstGeom prst="rect">
                <a:avLst/>
              </a:prstGeom>
              <a:blipFill>
                <a:blip r:embed="rId3"/>
                <a:stretch>
                  <a:fillRect l="-870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6330250-FB3F-9741-B22A-FE5FE164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35124"/>
            <a:ext cx="4049881" cy="415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B4AF6-CF43-8A44-AC08-A8C18D965CD9}"/>
              </a:ext>
            </a:extLst>
          </p:cNvPr>
          <p:cNvSpPr txBox="1"/>
          <p:nvPr/>
        </p:nvSpPr>
        <p:spPr>
          <a:xfrm>
            <a:off x="6115520" y="4690334"/>
            <a:ext cx="5845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ym typeface="Wingdings" charset="0"/>
              </a:rPr>
              <a:t>S(</a:t>
            </a:r>
            <a:r>
              <a:rPr lang="en-US" sz="2000" i="1" dirty="0">
                <a:latin typeface="Symbol" charset="0"/>
                <a:sym typeface="Wingdings" charset="0"/>
              </a:rPr>
              <a:t>q</a:t>
            </a:r>
            <a:r>
              <a:rPr lang="en-US" sz="2000" i="1" dirty="0">
                <a:sym typeface="Wingdings" charset="0"/>
              </a:rPr>
              <a:t>)</a:t>
            </a:r>
            <a:r>
              <a:rPr lang="en-US" sz="2000" dirty="0">
                <a:sym typeface="Wingdings" charset="0"/>
              </a:rPr>
              <a:t> is the Sherman function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charset="0"/>
              </a:rPr>
              <a:t>must be calculated from electron-nucleus cross section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charset="0"/>
              </a:rPr>
              <a:t>Dominant systematic uncertainty but controlled to better than 1%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3B1F6F-B998-4142-A784-32649AFE6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12" y="5321549"/>
            <a:ext cx="509105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2AE7-18CF-3041-8650-33420C45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Sherman Function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22925-44BC-DF46-A248-127EFA9D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F9BAE-C361-D24D-957F-1D4A798E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56526" y="413111"/>
            <a:ext cx="3722977" cy="4817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75C3A-9326-6544-BC43-1D9730C82726}"/>
              </a:ext>
            </a:extLst>
          </p:cNvPr>
          <p:cNvSpPr txBox="1"/>
          <p:nvPr/>
        </p:nvSpPr>
        <p:spPr>
          <a:xfrm>
            <a:off x="258183" y="1065005"/>
            <a:ext cx="609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Sherman function describes single-atom elastic scattering from atomic nucleus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64823-7C9A-BA45-9FC0-3DB91295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95" y="2126018"/>
            <a:ext cx="2694940" cy="76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1CEB01-7B4B-FC4B-85EC-0FF413A7CE67}"/>
              </a:ext>
            </a:extLst>
          </p:cNvPr>
          <p:cNvSpPr txBox="1"/>
          <p:nvPr/>
        </p:nvSpPr>
        <p:spPr>
          <a:xfrm>
            <a:off x="687280" y="3517358"/>
            <a:ext cx="17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9A1571-9FFB-B94F-AA53-577A49366CC3}"/>
              </a:ext>
            </a:extLst>
          </p:cNvPr>
          <p:cNvCxnSpPr>
            <a:stCxn id="11" idx="0"/>
          </p:cNvCxnSpPr>
          <p:nvPr/>
        </p:nvCxnSpPr>
        <p:spPr>
          <a:xfrm flipV="1">
            <a:off x="1566784" y="3072702"/>
            <a:ext cx="973426" cy="444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04D42D-17EB-CE46-ABDD-95DB30E6DF4B}"/>
              </a:ext>
            </a:extLst>
          </p:cNvPr>
          <p:cNvSpPr txBox="1"/>
          <p:nvPr/>
        </p:nvSpPr>
        <p:spPr>
          <a:xfrm>
            <a:off x="3416749" y="3148026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flip amplitude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96F2B-ACB7-DC47-B208-7CDEC048336A}"/>
              </a:ext>
            </a:extLst>
          </p:cNvPr>
          <p:cNvSpPr txBox="1"/>
          <p:nvPr/>
        </p:nvSpPr>
        <p:spPr>
          <a:xfrm>
            <a:off x="6982859" y="4756419"/>
            <a:ext cx="4817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Finite thickness, electron may scatter more than once  Effective Sherman function</a:t>
            </a:r>
          </a:p>
          <a:p>
            <a:r>
              <a:rPr lang="en-US" sz="2000" dirty="0">
                <a:sym typeface="Wingdings" pitchFamily="2" charset="2"/>
              </a:rPr>
              <a:t> Measure at various foil thicknesses, extrapolate to zero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0A5A9A-CFFB-8E43-BCFA-F9A4A44EB195}"/>
              </a:ext>
            </a:extLst>
          </p:cNvPr>
          <p:cNvCxnSpPr/>
          <p:nvPr/>
        </p:nvCxnSpPr>
        <p:spPr>
          <a:xfrm flipH="1" flipV="1">
            <a:off x="3692208" y="2923615"/>
            <a:ext cx="376518" cy="164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886206-8FFC-4941-82DF-A1738F205876}"/>
              </a:ext>
            </a:extLst>
          </p:cNvPr>
          <p:cNvSpPr txBox="1"/>
          <p:nvPr/>
        </p:nvSpPr>
        <p:spPr>
          <a:xfrm>
            <a:off x="170407" y="4048533"/>
            <a:ext cx="640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</a:t>
            </a:r>
            <a:r>
              <a:rPr lang="en-US" sz="2000" dirty="0"/>
              <a:t> and </a:t>
            </a:r>
            <a:r>
              <a:rPr lang="en-US" sz="2000" i="1" dirty="0"/>
              <a:t>g</a:t>
            </a:r>
            <a:r>
              <a:rPr lang="en-US" sz="2000" dirty="0"/>
              <a:t> can be calculated exactly for spherically symmetric charge distribution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DB96D9-76F6-3D48-B373-09BA29B2DA75}"/>
              </a:ext>
            </a:extLst>
          </p:cNvPr>
          <p:cNvSpPr txBox="1"/>
          <p:nvPr/>
        </p:nvSpPr>
        <p:spPr>
          <a:xfrm>
            <a:off x="170407" y="5158818"/>
            <a:ext cx="6254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Knowledge of nuclear charge distribution and atomic electron distribution leads to systematic error </a:t>
            </a:r>
          </a:p>
          <a:p>
            <a:r>
              <a:rPr lang="en-US" sz="2000" dirty="0">
                <a:sym typeface="Wingdings" pitchFamily="2" charset="2"/>
              </a:rPr>
              <a:t> Controlled better than 0.5% for regime 2-10 MeV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652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1AF9-8F4E-4642-B6F5-D759FF5A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5 MeV Mott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A406-E61A-D643-BE82-3E1674AA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2" descr="mottchamber">
            <a:extLst>
              <a:ext uri="{FF2B5EF4-FFF2-40B4-BE49-F238E27FC236}">
                <a16:creationId xmlns:a16="http://schemas.microsoft.com/office/drawing/2014/main" id="{BB422F1D-FF4A-9E4C-8B0E-DC5E90224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185" y="1156631"/>
            <a:ext cx="5086654" cy="38292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01AA5C-1933-1C42-BE01-96759F4CA76F}"/>
              </a:ext>
            </a:extLst>
          </p:cNvPr>
          <p:cNvSpPr txBox="1"/>
          <p:nvPr/>
        </p:nvSpPr>
        <p:spPr>
          <a:xfrm>
            <a:off x="6885172" y="5301259"/>
            <a:ext cx="420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Jefferson Lab 5 MeV Mott Polarimeter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61C30-F0EB-4A45-B4DD-022B270BA4DD}"/>
              </a:ext>
            </a:extLst>
          </p:cNvPr>
          <p:cNvSpPr txBox="1"/>
          <p:nvPr/>
        </p:nvSpPr>
        <p:spPr>
          <a:xfrm>
            <a:off x="411892" y="914403"/>
            <a:ext cx="4229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Routinely used in CEBAF injector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3039C-A451-4E48-993A-8E470D632EEC}"/>
              </a:ext>
            </a:extLst>
          </p:cNvPr>
          <p:cNvSpPr txBox="1"/>
          <p:nvPr/>
        </p:nvSpPr>
        <p:spPr>
          <a:xfrm>
            <a:off x="322208" y="1504025"/>
            <a:ext cx="56958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Optimized for operation at 5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Studied between 3-8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Detectors at 172.7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Thin and thick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Typically uses thin gold target (1 mm or less)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backgrounds possible due to nearby beam dump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Has been studied using lower duty cycle beam + time of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Recent extensive systematic studies yield overall systematic uncertainty &lt; 1%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F5832-024B-1142-B7EF-CF47514BB1F5}"/>
              </a:ext>
            </a:extLst>
          </p:cNvPr>
          <p:cNvSpPr txBox="1"/>
          <p:nvPr/>
        </p:nvSpPr>
        <p:spPr>
          <a:xfrm>
            <a:off x="3679032" y="6233681"/>
            <a:ext cx="552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J.M. </a:t>
            </a:r>
            <a:r>
              <a:rPr lang="en-US" sz="2000" i="1" dirty="0" err="1"/>
              <a:t>Grames</a:t>
            </a:r>
            <a:r>
              <a:rPr lang="en-US" sz="2000" i="1" dirty="0"/>
              <a:t> et al, </a:t>
            </a:r>
            <a:r>
              <a:rPr lang="en-US" sz="2000" i="1" dirty="0" err="1"/>
              <a:t>Phys.Rev.C</a:t>
            </a:r>
            <a:r>
              <a:rPr lang="en-US" sz="2000" dirty="0"/>
              <a:t> 102 (2020) 1, 015501</a:t>
            </a:r>
          </a:p>
        </p:txBody>
      </p:sp>
    </p:spTree>
    <p:extLst>
      <p:ext uri="{BB962C8B-B14F-4D97-AF65-F5344CB8AC3E}">
        <p14:creationId xmlns:p14="http://schemas.microsoft.com/office/powerpoint/2010/main" val="124164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A00B-7A08-5A42-B7AA-E73BC39FC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Møller</a:t>
            </a:r>
            <a:r>
              <a:rPr lang="en-US" dirty="0"/>
              <a:t> Scattering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9DDA1-F89A-A046-80E1-0E2F1459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297CE-86F9-2445-BBBF-076ADDB17B9E}"/>
              </a:ext>
            </a:extLst>
          </p:cNvPr>
          <p:cNvSpPr txBox="1"/>
          <p:nvPr/>
        </p:nvSpPr>
        <p:spPr>
          <a:xfrm>
            <a:off x="411892" y="1043048"/>
            <a:ext cx="1136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Electron beam scatters from (polarized) atomic electrons in atom (typically iron or similar)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4953A-96C9-1C42-870F-AA25A907CCBD}"/>
              </a:ext>
            </a:extLst>
          </p:cNvPr>
          <p:cNvSpPr txBox="1"/>
          <p:nvPr/>
        </p:nvSpPr>
        <p:spPr>
          <a:xfrm>
            <a:off x="507585" y="1604629"/>
            <a:ext cx="533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Longitudinally polarized electrons/target: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9DAD1-4150-C84E-829C-D2A6C3E11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85" y="2292364"/>
            <a:ext cx="5530850" cy="706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8C0EB-ADA7-394F-90DF-85C2841C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59" y="3455965"/>
            <a:ext cx="3599623" cy="764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3B820-3A9F-C24C-AF9E-545C11658738}"/>
              </a:ext>
            </a:extLst>
          </p:cNvPr>
          <p:cNvSpPr txBox="1"/>
          <p:nvPr/>
        </p:nvSpPr>
        <p:spPr>
          <a:xfrm>
            <a:off x="6816271" y="3651838"/>
            <a:ext cx="331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/>
              </a:rPr>
              <a:t>  At </a:t>
            </a:r>
            <a:r>
              <a:rPr lang="en-US" sz="2400" i="1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400" i="1" dirty="0">
                <a:sym typeface="Wingdings"/>
              </a:rPr>
              <a:t>*</a:t>
            </a:r>
            <a:r>
              <a:rPr lang="en-US" sz="2400" dirty="0">
                <a:sym typeface="Wingdings"/>
              </a:rPr>
              <a:t>=90 deg.  -7/9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115A3-670C-AC45-B909-612775164692}"/>
              </a:ext>
            </a:extLst>
          </p:cNvPr>
          <p:cNvSpPr txBox="1"/>
          <p:nvPr/>
        </p:nvSpPr>
        <p:spPr>
          <a:xfrm>
            <a:off x="411892" y="4456522"/>
            <a:ext cx="502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Transversely polarized electrons/target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321244-8393-FB40-A4E0-10E964ADC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058" y="5051818"/>
            <a:ext cx="2663317" cy="774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AC0B35-F470-784F-91C5-3866E5D378D1}"/>
              </a:ext>
            </a:extLst>
          </p:cNvPr>
          <p:cNvSpPr txBox="1"/>
          <p:nvPr/>
        </p:nvSpPr>
        <p:spPr>
          <a:xfrm>
            <a:off x="6816271" y="5271891"/>
            <a:ext cx="331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/>
              </a:rPr>
              <a:t>  At </a:t>
            </a:r>
            <a:r>
              <a:rPr lang="en-US" sz="2400" i="1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400" i="1" dirty="0">
                <a:sym typeface="Wingdings"/>
              </a:rPr>
              <a:t>*</a:t>
            </a:r>
            <a:r>
              <a:rPr lang="en-US" sz="2400" dirty="0">
                <a:sym typeface="Wingdings"/>
              </a:rPr>
              <a:t>=90 deg.  -1/9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C7A55-1C84-4248-AB6A-C63AB50DD2AE}"/>
              </a:ext>
            </a:extLst>
          </p:cNvPr>
          <p:cNvSpPr txBox="1"/>
          <p:nvPr/>
        </p:nvSpPr>
        <p:spPr>
          <a:xfrm>
            <a:off x="2748328" y="6259812"/>
            <a:ext cx="661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Maximum asymmetry independent of beam energy</a:t>
            </a:r>
          </a:p>
        </p:txBody>
      </p:sp>
    </p:spTree>
    <p:extLst>
      <p:ext uri="{BB962C8B-B14F-4D97-AF65-F5344CB8AC3E}">
        <p14:creationId xmlns:p14="http://schemas.microsoft.com/office/powerpoint/2010/main" val="1539558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23618</TotalTime>
  <Words>3668</Words>
  <Application>Microsoft Macintosh PowerPoint</Application>
  <PresentationFormat>Widescreen</PresentationFormat>
  <Paragraphs>563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굴림</vt:lpstr>
      <vt:lpstr>.PingFangSC-Regular</vt:lpstr>
      <vt:lpstr>Arial</vt:lpstr>
      <vt:lpstr>Calibri</vt:lpstr>
      <vt:lpstr>Cambria Math</vt:lpstr>
      <vt:lpstr>CMBX9</vt:lpstr>
      <vt:lpstr>CMR12</vt:lpstr>
      <vt:lpstr>CMR9</vt:lpstr>
      <vt:lpstr>CMTI9</vt:lpstr>
      <vt:lpstr>PingFangSC-Regular</vt:lpstr>
      <vt:lpstr>Symbol</vt:lpstr>
      <vt:lpstr>Wingdings</vt:lpstr>
      <vt:lpstr>Theme1</vt:lpstr>
      <vt:lpstr>Electron Polarimetry</vt:lpstr>
      <vt:lpstr>Outline</vt:lpstr>
      <vt:lpstr>Electron Beam Polarimetry</vt:lpstr>
      <vt:lpstr>Electron Polarimetry Techniques</vt:lpstr>
      <vt:lpstr>Introduction – Towards High Precision Electron Polarimetry</vt:lpstr>
      <vt:lpstr>Mott Polarimetry</vt:lpstr>
      <vt:lpstr>Sherman Function</vt:lpstr>
      <vt:lpstr>JLab 5 MeV Mott</vt:lpstr>
      <vt:lpstr>Møller Scattering</vt:lpstr>
      <vt:lpstr>Møller Polarimetry</vt:lpstr>
      <vt:lpstr>Polarized Target for Møller Polarimetry</vt:lpstr>
      <vt:lpstr>Levchuk Effect</vt:lpstr>
      <vt:lpstr>SLAC E154 Møller Polarimeter </vt:lpstr>
      <vt:lpstr>Hall C Møller Polarimeter at Jefferson Lab</vt:lpstr>
      <vt:lpstr>Hall C Møller Acceptance</vt:lpstr>
      <vt:lpstr>Møller Systematic Uncertainties</vt:lpstr>
      <vt:lpstr>Hall A Møller Polarimeter at Jefferson Lab</vt:lpstr>
      <vt:lpstr>Møller Polarimetry with an Atomic Hydrogen Target</vt:lpstr>
      <vt:lpstr>Compton Polarimetry</vt:lpstr>
      <vt:lpstr>Compton Scattering - Kinematics</vt:lpstr>
      <vt:lpstr>Polarization Measurement via Compton Polarimetry</vt:lpstr>
      <vt:lpstr>Polarization Measurement via Compton Polarimetry</vt:lpstr>
      <vt:lpstr>HERA Longitudinal Compton Polarimeter</vt:lpstr>
      <vt:lpstr>SLAC SLD Compton Polarimeter</vt:lpstr>
      <vt:lpstr>Compton Polarimeters in Halls A and C at Jefferson Lab</vt:lpstr>
      <vt:lpstr>Polarimeter Comparisons: Hall C Møller and Compton</vt:lpstr>
      <vt:lpstr>Jefferson Lab Polarimeter Comparisons: Spin Dance</vt:lpstr>
      <vt:lpstr>Development of a Compton Polarimeter for EIC</vt:lpstr>
      <vt:lpstr>Compton Polarimetry at EIC</vt:lpstr>
      <vt:lpstr>Summary</vt:lpstr>
      <vt:lpstr>Extra</vt:lpstr>
      <vt:lpstr>MAINZ MeV Mott</vt:lpstr>
      <vt:lpstr>Møller Polarimetry with Jet Targets</vt:lpstr>
      <vt:lpstr>Polarization Measurement Times</vt:lpstr>
      <vt:lpstr>Electron Detector Polarization Extraction</vt:lpstr>
      <vt:lpstr>Laser Polarization</vt:lpstr>
      <vt:lpstr>Laser Polarization</vt:lpstr>
      <vt:lpstr>Saturated Iron Foil Target</vt:lpstr>
      <vt:lpstr>Polarization at Cavity Entrance via Reflected Power</vt:lpstr>
      <vt:lpstr>Hall C Compton Diamond Electron Detector</vt:lpstr>
      <vt:lpstr>Fabry-Perot Cavity Laser System</vt:lpstr>
      <vt:lpstr>HERA Transverse Compton Polarimeter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Dave Gaskell</cp:lastModifiedBy>
  <cp:revision>245</cp:revision>
  <cp:lastPrinted>2019-01-17T14:16:39Z</cp:lastPrinted>
  <dcterms:created xsi:type="dcterms:W3CDTF">2018-09-06T13:32:58Z</dcterms:created>
  <dcterms:modified xsi:type="dcterms:W3CDTF">2024-09-22T21:11:19Z</dcterms:modified>
</cp:coreProperties>
</file>