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handoutMasterIdLst>
    <p:handoutMasterId r:id="rId29"/>
  </p:handoutMasterIdLst>
  <p:sldIdLst>
    <p:sldId id="309" r:id="rId2"/>
    <p:sldId id="308" r:id="rId3"/>
    <p:sldId id="320" r:id="rId4"/>
    <p:sldId id="321" r:id="rId5"/>
    <p:sldId id="384" r:id="rId6"/>
    <p:sldId id="386" r:id="rId7"/>
    <p:sldId id="385" r:id="rId8"/>
    <p:sldId id="383" r:id="rId9"/>
    <p:sldId id="334" r:id="rId10"/>
    <p:sldId id="338" r:id="rId11"/>
    <p:sldId id="340" r:id="rId12"/>
    <p:sldId id="327" r:id="rId13"/>
    <p:sldId id="341" r:id="rId14"/>
    <p:sldId id="353" r:id="rId15"/>
    <p:sldId id="342" r:id="rId16"/>
    <p:sldId id="343" r:id="rId17"/>
    <p:sldId id="450" r:id="rId18"/>
    <p:sldId id="451" r:id="rId19"/>
    <p:sldId id="455" r:id="rId20"/>
    <p:sldId id="458" r:id="rId21"/>
    <p:sldId id="453" r:id="rId22"/>
    <p:sldId id="456" r:id="rId23"/>
    <p:sldId id="452" r:id="rId24"/>
    <p:sldId id="460" r:id="rId25"/>
    <p:sldId id="378" r:id="rId26"/>
    <p:sldId id="45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DD7F"/>
    <a:srgbClr val="BAEFFA"/>
    <a:srgbClr val="99FF33"/>
    <a:srgbClr val="DBEEF7"/>
    <a:srgbClr val="7CB6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81" autoAdjust="0"/>
    <p:restoredTop sz="96405" autoAdjust="0"/>
  </p:normalViewPr>
  <p:slideViewPr>
    <p:cSldViewPr snapToGrid="0" snapToObjects="1">
      <p:cViewPr varScale="1">
        <p:scale>
          <a:sx n="152" d="100"/>
          <a:sy n="152" d="100"/>
        </p:scale>
        <p:origin x="162" y="216"/>
      </p:cViewPr>
      <p:guideLst/>
    </p:cSldViewPr>
  </p:slideViewPr>
  <p:outlineViewPr>
    <p:cViewPr>
      <p:scale>
        <a:sx n="33" d="100"/>
        <a:sy n="33" d="100"/>
      </p:scale>
      <p:origin x="0" y="-11706"/>
    </p:cViewPr>
  </p:outlin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120" d="100"/>
          <a:sy n="120" d="100"/>
        </p:scale>
        <p:origin x="496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C8A9A49-B984-9921-C5FF-5210DDC761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5F006C7-1D3A-FC4F-97C0-FD827791176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996AE1-701B-4713-887D-1880EE4BB65D}" type="datetimeFigureOut">
              <a:rPr lang="en-US" smtClean="0"/>
              <a:t>9/20/2024</a:t>
            </a:fld>
            <a:endParaRPr lang="en-US" dirty="0"/>
          </a:p>
        </p:txBody>
      </p:sp>
      <p:sp>
        <p:nvSpPr>
          <p:cNvPr id="4" name="Footer Placeholder 3">
            <a:extLst>
              <a:ext uri="{FF2B5EF4-FFF2-40B4-BE49-F238E27FC236}">
                <a16:creationId xmlns:a16="http://schemas.microsoft.com/office/drawing/2014/main" id="{BB2A0015-3BE1-F3E3-FFD4-743FEA363E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B324542-B463-ECA6-15FD-4A24A2A0EFC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F91D062-751A-4540-A5D4-FA32177F80F9}" type="slidenum">
              <a:rPr lang="en-US" smtClean="0"/>
              <a:t>‹#›</a:t>
            </a:fld>
            <a:endParaRPr lang="en-US" dirty="0"/>
          </a:p>
        </p:txBody>
      </p:sp>
    </p:spTree>
    <p:extLst>
      <p:ext uri="{BB962C8B-B14F-4D97-AF65-F5344CB8AC3E}">
        <p14:creationId xmlns:p14="http://schemas.microsoft.com/office/powerpoint/2010/main" val="3984246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F3527-BB28-884B-A511-C22C3DCF5453}" type="datetimeFigureOut">
              <a:rPr lang="en-US" smtClean="0"/>
              <a:t>9/20/2024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F1341-3AFE-B447-A831-9671D6A7009B}" type="slidenum">
              <a:rPr lang="en-US" smtClean="0"/>
              <a:t>‹#›</a:t>
            </a:fld>
            <a:endParaRPr lang="en-US" dirty="0"/>
          </a:p>
        </p:txBody>
      </p:sp>
    </p:spTree>
    <p:extLst>
      <p:ext uri="{BB962C8B-B14F-4D97-AF65-F5344CB8AC3E}">
        <p14:creationId xmlns:p14="http://schemas.microsoft.com/office/powerpoint/2010/main" val="109854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271" y="2866618"/>
            <a:ext cx="4317562" cy="4317562"/>
          </a:xfrm>
          <a:prstGeom prst="rect">
            <a:avLst/>
          </a:prstGeom>
        </p:spPr>
      </p:pic>
      <p:pic>
        <p:nvPicPr>
          <p:cNvPr id="4" name="Picture 3"/>
          <p:cNvPicPr>
            <a:picLocks noChangeAspect="1"/>
          </p:cNvPicPr>
          <p:nvPr userDrawn="1"/>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10583064" cy="617838"/>
          </a:xfrm>
        </p:spPr>
        <p:txBody>
          <a:bodyPr anchor="b">
            <a:noAutofit/>
          </a:bodyPr>
          <a:lstStyle>
            <a:lvl1pPr algn="l">
              <a:defRPr sz="3000" b="1" cap="none" baseline="0">
                <a:latin typeface="Arial" charset="0"/>
              </a:defRPr>
            </a:lvl1pPr>
          </a:lstStyle>
          <a:p>
            <a:r>
              <a:rPr lang="en-US" dirty="0"/>
              <a:t>Title Here</a:t>
            </a:r>
          </a:p>
        </p:txBody>
      </p:sp>
      <p:sp>
        <p:nvSpPr>
          <p:cNvPr id="3" name="Subtitle 2"/>
          <p:cNvSpPr>
            <a:spLocks noGrp="1"/>
          </p:cNvSpPr>
          <p:nvPr>
            <p:ph type="subTitle" idx="1" hasCustomPrompt="1"/>
          </p:nvPr>
        </p:nvSpPr>
        <p:spPr>
          <a:xfrm>
            <a:off x="443182" y="1720793"/>
            <a:ext cx="5875975" cy="3246670"/>
          </a:xfrm>
        </p:spPr>
        <p:txBody>
          <a:bodyPr>
            <a:normAutofit/>
          </a:bodyPr>
          <a:lstStyle>
            <a:lvl1pPr marL="0" indent="0" algn="l">
              <a:lnSpc>
                <a:spcPct val="100000"/>
              </a:lnSpc>
              <a:buNone/>
              <a:defRPr sz="2200" baseline="0">
                <a:solidFill>
                  <a:schemeClr val="accent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p>
        </p:txBody>
      </p:sp>
      <p:sp>
        <p:nvSpPr>
          <p:cNvPr id="32" name="Date Placeholder 31"/>
          <p:cNvSpPr>
            <a:spLocks noGrp="1"/>
          </p:cNvSpPr>
          <p:nvPr>
            <p:ph type="dt" sz="half" idx="12"/>
          </p:nvPr>
        </p:nvSpPr>
        <p:spPr>
          <a:xfrm>
            <a:off x="443182" y="5560503"/>
            <a:ext cx="3208124" cy="365125"/>
          </a:xfrm>
        </p:spPr>
        <p:txBody>
          <a:bodyPr/>
          <a:lstStyle>
            <a:lvl1pPr algn="l">
              <a:defRPr baseline="0">
                <a:solidFill>
                  <a:schemeClr val="tx1"/>
                </a:solidFill>
                <a:latin typeface="Arial" charset="0"/>
              </a:defRPr>
            </a:lvl1pPr>
          </a:lstStyle>
          <a:p>
            <a:fld id="{C1B74398-39EA-0749-9F74-6FE982C11DA9}" type="datetime2">
              <a:rPr lang="en-US" smtClean="0"/>
              <a:pPr/>
              <a:t>Friday, September 20, 2024</a:t>
            </a:fld>
            <a:endParaRPr lang="en-US" dirty="0"/>
          </a:p>
        </p:txBody>
      </p:sp>
      <p:sp>
        <p:nvSpPr>
          <p:cNvPr id="15" name="Text Placeholder 14"/>
          <p:cNvSpPr>
            <a:spLocks noGrp="1"/>
          </p:cNvSpPr>
          <p:nvPr>
            <p:ph type="body" sz="quarter" idx="14" hasCustomPrompt="1"/>
          </p:nvPr>
        </p:nvSpPr>
        <p:spPr>
          <a:xfrm>
            <a:off x="443182" y="5126730"/>
            <a:ext cx="5875975" cy="420862"/>
          </a:xfrm>
        </p:spPr>
        <p:txBody>
          <a:bodyPr>
            <a:normAutofit/>
          </a:bodyPr>
          <a:lstStyle>
            <a:lvl1pPr marL="0" indent="0">
              <a:buFontTx/>
              <a:buNone/>
              <a:defRPr sz="2200" baseline="0">
                <a:solidFill>
                  <a:schemeClr val="accent6"/>
                </a:solidFill>
              </a:defRPr>
            </a:lvl1pPr>
          </a:lstStyle>
          <a:p>
            <a:pPr lvl="0"/>
            <a:r>
              <a:rPr lang="en-US" dirty="0"/>
              <a:t>Author</a:t>
            </a:r>
          </a:p>
        </p:txBody>
      </p:sp>
      <p:pic>
        <p:nvPicPr>
          <p:cNvPr id="6" name="Picture 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3181" y="6178121"/>
            <a:ext cx="1948205" cy="630895"/>
          </a:xfrm>
          <a:prstGeom prst="rect">
            <a:avLst/>
          </a:prstGeom>
        </p:spPr>
      </p:pic>
      <p:pic>
        <p:nvPicPr>
          <p:cNvPr id="7" name="Picture 6"/>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511392" y="6434371"/>
            <a:ext cx="1622935" cy="272421"/>
          </a:xfrm>
          <a:prstGeom prst="rect">
            <a:avLst/>
          </a:prstGeom>
        </p:spPr>
      </p:pic>
      <p:pic>
        <p:nvPicPr>
          <p:cNvPr id="8" name="Picture 7"/>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364686" y="6425551"/>
            <a:ext cx="506186" cy="339956"/>
          </a:xfrm>
          <a:prstGeom prst="rect">
            <a:avLst/>
          </a:prstGeom>
        </p:spPr>
      </p:pic>
      <p:sp>
        <p:nvSpPr>
          <p:cNvPr id="14" name="Picture Placeholder 13"/>
          <p:cNvSpPr>
            <a:spLocks noGrp="1"/>
          </p:cNvSpPr>
          <p:nvPr>
            <p:ph type="pic" sz="quarter" idx="15"/>
          </p:nvPr>
        </p:nvSpPr>
        <p:spPr>
          <a:xfrm>
            <a:off x="6572250" y="1720850"/>
            <a:ext cx="5619750" cy="3840163"/>
          </a:xfrm>
          <a:solidFill>
            <a:schemeClr val="accent2"/>
          </a:solidFill>
        </p:spPr>
        <p:txBody>
          <a:bodyPr/>
          <a:lstStyle/>
          <a:p>
            <a:r>
              <a:rPr lang="en-US" dirty="0"/>
              <a:t>Click icon to add picture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271" y="2866618"/>
            <a:ext cx="4317562" cy="4317562"/>
          </a:xfrm>
          <a:prstGeom prst="rect">
            <a:avLst/>
          </a:prstGeom>
        </p:spPr>
      </p:pic>
      <p:pic>
        <p:nvPicPr>
          <p:cNvPr id="4" name="Picture 3"/>
          <p:cNvPicPr>
            <a:picLocks noChangeAspect="1"/>
          </p:cNvPicPr>
          <p:nvPr userDrawn="1"/>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6986319" cy="617838"/>
          </a:xfrm>
        </p:spPr>
        <p:txBody>
          <a:bodyPr anchor="b">
            <a:noAutofit/>
          </a:bodyPr>
          <a:lstStyle>
            <a:lvl1pPr algn="l">
              <a:defRPr sz="3000" b="1" cap="none" baseline="0">
                <a:latin typeface="Arial" charset="0"/>
              </a:defRPr>
            </a:lvl1pPr>
          </a:lstStyle>
          <a:p>
            <a:r>
              <a:rPr lang="en-US" dirty="0"/>
              <a:t>Questions?</a:t>
            </a:r>
          </a:p>
        </p:txBody>
      </p:sp>
      <p:sp>
        <p:nvSpPr>
          <p:cNvPr id="32" name="Date Placeholder 31"/>
          <p:cNvSpPr>
            <a:spLocks noGrp="1"/>
          </p:cNvSpPr>
          <p:nvPr>
            <p:ph type="dt" sz="half" idx="12"/>
          </p:nvPr>
        </p:nvSpPr>
        <p:spPr>
          <a:xfrm>
            <a:off x="4760743" y="6341667"/>
            <a:ext cx="3208124" cy="365125"/>
          </a:xfrm>
        </p:spPr>
        <p:txBody>
          <a:bodyPr/>
          <a:lstStyle>
            <a:lvl1pPr algn="ctr">
              <a:defRPr baseline="0">
                <a:solidFill>
                  <a:schemeClr val="tx1"/>
                </a:solidFill>
                <a:latin typeface="Arial" charset="0"/>
              </a:defRPr>
            </a:lvl1pPr>
          </a:lstStyle>
          <a:p>
            <a:fld id="{C1B74398-39EA-0749-9F74-6FE982C11DA9}" type="datetime2">
              <a:rPr lang="en-US" smtClean="0"/>
              <a:pPr/>
              <a:t>Friday, September 20, 2024</a:t>
            </a:fld>
            <a:endParaRPr lang="en-US" dirty="0"/>
          </a:p>
        </p:txBody>
      </p:sp>
      <p:sp>
        <p:nvSpPr>
          <p:cNvPr id="15" name="Text Placeholder 14"/>
          <p:cNvSpPr>
            <a:spLocks noGrp="1"/>
          </p:cNvSpPr>
          <p:nvPr>
            <p:ph type="body" sz="quarter" idx="14" hasCustomPrompt="1"/>
          </p:nvPr>
        </p:nvSpPr>
        <p:spPr>
          <a:xfrm>
            <a:off x="7510538" y="145564"/>
            <a:ext cx="4360333" cy="661107"/>
          </a:xfrm>
        </p:spPr>
        <p:txBody>
          <a:bodyPr>
            <a:normAutofit/>
          </a:bodyPr>
          <a:lstStyle>
            <a:lvl1pPr marL="0" indent="0">
              <a:buFontTx/>
              <a:buNone/>
              <a:defRPr sz="1400" b="1" baseline="0">
                <a:solidFill>
                  <a:schemeClr val="accent6"/>
                </a:solidFill>
              </a:defRPr>
            </a:lvl1pPr>
          </a:lstStyle>
          <a:p>
            <a:pPr lvl="0"/>
            <a:r>
              <a:rPr lang="en-US" dirty="0"/>
              <a:t>Author</a:t>
            </a:r>
          </a:p>
          <a:p>
            <a:pPr lvl="0"/>
            <a:r>
              <a:rPr lang="en-US" dirty="0"/>
              <a:t>Title</a:t>
            </a:r>
          </a:p>
        </p:txBody>
      </p:sp>
      <p:pic>
        <p:nvPicPr>
          <p:cNvPr id="6" name="Picture 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3181" y="6178121"/>
            <a:ext cx="1948205" cy="630895"/>
          </a:xfrm>
          <a:prstGeom prst="rect">
            <a:avLst/>
          </a:prstGeom>
        </p:spPr>
      </p:pic>
      <p:pic>
        <p:nvPicPr>
          <p:cNvPr id="7" name="Picture 6"/>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511392" y="6434371"/>
            <a:ext cx="1622935" cy="272421"/>
          </a:xfrm>
          <a:prstGeom prst="rect">
            <a:avLst/>
          </a:prstGeom>
        </p:spPr>
      </p:pic>
      <p:pic>
        <p:nvPicPr>
          <p:cNvPr id="8" name="Picture 7"/>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364686" y="6425551"/>
            <a:ext cx="506186" cy="339956"/>
          </a:xfrm>
          <a:prstGeom prst="rect">
            <a:avLst/>
          </a:prstGeom>
        </p:spPr>
      </p:pic>
      <p:sp>
        <p:nvSpPr>
          <p:cNvPr id="14" name="Picture Placeholder 13"/>
          <p:cNvSpPr>
            <a:spLocks noGrp="1"/>
          </p:cNvSpPr>
          <p:nvPr>
            <p:ph type="pic" sz="quarter" idx="15"/>
          </p:nvPr>
        </p:nvSpPr>
        <p:spPr>
          <a:xfrm>
            <a:off x="6572250" y="1720850"/>
            <a:ext cx="5619750" cy="3840163"/>
          </a:xfrm>
          <a:solidFill>
            <a:schemeClr val="accent2"/>
          </a:solidFill>
        </p:spPr>
        <p:txBody>
          <a:bodyPr/>
          <a:lstStyle/>
          <a:p>
            <a:r>
              <a:rPr lang="en-US" dirty="0"/>
              <a:t>Click icon to add picture</a:t>
            </a:r>
          </a:p>
        </p:txBody>
      </p:sp>
      <p:sp>
        <p:nvSpPr>
          <p:cNvPr id="12" name="Text Placeholder 14"/>
          <p:cNvSpPr>
            <a:spLocks noGrp="1"/>
          </p:cNvSpPr>
          <p:nvPr>
            <p:ph type="body" sz="quarter" idx="16" hasCustomPrompt="1"/>
          </p:nvPr>
        </p:nvSpPr>
        <p:spPr>
          <a:xfrm>
            <a:off x="7510539" y="847492"/>
            <a:ext cx="4360333" cy="275941"/>
          </a:xfrm>
        </p:spPr>
        <p:txBody>
          <a:bodyPr>
            <a:normAutofit/>
          </a:bodyPr>
          <a:lstStyle>
            <a:lvl1pPr marL="0" indent="0">
              <a:buFontTx/>
              <a:buNone/>
              <a:defRPr sz="1200" baseline="0">
                <a:solidFill>
                  <a:srgbClr val="C00000"/>
                </a:solidFill>
              </a:defRPr>
            </a:lvl1pPr>
          </a:lstStyle>
          <a:p>
            <a:pPr lvl="0"/>
            <a:r>
              <a:rPr lang="en-US" dirty="0"/>
              <a:t>Contact</a:t>
            </a:r>
          </a:p>
        </p:txBody>
      </p:sp>
      <p:sp>
        <p:nvSpPr>
          <p:cNvPr id="13" name="Text Placeholder 6"/>
          <p:cNvSpPr>
            <a:spLocks noGrp="1"/>
          </p:cNvSpPr>
          <p:nvPr>
            <p:ph type="body" sz="quarter" idx="17" hasCustomPrompt="1"/>
          </p:nvPr>
        </p:nvSpPr>
        <p:spPr>
          <a:xfrm>
            <a:off x="424849" y="1726357"/>
            <a:ext cx="5894308" cy="3834656"/>
          </a:xfrm>
        </p:spPr>
        <p:txBody>
          <a:bodyPr>
            <a:normAutofit/>
          </a:bodyPr>
          <a:lstStyle>
            <a:lvl1pPr marL="342900" indent="-342900">
              <a:buFont typeface="Arial" charset="0"/>
              <a:buChar char="•"/>
              <a:defRPr sz="2200" baseline="0">
                <a:solidFill>
                  <a:schemeClr val="accent1"/>
                </a:solidFill>
              </a:defRPr>
            </a:lvl1pPr>
            <a:lvl2pPr marL="685800" indent="-228600">
              <a:buFont typeface=".PingFangSC-Regular" charset="-122"/>
              <a:buChar char="－"/>
              <a:defRPr sz="2200" baseline="0">
                <a:solidFill>
                  <a:schemeClr val="accent1"/>
                </a:solidFill>
              </a:defRPr>
            </a:lvl2pPr>
            <a:lvl3pPr marL="1143000" indent="-228600">
              <a:buFont typeface="Arial" charset="0"/>
              <a:buChar char="•"/>
              <a:defRPr sz="2200" baseline="0">
                <a:solidFill>
                  <a:schemeClr val="accent1"/>
                </a:solidFill>
              </a:defRPr>
            </a:lvl3pPr>
            <a:lvl4pPr marL="1600200" indent="-228600">
              <a:buFont typeface=".PingFangSC-Regular" charset="-122"/>
              <a:buChar char="－"/>
              <a:defRPr sz="2200" baseline="0">
                <a:solidFill>
                  <a:schemeClr val="accent1"/>
                </a:solidFill>
              </a:defRPr>
            </a:lvl4pPr>
            <a:lvl5pPr marL="2057400" indent="-228600">
              <a:buFont typeface="Arial" charset="0"/>
              <a:buChar char="•"/>
              <a:defRPr sz="2200" baseline="0">
                <a:solidFill>
                  <a:schemeClr val="accent1"/>
                </a:solidFill>
              </a:defRPr>
            </a:lvl5pPr>
          </a:lstStyle>
          <a:p>
            <a:pPr lvl="0"/>
            <a:r>
              <a:rPr lang="en-US" dirty="0"/>
              <a:t>Agenda Topics Covered:</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Layout 1">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1128583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Layout 2">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55643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6204856" y="966055"/>
            <a:ext cx="5492873"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Layout 3">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4062939"/>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4"/>
          </p:nvPr>
        </p:nvSpPr>
        <p:spPr>
          <a:xfrm>
            <a:off x="7053942" y="966789"/>
            <a:ext cx="4644345" cy="2976562"/>
          </a:xfrm>
          <a:solidFill>
            <a:schemeClr val="accent2"/>
          </a:solidFill>
        </p:spPr>
        <p:txBody>
          <a:bodyPr/>
          <a:lstStyle/>
          <a:p>
            <a:r>
              <a:rPr lang="en-US" dirty="0"/>
              <a:t>Click icon to add picture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Layout 4">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966055"/>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4"/>
          </p:nvPr>
        </p:nvSpPr>
        <p:spPr>
          <a:xfrm>
            <a:off x="7053942" y="3371187"/>
            <a:ext cx="4644345" cy="2976562"/>
          </a:xfrm>
          <a:solidFill>
            <a:schemeClr val="accent2"/>
          </a:solidFill>
        </p:spPr>
        <p:txBody>
          <a:bodyPr/>
          <a:lstStyle/>
          <a:p>
            <a:r>
              <a:rPr lang="en-US" dirty="0"/>
              <a:t>Click icon to add picture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Layout 5">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7666264" y="966055"/>
            <a:ext cx="4032023" cy="2584125"/>
          </a:xfrm>
          <a:solidFill>
            <a:schemeClr val="accent2"/>
          </a:solidFill>
        </p:spPr>
        <p:txBody>
          <a:bodyPr/>
          <a:lstStyle/>
          <a:p>
            <a:r>
              <a:rPr lang="en-US" dirty="0"/>
              <a:t>Click icon to add picture</a:t>
            </a:r>
          </a:p>
        </p:txBody>
      </p:sp>
      <p:sp>
        <p:nvSpPr>
          <p:cNvPr id="11" name="Picture Placeholder 6"/>
          <p:cNvSpPr>
            <a:spLocks noGrp="1"/>
          </p:cNvSpPr>
          <p:nvPr>
            <p:ph type="pic" sz="quarter" idx="15"/>
          </p:nvPr>
        </p:nvSpPr>
        <p:spPr>
          <a:xfrm>
            <a:off x="7666264" y="3763624"/>
            <a:ext cx="4032023" cy="2584125"/>
          </a:xfrm>
          <a:solidFill>
            <a:schemeClr val="accent2"/>
          </a:solidFill>
        </p:spPr>
        <p:txBody>
          <a:bodyPr/>
          <a:lstStyle/>
          <a:p>
            <a:r>
              <a:rPr lang="en-US" dirty="0"/>
              <a:t>Click icon to add picture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Layout 6">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657320"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4032023" cy="2584125"/>
          </a:xfrm>
          <a:solidFill>
            <a:schemeClr val="accent2"/>
          </a:solidFill>
        </p:spPr>
        <p:txBody>
          <a:bodyPr/>
          <a:lstStyle/>
          <a:p>
            <a:r>
              <a:rPr lang="en-US" dirty="0"/>
              <a:t>Click icon to add picture</a:t>
            </a:r>
          </a:p>
        </p:txBody>
      </p:sp>
      <p:sp>
        <p:nvSpPr>
          <p:cNvPr id="11" name="Picture Placeholder 6"/>
          <p:cNvSpPr>
            <a:spLocks noGrp="1"/>
          </p:cNvSpPr>
          <p:nvPr>
            <p:ph type="pic" sz="quarter" idx="15"/>
          </p:nvPr>
        </p:nvSpPr>
        <p:spPr>
          <a:xfrm>
            <a:off x="411892" y="3763624"/>
            <a:ext cx="4032023" cy="2584125"/>
          </a:xfrm>
          <a:solidFill>
            <a:schemeClr val="accent2"/>
          </a:solidFill>
        </p:spPr>
        <p:txBody>
          <a:bodyPr/>
          <a:lstStyle/>
          <a:p>
            <a:r>
              <a:rPr lang="en-US" dirty="0"/>
              <a:t>Click icon to add picture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Layout 7">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6125200"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3639123" cy="2332315"/>
          </a:xfrm>
          <a:solidFill>
            <a:schemeClr val="accent2"/>
          </a:solidFill>
        </p:spPr>
        <p:txBody>
          <a:bodyPr/>
          <a:lstStyle/>
          <a:p>
            <a:r>
              <a:rPr lang="en-US" dirty="0"/>
              <a:t>Click icon to add picture</a:t>
            </a:r>
          </a:p>
        </p:txBody>
      </p:sp>
      <p:sp>
        <p:nvSpPr>
          <p:cNvPr id="11" name="Picture Placeholder 6"/>
          <p:cNvSpPr>
            <a:spLocks noGrp="1"/>
          </p:cNvSpPr>
          <p:nvPr>
            <p:ph type="pic" sz="quarter" idx="15"/>
          </p:nvPr>
        </p:nvSpPr>
        <p:spPr>
          <a:xfrm>
            <a:off x="4235248" y="966055"/>
            <a:ext cx="3639123" cy="2332315"/>
          </a:xfrm>
          <a:solidFill>
            <a:schemeClr val="accent2"/>
          </a:solidFill>
        </p:spPr>
        <p:txBody>
          <a:bodyPr/>
          <a:lstStyle/>
          <a:p>
            <a:r>
              <a:rPr lang="en-US" dirty="0"/>
              <a:t>Click icon to add picture</a:t>
            </a:r>
          </a:p>
        </p:txBody>
      </p:sp>
      <p:sp>
        <p:nvSpPr>
          <p:cNvPr id="10" name="Content Placeholder 2"/>
          <p:cNvSpPr>
            <a:spLocks noGrp="1"/>
          </p:cNvSpPr>
          <p:nvPr>
            <p:ph idx="16"/>
          </p:nvPr>
        </p:nvSpPr>
        <p:spPr>
          <a:xfrm>
            <a:off x="411892"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6"/>
          <p:cNvSpPr>
            <a:spLocks noGrp="1"/>
          </p:cNvSpPr>
          <p:nvPr>
            <p:ph type="pic" sz="quarter" idx="17"/>
          </p:nvPr>
        </p:nvSpPr>
        <p:spPr>
          <a:xfrm>
            <a:off x="8058606" y="966055"/>
            <a:ext cx="3639123" cy="2332315"/>
          </a:xfrm>
          <a:solidFill>
            <a:schemeClr val="accent2"/>
          </a:solidFill>
        </p:spPr>
        <p:txBody>
          <a:bodyPr/>
          <a:lstStyle/>
          <a:p>
            <a:r>
              <a:rPr lang="en-US" dirty="0"/>
              <a:t>Click icon to add picture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Layout 8">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6125200"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6"/>
          </p:nvPr>
        </p:nvSpPr>
        <p:spPr>
          <a:xfrm>
            <a:off x="411892"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3914031"/>
            <a:ext cx="3639123" cy="2332315"/>
          </a:xfrm>
          <a:solidFill>
            <a:schemeClr val="accent2"/>
          </a:solidFill>
        </p:spPr>
        <p:txBody>
          <a:bodyPr/>
          <a:lstStyle/>
          <a:p>
            <a:r>
              <a:rPr lang="en-US" dirty="0"/>
              <a:t>Click icon to add picture</a:t>
            </a:r>
          </a:p>
        </p:txBody>
      </p:sp>
      <p:sp>
        <p:nvSpPr>
          <p:cNvPr id="11" name="Picture Placeholder 6"/>
          <p:cNvSpPr>
            <a:spLocks noGrp="1"/>
          </p:cNvSpPr>
          <p:nvPr>
            <p:ph type="pic" sz="quarter" idx="15"/>
          </p:nvPr>
        </p:nvSpPr>
        <p:spPr>
          <a:xfrm>
            <a:off x="4235248" y="3914031"/>
            <a:ext cx="3639123" cy="2332315"/>
          </a:xfrm>
          <a:solidFill>
            <a:schemeClr val="accent2"/>
          </a:solidFill>
        </p:spPr>
        <p:txBody>
          <a:bodyPr/>
          <a:lstStyle/>
          <a:p>
            <a:r>
              <a:rPr lang="en-US" dirty="0"/>
              <a:t>Click icon to add picture</a:t>
            </a:r>
          </a:p>
        </p:txBody>
      </p:sp>
      <p:sp>
        <p:nvSpPr>
          <p:cNvPr id="12" name="Picture Placeholder 6"/>
          <p:cNvSpPr>
            <a:spLocks noGrp="1"/>
          </p:cNvSpPr>
          <p:nvPr>
            <p:ph type="pic" sz="quarter" idx="17"/>
          </p:nvPr>
        </p:nvSpPr>
        <p:spPr>
          <a:xfrm>
            <a:off x="8058606" y="3914031"/>
            <a:ext cx="3639123" cy="2332315"/>
          </a:xfrm>
          <a:solidFill>
            <a:schemeClr val="accent2"/>
          </a:solidFill>
        </p:spPr>
        <p:txBody>
          <a:bodyPr/>
          <a:lstStyle/>
          <a:p>
            <a:r>
              <a:rPr lang="en-US" dirty="0"/>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fld id="{BDC57488-3539-8349-95E7-E0E3D7B2EDB0}" type="datetime2">
              <a:rPr lang="en-US" smtClean="0"/>
              <a:pPr/>
              <a:t>Friday, September 20, 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dirty="0"/>
              <a:t>Talk Title Here</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1526086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hf hd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32.wmf"/><Relationship Id="rId7" Type="http://schemas.openxmlformats.org/officeDocument/2006/relationships/image" Target="../media/image34.wmf"/><Relationship Id="rId2" Type="http://schemas.openxmlformats.org/officeDocument/2006/relationships/oleObject" Target="../embeddings/oleObject1.bin"/><Relationship Id="rId1" Type="http://schemas.openxmlformats.org/officeDocument/2006/relationships/slideLayout" Target="../slideLayouts/slideLayout3.xml"/><Relationship Id="rId6" Type="http://schemas.openxmlformats.org/officeDocument/2006/relationships/oleObject" Target="../embeddings/oleObject3.bin"/><Relationship Id="rId11" Type="http://schemas.openxmlformats.org/officeDocument/2006/relationships/image" Target="../media/image36.wmf"/><Relationship Id="rId5" Type="http://schemas.openxmlformats.org/officeDocument/2006/relationships/image" Target="../media/image33.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35.wm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8.png"/><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0.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120.png"/><Relationship Id="rId4" Type="http://schemas.openxmlformats.org/officeDocument/2006/relationships/image" Target="../media/image130.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3181" y="505595"/>
            <a:ext cx="11375126" cy="617838"/>
          </a:xfrm>
        </p:spPr>
        <p:txBody>
          <a:bodyPr/>
          <a:lstStyle/>
          <a:p>
            <a:r>
              <a:rPr lang="en-US" sz="2800" dirty="0"/>
              <a:t>Polarized Electron Sources</a:t>
            </a:r>
          </a:p>
        </p:txBody>
      </p:sp>
      <p:sp>
        <p:nvSpPr>
          <p:cNvPr id="3" name="Subtitle 2"/>
          <p:cNvSpPr>
            <a:spLocks noGrp="1"/>
          </p:cNvSpPr>
          <p:nvPr>
            <p:ph type="subTitle" idx="1"/>
          </p:nvPr>
        </p:nvSpPr>
        <p:spPr>
          <a:xfrm>
            <a:off x="220025" y="1867149"/>
            <a:ext cx="5875975" cy="3246670"/>
          </a:xfrm>
        </p:spPr>
        <p:txBody>
          <a:bodyPr>
            <a:normAutofit/>
          </a:bodyPr>
          <a:lstStyle/>
          <a:p>
            <a:pPr>
              <a:spcBef>
                <a:spcPts val="600"/>
              </a:spcBef>
            </a:pPr>
            <a:r>
              <a:rPr lang="en-US" dirty="0"/>
              <a:t>Topics discussed:</a:t>
            </a:r>
          </a:p>
          <a:p>
            <a:pPr marL="342900" indent="-342900">
              <a:spcBef>
                <a:spcPts val="600"/>
              </a:spcBef>
              <a:buFont typeface="Courier New" panose="02070309020205020404" pitchFamily="49" charset="0"/>
              <a:buChar char="o"/>
            </a:pPr>
            <a:r>
              <a:rPr lang="en-US" dirty="0"/>
              <a:t>GaAs – 50 years of experience</a:t>
            </a:r>
          </a:p>
          <a:p>
            <a:pPr marL="342900" indent="-342900">
              <a:spcBef>
                <a:spcPts val="600"/>
              </a:spcBef>
              <a:buFont typeface="Courier New" panose="02070309020205020404" pitchFamily="49" charset="0"/>
              <a:buChar char="o"/>
            </a:pPr>
            <a:r>
              <a:rPr lang="en-US" dirty="0"/>
              <a:t>Today’s ‘spin crisis’</a:t>
            </a:r>
          </a:p>
          <a:p>
            <a:pPr marL="342900" indent="-342900">
              <a:spcBef>
                <a:spcPts val="600"/>
              </a:spcBef>
              <a:buFont typeface="Courier New" panose="02070309020205020404" pitchFamily="49" charset="0"/>
              <a:buChar char="o"/>
            </a:pPr>
            <a:r>
              <a:rPr lang="en-US" dirty="0"/>
              <a:t>Vacuum</a:t>
            </a:r>
          </a:p>
        </p:txBody>
      </p:sp>
      <p:sp>
        <p:nvSpPr>
          <p:cNvPr id="4" name="Date Placeholder 3"/>
          <p:cNvSpPr>
            <a:spLocks noGrp="1"/>
          </p:cNvSpPr>
          <p:nvPr>
            <p:ph type="dt" sz="half" idx="12"/>
          </p:nvPr>
        </p:nvSpPr>
        <p:spPr/>
        <p:txBody>
          <a:bodyPr/>
          <a:lstStyle/>
          <a:p>
            <a:r>
              <a:rPr lang="en-US" dirty="0"/>
              <a:t>Monday May 20, 2024</a:t>
            </a:r>
          </a:p>
        </p:txBody>
      </p:sp>
      <p:sp>
        <p:nvSpPr>
          <p:cNvPr id="5" name="Text Placeholder 4"/>
          <p:cNvSpPr>
            <a:spLocks noGrp="1"/>
          </p:cNvSpPr>
          <p:nvPr>
            <p:ph type="body" sz="quarter" idx="14"/>
          </p:nvPr>
        </p:nvSpPr>
        <p:spPr/>
        <p:txBody>
          <a:bodyPr/>
          <a:lstStyle/>
          <a:p>
            <a:r>
              <a:rPr lang="en-US" dirty="0"/>
              <a:t>Matt Poelker</a:t>
            </a:r>
          </a:p>
        </p:txBody>
      </p:sp>
      <p:pic>
        <p:nvPicPr>
          <p:cNvPr id="10" name="Picture 9">
            <a:extLst>
              <a:ext uri="{FF2B5EF4-FFF2-40B4-BE49-F238E27FC236}">
                <a16:creationId xmlns:a16="http://schemas.microsoft.com/office/drawing/2014/main" id="{41D29ADF-3DA6-6F87-A1E1-9ED661C7A8F6}"/>
              </a:ext>
            </a:extLst>
          </p:cNvPr>
          <p:cNvPicPr>
            <a:picLocks noChangeAspect="1"/>
          </p:cNvPicPr>
          <p:nvPr/>
        </p:nvPicPr>
        <p:blipFill>
          <a:blip r:embed="rId4"/>
          <a:stretch>
            <a:fillRect/>
          </a:stretch>
        </p:blipFill>
        <p:spPr>
          <a:xfrm>
            <a:off x="3333647" y="5612950"/>
            <a:ext cx="5040996" cy="1188644"/>
          </a:xfrm>
          <a:prstGeom prst="rect">
            <a:avLst/>
          </a:prstGeom>
        </p:spPr>
      </p:pic>
      <p:pic>
        <p:nvPicPr>
          <p:cNvPr id="12" name="BC85DB1">
            <a:hlinkClick r:id="" action="ppaction://media"/>
            <a:extLst>
              <a:ext uri="{FF2B5EF4-FFF2-40B4-BE49-F238E27FC236}">
                <a16:creationId xmlns:a16="http://schemas.microsoft.com/office/drawing/2014/main" id="{93F778F7-C14C-02EA-6C0D-68305AAD40FC}"/>
              </a:ext>
            </a:extLst>
          </p:cNvPr>
          <p:cNvPicPr>
            <a:picLocks noGrp="1" noChangeAspect="1"/>
          </p:cNvPicPr>
          <p:nvPr>
            <p:ph type="pic" sz="quarter" idx="15"/>
            <a:videoFile r:link="rId2"/>
            <p:extLst>
              <p:ext uri="{DAA4B4D4-6D71-4841-9C94-3DE7FCFB9230}">
                <p14:media xmlns:p14="http://schemas.microsoft.com/office/powerpoint/2010/main" r:embed="rId1"/>
              </p:ext>
            </p:extLst>
          </p:nvPr>
        </p:nvPicPr>
        <p:blipFill>
          <a:blip r:embed="rId5"/>
          <a:srcRect t="4444" b="4444"/>
          <a:stretch>
            <a:fillRect/>
          </a:stretch>
        </p:blipFill>
        <p:spPr>
          <a:xfrm>
            <a:off x="6198557" y="1508918"/>
            <a:ext cx="5619750" cy="3840163"/>
          </a:xfrm>
          <a:prstGeom prst="rect">
            <a:avLst/>
          </a:prstGeom>
        </p:spPr>
      </p:pic>
      <p:sp>
        <p:nvSpPr>
          <p:cNvPr id="13" name="Rectangle 12">
            <a:extLst>
              <a:ext uri="{FF2B5EF4-FFF2-40B4-BE49-F238E27FC236}">
                <a16:creationId xmlns:a16="http://schemas.microsoft.com/office/drawing/2014/main" id="{97B784C0-FFCE-D1C8-D76B-841CD22871EF}"/>
              </a:ext>
            </a:extLst>
          </p:cNvPr>
          <p:cNvSpPr/>
          <p:nvPr/>
        </p:nvSpPr>
        <p:spPr>
          <a:xfrm>
            <a:off x="9426797" y="5432158"/>
            <a:ext cx="2391510" cy="307777"/>
          </a:xfrm>
          <a:prstGeom prst="rect">
            <a:avLst/>
          </a:prstGeom>
        </p:spPr>
        <p:txBody>
          <a:bodyPr wrap="square">
            <a:spAutoFit/>
          </a:bodyPr>
          <a:lstStyle/>
          <a:p>
            <a:r>
              <a:rPr lang="en-US" sz="1400" dirty="0"/>
              <a:t>Video by Mateus Silva Rêgo</a:t>
            </a:r>
          </a:p>
        </p:txBody>
      </p:sp>
    </p:spTree>
    <p:extLst>
      <p:ext uri="{BB962C8B-B14F-4D97-AF65-F5344CB8AC3E}">
        <p14:creationId xmlns:p14="http://schemas.microsoft.com/office/powerpoint/2010/main" val="4591932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2"/>
                                        </p:tgtEl>
                                      </p:cBhvr>
                                    </p:cmd>
                                  </p:childTnLst>
                                </p:cTn>
                              </p:par>
                            </p:childTnLst>
                          </p:cTn>
                        </p:par>
                      </p:childTnLst>
                    </p:cTn>
                  </p:par>
                </p:childTnLst>
              </p:cTn>
              <p:nextCondLst>
                <p:cond evt="onClick" delay="0">
                  <p:tgtEl>
                    <p:spTgt spid="12"/>
                  </p:tgtEl>
                </p:cond>
              </p:nextCondLst>
            </p:seq>
            <p:video>
              <p:cMediaNode vol="80000">
                <p:cTn id="7" fill="hold" display="0">
                  <p:stCondLst>
                    <p:cond delay="indefinite"/>
                  </p:stCondLst>
                </p:cTn>
                <p:tgtEl>
                  <p:spTgt spid="12"/>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How to eliminate the valence band degeneracy?</a:t>
            </a:r>
            <a:endParaRPr lang="en-US" dirty="0"/>
          </a:p>
        </p:txBody>
      </p:sp>
      <p:sp>
        <p:nvSpPr>
          <p:cNvPr id="4" name="Footer Placeholder 3"/>
          <p:cNvSpPr>
            <a:spLocks noGrp="1"/>
          </p:cNvSpPr>
          <p:nvPr>
            <p:ph type="ftr" sz="quarter" idx="11"/>
          </p:nvPr>
        </p:nvSpPr>
        <p:spPr/>
        <p:txBody>
          <a:bodyPr/>
          <a:lstStyle/>
          <a:p>
            <a:r>
              <a:rPr lang="en-US" dirty="0"/>
              <a:t>PSTP2024 – Polarized electron sources</a:t>
            </a:r>
          </a:p>
        </p:txBody>
      </p:sp>
      <p:sp>
        <p:nvSpPr>
          <p:cNvPr id="5" name="Slide Number Placeholder 4"/>
          <p:cNvSpPr>
            <a:spLocks noGrp="1"/>
          </p:cNvSpPr>
          <p:nvPr>
            <p:ph type="sldNum" sz="quarter" idx="12"/>
          </p:nvPr>
        </p:nvSpPr>
        <p:spPr/>
        <p:txBody>
          <a:bodyPr/>
          <a:lstStyle/>
          <a:p>
            <a:fld id="{07E1C93C-5050-FC42-8F10-D22D4F119D13}" type="slidenum">
              <a:rPr lang="en-US" smtClean="0"/>
              <a:pPr/>
              <a:t>10</a:t>
            </a:fld>
            <a:endParaRPr lang="en-US" dirty="0"/>
          </a:p>
        </p:txBody>
      </p:sp>
      <p:sp>
        <p:nvSpPr>
          <p:cNvPr id="3" name="TextBox 2">
            <a:extLst>
              <a:ext uri="{FF2B5EF4-FFF2-40B4-BE49-F238E27FC236}">
                <a16:creationId xmlns:a16="http://schemas.microsoft.com/office/drawing/2014/main" id="{953C2098-802C-0586-6C44-52DA060A58E9}"/>
              </a:ext>
            </a:extLst>
          </p:cNvPr>
          <p:cNvSpPr txBox="1"/>
          <p:nvPr/>
        </p:nvSpPr>
        <p:spPr>
          <a:xfrm>
            <a:off x="5192738" y="846364"/>
            <a:ext cx="5027915" cy="369332"/>
          </a:xfrm>
          <a:prstGeom prst="rect">
            <a:avLst/>
          </a:prstGeom>
          <a:noFill/>
        </p:spPr>
        <p:txBody>
          <a:bodyPr wrap="none" rtlCol="0">
            <a:spAutoFit/>
          </a:bodyPr>
          <a:lstStyle/>
          <a:p>
            <a:r>
              <a:rPr lang="en-US" dirty="0"/>
              <a:t>PhD thesis, Paul Zorabedian, SLAC Report 248, 1982</a:t>
            </a:r>
          </a:p>
        </p:txBody>
      </p:sp>
      <p:pic>
        <p:nvPicPr>
          <p:cNvPr id="6" name="Picture 2">
            <a:extLst>
              <a:ext uri="{FF2B5EF4-FFF2-40B4-BE49-F238E27FC236}">
                <a16:creationId xmlns:a16="http://schemas.microsoft.com/office/drawing/2014/main" id="{F4159B47-7F0A-6565-228F-C748439CFF7A}"/>
              </a:ext>
            </a:extLst>
          </p:cNvPr>
          <p:cNvPicPr>
            <a:picLocks noChangeAspect="1" noChangeArrowheads="1"/>
          </p:cNvPicPr>
          <p:nvPr/>
        </p:nvPicPr>
        <p:blipFill>
          <a:blip r:embed="rId2" cstate="print"/>
          <a:srcRect/>
          <a:stretch>
            <a:fillRect/>
          </a:stretch>
        </p:blipFill>
        <p:spPr bwMode="auto">
          <a:xfrm rot="60000">
            <a:off x="1326183" y="1007135"/>
            <a:ext cx="2952265" cy="5434852"/>
          </a:xfrm>
          <a:prstGeom prst="rect">
            <a:avLst/>
          </a:prstGeom>
          <a:noFill/>
          <a:ln w="9525">
            <a:noFill/>
            <a:miter lim="800000"/>
            <a:headEnd/>
            <a:tailEnd/>
          </a:ln>
        </p:spPr>
      </p:pic>
      <p:sp>
        <p:nvSpPr>
          <p:cNvPr id="10" name="TextBox 9">
            <a:extLst>
              <a:ext uri="{FF2B5EF4-FFF2-40B4-BE49-F238E27FC236}">
                <a16:creationId xmlns:a16="http://schemas.microsoft.com/office/drawing/2014/main" id="{9C54AD7C-5A83-422F-1E68-8C09798FB64E}"/>
              </a:ext>
            </a:extLst>
          </p:cNvPr>
          <p:cNvSpPr txBox="1"/>
          <p:nvPr/>
        </p:nvSpPr>
        <p:spPr>
          <a:xfrm>
            <a:off x="4473407" y="5624711"/>
            <a:ext cx="6466578" cy="830997"/>
          </a:xfrm>
          <a:prstGeom prst="rect">
            <a:avLst/>
          </a:prstGeom>
          <a:solidFill>
            <a:schemeClr val="accent3">
              <a:lumMod val="20000"/>
              <a:lumOff val="80000"/>
            </a:schemeClr>
          </a:solidFill>
          <a:ln w="28575">
            <a:noFill/>
          </a:ln>
        </p:spPr>
        <p:txBody>
          <a:bodyPr wrap="none" rtlCol="0">
            <a:spAutoFit/>
          </a:bodyPr>
          <a:lstStyle/>
          <a:p>
            <a:pPr algn="ctr"/>
            <a:r>
              <a:rPr lang="en-US" sz="2400" dirty="0"/>
              <a:t>Compress the GaAs crystal using a hydraulic press!</a:t>
            </a:r>
          </a:p>
          <a:p>
            <a:pPr algn="ctr"/>
            <a:r>
              <a:rPr lang="en-US" sz="2400" dirty="0">
                <a:solidFill>
                  <a:srgbClr val="FF0000"/>
                </a:solidFill>
              </a:rPr>
              <a:t>Hard to keep the sample from shattering</a:t>
            </a:r>
          </a:p>
        </p:txBody>
      </p:sp>
      <p:pic>
        <p:nvPicPr>
          <p:cNvPr id="7" name="Picture 2">
            <a:extLst>
              <a:ext uri="{FF2B5EF4-FFF2-40B4-BE49-F238E27FC236}">
                <a16:creationId xmlns:a16="http://schemas.microsoft.com/office/drawing/2014/main" id="{C9397EFD-0BA6-9BC9-44BB-38B21EDEC5DE}"/>
              </a:ext>
            </a:extLst>
          </p:cNvPr>
          <p:cNvPicPr>
            <a:picLocks noChangeAspect="1" noChangeArrowheads="1"/>
          </p:cNvPicPr>
          <p:nvPr/>
        </p:nvPicPr>
        <p:blipFill>
          <a:blip r:embed="rId3" cstate="print"/>
          <a:srcRect/>
          <a:stretch>
            <a:fillRect/>
          </a:stretch>
        </p:blipFill>
        <p:spPr bwMode="auto">
          <a:xfrm>
            <a:off x="4843488" y="1435344"/>
            <a:ext cx="5726414" cy="3987312"/>
          </a:xfrm>
          <a:prstGeom prst="rect">
            <a:avLst/>
          </a:prstGeom>
          <a:noFill/>
          <a:ln w="9525">
            <a:noFill/>
            <a:miter lim="800000"/>
            <a:headEnd/>
            <a:tailEnd/>
          </a:ln>
        </p:spPr>
      </p:pic>
      <p:sp>
        <p:nvSpPr>
          <p:cNvPr id="8" name="TextBox 7">
            <a:extLst>
              <a:ext uri="{FF2B5EF4-FFF2-40B4-BE49-F238E27FC236}">
                <a16:creationId xmlns:a16="http://schemas.microsoft.com/office/drawing/2014/main" id="{1B110E52-33AE-C150-8A17-B45F0BF5338C}"/>
              </a:ext>
            </a:extLst>
          </p:cNvPr>
          <p:cNvSpPr txBox="1"/>
          <p:nvPr/>
        </p:nvSpPr>
        <p:spPr>
          <a:xfrm>
            <a:off x="9738360" y="1353626"/>
            <a:ext cx="2128977" cy="1200329"/>
          </a:xfrm>
          <a:prstGeom prst="rect">
            <a:avLst/>
          </a:prstGeom>
          <a:solidFill>
            <a:srgbClr val="B0DD7F"/>
          </a:solidFill>
        </p:spPr>
        <p:txBody>
          <a:bodyPr wrap="square" rtlCol="0">
            <a:spAutoFit/>
          </a:bodyPr>
          <a:lstStyle/>
          <a:p>
            <a:pPr algn="ctr"/>
            <a:r>
              <a:rPr lang="en-US" sz="2400" dirty="0"/>
              <a:t>Stress splits the degeneracy of valence band</a:t>
            </a:r>
          </a:p>
        </p:txBody>
      </p:sp>
    </p:spTree>
    <p:extLst>
      <p:ext uri="{BB962C8B-B14F-4D97-AF65-F5344CB8AC3E}">
        <p14:creationId xmlns:p14="http://schemas.microsoft.com/office/powerpoint/2010/main" val="3974442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There’s a better way </a:t>
            </a:r>
          </a:p>
        </p:txBody>
      </p:sp>
      <p:sp>
        <p:nvSpPr>
          <p:cNvPr id="4" name="Footer Placeholder 3"/>
          <p:cNvSpPr>
            <a:spLocks noGrp="1"/>
          </p:cNvSpPr>
          <p:nvPr>
            <p:ph type="ftr" sz="quarter" idx="11"/>
          </p:nvPr>
        </p:nvSpPr>
        <p:spPr/>
        <p:txBody>
          <a:bodyPr/>
          <a:lstStyle/>
          <a:p>
            <a:r>
              <a:rPr lang="en-US" dirty="0"/>
              <a:t>PSTP2024 – Polarized electron sources</a:t>
            </a:r>
          </a:p>
        </p:txBody>
      </p:sp>
      <p:sp>
        <p:nvSpPr>
          <p:cNvPr id="5" name="Slide Number Placeholder 4"/>
          <p:cNvSpPr>
            <a:spLocks noGrp="1"/>
          </p:cNvSpPr>
          <p:nvPr>
            <p:ph type="sldNum" sz="quarter" idx="12"/>
          </p:nvPr>
        </p:nvSpPr>
        <p:spPr/>
        <p:txBody>
          <a:bodyPr/>
          <a:lstStyle/>
          <a:p>
            <a:fld id="{07E1C93C-5050-FC42-8F10-D22D4F119D13}" type="slidenum">
              <a:rPr lang="en-US" smtClean="0"/>
              <a:pPr/>
              <a:t>11</a:t>
            </a:fld>
            <a:endParaRPr lang="en-US" dirty="0"/>
          </a:p>
        </p:txBody>
      </p:sp>
      <p:sp>
        <p:nvSpPr>
          <p:cNvPr id="3" name="Title 1">
            <a:extLst>
              <a:ext uri="{FF2B5EF4-FFF2-40B4-BE49-F238E27FC236}">
                <a16:creationId xmlns:a16="http://schemas.microsoft.com/office/drawing/2014/main" id="{139F0CEE-B02C-4B2D-3420-CD9A1CB3029E}"/>
              </a:ext>
            </a:extLst>
          </p:cNvPr>
          <p:cNvSpPr txBox="1">
            <a:spLocks/>
          </p:cNvSpPr>
          <p:nvPr/>
        </p:nvSpPr>
        <p:spPr>
          <a:xfrm>
            <a:off x="1072669" y="684094"/>
            <a:ext cx="8229600" cy="990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cap="none" baseline="0">
                <a:solidFill>
                  <a:schemeClr val="tx1"/>
                </a:solidFill>
                <a:latin typeface="Arial" charset="0"/>
                <a:ea typeface="+mj-ea"/>
                <a:cs typeface="Arial" panose="020B0604020202020204" pitchFamily="34" charset="0"/>
              </a:defRPr>
            </a:lvl1pPr>
          </a:lstStyle>
          <a:p>
            <a:r>
              <a:rPr lang="en-US" dirty="0"/>
              <a:t>Lattice mismatch provides stress</a:t>
            </a:r>
          </a:p>
        </p:txBody>
      </p:sp>
      <p:pic>
        <p:nvPicPr>
          <p:cNvPr id="6" name="Picture 2">
            <a:extLst>
              <a:ext uri="{FF2B5EF4-FFF2-40B4-BE49-F238E27FC236}">
                <a16:creationId xmlns:a16="http://schemas.microsoft.com/office/drawing/2014/main" id="{5FD41E40-5A8C-F06E-51F0-A82F803054BD}"/>
              </a:ext>
            </a:extLst>
          </p:cNvPr>
          <p:cNvPicPr>
            <a:picLocks noChangeAspect="1" noChangeArrowheads="1"/>
          </p:cNvPicPr>
          <p:nvPr/>
        </p:nvPicPr>
        <p:blipFill>
          <a:blip r:embed="rId2" cstate="print"/>
          <a:srcRect l="2857" t="3916" r="1429"/>
          <a:stretch>
            <a:fillRect/>
          </a:stretch>
        </p:blipFill>
        <p:spPr bwMode="auto">
          <a:xfrm>
            <a:off x="1165035" y="1490028"/>
            <a:ext cx="5105400" cy="3739072"/>
          </a:xfrm>
          <a:prstGeom prst="rect">
            <a:avLst/>
          </a:prstGeom>
          <a:noFill/>
          <a:ln w="9525">
            <a:noFill/>
            <a:miter lim="800000"/>
            <a:headEnd/>
            <a:tailEnd/>
          </a:ln>
        </p:spPr>
      </p:pic>
      <p:sp>
        <p:nvSpPr>
          <p:cNvPr id="8" name="TextBox 7">
            <a:extLst>
              <a:ext uri="{FF2B5EF4-FFF2-40B4-BE49-F238E27FC236}">
                <a16:creationId xmlns:a16="http://schemas.microsoft.com/office/drawing/2014/main" id="{DC9D83D8-73BF-C4C6-81F7-F216D7DD3213}"/>
              </a:ext>
            </a:extLst>
          </p:cNvPr>
          <p:cNvSpPr txBox="1"/>
          <p:nvPr/>
        </p:nvSpPr>
        <p:spPr>
          <a:xfrm>
            <a:off x="1280985" y="5312071"/>
            <a:ext cx="4655377" cy="369332"/>
          </a:xfrm>
          <a:prstGeom prst="rect">
            <a:avLst/>
          </a:prstGeom>
          <a:noFill/>
        </p:spPr>
        <p:txBody>
          <a:bodyPr wrap="none" rtlCol="0">
            <a:spAutoFit/>
          </a:bodyPr>
          <a:lstStyle/>
          <a:p>
            <a:r>
              <a:rPr lang="en-US" dirty="0"/>
              <a:t>Pablo Saez,  PhD Thesis, SLAC Report  501, 1997</a:t>
            </a:r>
          </a:p>
        </p:txBody>
      </p:sp>
      <p:sp>
        <p:nvSpPr>
          <p:cNvPr id="9" name="Rectangle 3">
            <a:extLst>
              <a:ext uri="{FF2B5EF4-FFF2-40B4-BE49-F238E27FC236}">
                <a16:creationId xmlns:a16="http://schemas.microsoft.com/office/drawing/2014/main" id="{886B682C-A5E0-DF02-8837-9E13DED4CD90}"/>
              </a:ext>
            </a:extLst>
          </p:cNvPr>
          <p:cNvSpPr>
            <a:spLocks noChangeArrowheads="1"/>
          </p:cNvSpPr>
          <p:nvPr/>
        </p:nvSpPr>
        <p:spPr bwMode="auto">
          <a:xfrm>
            <a:off x="1524001" y="12250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a:latin typeface="Arial" pitchFamily="34" charset="0"/>
            </a:endParaRPr>
          </a:p>
        </p:txBody>
      </p:sp>
      <p:sp>
        <p:nvSpPr>
          <p:cNvPr id="10" name="TextBox 9">
            <a:extLst>
              <a:ext uri="{FF2B5EF4-FFF2-40B4-BE49-F238E27FC236}">
                <a16:creationId xmlns:a16="http://schemas.microsoft.com/office/drawing/2014/main" id="{75D41AE4-C840-F24A-377D-5057D9852C82}"/>
              </a:ext>
            </a:extLst>
          </p:cNvPr>
          <p:cNvSpPr txBox="1"/>
          <p:nvPr/>
        </p:nvSpPr>
        <p:spPr>
          <a:xfrm>
            <a:off x="7010399" y="1345640"/>
            <a:ext cx="3657600" cy="3785652"/>
          </a:xfrm>
          <a:prstGeom prst="rect">
            <a:avLst/>
          </a:prstGeom>
          <a:solidFill>
            <a:schemeClr val="accent3">
              <a:lumMod val="20000"/>
              <a:lumOff val="80000"/>
            </a:schemeClr>
          </a:solidFill>
          <a:ln w="28575">
            <a:solidFill>
              <a:schemeClr val="tx1"/>
            </a:solidFill>
          </a:ln>
        </p:spPr>
        <p:txBody>
          <a:bodyPr wrap="square" rtlCol="0">
            <a:spAutoFit/>
          </a:bodyPr>
          <a:lstStyle/>
          <a:p>
            <a:pPr marL="176213" indent="-176213">
              <a:buFont typeface="Arial" pitchFamily="34" charset="0"/>
              <a:buChar char="•"/>
            </a:pPr>
            <a:r>
              <a:rPr lang="en-US" sz="2400" dirty="0"/>
              <a:t>The band gap of the substrate layer must be larger than surface layer</a:t>
            </a:r>
          </a:p>
          <a:p>
            <a:pPr marL="176213" indent="-176213">
              <a:buFont typeface="Arial" pitchFamily="34" charset="0"/>
              <a:buChar char="•"/>
            </a:pPr>
            <a:r>
              <a:rPr lang="en-US" sz="2400" dirty="0"/>
              <a:t>Lattice constants must differ enough to introduce suitable strain</a:t>
            </a:r>
          </a:p>
          <a:p>
            <a:pPr marL="176213" indent="-176213">
              <a:buFont typeface="Arial" pitchFamily="34" charset="0"/>
              <a:buChar char="•"/>
            </a:pPr>
            <a:r>
              <a:rPr lang="en-US" sz="2400" dirty="0"/>
              <a:t>Adjust lattice constant of substrate by varying concentration of third element</a:t>
            </a:r>
          </a:p>
        </p:txBody>
      </p:sp>
      <p:pic>
        <p:nvPicPr>
          <p:cNvPr id="11" name="Picture 1">
            <a:extLst>
              <a:ext uri="{FF2B5EF4-FFF2-40B4-BE49-F238E27FC236}">
                <a16:creationId xmlns:a16="http://schemas.microsoft.com/office/drawing/2014/main" id="{3C3CE45F-849D-C440-224A-4FB29B389333}"/>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599406" y="5324429"/>
            <a:ext cx="2667000" cy="1212273"/>
          </a:xfrm>
          <a:prstGeom prst="rect">
            <a:avLst/>
          </a:prstGeom>
          <a:noFill/>
        </p:spPr>
      </p:pic>
      <p:sp>
        <p:nvSpPr>
          <p:cNvPr id="12" name="Rectangle 3">
            <a:extLst>
              <a:ext uri="{FF2B5EF4-FFF2-40B4-BE49-F238E27FC236}">
                <a16:creationId xmlns:a16="http://schemas.microsoft.com/office/drawing/2014/main" id="{2759F1AB-DA6A-4AC9-CEBC-D2704EC0D274}"/>
              </a:ext>
            </a:extLst>
          </p:cNvPr>
          <p:cNvSpPr>
            <a:spLocks noChangeArrowheads="1"/>
          </p:cNvSpPr>
          <p:nvPr/>
        </p:nvSpPr>
        <p:spPr bwMode="auto">
          <a:xfrm>
            <a:off x="1524001" y="12250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a:latin typeface="Arial" pitchFamily="34" charset="0"/>
            </a:endParaRPr>
          </a:p>
        </p:txBody>
      </p:sp>
      <p:sp>
        <p:nvSpPr>
          <p:cNvPr id="13" name="TextBox 12">
            <a:extLst>
              <a:ext uri="{FF2B5EF4-FFF2-40B4-BE49-F238E27FC236}">
                <a16:creationId xmlns:a16="http://schemas.microsoft.com/office/drawing/2014/main" id="{39AA9D9D-762E-61A3-31F3-2B497A82865A}"/>
              </a:ext>
            </a:extLst>
          </p:cNvPr>
          <p:cNvSpPr txBox="1"/>
          <p:nvPr/>
        </p:nvSpPr>
        <p:spPr>
          <a:xfrm>
            <a:off x="495333" y="5920268"/>
            <a:ext cx="6272551" cy="369332"/>
          </a:xfrm>
          <a:prstGeom prst="rect">
            <a:avLst/>
          </a:prstGeom>
          <a:solidFill>
            <a:schemeClr val="accent4">
              <a:lumMod val="20000"/>
              <a:lumOff val="80000"/>
            </a:schemeClr>
          </a:solidFill>
          <a:ln w="28575">
            <a:solidFill>
              <a:schemeClr val="accent1"/>
            </a:solidFill>
          </a:ln>
        </p:spPr>
        <p:txBody>
          <a:bodyPr wrap="none" rtlCol="0">
            <a:spAutoFit/>
          </a:bodyPr>
          <a:lstStyle/>
          <a:p>
            <a:r>
              <a:rPr lang="en-US" dirty="0"/>
              <a:t>1% lattice mismatch provides equivalent force of hydraulic press!</a:t>
            </a:r>
          </a:p>
        </p:txBody>
      </p:sp>
    </p:spTree>
    <p:extLst>
      <p:ext uri="{BB962C8B-B14F-4D97-AF65-F5344CB8AC3E}">
        <p14:creationId xmlns:p14="http://schemas.microsoft.com/office/powerpoint/2010/main" val="286850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Strained-Layer GaAs – a game changer</a:t>
            </a:r>
          </a:p>
        </p:txBody>
      </p:sp>
      <p:sp>
        <p:nvSpPr>
          <p:cNvPr id="4" name="Footer Placeholder 3"/>
          <p:cNvSpPr>
            <a:spLocks noGrp="1"/>
          </p:cNvSpPr>
          <p:nvPr>
            <p:ph type="ftr" sz="quarter" idx="11"/>
          </p:nvPr>
        </p:nvSpPr>
        <p:spPr/>
        <p:txBody>
          <a:bodyPr/>
          <a:lstStyle/>
          <a:p>
            <a:r>
              <a:rPr lang="en-US" dirty="0"/>
              <a:t>PSTP2024 – Polarized electron sources</a:t>
            </a:r>
          </a:p>
        </p:txBody>
      </p:sp>
      <p:sp>
        <p:nvSpPr>
          <p:cNvPr id="5" name="Slide Number Placeholder 4"/>
          <p:cNvSpPr>
            <a:spLocks noGrp="1"/>
          </p:cNvSpPr>
          <p:nvPr>
            <p:ph type="sldNum" sz="quarter" idx="12"/>
          </p:nvPr>
        </p:nvSpPr>
        <p:spPr/>
        <p:txBody>
          <a:bodyPr/>
          <a:lstStyle/>
          <a:p>
            <a:fld id="{07E1C93C-5050-FC42-8F10-D22D4F119D13}" type="slidenum">
              <a:rPr lang="en-US" smtClean="0"/>
              <a:pPr/>
              <a:t>12</a:t>
            </a:fld>
            <a:endParaRPr lang="en-US" dirty="0"/>
          </a:p>
        </p:txBody>
      </p:sp>
      <p:grpSp>
        <p:nvGrpSpPr>
          <p:cNvPr id="14" name="Group 241">
            <a:extLst>
              <a:ext uri="{FF2B5EF4-FFF2-40B4-BE49-F238E27FC236}">
                <a16:creationId xmlns:a16="http://schemas.microsoft.com/office/drawing/2014/main" id="{AA4D66E7-152F-9A23-DED8-9A558D26715A}"/>
              </a:ext>
            </a:extLst>
          </p:cNvPr>
          <p:cNvGrpSpPr>
            <a:grpSpLocks/>
          </p:cNvGrpSpPr>
          <p:nvPr/>
        </p:nvGrpSpPr>
        <p:grpSpPr bwMode="auto">
          <a:xfrm>
            <a:off x="477796" y="1173956"/>
            <a:ext cx="4879975" cy="4814888"/>
            <a:chOff x="2675" y="182"/>
            <a:chExt cx="3074" cy="3033"/>
          </a:xfrm>
        </p:grpSpPr>
        <p:sp>
          <p:nvSpPr>
            <p:cNvPr id="15" name="Rectangle 228">
              <a:extLst>
                <a:ext uri="{FF2B5EF4-FFF2-40B4-BE49-F238E27FC236}">
                  <a16:creationId xmlns:a16="http://schemas.microsoft.com/office/drawing/2014/main" id="{6D595C82-E09C-852A-8EC5-CBFD03923164}"/>
                </a:ext>
              </a:extLst>
            </p:cNvPr>
            <p:cNvSpPr>
              <a:spLocks noChangeArrowheads="1"/>
            </p:cNvSpPr>
            <p:nvPr/>
          </p:nvSpPr>
          <p:spPr bwMode="auto">
            <a:xfrm>
              <a:off x="2675" y="230"/>
              <a:ext cx="839" cy="580"/>
            </a:xfrm>
            <a:prstGeom prst="rect">
              <a:avLst/>
            </a:prstGeom>
            <a:noFill/>
            <a:ln w="12699">
              <a:noFill/>
              <a:miter lim="800000"/>
              <a:headEnd/>
              <a:tailEnd/>
            </a:ln>
            <a:effectLst/>
          </p:spPr>
          <p:txBody>
            <a:bodyPr wrap="square" lIns="90488" tIns="44450" rIns="90488" bIns="44450">
              <a:spAutoFit/>
            </a:bodyPr>
            <a:lstStyle/>
            <a:p>
              <a:pPr algn="ctr"/>
              <a:r>
                <a:rPr lang="en-US" dirty="0">
                  <a:latin typeface="Arial" charset="0"/>
                </a:rPr>
                <a:t>Zn dopant </a:t>
              </a:r>
            </a:p>
            <a:p>
              <a:pPr algn="ctr"/>
              <a:r>
                <a:rPr lang="en-US" dirty="0">
                  <a:latin typeface="Arial" charset="0"/>
                </a:rPr>
                <a:t>~5.10</a:t>
              </a:r>
              <a:r>
                <a:rPr lang="en-US" b="1" baseline="30000" dirty="0">
                  <a:latin typeface="Arial" charset="0"/>
                </a:rPr>
                <a:t>18</a:t>
              </a:r>
            </a:p>
            <a:p>
              <a:pPr algn="ctr"/>
              <a:r>
                <a:rPr lang="en-US" dirty="0">
                  <a:latin typeface="Arial" charset="0"/>
                </a:rPr>
                <a:t>(cm</a:t>
              </a:r>
              <a:r>
                <a:rPr lang="en-US" b="1" baseline="30000" dirty="0">
                  <a:latin typeface="Arial" charset="0"/>
                </a:rPr>
                <a:t>-3</a:t>
              </a:r>
              <a:r>
                <a:rPr lang="en-US" dirty="0">
                  <a:latin typeface="Arial" charset="0"/>
                </a:rPr>
                <a:t>)</a:t>
              </a:r>
              <a:endParaRPr lang="fr-FR" dirty="0">
                <a:latin typeface="Arial" charset="0"/>
              </a:endParaRPr>
            </a:p>
          </p:txBody>
        </p:sp>
        <p:grpSp>
          <p:nvGrpSpPr>
            <p:cNvPr id="16" name="Group 227">
              <a:extLst>
                <a:ext uri="{FF2B5EF4-FFF2-40B4-BE49-F238E27FC236}">
                  <a16:creationId xmlns:a16="http://schemas.microsoft.com/office/drawing/2014/main" id="{4A4B95AE-C423-9FC3-66FB-737B28C9F0CB}"/>
                </a:ext>
              </a:extLst>
            </p:cNvPr>
            <p:cNvGrpSpPr>
              <a:grpSpLocks/>
            </p:cNvGrpSpPr>
            <p:nvPr/>
          </p:nvGrpSpPr>
          <p:grpSpPr bwMode="auto">
            <a:xfrm>
              <a:off x="5119" y="398"/>
              <a:ext cx="630" cy="2349"/>
              <a:chOff x="4097" y="428"/>
              <a:chExt cx="630" cy="2349"/>
            </a:xfrm>
          </p:grpSpPr>
          <p:sp>
            <p:nvSpPr>
              <p:cNvPr id="29" name="Rectangle 214">
                <a:extLst>
                  <a:ext uri="{FF2B5EF4-FFF2-40B4-BE49-F238E27FC236}">
                    <a16:creationId xmlns:a16="http://schemas.microsoft.com/office/drawing/2014/main" id="{09D03630-2F60-0932-5AE6-2B8E3C4692B0}"/>
                  </a:ext>
                </a:extLst>
              </p:cNvPr>
              <p:cNvSpPr>
                <a:spLocks noChangeArrowheads="1"/>
              </p:cNvSpPr>
              <p:nvPr/>
            </p:nvSpPr>
            <p:spPr bwMode="auto">
              <a:xfrm>
                <a:off x="4124" y="2546"/>
                <a:ext cx="603" cy="231"/>
              </a:xfrm>
              <a:prstGeom prst="rect">
                <a:avLst/>
              </a:prstGeom>
              <a:noFill/>
              <a:ln w="12699">
                <a:noFill/>
                <a:miter lim="800000"/>
                <a:headEnd/>
                <a:tailEnd/>
              </a:ln>
              <a:effectLst/>
            </p:spPr>
            <p:txBody>
              <a:bodyPr wrap="none" lIns="90488" tIns="44450" rIns="90488" bIns="44450">
                <a:spAutoFit/>
              </a:bodyPr>
              <a:lstStyle/>
              <a:p>
                <a:r>
                  <a:rPr lang="en-US" dirty="0">
                    <a:latin typeface="Arial" charset="0"/>
                  </a:rPr>
                  <a:t>625 </a:t>
                </a:r>
                <a:r>
                  <a:rPr lang="en-US" dirty="0">
                    <a:latin typeface="Arial" charset="0"/>
                    <a:cs typeface="Arial" charset="0"/>
                  </a:rPr>
                  <a:t>μm</a:t>
                </a:r>
                <a:endParaRPr lang="en-US" dirty="0">
                  <a:latin typeface="Arial" charset="0"/>
                </a:endParaRPr>
              </a:p>
            </p:txBody>
          </p:sp>
          <p:sp>
            <p:nvSpPr>
              <p:cNvPr id="30" name="Rectangle 215">
                <a:extLst>
                  <a:ext uri="{FF2B5EF4-FFF2-40B4-BE49-F238E27FC236}">
                    <a16:creationId xmlns:a16="http://schemas.microsoft.com/office/drawing/2014/main" id="{74372978-DACC-47ED-3D2C-6A7439C236EA}"/>
                  </a:ext>
                </a:extLst>
              </p:cNvPr>
              <p:cNvSpPr>
                <a:spLocks noChangeArrowheads="1"/>
              </p:cNvSpPr>
              <p:nvPr/>
            </p:nvSpPr>
            <p:spPr bwMode="auto">
              <a:xfrm>
                <a:off x="4120" y="993"/>
                <a:ext cx="562" cy="231"/>
              </a:xfrm>
              <a:prstGeom prst="rect">
                <a:avLst/>
              </a:prstGeom>
              <a:noFill/>
              <a:ln w="12699">
                <a:noFill/>
                <a:miter lim="800000"/>
                <a:headEnd/>
                <a:tailEnd/>
              </a:ln>
              <a:effectLst/>
            </p:spPr>
            <p:txBody>
              <a:bodyPr wrap="none" lIns="90488" tIns="44450" rIns="90488" bIns="44450">
                <a:spAutoFit/>
              </a:bodyPr>
              <a:lstStyle/>
              <a:p>
                <a:r>
                  <a:rPr lang="en-US" dirty="0">
                    <a:latin typeface="Arial" charset="0"/>
                  </a:rPr>
                  <a:t>2.5 </a:t>
                </a:r>
                <a:r>
                  <a:rPr lang="en-US" dirty="0">
                    <a:latin typeface="Arial" charset="0"/>
                    <a:cs typeface="Arial" charset="0"/>
                  </a:rPr>
                  <a:t>μm</a:t>
                </a:r>
              </a:p>
            </p:txBody>
          </p:sp>
          <p:sp>
            <p:nvSpPr>
              <p:cNvPr id="31" name="Rectangle 216">
                <a:extLst>
                  <a:ext uri="{FF2B5EF4-FFF2-40B4-BE49-F238E27FC236}">
                    <a16:creationId xmlns:a16="http://schemas.microsoft.com/office/drawing/2014/main" id="{EA65A6F4-B8B2-920B-9608-2C4DFF446879}"/>
                  </a:ext>
                </a:extLst>
              </p:cNvPr>
              <p:cNvSpPr>
                <a:spLocks noChangeArrowheads="1"/>
              </p:cNvSpPr>
              <p:nvPr/>
            </p:nvSpPr>
            <p:spPr bwMode="auto">
              <a:xfrm>
                <a:off x="4113" y="1344"/>
                <a:ext cx="562" cy="231"/>
              </a:xfrm>
              <a:prstGeom prst="rect">
                <a:avLst/>
              </a:prstGeom>
              <a:noFill/>
              <a:ln w="12699">
                <a:noFill/>
                <a:miter lim="800000"/>
                <a:headEnd/>
                <a:tailEnd/>
              </a:ln>
              <a:effectLst/>
            </p:spPr>
            <p:txBody>
              <a:bodyPr wrap="none" lIns="90488" tIns="44450" rIns="90488" bIns="44450">
                <a:spAutoFit/>
              </a:bodyPr>
              <a:lstStyle/>
              <a:p>
                <a:r>
                  <a:rPr lang="en-US" dirty="0">
                    <a:latin typeface="Arial" charset="0"/>
                  </a:rPr>
                  <a:t>2.5 </a:t>
                </a:r>
                <a:r>
                  <a:rPr lang="en-US" dirty="0">
                    <a:latin typeface="Arial" charset="0"/>
                    <a:cs typeface="Arial" charset="0"/>
                  </a:rPr>
                  <a:t>μm</a:t>
                </a:r>
              </a:p>
            </p:txBody>
          </p:sp>
          <p:sp>
            <p:nvSpPr>
              <p:cNvPr id="32" name="Rectangle 217">
                <a:extLst>
                  <a:ext uri="{FF2B5EF4-FFF2-40B4-BE49-F238E27FC236}">
                    <a16:creationId xmlns:a16="http://schemas.microsoft.com/office/drawing/2014/main" id="{8F132AFE-2745-069A-792E-8492E05BA88F}"/>
                  </a:ext>
                </a:extLst>
              </p:cNvPr>
              <p:cNvSpPr>
                <a:spLocks noChangeArrowheads="1"/>
              </p:cNvSpPr>
              <p:nvPr/>
            </p:nvSpPr>
            <p:spPr bwMode="auto">
              <a:xfrm>
                <a:off x="4097" y="428"/>
                <a:ext cx="600" cy="231"/>
              </a:xfrm>
              <a:prstGeom prst="rect">
                <a:avLst/>
              </a:prstGeom>
              <a:noFill/>
              <a:ln w="12699">
                <a:noFill/>
                <a:miter lim="800000"/>
                <a:headEnd/>
                <a:tailEnd/>
              </a:ln>
              <a:effectLst/>
            </p:spPr>
            <p:txBody>
              <a:bodyPr wrap="none" lIns="90488" tIns="44450" rIns="90488" bIns="44450">
                <a:spAutoFit/>
              </a:bodyPr>
              <a:lstStyle/>
              <a:p>
                <a:r>
                  <a:rPr lang="en-US" dirty="0">
                    <a:latin typeface="Arial" charset="0"/>
                  </a:rPr>
                  <a:t>100 nm</a:t>
                </a:r>
              </a:p>
            </p:txBody>
          </p:sp>
        </p:grpSp>
        <p:grpSp>
          <p:nvGrpSpPr>
            <p:cNvPr id="17" name="Group 234">
              <a:extLst>
                <a:ext uri="{FF2B5EF4-FFF2-40B4-BE49-F238E27FC236}">
                  <a16:creationId xmlns:a16="http://schemas.microsoft.com/office/drawing/2014/main" id="{A3364495-100E-4C37-C29F-CFF3615B182F}"/>
                </a:ext>
              </a:extLst>
            </p:cNvPr>
            <p:cNvGrpSpPr>
              <a:grpSpLocks/>
            </p:cNvGrpSpPr>
            <p:nvPr/>
          </p:nvGrpSpPr>
          <p:grpSpPr bwMode="auto">
            <a:xfrm>
              <a:off x="3514" y="182"/>
              <a:ext cx="1628" cy="3033"/>
              <a:chOff x="3213" y="198"/>
              <a:chExt cx="1628" cy="3033"/>
            </a:xfrm>
          </p:grpSpPr>
          <p:sp>
            <p:nvSpPr>
              <p:cNvPr id="18" name="Rectangle 213">
                <a:extLst>
                  <a:ext uri="{FF2B5EF4-FFF2-40B4-BE49-F238E27FC236}">
                    <a16:creationId xmlns:a16="http://schemas.microsoft.com/office/drawing/2014/main" id="{17AC32DA-6A6C-EA23-3C2A-F3FDF7060EEE}"/>
                  </a:ext>
                </a:extLst>
              </p:cNvPr>
              <p:cNvSpPr>
                <a:spLocks noChangeArrowheads="1"/>
              </p:cNvSpPr>
              <p:nvPr/>
            </p:nvSpPr>
            <p:spPr bwMode="auto">
              <a:xfrm>
                <a:off x="3257" y="1307"/>
                <a:ext cx="1536" cy="231"/>
              </a:xfrm>
              <a:prstGeom prst="rect">
                <a:avLst/>
              </a:prstGeom>
              <a:noFill/>
              <a:ln w="12699">
                <a:noFill/>
                <a:miter lim="800000"/>
                <a:headEnd/>
                <a:tailEnd/>
              </a:ln>
              <a:effectLst/>
            </p:spPr>
            <p:txBody>
              <a:bodyPr wrap="square" lIns="90488" tIns="44450" rIns="90488" bIns="44450">
                <a:spAutoFit/>
              </a:bodyPr>
              <a:lstStyle/>
              <a:p>
                <a:pPr algn="ctr"/>
                <a:r>
                  <a:rPr lang="en-US" dirty="0">
                    <a:latin typeface="Arial" charset="0"/>
                  </a:rPr>
                  <a:t>GaAs</a:t>
                </a:r>
                <a:r>
                  <a:rPr lang="en-US" baseline="-25000" dirty="0">
                    <a:latin typeface="Arial" charset="0"/>
                  </a:rPr>
                  <a:t>1-x </a:t>
                </a:r>
                <a:r>
                  <a:rPr lang="en-US" dirty="0">
                    <a:latin typeface="Arial" charset="0"/>
                  </a:rPr>
                  <a:t>P</a:t>
                </a:r>
                <a:r>
                  <a:rPr lang="en-US" baseline="-25000" dirty="0">
                    <a:latin typeface="Arial" charset="0"/>
                  </a:rPr>
                  <a:t>x </a:t>
                </a:r>
                <a:r>
                  <a:rPr lang="en-US" dirty="0">
                    <a:latin typeface="Arial" charset="0"/>
                  </a:rPr>
                  <a:t>(0&lt;x&lt;0.29)</a:t>
                </a:r>
              </a:p>
            </p:txBody>
          </p:sp>
          <p:sp>
            <p:nvSpPr>
              <p:cNvPr id="19" name="Rectangle 218">
                <a:extLst>
                  <a:ext uri="{FF2B5EF4-FFF2-40B4-BE49-F238E27FC236}">
                    <a16:creationId xmlns:a16="http://schemas.microsoft.com/office/drawing/2014/main" id="{FCDA22EA-8A6B-EFE5-5B1C-09DC3A0981F7}"/>
                  </a:ext>
                </a:extLst>
              </p:cNvPr>
              <p:cNvSpPr>
                <a:spLocks noChangeArrowheads="1"/>
              </p:cNvSpPr>
              <p:nvPr/>
            </p:nvSpPr>
            <p:spPr bwMode="auto">
              <a:xfrm>
                <a:off x="3694" y="416"/>
                <a:ext cx="663" cy="231"/>
              </a:xfrm>
              <a:prstGeom prst="rect">
                <a:avLst/>
              </a:prstGeom>
              <a:noFill/>
              <a:ln w="12699">
                <a:noFill/>
                <a:miter lim="800000"/>
                <a:headEnd/>
                <a:tailEnd/>
              </a:ln>
              <a:effectLst/>
            </p:spPr>
            <p:txBody>
              <a:bodyPr lIns="90488" tIns="44450" rIns="90488" bIns="44450">
                <a:spAutoFit/>
              </a:bodyPr>
              <a:lstStyle/>
              <a:p>
                <a:pPr algn="ctr"/>
                <a:r>
                  <a:rPr lang="en-US" dirty="0">
                    <a:latin typeface="Arial" charset="0"/>
                  </a:rPr>
                  <a:t>GaAs</a:t>
                </a:r>
              </a:p>
            </p:txBody>
          </p:sp>
          <p:sp>
            <p:nvSpPr>
              <p:cNvPr id="20" name="Rectangle 219">
                <a:extLst>
                  <a:ext uri="{FF2B5EF4-FFF2-40B4-BE49-F238E27FC236}">
                    <a16:creationId xmlns:a16="http://schemas.microsoft.com/office/drawing/2014/main" id="{E3B2F902-F2D3-BEDA-77DC-116BF84E791B}"/>
                  </a:ext>
                </a:extLst>
              </p:cNvPr>
              <p:cNvSpPr>
                <a:spLocks noChangeArrowheads="1"/>
              </p:cNvSpPr>
              <p:nvPr/>
            </p:nvSpPr>
            <p:spPr bwMode="auto">
              <a:xfrm>
                <a:off x="3564" y="2533"/>
                <a:ext cx="923" cy="406"/>
              </a:xfrm>
              <a:prstGeom prst="rect">
                <a:avLst/>
              </a:prstGeom>
              <a:noFill/>
              <a:ln w="12699">
                <a:noFill/>
                <a:miter lim="800000"/>
                <a:headEnd/>
                <a:tailEnd/>
              </a:ln>
              <a:effectLst/>
            </p:spPr>
            <p:txBody>
              <a:bodyPr wrap="none" lIns="90488" tIns="44450" rIns="90488" bIns="44450">
                <a:spAutoFit/>
              </a:bodyPr>
              <a:lstStyle/>
              <a:p>
                <a:pPr algn="ctr"/>
                <a:r>
                  <a:rPr lang="en-US" dirty="0">
                    <a:latin typeface="Arial" charset="0"/>
                  </a:rPr>
                  <a:t>p-type GaAs</a:t>
                </a:r>
              </a:p>
              <a:p>
                <a:pPr algn="ctr"/>
                <a:r>
                  <a:rPr lang="en-US" dirty="0">
                    <a:latin typeface="Arial" charset="0"/>
                  </a:rPr>
                  <a:t>substrate  </a:t>
                </a:r>
              </a:p>
            </p:txBody>
          </p:sp>
          <p:sp>
            <p:nvSpPr>
              <p:cNvPr id="21" name="Rectangle 220">
                <a:extLst>
                  <a:ext uri="{FF2B5EF4-FFF2-40B4-BE49-F238E27FC236}">
                    <a16:creationId xmlns:a16="http://schemas.microsoft.com/office/drawing/2014/main" id="{B9C8F72E-FC29-23A4-24A4-A7854DE518AB}"/>
                  </a:ext>
                </a:extLst>
              </p:cNvPr>
              <p:cNvSpPr>
                <a:spLocks noChangeArrowheads="1"/>
              </p:cNvSpPr>
              <p:nvPr/>
            </p:nvSpPr>
            <p:spPr bwMode="auto">
              <a:xfrm>
                <a:off x="3456" y="1754"/>
                <a:ext cx="1138" cy="231"/>
              </a:xfrm>
              <a:prstGeom prst="rect">
                <a:avLst/>
              </a:prstGeom>
              <a:noFill/>
              <a:ln w="12699">
                <a:noFill/>
                <a:miter lim="800000"/>
                <a:headEnd/>
                <a:tailEnd/>
              </a:ln>
              <a:effectLst/>
            </p:spPr>
            <p:txBody>
              <a:bodyPr lIns="90488" tIns="44450" rIns="90488" bIns="44450">
                <a:spAutoFit/>
              </a:bodyPr>
              <a:lstStyle/>
              <a:p>
                <a:pPr algn="ctr"/>
                <a:r>
                  <a:rPr lang="en-US" dirty="0">
                    <a:latin typeface="Arial" charset="0"/>
                  </a:rPr>
                  <a:t>GaAs buffer</a:t>
                </a:r>
              </a:p>
            </p:txBody>
          </p:sp>
          <p:sp>
            <p:nvSpPr>
              <p:cNvPr id="22" name="Rectangle 222">
                <a:extLst>
                  <a:ext uri="{FF2B5EF4-FFF2-40B4-BE49-F238E27FC236}">
                    <a16:creationId xmlns:a16="http://schemas.microsoft.com/office/drawing/2014/main" id="{F3995479-E126-89C4-8DE9-B1F0D3DE4007}"/>
                  </a:ext>
                </a:extLst>
              </p:cNvPr>
              <p:cNvSpPr>
                <a:spLocks noChangeArrowheads="1"/>
              </p:cNvSpPr>
              <p:nvPr/>
            </p:nvSpPr>
            <p:spPr bwMode="auto">
              <a:xfrm>
                <a:off x="3536" y="934"/>
                <a:ext cx="978" cy="231"/>
              </a:xfrm>
              <a:prstGeom prst="rect">
                <a:avLst/>
              </a:prstGeom>
              <a:noFill/>
              <a:ln w="12699">
                <a:noFill/>
                <a:miter lim="800000"/>
                <a:headEnd/>
                <a:tailEnd/>
              </a:ln>
              <a:effectLst/>
            </p:spPr>
            <p:txBody>
              <a:bodyPr wrap="none" lIns="90488" tIns="44450" rIns="90488" bIns="44450">
                <a:spAutoFit/>
              </a:bodyPr>
              <a:lstStyle/>
              <a:p>
                <a:pPr algn="ctr"/>
                <a:r>
                  <a:rPr lang="en-US" dirty="0">
                    <a:latin typeface="Arial" charset="0"/>
                  </a:rPr>
                  <a:t>GaAs</a:t>
                </a:r>
                <a:r>
                  <a:rPr lang="en-US" baseline="-25000" dirty="0">
                    <a:latin typeface="Arial" charset="0"/>
                  </a:rPr>
                  <a:t>0.71 </a:t>
                </a:r>
                <a:r>
                  <a:rPr lang="en-US" dirty="0">
                    <a:latin typeface="Arial" charset="0"/>
                  </a:rPr>
                  <a:t>P</a:t>
                </a:r>
                <a:r>
                  <a:rPr lang="en-US" baseline="-25000" dirty="0">
                    <a:latin typeface="Arial" charset="0"/>
                  </a:rPr>
                  <a:t>0.29</a:t>
                </a:r>
              </a:p>
            </p:txBody>
          </p:sp>
          <p:grpSp>
            <p:nvGrpSpPr>
              <p:cNvPr id="23" name="Group 233">
                <a:extLst>
                  <a:ext uri="{FF2B5EF4-FFF2-40B4-BE49-F238E27FC236}">
                    <a16:creationId xmlns:a16="http://schemas.microsoft.com/office/drawing/2014/main" id="{ACE69264-2990-3909-EF15-8FDFC4BA5BED}"/>
                  </a:ext>
                </a:extLst>
              </p:cNvPr>
              <p:cNvGrpSpPr>
                <a:grpSpLocks/>
              </p:cNvGrpSpPr>
              <p:nvPr/>
            </p:nvGrpSpPr>
            <p:grpSpPr bwMode="auto">
              <a:xfrm>
                <a:off x="3213" y="198"/>
                <a:ext cx="1628" cy="3033"/>
                <a:chOff x="3024" y="198"/>
                <a:chExt cx="1628" cy="3033"/>
              </a:xfrm>
            </p:grpSpPr>
            <p:sp>
              <p:nvSpPr>
                <p:cNvPr id="24" name="Rectangle 212">
                  <a:extLst>
                    <a:ext uri="{FF2B5EF4-FFF2-40B4-BE49-F238E27FC236}">
                      <a16:creationId xmlns:a16="http://schemas.microsoft.com/office/drawing/2014/main" id="{A2635CCA-CC42-2107-1526-7E0664C2ABDA}"/>
                    </a:ext>
                  </a:extLst>
                </p:cNvPr>
                <p:cNvSpPr>
                  <a:spLocks noChangeArrowheads="1"/>
                </p:cNvSpPr>
                <p:nvPr/>
              </p:nvSpPr>
              <p:spPr bwMode="auto">
                <a:xfrm>
                  <a:off x="3032" y="198"/>
                  <a:ext cx="1614" cy="3033"/>
                </a:xfrm>
                <a:prstGeom prst="rect">
                  <a:avLst/>
                </a:prstGeom>
                <a:noFill/>
                <a:ln w="38100">
                  <a:solidFill>
                    <a:schemeClr val="tx1"/>
                  </a:solidFill>
                  <a:miter lim="800000"/>
                  <a:headEnd/>
                  <a:tailEnd/>
                </a:ln>
                <a:effectLst/>
              </p:spPr>
              <p:txBody>
                <a:bodyPr wrap="none" lIns="90488" tIns="44450" rIns="90488" bIns="44450" anchor="ctr"/>
                <a:lstStyle/>
                <a:p>
                  <a:endParaRPr lang="en-US" dirty="0"/>
                </a:p>
              </p:txBody>
            </p:sp>
            <p:sp>
              <p:nvSpPr>
                <p:cNvPr id="25" name="Line 221">
                  <a:extLst>
                    <a:ext uri="{FF2B5EF4-FFF2-40B4-BE49-F238E27FC236}">
                      <a16:creationId xmlns:a16="http://schemas.microsoft.com/office/drawing/2014/main" id="{6D3956C3-E6E2-AE13-43E3-6AA8A3A55828}"/>
                    </a:ext>
                  </a:extLst>
                </p:cNvPr>
                <p:cNvSpPr>
                  <a:spLocks noChangeShapeType="1"/>
                </p:cNvSpPr>
                <p:nvPr/>
              </p:nvSpPr>
              <p:spPr bwMode="auto">
                <a:xfrm>
                  <a:off x="3032" y="861"/>
                  <a:ext cx="1613" cy="0"/>
                </a:xfrm>
                <a:prstGeom prst="line">
                  <a:avLst/>
                </a:prstGeom>
                <a:noFill/>
                <a:ln w="38100">
                  <a:solidFill>
                    <a:schemeClr val="tx1"/>
                  </a:solidFill>
                  <a:round/>
                  <a:headEnd/>
                  <a:tailEnd/>
                </a:ln>
                <a:effectLst/>
              </p:spPr>
              <p:txBody>
                <a:bodyPr wrap="square" lIns="90488" tIns="44450" rIns="90488" bIns="44450">
                  <a:spAutoFit/>
                </a:bodyPr>
                <a:lstStyle/>
                <a:p>
                  <a:endParaRPr lang="en-US" dirty="0"/>
                </a:p>
              </p:txBody>
            </p:sp>
            <p:sp>
              <p:nvSpPr>
                <p:cNvPr id="26" name="Line 230">
                  <a:extLst>
                    <a:ext uri="{FF2B5EF4-FFF2-40B4-BE49-F238E27FC236}">
                      <a16:creationId xmlns:a16="http://schemas.microsoft.com/office/drawing/2014/main" id="{4F491679-67B2-8233-3C15-09DCC1F80B92}"/>
                    </a:ext>
                  </a:extLst>
                </p:cNvPr>
                <p:cNvSpPr>
                  <a:spLocks noChangeShapeType="1"/>
                </p:cNvSpPr>
                <p:nvPr/>
              </p:nvSpPr>
              <p:spPr bwMode="auto">
                <a:xfrm>
                  <a:off x="3024" y="1242"/>
                  <a:ext cx="1621" cy="0"/>
                </a:xfrm>
                <a:prstGeom prst="line">
                  <a:avLst/>
                </a:prstGeom>
                <a:noFill/>
                <a:ln w="38100">
                  <a:solidFill>
                    <a:schemeClr val="tx1"/>
                  </a:solidFill>
                  <a:round/>
                  <a:headEnd/>
                  <a:tailEnd/>
                </a:ln>
                <a:effectLst/>
              </p:spPr>
              <p:txBody>
                <a:bodyPr wrap="square" lIns="90488" tIns="44450" rIns="90488" bIns="44450">
                  <a:spAutoFit/>
                </a:bodyPr>
                <a:lstStyle/>
                <a:p>
                  <a:endParaRPr lang="en-US" dirty="0"/>
                </a:p>
              </p:txBody>
            </p:sp>
            <p:sp>
              <p:nvSpPr>
                <p:cNvPr id="27" name="Line 231">
                  <a:extLst>
                    <a:ext uri="{FF2B5EF4-FFF2-40B4-BE49-F238E27FC236}">
                      <a16:creationId xmlns:a16="http://schemas.microsoft.com/office/drawing/2014/main" id="{77AABA2A-CEC3-67C4-BD7A-422E51F97F28}"/>
                    </a:ext>
                  </a:extLst>
                </p:cNvPr>
                <p:cNvSpPr>
                  <a:spLocks noChangeShapeType="1"/>
                </p:cNvSpPr>
                <p:nvPr/>
              </p:nvSpPr>
              <p:spPr bwMode="auto">
                <a:xfrm>
                  <a:off x="3049" y="1638"/>
                  <a:ext cx="1597" cy="0"/>
                </a:xfrm>
                <a:prstGeom prst="line">
                  <a:avLst/>
                </a:prstGeom>
                <a:noFill/>
                <a:ln w="38100">
                  <a:solidFill>
                    <a:schemeClr val="tx1"/>
                  </a:solidFill>
                  <a:round/>
                  <a:headEnd/>
                  <a:tailEnd/>
                </a:ln>
                <a:effectLst/>
              </p:spPr>
              <p:txBody>
                <a:bodyPr wrap="square" lIns="90488" tIns="44450" rIns="90488" bIns="44450">
                  <a:spAutoFit/>
                </a:bodyPr>
                <a:lstStyle/>
                <a:p>
                  <a:endParaRPr lang="en-US" dirty="0"/>
                </a:p>
              </p:txBody>
            </p:sp>
            <p:sp>
              <p:nvSpPr>
                <p:cNvPr id="28" name="Line 232">
                  <a:extLst>
                    <a:ext uri="{FF2B5EF4-FFF2-40B4-BE49-F238E27FC236}">
                      <a16:creationId xmlns:a16="http://schemas.microsoft.com/office/drawing/2014/main" id="{85B9B1DA-FF63-ECC9-BB8A-66ED395951A2}"/>
                    </a:ext>
                  </a:extLst>
                </p:cNvPr>
                <p:cNvSpPr>
                  <a:spLocks noChangeShapeType="1"/>
                </p:cNvSpPr>
                <p:nvPr/>
              </p:nvSpPr>
              <p:spPr bwMode="auto">
                <a:xfrm>
                  <a:off x="3043" y="2235"/>
                  <a:ext cx="1609" cy="0"/>
                </a:xfrm>
                <a:prstGeom prst="line">
                  <a:avLst/>
                </a:prstGeom>
                <a:noFill/>
                <a:ln w="38100">
                  <a:solidFill>
                    <a:schemeClr val="tx1"/>
                  </a:solidFill>
                  <a:round/>
                  <a:headEnd/>
                  <a:tailEnd/>
                </a:ln>
                <a:effectLst/>
              </p:spPr>
              <p:txBody>
                <a:bodyPr wrap="square" lIns="90488" tIns="44450" rIns="90488" bIns="44450">
                  <a:spAutoFit/>
                </a:bodyPr>
                <a:lstStyle/>
                <a:p>
                  <a:endParaRPr lang="en-US" dirty="0"/>
                </a:p>
              </p:txBody>
            </p:sp>
          </p:grpSp>
        </p:grpSp>
      </p:grpSp>
      <p:sp>
        <p:nvSpPr>
          <p:cNvPr id="33" name="Rectangle 24">
            <a:extLst>
              <a:ext uri="{FF2B5EF4-FFF2-40B4-BE49-F238E27FC236}">
                <a16:creationId xmlns:a16="http://schemas.microsoft.com/office/drawing/2014/main" id="{7EFE8ABA-F4A7-7E0E-8BEF-240AC63D068C}"/>
              </a:ext>
            </a:extLst>
          </p:cNvPr>
          <p:cNvSpPr>
            <a:spLocks noChangeArrowheads="1"/>
          </p:cNvSpPr>
          <p:nvPr/>
        </p:nvSpPr>
        <p:spPr bwMode="auto">
          <a:xfrm>
            <a:off x="5897880" y="1170543"/>
            <a:ext cx="6131423" cy="3755515"/>
          </a:xfrm>
          <a:prstGeom prst="rect">
            <a:avLst/>
          </a:prstGeom>
          <a:noFill/>
          <a:ln w="12699">
            <a:noFill/>
            <a:miter lim="800000"/>
            <a:headEnd/>
            <a:tailEnd/>
          </a:ln>
        </p:spPr>
        <p:txBody>
          <a:bodyPr wrap="square" lIns="90488" tIns="44450" rIns="90488" bIns="44450">
            <a:spAutoFit/>
          </a:bodyPr>
          <a:lstStyle/>
          <a:p>
            <a:pPr marL="290513" indent="-290513" eaLnBrk="0" hangingPunct="0">
              <a:lnSpc>
                <a:spcPct val="85000"/>
              </a:lnSpc>
              <a:buFontTx/>
              <a:buChar char="•"/>
            </a:pPr>
            <a:r>
              <a:rPr lang="en-US" sz="2800" dirty="0">
                <a:solidFill>
                  <a:srgbClr val="0057D6"/>
                </a:solidFill>
              </a:rPr>
              <a:t>MOCVD-grown</a:t>
            </a:r>
          </a:p>
          <a:p>
            <a:pPr marL="290513" indent="-290513" eaLnBrk="0" hangingPunct="0">
              <a:lnSpc>
                <a:spcPct val="85000"/>
              </a:lnSpc>
              <a:buFontTx/>
              <a:buChar char="•"/>
            </a:pPr>
            <a:r>
              <a:rPr lang="en-US" sz="2800" dirty="0">
                <a:solidFill>
                  <a:srgbClr val="0057D6"/>
                </a:solidFill>
              </a:rPr>
              <a:t>Polarization ~ 75% at ~ 850nm</a:t>
            </a:r>
          </a:p>
          <a:p>
            <a:pPr marL="290513" indent="-290513" eaLnBrk="0" hangingPunct="0">
              <a:lnSpc>
                <a:spcPct val="85000"/>
              </a:lnSpc>
              <a:buFontTx/>
              <a:buChar char="•"/>
            </a:pPr>
            <a:r>
              <a:rPr lang="en-US" sz="2800" dirty="0">
                <a:solidFill>
                  <a:srgbClr val="0057D6"/>
                </a:solidFill>
              </a:rPr>
              <a:t>QE ~ 0.1%</a:t>
            </a:r>
          </a:p>
          <a:p>
            <a:pPr marL="290513" indent="-290513" eaLnBrk="0" hangingPunct="0">
              <a:lnSpc>
                <a:spcPct val="85000"/>
              </a:lnSpc>
              <a:buFontTx/>
              <a:buChar char="•"/>
            </a:pPr>
            <a:r>
              <a:rPr lang="en-US" sz="2800" b="1" dirty="0">
                <a:solidFill>
                  <a:srgbClr val="0057D6"/>
                </a:solidFill>
              </a:rPr>
              <a:t>Strain relaxation – that’s the problem with this photocathode</a:t>
            </a:r>
          </a:p>
          <a:p>
            <a:pPr marL="290513" indent="-290513" eaLnBrk="0" hangingPunct="0">
              <a:lnSpc>
                <a:spcPct val="85000"/>
              </a:lnSpc>
              <a:buFontTx/>
              <a:buChar char="•"/>
            </a:pPr>
            <a:r>
              <a:rPr lang="en-US" sz="2800" dirty="0">
                <a:solidFill>
                  <a:srgbClr val="0057D6"/>
                </a:solidFill>
              </a:rPr>
              <a:t>Thickness beyond ~ 10 nm problematic</a:t>
            </a:r>
          </a:p>
          <a:p>
            <a:pPr marL="914400" lvl="1" indent="-457200" eaLnBrk="0" hangingPunct="0">
              <a:lnSpc>
                <a:spcPct val="85000"/>
              </a:lnSpc>
              <a:buFont typeface="Wingdings" panose="05000000000000000000" pitchFamily="2" charset="2"/>
              <a:buChar char="Ø"/>
            </a:pPr>
            <a:r>
              <a:rPr lang="en-US" sz="2800" dirty="0">
                <a:solidFill>
                  <a:srgbClr val="0057D6"/>
                </a:solidFill>
              </a:rPr>
              <a:t>Balancing QE vs Polarization</a:t>
            </a:r>
          </a:p>
          <a:p>
            <a:pPr marL="290513" indent="-290513" eaLnBrk="0" hangingPunct="0">
              <a:lnSpc>
                <a:spcPct val="85000"/>
              </a:lnSpc>
              <a:buFontTx/>
              <a:buChar char="•"/>
            </a:pPr>
            <a:r>
              <a:rPr lang="en-US" sz="2800" dirty="0">
                <a:solidFill>
                  <a:srgbClr val="0057D6"/>
                </a:solidFill>
              </a:rPr>
              <a:t>Required finicky modelocked Ti-sapphire lasers</a:t>
            </a:r>
          </a:p>
          <a:p>
            <a:pPr marL="290513" indent="-290513" eaLnBrk="0" hangingPunct="0">
              <a:lnSpc>
                <a:spcPct val="85000"/>
              </a:lnSpc>
              <a:buFontTx/>
              <a:buChar char="•"/>
            </a:pPr>
            <a:r>
              <a:rPr lang="en-US" sz="2800" dirty="0">
                <a:solidFill>
                  <a:srgbClr val="0057D6"/>
                </a:solidFill>
              </a:rPr>
              <a:t>No arsenic cap</a:t>
            </a:r>
          </a:p>
        </p:txBody>
      </p:sp>
      <p:sp>
        <p:nvSpPr>
          <p:cNvPr id="35" name="TextBox 34">
            <a:extLst>
              <a:ext uri="{FF2B5EF4-FFF2-40B4-BE49-F238E27FC236}">
                <a16:creationId xmlns:a16="http://schemas.microsoft.com/office/drawing/2014/main" id="{35366BF5-F1C7-C62E-578E-883A04633EF0}"/>
              </a:ext>
            </a:extLst>
          </p:cNvPr>
          <p:cNvSpPr txBox="1"/>
          <p:nvPr/>
        </p:nvSpPr>
        <p:spPr>
          <a:xfrm>
            <a:off x="984488" y="6060281"/>
            <a:ext cx="4341253" cy="369332"/>
          </a:xfrm>
          <a:prstGeom prst="rect">
            <a:avLst/>
          </a:prstGeom>
          <a:noFill/>
        </p:spPr>
        <p:txBody>
          <a:bodyPr wrap="none" rtlCol="0">
            <a:spAutoFit/>
          </a:bodyPr>
          <a:lstStyle/>
          <a:p>
            <a:r>
              <a:rPr lang="en-US" dirty="0"/>
              <a:t>Manufactured by Bandwidth Semiconductor</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002763F-4470-E4A9-40EC-FB9E04F245D7}"/>
                  </a:ext>
                </a:extLst>
              </p:cNvPr>
              <p:cNvSpPr txBox="1"/>
              <p:nvPr/>
            </p:nvSpPr>
            <p:spPr>
              <a:xfrm>
                <a:off x="5635744" y="5249228"/>
                <a:ext cx="6298564" cy="667490"/>
              </a:xfrm>
              <a:prstGeom prst="rect">
                <a:avLst/>
              </a:prstGeom>
              <a:solidFill>
                <a:schemeClr val="tx2">
                  <a:lumMod val="20000"/>
                  <a:lumOff val="80000"/>
                </a:schemeClr>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𝑄𝑢𝑎𝑛𝑡𝑢𝑚</m:t>
                      </m:r>
                      <m:r>
                        <a:rPr lang="en-US" i="0">
                          <a:latin typeface="Cambria Math" panose="02040503050406030204" pitchFamily="18" charset="0"/>
                        </a:rPr>
                        <m:t> </m:t>
                      </m:r>
                      <m:r>
                        <a:rPr lang="en-US" i="1">
                          <a:latin typeface="Cambria Math" panose="02040503050406030204" pitchFamily="18" charset="0"/>
                        </a:rPr>
                        <m:t>𝐸𝑓𝑓𝑖𝑐𝑖𝑒𝑛𝑐𝑦</m:t>
                      </m:r>
                      <m:r>
                        <a:rPr lang="en-US" i="0">
                          <a:latin typeface="Cambria Math" panose="02040503050406030204" pitchFamily="18" charset="0"/>
                        </a:rPr>
                        <m:t> </m:t>
                      </m:r>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𝑄𝐸</m:t>
                          </m:r>
                        </m:e>
                      </m:d>
                      <m:r>
                        <a:rPr lang="en-US" i="0">
                          <a:latin typeface="Cambria Math" panose="02040503050406030204" pitchFamily="18" charset="0"/>
                        </a:rPr>
                        <m:t>= </m:t>
                      </m:r>
                      <m:f>
                        <m:fPr>
                          <m:ctrlPr>
                            <a:rPr lang="en-US" i="1">
                              <a:solidFill>
                                <a:srgbClr val="836967"/>
                              </a:solidFill>
                              <a:latin typeface="Cambria Math" panose="02040503050406030204" pitchFamily="18" charset="0"/>
                            </a:rPr>
                          </m:ctrlPr>
                        </m:fPr>
                        <m:num>
                          <m:r>
                            <a:rPr lang="en-US" i="1">
                              <a:latin typeface="Cambria Math" panose="02040503050406030204" pitchFamily="18" charset="0"/>
                            </a:rPr>
                            <m:t>𝑛𝑢𝑚𝑏𝑒𝑟</m:t>
                          </m:r>
                          <m:r>
                            <a:rPr lang="en-US" i="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i="1">
                              <a:latin typeface="Cambria Math" panose="02040503050406030204" pitchFamily="18" charset="0"/>
                            </a:rPr>
                            <m:t>𝑒𝑙𝑒𝑐𝑡𝑟𝑜𝑛𝑠</m:t>
                          </m:r>
                          <m:r>
                            <a:rPr lang="en-US" i="0">
                              <a:latin typeface="Cambria Math" panose="02040503050406030204" pitchFamily="18" charset="0"/>
                            </a:rPr>
                            <m:t> </m:t>
                          </m:r>
                          <m:r>
                            <a:rPr lang="en-US" i="1">
                              <a:latin typeface="Cambria Math" panose="02040503050406030204" pitchFamily="18" charset="0"/>
                            </a:rPr>
                            <m:t>𝑒𝑚𝑖𝑡𝑡𝑒𝑑</m:t>
                          </m:r>
                        </m:num>
                        <m:den>
                          <m:r>
                            <a:rPr lang="en-US" i="1">
                              <a:latin typeface="Cambria Math" panose="02040503050406030204" pitchFamily="18" charset="0"/>
                            </a:rPr>
                            <m:t>𝑛𝑢𝑚𝑏𝑒𝑟</m:t>
                          </m:r>
                          <m:r>
                            <a:rPr lang="en-US" i="0">
                              <a:latin typeface="Cambria Math" panose="02040503050406030204" pitchFamily="18" charset="0"/>
                            </a:rPr>
                            <m:t> </m:t>
                          </m:r>
                          <m:r>
                            <a:rPr lang="en-US" i="1">
                              <a:latin typeface="Cambria Math" panose="02040503050406030204" pitchFamily="18" charset="0"/>
                            </a:rPr>
                            <m:t>𝑜𝑓</m:t>
                          </m:r>
                          <m:r>
                            <a:rPr lang="en-US" i="0">
                              <a:latin typeface="Cambria Math" panose="02040503050406030204" pitchFamily="18" charset="0"/>
                            </a:rPr>
                            <m:t> </m:t>
                          </m:r>
                          <m:r>
                            <a:rPr lang="en-US" i="1">
                              <a:latin typeface="Cambria Math" panose="02040503050406030204" pitchFamily="18" charset="0"/>
                            </a:rPr>
                            <m:t>𝑖𝑛𝑐𝑖𝑑𝑒𝑛𝑡</m:t>
                          </m:r>
                          <m:r>
                            <a:rPr lang="en-US" i="0">
                              <a:latin typeface="Cambria Math" panose="02040503050406030204" pitchFamily="18" charset="0"/>
                            </a:rPr>
                            <m:t> </m:t>
                          </m:r>
                          <m:r>
                            <a:rPr lang="en-US" i="1">
                              <a:latin typeface="Cambria Math" panose="02040503050406030204" pitchFamily="18" charset="0"/>
                            </a:rPr>
                            <m:t>𝑝h𝑜𝑡𝑜𝑛𝑠</m:t>
                          </m:r>
                        </m:den>
                      </m:f>
                    </m:oMath>
                  </m:oMathPara>
                </a14:m>
                <a:endParaRPr lang="en-US" dirty="0"/>
              </a:p>
            </p:txBody>
          </p:sp>
        </mc:Choice>
        <mc:Fallback xmlns="">
          <p:sp>
            <p:nvSpPr>
              <p:cNvPr id="7" name="TextBox 6">
                <a:extLst>
                  <a:ext uri="{FF2B5EF4-FFF2-40B4-BE49-F238E27FC236}">
                    <a16:creationId xmlns:a16="http://schemas.microsoft.com/office/drawing/2014/main" id="{5002763F-4470-E4A9-40EC-FB9E04F245D7}"/>
                  </a:ext>
                </a:extLst>
              </p:cNvPr>
              <p:cNvSpPr txBox="1">
                <a:spLocks noRot="1" noChangeAspect="1" noMove="1" noResize="1" noEditPoints="1" noAdjustHandles="1" noChangeArrowheads="1" noChangeShapeType="1" noTextEdit="1"/>
              </p:cNvSpPr>
              <p:nvPr/>
            </p:nvSpPr>
            <p:spPr>
              <a:xfrm>
                <a:off x="5635744" y="5249228"/>
                <a:ext cx="6298564" cy="667490"/>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46248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62242E-D617-7DFE-CAFC-EE8D75E50395}"/>
              </a:ext>
            </a:extLst>
          </p:cNvPr>
          <p:cNvSpPr txBox="1"/>
          <p:nvPr/>
        </p:nvSpPr>
        <p:spPr>
          <a:xfrm>
            <a:off x="3342299" y="2038602"/>
            <a:ext cx="1049337" cy="523220"/>
          </a:xfrm>
          <a:prstGeom prst="rect">
            <a:avLst/>
          </a:prstGeom>
          <a:noFill/>
        </p:spPr>
        <p:txBody>
          <a:bodyPr wrap="square" rtlCol="0">
            <a:spAutoFit/>
          </a:bodyPr>
          <a:lstStyle/>
          <a:p>
            <a:pPr algn="ctr"/>
            <a:r>
              <a:rPr lang="en-US" sz="1400" dirty="0"/>
              <a:t>Nanometer scale layers</a:t>
            </a:r>
          </a:p>
        </p:txBody>
      </p:sp>
      <p:grpSp>
        <p:nvGrpSpPr>
          <p:cNvPr id="15" name="Group 14">
            <a:extLst>
              <a:ext uri="{FF2B5EF4-FFF2-40B4-BE49-F238E27FC236}">
                <a16:creationId xmlns:a16="http://schemas.microsoft.com/office/drawing/2014/main" id="{771A4E0D-266B-2C67-C719-F7DCD8F3B964}"/>
              </a:ext>
            </a:extLst>
          </p:cNvPr>
          <p:cNvGrpSpPr/>
          <p:nvPr/>
        </p:nvGrpSpPr>
        <p:grpSpPr>
          <a:xfrm>
            <a:off x="1152777" y="2134215"/>
            <a:ext cx="2122847" cy="3418036"/>
            <a:chOff x="1401884" y="2211921"/>
            <a:chExt cx="2122847" cy="3418036"/>
          </a:xfrm>
        </p:grpSpPr>
        <p:grpSp>
          <p:nvGrpSpPr>
            <p:cNvPr id="49" name="Group 51">
              <a:extLst>
                <a:ext uri="{FF2B5EF4-FFF2-40B4-BE49-F238E27FC236}">
                  <a16:creationId xmlns:a16="http://schemas.microsoft.com/office/drawing/2014/main" id="{9513731D-EF8B-A18B-62DD-A91337A1321D}"/>
                </a:ext>
              </a:extLst>
            </p:cNvPr>
            <p:cNvGrpSpPr>
              <a:grpSpLocks/>
            </p:cNvGrpSpPr>
            <p:nvPr/>
          </p:nvGrpSpPr>
          <p:grpSpPr bwMode="auto">
            <a:xfrm>
              <a:off x="1553056" y="2271834"/>
              <a:ext cx="1971675" cy="2743200"/>
              <a:chOff x="3815" y="1793"/>
              <a:chExt cx="1242" cy="1728"/>
            </a:xfrm>
          </p:grpSpPr>
          <p:sp>
            <p:nvSpPr>
              <p:cNvPr id="53" name="Rectangle 52">
                <a:extLst>
                  <a:ext uri="{FF2B5EF4-FFF2-40B4-BE49-F238E27FC236}">
                    <a16:creationId xmlns:a16="http://schemas.microsoft.com/office/drawing/2014/main" id="{759E951A-2FCB-87FA-B4D5-392976E30BD1}"/>
                  </a:ext>
                </a:extLst>
              </p:cNvPr>
              <p:cNvSpPr>
                <a:spLocks noChangeArrowheads="1"/>
              </p:cNvSpPr>
              <p:nvPr/>
            </p:nvSpPr>
            <p:spPr bwMode="auto">
              <a:xfrm>
                <a:off x="3815" y="1793"/>
                <a:ext cx="1242" cy="95"/>
              </a:xfrm>
              <a:prstGeom prst="rect">
                <a:avLst/>
              </a:prstGeom>
              <a:solidFill>
                <a:srgbClr val="99CCFF"/>
              </a:solidFill>
              <a:ln w="19050" algn="ctr">
                <a:solidFill>
                  <a:schemeClr val="tx1"/>
                </a:solidFill>
                <a:miter lim="800000"/>
                <a:headEnd/>
                <a:tailEnd/>
              </a:ln>
            </p:spPr>
            <p:txBody>
              <a:bodyPr wrap="none" anchor="ctr"/>
              <a:lstStyle/>
              <a:p>
                <a:endParaRPr lang="ja-JP" altLang="en-US"/>
              </a:p>
            </p:txBody>
          </p:sp>
          <p:sp>
            <p:nvSpPr>
              <p:cNvPr id="54" name="Rectangle 53">
                <a:extLst>
                  <a:ext uri="{FF2B5EF4-FFF2-40B4-BE49-F238E27FC236}">
                    <a16:creationId xmlns:a16="http://schemas.microsoft.com/office/drawing/2014/main" id="{17043128-0207-D942-8982-ED558F636892}"/>
                  </a:ext>
                </a:extLst>
              </p:cNvPr>
              <p:cNvSpPr>
                <a:spLocks noChangeArrowheads="1"/>
              </p:cNvSpPr>
              <p:nvPr/>
            </p:nvSpPr>
            <p:spPr bwMode="auto">
              <a:xfrm>
                <a:off x="3815" y="1888"/>
                <a:ext cx="1242" cy="96"/>
              </a:xfrm>
              <a:prstGeom prst="rect">
                <a:avLst/>
              </a:prstGeom>
              <a:solidFill>
                <a:srgbClr val="969696"/>
              </a:solidFill>
              <a:ln w="19050" algn="ctr">
                <a:solidFill>
                  <a:schemeClr val="tx1"/>
                </a:solidFill>
                <a:miter lim="800000"/>
                <a:headEnd/>
                <a:tailEnd/>
              </a:ln>
            </p:spPr>
            <p:txBody>
              <a:bodyPr wrap="none" anchor="ctr"/>
              <a:lstStyle/>
              <a:p>
                <a:endParaRPr lang="ja-JP" altLang="en-US"/>
              </a:p>
            </p:txBody>
          </p:sp>
          <p:sp>
            <p:nvSpPr>
              <p:cNvPr id="55" name="Rectangle 54">
                <a:extLst>
                  <a:ext uri="{FF2B5EF4-FFF2-40B4-BE49-F238E27FC236}">
                    <a16:creationId xmlns:a16="http://schemas.microsoft.com/office/drawing/2014/main" id="{7388D595-12EE-47D0-DFDF-46580FF1A353}"/>
                  </a:ext>
                </a:extLst>
              </p:cNvPr>
              <p:cNvSpPr>
                <a:spLocks noChangeArrowheads="1"/>
              </p:cNvSpPr>
              <p:nvPr/>
            </p:nvSpPr>
            <p:spPr bwMode="auto">
              <a:xfrm>
                <a:off x="3815" y="1984"/>
                <a:ext cx="1242" cy="95"/>
              </a:xfrm>
              <a:prstGeom prst="rect">
                <a:avLst/>
              </a:prstGeom>
              <a:solidFill>
                <a:srgbClr val="99CCFF"/>
              </a:solidFill>
              <a:ln w="19050" algn="ctr">
                <a:solidFill>
                  <a:schemeClr val="tx1"/>
                </a:solidFill>
                <a:miter lim="800000"/>
                <a:headEnd/>
                <a:tailEnd/>
              </a:ln>
            </p:spPr>
            <p:txBody>
              <a:bodyPr wrap="none" anchor="ctr"/>
              <a:lstStyle/>
              <a:p>
                <a:endParaRPr lang="ja-JP" altLang="en-US"/>
              </a:p>
            </p:txBody>
          </p:sp>
          <p:sp>
            <p:nvSpPr>
              <p:cNvPr id="56" name="Rectangle 55">
                <a:extLst>
                  <a:ext uri="{FF2B5EF4-FFF2-40B4-BE49-F238E27FC236}">
                    <a16:creationId xmlns:a16="http://schemas.microsoft.com/office/drawing/2014/main" id="{AED48873-7127-C1F9-6A62-0859CFFD0B04}"/>
                  </a:ext>
                </a:extLst>
              </p:cNvPr>
              <p:cNvSpPr>
                <a:spLocks noChangeArrowheads="1"/>
              </p:cNvSpPr>
              <p:nvPr/>
            </p:nvSpPr>
            <p:spPr bwMode="auto">
              <a:xfrm>
                <a:off x="3815" y="2079"/>
                <a:ext cx="1242" cy="95"/>
              </a:xfrm>
              <a:prstGeom prst="rect">
                <a:avLst/>
              </a:prstGeom>
              <a:solidFill>
                <a:srgbClr val="969696"/>
              </a:solidFill>
              <a:ln w="19050" algn="ctr">
                <a:solidFill>
                  <a:schemeClr val="tx1"/>
                </a:solidFill>
                <a:miter lim="800000"/>
                <a:headEnd/>
                <a:tailEnd/>
              </a:ln>
            </p:spPr>
            <p:txBody>
              <a:bodyPr wrap="none" anchor="ctr"/>
              <a:lstStyle/>
              <a:p>
                <a:endParaRPr lang="ja-JP" altLang="en-US"/>
              </a:p>
            </p:txBody>
          </p:sp>
          <p:sp>
            <p:nvSpPr>
              <p:cNvPr id="57" name="Rectangle 56">
                <a:extLst>
                  <a:ext uri="{FF2B5EF4-FFF2-40B4-BE49-F238E27FC236}">
                    <a16:creationId xmlns:a16="http://schemas.microsoft.com/office/drawing/2014/main" id="{FEFBD7D3-513C-0814-98B7-AD2C1E8C49BA}"/>
                  </a:ext>
                </a:extLst>
              </p:cNvPr>
              <p:cNvSpPr>
                <a:spLocks noChangeArrowheads="1"/>
              </p:cNvSpPr>
              <p:nvPr/>
            </p:nvSpPr>
            <p:spPr bwMode="auto">
              <a:xfrm>
                <a:off x="3815" y="2174"/>
                <a:ext cx="1242" cy="95"/>
              </a:xfrm>
              <a:prstGeom prst="rect">
                <a:avLst/>
              </a:prstGeom>
              <a:solidFill>
                <a:srgbClr val="99CCFF"/>
              </a:solidFill>
              <a:ln w="19050" algn="ctr">
                <a:solidFill>
                  <a:schemeClr val="tx1"/>
                </a:solidFill>
                <a:miter lim="800000"/>
                <a:headEnd/>
                <a:tailEnd/>
              </a:ln>
            </p:spPr>
            <p:txBody>
              <a:bodyPr wrap="none" anchor="ctr"/>
              <a:lstStyle/>
              <a:p>
                <a:endParaRPr lang="ja-JP" altLang="en-US"/>
              </a:p>
            </p:txBody>
          </p:sp>
          <p:sp>
            <p:nvSpPr>
              <p:cNvPr id="58" name="Rectangle 57">
                <a:extLst>
                  <a:ext uri="{FF2B5EF4-FFF2-40B4-BE49-F238E27FC236}">
                    <a16:creationId xmlns:a16="http://schemas.microsoft.com/office/drawing/2014/main" id="{A93A00A4-F6D4-DFA4-13B8-EED1A068D244}"/>
                  </a:ext>
                </a:extLst>
              </p:cNvPr>
              <p:cNvSpPr>
                <a:spLocks noChangeArrowheads="1"/>
              </p:cNvSpPr>
              <p:nvPr/>
            </p:nvSpPr>
            <p:spPr bwMode="auto">
              <a:xfrm>
                <a:off x="3815" y="2269"/>
                <a:ext cx="1242" cy="96"/>
              </a:xfrm>
              <a:prstGeom prst="rect">
                <a:avLst/>
              </a:prstGeom>
              <a:solidFill>
                <a:srgbClr val="969696"/>
              </a:solidFill>
              <a:ln w="19050" algn="ctr">
                <a:solidFill>
                  <a:schemeClr val="tx1"/>
                </a:solidFill>
                <a:miter lim="800000"/>
                <a:headEnd/>
                <a:tailEnd/>
              </a:ln>
            </p:spPr>
            <p:txBody>
              <a:bodyPr wrap="none" anchor="ctr"/>
              <a:lstStyle/>
              <a:p>
                <a:endParaRPr lang="ja-JP" altLang="en-US"/>
              </a:p>
            </p:txBody>
          </p:sp>
          <p:sp>
            <p:nvSpPr>
              <p:cNvPr id="59" name="Rectangle 58">
                <a:extLst>
                  <a:ext uri="{FF2B5EF4-FFF2-40B4-BE49-F238E27FC236}">
                    <a16:creationId xmlns:a16="http://schemas.microsoft.com/office/drawing/2014/main" id="{F334D491-CCCB-4C19-7E6C-7F4C623960E6}"/>
                  </a:ext>
                </a:extLst>
              </p:cNvPr>
              <p:cNvSpPr>
                <a:spLocks noChangeArrowheads="1"/>
              </p:cNvSpPr>
              <p:nvPr/>
            </p:nvSpPr>
            <p:spPr bwMode="auto">
              <a:xfrm>
                <a:off x="3815" y="2365"/>
                <a:ext cx="1242" cy="95"/>
              </a:xfrm>
              <a:prstGeom prst="rect">
                <a:avLst/>
              </a:prstGeom>
              <a:solidFill>
                <a:srgbClr val="99CCFF"/>
              </a:solidFill>
              <a:ln w="19050" algn="ctr">
                <a:solidFill>
                  <a:schemeClr val="tx1"/>
                </a:solidFill>
                <a:miter lim="800000"/>
                <a:headEnd/>
                <a:tailEnd/>
              </a:ln>
            </p:spPr>
            <p:txBody>
              <a:bodyPr wrap="none" anchor="ctr"/>
              <a:lstStyle/>
              <a:p>
                <a:endParaRPr lang="ja-JP" altLang="en-US"/>
              </a:p>
            </p:txBody>
          </p:sp>
          <p:sp>
            <p:nvSpPr>
              <p:cNvPr id="60" name="Rectangle 59">
                <a:extLst>
                  <a:ext uri="{FF2B5EF4-FFF2-40B4-BE49-F238E27FC236}">
                    <a16:creationId xmlns:a16="http://schemas.microsoft.com/office/drawing/2014/main" id="{CDFFB14A-5930-288E-9AE9-D05D656DA0B2}"/>
                  </a:ext>
                </a:extLst>
              </p:cNvPr>
              <p:cNvSpPr>
                <a:spLocks noChangeArrowheads="1"/>
              </p:cNvSpPr>
              <p:nvPr/>
            </p:nvSpPr>
            <p:spPr bwMode="auto">
              <a:xfrm>
                <a:off x="3815" y="2460"/>
                <a:ext cx="1242" cy="95"/>
              </a:xfrm>
              <a:prstGeom prst="rect">
                <a:avLst/>
              </a:prstGeom>
              <a:solidFill>
                <a:srgbClr val="969696"/>
              </a:solidFill>
              <a:ln w="19050" algn="ctr">
                <a:solidFill>
                  <a:schemeClr val="tx1"/>
                </a:solidFill>
                <a:miter lim="800000"/>
                <a:headEnd/>
                <a:tailEnd/>
              </a:ln>
            </p:spPr>
            <p:txBody>
              <a:bodyPr wrap="none" anchor="ctr"/>
              <a:lstStyle/>
              <a:p>
                <a:endParaRPr lang="ja-JP" altLang="en-US"/>
              </a:p>
            </p:txBody>
          </p:sp>
          <p:sp>
            <p:nvSpPr>
              <p:cNvPr id="61" name="Rectangle 60">
                <a:extLst>
                  <a:ext uri="{FF2B5EF4-FFF2-40B4-BE49-F238E27FC236}">
                    <a16:creationId xmlns:a16="http://schemas.microsoft.com/office/drawing/2014/main" id="{6C8B7D8E-1AED-12BA-F330-6A17C8115357}"/>
                  </a:ext>
                </a:extLst>
              </p:cNvPr>
              <p:cNvSpPr>
                <a:spLocks noChangeArrowheads="1"/>
              </p:cNvSpPr>
              <p:nvPr/>
            </p:nvSpPr>
            <p:spPr bwMode="auto">
              <a:xfrm>
                <a:off x="3815" y="2555"/>
                <a:ext cx="1242" cy="96"/>
              </a:xfrm>
              <a:prstGeom prst="rect">
                <a:avLst/>
              </a:prstGeom>
              <a:solidFill>
                <a:srgbClr val="99CCFF"/>
              </a:solidFill>
              <a:ln w="19050" algn="ctr">
                <a:solidFill>
                  <a:schemeClr val="tx1"/>
                </a:solidFill>
                <a:miter lim="800000"/>
                <a:headEnd/>
                <a:tailEnd/>
              </a:ln>
            </p:spPr>
            <p:txBody>
              <a:bodyPr wrap="none" anchor="ctr"/>
              <a:lstStyle/>
              <a:p>
                <a:endParaRPr lang="ja-JP" altLang="en-US"/>
              </a:p>
            </p:txBody>
          </p:sp>
          <p:sp>
            <p:nvSpPr>
              <p:cNvPr id="62" name="Rectangle 61">
                <a:extLst>
                  <a:ext uri="{FF2B5EF4-FFF2-40B4-BE49-F238E27FC236}">
                    <a16:creationId xmlns:a16="http://schemas.microsoft.com/office/drawing/2014/main" id="{0757D434-1C98-C4F7-57C3-10A60EA528C7}"/>
                  </a:ext>
                </a:extLst>
              </p:cNvPr>
              <p:cNvSpPr>
                <a:spLocks noChangeArrowheads="1"/>
              </p:cNvSpPr>
              <p:nvPr/>
            </p:nvSpPr>
            <p:spPr bwMode="auto">
              <a:xfrm>
                <a:off x="3815" y="2651"/>
                <a:ext cx="1242" cy="280"/>
              </a:xfrm>
              <a:prstGeom prst="rect">
                <a:avLst/>
              </a:prstGeom>
              <a:solidFill>
                <a:srgbClr val="969696"/>
              </a:solidFill>
              <a:ln w="19050" algn="ctr">
                <a:solidFill>
                  <a:schemeClr val="tx1"/>
                </a:solidFill>
                <a:miter lim="800000"/>
                <a:headEnd/>
                <a:tailEnd/>
              </a:ln>
            </p:spPr>
            <p:txBody>
              <a:bodyPr wrap="none" anchor="ctr"/>
              <a:lstStyle/>
              <a:p>
                <a:endParaRPr lang="ja-JP" altLang="en-US"/>
              </a:p>
            </p:txBody>
          </p:sp>
          <p:sp>
            <p:nvSpPr>
              <p:cNvPr id="63" name="Rectangle 62">
                <a:extLst>
                  <a:ext uri="{FF2B5EF4-FFF2-40B4-BE49-F238E27FC236}">
                    <a16:creationId xmlns:a16="http://schemas.microsoft.com/office/drawing/2014/main" id="{33643864-2CB9-9D1B-1DA3-191E2C7DB0BF}"/>
                  </a:ext>
                </a:extLst>
              </p:cNvPr>
              <p:cNvSpPr>
                <a:spLocks noChangeArrowheads="1"/>
              </p:cNvSpPr>
              <p:nvPr/>
            </p:nvSpPr>
            <p:spPr bwMode="auto">
              <a:xfrm>
                <a:off x="3815" y="2931"/>
                <a:ext cx="1242" cy="590"/>
              </a:xfrm>
              <a:prstGeom prst="rect">
                <a:avLst/>
              </a:prstGeom>
              <a:solidFill>
                <a:srgbClr val="99CCFF"/>
              </a:solidFill>
              <a:ln w="19050" algn="ctr">
                <a:solidFill>
                  <a:schemeClr val="tx1"/>
                </a:solidFill>
                <a:miter lim="800000"/>
                <a:headEnd/>
                <a:tailEnd/>
              </a:ln>
            </p:spPr>
            <p:txBody>
              <a:bodyPr wrap="none" anchor="ctr"/>
              <a:lstStyle/>
              <a:p>
                <a:endParaRPr lang="ja-JP" altLang="en-US"/>
              </a:p>
            </p:txBody>
          </p:sp>
        </p:grpSp>
        <p:sp>
          <p:nvSpPr>
            <p:cNvPr id="50" name="Text Box 63">
              <a:extLst>
                <a:ext uri="{FF2B5EF4-FFF2-40B4-BE49-F238E27FC236}">
                  <a16:creationId xmlns:a16="http://schemas.microsoft.com/office/drawing/2014/main" id="{E8A3BDA3-3EAE-0717-90F4-C44C9062477D}"/>
                </a:ext>
              </a:extLst>
            </p:cNvPr>
            <p:cNvSpPr txBox="1">
              <a:spLocks noChangeArrowheads="1"/>
            </p:cNvSpPr>
            <p:nvPr/>
          </p:nvSpPr>
          <p:spPr bwMode="auto">
            <a:xfrm>
              <a:off x="1581946" y="5045196"/>
              <a:ext cx="1936588" cy="584761"/>
            </a:xfrm>
            <a:prstGeom prst="rect">
              <a:avLst/>
            </a:prstGeom>
            <a:noFill/>
            <a:ln w="9525">
              <a:noFill/>
              <a:miter lim="800000"/>
              <a:headEnd/>
              <a:tailEnd/>
            </a:ln>
          </p:spPr>
          <p:txBody>
            <a:bodyPr wrap="none" lIns="91424" tIns="45713" rIns="91424" bIns="45713">
              <a:spAutoFit/>
            </a:bodyPr>
            <a:lstStyle/>
            <a:p>
              <a:pPr algn="ctr"/>
              <a:r>
                <a:rPr lang="en-US" altLang="ja-JP" sz="1600" dirty="0">
                  <a:ea typeface="HG創英角ｺﾞｼｯｸUB" pitchFamily="49" charset="-128"/>
                </a:rPr>
                <a:t>eg., GaAs/GaAsP</a:t>
              </a:r>
              <a:br>
                <a:rPr lang="en-US" altLang="ja-JP" sz="1600" dirty="0">
                  <a:ea typeface="HG創英角ｺﾞｼｯｸUB" pitchFamily="49" charset="-128"/>
                </a:rPr>
              </a:br>
              <a:r>
                <a:rPr lang="en-US" altLang="ja-JP" sz="1600" dirty="0">
                  <a:ea typeface="HG創英角ｺﾞｼｯｸUB" pitchFamily="49" charset="-128"/>
                </a:rPr>
                <a:t> strained superlattice</a:t>
              </a:r>
            </a:p>
          </p:txBody>
        </p:sp>
        <p:sp>
          <p:nvSpPr>
            <p:cNvPr id="51" name="Text Box 85">
              <a:extLst>
                <a:ext uri="{FF2B5EF4-FFF2-40B4-BE49-F238E27FC236}">
                  <a16:creationId xmlns:a16="http://schemas.microsoft.com/office/drawing/2014/main" id="{ABF734D3-A462-A421-62FD-D424CD34500D}"/>
                </a:ext>
              </a:extLst>
            </p:cNvPr>
            <p:cNvSpPr txBox="1">
              <a:spLocks noChangeArrowheads="1"/>
            </p:cNvSpPr>
            <p:nvPr/>
          </p:nvSpPr>
          <p:spPr bwMode="auto">
            <a:xfrm>
              <a:off x="1795451" y="4367334"/>
              <a:ext cx="1431322" cy="338540"/>
            </a:xfrm>
            <a:prstGeom prst="rect">
              <a:avLst/>
            </a:prstGeom>
            <a:noFill/>
            <a:ln w="9525">
              <a:noFill/>
              <a:miter lim="800000"/>
              <a:headEnd/>
              <a:tailEnd/>
            </a:ln>
          </p:spPr>
          <p:txBody>
            <a:bodyPr wrap="none" lIns="91424" tIns="45713" rIns="91424" bIns="45713">
              <a:spAutoFit/>
            </a:bodyPr>
            <a:lstStyle/>
            <a:p>
              <a:pPr algn="ctr"/>
              <a:r>
                <a:rPr lang="en-US" altLang="ja-JP" sz="1600" dirty="0">
                  <a:ea typeface="HG創英角ｺﾞｼｯｸUB" pitchFamily="49" charset="-128"/>
                </a:rPr>
                <a:t>GaAs substrate</a:t>
              </a:r>
              <a:endParaRPr lang="ja-JP" altLang="en-US" sz="1600" dirty="0">
                <a:ea typeface="HG創英角ｺﾞｼｯｸUB" pitchFamily="49" charset="-128"/>
              </a:endParaRPr>
            </a:p>
          </p:txBody>
        </p:sp>
        <p:sp>
          <p:nvSpPr>
            <p:cNvPr id="52" name="Text Box 86">
              <a:extLst>
                <a:ext uri="{FF2B5EF4-FFF2-40B4-BE49-F238E27FC236}">
                  <a16:creationId xmlns:a16="http://schemas.microsoft.com/office/drawing/2014/main" id="{CC72545E-8E12-2C98-7EA5-3D51175704E7}"/>
                </a:ext>
              </a:extLst>
            </p:cNvPr>
            <p:cNvSpPr txBox="1">
              <a:spLocks noChangeArrowheads="1"/>
            </p:cNvSpPr>
            <p:nvPr/>
          </p:nvSpPr>
          <p:spPr bwMode="auto">
            <a:xfrm>
              <a:off x="1722918" y="3599491"/>
              <a:ext cx="1682750" cy="517525"/>
            </a:xfrm>
            <a:prstGeom prst="rect">
              <a:avLst/>
            </a:prstGeom>
            <a:noFill/>
            <a:ln w="9525">
              <a:noFill/>
              <a:miter lim="800000"/>
              <a:headEnd/>
              <a:tailEnd/>
            </a:ln>
          </p:spPr>
          <p:txBody>
            <a:bodyPr wrap="none" lIns="91424" tIns="45713" rIns="91424" bIns="45713">
              <a:spAutoFit/>
            </a:bodyPr>
            <a:lstStyle/>
            <a:p>
              <a:pPr algn="ctr"/>
              <a:r>
                <a:rPr lang="en-US" altLang="ja-JP" sz="1400" dirty="0">
                  <a:ea typeface="HG創英角ｺﾞｼｯｸUB" pitchFamily="49" charset="-128"/>
                </a:rPr>
                <a:t>Strain-relaxed </a:t>
              </a:r>
              <a:br>
                <a:rPr lang="en-US" altLang="ja-JP" sz="1400" dirty="0">
                  <a:ea typeface="HG創英角ｺﾞｼｯｸUB" pitchFamily="49" charset="-128"/>
                </a:rPr>
              </a:br>
              <a:r>
                <a:rPr lang="en-US" altLang="ja-JP" sz="1400" dirty="0">
                  <a:ea typeface="HG創英角ｺﾞｼｯｸUB" pitchFamily="49" charset="-128"/>
                </a:rPr>
                <a:t>GaAsP buffer layer</a:t>
              </a:r>
              <a:endParaRPr lang="ja-JP" altLang="en-US" sz="1400" dirty="0">
                <a:ea typeface="HG創英角ｺﾞｼｯｸUB" pitchFamily="49" charset="-128"/>
              </a:endParaRPr>
            </a:p>
          </p:txBody>
        </p:sp>
        <p:sp>
          <p:nvSpPr>
            <p:cNvPr id="6" name="TextBox 5">
              <a:extLst>
                <a:ext uri="{FF2B5EF4-FFF2-40B4-BE49-F238E27FC236}">
                  <a16:creationId xmlns:a16="http://schemas.microsoft.com/office/drawing/2014/main" id="{7CC93F24-687B-A6CC-F7B4-0EE3A0EA6120}"/>
                </a:ext>
              </a:extLst>
            </p:cNvPr>
            <p:cNvSpPr txBox="1"/>
            <p:nvPr/>
          </p:nvSpPr>
          <p:spPr>
            <a:xfrm>
              <a:off x="1411280" y="3114533"/>
              <a:ext cx="761872" cy="276999"/>
            </a:xfrm>
            <a:prstGeom prst="rect">
              <a:avLst/>
            </a:prstGeom>
            <a:noFill/>
          </p:spPr>
          <p:txBody>
            <a:bodyPr wrap="square">
              <a:spAutoFit/>
            </a:bodyPr>
            <a:lstStyle/>
            <a:p>
              <a:pPr algn="ctr"/>
              <a:r>
                <a:rPr lang="en-US" altLang="ja-JP" sz="1200" dirty="0">
                  <a:ea typeface="HG創英角ｺﾞｼｯｸUB" pitchFamily="49" charset="-128"/>
                </a:rPr>
                <a:t>GaAs</a:t>
              </a:r>
              <a:endParaRPr lang="en-US" sz="1200" dirty="0"/>
            </a:p>
          </p:txBody>
        </p:sp>
        <p:sp>
          <p:nvSpPr>
            <p:cNvPr id="7" name="TextBox 6">
              <a:extLst>
                <a:ext uri="{FF2B5EF4-FFF2-40B4-BE49-F238E27FC236}">
                  <a16:creationId xmlns:a16="http://schemas.microsoft.com/office/drawing/2014/main" id="{A7B433EE-FE2D-7794-669F-013D3AE59B2B}"/>
                </a:ext>
              </a:extLst>
            </p:cNvPr>
            <p:cNvSpPr txBox="1"/>
            <p:nvPr/>
          </p:nvSpPr>
          <p:spPr>
            <a:xfrm>
              <a:off x="1415978" y="3259868"/>
              <a:ext cx="761872" cy="276999"/>
            </a:xfrm>
            <a:prstGeom prst="rect">
              <a:avLst/>
            </a:prstGeom>
            <a:noFill/>
          </p:spPr>
          <p:txBody>
            <a:bodyPr wrap="square">
              <a:spAutoFit/>
            </a:bodyPr>
            <a:lstStyle/>
            <a:p>
              <a:pPr algn="ctr"/>
              <a:r>
                <a:rPr lang="en-US" altLang="ja-JP" sz="1200" dirty="0">
                  <a:ea typeface="HG創英角ｺﾞｼｯｸUB" pitchFamily="49" charset="-128"/>
                </a:rPr>
                <a:t>GaAsP</a:t>
              </a:r>
              <a:endParaRPr lang="en-US" sz="1200" dirty="0"/>
            </a:p>
          </p:txBody>
        </p:sp>
        <p:sp>
          <p:nvSpPr>
            <p:cNvPr id="8" name="TextBox 7">
              <a:extLst>
                <a:ext uri="{FF2B5EF4-FFF2-40B4-BE49-F238E27FC236}">
                  <a16:creationId xmlns:a16="http://schemas.microsoft.com/office/drawing/2014/main" id="{13FCCE81-5984-495D-CA74-100BFE88181A}"/>
                </a:ext>
              </a:extLst>
            </p:cNvPr>
            <p:cNvSpPr txBox="1"/>
            <p:nvPr/>
          </p:nvSpPr>
          <p:spPr>
            <a:xfrm>
              <a:off x="1415978" y="3409515"/>
              <a:ext cx="761872" cy="276999"/>
            </a:xfrm>
            <a:prstGeom prst="rect">
              <a:avLst/>
            </a:prstGeom>
            <a:noFill/>
          </p:spPr>
          <p:txBody>
            <a:bodyPr wrap="square">
              <a:spAutoFit/>
            </a:bodyPr>
            <a:lstStyle/>
            <a:p>
              <a:pPr algn="ctr"/>
              <a:r>
                <a:rPr lang="en-US" altLang="ja-JP" sz="1200" dirty="0">
                  <a:ea typeface="HG創英角ｺﾞｼｯｸUB" pitchFamily="49" charset="-128"/>
                </a:rPr>
                <a:t>GaAs</a:t>
              </a:r>
              <a:endParaRPr lang="en-US" sz="1200" dirty="0"/>
            </a:p>
          </p:txBody>
        </p:sp>
        <p:sp>
          <p:nvSpPr>
            <p:cNvPr id="9" name="TextBox 8">
              <a:extLst>
                <a:ext uri="{FF2B5EF4-FFF2-40B4-BE49-F238E27FC236}">
                  <a16:creationId xmlns:a16="http://schemas.microsoft.com/office/drawing/2014/main" id="{708DFE93-50F4-EAEB-55E1-5D9EAAE104A3}"/>
                </a:ext>
              </a:extLst>
            </p:cNvPr>
            <p:cNvSpPr txBox="1"/>
            <p:nvPr/>
          </p:nvSpPr>
          <p:spPr>
            <a:xfrm>
              <a:off x="1406582" y="2960755"/>
              <a:ext cx="761872" cy="276999"/>
            </a:xfrm>
            <a:prstGeom prst="rect">
              <a:avLst/>
            </a:prstGeom>
            <a:noFill/>
          </p:spPr>
          <p:txBody>
            <a:bodyPr wrap="square">
              <a:spAutoFit/>
            </a:bodyPr>
            <a:lstStyle/>
            <a:p>
              <a:pPr algn="ctr"/>
              <a:r>
                <a:rPr lang="en-US" altLang="ja-JP" sz="1200" dirty="0">
                  <a:ea typeface="HG創英角ｺﾞｼｯｸUB" pitchFamily="49" charset="-128"/>
                </a:rPr>
                <a:t>GaAsP</a:t>
              </a:r>
              <a:endParaRPr lang="en-US" sz="1200" dirty="0"/>
            </a:p>
          </p:txBody>
        </p:sp>
        <p:sp>
          <p:nvSpPr>
            <p:cNvPr id="10" name="TextBox 9">
              <a:extLst>
                <a:ext uri="{FF2B5EF4-FFF2-40B4-BE49-F238E27FC236}">
                  <a16:creationId xmlns:a16="http://schemas.microsoft.com/office/drawing/2014/main" id="{D4C6CB30-91BA-FE0A-21BD-54B1F49CB26B}"/>
                </a:ext>
              </a:extLst>
            </p:cNvPr>
            <p:cNvSpPr txBox="1"/>
            <p:nvPr/>
          </p:nvSpPr>
          <p:spPr>
            <a:xfrm>
              <a:off x="1417339" y="2661642"/>
              <a:ext cx="761872" cy="276999"/>
            </a:xfrm>
            <a:prstGeom prst="rect">
              <a:avLst/>
            </a:prstGeom>
            <a:noFill/>
          </p:spPr>
          <p:txBody>
            <a:bodyPr wrap="square">
              <a:spAutoFit/>
            </a:bodyPr>
            <a:lstStyle/>
            <a:p>
              <a:pPr algn="ctr"/>
              <a:r>
                <a:rPr lang="en-US" altLang="ja-JP" sz="1200" dirty="0">
                  <a:ea typeface="HG創英角ｺﾞｼｯｸUB" pitchFamily="49" charset="-128"/>
                </a:rPr>
                <a:t>GaAsP</a:t>
              </a:r>
              <a:endParaRPr lang="en-US" sz="1200" dirty="0"/>
            </a:p>
          </p:txBody>
        </p:sp>
        <p:sp>
          <p:nvSpPr>
            <p:cNvPr id="11" name="TextBox 10">
              <a:extLst>
                <a:ext uri="{FF2B5EF4-FFF2-40B4-BE49-F238E27FC236}">
                  <a16:creationId xmlns:a16="http://schemas.microsoft.com/office/drawing/2014/main" id="{68FA8404-A2E5-3615-35E0-79CC1EACF22A}"/>
                </a:ext>
              </a:extLst>
            </p:cNvPr>
            <p:cNvSpPr txBox="1"/>
            <p:nvPr/>
          </p:nvSpPr>
          <p:spPr>
            <a:xfrm>
              <a:off x="1418700" y="2362529"/>
              <a:ext cx="761872" cy="276999"/>
            </a:xfrm>
            <a:prstGeom prst="rect">
              <a:avLst/>
            </a:prstGeom>
            <a:noFill/>
          </p:spPr>
          <p:txBody>
            <a:bodyPr wrap="square">
              <a:spAutoFit/>
            </a:bodyPr>
            <a:lstStyle/>
            <a:p>
              <a:pPr algn="ctr"/>
              <a:r>
                <a:rPr lang="en-US" altLang="ja-JP" sz="1200" dirty="0">
                  <a:ea typeface="HG創英角ｺﾞｼｯｸUB" pitchFamily="49" charset="-128"/>
                </a:rPr>
                <a:t>GaAsP</a:t>
              </a:r>
              <a:endParaRPr lang="en-US" sz="1200" dirty="0"/>
            </a:p>
          </p:txBody>
        </p:sp>
        <p:sp>
          <p:nvSpPr>
            <p:cNvPr id="12" name="TextBox 11">
              <a:extLst>
                <a:ext uri="{FF2B5EF4-FFF2-40B4-BE49-F238E27FC236}">
                  <a16:creationId xmlns:a16="http://schemas.microsoft.com/office/drawing/2014/main" id="{88B4B075-ADCA-E474-C264-9A1C39ED78D8}"/>
                </a:ext>
              </a:extLst>
            </p:cNvPr>
            <p:cNvSpPr txBox="1"/>
            <p:nvPr/>
          </p:nvSpPr>
          <p:spPr>
            <a:xfrm>
              <a:off x="1411280" y="2810718"/>
              <a:ext cx="761872" cy="276999"/>
            </a:xfrm>
            <a:prstGeom prst="rect">
              <a:avLst/>
            </a:prstGeom>
            <a:noFill/>
          </p:spPr>
          <p:txBody>
            <a:bodyPr wrap="square">
              <a:spAutoFit/>
            </a:bodyPr>
            <a:lstStyle/>
            <a:p>
              <a:pPr algn="ctr"/>
              <a:r>
                <a:rPr lang="en-US" altLang="ja-JP" sz="1200" dirty="0">
                  <a:ea typeface="HG創英角ｺﾞｼｯｸUB" pitchFamily="49" charset="-128"/>
                </a:rPr>
                <a:t>GaAs</a:t>
              </a:r>
              <a:endParaRPr lang="en-US" sz="1200" dirty="0"/>
            </a:p>
          </p:txBody>
        </p:sp>
        <p:sp>
          <p:nvSpPr>
            <p:cNvPr id="13" name="TextBox 12">
              <a:extLst>
                <a:ext uri="{FF2B5EF4-FFF2-40B4-BE49-F238E27FC236}">
                  <a16:creationId xmlns:a16="http://schemas.microsoft.com/office/drawing/2014/main" id="{9F70EA53-551C-AE0D-1C4F-C37DDFACE6C6}"/>
                </a:ext>
              </a:extLst>
            </p:cNvPr>
            <p:cNvSpPr txBox="1"/>
            <p:nvPr/>
          </p:nvSpPr>
          <p:spPr>
            <a:xfrm>
              <a:off x="1406582" y="2211921"/>
              <a:ext cx="761872" cy="276999"/>
            </a:xfrm>
            <a:prstGeom prst="rect">
              <a:avLst/>
            </a:prstGeom>
            <a:noFill/>
          </p:spPr>
          <p:txBody>
            <a:bodyPr wrap="square">
              <a:spAutoFit/>
            </a:bodyPr>
            <a:lstStyle/>
            <a:p>
              <a:pPr algn="ctr"/>
              <a:r>
                <a:rPr lang="en-US" altLang="ja-JP" sz="1200" dirty="0">
                  <a:ea typeface="HG創英角ｺﾞｼｯｸUB" pitchFamily="49" charset="-128"/>
                </a:rPr>
                <a:t>GaAs</a:t>
              </a:r>
              <a:endParaRPr lang="en-US" sz="1200" dirty="0"/>
            </a:p>
          </p:txBody>
        </p:sp>
        <p:sp>
          <p:nvSpPr>
            <p:cNvPr id="14" name="TextBox 13">
              <a:extLst>
                <a:ext uri="{FF2B5EF4-FFF2-40B4-BE49-F238E27FC236}">
                  <a16:creationId xmlns:a16="http://schemas.microsoft.com/office/drawing/2014/main" id="{D191CD1E-F24F-B4B2-3FC2-87CA647D720A}"/>
                </a:ext>
              </a:extLst>
            </p:cNvPr>
            <p:cNvSpPr txBox="1"/>
            <p:nvPr/>
          </p:nvSpPr>
          <p:spPr>
            <a:xfrm>
              <a:off x="1401884" y="2501979"/>
              <a:ext cx="761872" cy="276999"/>
            </a:xfrm>
            <a:prstGeom prst="rect">
              <a:avLst/>
            </a:prstGeom>
            <a:noFill/>
          </p:spPr>
          <p:txBody>
            <a:bodyPr wrap="square">
              <a:spAutoFit/>
            </a:bodyPr>
            <a:lstStyle/>
            <a:p>
              <a:pPr algn="ctr"/>
              <a:r>
                <a:rPr lang="en-US" altLang="ja-JP" sz="1200" dirty="0">
                  <a:ea typeface="HG創英角ｺﾞｼｯｸUB" pitchFamily="49" charset="-128"/>
                </a:rPr>
                <a:t>GaAs</a:t>
              </a:r>
              <a:endParaRPr lang="en-US" sz="1200" dirty="0"/>
            </a:p>
          </p:txBody>
        </p:sp>
      </p:grpSp>
      <p:sp>
        <p:nvSpPr>
          <p:cNvPr id="2" name="Title 1"/>
          <p:cNvSpPr>
            <a:spLocks noGrp="1"/>
          </p:cNvSpPr>
          <p:nvPr>
            <p:ph type="title"/>
          </p:nvPr>
        </p:nvSpPr>
        <p:spPr/>
        <p:txBody>
          <a:bodyPr/>
          <a:lstStyle/>
          <a:p>
            <a:r>
              <a:rPr lang="en-US" dirty="0"/>
              <a:t>Quantum Engineering</a:t>
            </a:r>
          </a:p>
        </p:txBody>
      </p:sp>
      <p:sp>
        <p:nvSpPr>
          <p:cNvPr id="4" name="Footer Placeholder 3"/>
          <p:cNvSpPr>
            <a:spLocks noGrp="1"/>
          </p:cNvSpPr>
          <p:nvPr>
            <p:ph type="ftr" sz="quarter" idx="11"/>
          </p:nvPr>
        </p:nvSpPr>
        <p:spPr/>
        <p:txBody>
          <a:bodyPr/>
          <a:lstStyle/>
          <a:p>
            <a:r>
              <a:rPr lang="en-US" dirty="0"/>
              <a:t>PSTP2024 – Polarized electron sources</a:t>
            </a:r>
          </a:p>
        </p:txBody>
      </p:sp>
      <p:sp>
        <p:nvSpPr>
          <p:cNvPr id="5" name="Slide Number Placeholder 4"/>
          <p:cNvSpPr>
            <a:spLocks noGrp="1"/>
          </p:cNvSpPr>
          <p:nvPr>
            <p:ph type="sldNum" sz="quarter" idx="12"/>
          </p:nvPr>
        </p:nvSpPr>
        <p:spPr/>
        <p:txBody>
          <a:bodyPr/>
          <a:lstStyle/>
          <a:p>
            <a:fld id="{07E1C93C-5050-FC42-8F10-D22D4F119D13}" type="slidenum">
              <a:rPr lang="en-US" smtClean="0"/>
              <a:pPr/>
              <a:t>13</a:t>
            </a:fld>
            <a:endParaRPr lang="en-US" dirty="0"/>
          </a:p>
        </p:txBody>
      </p:sp>
      <p:sp>
        <p:nvSpPr>
          <p:cNvPr id="74" name="Text Box 8">
            <a:extLst>
              <a:ext uri="{FF2B5EF4-FFF2-40B4-BE49-F238E27FC236}">
                <a16:creationId xmlns:a16="http://schemas.microsoft.com/office/drawing/2014/main" id="{E54DF924-BB62-DEE6-8CFC-EF239798FB83}"/>
              </a:ext>
            </a:extLst>
          </p:cNvPr>
          <p:cNvSpPr txBox="1">
            <a:spLocks noChangeArrowheads="1"/>
          </p:cNvSpPr>
          <p:nvPr/>
        </p:nvSpPr>
        <p:spPr bwMode="auto">
          <a:xfrm>
            <a:off x="4632272" y="5956717"/>
            <a:ext cx="6781801" cy="461665"/>
          </a:xfrm>
          <a:prstGeom prst="rect">
            <a:avLst/>
          </a:prstGeom>
          <a:noFill/>
          <a:ln w="9525" algn="ctr">
            <a:noFill/>
            <a:miter lim="800000"/>
            <a:headEnd/>
            <a:tailEnd/>
          </a:ln>
        </p:spPr>
        <p:txBody>
          <a:bodyPr wrap="square">
            <a:spAutoFit/>
          </a:bodyPr>
          <a:lstStyle/>
          <a:p>
            <a:pPr marL="342900" indent="-342900" algn="ctr"/>
            <a:r>
              <a:rPr kumimoji="0" lang="en-US" altLang="ja-JP" sz="2400" dirty="0">
                <a:ea typeface="HG創英角ｺﾞｼｯｸUB" pitchFamily="49" charset="-128"/>
              </a:rPr>
              <a:t> Only excite electrons from heavy-hole mini-band</a:t>
            </a:r>
          </a:p>
        </p:txBody>
      </p:sp>
      <p:grpSp>
        <p:nvGrpSpPr>
          <p:cNvPr id="78" name="Group 77">
            <a:extLst>
              <a:ext uri="{FF2B5EF4-FFF2-40B4-BE49-F238E27FC236}">
                <a16:creationId xmlns:a16="http://schemas.microsoft.com/office/drawing/2014/main" id="{FCD0A3E8-416B-7CB2-46E2-2736EB900927}"/>
              </a:ext>
            </a:extLst>
          </p:cNvPr>
          <p:cNvGrpSpPr/>
          <p:nvPr/>
        </p:nvGrpSpPr>
        <p:grpSpPr>
          <a:xfrm>
            <a:off x="5124931" y="1269596"/>
            <a:ext cx="5834062" cy="4952415"/>
            <a:chOff x="2971800" y="1288048"/>
            <a:chExt cx="5834062" cy="4952415"/>
          </a:xfrm>
        </p:grpSpPr>
        <p:sp>
          <p:nvSpPr>
            <p:cNvPr id="79" name="Rectangle 78">
              <a:extLst>
                <a:ext uri="{FF2B5EF4-FFF2-40B4-BE49-F238E27FC236}">
                  <a16:creationId xmlns:a16="http://schemas.microsoft.com/office/drawing/2014/main" id="{83AA74BE-57DA-D8F1-7357-3C06443FCEBB}"/>
                </a:ext>
              </a:extLst>
            </p:cNvPr>
            <p:cNvSpPr>
              <a:spLocks noChangeArrowheads="1"/>
            </p:cNvSpPr>
            <p:nvPr/>
          </p:nvSpPr>
          <p:spPr bwMode="auto">
            <a:xfrm>
              <a:off x="2971800" y="1676400"/>
              <a:ext cx="5834062" cy="4344988"/>
            </a:xfrm>
            <a:prstGeom prst="rect">
              <a:avLst/>
            </a:prstGeom>
            <a:solidFill>
              <a:srgbClr val="333333">
                <a:alpha val="59999"/>
              </a:srgbClr>
            </a:solidFill>
            <a:ln w="9525" algn="ctr">
              <a:noFill/>
              <a:miter lim="800000"/>
              <a:headEnd/>
              <a:tailEnd/>
            </a:ln>
          </p:spPr>
          <p:txBody>
            <a:bodyPr wrap="none" anchor="ctr"/>
            <a:lstStyle/>
            <a:p>
              <a:endParaRPr lang="ja-JP" altLang="en-US"/>
            </a:p>
          </p:txBody>
        </p:sp>
        <p:pic>
          <p:nvPicPr>
            <p:cNvPr id="80" name="Picture 4" descr="超格子バンド図">
              <a:extLst>
                <a:ext uri="{FF2B5EF4-FFF2-40B4-BE49-F238E27FC236}">
                  <a16:creationId xmlns:a16="http://schemas.microsoft.com/office/drawing/2014/main" id="{DE4E5271-9430-5662-893F-B04BC2CEEAA0}"/>
                </a:ext>
              </a:extLst>
            </p:cNvPr>
            <p:cNvPicPr>
              <a:picLocks noChangeAspect="1" noChangeArrowheads="1"/>
            </p:cNvPicPr>
            <p:nvPr/>
          </p:nvPicPr>
          <p:blipFill>
            <a:blip r:embed="rId2" cstate="print"/>
            <a:srcRect l="3825" r="19740" b="2194"/>
            <a:stretch>
              <a:fillRect/>
            </a:stretch>
          </p:blipFill>
          <p:spPr bwMode="auto">
            <a:xfrm>
              <a:off x="3760787" y="1846263"/>
              <a:ext cx="4973638" cy="4394200"/>
            </a:xfrm>
            <a:prstGeom prst="rect">
              <a:avLst/>
            </a:prstGeom>
            <a:noFill/>
            <a:ln w="9525">
              <a:noFill/>
              <a:miter lim="800000"/>
              <a:headEnd/>
              <a:tailEnd/>
            </a:ln>
          </p:spPr>
        </p:pic>
        <p:sp>
          <p:nvSpPr>
            <p:cNvPr id="81" name="Rectangle 5">
              <a:extLst>
                <a:ext uri="{FF2B5EF4-FFF2-40B4-BE49-F238E27FC236}">
                  <a16:creationId xmlns:a16="http://schemas.microsoft.com/office/drawing/2014/main" id="{8C90B22E-867F-5E17-C720-0B1B7AC7C820}"/>
                </a:ext>
              </a:extLst>
            </p:cNvPr>
            <p:cNvSpPr>
              <a:spLocks noChangeArrowheads="1"/>
            </p:cNvSpPr>
            <p:nvPr/>
          </p:nvSpPr>
          <p:spPr bwMode="auto">
            <a:xfrm>
              <a:off x="3694112" y="2824163"/>
              <a:ext cx="3719513" cy="195262"/>
            </a:xfrm>
            <a:prstGeom prst="rect">
              <a:avLst/>
            </a:prstGeom>
            <a:solidFill>
              <a:srgbClr val="FFFF00">
                <a:alpha val="59999"/>
              </a:srgbClr>
            </a:solidFill>
            <a:ln w="9525" algn="ctr">
              <a:noFill/>
              <a:miter lim="800000"/>
              <a:headEnd/>
              <a:tailEnd/>
            </a:ln>
          </p:spPr>
          <p:txBody>
            <a:bodyPr wrap="none" anchor="ctr"/>
            <a:lstStyle/>
            <a:p>
              <a:endParaRPr lang="ja-JP" altLang="en-US"/>
            </a:p>
          </p:txBody>
        </p:sp>
        <p:sp>
          <p:nvSpPr>
            <p:cNvPr id="82" name="Rectangle 6">
              <a:extLst>
                <a:ext uri="{FF2B5EF4-FFF2-40B4-BE49-F238E27FC236}">
                  <a16:creationId xmlns:a16="http://schemas.microsoft.com/office/drawing/2014/main" id="{FE456094-65E3-BB31-F835-91395D4AD5FF}"/>
                </a:ext>
              </a:extLst>
            </p:cNvPr>
            <p:cNvSpPr>
              <a:spLocks noChangeArrowheads="1"/>
            </p:cNvSpPr>
            <p:nvPr/>
          </p:nvSpPr>
          <p:spPr bwMode="auto">
            <a:xfrm>
              <a:off x="3694112" y="5043488"/>
              <a:ext cx="3719513" cy="130175"/>
            </a:xfrm>
            <a:prstGeom prst="rect">
              <a:avLst/>
            </a:prstGeom>
            <a:solidFill>
              <a:srgbClr val="FFFF00">
                <a:alpha val="59999"/>
              </a:srgbClr>
            </a:solidFill>
            <a:ln w="9525" algn="ctr">
              <a:noFill/>
              <a:miter lim="800000"/>
              <a:headEnd/>
              <a:tailEnd/>
            </a:ln>
          </p:spPr>
          <p:txBody>
            <a:bodyPr wrap="none" anchor="ctr"/>
            <a:lstStyle/>
            <a:p>
              <a:endParaRPr lang="ja-JP" altLang="en-US"/>
            </a:p>
          </p:txBody>
        </p:sp>
        <p:sp>
          <p:nvSpPr>
            <p:cNvPr id="83" name="Rectangle 7">
              <a:extLst>
                <a:ext uri="{FF2B5EF4-FFF2-40B4-BE49-F238E27FC236}">
                  <a16:creationId xmlns:a16="http://schemas.microsoft.com/office/drawing/2014/main" id="{C93281BF-F640-94AA-7EB5-FFEEB1A8D4AA}"/>
                </a:ext>
              </a:extLst>
            </p:cNvPr>
            <p:cNvSpPr>
              <a:spLocks noChangeArrowheads="1"/>
            </p:cNvSpPr>
            <p:nvPr/>
          </p:nvSpPr>
          <p:spPr bwMode="auto">
            <a:xfrm>
              <a:off x="3694112" y="5435600"/>
              <a:ext cx="3719513" cy="325438"/>
            </a:xfrm>
            <a:prstGeom prst="rect">
              <a:avLst/>
            </a:prstGeom>
            <a:solidFill>
              <a:srgbClr val="FFFF00">
                <a:alpha val="59999"/>
              </a:srgbClr>
            </a:solidFill>
            <a:ln w="9525" algn="ctr">
              <a:noFill/>
              <a:miter lim="800000"/>
              <a:headEnd/>
              <a:tailEnd/>
            </a:ln>
          </p:spPr>
          <p:txBody>
            <a:bodyPr wrap="none" anchor="ctr"/>
            <a:lstStyle/>
            <a:p>
              <a:endParaRPr lang="ja-JP" altLang="en-US"/>
            </a:p>
          </p:txBody>
        </p:sp>
        <p:sp>
          <p:nvSpPr>
            <p:cNvPr id="84" name="Line 8">
              <a:extLst>
                <a:ext uri="{FF2B5EF4-FFF2-40B4-BE49-F238E27FC236}">
                  <a16:creationId xmlns:a16="http://schemas.microsoft.com/office/drawing/2014/main" id="{E8A2E78B-1EB0-8E8D-CBBD-BCBC9FBFDBE1}"/>
                </a:ext>
              </a:extLst>
            </p:cNvPr>
            <p:cNvSpPr>
              <a:spLocks noChangeShapeType="1"/>
            </p:cNvSpPr>
            <p:nvPr/>
          </p:nvSpPr>
          <p:spPr bwMode="auto">
            <a:xfrm flipH="1" flipV="1">
              <a:off x="6476998" y="4495799"/>
              <a:ext cx="2057401" cy="1"/>
            </a:xfrm>
            <a:prstGeom prst="line">
              <a:avLst/>
            </a:prstGeom>
            <a:noFill/>
            <a:ln w="76200">
              <a:solidFill>
                <a:srgbClr val="FF0000"/>
              </a:solidFill>
              <a:round/>
              <a:headEnd/>
              <a:tailEnd type="triangle" w="med" len="med"/>
            </a:ln>
          </p:spPr>
          <p:txBody>
            <a:bodyPr anchor="ctr"/>
            <a:lstStyle/>
            <a:p>
              <a:endParaRPr lang="en-US" dirty="0"/>
            </a:p>
          </p:txBody>
        </p:sp>
        <p:sp>
          <p:nvSpPr>
            <p:cNvPr id="85" name="Oval 9">
              <a:extLst>
                <a:ext uri="{FF2B5EF4-FFF2-40B4-BE49-F238E27FC236}">
                  <a16:creationId xmlns:a16="http://schemas.microsoft.com/office/drawing/2014/main" id="{0C765D87-4565-5032-C29C-21AB2F2E29B8}"/>
                </a:ext>
              </a:extLst>
            </p:cNvPr>
            <p:cNvSpPr>
              <a:spLocks noChangeArrowheads="1"/>
            </p:cNvSpPr>
            <p:nvPr/>
          </p:nvSpPr>
          <p:spPr bwMode="auto">
            <a:xfrm>
              <a:off x="6259513" y="4995863"/>
              <a:ext cx="131762" cy="131762"/>
            </a:xfrm>
            <a:prstGeom prst="ellipse">
              <a:avLst/>
            </a:prstGeom>
            <a:solidFill>
              <a:srgbClr val="FF6600"/>
            </a:solidFill>
            <a:ln w="9525" algn="ctr">
              <a:solidFill>
                <a:schemeClr val="tx1"/>
              </a:solidFill>
              <a:round/>
              <a:headEnd/>
              <a:tailEnd/>
            </a:ln>
          </p:spPr>
          <p:txBody>
            <a:bodyPr wrap="none" anchor="ctr"/>
            <a:lstStyle/>
            <a:p>
              <a:pPr algn="ctr"/>
              <a:endParaRPr kumimoji="0" lang="ja-JP" altLang="ja-JP"/>
            </a:p>
          </p:txBody>
        </p:sp>
        <p:sp>
          <p:nvSpPr>
            <p:cNvPr id="86" name="Line 10">
              <a:extLst>
                <a:ext uri="{FF2B5EF4-FFF2-40B4-BE49-F238E27FC236}">
                  <a16:creationId xmlns:a16="http://schemas.microsoft.com/office/drawing/2014/main" id="{5D0CF14C-FB11-36B7-D4A0-81D6C8602141}"/>
                </a:ext>
              </a:extLst>
            </p:cNvPr>
            <p:cNvSpPr>
              <a:spLocks noChangeShapeType="1"/>
            </p:cNvSpPr>
            <p:nvPr/>
          </p:nvSpPr>
          <p:spPr bwMode="auto">
            <a:xfrm flipV="1">
              <a:off x="6324600" y="2971800"/>
              <a:ext cx="0" cy="1957388"/>
            </a:xfrm>
            <a:prstGeom prst="line">
              <a:avLst/>
            </a:prstGeom>
            <a:noFill/>
            <a:ln w="76200">
              <a:solidFill>
                <a:srgbClr val="FFFF00"/>
              </a:solidFill>
              <a:prstDash val="sysDot"/>
              <a:round/>
              <a:headEnd/>
              <a:tailEnd type="triangle" w="med" len="med"/>
            </a:ln>
          </p:spPr>
          <p:txBody>
            <a:bodyPr anchor="ctr"/>
            <a:lstStyle/>
            <a:p>
              <a:endParaRPr lang="en-US" dirty="0"/>
            </a:p>
          </p:txBody>
        </p:sp>
        <p:sp>
          <p:nvSpPr>
            <p:cNvPr id="87" name="Oval 11">
              <a:extLst>
                <a:ext uri="{FF2B5EF4-FFF2-40B4-BE49-F238E27FC236}">
                  <a16:creationId xmlns:a16="http://schemas.microsoft.com/office/drawing/2014/main" id="{129A481E-2972-04E8-863C-C8FE71D6CDDB}"/>
                </a:ext>
              </a:extLst>
            </p:cNvPr>
            <p:cNvSpPr>
              <a:spLocks noChangeArrowheads="1"/>
            </p:cNvSpPr>
            <p:nvPr/>
          </p:nvSpPr>
          <p:spPr bwMode="auto">
            <a:xfrm>
              <a:off x="6259513" y="2819400"/>
              <a:ext cx="131762" cy="131763"/>
            </a:xfrm>
            <a:prstGeom prst="ellipse">
              <a:avLst/>
            </a:prstGeom>
            <a:solidFill>
              <a:srgbClr val="FF6600"/>
            </a:solidFill>
            <a:ln w="9525" algn="ctr">
              <a:solidFill>
                <a:schemeClr val="tx1"/>
              </a:solidFill>
              <a:round/>
              <a:headEnd/>
              <a:tailEnd/>
            </a:ln>
          </p:spPr>
          <p:txBody>
            <a:bodyPr wrap="none" anchor="ctr"/>
            <a:lstStyle/>
            <a:p>
              <a:pPr algn="ctr"/>
              <a:endParaRPr kumimoji="0" lang="ja-JP" altLang="ja-JP"/>
            </a:p>
          </p:txBody>
        </p:sp>
        <p:sp>
          <p:nvSpPr>
            <p:cNvPr id="88" name="Oval 12">
              <a:extLst>
                <a:ext uri="{FF2B5EF4-FFF2-40B4-BE49-F238E27FC236}">
                  <a16:creationId xmlns:a16="http://schemas.microsoft.com/office/drawing/2014/main" id="{0433F994-AE2E-921D-2751-70055C486297}"/>
                </a:ext>
              </a:extLst>
            </p:cNvPr>
            <p:cNvSpPr>
              <a:spLocks noChangeArrowheads="1"/>
            </p:cNvSpPr>
            <p:nvPr/>
          </p:nvSpPr>
          <p:spPr bwMode="auto">
            <a:xfrm>
              <a:off x="7870825" y="4064000"/>
              <a:ext cx="325437" cy="849313"/>
            </a:xfrm>
            <a:prstGeom prst="ellipse">
              <a:avLst/>
            </a:prstGeom>
            <a:noFill/>
            <a:ln w="57150" algn="ctr">
              <a:solidFill>
                <a:srgbClr val="FF0000"/>
              </a:solidFill>
              <a:prstDash val="sysDot"/>
              <a:round/>
              <a:headEnd/>
              <a:tailEnd/>
            </a:ln>
          </p:spPr>
          <p:txBody>
            <a:bodyPr wrap="none" anchor="ctr"/>
            <a:lstStyle/>
            <a:p>
              <a:endParaRPr lang="ja-JP" altLang="en-US"/>
            </a:p>
          </p:txBody>
        </p:sp>
        <p:sp>
          <p:nvSpPr>
            <p:cNvPr id="89" name="Oval 13">
              <a:extLst>
                <a:ext uri="{FF2B5EF4-FFF2-40B4-BE49-F238E27FC236}">
                  <a16:creationId xmlns:a16="http://schemas.microsoft.com/office/drawing/2014/main" id="{01A299B4-F8BB-B245-5031-C4DE03B60404}"/>
                </a:ext>
              </a:extLst>
            </p:cNvPr>
            <p:cNvSpPr>
              <a:spLocks noChangeArrowheads="1"/>
            </p:cNvSpPr>
            <p:nvPr/>
          </p:nvSpPr>
          <p:spPr bwMode="auto">
            <a:xfrm>
              <a:off x="8066087" y="4064000"/>
              <a:ext cx="325438" cy="849313"/>
            </a:xfrm>
            <a:prstGeom prst="ellipse">
              <a:avLst/>
            </a:prstGeom>
            <a:noFill/>
            <a:ln w="57150" algn="ctr">
              <a:solidFill>
                <a:srgbClr val="FF0000"/>
              </a:solidFill>
              <a:prstDash val="sysDot"/>
              <a:round/>
              <a:headEnd/>
              <a:tailEnd/>
            </a:ln>
          </p:spPr>
          <p:txBody>
            <a:bodyPr wrap="none" anchor="ctr"/>
            <a:lstStyle/>
            <a:p>
              <a:endParaRPr lang="ja-JP" altLang="en-US"/>
            </a:p>
          </p:txBody>
        </p:sp>
        <p:grpSp>
          <p:nvGrpSpPr>
            <p:cNvPr id="90" name="Group 89">
              <a:extLst>
                <a:ext uri="{FF2B5EF4-FFF2-40B4-BE49-F238E27FC236}">
                  <a16:creationId xmlns:a16="http://schemas.microsoft.com/office/drawing/2014/main" id="{C5FEB846-6648-CF84-E500-D7144AB2225F}"/>
                </a:ext>
              </a:extLst>
            </p:cNvPr>
            <p:cNvGrpSpPr/>
            <p:nvPr/>
          </p:nvGrpSpPr>
          <p:grpSpPr>
            <a:xfrm>
              <a:off x="5181600" y="2971800"/>
              <a:ext cx="720725" cy="2520950"/>
              <a:chOff x="2493963" y="3581400"/>
              <a:chExt cx="720725" cy="2520950"/>
            </a:xfrm>
          </p:grpSpPr>
          <p:sp>
            <p:nvSpPr>
              <p:cNvPr id="98" name="Oval 15">
                <a:extLst>
                  <a:ext uri="{FF2B5EF4-FFF2-40B4-BE49-F238E27FC236}">
                    <a16:creationId xmlns:a16="http://schemas.microsoft.com/office/drawing/2014/main" id="{72A36B86-8FE6-E5F4-7415-445796F25D32}"/>
                  </a:ext>
                </a:extLst>
              </p:cNvPr>
              <p:cNvSpPr>
                <a:spLocks noChangeArrowheads="1"/>
              </p:cNvSpPr>
              <p:nvPr/>
            </p:nvSpPr>
            <p:spPr bwMode="auto">
              <a:xfrm>
                <a:off x="2754313" y="5970587"/>
                <a:ext cx="131762" cy="131763"/>
              </a:xfrm>
              <a:prstGeom prst="ellipse">
                <a:avLst/>
              </a:prstGeom>
              <a:solidFill>
                <a:srgbClr val="FF6600"/>
              </a:solidFill>
              <a:ln w="9525" algn="ctr">
                <a:solidFill>
                  <a:schemeClr val="tx1"/>
                </a:solidFill>
                <a:round/>
                <a:headEnd/>
                <a:tailEnd/>
              </a:ln>
            </p:spPr>
            <p:txBody>
              <a:bodyPr wrap="none" anchor="ctr"/>
              <a:lstStyle/>
              <a:p>
                <a:pPr algn="ctr"/>
                <a:endParaRPr kumimoji="0" lang="ja-JP" altLang="ja-JP"/>
              </a:p>
            </p:txBody>
          </p:sp>
          <p:sp>
            <p:nvSpPr>
              <p:cNvPr id="99" name="Line 16">
                <a:extLst>
                  <a:ext uri="{FF2B5EF4-FFF2-40B4-BE49-F238E27FC236}">
                    <a16:creationId xmlns:a16="http://schemas.microsoft.com/office/drawing/2014/main" id="{8E21C4E6-D8A4-FAFE-A0FB-01A87A7F1255}"/>
                  </a:ext>
                </a:extLst>
              </p:cNvPr>
              <p:cNvSpPr>
                <a:spLocks noChangeShapeType="1"/>
              </p:cNvSpPr>
              <p:nvPr/>
            </p:nvSpPr>
            <p:spPr bwMode="auto">
              <a:xfrm flipV="1">
                <a:off x="2819400" y="3581400"/>
                <a:ext cx="0" cy="2322512"/>
              </a:xfrm>
              <a:prstGeom prst="line">
                <a:avLst/>
              </a:prstGeom>
              <a:noFill/>
              <a:ln w="76200">
                <a:solidFill>
                  <a:srgbClr val="FFFF00"/>
                </a:solidFill>
                <a:prstDash val="sysDot"/>
                <a:round/>
                <a:headEnd/>
                <a:tailEnd type="triangle" w="med" len="med"/>
              </a:ln>
            </p:spPr>
            <p:txBody>
              <a:bodyPr anchor="ctr"/>
              <a:lstStyle/>
              <a:p>
                <a:endParaRPr lang="en-US" dirty="0"/>
              </a:p>
            </p:txBody>
          </p:sp>
          <p:sp>
            <p:nvSpPr>
              <p:cNvPr id="100" name="Text Box 17">
                <a:extLst>
                  <a:ext uri="{FF2B5EF4-FFF2-40B4-BE49-F238E27FC236}">
                    <a16:creationId xmlns:a16="http://schemas.microsoft.com/office/drawing/2014/main" id="{54DC7021-D5DF-AC15-26B8-7767471CF982}"/>
                  </a:ext>
                </a:extLst>
              </p:cNvPr>
              <p:cNvSpPr txBox="1">
                <a:spLocks noChangeArrowheads="1"/>
              </p:cNvSpPr>
              <p:nvPr/>
            </p:nvSpPr>
            <p:spPr bwMode="auto">
              <a:xfrm>
                <a:off x="2493963" y="4446587"/>
                <a:ext cx="720725" cy="641350"/>
              </a:xfrm>
              <a:prstGeom prst="rect">
                <a:avLst/>
              </a:prstGeom>
              <a:noFill/>
              <a:ln w="9525" algn="ctr">
                <a:noFill/>
                <a:miter lim="800000"/>
                <a:headEnd/>
                <a:tailEnd/>
              </a:ln>
            </p:spPr>
            <p:txBody>
              <a:bodyPr>
                <a:spAutoFit/>
              </a:bodyPr>
              <a:lstStyle/>
              <a:p>
                <a:r>
                  <a:rPr kumimoji="0" lang="en-US" altLang="ja-JP" sz="3600" dirty="0">
                    <a:solidFill>
                      <a:srgbClr val="FF6600"/>
                    </a:solidFill>
                    <a:ea typeface="HG創英角ｺﾞｼｯｸUB" pitchFamily="49" charset="-128"/>
                  </a:rPr>
                  <a:t>×</a:t>
                </a:r>
              </a:p>
            </p:txBody>
          </p:sp>
        </p:grpSp>
        <p:sp>
          <p:nvSpPr>
            <p:cNvPr id="91" name="Text Box 18">
              <a:extLst>
                <a:ext uri="{FF2B5EF4-FFF2-40B4-BE49-F238E27FC236}">
                  <a16:creationId xmlns:a16="http://schemas.microsoft.com/office/drawing/2014/main" id="{C63BFE8B-D3A6-64E6-FC61-674F524FDDCC}"/>
                </a:ext>
              </a:extLst>
            </p:cNvPr>
            <p:cNvSpPr txBox="1">
              <a:spLocks noChangeArrowheads="1"/>
            </p:cNvSpPr>
            <p:nvPr/>
          </p:nvSpPr>
          <p:spPr bwMode="auto">
            <a:xfrm>
              <a:off x="7005637" y="1703388"/>
              <a:ext cx="1466850" cy="338137"/>
            </a:xfrm>
            <a:prstGeom prst="rect">
              <a:avLst/>
            </a:prstGeom>
            <a:noFill/>
            <a:ln w="9525" algn="ctr">
              <a:noFill/>
              <a:miter lim="800000"/>
              <a:headEnd/>
              <a:tailEnd/>
            </a:ln>
            <a:effectLst/>
          </p:spPr>
          <p:txBody>
            <a:bodyPr>
              <a:spAutoFit/>
            </a:bodyPr>
            <a:lstStyle/>
            <a:p>
              <a:pPr>
                <a:defRPr/>
              </a:pPr>
              <a:r>
                <a:rPr kumimoji="0" lang="en-US" altLang="ja-JP" sz="1600" dirty="0">
                  <a:ea typeface="HG創英角ｺﾞｼｯｸUB" pitchFamily="49" charset="-128"/>
                </a:rPr>
                <a:t>NEA surface</a:t>
              </a:r>
            </a:p>
          </p:txBody>
        </p:sp>
        <p:sp>
          <p:nvSpPr>
            <p:cNvPr id="92" name="Text Box 18">
              <a:extLst>
                <a:ext uri="{FF2B5EF4-FFF2-40B4-BE49-F238E27FC236}">
                  <a16:creationId xmlns:a16="http://schemas.microsoft.com/office/drawing/2014/main" id="{D1F24C6E-B48D-2C5E-90DB-837F17813A4B}"/>
                </a:ext>
              </a:extLst>
            </p:cNvPr>
            <p:cNvSpPr txBox="1">
              <a:spLocks noChangeArrowheads="1"/>
            </p:cNvSpPr>
            <p:nvPr/>
          </p:nvSpPr>
          <p:spPr bwMode="auto">
            <a:xfrm>
              <a:off x="3640007" y="2736056"/>
              <a:ext cx="3000375" cy="338138"/>
            </a:xfrm>
            <a:prstGeom prst="rect">
              <a:avLst/>
            </a:prstGeom>
            <a:noFill/>
            <a:ln w="9525" algn="ctr">
              <a:noFill/>
              <a:miter lim="800000"/>
              <a:headEnd/>
              <a:tailEnd/>
            </a:ln>
            <a:effectLst/>
          </p:spPr>
          <p:txBody>
            <a:bodyPr>
              <a:spAutoFit/>
            </a:bodyPr>
            <a:lstStyle/>
            <a:p>
              <a:pPr>
                <a:defRPr/>
              </a:pPr>
              <a:r>
                <a:rPr kumimoji="0" lang="en-US" altLang="ja-JP" sz="1600" dirty="0">
                  <a:ea typeface="HG創英角ｺﾞｼｯｸUB" pitchFamily="49" charset="-128"/>
                </a:rPr>
                <a:t>Conduction mini-band</a:t>
              </a:r>
            </a:p>
          </p:txBody>
        </p:sp>
        <p:sp>
          <p:nvSpPr>
            <p:cNvPr id="93" name="Oval 11">
              <a:extLst>
                <a:ext uri="{FF2B5EF4-FFF2-40B4-BE49-F238E27FC236}">
                  <a16:creationId xmlns:a16="http://schemas.microsoft.com/office/drawing/2014/main" id="{29909F26-EF11-E450-3F48-B7EA7D4405E9}"/>
                </a:ext>
              </a:extLst>
            </p:cNvPr>
            <p:cNvSpPr>
              <a:spLocks noChangeArrowheads="1"/>
            </p:cNvSpPr>
            <p:nvPr/>
          </p:nvSpPr>
          <p:spPr bwMode="auto">
            <a:xfrm>
              <a:off x="8529637" y="2851150"/>
              <a:ext cx="131763" cy="131763"/>
            </a:xfrm>
            <a:prstGeom prst="ellipse">
              <a:avLst/>
            </a:prstGeom>
            <a:solidFill>
              <a:srgbClr val="FF6600"/>
            </a:solidFill>
            <a:ln w="9525" algn="ctr">
              <a:solidFill>
                <a:schemeClr val="tx1"/>
              </a:solidFill>
              <a:round/>
              <a:headEnd/>
              <a:tailEnd/>
            </a:ln>
          </p:spPr>
          <p:txBody>
            <a:bodyPr wrap="none" anchor="ctr"/>
            <a:lstStyle/>
            <a:p>
              <a:pPr algn="ctr"/>
              <a:endParaRPr kumimoji="0" lang="ja-JP" altLang="ja-JP"/>
            </a:p>
          </p:txBody>
        </p:sp>
        <p:sp>
          <p:nvSpPr>
            <p:cNvPr id="94" name="Line 10">
              <a:extLst>
                <a:ext uri="{FF2B5EF4-FFF2-40B4-BE49-F238E27FC236}">
                  <a16:creationId xmlns:a16="http://schemas.microsoft.com/office/drawing/2014/main" id="{A52FFEE0-F24D-71AA-8B25-0E9701E5DF05}"/>
                </a:ext>
              </a:extLst>
            </p:cNvPr>
            <p:cNvSpPr>
              <a:spLocks noChangeShapeType="1"/>
            </p:cNvSpPr>
            <p:nvPr/>
          </p:nvSpPr>
          <p:spPr bwMode="auto">
            <a:xfrm rot="5400000" flipH="1" flipV="1">
              <a:off x="7353302" y="1943101"/>
              <a:ext cx="2" cy="2057399"/>
            </a:xfrm>
            <a:prstGeom prst="line">
              <a:avLst/>
            </a:prstGeom>
            <a:noFill/>
            <a:ln w="76200">
              <a:solidFill>
                <a:srgbClr val="FFFF00"/>
              </a:solidFill>
              <a:prstDash val="sysDot"/>
              <a:round/>
              <a:headEnd/>
              <a:tailEnd type="triangle" w="med" len="med"/>
            </a:ln>
          </p:spPr>
          <p:txBody>
            <a:bodyPr anchor="ctr"/>
            <a:lstStyle/>
            <a:p>
              <a:endParaRPr lang="en-US" dirty="0"/>
            </a:p>
          </p:txBody>
        </p:sp>
        <p:sp>
          <p:nvSpPr>
            <p:cNvPr id="95" name="Text Box 18">
              <a:extLst>
                <a:ext uri="{FF2B5EF4-FFF2-40B4-BE49-F238E27FC236}">
                  <a16:creationId xmlns:a16="http://schemas.microsoft.com/office/drawing/2014/main" id="{A645C7DD-006B-EFAA-C3F8-D638C5A6C0E5}"/>
                </a:ext>
              </a:extLst>
            </p:cNvPr>
            <p:cNvSpPr txBox="1">
              <a:spLocks noChangeArrowheads="1"/>
            </p:cNvSpPr>
            <p:nvPr/>
          </p:nvSpPr>
          <p:spPr bwMode="auto">
            <a:xfrm>
              <a:off x="3636094" y="4915784"/>
              <a:ext cx="3000375" cy="338137"/>
            </a:xfrm>
            <a:prstGeom prst="rect">
              <a:avLst/>
            </a:prstGeom>
            <a:noFill/>
            <a:ln w="9525" algn="ctr">
              <a:noFill/>
              <a:miter lim="800000"/>
              <a:headEnd/>
              <a:tailEnd/>
            </a:ln>
            <a:effectLst/>
          </p:spPr>
          <p:txBody>
            <a:bodyPr>
              <a:spAutoFit/>
            </a:bodyPr>
            <a:lstStyle/>
            <a:p>
              <a:pPr>
                <a:defRPr/>
              </a:pPr>
              <a:r>
                <a:rPr kumimoji="0" lang="en-US" altLang="ja-JP" sz="1600" dirty="0">
                  <a:ea typeface="HG創英角ｺﾞｼｯｸUB" pitchFamily="49" charset="-128"/>
                </a:rPr>
                <a:t>Heavy hole mini-band</a:t>
              </a:r>
            </a:p>
          </p:txBody>
        </p:sp>
        <p:sp>
          <p:nvSpPr>
            <p:cNvPr id="96" name="Text Box 18">
              <a:extLst>
                <a:ext uri="{FF2B5EF4-FFF2-40B4-BE49-F238E27FC236}">
                  <a16:creationId xmlns:a16="http://schemas.microsoft.com/office/drawing/2014/main" id="{145371A1-7A4E-284E-2352-4DBC91FE0E2E}"/>
                </a:ext>
              </a:extLst>
            </p:cNvPr>
            <p:cNvSpPr txBox="1">
              <a:spLocks noChangeArrowheads="1"/>
            </p:cNvSpPr>
            <p:nvPr/>
          </p:nvSpPr>
          <p:spPr bwMode="auto">
            <a:xfrm>
              <a:off x="3640007" y="5415801"/>
              <a:ext cx="3000375" cy="338137"/>
            </a:xfrm>
            <a:prstGeom prst="rect">
              <a:avLst/>
            </a:prstGeom>
            <a:noFill/>
            <a:ln w="9525" algn="ctr">
              <a:noFill/>
              <a:miter lim="800000"/>
              <a:headEnd/>
              <a:tailEnd/>
            </a:ln>
            <a:effectLst/>
          </p:spPr>
          <p:txBody>
            <a:bodyPr>
              <a:spAutoFit/>
            </a:bodyPr>
            <a:lstStyle/>
            <a:p>
              <a:pPr>
                <a:defRPr/>
              </a:pPr>
              <a:r>
                <a:rPr kumimoji="0" lang="en-US" altLang="ja-JP" sz="1600" dirty="0">
                  <a:ea typeface="HG創英角ｺﾞｼｯｸUB" pitchFamily="49" charset="-128"/>
                </a:rPr>
                <a:t>Light hole mini-band</a:t>
              </a:r>
            </a:p>
          </p:txBody>
        </p:sp>
        <p:sp>
          <p:nvSpPr>
            <p:cNvPr id="97" name="Rectangle 96">
              <a:extLst>
                <a:ext uri="{FF2B5EF4-FFF2-40B4-BE49-F238E27FC236}">
                  <a16:creationId xmlns:a16="http://schemas.microsoft.com/office/drawing/2014/main" id="{42EA0E7E-00DA-260B-F7AA-53AA47628E8A}"/>
                </a:ext>
              </a:extLst>
            </p:cNvPr>
            <p:cNvSpPr/>
            <p:nvPr/>
          </p:nvSpPr>
          <p:spPr>
            <a:xfrm>
              <a:off x="4197489" y="1288048"/>
              <a:ext cx="3435171" cy="338554"/>
            </a:xfrm>
            <a:prstGeom prst="rect">
              <a:avLst/>
            </a:prstGeom>
          </p:spPr>
          <p:txBody>
            <a:bodyPr wrap="none">
              <a:spAutoFit/>
            </a:bodyPr>
            <a:lstStyle/>
            <a:p>
              <a:r>
                <a:rPr lang="en-US" altLang="ja-JP" sz="1600" dirty="0">
                  <a:ea typeface="Andale Sans UI" pitchFamily="50" charset="-128"/>
                </a:rPr>
                <a:t>Slide courtesy Toru Ujihara, PESP 2008</a:t>
              </a:r>
              <a:endParaRPr lang="en-US" sz="1600" dirty="0"/>
            </a:p>
          </p:txBody>
        </p:sp>
      </p:grpSp>
      <p:sp>
        <p:nvSpPr>
          <p:cNvPr id="101" name="TextBox 100">
            <a:extLst>
              <a:ext uri="{FF2B5EF4-FFF2-40B4-BE49-F238E27FC236}">
                <a16:creationId xmlns:a16="http://schemas.microsoft.com/office/drawing/2014/main" id="{0063E036-472D-465B-7B19-25B316A5BC7E}"/>
              </a:ext>
            </a:extLst>
          </p:cNvPr>
          <p:cNvSpPr txBox="1"/>
          <p:nvPr/>
        </p:nvSpPr>
        <p:spPr>
          <a:xfrm>
            <a:off x="541636" y="716471"/>
            <a:ext cx="8326895" cy="584775"/>
          </a:xfrm>
          <a:prstGeom prst="rect">
            <a:avLst/>
          </a:prstGeom>
          <a:noFill/>
        </p:spPr>
        <p:txBody>
          <a:bodyPr wrap="none" rtlCol="0">
            <a:spAutoFit/>
          </a:bodyPr>
          <a:lstStyle/>
          <a:p>
            <a:r>
              <a:rPr lang="en-US" sz="3200" i="1" dirty="0">
                <a:solidFill>
                  <a:srgbClr val="7030A0"/>
                </a:solidFill>
              </a:rPr>
              <a:t>Electrons tunnel through very thin buffer layers!!</a:t>
            </a:r>
          </a:p>
        </p:txBody>
      </p:sp>
      <p:grpSp>
        <p:nvGrpSpPr>
          <p:cNvPr id="102" name="Group 101">
            <a:extLst>
              <a:ext uri="{FF2B5EF4-FFF2-40B4-BE49-F238E27FC236}">
                <a16:creationId xmlns:a16="http://schemas.microsoft.com/office/drawing/2014/main" id="{437B633C-013A-FABA-AC79-BBF4C7E039EF}"/>
              </a:ext>
            </a:extLst>
          </p:cNvPr>
          <p:cNvGrpSpPr/>
          <p:nvPr/>
        </p:nvGrpSpPr>
        <p:grpSpPr>
          <a:xfrm>
            <a:off x="446799" y="1647008"/>
            <a:ext cx="4191000" cy="4499469"/>
            <a:chOff x="3810000" y="1600200"/>
            <a:chExt cx="4191000" cy="4499469"/>
          </a:xfrm>
          <a:solidFill>
            <a:schemeClr val="bg1"/>
          </a:solidFill>
        </p:grpSpPr>
        <p:pic>
          <p:nvPicPr>
            <p:cNvPr id="103" name="Picture 7">
              <a:extLst>
                <a:ext uri="{FF2B5EF4-FFF2-40B4-BE49-F238E27FC236}">
                  <a16:creationId xmlns:a16="http://schemas.microsoft.com/office/drawing/2014/main" id="{0788AFEA-AB35-81C9-FE12-A0DFA421862B}"/>
                </a:ext>
              </a:extLst>
            </p:cNvPr>
            <p:cNvPicPr>
              <a:picLocks noChangeAspect="1" noChangeArrowheads="1"/>
            </p:cNvPicPr>
            <p:nvPr/>
          </p:nvPicPr>
          <p:blipFill>
            <a:blip r:embed="rId3" cstate="print"/>
            <a:srcRect/>
            <a:stretch>
              <a:fillRect/>
            </a:stretch>
          </p:blipFill>
          <p:spPr bwMode="auto">
            <a:xfrm>
              <a:off x="3810000" y="1600200"/>
              <a:ext cx="4191000" cy="3930650"/>
            </a:xfrm>
            <a:prstGeom prst="rect">
              <a:avLst/>
            </a:prstGeom>
            <a:grpFill/>
            <a:ln w="9525">
              <a:noFill/>
              <a:miter lim="800000"/>
              <a:headEnd/>
              <a:tailEnd/>
            </a:ln>
            <a:effectLst/>
          </p:spPr>
        </p:pic>
        <p:sp>
          <p:nvSpPr>
            <p:cNvPr id="104" name="TextBox 103">
              <a:extLst>
                <a:ext uri="{FF2B5EF4-FFF2-40B4-BE49-F238E27FC236}">
                  <a16:creationId xmlns:a16="http://schemas.microsoft.com/office/drawing/2014/main" id="{17A409ED-73B0-144D-3569-CE92180B32E1}"/>
                </a:ext>
              </a:extLst>
            </p:cNvPr>
            <p:cNvSpPr txBox="1"/>
            <p:nvPr/>
          </p:nvSpPr>
          <p:spPr>
            <a:xfrm>
              <a:off x="4531351" y="5730337"/>
              <a:ext cx="2891817" cy="369332"/>
            </a:xfrm>
            <a:prstGeom prst="rect">
              <a:avLst/>
            </a:prstGeom>
            <a:grpFill/>
          </p:spPr>
          <p:txBody>
            <a:bodyPr wrap="none" rtlCol="0">
              <a:spAutoFit/>
            </a:bodyPr>
            <a:lstStyle/>
            <a:p>
              <a:r>
                <a:rPr lang="en-US" dirty="0"/>
                <a:t>D. Luh et al., SLAC, PESP2002</a:t>
              </a:r>
            </a:p>
          </p:txBody>
        </p:sp>
      </p:grpSp>
    </p:spTree>
    <p:extLst>
      <p:ext uri="{BB962C8B-B14F-4D97-AF65-F5344CB8AC3E}">
        <p14:creationId xmlns:p14="http://schemas.microsoft.com/office/powerpoint/2010/main" val="419245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1000"/>
                                        <p:tgtEl>
                                          <p:spTgt spid="102"/>
                                        </p:tgtEl>
                                      </p:cBhvr>
                                    </p:animEffect>
                                    <p:anim calcmode="lin" valueType="num">
                                      <p:cBhvr>
                                        <p:cTn id="8" dur="1000" fill="hold"/>
                                        <p:tgtEl>
                                          <p:spTgt spid="102"/>
                                        </p:tgtEl>
                                        <p:attrNameLst>
                                          <p:attrName>ppt_x</p:attrName>
                                        </p:attrNameLst>
                                      </p:cBhvr>
                                      <p:tavLst>
                                        <p:tav tm="0">
                                          <p:val>
                                            <p:strVal val="#ppt_x"/>
                                          </p:val>
                                        </p:tav>
                                        <p:tav tm="100000">
                                          <p:val>
                                            <p:strVal val="#ppt_x"/>
                                          </p:val>
                                        </p:tav>
                                      </p:tavLst>
                                    </p:anim>
                                    <p:anim calcmode="lin" valueType="num">
                                      <p:cBhvr>
                                        <p:cTn id="9"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0CE78-501D-4561-9E45-B945E99EF6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A5BA55-7B6D-1A4E-4685-212C4C701CDE}"/>
              </a:ext>
            </a:extLst>
          </p:cNvPr>
          <p:cNvSpPr>
            <a:spLocks noGrp="1"/>
          </p:cNvSpPr>
          <p:nvPr>
            <p:ph type="title"/>
          </p:nvPr>
        </p:nvSpPr>
        <p:spPr/>
        <p:txBody>
          <a:bodyPr/>
          <a:lstStyle/>
          <a:p>
            <a:r>
              <a:rPr lang="en-US" dirty="0"/>
              <a:t>Strained Superlattice GaAs/GaAsP – today’s benchmark</a:t>
            </a:r>
          </a:p>
        </p:txBody>
      </p:sp>
      <p:sp>
        <p:nvSpPr>
          <p:cNvPr id="4" name="Footer Placeholder 3">
            <a:extLst>
              <a:ext uri="{FF2B5EF4-FFF2-40B4-BE49-F238E27FC236}">
                <a16:creationId xmlns:a16="http://schemas.microsoft.com/office/drawing/2014/main" id="{707A28CB-2409-0CD4-1AD7-BA828019533B}"/>
              </a:ext>
            </a:extLst>
          </p:cNvPr>
          <p:cNvSpPr>
            <a:spLocks noGrp="1"/>
          </p:cNvSpPr>
          <p:nvPr>
            <p:ph type="ftr" sz="quarter" idx="11"/>
          </p:nvPr>
        </p:nvSpPr>
        <p:spPr/>
        <p:txBody>
          <a:bodyPr/>
          <a:lstStyle/>
          <a:p>
            <a:r>
              <a:rPr lang="en-US" dirty="0"/>
              <a:t>PSTP2024 – Polarized electron sources</a:t>
            </a:r>
          </a:p>
        </p:txBody>
      </p:sp>
      <p:sp>
        <p:nvSpPr>
          <p:cNvPr id="5" name="Slide Number Placeholder 4">
            <a:extLst>
              <a:ext uri="{FF2B5EF4-FFF2-40B4-BE49-F238E27FC236}">
                <a16:creationId xmlns:a16="http://schemas.microsoft.com/office/drawing/2014/main" id="{4DF29716-3B83-6B2B-0B03-868EB1E8AC0C}"/>
              </a:ext>
            </a:extLst>
          </p:cNvPr>
          <p:cNvSpPr>
            <a:spLocks noGrp="1"/>
          </p:cNvSpPr>
          <p:nvPr>
            <p:ph type="sldNum" sz="quarter" idx="12"/>
          </p:nvPr>
        </p:nvSpPr>
        <p:spPr/>
        <p:txBody>
          <a:bodyPr/>
          <a:lstStyle/>
          <a:p>
            <a:fld id="{07E1C93C-5050-FC42-8F10-D22D4F119D13}" type="slidenum">
              <a:rPr lang="en-US" smtClean="0"/>
              <a:pPr/>
              <a:t>14</a:t>
            </a:fld>
            <a:endParaRPr lang="en-US" dirty="0"/>
          </a:p>
        </p:txBody>
      </p:sp>
      <p:grpSp>
        <p:nvGrpSpPr>
          <p:cNvPr id="3" name="Group 2">
            <a:extLst>
              <a:ext uri="{FF2B5EF4-FFF2-40B4-BE49-F238E27FC236}">
                <a16:creationId xmlns:a16="http://schemas.microsoft.com/office/drawing/2014/main" id="{48535C0F-2038-B76A-63C9-D175410D1430}"/>
              </a:ext>
            </a:extLst>
          </p:cNvPr>
          <p:cNvGrpSpPr/>
          <p:nvPr/>
        </p:nvGrpSpPr>
        <p:grpSpPr>
          <a:xfrm>
            <a:off x="1009932" y="1120453"/>
            <a:ext cx="4428359" cy="4760911"/>
            <a:chOff x="4267200" y="712788"/>
            <a:chExt cx="4428359" cy="4760911"/>
          </a:xfrm>
        </p:grpSpPr>
        <p:grpSp>
          <p:nvGrpSpPr>
            <p:cNvPr id="6" name="Group 239">
              <a:extLst>
                <a:ext uri="{FF2B5EF4-FFF2-40B4-BE49-F238E27FC236}">
                  <a16:creationId xmlns:a16="http://schemas.microsoft.com/office/drawing/2014/main" id="{6DF30EB7-DB02-A515-0936-568CFB4E83D0}"/>
                </a:ext>
              </a:extLst>
            </p:cNvPr>
            <p:cNvGrpSpPr>
              <a:grpSpLocks/>
            </p:cNvGrpSpPr>
            <p:nvPr/>
          </p:nvGrpSpPr>
          <p:grpSpPr bwMode="auto">
            <a:xfrm>
              <a:off x="4267200" y="712788"/>
              <a:ext cx="871538" cy="4246563"/>
              <a:chOff x="-484" y="203"/>
              <a:chExt cx="549" cy="2675"/>
            </a:xfrm>
          </p:grpSpPr>
          <p:sp>
            <p:nvSpPr>
              <p:cNvPr id="39" name="Rectangle 113">
                <a:extLst>
                  <a:ext uri="{FF2B5EF4-FFF2-40B4-BE49-F238E27FC236}">
                    <a16:creationId xmlns:a16="http://schemas.microsoft.com/office/drawing/2014/main" id="{C6635398-A7A8-FE98-7176-0C0CA35E5758}"/>
                  </a:ext>
                </a:extLst>
              </p:cNvPr>
              <p:cNvSpPr>
                <a:spLocks noChangeArrowheads="1"/>
              </p:cNvSpPr>
              <p:nvPr/>
            </p:nvSpPr>
            <p:spPr bwMode="auto">
              <a:xfrm>
                <a:off x="-452" y="203"/>
                <a:ext cx="505" cy="231"/>
              </a:xfrm>
              <a:prstGeom prst="rect">
                <a:avLst/>
              </a:prstGeom>
              <a:noFill/>
              <a:ln w="12699">
                <a:noFill/>
                <a:miter lim="800000"/>
                <a:headEnd/>
                <a:tailEnd/>
              </a:ln>
              <a:effectLst/>
            </p:spPr>
            <p:txBody>
              <a:bodyPr wrap="none" lIns="90488" tIns="44450" rIns="90488" bIns="44450">
                <a:spAutoFit/>
              </a:bodyPr>
              <a:lstStyle/>
              <a:p>
                <a:r>
                  <a:rPr lang="en-US" dirty="0">
                    <a:latin typeface="Arial" pitchFamily="34" charset="0"/>
                  </a:rPr>
                  <a:t>5.10</a:t>
                </a:r>
                <a:r>
                  <a:rPr lang="en-US" b="1" baseline="30000" dirty="0">
                    <a:latin typeface="Arial" pitchFamily="34" charset="0"/>
                  </a:rPr>
                  <a:t>19</a:t>
                </a:r>
              </a:p>
            </p:txBody>
          </p:sp>
          <p:sp>
            <p:nvSpPr>
              <p:cNvPr id="40" name="Rectangle 117">
                <a:extLst>
                  <a:ext uri="{FF2B5EF4-FFF2-40B4-BE49-F238E27FC236}">
                    <a16:creationId xmlns:a16="http://schemas.microsoft.com/office/drawing/2014/main" id="{062FA401-CC06-907F-F0C3-0018C05642F7}"/>
                  </a:ext>
                </a:extLst>
              </p:cNvPr>
              <p:cNvSpPr>
                <a:spLocks noChangeArrowheads="1"/>
              </p:cNvSpPr>
              <p:nvPr/>
            </p:nvSpPr>
            <p:spPr bwMode="auto">
              <a:xfrm>
                <a:off x="-484" y="812"/>
                <a:ext cx="505" cy="231"/>
              </a:xfrm>
              <a:prstGeom prst="rect">
                <a:avLst/>
              </a:prstGeom>
              <a:noFill/>
              <a:ln w="12699">
                <a:noFill/>
                <a:miter lim="800000"/>
                <a:headEnd/>
                <a:tailEnd/>
              </a:ln>
              <a:effectLst/>
            </p:spPr>
            <p:txBody>
              <a:bodyPr wrap="none" lIns="90488" tIns="44450" rIns="90488" bIns="44450">
                <a:spAutoFit/>
              </a:bodyPr>
              <a:lstStyle/>
              <a:p>
                <a:r>
                  <a:rPr lang="en-US" dirty="0">
                    <a:latin typeface="Arial" pitchFamily="34" charset="0"/>
                  </a:rPr>
                  <a:t>5.10</a:t>
                </a:r>
                <a:r>
                  <a:rPr lang="en-US" b="1" baseline="30000" dirty="0">
                    <a:latin typeface="Arial" pitchFamily="34" charset="0"/>
                  </a:rPr>
                  <a:t>17</a:t>
                </a:r>
              </a:p>
            </p:txBody>
          </p:sp>
          <p:sp>
            <p:nvSpPr>
              <p:cNvPr id="41" name="Rectangle 124">
                <a:extLst>
                  <a:ext uri="{FF2B5EF4-FFF2-40B4-BE49-F238E27FC236}">
                    <a16:creationId xmlns:a16="http://schemas.microsoft.com/office/drawing/2014/main" id="{2EA79962-05F7-0CC8-DE7E-DF5B7DE7BAE3}"/>
                  </a:ext>
                </a:extLst>
              </p:cNvPr>
              <p:cNvSpPr>
                <a:spLocks noChangeArrowheads="1"/>
              </p:cNvSpPr>
              <p:nvPr/>
            </p:nvSpPr>
            <p:spPr bwMode="auto">
              <a:xfrm>
                <a:off x="-440" y="1464"/>
                <a:ext cx="505" cy="231"/>
              </a:xfrm>
              <a:prstGeom prst="rect">
                <a:avLst/>
              </a:prstGeom>
              <a:noFill/>
              <a:ln w="12699">
                <a:noFill/>
                <a:miter lim="800000"/>
                <a:headEnd/>
                <a:tailEnd/>
              </a:ln>
              <a:effectLst/>
            </p:spPr>
            <p:txBody>
              <a:bodyPr wrap="none" lIns="90488" tIns="44450" rIns="90488" bIns="44450">
                <a:spAutoFit/>
              </a:bodyPr>
              <a:lstStyle/>
              <a:p>
                <a:r>
                  <a:rPr lang="en-US" dirty="0">
                    <a:latin typeface="Arial" pitchFamily="34" charset="0"/>
                  </a:rPr>
                  <a:t>5.10</a:t>
                </a:r>
                <a:r>
                  <a:rPr lang="en-US" b="1" baseline="30000" dirty="0">
                    <a:latin typeface="Arial" pitchFamily="34" charset="0"/>
                  </a:rPr>
                  <a:t>18</a:t>
                </a:r>
              </a:p>
            </p:txBody>
          </p:sp>
          <p:sp>
            <p:nvSpPr>
              <p:cNvPr id="42" name="Rectangle 127">
                <a:extLst>
                  <a:ext uri="{FF2B5EF4-FFF2-40B4-BE49-F238E27FC236}">
                    <a16:creationId xmlns:a16="http://schemas.microsoft.com/office/drawing/2014/main" id="{741CA079-DBF5-922C-2F22-6C9BC5A76905}"/>
                  </a:ext>
                </a:extLst>
              </p:cNvPr>
              <p:cNvSpPr>
                <a:spLocks noChangeArrowheads="1"/>
              </p:cNvSpPr>
              <p:nvPr/>
            </p:nvSpPr>
            <p:spPr bwMode="auto">
              <a:xfrm>
                <a:off x="-446" y="2472"/>
                <a:ext cx="492" cy="406"/>
              </a:xfrm>
              <a:prstGeom prst="rect">
                <a:avLst/>
              </a:prstGeom>
              <a:noFill/>
              <a:ln w="12699">
                <a:noFill/>
                <a:miter lim="800000"/>
                <a:headEnd/>
                <a:tailEnd/>
              </a:ln>
              <a:effectLst/>
            </p:spPr>
            <p:txBody>
              <a:bodyPr wrap="none" lIns="90488" tIns="44450" rIns="90488" bIns="44450">
                <a:spAutoFit/>
              </a:bodyPr>
              <a:lstStyle/>
              <a:p>
                <a:r>
                  <a:rPr lang="en-US" dirty="0">
                    <a:latin typeface="Arial" pitchFamily="34" charset="0"/>
                  </a:rPr>
                  <a:t>Be</a:t>
                </a:r>
              </a:p>
              <a:p>
                <a:r>
                  <a:rPr lang="en-US" dirty="0">
                    <a:latin typeface="Arial" pitchFamily="34" charset="0"/>
                  </a:rPr>
                  <a:t>(cm</a:t>
                </a:r>
                <a:r>
                  <a:rPr lang="en-US" b="1" baseline="30000" dirty="0">
                    <a:latin typeface="Arial" pitchFamily="34" charset="0"/>
                  </a:rPr>
                  <a:t>-3</a:t>
                </a:r>
                <a:r>
                  <a:rPr lang="en-US" dirty="0">
                    <a:latin typeface="Arial" pitchFamily="34" charset="0"/>
                  </a:rPr>
                  <a:t>)</a:t>
                </a:r>
              </a:p>
            </p:txBody>
          </p:sp>
        </p:grpSp>
        <p:grpSp>
          <p:nvGrpSpPr>
            <p:cNvPr id="7" name="Group 190">
              <a:extLst>
                <a:ext uri="{FF2B5EF4-FFF2-40B4-BE49-F238E27FC236}">
                  <a16:creationId xmlns:a16="http://schemas.microsoft.com/office/drawing/2014/main" id="{63EEFB38-E38A-12AC-D1AB-290EE666AC32}"/>
                </a:ext>
              </a:extLst>
            </p:cNvPr>
            <p:cNvGrpSpPr>
              <a:grpSpLocks/>
            </p:cNvGrpSpPr>
            <p:nvPr/>
          </p:nvGrpSpPr>
          <p:grpSpPr bwMode="auto">
            <a:xfrm rot="10800000">
              <a:off x="4995863" y="1079500"/>
              <a:ext cx="123825" cy="1530350"/>
              <a:chOff x="4134" y="1660"/>
              <a:chExt cx="93" cy="1314"/>
            </a:xfrm>
          </p:grpSpPr>
          <p:sp>
            <p:nvSpPr>
              <p:cNvPr id="36" name="Line 186">
                <a:extLst>
                  <a:ext uri="{FF2B5EF4-FFF2-40B4-BE49-F238E27FC236}">
                    <a16:creationId xmlns:a16="http://schemas.microsoft.com/office/drawing/2014/main" id="{71FFED03-2969-4E5B-B69D-F0748068BC04}"/>
                  </a:ext>
                </a:extLst>
              </p:cNvPr>
              <p:cNvSpPr>
                <a:spLocks noChangeShapeType="1"/>
              </p:cNvSpPr>
              <p:nvPr/>
            </p:nvSpPr>
            <p:spPr bwMode="auto">
              <a:xfrm>
                <a:off x="4222" y="1660"/>
                <a:ext cx="0" cy="1314"/>
              </a:xfrm>
              <a:prstGeom prst="line">
                <a:avLst/>
              </a:prstGeom>
              <a:noFill/>
              <a:ln w="19050">
                <a:solidFill>
                  <a:schemeClr val="tx1"/>
                </a:solidFill>
                <a:round/>
                <a:headEnd/>
                <a:tailEnd/>
              </a:ln>
              <a:effectLst/>
            </p:spPr>
            <p:txBody>
              <a:bodyPr lIns="90488" tIns="44450" rIns="90488" bIns="44450">
                <a:spAutoFit/>
              </a:bodyPr>
              <a:lstStyle/>
              <a:p>
                <a:endParaRPr lang="en-US" dirty="0"/>
              </a:p>
            </p:txBody>
          </p:sp>
          <p:sp>
            <p:nvSpPr>
              <p:cNvPr id="37" name="Line 187">
                <a:extLst>
                  <a:ext uri="{FF2B5EF4-FFF2-40B4-BE49-F238E27FC236}">
                    <a16:creationId xmlns:a16="http://schemas.microsoft.com/office/drawing/2014/main" id="{936D5078-FB30-53C8-6EBF-4F2E687B65C5}"/>
                  </a:ext>
                </a:extLst>
              </p:cNvPr>
              <p:cNvSpPr>
                <a:spLocks noChangeShapeType="1"/>
              </p:cNvSpPr>
              <p:nvPr/>
            </p:nvSpPr>
            <p:spPr bwMode="auto">
              <a:xfrm flipH="1">
                <a:off x="4139" y="2967"/>
                <a:ext cx="88" cy="0"/>
              </a:xfrm>
              <a:prstGeom prst="line">
                <a:avLst/>
              </a:prstGeom>
              <a:noFill/>
              <a:ln w="19050">
                <a:solidFill>
                  <a:schemeClr val="tx1"/>
                </a:solidFill>
                <a:round/>
                <a:headEnd/>
                <a:tailEnd/>
              </a:ln>
              <a:effectLst/>
            </p:spPr>
            <p:txBody>
              <a:bodyPr lIns="90488" tIns="44450" rIns="90488" bIns="44450">
                <a:spAutoFit/>
              </a:bodyPr>
              <a:lstStyle/>
              <a:p>
                <a:endParaRPr lang="en-US" dirty="0"/>
              </a:p>
            </p:txBody>
          </p:sp>
          <p:sp>
            <p:nvSpPr>
              <p:cNvPr id="38" name="Line 188">
                <a:extLst>
                  <a:ext uri="{FF2B5EF4-FFF2-40B4-BE49-F238E27FC236}">
                    <a16:creationId xmlns:a16="http://schemas.microsoft.com/office/drawing/2014/main" id="{F2D55341-5930-2262-FA6F-40D5500B9A89}"/>
                  </a:ext>
                </a:extLst>
              </p:cNvPr>
              <p:cNvSpPr>
                <a:spLocks noChangeShapeType="1"/>
              </p:cNvSpPr>
              <p:nvPr/>
            </p:nvSpPr>
            <p:spPr bwMode="auto">
              <a:xfrm flipH="1">
                <a:off x="4134" y="1660"/>
                <a:ext cx="88" cy="0"/>
              </a:xfrm>
              <a:prstGeom prst="line">
                <a:avLst/>
              </a:prstGeom>
              <a:noFill/>
              <a:ln w="19050">
                <a:solidFill>
                  <a:schemeClr val="tx1"/>
                </a:solidFill>
                <a:round/>
                <a:headEnd/>
                <a:tailEnd/>
              </a:ln>
              <a:effectLst/>
            </p:spPr>
            <p:txBody>
              <a:bodyPr lIns="90488" tIns="44450" rIns="90488" bIns="44450">
                <a:spAutoFit/>
              </a:bodyPr>
              <a:lstStyle/>
              <a:p>
                <a:endParaRPr lang="en-US" dirty="0"/>
              </a:p>
            </p:txBody>
          </p:sp>
        </p:grpSp>
        <p:sp>
          <p:nvSpPr>
            <p:cNvPr id="8" name="Rectangle 152">
              <a:extLst>
                <a:ext uri="{FF2B5EF4-FFF2-40B4-BE49-F238E27FC236}">
                  <a16:creationId xmlns:a16="http://schemas.microsoft.com/office/drawing/2014/main" id="{E2F2CBF1-B6F9-57A4-667F-5B5B76907F15}"/>
                </a:ext>
              </a:extLst>
            </p:cNvPr>
            <p:cNvSpPr>
              <a:spLocks noChangeArrowheads="1"/>
            </p:cNvSpPr>
            <p:nvPr/>
          </p:nvSpPr>
          <p:spPr bwMode="auto">
            <a:xfrm>
              <a:off x="5189842" y="3124200"/>
              <a:ext cx="2290693" cy="366767"/>
            </a:xfrm>
            <a:prstGeom prst="rect">
              <a:avLst/>
            </a:prstGeom>
            <a:noFill/>
            <a:ln w="12699">
              <a:noFill/>
              <a:miter lim="800000"/>
              <a:headEnd/>
              <a:tailEnd/>
            </a:ln>
            <a:effectLst/>
          </p:spPr>
          <p:txBody>
            <a:bodyPr wrap="none" lIns="90488" tIns="44450" rIns="90488" bIns="44450">
              <a:spAutoFit/>
            </a:bodyPr>
            <a:lstStyle/>
            <a:p>
              <a:pPr algn="ctr"/>
              <a:r>
                <a:rPr lang="en-US" dirty="0">
                  <a:latin typeface="Arial" pitchFamily="34" charset="0"/>
                </a:rPr>
                <a:t>GaAs</a:t>
              </a:r>
              <a:r>
                <a:rPr lang="en-US" baseline="-25000" dirty="0">
                  <a:latin typeface="Arial" pitchFamily="34" charset="0"/>
                </a:rPr>
                <a:t>1-x </a:t>
              </a:r>
              <a:r>
                <a:rPr lang="en-US" dirty="0">
                  <a:latin typeface="Arial" pitchFamily="34" charset="0"/>
                </a:rPr>
                <a:t>P</a:t>
              </a:r>
              <a:r>
                <a:rPr lang="en-US" baseline="-25000" dirty="0">
                  <a:latin typeface="Arial" pitchFamily="34" charset="0"/>
                </a:rPr>
                <a:t>x </a:t>
              </a:r>
              <a:r>
                <a:rPr lang="en-US" dirty="0">
                  <a:latin typeface="Arial" pitchFamily="34" charset="0"/>
                </a:rPr>
                <a:t>(0&lt;x&lt;36)</a:t>
              </a:r>
            </a:p>
          </p:txBody>
        </p:sp>
        <p:sp>
          <p:nvSpPr>
            <p:cNvPr id="9" name="Rectangle 96">
              <a:extLst>
                <a:ext uri="{FF2B5EF4-FFF2-40B4-BE49-F238E27FC236}">
                  <a16:creationId xmlns:a16="http://schemas.microsoft.com/office/drawing/2014/main" id="{3E0CC903-F390-91E5-69F6-9DA5ED43EB6E}"/>
                </a:ext>
              </a:extLst>
            </p:cNvPr>
            <p:cNvSpPr>
              <a:spLocks noChangeArrowheads="1"/>
            </p:cNvSpPr>
            <p:nvPr/>
          </p:nvSpPr>
          <p:spPr bwMode="auto">
            <a:xfrm>
              <a:off x="7473311" y="862143"/>
              <a:ext cx="695704" cy="366767"/>
            </a:xfrm>
            <a:prstGeom prst="rect">
              <a:avLst/>
            </a:prstGeom>
            <a:noFill/>
            <a:ln w="12699">
              <a:noFill/>
              <a:miter lim="800000"/>
              <a:headEnd/>
              <a:tailEnd/>
            </a:ln>
            <a:effectLst/>
          </p:spPr>
          <p:txBody>
            <a:bodyPr wrap="none" lIns="90488" tIns="44450" rIns="90488" bIns="44450">
              <a:spAutoFit/>
            </a:bodyPr>
            <a:lstStyle/>
            <a:p>
              <a:r>
                <a:rPr lang="en-US" dirty="0">
                  <a:latin typeface="Arial" pitchFamily="34" charset="0"/>
                </a:rPr>
                <a:t>5 nm</a:t>
              </a:r>
            </a:p>
          </p:txBody>
        </p:sp>
        <p:sp>
          <p:nvSpPr>
            <p:cNvPr id="10" name="Line 107">
              <a:extLst>
                <a:ext uri="{FF2B5EF4-FFF2-40B4-BE49-F238E27FC236}">
                  <a16:creationId xmlns:a16="http://schemas.microsoft.com/office/drawing/2014/main" id="{0F18B1AD-A494-7464-6B57-9075ADA31824}"/>
                </a:ext>
              </a:extLst>
            </p:cNvPr>
            <p:cNvSpPr>
              <a:spLocks noChangeShapeType="1"/>
            </p:cNvSpPr>
            <p:nvPr/>
          </p:nvSpPr>
          <p:spPr bwMode="auto">
            <a:xfrm>
              <a:off x="8328025" y="1147763"/>
              <a:ext cx="0" cy="1530350"/>
            </a:xfrm>
            <a:prstGeom prst="line">
              <a:avLst/>
            </a:prstGeom>
            <a:noFill/>
            <a:ln w="19050">
              <a:solidFill>
                <a:schemeClr val="tx1"/>
              </a:solidFill>
              <a:round/>
              <a:headEnd/>
              <a:tailEnd/>
            </a:ln>
            <a:effectLst/>
          </p:spPr>
          <p:txBody>
            <a:bodyPr lIns="90488" tIns="44450" rIns="90488" bIns="44450">
              <a:spAutoFit/>
            </a:bodyPr>
            <a:lstStyle/>
            <a:p>
              <a:endParaRPr lang="en-US" dirty="0"/>
            </a:p>
          </p:txBody>
        </p:sp>
        <p:sp>
          <p:nvSpPr>
            <p:cNvPr id="11" name="Line 108">
              <a:extLst>
                <a:ext uri="{FF2B5EF4-FFF2-40B4-BE49-F238E27FC236}">
                  <a16:creationId xmlns:a16="http://schemas.microsoft.com/office/drawing/2014/main" id="{1FED302B-DD21-11BB-AA59-B4FF05D376F8}"/>
                </a:ext>
              </a:extLst>
            </p:cNvPr>
            <p:cNvSpPr>
              <a:spLocks noChangeShapeType="1"/>
            </p:cNvSpPr>
            <p:nvPr/>
          </p:nvSpPr>
          <p:spPr bwMode="auto">
            <a:xfrm flipH="1">
              <a:off x="8218488" y="2670175"/>
              <a:ext cx="117475" cy="0"/>
            </a:xfrm>
            <a:prstGeom prst="line">
              <a:avLst/>
            </a:prstGeom>
            <a:noFill/>
            <a:ln w="19050">
              <a:solidFill>
                <a:schemeClr val="tx1"/>
              </a:solidFill>
              <a:round/>
              <a:headEnd/>
              <a:tailEnd/>
            </a:ln>
            <a:effectLst/>
          </p:spPr>
          <p:txBody>
            <a:bodyPr lIns="90488" tIns="44450" rIns="90488" bIns="44450">
              <a:spAutoFit/>
            </a:bodyPr>
            <a:lstStyle/>
            <a:p>
              <a:endParaRPr lang="en-US" dirty="0"/>
            </a:p>
          </p:txBody>
        </p:sp>
        <p:sp>
          <p:nvSpPr>
            <p:cNvPr id="12" name="Line 109">
              <a:extLst>
                <a:ext uri="{FF2B5EF4-FFF2-40B4-BE49-F238E27FC236}">
                  <a16:creationId xmlns:a16="http://schemas.microsoft.com/office/drawing/2014/main" id="{A562C816-4609-3E2E-AE9C-107841FA4017}"/>
                </a:ext>
              </a:extLst>
            </p:cNvPr>
            <p:cNvSpPr>
              <a:spLocks noChangeShapeType="1"/>
            </p:cNvSpPr>
            <p:nvPr/>
          </p:nvSpPr>
          <p:spPr bwMode="auto">
            <a:xfrm flipH="1">
              <a:off x="8210550" y="1147763"/>
              <a:ext cx="117475" cy="0"/>
            </a:xfrm>
            <a:prstGeom prst="line">
              <a:avLst/>
            </a:prstGeom>
            <a:noFill/>
            <a:ln w="19050">
              <a:solidFill>
                <a:schemeClr val="tx1"/>
              </a:solidFill>
              <a:round/>
              <a:headEnd/>
              <a:tailEnd/>
            </a:ln>
            <a:effectLst/>
          </p:spPr>
          <p:txBody>
            <a:bodyPr lIns="90488" tIns="44450" rIns="90488" bIns="44450">
              <a:spAutoFit/>
            </a:bodyPr>
            <a:lstStyle/>
            <a:p>
              <a:endParaRPr lang="en-US" dirty="0"/>
            </a:p>
          </p:txBody>
        </p:sp>
        <p:sp>
          <p:nvSpPr>
            <p:cNvPr id="13" name="Rectangle 111">
              <a:extLst>
                <a:ext uri="{FF2B5EF4-FFF2-40B4-BE49-F238E27FC236}">
                  <a16:creationId xmlns:a16="http://schemas.microsoft.com/office/drawing/2014/main" id="{665BAC38-AB55-3147-06BA-942D1E736E4C}"/>
                </a:ext>
              </a:extLst>
            </p:cNvPr>
            <p:cNvSpPr>
              <a:spLocks noChangeArrowheads="1"/>
            </p:cNvSpPr>
            <p:nvPr/>
          </p:nvSpPr>
          <p:spPr bwMode="auto">
            <a:xfrm rot="16200000">
              <a:off x="7946315" y="1763686"/>
              <a:ext cx="1131721" cy="366767"/>
            </a:xfrm>
            <a:prstGeom prst="rect">
              <a:avLst/>
            </a:prstGeom>
            <a:noFill/>
            <a:ln w="12699">
              <a:noFill/>
              <a:miter lim="800000"/>
              <a:headEnd/>
              <a:tailEnd/>
            </a:ln>
            <a:effectLst/>
          </p:spPr>
          <p:txBody>
            <a:bodyPr wrap="none" lIns="90488" tIns="44450" rIns="90488" bIns="44450">
              <a:spAutoFit/>
            </a:bodyPr>
            <a:lstStyle/>
            <a:p>
              <a:pPr algn="l"/>
              <a:r>
                <a:rPr lang="en-US" dirty="0">
                  <a:latin typeface="Arial" pitchFamily="34" charset="0"/>
                </a:rPr>
                <a:t>  14 pairs</a:t>
              </a:r>
            </a:p>
          </p:txBody>
        </p:sp>
        <p:sp>
          <p:nvSpPr>
            <p:cNvPr id="14" name="Rectangle 173">
              <a:extLst>
                <a:ext uri="{FF2B5EF4-FFF2-40B4-BE49-F238E27FC236}">
                  <a16:creationId xmlns:a16="http://schemas.microsoft.com/office/drawing/2014/main" id="{F3F0D245-0ADD-7656-94A8-AF8EC1909466}"/>
                </a:ext>
              </a:extLst>
            </p:cNvPr>
            <p:cNvSpPr>
              <a:spLocks noChangeArrowheads="1"/>
            </p:cNvSpPr>
            <p:nvPr/>
          </p:nvSpPr>
          <p:spPr bwMode="auto">
            <a:xfrm>
              <a:off x="7485063" y="4762500"/>
              <a:ext cx="956994" cy="366767"/>
            </a:xfrm>
            <a:prstGeom prst="rect">
              <a:avLst/>
            </a:prstGeom>
            <a:noFill/>
            <a:ln w="12699">
              <a:noFill/>
              <a:miter lim="800000"/>
              <a:headEnd/>
              <a:tailEnd/>
            </a:ln>
            <a:effectLst/>
          </p:spPr>
          <p:txBody>
            <a:bodyPr wrap="none" lIns="90488" tIns="44450" rIns="90488" bIns="44450">
              <a:spAutoFit/>
            </a:bodyPr>
            <a:lstStyle/>
            <a:p>
              <a:r>
                <a:rPr lang="en-US" dirty="0">
                  <a:latin typeface="Arial" pitchFamily="34" charset="0"/>
                </a:rPr>
                <a:t>625 </a:t>
              </a:r>
              <a:r>
                <a:rPr lang="en-US" dirty="0">
                  <a:latin typeface="Arial" pitchFamily="34" charset="0"/>
                  <a:cs typeface="Arial" pitchFamily="34" charset="0"/>
                </a:rPr>
                <a:t>μm</a:t>
              </a:r>
              <a:endParaRPr lang="en-US" dirty="0">
                <a:latin typeface="Arial" pitchFamily="34" charset="0"/>
              </a:endParaRPr>
            </a:p>
          </p:txBody>
        </p:sp>
        <p:sp>
          <p:nvSpPr>
            <p:cNvPr id="15" name="Rectangle 174">
              <a:extLst>
                <a:ext uri="{FF2B5EF4-FFF2-40B4-BE49-F238E27FC236}">
                  <a16:creationId xmlns:a16="http://schemas.microsoft.com/office/drawing/2014/main" id="{E3DF5042-2A74-FFC9-3187-A44AFF730C7D}"/>
                </a:ext>
              </a:extLst>
            </p:cNvPr>
            <p:cNvSpPr>
              <a:spLocks noChangeArrowheads="1"/>
            </p:cNvSpPr>
            <p:nvPr/>
          </p:nvSpPr>
          <p:spPr bwMode="auto">
            <a:xfrm>
              <a:off x="7500938" y="2751138"/>
              <a:ext cx="892874" cy="366767"/>
            </a:xfrm>
            <a:prstGeom prst="rect">
              <a:avLst/>
            </a:prstGeom>
            <a:noFill/>
            <a:ln w="12699">
              <a:noFill/>
              <a:miter lim="800000"/>
              <a:headEnd/>
              <a:tailEnd/>
            </a:ln>
            <a:effectLst/>
          </p:spPr>
          <p:txBody>
            <a:bodyPr wrap="none" lIns="90488" tIns="44450" rIns="90488" bIns="44450">
              <a:spAutoFit/>
            </a:bodyPr>
            <a:lstStyle/>
            <a:p>
              <a:r>
                <a:rPr lang="en-US" dirty="0">
                  <a:latin typeface="Arial" pitchFamily="34" charset="0"/>
                </a:rPr>
                <a:t>2.5 </a:t>
              </a:r>
              <a:r>
                <a:rPr lang="en-US" dirty="0">
                  <a:latin typeface="Arial" pitchFamily="34" charset="0"/>
                  <a:cs typeface="Arial" pitchFamily="34" charset="0"/>
                </a:rPr>
                <a:t>μm</a:t>
              </a:r>
            </a:p>
          </p:txBody>
        </p:sp>
        <p:sp>
          <p:nvSpPr>
            <p:cNvPr id="16" name="Rectangle 175">
              <a:extLst>
                <a:ext uri="{FF2B5EF4-FFF2-40B4-BE49-F238E27FC236}">
                  <a16:creationId xmlns:a16="http://schemas.microsoft.com/office/drawing/2014/main" id="{FBAD0214-F562-6B37-63D1-9BDC1707751D}"/>
                </a:ext>
              </a:extLst>
            </p:cNvPr>
            <p:cNvSpPr>
              <a:spLocks noChangeArrowheads="1"/>
            </p:cNvSpPr>
            <p:nvPr/>
          </p:nvSpPr>
          <p:spPr bwMode="auto">
            <a:xfrm>
              <a:off x="7493000" y="3208338"/>
              <a:ext cx="892874" cy="366767"/>
            </a:xfrm>
            <a:prstGeom prst="rect">
              <a:avLst/>
            </a:prstGeom>
            <a:noFill/>
            <a:ln w="12699">
              <a:noFill/>
              <a:miter lim="800000"/>
              <a:headEnd/>
              <a:tailEnd/>
            </a:ln>
            <a:effectLst/>
          </p:spPr>
          <p:txBody>
            <a:bodyPr wrap="none" lIns="90488" tIns="44450" rIns="90488" bIns="44450">
              <a:spAutoFit/>
            </a:bodyPr>
            <a:lstStyle/>
            <a:p>
              <a:r>
                <a:rPr lang="en-US" dirty="0">
                  <a:latin typeface="Arial" pitchFamily="34" charset="0"/>
                </a:rPr>
                <a:t>2.5 </a:t>
              </a:r>
              <a:r>
                <a:rPr lang="en-US" dirty="0">
                  <a:latin typeface="Arial" pitchFamily="34" charset="0"/>
                  <a:cs typeface="Arial" pitchFamily="34" charset="0"/>
                </a:rPr>
                <a:t>μm</a:t>
              </a:r>
            </a:p>
          </p:txBody>
        </p:sp>
        <p:sp>
          <p:nvSpPr>
            <p:cNvPr id="17" name="Rectangle 181">
              <a:extLst>
                <a:ext uri="{FF2B5EF4-FFF2-40B4-BE49-F238E27FC236}">
                  <a16:creationId xmlns:a16="http://schemas.microsoft.com/office/drawing/2014/main" id="{2C775FDE-1A58-16A3-62FF-2C41E7A24CB2}"/>
                </a:ext>
              </a:extLst>
            </p:cNvPr>
            <p:cNvSpPr>
              <a:spLocks noChangeArrowheads="1"/>
            </p:cNvSpPr>
            <p:nvPr/>
          </p:nvSpPr>
          <p:spPr bwMode="auto">
            <a:xfrm>
              <a:off x="7483475" y="1973263"/>
              <a:ext cx="695704" cy="366767"/>
            </a:xfrm>
            <a:prstGeom prst="rect">
              <a:avLst/>
            </a:prstGeom>
            <a:noFill/>
            <a:ln w="12699">
              <a:noFill/>
              <a:miter lim="800000"/>
              <a:headEnd/>
              <a:tailEnd/>
            </a:ln>
            <a:effectLst/>
          </p:spPr>
          <p:txBody>
            <a:bodyPr wrap="none" lIns="90488" tIns="44450" rIns="90488" bIns="44450">
              <a:spAutoFit/>
            </a:bodyPr>
            <a:lstStyle/>
            <a:p>
              <a:r>
                <a:rPr lang="en-US" dirty="0">
                  <a:latin typeface="Arial" pitchFamily="34" charset="0"/>
                </a:rPr>
                <a:t>3 nm</a:t>
              </a:r>
            </a:p>
          </p:txBody>
        </p:sp>
        <p:sp>
          <p:nvSpPr>
            <p:cNvPr id="18" name="Rectangle 182">
              <a:extLst>
                <a:ext uri="{FF2B5EF4-FFF2-40B4-BE49-F238E27FC236}">
                  <a16:creationId xmlns:a16="http://schemas.microsoft.com/office/drawing/2014/main" id="{E510CFE4-9CD9-2166-665C-0F578BA841A6}"/>
                </a:ext>
              </a:extLst>
            </p:cNvPr>
            <p:cNvSpPr>
              <a:spLocks noChangeArrowheads="1"/>
            </p:cNvSpPr>
            <p:nvPr/>
          </p:nvSpPr>
          <p:spPr bwMode="auto">
            <a:xfrm>
              <a:off x="7483475" y="2333625"/>
              <a:ext cx="695704" cy="366767"/>
            </a:xfrm>
            <a:prstGeom prst="rect">
              <a:avLst/>
            </a:prstGeom>
            <a:noFill/>
            <a:ln w="12699">
              <a:noFill/>
              <a:miter lim="800000"/>
              <a:headEnd/>
              <a:tailEnd/>
            </a:ln>
            <a:effectLst/>
          </p:spPr>
          <p:txBody>
            <a:bodyPr wrap="none" lIns="90488" tIns="44450" rIns="90488" bIns="44450">
              <a:spAutoFit/>
            </a:bodyPr>
            <a:lstStyle/>
            <a:p>
              <a:r>
                <a:rPr lang="en-US" dirty="0">
                  <a:latin typeface="Arial" pitchFamily="34" charset="0"/>
                </a:rPr>
                <a:t>4 nm</a:t>
              </a:r>
            </a:p>
          </p:txBody>
        </p:sp>
        <p:grpSp>
          <p:nvGrpSpPr>
            <p:cNvPr id="19" name="Group 207">
              <a:extLst>
                <a:ext uri="{FF2B5EF4-FFF2-40B4-BE49-F238E27FC236}">
                  <a16:creationId xmlns:a16="http://schemas.microsoft.com/office/drawing/2014/main" id="{B8AC9F5E-082F-DBE9-1899-A7B7A8C6E2CF}"/>
                </a:ext>
              </a:extLst>
            </p:cNvPr>
            <p:cNvGrpSpPr>
              <a:grpSpLocks/>
            </p:cNvGrpSpPr>
            <p:nvPr/>
          </p:nvGrpSpPr>
          <p:grpSpPr bwMode="auto">
            <a:xfrm>
              <a:off x="5159057" y="883586"/>
              <a:ext cx="2338706" cy="4590113"/>
              <a:chOff x="745" y="246"/>
              <a:chExt cx="1339" cy="2460"/>
            </a:xfrm>
          </p:grpSpPr>
          <p:sp>
            <p:nvSpPr>
              <p:cNvPr id="20" name="Rectangle 139">
                <a:extLst>
                  <a:ext uri="{FF2B5EF4-FFF2-40B4-BE49-F238E27FC236}">
                    <a16:creationId xmlns:a16="http://schemas.microsoft.com/office/drawing/2014/main" id="{60038457-8EAF-435B-B408-75C9784B1D5D}"/>
                  </a:ext>
                </a:extLst>
              </p:cNvPr>
              <p:cNvSpPr>
                <a:spLocks noChangeArrowheads="1"/>
              </p:cNvSpPr>
              <p:nvPr/>
            </p:nvSpPr>
            <p:spPr bwMode="auto">
              <a:xfrm>
                <a:off x="748" y="791"/>
                <a:ext cx="1330" cy="1915"/>
              </a:xfrm>
              <a:prstGeom prst="rect">
                <a:avLst/>
              </a:prstGeom>
              <a:noFill/>
              <a:ln w="38100">
                <a:solidFill>
                  <a:schemeClr val="tx1"/>
                </a:solidFill>
                <a:miter lim="800000"/>
                <a:headEnd/>
                <a:tailEnd/>
              </a:ln>
              <a:effectLst/>
            </p:spPr>
            <p:txBody>
              <a:bodyPr wrap="none" lIns="90488" tIns="44450" rIns="90488" bIns="44450" anchor="ctr"/>
              <a:lstStyle/>
              <a:p>
                <a:endParaRPr lang="en-US" dirty="0"/>
              </a:p>
            </p:txBody>
          </p:sp>
          <p:sp>
            <p:nvSpPr>
              <p:cNvPr id="21" name="Rectangle 97">
                <a:extLst>
                  <a:ext uri="{FF2B5EF4-FFF2-40B4-BE49-F238E27FC236}">
                    <a16:creationId xmlns:a16="http://schemas.microsoft.com/office/drawing/2014/main" id="{FA182CD5-2872-B740-C714-CE70BF8DB3D9}"/>
                  </a:ext>
                </a:extLst>
              </p:cNvPr>
              <p:cNvSpPr>
                <a:spLocks noChangeArrowheads="1"/>
              </p:cNvSpPr>
              <p:nvPr/>
            </p:nvSpPr>
            <p:spPr bwMode="auto">
              <a:xfrm>
                <a:off x="1147" y="1004"/>
                <a:ext cx="533" cy="197"/>
              </a:xfrm>
              <a:prstGeom prst="rect">
                <a:avLst/>
              </a:prstGeom>
              <a:noFill/>
              <a:ln w="12699">
                <a:noFill/>
                <a:miter lim="800000"/>
                <a:headEnd/>
                <a:tailEnd/>
              </a:ln>
              <a:effectLst/>
            </p:spPr>
            <p:txBody>
              <a:bodyPr lIns="90488" tIns="44450" rIns="90488" bIns="44450">
                <a:spAutoFit/>
              </a:bodyPr>
              <a:lstStyle/>
              <a:p>
                <a:pPr algn="ctr"/>
                <a:r>
                  <a:rPr lang="en-US" dirty="0">
                    <a:latin typeface="Arial" pitchFamily="34" charset="0"/>
                  </a:rPr>
                  <a:t>GaAs</a:t>
                </a:r>
              </a:p>
            </p:txBody>
          </p:sp>
          <p:sp>
            <p:nvSpPr>
              <p:cNvPr id="22" name="Rectangle 98">
                <a:extLst>
                  <a:ext uri="{FF2B5EF4-FFF2-40B4-BE49-F238E27FC236}">
                    <a16:creationId xmlns:a16="http://schemas.microsoft.com/office/drawing/2014/main" id="{4B23C126-709D-19FD-2CA6-9472040D0568}"/>
                  </a:ext>
                </a:extLst>
              </p:cNvPr>
              <p:cNvSpPr>
                <a:spLocks noChangeArrowheads="1"/>
              </p:cNvSpPr>
              <p:nvPr/>
            </p:nvSpPr>
            <p:spPr bwMode="auto">
              <a:xfrm>
                <a:off x="1128" y="799"/>
                <a:ext cx="571" cy="197"/>
              </a:xfrm>
              <a:prstGeom prst="rect">
                <a:avLst/>
              </a:prstGeom>
              <a:noFill/>
              <a:ln w="12699">
                <a:noFill/>
                <a:miter lim="800000"/>
                <a:headEnd/>
                <a:tailEnd/>
              </a:ln>
              <a:effectLst/>
            </p:spPr>
            <p:txBody>
              <a:bodyPr lIns="90488" tIns="44450" rIns="90488" bIns="44450">
                <a:spAutoFit/>
              </a:bodyPr>
              <a:lstStyle/>
              <a:p>
                <a:pPr algn="ctr"/>
                <a:r>
                  <a:rPr lang="en-US" dirty="0">
                    <a:latin typeface="Arial" pitchFamily="34" charset="0"/>
                  </a:rPr>
                  <a:t>GaAsP</a:t>
                </a:r>
              </a:p>
            </p:txBody>
          </p:sp>
          <p:sp>
            <p:nvSpPr>
              <p:cNvPr id="23" name="Rectangle 78">
                <a:extLst>
                  <a:ext uri="{FF2B5EF4-FFF2-40B4-BE49-F238E27FC236}">
                    <a16:creationId xmlns:a16="http://schemas.microsoft.com/office/drawing/2014/main" id="{F1C281C2-A39C-90F9-4FF4-190AE2C01753}"/>
                  </a:ext>
                </a:extLst>
              </p:cNvPr>
              <p:cNvSpPr>
                <a:spLocks noChangeArrowheads="1"/>
              </p:cNvSpPr>
              <p:nvPr/>
            </p:nvSpPr>
            <p:spPr bwMode="auto">
              <a:xfrm>
                <a:off x="994" y="2232"/>
                <a:ext cx="839" cy="345"/>
              </a:xfrm>
              <a:prstGeom prst="rect">
                <a:avLst/>
              </a:prstGeom>
              <a:noFill/>
              <a:ln w="12699">
                <a:noFill/>
                <a:miter lim="800000"/>
                <a:headEnd/>
                <a:tailEnd/>
              </a:ln>
              <a:effectLst/>
            </p:spPr>
            <p:txBody>
              <a:bodyPr wrap="none" lIns="90488" tIns="44450" rIns="90488" bIns="44450">
                <a:spAutoFit/>
              </a:bodyPr>
              <a:lstStyle/>
              <a:p>
                <a:pPr algn="ctr"/>
                <a:r>
                  <a:rPr lang="en-US" dirty="0">
                    <a:latin typeface="Arial" pitchFamily="34" charset="0"/>
                  </a:rPr>
                  <a:t>p-type GaAs</a:t>
                </a:r>
              </a:p>
              <a:p>
                <a:pPr algn="ctr"/>
                <a:r>
                  <a:rPr lang="en-US" dirty="0">
                    <a:latin typeface="Arial" pitchFamily="34" charset="0"/>
                  </a:rPr>
                  <a:t>substrate  </a:t>
                </a:r>
              </a:p>
            </p:txBody>
          </p:sp>
          <p:sp>
            <p:nvSpPr>
              <p:cNvPr id="24" name="Rectangle 140">
                <a:extLst>
                  <a:ext uri="{FF2B5EF4-FFF2-40B4-BE49-F238E27FC236}">
                    <a16:creationId xmlns:a16="http://schemas.microsoft.com/office/drawing/2014/main" id="{44EBEC01-79D1-3FD1-BB09-D1D3791DAF31}"/>
                  </a:ext>
                </a:extLst>
              </p:cNvPr>
              <p:cNvSpPr>
                <a:spLocks noChangeArrowheads="1"/>
              </p:cNvSpPr>
              <p:nvPr/>
            </p:nvSpPr>
            <p:spPr bwMode="auto">
              <a:xfrm>
                <a:off x="1034" y="1723"/>
                <a:ext cx="758" cy="345"/>
              </a:xfrm>
              <a:prstGeom prst="rect">
                <a:avLst/>
              </a:prstGeom>
              <a:noFill/>
              <a:ln w="12699">
                <a:noFill/>
                <a:miter lim="800000"/>
                <a:headEnd/>
                <a:tailEnd/>
              </a:ln>
              <a:effectLst/>
            </p:spPr>
            <p:txBody>
              <a:bodyPr lIns="90488" tIns="44450" rIns="90488" bIns="44450">
                <a:spAutoFit/>
              </a:bodyPr>
              <a:lstStyle/>
              <a:p>
                <a:pPr algn="ctr"/>
                <a:r>
                  <a:rPr lang="en-US" dirty="0">
                    <a:latin typeface="Arial" pitchFamily="34" charset="0"/>
                  </a:rPr>
                  <a:t>GaAs buffer</a:t>
                </a:r>
              </a:p>
            </p:txBody>
          </p:sp>
          <p:sp>
            <p:nvSpPr>
              <p:cNvPr id="25" name="Line 151">
                <a:extLst>
                  <a:ext uri="{FF2B5EF4-FFF2-40B4-BE49-F238E27FC236}">
                    <a16:creationId xmlns:a16="http://schemas.microsoft.com/office/drawing/2014/main" id="{88B28BF9-23F7-3E22-8804-44C579AD5598}"/>
                  </a:ext>
                </a:extLst>
              </p:cNvPr>
              <p:cNvSpPr>
                <a:spLocks noChangeShapeType="1"/>
              </p:cNvSpPr>
              <p:nvPr/>
            </p:nvSpPr>
            <p:spPr bwMode="auto">
              <a:xfrm>
                <a:off x="759" y="1184"/>
                <a:ext cx="1325" cy="0"/>
              </a:xfrm>
              <a:prstGeom prst="line">
                <a:avLst/>
              </a:prstGeom>
              <a:noFill/>
              <a:ln w="38100">
                <a:solidFill>
                  <a:schemeClr val="tx1"/>
                </a:solidFill>
                <a:round/>
                <a:headEnd/>
                <a:tailEnd/>
              </a:ln>
              <a:effectLst/>
            </p:spPr>
            <p:txBody>
              <a:bodyPr lIns="90488" tIns="44450" rIns="90488" bIns="44450">
                <a:spAutoFit/>
              </a:bodyPr>
              <a:lstStyle/>
              <a:p>
                <a:endParaRPr lang="en-US" dirty="0"/>
              </a:p>
            </p:txBody>
          </p:sp>
          <p:sp>
            <p:nvSpPr>
              <p:cNvPr id="26" name="Rectangle 155">
                <a:extLst>
                  <a:ext uri="{FF2B5EF4-FFF2-40B4-BE49-F238E27FC236}">
                    <a16:creationId xmlns:a16="http://schemas.microsoft.com/office/drawing/2014/main" id="{F2E4FC49-03C9-23A9-6BFF-139AC58E7E5D}"/>
                  </a:ext>
                </a:extLst>
              </p:cNvPr>
              <p:cNvSpPr>
                <a:spLocks noChangeArrowheads="1"/>
              </p:cNvSpPr>
              <p:nvPr/>
            </p:nvSpPr>
            <p:spPr bwMode="auto">
              <a:xfrm>
                <a:off x="969" y="1214"/>
                <a:ext cx="889" cy="197"/>
              </a:xfrm>
              <a:prstGeom prst="rect">
                <a:avLst/>
              </a:prstGeom>
              <a:noFill/>
              <a:ln w="12699">
                <a:noFill/>
                <a:miter lim="800000"/>
                <a:headEnd/>
                <a:tailEnd/>
              </a:ln>
              <a:effectLst/>
            </p:spPr>
            <p:txBody>
              <a:bodyPr wrap="none" lIns="90488" tIns="44450" rIns="90488" bIns="44450">
                <a:spAutoFit/>
              </a:bodyPr>
              <a:lstStyle/>
              <a:p>
                <a:pPr algn="ctr"/>
                <a:r>
                  <a:rPr lang="en-US" dirty="0">
                    <a:latin typeface="Arial" pitchFamily="34" charset="0"/>
                  </a:rPr>
                  <a:t>GaAs</a:t>
                </a:r>
                <a:r>
                  <a:rPr lang="en-US" baseline="-25000" dirty="0">
                    <a:latin typeface="Arial" pitchFamily="34" charset="0"/>
                  </a:rPr>
                  <a:t>0.64 </a:t>
                </a:r>
                <a:r>
                  <a:rPr lang="en-US" dirty="0">
                    <a:latin typeface="Arial" pitchFamily="34" charset="0"/>
                  </a:rPr>
                  <a:t>P</a:t>
                </a:r>
                <a:r>
                  <a:rPr lang="en-US" baseline="-25000" dirty="0">
                    <a:latin typeface="Arial" pitchFamily="34" charset="0"/>
                  </a:rPr>
                  <a:t>0.36</a:t>
                </a:r>
              </a:p>
            </p:txBody>
          </p:sp>
          <p:sp>
            <p:nvSpPr>
              <p:cNvPr id="27" name="Line 164">
                <a:extLst>
                  <a:ext uri="{FF2B5EF4-FFF2-40B4-BE49-F238E27FC236}">
                    <a16:creationId xmlns:a16="http://schemas.microsoft.com/office/drawing/2014/main" id="{80B7312C-E3C4-D627-BA8D-CA55656D2152}"/>
                  </a:ext>
                </a:extLst>
              </p:cNvPr>
              <p:cNvSpPr>
                <a:spLocks noChangeShapeType="1"/>
              </p:cNvSpPr>
              <p:nvPr/>
            </p:nvSpPr>
            <p:spPr bwMode="auto">
              <a:xfrm flipH="1" flipV="1">
                <a:off x="749" y="446"/>
                <a:ext cx="0" cy="349"/>
              </a:xfrm>
              <a:prstGeom prst="line">
                <a:avLst/>
              </a:prstGeom>
              <a:noFill/>
              <a:ln w="38100">
                <a:solidFill>
                  <a:schemeClr val="tx1"/>
                </a:solidFill>
                <a:prstDash val="sysDot"/>
                <a:round/>
                <a:headEnd/>
                <a:tailEnd/>
              </a:ln>
              <a:effectLst/>
            </p:spPr>
            <p:txBody>
              <a:bodyPr wrap="square" lIns="90488" tIns="44450" rIns="90488" bIns="44450">
                <a:spAutoFit/>
              </a:bodyPr>
              <a:lstStyle/>
              <a:p>
                <a:endParaRPr lang="en-US" dirty="0"/>
              </a:p>
            </p:txBody>
          </p:sp>
          <p:sp>
            <p:nvSpPr>
              <p:cNvPr id="28" name="Rectangle 180">
                <a:extLst>
                  <a:ext uri="{FF2B5EF4-FFF2-40B4-BE49-F238E27FC236}">
                    <a16:creationId xmlns:a16="http://schemas.microsoft.com/office/drawing/2014/main" id="{7D98C0F1-15BE-AE99-033E-2698201A5EF3}"/>
                  </a:ext>
                </a:extLst>
              </p:cNvPr>
              <p:cNvSpPr>
                <a:spLocks noChangeArrowheads="1"/>
              </p:cNvSpPr>
              <p:nvPr/>
            </p:nvSpPr>
            <p:spPr bwMode="auto">
              <a:xfrm>
                <a:off x="749" y="246"/>
                <a:ext cx="1326" cy="197"/>
              </a:xfrm>
              <a:prstGeom prst="rect">
                <a:avLst/>
              </a:prstGeom>
              <a:noFill/>
              <a:ln w="38100">
                <a:solidFill>
                  <a:schemeClr val="tx1"/>
                </a:solidFill>
                <a:miter lim="800000"/>
                <a:headEnd/>
                <a:tailEnd/>
              </a:ln>
              <a:effectLst/>
            </p:spPr>
            <p:txBody>
              <a:bodyPr lIns="90488" tIns="44450" rIns="90488" bIns="44450" anchor="ctr">
                <a:spAutoFit/>
              </a:bodyPr>
              <a:lstStyle/>
              <a:p>
                <a:endParaRPr lang="en-US" dirty="0"/>
              </a:p>
            </p:txBody>
          </p:sp>
          <p:sp>
            <p:nvSpPr>
              <p:cNvPr id="29" name="Rectangle 183">
                <a:extLst>
                  <a:ext uri="{FF2B5EF4-FFF2-40B4-BE49-F238E27FC236}">
                    <a16:creationId xmlns:a16="http://schemas.microsoft.com/office/drawing/2014/main" id="{25D79C01-81E8-2EE9-C01D-22DEC8AEFBD0}"/>
                  </a:ext>
                </a:extLst>
              </p:cNvPr>
              <p:cNvSpPr>
                <a:spLocks noChangeArrowheads="1"/>
              </p:cNvSpPr>
              <p:nvPr/>
            </p:nvSpPr>
            <p:spPr bwMode="auto">
              <a:xfrm>
                <a:off x="1196" y="252"/>
                <a:ext cx="435" cy="197"/>
              </a:xfrm>
              <a:prstGeom prst="rect">
                <a:avLst/>
              </a:prstGeom>
              <a:noFill/>
              <a:ln w="12699">
                <a:noFill/>
                <a:miter lim="800000"/>
                <a:headEnd/>
                <a:tailEnd/>
              </a:ln>
              <a:effectLst/>
            </p:spPr>
            <p:txBody>
              <a:bodyPr wrap="none" lIns="90488" tIns="44450" rIns="90488" bIns="44450">
                <a:spAutoFit/>
              </a:bodyPr>
              <a:lstStyle/>
              <a:p>
                <a:pPr algn="ctr"/>
                <a:r>
                  <a:rPr lang="en-US" dirty="0">
                    <a:latin typeface="Arial" pitchFamily="34" charset="0"/>
                  </a:rPr>
                  <a:t>GaAs</a:t>
                </a:r>
              </a:p>
            </p:txBody>
          </p:sp>
          <p:sp>
            <p:nvSpPr>
              <p:cNvPr id="30" name="Line 198">
                <a:extLst>
                  <a:ext uri="{FF2B5EF4-FFF2-40B4-BE49-F238E27FC236}">
                    <a16:creationId xmlns:a16="http://schemas.microsoft.com/office/drawing/2014/main" id="{6108BA2F-0DC7-2801-35BD-0F9341100030}"/>
                  </a:ext>
                </a:extLst>
              </p:cNvPr>
              <p:cNvSpPr>
                <a:spLocks noChangeShapeType="1"/>
              </p:cNvSpPr>
              <p:nvPr/>
            </p:nvSpPr>
            <p:spPr bwMode="auto">
              <a:xfrm>
                <a:off x="747" y="990"/>
                <a:ext cx="1326" cy="0"/>
              </a:xfrm>
              <a:prstGeom prst="line">
                <a:avLst/>
              </a:prstGeom>
              <a:noFill/>
              <a:ln w="38100">
                <a:solidFill>
                  <a:schemeClr val="tx1"/>
                </a:solidFill>
                <a:round/>
                <a:headEnd/>
                <a:tailEnd/>
              </a:ln>
              <a:effectLst/>
            </p:spPr>
            <p:txBody>
              <a:bodyPr lIns="90488" tIns="44450" rIns="90488" bIns="44450">
                <a:spAutoFit/>
              </a:bodyPr>
              <a:lstStyle/>
              <a:p>
                <a:endParaRPr lang="en-US" dirty="0"/>
              </a:p>
            </p:txBody>
          </p:sp>
          <p:sp>
            <p:nvSpPr>
              <p:cNvPr id="31" name="Line 199">
                <a:extLst>
                  <a:ext uri="{FF2B5EF4-FFF2-40B4-BE49-F238E27FC236}">
                    <a16:creationId xmlns:a16="http://schemas.microsoft.com/office/drawing/2014/main" id="{32A86A2D-FC28-B540-2B25-BC5FFFEE8477}"/>
                  </a:ext>
                </a:extLst>
              </p:cNvPr>
              <p:cNvSpPr>
                <a:spLocks noChangeShapeType="1"/>
              </p:cNvSpPr>
              <p:nvPr/>
            </p:nvSpPr>
            <p:spPr bwMode="auto">
              <a:xfrm>
                <a:off x="754" y="1428"/>
                <a:ext cx="1326" cy="0"/>
              </a:xfrm>
              <a:prstGeom prst="line">
                <a:avLst/>
              </a:prstGeom>
              <a:noFill/>
              <a:ln w="38100">
                <a:solidFill>
                  <a:schemeClr val="tx1"/>
                </a:solidFill>
                <a:round/>
                <a:headEnd/>
                <a:tailEnd/>
              </a:ln>
              <a:effectLst/>
            </p:spPr>
            <p:txBody>
              <a:bodyPr lIns="90488" tIns="44450" rIns="90488" bIns="44450">
                <a:spAutoFit/>
              </a:bodyPr>
              <a:lstStyle/>
              <a:p>
                <a:endParaRPr lang="en-US" dirty="0"/>
              </a:p>
            </p:txBody>
          </p:sp>
          <p:sp>
            <p:nvSpPr>
              <p:cNvPr id="32" name="Line 200">
                <a:extLst>
                  <a:ext uri="{FF2B5EF4-FFF2-40B4-BE49-F238E27FC236}">
                    <a16:creationId xmlns:a16="http://schemas.microsoft.com/office/drawing/2014/main" id="{8E2823E8-B974-4F82-DE51-C362E8BBE061}"/>
                  </a:ext>
                </a:extLst>
              </p:cNvPr>
              <p:cNvSpPr>
                <a:spLocks noChangeShapeType="1"/>
              </p:cNvSpPr>
              <p:nvPr/>
            </p:nvSpPr>
            <p:spPr bwMode="auto">
              <a:xfrm>
                <a:off x="758" y="1687"/>
                <a:ext cx="1326" cy="0"/>
              </a:xfrm>
              <a:prstGeom prst="line">
                <a:avLst/>
              </a:prstGeom>
              <a:noFill/>
              <a:ln w="38100">
                <a:solidFill>
                  <a:schemeClr val="tx1"/>
                </a:solidFill>
                <a:round/>
                <a:headEnd/>
                <a:tailEnd/>
              </a:ln>
              <a:effectLst/>
            </p:spPr>
            <p:txBody>
              <a:bodyPr lIns="90488" tIns="44450" rIns="90488" bIns="44450">
                <a:spAutoFit/>
              </a:bodyPr>
              <a:lstStyle/>
              <a:p>
                <a:endParaRPr lang="en-US" dirty="0"/>
              </a:p>
            </p:txBody>
          </p:sp>
          <p:sp>
            <p:nvSpPr>
              <p:cNvPr id="33" name="Line 201">
                <a:extLst>
                  <a:ext uri="{FF2B5EF4-FFF2-40B4-BE49-F238E27FC236}">
                    <a16:creationId xmlns:a16="http://schemas.microsoft.com/office/drawing/2014/main" id="{268449A9-BC31-2D82-BB0C-9B7B8C547EAB}"/>
                  </a:ext>
                </a:extLst>
              </p:cNvPr>
              <p:cNvSpPr>
                <a:spLocks noChangeShapeType="1"/>
              </p:cNvSpPr>
              <p:nvPr/>
            </p:nvSpPr>
            <p:spPr bwMode="auto">
              <a:xfrm>
                <a:off x="753" y="2067"/>
                <a:ext cx="1326" cy="0"/>
              </a:xfrm>
              <a:prstGeom prst="line">
                <a:avLst/>
              </a:prstGeom>
              <a:noFill/>
              <a:ln w="38100">
                <a:solidFill>
                  <a:schemeClr val="tx1"/>
                </a:solidFill>
                <a:round/>
                <a:headEnd/>
                <a:tailEnd/>
              </a:ln>
              <a:effectLst/>
            </p:spPr>
            <p:txBody>
              <a:bodyPr lIns="90488" tIns="44450" rIns="90488" bIns="44450">
                <a:spAutoFit/>
              </a:bodyPr>
              <a:lstStyle/>
              <a:p>
                <a:endParaRPr lang="en-US" dirty="0"/>
              </a:p>
            </p:txBody>
          </p:sp>
          <p:sp>
            <p:nvSpPr>
              <p:cNvPr id="34" name="Line 202">
                <a:extLst>
                  <a:ext uri="{FF2B5EF4-FFF2-40B4-BE49-F238E27FC236}">
                    <a16:creationId xmlns:a16="http://schemas.microsoft.com/office/drawing/2014/main" id="{4B60B0D0-DB99-D103-B913-51B1577722A8}"/>
                  </a:ext>
                </a:extLst>
              </p:cNvPr>
              <p:cNvSpPr>
                <a:spLocks noChangeShapeType="1"/>
              </p:cNvSpPr>
              <p:nvPr/>
            </p:nvSpPr>
            <p:spPr bwMode="auto">
              <a:xfrm flipH="1" flipV="1">
                <a:off x="2073" y="446"/>
                <a:ext cx="3" cy="350"/>
              </a:xfrm>
              <a:prstGeom prst="line">
                <a:avLst/>
              </a:prstGeom>
              <a:noFill/>
              <a:ln w="38100">
                <a:solidFill>
                  <a:schemeClr val="tx1"/>
                </a:solidFill>
                <a:prstDash val="sysDot"/>
                <a:round/>
                <a:headEnd/>
                <a:tailEnd/>
              </a:ln>
              <a:effectLst/>
            </p:spPr>
            <p:txBody>
              <a:bodyPr wrap="square" lIns="90488" tIns="44450" rIns="90488" bIns="44450">
                <a:spAutoFit/>
              </a:bodyPr>
              <a:lstStyle/>
              <a:p>
                <a:endParaRPr lang="en-US" dirty="0"/>
              </a:p>
            </p:txBody>
          </p:sp>
          <p:sp>
            <p:nvSpPr>
              <p:cNvPr id="35" name="Line 204">
                <a:extLst>
                  <a:ext uri="{FF2B5EF4-FFF2-40B4-BE49-F238E27FC236}">
                    <a16:creationId xmlns:a16="http://schemas.microsoft.com/office/drawing/2014/main" id="{3736C34B-C8E0-244B-CE32-489C25C29B2B}"/>
                  </a:ext>
                </a:extLst>
              </p:cNvPr>
              <p:cNvSpPr>
                <a:spLocks noChangeShapeType="1"/>
              </p:cNvSpPr>
              <p:nvPr/>
            </p:nvSpPr>
            <p:spPr bwMode="auto">
              <a:xfrm>
                <a:off x="745" y="286"/>
                <a:ext cx="1325" cy="0"/>
              </a:xfrm>
              <a:prstGeom prst="line">
                <a:avLst/>
              </a:prstGeom>
              <a:noFill/>
              <a:ln w="38100">
                <a:solidFill>
                  <a:schemeClr val="tx1"/>
                </a:solidFill>
                <a:round/>
                <a:headEnd/>
                <a:tailEnd/>
              </a:ln>
              <a:effectLst/>
            </p:spPr>
            <p:txBody>
              <a:bodyPr lIns="90488" tIns="44450" rIns="90488" bIns="44450">
                <a:spAutoFit/>
              </a:bodyPr>
              <a:lstStyle/>
              <a:p>
                <a:endParaRPr lang="en-US" dirty="0"/>
              </a:p>
            </p:txBody>
          </p:sp>
        </p:grpSp>
      </p:grpSp>
      <p:sp>
        <p:nvSpPr>
          <p:cNvPr id="43" name="Rectangle 24">
            <a:extLst>
              <a:ext uri="{FF2B5EF4-FFF2-40B4-BE49-F238E27FC236}">
                <a16:creationId xmlns:a16="http://schemas.microsoft.com/office/drawing/2014/main" id="{66DF6277-28C3-13D2-E4CE-19A78DE71F80}"/>
              </a:ext>
            </a:extLst>
          </p:cNvPr>
          <p:cNvSpPr>
            <a:spLocks noChangeArrowheads="1"/>
          </p:cNvSpPr>
          <p:nvPr/>
        </p:nvSpPr>
        <p:spPr bwMode="auto">
          <a:xfrm>
            <a:off x="6096000" y="1042399"/>
            <a:ext cx="4967265" cy="5586786"/>
          </a:xfrm>
          <a:prstGeom prst="rect">
            <a:avLst/>
          </a:prstGeom>
          <a:noFill/>
          <a:ln w="12699">
            <a:noFill/>
            <a:miter lim="800000"/>
            <a:headEnd/>
            <a:tailEnd/>
          </a:ln>
        </p:spPr>
        <p:txBody>
          <a:bodyPr wrap="square" lIns="90488" tIns="44450" rIns="90488" bIns="44450">
            <a:spAutoFit/>
          </a:bodyPr>
          <a:lstStyle/>
          <a:p>
            <a:pPr marL="290513" indent="-290513" eaLnBrk="0" hangingPunct="0">
              <a:lnSpc>
                <a:spcPct val="85000"/>
              </a:lnSpc>
              <a:buFontTx/>
              <a:buChar char="•"/>
            </a:pPr>
            <a:r>
              <a:rPr lang="en-US" sz="2800" dirty="0">
                <a:solidFill>
                  <a:srgbClr val="0057D6"/>
                </a:solidFill>
              </a:rPr>
              <a:t>MBE-grown epitaxial spin-polarizer wafer</a:t>
            </a:r>
          </a:p>
          <a:p>
            <a:pPr marL="290513" indent="-290513" eaLnBrk="0" hangingPunct="0">
              <a:lnSpc>
                <a:spcPct val="85000"/>
              </a:lnSpc>
              <a:buFontTx/>
              <a:buChar char="•"/>
            </a:pPr>
            <a:r>
              <a:rPr lang="en-US" sz="2800" dirty="0">
                <a:solidFill>
                  <a:srgbClr val="0057D6"/>
                </a:solidFill>
              </a:rPr>
              <a:t>Polarization ~ 85 to 90% at 780nm</a:t>
            </a:r>
          </a:p>
          <a:p>
            <a:pPr marL="290513" indent="-290513" eaLnBrk="0" hangingPunct="0">
              <a:lnSpc>
                <a:spcPct val="85000"/>
              </a:lnSpc>
              <a:buFontTx/>
              <a:buChar char="•"/>
            </a:pPr>
            <a:r>
              <a:rPr lang="en-US" sz="2800" dirty="0">
                <a:solidFill>
                  <a:srgbClr val="0057D6"/>
                </a:solidFill>
              </a:rPr>
              <a:t>QE ~ 1%</a:t>
            </a:r>
          </a:p>
          <a:p>
            <a:pPr marL="290513" indent="-290513" eaLnBrk="0" hangingPunct="0">
              <a:lnSpc>
                <a:spcPct val="85000"/>
              </a:lnSpc>
              <a:buFontTx/>
              <a:buChar char="•"/>
            </a:pPr>
            <a:r>
              <a:rPr lang="en-US" sz="2800" b="1" dirty="0">
                <a:solidFill>
                  <a:srgbClr val="0057D6"/>
                </a:solidFill>
              </a:rPr>
              <a:t>Thin layers eliminate strain relaxation – but complicate fabrication</a:t>
            </a:r>
          </a:p>
          <a:p>
            <a:pPr marL="290513" indent="-290513" eaLnBrk="0" hangingPunct="0">
              <a:lnSpc>
                <a:spcPct val="85000"/>
              </a:lnSpc>
              <a:buFontTx/>
              <a:buChar char="•"/>
            </a:pPr>
            <a:r>
              <a:rPr lang="en-US" sz="2800" dirty="0">
                <a:solidFill>
                  <a:srgbClr val="0057D6"/>
                </a:solidFill>
              </a:rPr>
              <a:t>Arsenic cap very beneficial</a:t>
            </a:r>
          </a:p>
          <a:p>
            <a:pPr marL="290513" indent="-290513" eaLnBrk="0" hangingPunct="0">
              <a:lnSpc>
                <a:spcPct val="85000"/>
              </a:lnSpc>
              <a:buFontTx/>
              <a:buChar char="•"/>
            </a:pPr>
            <a:r>
              <a:rPr lang="en-US" sz="2800" dirty="0">
                <a:solidFill>
                  <a:srgbClr val="0057D6"/>
                </a:solidFill>
              </a:rPr>
              <a:t>Highly doped surface layer to combat surface charge limit</a:t>
            </a:r>
          </a:p>
          <a:p>
            <a:pPr marL="290513" indent="-290513" eaLnBrk="0" hangingPunct="0">
              <a:lnSpc>
                <a:spcPct val="85000"/>
              </a:lnSpc>
              <a:buFontTx/>
              <a:buChar char="•"/>
            </a:pPr>
            <a:r>
              <a:rPr lang="en-US" sz="2800" dirty="0">
                <a:solidFill>
                  <a:srgbClr val="0057D6"/>
                </a:solidFill>
              </a:rPr>
              <a:t>Can use frequency doubled gain-switched diode laser/fiber amplifier to provide cheap RF-pulsed light at 780 nm</a:t>
            </a:r>
          </a:p>
        </p:txBody>
      </p:sp>
      <p:sp>
        <p:nvSpPr>
          <p:cNvPr id="45" name="TextBox 44">
            <a:extLst>
              <a:ext uri="{FF2B5EF4-FFF2-40B4-BE49-F238E27FC236}">
                <a16:creationId xmlns:a16="http://schemas.microsoft.com/office/drawing/2014/main" id="{506F3E9D-54B5-34AC-F0EB-80431D27680D}"/>
              </a:ext>
            </a:extLst>
          </p:cNvPr>
          <p:cNvSpPr txBox="1"/>
          <p:nvPr/>
        </p:nvSpPr>
        <p:spPr>
          <a:xfrm>
            <a:off x="1544312" y="6004571"/>
            <a:ext cx="3228320" cy="369332"/>
          </a:xfrm>
          <a:prstGeom prst="rect">
            <a:avLst/>
          </a:prstGeom>
          <a:noFill/>
        </p:spPr>
        <p:txBody>
          <a:bodyPr wrap="none" rtlCol="0">
            <a:spAutoFit/>
          </a:bodyPr>
          <a:lstStyle/>
          <a:p>
            <a:r>
              <a:rPr lang="en-US" dirty="0"/>
              <a:t>Manufactured by SVT Associates</a:t>
            </a:r>
          </a:p>
        </p:txBody>
      </p:sp>
    </p:spTree>
    <p:extLst>
      <p:ext uri="{BB962C8B-B14F-4D97-AF65-F5344CB8AC3E}">
        <p14:creationId xmlns:p14="http://schemas.microsoft.com/office/powerpoint/2010/main" val="1447307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Experimenters appreciate higher polarization</a:t>
            </a:r>
          </a:p>
        </p:txBody>
      </p:sp>
      <p:sp>
        <p:nvSpPr>
          <p:cNvPr id="4" name="Footer Placeholder 3"/>
          <p:cNvSpPr>
            <a:spLocks noGrp="1"/>
          </p:cNvSpPr>
          <p:nvPr>
            <p:ph type="ftr" sz="quarter" idx="11"/>
          </p:nvPr>
        </p:nvSpPr>
        <p:spPr/>
        <p:txBody>
          <a:bodyPr/>
          <a:lstStyle/>
          <a:p>
            <a:r>
              <a:rPr lang="en-US" dirty="0"/>
              <a:t>PSTP2024 – Polarized electron sources</a:t>
            </a:r>
          </a:p>
        </p:txBody>
      </p:sp>
      <p:sp>
        <p:nvSpPr>
          <p:cNvPr id="5" name="Slide Number Placeholder 4"/>
          <p:cNvSpPr>
            <a:spLocks noGrp="1"/>
          </p:cNvSpPr>
          <p:nvPr>
            <p:ph type="sldNum" sz="quarter" idx="12"/>
          </p:nvPr>
        </p:nvSpPr>
        <p:spPr/>
        <p:txBody>
          <a:bodyPr/>
          <a:lstStyle/>
          <a:p>
            <a:fld id="{07E1C93C-5050-FC42-8F10-D22D4F119D13}" type="slidenum">
              <a:rPr lang="en-US" smtClean="0"/>
              <a:pPr/>
              <a:t>15</a:t>
            </a:fld>
            <a:endParaRPr lang="en-US" dirty="0"/>
          </a:p>
        </p:txBody>
      </p:sp>
      <p:pic>
        <p:nvPicPr>
          <p:cNvPr id="6" name="Picture 21" descr="Results_LH2">
            <a:extLst>
              <a:ext uri="{FF2B5EF4-FFF2-40B4-BE49-F238E27FC236}">
                <a16:creationId xmlns:a16="http://schemas.microsoft.com/office/drawing/2014/main" id="{C76705C0-13B8-E919-1711-FDEC96BD5E76}"/>
              </a:ext>
            </a:extLst>
          </p:cNvPr>
          <p:cNvPicPr>
            <a:picLocks noChangeAspect="1" noChangeArrowheads="1"/>
          </p:cNvPicPr>
          <p:nvPr/>
        </p:nvPicPr>
        <p:blipFill rotWithShape="1">
          <a:blip r:embed="rId2" cstate="print"/>
          <a:srcRect t="7763" r="7855"/>
          <a:stretch/>
        </p:blipFill>
        <p:spPr bwMode="auto">
          <a:xfrm>
            <a:off x="2321043" y="1271392"/>
            <a:ext cx="6629400" cy="4241996"/>
          </a:xfrm>
          <a:prstGeom prst="rect">
            <a:avLst/>
          </a:prstGeom>
          <a:noFill/>
        </p:spPr>
      </p:pic>
      <p:sp>
        <p:nvSpPr>
          <p:cNvPr id="8" name="TextBox 7">
            <a:extLst>
              <a:ext uri="{FF2B5EF4-FFF2-40B4-BE49-F238E27FC236}">
                <a16:creationId xmlns:a16="http://schemas.microsoft.com/office/drawing/2014/main" id="{5E118A78-A5E3-7BA8-F018-1B4D62A11E01}"/>
              </a:ext>
            </a:extLst>
          </p:cNvPr>
          <p:cNvSpPr txBox="1"/>
          <p:nvPr/>
        </p:nvSpPr>
        <p:spPr>
          <a:xfrm>
            <a:off x="6435843" y="5576813"/>
            <a:ext cx="3657600" cy="1015663"/>
          </a:xfrm>
          <a:prstGeom prst="rect">
            <a:avLst/>
          </a:prstGeom>
          <a:solidFill>
            <a:srgbClr val="B0DD7F"/>
          </a:solidFill>
        </p:spPr>
        <p:txBody>
          <a:bodyPr wrap="square" rtlCol="0">
            <a:spAutoFit/>
          </a:bodyPr>
          <a:lstStyle/>
          <a:p>
            <a:pPr algn="ctr"/>
            <a:r>
              <a:rPr lang="en-US" sz="2000" dirty="0"/>
              <a:t>This means it takes less time to do an experiment with same level of statistical accuracy</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D7B14BE-6545-9568-75F5-C63C45992890}"/>
                  </a:ext>
                </a:extLst>
              </p:cNvPr>
              <p:cNvSpPr txBox="1"/>
              <p:nvPr/>
            </p:nvSpPr>
            <p:spPr>
              <a:xfrm>
                <a:off x="1821047" y="5576813"/>
                <a:ext cx="4529573" cy="867289"/>
              </a:xfrm>
              <a:prstGeom prst="rect">
                <a:avLst/>
              </a:prstGeom>
              <a:solidFill>
                <a:srgbClr val="BAEFFA"/>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200" i="1" smtClean="0">
                          <a:effectLst/>
                          <a:latin typeface="Cambria Math" panose="02040503050406030204" pitchFamily="18" charset="0"/>
                          <a:ea typeface="Calibri" panose="020F0502020204030204" pitchFamily="34" charset="0"/>
                          <a:cs typeface="Times New Roman" panose="02020603050405020304" pitchFamily="18" charset="0"/>
                        </a:rPr>
                        <m:t>𝐹𝑂𝑀</m:t>
                      </m:r>
                      <m:r>
                        <a:rPr lang="en-US" sz="2200"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2200" i="1" smtClean="0">
                          <a:effectLst/>
                          <a:latin typeface="Cambria Math" panose="02040503050406030204" pitchFamily="18" charset="0"/>
                          <a:ea typeface="Calibri" panose="020F0502020204030204" pitchFamily="34" charset="0"/>
                          <a:cs typeface="Times New Roman" panose="02020603050405020304" pitchFamily="18" charset="0"/>
                        </a:rPr>
                        <m:t>𝐼𝑚𝑝𝑟𝑜𝑣𝑒𝑚𝑒𝑛𝑡</m:t>
                      </m:r>
                      <m:r>
                        <a:rPr lang="en-US" sz="220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sSubSup>
                            <m:sSub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200" i="1">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2200" i="1">
                                  <a:effectLst/>
                                  <a:latin typeface="Cambria Math" panose="02040503050406030204" pitchFamily="18" charset="0"/>
                                  <a:ea typeface="Calibri" panose="020F0502020204030204" pitchFamily="34" charset="0"/>
                                  <a:cs typeface="Times New Roman" panose="02020603050405020304" pitchFamily="18" charset="0"/>
                                </a:rPr>
                                <m:t>𝑠𝑠𝑙</m:t>
                              </m:r>
                            </m:sub>
                            <m:sup>
                              <m:r>
                                <a:rPr lang="en-US" sz="2200" i="1">
                                  <a:effectLst/>
                                  <a:latin typeface="Cambria Math" panose="02040503050406030204" pitchFamily="18" charset="0"/>
                                  <a:ea typeface="Calibri" panose="020F0502020204030204" pitchFamily="34" charset="0"/>
                                  <a:cs typeface="Times New Roman" panose="02020603050405020304" pitchFamily="18" charset="0"/>
                                </a:rPr>
                                <m:t>2</m:t>
                              </m:r>
                            </m:sup>
                          </m:sSubSup>
                          <m:r>
                            <a:rPr lang="en-US" sz="2200" i="1">
                              <a:effectLst/>
                              <a:latin typeface="Cambria Math" panose="02040503050406030204" pitchFamily="18" charset="0"/>
                              <a:ea typeface="Calibri" panose="020F0502020204030204" pitchFamily="34" charset="0"/>
                              <a:cs typeface="Times New Roman" panose="02020603050405020304" pitchFamily="18" charset="0"/>
                            </a:rPr>
                            <m:t>𝐼</m:t>
                          </m:r>
                        </m:num>
                        <m:den>
                          <m:sSubSup>
                            <m:sSub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200" i="1">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2200" i="1">
                                  <a:effectLst/>
                                  <a:latin typeface="Cambria Math" panose="02040503050406030204" pitchFamily="18" charset="0"/>
                                  <a:ea typeface="Calibri" panose="020F0502020204030204" pitchFamily="34" charset="0"/>
                                  <a:cs typeface="Times New Roman" panose="02020603050405020304" pitchFamily="18" charset="0"/>
                                </a:rPr>
                                <m:t>𝑠𝑙</m:t>
                              </m:r>
                            </m:sub>
                            <m:sup>
                              <m:r>
                                <a:rPr lang="en-US" sz="2200" i="1">
                                  <a:effectLst/>
                                  <a:latin typeface="Cambria Math" panose="02040503050406030204" pitchFamily="18" charset="0"/>
                                  <a:ea typeface="Calibri" panose="020F0502020204030204" pitchFamily="34" charset="0"/>
                                  <a:cs typeface="Times New Roman" panose="02020603050405020304" pitchFamily="18" charset="0"/>
                                </a:rPr>
                                <m:t>2</m:t>
                              </m:r>
                            </m:sup>
                          </m:sSubSup>
                          <m:r>
                            <a:rPr lang="en-US" sz="2200" i="1">
                              <a:effectLst/>
                              <a:latin typeface="Cambria Math" panose="02040503050406030204" pitchFamily="18" charset="0"/>
                              <a:ea typeface="Calibri" panose="020F0502020204030204" pitchFamily="34" charset="0"/>
                              <a:cs typeface="Times New Roman" panose="02020603050405020304" pitchFamily="18" charset="0"/>
                            </a:rPr>
                            <m:t>𝐼</m:t>
                          </m:r>
                        </m:den>
                      </m:f>
                      <m:r>
                        <a:rPr lang="en-US" sz="2200" i="1">
                          <a:effectLst/>
                          <a:latin typeface="Cambria Math" panose="02040503050406030204" pitchFamily="18" charset="0"/>
                          <a:ea typeface="Calibri" panose="020F0502020204030204" pitchFamily="34" charset="0"/>
                          <a:cs typeface="Times New Roman" panose="02020603050405020304" pitchFamily="18" charset="0"/>
                        </a:rPr>
                        <m:t>=1.38</m:t>
                      </m:r>
                    </m:oMath>
                  </m:oMathPara>
                </a14:m>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3D7B14BE-6545-9568-75F5-C63C45992890}"/>
                  </a:ext>
                </a:extLst>
              </p:cNvPr>
              <p:cNvSpPr txBox="1">
                <a:spLocks noRot="1" noChangeAspect="1" noMove="1" noResize="1" noEditPoints="1" noAdjustHandles="1" noChangeArrowheads="1" noChangeShapeType="1" noTextEdit="1"/>
              </p:cNvSpPr>
              <p:nvPr/>
            </p:nvSpPr>
            <p:spPr>
              <a:xfrm>
                <a:off x="1821047" y="5576813"/>
                <a:ext cx="4529573" cy="867289"/>
              </a:xfrm>
              <a:prstGeom prst="rect">
                <a:avLst/>
              </a:prstGeom>
              <a:blipFill>
                <a:blip r:embed="rId3"/>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3BCB7A9B-C4E0-437B-0B48-0B5A7BEC56CC}"/>
              </a:ext>
            </a:extLst>
          </p:cNvPr>
          <p:cNvSpPr txBox="1"/>
          <p:nvPr/>
        </p:nvSpPr>
        <p:spPr>
          <a:xfrm>
            <a:off x="3451943" y="757526"/>
            <a:ext cx="4617161" cy="523220"/>
          </a:xfrm>
          <a:prstGeom prst="rect">
            <a:avLst/>
          </a:prstGeom>
          <a:noFill/>
        </p:spPr>
        <p:txBody>
          <a:bodyPr wrap="none" rtlCol="0">
            <a:spAutoFit/>
          </a:bodyPr>
          <a:lstStyle/>
          <a:p>
            <a:r>
              <a:rPr lang="en-US" sz="2800" dirty="0"/>
              <a:t>Compton Polarimetry at Hall A</a:t>
            </a:r>
          </a:p>
        </p:txBody>
      </p:sp>
    </p:spTree>
    <p:extLst>
      <p:ext uri="{BB962C8B-B14F-4D97-AF65-F5344CB8AC3E}">
        <p14:creationId xmlns:p14="http://schemas.microsoft.com/office/powerpoint/2010/main" val="1757510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‘spin crisis’</a:t>
            </a:r>
          </a:p>
        </p:txBody>
      </p:sp>
      <p:sp>
        <p:nvSpPr>
          <p:cNvPr id="4" name="Footer Placeholder 3"/>
          <p:cNvSpPr>
            <a:spLocks noGrp="1"/>
          </p:cNvSpPr>
          <p:nvPr>
            <p:ph type="ftr" sz="quarter" idx="11"/>
          </p:nvPr>
        </p:nvSpPr>
        <p:spPr/>
        <p:txBody>
          <a:bodyPr/>
          <a:lstStyle/>
          <a:p>
            <a:r>
              <a:rPr lang="en-US" dirty="0"/>
              <a:t>PSTP2024 – Polarized electron sources</a:t>
            </a:r>
          </a:p>
        </p:txBody>
      </p:sp>
      <p:sp>
        <p:nvSpPr>
          <p:cNvPr id="5" name="Slide Number Placeholder 4"/>
          <p:cNvSpPr>
            <a:spLocks noGrp="1"/>
          </p:cNvSpPr>
          <p:nvPr>
            <p:ph type="sldNum" sz="quarter" idx="12"/>
          </p:nvPr>
        </p:nvSpPr>
        <p:spPr/>
        <p:txBody>
          <a:bodyPr/>
          <a:lstStyle/>
          <a:p>
            <a:fld id="{07E1C93C-5050-FC42-8F10-D22D4F119D13}" type="slidenum">
              <a:rPr lang="en-US" smtClean="0"/>
              <a:pPr/>
              <a:t>16</a:t>
            </a:fld>
            <a:endParaRPr lang="en-US" dirty="0"/>
          </a:p>
        </p:txBody>
      </p:sp>
      <p:sp>
        <p:nvSpPr>
          <p:cNvPr id="3" name="Content Placeholder 5">
            <a:extLst>
              <a:ext uri="{FF2B5EF4-FFF2-40B4-BE49-F238E27FC236}">
                <a16:creationId xmlns:a16="http://schemas.microsoft.com/office/drawing/2014/main" id="{96DCA9AD-7F14-ADBA-EBC0-42E9AF9F4E1F}"/>
              </a:ext>
            </a:extLst>
          </p:cNvPr>
          <p:cNvSpPr>
            <a:spLocks noGrp="1"/>
          </p:cNvSpPr>
          <p:nvPr>
            <p:ph idx="1"/>
          </p:nvPr>
        </p:nvSpPr>
        <p:spPr>
          <a:xfrm>
            <a:off x="411892" y="916438"/>
            <a:ext cx="11285837" cy="5542939"/>
          </a:xfrm>
        </p:spPr>
        <p:txBody>
          <a:bodyPr>
            <a:normAutofit lnSpcReduction="10000"/>
          </a:bodyPr>
          <a:lstStyle/>
          <a:p>
            <a:r>
              <a:rPr lang="en-US" dirty="0"/>
              <a:t>Today, there no longer exists a commercial supplier of strained superlattice GaAs/GaAsP photocathode.  oh no! the physics community has come to expect 90% polarization – </a:t>
            </a:r>
            <a:r>
              <a:rPr lang="en-US" b="1" dirty="0"/>
              <a:t>we can’t go back to bulk GaAs and 35% polarization</a:t>
            </a:r>
            <a:endParaRPr lang="en-US" dirty="0"/>
          </a:p>
          <a:p>
            <a:r>
              <a:rPr lang="en-US" dirty="0"/>
              <a:t>Historically, Labs worked with Universities to demonstrate high polarization photocathodes. Mostly this happened at SLAC, Nagoya University, and St. Petersburg Polytechnic University. T. Maruyama, Prof. Nakanishi, and Prof. Mamaev were central figures</a:t>
            </a:r>
          </a:p>
          <a:p>
            <a:pPr>
              <a:spcAft>
                <a:spcPts val="200"/>
              </a:spcAft>
            </a:pPr>
            <a:r>
              <a:rPr lang="en-US" dirty="0"/>
              <a:t>DOE then assisted the commercialization of high polarization photocathodes via SBIR/STTR program:  Bandwidth Semiconductor and SVT Associates in USA</a:t>
            </a:r>
          </a:p>
          <a:p>
            <a:r>
              <a:rPr lang="en-US" dirty="0"/>
              <a:t>DOE to the rescue….(let’s do what we did ‘last time’)</a:t>
            </a:r>
          </a:p>
          <a:p>
            <a:r>
              <a:rPr lang="en-US" dirty="0"/>
              <a:t>Ongoing programs:</a:t>
            </a:r>
          </a:p>
          <a:p>
            <a:pPr lvl="1">
              <a:spcBef>
                <a:spcPts val="800"/>
              </a:spcBef>
            </a:pPr>
            <a:r>
              <a:rPr lang="en-US" dirty="0"/>
              <a:t>JLab and BNL partnered with Old Dominion University (Prof. Sylvain Marsillac) </a:t>
            </a:r>
          </a:p>
          <a:p>
            <a:pPr lvl="1">
              <a:spcBef>
                <a:spcPts val="800"/>
              </a:spcBef>
            </a:pPr>
            <a:r>
              <a:rPr lang="en-US" dirty="0"/>
              <a:t>JLab and University of California Santa Barbara (M. Stutzman, </a:t>
            </a:r>
            <a:r>
              <a:rPr lang="en-US" sz="2000" dirty="0"/>
              <a:t>C. Palmstrøm)</a:t>
            </a:r>
          </a:p>
          <a:p>
            <a:pPr lvl="1">
              <a:spcBef>
                <a:spcPts val="800"/>
              </a:spcBef>
            </a:pPr>
            <a:r>
              <a:rPr lang="en-US" dirty="0"/>
              <a:t>BNL and Sandia National Lab (</a:t>
            </a:r>
            <a:r>
              <a:rPr lang="en-US" sz="2000" dirty="0"/>
              <a:t>L. Cultrera and </a:t>
            </a:r>
            <a:r>
              <a:rPr lang="en-US" dirty="0"/>
              <a:t>Center for Integrated Nanotechnology</a:t>
            </a:r>
            <a:r>
              <a:rPr lang="en-US" sz="2000" dirty="0"/>
              <a:t>)</a:t>
            </a:r>
          </a:p>
          <a:p>
            <a:pPr lvl="1">
              <a:spcBef>
                <a:spcPts val="800"/>
              </a:spcBef>
            </a:pPr>
            <a:r>
              <a:rPr lang="en-US" sz="2000" dirty="0"/>
              <a:t>BNL and Structured Materials Industries, Inc (L. Cultrera)</a:t>
            </a:r>
          </a:p>
          <a:p>
            <a:pPr lvl="1">
              <a:spcBef>
                <a:spcPts val="800"/>
              </a:spcBef>
            </a:pPr>
            <a:r>
              <a:rPr lang="en-US" dirty="0"/>
              <a:t>Cornell University, and Center for Bright Beams</a:t>
            </a:r>
            <a:endParaRPr lang="en-US" sz="2000" dirty="0"/>
          </a:p>
        </p:txBody>
      </p:sp>
    </p:spTree>
    <p:extLst>
      <p:ext uri="{BB962C8B-B14F-4D97-AF65-F5344CB8AC3E}">
        <p14:creationId xmlns:p14="http://schemas.microsoft.com/office/powerpoint/2010/main" val="600832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Imperfect Vacuum = Finite Lifetime</a:t>
            </a:r>
          </a:p>
        </p:txBody>
      </p:sp>
      <p:sp>
        <p:nvSpPr>
          <p:cNvPr id="4" name="Footer Placeholder 3"/>
          <p:cNvSpPr>
            <a:spLocks noGrp="1"/>
          </p:cNvSpPr>
          <p:nvPr>
            <p:ph type="ftr" sz="quarter" idx="11"/>
          </p:nvPr>
        </p:nvSpPr>
        <p:spPr/>
        <p:txBody>
          <a:bodyPr/>
          <a:lstStyle/>
          <a:p>
            <a:r>
              <a:rPr lang="en-US" dirty="0"/>
              <a:t>PSTP2024 – Polarized electron sources</a:t>
            </a:r>
          </a:p>
        </p:txBody>
      </p:sp>
      <p:sp>
        <p:nvSpPr>
          <p:cNvPr id="5" name="Slide Number Placeholder 4"/>
          <p:cNvSpPr>
            <a:spLocks noGrp="1"/>
          </p:cNvSpPr>
          <p:nvPr>
            <p:ph type="sldNum" sz="quarter" idx="12"/>
          </p:nvPr>
        </p:nvSpPr>
        <p:spPr/>
        <p:txBody>
          <a:bodyPr/>
          <a:lstStyle/>
          <a:p>
            <a:fld id="{07E1C93C-5050-FC42-8F10-D22D4F119D13}" type="slidenum">
              <a:rPr lang="en-US" smtClean="0"/>
              <a:pPr/>
              <a:t>17</a:t>
            </a:fld>
            <a:endParaRPr lang="en-US" dirty="0"/>
          </a:p>
        </p:txBody>
      </p:sp>
      <p:grpSp>
        <p:nvGrpSpPr>
          <p:cNvPr id="6" name="Group 14">
            <a:extLst>
              <a:ext uri="{FF2B5EF4-FFF2-40B4-BE49-F238E27FC236}">
                <a16:creationId xmlns:a16="http://schemas.microsoft.com/office/drawing/2014/main" id="{0E14CAB2-F57B-E6D9-D585-A2D8F4265304}"/>
              </a:ext>
            </a:extLst>
          </p:cNvPr>
          <p:cNvGrpSpPr/>
          <p:nvPr/>
        </p:nvGrpSpPr>
        <p:grpSpPr>
          <a:xfrm>
            <a:off x="1533272" y="3147750"/>
            <a:ext cx="4130675" cy="3276600"/>
            <a:chOff x="457200" y="3581400"/>
            <a:chExt cx="4130675" cy="3276600"/>
          </a:xfrm>
        </p:grpSpPr>
        <p:sp>
          <p:nvSpPr>
            <p:cNvPr id="7" name="Text Box 59">
              <a:extLst>
                <a:ext uri="{FF2B5EF4-FFF2-40B4-BE49-F238E27FC236}">
                  <a16:creationId xmlns:a16="http://schemas.microsoft.com/office/drawing/2014/main" id="{B313216D-D87D-03BF-BC31-74591F39B1A1}"/>
                </a:ext>
              </a:extLst>
            </p:cNvPr>
            <p:cNvSpPr txBox="1">
              <a:spLocks noChangeArrowheads="1"/>
            </p:cNvSpPr>
            <p:nvPr/>
          </p:nvSpPr>
          <p:spPr bwMode="auto">
            <a:xfrm>
              <a:off x="990600" y="3581400"/>
              <a:ext cx="2971800" cy="376238"/>
            </a:xfrm>
            <a:prstGeom prst="rect">
              <a:avLst/>
            </a:prstGeom>
            <a:solidFill>
              <a:schemeClr val="bg1"/>
            </a:solidFill>
            <a:ln w="9525">
              <a:noFill/>
              <a:miter lim="800000"/>
              <a:headEnd/>
              <a:tailEnd/>
            </a:ln>
          </p:spPr>
          <p:txBody>
            <a:bodyPr wrap="square">
              <a:spAutoFit/>
            </a:bodyPr>
            <a:lstStyle/>
            <a:p>
              <a:r>
                <a:rPr lang="en-US" dirty="0"/>
                <a:t>Ionization cross-section for H</a:t>
              </a:r>
              <a:r>
                <a:rPr lang="en-US" baseline="-25000" dirty="0"/>
                <a:t>2</a:t>
              </a:r>
            </a:p>
          </p:txBody>
        </p:sp>
        <p:pic>
          <p:nvPicPr>
            <p:cNvPr id="8" name="Picture 58" descr="ion1">
              <a:extLst>
                <a:ext uri="{FF2B5EF4-FFF2-40B4-BE49-F238E27FC236}">
                  <a16:creationId xmlns:a16="http://schemas.microsoft.com/office/drawing/2014/main" id="{6B49F8D4-4301-7E41-889F-F2B7505E73D2}"/>
                </a:ext>
              </a:extLst>
            </p:cNvPr>
            <p:cNvPicPr>
              <a:picLocks noChangeAspect="1" noChangeArrowheads="1"/>
            </p:cNvPicPr>
            <p:nvPr/>
          </p:nvPicPr>
          <p:blipFill>
            <a:blip r:embed="rId2" cstate="print"/>
            <a:srcRect/>
            <a:stretch>
              <a:fillRect/>
            </a:stretch>
          </p:blipFill>
          <p:spPr bwMode="auto">
            <a:xfrm>
              <a:off x="457200" y="3908395"/>
              <a:ext cx="3733800" cy="2949605"/>
            </a:xfrm>
            <a:prstGeom prst="rect">
              <a:avLst/>
            </a:prstGeom>
            <a:noFill/>
            <a:ln w="9525">
              <a:noFill/>
              <a:miter lim="800000"/>
              <a:headEnd/>
              <a:tailEnd/>
            </a:ln>
          </p:spPr>
        </p:pic>
        <p:sp>
          <p:nvSpPr>
            <p:cNvPr id="9" name="Text Box 65">
              <a:extLst>
                <a:ext uri="{FF2B5EF4-FFF2-40B4-BE49-F238E27FC236}">
                  <a16:creationId xmlns:a16="http://schemas.microsoft.com/office/drawing/2014/main" id="{45F20625-678E-698A-61C1-169BF6028A82}"/>
                </a:ext>
              </a:extLst>
            </p:cNvPr>
            <p:cNvSpPr txBox="1">
              <a:spLocks noChangeArrowheads="1"/>
            </p:cNvSpPr>
            <p:nvPr/>
          </p:nvSpPr>
          <p:spPr bwMode="auto">
            <a:xfrm>
              <a:off x="2286000" y="4191000"/>
              <a:ext cx="2301875" cy="650875"/>
            </a:xfrm>
            <a:prstGeom prst="rect">
              <a:avLst/>
            </a:prstGeom>
            <a:solidFill>
              <a:schemeClr val="bg1"/>
            </a:solidFill>
            <a:ln w="9525">
              <a:solidFill>
                <a:schemeClr val="tx1"/>
              </a:solidFill>
              <a:miter lim="800000"/>
              <a:headEnd/>
              <a:tailEnd/>
            </a:ln>
          </p:spPr>
          <p:txBody>
            <a:bodyPr>
              <a:spAutoFit/>
            </a:bodyPr>
            <a:lstStyle/>
            <a:p>
              <a:pPr algn="ctr"/>
              <a:r>
                <a:rPr lang="en-US" dirty="0"/>
                <a:t>Most ions created at low energy</a:t>
              </a:r>
            </a:p>
          </p:txBody>
        </p:sp>
        <p:sp>
          <p:nvSpPr>
            <p:cNvPr id="10" name="Line 60">
              <a:extLst>
                <a:ext uri="{FF2B5EF4-FFF2-40B4-BE49-F238E27FC236}">
                  <a16:creationId xmlns:a16="http://schemas.microsoft.com/office/drawing/2014/main" id="{068F81E5-9098-AB74-619D-01BB26A2AED0}"/>
                </a:ext>
              </a:extLst>
            </p:cNvPr>
            <p:cNvSpPr>
              <a:spLocks noChangeShapeType="1"/>
            </p:cNvSpPr>
            <p:nvPr/>
          </p:nvSpPr>
          <p:spPr bwMode="auto">
            <a:xfrm>
              <a:off x="3173599" y="5486400"/>
              <a:ext cx="0" cy="1066800"/>
            </a:xfrm>
            <a:prstGeom prst="line">
              <a:avLst/>
            </a:prstGeom>
            <a:noFill/>
            <a:ln w="9525">
              <a:solidFill>
                <a:schemeClr val="tx1"/>
              </a:solidFill>
              <a:round/>
              <a:headEnd/>
              <a:tailEnd type="triangle" w="med" len="med"/>
            </a:ln>
          </p:spPr>
          <p:txBody>
            <a:bodyPr/>
            <a:lstStyle/>
            <a:p>
              <a:endParaRPr lang="en-US"/>
            </a:p>
          </p:txBody>
        </p:sp>
        <p:sp>
          <p:nvSpPr>
            <p:cNvPr id="11" name="Text Box 62">
              <a:extLst>
                <a:ext uri="{FF2B5EF4-FFF2-40B4-BE49-F238E27FC236}">
                  <a16:creationId xmlns:a16="http://schemas.microsoft.com/office/drawing/2014/main" id="{9F47EF22-F4C7-139C-A4C9-5CCA8509FAB8}"/>
                </a:ext>
              </a:extLst>
            </p:cNvPr>
            <p:cNvSpPr txBox="1">
              <a:spLocks noChangeArrowheads="1"/>
            </p:cNvSpPr>
            <p:nvPr/>
          </p:nvSpPr>
          <p:spPr bwMode="auto">
            <a:xfrm>
              <a:off x="2913467" y="5168870"/>
              <a:ext cx="707245" cy="338554"/>
            </a:xfrm>
            <a:prstGeom prst="rect">
              <a:avLst/>
            </a:prstGeom>
            <a:solidFill>
              <a:schemeClr val="bg1"/>
            </a:solidFill>
            <a:ln w="9525">
              <a:solidFill>
                <a:schemeClr val="tx1"/>
              </a:solidFill>
              <a:miter lim="800000"/>
              <a:headEnd/>
              <a:tailEnd/>
            </a:ln>
          </p:spPr>
          <p:txBody>
            <a:bodyPr wrap="none">
              <a:spAutoFit/>
            </a:bodyPr>
            <a:lstStyle/>
            <a:p>
              <a:r>
                <a:rPr lang="en-US" sz="1600" dirty="0"/>
                <a:t>200kV</a:t>
              </a:r>
            </a:p>
          </p:txBody>
        </p:sp>
      </p:grpSp>
      <p:pic>
        <p:nvPicPr>
          <p:cNvPr id="12" name="Picture 11" descr="hv_ion_create">
            <a:extLst>
              <a:ext uri="{FF2B5EF4-FFF2-40B4-BE49-F238E27FC236}">
                <a16:creationId xmlns:a16="http://schemas.microsoft.com/office/drawing/2014/main" id="{BDF50513-55A3-D796-6C65-8A1E97E32159}"/>
              </a:ext>
            </a:extLst>
          </p:cNvPr>
          <p:cNvPicPr/>
          <p:nvPr/>
        </p:nvPicPr>
        <p:blipFill>
          <a:blip r:embed="rId3" cstate="print"/>
          <a:srcRect/>
          <a:stretch>
            <a:fillRect/>
          </a:stretch>
        </p:blipFill>
        <p:spPr bwMode="auto">
          <a:xfrm>
            <a:off x="1178595" y="851653"/>
            <a:ext cx="4181680" cy="2253112"/>
          </a:xfrm>
          <a:prstGeom prst="rect">
            <a:avLst/>
          </a:prstGeom>
          <a:noFill/>
          <a:ln w="9525">
            <a:noFill/>
            <a:miter lim="800000"/>
            <a:headEnd/>
            <a:tailEnd/>
          </a:ln>
        </p:spPr>
      </p:pic>
      <p:sp>
        <p:nvSpPr>
          <p:cNvPr id="13" name="TextBox 12">
            <a:extLst>
              <a:ext uri="{FF2B5EF4-FFF2-40B4-BE49-F238E27FC236}">
                <a16:creationId xmlns:a16="http://schemas.microsoft.com/office/drawing/2014/main" id="{369B3A37-BCD2-0739-7CF7-F035C80C246A}"/>
              </a:ext>
            </a:extLst>
          </p:cNvPr>
          <p:cNvSpPr txBox="1"/>
          <p:nvPr/>
        </p:nvSpPr>
        <p:spPr>
          <a:xfrm>
            <a:off x="6039723" y="1031841"/>
            <a:ext cx="5090732" cy="1569660"/>
          </a:xfrm>
          <a:prstGeom prst="rect">
            <a:avLst/>
          </a:prstGeom>
          <a:solidFill>
            <a:schemeClr val="accent6">
              <a:lumMod val="20000"/>
              <a:lumOff val="80000"/>
            </a:schemeClr>
          </a:solidFill>
          <a:ln>
            <a:noFill/>
          </a:ln>
        </p:spPr>
        <p:txBody>
          <a:bodyPr wrap="square" rtlCol="0">
            <a:spAutoFit/>
          </a:bodyPr>
          <a:lstStyle/>
          <a:p>
            <a:pPr algn="ctr"/>
            <a:r>
              <a:rPr lang="en-US" sz="2400" dirty="0"/>
              <a:t>Ion bombardment -                          notice characteristic “trench” from laser spot to electrostatic center of photocathode</a:t>
            </a:r>
          </a:p>
        </p:txBody>
      </p:sp>
      <p:pic>
        <p:nvPicPr>
          <p:cNvPr id="14" name="Picture 13" descr="trenching">
            <a:extLst>
              <a:ext uri="{FF2B5EF4-FFF2-40B4-BE49-F238E27FC236}">
                <a16:creationId xmlns:a16="http://schemas.microsoft.com/office/drawing/2014/main" id="{9C05785E-AC71-7482-79D0-180F8C8B1F02}"/>
              </a:ext>
            </a:extLst>
          </p:cNvPr>
          <p:cNvPicPr/>
          <p:nvPr/>
        </p:nvPicPr>
        <p:blipFill>
          <a:blip r:embed="rId4" cstate="print"/>
          <a:srcRect/>
          <a:stretch>
            <a:fillRect/>
          </a:stretch>
        </p:blipFill>
        <p:spPr bwMode="auto">
          <a:xfrm>
            <a:off x="6579200" y="2716383"/>
            <a:ext cx="4294702" cy="3644987"/>
          </a:xfrm>
          <a:prstGeom prst="rect">
            <a:avLst/>
          </a:prstGeom>
          <a:noFill/>
          <a:ln w="9525">
            <a:noFill/>
            <a:miter lim="800000"/>
            <a:headEnd/>
            <a:tailEnd/>
          </a:ln>
        </p:spPr>
      </p:pic>
    </p:spTree>
    <p:extLst>
      <p:ext uri="{BB962C8B-B14F-4D97-AF65-F5344CB8AC3E}">
        <p14:creationId xmlns:p14="http://schemas.microsoft.com/office/powerpoint/2010/main" val="2600447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Improve Vacuum and Improve Lifetime</a:t>
            </a:r>
          </a:p>
        </p:txBody>
      </p:sp>
      <p:sp>
        <p:nvSpPr>
          <p:cNvPr id="4" name="Footer Placeholder 3"/>
          <p:cNvSpPr>
            <a:spLocks noGrp="1"/>
          </p:cNvSpPr>
          <p:nvPr>
            <p:ph type="ftr" sz="quarter" idx="11"/>
          </p:nvPr>
        </p:nvSpPr>
        <p:spPr/>
        <p:txBody>
          <a:bodyPr/>
          <a:lstStyle/>
          <a:p>
            <a:r>
              <a:rPr lang="en-US" dirty="0"/>
              <a:t>PSTP2024 – Polarized electron sources</a:t>
            </a:r>
          </a:p>
        </p:txBody>
      </p:sp>
      <p:sp>
        <p:nvSpPr>
          <p:cNvPr id="5" name="Slide Number Placeholder 4"/>
          <p:cNvSpPr>
            <a:spLocks noGrp="1"/>
          </p:cNvSpPr>
          <p:nvPr>
            <p:ph type="sldNum" sz="quarter" idx="12"/>
          </p:nvPr>
        </p:nvSpPr>
        <p:spPr/>
        <p:txBody>
          <a:bodyPr/>
          <a:lstStyle/>
          <a:p>
            <a:fld id="{07E1C93C-5050-FC42-8F10-D22D4F119D13}" type="slidenum">
              <a:rPr lang="en-US" smtClean="0"/>
              <a:pPr/>
              <a:t>18</a:t>
            </a:fld>
            <a:endParaRPr lang="en-US" dirty="0"/>
          </a:p>
        </p:txBody>
      </p:sp>
      <p:sp>
        <p:nvSpPr>
          <p:cNvPr id="6" name="Rectangle 3">
            <a:extLst>
              <a:ext uri="{FF2B5EF4-FFF2-40B4-BE49-F238E27FC236}">
                <a16:creationId xmlns:a16="http://schemas.microsoft.com/office/drawing/2014/main" id="{2045AC76-22BA-54FB-3224-1434A8829027}"/>
              </a:ext>
            </a:extLst>
          </p:cNvPr>
          <p:cNvSpPr>
            <a:spLocks noChangeArrowheads="1"/>
          </p:cNvSpPr>
          <p:nvPr/>
        </p:nvSpPr>
        <p:spPr bwMode="auto">
          <a:xfrm>
            <a:off x="1524001" y="12250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endParaRPr>
          </a:p>
        </p:txBody>
      </p:sp>
      <p:grpSp>
        <p:nvGrpSpPr>
          <p:cNvPr id="7" name="Group 6">
            <a:extLst>
              <a:ext uri="{FF2B5EF4-FFF2-40B4-BE49-F238E27FC236}">
                <a16:creationId xmlns:a16="http://schemas.microsoft.com/office/drawing/2014/main" id="{7967F990-7F92-CC66-2C6A-8D67780483A8}"/>
              </a:ext>
            </a:extLst>
          </p:cNvPr>
          <p:cNvGrpSpPr/>
          <p:nvPr/>
        </p:nvGrpSpPr>
        <p:grpSpPr>
          <a:xfrm>
            <a:off x="2362200" y="2590800"/>
            <a:ext cx="7620000" cy="3342620"/>
            <a:chOff x="838200" y="2590800"/>
            <a:chExt cx="7620000" cy="3342620"/>
          </a:xfrm>
        </p:grpSpPr>
        <p:sp>
          <p:nvSpPr>
            <p:cNvPr id="8" name="TextBox 7">
              <a:extLst>
                <a:ext uri="{FF2B5EF4-FFF2-40B4-BE49-F238E27FC236}">
                  <a16:creationId xmlns:a16="http://schemas.microsoft.com/office/drawing/2014/main" id="{77FCE90D-0B2D-5863-F0F4-C0B695592736}"/>
                </a:ext>
              </a:extLst>
            </p:cNvPr>
            <p:cNvSpPr txBox="1"/>
            <p:nvPr/>
          </p:nvSpPr>
          <p:spPr>
            <a:xfrm>
              <a:off x="838200" y="3138726"/>
              <a:ext cx="7620000" cy="2246769"/>
            </a:xfrm>
            <a:prstGeom prst="rect">
              <a:avLst/>
            </a:prstGeom>
            <a:solidFill>
              <a:schemeClr val="accent3">
                <a:lumMod val="20000"/>
                <a:lumOff val="80000"/>
              </a:schemeClr>
            </a:solidFill>
          </p:spPr>
          <p:txBody>
            <a:bodyPr wrap="square" rtlCol="0">
              <a:spAutoFit/>
            </a:bodyPr>
            <a:lstStyle/>
            <a:p>
              <a:r>
                <a:rPr lang="en-US" sz="2800" dirty="0"/>
                <a:t>Gas Load inside a polarized </a:t>
              </a:r>
              <a:r>
                <a:rPr lang="en-US" sz="2800" dirty="0" err="1"/>
                <a:t>photogun</a:t>
              </a:r>
              <a:r>
                <a:rPr lang="en-US" sz="2800" dirty="0"/>
                <a:t> comes from:</a:t>
              </a:r>
            </a:p>
            <a:p>
              <a:pPr marL="460375" indent="-342900">
                <a:buFont typeface="Arial" pitchFamily="34" charset="0"/>
                <a:buChar char="•"/>
              </a:pPr>
              <a:r>
                <a:rPr lang="en-US" sz="2800" dirty="0"/>
                <a:t>leaks (real and virtual)</a:t>
              </a:r>
            </a:p>
            <a:p>
              <a:pPr marL="460375" indent="-342900">
                <a:buFont typeface="Arial" pitchFamily="34" charset="0"/>
                <a:buChar char="•"/>
              </a:pPr>
              <a:r>
                <a:rPr lang="en-US" sz="2800" dirty="0" err="1"/>
                <a:t>outgassing</a:t>
              </a:r>
              <a:r>
                <a:rPr lang="en-US" sz="2800" dirty="0"/>
                <a:t> from the vacuum chamber walls and things you put inside the gun</a:t>
              </a:r>
            </a:p>
            <a:p>
              <a:pPr marL="460375" indent="-342900">
                <a:buFont typeface="Arial" pitchFamily="34" charset="0"/>
                <a:buChar char="•"/>
              </a:pPr>
              <a:r>
                <a:rPr lang="en-US" sz="2800" dirty="0"/>
                <a:t>from the accelerator </a:t>
              </a:r>
              <a:r>
                <a:rPr lang="en-US" sz="2800" dirty="0" err="1"/>
                <a:t>beamline</a:t>
              </a:r>
              <a:endParaRPr lang="en-US" sz="2800" dirty="0"/>
            </a:p>
          </p:txBody>
        </p:sp>
        <p:sp>
          <p:nvSpPr>
            <p:cNvPr id="9" name="TextBox 8">
              <a:extLst>
                <a:ext uri="{FF2B5EF4-FFF2-40B4-BE49-F238E27FC236}">
                  <a16:creationId xmlns:a16="http://schemas.microsoft.com/office/drawing/2014/main" id="{63B129B9-50F4-447E-61F9-A7D35B85E39E}"/>
                </a:ext>
              </a:extLst>
            </p:cNvPr>
            <p:cNvSpPr txBox="1"/>
            <p:nvPr/>
          </p:nvSpPr>
          <p:spPr>
            <a:xfrm>
              <a:off x="838200" y="2590800"/>
              <a:ext cx="7620000" cy="523220"/>
            </a:xfrm>
            <a:prstGeom prst="rect">
              <a:avLst/>
            </a:prstGeom>
            <a:solidFill>
              <a:schemeClr val="accent6">
                <a:lumMod val="20000"/>
                <a:lumOff val="80000"/>
              </a:schemeClr>
            </a:solidFill>
          </p:spPr>
          <p:txBody>
            <a:bodyPr wrap="square" rtlCol="0">
              <a:spAutoFit/>
            </a:bodyPr>
            <a:lstStyle/>
            <a:p>
              <a:r>
                <a:rPr lang="en-US" sz="2800" dirty="0"/>
                <a:t>Make Gas Load small and Pump Speed large</a:t>
              </a:r>
            </a:p>
          </p:txBody>
        </p:sp>
        <p:sp>
          <p:nvSpPr>
            <p:cNvPr id="10" name="TextBox 9">
              <a:extLst>
                <a:ext uri="{FF2B5EF4-FFF2-40B4-BE49-F238E27FC236}">
                  <a16:creationId xmlns:a16="http://schemas.microsoft.com/office/drawing/2014/main" id="{1D5A284C-2584-F34F-EE44-4C9EC059BEBF}"/>
                </a:ext>
              </a:extLst>
            </p:cNvPr>
            <p:cNvSpPr txBox="1"/>
            <p:nvPr/>
          </p:nvSpPr>
          <p:spPr>
            <a:xfrm>
              <a:off x="838200" y="5410200"/>
              <a:ext cx="7620000" cy="523220"/>
            </a:xfrm>
            <a:prstGeom prst="rect">
              <a:avLst/>
            </a:prstGeom>
            <a:solidFill>
              <a:schemeClr val="accent1">
                <a:lumMod val="20000"/>
                <a:lumOff val="80000"/>
              </a:schemeClr>
            </a:solidFill>
          </p:spPr>
          <p:txBody>
            <a:bodyPr wrap="square" rtlCol="0">
              <a:spAutoFit/>
            </a:bodyPr>
            <a:lstStyle/>
            <a:p>
              <a:r>
                <a:rPr lang="en-US" sz="2800" dirty="0"/>
                <a:t>Limited selection of pumps for UHV and XHV</a:t>
              </a:r>
            </a:p>
          </p:txBody>
        </p:sp>
      </p:grpSp>
      <p:pic>
        <p:nvPicPr>
          <p:cNvPr id="11" name="Picture 1">
            <a:extLst>
              <a:ext uri="{FF2B5EF4-FFF2-40B4-BE49-F238E27FC236}">
                <a16:creationId xmlns:a16="http://schemas.microsoft.com/office/drawing/2014/main" id="{066696F9-459B-67EE-9371-3EB1674D0598}"/>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657600" y="1066800"/>
            <a:ext cx="4702302" cy="1295400"/>
          </a:xfrm>
          <a:prstGeom prst="rect">
            <a:avLst/>
          </a:prstGeom>
          <a:noFill/>
        </p:spPr>
      </p:pic>
      <p:sp>
        <p:nvSpPr>
          <p:cNvPr id="12" name="Rectangle 3">
            <a:extLst>
              <a:ext uri="{FF2B5EF4-FFF2-40B4-BE49-F238E27FC236}">
                <a16:creationId xmlns:a16="http://schemas.microsoft.com/office/drawing/2014/main" id="{B6EF3D32-1C11-6AAA-74D7-82BDF439E4E2}"/>
              </a:ext>
            </a:extLst>
          </p:cNvPr>
          <p:cNvSpPr>
            <a:spLocks noChangeArrowheads="1"/>
          </p:cNvSpPr>
          <p:nvPr/>
        </p:nvSpPr>
        <p:spPr bwMode="auto">
          <a:xfrm>
            <a:off x="1524001" y="12250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endParaRPr>
          </a:p>
        </p:txBody>
      </p:sp>
      <p:sp>
        <p:nvSpPr>
          <p:cNvPr id="13" name="TextBox 12">
            <a:extLst>
              <a:ext uri="{FF2B5EF4-FFF2-40B4-BE49-F238E27FC236}">
                <a16:creationId xmlns:a16="http://schemas.microsoft.com/office/drawing/2014/main" id="{8933C5D4-3A12-3B12-CF9F-0DAEE1BF1EF0}"/>
              </a:ext>
            </a:extLst>
          </p:cNvPr>
          <p:cNvSpPr txBox="1"/>
          <p:nvPr/>
        </p:nvSpPr>
        <p:spPr>
          <a:xfrm>
            <a:off x="2590801" y="1981200"/>
            <a:ext cx="7007239" cy="400110"/>
          </a:xfrm>
          <a:prstGeom prst="rect">
            <a:avLst/>
          </a:prstGeom>
          <a:noFill/>
        </p:spPr>
        <p:txBody>
          <a:bodyPr wrap="none" rtlCol="0">
            <a:spAutoFit/>
          </a:bodyPr>
          <a:lstStyle/>
          <a:p>
            <a:r>
              <a:rPr lang="en-US" sz="2000" i="1" dirty="0"/>
              <a:t>Q= gas load, q= </a:t>
            </a:r>
            <a:r>
              <a:rPr lang="en-US" sz="2000" i="1" dirty="0" err="1"/>
              <a:t>outgassing</a:t>
            </a:r>
            <a:r>
              <a:rPr lang="en-US" sz="2000" i="1" dirty="0"/>
              <a:t> rate, A = surface area, S = pump speed</a:t>
            </a:r>
          </a:p>
        </p:txBody>
      </p:sp>
    </p:spTree>
    <p:extLst>
      <p:ext uri="{BB962C8B-B14F-4D97-AF65-F5344CB8AC3E}">
        <p14:creationId xmlns:p14="http://schemas.microsoft.com/office/powerpoint/2010/main" val="1781441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Pumpdown</a:t>
            </a:r>
            <a:r>
              <a:rPr lang="en-GB" dirty="0"/>
              <a:t>: effect of outgassing on p(t)</a:t>
            </a:r>
            <a:endParaRPr lang="en-US" dirty="0"/>
          </a:p>
        </p:txBody>
      </p:sp>
      <p:sp>
        <p:nvSpPr>
          <p:cNvPr id="4" name="Footer Placeholder 3"/>
          <p:cNvSpPr>
            <a:spLocks noGrp="1"/>
          </p:cNvSpPr>
          <p:nvPr>
            <p:ph type="ftr" sz="quarter" idx="11"/>
          </p:nvPr>
        </p:nvSpPr>
        <p:spPr/>
        <p:txBody>
          <a:bodyPr/>
          <a:lstStyle/>
          <a:p>
            <a:r>
              <a:rPr lang="en-US" dirty="0"/>
              <a:t>PSTP2024 – Polarized electron sources</a:t>
            </a:r>
          </a:p>
        </p:txBody>
      </p:sp>
      <p:sp>
        <p:nvSpPr>
          <p:cNvPr id="5" name="Slide Number Placeholder 4"/>
          <p:cNvSpPr>
            <a:spLocks noGrp="1"/>
          </p:cNvSpPr>
          <p:nvPr>
            <p:ph type="sldNum" sz="quarter" idx="12"/>
          </p:nvPr>
        </p:nvSpPr>
        <p:spPr/>
        <p:txBody>
          <a:bodyPr/>
          <a:lstStyle/>
          <a:p>
            <a:fld id="{07E1C93C-5050-FC42-8F10-D22D4F119D13}" type="slidenum">
              <a:rPr lang="en-US" smtClean="0"/>
              <a:pPr/>
              <a:t>19</a:t>
            </a:fld>
            <a:endParaRPr lang="en-US" dirty="0"/>
          </a:p>
        </p:txBody>
      </p:sp>
      <p:sp>
        <p:nvSpPr>
          <p:cNvPr id="6" name="TextBox 5">
            <a:extLst>
              <a:ext uri="{FF2B5EF4-FFF2-40B4-BE49-F238E27FC236}">
                <a16:creationId xmlns:a16="http://schemas.microsoft.com/office/drawing/2014/main" id="{7E9B4BDC-2407-313B-6F8D-0A840797C6CA}"/>
              </a:ext>
            </a:extLst>
          </p:cNvPr>
          <p:cNvSpPr txBox="1"/>
          <p:nvPr/>
        </p:nvSpPr>
        <p:spPr>
          <a:xfrm>
            <a:off x="1285641" y="1049800"/>
            <a:ext cx="9464194" cy="677108"/>
          </a:xfrm>
          <a:prstGeom prst="rect">
            <a:avLst/>
          </a:prstGeom>
          <a:noFill/>
        </p:spPr>
        <p:txBody>
          <a:bodyPr wrap="square" rtlCol="0">
            <a:spAutoFit/>
          </a:bodyPr>
          <a:lstStyle/>
          <a:p>
            <a:r>
              <a:rPr lang="en-GB" dirty="0"/>
              <a:t>In a “perfect” vacuum vessel </a:t>
            </a:r>
            <a:r>
              <a:rPr lang="en-GB" sz="2000" dirty="0"/>
              <a:t>of</a:t>
            </a:r>
            <a:r>
              <a:rPr lang="en-GB" dirty="0"/>
              <a:t> volume V, pumped with constant pumping speed S, if p(t) is the pressure at time t, without leaks, permeation or outgassing: </a:t>
            </a:r>
          </a:p>
        </p:txBody>
      </p:sp>
      <p:cxnSp>
        <p:nvCxnSpPr>
          <p:cNvPr id="7" name="Straight Arrow Connector 6">
            <a:extLst>
              <a:ext uri="{FF2B5EF4-FFF2-40B4-BE49-F238E27FC236}">
                <a16:creationId xmlns:a16="http://schemas.microsoft.com/office/drawing/2014/main" id="{33C12CC2-6509-B86A-D441-BA04625CC1AA}"/>
              </a:ext>
            </a:extLst>
          </p:cNvPr>
          <p:cNvCxnSpPr/>
          <p:nvPr/>
        </p:nvCxnSpPr>
        <p:spPr>
          <a:xfrm>
            <a:off x="5658163" y="3395799"/>
            <a:ext cx="1170949" cy="0"/>
          </a:xfrm>
          <a:prstGeom prst="straightConnector1">
            <a:avLst/>
          </a:prstGeom>
          <a:ln>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8" name="Object 1">
            <a:extLst>
              <a:ext uri="{FF2B5EF4-FFF2-40B4-BE49-F238E27FC236}">
                <a16:creationId xmlns:a16="http://schemas.microsoft.com/office/drawing/2014/main" id="{0C113CDC-60BB-BC71-796D-CF7C0E848875}"/>
              </a:ext>
            </a:extLst>
          </p:cNvPr>
          <p:cNvGraphicFramePr>
            <a:graphicFrameLocks noChangeAspect="1"/>
          </p:cNvGraphicFramePr>
          <p:nvPr>
            <p:extLst>
              <p:ext uri="{D42A27DB-BD31-4B8C-83A1-F6EECF244321}">
                <p14:modId xmlns:p14="http://schemas.microsoft.com/office/powerpoint/2010/main" val="734501"/>
              </p:ext>
            </p:extLst>
          </p:nvPr>
        </p:nvGraphicFramePr>
        <p:xfrm>
          <a:off x="2771194" y="2095809"/>
          <a:ext cx="2484438" cy="700087"/>
        </p:xfrm>
        <a:graphic>
          <a:graphicData uri="http://schemas.openxmlformats.org/presentationml/2006/ole">
            <mc:AlternateContent xmlns:mc="http://schemas.openxmlformats.org/markup-compatibility/2006">
              <mc:Choice xmlns:v="urn:schemas-microsoft-com:vml" Requires="v">
                <p:oleObj name="Equation" r:id="rId2" imgW="1396800" imgH="393480" progId="Equation.3">
                  <p:embed/>
                </p:oleObj>
              </mc:Choice>
              <mc:Fallback>
                <p:oleObj name="Equation" r:id="rId2" imgW="1396800" imgH="393480" progId="Equation.3">
                  <p:embed/>
                  <p:pic>
                    <p:nvPicPr>
                      <p:cNvPr id="24577"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194" y="2095809"/>
                        <a:ext cx="2484438" cy="700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a:extLst>
              <a:ext uri="{FF2B5EF4-FFF2-40B4-BE49-F238E27FC236}">
                <a16:creationId xmlns:a16="http://schemas.microsoft.com/office/drawing/2014/main" id="{2F683874-973A-263A-0B6B-D25D48682DF7}"/>
              </a:ext>
            </a:extLst>
          </p:cNvPr>
          <p:cNvSpPr txBox="1"/>
          <p:nvPr/>
        </p:nvSpPr>
        <p:spPr>
          <a:xfrm>
            <a:off x="1769730" y="3031491"/>
            <a:ext cx="1152128" cy="646331"/>
          </a:xfrm>
          <a:prstGeom prst="rect">
            <a:avLst/>
          </a:prstGeom>
          <a:noFill/>
        </p:spPr>
        <p:txBody>
          <a:bodyPr wrap="square" rtlCol="0">
            <a:spAutoFit/>
          </a:bodyPr>
          <a:lstStyle/>
          <a:p>
            <a:r>
              <a:rPr lang="en-US" dirty="0"/>
              <a:t>Volume depletion</a:t>
            </a:r>
          </a:p>
        </p:txBody>
      </p:sp>
      <p:graphicFrame>
        <p:nvGraphicFramePr>
          <p:cNvPr id="10" name="Object 2">
            <a:extLst>
              <a:ext uri="{FF2B5EF4-FFF2-40B4-BE49-F238E27FC236}">
                <a16:creationId xmlns:a16="http://schemas.microsoft.com/office/drawing/2014/main" id="{8987BC06-F4FD-3DE2-00B0-509265EA0F98}"/>
              </a:ext>
            </a:extLst>
          </p:cNvPr>
          <p:cNvGraphicFramePr>
            <a:graphicFrameLocks noChangeAspect="1"/>
          </p:cNvGraphicFramePr>
          <p:nvPr>
            <p:extLst>
              <p:ext uri="{D42A27DB-BD31-4B8C-83A1-F6EECF244321}">
                <p14:modId xmlns:p14="http://schemas.microsoft.com/office/powerpoint/2010/main" val="2538472387"/>
              </p:ext>
            </p:extLst>
          </p:nvPr>
        </p:nvGraphicFramePr>
        <p:xfrm>
          <a:off x="3281898" y="3031490"/>
          <a:ext cx="2235200" cy="700088"/>
        </p:xfrm>
        <a:graphic>
          <a:graphicData uri="http://schemas.openxmlformats.org/presentationml/2006/ole">
            <mc:AlternateContent xmlns:mc="http://schemas.openxmlformats.org/markup-compatibility/2006">
              <mc:Choice xmlns:v="urn:schemas-microsoft-com:vml" Requires="v">
                <p:oleObj name="Equation" r:id="rId4" imgW="1256755" imgH="393529" progId="Equation.3">
                  <p:embed/>
                </p:oleObj>
              </mc:Choice>
              <mc:Fallback>
                <p:oleObj name="Equation" r:id="rId4" imgW="1256755" imgH="393529" progId="Equation.3">
                  <p:embed/>
                  <p:pic>
                    <p:nvPicPr>
                      <p:cNvPr id="2457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1898" y="3031490"/>
                        <a:ext cx="2235200" cy="700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3">
            <a:extLst>
              <a:ext uri="{FF2B5EF4-FFF2-40B4-BE49-F238E27FC236}">
                <a16:creationId xmlns:a16="http://schemas.microsoft.com/office/drawing/2014/main" id="{9E908209-4A79-486A-D79C-03A201CE55B0}"/>
              </a:ext>
            </a:extLst>
          </p:cNvPr>
          <p:cNvGraphicFramePr>
            <a:graphicFrameLocks noChangeAspect="1"/>
          </p:cNvGraphicFramePr>
          <p:nvPr>
            <p:extLst>
              <p:ext uri="{D42A27DB-BD31-4B8C-83A1-F6EECF244321}">
                <p14:modId xmlns:p14="http://schemas.microsoft.com/office/powerpoint/2010/main" val="2953271568"/>
              </p:ext>
            </p:extLst>
          </p:nvPr>
        </p:nvGraphicFramePr>
        <p:xfrm>
          <a:off x="7098323" y="2239402"/>
          <a:ext cx="1965325" cy="406400"/>
        </p:xfrm>
        <a:graphic>
          <a:graphicData uri="http://schemas.openxmlformats.org/presentationml/2006/ole">
            <mc:AlternateContent xmlns:mc="http://schemas.openxmlformats.org/markup-compatibility/2006">
              <mc:Choice xmlns:v="urn:schemas-microsoft-com:vml" Requires="v">
                <p:oleObj name="Equation" r:id="rId6" imgW="1104900" imgH="228600" progId="Equation.3">
                  <p:embed/>
                </p:oleObj>
              </mc:Choice>
              <mc:Fallback>
                <p:oleObj name="Equation" r:id="rId6" imgW="1104900" imgH="228600" progId="Equation.3">
                  <p:embed/>
                  <p:pic>
                    <p:nvPicPr>
                      <p:cNvPr id="24579"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98323" y="2239402"/>
                        <a:ext cx="1965325"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4">
            <a:extLst>
              <a:ext uri="{FF2B5EF4-FFF2-40B4-BE49-F238E27FC236}">
                <a16:creationId xmlns:a16="http://schemas.microsoft.com/office/drawing/2014/main" id="{699774FD-6AC6-CB5D-2A6A-42A1A23B83D3}"/>
              </a:ext>
            </a:extLst>
          </p:cNvPr>
          <p:cNvGraphicFramePr>
            <a:graphicFrameLocks noChangeAspect="1"/>
          </p:cNvGraphicFramePr>
          <p:nvPr>
            <p:extLst>
              <p:ext uri="{D42A27DB-BD31-4B8C-83A1-F6EECF244321}">
                <p14:modId xmlns:p14="http://schemas.microsoft.com/office/powerpoint/2010/main" val="2338221785"/>
              </p:ext>
            </p:extLst>
          </p:nvPr>
        </p:nvGraphicFramePr>
        <p:xfrm>
          <a:off x="2273787" y="4687675"/>
          <a:ext cx="1241425" cy="428625"/>
        </p:xfrm>
        <a:graphic>
          <a:graphicData uri="http://schemas.openxmlformats.org/presentationml/2006/ole">
            <mc:AlternateContent xmlns:mc="http://schemas.openxmlformats.org/markup-compatibility/2006">
              <mc:Choice xmlns:v="urn:schemas-microsoft-com:vml" Requires="v">
                <p:oleObj name="Equation" r:id="rId8" imgW="698500" imgH="241300" progId="Equation.3">
                  <p:embed/>
                </p:oleObj>
              </mc:Choice>
              <mc:Fallback>
                <p:oleObj name="Equation" r:id="rId8" imgW="698500" imgH="241300" progId="Equation.3">
                  <p:embed/>
                  <p:pic>
                    <p:nvPicPr>
                      <p:cNvPr id="2458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73787" y="4687675"/>
                        <a:ext cx="1241425"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5">
            <a:extLst>
              <a:ext uri="{FF2B5EF4-FFF2-40B4-BE49-F238E27FC236}">
                <a16:creationId xmlns:a16="http://schemas.microsoft.com/office/drawing/2014/main" id="{77673819-CD51-4381-0A26-7628D01E12C9}"/>
              </a:ext>
            </a:extLst>
          </p:cNvPr>
          <p:cNvGraphicFramePr>
            <a:graphicFrameLocks noChangeAspect="1"/>
          </p:cNvGraphicFramePr>
          <p:nvPr>
            <p:extLst>
              <p:ext uri="{D42A27DB-BD31-4B8C-83A1-F6EECF244321}">
                <p14:modId xmlns:p14="http://schemas.microsoft.com/office/powerpoint/2010/main" val="73310237"/>
              </p:ext>
            </p:extLst>
          </p:nvPr>
        </p:nvGraphicFramePr>
        <p:xfrm>
          <a:off x="2273786" y="3895586"/>
          <a:ext cx="1557338" cy="609600"/>
        </p:xfrm>
        <a:graphic>
          <a:graphicData uri="http://schemas.openxmlformats.org/presentationml/2006/ole">
            <mc:AlternateContent xmlns:mc="http://schemas.openxmlformats.org/markup-compatibility/2006">
              <mc:Choice xmlns:v="urn:schemas-microsoft-com:vml" Requires="v">
                <p:oleObj name="Equation" r:id="rId10" imgW="876300" imgH="342900" progId="Equation.3">
                  <p:embed/>
                </p:oleObj>
              </mc:Choice>
              <mc:Fallback>
                <p:oleObj name="Equation" r:id="rId10" imgW="876300" imgH="342900" progId="Equation.3">
                  <p:embed/>
                  <p:pic>
                    <p:nvPicPr>
                      <p:cNvPr id="24581"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73786" y="3895586"/>
                        <a:ext cx="1557338"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4" name="Group 13">
            <a:extLst>
              <a:ext uri="{FF2B5EF4-FFF2-40B4-BE49-F238E27FC236}">
                <a16:creationId xmlns:a16="http://schemas.microsoft.com/office/drawing/2014/main" id="{F6B9082D-F89F-315F-481C-FF2E5294940C}"/>
              </a:ext>
            </a:extLst>
          </p:cNvPr>
          <p:cNvGrpSpPr/>
          <p:nvPr/>
        </p:nvGrpSpPr>
        <p:grpSpPr>
          <a:xfrm>
            <a:off x="5922148" y="2066350"/>
            <a:ext cx="4044029" cy="2990657"/>
            <a:chOff x="4355975" y="1753071"/>
            <a:chExt cx="4044029" cy="2990657"/>
          </a:xfrm>
        </p:grpSpPr>
        <p:sp>
          <p:nvSpPr>
            <p:cNvPr id="15" name="Rectangle 14">
              <a:extLst>
                <a:ext uri="{FF2B5EF4-FFF2-40B4-BE49-F238E27FC236}">
                  <a16:creationId xmlns:a16="http://schemas.microsoft.com/office/drawing/2014/main" id="{6EF05069-BB98-07A6-7658-2D20182E6BA0}"/>
                </a:ext>
              </a:extLst>
            </p:cNvPr>
            <p:cNvSpPr/>
            <p:nvPr/>
          </p:nvSpPr>
          <p:spPr>
            <a:xfrm>
              <a:off x="4932039" y="1825078"/>
              <a:ext cx="2800555" cy="21799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Connector 15">
              <a:extLst>
                <a:ext uri="{FF2B5EF4-FFF2-40B4-BE49-F238E27FC236}">
                  <a16:creationId xmlns:a16="http://schemas.microsoft.com/office/drawing/2014/main" id="{414B0163-F855-51F8-C84E-55706F51E860}"/>
                </a:ext>
              </a:extLst>
            </p:cNvPr>
            <p:cNvCxnSpPr/>
            <p:nvPr/>
          </p:nvCxnSpPr>
          <p:spPr>
            <a:xfrm>
              <a:off x="4932040" y="1950740"/>
              <a:ext cx="2088232" cy="17662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002E96B-326A-0311-3DB9-C4E988E86BB7}"/>
                </a:ext>
              </a:extLst>
            </p:cNvPr>
            <p:cNvSpPr txBox="1"/>
            <p:nvPr/>
          </p:nvSpPr>
          <p:spPr>
            <a:xfrm rot="16200000">
              <a:off x="4103310" y="2467143"/>
              <a:ext cx="813108" cy="307777"/>
            </a:xfrm>
            <a:prstGeom prst="rect">
              <a:avLst/>
            </a:prstGeom>
            <a:noFill/>
          </p:spPr>
          <p:txBody>
            <a:bodyPr wrap="none" rtlCol="0">
              <a:spAutoFit/>
            </a:bodyPr>
            <a:lstStyle/>
            <a:p>
              <a:r>
                <a:rPr lang="en-GB" sz="1400" dirty="0"/>
                <a:t>Pressure</a:t>
              </a:r>
            </a:p>
          </p:txBody>
        </p:sp>
        <p:sp>
          <p:nvSpPr>
            <p:cNvPr id="18" name="TextBox 17">
              <a:extLst>
                <a:ext uri="{FF2B5EF4-FFF2-40B4-BE49-F238E27FC236}">
                  <a16:creationId xmlns:a16="http://schemas.microsoft.com/office/drawing/2014/main" id="{A6DA100F-A5BE-03AA-D289-F26C45690CAB}"/>
                </a:ext>
              </a:extLst>
            </p:cNvPr>
            <p:cNvSpPr txBox="1"/>
            <p:nvPr/>
          </p:nvSpPr>
          <p:spPr>
            <a:xfrm>
              <a:off x="7627058" y="3933056"/>
              <a:ext cx="519694" cy="307777"/>
            </a:xfrm>
            <a:prstGeom prst="rect">
              <a:avLst/>
            </a:prstGeom>
            <a:noFill/>
          </p:spPr>
          <p:txBody>
            <a:bodyPr wrap="none" rtlCol="0">
              <a:spAutoFit/>
            </a:bodyPr>
            <a:lstStyle/>
            <a:p>
              <a:r>
                <a:rPr lang="en-GB" sz="1400" dirty="0"/>
                <a:t>time</a:t>
              </a:r>
            </a:p>
          </p:txBody>
        </p:sp>
        <p:sp>
          <p:nvSpPr>
            <p:cNvPr id="19" name="TextBox 18">
              <a:extLst>
                <a:ext uri="{FF2B5EF4-FFF2-40B4-BE49-F238E27FC236}">
                  <a16:creationId xmlns:a16="http://schemas.microsoft.com/office/drawing/2014/main" id="{0BAAF4E1-6DDB-33BD-B8F6-136641B6ADEA}"/>
                </a:ext>
              </a:extLst>
            </p:cNvPr>
            <p:cNvSpPr txBox="1"/>
            <p:nvPr/>
          </p:nvSpPr>
          <p:spPr>
            <a:xfrm>
              <a:off x="4562901" y="1753071"/>
              <a:ext cx="441146" cy="276999"/>
            </a:xfrm>
            <a:prstGeom prst="rect">
              <a:avLst/>
            </a:prstGeom>
            <a:noFill/>
          </p:spPr>
          <p:txBody>
            <a:bodyPr wrap="none" rtlCol="0">
              <a:spAutoFit/>
            </a:bodyPr>
            <a:lstStyle/>
            <a:p>
              <a:r>
                <a:rPr lang="en-GB" sz="1200" dirty="0"/>
                <a:t>10</a:t>
              </a:r>
              <a:r>
                <a:rPr lang="en-GB" sz="1200" baseline="30000" dirty="0"/>
                <a:t>-4</a:t>
              </a:r>
            </a:p>
          </p:txBody>
        </p:sp>
        <p:cxnSp>
          <p:nvCxnSpPr>
            <p:cNvPr id="20" name="Straight Connector 19">
              <a:extLst>
                <a:ext uri="{FF2B5EF4-FFF2-40B4-BE49-F238E27FC236}">
                  <a16:creationId xmlns:a16="http://schemas.microsoft.com/office/drawing/2014/main" id="{860C8F0B-3875-AB24-9740-A00891E90F76}"/>
                </a:ext>
              </a:extLst>
            </p:cNvPr>
            <p:cNvCxnSpPr/>
            <p:nvPr/>
          </p:nvCxnSpPr>
          <p:spPr>
            <a:xfrm>
              <a:off x="4931839" y="1957903"/>
              <a:ext cx="72209"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8095680-4BFD-DAC1-9FD5-C0915D5FFBD7}"/>
                </a:ext>
              </a:extLst>
            </p:cNvPr>
            <p:cNvCxnSpPr/>
            <p:nvPr/>
          </p:nvCxnSpPr>
          <p:spPr>
            <a:xfrm>
              <a:off x="4931838" y="2630256"/>
              <a:ext cx="72209"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55C08FD-B83B-642F-7044-E40D65994C3C}"/>
                </a:ext>
              </a:extLst>
            </p:cNvPr>
            <p:cNvCxnSpPr/>
            <p:nvPr/>
          </p:nvCxnSpPr>
          <p:spPr>
            <a:xfrm>
              <a:off x="4933238" y="3265239"/>
              <a:ext cx="72209"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2047852-3D89-6D7F-BD79-C2B997F027C5}"/>
                </a:ext>
              </a:extLst>
            </p:cNvPr>
            <p:cNvCxnSpPr/>
            <p:nvPr/>
          </p:nvCxnSpPr>
          <p:spPr>
            <a:xfrm>
              <a:off x="5669729" y="3938553"/>
              <a:ext cx="0" cy="6920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DA3BF6F-3E8D-7EAE-87CE-51B8825FCAE8}"/>
                </a:ext>
              </a:extLst>
            </p:cNvPr>
            <p:cNvCxnSpPr/>
            <p:nvPr/>
          </p:nvCxnSpPr>
          <p:spPr>
            <a:xfrm>
              <a:off x="7170106" y="3938553"/>
              <a:ext cx="0" cy="6920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A0790AE-7E76-5C54-A7B5-D401153A570A}"/>
                </a:ext>
              </a:extLst>
            </p:cNvPr>
            <p:cNvSpPr txBox="1"/>
            <p:nvPr/>
          </p:nvSpPr>
          <p:spPr>
            <a:xfrm>
              <a:off x="4562901" y="2452739"/>
              <a:ext cx="437940" cy="276999"/>
            </a:xfrm>
            <a:prstGeom prst="rect">
              <a:avLst/>
            </a:prstGeom>
            <a:noFill/>
          </p:spPr>
          <p:txBody>
            <a:bodyPr wrap="none" rtlCol="0">
              <a:spAutoFit/>
            </a:bodyPr>
            <a:lstStyle/>
            <a:p>
              <a:r>
                <a:rPr lang="en-GB" sz="1200" dirty="0"/>
                <a:t>10</a:t>
              </a:r>
              <a:r>
                <a:rPr lang="en-GB" sz="1200" baseline="30000" dirty="0"/>
                <a:t>-5</a:t>
              </a:r>
            </a:p>
          </p:txBody>
        </p:sp>
        <p:sp>
          <p:nvSpPr>
            <p:cNvPr id="26" name="TextBox 25">
              <a:extLst>
                <a:ext uri="{FF2B5EF4-FFF2-40B4-BE49-F238E27FC236}">
                  <a16:creationId xmlns:a16="http://schemas.microsoft.com/office/drawing/2014/main" id="{E199A0BC-4B65-24FF-3009-D04322C83ED1}"/>
                </a:ext>
              </a:extLst>
            </p:cNvPr>
            <p:cNvSpPr txBox="1"/>
            <p:nvPr/>
          </p:nvSpPr>
          <p:spPr>
            <a:xfrm>
              <a:off x="4567507" y="3126739"/>
              <a:ext cx="441146" cy="276999"/>
            </a:xfrm>
            <a:prstGeom prst="rect">
              <a:avLst/>
            </a:prstGeom>
            <a:noFill/>
          </p:spPr>
          <p:txBody>
            <a:bodyPr wrap="none" rtlCol="0">
              <a:spAutoFit/>
            </a:bodyPr>
            <a:lstStyle/>
            <a:p>
              <a:r>
                <a:rPr lang="en-GB" sz="1200" dirty="0"/>
                <a:t>10</a:t>
              </a:r>
              <a:r>
                <a:rPr lang="en-GB" sz="1200" baseline="30000" dirty="0"/>
                <a:t>-6</a:t>
              </a:r>
            </a:p>
          </p:txBody>
        </p:sp>
        <p:sp>
          <p:nvSpPr>
            <p:cNvPr id="27" name="TextBox 26">
              <a:extLst>
                <a:ext uri="{FF2B5EF4-FFF2-40B4-BE49-F238E27FC236}">
                  <a16:creationId xmlns:a16="http://schemas.microsoft.com/office/drawing/2014/main" id="{6861A2F4-0B59-D657-8489-B935C1905327}"/>
                </a:ext>
              </a:extLst>
            </p:cNvPr>
            <p:cNvSpPr txBox="1"/>
            <p:nvPr/>
          </p:nvSpPr>
          <p:spPr>
            <a:xfrm>
              <a:off x="4817776" y="3959478"/>
              <a:ext cx="256802" cy="261610"/>
            </a:xfrm>
            <a:prstGeom prst="rect">
              <a:avLst/>
            </a:prstGeom>
            <a:noFill/>
          </p:spPr>
          <p:txBody>
            <a:bodyPr wrap="none" rtlCol="0">
              <a:spAutoFit/>
            </a:bodyPr>
            <a:lstStyle/>
            <a:p>
              <a:r>
                <a:rPr lang="en-GB" sz="1100" dirty="0"/>
                <a:t>1</a:t>
              </a:r>
              <a:endParaRPr lang="en-GB" sz="1100" baseline="30000" dirty="0"/>
            </a:p>
          </p:txBody>
        </p:sp>
        <p:sp>
          <p:nvSpPr>
            <p:cNvPr id="28" name="TextBox 27">
              <a:extLst>
                <a:ext uri="{FF2B5EF4-FFF2-40B4-BE49-F238E27FC236}">
                  <a16:creationId xmlns:a16="http://schemas.microsoft.com/office/drawing/2014/main" id="{88F97777-82F5-2754-0243-A353FFF78A16}"/>
                </a:ext>
              </a:extLst>
            </p:cNvPr>
            <p:cNvSpPr txBox="1"/>
            <p:nvPr/>
          </p:nvSpPr>
          <p:spPr>
            <a:xfrm>
              <a:off x="5508104" y="3959478"/>
              <a:ext cx="328936" cy="261610"/>
            </a:xfrm>
            <a:prstGeom prst="rect">
              <a:avLst/>
            </a:prstGeom>
            <a:noFill/>
          </p:spPr>
          <p:txBody>
            <a:bodyPr wrap="none" rtlCol="0">
              <a:spAutoFit/>
            </a:bodyPr>
            <a:lstStyle/>
            <a:p>
              <a:r>
                <a:rPr lang="en-GB" sz="1100" dirty="0"/>
                <a:t>10</a:t>
              </a:r>
              <a:endParaRPr lang="en-GB" sz="1100" baseline="30000" dirty="0"/>
            </a:p>
          </p:txBody>
        </p:sp>
        <p:sp>
          <p:nvSpPr>
            <p:cNvPr id="29" name="TextBox 28">
              <a:extLst>
                <a:ext uri="{FF2B5EF4-FFF2-40B4-BE49-F238E27FC236}">
                  <a16:creationId xmlns:a16="http://schemas.microsoft.com/office/drawing/2014/main" id="{A8FDADF8-1A3D-E319-9B76-39177D899A39}"/>
                </a:ext>
              </a:extLst>
            </p:cNvPr>
            <p:cNvSpPr txBox="1"/>
            <p:nvPr/>
          </p:nvSpPr>
          <p:spPr>
            <a:xfrm>
              <a:off x="6228184" y="3959478"/>
              <a:ext cx="401072" cy="261610"/>
            </a:xfrm>
            <a:prstGeom prst="rect">
              <a:avLst/>
            </a:prstGeom>
            <a:noFill/>
          </p:spPr>
          <p:txBody>
            <a:bodyPr wrap="none" rtlCol="0">
              <a:spAutoFit/>
            </a:bodyPr>
            <a:lstStyle/>
            <a:p>
              <a:r>
                <a:rPr lang="en-GB" sz="1100" dirty="0"/>
                <a:t>100</a:t>
              </a:r>
              <a:endParaRPr lang="en-GB" sz="1100" baseline="30000" dirty="0"/>
            </a:p>
          </p:txBody>
        </p:sp>
        <p:sp>
          <p:nvSpPr>
            <p:cNvPr id="30" name="TextBox 29">
              <a:extLst>
                <a:ext uri="{FF2B5EF4-FFF2-40B4-BE49-F238E27FC236}">
                  <a16:creationId xmlns:a16="http://schemas.microsoft.com/office/drawing/2014/main" id="{B2EF1279-AD2C-AC24-607B-C90E47D27AA0}"/>
                </a:ext>
              </a:extLst>
            </p:cNvPr>
            <p:cNvSpPr txBox="1"/>
            <p:nvPr/>
          </p:nvSpPr>
          <p:spPr>
            <a:xfrm>
              <a:off x="6948264" y="3959478"/>
              <a:ext cx="473206" cy="261610"/>
            </a:xfrm>
            <a:prstGeom prst="rect">
              <a:avLst/>
            </a:prstGeom>
            <a:noFill/>
          </p:spPr>
          <p:txBody>
            <a:bodyPr wrap="none" rtlCol="0">
              <a:spAutoFit/>
            </a:bodyPr>
            <a:lstStyle/>
            <a:p>
              <a:r>
                <a:rPr lang="en-GB" sz="1100" dirty="0"/>
                <a:t>1000</a:t>
              </a:r>
              <a:endParaRPr lang="en-GB" sz="1100" baseline="30000" dirty="0"/>
            </a:p>
          </p:txBody>
        </p:sp>
        <p:cxnSp>
          <p:nvCxnSpPr>
            <p:cNvPr id="31" name="Straight Connector 30">
              <a:extLst>
                <a:ext uri="{FF2B5EF4-FFF2-40B4-BE49-F238E27FC236}">
                  <a16:creationId xmlns:a16="http://schemas.microsoft.com/office/drawing/2014/main" id="{545C1B3C-4526-9DD1-8117-0B8AFF1202F4}"/>
                </a:ext>
              </a:extLst>
            </p:cNvPr>
            <p:cNvCxnSpPr/>
            <p:nvPr/>
          </p:nvCxnSpPr>
          <p:spPr>
            <a:xfrm>
              <a:off x="6432781" y="3935745"/>
              <a:ext cx="0" cy="6920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F47C353-B0C3-CDCD-C02F-AFEC3074A317}"/>
                </a:ext>
              </a:extLst>
            </p:cNvPr>
            <p:cNvCxnSpPr/>
            <p:nvPr/>
          </p:nvCxnSpPr>
          <p:spPr>
            <a:xfrm flipH="1">
              <a:off x="6444208" y="2443325"/>
              <a:ext cx="310861" cy="613083"/>
            </a:xfrm>
            <a:prstGeom prst="straightConnector1">
              <a:avLst/>
            </a:prstGeom>
            <a:ln>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E4B7A90-3E0A-4C1B-C4B3-2F9993F2DFFB}"/>
                </a:ext>
              </a:extLst>
            </p:cNvPr>
            <p:cNvSpPr txBox="1"/>
            <p:nvPr/>
          </p:nvSpPr>
          <p:spPr>
            <a:xfrm>
              <a:off x="6684278" y="4374396"/>
              <a:ext cx="1715726" cy="369332"/>
            </a:xfrm>
            <a:prstGeom prst="rect">
              <a:avLst/>
            </a:prstGeom>
            <a:solidFill>
              <a:srgbClr val="FFC000"/>
            </a:solidFill>
          </p:spPr>
          <p:txBody>
            <a:bodyPr wrap="none" rtlCol="0">
              <a:spAutoFit/>
            </a:bodyPr>
            <a:lstStyle/>
            <a:p>
              <a:r>
                <a:rPr lang="en-US" dirty="0" err="1"/>
                <a:t>ln</a:t>
              </a:r>
              <a:r>
                <a:rPr lang="en-US" dirty="0"/>
                <a:t>(p) versus </a:t>
              </a:r>
              <a:r>
                <a:rPr lang="en-US" dirty="0" err="1"/>
                <a:t>ln</a:t>
              </a:r>
              <a:r>
                <a:rPr lang="en-US" dirty="0"/>
                <a:t>(t)</a:t>
              </a:r>
            </a:p>
          </p:txBody>
        </p:sp>
        <p:sp>
          <p:nvSpPr>
            <p:cNvPr id="34" name="Freeform 70">
              <a:extLst>
                <a:ext uri="{FF2B5EF4-FFF2-40B4-BE49-F238E27FC236}">
                  <a16:creationId xmlns:a16="http://schemas.microsoft.com/office/drawing/2014/main" id="{B0FE356E-6BAD-5744-D88B-81BF110C6F2F}"/>
                </a:ext>
              </a:extLst>
            </p:cNvPr>
            <p:cNvSpPr/>
            <p:nvPr/>
          </p:nvSpPr>
          <p:spPr>
            <a:xfrm>
              <a:off x="4953000" y="1955800"/>
              <a:ext cx="1358900" cy="1955800"/>
            </a:xfrm>
            <a:custGeom>
              <a:avLst/>
              <a:gdLst>
                <a:gd name="connsiteX0" fmla="*/ 0 w 1358900"/>
                <a:gd name="connsiteY0" fmla="*/ 0 h 1955800"/>
                <a:gd name="connsiteX1" fmla="*/ 355600 w 1358900"/>
                <a:gd name="connsiteY1" fmla="*/ 317500 h 1955800"/>
                <a:gd name="connsiteX2" fmla="*/ 755650 w 1358900"/>
                <a:gd name="connsiteY2" fmla="*/ 730250 h 1955800"/>
                <a:gd name="connsiteX3" fmla="*/ 1155700 w 1358900"/>
                <a:gd name="connsiteY3" fmla="*/ 1377950 h 1955800"/>
                <a:gd name="connsiteX4" fmla="*/ 1358900 w 1358900"/>
                <a:gd name="connsiteY4" fmla="*/ 1955800 h 1955800"/>
                <a:gd name="connsiteX5" fmla="*/ 1358900 w 1358900"/>
                <a:gd name="connsiteY5" fmla="*/ 1955800 h 195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8900" h="1955800">
                  <a:moveTo>
                    <a:pt x="0" y="0"/>
                  </a:moveTo>
                  <a:cubicBezTo>
                    <a:pt x="114829" y="97896"/>
                    <a:pt x="229658" y="195792"/>
                    <a:pt x="355600" y="317500"/>
                  </a:cubicBezTo>
                  <a:cubicBezTo>
                    <a:pt x="481542" y="439208"/>
                    <a:pt x="622300" y="553508"/>
                    <a:pt x="755650" y="730250"/>
                  </a:cubicBezTo>
                  <a:cubicBezTo>
                    <a:pt x="889000" y="906992"/>
                    <a:pt x="1055158" y="1173692"/>
                    <a:pt x="1155700" y="1377950"/>
                  </a:cubicBezTo>
                  <a:cubicBezTo>
                    <a:pt x="1256242" y="1582208"/>
                    <a:pt x="1358900" y="1955800"/>
                    <a:pt x="1358900" y="1955800"/>
                  </a:cubicBezTo>
                  <a:lnTo>
                    <a:pt x="1358900" y="195580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2" name="TextBox 41">
            <a:extLst>
              <a:ext uri="{FF2B5EF4-FFF2-40B4-BE49-F238E27FC236}">
                <a16:creationId xmlns:a16="http://schemas.microsoft.com/office/drawing/2014/main" id="{CA87BAA4-2C04-B70A-5AAC-BD42ED00C9DD}"/>
              </a:ext>
            </a:extLst>
          </p:cNvPr>
          <p:cNvSpPr txBox="1"/>
          <p:nvPr/>
        </p:nvSpPr>
        <p:spPr>
          <a:xfrm>
            <a:off x="3785955" y="4759682"/>
            <a:ext cx="1854995" cy="369332"/>
          </a:xfrm>
          <a:prstGeom prst="rect">
            <a:avLst/>
          </a:prstGeom>
          <a:noFill/>
        </p:spPr>
        <p:txBody>
          <a:bodyPr wrap="none" rtlCol="0">
            <a:spAutoFit/>
          </a:bodyPr>
          <a:lstStyle/>
          <a:p>
            <a:r>
              <a:rPr lang="en-GB" dirty="0"/>
              <a:t>with 0.5 </a:t>
            </a:r>
            <a:r>
              <a:rPr lang="en-GB" dirty="0">
                <a:sym typeface="UniversalMath1 BT"/>
              </a:rPr>
              <a:t>&lt; n &lt; </a:t>
            </a:r>
            <a:r>
              <a:rPr lang="en-GB" dirty="0"/>
              <a:t>1.2 </a:t>
            </a:r>
          </a:p>
        </p:txBody>
      </p:sp>
      <p:sp>
        <p:nvSpPr>
          <p:cNvPr id="44" name="TextBox 43">
            <a:extLst>
              <a:ext uri="{FF2B5EF4-FFF2-40B4-BE49-F238E27FC236}">
                <a16:creationId xmlns:a16="http://schemas.microsoft.com/office/drawing/2014/main" id="{BAF16635-BDF9-FE1C-3D84-BB20DE0D2E03}"/>
              </a:ext>
            </a:extLst>
          </p:cNvPr>
          <p:cNvSpPr txBox="1"/>
          <p:nvPr/>
        </p:nvSpPr>
        <p:spPr>
          <a:xfrm>
            <a:off x="446840" y="5959506"/>
            <a:ext cx="6120174" cy="369332"/>
          </a:xfrm>
          <a:prstGeom prst="rect">
            <a:avLst/>
          </a:prstGeom>
          <a:noFill/>
        </p:spPr>
        <p:txBody>
          <a:bodyPr wrap="square">
            <a:spAutoFit/>
          </a:bodyPr>
          <a:lstStyle/>
          <a:p>
            <a:pPr>
              <a:buNone/>
            </a:pPr>
            <a:r>
              <a:rPr lang="en-US" sz="1800" dirty="0">
                <a:solidFill>
                  <a:srgbClr val="0C377B"/>
                </a:solidFill>
              </a:rPr>
              <a:t>Slide from </a:t>
            </a:r>
            <a:r>
              <a:rPr lang="en-US" sz="1800" dirty="0" err="1">
                <a:solidFill>
                  <a:srgbClr val="0C377B"/>
                </a:solidFill>
              </a:rPr>
              <a:t>G.Vandoni</a:t>
            </a:r>
            <a:r>
              <a:rPr lang="en-US" sz="1800" dirty="0">
                <a:solidFill>
                  <a:srgbClr val="0C377B"/>
                </a:solidFill>
              </a:rPr>
              <a:t>, CERN</a:t>
            </a:r>
          </a:p>
        </p:txBody>
      </p:sp>
    </p:spTree>
    <p:extLst>
      <p:ext uri="{BB962C8B-B14F-4D97-AF65-F5344CB8AC3E}">
        <p14:creationId xmlns:p14="http://schemas.microsoft.com/office/powerpoint/2010/main" val="2510675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892" y="192000"/>
            <a:ext cx="11285837" cy="487490"/>
          </a:xfrm>
        </p:spPr>
        <p:txBody>
          <a:bodyPr/>
          <a:lstStyle/>
          <a:p>
            <a:r>
              <a:rPr lang="en-US" dirty="0"/>
              <a:t>Electrons discovered!</a:t>
            </a:r>
          </a:p>
        </p:txBody>
      </p:sp>
      <p:sp>
        <p:nvSpPr>
          <p:cNvPr id="4" name="Footer Placeholder 3"/>
          <p:cNvSpPr>
            <a:spLocks noGrp="1"/>
          </p:cNvSpPr>
          <p:nvPr>
            <p:ph type="ftr" sz="quarter" idx="11"/>
          </p:nvPr>
        </p:nvSpPr>
        <p:spPr/>
        <p:txBody>
          <a:bodyPr/>
          <a:lstStyle/>
          <a:p>
            <a:r>
              <a:rPr lang="en-US" dirty="0"/>
              <a:t>PSTP2024 – Polarized electron sources</a:t>
            </a:r>
          </a:p>
        </p:txBody>
      </p:sp>
      <p:sp>
        <p:nvSpPr>
          <p:cNvPr id="5" name="Slide Number Placeholder 4"/>
          <p:cNvSpPr>
            <a:spLocks noGrp="1"/>
          </p:cNvSpPr>
          <p:nvPr>
            <p:ph type="sldNum" sz="quarter" idx="12"/>
          </p:nvPr>
        </p:nvSpPr>
        <p:spPr/>
        <p:txBody>
          <a:bodyPr/>
          <a:lstStyle/>
          <a:p>
            <a:fld id="{07E1C93C-5050-FC42-8F10-D22D4F119D13}" type="slidenum">
              <a:rPr lang="en-US" smtClean="0"/>
              <a:pPr/>
              <a:t>2</a:t>
            </a:fld>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2039" y="1741059"/>
            <a:ext cx="5010201" cy="3833168"/>
          </a:xfrm>
          <a:prstGeom prst="rect">
            <a:avLst/>
          </a:prstGeom>
        </p:spPr>
      </p:pic>
      <p:sp>
        <p:nvSpPr>
          <p:cNvPr id="9" name="TextBox 8"/>
          <p:cNvSpPr txBox="1"/>
          <p:nvPr/>
        </p:nvSpPr>
        <p:spPr>
          <a:xfrm>
            <a:off x="102308" y="882473"/>
            <a:ext cx="5843020" cy="646331"/>
          </a:xfrm>
          <a:prstGeom prst="rect">
            <a:avLst/>
          </a:prstGeom>
          <a:noFill/>
        </p:spPr>
        <p:txBody>
          <a:bodyPr wrap="square" rtlCol="0">
            <a:spAutoFit/>
          </a:bodyPr>
          <a:lstStyle/>
          <a:p>
            <a:pPr algn="ctr"/>
            <a:r>
              <a:rPr lang="en-US" dirty="0"/>
              <a:t>1869-1875  Crookes tube: ‘cathode rays’ = stream of free electrons created via ionization of residual gas by DC voltage</a:t>
            </a:r>
          </a:p>
        </p:txBody>
      </p:sp>
      <p:sp>
        <p:nvSpPr>
          <p:cNvPr id="11" name="TextBox 10"/>
          <p:cNvSpPr txBox="1"/>
          <p:nvPr/>
        </p:nvSpPr>
        <p:spPr>
          <a:xfrm>
            <a:off x="129986" y="5864253"/>
            <a:ext cx="11630684" cy="646331"/>
          </a:xfrm>
          <a:prstGeom prst="rect">
            <a:avLst/>
          </a:prstGeom>
          <a:noFill/>
        </p:spPr>
        <p:txBody>
          <a:bodyPr wrap="square" rtlCol="0">
            <a:spAutoFit/>
          </a:bodyPr>
          <a:lstStyle/>
          <a:p>
            <a:pPr algn="ctr"/>
            <a:r>
              <a:rPr lang="en-US" dirty="0"/>
              <a:t>‘Vacuum tubes’ invented ~1904 superseded the Crookes tube, operating at lower pressure.  Free electrons no longer generated via ionization, but via heated filament - electrons released by thermionic emission</a:t>
            </a:r>
          </a:p>
        </p:txBody>
      </p:sp>
      <p:sp>
        <p:nvSpPr>
          <p:cNvPr id="12" name="TextBox 11"/>
          <p:cNvSpPr txBox="1"/>
          <p:nvPr/>
        </p:nvSpPr>
        <p:spPr>
          <a:xfrm>
            <a:off x="5945328" y="743974"/>
            <a:ext cx="5979573" cy="923330"/>
          </a:xfrm>
          <a:prstGeom prst="rect">
            <a:avLst/>
          </a:prstGeom>
          <a:noFill/>
        </p:spPr>
        <p:txBody>
          <a:bodyPr wrap="square" rtlCol="0">
            <a:spAutoFit/>
          </a:bodyPr>
          <a:lstStyle/>
          <a:p>
            <a:pPr algn="ctr"/>
            <a:r>
              <a:rPr lang="en-US" dirty="0"/>
              <a:t>J. J. Thomson credited with ‘discovery’ ~ 1897, awarded the Nobel Prize for physics in 1906 for this work.   Estimated mass of electron compared to lightest known element, hydrogen</a:t>
            </a:r>
          </a:p>
        </p:txBody>
      </p:sp>
      <p:pic>
        <p:nvPicPr>
          <p:cNvPr id="13" name="BC85DB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33018" y="1688027"/>
            <a:ext cx="5181600" cy="3886200"/>
          </a:xfrm>
          <a:prstGeom prst="rect">
            <a:avLst/>
          </a:prstGeom>
        </p:spPr>
      </p:pic>
      <p:sp>
        <p:nvSpPr>
          <p:cNvPr id="14" name="Rectangle 13"/>
          <p:cNvSpPr/>
          <p:nvPr/>
        </p:nvSpPr>
        <p:spPr>
          <a:xfrm>
            <a:off x="494107" y="5273561"/>
            <a:ext cx="2391510" cy="307777"/>
          </a:xfrm>
          <a:prstGeom prst="rect">
            <a:avLst/>
          </a:prstGeom>
        </p:spPr>
        <p:txBody>
          <a:bodyPr wrap="square">
            <a:spAutoFit/>
          </a:bodyPr>
          <a:lstStyle/>
          <a:p>
            <a:r>
              <a:rPr lang="en-US" sz="1400" dirty="0">
                <a:solidFill>
                  <a:schemeClr val="bg1"/>
                </a:solidFill>
              </a:rPr>
              <a:t>Video by Mateus Silva Rêgo</a:t>
            </a:r>
          </a:p>
        </p:txBody>
      </p:sp>
    </p:spTree>
    <p:extLst>
      <p:ext uri="{BB962C8B-B14F-4D97-AF65-F5344CB8AC3E}">
        <p14:creationId xmlns:p14="http://schemas.microsoft.com/office/powerpoint/2010/main" val="57972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3"/>
                                        </p:tgtEl>
                                      </p:cBhvr>
                                    </p:cmd>
                                  </p:childTnLst>
                                </p:cTn>
                              </p:par>
                            </p:childTnLst>
                          </p:cTn>
                        </p:par>
                      </p:childTnLst>
                    </p:cTn>
                  </p:par>
                </p:childTnLst>
              </p:cTn>
              <p:nextCondLst>
                <p:cond evt="onClick" delay="0">
                  <p:tgtEl>
                    <p:spTgt spid="13"/>
                  </p:tgtEl>
                </p:cond>
              </p:nextCondLst>
            </p:seq>
            <p:video>
              <p:cMediaNode vol="80000">
                <p:cTn id="7" fill="hold" display="0">
                  <p:stCondLst>
                    <p:cond delay="indefinite"/>
                  </p:stCondLst>
                </p:cTn>
                <p:tgtEl>
                  <p:spTgt spid="13"/>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Phenomena behind outgassing</a:t>
            </a:r>
          </a:p>
        </p:txBody>
      </p:sp>
      <p:sp>
        <p:nvSpPr>
          <p:cNvPr id="4" name="Footer Placeholder 3"/>
          <p:cNvSpPr>
            <a:spLocks noGrp="1"/>
          </p:cNvSpPr>
          <p:nvPr>
            <p:ph type="ftr" sz="quarter" idx="11"/>
          </p:nvPr>
        </p:nvSpPr>
        <p:spPr/>
        <p:txBody>
          <a:bodyPr/>
          <a:lstStyle/>
          <a:p>
            <a:r>
              <a:rPr lang="en-US" dirty="0"/>
              <a:t>PSTP2024 – Polarized electron sources</a:t>
            </a:r>
          </a:p>
        </p:txBody>
      </p:sp>
      <p:sp>
        <p:nvSpPr>
          <p:cNvPr id="5" name="Slide Number Placeholder 4"/>
          <p:cNvSpPr>
            <a:spLocks noGrp="1"/>
          </p:cNvSpPr>
          <p:nvPr>
            <p:ph type="sldNum" sz="quarter" idx="12"/>
          </p:nvPr>
        </p:nvSpPr>
        <p:spPr/>
        <p:txBody>
          <a:bodyPr/>
          <a:lstStyle/>
          <a:p>
            <a:fld id="{07E1C93C-5050-FC42-8F10-D22D4F119D13}" type="slidenum">
              <a:rPr lang="en-US" smtClean="0"/>
              <a:pPr/>
              <a:t>20</a:t>
            </a:fld>
            <a:endParaRPr lang="en-US" dirty="0"/>
          </a:p>
        </p:txBody>
      </p:sp>
      <p:sp>
        <p:nvSpPr>
          <p:cNvPr id="44" name="TextBox 43">
            <a:extLst>
              <a:ext uri="{FF2B5EF4-FFF2-40B4-BE49-F238E27FC236}">
                <a16:creationId xmlns:a16="http://schemas.microsoft.com/office/drawing/2014/main" id="{24ADB86A-1914-ED65-9854-414074FDAA7B}"/>
              </a:ext>
            </a:extLst>
          </p:cNvPr>
          <p:cNvSpPr txBox="1"/>
          <p:nvPr/>
        </p:nvSpPr>
        <p:spPr>
          <a:xfrm>
            <a:off x="7968210" y="1160716"/>
            <a:ext cx="3246273" cy="1200329"/>
          </a:xfrm>
          <a:prstGeom prst="rect">
            <a:avLst/>
          </a:prstGeom>
          <a:noFill/>
        </p:spPr>
        <p:txBody>
          <a:bodyPr wrap="none" rtlCol="0">
            <a:spAutoFit/>
          </a:bodyPr>
          <a:lstStyle/>
          <a:p>
            <a:r>
              <a:rPr lang="en-US" u="sng" dirty="0"/>
              <a:t>Surface:</a:t>
            </a:r>
          </a:p>
          <a:p>
            <a:r>
              <a:rPr lang="en-US" dirty="0"/>
              <a:t>Adsorption</a:t>
            </a:r>
          </a:p>
          <a:p>
            <a:pPr>
              <a:tabLst>
                <a:tab pos="287338" algn="l"/>
              </a:tabLst>
            </a:pPr>
            <a:r>
              <a:rPr lang="en-US" dirty="0"/>
              <a:t>	</a:t>
            </a:r>
            <a:r>
              <a:rPr lang="en-US" dirty="0" err="1"/>
              <a:t>chemisorption</a:t>
            </a:r>
            <a:r>
              <a:rPr lang="en-US" dirty="0"/>
              <a:t>/ </a:t>
            </a:r>
            <a:r>
              <a:rPr lang="en-US" dirty="0" err="1"/>
              <a:t>physisorption</a:t>
            </a:r>
            <a:endParaRPr lang="en-US" dirty="0"/>
          </a:p>
          <a:p>
            <a:r>
              <a:rPr lang="en-US" dirty="0"/>
              <a:t>Desorption</a:t>
            </a:r>
          </a:p>
        </p:txBody>
      </p:sp>
      <p:sp>
        <p:nvSpPr>
          <p:cNvPr id="45" name="TextBox 44">
            <a:extLst>
              <a:ext uri="{FF2B5EF4-FFF2-40B4-BE49-F238E27FC236}">
                <a16:creationId xmlns:a16="http://schemas.microsoft.com/office/drawing/2014/main" id="{DA962377-5773-29A4-96A6-339B5851E605}"/>
              </a:ext>
            </a:extLst>
          </p:cNvPr>
          <p:cNvSpPr txBox="1"/>
          <p:nvPr/>
        </p:nvSpPr>
        <p:spPr>
          <a:xfrm>
            <a:off x="7968210" y="2600875"/>
            <a:ext cx="3006721" cy="923330"/>
          </a:xfrm>
          <a:prstGeom prst="rect">
            <a:avLst/>
          </a:prstGeom>
          <a:noFill/>
        </p:spPr>
        <p:txBody>
          <a:bodyPr wrap="none" rtlCol="0">
            <a:spAutoFit/>
          </a:bodyPr>
          <a:lstStyle/>
          <a:p>
            <a:r>
              <a:rPr lang="en-US" u="sng" dirty="0"/>
              <a:t>Bulk:</a:t>
            </a:r>
          </a:p>
          <a:p>
            <a:r>
              <a:rPr lang="en-US" dirty="0"/>
              <a:t>(Dissociation and) Permeation</a:t>
            </a:r>
          </a:p>
          <a:p>
            <a:r>
              <a:rPr lang="en-US" dirty="0"/>
              <a:t>Diffusion</a:t>
            </a:r>
          </a:p>
        </p:txBody>
      </p:sp>
      <p:sp>
        <p:nvSpPr>
          <p:cNvPr id="46" name="TextBox 45">
            <a:extLst>
              <a:ext uri="{FF2B5EF4-FFF2-40B4-BE49-F238E27FC236}">
                <a16:creationId xmlns:a16="http://schemas.microsoft.com/office/drawing/2014/main" id="{EFB96A6F-8DA8-A136-9AD6-93DFDE3B5530}"/>
              </a:ext>
            </a:extLst>
          </p:cNvPr>
          <p:cNvSpPr txBox="1"/>
          <p:nvPr/>
        </p:nvSpPr>
        <p:spPr>
          <a:xfrm>
            <a:off x="127498" y="5057779"/>
            <a:ext cx="12081019" cy="1200329"/>
          </a:xfrm>
          <a:prstGeom prst="rect">
            <a:avLst/>
          </a:prstGeom>
          <a:noFill/>
        </p:spPr>
        <p:txBody>
          <a:bodyPr wrap="square" rtlCol="0">
            <a:spAutoFit/>
          </a:bodyPr>
          <a:lstStyle/>
          <a:p>
            <a:pPr marL="169863" indent="-169863">
              <a:buFont typeface="Arial" panose="020B0604020202020204" pitchFamily="34" charset="0"/>
              <a:buChar char="•"/>
            </a:pPr>
            <a:r>
              <a:rPr lang="en-US" dirty="0"/>
              <a:t>Molecules deposited while exposed at atmospheric pressure desorb under vacuum</a:t>
            </a:r>
          </a:p>
          <a:p>
            <a:pPr marL="169863" indent="-169863">
              <a:buFont typeface="Arial" panose="020B0604020202020204" pitchFamily="34" charset="0"/>
              <a:buChar char="•"/>
            </a:pPr>
            <a:r>
              <a:rPr lang="en-US" dirty="0"/>
              <a:t>(Dissociation) and diffusion of atomic species in the near surface, through microcracks and the oxide layer</a:t>
            </a:r>
          </a:p>
          <a:p>
            <a:pPr marL="169863" indent="-169863">
              <a:buFont typeface="Arial" panose="020B0604020202020204" pitchFamily="34" charset="0"/>
              <a:buChar char="•"/>
            </a:pPr>
            <a:r>
              <a:rPr lang="en-US" dirty="0"/>
              <a:t>Diffusion from bulk of atomic H, trapped during manufacturing process, recombination at the surface and desorption as H</a:t>
            </a:r>
            <a:r>
              <a:rPr lang="en-US" baseline="-25000" dirty="0"/>
              <a:t>2</a:t>
            </a:r>
            <a:endParaRPr lang="en-US" dirty="0"/>
          </a:p>
          <a:p>
            <a:pPr marL="169863" indent="-169863">
              <a:buFont typeface="Arial" panose="020B0604020202020204" pitchFamily="34" charset="0"/>
              <a:buChar char="•"/>
            </a:pPr>
            <a:r>
              <a:rPr lang="en-US" dirty="0"/>
              <a:t>Permeation through thin walls and elastomeric seals</a:t>
            </a:r>
          </a:p>
        </p:txBody>
      </p:sp>
      <p:sp>
        <p:nvSpPr>
          <p:cNvPr id="47" name="TextBox 46">
            <a:extLst>
              <a:ext uri="{FF2B5EF4-FFF2-40B4-BE49-F238E27FC236}">
                <a16:creationId xmlns:a16="http://schemas.microsoft.com/office/drawing/2014/main" id="{C9377A60-C6A3-A126-B66B-0708287F25E8}"/>
              </a:ext>
            </a:extLst>
          </p:cNvPr>
          <p:cNvSpPr txBox="1"/>
          <p:nvPr/>
        </p:nvSpPr>
        <p:spPr>
          <a:xfrm>
            <a:off x="7968210" y="3825012"/>
            <a:ext cx="2554995" cy="646331"/>
          </a:xfrm>
          <a:prstGeom prst="rect">
            <a:avLst/>
          </a:prstGeom>
          <a:solidFill>
            <a:srgbClr val="FFC000"/>
          </a:solidFill>
        </p:spPr>
        <p:txBody>
          <a:bodyPr wrap="none" rtlCol="0">
            <a:spAutoFit/>
          </a:bodyPr>
          <a:lstStyle/>
          <a:p>
            <a:r>
              <a:rPr lang="en-US" dirty="0" err="1"/>
              <a:t>Outgassing</a:t>
            </a:r>
            <a:r>
              <a:rPr lang="en-US" dirty="0"/>
              <a:t>:</a:t>
            </a:r>
          </a:p>
          <a:p>
            <a:r>
              <a:rPr lang="en-US" dirty="0"/>
              <a:t>Combination of all these!</a:t>
            </a:r>
          </a:p>
        </p:txBody>
      </p:sp>
      <p:sp>
        <p:nvSpPr>
          <p:cNvPr id="48" name="TextBox 47">
            <a:extLst>
              <a:ext uri="{FF2B5EF4-FFF2-40B4-BE49-F238E27FC236}">
                <a16:creationId xmlns:a16="http://schemas.microsoft.com/office/drawing/2014/main" id="{CACF508B-4BB1-3B51-8C8E-2FE5C5D86AAE}"/>
              </a:ext>
            </a:extLst>
          </p:cNvPr>
          <p:cNvSpPr txBox="1"/>
          <p:nvPr/>
        </p:nvSpPr>
        <p:spPr>
          <a:xfrm>
            <a:off x="352264" y="863667"/>
            <a:ext cx="5294783" cy="646331"/>
          </a:xfrm>
          <a:prstGeom prst="rect">
            <a:avLst/>
          </a:prstGeom>
          <a:noFill/>
        </p:spPr>
        <p:txBody>
          <a:bodyPr wrap="none" rtlCol="0">
            <a:spAutoFit/>
          </a:bodyPr>
          <a:lstStyle/>
          <a:p>
            <a:r>
              <a:rPr lang="en-US" dirty="0"/>
              <a:t>All relatively well understood and modeled:</a:t>
            </a:r>
          </a:p>
          <a:p>
            <a:r>
              <a:rPr lang="en-US" dirty="0"/>
              <a:t>It’s their combination which is not easy to understand!</a:t>
            </a:r>
          </a:p>
        </p:txBody>
      </p:sp>
      <p:grpSp>
        <p:nvGrpSpPr>
          <p:cNvPr id="53" name="Group 52">
            <a:extLst>
              <a:ext uri="{FF2B5EF4-FFF2-40B4-BE49-F238E27FC236}">
                <a16:creationId xmlns:a16="http://schemas.microsoft.com/office/drawing/2014/main" id="{7448C875-4184-A7FB-4F58-676E27AD1414}"/>
              </a:ext>
            </a:extLst>
          </p:cNvPr>
          <p:cNvGrpSpPr/>
          <p:nvPr/>
        </p:nvGrpSpPr>
        <p:grpSpPr>
          <a:xfrm>
            <a:off x="2711624" y="1551403"/>
            <a:ext cx="4104456" cy="3240360"/>
            <a:chOff x="2423592" y="1556792"/>
            <a:chExt cx="4104456" cy="3240360"/>
          </a:xfrm>
        </p:grpSpPr>
        <p:sp>
          <p:nvSpPr>
            <p:cNvPr id="6" name="Oval 5">
              <a:extLst>
                <a:ext uri="{FF2B5EF4-FFF2-40B4-BE49-F238E27FC236}">
                  <a16:creationId xmlns:a16="http://schemas.microsoft.com/office/drawing/2014/main" id="{C35BEE45-F699-3545-BB71-1B26F019256C}"/>
                </a:ext>
              </a:extLst>
            </p:cNvPr>
            <p:cNvSpPr/>
            <p:nvPr/>
          </p:nvSpPr>
          <p:spPr>
            <a:xfrm>
              <a:off x="2423592" y="2564904"/>
              <a:ext cx="360040"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8815387-7753-3DC5-2A53-315F0E6E6160}"/>
                </a:ext>
              </a:extLst>
            </p:cNvPr>
            <p:cNvSpPr/>
            <p:nvPr/>
          </p:nvSpPr>
          <p:spPr>
            <a:xfrm>
              <a:off x="2999656" y="2564904"/>
              <a:ext cx="360040"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F2BB47F-B2C8-25D4-332D-F8D1ABE666C1}"/>
                </a:ext>
              </a:extLst>
            </p:cNvPr>
            <p:cNvSpPr/>
            <p:nvPr/>
          </p:nvSpPr>
          <p:spPr>
            <a:xfrm>
              <a:off x="4151784" y="2564904"/>
              <a:ext cx="360040"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E4CA25E-9BBE-A2BA-6EB5-FF2C35C6992E}"/>
                </a:ext>
              </a:extLst>
            </p:cNvPr>
            <p:cNvSpPr/>
            <p:nvPr/>
          </p:nvSpPr>
          <p:spPr>
            <a:xfrm>
              <a:off x="3575720" y="2564904"/>
              <a:ext cx="360040"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8DA380D-93F8-90E6-41A3-8C4C17854BE4}"/>
                </a:ext>
              </a:extLst>
            </p:cNvPr>
            <p:cNvSpPr/>
            <p:nvPr/>
          </p:nvSpPr>
          <p:spPr>
            <a:xfrm>
              <a:off x="4727848" y="2564904"/>
              <a:ext cx="360040"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62A44DD-E3C7-75E4-09F7-B136E8D2F550}"/>
                </a:ext>
              </a:extLst>
            </p:cNvPr>
            <p:cNvSpPr/>
            <p:nvPr/>
          </p:nvSpPr>
          <p:spPr>
            <a:xfrm>
              <a:off x="5879976" y="2564904"/>
              <a:ext cx="360040"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B398ACD-24AC-E08C-0E73-4B631D680990}"/>
                </a:ext>
              </a:extLst>
            </p:cNvPr>
            <p:cNvSpPr/>
            <p:nvPr/>
          </p:nvSpPr>
          <p:spPr>
            <a:xfrm>
              <a:off x="5303912" y="2564904"/>
              <a:ext cx="360040"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84D3AA6-9B2B-8CEC-32FB-C2F2AD2AE679}"/>
                </a:ext>
              </a:extLst>
            </p:cNvPr>
            <p:cNvSpPr/>
            <p:nvPr/>
          </p:nvSpPr>
          <p:spPr>
            <a:xfrm>
              <a:off x="2711624" y="2996952"/>
              <a:ext cx="360040"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AEBA1B6-E689-3FAE-B87A-DE44C9D177F4}"/>
                </a:ext>
              </a:extLst>
            </p:cNvPr>
            <p:cNvSpPr/>
            <p:nvPr/>
          </p:nvSpPr>
          <p:spPr>
            <a:xfrm>
              <a:off x="3287688" y="2996952"/>
              <a:ext cx="360040"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EC9EB05-396D-D45E-9E38-02BE09295CEA}"/>
                </a:ext>
              </a:extLst>
            </p:cNvPr>
            <p:cNvSpPr/>
            <p:nvPr/>
          </p:nvSpPr>
          <p:spPr>
            <a:xfrm>
              <a:off x="4439816" y="2996952"/>
              <a:ext cx="360040"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F53D3C0-4AB9-1235-846F-706626EE6BBE}"/>
                </a:ext>
              </a:extLst>
            </p:cNvPr>
            <p:cNvSpPr/>
            <p:nvPr/>
          </p:nvSpPr>
          <p:spPr>
            <a:xfrm>
              <a:off x="3863752" y="2996952"/>
              <a:ext cx="360040"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CE9FF86-E39A-B169-EA7F-E46ACF08BB40}"/>
                </a:ext>
              </a:extLst>
            </p:cNvPr>
            <p:cNvSpPr/>
            <p:nvPr/>
          </p:nvSpPr>
          <p:spPr>
            <a:xfrm>
              <a:off x="5015880" y="2996952"/>
              <a:ext cx="360040"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864DC05-7AE3-E8E9-E762-7587A7D81755}"/>
                </a:ext>
              </a:extLst>
            </p:cNvPr>
            <p:cNvSpPr/>
            <p:nvPr/>
          </p:nvSpPr>
          <p:spPr>
            <a:xfrm>
              <a:off x="6168008" y="2996952"/>
              <a:ext cx="360040"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CE9A632-4285-B54A-7DE2-8F7E89470431}"/>
                </a:ext>
              </a:extLst>
            </p:cNvPr>
            <p:cNvSpPr/>
            <p:nvPr/>
          </p:nvSpPr>
          <p:spPr>
            <a:xfrm>
              <a:off x="5591944" y="2996952"/>
              <a:ext cx="360040"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842E5E7-CD56-0A9C-811D-20214A1AB5E7}"/>
                </a:ext>
              </a:extLst>
            </p:cNvPr>
            <p:cNvSpPr/>
            <p:nvPr/>
          </p:nvSpPr>
          <p:spPr>
            <a:xfrm>
              <a:off x="2423592" y="3429000"/>
              <a:ext cx="360040"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63378C9-11E4-4806-4F85-3A5DDED9521B}"/>
                </a:ext>
              </a:extLst>
            </p:cNvPr>
            <p:cNvSpPr/>
            <p:nvPr/>
          </p:nvSpPr>
          <p:spPr>
            <a:xfrm>
              <a:off x="2999656" y="3429000"/>
              <a:ext cx="360040"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88CFFC0-9575-427B-291E-2C650438EE0E}"/>
                </a:ext>
              </a:extLst>
            </p:cNvPr>
            <p:cNvSpPr/>
            <p:nvPr/>
          </p:nvSpPr>
          <p:spPr>
            <a:xfrm>
              <a:off x="4151784" y="3429000"/>
              <a:ext cx="360040"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566C527-C20B-FBC4-BC0C-08FE918F8434}"/>
                </a:ext>
              </a:extLst>
            </p:cNvPr>
            <p:cNvSpPr/>
            <p:nvPr/>
          </p:nvSpPr>
          <p:spPr>
            <a:xfrm>
              <a:off x="3575720" y="3429000"/>
              <a:ext cx="360040"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3BFAEBD-EBD1-FFCB-9D54-CADDED775823}"/>
                </a:ext>
              </a:extLst>
            </p:cNvPr>
            <p:cNvSpPr/>
            <p:nvPr/>
          </p:nvSpPr>
          <p:spPr>
            <a:xfrm>
              <a:off x="4727848" y="3429000"/>
              <a:ext cx="360040"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D65FF0B-63E9-0DB6-2261-DB3D3479A0BC}"/>
                </a:ext>
              </a:extLst>
            </p:cNvPr>
            <p:cNvSpPr/>
            <p:nvPr/>
          </p:nvSpPr>
          <p:spPr>
            <a:xfrm>
              <a:off x="5879976" y="3429000"/>
              <a:ext cx="360040"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103C20FA-3DBF-41FA-95E7-E6C0FC105140}"/>
                </a:ext>
              </a:extLst>
            </p:cNvPr>
            <p:cNvSpPr/>
            <p:nvPr/>
          </p:nvSpPr>
          <p:spPr>
            <a:xfrm>
              <a:off x="5303912" y="3429000"/>
              <a:ext cx="360040"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97C759D-6978-41CD-6DB7-C7A59F87848A}"/>
                </a:ext>
              </a:extLst>
            </p:cNvPr>
            <p:cNvSpPr/>
            <p:nvPr/>
          </p:nvSpPr>
          <p:spPr>
            <a:xfrm>
              <a:off x="2711624" y="3861048"/>
              <a:ext cx="360040"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00D16F1-F0AD-A2DC-7C17-1C3AB7BC1CDC}"/>
                </a:ext>
              </a:extLst>
            </p:cNvPr>
            <p:cNvSpPr/>
            <p:nvPr/>
          </p:nvSpPr>
          <p:spPr>
            <a:xfrm>
              <a:off x="3287688" y="3861048"/>
              <a:ext cx="360040"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A8D70EE-A5F8-C4CB-C17F-4C4B842AD49D}"/>
                </a:ext>
              </a:extLst>
            </p:cNvPr>
            <p:cNvSpPr/>
            <p:nvPr/>
          </p:nvSpPr>
          <p:spPr>
            <a:xfrm>
              <a:off x="4439816" y="3861048"/>
              <a:ext cx="360040"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C45DE959-B010-C740-CBBE-16D425112503}"/>
                </a:ext>
              </a:extLst>
            </p:cNvPr>
            <p:cNvSpPr/>
            <p:nvPr/>
          </p:nvSpPr>
          <p:spPr>
            <a:xfrm>
              <a:off x="3863752" y="3861048"/>
              <a:ext cx="360040"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CDE80F2-7FB0-0BF7-4606-404BBFCCDB91}"/>
                </a:ext>
              </a:extLst>
            </p:cNvPr>
            <p:cNvSpPr/>
            <p:nvPr/>
          </p:nvSpPr>
          <p:spPr>
            <a:xfrm>
              <a:off x="5015880" y="3861048"/>
              <a:ext cx="360040"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A23E5F4-5C95-AFF9-A6A9-51D70BA66A36}"/>
                </a:ext>
              </a:extLst>
            </p:cNvPr>
            <p:cNvSpPr/>
            <p:nvPr/>
          </p:nvSpPr>
          <p:spPr>
            <a:xfrm>
              <a:off x="6168008" y="3861048"/>
              <a:ext cx="360040"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D52AD8C8-FE79-2CC8-0FF0-3038ADAF24DA}"/>
                </a:ext>
              </a:extLst>
            </p:cNvPr>
            <p:cNvSpPr/>
            <p:nvPr/>
          </p:nvSpPr>
          <p:spPr>
            <a:xfrm>
              <a:off x="5591944" y="3861048"/>
              <a:ext cx="360040"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87139C47-855C-1519-46F0-A138E2905E34}"/>
                </a:ext>
              </a:extLst>
            </p:cNvPr>
            <p:cNvSpPr/>
            <p:nvPr/>
          </p:nvSpPr>
          <p:spPr>
            <a:xfrm>
              <a:off x="3339204" y="2348880"/>
              <a:ext cx="288032" cy="288032"/>
            </a:xfrm>
            <a:prstGeom prst="ellipse">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1363E1C4-F851-AAF1-ECE7-F7708D25F151}"/>
                </a:ext>
              </a:extLst>
            </p:cNvPr>
            <p:cNvSpPr/>
            <p:nvPr/>
          </p:nvSpPr>
          <p:spPr>
            <a:xfrm>
              <a:off x="3647728" y="2996952"/>
              <a:ext cx="288032" cy="288032"/>
            </a:xfrm>
            <a:prstGeom prst="ellipse">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D1E1822-C2B3-9FE5-E87D-A25CF171DFBD}"/>
                </a:ext>
              </a:extLst>
            </p:cNvPr>
            <p:cNvSpPr/>
            <p:nvPr/>
          </p:nvSpPr>
          <p:spPr>
            <a:xfrm>
              <a:off x="5375920" y="2204864"/>
              <a:ext cx="288032" cy="288032"/>
            </a:xfrm>
            <a:prstGeom prst="ellipse">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86AED258-DD82-E90C-9C8B-F213245CD5DD}"/>
                </a:ext>
              </a:extLst>
            </p:cNvPr>
            <p:cNvSpPr/>
            <p:nvPr/>
          </p:nvSpPr>
          <p:spPr>
            <a:xfrm>
              <a:off x="5159896" y="2204864"/>
              <a:ext cx="288032" cy="288032"/>
            </a:xfrm>
            <a:prstGeom prst="ellipse">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EE9BE3-0757-E5EE-3E36-F0B9D8BC8A2A}"/>
                </a:ext>
              </a:extLst>
            </p:cNvPr>
            <p:cNvSpPr/>
            <p:nvPr/>
          </p:nvSpPr>
          <p:spPr>
            <a:xfrm>
              <a:off x="4439816" y="3573016"/>
              <a:ext cx="288032" cy="288032"/>
            </a:xfrm>
            <a:prstGeom prst="ellipse">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4123A215-4CF7-CF38-6821-B128B8111B1E}"/>
                </a:ext>
              </a:extLst>
            </p:cNvPr>
            <p:cNvSpPr/>
            <p:nvPr/>
          </p:nvSpPr>
          <p:spPr>
            <a:xfrm>
              <a:off x="3071664" y="4509120"/>
              <a:ext cx="288032" cy="288032"/>
            </a:xfrm>
            <a:prstGeom prst="ellipse">
              <a:avLst/>
            </a:prstGeom>
            <a:solidFill>
              <a:srgbClr val="99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26BA7E67-C3A5-6994-9ECF-6B313DA7D6F6}"/>
                </a:ext>
              </a:extLst>
            </p:cNvPr>
            <p:cNvSpPr/>
            <p:nvPr/>
          </p:nvSpPr>
          <p:spPr>
            <a:xfrm>
              <a:off x="2783632" y="2204864"/>
              <a:ext cx="288032" cy="288032"/>
            </a:xfrm>
            <a:prstGeom prst="ellipse">
              <a:avLst/>
            </a:prstGeom>
            <a:solidFill>
              <a:srgbClr val="99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F18B2AD-EED5-4DC2-D0FE-89D5772F92EE}"/>
                </a:ext>
              </a:extLst>
            </p:cNvPr>
            <p:cNvSpPr/>
            <p:nvPr/>
          </p:nvSpPr>
          <p:spPr>
            <a:xfrm>
              <a:off x="2639616" y="1988840"/>
              <a:ext cx="288032" cy="288032"/>
            </a:xfrm>
            <a:prstGeom prst="ellipse">
              <a:avLst/>
            </a:prstGeom>
            <a:solidFill>
              <a:srgbClr val="99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9EFEA729-9233-30D1-88E0-86BE5A371048}"/>
                </a:ext>
              </a:extLst>
            </p:cNvPr>
            <p:cNvSpPr/>
            <p:nvPr/>
          </p:nvSpPr>
          <p:spPr>
            <a:xfrm>
              <a:off x="4486066" y="2348880"/>
              <a:ext cx="288032" cy="28803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C5920CA8-9FB8-B68D-465C-929A2010F9BC}"/>
                </a:ext>
              </a:extLst>
            </p:cNvPr>
            <p:cNvSpPr/>
            <p:nvPr/>
          </p:nvSpPr>
          <p:spPr>
            <a:xfrm>
              <a:off x="4367808" y="1628800"/>
              <a:ext cx="288032" cy="28803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724DD48-9BD8-B308-8DB7-56424485280F}"/>
                </a:ext>
              </a:extLst>
            </p:cNvPr>
            <p:cNvSpPr/>
            <p:nvPr/>
          </p:nvSpPr>
          <p:spPr>
            <a:xfrm>
              <a:off x="5519936" y="1567324"/>
              <a:ext cx="288032" cy="288032"/>
            </a:xfrm>
            <a:prstGeom prst="ellipse">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D730B67-E56A-4CF9-595A-0CC5F88469BF}"/>
                </a:ext>
              </a:extLst>
            </p:cNvPr>
            <p:cNvSpPr/>
            <p:nvPr/>
          </p:nvSpPr>
          <p:spPr>
            <a:xfrm>
              <a:off x="5312296" y="1556792"/>
              <a:ext cx="288032" cy="288032"/>
            </a:xfrm>
            <a:prstGeom prst="ellipse">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684DBB1E-E21D-FE42-1F9B-4C9B00E09CE5}"/>
                </a:ext>
              </a:extLst>
            </p:cNvPr>
            <p:cNvSpPr/>
            <p:nvPr/>
          </p:nvSpPr>
          <p:spPr>
            <a:xfrm>
              <a:off x="3287688" y="4509120"/>
              <a:ext cx="288032" cy="288032"/>
            </a:xfrm>
            <a:prstGeom prst="ellipse">
              <a:avLst/>
            </a:prstGeom>
            <a:solidFill>
              <a:srgbClr val="99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B39DB120-2755-F889-774D-B9D9DF90C533}"/>
                </a:ext>
              </a:extLst>
            </p:cNvPr>
            <p:cNvSpPr/>
            <p:nvPr/>
          </p:nvSpPr>
          <p:spPr>
            <a:xfrm>
              <a:off x="2711624" y="3356992"/>
              <a:ext cx="288032" cy="288032"/>
            </a:xfrm>
            <a:prstGeom prst="ellipse">
              <a:avLst/>
            </a:prstGeom>
            <a:solidFill>
              <a:srgbClr val="99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Box 53">
            <a:extLst>
              <a:ext uri="{FF2B5EF4-FFF2-40B4-BE49-F238E27FC236}">
                <a16:creationId xmlns:a16="http://schemas.microsoft.com/office/drawing/2014/main" id="{C4F28C2B-7153-563D-12F3-54AB12653F28}"/>
              </a:ext>
            </a:extLst>
          </p:cNvPr>
          <p:cNvSpPr txBox="1"/>
          <p:nvPr/>
        </p:nvSpPr>
        <p:spPr>
          <a:xfrm>
            <a:off x="3719736" y="6262866"/>
            <a:ext cx="6120174" cy="369332"/>
          </a:xfrm>
          <a:prstGeom prst="rect">
            <a:avLst/>
          </a:prstGeom>
          <a:noFill/>
        </p:spPr>
        <p:txBody>
          <a:bodyPr wrap="square">
            <a:spAutoFit/>
          </a:bodyPr>
          <a:lstStyle/>
          <a:p>
            <a:pPr algn="r">
              <a:buNone/>
            </a:pPr>
            <a:r>
              <a:rPr lang="en-US" sz="1800" dirty="0">
                <a:solidFill>
                  <a:srgbClr val="0C377B"/>
                </a:solidFill>
              </a:rPr>
              <a:t>Slide from </a:t>
            </a:r>
            <a:r>
              <a:rPr lang="en-US" sz="1800" dirty="0" err="1">
                <a:solidFill>
                  <a:srgbClr val="0C377B"/>
                </a:solidFill>
              </a:rPr>
              <a:t>G.Vandoni</a:t>
            </a:r>
            <a:r>
              <a:rPr lang="en-US" sz="1800" dirty="0">
                <a:solidFill>
                  <a:srgbClr val="0C377B"/>
                </a:solidFill>
              </a:rPr>
              <a:t>, CERN</a:t>
            </a:r>
          </a:p>
        </p:txBody>
      </p:sp>
    </p:spTree>
    <p:extLst>
      <p:ext uri="{BB962C8B-B14F-4D97-AF65-F5344CB8AC3E}">
        <p14:creationId xmlns:p14="http://schemas.microsoft.com/office/powerpoint/2010/main" val="385053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rid of the water…</a:t>
            </a:r>
          </a:p>
        </p:txBody>
      </p:sp>
      <p:sp>
        <p:nvSpPr>
          <p:cNvPr id="4" name="Footer Placeholder 3"/>
          <p:cNvSpPr>
            <a:spLocks noGrp="1"/>
          </p:cNvSpPr>
          <p:nvPr>
            <p:ph type="ftr" sz="quarter" idx="11"/>
          </p:nvPr>
        </p:nvSpPr>
        <p:spPr/>
        <p:txBody>
          <a:bodyPr/>
          <a:lstStyle/>
          <a:p>
            <a:r>
              <a:rPr lang="en-US" dirty="0"/>
              <a:t>PSTP2024 – Polarized electron sources</a:t>
            </a:r>
          </a:p>
        </p:txBody>
      </p:sp>
      <p:sp>
        <p:nvSpPr>
          <p:cNvPr id="5" name="Slide Number Placeholder 4"/>
          <p:cNvSpPr>
            <a:spLocks noGrp="1"/>
          </p:cNvSpPr>
          <p:nvPr>
            <p:ph type="sldNum" sz="quarter" idx="12"/>
          </p:nvPr>
        </p:nvSpPr>
        <p:spPr/>
        <p:txBody>
          <a:bodyPr/>
          <a:lstStyle/>
          <a:p>
            <a:fld id="{07E1C93C-5050-FC42-8F10-D22D4F119D13}" type="slidenum">
              <a:rPr lang="en-US" smtClean="0"/>
              <a:pPr/>
              <a:t>21</a:t>
            </a:fld>
            <a:endParaRPr lang="en-US" dirty="0"/>
          </a:p>
        </p:txBody>
      </p:sp>
      <p:grpSp>
        <p:nvGrpSpPr>
          <p:cNvPr id="7" name="Group 6">
            <a:extLst>
              <a:ext uri="{FF2B5EF4-FFF2-40B4-BE49-F238E27FC236}">
                <a16:creationId xmlns:a16="http://schemas.microsoft.com/office/drawing/2014/main" id="{231E25E8-6991-CE39-D8E1-8539B69ADE25}"/>
              </a:ext>
            </a:extLst>
          </p:cNvPr>
          <p:cNvGrpSpPr/>
          <p:nvPr/>
        </p:nvGrpSpPr>
        <p:grpSpPr>
          <a:xfrm>
            <a:off x="2477854" y="1432509"/>
            <a:ext cx="8001000" cy="5050880"/>
            <a:chOff x="990600" y="1371600"/>
            <a:chExt cx="8001000" cy="5050880"/>
          </a:xfrm>
        </p:grpSpPr>
        <p:grpSp>
          <p:nvGrpSpPr>
            <p:cNvPr id="8" name="Group 7">
              <a:extLst>
                <a:ext uri="{FF2B5EF4-FFF2-40B4-BE49-F238E27FC236}">
                  <a16:creationId xmlns:a16="http://schemas.microsoft.com/office/drawing/2014/main" id="{DC9172D5-2F48-CF65-267C-F881228E5326}"/>
                </a:ext>
              </a:extLst>
            </p:cNvPr>
            <p:cNvGrpSpPr/>
            <p:nvPr/>
          </p:nvGrpSpPr>
          <p:grpSpPr>
            <a:xfrm>
              <a:off x="990600" y="1371600"/>
              <a:ext cx="7188200" cy="5050880"/>
              <a:chOff x="990600" y="1417638"/>
              <a:chExt cx="7188200" cy="5050880"/>
            </a:xfrm>
          </p:grpSpPr>
          <p:pic>
            <p:nvPicPr>
              <p:cNvPr id="10" name="Picture 9">
                <a:extLst>
                  <a:ext uri="{FF2B5EF4-FFF2-40B4-BE49-F238E27FC236}">
                    <a16:creationId xmlns:a16="http://schemas.microsoft.com/office/drawing/2014/main" id="{79EF0C37-BC05-BFB5-27F9-E48B1B95EBE8}"/>
                  </a:ext>
                </a:extLst>
              </p:cNvPr>
              <p:cNvPicPr>
                <a:picLocks noChangeAspect="1"/>
              </p:cNvPicPr>
              <p:nvPr/>
            </p:nvPicPr>
            <p:blipFill>
              <a:blip r:embed="rId2" cstate="print"/>
              <a:stretch>
                <a:fillRect/>
              </a:stretch>
            </p:blipFill>
            <p:spPr>
              <a:xfrm>
                <a:off x="990600" y="1417638"/>
                <a:ext cx="7188200" cy="5050880"/>
              </a:xfrm>
              <a:prstGeom prst="rect">
                <a:avLst/>
              </a:prstGeom>
            </p:spPr>
          </p:pic>
          <p:sp>
            <p:nvSpPr>
              <p:cNvPr id="11" name="TextBox 10">
                <a:extLst>
                  <a:ext uri="{FF2B5EF4-FFF2-40B4-BE49-F238E27FC236}">
                    <a16:creationId xmlns:a16="http://schemas.microsoft.com/office/drawing/2014/main" id="{823AD82A-D1EB-5CD6-F2B6-DC00B1D18B83}"/>
                  </a:ext>
                </a:extLst>
              </p:cNvPr>
              <p:cNvSpPr txBox="1"/>
              <p:nvPr/>
            </p:nvSpPr>
            <p:spPr>
              <a:xfrm>
                <a:off x="1777959" y="5334000"/>
                <a:ext cx="406481" cy="369332"/>
              </a:xfrm>
              <a:prstGeom prst="rect">
                <a:avLst/>
              </a:prstGeom>
              <a:noFill/>
            </p:spPr>
            <p:txBody>
              <a:bodyPr wrap="none" rtlCol="0">
                <a:spAutoFit/>
              </a:bodyPr>
              <a:lstStyle/>
              <a:p>
                <a:r>
                  <a:rPr lang="en-US" dirty="0"/>
                  <a:t>H</a:t>
                </a:r>
                <a:r>
                  <a:rPr lang="en-US" baseline="-25000" dirty="0"/>
                  <a:t>2</a:t>
                </a:r>
              </a:p>
            </p:txBody>
          </p:sp>
          <p:sp>
            <p:nvSpPr>
              <p:cNvPr id="12" name="TextBox 11">
                <a:extLst>
                  <a:ext uri="{FF2B5EF4-FFF2-40B4-BE49-F238E27FC236}">
                    <a16:creationId xmlns:a16="http://schemas.microsoft.com/office/drawing/2014/main" id="{66FA1F38-51CA-E777-8A43-088334E1E59B}"/>
                  </a:ext>
                </a:extLst>
              </p:cNvPr>
              <p:cNvSpPr txBox="1"/>
              <p:nvPr/>
            </p:nvSpPr>
            <p:spPr>
              <a:xfrm>
                <a:off x="3962400" y="2895600"/>
                <a:ext cx="559318" cy="369332"/>
              </a:xfrm>
              <a:prstGeom prst="rect">
                <a:avLst/>
              </a:prstGeom>
              <a:noFill/>
            </p:spPr>
            <p:txBody>
              <a:bodyPr wrap="none" rtlCol="0">
                <a:spAutoFit/>
              </a:bodyPr>
              <a:lstStyle/>
              <a:p>
                <a:r>
                  <a:rPr lang="en-US" dirty="0"/>
                  <a:t>H</a:t>
                </a:r>
                <a:r>
                  <a:rPr lang="en-US" baseline="-25000" dirty="0"/>
                  <a:t>2</a:t>
                </a:r>
                <a:r>
                  <a:rPr lang="en-US" dirty="0"/>
                  <a:t>O</a:t>
                </a:r>
              </a:p>
            </p:txBody>
          </p:sp>
          <p:sp>
            <p:nvSpPr>
              <p:cNvPr id="13" name="TextBox 12">
                <a:extLst>
                  <a:ext uri="{FF2B5EF4-FFF2-40B4-BE49-F238E27FC236}">
                    <a16:creationId xmlns:a16="http://schemas.microsoft.com/office/drawing/2014/main" id="{56395BF7-1376-26A3-5BE8-6E0677FE8329}"/>
                  </a:ext>
                </a:extLst>
              </p:cNvPr>
              <p:cNvSpPr txBox="1"/>
              <p:nvPr/>
            </p:nvSpPr>
            <p:spPr>
              <a:xfrm>
                <a:off x="4954354" y="5149334"/>
                <a:ext cx="458554" cy="369332"/>
              </a:xfrm>
              <a:prstGeom prst="rect">
                <a:avLst/>
              </a:prstGeom>
              <a:noFill/>
            </p:spPr>
            <p:txBody>
              <a:bodyPr wrap="none" rtlCol="0">
                <a:spAutoFit/>
              </a:bodyPr>
              <a:lstStyle/>
              <a:p>
                <a:r>
                  <a:rPr lang="en-US" dirty="0"/>
                  <a:t>CO</a:t>
                </a:r>
              </a:p>
            </p:txBody>
          </p:sp>
          <p:sp>
            <p:nvSpPr>
              <p:cNvPr id="14" name="TextBox 13">
                <a:extLst>
                  <a:ext uri="{FF2B5EF4-FFF2-40B4-BE49-F238E27FC236}">
                    <a16:creationId xmlns:a16="http://schemas.microsoft.com/office/drawing/2014/main" id="{078CD71F-C1E9-2325-7D72-3D928811E5F7}"/>
                  </a:ext>
                </a:extLst>
              </p:cNvPr>
              <p:cNvSpPr txBox="1"/>
              <p:nvPr/>
            </p:nvSpPr>
            <p:spPr>
              <a:xfrm>
                <a:off x="6781800" y="5486400"/>
                <a:ext cx="536550" cy="369332"/>
              </a:xfrm>
              <a:prstGeom prst="rect">
                <a:avLst/>
              </a:prstGeom>
              <a:noFill/>
            </p:spPr>
            <p:txBody>
              <a:bodyPr wrap="none" rtlCol="0">
                <a:spAutoFit/>
              </a:bodyPr>
              <a:lstStyle/>
              <a:p>
                <a:r>
                  <a:rPr lang="en-US" dirty="0"/>
                  <a:t>CO</a:t>
                </a:r>
                <a:r>
                  <a:rPr lang="en-US" baseline="-25000" dirty="0"/>
                  <a:t>2</a:t>
                </a:r>
              </a:p>
            </p:txBody>
          </p:sp>
        </p:grpSp>
        <p:sp>
          <p:nvSpPr>
            <p:cNvPr id="9" name="TextBox 8">
              <a:extLst>
                <a:ext uri="{FF2B5EF4-FFF2-40B4-BE49-F238E27FC236}">
                  <a16:creationId xmlns:a16="http://schemas.microsoft.com/office/drawing/2014/main" id="{2EDE4F63-E96F-B86C-529E-B2CDF1C07222}"/>
                </a:ext>
              </a:extLst>
            </p:cNvPr>
            <p:cNvSpPr txBox="1"/>
            <p:nvPr/>
          </p:nvSpPr>
          <p:spPr>
            <a:xfrm>
              <a:off x="5943600" y="2209800"/>
              <a:ext cx="3048000" cy="923330"/>
            </a:xfrm>
            <a:prstGeom prst="rect">
              <a:avLst/>
            </a:prstGeom>
            <a:solidFill>
              <a:schemeClr val="accent3">
                <a:lumMod val="20000"/>
                <a:lumOff val="80000"/>
              </a:schemeClr>
            </a:solidFill>
          </p:spPr>
          <p:txBody>
            <a:bodyPr wrap="square" rtlCol="0">
              <a:spAutoFit/>
            </a:bodyPr>
            <a:lstStyle/>
            <a:p>
              <a:pPr algn="ctr"/>
              <a:r>
                <a:rPr lang="en-US" dirty="0"/>
                <a:t>“Residual Gas Analysis” of </a:t>
              </a:r>
            </a:p>
            <a:p>
              <a:pPr algn="ctr"/>
              <a:r>
                <a:rPr lang="en-US" dirty="0"/>
                <a:t>un-baked vacuum chamber:</a:t>
              </a:r>
            </a:p>
            <a:p>
              <a:pPr algn="ctr"/>
              <a:r>
                <a:rPr lang="en-US" dirty="0"/>
                <a:t>We need vacuum 10</a:t>
              </a:r>
              <a:r>
                <a:rPr lang="en-US" baseline="30000" dirty="0"/>
                <a:t>-11</a:t>
              </a:r>
              <a:r>
                <a:rPr lang="en-US" dirty="0"/>
                <a:t>Torr</a:t>
              </a:r>
            </a:p>
          </p:txBody>
        </p:sp>
      </p:grpSp>
      <p:sp>
        <p:nvSpPr>
          <p:cNvPr id="15" name="TextBox 14">
            <a:extLst>
              <a:ext uri="{FF2B5EF4-FFF2-40B4-BE49-F238E27FC236}">
                <a16:creationId xmlns:a16="http://schemas.microsoft.com/office/drawing/2014/main" id="{E1987D7C-051F-37C8-ECDC-69EE083A151E}"/>
              </a:ext>
            </a:extLst>
          </p:cNvPr>
          <p:cNvSpPr txBox="1"/>
          <p:nvPr/>
        </p:nvSpPr>
        <p:spPr>
          <a:xfrm>
            <a:off x="1008993" y="762001"/>
            <a:ext cx="9469862" cy="707886"/>
          </a:xfrm>
          <a:prstGeom prst="rect">
            <a:avLst/>
          </a:prstGeom>
          <a:solidFill>
            <a:schemeClr val="bg1"/>
          </a:solidFill>
        </p:spPr>
        <p:txBody>
          <a:bodyPr wrap="square" rtlCol="0">
            <a:spAutoFit/>
          </a:bodyPr>
          <a:lstStyle/>
          <a:p>
            <a:pPr algn="ctr"/>
            <a:r>
              <a:rPr lang="en-US" sz="2000" dirty="0"/>
              <a:t>What does “bake” mean? It means heat the vacuum chamber at 250</a:t>
            </a:r>
            <a:r>
              <a:rPr lang="en-US" sz="2000" baseline="30000" dirty="0"/>
              <a:t>o</a:t>
            </a:r>
            <a:r>
              <a:rPr lang="en-US" sz="2000" dirty="0"/>
              <a:t>C for 30 hours to rid the interior surface of the </a:t>
            </a:r>
            <a:r>
              <a:rPr lang="en-US" sz="2000" dirty="0" err="1"/>
              <a:t>photogun</a:t>
            </a:r>
            <a:r>
              <a:rPr lang="en-US" sz="2000" dirty="0"/>
              <a:t> of adsorbed water</a:t>
            </a:r>
          </a:p>
        </p:txBody>
      </p:sp>
    </p:spTree>
    <p:extLst>
      <p:ext uri="{BB962C8B-B14F-4D97-AF65-F5344CB8AC3E}">
        <p14:creationId xmlns:p14="http://schemas.microsoft.com/office/powerpoint/2010/main" val="3161067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Post-Bakeout</a:t>
            </a:r>
          </a:p>
        </p:txBody>
      </p:sp>
      <p:sp>
        <p:nvSpPr>
          <p:cNvPr id="4" name="Footer Placeholder 3"/>
          <p:cNvSpPr>
            <a:spLocks noGrp="1"/>
          </p:cNvSpPr>
          <p:nvPr>
            <p:ph type="ftr" sz="quarter" idx="11"/>
          </p:nvPr>
        </p:nvSpPr>
        <p:spPr/>
        <p:txBody>
          <a:bodyPr/>
          <a:lstStyle/>
          <a:p>
            <a:r>
              <a:rPr lang="en-US" dirty="0"/>
              <a:t>PSTP2024 – Polarized electron sources</a:t>
            </a:r>
          </a:p>
        </p:txBody>
      </p:sp>
      <p:sp>
        <p:nvSpPr>
          <p:cNvPr id="5" name="Slide Number Placeholder 4"/>
          <p:cNvSpPr>
            <a:spLocks noGrp="1"/>
          </p:cNvSpPr>
          <p:nvPr>
            <p:ph type="sldNum" sz="quarter" idx="12"/>
          </p:nvPr>
        </p:nvSpPr>
        <p:spPr/>
        <p:txBody>
          <a:bodyPr/>
          <a:lstStyle/>
          <a:p>
            <a:fld id="{07E1C93C-5050-FC42-8F10-D22D4F119D13}" type="slidenum">
              <a:rPr lang="en-US" smtClean="0"/>
              <a:pPr/>
              <a:t>22</a:t>
            </a:fld>
            <a:endParaRPr lang="en-US" dirty="0"/>
          </a:p>
        </p:txBody>
      </p:sp>
      <p:pic>
        <p:nvPicPr>
          <p:cNvPr id="6" name="Picture 73" descr="PULTIMATE">
            <a:extLst>
              <a:ext uri="{FF2B5EF4-FFF2-40B4-BE49-F238E27FC236}">
                <a16:creationId xmlns:a16="http://schemas.microsoft.com/office/drawing/2014/main" id="{6A065982-5966-6D92-673D-833E9F7FD1C9}"/>
              </a:ext>
            </a:extLst>
          </p:cNvPr>
          <p:cNvPicPr>
            <a:picLocks noGrp="1" noChangeAspect="1" noChangeArrowheads="1"/>
          </p:cNvPicPr>
          <p:nvPr>
            <p:ph idx="1"/>
          </p:nvPr>
        </p:nvPicPr>
        <p:blipFill>
          <a:blip r:embed="rId2" cstate="print"/>
          <a:srcRect/>
          <a:stretch>
            <a:fillRect/>
          </a:stretch>
        </p:blipFill>
        <p:spPr bwMode="auto">
          <a:xfrm>
            <a:off x="1613637" y="1037028"/>
            <a:ext cx="8134888" cy="4907740"/>
          </a:xfrm>
          <a:prstGeom prst="rect">
            <a:avLst/>
          </a:prstGeom>
          <a:noFill/>
        </p:spPr>
      </p:pic>
      <p:sp>
        <p:nvSpPr>
          <p:cNvPr id="8" name="TextBox 7">
            <a:extLst>
              <a:ext uri="{FF2B5EF4-FFF2-40B4-BE49-F238E27FC236}">
                <a16:creationId xmlns:a16="http://schemas.microsoft.com/office/drawing/2014/main" id="{7E36DBE2-2A46-61E7-B803-95A4077DFCC9}"/>
              </a:ext>
            </a:extLst>
          </p:cNvPr>
          <p:cNvSpPr txBox="1"/>
          <p:nvPr/>
        </p:nvSpPr>
        <p:spPr>
          <a:xfrm>
            <a:off x="2556882" y="3444659"/>
            <a:ext cx="406481" cy="369332"/>
          </a:xfrm>
          <a:prstGeom prst="rect">
            <a:avLst/>
          </a:prstGeom>
          <a:noFill/>
        </p:spPr>
        <p:txBody>
          <a:bodyPr wrap="none" rtlCol="0">
            <a:spAutoFit/>
          </a:bodyPr>
          <a:lstStyle/>
          <a:p>
            <a:r>
              <a:rPr lang="en-US" dirty="0"/>
              <a:t>H</a:t>
            </a:r>
            <a:r>
              <a:rPr lang="en-US" baseline="-25000" dirty="0"/>
              <a:t>2</a:t>
            </a:r>
          </a:p>
        </p:txBody>
      </p:sp>
      <p:sp>
        <p:nvSpPr>
          <p:cNvPr id="9" name="TextBox 8">
            <a:extLst>
              <a:ext uri="{FF2B5EF4-FFF2-40B4-BE49-F238E27FC236}">
                <a16:creationId xmlns:a16="http://schemas.microsoft.com/office/drawing/2014/main" id="{86F2D289-ADE5-8025-7144-7920682A34C3}"/>
              </a:ext>
            </a:extLst>
          </p:cNvPr>
          <p:cNvSpPr txBox="1"/>
          <p:nvPr/>
        </p:nvSpPr>
        <p:spPr>
          <a:xfrm>
            <a:off x="5406467" y="4294946"/>
            <a:ext cx="458554" cy="369332"/>
          </a:xfrm>
          <a:prstGeom prst="rect">
            <a:avLst/>
          </a:prstGeom>
          <a:noFill/>
        </p:spPr>
        <p:txBody>
          <a:bodyPr wrap="none" rtlCol="0">
            <a:spAutoFit/>
          </a:bodyPr>
          <a:lstStyle/>
          <a:p>
            <a:r>
              <a:rPr lang="en-US" dirty="0"/>
              <a:t>CO</a:t>
            </a:r>
          </a:p>
        </p:txBody>
      </p:sp>
      <p:sp>
        <p:nvSpPr>
          <p:cNvPr id="10" name="TextBox 9">
            <a:extLst>
              <a:ext uri="{FF2B5EF4-FFF2-40B4-BE49-F238E27FC236}">
                <a16:creationId xmlns:a16="http://schemas.microsoft.com/office/drawing/2014/main" id="{7DFE6F53-3088-31DA-AB7C-F26317B085BE}"/>
              </a:ext>
            </a:extLst>
          </p:cNvPr>
          <p:cNvSpPr txBox="1"/>
          <p:nvPr/>
        </p:nvSpPr>
        <p:spPr>
          <a:xfrm>
            <a:off x="7067921" y="4804172"/>
            <a:ext cx="536550" cy="369332"/>
          </a:xfrm>
          <a:prstGeom prst="rect">
            <a:avLst/>
          </a:prstGeom>
          <a:noFill/>
        </p:spPr>
        <p:txBody>
          <a:bodyPr wrap="none" rtlCol="0">
            <a:spAutoFit/>
          </a:bodyPr>
          <a:lstStyle/>
          <a:p>
            <a:r>
              <a:rPr lang="en-US" dirty="0"/>
              <a:t>CO</a:t>
            </a:r>
            <a:r>
              <a:rPr lang="en-US" baseline="-25000" dirty="0"/>
              <a:t>2</a:t>
            </a:r>
          </a:p>
        </p:txBody>
      </p:sp>
      <p:sp>
        <p:nvSpPr>
          <p:cNvPr id="11" name="TextBox 10">
            <a:extLst>
              <a:ext uri="{FF2B5EF4-FFF2-40B4-BE49-F238E27FC236}">
                <a16:creationId xmlns:a16="http://schemas.microsoft.com/office/drawing/2014/main" id="{D9821F3D-9220-D63D-FC4D-2F02702D9FA3}"/>
              </a:ext>
            </a:extLst>
          </p:cNvPr>
          <p:cNvSpPr txBox="1"/>
          <p:nvPr/>
        </p:nvSpPr>
        <p:spPr>
          <a:xfrm>
            <a:off x="4080882" y="3825659"/>
            <a:ext cx="569387" cy="369332"/>
          </a:xfrm>
          <a:prstGeom prst="rect">
            <a:avLst/>
          </a:prstGeom>
          <a:noFill/>
        </p:spPr>
        <p:txBody>
          <a:bodyPr wrap="none" rtlCol="0">
            <a:spAutoFit/>
          </a:bodyPr>
          <a:lstStyle/>
          <a:p>
            <a:r>
              <a:rPr lang="en-US" dirty="0"/>
              <a:t>CH4</a:t>
            </a:r>
          </a:p>
        </p:txBody>
      </p:sp>
      <p:sp>
        <p:nvSpPr>
          <p:cNvPr id="12" name="TextBox 11">
            <a:extLst>
              <a:ext uri="{FF2B5EF4-FFF2-40B4-BE49-F238E27FC236}">
                <a16:creationId xmlns:a16="http://schemas.microsoft.com/office/drawing/2014/main" id="{4AB2B532-C8F0-81DF-25B4-26A672E867A7}"/>
              </a:ext>
            </a:extLst>
          </p:cNvPr>
          <p:cNvSpPr txBox="1"/>
          <p:nvPr/>
        </p:nvSpPr>
        <p:spPr>
          <a:xfrm>
            <a:off x="5791200" y="2362200"/>
            <a:ext cx="3790974" cy="369332"/>
          </a:xfrm>
          <a:prstGeom prst="rect">
            <a:avLst/>
          </a:prstGeom>
          <a:solidFill>
            <a:schemeClr val="bg1">
              <a:lumMod val="95000"/>
            </a:schemeClr>
          </a:solidFill>
        </p:spPr>
        <p:txBody>
          <a:bodyPr wrap="none" rtlCol="0">
            <a:spAutoFit/>
          </a:bodyPr>
          <a:lstStyle/>
          <a:p>
            <a:r>
              <a:rPr lang="en-US" dirty="0"/>
              <a:t>These compounds are chemically inert</a:t>
            </a:r>
          </a:p>
        </p:txBody>
      </p:sp>
    </p:spTree>
    <p:extLst>
      <p:ext uri="{BB962C8B-B14F-4D97-AF65-F5344CB8AC3E}">
        <p14:creationId xmlns:p14="http://schemas.microsoft.com/office/powerpoint/2010/main" val="3567141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rid of the hydrogen…</a:t>
            </a:r>
          </a:p>
        </p:txBody>
      </p:sp>
      <p:sp>
        <p:nvSpPr>
          <p:cNvPr id="4" name="Footer Placeholder 3"/>
          <p:cNvSpPr>
            <a:spLocks noGrp="1"/>
          </p:cNvSpPr>
          <p:nvPr>
            <p:ph type="ftr" sz="quarter" idx="11"/>
          </p:nvPr>
        </p:nvSpPr>
        <p:spPr/>
        <p:txBody>
          <a:bodyPr/>
          <a:lstStyle/>
          <a:p>
            <a:r>
              <a:rPr lang="en-US" dirty="0"/>
              <a:t>PSTP2024 – Polarized electron sources</a:t>
            </a:r>
          </a:p>
        </p:txBody>
      </p:sp>
      <p:sp>
        <p:nvSpPr>
          <p:cNvPr id="5" name="Slide Number Placeholder 4"/>
          <p:cNvSpPr>
            <a:spLocks noGrp="1"/>
          </p:cNvSpPr>
          <p:nvPr>
            <p:ph type="sldNum" sz="quarter" idx="12"/>
          </p:nvPr>
        </p:nvSpPr>
        <p:spPr/>
        <p:txBody>
          <a:bodyPr/>
          <a:lstStyle/>
          <a:p>
            <a:fld id="{07E1C93C-5050-FC42-8F10-D22D4F119D13}" type="slidenum">
              <a:rPr lang="en-US" smtClean="0"/>
              <a:pPr/>
              <a:t>23</a:t>
            </a:fld>
            <a:endParaRPr lang="en-US" dirty="0"/>
          </a:p>
        </p:txBody>
      </p:sp>
      <p:sp>
        <p:nvSpPr>
          <p:cNvPr id="3" name="Content Placeholder 5">
            <a:extLst>
              <a:ext uri="{FF2B5EF4-FFF2-40B4-BE49-F238E27FC236}">
                <a16:creationId xmlns:a16="http://schemas.microsoft.com/office/drawing/2014/main" id="{96DCA9AD-7F14-ADBA-EBC0-42E9AF9F4E1F}"/>
              </a:ext>
            </a:extLst>
          </p:cNvPr>
          <p:cNvSpPr>
            <a:spLocks noGrp="1"/>
          </p:cNvSpPr>
          <p:nvPr>
            <p:ph idx="1"/>
          </p:nvPr>
        </p:nvSpPr>
        <p:spPr>
          <a:xfrm>
            <a:off x="411893" y="916438"/>
            <a:ext cx="5541166" cy="5542939"/>
          </a:xfrm>
        </p:spPr>
        <p:txBody>
          <a:bodyPr>
            <a:normAutofit/>
          </a:bodyPr>
          <a:lstStyle/>
          <a:p>
            <a:pPr marL="0" indent="0">
              <a:buNone/>
            </a:pPr>
            <a:r>
              <a:rPr lang="en-US" sz="2000" dirty="0"/>
              <a:t>‘VIRGO/LIGO” bake: 400</a:t>
            </a:r>
            <a:r>
              <a:rPr lang="en-US" sz="2000" baseline="30000" dirty="0"/>
              <a:t>o</a:t>
            </a:r>
            <a:r>
              <a:rPr lang="en-US" sz="2000" dirty="0"/>
              <a:t>C bakeout for 9 days, under vacuum</a:t>
            </a:r>
          </a:p>
          <a:p>
            <a:endParaRPr lang="en-US" sz="2000" dirty="0"/>
          </a:p>
        </p:txBody>
      </p:sp>
      <p:pic>
        <p:nvPicPr>
          <p:cNvPr id="6" name="Picture 1" descr="DSCF3677.JPG">
            <a:extLst>
              <a:ext uri="{FF2B5EF4-FFF2-40B4-BE49-F238E27FC236}">
                <a16:creationId xmlns:a16="http://schemas.microsoft.com/office/drawing/2014/main" id="{DE98D473-D983-08F2-5CFD-9ACCF4F9A79C}"/>
              </a:ext>
            </a:extLst>
          </p:cNvPr>
          <p:cNvPicPr>
            <a:picLocks noChangeAspect="1"/>
          </p:cNvPicPr>
          <p:nvPr/>
        </p:nvPicPr>
        <p:blipFill>
          <a:blip r:embed="rId2" cstate="print"/>
          <a:srcRect l="3670" t="2753" r="4587" b="10550"/>
          <a:stretch>
            <a:fillRect/>
          </a:stretch>
        </p:blipFill>
        <p:spPr bwMode="auto">
          <a:xfrm>
            <a:off x="1310170" y="1629690"/>
            <a:ext cx="3736431" cy="4707904"/>
          </a:xfrm>
          <a:prstGeom prst="rect">
            <a:avLst/>
          </a:prstGeom>
          <a:noFill/>
          <a:ln w="9525">
            <a:noFill/>
            <a:miter lim="800000"/>
            <a:headEnd/>
            <a:tailEnd/>
          </a:ln>
        </p:spPr>
      </p:pic>
      <p:grpSp>
        <p:nvGrpSpPr>
          <p:cNvPr id="14" name="Group 13">
            <a:extLst>
              <a:ext uri="{FF2B5EF4-FFF2-40B4-BE49-F238E27FC236}">
                <a16:creationId xmlns:a16="http://schemas.microsoft.com/office/drawing/2014/main" id="{FFD2CBEB-5882-9C90-78A3-9745F65F5EAE}"/>
              </a:ext>
            </a:extLst>
          </p:cNvPr>
          <p:cNvGrpSpPr/>
          <p:nvPr/>
        </p:nvGrpSpPr>
        <p:grpSpPr>
          <a:xfrm>
            <a:off x="6286292" y="917152"/>
            <a:ext cx="4996070" cy="2348819"/>
            <a:chOff x="6096000" y="978914"/>
            <a:chExt cx="5848917" cy="2807176"/>
          </a:xfrm>
        </p:grpSpPr>
        <p:pic>
          <p:nvPicPr>
            <p:cNvPr id="15" name="Picture 14">
              <a:extLst>
                <a:ext uri="{FF2B5EF4-FFF2-40B4-BE49-F238E27FC236}">
                  <a16:creationId xmlns:a16="http://schemas.microsoft.com/office/drawing/2014/main" id="{27AC3C70-81C3-1D48-E17E-D999EB5FC28E}"/>
                </a:ext>
              </a:extLst>
            </p:cNvPr>
            <p:cNvPicPr>
              <a:picLocks noChangeAspect="1"/>
            </p:cNvPicPr>
            <p:nvPr/>
          </p:nvPicPr>
          <p:blipFill>
            <a:blip r:embed="rId3"/>
            <a:stretch>
              <a:fillRect/>
            </a:stretch>
          </p:blipFill>
          <p:spPr>
            <a:xfrm>
              <a:off x="6175603" y="978914"/>
              <a:ext cx="5686590" cy="2345719"/>
            </a:xfrm>
            <a:prstGeom prst="rect">
              <a:avLst/>
            </a:prstGeom>
            <a:ln>
              <a:solidFill>
                <a:schemeClr val="tx1"/>
              </a:solidFill>
            </a:ln>
          </p:spPr>
        </p:pic>
        <p:sp>
          <p:nvSpPr>
            <p:cNvPr id="16" name="TextBox 15">
              <a:extLst>
                <a:ext uri="{FF2B5EF4-FFF2-40B4-BE49-F238E27FC236}">
                  <a16:creationId xmlns:a16="http://schemas.microsoft.com/office/drawing/2014/main" id="{21D45EFA-6430-9A6B-6A61-099E6805E4B1}"/>
                </a:ext>
              </a:extLst>
            </p:cNvPr>
            <p:cNvSpPr txBox="1"/>
            <p:nvPr/>
          </p:nvSpPr>
          <p:spPr>
            <a:xfrm>
              <a:off x="7277805" y="978914"/>
              <a:ext cx="3338222" cy="369332"/>
            </a:xfrm>
            <a:prstGeom prst="rect">
              <a:avLst/>
            </a:prstGeom>
            <a:noFill/>
          </p:spPr>
          <p:txBody>
            <a:bodyPr wrap="none" rtlCol="0">
              <a:spAutoFit/>
            </a:bodyPr>
            <a:lstStyle/>
            <a:p>
              <a:r>
                <a:rPr lang="en-US" dirty="0"/>
                <a:t>Our stainless-steel measurements</a:t>
              </a:r>
            </a:p>
          </p:txBody>
        </p:sp>
        <p:sp>
          <p:nvSpPr>
            <p:cNvPr id="17" name="TextBox 16">
              <a:extLst>
                <a:ext uri="{FF2B5EF4-FFF2-40B4-BE49-F238E27FC236}">
                  <a16:creationId xmlns:a16="http://schemas.microsoft.com/office/drawing/2014/main" id="{DCB4F059-74E7-F675-FF3D-A3848F51D900}"/>
                </a:ext>
              </a:extLst>
            </p:cNvPr>
            <p:cNvSpPr txBox="1"/>
            <p:nvPr/>
          </p:nvSpPr>
          <p:spPr>
            <a:xfrm>
              <a:off x="6096000" y="3344685"/>
              <a:ext cx="5848917" cy="441405"/>
            </a:xfrm>
            <a:prstGeom prst="rect">
              <a:avLst/>
            </a:prstGeom>
            <a:noFill/>
          </p:spPr>
          <p:txBody>
            <a:bodyPr wrap="square">
              <a:spAutoFit/>
            </a:bodyPr>
            <a:lstStyle/>
            <a:p>
              <a:r>
                <a:rPr lang="en-US" sz="900" dirty="0"/>
                <a:t>"</a:t>
              </a:r>
              <a:r>
                <a:rPr lang="en-US" sz="900" i="1" dirty="0"/>
                <a:t>Effect of heat treatments and coatings on the outgassing rate of stainless-steel chambers</a:t>
              </a:r>
              <a:r>
                <a:rPr lang="en-US" sz="900" dirty="0"/>
                <a:t>”, Journal of Vacuum Science &amp; Technology A </a:t>
              </a:r>
              <a:r>
                <a:rPr lang="en-US" sz="900" b="1" dirty="0"/>
                <a:t>32</a:t>
              </a:r>
              <a:r>
                <a:rPr lang="en-US" sz="900" dirty="0"/>
                <a:t>, 021604 (2014) </a:t>
              </a:r>
            </a:p>
          </p:txBody>
        </p:sp>
      </p:grpSp>
      <p:pic>
        <p:nvPicPr>
          <p:cNvPr id="19" name="Picture 18">
            <a:extLst>
              <a:ext uri="{FF2B5EF4-FFF2-40B4-BE49-F238E27FC236}">
                <a16:creationId xmlns:a16="http://schemas.microsoft.com/office/drawing/2014/main" id="{CCF37DE9-5BBF-62B1-6CFE-9BD8608FAE0C}"/>
              </a:ext>
            </a:extLst>
          </p:cNvPr>
          <p:cNvPicPr/>
          <p:nvPr/>
        </p:nvPicPr>
        <p:blipFill rotWithShape="1">
          <a:blip r:embed="rId4"/>
          <a:srcRect l="1274" t="1500" r="768" b="1558"/>
          <a:stretch/>
        </p:blipFill>
        <p:spPr bwMode="auto">
          <a:xfrm>
            <a:off x="5692176" y="3454380"/>
            <a:ext cx="4996070" cy="2640216"/>
          </a:xfrm>
          <a:prstGeom prst="rect">
            <a:avLst/>
          </a:prstGeom>
          <a:ln>
            <a:noFill/>
          </a:ln>
          <a:extLst>
            <a:ext uri="{53640926-AAD7-44D8-BBD7-CCE9431645EC}">
              <a14:shadowObscured xmlns:a14="http://schemas.microsoft.com/office/drawing/2010/main"/>
            </a:ext>
          </a:extLst>
        </p:spPr>
      </p:pic>
      <p:sp>
        <p:nvSpPr>
          <p:cNvPr id="22" name="Arrow: Up-Down 21">
            <a:extLst>
              <a:ext uri="{FF2B5EF4-FFF2-40B4-BE49-F238E27FC236}">
                <a16:creationId xmlns:a16="http://schemas.microsoft.com/office/drawing/2014/main" id="{37F71023-0094-A2FA-D2D6-E01855219F94}"/>
              </a:ext>
            </a:extLst>
          </p:cNvPr>
          <p:cNvSpPr/>
          <p:nvPr/>
        </p:nvSpPr>
        <p:spPr>
          <a:xfrm>
            <a:off x="10834064" y="4389120"/>
            <a:ext cx="186082" cy="1311691"/>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91EB83A2-390D-9025-B807-D2937F739E16}"/>
                  </a:ext>
                </a:extLst>
              </p:cNvPr>
              <p:cNvSpPr txBox="1"/>
              <p:nvPr/>
            </p:nvSpPr>
            <p:spPr>
              <a:xfrm>
                <a:off x="9636266" y="3833958"/>
                <a:ext cx="2249779" cy="457818"/>
              </a:xfrm>
              <a:prstGeom prst="rect">
                <a:avLst/>
              </a:prstGeom>
              <a:noFill/>
            </p:spPr>
            <p:txBody>
              <a:bodyPr wrap="square">
                <a:spAutoFit/>
              </a:bodyPr>
              <a:lstStyle/>
              <a:p>
                <a:pPr/>
                <a14:m>
                  <m:oMath xmlns:m="http://schemas.openxmlformats.org/officeDocument/2006/math">
                    <m:sSub>
                      <m:sSubPr>
                        <m:ctrlPr>
                          <a:rPr lang="en-US" sz="1600" i="1" smtClean="0">
                            <a:solidFill>
                              <a:srgbClr val="836967"/>
                            </a:solidFill>
                            <a:latin typeface="Cambria Math" panose="02040503050406030204" pitchFamily="18" charset="0"/>
                          </a:rPr>
                        </m:ctrlPr>
                      </m:sSubPr>
                      <m:e>
                        <m:r>
                          <a:rPr lang="en-US" sz="1600" i="1">
                            <a:latin typeface="Cambria Math" panose="02040503050406030204" pitchFamily="18" charset="0"/>
                          </a:rPr>
                          <m:t>𝑃</m:t>
                        </m:r>
                      </m:e>
                      <m:sub>
                        <m:r>
                          <a:rPr lang="en-US" sz="1600" i="1">
                            <a:latin typeface="Cambria Math" panose="02040503050406030204" pitchFamily="18" charset="0"/>
                          </a:rPr>
                          <m:t>𝑡𝑜𝑚𝑜𝑟𝑟𝑜𝑤</m:t>
                        </m:r>
                      </m:sub>
                    </m:sSub>
                    <m:r>
                      <a:rPr lang="en-US" sz="1600" i="0">
                        <a:latin typeface="Cambria Math" panose="02040503050406030204" pitchFamily="18" charset="0"/>
                      </a:rPr>
                      <m:t>= </m:t>
                    </m:r>
                    <m:f>
                      <m:fPr>
                        <m:ctrlPr>
                          <a:rPr lang="en-US" sz="1600" i="1">
                            <a:solidFill>
                              <a:srgbClr val="836967"/>
                            </a:solidFill>
                            <a:latin typeface="Cambria Math" panose="02040503050406030204" pitchFamily="18" charset="0"/>
                          </a:rPr>
                        </m:ctrlPr>
                      </m:fPr>
                      <m:num>
                        <m:sSub>
                          <m:sSubPr>
                            <m:ctrlPr>
                              <a:rPr lang="en-US" sz="1600" i="1">
                                <a:solidFill>
                                  <a:srgbClr val="836967"/>
                                </a:solidFill>
                                <a:latin typeface="Cambria Math" panose="02040503050406030204" pitchFamily="18" charset="0"/>
                              </a:rPr>
                            </m:ctrlPr>
                          </m:sSubPr>
                          <m:e>
                            <m:r>
                              <a:rPr lang="en-US" sz="1600" i="1">
                                <a:latin typeface="Cambria Math" panose="02040503050406030204" pitchFamily="18" charset="0"/>
                              </a:rPr>
                              <m:t>𝑃</m:t>
                            </m:r>
                          </m:e>
                          <m:sub>
                            <m:r>
                              <a:rPr lang="en-US" sz="1600" i="1">
                                <a:latin typeface="Cambria Math" panose="02040503050406030204" pitchFamily="18" charset="0"/>
                              </a:rPr>
                              <m:t>𝑡𝑜𝑑𝑎𝑦</m:t>
                            </m:r>
                          </m:sub>
                        </m:sSub>
                      </m:num>
                      <m:den>
                        <m:r>
                          <a:rPr lang="en-US" sz="1600" i="0">
                            <a:latin typeface="Cambria Math" panose="02040503050406030204" pitchFamily="18" charset="0"/>
                          </a:rPr>
                          <m:t>1000</m:t>
                        </m:r>
                      </m:den>
                    </m:f>
                  </m:oMath>
                </a14:m>
                <a:r>
                  <a:rPr lang="en-US" sz="1600" dirty="0"/>
                  <a:t>    ?</a:t>
                </a:r>
              </a:p>
            </p:txBody>
          </p:sp>
        </mc:Choice>
        <mc:Fallback>
          <p:sp>
            <p:nvSpPr>
              <p:cNvPr id="24" name="TextBox 23">
                <a:extLst>
                  <a:ext uri="{FF2B5EF4-FFF2-40B4-BE49-F238E27FC236}">
                    <a16:creationId xmlns:a16="http://schemas.microsoft.com/office/drawing/2014/main" id="{91EB83A2-390D-9025-B807-D2937F739E16}"/>
                  </a:ext>
                </a:extLst>
              </p:cNvPr>
              <p:cNvSpPr txBox="1">
                <a:spLocks noRot="1" noChangeAspect="1" noMove="1" noResize="1" noEditPoints="1" noAdjustHandles="1" noChangeArrowheads="1" noChangeShapeType="1" noTextEdit="1"/>
              </p:cNvSpPr>
              <p:nvPr/>
            </p:nvSpPr>
            <p:spPr>
              <a:xfrm>
                <a:off x="9636266" y="3833958"/>
                <a:ext cx="2249779" cy="457818"/>
              </a:xfrm>
              <a:prstGeom prst="rect">
                <a:avLst/>
              </a:prstGeom>
              <a:blipFill>
                <a:blip r:embed="rId5"/>
                <a:stretch>
                  <a:fillRect b="-5333"/>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6E85258D-4CAC-4D1F-60A6-22E808D877B7}"/>
              </a:ext>
            </a:extLst>
          </p:cNvPr>
          <p:cNvSpPr txBox="1"/>
          <p:nvPr/>
        </p:nvSpPr>
        <p:spPr>
          <a:xfrm>
            <a:off x="8782994" y="6117310"/>
            <a:ext cx="1771767" cy="369332"/>
          </a:xfrm>
          <a:prstGeom prst="rect">
            <a:avLst/>
          </a:prstGeom>
          <a:noFill/>
        </p:spPr>
        <p:txBody>
          <a:bodyPr wrap="none" rtlCol="0">
            <a:spAutoFit/>
          </a:bodyPr>
          <a:lstStyle/>
          <a:p>
            <a:r>
              <a:rPr lang="en-US" dirty="0"/>
              <a:t>Low carbon steel</a:t>
            </a:r>
          </a:p>
        </p:txBody>
      </p:sp>
      <p:sp>
        <p:nvSpPr>
          <p:cNvPr id="26" name="Rectangle 25">
            <a:extLst>
              <a:ext uri="{FF2B5EF4-FFF2-40B4-BE49-F238E27FC236}">
                <a16:creationId xmlns:a16="http://schemas.microsoft.com/office/drawing/2014/main" id="{1C3B663E-0DFD-0D6F-312A-9E0E0409E7E3}"/>
              </a:ext>
            </a:extLst>
          </p:cNvPr>
          <p:cNvSpPr/>
          <p:nvPr/>
        </p:nvSpPr>
        <p:spPr>
          <a:xfrm>
            <a:off x="8544910" y="3342290"/>
            <a:ext cx="3235197" cy="31250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3574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rid of the hydrogen…</a:t>
            </a:r>
          </a:p>
        </p:txBody>
      </p:sp>
      <p:sp>
        <p:nvSpPr>
          <p:cNvPr id="4" name="Footer Placeholder 3"/>
          <p:cNvSpPr>
            <a:spLocks noGrp="1"/>
          </p:cNvSpPr>
          <p:nvPr>
            <p:ph type="ftr" sz="quarter" idx="11"/>
          </p:nvPr>
        </p:nvSpPr>
        <p:spPr/>
        <p:txBody>
          <a:bodyPr/>
          <a:lstStyle/>
          <a:p>
            <a:r>
              <a:rPr lang="en-US" dirty="0"/>
              <a:t>PSTP2024 – Polarized electron sources</a:t>
            </a:r>
          </a:p>
        </p:txBody>
      </p:sp>
      <p:sp>
        <p:nvSpPr>
          <p:cNvPr id="5" name="Slide Number Placeholder 4"/>
          <p:cNvSpPr>
            <a:spLocks noGrp="1"/>
          </p:cNvSpPr>
          <p:nvPr>
            <p:ph type="sldNum" sz="quarter" idx="12"/>
          </p:nvPr>
        </p:nvSpPr>
        <p:spPr/>
        <p:txBody>
          <a:bodyPr/>
          <a:lstStyle/>
          <a:p>
            <a:fld id="{07E1C93C-5050-FC42-8F10-D22D4F119D13}" type="slidenum">
              <a:rPr lang="en-US" smtClean="0"/>
              <a:pPr/>
              <a:t>24</a:t>
            </a:fld>
            <a:endParaRPr lang="en-US" dirty="0"/>
          </a:p>
        </p:txBody>
      </p:sp>
      <p:sp>
        <p:nvSpPr>
          <p:cNvPr id="3" name="Content Placeholder 5">
            <a:extLst>
              <a:ext uri="{FF2B5EF4-FFF2-40B4-BE49-F238E27FC236}">
                <a16:creationId xmlns:a16="http://schemas.microsoft.com/office/drawing/2014/main" id="{96DCA9AD-7F14-ADBA-EBC0-42E9AF9F4E1F}"/>
              </a:ext>
            </a:extLst>
          </p:cNvPr>
          <p:cNvSpPr>
            <a:spLocks noGrp="1"/>
          </p:cNvSpPr>
          <p:nvPr>
            <p:ph idx="1"/>
          </p:nvPr>
        </p:nvSpPr>
        <p:spPr>
          <a:xfrm>
            <a:off x="411893" y="916438"/>
            <a:ext cx="5541166" cy="5542939"/>
          </a:xfrm>
        </p:spPr>
        <p:txBody>
          <a:bodyPr>
            <a:normAutofit/>
          </a:bodyPr>
          <a:lstStyle/>
          <a:p>
            <a:pPr marL="0" indent="0">
              <a:buNone/>
            </a:pPr>
            <a:r>
              <a:rPr lang="en-US" sz="2000" dirty="0"/>
              <a:t>‘VIRGO/LIGO” bake: 400</a:t>
            </a:r>
            <a:r>
              <a:rPr lang="en-US" sz="2000" baseline="30000" dirty="0"/>
              <a:t>o</a:t>
            </a:r>
            <a:r>
              <a:rPr lang="en-US" sz="2000" dirty="0"/>
              <a:t>C bakeout for 9 days, under vacuum</a:t>
            </a:r>
          </a:p>
          <a:p>
            <a:endParaRPr lang="en-US" sz="2000" dirty="0"/>
          </a:p>
        </p:txBody>
      </p:sp>
      <p:pic>
        <p:nvPicPr>
          <p:cNvPr id="6" name="Picture 1" descr="DSCF3677.JPG">
            <a:extLst>
              <a:ext uri="{FF2B5EF4-FFF2-40B4-BE49-F238E27FC236}">
                <a16:creationId xmlns:a16="http://schemas.microsoft.com/office/drawing/2014/main" id="{DE98D473-D983-08F2-5CFD-9ACCF4F9A79C}"/>
              </a:ext>
            </a:extLst>
          </p:cNvPr>
          <p:cNvPicPr>
            <a:picLocks noChangeAspect="1"/>
          </p:cNvPicPr>
          <p:nvPr/>
        </p:nvPicPr>
        <p:blipFill>
          <a:blip r:embed="rId2" cstate="print"/>
          <a:srcRect l="3670" t="2753" r="4587" b="10550"/>
          <a:stretch>
            <a:fillRect/>
          </a:stretch>
        </p:blipFill>
        <p:spPr bwMode="auto">
          <a:xfrm>
            <a:off x="1310170" y="1629690"/>
            <a:ext cx="3736431" cy="4707904"/>
          </a:xfrm>
          <a:prstGeom prst="rect">
            <a:avLst/>
          </a:prstGeom>
          <a:noFill/>
          <a:ln w="9525">
            <a:noFill/>
            <a:miter lim="800000"/>
            <a:headEnd/>
            <a:tailEnd/>
          </a:ln>
        </p:spPr>
      </p:pic>
      <p:grpSp>
        <p:nvGrpSpPr>
          <p:cNvPr id="14" name="Group 13">
            <a:extLst>
              <a:ext uri="{FF2B5EF4-FFF2-40B4-BE49-F238E27FC236}">
                <a16:creationId xmlns:a16="http://schemas.microsoft.com/office/drawing/2014/main" id="{FFD2CBEB-5882-9C90-78A3-9745F65F5EAE}"/>
              </a:ext>
            </a:extLst>
          </p:cNvPr>
          <p:cNvGrpSpPr/>
          <p:nvPr/>
        </p:nvGrpSpPr>
        <p:grpSpPr>
          <a:xfrm>
            <a:off x="6286292" y="917152"/>
            <a:ext cx="4996070" cy="2348819"/>
            <a:chOff x="6096000" y="978914"/>
            <a:chExt cx="5848917" cy="2807176"/>
          </a:xfrm>
        </p:grpSpPr>
        <p:pic>
          <p:nvPicPr>
            <p:cNvPr id="15" name="Picture 14">
              <a:extLst>
                <a:ext uri="{FF2B5EF4-FFF2-40B4-BE49-F238E27FC236}">
                  <a16:creationId xmlns:a16="http://schemas.microsoft.com/office/drawing/2014/main" id="{27AC3C70-81C3-1D48-E17E-D999EB5FC28E}"/>
                </a:ext>
              </a:extLst>
            </p:cNvPr>
            <p:cNvPicPr>
              <a:picLocks noChangeAspect="1"/>
            </p:cNvPicPr>
            <p:nvPr/>
          </p:nvPicPr>
          <p:blipFill>
            <a:blip r:embed="rId3"/>
            <a:stretch>
              <a:fillRect/>
            </a:stretch>
          </p:blipFill>
          <p:spPr>
            <a:xfrm>
              <a:off x="6175603" y="978914"/>
              <a:ext cx="5686590" cy="2345719"/>
            </a:xfrm>
            <a:prstGeom prst="rect">
              <a:avLst/>
            </a:prstGeom>
            <a:ln>
              <a:solidFill>
                <a:schemeClr val="tx1"/>
              </a:solidFill>
            </a:ln>
          </p:spPr>
        </p:pic>
        <p:sp>
          <p:nvSpPr>
            <p:cNvPr id="16" name="TextBox 15">
              <a:extLst>
                <a:ext uri="{FF2B5EF4-FFF2-40B4-BE49-F238E27FC236}">
                  <a16:creationId xmlns:a16="http://schemas.microsoft.com/office/drawing/2014/main" id="{21D45EFA-6430-9A6B-6A61-099E6805E4B1}"/>
                </a:ext>
              </a:extLst>
            </p:cNvPr>
            <p:cNvSpPr txBox="1"/>
            <p:nvPr/>
          </p:nvSpPr>
          <p:spPr>
            <a:xfrm>
              <a:off x="7277805" y="978914"/>
              <a:ext cx="3338222" cy="369332"/>
            </a:xfrm>
            <a:prstGeom prst="rect">
              <a:avLst/>
            </a:prstGeom>
            <a:noFill/>
          </p:spPr>
          <p:txBody>
            <a:bodyPr wrap="none" rtlCol="0">
              <a:spAutoFit/>
            </a:bodyPr>
            <a:lstStyle/>
            <a:p>
              <a:r>
                <a:rPr lang="en-US" dirty="0"/>
                <a:t>Our stainless-steel measurements</a:t>
              </a:r>
            </a:p>
          </p:txBody>
        </p:sp>
        <p:sp>
          <p:nvSpPr>
            <p:cNvPr id="17" name="TextBox 16">
              <a:extLst>
                <a:ext uri="{FF2B5EF4-FFF2-40B4-BE49-F238E27FC236}">
                  <a16:creationId xmlns:a16="http://schemas.microsoft.com/office/drawing/2014/main" id="{DCB4F059-74E7-F675-FF3D-A3848F51D900}"/>
                </a:ext>
              </a:extLst>
            </p:cNvPr>
            <p:cNvSpPr txBox="1"/>
            <p:nvPr/>
          </p:nvSpPr>
          <p:spPr>
            <a:xfrm>
              <a:off x="6096000" y="3344685"/>
              <a:ext cx="5848917" cy="441405"/>
            </a:xfrm>
            <a:prstGeom prst="rect">
              <a:avLst/>
            </a:prstGeom>
            <a:noFill/>
          </p:spPr>
          <p:txBody>
            <a:bodyPr wrap="square">
              <a:spAutoFit/>
            </a:bodyPr>
            <a:lstStyle/>
            <a:p>
              <a:r>
                <a:rPr lang="en-US" sz="900" dirty="0"/>
                <a:t>"</a:t>
              </a:r>
              <a:r>
                <a:rPr lang="en-US" sz="900" i="1" dirty="0"/>
                <a:t>Effect of heat treatments and coatings on the outgassing rate of stainless-steel chambers</a:t>
              </a:r>
              <a:r>
                <a:rPr lang="en-US" sz="900" dirty="0"/>
                <a:t>”, Journal of Vacuum Science &amp; Technology A </a:t>
              </a:r>
              <a:r>
                <a:rPr lang="en-US" sz="900" b="1" dirty="0"/>
                <a:t>32</a:t>
              </a:r>
              <a:r>
                <a:rPr lang="en-US" sz="900" dirty="0"/>
                <a:t>, 021604 (2014) </a:t>
              </a:r>
            </a:p>
          </p:txBody>
        </p:sp>
      </p:grpSp>
      <p:pic>
        <p:nvPicPr>
          <p:cNvPr id="19" name="Picture 18">
            <a:extLst>
              <a:ext uri="{FF2B5EF4-FFF2-40B4-BE49-F238E27FC236}">
                <a16:creationId xmlns:a16="http://schemas.microsoft.com/office/drawing/2014/main" id="{CCF37DE9-5BBF-62B1-6CFE-9BD8608FAE0C}"/>
              </a:ext>
            </a:extLst>
          </p:cNvPr>
          <p:cNvPicPr/>
          <p:nvPr/>
        </p:nvPicPr>
        <p:blipFill rotWithShape="1">
          <a:blip r:embed="rId4"/>
          <a:srcRect l="1274" t="1500" r="768" b="1558"/>
          <a:stretch/>
        </p:blipFill>
        <p:spPr bwMode="auto">
          <a:xfrm>
            <a:off x="5692176" y="3454380"/>
            <a:ext cx="4996070" cy="2640216"/>
          </a:xfrm>
          <a:prstGeom prst="rect">
            <a:avLst/>
          </a:prstGeom>
          <a:ln>
            <a:noFill/>
          </a:ln>
          <a:extLst>
            <a:ext uri="{53640926-AAD7-44D8-BBD7-CCE9431645EC}">
              <a14:shadowObscured xmlns:a14="http://schemas.microsoft.com/office/drawing/2010/main"/>
            </a:ext>
          </a:extLst>
        </p:spPr>
      </p:pic>
      <p:sp>
        <p:nvSpPr>
          <p:cNvPr id="22" name="Arrow: Up-Down 21">
            <a:extLst>
              <a:ext uri="{FF2B5EF4-FFF2-40B4-BE49-F238E27FC236}">
                <a16:creationId xmlns:a16="http://schemas.microsoft.com/office/drawing/2014/main" id="{37F71023-0094-A2FA-D2D6-E01855219F94}"/>
              </a:ext>
            </a:extLst>
          </p:cNvPr>
          <p:cNvSpPr/>
          <p:nvPr/>
        </p:nvSpPr>
        <p:spPr>
          <a:xfrm>
            <a:off x="10834064" y="4389120"/>
            <a:ext cx="186082" cy="1311691"/>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91EB83A2-390D-9025-B807-D2937F739E16}"/>
                  </a:ext>
                </a:extLst>
              </p:cNvPr>
              <p:cNvSpPr txBox="1"/>
              <p:nvPr/>
            </p:nvSpPr>
            <p:spPr>
              <a:xfrm>
                <a:off x="9668600" y="3920264"/>
                <a:ext cx="2330927" cy="503536"/>
              </a:xfrm>
              <a:prstGeom prst="rect">
                <a:avLst/>
              </a:prstGeom>
              <a:noFill/>
            </p:spPr>
            <p:txBody>
              <a:bodyPr wrap="square">
                <a:spAutoFit/>
              </a:bodyPr>
              <a:lstStyle/>
              <a:p>
                <a14:m>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𝑡𝑜𝑚𝑜𝑟𝑟𝑜𝑤</m:t>
                        </m:r>
                      </m:sub>
                    </m:sSub>
                    <m:r>
                      <a:rPr lang="en-US" i="0">
                        <a:latin typeface="Cambria Math" panose="02040503050406030204" pitchFamily="18" charset="0"/>
                      </a:rPr>
                      <m:t>= </m:t>
                    </m:r>
                    <m:f>
                      <m:fPr>
                        <m:ctrlPr>
                          <a:rPr lang="en-US" i="1">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𝑡𝑜𝑑𝑎𝑦</m:t>
                            </m:r>
                          </m:sub>
                        </m:sSub>
                      </m:num>
                      <m:den>
                        <m:r>
                          <a:rPr lang="en-US" i="0">
                            <a:latin typeface="Cambria Math" panose="02040503050406030204" pitchFamily="18" charset="0"/>
                          </a:rPr>
                          <m:t>1000</m:t>
                        </m:r>
                      </m:den>
                    </m:f>
                  </m:oMath>
                </a14:m>
                <a:r>
                  <a:rPr lang="en-US" dirty="0"/>
                  <a:t>   ?</a:t>
                </a:r>
              </a:p>
            </p:txBody>
          </p:sp>
        </mc:Choice>
        <mc:Fallback>
          <p:sp>
            <p:nvSpPr>
              <p:cNvPr id="24" name="TextBox 23">
                <a:extLst>
                  <a:ext uri="{FF2B5EF4-FFF2-40B4-BE49-F238E27FC236}">
                    <a16:creationId xmlns:a16="http://schemas.microsoft.com/office/drawing/2014/main" id="{91EB83A2-390D-9025-B807-D2937F739E16}"/>
                  </a:ext>
                </a:extLst>
              </p:cNvPr>
              <p:cNvSpPr txBox="1">
                <a:spLocks noRot="1" noChangeAspect="1" noMove="1" noResize="1" noEditPoints="1" noAdjustHandles="1" noChangeArrowheads="1" noChangeShapeType="1" noTextEdit="1"/>
              </p:cNvSpPr>
              <p:nvPr/>
            </p:nvSpPr>
            <p:spPr>
              <a:xfrm>
                <a:off x="9668600" y="3920264"/>
                <a:ext cx="2330927" cy="503536"/>
              </a:xfrm>
              <a:prstGeom prst="rect">
                <a:avLst/>
              </a:prstGeom>
              <a:blipFill>
                <a:blip r:embed="rId5"/>
                <a:stretch>
                  <a:fillRect r="-1832" b="-7229"/>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6E85258D-4CAC-4D1F-60A6-22E808D877B7}"/>
              </a:ext>
            </a:extLst>
          </p:cNvPr>
          <p:cNvSpPr txBox="1"/>
          <p:nvPr/>
        </p:nvSpPr>
        <p:spPr>
          <a:xfrm>
            <a:off x="8782994" y="6117310"/>
            <a:ext cx="1771767" cy="369332"/>
          </a:xfrm>
          <a:prstGeom prst="rect">
            <a:avLst/>
          </a:prstGeom>
          <a:noFill/>
        </p:spPr>
        <p:txBody>
          <a:bodyPr wrap="none" rtlCol="0">
            <a:spAutoFit/>
          </a:bodyPr>
          <a:lstStyle/>
          <a:p>
            <a:r>
              <a:rPr lang="en-US" dirty="0"/>
              <a:t>Low carbon steel</a:t>
            </a:r>
          </a:p>
        </p:txBody>
      </p:sp>
    </p:spTree>
    <p:extLst>
      <p:ext uri="{BB962C8B-B14F-4D97-AF65-F5344CB8AC3E}">
        <p14:creationId xmlns:p14="http://schemas.microsoft.com/office/powerpoint/2010/main" val="1681003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EC810-CB78-4968-544E-EB86183631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ACE963-8FA3-98FD-0E4A-1F870EA64E6B}"/>
              </a:ext>
            </a:extLst>
          </p:cNvPr>
          <p:cNvSpPr>
            <a:spLocks noGrp="1"/>
          </p:cNvSpPr>
          <p:nvPr>
            <p:ph type="title"/>
          </p:nvPr>
        </p:nvSpPr>
        <p:spPr/>
        <p:txBody>
          <a:bodyPr/>
          <a:lstStyle/>
          <a:p>
            <a:endParaRPr lang="en-US" dirty="0"/>
          </a:p>
        </p:txBody>
      </p:sp>
      <p:sp>
        <p:nvSpPr>
          <p:cNvPr id="4" name="Footer Placeholder 3">
            <a:extLst>
              <a:ext uri="{FF2B5EF4-FFF2-40B4-BE49-F238E27FC236}">
                <a16:creationId xmlns:a16="http://schemas.microsoft.com/office/drawing/2014/main" id="{CB822F1F-A9E1-F399-45B9-0AE4DFA22DC5}"/>
              </a:ext>
            </a:extLst>
          </p:cNvPr>
          <p:cNvSpPr>
            <a:spLocks noGrp="1"/>
          </p:cNvSpPr>
          <p:nvPr>
            <p:ph type="ftr" sz="quarter" idx="11"/>
          </p:nvPr>
        </p:nvSpPr>
        <p:spPr/>
        <p:txBody>
          <a:bodyPr/>
          <a:lstStyle/>
          <a:p>
            <a:r>
              <a:rPr lang="en-US" dirty="0"/>
              <a:t>PSTP2024 – Polarized electron sources</a:t>
            </a:r>
          </a:p>
        </p:txBody>
      </p:sp>
      <p:sp>
        <p:nvSpPr>
          <p:cNvPr id="5" name="Slide Number Placeholder 4">
            <a:extLst>
              <a:ext uri="{FF2B5EF4-FFF2-40B4-BE49-F238E27FC236}">
                <a16:creationId xmlns:a16="http://schemas.microsoft.com/office/drawing/2014/main" id="{60CAC17F-B137-54EC-FDA9-19E11A8A23C9}"/>
              </a:ext>
            </a:extLst>
          </p:cNvPr>
          <p:cNvSpPr>
            <a:spLocks noGrp="1"/>
          </p:cNvSpPr>
          <p:nvPr>
            <p:ph type="sldNum" sz="quarter" idx="12"/>
          </p:nvPr>
        </p:nvSpPr>
        <p:spPr/>
        <p:txBody>
          <a:bodyPr/>
          <a:lstStyle/>
          <a:p>
            <a:fld id="{07E1C93C-5050-FC42-8F10-D22D4F119D13}" type="slidenum">
              <a:rPr lang="en-US" smtClean="0"/>
              <a:pPr/>
              <a:t>25</a:t>
            </a:fld>
            <a:endParaRPr lang="en-US" dirty="0"/>
          </a:p>
        </p:txBody>
      </p:sp>
      <p:sp>
        <p:nvSpPr>
          <p:cNvPr id="7" name="Content Placeholder 5">
            <a:extLst>
              <a:ext uri="{FF2B5EF4-FFF2-40B4-BE49-F238E27FC236}">
                <a16:creationId xmlns:a16="http://schemas.microsoft.com/office/drawing/2014/main" id="{D06C453D-A305-7B85-8CE1-0A878FF0E6F2}"/>
              </a:ext>
            </a:extLst>
          </p:cNvPr>
          <p:cNvSpPr>
            <a:spLocks noGrp="1"/>
          </p:cNvSpPr>
          <p:nvPr>
            <p:ph idx="1"/>
          </p:nvPr>
        </p:nvSpPr>
        <p:spPr>
          <a:xfrm>
            <a:off x="305794" y="996689"/>
            <a:ext cx="11601432" cy="5381694"/>
          </a:xfrm>
        </p:spPr>
        <p:txBody>
          <a:bodyPr>
            <a:normAutofit/>
          </a:bodyPr>
          <a:lstStyle/>
          <a:p>
            <a:r>
              <a:rPr lang="en-US" sz="3600" dirty="0"/>
              <a:t>Back up slides</a:t>
            </a:r>
          </a:p>
        </p:txBody>
      </p:sp>
    </p:spTree>
    <p:extLst>
      <p:ext uri="{BB962C8B-B14F-4D97-AF65-F5344CB8AC3E}">
        <p14:creationId xmlns:p14="http://schemas.microsoft.com/office/powerpoint/2010/main" val="591630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PSTP2024 – Polarized electron sources</a:t>
            </a:r>
          </a:p>
        </p:txBody>
      </p:sp>
      <p:sp>
        <p:nvSpPr>
          <p:cNvPr id="5" name="Slide Number Placeholder 4"/>
          <p:cNvSpPr>
            <a:spLocks noGrp="1"/>
          </p:cNvSpPr>
          <p:nvPr>
            <p:ph type="sldNum" sz="quarter" idx="12"/>
          </p:nvPr>
        </p:nvSpPr>
        <p:spPr/>
        <p:txBody>
          <a:bodyPr/>
          <a:lstStyle/>
          <a:p>
            <a:fld id="{07E1C93C-5050-FC42-8F10-D22D4F119D13}" type="slidenum">
              <a:rPr lang="en-US" smtClean="0"/>
              <a:pPr/>
              <a:t>26</a:t>
            </a:fld>
            <a:endParaRPr lang="en-US" dirty="0"/>
          </a:p>
        </p:txBody>
      </p:sp>
      <p:sp>
        <p:nvSpPr>
          <p:cNvPr id="3" name="Content Placeholder 5">
            <a:extLst>
              <a:ext uri="{FF2B5EF4-FFF2-40B4-BE49-F238E27FC236}">
                <a16:creationId xmlns:a16="http://schemas.microsoft.com/office/drawing/2014/main" id="{96DCA9AD-7F14-ADBA-EBC0-42E9AF9F4E1F}"/>
              </a:ext>
            </a:extLst>
          </p:cNvPr>
          <p:cNvSpPr>
            <a:spLocks noGrp="1"/>
          </p:cNvSpPr>
          <p:nvPr>
            <p:ph idx="1"/>
          </p:nvPr>
        </p:nvSpPr>
        <p:spPr>
          <a:xfrm>
            <a:off x="411892" y="916438"/>
            <a:ext cx="11285837" cy="5542939"/>
          </a:xfrm>
        </p:spPr>
        <p:txBody>
          <a:bodyPr>
            <a:normAutofit/>
          </a:bodyPr>
          <a:lstStyle/>
          <a:p>
            <a:endParaRPr lang="en-US" sz="2000" dirty="0"/>
          </a:p>
        </p:txBody>
      </p:sp>
    </p:spTree>
    <p:extLst>
      <p:ext uri="{BB962C8B-B14F-4D97-AF65-F5344CB8AC3E}">
        <p14:creationId xmlns:p14="http://schemas.microsoft.com/office/powerpoint/2010/main" val="2165343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First (DC High Voltage) Photogun </a:t>
            </a:r>
          </a:p>
        </p:txBody>
      </p:sp>
      <p:sp>
        <p:nvSpPr>
          <p:cNvPr id="4" name="Footer Placeholder 3"/>
          <p:cNvSpPr>
            <a:spLocks noGrp="1"/>
          </p:cNvSpPr>
          <p:nvPr>
            <p:ph type="ftr" sz="quarter" idx="11"/>
          </p:nvPr>
        </p:nvSpPr>
        <p:spPr/>
        <p:txBody>
          <a:bodyPr/>
          <a:lstStyle/>
          <a:p>
            <a:r>
              <a:rPr lang="en-US" dirty="0"/>
              <a:t>PSTP2024 – Polarized electron sources</a:t>
            </a:r>
          </a:p>
        </p:txBody>
      </p:sp>
      <p:sp>
        <p:nvSpPr>
          <p:cNvPr id="5" name="Slide Number Placeholder 4"/>
          <p:cNvSpPr>
            <a:spLocks noGrp="1"/>
          </p:cNvSpPr>
          <p:nvPr>
            <p:ph type="sldNum" sz="quarter" idx="12"/>
          </p:nvPr>
        </p:nvSpPr>
        <p:spPr/>
        <p:txBody>
          <a:bodyPr/>
          <a:lstStyle/>
          <a:p>
            <a:fld id="{07E1C93C-5050-FC42-8F10-D22D4F119D13}" type="slidenum">
              <a:rPr lang="en-US" smtClean="0"/>
              <a:pPr/>
              <a:t>3</a:t>
            </a:fld>
            <a:endParaRPr lang="en-US" dirty="0"/>
          </a:p>
        </p:txBody>
      </p:sp>
      <p:pic>
        <p:nvPicPr>
          <p:cNvPr id="16" name="Picture 2"/>
          <p:cNvPicPr>
            <a:picLocks noGrp="1" noChangeAspect="1" noChangeArrowheads="1"/>
          </p:cNvPicPr>
          <p:nvPr>
            <p:ph idx="1"/>
          </p:nvPr>
        </p:nvPicPr>
        <p:blipFill>
          <a:blip r:embed="rId2" cstate="print"/>
          <a:srcRect l="19531" t="27420" r="17969" b="6989"/>
          <a:stretch>
            <a:fillRect/>
          </a:stretch>
        </p:blipFill>
        <p:spPr bwMode="auto">
          <a:xfrm>
            <a:off x="822400" y="920446"/>
            <a:ext cx="6095238" cy="4647591"/>
          </a:xfrm>
          <a:prstGeom prst="rect">
            <a:avLst/>
          </a:prstGeom>
          <a:noFill/>
          <a:ln w="9525">
            <a:noFill/>
            <a:miter lim="800000"/>
            <a:headEnd/>
            <a:tailEnd/>
          </a:ln>
          <a:effectLst/>
        </p:spPr>
      </p:pic>
      <p:sp>
        <p:nvSpPr>
          <p:cNvPr id="17" name="TextBox 16"/>
          <p:cNvSpPr txBox="1"/>
          <p:nvPr/>
        </p:nvSpPr>
        <p:spPr>
          <a:xfrm>
            <a:off x="2023858" y="5882561"/>
            <a:ext cx="8653523" cy="584775"/>
          </a:xfrm>
          <a:prstGeom prst="rect">
            <a:avLst/>
          </a:prstGeom>
          <a:noFill/>
        </p:spPr>
        <p:txBody>
          <a:bodyPr wrap="none" rtlCol="0">
            <a:spAutoFit/>
          </a:bodyPr>
          <a:lstStyle/>
          <a:p>
            <a:r>
              <a:rPr lang="en-US" sz="3200" dirty="0"/>
              <a:t>Started with a thermionic gun housing, circa 1976  </a:t>
            </a:r>
          </a:p>
        </p:txBody>
      </p:sp>
      <p:sp>
        <p:nvSpPr>
          <p:cNvPr id="18" name="TextBox 17"/>
          <p:cNvSpPr txBox="1"/>
          <p:nvPr/>
        </p:nvSpPr>
        <p:spPr>
          <a:xfrm>
            <a:off x="7384402" y="1305341"/>
            <a:ext cx="4313327" cy="4247317"/>
          </a:xfrm>
          <a:prstGeom prst="rect">
            <a:avLst/>
          </a:prstGeom>
          <a:noFill/>
        </p:spPr>
        <p:txBody>
          <a:bodyPr wrap="square" rtlCol="0">
            <a:spAutoFit/>
          </a:bodyPr>
          <a:lstStyle/>
          <a:p>
            <a:r>
              <a:rPr lang="en-US" b="1" dirty="0"/>
              <a:t>Gallium Arsenide was known to have polarized internal electrons when optically pumped by circularly polarized light</a:t>
            </a:r>
            <a:endParaRPr lang="en-US" dirty="0"/>
          </a:p>
          <a:p>
            <a:r>
              <a:rPr lang="en-US" dirty="0"/>
              <a:t>(Ekimov and Sakarov, JETP Letters 13, 495, 1971)</a:t>
            </a:r>
          </a:p>
          <a:p>
            <a:endParaRPr lang="en-US" dirty="0"/>
          </a:p>
          <a:p>
            <a:r>
              <a:rPr lang="en-US" b="1" dirty="0"/>
              <a:t>Bell and Spicer had shown that the conduction band electrons could be photoemitted by adding Cs-O monolayers to the surface</a:t>
            </a:r>
          </a:p>
          <a:p>
            <a:endParaRPr lang="en-US" b="1" dirty="0"/>
          </a:p>
          <a:p>
            <a:r>
              <a:rPr lang="en-US" sz="1800" b="1" dirty="0"/>
              <a:t>Gallium Arsenide as source of polarized electrons proposed by Garwin, Pierce and Siegmann in 1974 </a:t>
            </a:r>
          </a:p>
          <a:p>
            <a:endParaRPr lang="en-US" dirty="0"/>
          </a:p>
        </p:txBody>
      </p:sp>
    </p:spTree>
    <p:extLst>
      <p:ext uri="{BB962C8B-B14F-4D97-AF65-F5344CB8AC3E}">
        <p14:creationId xmlns:p14="http://schemas.microsoft.com/office/powerpoint/2010/main" val="8396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Photoinjector</a:t>
            </a:r>
          </a:p>
        </p:txBody>
      </p:sp>
      <p:sp>
        <p:nvSpPr>
          <p:cNvPr id="4" name="Footer Placeholder 3"/>
          <p:cNvSpPr>
            <a:spLocks noGrp="1"/>
          </p:cNvSpPr>
          <p:nvPr>
            <p:ph type="ftr" sz="quarter" idx="11"/>
          </p:nvPr>
        </p:nvSpPr>
        <p:spPr/>
        <p:txBody>
          <a:bodyPr/>
          <a:lstStyle/>
          <a:p>
            <a:r>
              <a:rPr lang="en-US" dirty="0"/>
              <a:t>PSTP2024 – Polarized electron sources</a:t>
            </a:r>
          </a:p>
        </p:txBody>
      </p:sp>
      <p:sp>
        <p:nvSpPr>
          <p:cNvPr id="5" name="Slide Number Placeholder 4"/>
          <p:cNvSpPr>
            <a:spLocks noGrp="1"/>
          </p:cNvSpPr>
          <p:nvPr>
            <p:ph type="sldNum" sz="quarter" idx="12"/>
          </p:nvPr>
        </p:nvSpPr>
        <p:spPr/>
        <p:txBody>
          <a:bodyPr/>
          <a:lstStyle/>
          <a:p>
            <a:fld id="{07E1C93C-5050-FC42-8F10-D22D4F119D13}" type="slidenum">
              <a:rPr lang="en-US" smtClean="0"/>
              <a:pPr/>
              <a:t>4</a:t>
            </a:fld>
            <a:endParaRPr lang="en-US" dirty="0"/>
          </a:p>
        </p:txBody>
      </p:sp>
      <p:sp>
        <p:nvSpPr>
          <p:cNvPr id="7" name="TextBox 6"/>
          <p:cNvSpPr txBox="1"/>
          <p:nvPr/>
        </p:nvSpPr>
        <p:spPr>
          <a:xfrm>
            <a:off x="6432116" y="1090295"/>
            <a:ext cx="5655500" cy="2800767"/>
          </a:xfrm>
          <a:prstGeom prst="rect">
            <a:avLst/>
          </a:prstGeom>
          <a:solidFill>
            <a:schemeClr val="accent5">
              <a:lumMod val="20000"/>
              <a:lumOff val="80000"/>
            </a:schemeClr>
          </a:solidFill>
        </p:spPr>
        <p:txBody>
          <a:bodyPr wrap="square" rtlCol="0">
            <a:spAutoFit/>
          </a:bodyPr>
          <a:lstStyle/>
          <a:p>
            <a:pPr marL="231775" indent="-231775">
              <a:buFont typeface="Arial" panose="020B0604020202020204" pitchFamily="34" charset="0"/>
              <a:buChar char="•"/>
            </a:pPr>
            <a:r>
              <a:rPr lang="en-US" sz="2200" dirty="0">
                <a:solidFill>
                  <a:srgbClr val="FF0000"/>
                </a:solidFill>
              </a:rPr>
              <a:t>‘Photoemission of spin-polarized electrons from GaAs’, Daniel T. Pierce and Felix Meier, Phys. Rev. B 13, 5484 – June 1976</a:t>
            </a:r>
          </a:p>
          <a:p>
            <a:pPr marL="231775" indent="-231775">
              <a:buFontTx/>
              <a:buChar char="•"/>
            </a:pPr>
            <a:r>
              <a:rPr lang="en-US" sz="2200" dirty="0">
                <a:solidFill>
                  <a:srgbClr val="FF0000"/>
                </a:solidFill>
              </a:rPr>
              <a:t>Polarized electrons accelerated at SLAC December 1977</a:t>
            </a:r>
          </a:p>
          <a:p>
            <a:pPr marL="231775" indent="-231775">
              <a:buFontTx/>
              <a:buChar char="•"/>
            </a:pPr>
            <a:r>
              <a:rPr lang="en-US" sz="2200" dirty="0">
                <a:solidFill>
                  <a:srgbClr val="FF0000"/>
                </a:solidFill>
              </a:rPr>
              <a:t>E122 announces parity violation June 1978 - an important verification of the Standard Model</a:t>
            </a:r>
          </a:p>
        </p:txBody>
      </p:sp>
      <p:pic>
        <p:nvPicPr>
          <p:cNvPr id="8" name="Picture 3" descr="Schematic diagram of experimental areas at SLAC"/>
          <p:cNvPicPr>
            <a:picLocks noChangeAspect="1" noChangeArrowheads="1"/>
          </p:cNvPicPr>
          <p:nvPr/>
        </p:nvPicPr>
        <p:blipFill>
          <a:blip r:embed="rId2" cstate="print"/>
          <a:srcRect/>
          <a:stretch>
            <a:fillRect/>
          </a:stretch>
        </p:blipFill>
        <p:spPr bwMode="auto">
          <a:xfrm>
            <a:off x="2364910" y="4073335"/>
            <a:ext cx="7256541" cy="2289131"/>
          </a:xfrm>
          <a:prstGeom prst="rect">
            <a:avLst/>
          </a:prstGeom>
          <a:noFill/>
        </p:spPr>
      </p:pic>
      <p:pic>
        <p:nvPicPr>
          <p:cNvPr id="9" name="Picture 2"/>
          <p:cNvPicPr>
            <a:picLocks noChangeAspect="1" noChangeArrowheads="1"/>
          </p:cNvPicPr>
          <p:nvPr/>
        </p:nvPicPr>
        <p:blipFill>
          <a:blip r:embed="rId3" cstate="print">
            <a:lum bright="-6000" contrast="6000"/>
          </a:blip>
          <a:srcRect l="18753" t="43231" r="19839" b="23757"/>
          <a:stretch>
            <a:fillRect/>
          </a:stretch>
        </p:blipFill>
        <p:spPr bwMode="auto">
          <a:xfrm>
            <a:off x="1" y="1136003"/>
            <a:ext cx="6350620" cy="2677656"/>
          </a:xfrm>
          <a:prstGeom prst="rect">
            <a:avLst/>
          </a:prstGeom>
          <a:noFill/>
          <a:ln w="9525">
            <a:noFill/>
            <a:miter lim="800000"/>
            <a:headEnd/>
            <a:tailEnd/>
          </a:ln>
          <a:effectLst/>
        </p:spPr>
      </p:pic>
    </p:spTree>
    <p:extLst>
      <p:ext uri="{BB962C8B-B14F-4D97-AF65-F5344CB8AC3E}">
        <p14:creationId xmlns:p14="http://schemas.microsoft.com/office/powerpoint/2010/main" val="3748267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inion Pro"/>
              </a:rPr>
              <a:t>Always Tweaking the Design</a:t>
            </a:r>
          </a:p>
        </p:txBody>
      </p:sp>
      <p:sp>
        <p:nvSpPr>
          <p:cNvPr id="4" name="Footer Placeholder 3"/>
          <p:cNvSpPr>
            <a:spLocks noGrp="1"/>
          </p:cNvSpPr>
          <p:nvPr>
            <p:ph type="ftr" sz="quarter" idx="11"/>
          </p:nvPr>
        </p:nvSpPr>
        <p:spPr/>
        <p:txBody>
          <a:bodyPr/>
          <a:lstStyle/>
          <a:p>
            <a:r>
              <a:rPr lang="en-US" dirty="0"/>
              <a:t>PSTP2024 – Polarized electron sources</a:t>
            </a:r>
          </a:p>
        </p:txBody>
      </p:sp>
      <p:sp>
        <p:nvSpPr>
          <p:cNvPr id="5" name="Slide Number Placeholder 4"/>
          <p:cNvSpPr>
            <a:spLocks noGrp="1"/>
          </p:cNvSpPr>
          <p:nvPr>
            <p:ph type="sldNum" sz="quarter" idx="12"/>
          </p:nvPr>
        </p:nvSpPr>
        <p:spPr/>
        <p:txBody>
          <a:bodyPr/>
          <a:lstStyle/>
          <a:p>
            <a:fld id="{07E1C93C-5050-FC42-8F10-D22D4F119D13}" type="slidenum">
              <a:rPr lang="en-US" smtClean="0"/>
              <a:pPr/>
              <a:t>5</a:t>
            </a:fld>
            <a:endParaRPr lang="en-US" dirty="0"/>
          </a:p>
        </p:txBody>
      </p:sp>
      <p:pic>
        <p:nvPicPr>
          <p:cNvPr id="35" name="Picture 7" descr="Picture1">
            <a:extLst>
              <a:ext uri="{FF2B5EF4-FFF2-40B4-BE49-F238E27FC236}">
                <a16:creationId xmlns:a16="http://schemas.microsoft.com/office/drawing/2014/main" id="{E755C5FA-D4F4-B07B-7223-36160B063F41}"/>
              </a:ext>
            </a:extLst>
          </p:cNvPr>
          <p:cNvPicPr>
            <a:picLocks noChangeAspect="1" noChangeArrowheads="1"/>
          </p:cNvPicPr>
          <p:nvPr/>
        </p:nvPicPr>
        <p:blipFill>
          <a:blip r:embed="rId2" cstate="print"/>
          <a:srcRect/>
          <a:stretch>
            <a:fillRect/>
          </a:stretch>
        </p:blipFill>
        <p:spPr bwMode="auto">
          <a:xfrm>
            <a:off x="6019800" y="3962400"/>
            <a:ext cx="3438028" cy="2590800"/>
          </a:xfrm>
          <a:prstGeom prst="rect">
            <a:avLst/>
          </a:prstGeom>
          <a:noFill/>
          <a:ln w="9525">
            <a:noFill/>
            <a:miter lim="800000"/>
            <a:headEnd/>
            <a:tailEnd/>
          </a:ln>
        </p:spPr>
      </p:pic>
      <p:pic>
        <p:nvPicPr>
          <p:cNvPr id="44" name="Picture 2" descr="M:\inj_group\INV_GUN_2009\photos in tunnel\inv_gun1.JPG">
            <a:extLst>
              <a:ext uri="{FF2B5EF4-FFF2-40B4-BE49-F238E27FC236}">
                <a16:creationId xmlns:a16="http://schemas.microsoft.com/office/drawing/2014/main" id="{92D5D442-F3BD-7E67-ECDB-D0DC669F36BD}"/>
              </a:ext>
            </a:extLst>
          </p:cNvPr>
          <p:cNvPicPr>
            <a:picLocks noChangeAspect="1" noChangeArrowheads="1"/>
          </p:cNvPicPr>
          <p:nvPr/>
        </p:nvPicPr>
        <p:blipFill>
          <a:blip r:embed="rId3" cstate="print"/>
          <a:srcRect/>
          <a:stretch>
            <a:fillRect/>
          </a:stretch>
        </p:blipFill>
        <p:spPr bwMode="auto">
          <a:xfrm>
            <a:off x="7579382" y="895862"/>
            <a:ext cx="3756891" cy="2817668"/>
          </a:xfrm>
          <a:prstGeom prst="rect">
            <a:avLst/>
          </a:prstGeom>
          <a:noFill/>
          <a:ln w="9525">
            <a:noFill/>
            <a:miter lim="800000"/>
            <a:headEnd/>
            <a:tailEnd/>
          </a:ln>
        </p:spPr>
      </p:pic>
      <p:grpSp>
        <p:nvGrpSpPr>
          <p:cNvPr id="46" name="Group 45">
            <a:extLst>
              <a:ext uri="{FF2B5EF4-FFF2-40B4-BE49-F238E27FC236}">
                <a16:creationId xmlns:a16="http://schemas.microsoft.com/office/drawing/2014/main" id="{71E6830D-FFDC-41BA-C141-06150A8AA293}"/>
              </a:ext>
            </a:extLst>
          </p:cNvPr>
          <p:cNvGrpSpPr/>
          <p:nvPr/>
        </p:nvGrpSpPr>
        <p:grpSpPr>
          <a:xfrm>
            <a:off x="4267200" y="2377460"/>
            <a:ext cx="2514600" cy="1369291"/>
            <a:chOff x="2889827" y="2438400"/>
            <a:chExt cx="2221345" cy="1369291"/>
          </a:xfrm>
        </p:grpSpPr>
        <p:sp>
          <p:nvSpPr>
            <p:cNvPr id="47" name="Curved Up Arrow 10">
              <a:extLst>
                <a:ext uri="{FF2B5EF4-FFF2-40B4-BE49-F238E27FC236}">
                  <a16:creationId xmlns:a16="http://schemas.microsoft.com/office/drawing/2014/main" id="{BA670167-7095-5D2A-40AB-DC3EA789B841}"/>
                </a:ext>
              </a:extLst>
            </p:cNvPr>
            <p:cNvSpPr/>
            <p:nvPr/>
          </p:nvSpPr>
          <p:spPr>
            <a:xfrm>
              <a:off x="2889827" y="2740891"/>
              <a:ext cx="2221345" cy="1066800"/>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8" name="TextBox 47">
              <a:extLst>
                <a:ext uri="{FF2B5EF4-FFF2-40B4-BE49-F238E27FC236}">
                  <a16:creationId xmlns:a16="http://schemas.microsoft.com/office/drawing/2014/main" id="{F9968A55-FCF1-B987-2F34-58AF43EFB026}"/>
                </a:ext>
              </a:extLst>
            </p:cNvPr>
            <p:cNvSpPr txBox="1"/>
            <p:nvPr/>
          </p:nvSpPr>
          <p:spPr>
            <a:xfrm>
              <a:off x="3240808" y="2438400"/>
              <a:ext cx="1519382" cy="923330"/>
            </a:xfrm>
            <a:prstGeom prst="rect">
              <a:avLst/>
            </a:prstGeom>
            <a:noFill/>
          </p:spPr>
          <p:txBody>
            <a:bodyPr wrap="square" rtlCol="0">
              <a:spAutoFit/>
            </a:bodyPr>
            <a:lstStyle/>
            <a:p>
              <a:pPr algn="ctr"/>
              <a:r>
                <a:rPr lang="en-US" dirty="0">
                  <a:latin typeface="Century Gothic" panose="020B0502020202020204" pitchFamily="34" charset="0"/>
                </a:rPr>
                <a:t>Endless quest for perfection</a:t>
              </a:r>
            </a:p>
          </p:txBody>
        </p:sp>
      </p:grpSp>
      <p:grpSp>
        <p:nvGrpSpPr>
          <p:cNvPr id="49" name="Group 48">
            <a:extLst>
              <a:ext uri="{FF2B5EF4-FFF2-40B4-BE49-F238E27FC236}">
                <a16:creationId xmlns:a16="http://schemas.microsoft.com/office/drawing/2014/main" id="{2AEEB294-56C3-411B-9BF7-EBDAED092131}"/>
              </a:ext>
            </a:extLst>
          </p:cNvPr>
          <p:cNvGrpSpPr/>
          <p:nvPr/>
        </p:nvGrpSpPr>
        <p:grpSpPr>
          <a:xfrm>
            <a:off x="663147" y="960333"/>
            <a:ext cx="2514600" cy="3209140"/>
            <a:chOff x="-701520" y="2071503"/>
            <a:chExt cx="2514600" cy="3209140"/>
          </a:xfrm>
        </p:grpSpPr>
        <p:pic>
          <p:nvPicPr>
            <p:cNvPr id="50" name="Picture 2" descr="C:\DOCUME~1\poelker\LOCALS~1\Temp\\msotw9_temp0.jpg">
              <a:extLst>
                <a:ext uri="{FF2B5EF4-FFF2-40B4-BE49-F238E27FC236}">
                  <a16:creationId xmlns:a16="http://schemas.microsoft.com/office/drawing/2014/main" id="{8529721B-54A3-F715-30F4-6F7039EA93E2}"/>
                </a:ext>
              </a:extLst>
            </p:cNvPr>
            <p:cNvPicPr>
              <a:picLocks noChangeAspect="1" noChangeArrowheads="1"/>
            </p:cNvPicPr>
            <p:nvPr/>
          </p:nvPicPr>
          <p:blipFill>
            <a:blip r:embed="rId4" cstate="print"/>
            <a:stretch>
              <a:fillRect/>
            </a:stretch>
          </p:blipFill>
          <p:spPr bwMode="auto">
            <a:xfrm>
              <a:off x="-701520" y="2071503"/>
              <a:ext cx="2514600" cy="3209140"/>
            </a:xfrm>
            <a:prstGeom prst="rect">
              <a:avLst/>
            </a:prstGeom>
            <a:noFill/>
            <a:ln>
              <a:noFill/>
            </a:ln>
          </p:spPr>
        </p:pic>
        <p:sp>
          <p:nvSpPr>
            <p:cNvPr id="51" name="Oval 50">
              <a:extLst>
                <a:ext uri="{FF2B5EF4-FFF2-40B4-BE49-F238E27FC236}">
                  <a16:creationId xmlns:a16="http://schemas.microsoft.com/office/drawing/2014/main" id="{E15A6816-EFD1-CE60-7FBC-F1F7001764CA}"/>
                </a:ext>
              </a:extLst>
            </p:cNvPr>
            <p:cNvSpPr/>
            <p:nvPr/>
          </p:nvSpPr>
          <p:spPr>
            <a:xfrm>
              <a:off x="1331120" y="2188713"/>
              <a:ext cx="381000" cy="381000"/>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grpSp>
      <p:sp>
        <p:nvSpPr>
          <p:cNvPr id="53" name="Oval 52">
            <a:extLst>
              <a:ext uri="{FF2B5EF4-FFF2-40B4-BE49-F238E27FC236}">
                <a16:creationId xmlns:a16="http://schemas.microsoft.com/office/drawing/2014/main" id="{0411AB34-B3EF-A62E-B5AE-B39A61BA31F7}"/>
              </a:ext>
            </a:extLst>
          </p:cNvPr>
          <p:cNvSpPr/>
          <p:nvPr/>
        </p:nvSpPr>
        <p:spPr>
          <a:xfrm>
            <a:off x="6172200" y="4038600"/>
            <a:ext cx="381000" cy="381000"/>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54" name="Oval 53">
            <a:extLst>
              <a:ext uri="{FF2B5EF4-FFF2-40B4-BE49-F238E27FC236}">
                <a16:creationId xmlns:a16="http://schemas.microsoft.com/office/drawing/2014/main" id="{CF0A44FC-BBBB-F21B-9DF8-5857D19678A7}"/>
              </a:ext>
            </a:extLst>
          </p:cNvPr>
          <p:cNvSpPr/>
          <p:nvPr/>
        </p:nvSpPr>
        <p:spPr>
          <a:xfrm>
            <a:off x="10774370" y="946670"/>
            <a:ext cx="381000" cy="381000"/>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pic>
        <p:nvPicPr>
          <p:cNvPr id="55" name="Picture 48">
            <a:extLst>
              <a:ext uri="{FF2B5EF4-FFF2-40B4-BE49-F238E27FC236}">
                <a16:creationId xmlns:a16="http://schemas.microsoft.com/office/drawing/2014/main" id="{957629E3-6426-8840-30EF-853E92BFC1C1}"/>
              </a:ext>
            </a:extLst>
          </p:cNvPr>
          <p:cNvPicPr>
            <a:picLocks noChangeAspect="1" noChangeArrowheads="1"/>
          </p:cNvPicPr>
          <p:nvPr/>
        </p:nvPicPr>
        <p:blipFill>
          <a:blip r:embed="rId5" cstate="print"/>
          <a:srcRect t="21854" b="2511"/>
          <a:stretch>
            <a:fillRect/>
          </a:stretch>
        </p:blipFill>
        <p:spPr bwMode="auto">
          <a:xfrm>
            <a:off x="3443189" y="905413"/>
            <a:ext cx="4038850" cy="1472047"/>
          </a:xfrm>
          <a:prstGeom prst="rect">
            <a:avLst/>
          </a:prstGeom>
          <a:noFill/>
          <a:ln w="9525">
            <a:noFill/>
            <a:miter lim="800000"/>
            <a:headEnd/>
            <a:tailEnd/>
          </a:ln>
          <a:effectLst/>
        </p:spPr>
      </p:pic>
      <p:pic>
        <p:nvPicPr>
          <p:cNvPr id="38" name="Picture 3" descr="C:\DOCUME~1\poelker\LOCALS~1\Temp\\msotw9_temp0.jpg">
            <a:extLst>
              <a:ext uri="{FF2B5EF4-FFF2-40B4-BE49-F238E27FC236}">
                <a16:creationId xmlns:a16="http://schemas.microsoft.com/office/drawing/2014/main" id="{084F13C5-043D-79F1-04AB-BB54F0BF56F6}"/>
              </a:ext>
            </a:extLst>
          </p:cNvPr>
          <p:cNvPicPr>
            <a:picLocks noChangeAspect="1" noChangeArrowheads="1"/>
          </p:cNvPicPr>
          <p:nvPr/>
        </p:nvPicPr>
        <p:blipFill>
          <a:blip r:embed="rId6" cstate="print"/>
          <a:stretch>
            <a:fillRect/>
          </a:stretch>
        </p:blipFill>
        <p:spPr bwMode="auto">
          <a:xfrm>
            <a:off x="2645708" y="3962400"/>
            <a:ext cx="3242984" cy="2590800"/>
          </a:xfrm>
          <a:prstGeom prst="rect">
            <a:avLst/>
          </a:prstGeom>
          <a:noFill/>
          <a:ln>
            <a:noFill/>
          </a:ln>
        </p:spPr>
      </p:pic>
      <p:sp>
        <p:nvSpPr>
          <p:cNvPr id="52" name="Oval 51">
            <a:extLst>
              <a:ext uri="{FF2B5EF4-FFF2-40B4-BE49-F238E27FC236}">
                <a16:creationId xmlns:a16="http://schemas.microsoft.com/office/drawing/2014/main" id="{71D75F20-92ED-A5D7-D216-113BD17B1F08}"/>
              </a:ext>
            </a:extLst>
          </p:cNvPr>
          <p:cNvSpPr/>
          <p:nvPr/>
        </p:nvSpPr>
        <p:spPr>
          <a:xfrm>
            <a:off x="5334000" y="4038600"/>
            <a:ext cx="381000" cy="381000"/>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Tree>
    <p:extLst>
      <p:ext uri="{BB962C8B-B14F-4D97-AF65-F5344CB8AC3E}">
        <p14:creationId xmlns:p14="http://schemas.microsoft.com/office/powerpoint/2010/main" val="901090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inion Pro"/>
              </a:rPr>
              <a:t>Key Features of a Polarized </a:t>
            </a:r>
            <a:r>
              <a:rPr lang="en-US" sz="2400" dirty="0" err="1">
                <a:latin typeface="Minion Pro"/>
              </a:rPr>
              <a:t>Photogun</a:t>
            </a:r>
            <a:endParaRPr lang="en-US" dirty="0"/>
          </a:p>
        </p:txBody>
      </p:sp>
      <p:sp>
        <p:nvSpPr>
          <p:cNvPr id="4" name="Footer Placeholder 3"/>
          <p:cNvSpPr>
            <a:spLocks noGrp="1"/>
          </p:cNvSpPr>
          <p:nvPr>
            <p:ph type="ftr" sz="quarter" idx="11"/>
          </p:nvPr>
        </p:nvSpPr>
        <p:spPr/>
        <p:txBody>
          <a:bodyPr/>
          <a:lstStyle/>
          <a:p>
            <a:r>
              <a:rPr lang="en-US" dirty="0"/>
              <a:t>PSTP2024 – Polarized electron sources</a:t>
            </a:r>
          </a:p>
        </p:txBody>
      </p:sp>
      <p:sp>
        <p:nvSpPr>
          <p:cNvPr id="5" name="Slide Number Placeholder 4"/>
          <p:cNvSpPr>
            <a:spLocks noGrp="1"/>
          </p:cNvSpPr>
          <p:nvPr>
            <p:ph type="sldNum" sz="quarter" idx="12"/>
          </p:nvPr>
        </p:nvSpPr>
        <p:spPr/>
        <p:txBody>
          <a:bodyPr/>
          <a:lstStyle/>
          <a:p>
            <a:fld id="{07E1C93C-5050-FC42-8F10-D22D4F119D13}" type="slidenum">
              <a:rPr lang="en-US" smtClean="0"/>
              <a:pPr/>
              <a:t>6</a:t>
            </a:fld>
            <a:endParaRPr lang="en-US" dirty="0"/>
          </a:p>
        </p:txBody>
      </p:sp>
      <p:sp>
        <p:nvSpPr>
          <p:cNvPr id="35" name="Content Placeholder 56">
            <a:extLst>
              <a:ext uri="{FF2B5EF4-FFF2-40B4-BE49-F238E27FC236}">
                <a16:creationId xmlns:a16="http://schemas.microsoft.com/office/drawing/2014/main" id="{E5132890-E65A-238A-CBD3-08A056F563E6}"/>
              </a:ext>
            </a:extLst>
          </p:cNvPr>
          <p:cNvSpPr>
            <a:spLocks noGrp="1"/>
          </p:cNvSpPr>
          <p:nvPr>
            <p:ph idx="1"/>
          </p:nvPr>
        </p:nvSpPr>
        <p:spPr>
          <a:xfrm>
            <a:off x="1231699" y="1001293"/>
            <a:ext cx="5564365" cy="5381694"/>
          </a:xfrm>
        </p:spPr>
        <p:txBody>
          <a:bodyPr>
            <a:normAutofit lnSpcReduction="10000"/>
          </a:bodyPr>
          <a:lstStyle/>
          <a:p>
            <a:pPr marL="571500" indent="-571500">
              <a:buFont typeface="Arial" panose="020B0604020202020204" pitchFamily="34" charset="0"/>
              <a:buChar char="•"/>
            </a:pPr>
            <a:r>
              <a:rPr lang="en-US" sz="3600" dirty="0">
                <a:latin typeface="Arial" panose="020B0604020202020204" pitchFamily="34" charset="0"/>
                <a:cs typeface="Arial" panose="020B0604020202020204" pitchFamily="34" charset="0"/>
              </a:rPr>
              <a:t>Photocathode</a:t>
            </a:r>
          </a:p>
          <a:p>
            <a:pPr marL="911225" lvl="1" indent="-285750">
              <a:buFont typeface="Arial" panose="020B0604020202020204" pitchFamily="34" charset="0"/>
              <a:buChar char="•"/>
            </a:pPr>
            <a:r>
              <a:rPr lang="en-US" dirty="0">
                <a:latin typeface="Arial" panose="020B0604020202020204" pitchFamily="34" charset="0"/>
                <a:cs typeface="Arial" panose="020B0604020202020204" pitchFamily="34" charset="0"/>
              </a:rPr>
              <a:t>High Polarization</a:t>
            </a:r>
          </a:p>
          <a:p>
            <a:pPr marL="911225" lvl="1" indent="-285750">
              <a:buFont typeface="Arial" panose="020B0604020202020204" pitchFamily="34" charset="0"/>
              <a:buChar char="•"/>
            </a:pPr>
            <a:r>
              <a:rPr lang="en-US" dirty="0">
                <a:latin typeface="Arial" panose="020B0604020202020204" pitchFamily="34" charset="0"/>
                <a:cs typeface="Arial" panose="020B0604020202020204" pitchFamily="34" charset="0"/>
              </a:rPr>
              <a:t>High QE (photoemission yield)</a:t>
            </a:r>
          </a:p>
          <a:p>
            <a:pPr marL="911225" lvl="1" indent="-285750">
              <a:buFont typeface="Arial" panose="020B0604020202020204" pitchFamily="34" charset="0"/>
              <a:buChar char="•"/>
            </a:pPr>
            <a:r>
              <a:rPr lang="en-US" dirty="0">
                <a:latin typeface="Arial" panose="020B0604020202020204" pitchFamily="34" charset="0"/>
                <a:cs typeface="Arial" panose="020B0604020202020204" pitchFamily="34" charset="0"/>
              </a:rPr>
              <a:t>Long Lifetime</a:t>
            </a:r>
          </a:p>
          <a:p>
            <a:pPr marL="571500" indent="-571500">
              <a:buFont typeface="Arial" panose="020B0604020202020204" pitchFamily="34" charset="0"/>
              <a:buChar char="•"/>
            </a:pPr>
            <a:r>
              <a:rPr lang="en-US" sz="3600" dirty="0">
                <a:latin typeface="Arial" panose="020B0604020202020204" pitchFamily="34" charset="0"/>
                <a:cs typeface="Arial" panose="020B0604020202020204" pitchFamily="34" charset="0"/>
              </a:rPr>
              <a:t>Vacuum</a:t>
            </a:r>
          </a:p>
          <a:p>
            <a:pPr marL="911225" lvl="1" indent="-285750">
              <a:buFont typeface="Arial" panose="020B0604020202020204" pitchFamily="34" charset="0"/>
              <a:buChar char="•"/>
            </a:pPr>
            <a:r>
              <a:rPr lang="en-US" dirty="0">
                <a:latin typeface="Arial" panose="020B0604020202020204" pitchFamily="34" charset="0"/>
                <a:cs typeface="Arial" panose="020B0604020202020204" pitchFamily="34" charset="0"/>
              </a:rPr>
              <a:t>Static Vacuum</a:t>
            </a:r>
          </a:p>
          <a:p>
            <a:pPr marL="911225" lvl="1" indent="-285750">
              <a:buFont typeface="Arial" panose="020B0604020202020204" pitchFamily="34" charset="0"/>
              <a:buChar char="•"/>
            </a:pPr>
            <a:r>
              <a:rPr lang="en-US" dirty="0">
                <a:latin typeface="Arial" panose="020B0604020202020204" pitchFamily="34" charset="0"/>
                <a:cs typeface="Arial" panose="020B0604020202020204" pitchFamily="34" charset="0"/>
              </a:rPr>
              <a:t>Dynamic Vacuum</a:t>
            </a:r>
          </a:p>
          <a:p>
            <a:pPr marL="571500" indent="-571500">
              <a:buFont typeface="Arial" panose="020B0604020202020204" pitchFamily="34" charset="0"/>
              <a:buChar char="•"/>
            </a:pPr>
            <a:r>
              <a:rPr lang="en-US" sz="3600" dirty="0">
                <a:latin typeface="Arial" panose="020B0604020202020204" pitchFamily="34" charset="0"/>
                <a:cs typeface="Arial" panose="020B0604020202020204" pitchFamily="34" charset="0"/>
              </a:rPr>
              <a:t>High Voltage</a:t>
            </a:r>
          </a:p>
          <a:p>
            <a:pPr marL="911225" lvl="1" indent="-285750">
              <a:buFont typeface="Arial" panose="020B0604020202020204" pitchFamily="34" charset="0"/>
              <a:buChar char="•"/>
            </a:pPr>
            <a:r>
              <a:rPr lang="en-US" dirty="0">
                <a:latin typeface="Arial" panose="020B0604020202020204" pitchFamily="34" charset="0"/>
                <a:cs typeface="Arial" panose="020B0604020202020204" pitchFamily="34" charset="0"/>
              </a:rPr>
              <a:t>Eliminating field emission</a:t>
            </a:r>
          </a:p>
          <a:p>
            <a:pPr marL="571500" indent="-571500">
              <a:buFont typeface="Arial" panose="020B0604020202020204" pitchFamily="34" charset="0"/>
              <a:buChar char="•"/>
            </a:pPr>
            <a:r>
              <a:rPr lang="en-US" sz="3600" dirty="0">
                <a:latin typeface="Arial" panose="020B0604020202020204" pitchFamily="34" charset="0"/>
                <a:cs typeface="Arial" panose="020B0604020202020204" pitchFamily="34" charset="0"/>
              </a:rPr>
              <a:t>Drive Laser</a:t>
            </a:r>
          </a:p>
          <a:p>
            <a:pPr marL="911225" lvl="1" indent="-285750">
              <a:buFont typeface="Arial" panose="020B0604020202020204" pitchFamily="34" charset="0"/>
              <a:buChar char="•"/>
            </a:pPr>
            <a:r>
              <a:rPr lang="en-US" dirty="0">
                <a:latin typeface="Arial" panose="020B0604020202020204" pitchFamily="34" charset="0"/>
                <a:cs typeface="Arial" panose="020B0604020202020204" pitchFamily="34" charset="0"/>
              </a:rPr>
              <a:t>Reliable, phase locked to machine</a:t>
            </a:r>
          </a:p>
          <a:p>
            <a:pPr marL="911225" lvl="1" indent="-285750">
              <a:buFont typeface="Arial" panose="020B0604020202020204" pitchFamily="34" charset="0"/>
              <a:buChar char="•"/>
            </a:pPr>
            <a:r>
              <a:rPr lang="en-US" dirty="0">
                <a:latin typeface="Arial" panose="020B0604020202020204" pitchFamily="34" charset="0"/>
                <a:cs typeface="Arial" panose="020B0604020202020204" pitchFamily="34" charset="0"/>
              </a:rPr>
              <a:t>Adequate Power</a:t>
            </a:r>
          </a:p>
          <a:p>
            <a:pPr marL="911225" lvl="1" indent="-285750">
              <a:buFont typeface="Arial" panose="020B0604020202020204" pitchFamily="34" charset="0"/>
              <a:buChar char="•"/>
            </a:pPr>
            <a:r>
              <a:rPr lang="en-US" dirty="0">
                <a:latin typeface="Arial" panose="020B0604020202020204" pitchFamily="34" charset="0"/>
                <a:cs typeface="Arial" panose="020B0604020202020204" pitchFamily="34" charset="0"/>
              </a:rPr>
              <a:t>Wavelength Tunable</a:t>
            </a:r>
          </a:p>
          <a:p>
            <a:endParaRPr lang="en-US" dirty="0"/>
          </a:p>
        </p:txBody>
      </p:sp>
    </p:spTree>
    <p:extLst>
      <p:ext uri="{BB962C8B-B14F-4D97-AF65-F5344CB8AC3E}">
        <p14:creationId xmlns:p14="http://schemas.microsoft.com/office/powerpoint/2010/main" val="1214639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Polarized Electron Beams</a:t>
            </a:r>
          </a:p>
        </p:txBody>
      </p:sp>
      <p:sp>
        <p:nvSpPr>
          <p:cNvPr id="4" name="Footer Placeholder 3"/>
          <p:cNvSpPr>
            <a:spLocks noGrp="1"/>
          </p:cNvSpPr>
          <p:nvPr>
            <p:ph type="ftr" sz="quarter" idx="11"/>
          </p:nvPr>
        </p:nvSpPr>
        <p:spPr/>
        <p:txBody>
          <a:bodyPr/>
          <a:lstStyle/>
          <a:p>
            <a:r>
              <a:rPr lang="en-US" dirty="0"/>
              <a:t>PSTP2024 – Polarized electron sources</a:t>
            </a:r>
          </a:p>
        </p:txBody>
      </p:sp>
      <p:sp>
        <p:nvSpPr>
          <p:cNvPr id="5" name="Slide Number Placeholder 4"/>
          <p:cNvSpPr>
            <a:spLocks noGrp="1"/>
          </p:cNvSpPr>
          <p:nvPr>
            <p:ph type="sldNum" sz="quarter" idx="12"/>
          </p:nvPr>
        </p:nvSpPr>
        <p:spPr/>
        <p:txBody>
          <a:bodyPr/>
          <a:lstStyle/>
          <a:p>
            <a:fld id="{07E1C93C-5050-FC42-8F10-D22D4F119D13}" type="slidenum">
              <a:rPr lang="en-US" smtClean="0"/>
              <a:pPr/>
              <a:t>7</a:t>
            </a:fld>
            <a:endParaRPr lang="en-US" dirty="0"/>
          </a:p>
        </p:txBody>
      </p:sp>
      <p:pic>
        <p:nvPicPr>
          <p:cNvPr id="8" name="Picture 2">
            <a:extLst>
              <a:ext uri="{FF2B5EF4-FFF2-40B4-BE49-F238E27FC236}">
                <a16:creationId xmlns:a16="http://schemas.microsoft.com/office/drawing/2014/main" id="{DCF5BA3A-FD18-BF68-9BC9-F9821B6AC638}"/>
              </a:ext>
            </a:extLst>
          </p:cNvPr>
          <p:cNvPicPr>
            <a:picLocks noChangeAspect="1" noChangeArrowheads="1"/>
          </p:cNvPicPr>
          <p:nvPr/>
        </p:nvPicPr>
        <p:blipFill rotWithShape="1">
          <a:blip r:embed="rId2" cstate="print"/>
          <a:srcRect r="59827"/>
          <a:stretch/>
        </p:blipFill>
        <p:spPr bwMode="auto">
          <a:xfrm>
            <a:off x="4957037" y="1282489"/>
            <a:ext cx="2018269" cy="3124200"/>
          </a:xfrm>
          <a:prstGeom prst="rect">
            <a:avLst/>
          </a:prstGeom>
          <a:noFill/>
          <a:ln w="9525">
            <a:noFill/>
            <a:miter lim="800000"/>
            <a:headEnd/>
            <a:tailEnd/>
          </a:ln>
        </p:spPr>
      </p:pic>
      <p:pic>
        <p:nvPicPr>
          <p:cNvPr id="9" name="Picture 3">
            <a:extLst>
              <a:ext uri="{FF2B5EF4-FFF2-40B4-BE49-F238E27FC236}">
                <a16:creationId xmlns:a16="http://schemas.microsoft.com/office/drawing/2014/main" id="{748FC53A-9470-2C19-820A-0776A11FB571}"/>
              </a:ext>
            </a:extLst>
          </p:cNvPr>
          <p:cNvPicPr>
            <a:picLocks noChangeAspect="1" noChangeArrowheads="1"/>
          </p:cNvPicPr>
          <p:nvPr/>
        </p:nvPicPr>
        <p:blipFill>
          <a:blip r:embed="rId3" cstate="print"/>
          <a:srcRect l="4028"/>
          <a:stretch>
            <a:fillRect/>
          </a:stretch>
        </p:blipFill>
        <p:spPr bwMode="auto">
          <a:xfrm>
            <a:off x="312118" y="1261488"/>
            <a:ext cx="3631112" cy="335280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0530FE2-0A6C-5F23-39BB-4CEFE36D8E81}"/>
                  </a:ext>
                </a:extLst>
              </p:cNvPr>
              <p:cNvSpPr txBox="1"/>
              <p:nvPr/>
            </p:nvSpPr>
            <p:spPr>
              <a:xfrm>
                <a:off x="578214" y="5379602"/>
                <a:ext cx="11285837" cy="1116781"/>
              </a:xfrm>
              <a:prstGeom prst="rect">
                <a:avLst/>
              </a:prstGeom>
              <a:solidFill>
                <a:srgbClr val="B0DD7F"/>
              </a:solidFill>
            </p:spPr>
            <p:txBody>
              <a:bodyPr wrap="square" rtlCol="0">
                <a:spAutoFit/>
              </a:bodyPr>
              <a:lstStyle/>
              <a:p>
                <a:pPr algn="ctr"/>
                <a:r>
                  <a:rPr lang="en-US" sz="3200" dirty="0"/>
                  <a:t>Use circularly polarized light to selectively populate the conduction band with electrons of a particular spin state </a:t>
                </a:r>
                <a14:m>
                  <m:oMath xmlns:m="http://schemas.openxmlformats.org/officeDocument/2006/math">
                    <m:r>
                      <a:rPr lang="en-US" sz="2800" b="0" i="0" kern="100"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800" i="1" kern="100"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2800" i="1" kern="100">
                            <a:effectLst/>
                            <a:latin typeface="Cambria Math" panose="02040503050406030204" pitchFamily="18" charset="0"/>
                            <a:ea typeface="Calibri" panose="020F0502020204030204" pitchFamily="34" charset="0"/>
                            <a:cs typeface="Times New Roman" panose="02020603050405020304" pitchFamily="18" charset="0"/>
                          </a:rPr>
                          <m:t>𝑚</m:t>
                        </m:r>
                      </m:e>
                      <m:sub>
                        <m:r>
                          <a:rPr lang="en-US" sz="2800" i="1" kern="100">
                            <a:effectLst/>
                            <a:latin typeface="Cambria Math" panose="02040503050406030204" pitchFamily="18" charset="0"/>
                            <a:ea typeface="Calibri" panose="020F0502020204030204" pitchFamily="34" charset="0"/>
                            <a:cs typeface="Times New Roman" panose="02020603050405020304" pitchFamily="18" charset="0"/>
                          </a:rPr>
                          <m:t>𝑗</m:t>
                        </m:r>
                        <m:r>
                          <a:rPr lang="en-US" sz="2800" b="0" i="1" kern="100" smtClean="0">
                            <a:effectLst/>
                            <a:latin typeface="Cambria Math" panose="02040503050406030204" pitchFamily="18" charset="0"/>
                            <a:ea typeface="Calibri" panose="020F0502020204030204" pitchFamily="34" charset="0"/>
                            <a:cs typeface="Times New Roman" panose="02020603050405020304" pitchFamily="18" charset="0"/>
                          </a:rPr>
                          <m:t> </m:t>
                        </m:r>
                      </m:sub>
                    </m:sSub>
                    <m:r>
                      <a:rPr lang="en-US" sz="2800" i="1" kern="100">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2800" kern="100" dirty="0">
                    <a:latin typeface="Calibri" panose="020F0502020204030204" pitchFamily="34" charset="0"/>
                    <a:ea typeface="Calibri" panose="020F0502020204030204" pitchFamily="34" charset="0"/>
                    <a:cs typeface="Times New Roman" panose="02020603050405020304" pitchFamily="18" charset="0"/>
                  </a:rPr>
                  <a:t>)</a:t>
                </a:r>
                <a:endParaRPr lang="en-US" sz="2800" dirty="0"/>
              </a:p>
            </p:txBody>
          </p:sp>
        </mc:Choice>
        <mc:Fallback xmlns="">
          <p:sp>
            <p:nvSpPr>
              <p:cNvPr id="11" name="TextBox 10">
                <a:extLst>
                  <a:ext uri="{FF2B5EF4-FFF2-40B4-BE49-F238E27FC236}">
                    <a16:creationId xmlns:a16="http://schemas.microsoft.com/office/drawing/2014/main" id="{50530FE2-0A6C-5F23-39BB-4CEFE36D8E81}"/>
                  </a:ext>
                </a:extLst>
              </p:cNvPr>
              <p:cNvSpPr txBox="1">
                <a:spLocks noRot="1" noChangeAspect="1" noMove="1" noResize="1" noEditPoints="1" noAdjustHandles="1" noChangeArrowheads="1" noChangeShapeType="1" noTextEdit="1"/>
              </p:cNvSpPr>
              <p:nvPr/>
            </p:nvSpPr>
            <p:spPr>
              <a:xfrm>
                <a:off x="578214" y="5379602"/>
                <a:ext cx="11285837" cy="1116781"/>
              </a:xfrm>
              <a:prstGeom prst="rect">
                <a:avLst/>
              </a:prstGeom>
              <a:blipFill>
                <a:blip r:embed="rId4"/>
                <a:stretch>
                  <a:fillRect l="-1135" t="-7065" r="-1945" b="-11957"/>
                </a:stretch>
              </a:blipFill>
            </p:spPr>
            <p:txBody>
              <a:bodyPr/>
              <a:lstStyle/>
              <a:p>
                <a:r>
                  <a:rPr lang="en-US">
                    <a:noFill/>
                  </a:rPr>
                  <a:t> </a:t>
                </a:r>
              </a:p>
            </p:txBody>
          </p:sp>
        </mc:Fallback>
      </mc:AlternateContent>
      <p:grpSp>
        <p:nvGrpSpPr>
          <p:cNvPr id="7" name="Group 6">
            <a:extLst>
              <a:ext uri="{FF2B5EF4-FFF2-40B4-BE49-F238E27FC236}">
                <a16:creationId xmlns:a16="http://schemas.microsoft.com/office/drawing/2014/main" id="{C8E67D39-A2E3-095D-543D-D6D5183B5AA1}"/>
              </a:ext>
            </a:extLst>
          </p:cNvPr>
          <p:cNvGrpSpPr/>
          <p:nvPr/>
        </p:nvGrpSpPr>
        <p:grpSpPr>
          <a:xfrm>
            <a:off x="7365554" y="1509664"/>
            <a:ext cx="3200313" cy="2746182"/>
            <a:chOff x="4709168" y="1282052"/>
            <a:chExt cx="3200313" cy="2746182"/>
          </a:xfrm>
        </p:grpSpPr>
        <p:cxnSp>
          <p:nvCxnSpPr>
            <p:cNvPr id="14" name="Straight Connector 13">
              <a:extLst>
                <a:ext uri="{FF2B5EF4-FFF2-40B4-BE49-F238E27FC236}">
                  <a16:creationId xmlns:a16="http://schemas.microsoft.com/office/drawing/2014/main" id="{A7C78B73-1D55-E389-DE75-39A462BB51DF}"/>
                </a:ext>
              </a:extLst>
            </p:cNvPr>
            <p:cNvCxnSpPr/>
            <p:nvPr/>
          </p:nvCxnSpPr>
          <p:spPr>
            <a:xfrm>
              <a:off x="5715000" y="1615645"/>
              <a:ext cx="3954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9B07C43-7C72-66BD-9AA2-80AD59821C1B}"/>
                </a:ext>
              </a:extLst>
            </p:cNvPr>
            <p:cNvCxnSpPr/>
            <p:nvPr/>
          </p:nvCxnSpPr>
          <p:spPr>
            <a:xfrm>
              <a:off x="6654465" y="1612556"/>
              <a:ext cx="3954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709C846-A2B9-D9E7-CD8B-974A05A4BFEE}"/>
                </a:ext>
              </a:extLst>
            </p:cNvPr>
            <p:cNvCxnSpPr/>
            <p:nvPr/>
          </p:nvCxnSpPr>
          <p:spPr>
            <a:xfrm>
              <a:off x="5924887" y="3227786"/>
              <a:ext cx="3164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DE5904F-819F-E4B7-713B-565FF3AC2C61}"/>
                </a:ext>
              </a:extLst>
            </p:cNvPr>
            <p:cNvCxnSpPr/>
            <p:nvPr/>
          </p:nvCxnSpPr>
          <p:spPr>
            <a:xfrm>
              <a:off x="6608283" y="3230389"/>
              <a:ext cx="3164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F7B1BEE-D307-8EFB-3E6E-3522C5A8F034}"/>
                </a:ext>
              </a:extLst>
            </p:cNvPr>
            <p:cNvCxnSpPr/>
            <p:nvPr/>
          </p:nvCxnSpPr>
          <p:spPr>
            <a:xfrm>
              <a:off x="5551960" y="3744613"/>
              <a:ext cx="3954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835618F-CDFD-32F3-F9EB-7037BDF367E6}"/>
                </a:ext>
              </a:extLst>
            </p:cNvPr>
            <p:cNvCxnSpPr/>
            <p:nvPr/>
          </p:nvCxnSpPr>
          <p:spPr>
            <a:xfrm>
              <a:off x="6692848" y="3744613"/>
              <a:ext cx="3954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A022C7A-1995-1E8D-8626-87D8008E15E5}"/>
                </a:ext>
              </a:extLst>
            </p:cNvPr>
            <p:cNvCxnSpPr/>
            <p:nvPr/>
          </p:nvCxnSpPr>
          <p:spPr>
            <a:xfrm>
              <a:off x="7436879" y="3229232"/>
              <a:ext cx="3164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D8404D0-13AE-270E-BD0C-1889FD0C51BE}"/>
                </a:ext>
              </a:extLst>
            </p:cNvPr>
            <p:cNvCxnSpPr/>
            <p:nvPr/>
          </p:nvCxnSpPr>
          <p:spPr>
            <a:xfrm>
              <a:off x="4921936" y="3229232"/>
              <a:ext cx="3164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371E509-05F1-8868-B619-B8BC35212989}"/>
                </a:ext>
              </a:extLst>
            </p:cNvPr>
            <p:cNvCxnSpPr/>
            <p:nvPr/>
          </p:nvCxnSpPr>
          <p:spPr>
            <a:xfrm flipH="1" flipV="1">
              <a:off x="6035418" y="1612556"/>
              <a:ext cx="731108" cy="1616676"/>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43DD96E-CDD2-D78A-BA5E-C87F3CF1347A}"/>
                </a:ext>
              </a:extLst>
            </p:cNvPr>
            <p:cNvCxnSpPr/>
            <p:nvPr/>
          </p:nvCxnSpPr>
          <p:spPr>
            <a:xfrm flipH="1" flipV="1">
              <a:off x="6903479" y="1615645"/>
              <a:ext cx="731108" cy="1616676"/>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E3CD176-38C4-08DB-E641-40BE049ECD38}"/>
                </a:ext>
              </a:extLst>
            </p:cNvPr>
            <p:cNvSpPr txBox="1"/>
            <p:nvPr/>
          </p:nvSpPr>
          <p:spPr>
            <a:xfrm>
              <a:off x="4709168" y="3180689"/>
              <a:ext cx="872355" cy="307777"/>
            </a:xfrm>
            <a:prstGeom prst="rect">
              <a:avLst/>
            </a:prstGeom>
            <a:noFill/>
          </p:spPr>
          <p:txBody>
            <a:bodyPr wrap="none" rtlCol="0">
              <a:spAutoFit/>
            </a:bodyPr>
            <a:lstStyle/>
            <a:p>
              <a:r>
                <a:rPr lang="en-US" sz="1400" dirty="0"/>
                <a:t>m</a:t>
              </a:r>
              <a:r>
                <a:rPr lang="en-US" sz="900" dirty="0"/>
                <a:t> </a:t>
              </a:r>
              <a:r>
                <a:rPr lang="en-US" sz="1400" baseline="-25000" dirty="0"/>
                <a:t>j</a:t>
              </a:r>
              <a:r>
                <a:rPr lang="en-US" sz="1400" dirty="0"/>
                <a:t> = -3/2</a:t>
              </a:r>
            </a:p>
          </p:txBody>
        </p:sp>
        <p:sp>
          <p:nvSpPr>
            <p:cNvPr id="27" name="TextBox 26">
              <a:extLst>
                <a:ext uri="{FF2B5EF4-FFF2-40B4-BE49-F238E27FC236}">
                  <a16:creationId xmlns:a16="http://schemas.microsoft.com/office/drawing/2014/main" id="{F7DCF83C-DD41-E620-D635-DF107375CCAD}"/>
                </a:ext>
              </a:extLst>
            </p:cNvPr>
            <p:cNvSpPr txBox="1"/>
            <p:nvPr/>
          </p:nvSpPr>
          <p:spPr>
            <a:xfrm>
              <a:off x="5476530" y="1282053"/>
              <a:ext cx="857927" cy="307777"/>
            </a:xfrm>
            <a:prstGeom prst="rect">
              <a:avLst/>
            </a:prstGeom>
            <a:noFill/>
          </p:spPr>
          <p:txBody>
            <a:bodyPr wrap="none" rtlCol="0">
              <a:spAutoFit/>
            </a:bodyPr>
            <a:lstStyle/>
            <a:p>
              <a:r>
                <a:rPr lang="en-US" sz="1400" dirty="0"/>
                <a:t>m</a:t>
              </a:r>
              <a:r>
                <a:rPr lang="en-US" sz="900" dirty="0"/>
                <a:t> </a:t>
              </a:r>
              <a:r>
                <a:rPr lang="en-US" sz="1400" baseline="-25000" dirty="0"/>
                <a:t>j</a:t>
              </a:r>
              <a:r>
                <a:rPr lang="en-US" sz="1400" dirty="0"/>
                <a:t> = -1/2</a:t>
              </a:r>
            </a:p>
          </p:txBody>
        </p:sp>
        <p:sp>
          <p:nvSpPr>
            <p:cNvPr id="28" name="TextBox 27">
              <a:extLst>
                <a:ext uri="{FF2B5EF4-FFF2-40B4-BE49-F238E27FC236}">
                  <a16:creationId xmlns:a16="http://schemas.microsoft.com/office/drawing/2014/main" id="{56018133-9DB8-8190-3475-8189CD8E350F}"/>
                </a:ext>
              </a:extLst>
            </p:cNvPr>
            <p:cNvSpPr txBox="1"/>
            <p:nvPr/>
          </p:nvSpPr>
          <p:spPr>
            <a:xfrm>
              <a:off x="5317352" y="3720457"/>
              <a:ext cx="857927" cy="307777"/>
            </a:xfrm>
            <a:prstGeom prst="rect">
              <a:avLst/>
            </a:prstGeom>
            <a:noFill/>
          </p:spPr>
          <p:txBody>
            <a:bodyPr wrap="none" rtlCol="0">
              <a:spAutoFit/>
            </a:bodyPr>
            <a:lstStyle/>
            <a:p>
              <a:r>
                <a:rPr lang="en-US" sz="1400" dirty="0"/>
                <a:t>m</a:t>
              </a:r>
              <a:r>
                <a:rPr lang="en-US" sz="900" dirty="0"/>
                <a:t> </a:t>
              </a:r>
              <a:r>
                <a:rPr lang="en-US" sz="1400" baseline="-25000" dirty="0"/>
                <a:t>j</a:t>
              </a:r>
              <a:r>
                <a:rPr lang="en-US" sz="1400" dirty="0"/>
                <a:t> = -1/2</a:t>
              </a:r>
            </a:p>
          </p:txBody>
        </p:sp>
        <p:sp>
          <p:nvSpPr>
            <p:cNvPr id="29" name="TextBox 28">
              <a:extLst>
                <a:ext uri="{FF2B5EF4-FFF2-40B4-BE49-F238E27FC236}">
                  <a16:creationId xmlns:a16="http://schemas.microsoft.com/office/drawing/2014/main" id="{8B2BC9ED-C0FD-3E52-4B18-4E572612FCBC}"/>
                </a:ext>
              </a:extLst>
            </p:cNvPr>
            <p:cNvSpPr txBox="1"/>
            <p:nvPr/>
          </p:nvSpPr>
          <p:spPr>
            <a:xfrm>
              <a:off x="6519433" y="1282052"/>
              <a:ext cx="526106" cy="307777"/>
            </a:xfrm>
            <a:prstGeom prst="rect">
              <a:avLst/>
            </a:prstGeom>
            <a:noFill/>
          </p:spPr>
          <p:txBody>
            <a:bodyPr wrap="none" rtlCol="0">
              <a:spAutoFit/>
            </a:bodyPr>
            <a:lstStyle/>
            <a:p>
              <a:r>
                <a:rPr lang="en-US" sz="1400" dirty="0"/>
                <a:t>+1/2</a:t>
              </a:r>
            </a:p>
          </p:txBody>
        </p:sp>
        <p:sp>
          <p:nvSpPr>
            <p:cNvPr id="30" name="TextBox 29">
              <a:extLst>
                <a:ext uri="{FF2B5EF4-FFF2-40B4-BE49-F238E27FC236}">
                  <a16:creationId xmlns:a16="http://schemas.microsoft.com/office/drawing/2014/main" id="{0DDEB3E3-24E6-D33B-D2A9-5177E1EEFE01}"/>
                </a:ext>
              </a:extLst>
            </p:cNvPr>
            <p:cNvSpPr txBox="1"/>
            <p:nvPr/>
          </p:nvSpPr>
          <p:spPr>
            <a:xfrm>
              <a:off x="6511461" y="3179070"/>
              <a:ext cx="526106" cy="307777"/>
            </a:xfrm>
            <a:prstGeom prst="rect">
              <a:avLst/>
            </a:prstGeom>
            <a:noFill/>
          </p:spPr>
          <p:txBody>
            <a:bodyPr wrap="none" rtlCol="0">
              <a:spAutoFit/>
            </a:bodyPr>
            <a:lstStyle/>
            <a:p>
              <a:r>
                <a:rPr lang="en-US" sz="1400" dirty="0"/>
                <a:t>+1/2</a:t>
              </a:r>
            </a:p>
          </p:txBody>
        </p:sp>
        <p:sp>
          <p:nvSpPr>
            <p:cNvPr id="31" name="TextBox 30">
              <a:extLst>
                <a:ext uri="{FF2B5EF4-FFF2-40B4-BE49-F238E27FC236}">
                  <a16:creationId xmlns:a16="http://schemas.microsoft.com/office/drawing/2014/main" id="{A2118290-3777-0262-479D-B1B98A552C99}"/>
                </a:ext>
              </a:extLst>
            </p:cNvPr>
            <p:cNvSpPr txBox="1"/>
            <p:nvPr/>
          </p:nvSpPr>
          <p:spPr>
            <a:xfrm>
              <a:off x="6608135" y="3717805"/>
              <a:ext cx="526106" cy="307777"/>
            </a:xfrm>
            <a:prstGeom prst="rect">
              <a:avLst/>
            </a:prstGeom>
            <a:noFill/>
          </p:spPr>
          <p:txBody>
            <a:bodyPr wrap="none" rtlCol="0">
              <a:spAutoFit/>
            </a:bodyPr>
            <a:lstStyle/>
            <a:p>
              <a:r>
                <a:rPr lang="en-US" sz="1400" dirty="0"/>
                <a:t>+1/2</a:t>
              </a:r>
            </a:p>
          </p:txBody>
        </p:sp>
        <p:sp>
          <p:nvSpPr>
            <p:cNvPr id="32" name="TextBox 31">
              <a:extLst>
                <a:ext uri="{FF2B5EF4-FFF2-40B4-BE49-F238E27FC236}">
                  <a16:creationId xmlns:a16="http://schemas.microsoft.com/office/drawing/2014/main" id="{AFE30EED-88B8-8C1F-24C8-DC638541ED32}"/>
                </a:ext>
              </a:extLst>
            </p:cNvPr>
            <p:cNvSpPr txBox="1"/>
            <p:nvPr/>
          </p:nvSpPr>
          <p:spPr>
            <a:xfrm>
              <a:off x="7383375" y="3187383"/>
              <a:ext cx="526106" cy="307777"/>
            </a:xfrm>
            <a:prstGeom prst="rect">
              <a:avLst/>
            </a:prstGeom>
            <a:noFill/>
          </p:spPr>
          <p:txBody>
            <a:bodyPr wrap="none" rtlCol="0">
              <a:spAutoFit/>
            </a:bodyPr>
            <a:lstStyle/>
            <a:p>
              <a:r>
                <a:rPr lang="en-US" sz="1400" dirty="0"/>
                <a:t>+3/2</a:t>
              </a:r>
            </a:p>
          </p:txBody>
        </p:sp>
        <p:sp>
          <p:nvSpPr>
            <p:cNvPr id="33" name="TextBox 32">
              <a:extLst>
                <a:ext uri="{FF2B5EF4-FFF2-40B4-BE49-F238E27FC236}">
                  <a16:creationId xmlns:a16="http://schemas.microsoft.com/office/drawing/2014/main" id="{98EBC7DE-E495-1A60-A739-1F2DBD0340C8}"/>
                </a:ext>
              </a:extLst>
            </p:cNvPr>
            <p:cNvSpPr txBox="1"/>
            <p:nvPr/>
          </p:nvSpPr>
          <p:spPr>
            <a:xfrm>
              <a:off x="5806662" y="3185099"/>
              <a:ext cx="490840" cy="307777"/>
            </a:xfrm>
            <a:prstGeom prst="rect">
              <a:avLst/>
            </a:prstGeom>
            <a:noFill/>
          </p:spPr>
          <p:txBody>
            <a:bodyPr wrap="none" rtlCol="0">
              <a:spAutoFit/>
            </a:bodyPr>
            <a:lstStyle/>
            <a:p>
              <a:r>
                <a:rPr lang="en-US" sz="1400" dirty="0"/>
                <a:t>-1/2</a:t>
              </a:r>
            </a:p>
          </p:txBody>
        </p:sp>
        <p:sp>
          <p:nvSpPr>
            <p:cNvPr id="36" name="Oval 35">
              <a:extLst>
                <a:ext uri="{FF2B5EF4-FFF2-40B4-BE49-F238E27FC236}">
                  <a16:creationId xmlns:a16="http://schemas.microsoft.com/office/drawing/2014/main" id="{20E33230-2CD6-5726-0A21-08631EC96272}"/>
                </a:ext>
              </a:extLst>
            </p:cNvPr>
            <p:cNvSpPr/>
            <p:nvPr/>
          </p:nvSpPr>
          <p:spPr>
            <a:xfrm>
              <a:off x="6485602" y="2771067"/>
              <a:ext cx="212639" cy="19848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1</a:t>
              </a:r>
            </a:p>
          </p:txBody>
        </p:sp>
        <p:sp>
          <p:nvSpPr>
            <p:cNvPr id="37" name="Oval 36">
              <a:extLst>
                <a:ext uri="{FF2B5EF4-FFF2-40B4-BE49-F238E27FC236}">
                  <a16:creationId xmlns:a16="http://schemas.microsoft.com/office/drawing/2014/main" id="{CAF8539C-662C-34BD-FF89-C3523FA98E97}"/>
                </a:ext>
              </a:extLst>
            </p:cNvPr>
            <p:cNvSpPr/>
            <p:nvPr/>
          </p:nvSpPr>
          <p:spPr>
            <a:xfrm>
              <a:off x="7224240" y="2521441"/>
              <a:ext cx="212639" cy="19848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3</a:t>
              </a:r>
            </a:p>
          </p:txBody>
        </p:sp>
        <p:sp>
          <p:nvSpPr>
            <p:cNvPr id="39" name="TextBox 38">
              <a:extLst>
                <a:ext uri="{FF2B5EF4-FFF2-40B4-BE49-F238E27FC236}">
                  <a16:creationId xmlns:a16="http://schemas.microsoft.com/office/drawing/2014/main" id="{35BBB658-266F-BAE8-2D1A-6209234164ED}"/>
                </a:ext>
              </a:extLst>
            </p:cNvPr>
            <p:cNvSpPr txBox="1"/>
            <p:nvPr/>
          </p:nvSpPr>
          <p:spPr>
            <a:xfrm>
              <a:off x="6793171" y="1928514"/>
              <a:ext cx="396262" cy="369332"/>
            </a:xfrm>
            <a:prstGeom prst="rect">
              <a:avLst/>
            </a:prstGeom>
            <a:noFill/>
          </p:spPr>
          <p:txBody>
            <a:bodyPr wrap="none" rtlCol="0">
              <a:spAutoFit/>
            </a:bodyPr>
            <a:lstStyle/>
            <a:p>
              <a:r>
                <a:rPr lang="en-US" dirty="0">
                  <a:latin typeface="Symbol" panose="05050102010706020507" pitchFamily="18" charset="2"/>
                </a:rPr>
                <a:t>s</a:t>
              </a:r>
              <a:r>
                <a:rPr lang="en-US" sz="800" dirty="0">
                  <a:latin typeface="Symbol" panose="05050102010706020507" pitchFamily="18" charset="2"/>
                </a:rPr>
                <a:t> </a:t>
              </a:r>
              <a:r>
                <a:rPr lang="en-US" baseline="30000" dirty="0"/>
                <a:t>-</a:t>
              </a:r>
            </a:p>
          </p:txBody>
        </p:sp>
        <p:sp>
          <p:nvSpPr>
            <p:cNvPr id="3" name="TextBox 2">
              <a:extLst>
                <a:ext uri="{FF2B5EF4-FFF2-40B4-BE49-F238E27FC236}">
                  <a16:creationId xmlns:a16="http://schemas.microsoft.com/office/drawing/2014/main" id="{7E0D8A71-5D61-9681-C7C0-945EEDD859FB}"/>
                </a:ext>
              </a:extLst>
            </p:cNvPr>
            <p:cNvSpPr txBox="1"/>
            <p:nvPr/>
          </p:nvSpPr>
          <p:spPr>
            <a:xfrm>
              <a:off x="5921830" y="1923876"/>
              <a:ext cx="396262" cy="369332"/>
            </a:xfrm>
            <a:prstGeom prst="rect">
              <a:avLst/>
            </a:prstGeom>
            <a:noFill/>
          </p:spPr>
          <p:txBody>
            <a:bodyPr wrap="none" rtlCol="0">
              <a:spAutoFit/>
            </a:bodyPr>
            <a:lstStyle/>
            <a:p>
              <a:r>
                <a:rPr lang="en-US" dirty="0">
                  <a:latin typeface="Symbol" panose="05050102010706020507" pitchFamily="18" charset="2"/>
                </a:rPr>
                <a:t>s</a:t>
              </a:r>
              <a:r>
                <a:rPr lang="en-US" sz="800" dirty="0">
                  <a:latin typeface="Symbol" panose="05050102010706020507" pitchFamily="18" charset="2"/>
                </a:rPr>
                <a:t> </a:t>
              </a:r>
              <a:r>
                <a:rPr lang="en-US" baseline="30000" dirty="0"/>
                <a:t>-</a:t>
              </a:r>
            </a:p>
          </p:txBody>
        </p:sp>
      </p:grpSp>
      <p:sp>
        <p:nvSpPr>
          <p:cNvPr id="12" name="TextBox 11">
            <a:extLst>
              <a:ext uri="{FF2B5EF4-FFF2-40B4-BE49-F238E27FC236}">
                <a16:creationId xmlns:a16="http://schemas.microsoft.com/office/drawing/2014/main" id="{F659AB9E-100D-8FCD-9A34-F1496902B8AD}"/>
              </a:ext>
            </a:extLst>
          </p:cNvPr>
          <p:cNvSpPr txBox="1"/>
          <p:nvPr/>
        </p:nvSpPr>
        <p:spPr>
          <a:xfrm>
            <a:off x="4495115" y="713882"/>
            <a:ext cx="2591672" cy="461665"/>
          </a:xfrm>
          <a:prstGeom prst="rect">
            <a:avLst/>
          </a:prstGeom>
          <a:noFill/>
        </p:spPr>
        <p:txBody>
          <a:bodyPr wrap="none" rtlCol="0">
            <a:spAutoFit/>
          </a:bodyPr>
          <a:lstStyle/>
          <a:p>
            <a:r>
              <a:rPr lang="en-US" sz="2400" dirty="0"/>
              <a:t>GaAs energy levels </a:t>
            </a:r>
          </a:p>
        </p:txBody>
      </p:sp>
      <p:sp>
        <p:nvSpPr>
          <p:cNvPr id="40" name="TextBox 39">
            <a:extLst>
              <a:ext uri="{FF2B5EF4-FFF2-40B4-BE49-F238E27FC236}">
                <a16:creationId xmlns:a16="http://schemas.microsoft.com/office/drawing/2014/main" id="{79BA1829-3577-792F-3A94-151CBDC89241}"/>
              </a:ext>
            </a:extLst>
          </p:cNvPr>
          <p:cNvSpPr txBox="1"/>
          <p:nvPr/>
        </p:nvSpPr>
        <p:spPr>
          <a:xfrm>
            <a:off x="1294394" y="4592030"/>
            <a:ext cx="2481705" cy="400110"/>
          </a:xfrm>
          <a:prstGeom prst="rect">
            <a:avLst/>
          </a:prstGeom>
          <a:noFill/>
        </p:spPr>
        <p:txBody>
          <a:bodyPr wrap="none" rtlCol="0">
            <a:spAutoFit/>
          </a:bodyPr>
          <a:lstStyle/>
          <a:p>
            <a:r>
              <a:rPr lang="en-US" sz="2000" dirty="0"/>
              <a:t>Energy vs wave vector</a:t>
            </a:r>
          </a:p>
        </p:txBody>
      </p:sp>
      <p:sp>
        <p:nvSpPr>
          <p:cNvPr id="6" name="TextBox 5">
            <a:extLst>
              <a:ext uri="{FF2B5EF4-FFF2-40B4-BE49-F238E27FC236}">
                <a16:creationId xmlns:a16="http://schemas.microsoft.com/office/drawing/2014/main" id="{7CBBB777-9A3A-E01F-844E-6326B31DAEB0}"/>
              </a:ext>
            </a:extLst>
          </p:cNvPr>
          <p:cNvSpPr txBox="1"/>
          <p:nvPr/>
        </p:nvSpPr>
        <p:spPr>
          <a:xfrm>
            <a:off x="10813809" y="2426756"/>
            <a:ext cx="1219808" cy="1323439"/>
          </a:xfrm>
          <a:prstGeom prst="rect">
            <a:avLst/>
          </a:prstGeom>
          <a:noFill/>
        </p:spPr>
        <p:txBody>
          <a:bodyPr wrap="square" rtlCol="0">
            <a:spAutoFit/>
          </a:bodyPr>
          <a:lstStyle/>
          <a:p>
            <a:pPr algn="ctr"/>
            <a:r>
              <a:rPr lang="en-US" sz="1600" dirty="0"/>
              <a:t>Circled numbers represent transition probabilities</a:t>
            </a:r>
          </a:p>
        </p:txBody>
      </p:sp>
      <p:sp>
        <p:nvSpPr>
          <p:cNvPr id="10" name="TextBox 9">
            <a:extLst>
              <a:ext uri="{FF2B5EF4-FFF2-40B4-BE49-F238E27FC236}">
                <a16:creationId xmlns:a16="http://schemas.microsoft.com/office/drawing/2014/main" id="{F65FBC0F-08A1-7910-3C8B-D4792D221ABA}"/>
              </a:ext>
            </a:extLst>
          </p:cNvPr>
          <p:cNvSpPr txBox="1"/>
          <p:nvPr/>
        </p:nvSpPr>
        <p:spPr>
          <a:xfrm>
            <a:off x="10786837" y="1288900"/>
            <a:ext cx="1219808" cy="1077218"/>
          </a:xfrm>
          <a:prstGeom prst="rect">
            <a:avLst/>
          </a:prstGeom>
          <a:noFill/>
        </p:spPr>
        <p:txBody>
          <a:bodyPr wrap="square" rtlCol="0">
            <a:spAutoFit/>
          </a:bodyPr>
          <a:lstStyle/>
          <a:p>
            <a:pPr algn="ctr"/>
            <a:r>
              <a:rPr lang="en-US" sz="1600" dirty="0"/>
              <a:t>m</a:t>
            </a:r>
            <a:r>
              <a:rPr lang="en-US" sz="1600" baseline="-25000" dirty="0"/>
              <a:t>j</a:t>
            </a:r>
            <a:r>
              <a:rPr lang="en-US" sz="1600" dirty="0"/>
              <a:t>: angular momentum quantum numbers</a:t>
            </a:r>
          </a:p>
        </p:txBody>
      </p:sp>
      <p:sp>
        <p:nvSpPr>
          <p:cNvPr id="13" name="TextBox 12">
            <a:extLst>
              <a:ext uri="{FF2B5EF4-FFF2-40B4-BE49-F238E27FC236}">
                <a16:creationId xmlns:a16="http://schemas.microsoft.com/office/drawing/2014/main" id="{483F0E49-0D57-5DF4-33E1-2AEC2170C5DF}"/>
              </a:ext>
            </a:extLst>
          </p:cNvPr>
          <p:cNvSpPr txBox="1"/>
          <p:nvPr/>
        </p:nvSpPr>
        <p:spPr>
          <a:xfrm>
            <a:off x="4003490" y="3498783"/>
            <a:ext cx="1057574" cy="646331"/>
          </a:xfrm>
          <a:prstGeom prst="rect">
            <a:avLst/>
          </a:prstGeom>
          <a:noFill/>
        </p:spPr>
        <p:txBody>
          <a:bodyPr wrap="square" rtlCol="0">
            <a:spAutoFit/>
          </a:bodyPr>
          <a:lstStyle/>
          <a:p>
            <a:pPr algn="ctr"/>
            <a:r>
              <a:rPr lang="en-US" dirty="0"/>
              <a:t>Valance band</a:t>
            </a:r>
          </a:p>
        </p:txBody>
      </p:sp>
      <p:sp>
        <p:nvSpPr>
          <p:cNvPr id="41" name="TextBox 40">
            <a:extLst>
              <a:ext uri="{FF2B5EF4-FFF2-40B4-BE49-F238E27FC236}">
                <a16:creationId xmlns:a16="http://schemas.microsoft.com/office/drawing/2014/main" id="{BD86C7BC-189A-CAD7-7E1A-2CE30FC8A0EB}"/>
              </a:ext>
            </a:extLst>
          </p:cNvPr>
          <p:cNvSpPr txBox="1"/>
          <p:nvPr/>
        </p:nvSpPr>
        <p:spPr>
          <a:xfrm>
            <a:off x="3864397" y="1390284"/>
            <a:ext cx="1335759" cy="647970"/>
          </a:xfrm>
          <a:prstGeom prst="rect">
            <a:avLst/>
          </a:prstGeom>
          <a:noFill/>
        </p:spPr>
        <p:txBody>
          <a:bodyPr wrap="square" rtlCol="0">
            <a:spAutoFit/>
          </a:bodyPr>
          <a:lstStyle/>
          <a:p>
            <a:pPr algn="ctr"/>
            <a:r>
              <a:rPr lang="en-US" dirty="0"/>
              <a:t>Conduction band</a:t>
            </a:r>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68D8C767-0414-C842-32DB-9190C34E0108}"/>
                  </a:ext>
                </a:extLst>
              </p:cNvPr>
              <p:cNvSpPr txBox="1"/>
              <p:nvPr/>
            </p:nvSpPr>
            <p:spPr>
              <a:xfrm>
                <a:off x="7152508" y="4452242"/>
                <a:ext cx="3809700" cy="722249"/>
              </a:xfrm>
              <a:prstGeom prst="rect">
                <a:avLst/>
              </a:prstGeom>
              <a:solidFill>
                <a:srgbClr val="FFC000"/>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836967"/>
                              </a:solidFill>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𝑒</m:t>
                          </m:r>
                        </m:sub>
                      </m:sSub>
                      <m:r>
                        <a:rPr lang="en-US" sz="2000" i="0">
                          <a:latin typeface="Cambria Math" panose="02040503050406030204" pitchFamily="18" charset="0"/>
                        </a:rPr>
                        <m:t>= </m:t>
                      </m:r>
                      <m:f>
                        <m:fPr>
                          <m:ctrlPr>
                            <a:rPr lang="en-US" sz="2000" i="1">
                              <a:solidFill>
                                <a:srgbClr val="836967"/>
                              </a:solidFill>
                              <a:latin typeface="Cambria Math" panose="02040503050406030204" pitchFamily="18" charset="0"/>
                            </a:rPr>
                          </m:ctrlPr>
                        </m:fPr>
                        <m:num>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𝑁</m:t>
                              </m:r>
                            </m:e>
                            <m:sub>
                              <m:r>
                                <a:rPr lang="en-US" sz="2000" i="0">
                                  <a:latin typeface="Cambria Math" panose="02040503050406030204" pitchFamily="18" charset="0"/>
                                </a:rPr>
                                <m:t>↑</m:t>
                              </m:r>
                            </m:sub>
                          </m:sSub>
                          <m:r>
                            <a:rPr lang="en-US" sz="2000" i="0">
                              <a:latin typeface="Cambria Math" panose="02040503050406030204" pitchFamily="18" charset="0"/>
                            </a:rPr>
                            <m:t>− </m:t>
                          </m:r>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𝑁</m:t>
                              </m:r>
                            </m:e>
                            <m:sub>
                              <m:r>
                                <a:rPr lang="en-US" sz="2000" i="0">
                                  <a:latin typeface="Cambria Math" panose="02040503050406030204" pitchFamily="18" charset="0"/>
                                </a:rPr>
                                <m:t>↓</m:t>
                              </m:r>
                            </m:sub>
                          </m:sSub>
                          <m:r>
                            <a:rPr lang="en-US" sz="2000" i="0">
                              <a:latin typeface="Cambria Math" panose="02040503050406030204" pitchFamily="18" charset="0"/>
                            </a:rPr>
                            <m:t> </m:t>
                          </m:r>
                        </m:num>
                        <m:den>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𝑁</m:t>
                              </m:r>
                            </m:e>
                            <m:sub>
                              <m:r>
                                <a:rPr lang="en-US" sz="2000" i="0">
                                  <a:latin typeface="Cambria Math" panose="02040503050406030204" pitchFamily="18" charset="0"/>
                                </a:rPr>
                                <m:t>↑</m:t>
                              </m:r>
                            </m:sub>
                          </m:sSub>
                          <m:r>
                            <a:rPr lang="en-US" sz="2000" i="0">
                              <a:latin typeface="Cambria Math" panose="02040503050406030204" pitchFamily="18" charset="0"/>
                            </a:rPr>
                            <m:t>+ </m:t>
                          </m:r>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𝑁</m:t>
                              </m:r>
                            </m:e>
                            <m:sub>
                              <m:r>
                                <a:rPr lang="en-US" sz="2000" i="0">
                                  <a:latin typeface="Cambria Math" panose="02040503050406030204" pitchFamily="18" charset="0"/>
                                </a:rPr>
                                <m:t>↓</m:t>
                              </m:r>
                            </m:sub>
                          </m:sSub>
                        </m:den>
                      </m:f>
                      <m:r>
                        <a:rPr lang="en-US" sz="2000" i="0">
                          <a:latin typeface="Cambria Math" panose="02040503050406030204" pitchFamily="18" charset="0"/>
                        </a:rPr>
                        <m:t> = </m:t>
                      </m:r>
                      <m:f>
                        <m:fPr>
                          <m:ctrlPr>
                            <a:rPr lang="en-US" sz="2000" i="1">
                              <a:solidFill>
                                <a:srgbClr val="836967"/>
                              </a:solidFill>
                              <a:latin typeface="Cambria Math" panose="02040503050406030204" pitchFamily="18" charset="0"/>
                            </a:rPr>
                          </m:ctrlPr>
                        </m:fPr>
                        <m:num>
                          <m:r>
                            <a:rPr lang="en-US" sz="2000" i="0">
                              <a:latin typeface="Cambria Math" panose="02040503050406030204" pitchFamily="18" charset="0"/>
                            </a:rPr>
                            <m:t>3−1 </m:t>
                          </m:r>
                        </m:num>
                        <m:den>
                          <m:r>
                            <a:rPr lang="en-US" sz="2000" i="0">
                              <a:latin typeface="Cambria Math" panose="02040503050406030204" pitchFamily="18" charset="0"/>
                            </a:rPr>
                            <m:t>3+1</m:t>
                          </m:r>
                        </m:den>
                      </m:f>
                      <m:r>
                        <a:rPr lang="en-US" sz="2000" i="0">
                          <a:latin typeface="Cambria Math" panose="02040503050406030204" pitchFamily="18" charset="0"/>
                        </a:rPr>
                        <m:t>=50%</m:t>
                      </m:r>
                    </m:oMath>
                  </m:oMathPara>
                </a14:m>
                <a:endParaRPr lang="en-US" sz="2000" dirty="0"/>
              </a:p>
            </p:txBody>
          </p:sp>
        </mc:Choice>
        <mc:Fallback xmlns="">
          <p:sp>
            <p:nvSpPr>
              <p:cNvPr id="45" name="TextBox 44">
                <a:extLst>
                  <a:ext uri="{FF2B5EF4-FFF2-40B4-BE49-F238E27FC236}">
                    <a16:creationId xmlns:a16="http://schemas.microsoft.com/office/drawing/2014/main" id="{68D8C767-0414-C842-32DB-9190C34E0108}"/>
                  </a:ext>
                </a:extLst>
              </p:cNvPr>
              <p:cNvSpPr txBox="1">
                <a:spLocks noRot="1" noChangeAspect="1" noMove="1" noResize="1" noEditPoints="1" noAdjustHandles="1" noChangeArrowheads="1" noChangeShapeType="1" noTextEdit="1"/>
              </p:cNvSpPr>
              <p:nvPr/>
            </p:nvSpPr>
            <p:spPr>
              <a:xfrm>
                <a:off x="7152508" y="4452242"/>
                <a:ext cx="3809700" cy="722249"/>
              </a:xfrm>
              <a:prstGeom prst="rect">
                <a:avLst/>
              </a:prstGeom>
              <a:blipFill>
                <a:blip r:embed="rId5"/>
                <a:stretch>
                  <a:fillRect/>
                </a:stretch>
              </a:blipFill>
            </p:spPr>
            <p:txBody>
              <a:bodyPr/>
              <a:lstStyle/>
              <a:p>
                <a:r>
                  <a:rPr lang="en-US">
                    <a:noFill/>
                  </a:rPr>
                  <a:t> </a:t>
                </a:r>
              </a:p>
            </p:txBody>
          </p:sp>
        </mc:Fallback>
      </mc:AlternateContent>
      <p:sp>
        <p:nvSpPr>
          <p:cNvPr id="42" name="TextBox 41">
            <a:extLst>
              <a:ext uri="{FF2B5EF4-FFF2-40B4-BE49-F238E27FC236}">
                <a16:creationId xmlns:a16="http://schemas.microsoft.com/office/drawing/2014/main" id="{EB918873-0792-3426-2344-7A0FA582B57D}"/>
              </a:ext>
            </a:extLst>
          </p:cNvPr>
          <p:cNvSpPr txBox="1"/>
          <p:nvPr/>
        </p:nvSpPr>
        <p:spPr>
          <a:xfrm>
            <a:off x="9068538" y="1135758"/>
            <a:ext cx="1008609" cy="369332"/>
          </a:xfrm>
          <a:prstGeom prst="rect">
            <a:avLst/>
          </a:prstGeom>
          <a:noFill/>
        </p:spPr>
        <p:txBody>
          <a:bodyPr wrap="none" rtlCol="0">
            <a:spAutoFit/>
          </a:bodyPr>
          <a:lstStyle/>
          <a:p>
            <a:r>
              <a:rPr lang="en-US" dirty="0"/>
              <a:t>(spin up)</a:t>
            </a:r>
          </a:p>
        </p:txBody>
      </p:sp>
      <p:sp>
        <p:nvSpPr>
          <p:cNvPr id="43" name="TextBox 42">
            <a:extLst>
              <a:ext uri="{FF2B5EF4-FFF2-40B4-BE49-F238E27FC236}">
                <a16:creationId xmlns:a16="http://schemas.microsoft.com/office/drawing/2014/main" id="{478E5B12-05C9-7537-2889-5024D7C7E0E9}"/>
              </a:ext>
            </a:extLst>
          </p:cNvPr>
          <p:cNvSpPr txBox="1"/>
          <p:nvPr/>
        </p:nvSpPr>
        <p:spPr>
          <a:xfrm>
            <a:off x="7766336" y="1152484"/>
            <a:ext cx="1294650" cy="369332"/>
          </a:xfrm>
          <a:prstGeom prst="rect">
            <a:avLst/>
          </a:prstGeom>
          <a:noFill/>
        </p:spPr>
        <p:txBody>
          <a:bodyPr wrap="none" rtlCol="0">
            <a:spAutoFit/>
          </a:bodyPr>
          <a:lstStyle/>
          <a:p>
            <a:r>
              <a:rPr lang="en-US" dirty="0"/>
              <a:t>(spin down)</a:t>
            </a:r>
          </a:p>
        </p:txBody>
      </p:sp>
      <p:sp>
        <p:nvSpPr>
          <p:cNvPr id="22" name="TextBox 21">
            <a:extLst>
              <a:ext uri="{FF2B5EF4-FFF2-40B4-BE49-F238E27FC236}">
                <a16:creationId xmlns:a16="http://schemas.microsoft.com/office/drawing/2014/main" id="{521CB80F-C49B-880A-F2F7-C19246BEEEBE}"/>
              </a:ext>
            </a:extLst>
          </p:cNvPr>
          <p:cNvSpPr txBox="1"/>
          <p:nvPr/>
        </p:nvSpPr>
        <p:spPr>
          <a:xfrm>
            <a:off x="8874620" y="2443319"/>
            <a:ext cx="1075294" cy="369332"/>
          </a:xfrm>
          <a:prstGeom prst="rect">
            <a:avLst/>
          </a:prstGeom>
          <a:noFill/>
        </p:spPr>
        <p:txBody>
          <a:bodyPr wrap="none" rtlCol="0">
            <a:spAutoFit/>
          </a:bodyPr>
          <a:lstStyle/>
          <a:p>
            <a:r>
              <a:rPr lang="en-US" dirty="0"/>
              <a:t>(left circ.)</a:t>
            </a:r>
          </a:p>
        </p:txBody>
      </p:sp>
    </p:spTree>
    <p:extLst>
      <p:ext uri="{BB962C8B-B14F-4D97-AF65-F5344CB8AC3E}">
        <p14:creationId xmlns:p14="http://schemas.microsoft.com/office/powerpoint/2010/main" val="3620493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Polarized Electron Beams</a:t>
            </a:r>
          </a:p>
        </p:txBody>
      </p:sp>
      <p:sp>
        <p:nvSpPr>
          <p:cNvPr id="4" name="Footer Placeholder 3"/>
          <p:cNvSpPr>
            <a:spLocks noGrp="1"/>
          </p:cNvSpPr>
          <p:nvPr>
            <p:ph type="ftr" sz="quarter" idx="11"/>
          </p:nvPr>
        </p:nvSpPr>
        <p:spPr/>
        <p:txBody>
          <a:bodyPr/>
          <a:lstStyle/>
          <a:p>
            <a:r>
              <a:rPr lang="en-US" dirty="0"/>
              <a:t>PSTP2024 – Polarized electron sources</a:t>
            </a:r>
          </a:p>
        </p:txBody>
      </p:sp>
      <p:sp>
        <p:nvSpPr>
          <p:cNvPr id="5" name="Slide Number Placeholder 4"/>
          <p:cNvSpPr>
            <a:spLocks noGrp="1"/>
          </p:cNvSpPr>
          <p:nvPr>
            <p:ph type="sldNum" sz="quarter" idx="12"/>
          </p:nvPr>
        </p:nvSpPr>
        <p:spPr/>
        <p:txBody>
          <a:bodyPr/>
          <a:lstStyle/>
          <a:p>
            <a:fld id="{07E1C93C-5050-FC42-8F10-D22D4F119D13}" type="slidenum">
              <a:rPr lang="en-US" smtClean="0"/>
              <a:pPr/>
              <a:t>8</a:t>
            </a:fld>
            <a:endParaRPr lang="en-US" dirty="0"/>
          </a:p>
        </p:txBody>
      </p:sp>
      <p:pic>
        <p:nvPicPr>
          <p:cNvPr id="8" name="Picture 2">
            <a:extLst>
              <a:ext uri="{FF2B5EF4-FFF2-40B4-BE49-F238E27FC236}">
                <a16:creationId xmlns:a16="http://schemas.microsoft.com/office/drawing/2014/main" id="{DCF5BA3A-FD18-BF68-9BC9-F9821B6AC638}"/>
              </a:ext>
            </a:extLst>
          </p:cNvPr>
          <p:cNvPicPr>
            <a:picLocks noChangeAspect="1" noChangeArrowheads="1"/>
          </p:cNvPicPr>
          <p:nvPr/>
        </p:nvPicPr>
        <p:blipFill rotWithShape="1">
          <a:blip r:embed="rId2" cstate="print"/>
          <a:srcRect r="59827"/>
          <a:stretch/>
        </p:blipFill>
        <p:spPr bwMode="auto">
          <a:xfrm>
            <a:off x="4957037" y="1173305"/>
            <a:ext cx="2018269" cy="3124200"/>
          </a:xfrm>
          <a:prstGeom prst="rect">
            <a:avLst/>
          </a:prstGeom>
          <a:noFill/>
          <a:ln w="9525">
            <a:noFill/>
            <a:miter lim="800000"/>
            <a:headEnd/>
            <a:tailEnd/>
          </a:ln>
        </p:spPr>
      </p:pic>
      <p:pic>
        <p:nvPicPr>
          <p:cNvPr id="9" name="Picture 3">
            <a:extLst>
              <a:ext uri="{FF2B5EF4-FFF2-40B4-BE49-F238E27FC236}">
                <a16:creationId xmlns:a16="http://schemas.microsoft.com/office/drawing/2014/main" id="{748FC53A-9470-2C19-820A-0776A11FB571}"/>
              </a:ext>
            </a:extLst>
          </p:cNvPr>
          <p:cNvPicPr>
            <a:picLocks noChangeAspect="1" noChangeArrowheads="1"/>
          </p:cNvPicPr>
          <p:nvPr/>
        </p:nvPicPr>
        <p:blipFill>
          <a:blip r:embed="rId3" cstate="print"/>
          <a:srcRect l="4028"/>
          <a:stretch>
            <a:fillRect/>
          </a:stretch>
        </p:blipFill>
        <p:spPr bwMode="auto">
          <a:xfrm>
            <a:off x="312118" y="1152304"/>
            <a:ext cx="3631112" cy="3352800"/>
          </a:xfrm>
          <a:prstGeom prst="rect">
            <a:avLst/>
          </a:prstGeom>
          <a:noFill/>
          <a:ln w="9525">
            <a:noFill/>
            <a:miter lim="800000"/>
            <a:headEnd/>
            <a:tailEnd/>
          </a:ln>
        </p:spPr>
      </p:pic>
      <p:grpSp>
        <p:nvGrpSpPr>
          <p:cNvPr id="7" name="Group 6">
            <a:extLst>
              <a:ext uri="{FF2B5EF4-FFF2-40B4-BE49-F238E27FC236}">
                <a16:creationId xmlns:a16="http://schemas.microsoft.com/office/drawing/2014/main" id="{C8E67D39-A2E3-095D-543D-D6D5183B5AA1}"/>
              </a:ext>
            </a:extLst>
          </p:cNvPr>
          <p:cNvGrpSpPr/>
          <p:nvPr/>
        </p:nvGrpSpPr>
        <p:grpSpPr>
          <a:xfrm>
            <a:off x="7365554" y="1496016"/>
            <a:ext cx="3200313" cy="2746182"/>
            <a:chOff x="4709168" y="1282052"/>
            <a:chExt cx="3200313" cy="2746182"/>
          </a:xfrm>
        </p:grpSpPr>
        <p:cxnSp>
          <p:nvCxnSpPr>
            <p:cNvPr id="14" name="Straight Connector 13">
              <a:extLst>
                <a:ext uri="{FF2B5EF4-FFF2-40B4-BE49-F238E27FC236}">
                  <a16:creationId xmlns:a16="http://schemas.microsoft.com/office/drawing/2014/main" id="{A7C78B73-1D55-E389-DE75-39A462BB51DF}"/>
                </a:ext>
              </a:extLst>
            </p:cNvPr>
            <p:cNvCxnSpPr/>
            <p:nvPr/>
          </p:nvCxnSpPr>
          <p:spPr>
            <a:xfrm>
              <a:off x="5715000" y="1615645"/>
              <a:ext cx="3954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9B07C43-7C72-66BD-9AA2-80AD59821C1B}"/>
                </a:ext>
              </a:extLst>
            </p:cNvPr>
            <p:cNvCxnSpPr/>
            <p:nvPr/>
          </p:nvCxnSpPr>
          <p:spPr>
            <a:xfrm>
              <a:off x="6654465" y="1612556"/>
              <a:ext cx="3954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709C846-A2B9-D9E7-CD8B-974A05A4BFEE}"/>
                </a:ext>
              </a:extLst>
            </p:cNvPr>
            <p:cNvCxnSpPr/>
            <p:nvPr/>
          </p:nvCxnSpPr>
          <p:spPr>
            <a:xfrm>
              <a:off x="5924887" y="3227786"/>
              <a:ext cx="3164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DE5904F-819F-E4B7-713B-565FF3AC2C61}"/>
                </a:ext>
              </a:extLst>
            </p:cNvPr>
            <p:cNvCxnSpPr/>
            <p:nvPr/>
          </p:nvCxnSpPr>
          <p:spPr>
            <a:xfrm>
              <a:off x="6608283" y="3230389"/>
              <a:ext cx="3164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F7B1BEE-D307-8EFB-3E6E-3522C5A8F034}"/>
                </a:ext>
              </a:extLst>
            </p:cNvPr>
            <p:cNvCxnSpPr/>
            <p:nvPr/>
          </p:nvCxnSpPr>
          <p:spPr>
            <a:xfrm>
              <a:off x="5551960" y="3744613"/>
              <a:ext cx="3954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835618F-CDFD-32F3-F9EB-7037BDF367E6}"/>
                </a:ext>
              </a:extLst>
            </p:cNvPr>
            <p:cNvCxnSpPr/>
            <p:nvPr/>
          </p:nvCxnSpPr>
          <p:spPr>
            <a:xfrm>
              <a:off x="6692848" y="3744613"/>
              <a:ext cx="3954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A022C7A-1995-1E8D-8626-87D8008E15E5}"/>
                </a:ext>
              </a:extLst>
            </p:cNvPr>
            <p:cNvCxnSpPr/>
            <p:nvPr/>
          </p:nvCxnSpPr>
          <p:spPr>
            <a:xfrm>
              <a:off x="7436879" y="3229232"/>
              <a:ext cx="3164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D8404D0-13AE-270E-BD0C-1889FD0C51BE}"/>
                </a:ext>
              </a:extLst>
            </p:cNvPr>
            <p:cNvCxnSpPr/>
            <p:nvPr/>
          </p:nvCxnSpPr>
          <p:spPr>
            <a:xfrm>
              <a:off x="4921936" y="3229232"/>
              <a:ext cx="3164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34C70D0-706A-6B80-20BE-9BDE483AD018}"/>
                </a:ext>
              </a:extLst>
            </p:cNvPr>
            <p:cNvCxnSpPr/>
            <p:nvPr/>
          </p:nvCxnSpPr>
          <p:spPr>
            <a:xfrm flipV="1">
              <a:off x="5119644" y="1615645"/>
              <a:ext cx="731108" cy="16166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FF55827-F90C-6B04-A43D-002D19137FCE}"/>
                </a:ext>
              </a:extLst>
            </p:cNvPr>
            <p:cNvCxnSpPr/>
            <p:nvPr/>
          </p:nvCxnSpPr>
          <p:spPr>
            <a:xfrm flipV="1">
              <a:off x="6099604" y="1614100"/>
              <a:ext cx="731108" cy="16166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E3CD176-38C4-08DB-E641-40BE049ECD38}"/>
                </a:ext>
              </a:extLst>
            </p:cNvPr>
            <p:cNvSpPr txBox="1"/>
            <p:nvPr/>
          </p:nvSpPr>
          <p:spPr>
            <a:xfrm>
              <a:off x="4709168" y="3180689"/>
              <a:ext cx="872355" cy="307777"/>
            </a:xfrm>
            <a:prstGeom prst="rect">
              <a:avLst/>
            </a:prstGeom>
            <a:noFill/>
          </p:spPr>
          <p:txBody>
            <a:bodyPr wrap="none" rtlCol="0">
              <a:spAutoFit/>
            </a:bodyPr>
            <a:lstStyle/>
            <a:p>
              <a:r>
                <a:rPr lang="en-US" sz="1400" dirty="0"/>
                <a:t>m</a:t>
              </a:r>
              <a:r>
                <a:rPr lang="en-US" sz="900" dirty="0"/>
                <a:t> </a:t>
              </a:r>
              <a:r>
                <a:rPr lang="en-US" sz="1400" baseline="-25000" dirty="0"/>
                <a:t>j</a:t>
              </a:r>
              <a:r>
                <a:rPr lang="en-US" sz="1400" dirty="0"/>
                <a:t> = -3/2</a:t>
              </a:r>
            </a:p>
          </p:txBody>
        </p:sp>
        <p:sp>
          <p:nvSpPr>
            <p:cNvPr id="27" name="TextBox 26">
              <a:extLst>
                <a:ext uri="{FF2B5EF4-FFF2-40B4-BE49-F238E27FC236}">
                  <a16:creationId xmlns:a16="http://schemas.microsoft.com/office/drawing/2014/main" id="{F7DCF83C-DD41-E620-D635-DF107375CCAD}"/>
                </a:ext>
              </a:extLst>
            </p:cNvPr>
            <p:cNvSpPr txBox="1"/>
            <p:nvPr/>
          </p:nvSpPr>
          <p:spPr>
            <a:xfrm>
              <a:off x="5476530" y="1282053"/>
              <a:ext cx="857927" cy="307777"/>
            </a:xfrm>
            <a:prstGeom prst="rect">
              <a:avLst/>
            </a:prstGeom>
            <a:noFill/>
          </p:spPr>
          <p:txBody>
            <a:bodyPr wrap="none" rtlCol="0">
              <a:spAutoFit/>
            </a:bodyPr>
            <a:lstStyle/>
            <a:p>
              <a:r>
                <a:rPr lang="en-US" sz="1400" dirty="0"/>
                <a:t>m</a:t>
              </a:r>
              <a:r>
                <a:rPr lang="en-US" sz="900" dirty="0"/>
                <a:t> </a:t>
              </a:r>
              <a:r>
                <a:rPr lang="en-US" sz="1400" baseline="-25000" dirty="0"/>
                <a:t>j</a:t>
              </a:r>
              <a:r>
                <a:rPr lang="en-US" sz="1400" dirty="0"/>
                <a:t> = -1/2</a:t>
              </a:r>
            </a:p>
          </p:txBody>
        </p:sp>
        <p:sp>
          <p:nvSpPr>
            <p:cNvPr id="28" name="TextBox 27">
              <a:extLst>
                <a:ext uri="{FF2B5EF4-FFF2-40B4-BE49-F238E27FC236}">
                  <a16:creationId xmlns:a16="http://schemas.microsoft.com/office/drawing/2014/main" id="{56018133-9DB8-8190-3475-8189CD8E350F}"/>
                </a:ext>
              </a:extLst>
            </p:cNvPr>
            <p:cNvSpPr txBox="1"/>
            <p:nvPr/>
          </p:nvSpPr>
          <p:spPr>
            <a:xfrm>
              <a:off x="5317352" y="3720457"/>
              <a:ext cx="857927" cy="307777"/>
            </a:xfrm>
            <a:prstGeom prst="rect">
              <a:avLst/>
            </a:prstGeom>
            <a:noFill/>
          </p:spPr>
          <p:txBody>
            <a:bodyPr wrap="none" rtlCol="0">
              <a:spAutoFit/>
            </a:bodyPr>
            <a:lstStyle/>
            <a:p>
              <a:r>
                <a:rPr lang="en-US" sz="1400" dirty="0"/>
                <a:t>m</a:t>
              </a:r>
              <a:r>
                <a:rPr lang="en-US" sz="900" dirty="0"/>
                <a:t> </a:t>
              </a:r>
              <a:r>
                <a:rPr lang="en-US" sz="1400" baseline="-25000" dirty="0"/>
                <a:t>j</a:t>
              </a:r>
              <a:r>
                <a:rPr lang="en-US" sz="1400" dirty="0"/>
                <a:t> = -1/2</a:t>
              </a:r>
            </a:p>
          </p:txBody>
        </p:sp>
        <p:sp>
          <p:nvSpPr>
            <p:cNvPr id="29" name="TextBox 28">
              <a:extLst>
                <a:ext uri="{FF2B5EF4-FFF2-40B4-BE49-F238E27FC236}">
                  <a16:creationId xmlns:a16="http://schemas.microsoft.com/office/drawing/2014/main" id="{8B2BC9ED-C0FD-3E52-4B18-4E572612FCBC}"/>
                </a:ext>
              </a:extLst>
            </p:cNvPr>
            <p:cNvSpPr txBox="1"/>
            <p:nvPr/>
          </p:nvSpPr>
          <p:spPr>
            <a:xfrm>
              <a:off x="6519433" y="1282052"/>
              <a:ext cx="526106" cy="307777"/>
            </a:xfrm>
            <a:prstGeom prst="rect">
              <a:avLst/>
            </a:prstGeom>
            <a:noFill/>
          </p:spPr>
          <p:txBody>
            <a:bodyPr wrap="none" rtlCol="0">
              <a:spAutoFit/>
            </a:bodyPr>
            <a:lstStyle/>
            <a:p>
              <a:r>
                <a:rPr lang="en-US" sz="1400" dirty="0"/>
                <a:t>+1/2</a:t>
              </a:r>
            </a:p>
          </p:txBody>
        </p:sp>
        <p:sp>
          <p:nvSpPr>
            <p:cNvPr id="30" name="TextBox 29">
              <a:extLst>
                <a:ext uri="{FF2B5EF4-FFF2-40B4-BE49-F238E27FC236}">
                  <a16:creationId xmlns:a16="http://schemas.microsoft.com/office/drawing/2014/main" id="{0DDEB3E3-24E6-D33B-D2A9-5177E1EEFE01}"/>
                </a:ext>
              </a:extLst>
            </p:cNvPr>
            <p:cNvSpPr txBox="1"/>
            <p:nvPr/>
          </p:nvSpPr>
          <p:spPr>
            <a:xfrm>
              <a:off x="6511461" y="3179070"/>
              <a:ext cx="526106" cy="307777"/>
            </a:xfrm>
            <a:prstGeom prst="rect">
              <a:avLst/>
            </a:prstGeom>
            <a:noFill/>
          </p:spPr>
          <p:txBody>
            <a:bodyPr wrap="none" rtlCol="0">
              <a:spAutoFit/>
            </a:bodyPr>
            <a:lstStyle/>
            <a:p>
              <a:r>
                <a:rPr lang="en-US" sz="1400" dirty="0"/>
                <a:t>+1/2</a:t>
              </a:r>
            </a:p>
          </p:txBody>
        </p:sp>
        <p:sp>
          <p:nvSpPr>
            <p:cNvPr id="31" name="TextBox 30">
              <a:extLst>
                <a:ext uri="{FF2B5EF4-FFF2-40B4-BE49-F238E27FC236}">
                  <a16:creationId xmlns:a16="http://schemas.microsoft.com/office/drawing/2014/main" id="{A2118290-3777-0262-479D-B1B98A552C99}"/>
                </a:ext>
              </a:extLst>
            </p:cNvPr>
            <p:cNvSpPr txBox="1"/>
            <p:nvPr/>
          </p:nvSpPr>
          <p:spPr>
            <a:xfrm>
              <a:off x="6608135" y="3717805"/>
              <a:ext cx="526106" cy="307777"/>
            </a:xfrm>
            <a:prstGeom prst="rect">
              <a:avLst/>
            </a:prstGeom>
            <a:noFill/>
          </p:spPr>
          <p:txBody>
            <a:bodyPr wrap="none" rtlCol="0">
              <a:spAutoFit/>
            </a:bodyPr>
            <a:lstStyle/>
            <a:p>
              <a:r>
                <a:rPr lang="en-US" sz="1400" dirty="0"/>
                <a:t>+1/2</a:t>
              </a:r>
            </a:p>
          </p:txBody>
        </p:sp>
        <p:sp>
          <p:nvSpPr>
            <p:cNvPr id="32" name="TextBox 31">
              <a:extLst>
                <a:ext uri="{FF2B5EF4-FFF2-40B4-BE49-F238E27FC236}">
                  <a16:creationId xmlns:a16="http://schemas.microsoft.com/office/drawing/2014/main" id="{AFE30EED-88B8-8C1F-24C8-DC638541ED32}"/>
                </a:ext>
              </a:extLst>
            </p:cNvPr>
            <p:cNvSpPr txBox="1"/>
            <p:nvPr/>
          </p:nvSpPr>
          <p:spPr>
            <a:xfrm>
              <a:off x="7383375" y="3187383"/>
              <a:ext cx="526106" cy="307777"/>
            </a:xfrm>
            <a:prstGeom prst="rect">
              <a:avLst/>
            </a:prstGeom>
            <a:noFill/>
          </p:spPr>
          <p:txBody>
            <a:bodyPr wrap="none" rtlCol="0">
              <a:spAutoFit/>
            </a:bodyPr>
            <a:lstStyle/>
            <a:p>
              <a:r>
                <a:rPr lang="en-US" sz="1400" dirty="0"/>
                <a:t>+3/2</a:t>
              </a:r>
            </a:p>
          </p:txBody>
        </p:sp>
        <p:sp>
          <p:nvSpPr>
            <p:cNvPr id="33" name="TextBox 32">
              <a:extLst>
                <a:ext uri="{FF2B5EF4-FFF2-40B4-BE49-F238E27FC236}">
                  <a16:creationId xmlns:a16="http://schemas.microsoft.com/office/drawing/2014/main" id="{98EBC7DE-E495-1A60-A739-1F2DBD0340C8}"/>
                </a:ext>
              </a:extLst>
            </p:cNvPr>
            <p:cNvSpPr txBox="1"/>
            <p:nvPr/>
          </p:nvSpPr>
          <p:spPr>
            <a:xfrm>
              <a:off x="5806662" y="3185099"/>
              <a:ext cx="490840" cy="307777"/>
            </a:xfrm>
            <a:prstGeom prst="rect">
              <a:avLst/>
            </a:prstGeom>
            <a:noFill/>
          </p:spPr>
          <p:txBody>
            <a:bodyPr wrap="none" rtlCol="0">
              <a:spAutoFit/>
            </a:bodyPr>
            <a:lstStyle/>
            <a:p>
              <a:r>
                <a:rPr lang="en-US" sz="1400" dirty="0"/>
                <a:t>-1/2</a:t>
              </a:r>
            </a:p>
          </p:txBody>
        </p:sp>
        <p:sp>
          <p:nvSpPr>
            <p:cNvPr id="34" name="Oval 33">
              <a:extLst>
                <a:ext uri="{FF2B5EF4-FFF2-40B4-BE49-F238E27FC236}">
                  <a16:creationId xmlns:a16="http://schemas.microsoft.com/office/drawing/2014/main" id="{C32D6B5B-B30C-BB97-B2EE-C1C33B3FDE65}"/>
                </a:ext>
              </a:extLst>
            </p:cNvPr>
            <p:cNvSpPr/>
            <p:nvPr/>
          </p:nvSpPr>
          <p:spPr>
            <a:xfrm>
              <a:off x="5312052" y="2515496"/>
              <a:ext cx="212639" cy="19848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3</a:t>
              </a:r>
            </a:p>
          </p:txBody>
        </p:sp>
        <p:sp>
          <p:nvSpPr>
            <p:cNvPr id="35" name="Oval 34">
              <a:extLst>
                <a:ext uri="{FF2B5EF4-FFF2-40B4-BE49-F238E27FC236}">
                  <a16:creationId xmlns:a16="http://schemas.microsoft.com/office/drawing/2014/main" id="{FE87ACFB-B7C4-BE14-7140-CCC7AAA78C47}"/>
                </a:ext>
              </a:extLst>
            </p:cNvPr>
            <p:cNvSpPr/>
            <p:nvPr/>
          </p:nvSpPr>
          <p:spPr>
            <a:xfrm>
              <a:off x="6164476" y="2760859"/>
              <a:ext cx="212639" cy="19848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1</a:t>
              </a:r>
            </a:p>
          </p:txBody>
        </p:sp>
        <p:sp>
          <p:nvSpPr>
            <p:cNvPr id="38" name="TextBox 37">
              <a:extLst>
                <a:ext uri="{FF2B5EF4-FFF2-40B4-BE49-F238E27FC236}">
                  <a16:creationId xmlns:a16="http://schemas.microsoft.com/office/drawing/2014/main" id="{28214D58-852E-B4E2-F030-45C32FBD8BAD}"/>
                </a:ext>
              </a:extLst>
            </p:cNvPr>
            <p:cNvSpPr txBox="1"/>
            <p:nvPr/>
          </p:nvSpPr>
          <p:spPr>
            <a:xfrm>
              <a:off x="5586698" y="1942599"/>
              <a:ext cx="401072" cy="369332"/>
            </a:xfrm>
            <a:prstGeom prst="rect">
              <a:avLst/>
            </a:prstGeom>
            <a:noFill/>
          </p:spPr>
          <p:txBody>
            <a:bodyPr wrap="none" rtlCol="0">
              <a:spAutoFit/>
            </a:bodyPr>
            <a:lstStyle/>
            <a:p>
              <a:r>
                <a:rPr lang="en-US" dirty="0">
                  <a:latin typeface="Symbol" panose="05050102010706020507" pitchFamily="18" charset="2"/>
                </a:rPr>
                <a:t>s</a:t>
              </a:r>
              <a:r>
                <a:rPr lang="en-US" baseline="30000" dirty="0"/>
                <a:t>+</a:t>
              </a:r>
            </a:p>
          </p:txBody>
        </p:sp>
        <p:sp>
          <p:nvSpPr>
            <p:cNvPr id="3" name="TextBox 2">
              <a:extLst>
                <a:ext uri="{FF2B5EF4-FFF2-40B4-BE49-F238E27FC236}">
                  <a16:creationId xmlns:a16="http://schemas.microsoft.com/office/drawing/2014/main" id="{39D8512F-4C60-BB78-9EA7-8ECCE360961C}"/>
                </a:ext>
              </a:extLst>
            </p:cNvPr>
            <p:cNvSpPr txBox="1"/>
            <p:nvPr/>
          </p:nvSpPr>
          <p:spPr>
            <a:xfrm>
              <a:off x="6616969" y="1938371"/>
              <a:ext cx="401072" cy="369332"/>
            </a:xfrm>
            <a:prstGeom prst="rect">
              <a:avLst/>
            </a:prstGeom>
            <a:noFill/>
          </p:spPr>
          <p:txBody>
            <a:bodyPr wrap="none" rtlCol="0">
              <a:spAutoFit/>
            </a:bodyPr>
            <a:lstStyle/>
            <a:p>
              <a:r>
                <a:rPr lang="en-US" dirty="0">
                  <a:latin typeface="Symbol" panose="05050102010706020507" pitchFamily="18" charset="2"/>
                </a:rPr>
                <a:t>s</a:t>
              </a:r>
              <a:r>
                <a:rPr lang="en-US" baseline="30000" dirty="0"/>
                <a:t>+</a:t>
              </a:r>
            </a:p>
          </p:txBody>
        </p:sp>
      </p:grpSp>
      <p:sp>
        <p:nvSpPr>
          <p:cNvPr id="40" name="TextBox 39">
            <a:extLst>
              <a:ext uri="{FF2B5EF4-FFF2-40B4-BE49-F238E27FC236}">
                <a16:creationId xmlns:a16="http://schemas.microsoft.com/office/drawing/2014/main" id="{79BA1829-3577-792F-3A94-151CBDC89241}"/>
              </a:ext>
            </a:extLst>
          </p:cNvPr>
          <p:cNvSpPr txBox="1"/>
          <p:nvPr/>
        </p:nvSpPr>
        <p:spPr>
          <a:xfrm>
            <a:off x="1294394" y="4482846"/>
            <a:ext cx="2481705" cy="400110"/>
          </a:xfrm>
          <a:prstGeom prst="rect">
            <a:avLst/>
          </a:prstGeom>
          <a:noFill/>
        </p:spPr>
        <p:txBody>
          <a:bodyPr wrap="none" rtlCol="0">
            <a:spAutoFit/>
          </a:bodyPr>
          <a:lstStyle/>
          <a:p>
            <a:r>
              <a:rPr lang="en-US" sz="2000" dirty="0"/>
              <a:t>Energy vs wave vector</a:t>
            </a:r>
          </a:p>
        </p:txBody>
      </p:sp>
      <p:sp>
        <p:nvSpPr>
          <p:cNvPr id="13" name="TextBox 12">
            <a:extLst>
              <a:ext uri="{FF2B5EF4-FFF2-40B4-BE49-F238E27FC236}">
                <a16:creationId xmlns:a16="http://schemas.microsoft.com/office/drawing/2014/main" id="{483F0E49-0D57-5DF4-33E1-2AEC2170C5DF}"/>
              </a:ext>
            </a:extLst>
          </p:cNvPr>
          <p:cNvSpPr txBox="1"/>
          <p:nvPr/>
        </p:nvSpPr>
        <p:spPr>
          <a:xfrm>
            <a:off x="4003490" y="3389599"/>
            <a:ext cx="1057574" cy="646331"/>
          </a:xfrm>
          <a:prstGeom prst="rect">
            <a:avLst/>
          </a:prstGeom>
          <a:noFill/>
        </p:spPr>
        <p:txBody>
          <a:bodyPr wrap="square" rtlCol="0">
            <a:spAutoFit/>
          </a:bodyPr>
          <a:lstStyle/>
          <a:p>
            <a:pPr algn="ctr"/>
            <a:r>
              <a:rPr lang="en-US" dirty="0"/>
              <a:t>Valance band</a:t>
            </a:r>
          </a:p>
        </p:txBody>
      </p:sp>
      <p:sp>
        <p:nvSpPr>
          <p:cNvPr id="41" name="TextBox 40">
            <a:extLst>
              <a:ext uri="{FF2B5EF4-FFF2-40B4-BE49-F238E27FC236}">
                <a16:creationId xmlns:a16="http://schemas.microsoft.com/office/drawing/2014/main" id="{BD86C7BC-189A-CAD7-7E1A-2CE30FC8A0EB}"/>
              </a:ext>
            </a:extLst>
          </p:cNvPr>
          <p:cNvSpPr txBox="1"/>
          <p:nvPr/>
        </p:nvSpPr>
        <p:spPr>
          <a:xfrm>
            <a:off x="3864397" y="1281100"/>
            <a:ext cx="1335759" cy="647970"/>
          </a:xfrm>
          <a:prstGeom prst="rect">
            <a:avLst/>
          </a:prstGeom>
          <a:noFill/>
        </p:spPr>
        <p:txBody>
          <a:bodyPr wrap="square" rtlCol="0">
            <a:spAutoFit/>
          </a:bodyPr>
          <a:lstStyle/>
          <a:p>
            <a:pPr algn="ctr"/>
            <a:r>
              <a:rPr lang="en-US" dirty="0"/>
              <a:t>Conduction band</a:t>
            </a:r>
          </a:p>
        </p:txBody>
      </p:sp>
      <p:sp>
        <p:nvSpPr>
          <p:cNvPr id="42" name="TextBox 41">
            <a:extLst>
              <a:ext uri="{FF2B5EF4-FFF2-40B4-BE49-F238E27FC236}">
                <a16:creationId xmlns:a16="http://schemas.microsoft.com/office/drawing/2014/main" id="{94E1F694-15CE-4FE9-A204-254799505769}"/>
              </a:ext>
            </a:extLst>
          </p:cNvPr>
          <p:cNvSpPr txBox="1"/>
          <p:nvPr/>
        </p:nvSpPr>
        <p:spPr>
          <a:xfrm>
            <a:off x="9056963" y="1135758"/>
            <a:ext cx="1008609" cy="369332"/>
          </a:xfrm>
          <a:prstGeom prst="rect">
            <a:avLst/>
          </a:prstGeom>
          <a:noFill/>
        </p:spPr>
        <p:txBody>
          <a:bodyPr wrap="none" rtlCol="0">
            <a:spAutoFit/>
          </a:bodyPr>
          <a:lstStyle/>
          <a:p>
            <a:r>
              <a:rPr lang="en-US" dirty="0"/>
              <a:t>(spin up)</a:t>
            </a:r>
          </a:p>
        </p:txBody>
      </p:sp>
      <p:sp>
        <p:nvSpPr>
          <p:cNvPr id="43" name="TextBox 42">
            <a:extLst>
              <a:ext uri="{FF2B5EF4-FFF2-40B4-BE49-F238E27FC236}">
                <a16:creationId xmlns:a16="http://schemas.microsoft.com/office/drawing/2014/main" id="{B7E009DC-BFA3-0957-ED9A-C5BE6B110309}"/>
              </a:ext>
            </a:extLst>
          </p:cNvPr>
          <p:cNvSpPr txBox="1"/>
          <p:nvPr/>
        </p:nvSpPr>
        <p:spPr>
          <a:xfrm>
            <a:off x="7754761" y="1152484"/>
            <a:ext cx="1294650" cy="369332"/>
          </a:xfrm>
          <a:prstGeom prst="rect">
            <a:avLst/>
          </a:prstGeom>
          <a:noFill/>
        </p:spPr>
        <p:txBody>
          <a:bodyPr wrap="none" rtlCol="0">
            <a:spAutoFit/>
          </a:bodyPr>
          <a:lstStyle/>
          <a:p>
            <a:r>
              <a:rPr lang="en-US" dirty="0"/>
              <a:t>(spin down)</a:t>
            </a:r>
          </a:p>
        </p:txBody>
      </p:sp>
      <p:sp>
        <p:nvSpPr>
          <p:cNvPr id="44" name="TextBox 43">
            <a:extLst>
              <a:ext uri="{FF2B5EF4-FFF2-40B4-BE49-F238E27FC236}">
                <a16:creationId xmlns:a16="http://schemas.microsoft.com/office/drawing/2014/main" id="{EBE9EC27-2EE3-1A07-A592-409A8871BEDC}"/>
              </a:ext>
            </a:extLst>
          </p:cNvPr>
          <p:cNvSpPr txBox="1"/>
          <p:nvPr/>
        </p:nvSpPr>
        <p:spPr>
          <a:xfrm>
            <a:off x="4495115" y="713882"/>
            <a:ext cx="2591672" cy="461665"/>
          </a:xfrm>
          <a:prstGeom prst="rect">
            <a:avLst/>
          </a:prstGeom>
          <a:noFill/>
        </p:spPr>
        <p:txBody>
          <a:bodyPr wrap="none" rtlCol="0">
            <a:spAutoFit/>
          </a:bodyPr>
          <a:lstStyle/>
          <a:p>
            <a:r>
              <a:rPr lang="en-US" sz="2400" dirty="0"/>
              <a:t>GaAs energy levels </a:t>
            </a:r>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8967C061-A1F6-1919-DC1C-8ADF5D05153B}"/>
                  </a:ext>
                </a:extLst>
              </p:cNvPr>
              <p:cNvSpPr txBox="1"/>
              <p:nvPr/>
            </p:nvSpPr>
            <p:spPr>
              <a:xfrm>
                <a:off x="7152507" y="4452242"/>
                <a:ext cx="3914885" cy="722249"/>
              </a:xfrm>
              <a:prstGeom prst="rect">
                <a:avLst/>
              </a:prstGeom>
              <a:solidFill>
                <a:srgbClr val="FFC000"/>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836967"/>
                              </a:solidFill>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𝑒</m:t>
                          </m:r>
                        </m:sub>
                      </m:sSub>
                      <m:r>
                        <a:rPr lang="en-US" sz="2000" i="0">
                          <a:latin typeface="Cambria Math" panose="02040503050406030204" pitchFamily="18" charset="0"/>
                        </a:rPr>
                        <m:t>= </m:t>
                      </m:r>
                      <m:f>
                        <m:fPr>
                          <m:ctrlPr>
                            <a:rPr lang="en-US" sz="2000" i="1">
                              <a:solidFill>
                                <a:srgbClr val="836967"/>
                              </a:solidFill>
                              <a:latin typeface="Cambria Math" panose="02040503050406030204" pitchFamily="18" charset="0"/>
                            </a:rPr>
                          </m:ctrlPr>
                        </m:fPr>
                        <m:num>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𝑁</m:t>
                              </m:r>
                            </m:e>
                            <m:sub>
                              <m:r>
                                <a:rPr lang="en-US" sz="2000" i="0">
                                  <a:latin typeface="Cambria Math" panose="02040503050406030204" pitchFamily="18" charset="0"/>
                                </a:rPr>
                                <m:t>↑</m:t>
                              </m:r>
                            </m:sub>
                          </m:sSub>
                          <m:r>
                            <a:rPr lang="en-US" sz="2000" i="0">
                              <a:latin typeface="Cambria Math" panose="02040503050406030204" pitchFamily="18" charset="0"/>
                            </a:rPr>
                            <m:t>− </m:t>
                          </m:r>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𝑁</m:t>
                              </m:r>
                            </m:e>
                            <m:sub>
                              <m:r>
                                <a:rPr lang="en-US" sz="2000" i="0">
                                  <a:latin typeface="Cambria Math" panose="02040503050406030204" pitchFamily="18" charset="0"/>
                                </a:rPr>
                                <m:t>↓</m:t>
                              </m:r>
                            </m:sub>
                          </m:sSub>
                          <m:r>
                            <a:rPr lang="en-US" sz="2000" i="0">
                              <a:latin typeface="Cambria Math" panose="02040503050406030204" pitchFamily="18" charset="0"/>
                            </a:rPr>
                            <m:t> </m:t>
                          </m:r>
                        </m:num>
                        <m:den>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𝑁</m:t>
                              </m:r>
                            </m:e>
                            <m:sub>
                              <m:r>
                                <a:rPr lang="en-US" sz="2000" i="0">
                                  <a:latin typeface="Cambria Math" panose="02040503050406030204" pitchFamily="18" charset="0"/>
                                </a:rPr>
                                <m:t>↑</m:t>
                              </m:r>
                            </m:sub>
                          </m:sSub>
                          <m:r>
                            <a:rPr lang="en-US" sz="2000" i="0">
                              <a:latin typeface="Cambria Math" panose="02040503050406030204" pitchFamily="18" charset="0"/>
                            </a:rPr>
                            <m:t>+ </m:t>
                          </m:r>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𝑁</m:t>
                              </m:r>
                            </m:e>
                            <m:sub>
                              <m:r>
                                <a:rPr lang="en-US" sz="2000" i="0">
                                  <a:latin typeface="Cambria Math" panose="02040503050406030204" pitchFamily="18" charset="0"/>
                                </a:rPr>
                                <m:t>↓</m:t>
                              </m:r>
                            </m:sub>
                          </m:sSub>
                        </m:den>
                      </m:f>
                      <m:r>
                        <a:rPr lang="en-US" sz="2000" i="0">
                          <a:latin typeface="Cambria Math" panose="02040503050406030204" pitchFamily="18" charset="0"/>
                        </a:rPr>
                        <m:t> = </m:t>
                      </m:r>
                      <m:f>
                        <m:fPr>
                          <m:ctrlPr>
                            <a:rPr lang="en-US" sz="2000" i="1">
                              <a:solidFill>
                                <a:srgbClr val="836967"/>
                              </a:solidFill>
                              <a:latin typeface="Cambria Math" panose="02040503050406030204" pitchFamily="18" charset="0"/>
                            </a:rPr>
                          </m:ctrlPr>
                        </m:fPr>
                        <m:num>
                          <m:r>
                            <a:rPr lang="en-US" sz="2000" i="0">
                              <a:latin typeface="Cambria Math" panose="02040503050406030204" pitchFamily="18" charset="0"/>
                            </a:rPr>
                            <m:t>3−1 </m:t>
                          </m:r>
                        </m:num>
                        <m:den>
                          <m:r>
                            <a:rPr lang="en-US" sz="2000" i="0">
                              <a:latin typeface="Cambria Math" panose="02040503050406030204" pitchFamily="18" charset="0"/>
                            </a:rPr>
                            <m:t>3+1</m:t>
                          </m:r>
                        </m:den>
                      </m:f>
                      <m:r>
                        <a:rPr lang="en-US" sz="2000" i="0">
                          <a:latin typeface="Cambria Math" panose="02040503050406030204" pitchFamily="18" charset="0"/>
                        </a:rPr>
                        <m:t>=</m:t>
                      </m:r>
                      <m:r>
                        <a:rPr lang="en-US" sz="2000" b="0" i="0" smtClean="0">
                          <a:latin typeface="Cambria Math" panose="02040503050406030204" pitchFamily="18" charset="0"/>
                        </a:rPr>
                        <m:t>−</m:t>
                      </m:r>
                      <m:r>
                        <a:rPr lang="en-US" sz="2000" i="0">
                          <a:latin typeface="Cambria Math" panose="02040503050406030204" pitchFamily="18" charset="0"/>
                        </a:rPr>
                        <m:t>50%</m:t>
                      </m:r>
                    </m:oMath>
                  </m:oMathPara>
                </a14:m>
                <a:endParaRPr lang="en-US" sz="2000" dirty="0"/>
              </a:p>
            </p:txBody>
          </p:sp>
        </mc:Choice>
        <mc:Fallback xmlns="">
          <p:sp>
            <p:nvSpPr>
              <p:cNvPr id="46" name="TextBox 45">
                <a:extLst>
                  <a:ext uri="{FF2B5EF4-FFF2-40B4-BE49-F238E27FC236}">
                    <a16:creationId xmlns:a16="http://schemas.microsoft.com/office/drawing/2014/main" id="{8967C061-A1F6-1919-DC1C-8ADF5D05153B}"/>
                  </a:ext>
                </a:extLst>
              </p:cNvPr>
              <p:cNvSpPr txBox="1">
                <a:spLocks noRot="1" noChangeAspect="1" noMove="1" noResize="1" noEditPoints="1" noAdjustHandles="1" noChangeArrowheads="1" noChangeShapeType="1" noTextEdit="1"/>
              </p:cNvSpPr>
              <p:nvPr/>
            </p:nvSpPr>
            <p:spPr>
              <a:xfrm>
                <a:off x="7152507" y="4452242"/>
                <a:ext cx="3914885" cy="72224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C181C607-9AB3-3AA9-722D-A1D242CBCBF4}"/>
                  </a:ext>
                </a:extLst>
              </p:cNvPr>
              <p:cNvSpPr txBox="1"/>
              <p:nvPr/>
            </p:nvSpPr>
            <p:spPr>
              <a:xfrm>
                <a:off x="578214" y="5379602"/>
                <a:ext cx="11285837" cy="1116781"/>
              </a:xfrm>
              <a:prstGeom prst="rect">
                <a:avLst/>
              </a:prstGeom>
              <a:solidFill>
                <a:srgbClr val="B0DD7F"/>
              </a:solidFill>
            </p:spPr>
            <p:txBody>
              <a:bodyPr wrap="square" rtlCol="0">
                <a:spAutoFit/>
              </a:bodyPr>
              <a:lstStyle/>
              <a:p>
                <a:pPr algn="ctr"/>
                <a:r>
                  <a:rPr lang="en-US" sz="3200" dirty="0"/>
                  <a:t>Use circularly polarized light to selectively populate the conduction band with electrons of a particular spin state </a:t>
                </a:r>
                <a14:m>
                  <m:oMath xmlns:m="http://schemas.openxmlformats.org/officeDocument/2006/math">
                    <m:r>
                      <a:rPr lang="en-US" sz="2800" b="0" i="0" kern="100"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800" i="1" kern="100"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2800" i="1" kern="100">
                            <a:effectLst/>
                            <a:latin typeface="Cambria Math" panose="02040503050406030204" pitchFamily="18" charset="0"/>
                            <a:ea typeface="Calibri" panose="020F0502020204030204" pitchFamily="34" charset="0"/>
                            <a:cs typeface="Times New Roman" panose="02020603050405020304" pitchFamily="18" charset="0"/>
                          </a:rPr>
                          <m:t>𝑚</m:t>
                        </m:r>
                      </m:e>
                      <m:sub>
                        <m:r>
                          <a:rPr lang="en-US" sz="2800" i="1" kern="100">
                            <a:effectLst/>
                            <a:latin typeface="Cambria Math" panose="02040503050406030204" pitchFamily="18" charset="0"/>
                            <a:ea typeface="Calibri" panose="020F0502020204030204" pitchFamily="34" charset="0"/>
                            <a:cs typeface="Times New Roman" panose="02020603050405020304" pitchFamily="18" charset="0"/>
                          </a:rPr>
                          <m:t>𝑗</m:t>
                        </m:r>
                        <m:r>
                          <a:rPr lang="en-US" sz="2800" b="0" i="1" kern="100" smtClean="0">
                            <a:effectLst/>
                            <a:latin typeface="Cambria Math" panose="02040503050406030204" pitchFamily="18" charset="0"/>
                            <a:ea typeface="Calibri" panose="020F0502020204030204" pitchFamily="34" charset="0"/>
                            <a:cs typeface="Times New Roman" panose="02020603050405020304" pitchFamily="18" charset="0"/>
                          </a:rPr>
                          <m:t> </m:t>
                        </m:r>
                      </m:sub>
                    </m:sSub>
                    <m:r>
                      <a:rPr lang="en-US" sz="2800" i="1" kern="100">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2800" kern="100" dirty="0">
                    <a:latin typeface="Calibri" panose="020F0502020204030204" pitchFamily="34" charset="0"/>
                    <a:ea typeface="Calibri" panose="020F0502020204030204" pitchFamily="34" charset="0"/>
                    <a:cs typeface="Times New Roman" panose="02020603050405020304" pitchFamily="18" charset="0"/>
                  </a:rPr>
                  <a:t>) </a:t>
                </a:r>
                <a:endParaRPr lang="en-US" sz="2800" dirty="0"/>
              </a:p>
            </p:txBody>
          </p:sp>
        </mc:Choice>
        <mc:Fallback xmlns="">
          <p:sp>
            <p:nvSpPr>
              <p:cNvPr id="36" name="TextBox 35">
                <a:extLst>
                  <a:ext uri="{FF2B5EF4-FFF2-40B4-BE49-F238E27FC236}">
                    <a16:creationId xmlns:a16="http://schemas.microsoft.com/office/drawing/2014/main" id="{C181C607-9AB3-3AA9-722D-A1D242CBCBF4}"/>
                  </a:ext>
                </a:extLst>
              </p:cNvPr>
              <p:cNvSpPr txBox="1">
                <a:spLocks noRot="1" noChangeAspect="1" noMove="1" noResize="1" noEditPoints="1" noAdjustHandles="1" noChangeArrowheads="1" noChangeShapeType="1" noTextEdit="1"/>
              </p:cNvSpPr>
              <p:nvPr/>
            </p:nvSpPr>
            <p:spPr>
              <a:xfrm>
                <a:off x="578214" y="5379602"/>
                <a:ext cx="11285837" cy="1116781"/>
              </a:xfrm>
              <a:prstGeom prst="rect">
                <a:avLst/>
              </a:prstGeom>
              <a:blipFill>
                <a:blip r:embed="rId5"/>
                <a:stretch>
                  <a:fillRect l="-1135" t="-7065" r="-1945" b="-11957"/>
                </a:stretch>
              </a:blipFill>
            </p:spPr>
            <p:txBody>
              <a:bodyPr/>
              <a:lstStyle/>
              <a:p>
                <a:r>
                  <a:rPr lang="en-US">
                    <a:noFill/>
                  </a:rPr>
                  <a:t> </a:t>
                </a:r>
              </a:p>
            </p:txBody>
          </p:sp>
        </mc:Fallback>
      </mc:AlternateContent>
      <p:sp>
        <p:nvSpPr>
          <p:cNvPr id="37" name="TextBox 36">
            <a:extLst>
              <a:ext uri="{FF2B5EF4-FFF2-40B4-BE49-F238E27FC236}">
                <a16:creationId xmlns:a16="http://schemas.microsoft.com/office/drawing/2014/main" id="{E47FD59C-9716-7FA8-ACFE-50869F24E830}"/>
              </a:ext>
            </a:extLst>
          </p:cNvPr>
          <p:cNvSpPr txBox="1"/>
          <p:nvPr/>
        </p:nvSpPr>
        <p:spPr>
          <a:xfrm>
            <a:off x="10813809" y="2426756"/>
            <a:ext cx="1219808" cy="1323439"/>
          </a:xfrm>
          <a:prstGeom prst="rect">
            <a:avLst/>
          </a:prstGeom>
          <a:noFill/>
        </p:spPr>
        <p:txBody>
          <a:bodyPr wrap="square" rtlCol="0">
            <a:spAutoFit/>
          </a:bodyPr>
          <a:lstStyle/>
          <a:p>
            <a:pPr algn="ctr"/>
            <a:r>
              <a:rPr lang="en-US" sz="1600" dirty="0"/>
              <a:t>Circled numbers represent transition probabilities</a:t>
            </a:r>
          </a:p>
        </p:txBody>
      </p:sp>
      <p:sp>
        <p:nvSpPr>
          <p:cNvPr id="39" name="TextBox 38">
            <a:extLst>
              <a:ext uri="{FF2B5EF4-FFF2-40B4-BE49-F238E27FC236}">
                <a16:creationId xmlns:a16="http://schemas.microsoft.com/office/drawing/2014/main" id="{F113C632-AA8A-4F54-B4B0-9A1C31D9D9B5}"/>
              </a:ext>
            </a:extLst>
          </p:cNvPr>
          <p:cNvSpPr txBox="1"/>
          <p:nvPr/>
        </p:nvSpPr>
        <p:spPr>
          <a:xfrm>
            <a:off x="10786837" y="1288900"/>
            <a:ext cx="1219808" cy="1077218"/>
          </a:xfrm>
          <a:prstGeom prst="rect">
            <a:avLst/>
          </a:prstGeom>
          <a:noFill/>
        </p:spPr>
        <p:txBody>
          <a:bodyPr wrap="square" rtlCol="0">
            <a:spAutoFit/>
          </a:bodyPr>
          <a:lstStyle/>
          <a:p>
            <a:pPr algn="ctr"/>
            <a:r>
              <a:rPr lang="en-US" sz="1600" dirty="0"/>
              <a:t>m</a:t>
            </a:r>
            <a:r>
              <a:rPr lang="en-US" sz="1600" baseline="-25000" dirty="0"/>
              <a:t>j</a:t>
            </a:r>
            <a:r>
              <a:rPr lang="en-US" sz="1600" dirty="0"/>
              <a:t>: angular momentum quantum numbers</a:t>
            </a:r>
          </a:p>
        </p:txBody>
      </p:sp>
      <p:sp>
        <p:nvSpPr>
          <p:cNvPr id="6" name="TextBox 5">
            <a:extLst>
              <a:ext uri="{FF2B5EF4-FFF2-40B4-BE49-F238E27FC236}">
                <a16:creationId xmlns:a16="http://schemas.microsoft.com/office/drawing/2014/main" id="{F8251893-D29F-FB85-5925-22D92BD2AFFB}"/>
              </a:ext>
            </a:extLst>
          </p:cNvPr>
          <p:cNvSpPr txBox="1"/>
          <p:nvPr/>
        </p:nvSpPr>
        <p:spPr>
          <a:xfrm>
            <a:off x="8068499" y="2408257"/>
            <a:ext cx="1200265" cy="369332"/>
          </a:xfrm>
          <a:prstGeom prst="rect">
            <a:avLst/>
          </a:prstGeom>
          <a:noFill/>
        </p:spPr>
        <p:txBody>
          <a:bodyPr wrap="none" rtlCol="0">
            <a:spAutoFit/>
          </a:bodyPr>
          <a:lstStyle/>
          <a:p>
            <a:r>
              <a:rPr lang="en-US" dirty="0"/>
              <a:t>(right circ.)</a:t>
            </a:r>
          </a:p>
        </p:txBody>
      </p:sp>
    </p:spTree>
    <p:extLst>
      <p:ext uri="{BB962C8B-B14F-4D97-AF65-F5344CB8AC3E}">
        <p14:creationId xmlns:p14="http://schemas.microsoft.com/office/powerpoint/2010/main" val="1375189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How to eliminate the valence band degeneracy?</a:t>
            </a:r>
            <a:endParaRPr lang="en-US" dirty="0"/>
          </a:p>
        </p:txBody>
      </p:sp>
      <p:sp>
        <p:nvSpPr>
          <p:cNvPr id="4" name="Footer Placeholder 3"/>
          <p:cNvSpPr>
            <a:spLocks noGrp="1"/>
          </p:cNvSpPr>
          <p:nvPr>
            <p:ph type="ftr" sz="quarter" idx="11"/>
          </p:nvPr>
        </p:nvSpPr>
        <p:spPr/>
        <p:txBody>
          <a:bodyPr/>
          <a:lstStyle/>
          <a:p>
            <a:r>
              <a:rPr lang="en-US" dirty="0"/>
              <a:t>PSTP2024 – Polarized electron sources</a:t>
            </a:r>
          </a:p>
        </p:txBody>
      </p:sp>
      <p:sp>
        <p:nvSpPr>
          <p:cNvPr id="5" name="Slide Number Placeholder 4"/>
          <p:cNvSpPr>
            <a:spLocks noGrp="1"/>
          </p:cNvSpPr>
          <p:nvPr>
            <p:ph type="sldNum" sz="quarter" idx="12"/>
          </p:nvPr>
        </p:nvSpPr>
        <p:spPr/>
        <p:txBody>
          <a:bodyPr/>
          <a:lstStyle/>
          <a:p>
            <a:fld id="{07E1C93C-5050-FC42-8F10-D22D4F119D13}" type="slidenum">
              <a:rPr lang="en-US" smtClean="0"/>
              <a:pPr/>
              <a:t>9</a:t>
            </a:fld>
            <a:endParaRPr lang="en-US" dirty="0"/>
          </a:p>
        </p:txBody>
      </p:sp>
      <p:grpSp>
        <p:nvGrpSpPr>
          <p:cNvPr id="6" name="Group 5">
            <a:extLst>
              <a:ext uri="{FF2B5EF4-FFF2-40B4-BE49-F238E27FC236}">
                <a16:creationId xmlns:a16="http://schemas.microsoft.com/office/drawing/2014/main" id="{7DE74B11-0069-6CE9-8DD2-79AC22DCB52F}"/>
              </a:ext>
            </a:extLst>
          </p:cNvPr>
          <p:cNvGrpSpPr/>
          <p:nvPr/>
        </p:nvGrpSpPr>
        <p:grpSpPr>
          <a:xfrm>
            <a:off x="6699149" y="1166002"/>
            <a:ext cx="3445623" cy="4271080"/>
            <a:chOff x="6699149" y="1166002"/>
            <a:chExt cx="3445623" cy="4271080"/>
          </a:xfrm>
        </p:grpSpPr>
        <p:grpSp>
          <p:nvGrpSpPr>
            <p:cNvPr id="38" name="Group 37">
              <a:extLst>
                <a:ext uri="{FF2B5EF4-FFF2-40B4-BE49-F238E27FC236}">
                  <a16:creationId xmlns:a16="http://schemas.microsoft.com/office/drawing/2014/main" id="{5EEBE56C-62CA-6FE7-210F-EC95BEC851AA}"/>
                </a:ext>
              </a:extLst>
            </p:cNvPr>
            <p:cNvGrpSpPr/>
            <p:nvPr/>
          </p:nvGrpSpPr>
          <p:grpSpPr>
            <a:xfrm>
              <a:off x="6821804" y="1915075"/>
              <a:ext cx="3200313" cy="2830450"/>
              <a:chOff x="8216806" y="1282052"/>
              <a:chExt cx="3200313" cy="2830450"/>
            </a:xfrm>
          </p:grpSpPr>
          <p:cxnSp>
            <p:nvCxnSpPr>
              <p:cNvPr id="41" name="Straight Connector 40">
                <a:extLst>
                  <a:ext uri="{FF2B5EF4-FFF2-40B4-BE49-F238E27FC236}">
                    <a16:creationId xmlns:a16="http://schemas.microsoft.com/office/drawing/2014/main" id="{7BC5990C-41C1-BC71-5B08-74924BAEEBB6}"/>
                  </a:ext>
                </a:extLst>
              </p:cNvPr>
              <p:cNvCxnSpPr/>
              <p:nvPr/>
            </p:nvCxnSpPr>
            <p:spPr>
              <a:xfrm>
                <a:off x="9222638" y="1615645"/>
                <a:ext cx="3954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7B5A8B6-4077-F7E0-3E49-F61981D1C526}"/>
                  </a:ext>
                </a:extLst>
              </p:cNvPr>
              <p:cNvCxnSpPr/>
              <p:nvPr/>
            </p:nvCxnSpPr>
            <p:spPr>
              <a:xfrm>
                <a:off x="10092416" y="1612556"/>
                <a:ext cx="3954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54A2C9C-5672-FF47-BBBC-6533530C630D}"/>
                  </a:ext>
                </a:extLst>
              </p:cNvPr>
              <p:cNvCxnSpPr/>
              <p:nvPr/>
            </p:nvCxnSpPr>
            <p:spPr>
              <a:xfrm>
                <a:off x="9339450" y="3451951"/>
                <a:ext cx="3164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4239A58-AC69-C356-571E-7ED798D7E31C}"/>
                  </a:ext>
                </a:extLst>
              </p:cNvPr>
              <p:cNvCxnSpPr/>
              <p:nvPr/>
            </p:nvCxnSpPr>
            <p:spPr>
              <a:xfrm>
                <a:off x="9997962" y="3451951"/>
                <a:ext cx="3164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A324525-1B57-1E60-A232-4B7B2351FE3E}"/>
                  </a:ext>
                </a:extLst>
              </p:cNvPr>
              <p:cNvCxnSpPr/>
              <p:nvPr/>
            </p:nvCxnSpPr>
            <p:spPr>
              <a:xfrm>
                <a:off x="9091889" y="3828881"/>
                <a:ext cx="3954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C6D35BA-1A2B-1325-9E31-BBB3B45763B1}"/>
                  </a:ext>
                </a:extLst>
              </p:cNvPr>
              <p:cNvCxnSpPr/>
              <p:nvPr/>
            </p:nvCxnSpPr>
            <p:spPr>
              <a:xfrm>
                <a:off x="10232777" y="3828881"/>
                <a:ext cx="3954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EF82A22-5EF7-686D-AB1C-6875EAA38F60}"/>
                  </a:ext>
                </a:extLst>
              </p:cNvPr>
              <p:cNvCxnSpPr/>
              <p:nvPr/>
            </p:nvCxnSpPr>
            <p:spPr>
              <a:xfrm>
                <a:off x="10944517" y="3229232"/>
                <a:ext cx="3164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3B21DE5-6421-935A-51FE-47127F378587}"/>
                  </a:ext>
                </a:extLst>
              </p:cNvPr>
              <p:cNvCxnSpPr/>
              <p:nvPr/>
            </p:nvCxnSpPr>
            <p:spPr>
              <a:xfrm>
                <a:off x="8429574" y="3229232"/>
                <a:ext cx="3164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4E9BC9AF-4D67-6683-D9C8-265B0255A785}"/>
                  </a:ext>
                </a:extLst>
              </p:cNvPr>
              <p:cNvCxnSpPr/>
              <p:nvPr/>
            </p:nvCxnSpPr>
            <p:spPr>
              <a:xfrm flipV="1">
                <a:off x="8627282" y="1615645"/>
                <a:ext cx="731108" cy="16166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36E84A18-4BE9-D27C-8E4F-932B39A91E8C}"/>
                  </a:ext>
                </a:extLst>
              </p:cNvPr>
              <p:cNvCxnSpPr/>
              <p:nvPr/>
            </p:nvCxnSpPr>
            <p:spPr>
              <a:xfrm flipH="1" flipV="1">
                <a:off x="10411117" y="1615645"/>
                <a:ext cx="731108" cy="1616676"/>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EFFBF090-3DCE-E580-62FE-A7D48A5E7932}"/>
                  </a:ext>
                </a:extLst>
              </p:cNvPr>
              <p:cNvSpPr txBox="1"/>
              <p:nvPr/>
            </p:nvSpPr>
            <p:spPr>
              <a:xfrm>
                <a:off x="8216806" y="3180689"/>
                <a:ext cx="872355" cy="307777"/>
              </a:xfrm>
              <a:prstGeom prst="rect">
                <a:avLst/>
              </a:prstGeom>
              <a:noFill/>
            </p:spPr>
            <p:txBody>
              <a:bodyPr wrap="none" rtlCol="0">
                <a:spAutoFit/>
              </a:bodyPr>
              <a:lstStyle/>
              <a:p>
                <a:r>
                  <a:rPr lang="en-US" sz="1400" dirty="0"/>
                  <a:t>m</a:t>
                </a:r>
                <a:r>
                  <a:rPr lang="en-US" sz="900" dirty="0"/>
                  <a:t> </a:t>
                </a:r>
                <a:r>
                  <a:rPr lang="en-US" sz="1400" baseline="-25000" dirty="0"/>
                  <a:t>j</a:t>
                </a:r>
                <a:r>
                  <a:rPr lang="en-US" sz="1400" dirty="0"/>
                  <a:t> = -3/2</a:t>
                </a:r>
              </a:p>
            </p:txBody>
          </p:sp>
          <p:sp>
            <p:nvSpPr>
              <p:cNvPr id="52" name="TextBox 51">
                <a:extLst>
                  <a:ext uri="{FF2B5EF4-FFF2-40B4-BE49-F238E27FC236}">
                    <a16:creationId xmlns:a16="http://schemas.microsoft.com/office/drawing/2014/main" id="{A3EDC6FD-0BA9-BED3-316B-18610438F3A3}"/>
                  </a:ext>
                </a:extLst>
              </p:cNvPr>
              <p:cNvSpPr txBox="1"/>
              <p:nvPr/>
            </p:nvSpPr>
            <p:spPr>
              <a:xfrm>
                <a:off x="8984168" y="1282053"/>
                <a:ext cx="857927" cy="307777"/>
              </a:xfrm>
              <a:prstGeom prst="rect">
                <a:avLst/>
              </a:prstGeom>
              <a:noFill/>
            </p:spPr>
            <p:txBody>
              <a:bodyPr wrap="none" rtlCol="0">
                <a:spAutoFit/>
              </a:bodyPr>
              <a:lstStyle/>
              <a:p>
                <a:r>
                  <a:rPr lang="en-US" sz="1400" dirty="0"/>
                  <a:t>m</a:t>
                </a:r>
                <a:r>
                  <a:rPr lang="en-US" sz="900" dirty="0"/>
                  <a:t> </a:t>
                </a:r>
                <a:r>
                  <a:rPr lang="en-US" sz="1400" baseline="-25000" dirty="0"/>
                  <a:t>j</a:t>
                </a:r>
                <a:r>
                  <a:rPr lang="en-US" sz="1400" dirty="0"/>
                  <a:t> = -1/2</a:t>
                </a:r>
              </a:p>
            </p:txBody>
          </p:sp>
          <p:sp>
            <p:nvSpPr>
              <p:cNvPr id="53" name="TextBox 52">
                <a:extLst>
                  <a:ext uri="{FF2B5EF4-FFF2-40B4-BE49-F238E27FC236}">
                    <a16:creationId xmlns:a16="http://schemas.microsoft.com/office/drawing/2014/main" id="{BFE99327-4EC8-5B20-43E8-67883EC10F27}"/>
                  </a:ext>
                </a:extLst>
              </p:cNvPr>
              <p:cNvSpPr txBox="1"/>
              <p:nvPr/>
            </p:nvSpPr>
            <p:spPr>
              <a:xfrm>
                <a:off x="8857281" y="3804725"/>
                <a:ext cx="857927" cy="307777"/>
              </a:xfrm>
              <a:prstGeom prst="rect">
                <a:avLst/>
              </a:prstGeom>
              <a:noFill/>
            </p:spPr>
            <p:txBody>
              <a:bodyPr wrap="none" rtlCol="0">
                <a:spAutoFit/>
              </a:bodyPr>
              <a:lstStyle/>
              <a:p>
                <a:r>
                  <a:rPr lang="en-US" sz="1400" dirty="0"/>
                  <a:t>m</a:t>
                </a:r>
                <a:r>
                  <a:rPr lang="en-US" sz="900" dirty="0"/>
                  <a:t> </a:t>
                </a:r>
                <a:r>
                  <a:rPr lang="en-US" sz="1400" baseline="-25000" dirty="0"/>
                  <a:t>j</a:t>
                </a:r>
                <a:r>
                  <a:rPr lang="en-US" sz="1400" dirty="0"/>
                  <a:t> = -1/2</a:t>
                </a:r>
              </a:p>
            </p:txBody>
          </p:sp>
          <p:sp>
            <p:nvSpPr>
              <p:cNvPr id="54" name="TextBox 53">
                <a:extLst>
                  <a:ext uri="{FF2B5EF4-FFF2-40B4-BE49-F238E27FC236}">
                    <a16:creationId xmlns:a16="http://schemas.microsoft.com/office/drawing/2014/main" id="{F6E18EFE-E017-1819-D127-CA7E2301A1D3}"/>
                  </a:ext>
                </a:extLst>
              </p:cNvPr>
              <p:cNvSpPr txBox="1"/>
              <p:nvPr/>
            </p:nvSpPr>
            <p:spPr>
              <a:xfrm>
                <a:off x="10027071" y="1282052"/>
                <a:ext cx="526106" cy="307777"/>
              </a:xfrm>
              <a:prstGeom prst="rect">
                <a:avLst/>
              </a:prstGeom>
              <a:noFill/>
            </p:spPr>
            <p:txBody>
              <a:bodyPr wrap="none" rtlCol="0">
                <a:spAutoFit/>
              </a:bodyPr>
              <a:lstStyle/>
              <a:p>
                <a:r>
                  <a:rPr lang="en-US" sz="1400" dirty="0"/>
                  <a:t>+1/2</a:t>
                </a:r>
              </a:p>
            </p:txBody>
          </p:sp>
          <p:sp>
            <p:nvSpPr>
              <p:cNvPr id="55" name="TextBox 54">
                <a:extLst>
                  <a:ext uri="{FF2B5EF4-FFF2-40B4-BE49-F238E27FC236}">
                    <a16:creationId xmlns:a16="http://schemas.microsoft.com/office/drawing/2014/main" id="{DC06C0CC-6F90-EA5D-982F-47B4CF303821}"/>
                  </a:ext>
                </a:extLst>
              </p:cNvPr>
              <p:cNvSpPr txBox="1"/>
              <p:nvPr/>
            </p:nvSpPr>
            <p:spPr>
              <a:xfrm>
                <a:off x="9887629" y="3409028"/>
                <a:ext cx="526106" cy="307777"/>
              </a:xfrm>
              <a:prstGeom prst="rect">
                <a:avLst/>
              </a:prstGeom>
              <a:noFill/>
            </p:spPr>
            <p:txBody>
              <a:bodyPr wrap="none" rtlCol="0">
                <a:spAutoFit/>
              </a:bodyPr>
              <a:lstStyle/>
              <a:p>
                <a:r>
                  <a:rPr lang="en-US" sz="1400" dirty="0"/>
                  <a:t>+1/2</a:t>
                </a:r>
              </a:p>
            </p:txBody>
          </p:sp>
          <p:sp>
            <p:nvSpPr>
              <p:cNvPr id="56" name="TextBox 55">
                <a:extLst>
                  <a:ext uri="{FF2B5EF4-FFF2-40B4-BE49-F238E27FC236}">
                    <a16:creationId xmlns:a16="http://schemas.microsoft.com/office/drawing/2014/main" id="{A4B3FEFE-A088-0A8B-CFE4-44A79D5E8854}"/>
                  </a:ext>
                </a:extLst>
              </p:cNvPr>
              <p:cNvSpPr txBox="1"/>
              <p:nvPr/>
            </p:nvSpPr>
            <p:spPr>
              <a:xfrm>
                <a:off x="10148064" y="3802073"/>
                <a:ext cx="526106" cy="307777"/>
              </a:xfrm>
              <a:prstGeom prst="rect">
                <a:avLst/>
              </a:prstGeom>
              <a:noFill/>
            </p:spPr>
            <p:txBody>
              <a:bodyPr wrap="none" rtlCol="0">
                <a:spAutoFit/>
              </a:bodyPr>
              <a:lstStyle/>
              <a:p>
                <a:r>
                  <a:rPr lang="en-US" sz="1400" dirty="0"/>
                  <a:t>+1/2</a:t>
                </a:r>
              </a:p>
            </p:txBody>
          </p:sp>
          <p:sp>
            <p:nvSpPr>
              <p:cNvPr id="57" name="TextBox 56">
                <a:extLst>
                  <a:ext uri="{FF2B5EF4-FFF2-40B4-BE49-F238E27FC236}">
                    <a16:creationId xmlns:a16="http://schemas.microsoft.com/office/drawing/2014/main" id="{E8F4F413-ED4F-8ED0-AFCC-16DB3229D31F}"/>
                  </a:ext>
                </a:extLst>
              </p:cNvPr>
              <p:cNvSpPr txBox="1"/>
              <p:nvPr/>
            </p:nvSpPr>
            <p:spPr>
              <a:xfrm>
                <a:off x="10891013" y="3187383"/>
                <a:ext cx="526106" cy="307777"/>
              </a:xfrm>
              <a:prstGeom prst="rect">
                <a:avLst/>
              </a:prstGeom>
              <a:noFill/>
            </p:spPr>
            <p:txBody>
              <a:bodyPr wrap="none" rtlCol="0">
                <a:spAutoFit/>
              </a:bodyPr>
              <a:lstStyle/>
              <a:p>
                <a:r>
                  <a:rPr lang="en-US" sz="1400" dirty="0"/>
                  <a:t>+3/2</a:t>
                </a:r>
              </a:p>
            </p:txBody>
          </p:sp>
          <p:sp>
            <p:nvSpPr>
              <p:cNvPr id="58" name="TextBox 57">
                <a:extLst>
                  <a:ext uri="{FF2B5EF4-FFF2-40B4-BE49-F238E27FC236}">
                    <a16:creationId xmlns:a16="http://schemas.microsoft.com/office/drawing/2014/main" id="{BBF17D81-A31C-180E-67BD-11779C693B74}"/>
                  </a:ext>
                </a:extLst>
              </p:cNvPr>
              <p:cNvSpPr txBox="1"/>
              <p:nvPr/>
            </p:nvSpPr>
            <p:spPr>
              <a:xfrm>
                <a:off x="9259503" y="3411361"/>
                <a:ext cx="490840" cy="307777"/>
              </a:xfrm>
              <a:prstGeom prst="rect">
                <a:avLst/>
              </a:prstGeom>
              <a:noFill/>
            </p:spPr>
            <p:txBody>
              <a:bodyPr wrap="none" rtlCol="0">
                <a:spAutoFit/>
              </a:bodyPr>
              <a:lstStyle/>
              <a:p>
                <a:r>
                  <a:rPr lang="en-US" sz="1400" dirty="0"/>
                  <a:t>-1/2</a:t>
                </a:r>
              </a:p>
            </p:txBody>
          </p:sp>
          <p:sp>
            <p:nvSpPr>
              <p:cNvPr id="59" name="Oval 58">
                <a:extLst>
                  <a:ext uri="{FF2B5EF4-FFF2-40B4-BE49-F238E27FC236}">
                    <a16:creationId xmlns:a16="http://schemas.microsoft.com/office/drawing/2014/main" id="{B370D376-8F37-EE62-79D8-502CE3A6ADFA}"/>
                  </a:ext>
                </a:extLst>
              </p:cNvPr>
              <p:cNvSpPr/>
              <p:nvPr/>
            </p:nvSpPr>
            <p:spPr>
              <a:xfrm>
                <a:off x="8819690" y="2515496"/>
                <a:ext cx="212639" cy="19848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3</a:t>
                </a:r>
              </a:p>
            </p:txBody>
          </p:sp>
          <p:sp>
            <p:nvSpPr>
              <p:cNvPr id="60" name="Oval 59">
                <a:extLst>
                  <a:ext uri="{FF2B5EF4-FFF2-40B4-BE49-F238E27FC236}">
                    <a16:creationId xmlns:a16="http://schemas.microsoft.com/office/drawing/2014/main" id="{1797B285-F775-BF4B-5C64-1C99CC01F49E}"/>
                  </a:ext>
                </a:extLst>
              </p:cNvPr>
              <p:cNvSpPr/>
              <p:nvPr/>
            </p:nvSpPr>
            <p:spPr>
              <a:xfrm>
                <a:off x="10731878" y="2521441"/>
                <a:ext cx="212639" cy="19848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3</a:t>
                </a:r>
              </a:p>
            </p:txBody>
          </p:sp>
          <p:sp>
            <p:nvSpPr>
              <p:cNvPr id="61" name="TextBox 60">
                <a:extLst>
                  <a:ext uri="{FF2B5EF4-FFF2-40B4-BE49-F238E27FC236}">
                    <a16:creationId xmlns:a16="http://schemas.microsoft.com/office/drawing/2014/main" id="{B217F3F5-B1FE-25DF-8E1C-17509770EDE2}"/>
                  </a:ext>
                </a:extLst>
              </p:cNvPr>
              <p:cNvSpPr txBox="1"/>
              <p:nvPr/>
            </p:nvSpPr>
            <p:spPr>
              <a:xfrm>
                <a:off x="9096621" y="2028835"/>
                <a:ext cx="401072" cy="369332"/>
              </a:xfrm>
              <a:prstGeom prst="rect">
                <a:avLst/>
              </a:prstGeom>
              <a:noFill/>
            </p:spPr>
            <p:txBody>
              <a:bodyPr wrap="none" rtlCol="0">
                <a:spAutoFit/>
              </a:bodyPr>
              <a:lstStyle/>
              <a:p>
                <a:r>
                  <a:rPr lang="en-US" dirty="0">
                    <a:latin typeface="Symbol" panose="05050102010706020507" pitchFamily="18" charset="2"/>
                  </a:rPr>
                  <a:t>s</a:t>
                </a:r>
                <a:r>
                  <a:rPr lang="en-US" baseline="30000" dirty="0"/>
                  <a:t>+</a:t>
                </a:r>
              </a:p>
            </p:txBody>
          </p:sp>
          <p:sp>
            <p:nvSpPr>
              <p:cNvPr id="62" name="TextBox 61">
                <a:extLst>
                  <a:ext uri="{FF2B5EF4-FFF2-40B4-BE49-F238E27FC236}">
                    <a16:creationId xmlns:a16="http://schemas.microsoft.com/office/drawing/2014/main" id="{820BF941-739F-6B67-0138-04DB80059E23}"/>
                  </a:ext>
                </a:extLst>
              </p:cNvPr>
              <p:cNvSpPr txBox="1"/>
              <p:nvPr/>
            </p:nvSpPr>
            <p:spPr>
              <a:xfrm>
                <a:off x="10232777" y="2024411"/>
                <a:ext cx="396262" cy="369332"/>
              </a:xfrm>
              <a:prstGeom prst="rect">
                <a:avLst/>
              </a:prstGeom>
              <a:noFill/>
            </p:spPr>
            <p:txBody>
              <a:bodyPr wrap="none" rtlCol="0">
                <a:spAutoFit/>
              </a:bodyPr>
              <a:lstStyle/>
              <a:p>
                <a:r>
                  <a:rPr lang="en-US" dirty="0">
                    <a:latin typeface="Symbol" panose="05050102010706020507" pitchFamily="18" charset="2"/>
                  </a:rPr>
                  <a:t>s</a:t>
                </a:r>
                <a:r>
                  <a:rPr lang="en-US" sz="800" dirty="0">
                    <a:latin typeface="Symbol" panose="05050102010706020507" pitchFamily="18" charset="2"/>
                  </a:rPr>
                  <a:t> </a:t>
                </a:r>
                <a:r>
                  <a:rPr lang="en-US" baseline="30000" dirty="0"/>
                  <a:t>-</a:t>
                </a:r>
              </a:p>
            </p:txBody>
          </p:sp>
        </p:grpSp>
        <p:sp>
          <p:nvSpPr>
            <p:cNvPr id="39" name="TextBox 38">
              <a:extLst>
                <a:ext uri="{FF2B5EF4-FFF2-40B4-BE49-F238E27FC236}">
                  <a16:creationId xmlns:a16="http://schemas.microsoft.com/office/drawing/2014/main" id="{87542E9E-C8BC-EF41-2182-570DA6A004AF}"/>
                </a:ext>
              </a:extLst>
            </p:cNvPr>
            <p:cNvSpPr txBox="1"/>
            <p:nvPr/>
          </p:nvSpPr>
          <p:spPr>
            <a:xfrm>
              <a:off x="6813699" y="1166002"/>
              <a:ext cx="3216522" cy="523220"/>
            </a:xfrm>
            <a:prstGeom prst="rect">
              <a:avLst/>
            </a:prstGeom>
            <a:solidFill>
              <a:srgbClr val="B0DD7F"/>
            </a:solidFill>
          </p:spPr>
          <p:txBody>
            <a:bodyPr wrap="none" rtlCol="0">
              <a:spAutoFit/>
            </a:bodyPr>
            <a:lstStyle/>
            <a:p>
              <a:r>
                <a:rPr lang="en-US" sz="2800" dirty="0"/>
                <a:t>This is what we want</a:t>
              </a:r>
            </a:p>
          </p:txBody>
        </p:sp>
        <p:sp>
          <p:nvSpPr>
            <p:cNvPr id="40" name="TextBox 39">
              <a:extLst>
                <a:ext uri="{FF2B5EF4-FFF2-40B4-BE49-F238E27FC236}">
                  <a16:creationId xmlns:a16="http://schemas.microsoft.com/office/drawing/2014/main" id="{3FE5C6C6-0961-32EA-4DEA-23DEDD563CB1}"/>
                </a:ext>
              </a:extLst>
            </p:cNvPr>
            <p:cNvSpPr txBox="1"/>
            <p:nvPr/>
          </p:nvSpPr>
          <p:spPr>
            <a:xfrm>
              <a:off x="6699149" y="5006195"/>
              <a:ext cx="3445623" cy="430887"/>
            </a:xfrm>
            <a:prstGeom prst="rect">
              <a:avLst/>
            </a:prstGeom>
            <a:solidFill>
              <a:srgbClr val="00B0F0"/>
            </a:solidFill>
          </p:spPr>
          <p:txBody>
            <a:bodyPr wrap="none" rtlCol="0">
              <a:spAutoFit/>
            </a:bodyPr>
            <a:lstStyle/>
            <a:p>
              <a:r>
                <a:rPr lang="en-US" sz="2200" dirty="0">
                  <a:solidFill>
                    <a:schemeClr val="bg1"/>
                  </a:solidFill>
                </a:rPr>
                <a:t>Maximum Polarization 100%</a:t>
              </a:r>
            </a:p>
          </p:txBody>
        </p:sp>
      </p:grpSp>
      <p:pic>
        <p:nvPicPr>
          <p:cNvPr id="63" name="Picture 62">
            <a:extLst>
              <a:ext uri="{FF2B5EF4-FFF2-40B4-BE49-F238E27FC236}">
                <a16:creationId xmlns:a16="http://schemas.microsoft.com/office/drawing/2014/main" id="{F415996A-713C-AE92-7468-BF6CD499E878}"/>
              </a:ext>
            </a:extLst>
          </p:cNvPr>
          <p:cNvPicPr>
            <a:picLocks noChangeAspect="1"/>
          </p:cNvPicPr>
          <p:nvPr/>
        </p:nvPicPr>
        <p:blipFill rotWithShape="1">
          <a:blip r:embed="rId2"/>
          <a:srcRect r="49071"/>
          <a:stretch/>
        </p:blipFill>
        <p:spPr>
          <a:xfrm>
            <a:off x="1553937" y="1516515"/>
            <a:ext cx="4616778" cy="4122374"/>
          </a:xfrm>
          <a:prstGeom prst="rect">
            <a:avLst/>
          </a:prstGeom>
        </p:spPr>
      </p:pic>
      <p:sp>
        <p:nvSpPr>
          <p:cNvPr id="3" name="TextBox 2">
            <a:extLst>
              <a:ext uri="{FF2B5EF4-FFF2-40B4-BE49-F238E27FC236}">
                <a16:creationId xmlns:a16="http://schemas.microsoft.com/office/drawing/2014/main" id="{BC064A8C-531E-EF61-1FB0-B70620A5AA91}"/>
              </a:ext>
            </a:extLst>
          </p:cNvPr>
          <p:cNvSpPr txBox="1"/>
          <p:nvPr/>
        </p:nvSpPr>
        <p:spPr>
          <a:xfrm>
            <a:off x="336736" y="4828784"/>
            <a:ext cx="1562351" cy="646331"/>
          </a:xfrm>
          <a:prstGeom prst="rect">
            <a:avLst/>
          </a:prstGeom>
          <a:noFill/>
        </p:spPr>
        <p:txBody>
          <a:bodyPr wrap="none" rtlCol="0">
            <a:spAutoFit/>
          </a:bodyPr>
          <a:lstStyle/>
          <a:p>
            <a:pPr algn="ctr"/>
            <a:r>
              <a:rPr lang="en-US" dirty="0"/>
              <a:t>hh: heavy hole</a:t>
            </a:r>
          </a:p>
          <a:p>
            <a:pPr algn="ctr"/>
            <a:r>
              <a:rPr lang="en-US" dirty="0"/>
              <a:t>lh: light hole</a:t>
            </a:r>
          </a:p>
        </p:txBody>
      </p:sp>
    </p:spTree>
    <p:extLst>
      <p:ext uri="{BB962C8B-B14F-4D97-AF65-F5344CB8AC3E}">
        <p14:creationId xmlns:p14="http://schemas.microsoft.com/office/powerpoint/2010/main" val="546227564"/>
      </p:ext>
    </p:extLst>
  </p:cSld>
  <p:clrMapOvr>
    <a:masterClrMapping/>
  </p:clrMapOvr>
</p:sld>
</file>

<file path=ppt/theme/theme1.xml><?xml version="1.0" encoding="utf-8"?>
<a:theme xmlns:a="http://schemas.openxmlformats.org/drawingml/2006/main" name="Office Theme">
  <a:themeElements>
    <a:clrScheme name="JLab Colors">
      <a:dk1>
        <a:srgbClr val="000000"/>
      </a:dk1>
      <a:lt1>
        <a:srgbClr val="FFFFFF"/>
      </a:lt1>
      <a:dk2>
        <a:srgbClr val="5E5E5E"/>
      </a:dk2>
      <a:lt2>
        <a:srgbClr val="EAEAEA"/>
      </a:lt2>
      <a:accent1>
        <a:srgbClr val="BE1D1D"/>
      </a:accent1>
      <a:accent2>
        <a:srgbClr val="D5D5D5"/>
      </a:accent2>
      <a:accent3>
        <a:srgbClr val="C0C0C0"/>
      </a:accent3>
      <a:accent4>
        <a:srgbClr val="A9A9A9"/>
      </a:accent4>
      <a:accent5>
        <a:srgbClr val="929292"/>
      </a:accent5>
      <a:accent6>
        <a:srgbClr val="919191"/>
      </a:accent6>
      <a:hlink>
        <a:srgbClr val="941100"/>
      </a:hlink>
      <a:folHlink>
        <a:srgbClr val="C81B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effersonLab_Widescreen" id="{7B6BC214-CE7D-5C48-9BF6-77FBFE1E69EC}" vid="{7428E7A7-0EE4-AE4F-9C3B-0381D78A76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JeffersonLab_Widescreen</Template>
  <TotalTime>34911</TotalTime>
  <Words>1790</Words>
  <Application>Microsoft Office PowerPoint</Application>
  <PresentationFormat>Widescreen</PresentationFormat>
  <Paragraphs>336</Paragraphs>
  <Slides>26</Slides>
  <Notes>0</Notes>
  <HiddenSlides>0</HiddenSlides>
  <MMClips>2</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41" baseType="lpstr">
      <vt:lpstr>HG創英角ｺﾞｼｯｸUB</vt:lpstr>
      <vt:lpstr>.PingFangSC-Regular</vt:lpstr>
      <vt:lpstr>Andale Sans UI</vt:lpstr>
      <vt:lpstr>Arial</vt:lpstr>
      <vt:lpstr>Calibri</vt:lpstr>
      <vt:lpstr>Cambria Math</vt:lpstr>
      <vt:lpstr>Century Gothic</vt:lpstr>
      <vt:lpstr>Courier New</vt:lpstr>
      <vt:lpstr>Minion Pro</vt:lpstr>
      <vt:lpstr>PingFangSC-Regular</vt:lpstr>
      <vt:lpstr>Symbol</vt:lpstr>
      <vt:lpstr>UniversalMath1 BT</vt:lpstr>
      <vt:lpstr>Wingdings</vt:lpstr>
      <vt:lpstr>Office Theme</vt:lpstr>
      <vt:lpstr>Equation</vt:lpstr>
      <vt:lpstr>Polarized Electron Sources</vt:lpstr>
      <vt:lpstr>Electrons discovered!</vt:lpstr>
      <vt:lpstr>The First (DC High Voltage) Photogun </vt:lpstr>
      <vt:lpstr>First Photoinjector</vt:lpstr>
      <vt:lpstr>Always Tweaking the Design</vt:lpstr>
      <vt:lpstr>Key Features of a Polarized Photogun</vt:lpstr>
      <vt:lpstr>Making Polarized Electron Beams</vt:lpstr>
      <vt:lpstr>Making Polarized Electron Beams</vt:lpstr>
      <vt:lpstr>How to eliminate the valence band degeneracy?</vt:lpstr>
      <vt:lpstr>How to eliminate the valence band degeneracy?</vt:lpstr>
      <vt:lpstr>There’s a better way </vt:lpstr>
      <vt:lpstr>Strained-Layer GaAs – a game changer</vt:lpstr>
      <vt:lpstr>Quantum Engineering</vt:lpstr>
      <vt:lpstr>Strained Superlattice GaAs/GaAsP – today’s benchmark</vt:lpstr>
      <vt:lpstr>Experimenters appreciate higher polarization</vt:lpstr>
      <vt:lpstr>Today’s ‘spin crisis’</vt:lpstr>
      <vt:lpstr>Imperfect Vacuum = Finite Lifetime</vt:lpstr>
      <vt:lpstr>Improve Vacuum and Improve Lifetime</vt:lpstr>
      <vt:lpstr>Pumpdown: effect of outgassing on p(t)</vt:lpstr>
      <vt:lpstr>Phenomena behind outgassing</vt:lpstr>
      <vt:lpstr>Get rid of the water…</vt:lpstr>
      <vt:lpstr>Post-Bakeout</vt:lpstr>
      <vt:lpstr>Get rid of the hydrogen…</vt:lpstr>
      <vt:lpstr>Get rid of the hydrogen…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Poelker</dc:creator>
  <cp:lastModifiedBy>Matthew Poelker</cp:lastModifiedBy>
  <cp:revision>144</cp:revision>
  <dcterms:created xsi:type="dcterms:W3CDTF">2024-03-28T14:21:58Z</dcterms:created>
  <dcterms:modified xsi:type="dcterms:W3CDTF">2024-09-20T16:58:33Z</dcterms:modified>
</cp:coreProperties>
</file>